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hanHeiSun Uni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hanHeiSun Uni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hanHeiSun Uni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hanHeiSun Uni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hanHeiSun Uni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hanHeiSun Uni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hanHeiSun Uni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hanHeiSun Uni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 PL ShanHeiSun Un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ABCD343-E7DA-4B88-90A3-4B658AC59470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43578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076E66D-43E3-445F-8B38-4A480A54B54E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31990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2BA722-800F-4351-AF57-90F9056F15B6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116700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4" name="Élőláb helye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</p:spPr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fld id="{A14E754F-E782-4DE2-B552-881E54FA7CFD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359394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7E76739-E056-4869-AA64-268E6CC034B9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405774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75B7440-F64B-43F2-96F4-E29C329082DA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119785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6CEE77-C02E-48C0-A579-4390839C2A05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184161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8" name="Élőláb helye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7FFE492-F173-437C-96DE-74F5D9A65B3F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425600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4" name="Élőláb helye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8AFF9A-9EF4-44CC-88F5-217F591F604F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52838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C09A56-66D4-4DB7-A105-80D70A51DEC6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35327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A8D945-C2EF-42F5-BAA8-B3162CA91623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68187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4E2B97-B328-42FA-93F1-AB5F017F578C}" type="slidenum">
              <a:rPr lang="en-GB" altLang="hu-HU"/>
              <a:pPr/>
              <a:t>‹#›</a:t>
            </a:fld>
            <a:endParaRPr lang="en-GB" altLang="hu-HU"/>
          </a:p>
        </p:txBody>
      </p:sp>
    </p:spTree>
    <p:extLst>
      <p:ext uri="{BB962C8B-B14F-4D97-AF65-F5344CB8AC3E}">
        <p14:creationId xmlns:p14="http://schemas.microsoft.com/office/powerpoint/2010/main" val="8760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/>
              <a:t>Click to edit the outline text format</a:t>
            </a:r>
          </a:p>
          <a:p>
            <a:pPr lvl="1"/>
            <a:r>
              <a:rPr lang="en-GB" altLang="hu-HU"/>
              <a:t>Second Outline Level</a:t>
            </a:r>
          </a:p>
          <a:p>
            <a:pPr lvl="2"/>
            <a:r>
              <a:rPr lang="en-GB" altLang="hu-HU"/>
              <a:t>Third Outline Level</a:t>
            </a:r>
          </a:p>
          <a:p>
            <a:pPr lvl="3"/>
            <a:r>
              <a:rPr lang="en-GB" altLang="hu-HU"/>
              <a:t>Fourth Outline Level</a:t>
            </a:r>
          </a:p>
          <a:p>
            <a:pPr lvl="4"/>
            <a:r>
              <a:rPr lang="en-GB" altLang="hu-HU"/>
              <a:t>Fifth Outline Level</a:t>
            </a:r>
          </a:p>
          <a:p>
            <a:pPr lvl="4"/>
            <a:r>
              <a:rPr lang="en-GB" altLang="hu-HU"/>
              <a:t>Sixth Outline Level</a:t>
            </a:r>
          </a:p>
          <a:p>
            <a:pPr lvl="4"/>
            <a:r>
              <a:rPr lang="en-GB" altLang="hu-HU"/>
              <a:t>Seventh Outline Level</a:t>
            </a:r>
          </a:p>
          <a:p>
            <a:pPr lvl="4"/>
            <a:r>
              <a:rPr lang="en-GB" altLang="hu-HU"/>
              <a:t>Eighth Outline Level</a:t>
            </a:r>
          </a:p>
          <a:p>
            <a:pPr lvl="4"/>
            <a:r>
              <a:rPr lang="en-GB" altLang="hu-HU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6A006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DejaVuSans" charset="0"/>
              </a:defRPr>
            </a:lvl1pPr>
          </a:lstStyle>
          <a:p>
            <a:endParaRPr lang="en-GB" altLang="hu-H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6A006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DejaVuSans" charset="0"/>
              </a:defRPr>
            </a:lvl1pPr>
          </a:lstStyle>
          <a:p>
            <a:endParaRPr lang="en-GB" alt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6A006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DejaVuSans" charset="0"/>
              </a:defRPr>
            </a:lvl1pPr>
          </a:lstStyle>
          <a:p>
            <a:fld id="{0188980C-BD79-46AE-8E9A-1A1C4F25E69F}" type="slidenum">
              <a:rPr lang="en-GB" altLang="hu-HU"/>
              <a:pPr/>
              <a:t>‹#›</a:t>
            </a:fld>
            <a:endParaRPr lang="en-GB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AR PL ShanHeiSun Un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AR PL ShanHeiSun Un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AR PL ShanHeiSun Un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AR PL ShanHeiSun Uni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AR PL ShanHeiSun Uni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AR PL ShanHeiSun Uni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AR PL ShanHeiSun Uni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AR PL ShanHeiSun Uni" charset="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2743200"/>
            <a:ext cx="7772400" cy="1143000"/>
          </a:xfrm>
          <a:ln/>
        </p:spPr>
        <p:txBody>
          <a:bodyPr/>
          <a:lstStyle/>
          <a:p>
            <a:pPr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>
                <a:solidFill>
                  <a:srgbClr val="FF0000"/>
                </a:solidFill>
              </a:rPr>
              <a:t>Csomagok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 csomagok összeállítása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csomagok nyitottak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Bármikor hozzávehetek újabb osztályokat, interfészeket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Egyszerűen elé írok egy </a:t>
            </a:r>
            <a:r>
              <a:rPr lang="en-GB" altLang="hu-HU" sz="2800" b="1">
                <a:latin typeface="Courier New" panose="02070309020205020404" pitchFamily="49" charset="0"/>
              </a:rPr>
              <a:t>package</a:t>
            </a:r>
            <a:r>
              <a:rPr lang="en-GB" altLang="hu-HU"/>
              <a:t> utasítást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Egy típus pontosan egy csomagba tartozik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Csomagok metszete üres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Névtelen csomag: ha nincs </a:t>
            </a:r>
            <a:r>
              <a:rPr lang="en-GB" altLang="hu-HU" sz="2400" b="1">
                <a:latin typeface="Courier New" panose="02070309020205020404" pitchFamily="49" charset="0"/>
              </a:rPr>
              <a:t>package</a:t>
            </a:r>
            <a:r>
              <a:rPr lang="en-GB" altLang="hu-HU"/>
              <a:t> utasítás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Feladat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</a:t>
            </a:r>
            <a:r>
              <a:rPr lang="en-GB" altLang="hu-HU" sz="2800" b="1">
                <a:latin typeface="Courier New" panose="02070309020205020404" pitchFamily="49" charset="0"/>
              </a:rPr>
              <a:t>Pont</a:t>
            </a:r>
            <a:r>
              <a:rPr lang="en-GB" altLang="hu-HU"/>
              <a:t> osztály legyen a </a:t>
            </a:r>
            <a:r>
              <a:rPr lang="en-GB" altLang="hu-HU" sz="2800" b="1">
                <a:latin typeface="Courier New" panose="02070309020205020404" pitchFamily="49" charset="0"/>
              </a:rPr>
              <a:t>geo.alapok</a:t>
            </a:r>
            <a:r>
              <a:rPr lang="en-GB" altLang="hu-HU"/>
              <a:t> csomagban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Fordítsuk le külön a </a:t>
            </a:r>
            <a:r>
              <a:rPr lang="en-GB" altLang="hu-HU" sz="2800" b="1">
                <a:latin typeface="Courier New" panose="02070309020205020404" pitchFamily="49" charset="0"/>
              </a:rPr>
              <a:t>Pont</a:t>
            </a:r>
            <a:r>
              <a:rPr lang="en-GB" altLang="hu-HU"/>
              <a:t> osztályt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Hivatkozás más csomagokra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Ha egy forrásfájlban használni akarunk egy típust egy másik csomagból: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Írjuk ki a teljes nevét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Importáljuk </a:t>
            </a:r>
            <a:r>
              <a:rPr lang="en-GB" altLang="hu-HU" b="1">
                <a:latin typeface="Courier New" panose="02070309020205020404" pitchFamily="49" charset="0"/>
              </a:rPr>
              <a:t>import</a:t>
            </a:r>
            <a:r>
              <a:rPr lang="en-GB" altLang="hu-HU"/>
              <a:t> utasítással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Hivatkozás teljes névvel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89538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Például névtelen csomagban, az </a:t>
            </a:r>
            <a:r>
              <a:rPr lang="en-GB" altLang="hu-HU" b="1">
                <a:latin typeface="Courier New" panose="02070309020205020404" pitchFamily="49" charset="0"/>
              </a:rPr>
              <a:t>A</a:t>
            </a:r>
            <a:r>
              <a:rPr lang="en-GB" altLang="hu-HU"/>
              <a:t> osztályt definiáló fájlon belül…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 sz="2800" b="1">
              <a:latin typeface="Courier New" panose="02070309020205020404" pitchFamily="49" charset="0"/>
            </a:endParaRP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 sz="2800" b="1">
              <a:latin typeface="Courier New" panose="02070309020205020404" pitchFamily="49" charset="0"/>
            </a:endParaRP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class A {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void foo(){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  </a:t>
            </a:r>
            <a:r>
              <a:rPr lang="en-GB" altLang="hu-HU" sz="2800" b="1">
                <a:solidFill>
                  <a:srgbClr val="3333CC"/>
                </a:solidFill>
                <a:latin typeface="Courier New" panose="02070309020205020404" pitchFamily="49" charset="0"/>
              </a:rPr>
              <a:t>java.util.Vector</a:t>
            </a:r>
            <a:r>
              <a:rPr lang="en-GB" altLang="hu-HU" sz="2800" b="1">
                <a:latin typeface="Courier New" panose="02070309020205020404" pitchFamily="49" charset="0"/>
              </a:rPr>
              <a:t> bar =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      new </a:t>
            </a:r>
            <a:r>
              <a:rPr lang="en-GB" altLang="hu-HU" sz="2800" b="1">
                <a:solidFill>
                  <a:srgbClr val="3333CC"/>
                </a:solidFill>
                <a:latin typeface="Courier New" panose="02070309020205020404" pitchFamily="49" charset="0"/>
              </a:rPr>
              <a:t>java.util.Vector</a:t>
            </a:r>
            <a:r>
              <a:rPr lang="en-GB" altLang="hu-HU" sz="2800" b="1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Importálás + rövid név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89538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Például névtelen csomagban, az </a:t>
            </a:r>
            <a:r>
              <a:rPr lang="en-GB" altLang="hu-HU" b="1">
                <a:latin typeface="Courier New" panose="02070309020205020404" pitchFamily="49" charset="0"/>
              </a:rPr>
              <a:t>A</a:t>
            </a:r>
            <a:r>
              <a:rPr lang="en-GB" altLang="hu-HU"/>
              <a:t> osztályt definiáló fájlon belül…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 sz="2800" b="1">
              <a:latin typeface="Courier New" panose="02070309020205020404" pitchFamily="49" charset="0"/>
            </a:endParaRPr>
          </a:p>
          <a:p>
            <a:pPr>
              <a:spcBef>
                <a:spcPts val="700"/>
              </a:spcBef>
              <a:buClr>
                <a:srgbClr val="3333CC"/>
              </a:buClr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solidFill>
                  <a:srgbClr val="3333CC"/>
                </a:solidFill>
                <a:latin typeface="Courier New" panose="02070309020205020404" pitchFamily="49" charset="0"/>
              </a:rPr>
              <a:t>import java.util.Vector;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class A {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void foo(){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  </a:t>
            </a:r>
            <a:r>
              <a:rPr lang="en-GB" altLang="hu-HU" sz="2800" b="1">
                <a:solidFill>
                  <a:srgbClr val="3333CC"/>
                </a:solidFill>
                <a:latin typeface="Courier New" panose="02070309020205020404" pitchFamily="49" charset="0"/>
              </a:rPr>
              <a:t>Vector</a:t>
            </a:r>
            <a:r>
              <a:rPr lang="en-GB" altLang="hu-HU" sz="2800" b="1">
                <a:latin typeface="Courier New" panose="02070309020205020404" pitchFamily="49" charset="0"/>
              </a:rPr>
              <a:t> bar = 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      new </a:t>
            </a:r>
            <a:r>
              <a:rPr lang="en-GB" altLang="hu-HU" sz="2800" b="1">
                <a:solidFill>
                  <a:srgbClr val="3333CC"/>
                </a:solidFill>
                <a:latin typeface="Courier New" panose="02070309020205020404" pitchFamily="49" charset="0"/>
              </a:rPr>
              <a:t>Vector</a:t>
            </a:r>
            <a:r>
              <a:rPr lang="en-GB" altLang="hu-HU" sz="2800" b="1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Importálás + rövid név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89538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Minden típust importálhatunk egyszerre a </a:t>
            </a:r>
            <a:r>
              <a:rPr lang="en-GB" altLang="hu-HU" sz="2800" b="1">
                <a:latin typeface="Courier New" panose="02070309020205020404" pitchFamily="49" charset="0"/>
              </a:rPr>
              <a:t>java.util</a:t>
            </a:r>
            <a:r>
              <a:rPr lang="en-GB" altLang="hu-HU"/>
              <a:t> csomagból: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 sz="2800" b="1">
              <a:latin typeface="Courier New" panose="02070309020205020404" pitchFamily="49" charset="0"/>
            </a:endParaRPr>
          </a:p>
          <a:p>
            <a:pPr>
              <a:spcBef>
                <a:spcPts val="700"/>
              </a:spcBef>
              <a:buClr>
                <a:srgbClr val="3333CC"/>
              </a:buClr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solidFill>
                  <a:srgbClr val="3333CC"/>
                </a:solidFill>
                <a:latin typeface="Courier New" panose="02070309020205020404" pitchFamily="49" charset="0"/>
              </a:rPr>
              <a:t>import java.util.*;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class A {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void foo(){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  Vector bar = 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      new Vector();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Az </a:t>
            </a:r>
            <a:r>
              <a:rPr lang="en-GB" altLang="hu-HU" b="1">
                <a:latin typeface="Courier New" panose="02070309020205020404" pitchFamily="49" charset="0"/>
              </a:rPr>
              <a:t>import</a:t>
            </a:r>
            <a:r>
              <a:rPr lang="en-GB" altLang="hu-HU"/>
              <a:t> utasítás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Arra használható, hogy ne kelljen kiírni bizonyos típusok teljes nevét (pl. java.util.Vector), csak a rövid nevét (Vector).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Nem elég, hogy </a:t>
            </a:r>
            <a:r>
              <a:rPr lang="en-GB" altLang="hu-HU" sz="2800" b="1">
                <a:latin typeface="Courier New" panose="02070309020205020404" pitchFamily="49" charset="0"/>
              </a:rPr>
              <a:t>import java.*;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Nem használható „félig teljes” név, pl. </a:t>
            </a:r>
            <a:r>
              <a:rPr lang="en-GB" altLang="hu-HU" sz="2800" b="1">
                <a:latin typeface="Courier New" panose="02070309020205020404" pitchFamily="49" charset="0"/>
              </a:rPr>
              <a:t>util.Vector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54050"/>
            <a:ext cx="7772400" cy="1054100"/>
          </a:xfrm>
          <a:ln/>
        </p:spPr>
        <p:txBody>
          <a:bodyPr lIns="0" tIns="0" rIns="0" bIns="0"/>
          <a:lstStyle/>
          <a:p>
            <a:pPr>
              <a:lnSpc>
                <a:spcPct val="11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Beágyazott típusok is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25900"/>
          </a:xfrm>
          <a:ln/>
        </p:spPr>
        <p:txBody>
          <a:bodyPr lIns="0" tIns="0" rIns="0" bIns="0"/>
          <a:lstStyle/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>
                <a:latin typeface="Courier 10 Pitch" pitchFamily="1" charset="0"/>
              </a:rPr>
              <a:t>import java.util.Vector;</a:t>
            </a:r>
          </a:p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>
                <a:latin typeface="Courier 10 Pitch" pitchFamily="1" charset="0"/>
              </a:rPr>
              <a:t>import java.io.*;</a:t>
            </a:r>
          </a:p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>
                <a:latin typeface="Courier 10 Pitch" pitchFamily="1" charset="0"/>
              </a:rPr>
              <a:t>import java.util.Map.Entry;</a:t>
            </a:r>
          </a:p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>
                <a:latin typeface="Courier 10 Pitch" pitchFamily="1" charset="0"/>
              </a:rPr>
              <a:t>import java.text.Format.*;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54050"/>
            <a:ext cx="7772400" cy="1054100"/>
          </a:xfrm>
          <a:ln/>
        </p:spPr>
        <p:txBody>
          <a:bodyPr lIns="0" tIns="0" rIns="0" bIns="0"/>
          <a:lstStyle/>
          <a:p>
            <a:pPr>
              <a:lnSpc>
                <a:spcPct val="11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Statikus tagok importálása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21163"/>
          </a:xfrm>
          <a:ln/>
        </p:spPr>
        <p:txBody>
          <a:bodyPr lIns="0" tIns="0" rIns="0" bIns="0"/>
          <a:lstStyle/>
          <a:p>
            <a:pPr>
              <a:lnSpc>
                <a:spcPct val="11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600"/>
              <a:t>A Java 5-től kezdve nem csak típusok, hanem statikus tagok is importálhatók</a:t>
            </a:r>
          </a:p>
          <a:p>
            <a:pPr lvl="1">
              <a:lnSpc>
                <a:spcPct val="11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600"/>
              <a:t>Statikus metódusok</a:t>
            </a:r>
          </a:p>
          <a:p>
            <a:pPr lvl="1">
              <a:lnSpc>
                <a:spcPct val="11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600"/>
              <a:t>Statikus attribútumok</a:t>
            </a:r>
          </a:p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600">
                <a:latin typeface="Courier 10 Pitch" pitchFamily="1" charset="0"/>
              </a:rPr>
              <a:t>import static</a:t>
            </a:r>
            <a:r>
              <a:rPr lang="en-GB" altLang="hu-HU" sz="2600"/>
              <a:t> utasítás</a:t>
            </a:r>
          </a:p>
          <a:p>
            <a:pPr>
              <a:lnSpc>
                <a:spcPct val="11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600"/>
              <a:t>Importálható egy utasítással</a:t>
            </a:r>
          </a:p>
          <a:p>
            <a:pPr lvl="1">
              <a:lnSpc>
                <a:spcPct val="11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600"/>
              <a:t>egy név, vagy</a:t>
            </a:r>
          </a:p>
          <a:p>
            <a:pPr lvl="1">
              <a:lnSpc>
                <a:spcPct val="11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600"/>
              <a:t>egy típus összes statikus tagja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54050"/>
            <a:ext cx="7772400" cy="1054100"/>
          </a:xfrm>
          <a:ln/>
        </p:spPr>
        <p:txBody>
          <a:bodyPr lIns="0" tIns="0" rIns="0" bIns="0"/>
          <a:lstStyle/>
          <a:p>
            <a:pPr>
              <a:lnSpc>
                <a:spcPct val="11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Példa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49763"/>
          </a:xfrm>
          <a:ln/>
        </p:spPr>
        <p:txBody>
          <a:bodyPr lIns="0" tIns="0" rIns="0" bIns="0"/>
          <a:lstStyle/>
          <a:p>
            <a:pPr>
              <a:lnSpc>
                <a:spcPct val="97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>
                <a:latin typeface="Courier 10 Pitch" pitchFamily="1" charset="0"/>
              </a:rPr>
              <a:t>import static java.util.Arrays.sort;</a:t>
            </a:r>
          </a:p>
          <a:p>
            <a:pPr>
              <a:lnSpc>
                <a:spcPct val="97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>
                <a:latin typeface="Courier 10 Pitch" pitchFamily="1" charset="0"/>
              </a:rPr>
              <a:t>class Sorting {</a:t>
            </a:r>
          </a:p>
          <a:p>
            <a:pPr>
              <a:lnSpc>
                <a:spcPct val="97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>
                <a:latin typeface="Courier 10 Pitch" pitchFamily="1" charset="0"/>
              </a:rPr>
              <a:t>   public static void main( String[] args ){</a:t>
            </a:r>
          </a:p>
          <a:p>
            <a:pPr>
              <a:lnSpc>
                <a:spcPct val="97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>
                <a:latin typeface="Courier 10 Pitch" pitchFamily="1" charset="0"/>
              </a:rPr>
              <a:t>      sort(args);</a:t>
            </a:r>
          </a:p>
          <a:p>
            <a:pPr>
              <a:lnSpc>
                <a:spcPct val="97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>
                <a:latin typeface="Courier 10 Pitch" pitchFamily="1" charset="0"/>
              </a:rPr>
              <a:t>      for( String s: args ){</a:t>
            </a:r>
          </a:p>
          <a:p>
            <a:pPr>
              <a:lnSpc>
                <a:spcPct val="97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>
                <a:latin typeface="Courier 10 Pitch" pitchFamily="1" charset="0"/>
              </a:rPr>
              <a:t>         System.out.println(s); </a:t>
            </a:r>
          </a:p>
          <a:p>
            <a:pPr>
              <a:lnSpc>
                <a:spcPct val="97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>
                <a:latin typeface="Courier 10 Pitch" pitchFamily="1" charset="0"/>
              </a:rPr>
              <a:t>      }</a:t>
            </a:r>
          </a:p>
          <a:p>
            <a:pPr>
              <a:lnSpc>
                <a:spcPct val="97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>
                <a:latin typeface="Courier 10 Pitch" pitchFamily="1" charset="0"/>
              </a:rPr>
              <a:t>   }</a:t>
            </a:r>
          </a:p>
          <a:p>
            <a:pPr>
              <a:lnSpc>
                <a:spcPct val="97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>
                <a:latin typeface="Courier 10 Pitch" pitchFamily="1" charset="0"/>
              </a:rPr>
              <a:t>}</a:t>
            </a:r>
          </a:p>
          <a:p>
            <a:pPr>
              <a:lnSpc>
                <a:spcPct val="97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 sz="2400">
              <a:latin typeface="Courier 10 Pitch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 program tagolása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Típusdefiníciók (osztályok, interfészek)</a:t>
            </a:r>
            <a:r>
              <a:rPr lang="ar-SA" altLang="hu-HU"/>
              <a:t>‏</a:t>
            </a:r>
            <a:endParaRPr lang="en-GB" altLang="hu-HU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Metódusok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Blokk utasítások</a:t>
            </a:r>
          </a:p>
          <a:p>
            <a:pPr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b="1" i="1"/>
              <a:t>Csomagok</a:t>
            </a:r>
          </a:p>
          <a:p>
            <a:pPr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Beágyazott osztályok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Feladat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</a:t>
            </a:r>
            <a:r>
              <a:rPr lang="en-GB" altLang="hu-HU" sz="2800" b="1">
                <a:latin typeface="Courier New" panose="02070309020205020404" pitchFamily="49" charset="0"/>
              </a:rPr>
              <a:t>Kör</a:t>
            </a:r>
            <a:r>
              <a:rPr lang="en-GB" altLang="hu-HU"/>
              <a:t> osztály kerüljön a </a:t>
            </a:r>
            <a:r>
              <a:rPr lang="en-GB" altLang="hu-HU" sz="2800" b="1">
                <a:latin typeface="Courier New" panose="02070309020205020404" pitchFamily="49" charset="0"/>
              </a:rPr>
              <a:t>geo</a:t>
            </a:r>
            <a:r>
              <a:rPr lang="en-GB" altLang="hu-HU"/>
              <a:t> csomagba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Használnia kell a </a:t>
            </a:r>
            <a:r>
              <a:rPr lang="en-GB" altLang="hu-HU" sz="2800" b="1">
                <a:latin typeface="Courier New" panose="02070309020205020404" pitchFamily="49" charset="0"/>
              </a:rPr>
              <a:t>geo.alapok.Pont</a:t>
            </a:r>
            <a:r>
              <a:rPr lang="en-GB" altLang="hu-HU"/>
              <a:t> osztályt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Nem megy a fordítás, ugye?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Fordítási egység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4868863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Az, amit oda lehet adni a fordítónak, hogy lefordítsa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Java-ban egy fordítási egység tartalma:</a:t>
            </a:r>
          </a:p>
          <a:p>
            <a:pPr lvl="1"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b="1">
                <a:latin typeface="Courier New" panose="02070309020205020404" pitchFamily="49" charset="0"/>
              </a:rPr>
              <a:t>package</a:t>
            </a:r>
            <a:r>
              <a:rPr lang="en-GB" altLang="hu-HU"/>
              <a:t> utasítás (opcionális)</a:t>
            </a:r>
            <a:r>
              <a:rPr lang="ar-SA" altLang="hu-HU"/>
              <a:t>‏</a:t>
            </a:r>
            <a:endParaRPr lang="en-GB" altLang="hu-HU"/>
          </a:p>
          <a:p>
            <a:pPr lvl="1"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b="1">
                <a:latin typeface="Courier New" panose="02070309020205020404" pitchFamily="49" charset="0"/>
              </a:rPr>
              <a:t>import</a:t>
            </a:r>
            <a:r>
              <a:rPr lang="en-GB" altLang="hu-HU"/>
              <a:t> utasítások (opcionális)</a:t>
            </a:r>
            <a:r>
              <a:rPr lang="ar-SA" altLang="hu-HU"/>
              <a:t>‏</a:t>
            </a:r>
            <a:endParaRPr lang="en-GB" altLang="hu-HU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típusdefiníciók (egy vagy több)</a:t>
            </a:r>
            <a:r>
              <a:rPr lang="ar-SA" altLang="hu-HU"/>
              <a:t>‏</a:t>
            </a:r>
            <a:endParaRPr lang="en-GB" altLang="hu-HU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sorrend kötött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csomagdeklaráció és az importáló utasítások minden típusdefinícióra vonatkoznak.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 fordítási egységek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00138"/>
            <a:ext cx="8610600" cy="5529262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… több típusdefiníciót is tartalmazhatnak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Mindegyikhez keletkezik egy </a:t>
            </a:r>
            <a:r>
              <a:rPr lang="en-GB" altLang="hu-HU" sz="2800" b="1">
                <a:latin typeface="Courier New" panose="02070309020205020404" pitchFamily="49" charset="0"/>
              </a:rPr>
              <a:t>.class</a:t>
            </a:r>
            <a:r>
              <a:rPr lang="en-GB" altLang="hu-HU"/>
              <a:t> fájl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 sz="2800" b="1">
              <a:latin typeface="Courier New" panose="02070309020205020404" pitchFamily="49" charset="0"/>
            </a:endParaRP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                      </a:t>
            </a:r>
            <a:r>
              <a:rPr lang="en-GB" altLang="hu-HU" sz="2400" b="1">
                <a:latin typeface="Courier New" panose="02070309020205020404" pitchFamily="49" charset="0"/>
              </a:rPr>
              <a:t>Csavar.java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 sz="2400" b="1">
              <a:latin typeface="Courier New" panose="02070309020205020404" pitchFamily="49" charset="0"/>
            </a:endParaRP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package raktár.adatok;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public class Csavar extends Anyag {...}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class CsavarMenet {...}</a:t>
            </a:r>
          </a:p>
          <a:p>
            <a:pPr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 sz="240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fordítás során két fájl keletkezik: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Csavar.class  	CsavarMenet.class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 fordítási egységek elhelyezése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Általában fájlokban, a fájlrendszerben</a:t>
            </a:r>
          </a:p>
          <a:p>
            <a:pPr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Néhány fejlesztőeszköz ettől eltérően, valamilyen adatbázisban tárolja a forrásokat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Forrásfájlok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Egy fájl pontosan egy fordítási egységet tartalmaz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fájl kiterjesztése </a:t>
            </a:r>
            <a:r>
              <a:rPr lang="en-GB" altLang="hu-HU" sz="2800" b="1">
                <a:latin typeface="Courier New" panose="02070309020205020404" pitchFamily="49" charset="0"/>
              </a:rPr>
              <a:t>.java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Ha a fájlban van publikus típus, akkor a fájl neve meg kell, hogy egyezzen a típus nevével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Egy fájlban / fordítási egységben csak egy publikus típus lehet...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 forrásfájlok elhelyezése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7244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Hozzunk létre a csomagszerkezettel egyező könyvtárszerkezetet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Abba tegyük a forrásfájlokat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főprogram egyelőre kerüljön a gyökérbe, a névtelen csomagba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Fordítsunk a gyökérből</a:t>
            </a:r>
          </a:p>
          <a:p>
            <a:pPr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Később beszélünk még a további trükkökről...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Feladat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Kör és Pont osztályok mellé írj egy főprogramot, és fordítsd össze őket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Figyeld meg, hogy a Pont objektumok félnyilvános adattagjait nem tudod a Kör osztálydefinícióból vagy a főprogramból használni!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 lefordított fájlok elhelyezése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79963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Követni kell a csomag-hierarchiát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különben a virtuális gép (</a:t>
            </a:r>
            <a:r>
              <a:rPr lang="en-GB" altLang="hu-HU" sz="2400" b="1">
                <a:latin typeface="Courier New" panose="02070309020205020404" pitchFamily="49" charset="0"/>
              </a:rPr>
              <a:t>java</a:t>
            </a:r>
            <a:r>
              <a:rPr lang="en-GB" altLang="hu-HU"/>
              <a:t>) tanácstalan lesz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Alkönyvtárak létrehozása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Például a </a:t>
            </a:r>
            <a:r>
              <a:rPr lang="en-GB" altLang="hu-HU" sz="2800" b="1">
                <a:latin typeface="Courier New" panose="02070309020205020404" pitchFamily="49" charset="0"/>
              </a:rPr>
              <a:t>raktar.adatok.Csavar</a:t>
            </a:r>
            <a:r>
              <a:rPr lang="en-GB" altLang="hu-HU"/>
              <a:t> osztály </a:t>
            </a:r>
            <a:r>
              <a:rPr lang="en-GB" altLang="hu-HU" sz="2800" b="1">
                <a:latin typeface="Courier New" panose="02070309020205020404" pitchFamily="49" charset="0"/>
              </a:rPr>
              <a:t>.class</a:t>
            </a:r>
            <a:r>
              <a:rPr lang="en-GB" altLang="hu-HU"/>
              <a:t> fájlját a </a:t>
            </a:r>
            <a:r>
              <a:rPr lang="en-GB" altLang="hu-HU" sz="2800" b="1">
                <a:latin typeface="Courier New" panose="02070309020205020404" pitchFamily="49" charset="0"/>
              </a:rPr>
              <a:t>raktár/adatok</a:t>
            </a:r>
            <a:r>
              <a:rPr lang="en-GB" altLang="hu-HU"/>
              <a:t> alkönyvtárba kell tenni</a:t>
            </a:r>
          </a:p>
          <a:p>
            <a:pPr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/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		raktár/adatok/Csavar.class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 -d kapcsoló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5720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Nem kell kézzel másolgatni: bízzuk rá a </a:t>
            </a:r>
            <a:r>
              <a:rPr lang="en-GB" altLang="hu-HU" sz="2800" b="1">
                <a:latin typeface="Courier New" panose="02070309020205020404" pitchFamily="49" charset="0"/>
              </a:rPr>
              <a:t>javac</a:t>
            </a:r>
            <a:r>
              <a:rPr lang="en-GB" altLang="hu-HU"/>
              <a:t> fordítóra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Megmondjuk, mi legyen a célkönyvtár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Azon belül felépíti a szükséges könyvtárstruktúrát</a:t>
            </a:r>
          </a:p>
          <a:p>
            <a:pPr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/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javac -d . Csavar.java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javac -d ../classes Csavar.java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 források elhelyezése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560705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Javaslat: ugyanolyan struktúrában, mint a .class fájloknál, azaz követve a csomaghierarchiát. Pl.:</a:t>
            </a:r>
          </a:p>
          <a:p>
            <a:pPr>
              <a:spcBef>
                <a:spcPts val="5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200">
                <a:latin typeface="Courier New" panose="02070309020205020404" pitchFamily="49" charset="0"/>
              </a:rPr>
              <a:t>src</a:t>
            </a:r>
          </a:p>
          <a:p>
            <a:pPr>
              <a:spcBef>
                <a:spcPts val="5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200">
                <a:latin typeface="Courier New" panose="02070309020205020404" pitchFamily="49" charset="0"/>
              </a:rPr>
              <a:t>    raktar</a:t>
            </a:r>
          </a:p>
          <a:p>
            <a:pPr>
              <a:spcBef>
                <a:spcPts val="5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200">
                <a:latin typeface="Courier New" panose="02070309020205020404" pitchFamily="49" charset="0"/>
              </a:rPr>
              <a:t>        adatok</a:t>
            </a:r>
          </a:p>
          <a:p>
            <a:pPr>
              <a:spcBef>
                <a:spcPts val="5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200">
                <a:latin typeface="Courier New" panose="02070309020205020404" pitchFamily="49" charset="0"/>
              </a:rPr>
              <a:t>        gui</a:t>
            </a:r>
          </a:p>
          <a:p>
            <a:pPr>
              <a:spcBef>
                <a:spcPts val="5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200">
                <a:latin typeface="Courier New" panose="02070309020205020404" pitchFamily="49" charset="0"/>
              </a:rPr>
              <a:t>        web</a:t>
            </a:r>
          </a:p>
          <a:p>
            <a:pPr>
              <a:spcBef>
                <a:spcPts val="5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200">
                <a:latin typeface="Courier New" panose="02070309020205020404" pitchFamily="49" charset="0"/>
              </a:rPr>
              <a:t>classes</a:t>
            </a:r>
          </a:p>
          <a:p>
            <a:pPr>
              <a:spcBef>
                <a:spcPts val="5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200">
                <a:latin typeface="Courier New" panose="02070309020205020404" pitchFamily="49" charset="0"/>
              </a:rPr>
              <a:t>    raktar</a:t>
            </a:r>
          </a:p>
          <a:p>
            <a:pPr>
              <a:spcBef>
                <a:spcPts val="5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200">
                <a:latin typeface="Courier New" panose="02070309020205020404" pitchFamily="49" charset="0"/>
              </a:rPr>
              <a:t>        adatok</a:t>
            </a:r>
          </a:p>
          <a:p>
            <a:pPr>
              <a:spcBef>
                <a:spcPts val="5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200">
                <a:latin typeface="Courier New" panose="02070309020205020404" pitchFamily="49" charset="0"/>
              </a:rPr>
              <a:t>        gui</a:t>
            </a:r>
          </a:p>
          <a:p>
            <a:pPr>
              <a:spcBef>
                <a:spcPts val="5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200">
                <a:latin typeface="Courier New" panose="02070309020205020404" pitchFamily="49" charset="0"/>
              </a:rPr>
              <a:t>        web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Alrendszerek kialakítása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38200" y="2057400"/>
            <a:ext cx="7696200" cy="411480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295400" y="2438400"/>
            <a:ext cx="2895600" cy="12954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00600" y="2667000"/>
            <a:ext cx="3352800" cy="14478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447800" y="4419600"/>
            <a:ext cx="4800600" cy="14478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752600" y="4648200"/>
            <a:ext cx="1828800" cy="914400"/>
          </a:xfrm>
          <a:prstGeom prst="rect">
            <a:avLst/>
          </a:prstGeom>
          <a:solidFill>
            <a:srgbClr val="00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038600" y="4648200"/>
            <a:ext cx="1981200" cy="914400"/>
          </a:xfrm>
          <a:prstGeom prst="rect">
            <a:avLst/>
          </a:prstGeom>
          <a:solidFill>
            <a:srgbClr val="00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1600200" y="26670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48768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42672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5029200" y="30480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28194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21336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3200400" y="27432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2362200" y="28194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7620000" y="51054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81800" y="47244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54864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5638800" y="3276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6248400" y="2895600"/>
            <a:ext cx="1828800" cy="914400"/>
          </a:xfrm>
          <a:prstGeom prst="rect">
            <a:avLst/>
          </a:prstGeom>
          <a:solidFill>
            <a:srgbClr val="00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315200" y="30480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6629400" y="30480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Forrásfájlok elhelyezése (2)</a:t>
            </a:r>
            <a:r>
              <a:rPr lang="ar-SA" altLang="hu-HU"/>
              <a:t>‏</a:t>
            </a:r>
            <a:endParaRPr lang="en-GB" altLang="hu-HU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Lehetnek egy könyvtárszerkezetben a .class fájlokkal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Lehetnek két különböző, de azonos szerkezetű könyvtárstruktúrában a forrás és a .class fájlok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Lehetnek egész máshogy is, pl. sok könyvtárban szétszórva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 -sourcepath kapcsoló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Ha sok könyvtárba vannak szétszórva a forrásfájlok, akkor használhatjuk a </a:t>
            </a:r>
            <a:r>
              <a:rPr lang="en-GB" altLang="hu-HU" sz="2400" b="1">
                <a:latin typeface="Courier New" panose="02070309020205020404" pitchFamily="49" charset="0"/>
              </a:rPr>
              <a:t>-sourcepath</a:t>
            </a:r>
            <a:r>
              <a:rPr lang="en-GB" altLang="hu-HU"/>
              <a:t> kapcsolót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Megadható, hogy mely könyvtárakban kell keresni forrásfájlok után</a:t>
            </a:r>
          </a:p>
          <a:p>
            <a:pPr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 sz="200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000" b="1">
                <a:latin typeface="Courier New" panose="02070309020205020404" pitchFamily="49" charset="0"/>
              </a:rPr>
              <a:t>javac -sourcepath ~/src/java:~/projects/raktar DB.java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Hivatkozások a fordítási egységen kívülre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924800" cy="4114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Ha egy fordítási egység hivatkozik egy másik fordítási egységben levő típusra, akkor a </a:t>
            </a:r>
            <a:r>
              <a:rPr lang="en-GB" altLang="hu-HU" sz="2800" b="1">
                <a:latin typeface="Courier New" panose="02070309020205020404" pitchFamily="49" charset="0"/>
              </a:rPr>
              <a:t>javac</a:t>
            </a:r>
            <a:r>
              <a:rPr lang="en-GB" altLang="hu-HU"/>
              <a:t> fordító: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megpróbálja megtalálni a hozzá tartozó </a:t>
            </a:r>
            <a:r>
              <a:rPr lang="en-GB" altLang="hu-HU" b="1">
                <a:latin typeface="Courier New" panose="02070309020205020404" pitchFamily="49" charset="0"/>
              </a:rPr>
              <a:t>.class</a:t>
            </a:r>
            <a:r>
              <a:rPr lang="en-GB" altLang="hu-HU"/>
              <a:t> fájlt - ha egyáltalán le van már az a típus fordítva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ha nincs lefordítva, akkor megkeresi a megfelelő </a:t>
            </a:r>
            <a:r>
              <a:rPr lang="en-GB" altLang="hu-HU" b="1">
                <a:latin typeface="Courier New" panose="02070309020205020404" pitchFamily="49" charset="0"/>
              </a:rPr>
              <a:t>.java</a:t>
            </a:r>
            <a:r>
              <a:rPr lang="en-GB" altLang="hu-HU"/>
              <a:t> fájlt, és rekurzívan azt is lefordítja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Rekurzív fordítás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neve alapján keresi meg a hivatkozott típust tartalmazó forrásfájlt a </a:t>
            </a:r>
            <a:r>
              <a:rPr lang="en-GB" altLang="hu-HU" sz="2800" b="1">
                <a:latin typeface="Courier New" panose="02070309020205020404" pitchFamily="49" charset="0"/>
              </a:rPr>
              <a:t>javac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fájlnévnek meg kell egyeznie a típusnévvel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</a:t>
            </a:r>
            <a:r>
              <a:rPr lang="en-GB" altLang="hu-HU" sz="2400" b="1">
                <a:latin typeface="Courier New" panose="02070309020205020404" pitchFamily="49" charset="0"/>
              </a:rPr>
              <a:t>-sourcepath</a:t>
            </a:r>
            <a:r>
              <a:rPr lang="en-GB" altLang="hu-HU"/>
              <a:t> kapcsoló szerepe...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Hol keresse a .class fájlokat?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394325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Alapértelmezésben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szabványos könyvtárakban és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az aktuális munkakönyvtárban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-classpath kapcsoló segítségével más is megadható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 sz="2400" b="1"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 javac -classpath ~/classes:. DB.java</a:t>
            </a:r>
          </a:p>
          <a:p>
            <a:pPr lvl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/>
          </a:p>
          <a:p>
            <a:pPr lvl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szabványos könyvtárakban, a </a:t>
            </a:r>
            <a:r>
              <a:rPr lang="en-GB" altLang="hu-HU" sz="2400" b="1">
                <a:latin typeface="Courier New" panose="02070309020205020404" pitchFamily="49" charset="0"/>
              </a:rPr>
              <a:t>~/classes</a:t>
            </a:r>
            <a:r>
              <a:rPr lang="en-GB" altLang="hu-HU"/>
              <a:t> könyvtárban és az aktuális munkakönyvtárban.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 -classpath kapcsoló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5613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Megadható több könyvtárnév, amelyekben a .class fájlokat keresheti a fordító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b="1"/>
              <a:t>a könyvtárnevek elválasztásához UNIX alatt a </a:t>
            </a:r>
            <a:r>
              <a:rPr lang="en-GB" altLang="hu-HU" b="1">
                <a:solidFill>
                  <a:srgbClr val="FF3300"/>
                </a:solidFill>
              </a:rPr>
              <a:t>:</a:t>
            </a:r>
            <a:r>
              <a:rPr lang="en-GB" altLang="hu-HU" b="1"/>
              <a:t> Windows alatt a </a:t>
            </a:r>
            <a:r>
              <a:rPr lang="en-GB" altLang="hu-HU" b="1">
                <a:solidFill>
                  <a:srgbClr val="FF3300"/>
                </a:solidFill>
              </a:rPr>
              <a:t>;</a:t>
            </a:r>
            <a:r>
              <a:rPr lang="en-GB" altLang="hu-HU" b="1"/>
              <a:t> használandó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Nem csak könyvtárnevek, hanem .zip és .jar fájlok is megadhatók, azokban is keres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kapcsoló rövidebb alakja: </a:t>
            </a:r>
            <a:r>
              <a:rPr lang="en-GB" altLang="hu-HU" b="1">
                <a:latin typeface="Courier New" panose="02070309020205020404" pitchFamily="49" charset="0"/>
              </a:rPr>
              <a:t>-cp</a:t>
            </a:r>
          </a:p>
          <a:p>
            <a:pPr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Hogyan történik a keresés?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90575"/>
            <a:ext cx="8458200" cy="6067425"/>
          </a:xfrm>
          <a:ln/>
        </p:spPr>
        <p:txBody>
          <a:bodyPr/>
          <a:lstStyle/>
          <a:p>
            <a:pPr>
              <a:spcBef>
                <a:spcPts val="6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	javac -classpath ~/classes:. DB.java</a:t>
            </a:r>
          </a:p>
          <a:p>
            <a:pPr lvl="1"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Tegyük fel, hogy hivatkozás történik a </a:t>
            </a:r>
            <a:r>
              <a:rPr lang="en-GB" altLang="hu-HU" sz="2400" b="1">
                <a:latin typeface="Courier New" panose="02070309020205020404" pitchFamily="49" charset="0"/>
              </a:rPr>
              <a:t>raktar.adatok.Csavar</a:t>
            </a:r>
            <a:r>
              <a:rPr lang="en-GB" altLang="hu-HU"/>
              <a:t> osztályra.</a:t>
            </a:r>
          </a:p>
          <a:p>
            <a:pPr lvl="1"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szabványos könyvtárakban nem találja.</a:t>
            </a:r>
          </a:p>
          <a:p>
            <a:pPr lvl="2"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Ott </a:t>
            </a:r>
            <a:r>
              <a:rPr lang="en-GB" altLang="hu-HU" sz="2000" b="1">
                <a:latin typeface="Courier New" panose="02070309020205020404" pitchFamily="49" charset="0"/>
              </a:rPr>
              <a:t>java.</a:t>
            </a:r>
            <a:r>
              <a:rPr lang="en-GB" altLang="hu-HU"/>
              <a:t> és </a:t>
            </a:r>
            <a:r>
              <a:rPr lang="en-GB" altLang="hu-HU" sz="2000" b="1">
                <a:latin typeface="Courier New" panose="02070309020205020404" pitchFamily="49" charset="0"/>
              </a:rPr>
              <a:t>javax.</a:t>
            </a:r>
            <a:r>
              <a:rPr lang="en-GB" altLang="hu-HU"/>
              <a:t> kezdetű típusok vannak...</a:t>
            </a:r>
          </a:p>
          <a:p>
            <a:pPr lvl="1"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Keresi a </a:t>
            </a:r>
            <a:r>
              <a:rPr lang="en-GB" altLang="hu-HU" sz="2000" b="1">
                <a:latin typeface="Courier New" panose="02070309020205020404" pitchFamily="49" charset="0"/>
              </a:rPr>
              <a:t>~/classes/raktar/adatok/Csavar.class</a:t>
            </a:r>
            <a:r>
              <a:rPr lang="en-GB" altLang="hu-HU"/>
              <a:t> fájlt</a:t>
            </a:r>
          </a:p>
          <a:p>
            <a:pPr lvl="1"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Ha az sincs, keresi a </a:t>
            </a:r>
            <a:r>
              <a:rPr lang="en-GB" altLang="hu-HU" sz="2000" b="1">
                <a:latin typeface="Courier New" panose="02070309020205020404" pitchFamily="49" charset="0"/>
              </a:rPr>
              <a:t>raktar/adatok/Csavar.class</a:t>
            </a:r>
            <a:r>
              <a:rPr lang="en-GB" altLang="hu-HU"/>
              <a:t> fájlt</a:t>
            </a:r>
          </a:p>
          <a:p>
            <a:pPr lvl="1"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Ha az sincs, keresi a forrását, a </a:t>
            </a:r>
            <a:r>
              <a:rPr lang="en-GB" altLang="hu-HU" sz="2000" b="1">
                <a:latin typeface="Courier New" panose="02070309020205020404" pitchFamily="49" charset="0"/>
              </a:rPr>
              <a:t>raktar/adatok/Csavar.java</a:t>
            </a:r>
            <a:r>
              <a:rPr lang="en-GB" altLang="hu-HU"/>
              <a:t> fájlt, hogy lefordítsa</a:t>
            </a:r>
          </a:p>
          <a:p>
            <a:pPr lvl="2"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-sourcepath kapcsoló alapján</a:t>
            </a:r>
          </a:p>
          <a:p>
            <a:pPr lvl="2"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ha nincs megadva, akkor az aktuális könyvtárban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447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Osztálykeresési útvonal hagyományos megadása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CLASSPATH környezeti változó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Manapság nem illendő használni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könnyen összekavarodnak a dolgok, ha több projekten is dolgozunk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Helyette a -classpath kapcsoló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 javac fordító egyéb kapcsolói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50292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Szabványos kapcsolók, pl.</a:t>
            </a:r>
          </a:p>
          <a:p>
            <a:pPr lvl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-g				nyomkövetési infók</a:t>
            </a:r>
          </a:p>
          <a:p>
            <a:pPr lvl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-O				optimalizálás</a:t>
            </a:r>
          </a:p>
          <a:p>
            <a:pPr lvl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-target			kód verziószám (1.1, 1.2, …)</a:t>
            </a:r>
            <a:r>
              <a:rPr lang="ar-SA" altLang="hu-HU"/>
              <a:t>‏</a:t>
            </a:r>
            <a:endParaRPr lang="en-GB" altLang="hu-HU"/>
          </a:p>
          <a:p>
            <a:pPr lvl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-nowarn			ne legyenek figyelmeztetések</a:t>
            </a:r>
          </a:p>
          <a:p>
            <a:pPr lvl="1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-deprecation		… erről még lesz szó…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Nem szabványos kapcsolók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Későbbi/korábbi fordítók nem biztos, hogy ismerik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Pl. heap méretének beállítása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Alrendszerek kialakítása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38200" y="2057400"/>
            <a:ext cx="7696200" cy="411480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295400" y="2438400"/>
            <a:ext cx="2895600" cy="12954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800600" y="2667000"/>
            <a:ext cx="3352800" cy="14478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447800" y="4419600"/>
            <a:ext cx="4800600" cy="14478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752600" y="4648200"/>
            <a:ext cx="1828800" cy="914400"/>
          </a:xfrm>
          <a:prstGeom prst="rect">
            <a:avLst/>
          </a:prstGeom>
          <a:solidFill>
            <a:srgbClr val="00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038600" y="4648200"/>
            <a:ext cx="1981200" cy="914400"/>
          </a:xfrm>
          <a:prstGeom prst="rect">
            <a:avLst/>
          </a:prstGeom>
          <a:solidFill>
            <a:srgbClr val="00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1600200" y="26670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48768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42672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5029200" y="30480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28194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21336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3200400" y="27432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2362200" y="28194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7620000" y="51054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6781800" y="47244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62" name="AutoShape 18"/>
          <p:cNvSpPr>
            <a:spLocks noChangeArrowheads="1"/>
          </p:cNvSpPr>
          <p:nvPr/>
        </p:nvSpPr>
        <p:spPr bwMode="auto">
          <a:xfrm>
            <a:off x="54864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63" name="AutoShape 19"/>
          <p:cNvSpPr>
            <a:spLocks noChangeArrowheads="1"/>
          </p:cNvSpPr>
          <p:nvPr/>
        </p:nvSpPr>
        <p:spPr bwMode="auto">
          <a:xfrm>
            <a:off x="5638800" y="3276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6248400" y="2895600"/>
            <a:ext cx="1828800" cy="914400"/>
          </a:xfrm>
          <a:prstGeom prst="rect">
            <a:avLst/>
          </a:prstGeom>
          <a:solidFill>
            <a:srgbClr val="00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65" name="AutoShape 21"/>
          <p:cNvSpPr>
            <a:spLocks noChangeArrowheads="1"/>
          </p:cNvSpPr>
          <p:nvPr/>
        </p:nvSpPr>
        <p:spPr bwMode="auto">
          <a:xfrm>
            <a:off x="7315200" y="30480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66" name="AutoShape 22"/>
          <p:cNvSpPr>
            <a:spLocks noChangeArrowheads="1"/>
          </p:cNvSpPr>
          <p:nvPr/>
        </p:nvSpPr>
        <p:spPr bwMode="auto">
          <a:xfrm>
            <a:off x="6629400" y="30480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2514600" y="5105400"/>
            <a:ext cx="304800" cy="1588"/>
          </a:xfrm>
          <a:prstGeom prst="line">
            <a:avLst/>
          </a:prstGeom>
          <a:noFill/>
          <a:ln w="633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V="1">
            <a:off x="3048000" y="3351213"/>
            <a:ext cx="304800" cy="145097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Csomag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9585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típusainkat csomagokba soroljuk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Összetartozás kifejezése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csomagok hierarchiába szervezhetők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Minősített hivatkozás pontokkal</a:t>
            </a:r>
          </a:p>
          <a:p>
            <a:pPr lvl="1" algn="ctr"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b="1">
                <a:latin typeface="Courier New" panose="02070309020205020404" pitchFamily="49" charset="0"/>
              </a:rPr>
              <a:t>java.util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Egy típus teljes neve tartalmazza az őt befoglaló csomag nevét is:</a:t>
            </a:r>
          </a:p>
          <a:p>
            <a:pPr algn="ctr"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800" b="1">
                <a:latin typeface="Courier New" panose="02070309020205020404" pitchFamily="49" charset="0"/>
              </a:rPr>
              <a:t>java.util.Vector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Összetartozás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láthatósági módosítószavak:</a:t>
            </a:r>
            <a:br>
              <a:rPr lang="en-GB" altLang="hu-HU"/>
            </a:br>
            <a:r>
              <a:rPr lang="en-GB" altLang="hu-HU" sz="2800" b="1">
                <a:latin typeface="Courier New" panose="02070309020205020404" pitchFamily="49" charset="0"/>
              </a:rPr>
              <a:t>public</a:t>
            </a:r>
            <a:r>
              <a:rPr lang="en-GB" altLang="hu-HU"/>
              <a:t>, </a:t>
            </a:r>
            <a:r>
              <a:rPr lang="en-GB" altLang="hu-HU" sz="2800" b="1">
                <a:latin typeface="Courier New" panose="02070309020205020404" pitchFamily="49" charset="0"/>
              </a:rPr>
              <a:t>protected</a:t>
            </a:r>
            <a:r>
              <a:rPr lang="en-GB" altLang="hu-HU"/>
              <a:t>, </a:t>
            </a:r>
            <a:r>
              <a:rPr lang="en-GB" altLang="hu-HU" sz="2800" b="1">
                <a:latin typeface="Courier New" panose="02070309020205020404" pitchFamily="49" charset="0"/>
              </a:rPr>
              <a:t>private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Ha nem írunk semmit, akkor „félnyilvános”, azaz </a:t>
            </a:r>
            <a:r>
              <a:rPr lang="en-GB" altLang="hu-HU" b="1"/>
              <a:t>csomagszintű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i="1"/>
              <a:t>Az azonos csomagban levő osztályok hozzáférnek egymás félnyilvános tagjaihoz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</a:t>
            </a:r>
            <a:r>
              <a:rPr lang="en-GB" altLang="hu-HU" sz="2800" b="1">
                <a:latin typeface="Courier New" panose="02070309020205020404" pitchFamily="49" charset="0"/>
              </a:rPr>
              <a:t>protected</a:t>
            </a:r>
            <a:r>
              <a:rPr lang="en-GB" altLang="hu-HU"/>
              <a:t> ennek a kiterjesztése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Csomagok hierarchiája?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97363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Igazándiból nem is a csomagok vannak hierarchiában...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hanem a </a:t>
            </a:r>
            <a:r>
              <a:rPr lang="en-GB" altLang="hu-HU" b="1"/>
              <a:t>csomagnevek</a:t>
            </a:r>
            <a:r>
              <a:rPr lang="en-GB" altLang="hu-HU"/>
              <a:t>!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</a:t>
            </a:r>
            <a:r>
              <a:rPr lang="en-GB" altLang="hu-HU" sz="2400" b="1">
                <a:latin typeface="Courier New" panose="02070309020205020404" pitchFamily="49" charset="0"/>
              </a:rPr>
              <a:t>java</a:t>
            </a:r>
            <a:r>
              <a:rPr lang="en-GB" altLang="hu-HU"/>
              <a:t> csomagnak semmi köze a </a:t>
            </a:r>
            <a:r>
              <a:rPr lang="en-GB" altLang="hu-HU" sz="2400" b="1">
                <a:latin typeface="Courier New" panose="02070309020205020404" pitchFamily="49" charset="0"/>
              </a:rPr>
              <a:t>java.util</a:t>
            </a:r>
            <a:r>
              <a:rPr lang="en-GB" altLang="hu-HU"/>
              <a:t> csomaghoz - csak a nevük „hasonló”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Nem tökéletes a támogatás Java-ban a programrendszerek hierarchikus tagolására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Alrendszerek kialakítása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838200" y="2057400"/>
            <a:ext cx="7696200" cy="411480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295400" y="2438400"/>
            <a:ext cx="2895600" cy="12954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800600" y="2667000"/>
            <a:ext cx="3352800" cy="14478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447800" y="4419600"/>
            <a:ext cx="4800600" cy="14478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752600" y="4648200"/>
            <a:ext cx="1828800" cy="914400"/>
          </a:xfrm>
          <a:prstGeom prst="rect">
            <a:avLst/>
          </a:prstGeom>
          <a:solidFill>
            <a:srgbClr val="00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038600" y="4648200"/>
            <a:ext cx="1981200" cy="914400"/>
          </a:xfrm>
          <a:prstGeom prst="rect">
            <a:avLst/>
          </a:prstGeom>
          <a:solidFill>
            <a:srgbClr val="00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1600200" y="26670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48768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42672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5029200" y="30480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28194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21336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3200400" y="27432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2362200" y="28194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7620000" y="51054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7" name="AutoShape 17"/>
          <p:cNvSpPr>
            <a:spLocks noChangeArrowheads="1"/>
          </p:cNvSpPr>
          <p:nvPr/>
        </p:nvSpPr>
        <p:spPr bwMode="auto">
          <a:xfrm>
            <a:off x="6781800" y="47244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5486400" y="4800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>
            <a:off x="5638800" y="32766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248400" y="2895600"/>
            <a:ext cx="1828800" cy="914400"/>
          </a:xfrm>
          <a:prstGeom prst="rect">
            <a:avLst/>
          </a:prstGeom>
          <a:solidFill>
            <a:srgbClr val="00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61" name="AutoShape 21"/>
          <p:cNvSpPr>
            <a:spLocks noChangeArrowheads="1"/>
          </p:cNvSpPr>
          <p:nvPr/>
        </p:nvSpPr>
        <p:spPr bwMode="auto">
          <a:xfrm>
            <a:off x="7315200" y="30480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62" name="AutoShape 22"/>
          <p:cNvSpPr>
            <a:spLocks noChangeArrowheads="1"/>
          </p:cNvSpPr>
          <p:nvPr/>
        </p:nvSpPr>
        <p:spPr bwMode="auto">
          <a:xfrm>
            <a:off x="6629400" y="3048000"/>
            <a:ext cx="381000" cy="6096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2514600" y="5105400"/>
            <a:ext cx="304800" cy="1588"/>
          </a:xfrm>
          <a:prstGeom prst="line">
            <a:avLst/>
          </a:prstGeom>
          <a:noFill/>
          <a:ln w="633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 flipV="1">
            <a:off x="3048000" y="3351213"/>
            <a:ext cx="304800" cy="145097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3200400" y="5105400"/>
            <a:ext cx="1066800" cy="1588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hu-HU"/>
              <a:t>Csomagok megadása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típusdefiníció elé egyszerűen beírjuk, hogy melyik csomagba tartozik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/>
              <a:t>A </a:t>
            </a:r>
            <a:r>
              <a:rPr lang="en-GB" altLang="hu-HU" sz="2800" b="1">
                <a:latin typeface="Courier New" panose="02070309020205020404" pitchFamily="49" charset="0"/>
              </a:rPr>
              <a:t>package</a:t>
            </a:r>
            <a:r>
              <a:rPr lang="en-GB" altLang="hu-HU"/>
              <a:t> kulcsszó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hu-HU" sz="2800" b="1">
              <a:latin typeface="Courier New" panose="02070309020205020404" pitchFamily="49" charset="0"/>
            </a:endParaRP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package raktár.adatok;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public class Csavar extends Anyag {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  ...</a:t>
            </a:r>
          </a:p>
          <a:p>
            <a:pPr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hu-HU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éma">
      <a:majorFont>
        <a:latin typeface="Times New Roman"/>
        <a:ea typeface=""/>
        <a:cs typeface="AR PL ShanHeiSun Uni"/>
      </a:majorFont>
      <a:minorFont>
        <a:latin typeface="Times New Roman"/>
        <a:ea typeface=""/>
        <a:cs typeface="AR PL ShanHeiSun Un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hu-H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AR PL ShanHeiSun Un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hu-H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AR PL ShanHeiSun Uni" charset="0"/>
          </a:defRPr>
        </a:defPPr>
      </a:lst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Microsoft Office PowerPoint</Application>
  <PresentationFormat>Diavetítés a képernyőre (4:3 oldalarány)</PresentationFormat>
  <Paragraphs>235</Paragraphs>
  <Slides>38</Slides>
  <Notes>38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44" baseType="lpstr">
      <vt:lpstr>Times New Roman</vt:lpstr>
      <vt:lpstr>AR PL ShanHeiSun Uni</vt:lpstr>
      <vt:lpstr>Courier New</vt:lpstr>
      <vt:lpstr>Courier 10 Pitch</vt:lpstr>
      <vt:lpstr>DejaVuSans</vt:lpstr>
      <vt:lpstr>Office-téma</vt:lpstr>
      <vt:lpstr>Csomagok</vt:lpstr>
      <vt:lpstr>A program tagolása</vt:lpstr>
      <vt:lpstr>Alrendszerek kialakítása</vt:lpstr>
      <vt:lpstr>Alrendszerek kialakítása</vt:lpstr>
      <vt:lpstr>Csomag</vt:lpstr>
      <vt:lpstr>Összetartozás</vt:lpstr>
      <vt:lpstr>Csomagok hierarchiája?</vt:lpstr>
      <vt:lpstr>Alrendszerek kialakítása</vt:lpstr>
      <vt:lpstr>Csomagok megadása</vt:lpstr>
      <vt:lpstr>A csomagok összeállítása</vt:lpstr>
      <vt:lpstr>Feladat</vt:lpstr>
      <vt:lpstr>Hivatkozás más csomagokra</vt:lpstr>
      <vt:lpstr>Hivatkozás teljes névvel</vt:lpstr>
      <vt:lpstr>Importálás + rövid név</vt:lpstr>
      <vt:lpstr>Importálás + rövid név</vt:lpstr>
      <vt:lpstr>Az import utasítás</vt:lpstr>
      <vt:lpstr>Beágyazott típusok is</vt:lpstr>
      <vt:lpstr>Statikus tagok importálása</vt:lpstr>
      <vt:lpstr>Példa</vt:lpstr>
      <vt:lpstr>Feladat</vt:lpstr>
      <vt:lpstr>Fordítási egység</vt:lpstr>
      <vt:lpstr>A fordítási egységek</vt:lpstr>
      <vt:lpstr>A fordítási egységek elhelyezése</vt:lpstr>
      <vt:lpstr>Forrásfájlok</vt:lpstr>
      <vt:lpstr>A forrásfájlok elhelyezése</vt:lpstr>
      <vt:lpstr>Feladat</vt:lpstr>
      <vt:lpstr>A lefordított fájlok elhelyezése</vt:lpstr>
      <vt:lpstr>A -d kapcsoló</vt:lpstr>
      <vt:lpstr>A források elhelyezése</vt:lpstr>
      <vt:lpstr>Forrásfájlok elhelyezése (2)‏</vt:lpstr>
      <vt:lpstr>A -sourcepath kapcsoló</vt:lpstr>
      <vt:lpstr>Hivatkozások a fordítási egységen kívülre</vt:lpstr>
      <vt:lpstr>Rekurzív fordítás</vt:lpstr>
      <vt:lpstr>Hol keresse a .class fájlokat?</vt:lpstr>
      <vt:lpstr>A -classpath kapcsoló</vt:lpstr>
      <vt:lpstr>Hogyan történik a keresés?</vt:lpstr>
      <vt:lpstr>Osztálykeresési útvonal hagyományos megadása</vt:lpstr>
      <vt:lpstr>A javac fordító egyéb kapcsolói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V. Csomagok</dc:title>
  <dc:creator>Kozsik Tamas</dc:creator>
  <cp:lastModifiedBy>András Emese</cp:lastModifiedBy>
  <cp:revision>1</cp:revision>
  <dcterms:modified xsi:type="dcterms:W3CDTF">2016-09-14T10:08:57Z</dcterms:modified>
</cp:coreProperties>
</file>