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0" r:id="rId14"/>
    <p:sldId id="268" r:id="rId15"/>
    <p:sldId id="302" r:id="rId16"/>
    <p:sldId id="269" r:id="rId17"/>
    <p:sldId id="270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298" r:id="rId46"/>
    <p:sldId id="300" r:id="rId47"/>
    <p:sldId id="301" r:id="rId48"/>
    <p:sldId id="303" r:id="rId49"/>
    <p:sldId id="306" r:id="rId50"/>
    <p:sldId id="304" r:id="rId51"/>
    <p:sldId id="307" r:id="rId52"/>
    <p:sldId id="305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31" r:id="rId76"/>
    <p:sldId id="332" r:id="rId77"/>
    <p:sldId id="363" r:id="rId78"/>
    <p:sldId id="333" r:id="rId79"/>
    <p:sldId id="338" r:id="rId80"/>
    <p:sldId id="334" r:id="rId81"/>
    <p:sldId id="335" r:id="rId82"/>
    <p:sldId id="336" r:id="rId83"/>
    <p:sldId id="337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2" r:id="rId97"/>
    <p:sldId id="353" r:id="rId98"/>
    <p:sldId id="354" r:id="rId99"/>
    <p:sldId id="355" r:id="rId100"/>
    <p:sldId id="356" r:id="rId101"/>
    <p:sldId id="357" r:id="rId102"/>
    <p:sldId id="351" r:id="rId103"/>
    <p:sldId id="358" r:id="rId104"/>
    <p:sldId id="359" r:id="rId105"/>
    <p:sldId id="360" r:id="rId106"/>
    <p:sldId id="361" r:id="rId107"/>
    <p:sldId id="366" r:id="rId108"/>
    <p:sldId id="370" r:id="rId109"/>
    <p:sldId id="367" r:id="rId110"/>
    <p:sldId id="368" r:id="rId111"/>
    <p:sldId id="369" r:id="rId112"/>
    <p:sldId id="371" r:id="rId113"/>
    <p:sldId id="362" r:id="rId114"/>
    <p:sldId id="372" r:id="rId115"/>
    <p:sldId id="373" r:id="rId116"/>
    <p:sldId id="374" r:id="rId117"/>
    <p:sldId id="375" r:id="rId118"/>
    <p:sldId id="376" r:id="rId119"/>
    <p:sldId id="364" r:id="rId120"/>
    <p:sldId id="365" r:id="rId121"/>
    <p:sldId id="377" r:id="rId122"/>
    <p:sldId id="378" r:id="rId123"/>
    <p:sldId id="379" r:id="rId124"/>
    <p:sldId id="380" r:id="rId125"/>
    <p:sldId id="381" r:id="rId126"/>
    <p:sldId id="385" r:id="rId127"/>
    <p:sldId id="386" r:id="rId128"/>
    <p:sldId id="382" r:id="rId129"/>
    <p:sldId id="383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8" r:id="rId141"/>
    <p:sldId id="397" r:id="rId142"/>
    <p:sldId id="399" r:id="rId143"/>
    <p:sldId id="400" r:id="rId144"/>
    <p:sldId id="401" r:id="rId145"/>
  </p:sldIdLst>
  <p:sldSz cx="9144000" cy="6858000" type="screen4x3"/>
  <p:notesSz cx="6858000" cy="91440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66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6162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3113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4870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6936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3087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527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981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4710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7204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836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8612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 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77050" y="6524625"/>
            <a:ext cx="2266950" cy="3333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772400" cy="1143000"/>
          </a:xfrm>
        </p:spPr>
        <p:txBody>
          <a:bodyPr anchor="ctr"/>
          <a:lstStyle/>
          <a:p>
            <a:r>
              <a:rPr lang="hu-HU" altLang="hu-HU" sz="4400">
                <a:solidFill>
                  <a:srgbClr val="FF0000"/>
                </a:solidFill>
              </a:rPr>
              <a:t>Be- és kimenet kezelé</a:t>
            </a:r>
            <a:r>
              <a:rPr lang="en-US" altLang="hu-HU" sz="4400">
                <a:solidFill>
                  <a:srgbClr val="FF0000"/>
                </a:solidFill>
              </a:rPr>
              <a:t>se</a:t>
            </a:r>
            <a:endParaRPr lang="hu-HU" altLang="hu-HU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1219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 b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FileWriter fw = new FileWriter("a.txt");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PrintWriter pw = new PrintWriter(fw);</a:t>
            </a:r>
            <a:endParaRPr lang="en-US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b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14800" cy="838200"/>
          </a:xfrm>
        </p:spPr>
        <p:txBody>
          <a:bodyPr/>
          <a:lstStyle/>
          <a:p>
            <a:r>
              <a:rPr lang="hu-HU" altLang="hu-HU"/>
              <a:t>Másik példa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6019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Writer w = new OutputStreamWriter(os,"MacCentralEurope");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w.write('Ú'); w.flush();   // w.write(218);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Reader r = new InputStreamReader(is,"Cp1250");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int i = r.read();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System.out.println(i);     // 328 jelenik meg</a:t>
            </a:r>
            <a:endParaRPr lang="hu-HU" altLang="hu-HU"/>
          </a:p>
          <a:p>
            <a:pPr>
              <a:lnSpc>
                <a:spcPct val="30000"/>
              </a:lnSpc>
              <a:buFontTx/>
              <a:buNone/>
            </a:pPr>
            <a:endParaRPr lang="hu-HU" altLang="hu-HU"/>
          </a:p>
          <a:p>
            <a:r>
              <a:rPr lang="hu-HU" altLang="hu-HU"/>
              <a:t>A 218 Unicode kód az Ú betű</a:t>
            </a:r>
          </a:p>
          <a:p>
            <a:r>
              <a:rPr lang="hu-HU" altLang="hu-HU"/>
              <a:t>A MacCentralEurope a 242 kódot rendeli hozzá</a:t>
            </a:r>
          </a:p>
          <a:p>
            <a:r>
              <a:rPr lang="hu-HU" altLang="hu-HU"/>
              <a:t>A Windows Latin-2 (azaz a Cp1250) a 328  Unicode kódú karaktert rendeli a 242 értékhez</a:t>
            </a:r>
          </a:p>
          <a:p>
            <a:r>
              <a:rPr lang="hu-HU" altLang="hu-HU"/>
              <a:t>Ez a n betű</a:t>
            </a:r>
          </a:p>
        </p:txBody>
      </p:sp>
      <p:sp>
        <p:nvSpPr>
          <p:cNvPr id="106501" name="Freeform 5"/>
          <p:cNvSpPr>
            <a:spLocks/>
          </p:cNvSpPr>
          <p:nvPr/>
        </p:nvSpPr>
        <p:spPr bwMode="auto">
          <a:xfrm>
            <a:off x="1600200" y="6248400"/>
            <a:ext cx="76200" cy="76200"/>
          </a:xfrm>
          <a:custGeom>
            <a:avLst/>
            <a:gdLst>
              <a:gd name="T0" fmla="*/ 0 w 191"/>
              <a:gd name="T1" fmla="*/ 67 h 80"/>
              <a:gd name="T2" fmla="*/ 105 w 191"/>
              <a:gd name="T3" fmla="*/ 1 h 80"/>
              <a:gd name="T4" fmla="*/ 145 w 191"/>
              <a:gd name="T5" fmla="*/ 7 h 80"/>
              <a:gd name="T6" fmla="*/ 151 w 191"/>
              <a:gd name="T7" fmla="*/ 27 h 80"/>
              <a:gd name="T8" fmla="*/ 191 w 191"/>
              <a:gd name="T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80">
                <a:moveTo>
                  <a:pt x="0" y="67"/>
                </a:moveTo>
                <a:cubicBezTo>
                  <a:pt x="12" y="12"/>
                  <a:pt x="57" y="8"/>
                  <a:pt x="105" y="1"/>
                </a:cubicBezTo>
                <a:cubicBezTo>
                  <a:pt x="118" y="3"/>
                  <a:pt x="133" y="0"/>
                  <a:pt x="145" y="7"/>
                </a:cubicBezTo>
                <a:cubicBezTo>
                  <a:pt x="151" y="10"/>
                  <a:pt x="147" y="21"/>
                  <a:pt x="151" y="27"/>
                </a:cubicBezTo>
                <a:cubicBezTo>
                  <a:pt x="162" y="46"/>
                  <a:pt x="191" y="55"/>
                  <a:pt x="191" y="80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hu-HU" altLang="hu-HU"/>
              <a:t>Tanulság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5105400"/>
          </a:xfrm>
        </p:spPr>
        <p:txBody>
          <a:bodyPr/>
          <a:lstStyle/>
          <a:p>
            <a:r>
              <a:rPr lang="hu-HU" altLang="hu-HU"/>
              <a:t>Ugyanazzal a karakterkódolással érdemes beolvasni, mint amivel kiírtuk az adatokat</a:t>
            </a:r>
          </a:p>
          <a:p>
            <a:r>
              <a:rPr lang="hu-HU" altLang="hu-HU"/>
              <a:t>Ha a Java programunk más programmal / más platformmal tartja a kapcsolatot, akkor is jól megy</a:t>
            </a:r>
          </a:p>
          <a:p>
            <a:r>
              <a:rPr lang="hu-HU" altLang="hu-HU"/>
              <a:t>Ez a szabály platformfüggetlenséget is biztosít</a:t>
            </a:r>
          </a:p>
          <a:p>
            <a:r>
              <a:rPr lang="hu-HU" altLang="hu-HU"/>
              <a:t>Két Java program közötti kommunikációnál is fontos (p. hálózatos program)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524000"/>
          </a:xfrm>
        </p:spPr>
        <p:txBody>
          <a:bodyPr/>
          <a:lstStyle/>
          <a:p>
            <a:r>
              <a:rPr lang="hu-HU" altLang="hu-HU"/>
              <a:t>A Java által támogatott karakterkódolási szabványok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572000"/>
          </a:xfrm>
        </p:spPr>
        <p:txBody>
          <a:bodyPr/>
          <a:lstStyle/>
          <a:p>
            <a:r>
              <a:rPr lang="hu-HU" altLang="hu-HU"/>
              <a:t>ISO Latin-1, ISO Latin-2, ...</a:t>
            </a:r>
          </a:p>
          <a:p>
            <a:r>
              <a:rPr lang="hu-HU" altLang="hu-HU"/>
              <a:t>Windows Latin-1, ...</a:t>
            </a:r>
          </a:p>
          <a:p>
            <a:r>
              <a:rPr lang="hu-HU" altLang="hu-HU"/>
              <a:t>Mac kódolások</a:t>
            </a:r>
          </a:p>
          <a:p>
            <a:r>
              <a:rPr lang="hu-HU" altLang="hu-HU"/>
              <a:t>IBM kódtáblák</a:t>
            </a:r>
          </a:p>
          <a:p>
            <a:r>
              <a:rPr lang="hu-HU" altLang="hu-HU"/>
              <a:t>Távol-keleti szabványok (Big5, JIS, stb.)</a:t>
            </a:r>
          </a:p>
          <a:p>
            <a:endParaRPr lang="hu-HU" altLang="hu-HU"/>
          </a:p>
          <a:p>
            <a:r>
              <a:rPr lang="hu-HU" altLang="hu-HU"/>
              <a:t>Mindnek megfelel egy sztring, amit a konstruktornak kell átadni. Pl. "8859_1"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Karakterszervezésű fájlcsatornák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hu-HU" altLang="hu-HU" sz="2400" b="1">
                <a:latin typeface="Courier New" panose="02070309020205020404" pitchFamily="49" charset="0"/>
              </a:rPr>
              <a:t>Reader fr = new FileReader("olvass.el");</a:t>
            </a:r>
          </a:p>
          <a:p>
            <a:r>
              <a:rPr lang="hu-HU" altLang="hu-HU" sz="2400" b="1">
                <a:latin typeface="Courier New" panose="02070309020205020404" pitchFamily="49" charset="0"/>
              </a:rPr>
              <a:t>Reader fr = new InputStreamReader(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new FileInputStream("olvass.el") );</a:t>
            </a:r>
          </a:p>
          <a:p>
            <a:endParaRPr lang="hu-HU" altLang="hu-HU" sz="2400" b="1">
              <a:latin typeface="Courier New" panose="02070309020205020404" pitchFamily="49" charset="0"/>
            </a:endParaRPr>
          </a:p>
          <a:p>
            <a:r>
              <a:rPr lang="hu-HU" altLang="hu-HU" sz="2400" b="1">
                <a:latin typeface="Courier New" panose="02070309020205020404" pitchFamily="49" charset="0"/>
              </a:rPr>
              <a:t>Reader fr = new InputStreamReader(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new FileInputStream("olvass.el"),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				"8859_2");</a:t>
            </a:r>
          </a:p>
          <a:p>
            <a:endParaRPr lang="hu-HU" altLang="hu-HU"/>
          </a:p>
          <a:p>
            <a:endParaRPr lang="hu-HU" altLang="hu-HU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Csatornák egymás után fűzése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SequenceInputStream</a:t>
            </a:r>
          </a:p>
          <a:p>
            <a:r>
              <a:rPr lang="hu-HU" altLang="hu-HU"/>
              <a:t>A konstruktorának megadunk több InputStream-et</a:t>
            </a:r>
          </a:p>
          <a:p>
            <a:r>
              <a:rPr lang="hu-HU" altLang="hu-HU"/>
              <a:t>Ezeket egymás után végigolvashatjuk: ha az egyik véget ér, automatikusan ugrik a következőre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hu-HU" altLang="hu-HU"/>
              <a:t>Példák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InputStream in = new SequenceInputStream(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   (new FileInputStream("papsajt")),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   System.in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);</a:t>
            </a:r>
          </a:p>
          <a:p>
            <a:pPr>
              <a:lnSpc>
                <a:spcPct val="60000"/>
              </a:lnSpc>
            </a:pPr>
            <a:endParaRPr lang="hu-HU" altLang="hu-HU"/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Vector v = new Vector(2);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v.addElement(new FileInputStream("papsajt"));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v.addElement(System.in);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InputStream in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new SequenceInputStream(v.elements());</a:t>
            </a:r>
            <a:endParaRPr lang="hu-HU" altLang="hu-HU"/>
          </a:p>
          <a:p>
            <a:endParaRPr lang="hu-HU" altLang="hu-HU"/>
          </a:p>
          <a:p>
            <a:r>
              <a:rPr lang="hu-HU" altLang="hu-HU"/>
              <a:t>Végigolvashatjuk a "papsajt" fájlt, és folytatjuk az olvasást a szabványos bemenetről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1371600"/>
          </a:xfrm>
        </p:spPr>
        <p:txBody>
          <a:bodyPr/>
          <a:lstStyle/>
          <a:p>
            <a:r>
              <a:rPr lang="hu-HU" altLang="hu-HU"/>
              <a:t>Miből lehet még olvasni,</a:t>
            </a:r>
            <a:br>
              <a:rPr lang="hu-HU" altLang="hu-HU"/>
            </a:br>
            <a:r>
              <a:rPr lang="hu-HU" altLang="hu-HU"/>
              <a:t>mire lehet még írni?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hu-HU" altLang="hu-HU"/>
              <a:t>Más könyvtárakban is vannak olyan osztályok, metódusok, amelyek segítségével csatornákhoz juthatunk hozzá</a:t>
            </a:r>
          </a:p>
          <a:p>
            <a:r>
              <a:rPr lang="hu-HU" altLang="hu-HU"/>
              <a:t>Például a java.net.Socket osztálytól tudunk olyan bemeneti és kimeneti csatornákat beszerezni, amivel hálózati kapcsolaton keresztül lehet irkálni, olvasgatni...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20000" cy="1295400"/>
          </a:xfrm>
        </p:spPr>
        <p:txBody>
          <a:bodyPr/>
          <a:lstStyle/>
          <a:p>
            <a:r>
              <a:rPr lang="hu-HU" altLang="hu-HU"/>
              <a:t>Kiegészítések az alapfunkcionalitáshoz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 két bemeneti csatorna alaposztálynak, az InputStream-nek és a Reader-nek</a:t>
            </a:r>
            <a:br>
              <a:rPr lang="hu-HU" altLang="hu-HU"/>
            </a:br>
            <a:r>
              <a:rPr lang="hu-HU" altLang="hu-HU"/>
              <a:t>további "szolgáltatásai"</a:t>
            </a:r>
          </a:p>
          <a:p>
            <a:endParaRPr lang="hu-HU" altLang="hu-HU"/>
          </a:p>
          <a:p>
            <a:r>
              <a:rPr lang="hu-HU" altLang="hu-HU"/>
              <a:t>Könyvjelző mechanizmus</a:t>
            </a:r>
          </a:p>
          <a:p>
            <a:r>
              <a:rPr lang="hu-HU" altLang="hu-HU"/>
              <a:t>Adatelérhetőség-vizsgálat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hu-HU" altLang="hu-HU"/>
              <a:t>Adatelérhetőség-vizsgálat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5638800"/>
          </a:xfrm>
        </p:spPr>
        <p:txBody>
          <a:bodyPr/>
          <a:lstStyle/>
          <a:p>
            <a:r>
              <a:rPr lang="hu-HU" altLang="hu-HU"/>
              <a:t>InputStream: 		int available()</a:t>
            </a:r>
          </a:p>
          <a:p>
            <a:r>
              <a:rPr lang="hu-HU" altLang="hu-HU"/>
              <a:t>Reader: 			boolean ready()</a:t>
            </a:r>
          </a:p>
          <a:p>
            <a:endParaRPr lang="hu-HU" altLang="hu-HU"/>
          </a:p>
          <a:p>
            <a:r>
              <a:rPr lang="hu-HU" altLang="hu-HU"/>
              <a:t>Meg lehet tudni, hogy a beolvasás blokkolódni fog-e. Az </a:t>
            </a:r>
            <a:r>
              <a:rPr lang="hu-HU" altLang="hu-HU" sz="2800" b="1">
                <a:latin typeface="Courier New" panose="02070309020205020404" pitchFamily="49" charset="0"/>
              </a:rPr>
              <a:t>available</a:t>
            </a:r>
            <a:r>
              <a:rPr lang="hu-HU" altLang="hu-HU"/>
              <a:t> csak becslést ad!</a:t>
            </a:r>
          </a:p>
          <a:p>
            <a:endParaRPr lang="hu-HU" altLang="hu-HU"/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static int méret( String fnév ) 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throws IOException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return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  (new FileInputStream(fnév)).available();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Könyvjelző mechanizmus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void mark(int readlimit) throws IOException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boolean markSupported()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void reset() throws IOException</a:t>
            </a:r>
            <a:endParaRPr lang="hu-HU" altLang="hu-HU"/>
          </a:p>
          <a:p>
            <a:endParaRPr lang="hu-HU" altLang="hu-HU"/>
          </a:p>
          <a:p>
            <a:r>
              <a:rPr lang="hu-HU" altLang="hu-HU"/>
              <a:t>Betehetek egy könyvjelzőt az aktuális pozícióra</a:t>
            </a:r>
          </a:p>
          <a:p>
            <a:r>
              <a:rPr lang="hu-HU" altLang="hu-HU"/>
              <a:t>... amennyiben a csatornaosztály támogatja ...</a:t>
            </a:r>
          </a:p>
          <a:p>
            <a:r>
              <a:rPr lang="hu-HU" altLang="hu-HU"/>
              <a:t>Visszaugrok a könyvjelzőig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1219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 b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FileWriter 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fw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= new FileWriter("a.txt");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PrintWriter pw = new PrintWriter(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fw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);</a:t>
            </a:r>
            <a:endParaRPr lang="en-US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b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Könyvjelző mechanizmus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5720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void mark(int readlimit) throws IOException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boolean markSupported()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void reset() throws IOException</a:t>
            </a:r>
            <a:endParaRPr lang="hu-HU" altLang="hu-HU"/>
          </a:p>
          <a:p>
            <a:endParaRPr lang="hu-HU" altLang="hu-HU"/>
          </a:p>
          <a:p>
            <a:r>
              <a:rPr lang="hu-HU" altLang="hu-HU"/>
              <a:t>Betehetek egy könyvjelzőt az aktuális pozícióra</a:t>
            </a:r>
          </a:p>
          <a:p>
            <a:pPr lvl="1"/>
            <a:r>
              <a:rPr lang="hu-HU" altLang="hu-HU"/>
              <a:t>Ha visszaugrok a reset-tel, akkor innen kezdve megint elolvashatom a csatorna tartalmát</a:t>
            </a:r>
          </a:p>
          <a:p>
            <a:pPr lvl="1"/>
            <a:r>
              <a:rPr lang="hu-HU" altLang="hu-HU"/>
              <a:t>A mark és a reset között max. "readlimit" bájtot olvashatok át...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Könyvjelző mechanizmus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5720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void mark(int readlimit) throws IOException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boolean markSupported()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void reset() throws IOException</a:t>
            </a:r>
            <a:endParaRPr lang="hu-HU" altLang="hu-HU"/>
          </a:p>
          <a:p>
            <a:endParaRPr lang="hu-HU" altLang="hu-HU"/>
          </a:p>
          <a:p>
            <a:r>
              <a:rPr lang="hu-HU" altLang="hu-HU"/>
              <a:t>Jónéhány csatornaosztály támogatja a könyvjelző mechanizmust, de jó sok nem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hu-HU" altLang="hu-HU"/>
              <a:t>Példa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static void kétszer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( ByteArrayInputStream in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throws IOException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int c;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	in.mark(in.available());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	while( (c=in.read()) != -1 ) 		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	System.out.println(c);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	in.reset();                               	// még egyszer írjuk ki ugyanazt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	while( (c=in.read()) != -1 ) 	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	System.out.println(c);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1371600"/>
          </a:xfrm>
        </p:spPr>
        <p:txBody>
          <a:bodyPr/>
          <a:lstStyle/>
          <a:p>
            <a:r>
              <a:rPr lang="hu-HU" altLang="hu-HU"/>
              <a:t>Extra funkcionalitás:</a:t>
            </a:r>
            <a:br>
              <a:rPr lang="hu-HU" altLang="hu-HU"/>
            </a:br>
            <a:r>
              <a:rPr lang="hu-HU" altLang="hu-HU"/>
              <a:t>szűrők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7315200" cy="3886200"/>
          </a:xfrm>
        </p:spPr>
        <p:txBody>
          <a:bodyPr/>
          <a:lstStyle/>
          <a:p>
            <a:r>
              <a:rPr lang="hu-HU" altLang="hu-HU"/>
              <a:t>Már beszéltünk ezekről:</a:t>
            </a:r>
          </a:p>
          <a:p>
            <a:pPr lvl="1"/>
            <a:r>
              <a:rPr lang="hu-HU" altLang="hu-HU"/>
              <a:t>bufferelés</a:t>
            </a:r>
          </a:p>
          <a:p>
            <a:pPr lvl="1"/>
            <a:r>
              <a:rPr lang="hu-HU" altLang="hu-HU"/>
              <a:t>adattípus-értékek</a:t>
            </a:r>
          </a:p>
          <a:p>
            <a:pPr lvl="1"/>
            <a:r>
              <a:rPr lang="hu-HU" altLang="hu-HU"/>
              <a:t>szöveges „nyomtatás”</a:t>
            </a:r>
          </a:p>
          <a:p>
            <a:endParaRPr lang="hu-HU" altLang="hu-HU"/>
          </a:p>
          <a:p>
            <a:r>
              <a:rPr lang="hu-HU" altLang="hu-HU"/>
              <a:t>Továbbiakat fogunk megismerni...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Még mielőtt rátérnénk...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hu-HU" altLang="hu-HU"/>
              <a:t>DataInputStream	DataOutputStream</a:t>
            </a:r>
            <a:br>
              <a:rPr lang="hu-HU" altLang="hu-HU"/>
            </a:br>
            <a:r>
              <a:rPr lang="hu-HU" altLang="hu-HU"/>
              <a:t>String readUTF()	void writeUTF(String s)</a:t>
            </a:r>
          </a:p>
          <a:p>
            <a:endParaRPr lang="hu-HU" altLang="hu-HU"/>
          </a:p>
          <a:p>
            <a:r>
              <a:rPr lang="hu-HU" altLang="hu-HU"/>
              <a:t>PrintStream, PrintWriter</a:t>
            </a:r>
            <a:br>
              <a:rPr lang="hu-HU" altLang="hu-HU"/>
            </a:br>
            <a:r>
              <a:rPr lang="hu-HU" altLang="hu-HU"/>
              <a:t>kivételek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pPr algn="l"/>
            <a:r>
              <a:rPr lang="hu-HU" altLang="hu-HU" sz="3200" b="1"/>
              <a:t>DataInputStream	DataOutputStream</a:t>
            </a:r>
            <a:br>
              <a:rPr lang="hu-HU" altLang="hu-HU" sz="3200" b="1"/>
            </a:br>
            <a:r>
              <a:rPr lang="hu-HU" altLang="hu-HU" sz="3200" b="1"/>
              <a:t>String readUTF()	void writeUTF(String s)</a:t>
            </a:r>
            <a:endParaRPr lang="hu-HU" altLang="hu-HU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Unicode sztringek elmentése és visszaolvasása</a:t>
            </a:r>
          </a:p>
          <a:p>
            <a:r>
              <a:rPr lang="hu-HU" altLang="hu-HU"/>
              <a:t>Platformfüggetlen</a:t>
            </a:r>
          </a:p>
          <a:p>
            <a:pPr lvl="1"/>
            <a:r>
              <a:rPr lang="hu-HU" altLang="hu-HU"/>
              <a:t>ún. UTF-8 formátumban</a:t>
            </a:r>
          </a:p>
          <a:p>
            <a:r>
              <a:rPr lang="hu-HU" altLang="hu-HU"/>
              <a:t>Információvesztés nélkül</a:t>
            </a:r>
          </a:p>
          <a:p>
            <a:pPr lvl="1"/>
            <a:r>
              <a:rPr lang="hu-HU" altLang="hu-HU"/>
              <a:t>ugyanis a karakterszervezésű csatornák csak a nekik megfelelő karakterkódolási szabvány szerinti karaktereket tudják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Írjunk ki fájlba sztringeket és karaktertömböket az összes általunk ismert módon.</a:t>
            </a:r>
          </a:p>
          <a:p>
            <a:r>
              <a:rPr lang="hu-HU" altLang="hu-HU"/>
              <a:t>Derítsük fel a különbségeket!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447800"/>
          </a:xfrm>
        </p:spPr>
        <p:txBody>
          <a:bodyPr/>
          <a:lstStyle/>
          <a:p>
            <a:r>
              <a:rPr lang="hu-HU" altLang="hu-HU"/>
              <a:t>PrintStream, PrintWriter:</a:t>
            </a:r>
            <a:br>
              <a:rPr lang="hu-HU" altLang="hu-HU"/>
            </a:br>
            <a:r>
              <a:rPr lang="hu-HU" altLang="hu-HU"/>
              <a:t>kivételek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 műveletek nem váltanak ki IOException kivételt gond esetén</a:t>
            </a:r>
          </a:p>
          <a:p>
            <a:r>
              <a:rPr lang="hu-HU" altLang="hu-HU"/>
              <a:t>Helyette egy error-flag-et állítanak</a:t>
            </a:r>
          </a:p>
          <a:p>
            <a:r>
              <a:rPr lang="hu-HU" altLang="hu-HU" sz="2800" b="1">
                <a:latin typeface="Courier New" panose="02070309020205020404" pitchFamily="49" charset="0"/>
              </a:rPr>
              <a:t>boolean checkError()</a:t>
            </a:r>
            <a:endParaRPr lang="hu-HU" altLang="hu-HU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Extra funkcionalitás:</a:t>
            </a:r>
            <a:br>
              <a:rPr lang="hu-HU" altLang="hu-HU" b="0"/>
            </a:br>
            <a:r>
              <a:rPr lang="hu-HU" altLang="hu-HU" b="0"/>
              <a:t>további szűrők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1066800" y="2286000"/>
            <a:ext cx="7315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bemenet sorainak számolása</a:t>
            </a:r>
          </a:p>
          <a:p>
            <a:r>
              <a:rPr lang="hu-HU" altLang="hu-HU" b="0"/>
              <a:t>adat visszatevése</a:t>
            </a:r>
          </a:p>
          <a:p>
            <a:r>
              <a:rPr lang="hu-HU" altLang="hu-HU" b="0"/>
              <a:t>objektumok beolvasása / kiírása</a:t>
            </a:r>
          </a:p>
          <a:p>
            <a:endParaRPr lang="hu-HU" altLang="hu-HU" b="0"/>
          </a:p>
          <a:p>
            <a:r>
              <a:rPr lang="hu-HU" altLang="hu-HU" b="0"/>
              <a:t>tömörítés</a:t>
            </a:r>
          </a:p>
          <a:p>
            <a:r>
              <a:rPr lang="hu-HU" altLang="hu-HU" b="0"/>
              <a:t>stb.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hu-HU" altLang="hu-HU"/>
              <a:t>A bemenet sorainak számolása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r>
              <a:rPr lang="hu-HU" altLang="hu-HU"/>
              <a:t>LineNumberReader, </a:t>
            </a:r>
            <a:r>
              <a:rPr lang="hu-HU" altLang="hu-HU">
                <a:solidFill>
                  <a:schemeClr val="bg2"/>
                </a:solidFill>
              </a:rPr>
              <a:t>LineNumberInputStream</a:t>
            </a:r>
            <a:endParaRPr lang="hu-HU" altLang="hu-HU"/>
          </a:p>
          <a:p>
            <a:endParaRPr lang="hu-HU" altLang="hu-HU"/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LineNumberReader be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new LineNumberReader(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	new FileReader("borok.txt") 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String sor;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while( (sor = be.readLine()) != null ){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if( sor.endsWith("bor")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System.out.println(be.getLineNumber()-1);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be.close();</a:t>
            </a:r>
            <a:endParaRPr lang="hu-HU" alt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1219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 b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hu-HU" altLang="hu-HU" sz="2400" b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FileWriter fw = new FileWriter("a.txt");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PrintWriter pw = new PrintWriter(fw);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pw</a:t>
            </a:r>
            <a:r>
              <a:rPr lang="en-US" altLang="hu-HU" sz="2400">
                <a:latin typeface="Courier New" panose="02070309020205020404" pitchFamily="49" charset="0"/>
              </a:rPr>
              <a:t>.println("Hello World!");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b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295400"/>
          </a:xfrm>
        </p:spPr>
        <p:txBody>
          <a:bodyPr/>
          <a:lstStyle/>
          <a:p>
            <a:r>
              <a:rPr lang="hu-HU" altLang="hu-HU"/>
              <a:t>Adat visszatevése a bemeneti csatornára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105400"/>
          </a:xfrm>
        </p:spPr>
        <p:txBody>
          <a:bodyPr/>
          <a:lstStyle/>
          <a:p>
            <a:r>
              <a:rPr lang="hu-HU" altLang="hu-HU"/>
              <a:t>PushbackReader, PushbackInputStream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PushbackReader be = new PushbackReader(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new InputStreamReader(System.in), 2 );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int c = be.read();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while( (c == ' ')  || (c == '\t') ||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     (c == '\r') || (c == '\n') )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 c = be.read();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if( c != -1 ){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be.unread(c);     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be.unread(' ');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hu-HU" altLang="hu-HU"/>
              <a:t>Objektumok tárolása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10200"/>
          </a:xfrm>
        </p:spPr>
        <p:txBody>
          <a:bodyPr/>
          <a:lstStyle/>
          <a:p>
            <a:r>
              <a:rPr lang="hu-HU" altLang="hu-HU"/>
              <a:t>ObjectInputStream, ObjectOutputStream</a:t>
            </a:r>
          </a:p>
          <a:p>
            <a:r>
              <a:rPr lang="hu-HU" altLang="hu-HU"/>
              <a:t>kiterjesztik a Data*putStream osztályokat</a:t>
            </a:r>
          </a:p>
          <a:p>
            <a:r>
              <a:rPr lang="hu-HU" altLang="hu-HU"/>
              <a:t>de nem csak adattípus-értékeket lehet elmenteni / visszaolvasni, hanem </a:t>
            </a:r>
            <a:r>
              <a:rPr lang="hu-HU" altLang="hu-HU" b="1"/>
              <a:t>objektumokat is</a:t>
            </a:r>
            <a:br>
              <a:rPr lang="hu-HU" altLang="hu-HU" b="1"/>
            </a:br>
            <a:endParaRPr lang="hu-HU" altLang="hu-HU" b="1"/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void writeObject( Object obj )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		throws IOException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Object readObject()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throws OptionalDataException,                           	ClassNotFoundException, IOException</a:t>
            </a:r>
            <a:endParaRPr lang="hu-HU" altLang="hu-HU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hu-HU" altLang="hu-HU"/>
              <a:t>Objektumok tárolása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10200"/>
          </a:xfrm>
        </p:spPr>
        <p:txBody>
          <a:bodyPr/>
          <a:lstStyle/>
          <a:p>
            <a:r>
              <a:rPr lang="hu-HU" altLang="hu-HU"/>
              <a:t>ObjectInputStream, ObjectOutputStream</a:t>
            </a:r>
          </a:p>
          <a:p>
            <a:r>
              <a:rPr lang="hu-HU" altLang="hu-HU"/>
              <a:t>kiterjesztik a Data*putStream osztályokat</a:t>
            </a:r>
          </a:p>
          <a:p>
            <a:r>
              <a:rPr lang="hu-HU" altLang="hu-HU"/>
              <a:t>de nem csak adattípus-értékeket lehet elmenteni / visszaolvasni, hanem </a:t>
            </a:r>
            <a:r>
              <a:rPr lang="hu-HU" altLang="hu-HU" b="1"/>
              <a:t>objektumokat is</a:t>
            </a:r>
            <a:br>
              <a:rPr lang="hu-HU" altLang="hu-HU" b="1"/>
            </a:br>
            <a:endParaRPr lang="hu-HU" altLang="hu-HU" b="1"/>
          </a:p>
          <a:p>
            <a:pPr>
              <a:buFontTx/>
              <a:buNone/>
            </a:pPr>
            <a:r>
              <a:rPr lang="hu-HU" altLang="hu-HU" sz="2400" b="1">
                <a:solidFill>
                  <a:srgbClr val="0000FF"/>
                </a:solidFill>
                <a:latin typeface="Courier New" panose="02070309020205020404" pitchFamily="49" charset="0"/>
              </a:rPr>
              <a:t>void writeObject( Object obj )</a:t>
            </a:r>
            <a:r>
              <a:rPr lang="hu-HU" altLang="hu-HU" sz="2400" b="1">
                <a:latin typeface="Courier New" panose="02070309020205020404" pitchFamily="49" charset="0"/>
              </a:rPr>
              <a:t>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		throws ...</a:t>
            </a:r>
          </a:p>
          <a:p>
            <a:pPr>
              <a:buFontTx/>
              <a:buNone/>
            </a:pPr>
            <a:r>
              <a:rPr lang="hu-HU" altLang="hu-HU" sz="2400" b="1">
                <a:solidFill>
                  <a:srgbClr val="0000FF"/>
                </a:solidFill>
                <a:latin typeface="Courier New" panose="02070309020205020404" pitchFamily="49" charset="0"/>
              </a:rPr>
              <a:t>Object readObject()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			throws ...</a:t>
            </a:r>
            <a:endParaRPr lang="hu-HU" altLang="hu-HU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Szerializáció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Amikor egy objektumot elmentünk, azokat az objektumokat is el kell menteni, amelyekre hivatkozik...</a:t>
            </a:r>
          </a:p>
          <a:p>
            <a:r>
              <a:rPr lang="hu-HU" altLang="hu-HU"/>
              <a:t>És ez így megy rekurzívan...</a:t>
            </a:r>
          </a:p>
          <a:p>
            <a:r>
              <a:rPr lang="hu-HU" altLang="hu-HU"/>
              <a:t>Ha egy objektum a hivatkozottak között többször is előfordul, akkor is csak egyszer kell elmenteni!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Serializable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Ezt a bonyolult feladatot a Java megcsinálja nekünk.</a:t>
            </a:r>
          </a:p>
          <a:p>
            <a:r>
              <a:rPr lang="hu-HU" altLang="hu-HU"/>
              <a:t>Csak annyit kell tenni, hogy megvalósítjuk a Serializable interfészt</a:t>
            </a:r>
          </a:p>
          <a:p>
            <a:pPr lvl="1"/>
            <a:r>
              <a:rPr lang="hu-HU" altLang="hu-HU"/>
              <a:t>nem specifikál metódusokat...</a:t>
            </a:r>
          </a:p>
          <a:p>
            <a:pPr lvl="1"/>
            <a:r>
              <a:rPr lang="hu-HU" altLang="hu-HU"/>
              <a:t>csak oda kell írni az osztályunk definíciójába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Mi is történik?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hu-HU" altLang="hu-HU"/>
              <a:t>Metainformáció is elmentésre kerül</a:t>
            </a:r>
          </a:p>
          <a:p>
            <a:pPr lvl="1"/>
            <a:r>
              <a:rPr lang="hu-HU" altLang="hu-HU"/>
              <a:t>az objektum osztálya, verziószám, stb.</a:t>
            </a:r>
          </a:p>
          <a:p>
            <a:r>
              <a:rPr lang="hu-HU" altLang="hu-HU"/>
              <a:t>Elmentődnek az objektum adattagjai</a:t>
            </a:r>
          </a:p>
          <a:p>
            <a:r>
              <a:rPr lang="hu-HU" altLang="hu-HU"/>
              <a:t>Elmentődnek a hivatkozott objektumok is rekurzívan</a:t>
            </a:r>
          </a:p>
          <a:p>
            <a:r>
              <a:rPr lang="hu-HU" altLang="hu-HU"/>
              <a:t>Ha az objektum már korábban el lett mentve, akkor helyette egy "mutató" lesz elmentve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152400"/>
            <a:ext cx="3048000" cy="685800"/>
          </a:xfrm>
        </p:spPr>
        <p:txBody>
          <a:bodyPr/>
          <a:lstStyle/>
          <a:p>
            <a:r>
              <a:rPr lang="hu-HU" altLang="hu-HU"/>
              <a:t>Példa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153400" cy="6400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Vector v = new Vector();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v.add("Lennon");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v.add(new Integer(42));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ObjectOutputStream out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new ObjectOutputStream(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new FileOutputStream("a.dat") 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out.writeObject(v);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out.close();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ObjectInputStream in = 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new ObjectInputStream(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new FileInputStream("a.dat") 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v = (Vector) in.readObject();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System.out.println(v);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953000"/>
          </a:xfrm>
        </p:spPr>
        <p:txBody>
          <a:bodyPr/>
          <a:lstStyle/>
          <a:p>
            <a:r>
              <a:rPr lang="hu-HU" altLang="hu-HU"/>
              <a:t>Csináljunk egy főnököt két beosztottal. Mentsük el a főnököt.</a:t>
            </a:r>
          </a:p>
          <a:p>
            <a:r>
              <a:rPr lang="hu-HU" altLang="hu-HU"/>
              <a:t>Egy másik programmal olvassuk be a főnököt (a két beosztottjával együtt).</a:t>
            </a:r>
          </a:p>
          <a:p>
            <a:r>
              <a:rPr lang="hu-HU" altLang="hu-HU"/>
              <a:t>Az Alkalmazott és a Főnök osztályokban írjunk </a:t>
            </a:r>
            <a:r>
              <a:rPr lang="hu-HU" altLang="hu-HU" sz="2800" b="1">
                <a:latin typeface="Courier New" panose="02070309020205020404" pitchFamily="49" charset="0"/>
              </a:rPr>
              <a:t>toString()</a:t>
            </a:r>
            <a:r>
              <a:rPr lang="hu-HU" altLang="hu-HU"/>
              <a:t> metódust, hogy tudjuk tesztelni az előző két programot...</a:t>
            </a:r>
          </a:p>
          <a:p>
            <a:r>
              <a:rPr lang="hu-HU" altLang="hu-HU"/>
              <a:t>Csak a hecc kedvéért... a főnök egyik beosztottja legyen saját maga.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Finomhangolás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267200"/>
          </a:xfrm>
        </p:spPr>
        <p:txBody>
          <a:bodyPr/>
          <a:lstStyle/>
          <a:p>
            <a:r>
              <a:rPr lang="hu-HU" altLang="hu-HU"/>
              <a:t>Lehet szabályozni, hogy pontosan mi is mentődjön el az objektum által tárolt adatokból</a:t>
            </a:r>
          </a:p>
          <a:p>
            <a:r>
              <a:rPr lang="hu-HU" altLang="hu-HU"/>
              <a:t>Több szinten nyílik lehetőség a szabályozásra</a:t>
            </a:r>
          </a:p>
          <a:p>
            <a:pPr lvl="1"/>
            <a:r>
              <a:rPr lang="hu-HU" altLang="hu-HU"/>
              <a:t>transient</a:t>
            </a:r>
          </a:p>
          <a:p>
            <a:pPr lvl="1"/>
            <a:r>
              <a:rPr lang="hu-HU" altLang="hu-HU"/>
              <a:t>read/writeObject felüldefiniálása</a:t>
            </a:r>
          </a:p>
          <a:p>
            <a:pPr lvl="1"/>
            <a:r>
              <a:rPr lang="hu-HU" altLang="hu-HU"/>
              <a:t>serialPersistantFields</a:t>
            </a:r>
          </a:p>
          <a:p>
            <a:pPr lvl="1"/>
            <a:r>
              <a:rPr lang="hu-HU" altLang="hu-HU"/>
              <a:t>Externalizable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Finomhangolás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267200"/>
          </a:xfrm>
        </p:spPr>
        <p:txBody>
          <a:bodyPr/>
          <a:lstStyle/>
          <a:p>
            <a:r>
              <a:rPr lang="hu-HU" altLang="hu-HU"/>
              <a:t>Lehet szabályozni, hogy pontosan mi is mentődjön el az objektum által tárolt adatokból</a:t>
            </a:r>
          </a:p>
          <a:p>
            <a:r>
              <a:rPr lang="hu-HU" altLang="hu-HU"/>
              <a:t>Több szinten nyílik lehetőség a szabályozásra</a:t>
            </a:r>
          </a:p>
          <a:p>
            <a:pPr lvl="1"/>
            <a:r>
              <a:rPr lang="hu-HU" altLang="hu-HU" b="1"/>
              <a:t>transient</a:t>
            </a:r>
            <a:endParaRPr lang="hu-HU" altLang="hu-HU"/>
          </a:p>
          <a:p>
            <a:pPr lvl="1"/>
            <a:r>
              <a:rPr lang="hu-HU" altLang="hu-HU"/>
              <a:t>read/writeObject felüldefiniálása</a:t>
            </a:r>
          </a:p>
          <a:p>
            <a:pPr lvl="1"/>
            <a:r>
              <a:rPr lang="hu-HU" altLang="hu-HU"/>
              <a:t>serialPersistantFields</a:t>
            </a:r>
          </a:p>
          <a:p>
            <a:pPr lvl="1"/>
            <a:r>
              <a:rPr lang="hu-HU" altLang="hu-HU"/>
              <a:t>Externalizable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1219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 b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hu-HU" altLang="hu-HU" sz="2400" b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FileWriter fw = new FileWriter("a.txt");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PrintWriter pw = new PrintWriter(fw);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pw</a:t>
            </a:r>
            <a:r>
              <a:rPr lang="en-US" altLang="hu-HU" sz="2400">
                <a:latin typeface="Courier New" panose="02070309020205020404" pitchFamily="49" charset="0"/>
              </a:rPr>
              <a:t>.println("Hello World!");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pw.close();</a:t>
            </a:r>
            <a:endParaRPr lang="en-US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b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altLang="hu-HU"/>
              <a:t>transient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029200"/>
          </a:xfrm>
        </p:spPr>
        <p:txBody>
          <a:bodyPr/>
          <a:lstStyle/>
          <a:p>
            <a:r>
              <a:rPr lang="hu-HU" altLang="hu-HU"/>
              <a:t>Egy módosítószó</a:t>
            </a:r>
          </a:p>
          <a:p>
            <a:pPr lvl="1"/>
            <a:r>
              <a:rPr lang="hu-HU" altLang="hu-HU"/>
              <a:t>mint pl. public, final, abstract, stb.</a:t>
            </a:r>
          </a:p>
          <a:p>
            <a:r>
              <a:rPr lang="hu-HU" altLang="hu-HU"/>
              <a:t>Ha egy adattagot nem szeretnénk szerializáció során elmenteni, akkor elé írjuk, hogy transient</a:t>
            </a:r>
          </a:p>
          <a:p>
            <a:r>
              <a:rPr lang="hu-HU" altLang="hu-HU"/>
              <a:t>Mire használjuk?</a:t>
            </a:r>
          </a:p>
          <a:p>
            <a:pPr lvl="1"/>
            <a:r>
              <a:rPr lang="hu-HU" altLang="hu-HU"/>
              <a:t>Egyszeri adat, pl. erőforrás-leíró (Frame)</a:t>
            </a:r>
          </a:p>
          <a:p>
            <a:pPr lvl="1"/>
            <a:r>
              <a:rPr lang="hu-HU" altLang="hu-HU"/>
              <a:t>Bizalmas adat</a:t>
            </a:r>
          </a:p>
          <a:p>
            <a:pPr lvl="1"/>
            <a:r>
              <a:rPr lang="hu-HU" altLang="hu-HU"/>
              <a:t>Redundáns információ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848600" cy="1371600"/>
          </a:xfrm>
        </p:spPr>
        <p:txBody>
          <a:bodyPr/>
          <a:lstStyle/>
          <a:p>
            <a:r>
              <a:rPr lang="hu-HU" altLang="hu-HU"/>
              <a:t>A fájlrendszer fájljaihoz való hozzáférés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r>
              <a:rPr lang="hu-HU" altLang="hu-HU"/>
              <a:t>A File osztályon keresztül történhet</a:t>
            </a:r>
          </a:p>
          <a:p>
            <a:r>
              <a:rPr lang="hu-HU" altLang="hu-HU"/>
              <a:t>A File objektumok fájlneveket reprezentálnak</a:t>
            </a:r>
          </a:p>
          <a:p>
            <a:r>
              <a:rPr lang="hu-HU" altLang="hu-HU"/>
              <a:t>Nem fájlokat: egy File objektumon keresztül nem lehet olvasni vagy írni egy fájlt. Arra ott vannak</a:t>
            </a:r>
          </a:p>
          <a:p>
            <a:pPr lvl="1"/>
            <a:r>
              <a:rPr lang="hu-HU" altLang="hu-HU"/>
              <a:t>a csatornák</a:t>
            </a:r>
          </a:p>
          <a:p>
            <a:pPr lvl="1"/>
            <a:r>
              <a:rPr lang="hu-HU" altLang="hu-HU"/>
              <a:t>a közvetlen elérésű fájlok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r>
              <a:rPr lang="hu-HU" altLang="hu-HU"/>
              <a:t>Mit lehet csinálni File objektumokkal?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800600"/>
          </a:xfrm>
        </p:spPr>
        <p:txBody>
          <a:bodyPr/>
          <a:lstStyle/>
          <a:p>
            <a:r>
              <a:rPr lang="hu-HU" altLang="hu-HU"/>
              <a:t>Lekérdezni, hogy létezik-e olyan nevű fájl </a:t>
            </a:r>
          </a:p>
          <a:p>
            <a:r>
              <a:rPr lang="hu-HU" altLang="hu-HU"/>
              <a:t>Lekérdezni, hogy olvasható/írható-e</a:t>
            </a:r>
          </a:p>
          <a:p>
            <a:r>
              <a:rPr lang="hu-HU" altLang="hu-HU"/>
              <a:t>Egy fájlt törölni</a:t>
            </a:r>
          </a:p>
          <a:p>
            <a:r>
              <a:rPr lang="hu-HU" altLang="hu-HU"/>
              <a:t>Átnevezni</a:t>
            </a:r>
          </a:p>
          <a:p>
            <a:r>
              <a:rPr lang="hu-HU" altLang="hu-HU"/>
              <a:t>Könyvtárat kilistázni</a:t>
            </a:r>
          </a:p>
          <a:p>
            <a:r>
              <a:rPr lang="hu-HU" altLang="hu-HU"/>
              <a:t>stb.</a:t>
            </a:r>
          </a:p>
          <a:p>
            <a:endParaRPr lang="hu-HU" altLang="hu-HU"/>
          </a:p>
          <a:p>
            <a:r>
              <a:rPr lang="hu-HU" altLang="hu-HU"/>
              <a:t>Ezek műveletek a fájlrendszeren...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Példa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 törlendő = new File("dobj.ki");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if( törlendő.canWrite() ) törlendő.delete();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File objektum létrehozása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 könyvtár = new File("/usr/local/bin");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 ez_is_az = new File("/usr/local","bin");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 fájl = new File(könyvtár,"vim");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String elv = File.separator;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 könyvtár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new File(elv+"usr"+elv+"local"+elv+"bin");</a:t>
            </a:r>
            <a:endParaRPr lang="hu-HU" altLang="hu-HU" sz="2800" b="1">
              <a:latin typeface="Courier New" panose="02070309020205020404" pitchFamily="49" charset="0"/>
            </a:endParaRPr>
          </a:p>
          <a:p>
            <a:endParaRPr lang="hu-HU" altLang="hu-HU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Műveletekre példa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public boolean exists()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public boolean isFile()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public boolean renameTo( File cél )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public boolean mkdir()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public boolean isAbsolute()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public File getParentFile()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public long lastModified()</a:t>
            </a:r>
            <a:endParaRPr lang="hu-HU" altLang="hu-HU"/>
          </a:p>
          <a:p>
            <a:endParaRPr lang="hu-HU" altLang="hu-HU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Listázzuk ki a tmp alkönyvtár összes txt kiterjesztésű fájljának nevét!</a:t>
            </a:r>
          </a:p>
          <a:p>
            <a:r>
              <a:rPr lang="hu-HU" altLang="hu-HU"/>
              <a:t>Ehhez kicsit körül kell nézni az API dokumentációban...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altLang="hu-HU"/>
              <a:t>Szövegfeldolgozás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hu-HU" altLang="hu-HU"/>
              <a:t>StreamTokenizer</a:t>
            </a:r>
          </a:p>
          <a:p>
            <a:r>
              <a:rPr lang="hu-HU" altLang="hu-HU"/>
              <a:t>Egy csatorna tartalmát tokenekre bontja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</a:t>
            </a:r>
            <a:r>
              <a:rPr lang="hu-HU" altLang="hu-HU" sz="2800" b="1">
                <a:latin typeface="Courier New" panose="02070309020205020404" pitchFamily="49" charset="0"/>
              </a:rPr>
              <a:t>int nextToken() throws IOException</a:t>
            </a:r>
            <a:endParaRPr lang="hu-HU" altLang="hu-HU"/>
          </a:p>
          <a:p>
            <a:pPr lvl="1"/>
            <a:r>
              <a:rPr lang="hu-HU" altLang="hu-HU"/>
              <a:t>számok</a:t>
            </a:r>
          </a:p>
          <a:p>
            <a:pPr lvl="1"/>
            <a:r>
              <a:rPr lang="hu-HU" altLang="hu-HU"/>
              <a:t>azonosítók</a:t>
            </a:r>
          </a:p>
          <a:p>
            <a:pPr lvl="1"/>
            <a:r>
              <a:rPr lang="hu-HU" altLang="hu-HU"/>
              <a:t>megjegyzések</a:t>
            </a:r>
          </a:p>
          <a:p>
            <a:r>
              <a:rPr lang="hu-HU" altLang="hu-HU"/>
              <a:t>Egy csatorna fölé hozzuk létre, mint egy szűrőt (de ez nem csatorna)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Szavakra bontunk egy szöveget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5626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class Szavakra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public static void main( String args[] ) throws IOException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StreamTokenizer st = 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  new StreamTokenizer(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	new InputStreamReader(System.in) 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while( st.nextToken() != 	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 StreamTokenizer.TT_EOF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if( st.ttype == StreamTokenizer.TT_WORD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System.out.println(st.sval);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					</a:t>
            </a:r>
            <a:r>
              <a:rPr lang="hu-HU" altLang="hu-HU" sz="2400" b="1">
                <a:solidFill>
                  <a:schemeClr val="accent2"/>
                </a:solidFill>
              </a:rPr>
              <a:t>Próbáld ki!</a:t>
            </a:r>
            <a:endParaRPr lang="hu-HU" altLang="hu-H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hu-HU" altLang="hu-HU"/>
              <a:t>Javítás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st.ordinaryChar(46);</a:t>
            </a:r>
            <a:endParaRPr lang="hu-HU" altLang="hu-HU"/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st.slashStarComments(true);</a:t>
            </a:r>
          </a:p>
          <a:p>
            <a:endParaRPr lang="hu-HU" altLang="hu-HU"/>
          </a:p>
          <a:p>
            <a:r>
              <a:rPr lang="hu-HU" altLang="hu-HU"/>
              <a:t>A pont írásjel közönséges karakter.</a:t>
            </a:r>
            <a:br>
              <a:rPr lang="hu-HU" altLang="hu-HU"/>
            </a:br>
            <a:r>
              <a:rPr lang="hu-HU" altLang="hu-HU"/>
              <a:t>A szövegben a C-stílusú megjegyzéseket figyelmen kívül akarjuk hagyni.</a:t>
            </a:r>
          </a:p>
          <a:p>
            <a:endParaRPr lang="hu-HU" altLang="hu-HU"/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A kutya /* ez                 A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egy állat */ ugat.			kutya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							ugat</a:t>
            </a:r>
            <a:endParaRPr lang="hu-HU" altLang="hu-H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1219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import java.io.*;</a:t>
            </a: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FileWriter fw = new FileWriter("a.txt");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PrintWriter pw = new PrintWriter(fw);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pw</a:t>
            </a:r>
            <a:r>
              <a:rPr lang="en-US" altLang="hu-HU" sz="2400">
                <a:latin typeface="Courier New" panose="02070309020205020404" pitchFamily="49" charset="0"/>
              </a:rPr>
              <a:t>.println("Hello World!");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pw.close();</a:t>
            </a:r>
            <a:endParaRPr lang="en-US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/>
          <a:lstStyle/>
          <a:p>
            <a:r>
              <a:rPr lang="hu-HU" altLang="hu-HU" sz="4000"/>
              <a:t>int-tek beolvasása szöveges formátumból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r>
              <a:rPr lang="hu-HU" altLang="hu-HU"/>
              <a:t>Szöveg formátum, pl. szövegfájl</a:t>
            </a:r>
          </a:p>
          <a:p>
            <a:r>
              <a:rPr lang="hu-HU" altLang="hu-HU"/>
              <a:t>int típusú értékeket tartalmaz</a:t>
            </a:r>
          </a:p>
          <a:p>
            <a:r>
              <a:rPr lang="hu-HU" altLang="hu-HU"/>
              <a:t>Szeretnénk egy csatorna osztályt, amivel ilyet könnyű feldolgozni</a:t>
            </a:r>
          </a:p>
          <a:p>
            <a:r>
              <a:rPr lang="hu-HU" altLang="hu-HU"/>
              <a:t>Szűrő csatornaként valósítjuk meg</a:t>
            </a:r>
          </a:p>
          <a:p>
            <a:pPr lvl="1"/>
            <a:r>
              <a:rPr lang="hu-HU" altLang="hu-HU"/>
              <a:t>A PrintStream „inverze”</a:t>
            </a:r>
          </a:p>
          <a:p>
            <a:r>
              <a:rPr lang="hu-HU" altLang="hu-HU"/>
              <a:t>Segít a StreamTokenizer osztály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762000"/>
          </a:xfrm>
        </p:spPr>
        <p:txBody>
          <a:bodyPr/>
          <a:lstStyle/>
          <a:p>
            <a:r>
              <a:rPr lang="hu-HU" altLang="hu-HU" sz="4000"/>
              <a:t>int-tek beolvasása szöveges formátumból</a:t>
            </a:r>
            <a:endParaRPr lang="hu-HU" altLang="hu-HU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5626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class 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NotExpectedTokenException</a:t>
            </a:r>
            <a:r>
              <a:rPr lang="hu-HU" altLang="hu-HU" sz="2000" b="1">
                <a:latin typeface="Courier New" panose="02070309020205020404" pitchFamily="49" charset="0"/>
              </a:rPr>
              <a:t> extends Exception {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public int token;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public NotExpectedTokenException( int token )</a:t>
            </a:r>
            <a:br>
              <a:rPr lang="hu-HU" altLang="hu-HU" sz="2000" b="1">
                <a:latin typeface="Courier New" panose="02070309020205020404" pitchFamily="49" charset="0"/>
              </a:rPr>
            </a:br>
            <a:r>
              <a:rPr lang="hu-HU" altLang="hu-HU" sz="2000" b="1">
                <a:latin typeface="Courier New" panose="02070309020205020404" pitchFamily="49" charset="0"/>
              </a:rPr>
              <a:t>		{ this.token=token; }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hu-HU" altLang="hu-HU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public class 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TypedReader</a:t>
            </a:r>
            <a:r>
              <a:rPr lang="hu-HU" altLang="hu-HU" sz="2000" b="1">
                <a:latin typeface="Courier New" panose="02070309020205020404" pitchFamily="49" charset="0"/>
              </a:rPr>
              <a:t> extends FilterReader {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public 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TypedReader</a:t>
            </a:r>
            <a:r>
              <a:rPr lang="hu-HU" altLang="hu-HU" sz="2000" b="1">
                <a:latin typeface="Courier New" panose="02070309020205020404" pitchFamily="49" charset="0"/>
              </a:rPr>
              <a:t>( Reader in ){ super(in); }</a:t>
            </a:r>
          </a:p>
          <a:p>
            <a:pPr>
              <a:buFontTx/>
              <a:buNone/>
            </a:pPr>
            <a:endParaRPr lang="hu-HU" altLang="hu-HU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</a:t>
            </a:r>
            <a:r>
              <a:rPr lang="hu-HU" altLang="hu-HU" sz="2000" b="1">
                <a:solidFill>
                  <a:srgbClr val="FF6600"/>
                </a:solidFill>
                <a:latin typeface="Courier New" panose="02070309020205020404" pitchFamily="49" charset="0"/>
              </a:rPr>
              <a:t>public int </a:t>
            </a:r>
            <a:r>
              <a:rPr lang="hu-HU" altLang="hu-HU" sz="2000" b="1">
                <a:solidFill>
                  <a:srgbClr val="CC3300"/>
                </a:solidFill>
                <a:latin typeface="Courier New" panose="02070309020205020404" pitchFamily="49" charset="0"/>
              </a:rPr>
              <a:t>scanInt</a:t>
            </a:r>
            <a:r>
              <a:rPr lang="hu-HU" altLang="hu-HU" sz="2000" b="1">
                <a:solidFill>
                  <a:srgbClr val="FF6600"/>
                </a:solidFill>
                <a:latin typeface="Courier New" panose="02070309020205020404" pitchFamily="49" charset="0"/>
              </a:rPr>
              <a:t>() </a:t>
            </a:r>
            <a:br>
              <a:rPr lang="hu-HU" altLang="hu-HU" sz="2000" b="1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hu-HU" altLang="hu-HU" sz="2000" b="1">
                <a:solidFill>
                  <a:srgbClr val="FF6600"/>
                </a:solidFill>
                <a:latin typeface="Courier New" panose="02070309020205020404" pitchFamily="49" charset="0"/>
              </a:rPr>
              <a:t>throws NotExpectedTokenException, IOException {...}</a:t>
            </a:r>
            <a:endParaRPr lang="hu-HU" altLang="hu-HU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hu-HU" altLang="hu-HU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public static void 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main</a:t>
            </a:r>
            <a:r>
              <a:rPr lang="hu-HU" altLang="hu-HU" sz="2000" b="1">
                <a:latin typeface="Courier New" panose="02070309020205020404" pitchFamily="49" charset="0"/>
              </a:rPr>
              <a:t>( String[] args )</a:t>
            </a:r>
            <a:br>
              <a:rPr lang="hu-HU" altLang="hu-HU" sz="2000" b="1">
                <a:latin typeface="Courier New" panose="02070309020205020404" pitchFamily="49" charset="0"/>
              </a:rPr>
            </a:br>
            <a:r>
              <a:rPr lang="hu-HU" altLang="hu-HU" sz="2000" b="1">
                <a:latin typeface="Courier New" panose="02070309020205020404" pitchFamily="49" charset="0"/>
              </a:rPr>
              <a:t>throws IOException {...}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839200" cy="6019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public int </a:t>
            </a:r>
            <a:r>
              <a:rPr lang="hu-HU" altLang="hu-HU" sz="2000" b="1">
                <a:solidFill>
                  <a:srgbClr val="FF3300"/>
                </a:solidFill>
                <a:latin typeface="Courier New" panose="02070309020205020404" pitchFamily="49" charset="0"/>
              </a:rPr>
              <a:t>scanInt</a:t>
            </a:r>
            <a:r>
              <a:rPr lang="hu-HU" altLang="hu-HU" sz="2000" b="1">
                <a:latin typeface="Courier New" panose="02070309020205020404" pitchFamily="49" charset="0"/>
              </a:rPr>
              <a:t>()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throws NotExpectedTokenException, IOException {</a:t>
            </a:r>
          </a:p>
          <a:p>
            <a:pPr>
              <a:buFontTx/>
              <a:buNone/>
            </a:pPr>
            <a:endParaRPr lang="hu-HU" altLang="hu-HU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StreamTokenizer st = new StreamTokenizer(in);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st.ordinaryChar('/');      // nincs megjegyzésjel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st.ordinaryChar('.');      // ne legyen tizedespont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st.nextToken();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if ( (st.ttype==StreamTokenizer.TT_NUMBER) &amp;&amp; 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     (st.nval&gt;=Integer.MIN_VALUE) &amp;&amp;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		   (st.nval&lt;=Integer.MAX_VALUE) )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        return (int)st.nval;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			// sikerült számként értelmezni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else throw new NotExpectedTokenException(st.ttype);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}</a:t>
            </a:r>
          </a:p>
          <a:p>
            <a:endParaRPr lang="hu-HU" altLang="hu-HU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15400" cy="6400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public static void </a:t>
            </a:r>
            <a:r>
              <a:rPr lang="hu-HU" altLang="hu-HU" sz="2000" b="1">
                <a:solidFill>
                  <a:srgbClr val="FF3300"/>
                </a:solidFill>
                <a:latin typeface="Courier New" panose="02070309020205020404" pitchFamily="49" charset="0"/>
              </a:rPr>
              <a:t>main</a:t>
            </a:r>
            <a:r>
              <a:rPr lang="hu-HU" altLang="hu-HU" sz="2000" b="1">
                <a:latin typeface="Courier New" panose="02070309020205020404" pitchFamily="49" charset="0"/>
              </a:rPr>
              <a:t>( String[] args )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throws IOException {</a:t>
            </a:r>
          </a:p>
          <a:p>
            <a:pPr>
              <a:buFontTx/>
              <a:buNone/>
            </a:pPr>
            <a:endParaRPr lang="hu-HU" altLang="hu-HU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TypedReader in = new TypedReader(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			new InputStreamReader(System.in) );</a:t>
            </a:r>
          </a:p>
          <a:p>
            <a:pPr>
              <a:buFontTx/>
              <a:buNone/>
            </a:pPr>
            <a:endParaRPr lang="hu-HU" altLang="hu-HU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int sum = 0;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boolean endOfInts = false; 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while (!endOfInts) {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  System.out.print("Írjon be egy számot: ");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  try {   sum += in.scanInt();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          System.out.println();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  } catch (NotExpectedTokenException e)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          { endOfInts=true; }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  System.out.println("\nAz összeg: " + sum);</a:t>
            </a:r>
          </a:p>
          <a:p>
            <a:pPr>
              <a:buFontTx/>
              <a:buNone/>
            </a:pPr>
            <a:r>
              <a:rPr lang="hu-HU" altLang="hu-HU" sz="2000" b="1">
                <a:latin typeface="Courier New" panose="02070309020205020404" pitchFamily="49" charset="0"/>
              </a:rPr>
              <a:t>  }</a:t>
            </a:r>
            <a:endParaRPr lang="hu-HU" altLang="hu-HU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 mátrix osztályhoz írjunk olyan beolvasó műveletet, ami egy szövegfájlból olvas be egy mátrixot. A szövegfájlban nem feltétlenül soronként vannak a mátrix elemei, egy sorban lehet több is. Az elemeket fehér szóközök választják el. Ha ettől eltérő bemenetet tapasztalunk, váltsunk ki kivételt!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85800" y="1219200"/>
            <a:ext cx="8305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import java.io.*;</a:t>
            </a: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throws IOException</a:t>
            </a:r>
            <a:r>
              <a:rPr lang="en-US" altLang="hu-HU" sz="240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FileWriter fw = new FileWriter("a.txt");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PrintWriter pw = new PrintWriter(fw);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pw</a:t>
            </a:r>
            <a:r>
              <a:rPr lang="en-US" altLang="hu-HU" sz="2400">
                <a:latin typeface="Courier New" panose="02070309020205020404" pitchFamily="49" charset="0"/>
              </a:rPr>
              <a:t>.println("Hello World!");</a:t>
            </a:r>
          </a:p>
          <a:p>
            <a:pPr>
              <a:buFontTx/>
              <a:buNone/>
            </a:pP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    pw.close();</a:t>
            </a:r>
            <a:endParaRPr lang="en-US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5800" y="12192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throws IOException 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FileWriter fw = new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FileWriter</a:t>
            </a:r>
            <a:r>
              <a:rPr lang="en-US" altLang="hu-HU" sz="2400">
                <a:latin typeface="Courier New" panose="02070309020205020404" pitchFamily="49" charset="0"/>
              </a:rPr>
              <a:t>(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"a.txt"</a:t>
            </a:r>
            <a:r>
              <a:rPr lang="en-US" altLang="hu-HU" sz="2400">
                <a:latin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PrintWriter pw = new PrintWriter(fw);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pw.println("Hello World!");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pw.close();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2192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throws IOException 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FileWriter fw = new FileWriter("a.txt");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PrintWriter pw = new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hu-HU" sz="2400">
                <a:latin typeface="Courier New" panose="02070309020205020404" pitchFamily="49" charset="0"/>
              </a:rPr>
              <a:t>(fw);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pw.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hu-HU" sz="2400">
                <a:latin typeface="Courier New" panose="02070309020205020404" pitchFamily="49" charset="0"/>
              </a:rPr>
              <a:t>("Hello World!");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pw.close();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hu-HU" altLang="hu-HU"/>
              <a:t>System.out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hu-HU" altLang="hu-HU"/>
              <a:t>Ez egy predefinit csatorna</a:t>
            </a:r>
          </a:p>
          <a:p>
            <a:r>
              <a:rPr lang="hu-HU" altLang="hu-HU"/>
              <a:t>Szabványos kimenet</a:t>
            </a:r>
          </a:p>
          <a:p>
            <a:r>
              <a:rPr lang="hu-HU" altLang="hu-HU"/>
              <a:t>PrintStream</a:t>
            </a:r>
          </a:p>
          <a:p>
            <a:pPr lvl="1"/>
            <a:r>
              <a:rPr lang="hu-HU" altLang="hu-HU"/>
              <a:t>van neki println() művelete</a:t>
            </a:r>
          </a:p>
          <a:p>
            <a:pPr lvl="1"/>
            <a:r>
              <a:rPr lang="hu-HU" altLang="hu-HU"/>
              <a:t>olyasmi, mint a PrintWriter</a:t>
            </a:r>
          </a:p>
          <a:p>
            <a:r>
              <a:rPr lang="hu-HU" altLang="hu-HU"/>
              <a:t>Van még System.in és System.err is</a:t>
            </a:r>
          </a:p>
          <a:p>
            <a:endParaRPr lang="hu-HU" altLang="hu-HU"/>
          </a:p>
          <a:p>
            <a:pPr algn="ctr">
              <a:buFontTx/>
              <a:buNone/>
            </a:pPr>
            <a:r>
              <a:rPr lang="hu-HU" altLang="hu-HU"/>
              <a:t>System.out.println("Hello");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java.io csomag tartalma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Sok pici osztály</a:t>
            </a:r>
          </a:p>
          <a:p>
            <a:r>
              <a:rPr lang="hu-HU" altLang="hu-HU"/>
              <a:t>Mindegyik egy kis funkcionalitást valósít meg</a:t>
            </a:r>
          </a:p>
          <a:p>
            <a:r>
              <a:rPr lang="hu-HU" altLang="hu-HU"/>
              <a:t>Könnyen komponálhatók</a:t>
            </a:r>
          </a:p>
          <a:p>
            <a:endParaRPr lang="hu-HU" altLang="hu-HU"/>
          </a:p>
          <a:p>
            <a:r>
              <a:rPr lang="hu-HU" altLang="hu-HU"/>
              <a:t>Van néhány nagyon fontos osztály, a többi már haladóknak való...   :-)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legelső program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hu-HU" altLang="hu-HU"/>
              <a:t>Üdvözlő szöveg kiírása a képernyőre</a:t>
            </a:r>
          </a:p>
          <a:p>
            <a:pPr>
              <a:buFontTx/>
              <a:buNone/>
            </a:pP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class Hello </a:t>
            </a:r>
            <a:r>
              <a:rPr lang="en-US" altLang="hu-HU" sz="2400" b="1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990600"/>
          </a:xfrm>
        </p:spPr>
        <p:txBody>
          <a:bodyPr/>
          <a:lstStyle/>
          <a:p>
            <a:r>
              <a:rPr lang="hu-HU" altLang="hu-HU"/>
              <a:t>Az osztályok rendszerezése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724400"/>
          </a:xfrm>
        </p:spPr>
        <p:txBody>
          <a:bodyPr/>
          <a:lstStyle/>
          <a:p>
            <a:r>
              <a:rPr lang="hu-HU" altLang="hu-HU"/>
              <a:t>Különböző szempontok szerint csoportosíthatjuk az osztályokat</a:t>
            </a:r>
          </a:p>
          <a:p>
            <a:r>
              <a:rPr lang="hu-HU" altLang="hu-HU"/>
              <a:t>Szimmetria</a:t>
            </a:r>
          </a:p>
          <a:p>
            <a:r>
              <a:rPr lang="hu-HU" altLang="hu-HU"/>
              <a:t>Az osztályok neve sokat elárul</a:t>
            </a:r>
          </a:p>
          <a:p>
            <a:pPr lvl="1"/>
            <a:r>
              <a:rPr lang="hu-HU" altLang="hu-HU"/>
              <a:t>A nevek névkomponensekből épülnek fel, amelyek segítik az osztály hovatartozásának megállapítását</a:t>
            </a:r>
          </a:p>
          <a:p>
            <a:r>
              <a:rPr lang="hu-HU" altLang="hu-HU"/>
              <a:t>Az osztályok hierarchiája is követi a logikai tagolást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90600"/>
          </a:xfrm>
        </p:spPr>
        <p:txBody>
          <a:bodyPr/>
          <a:lstStyle/>
          <a:p>
            <a:r>
              <a:rPr lang="hu-HU" altLang="hu-HU"/>
              <a:t>Az osztályok csoportosítása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257800"/>
          </a:xfrm>
        </p:spPr>
        <p:txBody>
          <a:bodyPr/>
          <a:lstStyle/>
          <a:p>
            <a:r>
              <a:rPr lang="hu-HU" altLang="hu-HU"/>
              <a:t>Három szempont szerint lehet</a:t>
            </a:r>
          </a:p>
          <a:p>
            <a:pPr lvl="1">
              <a:buFontTx/>
              <a:buNone/>
            </a:pPr>
            <a:r>
              <a:rPr lang="hu-HU" altLang="hu-HU"/>
              <a:t>1.  irány</a:t>
            </a:r>
          </a:p>
          <a:p>
            <a:pPr lvl="2"/>
            <a:r>
              <a:rPr lang="hu-HU" altLang="hu-HU"/>
              <a:t>bemenet</a:t>
            </a:r>
          </a:p>
          <a:p>
            <a:pPr lvl="2"/>
            <a:r>
              <a:rPr lang="hu-HU" altLang="hu-HU"/>
              <a:t>kimenet</a:t>
            </a:r>
          </a:p>
          <a:p>
            <a:pPr lvl="1">
              <a:buFontTx/>
              <a:buNone/>
            </a:pPr>
            <a:r>
              <a:rPr lang="hu-HU" altLang="hu-HU"/>
              <a:t>2.  funkció</a:t>
            </a:r>
          </a:p>
          <a:p>
            <a:pPr lvl="2"/>
            <a:r>
              <a:rPr lang="hu-HU" altLang="hu-HU"/>
              <a:t>tárolás módjának specifikálása</a:t>
            </a:r>
          </a:p>
          <a:p>
            <a:pPr lvl="2"/>
            <a:r>
              <a:rPr lang="hu-HU" altLang="hu-HU"/>
              <a:t>extra funkcionalitás hozzáadása</a:t>
            </a:r>
          </a:p>
          <a:p>
            <a:pPr lvl="1">
              <a:buFontTx/>
              <a:buNone/>
            </a:pPr>
            <a:r>
              <a:rPr lang="hu-HU" altLang="hu-HU"/>
              <a:t>3.  szervezés</a:t>
            </a:r>
          </a:p>
          <a:p>
            <a:pPr lvl="2"/>
            <a:r>
              <a:rPr lang="hu-HU" altLang="hu-HU"/>
              <a:t>bájt</a:t>
            </a:r>
          </a:p>
          <a:p>
            <a:pPr lvl="2"/>
            <a:r>
              <a:rPr lang="hu-HU" altLang="hu-HU"/>
              <a:t>karakter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hu-HU" altLang="hu-HU"/>
              <a:t>1. A csatornák iránya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r>
              <a:rPr lang="hu-HU" altLang="hu-HU"/>
              <a:t>Lehet bemeneti és kimeneti</a:t>
            </a:r>
          </a:p>
          <a:p>
            <a:r>
              <a:rPr lang="hu-HU" altLang="hu-HU"/>
              <a:t>Bemeneti: amiről olvasni lehet</a:t>
            </a:r>
          </a:p>
          <a:p>
            <a:pPr algn="ctr">
              <a:buFontTx/>
              <a:buNone/>
            </a:pPr>
            <a:r>
              <a:rPr lang="hu-HU" altLang="hu-HU"/>
              <a:t>InputStream, Reader</a:t>
            </a:r>
          </a:p>
          <a:p>
            <a:r>
              <a:rPr lang="hu-HU" altLang="hu-HU"/>
              <a:t>Kimeneti: amire írni lehet</a:t>
            </a:r>
          </a:p>
          <a:p>
            <a:pPr algn="ctr">
              <a:buFontTx/>
              <a:buNone/>
            </a:pPr>
            <a:r>
              <a:rPr lang="hu-HU" altLang="hu-HU"/>
              <a:t>OutputStream, Writer</a:t>
            </a:r>
          </a:p>
          <a:p>
            <a:r>
              <a:rPr lang="hu-HU" altLang="hu-HU"/>
              <a:t>Szimmetria:  például</a:t>
            </a:r>
            <a:br>
              <a:rPr lang="hu-HU" altLang="hu-HU"/>
            </a:br>
            <a:r>
              <a:rPr lang="hu-HU" altLang="hu-HU"/>
              <a:t>	FileInputStream,		FileReader, </a:t>
            </a:r>
            <a:br>
              <a:rPr lang="hu-HU" altLang="hu-HU"/>
            </a:br>
            <a:r>
              <a:rPr lang="hu-HU" altLang="hu-HU"/>
              <a:t>	FileOutputStream,	FileWriter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2. A csatornaosztályok funkciója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altLang="hu-HU"/>
              <a:t>2a.   A tárolás módjának specifikálása</a:t>
            </a:r>
          </a:p>
          <a:p>
            <a:pPr lvl="1"/>
            <a:r>
              <a:rPr lang="hu-HU" altLang="hu-HU"/>
              <a:t>hol vannak az adatok</a:t>
            </a:r>
          </a:p>
          <a:p>
            <a:pPr lvl="1"/>
            <a:r>
              <a:rPr lang="hu-HU" altLang="hu-HU"/>
              <a:t>pl. FileWriter		(fájlban)</a:t>
            </a:r>
          </a:p>
          <a:p>
            <a:endParaRPr lang="hu-HU" altLang="hu-HU"/>
          </a:p>
          <a:p>
            <a:pPr>
              <a:buFontTx/>
              <a:buNone/>
            </a:pPr>
            <a:r>
              <a:rPr lang="hu-HU" altLang="hu-HU"/>
              <a:t>2b.   Extra funkcionalitás hozzáadása</a:t>
            </a:r>
          </a:p>
          <a:p>
            <a:pPr lvl="1"/>
            <a:r>
              <a:rPr lang="hu-HU" altLang="hu-HU"/>
              <a:t>hogyan szeretnénk piszkálni az adatokat</a:t>
            </a:r>
          </a:p>
          <a:p>
            <a:pPr lvl="1"/>
            <a:r>
              <a:rPr lang="hu-HU" altLang="hu-HU"/>
              <a:t>pl. PrintWriter	(println() metódussal)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hu-HU" altLang="hu-HU"/>
              <a:t>2a. A tárolás módjának specifikálása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r>
              <a:rPr lang="hu-HU" altLang="hu-HU"/>
              <a:t>Honnan olvassuk az adatokat, vagy hova írjuk azokat</a:t>
            </a:r>
          </a:p>
          <a:p>
            <a:r>
              <a:rPr lang="hu-HU" altLang="hu-HU"/>
              <a:t>FileReader, CharArrayReader, StringReader, PipedReader</a:t>
            </a:r>
          </a:p>
          <a:p>
            <a:r>
              <a:rPr lang="hu-HU" altLang="hu-HU"/>
              <a:t>C-ben: scanf, fscanf, sscanf</a:t>
            </a:r>
          </a:p>
          <a:p>
            <a:endParaRPr lang="hu-HU" altLang="hu-HU"/>
          </a:p>
          <a:p>
            <a:r>
              <a:rPr lang="hu-HU" altLang="hu-HU"/>
              <a:t>Szabványos műveletek</a:t>
            </a:r>
            <a:br>
              <a:rPr lang="hu-HU" altLang="hu-HU"/>
            </a:br>
            <a:r>
              <a:rPr lang="hu-HU" altLang="hu-HU"/>
              <a:t>minimális funkcionalitást biztosítanak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1143000"/>
          </a:xfrm>
        </p:spPr>
        <p:txBody>
          <a:bodyPr/>
          <a:lstStyle/>
          <a:p>
            <a:r>
              <a:rPr lang="hu-HU" altLang="hu-HU"/>
              <a:t>2b. Extra funkcionalitás hozzáadása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Bonyolultabb műveletek külön osztályban</a:t>
            </a:r>
          </a:p>
          <a:p>
            <a:r>
              <a:rPr lang="hu-HU" altLang="hu-HU"/>
              <a:t>Önmagukban egyszerűek</a:t>
            </a:r>
          </a:p>
          <a:p>
            <a:r>
              <a:rPr lang="hu-HU" altLang="hu-HU"/>
              <a:t>Komponálhatók</a:t>
            </a:r>
          </a:p>
          <a:p>
            <a:endParaRPr lang="hu-HU" altLang="hu-HU"/>
          </a:p>
          <a:p>
            <a:r>
              <a:rPr lang="hu-HU" altLang="hu-HU" b="1"/>
              <a:t>Szűrők</a:t>
            </a:r>
          </a:p>
          <a:p>
            <a:endParaRPr lang="hu-HU" altLang="hu-HU"/>
          </a:p>
          <a:p>
            <a:r>
              <a:rPr lang="hu-HU" altLang="hu-HU"/>
              <a:t>Például a PrintWriter, BufferedReader, stb.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hu-HU" altLang="hu-HU"/>
              <a:t>3. Az adatok szervezése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hu-HU" altLang="hu-HU"/>
              <a:t>Bájtszervezésű</a:t>
            </a:r>
          </a:p>
          <a:p>
            <a:pPr lvl="1"/>
            <a:r>
              <a:rPr lang="hu-HU" altLang="hu-HU"/>
              <a:t>A különböző karakterkódolási szabványok figyelmen kívül hagyása</a:t>
            </a:r>
          </a:p>
          <a:p>
            <a:pPr lvl="1"/>
            <a:r>
              <a:rPr lang="hu-HU" altLang="hu-HU"/>
              <a:t>Input- vagy OutputStream</a:t>
            </a:r>
          </a:p>
          <a:p>
            <a:pPr lvl="1"/>
            <a:endParaRPr lang="hu-HU" altLang="hu-HU"/>
          </a:p>
          <a:p>
            <a:r>
              <a:rPr lang="hu-HU" altLang="hu-HU"/>
              <a:t>Karakterszervezésű</a:t>
            </a:r>
          </a:p>
          <a:p>
            <a:pPr lvl="1"/>
            <a:r>
              <a:rPr lang="hu-HU" altLang="hu-HU"/>
              <a:t>A különböző karakterkódolási szabványokból származó eltérések kezelése</a:t>
            </a:r>
          </a:p>
          <a:p>
            <a:pPr lvl="1"/>
            <a:r>
              <a:rPr lang="hu-HU" altLang="hu-HU"/>
              <a:t>Reader vagy Writer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3. Az adatok szervezése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5800" y="10668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A karakterkódolási szabványok:</a:t>
            </a:r>
          </a:p>
          <a:p>
            <a:pPr lvl="1"/>
            <a:r>
              <a:rPr lang="hu-HU" altLang="hu-HU" b="0"/>
              <a:t>ASCII (7 bit)</a:t>
            </a:r>
          </a:p>
          <a:p>
            <a:pPr lvl="1"/>
            <a:r>
              <a:rPr lang="hu-HU" altLang="hu-HU" b="0"/>
              <a:t>extended ASCII, EBCDIC,</a:t>
            </a:r>
            <a:br>
              <a:rPr lang="hu-HU" altLang="hu-HU" b="0"/>
            </a:br>
            <a:r>
              <a:rPr lang="hu-HU" altLang="hu-HU" b="0"/>
              <a:t>ISO Latin-1, ISO Latin-2,</a:t>
            </a:r>
            <a:br>
              <a:rPr lang="hu-HU" altLang="hu-HU" b="0"/>
            </a:br>
            <a:r>
              <a:rPr lang="hu-HU" altLang="hu-HU" b="0"/>
              <a:t>Windows Latin-*, Mac, IBM, stb. (1 bájt)</a:t>
            </a:r>
          </a:p>
          <a:p>
            <a:pPr lvl="1"/>
            <a:r>
              <a:rPr lang="hu-HU" altLang="hu-HU" b="0"/>
              <a:t>Java: Unicode (2 bájt)</a:t>
            </a:r>
          </a:p>
          <a:p>
            <a:r>
              <a:rPr lang="hu-HU" altLang="hu-HU" b="0"/>
              <a:t>Hordozhatóság, i18n, elosztott alkalmazások: a szabványok explicit kezelése</a:t>
            </a:r>
          </a:p>
          <a:p>
            <a:r>
              <a:rPr lang="hu-HU" altLang="hu-HU" b="0"/>
              <a:t>Java 1.1-től</a:t>
            </a:r>
          </a:p>
          <a:p>
            <a:r>
              <a:rPr lang="hu-HU" altLang="hu-HU" b="0"/>
              <a:t>Sok régi osztály/művelet elavult (deprecated)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Karakterszervezésű csatornák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Javában a karakterek (char, String) két bájtosak</a:t>
            </a:r>
          </a:p>
          <a:p>
            <a:r>
              <a:rPr lang="hu-HU" altLang="hu-HU"/>
              <a:t>Az operációs rendszerek és a nem Java alkalmazások többségében csak egy bájtosak (pl. szövegfájlok)</a:t>
            </a:r>
          </a:p>
          <a:p>
            <a:r>
              <a:rPr lang="hu-HU" altLang="hu-HU"/>
              <a:t>Hogyan lehet a leképezést megadni a kettő között?</a:t>
            </a:r>
          </a:p>
          <a:p>
            <a:pPr lvl="1"/>
            <a:r>
              <a:rPr lang="hu-HU" altLang="hu-HU"/>
              <a:t>Karakterkódolási szabványok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Csatornaosztályok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 csatornaosztályok hierarchiája és elnevezése követi a rendszert</a:t>
            </a:r>
          </a:p>
          <a:p>
            <a:r>
              <a:rPr lang="hu-HU" altLang="hu-HU"/>
              <a:t>Könnyen kitalálható, hogy melyik osztály mire való</a:t>
            </a:r>
          </a:p>
          <a:p>
            <a:endParaRPr lang="hu-HU" altLang="hu-HU"/>
          </a:p>
          <a:p>
            <a:r>
              <a:rPr lang="hu-HU" altLang="hu-HU"/>
              <a:t>Négy bázisosztály, és a többi ezeknek a leszármazottja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Hogyan használjunk fájlokat?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Triviális megoldás: a szabványos bemenet/kimenet átirányításával</a:t>
            </a:r>
          </a:p>
          <a:p>
            <a:r>
              <a:rPr lang="hu-HU" altLang="hu-HU"/>
              <a:t>Az operációs rendszer szolgáltatása</a:t>
            </a:r>
          </a:p>
          <a:p>
            <a:r>
              <a:rPr lang="hu-HU" altLang="hu-HU"/>
              <a:t>Az üdvözlő szöveget ki akarjuk írni a hello.txt nevű fájlba:</a:t>
            </a:r>
          </a:p>
          <a:p>
            <a:pPr>
              <a:buFontTx/>
              <a:buNone/>
            </a:pPr>
            <a:endParaRPr lang="hu-HU" altLang="hu-HU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java Hello </a:t>
            </a:r>
            <a:r>
              <a:rPr lang="en-US" altLang="hu-HU" sz="2800" b="1">
                <a:latin typeface="Courier New" panose="02070309020205020404" pitchFamily="49" charset="0"/>
              </a:rPr>
              <a:t>&gt;hello.txt</a:t>
            </a:r>
            <a:endParaRPr lang="hu-HU" altLang="hu-H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hu-HU" altLang="hu-HU"/>
              <a:t>A négy bázisosztály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r>
              <a:rPr lang="hu-HU" altLang="hu-HU"/>
              <a:t>InputStream</a:t>
            </a:r>
          </a:p>
          <a:p>
            <a:pPr lvl="1"/>
            <a:r>
              <a:rPr lang="hu-HU" altLang="hu-HU"/>
              <a:t>bemeneti bájtcsatorna</a:t>
            </a:r>
          </a:p>
          <a:p>
            <a:r>
              <a:rPr lang="hu-HU" altLang="hu-HU"/>
              <a:t>OutputStream</a:t>
            </a:r>
          </a:p>
          <a:p>
            <a:pPr lvl="1"/>
            <a:r>
              <a:rPr lang="hu-HU" altLang="hu-HU"/>
              <a:t>kimeneti bájtcsatorna</a:t>
            </a:r>
          </a:p>
          <a:p>
            <a:r>
              <a:rPr lang="hu-HU" altLang="hu-HU"/>
              <a:t>Reader</a:t>
            </a:r>
          </a:p>
          <a:p>
            <a:pPr lvl="1"/>
            <a:r>
              <a:rPr lang="hu-HU" altLang="hu-HU"/>
              <a:t>bemeneti karaktercsatorna</a:t>
            </a:r>
          </a:p>
          <a:p>
            <a:r>
              <a:rPr lang="hu-HU" altLang="hu-HU"/>
              <a:t>Writer</a:t>
            </a:r>
          </a:p>
          <a:p>
            <a:pPr lvl="1"/>
            <a:r>
              <a:rPr lang="hu-HU" altLang="hu-HU"/>
              <a:t>kimeneti karaktercsatorna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hu-HU" altLang="hu-HU"/>
              <a:t>Leszármazottak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953000"/>
          </a:xfrm>
        </p:spPr>
        <p:txBody>
          <a:bodyPr/>
          <a:lstStyle/>
          <a:p>
            <a:r>
              <a:rPr lang="hu-HU" altLang="hu-HU"/>
              <a:t>A név tükrözi, hogy melyikből</a:t>
            </a:r>
          </a:p>
          <a:p>
            <a:r>
              <a:rPr lang="hu-HU" altLang="hu-HU"/>
              <a:t>Szimmetria</a:t>
            </a:r>
          </a:p>
          <a:p>
            <a:endParaRPr lang="hu-HU" altLang="hu-HU"/>
          </a:p>
          <a:p>
            <a:r>
              <a:rPr lang="hu-HU" altLang="hu-HU"/>
              <a:t>FileInputStream, 		FileOutputStream,</a:t>
            </a:r>
            <a:br>
              <a:rPr lang="hu-HU" altLang="hu-HU"/>
            </a:br>
            <a:r>
              <a:rPr lang="hu-HU" altLang="hu-HU"/>
              <a:t>FileReader, 			FileWriter</a:t>
            </a:r>
          </a:p>
          <a:p>
            <a:r>
              <a:rPr lang="hu-HU" altLang="hu-HU"/>
              <a:t>BufferedInputStream, 	BufferedOutputStream, BufferedReader, 		BufferedWriter</a:t>
            </a:r>
          </a:p>
          <a:p>
            <a:r>
              <a:rPr lang="hu-HU" altLang="hu-HU"/>
              <a:t>ByteArrayInputStream,   ByteArrayOutputStream, CharArrayReader, 		CharArrayWriter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Alapfunkcionalitás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 négy bázisosztályban van specifikálva</a:t>
            </a:r>
          </a:p>
          <a:p>
            <a:r>
              <a:rPr lang="hu-HU" altLang="hu-HU"/>
              <a:t>Ez a négy osztály absztrakt</a:t>
            </a:r>
          </a:p>
          <a:p>
            <a:r>
              <a:rPr lang="hu-HU" altLang="hu-HU"/>
              <a:t>A leszármazottak valósítják meg a funkcionalitást</a:t>
            </a:r>
          </a:p>
          <a:p>
            <a:r>
              <a:rPr lang="hu-HU" altLang="hu-HU"/>
              <a:t>Pl. a FileInputStream egy olyan InputStream, ami az alap csatorna-funkcionalitást fájlokon valósítja meg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Bemeneti csatornák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Csatorna megnyitása</a:t>
            </a:r>
          </a:p>
          <a:p>
            <a:r>
              <a:rPr lang="hu-HU" altLang="hu-HU"/>
              <a:t>Csatorna lezárása</a:t>
            </a:r>
          </a:p>
          <a:p>
            <a:r>
              <a:rPr lang="hu-HU" altLang="hu-HU"/>
              <a:t>Olvasás a csatornáról</a:t>
            </a:r>
          </a:p>
          <a:p>
            <a:endParaRPr lang="hu-HU" altLang="hu-HU"/>
          </a:p>
          <a:p>
            <a:r>
              <a:rPr lang="hu-HU" altLang="hu-HU"/>
              <a:t>Csatornán található adatok mennyiségének lekérdezése</a:t>
            </a:r>
          </a:p>
          <a:p>
            <a:r>
              <a:rPr lang="hu-HU" altLang="hu-HU"/>
              <a:t>Könyvjelző mechanizmus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Kimeneti csatornák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Csatorna megnyitása</a:t>
            </a:r>
          </a:p>
          <a:p>
            <a:r>
              <a:rPr lang="hu-HU" altLang="hu-HU"/>
              <a:t>Csatorna lezárása</a:t>
            </a:r>
          </a:p>
          <a:p>
            <a:r>
              <a:rPr lang="hu-HU" altLang="hu-HU"/>
              <a:t>Írás a csatornára</a:t>
            </a:r>
          </a:p>
          <a:p>
            <a:r>
              <a:rPr lang="hu-HU" altLang="hu-HU"/>
              <a:t>Buffer ürítése (flush-olás)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altLang="hu-HU"/>
              <a:t>Csatornák megnyitása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800600"/>
          </a:xfrm>
        </p:spPr>
        <p:txBody>
          <a:bodyPr/>
          <a:lstStyle/>
          <a:p>
            <a:r>
              <a:rPr lang="hu-HU" altLang="hu-HU"/>
              <a:t>A megfelelő osztályú csatorna objektum létrehozásával</a:t>
            </a:r>
          </a:p>
          <a:p>
            <a:r>
              <a:rPr lang="hu-HU" altLang="hu-HU"/>
              <a:t>Ezen az objektumon végezhetők el a további csatornaműveletek</a:t>
            </a:r>
          </a:p>
          <a:p>
            <a:pPr lvl="2"/>
            <a:endParaRPr lang="hu-HU" altLang="hu-HU"/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FileInputStream fin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new FileInputStream("a.txt");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InputStream fin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	new FileInputStream("a.txt");</a:t>
            </a:r>
            <a:endParaRPr lang="hu-HU" altLang="hu-H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Csatornák bezárása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 close() művelet segítségével</a:t>
            </a:r>
          </a:p>
          <a:p>
            <a:r>
              <a:rPr lang="hu-HU" altLang="hu-HU"/>
              <a:t>Ne felejtsük el! Főleg kimenet csatornáknál fontos: magában foglalja a bufferelt adatok tényleges kiírását (flush) is.</a:t>
            </a:r>
          </a:p>
          <a:p>
            <a:endParaRPr lang="hu-HU" altLang="hu-HU"/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fin.close();</a:t>
            </a:r>
            <a:endParaRPr lang="hu-HU" altLang="hu-H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altLang="hu-HU"/>
              <a:t>Példa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50292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import java.io.*;</a:t>
            </a: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class IOPróba </a:t>
            </a:r>
            <a:r>
              <a:rPr lang="en-US" altLang="hu-HU" sz="2400" b="1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public static void main( String args[] )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</a:t>
            </a: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throws IOException</a:t>
            </a:r>
            <a:r>
              <a:rPr lang="en-US" altLang="hu-HU" sz="2400" b="1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InputStream fin = </a:t>
            </a:r>
            <a:b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		new FileInputStream("a.txt");</a:t>
            </a:r>
            <a:endParaRPr lang="en-US" altLang="hu-HU" sz="24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    OutputStream fout = </a:t>
            </a:r>
            <a:b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		new FileOutputStream("b.txt");</a:t>
            </a:r>
            <a:endParaRPr lang="en-US" altLang="hu-HU" sz="24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en-US" altLang="hu-HU" sz="2400" b="1">
                <a:latin typeface="Courier New" panose="02070309020205020404" pitchFamily="49" charset="0"/>
              </a:rPr>
              <a:t>/* itt most csinálhatnék valamit... */</a:t>
            </a:r>
          </a:p>
          <a:p>
            <a:pPr>
              <a:buFontTx/>
              <a:buNone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    fin.close(); fout.close();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}</a:t>
            </a:r>
            <a:endParaRPr lang="hu-HU" altLang="hu-H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Beolvasás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read() műveletek segítségével</a:t>
            </a:r>
          </a:p>
          <a:p>
            <a:r>
              <a:rPr lang="hu-HU" altLang="hu-HU"/>
              <a:t>Majdnem ugyanaz InputStream-ek és Reader-ek esetén</a:t>
            </a:r>
          </a:p>
          <a:p>
            <a:r>
              <a:rPr lang="hu-HU" altLang="hu-HU"/>
              <a:t>háromfajta read() művelet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hu-HU" altLang="hu-HU"/>
              <a:t>read()-ek: InputStream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953000"/>
          </a:xfrm>
        </p:spPr>
        <p:txBody>
          <a:bodyPr/>
          <a:lstStyle/>
          <a:p>
            <a:r>
              <a:rPr lang="hu-HU" altLang="hu-HU"/>
              <a:t>Egy adat beolvasása</a:t>
            </a:r>
          </a:p>
          <a:p>
            <a:pPr lvl="1"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read() throws IOException</a:t>
            </a:r>
          </a:p>
          <a:p>
            <a:pPr lvl="1"/>
            <a:r>
              <a:rPr lang="hu-HU" altLang="hu-HU"/>
              <a:t>egy bájtot beolvas; </a:t>
            </a:r>
            <a:r>
              <a:rPr lang="hu-HU" altLang="hu-HU" b="1">
                <a:latin typeface="Courier New" panose="02070309020205020404" pitchFamily="49" charset="0"/>
              </a:rPr>
              <a:t>-1</a:t>
            </a:r>
            <a:r>
              <a:rPr lang="hu-HU" altLang="hu-HU"/>
              <a:t>, ha vége</a:t>
            </a:r>
          </a:p>
          <a:p>
            <a:r>
              <a:rPr lang="hu-HU" altLang="hu-HU"/>
              <a:t>Egy tömbnyi adat beolvasása</a:t>
            </a:r>
          </a:p>
          <a:p>
            <a:pPr lvl="1"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read( byte</a:t>
            </a: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[] b 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  <a:endParaRPr lang="hu-HU" altLang="hu-HU" sz="2400" b="1">
              <a:latin typeface="Courier New" panose="02070309020205020404" pitchFamily="49" charset="0"/>
            </a:endParaRPr>
          </a:p>
          <a:p>
            <a:pPr lvl="1"/>
            <a:r>
              <a:rPr lang="hu-HU" altLang="hu-HU"/>
              <a:t>olvas b-be; visszaadja a beolvasott bájtok számát</a:t>
            </a:r>
          </a:p>
          <a:p>
            <a:r>
              <a:rPr lang="hu-HU" altLang="hu-HU"/>
              <a:t>Egy résztömbnyi adat beolvasása</a:t>
            </a:r>
          </a:p>
          <a:p>
            <a:pPr lvl="1"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read( byte</a:t>
            </a: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[] b, int off, int len 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  <a:endParaRPr lang="hu-HU" altLang="hu-HU" sz="2400" b="1">
              <a:latin typeface="Courier New" panose="02070309020205020404" pitchFamily="49" charset="0"/>
            </a:endParaRPr>
          </a:p>
          <a:p>
            <a:pPr lvl="1"/>
            <a:r>
              <a:rPr lang="hu-HU" altLang="hu-HU"/>
              <a:t>off-tól len hosszan olvas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Ha egy programban több fájl van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Akkor a programon belülről is kellene tudni használni őket</a:t>
            </a:r>
          </a:p>
          <a:p>
            <a:r>
              <a:rPr lang="hu-HU" altLang="hu-HU"/>
              <a:t>Van egy speciális könyvtár erre a célra:</a:t>
            </a:r>
          </a:p>
          <a:p>
            <a:pPr algn="ctr">
              <a:buFontTx/>
              <a:buNone/>
            </a:pPr>
            <a:r>
              <a:rPr lang="hu-HU" altLang="hu-HU" b="1"/>
              <a:t>a java.io csomag</a:t>
            </a:r>
            <a:endParaRPr lang="hu-HU" altLang="hu-HU"/>
          </a:p>
          <a:p>
            <a:r>
              <a:rPr lang="hu-HU" altLang="hu-HU"/>
              <a:t>Nem csak fájlok kezelése, hanem általában bemenet és kimenet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hu-HU" altLang="hu-HU"/>
              <a:t>read()-ek: Reader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953000"/>
          </a:xfrm>
        </p:spPr>
        <p:txBody>
          <a:bodyPr/>
          <a:lstStyle/>
          <a:p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read() throws IOException</a:t>
            </a:r>
          </a:p>
          <a:p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read( char</a:t>
            </a: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[] c 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</a:p>
          <a:p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int read( char</a:t>
            </a: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[] c, int off, int len 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</a:p>
          <a:p>
            <a:endParaRPr lang="hu-HU" altLang="hu-HU" sz="2400" b="1">
              <a:latin typeface="Courier New" panose="02070309020205020404" pitchFamily="49" charset="0"/>
            </a:endParaRPr>
          </a:p>
          <a:p>
            <a:r>
              <a:rPr lang="hu-HU" altLang="hu-HU" sz="2400" b="1">
                <a:latin typeface="Courier New" panose="02070309020205020404" pitchFamily="49" charset="0"/>
              </a:rPr>
              <a:t>int read() throws IOException</a:t>
            </a:r>
          </a:p>
          <a:p>
            <a:r>
              <a:rPr lang="hu-HU" altLang="hu-HU" sz="2400" b="1">
                <a:latin typeface="Courier New" panose="02070309020205020404" pitchFamily="49" charset="0"/>
              </a:rPr>
              <a:t>int read( byte</a:t>
            </a:r>
            <a:r>
              <a:rPr lang="en-US" altLang="hu-HU" sz="2400" b="1">
                <a:latin typeface="Courier New" panose="02070309020205020404" pitchFamily="49" charset="0"/>
              </a:rPr>
              <a:t>[] b </a:t>
            </a:r>
            <a:r>
              <a:rPr lang="hu-HU" altLang="hu-HU" sz="2400" b="1">
                <a:latin typeface="Courier New" panose="02070309020205020404" pitchFamily="49" charset="0"/>
              </a:rPr>
              <a:t>) throws IOException</a:t>
            </a:r>
          </a:p>
          <a:p>
            <a:r>
              <a:rPr lang="hu-HU" altLang="hu-HU" sz="2400" b="1">
                <a:latin typeface="Courier New" panose="02070309020205020404" pitchFamily="49" charset="0"/>
              </a:rPr>
              <a:t>int read( byte</a:t>
            </a:r>
            <a:r>
              <a:rPr lang="en-US" altLang="hu-HU" sz="2400" b="1">
                <a:latin typeface="Courier New" panose="02070309020205020404" pitchFamily="49" charset="0"/>
              </a:rPr>
              <a:t>[] b, int off, int len </a:t>
            </a:r>
            <a:r>
              <a:rPr lang="hu-HU" altLang="hu-HU" sz="2400" b="1">
                <a:latin typeface="Courier New" panose="02070309020205020404" pitchFamily="49" charset="0"/>
              </a:rPr>
              <a:t>) throws IOException</a:t>
            </a:r>
          </a:p>
          <a:p>
            <a:pPr lvl="1"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r>
              <a:rPr lang="hu-HU" altLang="hu-HU" sz="3600"/>
              <a:t>Ugyanaz, csak </a:t>
            </a:r>
            <a:r>
              <a:rPr lang="hu-HU" altLang="hu-HU" b="1">
                <a:latin typeface="Courier New" panose="02070309020205020404" pitchFamily="49" charset="0"/>
              </a:rPr>
              <a:t>byte[]</a:t>
            </a:r>
            <a:r>
              <a:rPr lang="hu-HU" altLang="hu-HU" sz="3600"/>
              <a:t> helyett </a:t>
            </a:r>
            <a:r>
              <a:rPr lang="hu-HU" altLang="hu-HU" b="1">
                <a:latin typeface="Courier New" panose="02070309020205020404" pitchFamily="49" charset="0"/>
              </a:rPr>
              <a:t>char[]</a:t>
            </a:r>
            <a:endParaRPr lang="hu-HU" altLang="hu-HU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Kiírás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hu-HU" altLang="hu-HU"/>
              <a:t>write() műveletek segítségével</a:t>
            </a:r>
          </a:p>
          <a:p>
            <a:r>
              <a:rPr lang="hu-HU" altLang="hu-HU"/>
              <a:t>Majdnem ugyanaz OutputStream-ek és Writer-ek esetén</a:t>
            </a:r>
          </a:p>
          <a:p>
            <a:r>
              <a:rPr lang="hu-HU" altLang="hu-HU"/>
              <a:t>Szimmetrikus a beolvasó read() műveletekkel</a:t>
            </a:r>
          </a:p>
          <a:p>
            <a:r>
              <a:rPr lang="hu-HU" altLang="hu-HU"/>
              <a:t>háromfajta alap write() művelet</a:t>
            </a:r>
          </a:p>
          <a:p>
            <a:pPr lvl="1"/>
            <a:r>
              <a:rPr lang="hu-HU" altLang="hu-HU"/>
              <a:t>plussz még egy kis kiegészítés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write()-ok: OutputStream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85800" y="1066800"/>
            <a:ext cx="8153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Egy adat kiírása</a:t>
            </a:r>
          </a:p>
          <a:p>
            <a:pPr lvl="1">
              <a:buFontTx/>
              <a:buNone/>
            </a:pP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int i ) throws IOException</a:t>
            </a:r>
          </a:p>
          <a:p>
            <a:pPr lvl="1"/>
            <a:r>
              <a:rPr lang="hu-HU" altLang="hu-HU" b="0"/>
              <a:t>az i-nek a legalsó bájtját írja ki</a:t>
            </a:r>
          </a:p>
          <a:p>
            <a:pPr lvl="1"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int read() throws IOException</a:t>
            </a:r>
            <a:endParaRPr lang="hu-HU" altLang="hu-HU" b="0"/>
          </a:p>
          <a:p>
            <a:r>
              <a:rPr lang="hu-HU" altLang="hu-HU" b="0"/>
              <a:t>Egy tömbnyi adat kiírása</a:t>
            </a:r>
          </a:p>
          <a:p>
            <a:pPr lvl="1">
              <a:buFontTx/>
              <a:buNone/>
            </a:pP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byte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[] b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  <a:endParaRPr lang="hu-HU" altLang="hu-HU" b="0"/>
          </a:p>
          <a:p>
            <a:pPr lvl="1"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int   read( byte</a:t>
            </a:r>
            <a:r>
              <a:rPr lang="en-US" altLang="hu-HU" sz="2400">
                <a:latin typeface="Courier New" panose="02070309020205020404" pitchFamily="49" charset="0"/>
              </a:rPr>
              <a:t>[] b </a:t>
            </a:r>
            <a:r>
              <a:rPr lang="hu-HU" altLang="hu-HU" sz="2400">
                <a:latin typeface="Courier New" panose="02070309020205020404" pitchFamily="49" charset="0"/>
              </a:rPr>
              <a:t>) throws IOException</a:t>
            </a:r>
            <a:endParaRPr lang="hu-HU" altLang="hu-HU" b="0"/>
          </a:p>
          <a:p>
            <a:r>
              <a:rPr lang="hu-HU" altLang="hu-HU" b="0"/>
              <a:t>Egy résztömbnyi adat kiírása</a:t>
            </a:r>
          </a:p>
          <a:p>
            <a:pPr lvl="1">
              <a:buFontTx/>
              <a:buNone/>
            </a:pP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byte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[] b, int off, int len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</a:p>
          <a:p>
            <a:pPr lvl="1"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int   read( byte</a:t>
            </a:r>
            <a:r>
              <a:rPr lang="en-US" altLang="hu-HU" sz="2400">
                <a:latin typeface="Courier New" panose="02070309020205020404" pitchFamily="49" charset="0"/>
              </a:rPr>
              <a:t>[] b, int off, int len </a:t>
            </a:r>
            <a:r>
              <a:rPr lang="hu-HU" altLang="hu-HU" sz="2400">
                <a:latin typeface="Courier New" panose="02070309020205020404" pitchFamily="49" charset="0"/>
              </a:rPr>
              <a:t>) throws IOException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write()-ok: Writer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533400" y="1981200"/>
            <a:ext cx="8153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int i ) throws IOException</a:t>
            </a:r>
          </a:p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char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[] c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  <a:endParaRPr lang="hu-HU" altLang="hu-HU" sz="2400">
              <a:latin typeface="Courier New" panose="02070309020205020404" pitchFamily="49" charset="0"/>
            </a:endParaRPr>
          </a:p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char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[] c, int off, int len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</a:p>
          <a:p>
            <a:endParaRPr lang="hu-HU" altLang="hu-HU" sz="24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write()-ok: Writer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33400" y="1981200"/>
            <a:ext cx="8153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int i ) throws IOException</a:t>
            </a:r>
          </a:p>
          <a:p>
            <a:pPr lvl="1"/>
            <a:r>
              <a:rPr lang="hu-HU" altLang="hu-HU" b="0">
                <a:solidFill>
                  <a:srgbClr val="FF3300"/>
                </a:solidFill>
              </a:rPr>
              <a:t>az i legalsó két bájtját írja ki</a:t>
            </a:r>
            <a:endParaRPr lang="hu-HU" altLang="hu-HU" sz="200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</a:t>
            </a:r>
            <a:r>
              <a:rPr lang="hu-HU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char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[] c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  <a:endParaRPr lang="hu-HU" altLang="hu-HU" sz="2400">
              <a:latin typeface="Courier New" panose="02070309020205020404" pitchFamily="49" charset="0"/>
            </a:endParaRPr>
          </a:p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</a:t>
            </a:r>
            <a:r>
              <a:rPr lang="hu-HU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char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[] c, int off, int len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</a:p>
          <a:p>
            <a:endParaRPr lang="hu-HU" altLang="hu-HU" sz="24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write()-ok: Writer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33400" y="1981200"/>
            <a:ext cx="8153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int i ) throws IOException</a:t>
            </a:r>
          </a:p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char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[] c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  <a:endParaRPr lang="hu-HU" altLang="hu-HU" sz="2400">
              <a:latin typeface="Courier New" panose="02070309020205020404" pitchFamily="49" charset="0"/>
            </a:endParaRPr>
          </a:p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char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[] c, int off, int len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</a:p>
          <a:p>
            <a:endParaRPr lang="hu-HU" altLang="hu-HU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String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 s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  <a:endParaRPr lang="hu-HU" altLang="hu-HU" sz="2400">
              <a:latin typeface="Courier New" panose="02070309020205020404" pitchFamily="49" charset="0"/>
            </a:endParaRPr>
          </a:p>
          <a:p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void write( String</a:t>
            </a:r>
            <a:r>
              <a:rPr lang="en-US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 s, int off, int len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) throws IOException</a:t>
            </a:r>
          </a:p>
          <a:p>
            <a:pPr lvl="1">
              <a:buFontTx/>
              <a:buNone/>
            </a:pPr>
            <a:endParaRPr lang="hu-HU" altLang="hu-HU" sz="24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Példa: másolás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altLang="hu-HU"/>
              <a:t>    </a:t>
            </a:r>
            <a:r>
              <a:rPr lang="hu-HU" altLang="hu-HU" sz="2400" b="1">
                <a:latin typeface="Courier New" panose="02070309020205020404" pitchFamily="49" charset="0"/>
              </a:rPr>
              <a:t>static void másol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( InputStream in, OutputStream out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throws IOException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int b;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while( (b=in.read()) != -1 )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out.write(b);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out.flush();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Összerakva: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143000"/>
            <a:ext cx="8077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cp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throws IOException 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</a:t>
            </a:r>
            <a:r>
              <a:rPr lang="hu-HU" altLang="hu-HU" sz="2400">
                <a:latin typeface="Courier New" panose="02070309020205020404" pitchFamily="49" charset="0"/>
              </a:rPr>
              <a:t>InputStream fin = </a:t>
            </a:r>
            <a:br>
              <a:rPr lang="hu-HU" altLang="hu-HU" sz="2400">
                <a:latin typeface="Courier New" panose="02070309020205020404" pitchFamily="49" charset="0"/>
              </a:rPr>
            </a:br>
            <a:r>
              <a:rPr lang="hu-HU" altLang="hu-HU" sz="2400">
                <a:latin typeface="Courier New" panose="02070309020205020404" pitchFamily="49" charset="0"/>
              </a:rPr>
              <a:t>		new FileInputStream(args[0]);</a:t>
            </a:r>
            <a:endParaRPr lang="en-US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    OutputStream fout = </a:t>
            </a:r>
            <a:br>
              <a:rPr lang="hu-HU" altLang="hu-HU" sz="2400">
                <a:latin typeface="Courier New" panose="02070309020205020404" pitchFamily="49" charset="0"/>
              </a:rPr>
            </a:br>
            <a:r>
              <a:rPr lang="hu-HU" altLang="hu-HU" sz="2400">
                <a:latin typeface="Courier New" panose="02070309020205020404" pitchFamily="49" charset="0"/>
              </a:rPr>
              <a:t>		new FileOutputStream(args[1]);</a:t>
            </a:r>
            <a:endParaRPr lang="en-US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másol(fin,fout);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fin.close(); fout.close();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static void másol(...) ... {...}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Adott két fájl, "a.txt" és "b.txt". Fésüljük össze a két fájl tartalmát a "c.txt" fájlba. Először egy bájt az "a.txt"-ből, aztán egy a "b.txt"-ből, aztán megint egy az "a.txt"-ből, stb. Ha valamelyik fájl végetér, a másik fájl maradékát másoljuk a "c.txt" végére.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Visszatérve még egy percre...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hu-HU" altLang="hu-HU" b="0"/>
              <a:t>    </a:t>
            </a:r>
            <a:r>
              <a:rPr lang="hu-HU" altLang="hu-HU" sz="2400">
                <a:latin typeface="Courier New" panose="02070309020205020404" pitchFamily="49" charset="0"/>
              </a:rPr>
              <a:t>static void másol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  ( InputStream in, OutputStream out )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  throws IOException {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      int b;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      while( (b=in.read()) != -1 )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        out.write(b);</a:t>
            </a: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      </a:t>
            </a:r>
            <a:r>
              <a:rPr lang="hu-HU" altLang="hu-HU" sz="2400">
                <a:solidFill>
                  <a:schemeClr val="accent2"/>
                </a:solidFill>
                <a:latin typeface="Courier New" panose="02070309020205020404" pitchFamily="49" charset="0"/>
              </a:rPr>
              <a:t>out.flush();</a:t>
            </a: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endParaRPr lang="hu-HU" altLang="hu-HU" sz="2400">
              <a:latin typeface="Courier New" panose="02070309020205020404" pitchFamily="49" charset="0"/>
            </a:endParaRPr>
          </a:p>
          <a:p>
            <a:r>
              <a:rPr lang="hu-HU" altLang="hu-HU" b="0"/>
              <a:t>Buffer ürítése: az adatok ténylegesen kiíródjanak a fizikai adathordozóra</a:t>
            </a:r>
            <a:endParaRPr lang="hu-HU" altLang="hu-HU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hu-HU" altLang="hu-HU"/>
              <a:t>Bemenet és kimenet absztrakciója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r>
              <a:rPr lang="hu-HU" altLang="hu-HU"/>
              <a:t>Bemenet: konzol, fájl, hálózati kapcsolat, adatbázis egy rekordja, stb.</a:t>
            </a:r>
          </a:p>
          <a:p>
            <a:pPr algn="ctr">
              <a:buFontTx/>
              <a:buNone/>
            </a:pPr>
            <a:r>
              <a:rPr lang="hu-HU" altLang="hu-HU"/>
              <a:t>adatokat lehet egymás után olvasni róla</a:t>
            </a:r>
          </a:p>
          <a:p>
            <a:r>
              <a:rPr lang="hu-HU" altLang="hu-HU"/>
              <a:t>Kimenet: képernyő, fájl, nyomtató, hálózati kapcsolat, adatbázis egy rekordja, stb.</a:t>
            </a:r>
          </a:p>
          <a:p>
            <a:pPr algn="ctr">
              <a:buFontTx/>
              <a:buNone/>
            </a:pPr>
            <a:r>
              <a:rPr lang="hu-HU" altLang="hu-HU"/>
              <a:t>adatokat lehet egymás után kiírni rá</a:t>
            </a:r>
          </a:p>
          <a:p>
            <a:r>
              <a:rPr lang="hu-HU" altLang="hu-HU"/>
              <a:t>„Szekvenciális input/output fájl”</a:t>
            </a:r>
          </a:p>
          <a:p>
            <a:r>
              <a:rPr lang="hu-HU" altLang="hu-HU"/>
              <a:t>Csatorna (Stream)</a:t>
            </a:r>
          </a:p>
          <a:p>
            <a:r>
              <a:rPr lang="hu-HU" altLang="hu-HU"/>
              <a:t>Csatornaobjektumok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hu-HU" altLang="hu-HU"/>
              <a:t>Másolás tömbbel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912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static int BlokkMéret = 100;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static void másolBlokkonként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( InputStream in, OutputStream out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throws IOException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byte[] b = new byte[BlokkMéret];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int hossz;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while( (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hossz=in.read(b)</a:t>
            </a:r>
            <a:r>
              <a:rPr lang="hu-HU" altLang="hu-HU" sz="2400" b="1">
                <a:latin typeface="Courier New" panose="02070309020205020404" pitchFamily="49" charset="0"/>
              </a:rPr>
              <a:t>) == BlokkMéret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out.write(b)</a:t>
            </a:r>
            <a:r>
              <a:rPr lang="hu-HU" altLang="hu-HU" sz="2400" b="1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if( hossz != -1 ) 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out.write(b,0,hossz)</a:t>
            </a:r>
            <a:r>
              <a:rPr lang="hu-HU" altLang="hu-HU" sz="2400" b="1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out.flush();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  <a:p>
            <a:r>
              <a:rPr lang="hu-HU" altLang="hu-HU"/>
              <a:t>egyszerre 100 bájtot másolunk át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Az előző feladatra adott megoldást módosítsd úgy, hogy az a.txt és a b.txt fájlokból 10 bájtos blokkokat másoljon a c.txt fájlba!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Véget ért és üres csatornák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Két teljesen különböző dolog!</a:t>
            </a:r>
          </a:p>
          <a:p>
            <a:r>
              <a:rPr lang="hu-HU" altLang="hu-HU"/>
              <a:t>Véget ért: ha üres, és üres is marad.</a:t>
            </a:r>
          </a:p>
          <a:p>
            <a:r>
              <a:rPr lang="hu-HU" altLang="hu-HU"/>
              <a:t>Üres: lehet, hogy még nem ért véget, csak éppen nem érkezett még meg az adat</a:t>
            </a:r>
          </a:p>
          <a:p>
            <a:r>
              <a:rPr lang="hu-HU" altLang="hu-HU"/>
              <a:t>Gondoljunk egy hálózati kapcsolatra</a:t>
            </a:r>
          </a:p>
          <a:p>
            <a:pPr lvl="1"/>
            <a:r>
              <a:rPr lang="hu-HU" altLang="hu-HU"/>
              <a:t>Pl. a szerver várja, hogy a kliens küldjön adatot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1371600"/>
          </a:xfrm>
        </p:spPr>
        <p:txBody>
          <a:bodyPr/>
          <a:lstStyle/>
          <a:p>
            <a:r>
              <a:rPr lang="hu-HU" altLang="hu-HU"/>
              <a:t>Mi a különbség a beolvasó műveletek számára?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29600" cy="4572000"/>
          </a:xfrm>
        </p:spPr>
        <p:txBody>
          <a:bodyPr/>
          <a:lstStyle/>
          <a:p>
            <a:r>
              <a:rPr lang="hu-HU" altLang="hu-HU"/>
              <a:t>Ha véget ért egy csatorna, a beolvasás befejeződik, és a visszatérési érték jelzi, hogy nincs több adat.</a:t>
            </a:r>
          </a:p>
          <a:p>
            <a:pPr lvl="1"/>
            <a:r>
              <a:rPr lang="hu-HU" altLang="hu-HU"/>
              <a:t>első read: -1 a visszatérési érték</a:t>
            </a:r>
          </a:p>
          <a:p>
            <a:pPr lvl="1"/>
            <a:r>
              <a:rPr lang="hu-HU" altLang="hu-HU"/>
              <a:t>másik két read: a beolvasott adatok számát adja vissza</a:t>
            </a:r>
          </a:p>
          <a:p>
            <a:r>
              <a:rPr lang="hu-HU" altLang="hu-HU"/>
              <a:t>Ha üres a csatorna, a beolvasó művelet </a:t>
            </a:r>
            <a:r>
              <a:rPr lang="hu-HU" altLang="hu-HU" b="1"/>
              <a:t>blokkolódik</a:t>
            </a:r>
            <a:r>
              <a:rPr lang="hu-HU" altLang="hu-HU"/>
              <a:t>, várja, hogy érkezzen adat.</a:t>
            </a:r>
          </a:p>
          <a:p>
            <a:pPr lvl="1"/>
            <a:r>
              <a:rPr lang="hu-HU" altLang="hu-HU"/>
              <a:t>a végrehajtási szál felfüggesztődik, nem fut tovább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hu-HU" altLang="hu-HU"/>
              <a:t>Példák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hu-HU" altLang="hu-HU"/>
              <a:t>Véget ért csatorna: az előző példákban a ciklusból kiléptünk, amikor végetért a bemenet</a:t>
            </a:r>
            <a:br>
              <a:rPr lang="hu-HU" altLang="hu-HU"/>
            </a:br>
            <a:endParaRPr lang="hu-HU" altLang="hu-HU"/>
          </a:p>
          <a:p>
            <a:r>
              <a:rPr lang="hu-HU" altLang="hu-HU"/>
              <a:t>Blokkolt beolvasás: a program vár, amíg be nem írunk egy sort. Ekkor a shell odateszi az adatokat a program szabványos bemenetére.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static void main( String args[]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throws IOException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int i = System.in.read();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System.out.write(i); System.out.flush();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hu-HU" altLang="hu-HU"/>
              <a:t>Különbség a write és a print között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static void main( String args[]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throws IOException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int i = System.in.read();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System.out.write(i);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System.out.println(" " + i);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  <a:br>
              <a:rPr lang="hu-HU" altLang="hu-HU" sz="2400" b="1">
                <a:latin typeface="Courier New" panose="02070309020205020404" pitchFamily="49" charset="0"/>
              </a:rPr>
            </a:br>
            <a:endParaRPr lang="hu-HU" altLang="hu-HU" sz="2400" b="1">
              <a:latin typeface="Courier New" panose="02070309020205020404" pitchFamily="49" charset="0"/>
            </a:endParaRPr>
          </a:p>
          <a:p>
            <a:r>
              <a:rPr lang="hu-HU" altLang="hu-HU"/>
              <a:t>Kiírjuk a beolvasott betűt (bájtot) úgy, ahogy beolvastuk, majd utána a kódját.</a:t>
            </a:r>
          </a:p>
          <a:p>
            <a:r>
              <a:rPr lang="hu-HU" altLang="hu-HU"/>
              <a:t>print: kinyomtatás szöveges formában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Mi van még a fájlokon kívül?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Csatornák segítségével nem csak fájlokból lehet olvasni, és fájlokba írni.</a:t>
            </a:r>
          </a:p>
          <a:p>
            <a:r>
              <a:rPr lang="hu-HU" altLang="hu-HU"/>
              <a:t>Memória, hálózati kapcsolat, nyomtató, stb.</a:t>
            </a:r>
          </a:p>
          <a:p>
            <a:r>
              <a:rPr lang="hu-HU" altLang="hu-HU"/>
              <a:t>Mindezekről kicsit később ejtünk majd szót...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95400"/>
          </a:xfrm>
        </p:spPr>
        <p:txBody>
          <a:bodyPr/>
          <a:lstStyle/>
          <a:p>
            <a:r>
              <a:rPr lang="hu-HU" altLang="hu-HU"/>
              <a:t>Csatornák feladat szerinti csoportosítása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endParaRPr lang="hu-HU" altLang="hu-HU"/>
          </a:p>
          <a:p>
            <a:r>
              <a:rPr lang="hu-HU" altLang="hu-HU"/>
              <a:t>Alapfunkcionalitás megvalósítása különböző adathordozókon (pl. fájlokon)</a:t>
            </a:r>
          </a:p>
          <a:p>
            <a:endParaRPr lang="hu-HU" altLang="hu-HU"/>
          </a:p>
          <a:p>
            <a:r>
              <a:rPr lang="hu-HU" altLang="hu-HU" b="1"/>
              <a:t>Extra funkcionalitással való ellátás:</a:t>
            </a:r>
            <a:br>
              <a:rPr lang="hu-HU" altLang="hu-HU" b="1"/>
            </a:br>
            <a:r>
              <a:rPr lang="hu-HU" altLang="hu-HU" b="1"/>
              <a:t>szűrők</a:t>
            </a:r>
            <a:endParaRPr lang="hu-HU" altLang="hu-H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Szűrők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5562600" y="2667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5562600" y="3962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822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2727325" y="4918075"/>
            <a:ext cx="386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0"/>
              <a:t>Kimeneti csatorna, pl. egy fájl</a:t>
            </a: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3200400" y="3200400"/>
            <a:ext cx="2209800" cy="304800"/>
          </a:xfrm>
          <a:prstGeom prst="rightArrow">
            <a:avLst>
              <a:gd name="adj1" fmla="val 50000"/>
              <a:gd name="adj2" fmla="val 18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Szűrők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4191000" y="2971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5562600" y="3962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822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895600" y="48768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b="0"/>
              <a:t>Egy szűrőn keresztül írunk, </a:t>
            </a:r>
          </a:p>
          <a:p>
            <a:r>
              <a:rPr lang="hu-HU" altLang="hu-HU" b="0"/>
              <a:t>ami extra funkcionalitást biztosít</a:t>
            </a:r>
            <a:br>
              <a:rPr lang="hu-HU" altLang="hu-HU" b="0"/>
            </a:br>
            <a:r>
              <a:rPr lang="hu-HU" altLang="hu-HU" b="0"/>
              <a:t>(pl. bufferelés)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1981200" y="3200400"/>
            <a:ext cx="2209800" cy="304800"/>
          </a:xfrm>
          <a:prstGeom prst="rightArrow">
            <a:avLst>
              <a:gd name="adj1" fmla="val 50000"/>
              <a:gd name="adj2" fmla="val 18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5562600" y="2667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191000" y="3657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Mire kell ez?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Ugyanazokat a műveleteket lehet használni</a:t>
            </a:r>
          </a:p>
          <a:p>
            <a:r>
              <a:rPr lang="hu-HU" altLang="hu-HU"/>
              <a:t>Egy jól megszervezett könyvtár: java.io</a:t>
            </a:r>
          </a:p>
          <a:p>
            <a:endParaRPr lang="hu-HU" altLang="hu-HU"/>
          </a:p>
          <a:p>
            <a:r>
              <a:rPr lang="hu-HU" altLang="hu-HU"/>
              <a:t>Célok:</a:t>
            </a:r>
          </a:p>
          <a:p>
            <a:pPr lvl="1"/>
            <a:r>
              <a:rPr lang="hu-HU" altLang="hu-HU"/>
              <a:t>egyszerűség</a:t>
            </a:r>
          </a:p>
          <a:p>
            <a:pPr lvl="1"/>
            <a:r>
              <a:rPr lang="hu-HU" altLang="hu-HU"/>
              <a:t>rugalmasság</a:t>
            </a:r>
          </a:p>
          <a:p>
            <a:pPr lvl="1"/>
            <a:r>
              <a:rPr lang="hu-HU" altLang="hu-HU"/>
              <a:t>kifejezőerő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Szűrők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4191000" y="2971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5562600" y="3962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822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b="0"/>
              <a:t>A szűrő is egy csatorna, amit egy újabb szűrővel láthatunk el.</a:t>
            </a:r>
          </a:p>
          <a:p>
            <a:r>
              <a:rPr lang="hu-HU" altLang="hu-HU" b="0"/>
              <a:t>Komponálhatjuk a szűrőket, hogy bonyolultabb viselkedést állíthassunk elő. (Pl. bufferelés és print-elés egyszerre)</a:t>
            </a:r>
          </a:p>
        </p:txBody>
      </p:sp>
      <p:sp>
        <p:nvSpPr>
          <p:cNvPr id="62471" name="AutoShape 7"/>
          <p:cNvSpPr>
            <a:spLocks noChangeArrowheads="1"/>
          </p:cNvSpPr>
          <p:nvPr/>
        </p:nvSpPr>
        <p:spPr bwMode="auto">
          <a:xfrm>
            <a:off x="381000" y="3124200"/>
            <a:ext cx="2209800" cy="304800"/>
          </a:xfrm>
          <a:prstGeom prst="rightArrow">
            <a:avLst>
              <a:gd name="adj1" fmla="val 50000"/>
              <a:gd name="adj2" fmla="val 18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5562600" y="2667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191000" y="3657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2819400" y="3124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2819400" y="3505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Szűrők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4191000" y="2971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5562600" y="3962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822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04800" y="48006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b="0"/>
              <a:t>A szűrő(ke)t megkerülve is írhatunk a külső csatornára, de ez eléggé veszélyes. (Gondoljunk pl. arra, hogy a szűrő a bufferelés...)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381000" y="3124200"/>
            <a:ext cx="2209800" cy="304800"/>
          </a:xfrm>
          <a:prstGeom prst="rightArrow">
            <a:avLst>
              <a:gd name="adj1" fmla="val 50000"/>
              <a:gd name="adj2" fmla="val 18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5562600" y="2667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4191000" y="3657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2819400" y="3124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2819400" y="3505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>
            <a:off x="3352800" y="2667000"/>
            <a:ext cx="2133600" cy="228600"/>
          </a:xfrm>
          <a:prstGeom prst="rightArrow">
            <a:avLst>
              <a:gd name="adj1" fmla="val 50000"/>
              <a:gd name="adj2" fmla="val 2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Szóhasználat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3581400"/>
          </a:xfrm>
        </p:spPr>
        <p:txBody>
          <a:bodyPr/>
          <a:lstStyle/>
          <a:p>
            <a:r>
              <a:rPr lang="hu-HU" altLang="hu-HU"/>
              <a:t>A szűrőket mindig egy már meglévő </a:t>
            </a:r>
            <a:r>
              <a:rPr lang="hu-HU" altLang="hu-HU" b="1"/>
              <a:t>csatorna fölé</a:t>
            </a:r>
            <a:r>
              <a:rPr lang="hu-HU" altLang="hu-HU"/>
              <a:t> hozzuk létre.</a:t>
            </a:r>
          </a:p>
          <a:p>
            <a:r>
              <a:rPr lang="hu-HU" altLang="hu-HU"/>
              <a:t>A szűrő csatorna konstruktorának paraméterként meg kell adni a szűrt csatornát</a:t>
            </a:r>
            <a:endParaRPr lang="en-US" altLang="hu-HU" sz="2400" b="1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br>
              <a:rPr lang="en-US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</a:br>
            <a:r>
              <a:rPr lang="en-US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FileWriter fw = new FileWriter("a.txt");</a:t>
            </a:r>
          </a:p>
          <a:p>
            <a:pPr>
              <a:buFontTx/>
              <a:buNone/>
            </a:pPr>
            <a:r>
              <a:rPr lang="en-US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	PrintWriter pw = new PrintWriter(fw);</a:t>
            </a:r>
            <a:endParaRPr lang="hu-HU" altLang="hu-HU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905000" y="6172200"/>
            <a:ext cx="2209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905000" y="5791200"/>
            <a:ext cx="22098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905000" y="5410200"/>
            <a:ext cx="22098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572000" y="5410200"/>
            <a:ext cx="2362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b="0"/>
              <a:t>Második szűrő</a:t>
            </a:r>
            <a:br>
              <a:rPr lang="hu-HU" altLang="hu-HU" b="0"/>
            </a:br>
            <a:r>
              <a:rPr lang="hu-HU" altLang="hu-HU" b="0"/>
              <a:t>Első szűrő</a:t>
            </a:r>
            <a:br>
              <a:rPr lang="hu-HU" altLang="hu-HU" b="0"/>
            </a:br>
            <a:r>
              <a:rPr lang="hu-HU" altLang="hu-HU" b="0"/>
              <a:t>Szűrt csatorna</a:t>
            </a:r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2133600" y="4724400"/>
            <a:ext cx="381000" cy="533400"/>
          </a:xfrm>
          <a:prstGeom prst="upArrow">
            <a:avLst>
              <a:gd name="adj1" fmla="val 33333"/>
              <a:gd name="adj2" fmla="val 54166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3505200" y="4724400"/>
            <a:ext cx="381000" cy="533400"/>
          </a:xfrm>
          <a:prstGeom prst="downArrow">
            <a:avLst>
              <a:gd name="adj1" fmla="val 36454"/>
              <a:gd name="adj2" fmla="val 4922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667000" y="4724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b="0"/>
              <a:t>vagy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4343400" y="4724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b="0"/>
              <a:t>ajánlott hozzáférés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legfontosabb szűrők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  <a:p>
            <a:r>
              <a:rPr lang="hu-HU" altLang="hu-HU"/>
              <a:t>Bufferelés</a:t>
            </a:r>
          </a:p>
          <a:p>
            <a:endParaRPr lang="hu-HU" altLang="hu-HU"/>
          </a:p>
          <a:p>
            <a:r>
              <a:rPr lang="hu-HU" altLang="hu-HU"/>
              <a:t>Adattípus-értékek beolvasása és kiírása</a:t>
            </a:r>
          </a:p>
          <a:p>
            <a:endParaRPr lang="hu-HU" altLang="hu-HU"/>
          </a:p>
          <a:p>
            <a:r>
              <a:rPr lang="hu-HU" altLang="hu-HU"/>
              <a:t>Szöveges formában történő kiírás („nyomtatás”)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1295400"/>
          </a:xfrm>
        </p:spPr>
        <p:txBody>
          <a:bodyPr/>
          <a:lstStyle/>
          <a:p>
            <a:r>
              <a:rPr lang="hu-HU" altLang="hu-HU"/>
              <a:t>Az első példánk volt: </a:t>
            </a:r>
            <a:br>
              <a:rPr lang="hu-HU" altLang="hu-HU"/>
            </a:br>
            <a:r>
              <a:rPr lang="hu-HU" altLang="hu-HU"/>
              <a:t>szöveges kiírás fájlba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class Hello </a:t>
            </a:r>
            <a:r>
              <a:rPr lang="en-US" altLang="hu-HU" sz="2400" b="1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public static void main( String args[] )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throws IOException 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FileWriter fw = new FileWriter("a.txt");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PrintWriter pw = new </a:t>
            </a:r>
            <a:r>
              <a:rPr lang="en-US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hu-HU" sz="2400" b="1">
                <a:latin typeface="Courier New" panose="02070309020205020404" pitchFamily="49" charset="0"/>
              </a:rPr>
              <a:t>(fw);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pw.</a:t>
            </a:r>
            <a:r>
              <a:rPr lang="en-US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hu-HU" sz="2400" b="1">
                <a:latin typeface="Courier New" panose="02070309020205020404" pitchFamily="49" charset="0"/>
              </a:rPr>
              <a:t>("Hello World!");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pw.close();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}</a:t>
            </a:r>
          </a:p>
          <a:p>
            <a:pPr algn="ctr">
              <a:buFontTx/>
              <a:buNone/>
            </a:pPr>
            <a:r>
              <a:rPr lang="en-US" altLang="hu-HU" sz="2800" b="1"/>
              <a:t>A FileWriter objektumnak nincs println művelete!</a:t>
            </a:r>
            <a:endParaRPr lang="hu-HU" altLang="hu-H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1295400"/>
          </a:xfrm>
        </p:spPr>
        <p:txBody>
          <a:bodyPr/>
          <a:lstStyle/>
          <a:p>
            <a:r>
              <a:rPr lang="hu-HU" altLang="hu-HU"/>
              <a:t>Az első példánk volt: </a:t>
            </a:r>
            <a:br>
              <a:rPr lang="hu-HU" altLang="hu-HU"/>
            </a:br>
            <a:r>
              <a:rPr lang="hu-HU" altLang="hu-HU"/>
              <a:t>szöveges kiírás fájlba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class Hello </a:t>
            </a:r>
            <a:r>
              <a:rPr lang="en-US" altLang="hu-HU" sz="2400" b="1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public static void main( String args[] )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throws IOException 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</a:t>
            </a:r>
            <a:r>
              <a:rPr lang="en-US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FileWriter fw = new FileWriter("a.txt");</a:t>
            </a:r>
            <a:endParaRPr lang="en-US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PrintWriter pw = new PrintWriter(</a:t>
            </a:r>
            <a:r>
              <a:rPr lang="en-US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fw</a:t>
            </a:r>
            <a:r>
              <a:rPr lang="en-US" altLang="hu-HU" sz="2400" b="1">
                <a:latin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pw.println("Hello World!");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pw.close();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}</a:t>
            </a:r>
          </a:p>
          <a:p>
            <a:pPr algn="ctr">
              <a:buFontTx/>
              <a:buNone/>
            </a:pPr>
            <a:r>
              <a:rPr lang="en-US" altLang="hu-HU" sz="2800" b="1"/>
              <a:t>A szűrő konstruktorának átadjuk fw-t!</a:t>
            </a:r>
            <a:endParaRPr lang="hu-HU" altLang="hu-H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1295400"/>
          </a:xfrm>
        </p:spPr>
        <p:txBody>
          <a:bodyPr/>
          <a:lstStyle/>
          <a:p>
            <a:r>
              <a:rPr lang="hu-HU" altLang="hu-HU"/>
              <a:t>Az első példánk volt: </a:t>
            </a:r>
            <a:br>
              <a:rPr lang="hu-HU" altLang="hu-HU"/>
            </a:br>
            <a:r>
              <a:rPr lang="hu-HU" altLang="hu-HU"/>
              <a:t>szöveges kiírás fájlba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class Hello </a:t>
            </a:r>
            <a:r>
              <a:rPr lang="en-US" altLang="hu-HU" sz="2400" b="1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public static void main( String args[] )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throws IOException 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FileWriter fw = new FileWriter("a.txt");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PrintWriter pw = new PrintWriter(fw);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pw.println(</a:t>
            </a:r>
            <a:r>
              <a:rPr lang="en-US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42*Integer.parseInt(args[0])</a:t>
            </a:r>
            <a:r>
              <a:rPr lang="en-US" altLang="hu-HU" sz="2400" b="1">
                <a:latin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pw.close();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}</a:t>
            </a:r>
          </a:p>
          <a:p>
            <a:pPr algn="ctr">
              <a:buFontTx/>
              <a:buNone/>
            </a:pPr>
            <a:r>
              <a:rPr lang="en-US" altLang="hu-HU" sz="2800" b="1"/>
              <a:t>Egy PrintWriter szűrővel kinyomtathatunk számokat!</a:t>
            </a:r>
            <a:endParaRPr lang="hu-HU" altLang="hu-HU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1295400"/>
          </a:xfrm>
        </p:spPr>
        <p:txBody>
          <a:bodyPr/>
          <a:lstStyle/>
          <a:p>
            <a:r>
              <a:rPr lang="hu-HU" altLang="hu-HU"/>
              <a:t>Az első példánk volt: </a:t>
            </a:r>
            <a:br>
              <a:rPr lang="hu-HU" altLang="hu-HU"/>
            </a:br>
            <a:r>
              <a:rPr lang="hu-HU" altLang="hu-HU"/>
              <a:t>szöveges kiírás fájlba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class Hello </a:t>
            </a:r>
            <a:r>
              <a:rPr lang="en-US" altLang="hu-HU" sz="2400" b="1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public static void main( String args[] )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throws IOException {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FileWriter fw = new FileWriter("a.txt");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PrintWriter pw = new PrintWriter(fw);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pw.println(</a:t>
            </a:r>
            <a:r>
              <a:rPr lang="en-US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args.length &gt; 0</a:t>
            </a:r>
            <a:r>
              <a:rPr lang="en-US" altLang="hu-HU" sz="2400" b="1">
                <a:latin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  pw.close();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 b="1">
                <a:latin typeface="Courier New" panose="02070309020205020404" pitchFamily="49" charset="0"/>
              </a:rPr>
              <a:t>}</a:t>
            </a:r>
          </a:p>
          <a:p>
            <a:pPr algn="ctr">
              <a:buFontTx/>
              <a:buNone/>
            </a:pPr>
            <a:r>
              <a:rPr lang="en-US" altLang="hu-HU" sz="2800" b="1"/>
              <a:t>Vagy logikai értékeket, stb.</a:t>
            </a:r>
            <a:endParaRPr lang="hu-HU" altLang="hu-H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hu-HU" altLang="hu-HU"/>
              <a:t>Szöveges kiírás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77200" cy="5867400"/>
          </a:xfrm>
        </p:spPr>
        <p:txBody>
          <a:bodyPr/>
          <a:lstStyle/>
          <a:p>
            <a:r>
              <a:rPr lang="hu-HU" altLang="hu-HU"/>
              <a:t>PrintStream és PrintWriter</a:t>
            </a:r>
          </a:p>
          <a:p>
            <a:r>
              <a:rPr lang="hu-HU" altLang="hu-HU"/>
              <a:t>Nevezetesek a System.out és System.err</a:t>
            </a:r>
          </a:p>
          <a:p>
            <a:r>
              <a:rPr lang="hu-HU" altLang="hu-HU"/>
              <a:t>Persze nem csak fájlok fölé hozhatjuk létre...</a:t>
            </a:r>
          </a:p>
          <a:p>
            <a:r>
              <a:rPr lang="hu-HU" altLang="hu-HU"/>
              <a:t>Kinyomtathatunk adattípus-értékeket is, és objektumokat is – a toString() metóduson keresztül</a:t>
            </a:r>
          </a:p>
          <a:p>
            <a:r>
              <a:rPr lang="hu-HU" altLang="hu-HU"/>
              <a:t>print: sima kinyomtatás</a:t>
            </a:r>
            <a:br>
              <a:rPr lang="hu-HU" altLang="hu-HU"/>
            </a:br>
            <a:r>
              <a:rPr lang="hu-HU" altLang="hu-HU"/>
              <a:t>println: mint print, plussz soremelés</a:t>
            </a:r>
          </a:p>
          <a:p>
            <a:pPr>
              <a:buFontTx/>
              <a:buNone/>
            </a:pPr>
            <a:endParaRPr lang="hu-HU" altLang="hu-HU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System.out.print(42);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System.out.print("42");</a:t>
            </a:r>
            <a:endParaRPr lang="hu-HU" altLang="hu-H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Bináris kiírás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486400"/>
          </a:xfrm>
        </p:spPr>
        <p:txBody>
          <a:bodyPr/>
          <a:lstStyle/>
          <a:p>
            <a:r>
              <a:rPr lang="hu-HU" altLang="hu-HU"/>
              <a:t>DataOutputStream</a:t>
            </a:r>
          </a:p>
          <a:p>
            <a:r>
              <a:rPr lang="hu-HU" altLang="hu-HU"/>
              <a:t>Adattípus-értékek bináris kiírása</a:t>
            </a:r>
          </a:p>
          <a:p>
            <a:pPr lvl="1"/>
            <a:r>
              <a:rPr lang="hu-HU" altLang="hu-HU"/>
              <a:t>Ha nem egyszerűen bájtokat szeretnénk kiírni...</a:t>
            </a:r>
          </a:p>
          <a:p>
            <a:pPr lvl="1"/>
            <a:r>
              <a:rPr lang="hu-HU" altLang="hu-HU"/>
              <a:t>Pl. kiírhatjuk egyszerre mind a négy bájtot, ami egy float típusú értékhez kell</a:t>
            </a:r>
          </a:p>
          <a:p>
            <a:endParaRPr lang="hu-HU" altLang="hu-HU"/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FileOutputStream fout = new FileOutputStream("a.dat");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DataOutputStream dout = new DataOutputStream(fout);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dout.</a:t>
            </a:r>
            <a:r>
              <a:rPr lang="hu-HU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writeFloat</a:t>
            </a:r>
            <a:r>
              <a:rPr lang="hu-HU" altLang="hu-HU" sz="2400" b="1">
                <a:latin typeface="Courier New" panose="02070309020205020404" pitchFamily="49" charset="0"/>
              </a:rPr>
              <a:t>((float)12.0);</a:t>
            </a:r>
            <a:endParaRPr lang="hu-HU" alt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Ismét az a legelső program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5800" y="1219200"/>
            <a:ext cx="807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a képernyőre</a:t>
            </a:r>
          </a:p>
          <a:p>
            <a:pPr>
              <a:buFontTx/>
              <a:buNone/>
            </a:pPr>
            <a:endParaRPr lang="hu-HU" altLang="hu-HU" sz="2400" b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b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Bináris beolvasás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hu-HU" altLang="hu-HU"/>
              <a:t>DataInputStream</a:t>
            </a:r>
          </a:p>
          <a:p>
            <a:r>
              <a:rPr lang="hu-HU" altLang="hu-HU"/>
              <a:t>Ugyanaz visszafelé is megy: beolvasunk négy bájtot, és rekonstruáljuk belőle a float típusú értéket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DataInputStream din = 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new DataInputStream(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new FileInputStream("a.dat") 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float f = din.</a:t>
            </a:r>
            <a:r>
              <a:rPr lang="hu-HU" altLang="hu-HU" sz="2400" b="1">
                <a:solidFill>
                  <a:srgbClr val="FF3300"/>
                </a:solidFill>
                <a:latin typeface="Courier New" panose="02070309020205020404" pitchFamily="49" charset="0"/>
              </a:rPr>
              <a:t>readFloat</a:t>
            </a:r>
            <a:r>
              <a:rPr lang="hu-HU" altLang="hu-HU" sz="2400" b="1">
                <a:latin typeface="Courier New" panose="020703090202050204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hu-HU" altLang="hu-HU"/>
              <a:t>Lehetőségek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3886200" cy="5181600"/>
          </a:xfrm>
        </p:spPr>
        <p:txBody>
          <a:bodyPr/>
          <a:lstStyle/>
          <a:p>
            <a:r>
              <a:rPr lang="hu-HU" altLang="hu-HU" sz="2800"/>
              <a:t>writeBoolean</a:t>
            </a:r>
          </a:p>
          <a:p>
            <a:r>
              <a:rPr lang="hu-HU" altLang="hu-HU" sz="2800"/>
              <a:t>writeByte</a:t>
            </a:r>
          </a:p>
          <a:p>
            <a:r>
              <a:rPr lang="hu-HU" altLang="hu-HU" sz="2800"/>
              <a:t>writeShort</a:t>
            </a:r>
          </a:p>
          <a:p>
            <a:r>
              <a:rPr lang="hu-HU" altLang="hu-HU" sz="2800"/>
              <a:t>writeChar</a:t>
            </a:r>
          </a:p>
          <a:p>
            <a:r>
              <a:rPr lang="hu-HU" altLang="hu-HU" sz="2800"/>
              <a:t>writeInt</a:t>
            </a:r>
          </a:p>
          <a:p>
            <a:r>
              <a:rPr lang="hu-HU" altLang="hu-HU" sz="2800"/>
              <a:t>writeLong</a:t>
            </a:r>
          </a:p>
          <a:p>
            <a:r>
              <a:rPr lang="hu-HU" altLang="hu-HU" sz="2800"/>
              <a:t>writeFloat</a:t>
            </a:r>
          </a:p>
          <a:p>
            <a:r>
              <a:rPr lang="hu-HU" altLang="hu-HU" sz="2800"/>
              <a:t>writeDouble</a:t>
            </a:r>
          </a:p>
          <a:p>
            <a:endParaRPr lang="hu-HU" altLang="hu-HU" sz="2800"/>
          </a:p>
          <a:p>
            <a:r>
              <a:rPr lang="hu-HU" altLang="hu-HU" sz="2800"/>
              <a:t>writeUTF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4800600" y="1295400"/>
            <a:ext cx="3886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readBoolean</a:t>
            </a:r>
          </a:p>
          <a:p>
            <a:r>
              <a:rPr lang="hu-HU" altLang="hu-HU" b="0"/>
              <a:t>readByte</a:t>
            </a:r>
          </a:p>
          <a:p>
            <a:r>
              <a:rPr lang="hu-HU" altLang="hu-HU" b="0"/>
              <a:t>readShort</a:t>
            </a:r>
          </a:p>
          <a:p>
            <a:r>
              <a:rPr lang="hu-HU" altLang="hu-HU" b="0"/>
              <a:t>readChar</a:t>
            </a:r>
          </a:p>
          <a:p>
            <a:r>
              <a:rPr lang="hu-HU" altLang="hu-HU" b="0"/>
              <a:t>readInt</a:t>
            </a:r>
          </a:p>
          <a:p>
            <a:r>
              <a:rPr lang="hu-HU" altLang="hu-HU" b="0"/>
              <a:t>readLong</a:t>
            </a:r>
          </a:p>
          <a:p>
            <a:r>
              <a:rPr lang="hu-HU" altLang="hu-HU" b="0"/>
              <a:t>readFloat</a:t>
            </a:r>
          </a:p>
          <a:p>
            <a:r>
              <a:rPr lang="hu-HU" altLang="hu-HU" b="0"/>
              <a:t>readDouble</a:t>
            </a:r>
          </a:p>
          <a:p>
            <a:endParaRPr lang="hu-HU" altLang="hu-HU" b="0"/>
          </a:p>
          <a:p>
            <a:r>
              <a:rPr lang="hu-HU" altLang="hu-HU" b="0"/>
              <a:t>readUTF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Mire jó ez?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hu-HU" altLang="hu-HU"/>
              <a:t>Adatok tömör tárolását teszi lehetővé a bináris formátum</a:t>
            </a:r>
          </a:p>
          <a:p>
            <a:r>
              <a:rPr lang="hu-HU" altLang="hu-HU"/>
              <a:t>A DataOutputStream és a DataInputStream segítségével egyszerűen lehet adattípus-értékeket elmenteni és visszaolvasni</a:t>
            </a:r>
          </a:p>
          <a:p>
            <a:r>
              <a:rPr lang="hu-HU" altLang="hu-HU"/>
              <a:t>Platform-független megoldás: a bináris formátumot a Java pontosan specifikálja</a:t>
            </a:r>
            <a:br>
              <a:rPr lang="hu-HU" altLang="hu-HU"/>
            </a:br>
            <a:r>
              <a:rPr lang="hu-HU" altLang="hu-HU"/>
              <a:t>(big-endian vs. little-endian probléma)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953000"/>
          </a:xfrm>
        </p:spPr>
        <p:txBody>
          <a:bodyPr/>
          <a:lstStyle/>
          <a:p>
            <a:r>
              <a:rPr lang="hu-HU" altLang="hu-HU"/>
              <a:t>A mátrix osztályt egészítsük ki bináris elmentő és beolvasó műveletekkel.</a:t>
            </a:r>
          </a:p>
          <a:p>
            <a:r>
              <a:rPr lang="hu-HU" altLang="hu-HU"/>
              <a:t>Írjunk hozzá toString() metódust is, hogy megkönnyítsük a képernyőre való kiírást.</a:t>
            </a:r>
          </a:p>
          <a:p>
            <a:r>
              <a:rPr lang="hu-HU" altLang="hu-HU"/>
              <a:t>Írjunk egy főprogramot, ami elment egy egységmátrixot.</a:t>
            </a:r>
          </a:p>
          <a:p>
            <a:r>
              <a:rPr lang="hu-HU" altLang="hu-HU"/>
              <a:t>Írjunk egy másik főprogramot, ami egy fájlból beolvasott mátrixhoz hozzáadja a csupa egyes mátrixot, és visszaírja a fájlba.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Kérdés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Melyik hány bájtot ír ki?</a:t>
            </a:r>
          </a:p>
          <a:p>
            <a:endParaRPr lang="hu-HU" altLang="hu-HU"/>
          </a:p>
          <a:p>
            <a:pPr lvl="1"/>
            <a:r>
              <a:rPr lang="hu-HU" altLang="hu-HU" b="1">
                <a:latin typeface="Courier New" panose="02070309020205020404" pitchFamily="49" charset="0"/>
              </a:rPr>
              <a:t>dout.writeInt(12)</a:t>
            </a:r>
          </a:p>
          <a:p>
            <a:pPr lvl="1"/>
            <a:r>
              <a:rPr lang="hu-HU" altLang="hu-HU" b="1">
                <a:latin typeface="Courier New" panose="02070309020205020404" pitchFamily="49" charset="0"/>
              </a:rPr>
              <a:t>pout.print(12)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295400"/>
          </a:xfrm>
        </p:spPr>
        <p:txBody>
          <a:bodyPr/>
          <a:lstStyle/>
          <a:p>
            <a:r>
              <a:rPr lang="hu-HU" altLang="hu-HU"/>
              <a:t>Különbség a szöveges és a bináris formátum között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24384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FileOutputStream fout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new FileOutputStream("okos.txt");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DataOutputStream dout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new DataOutputStream(fout);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PrintStream      pout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new PrintStream(fout);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3886200" y="46482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3886200" y="61722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8229600" y="4648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676400" y="4800600"/>
            <a:ext cx="434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1676400" y="5181600"/>
            <a:ext cx="434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1676400" y="5638800"/>
            <a:ext cx="434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1676400" y="6019800"/>
            <a:ext cx="434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7086600" y="4038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>
                <a:solidFill>
                  <a:schemeClr val="tx2"/>
                </a:solidFill>
              </a:rPr>
              <a:t>fout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838200" y="4419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>
                <a:solidFill>
                  <a:srgbClr val="FF3300"/>
                </a:solidFill>
              </a:rPr>
              <a:t>dout</a:t>
            </a:r>
            <a:endParaRPr lang="hu-HU" altLang="hu-HU" b="0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85800" y="5791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>
                <a:solidFill>
                  <a:srgbClr val="0000FF"/>
                </a:solidFill>
              </a:rPr>
              <a:t>pout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295400"/>
          </a:xfrm>
        </p:spPr>
        <p:txBody>
          <a:bodyPr/>
          <a:lstStyle/>
          <a:p>
            <a:r>
              <a:rPr lang="hu-HU" altLang="hu-HU"/>
              <a:t>Különbség a szöveges és a bináris formátum között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8768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FileOutputStream fout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new FileOutputStream("okos.txt");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DataOutputStream dout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new DataOutputStream(fout);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PrintStream      pout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new PrintStream(fout);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dout.writeInt( 1869311859);   dout.flush();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pout.print(    1869311859);   pout.flush();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fout.write(    1869311859);   fout.flush();</a:t>
            </a:r>
            <a:endParaRPr lang="hu-HU" altLang="hu-HU"/>
          </a:p>
          <a:p>
            <a:r>
              <a:rPr lang="hu-HU" altLang="hu-HU"/>
              <a:t>A számok többségénél tényleg tömörebb a bináris forma...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hu-HU" altLang="hu-HU"/>
              <a:t>PrintStream inverze?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562600"/>
          </a:xfrm>
        </p:spPr>
        <p:txBody>
          <a:bodyPr/>
          <a:lstStyle/>
          <a:p>
            <a:r>
              <a:rPr lang="hu-HU" altLang="hu-HU"/>
              <a:t>DataInputStream - DataOutputStream</a:t>
            </a:r>
            <a:br>
              <a:rPr lang="hu-HU" altLang="hu-HU"/>
            </a:br>
            <a:r>
              <a:rPr lang="hu-HU" altLang="hu-HU"/>
              <a:t>beolvasás             - kiírás</a:t>
            </a:r>
          </a:p>
          <a:p>
            <a:r>
              <a:rPr lang="hu-HU" altLang="hu-HU"/>
              <a:t>???                       - PrintStream/PrintWriter</a:t>
            </a:r>
          </a:p>
          <a:p>
            <a:endParaRPr lang="hu-HU" altLang="hu-HU"/>
          </a:p>
          <a:p>
            <a:r>
              <a:rPr lang="hu-HU" altLang="hu-HU"/>
              <a:t>Nincs olyan csatornaosztály, aminek a segítségével egyszerűen lehetne szöveges formátumban elmentett adattípus-értékeket visszaolvasni</a:t>
            </a:r>
          </a:p>
          <a:p>
            <a:r>
              <a:rPr lang="hu-HU" altLang="hu-HU"/>
              <a:t>Megoldás: BufferedReader - mindjárt...</a:t>
            </a:r>
          </a:p>
          <a:p>
            <a:r>
              <a:rPr lang="hu-HU" altLang="hu-HU"/>
              <a:t>Másik: StreamTokenizer (haladó...)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Bufferelés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BufferedInputStream, BufferedReader</a:t>
            </a:r>
            <a:br>
              <a:rPr lang="hu-HU" altLang="hu-HU"/>
            </a:br>
            <a:r>
              <a:rPr lang="hu-HU" altLang="hu-HU"/>
              <a:t>BufferedOutputStream, BufferedWriter</a:t>
            </a:r>
          </a:p>
          <a:p>
            <a:r>
              <a:rPr lang="hu-HU" altLang="hu-HU"/>
              <a:t>Ezek a csatornák bufferelnek</a:t>
            </a:r>
          </a:p>
          <a:p>
            <a:r>
              <a:rPr lang="hu-HU" altLang="hu-HU"/>
              <a:t>Jó esetben az oprendszer is bufferel...</a:t>
            </a:r>
          </a:p>
          <a:p>
            <a:endParaRPr lang="hu-HU" altLang="hu-HU"/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InputStream bin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new BufferedInputStream(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new FileInputStream("a.txt")	);</a:t>
            </a:r>
            <a:endParaRPr lang="hu-HU" altLang="hu-H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Feladat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Játsszuk ki a bufferelést! Írjunk olyan programot, ami összevissza ír egy fájlba.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5800" y="1219200"/>
            <a:ext cx="807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 b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b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Szűrők komponálása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562600"/>
          </a:xfrm>
        </p:spPr>
        <p:txBody>
          <a:bodyPr/>
          <a:lstStyle/>
          <a:p>
            <a:r>
              <a:rPr lang="hu-HU" altLang="hu-HU"/>
              <a:t>A bufferelést gyakran használjuk egyéb szűrővel együtt, pl. Data*Stream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FileInputStream     fin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new FileInputStream(távoli_fájl);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BufferedInputStream bin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new BufferedInputStream(fin);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DataInputStream     din = 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new DataInputStream(bin);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float összeg = 0.0F;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for( int i=0; i&lt;100; i++ )</a:t>
            </a:r>
            <a:br>
              <a:rPr lang="hu-HU" altLang="hu-HU" sz="2400" b="1">
                <a:latin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</a:rPr>
              <a:t>	összeg += din.readFloat(); }</a:t>
            </a:r>
            <a:endParaRPr lang="hu-HU" altLang="hu-H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altLang="hu-HU"/>
              <a:t>Még egy fontos dolog...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876800"/>
          </a:xfrm>
        </p:spPr>
        <p:txBody>
          <a:bodyPr/>
          <a:lstStyle/>
          <a:p>
            <a:r>
              <a:rPr lang="hu-HU" altLang="hu-HU"/>
              <a:t>BufferedReader</a:t>
            </a:r>
          </a:p>
          <a:p>
            <a:r>
              <a:rPr lang="hu-HU" altLang="hu-HU"/>
              <a:t>Sorok olvasása szöveges állományból</a:t>
            </a:r>
          </a:p>
          <a:p>
            <a:r>
              <a:rPr lang="hu-HU" altLang="hu-HU"/>
              <a:t>A metódus:</a:t>
            </a:r>
            <a:br>
              <a:rPr lang="hu-HU" altLang="hu-HU" b="1"/>
            </a:br>
            <a:r>
              <a:rPr lang="hu-HU" altLang="hu-HU" sz="2800" b="1">
                <a:latin typeface="Courier New" panose="02070309020205020404" pitchFamily="49" charset="0"/>
              </a:rPr>
              <a:t>String readLine() throws IOException</a:t>
            </a:r>
          </a:p>
          <a:p>
            <a:r>
              <a:rPr lang="hu-HU" altLang="hu-HU"/>
              <a:t>Soremelésig olvas, a soremelés jelet nem adja vissza</a:t>
            </a:r>
          </a:p>
          <a:p>
            <a:pPr lvl="1"/>
            <a:r>
              <a:rPr lang="hu-HU" altLang="hu-HU"/>
              <a:t>Soremelés jel:	</a:t>
            </a:r>
            <a:r>
              <a:rPr lang="hu-HU" altLang="hu-HU" b="1">
                <a:latin typeface="Courier New" panose="02070309020205020404" pitchFamily="49" charset="0"/>
              </a:rPr>
              <a:t>\r 		\n 		\r\n</a:t>
            </a:r>
            <a:endParaRPr lang="hu-HU" altLang="hu-HU"/>
          </a:p>
          <a:p>
            <a:r>
              <a:rPr lang="hu-HU" altLang="hu-HU"/>
              <a:t>Csatorna vége esetén: </a:t>
            </a:r>
            <a:r>
              <a:rPr lang="hu-HU" altLang="hu-HU" sz="2800" b="1">
                <a:latin typeface="Courier New" panose="02070309020205020404" pitchFamily="49" charset="0"/>
              </a:rPr>
              <a:t>null</a:t>
            </a:r>
            <a:endParaRPr lang="hu-HU" altLang="hu-H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1371600"/>
          </a:xfrm>
        </p:spPr>
        <p:txBody>
          <a:bodyPr/>
          <a:lstStyle/>
          <a:p>
            <a:r>
              <a:rPr lang="hu-HU" altLang="hu-HU"/>
              <a:t>Példa</a:t>
            </a:r>
            <a:br>
              <a:rPr lang="hu-HU" altLang="hu-HU"/>
            </a:br>
            <a:r>
              <a:rPr lang="hu-HU" altLang="hu-HU"/>
              <a:t>Interaktív alfanumerikus program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91600" cy="48006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static void main( String args[] )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throws IOException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BufferedReader r = 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new BufferedReader(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	new InputStreamReader(System.in));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System.out.println("Üssön be egy számot: 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String s = r.readLine();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int n = Integer.parseInt(s);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System.out.println("A szám négyzete: " + n*n);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114800"/>
          </a:xfrm>
        </p:spPr>
        <p:txBody>
          <a:bodyPr/>
          <a:lstStyle/>
          <a:p>
            <a:r>
              <a:rPr lang="hu-HU" altLang="hu-HU"/>
              <a:t>Írjunk olyan metódust a mátrix osztályhoz, amelynek segítségével szöveges formátumból be lehet olvasni egy mátrixot. A mátrix elemei mind külön sorban legyenek!</a:t>
            </a:r>
          </a:p>
          <a:p>
            <a:r>
              <a:rPr lang="hu-HU" altLang="hu-HU"/>
              <a:t>Használj BufferedReader osztályt egy FileReader fölé húzva!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Közvetlen elérésű fájlok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Sokan szeretnek pozícionálni egy fájlban...</a:t>
            </a:r>
          </a:p>
          <a:p>
            <a:r>
              <a:rPr lang="hu-HU" altLang="hu-HU"/>
              <a:t>Ez nem megy a csatornaosztályok esetén</a:t>
            </a:r>
          </a:p>
          <a:p>
            <a:r>
              <a:rPr lang="hu-HU" altLang="hu-HU"/>
              <a:t>RandomAccessFile</a:t>
            </a:r>
          </a:p>
          <a:p>
            <a:r>
              <a:rPr lang="hu-HU" altLang="hu-HU"/>
              <a:t>Meg lehet nyitni egy fájlt, és lehet olvasni ("r") vagy írni/olvasni ("rw")</a:t>
            </a:r>
          </a:p>
          <a:p>
            <a:r>
              <a:rPr lang="hu-HU" altLang="hu-HU"/>
              <a:t>Műveletek: mint DataInputStream és DataOutputStream, de együtt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hu-HU" altLang="hu-HU"/>
              <a:t>Példa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715000"/>
          </a:xfrm>
        </p:spPr>
        <p:txBody>
          <a:bodyPr/>
          <a:lstStyle/>
          <a:p>
            <a:r>
              <a:rPr lang="hu-HU" altLang="hu-HU" sz="3000"/>
              <a:t>Minden háromhatványadik számot inkrementálunk.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RandomAccessFile f = 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new RandomAccessFile("adatok.dat","rw");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int háromhatvány = 1;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while( háromhatvány * 4 &lt; f.length() ){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	f.seek(háromhatvány * 4);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	int adat = f.readInt();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	f.seek(háromhatvány * 4);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	f.writeInt(adat+1);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	háromhatvány *= 3;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f.close();</a:t>
            </a:r>
            <a:endParaRPr lang="hu-HU" altLang="hu-H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Indexelt fájlkezelés</a:t>
            </a:r>
          </a:p>
          <a:p>
            <a:r>
              <a:rPr lang="hu-HU" altLang="hu-HU"/>
              <a:t>Az indexelt fájl 1024 hosszúságú, double értékeket tartalmazó sorozatokat tartalmaz.</a:t>
            </a:r>
          </a:p>
          <a:p>
            <a:r>
              <a:rPr lang="hu-HU" altLang="hu-HU"/>
              <a:t>Az indexeléshez használjunk lexikografikus rendezést.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95600"/>
            <a:ext cx="7772400" cy="1143000"/>
          </a:xfrm>
        </p:spPr>
        <p:txBody>
          <a:bodyPr/>
          <a:lstStyle/>
          <a:p>
            <a:r>
              <a:rPr lang="hu-HU" altLang="hu-HU"/>
              <a:t>Haladó kurzushoz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1143000"/>
          </a:xfrm>
        </p:spPr>
        <p:txBody>
          <a:bodyPr/>
          <a:lstStyle/>
          <a:p>
            <a:r>
              <a:rPr lang="hu-HU" altLang="hu-HU"/>
              <a:t>Mik vannak még a fájlokon kívül?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hu-HU" altLang="hu-HU"/>
              <a:t>A feladat szerinti csoportosítás szerint: honnan olvasunk, illetve hova írunk</a:t>
            </a:r>
          </a:p>
          <a:p>
            <a:r>
              <a:rPr lang="hu-HU" altLang="hu-HU"/>
              <a:t>Lehetőségek a java.io csomagban</a:t>
            </a:r>
          </a:p>
          <a:p>
            <a:pPr lvl="1"/>
            <a:r>
              <a:rPr lang="hu-HU" altLang="hu-HU"/>
              <a:t>fájlok</a:t>
            </a:r>
          </a:p>
          <a:p>
            <a:pPr lvl="1"/>
            <a:r>
              <a:rPr lang="hu-HU" altLang="hu-HU"/>
              <a:t>csövek</a:t>
            </a:r>
          </a:p>
          <a:p>
            <a:pPr lvl="1"/>
            <a:r>
              <a:rPr lang="hu-HU" altLang="hu-HU"/>
              <a:t>bájt- és karaktertömbök, sztringek</a:t>
            </a:r>
          </a:p>
          <a:p>
            <a:pPr lvl="1"/>
            <a:r>
              <a:rPr lang="hu-HU" altLang="hu-HU"/>
              <a:t>bájtcsatorna felett definiált karaktercsatornák</a:t>
            </a:r>
          </a:p>
          <a:p>
            <a:pPr lvl="1"/>
            <a:r>
              <a:rPr lang="hu-HU" altLang="hu-HU"/>
              <a:t>összefűzött csatornák</a:t>
            </a:r>
          </a:p>
          <a:p>
            <a:endParaRPr lang="hu-HU" altLang="hu-H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1143000"/>
          </a:xfrm>
        </p:spPr>
        <p:txBody>
          <a:bodyPr/>
          <a:lstStyle/>
          <a:p>
            <a:r>
              <a:rPr lang="hu-HU" altLang="hu-HU"/>
              <a:t>Mik vannak még a fájlokon kívül?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hu-HU" altLang="hu-HU"/>
              <a:t>A feladat szerinti csoportosítás szerint: honnan olvasunk, illetve hova írunk</a:t>
            </a:r>
          </a:p>
          <a:p>
            <a:r>
              <a:rPr lang="hu-HU" altLang="hu-HU"/>
              <a:t>Lehetőségek a java.io csomagban</a:t>
            </a:r>
          </a:p>
          <a:p>
            <a:pPr lvl="1"/>
            <a:r>
              <a:rPr lang="hu-HU" altLang="hu-HU"/>
              <a:t>fájlok</a:t>
            </a:r>
          </a:p>
          <a:p>
            <a:pPr lvl="1"/>
            <a:r>
              <a:rPr lang="hu-HU" altLang="hu-HU"/>
              <a:t>csövek</a:t>
            </a:r>
          </a:p>
          <a:p>
            <a:pPr lvl="1"/>
            <a:r>
              <a:rPr lang="hu-HU" altLang="hu-HU"/>
              <a:t>bájt- és karaktertömbök, sztringek</a:t>
            </a:r>
          </a:p>
          <a:p>
            <a:pPr lvl="1"/>
            <a:r>
              <a:rPr lang="hu-HU" altLang="hu-HU"/>
              <a:t>bájtcsatorna felett definiált karaktercsatornák</a:t>
            </a:r>
          </a:p>
          <a:p>
            <a:pPr lvl="1"/>
            <a:r>
              <a:rPr lang="hu-HU" altLang="hu-HU"/>
              <a:t>összefűzött csatornák</a:t>
            </a:r>
          </a:p>
          <a:p>
            <a:endParaRPr lang="hu-HU" altLang="hu-HU"/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2667000" y="37338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Ugyanaz fájlba: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5800" y="1219200"/>
            <a:ext cx="8305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hu-HU" b="0"/>
              <a:t>Üdvözlő szöveg kiírása egy fájlba</a:t>
            </a:r>
          </a:p>
          <a:p>
            <a:pPr>
              <a:buFontTx/>
              <a:buNone/>
            </a:pPr>
            <a:endParaRPr lang="hu-HU" altLang="hu-HU" sz="2400" b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hu-HU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>
                <a:latin typeface="Courier New" panose="02070309020205020404" pitchFamily="49" charset="0"/>
              </a:rPr>
              <a:t>class Hello </a:t>
            </a:r>
            <a:r>
              <a:rPr lang="en-US" altLang="hu-HU" sz="2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public static void main( String args[] ){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</a:t>
            </a:r>
            <a:r>
              <a:rPr lang="en-US" altLang="hu-HU" sz="2400">
                <a:solidFill>
                  <a:srgbClr val="FF3300"/>
                </a:solidFill>
                <a:latin typeface="Courier New" panose="02070309020205020404" pitchFamily="49" charset="0"/>
              </a:rPr>
              <a:t>FileWriter fw = new FileWriter("a.txt");</a:t>
            </a:r>
            <a:endParaRPr lang="en-US" altLang="hu-HU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  System.out.println("Hello World!");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hu-HU" sz="2400">
                <a:latin typeface="Courier New" panose="02070309020205020404" pitchFamily="49" charset="0"/>
              </a:rPr>
              <a:t>}</a:t>
            </a:r>
            <a:endParaRPr lang="hu-HU" altLang="hu-HU" b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Csövek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Egy PipedInputStream-et és egy PipedOutputStream-et összekapcsolhatunk egymással.</a:t>
            </a:r>
          </a:p>
          <a:p>
            <a:r>
              <a:rPr lang="hu-HU" altLang="hu-HU"/>
              <a:t>Amit a pout-ra írunk, megjelenik az pin-en.</a:t>
            </a:r>
          </a:p>
          <a:p>
            <a:r>
              <a:rPr lang="hu-HU" altLang="hu-HU"/>
              <a:t>Mire jók? Konkurrens végrehajtási szálak egymás közötti kommunikációjára, pl.</a:t>
            </a:r>
          </a:p>
          <a:p>
            <a:r>
              <a:rPr lang="hu-HU" altLang="hu-HU"/>
              <a:t>Később lesz róluk bővebben szó.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hu-HU" altLang="hu-HU"/>
              <a:t>Memória műveletek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5410200"/>
          </a:xfrm>
        </p:spPr>
        <p:txBody>
          <a:bodyPr/>
          <a:lstStyle/>
          <a:p>
            <a:r>
              <a:rPr lang="hu-HU" altLang="hu-HU"/>
              <a:t>Az adatok, amiket végigolvasunk, vagy amiket kiírunk, egy memóriacímtől kezdve, folytonosan helyezkednek el</a:t>
            </a:r>
          </a:p>
          <a:p>
            <a:r>
              <a:rPr lang="hu-HU" altLang="hu-HU"/>
              <a:t>Például egy bájttömbben</a:t>
            </a:r>
          </a:p>
          <a:p>
            <a:pPr lvl="1"/>
            <a:r>
              <a:rPr lang="hu-HU" altLang="hu-HU"/>
              <a:t>ByteArrayInputStream, -OutputStream</a:t>
            </a:r>
          </a:p>
          <a:p>
            <a:r>
              <a:rPr lang="hu-HU" altLang="hu-HU"/>
              <a:t>Vagy esetleg egy karaktertömbben</a:t>
            </a:r>
          </a:p>
          <a:p>
            <a:pPr lvl="1"/>
            <a:r>
              <a:rPr lang="hu-HU" altLang="hu-HU"/>
              <a:t>CharArrayReader, -Writer</a:t>
            </a:r>
          </a:p>
          <a:p>
            <a:r>
              <a:rPr lang="hu-HU" altLang="hu-HU"/>
              <a:t>Vagy egy sztringben</a:t>
            </a:r>
          </a:p>
          <a:p>
            <a:pPr lvl="1"/>
            <a:r>
              <a:rPr lang="hu-HU" altLang="hu-HU"/>
              <a:t>StringReader, -Writer</a:t>
            </a:r>
          </a:p>
          <a:p>
            <a:pPr lvl="1"/>
            <a:r>
              <a:rPr lang="hu-HU" altLang="hu-HU">
                <a:solidFill>
                  <a:schemeClr val="bg2"/>
                </a:solidFill>
              </a:rPr>
              <a:t>StringBufferInputStream</a:t>
            </a:r>
            <a:endParaRPr lang="hu-HU" altLang="hu-HU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hu-HU" altLang="hu-HU"/>
              <a:t>Karaktertömbből olvasunk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endParaRPr lang="hu-HU" altLang="hu-HU" sz="2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char[] t = {'r', 'ó', 'k', 'a'};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CharArrayReader in = new CharArrayReader(t);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t[0] = 'f';</a:t>
            </a:r>
          </a:p>
          <a:p>
            <a:pPr>
              <a:buFontTx/>
              <a:buNone/>
            </a:pPr>
            <a:r>
              <a:rPr lang="hu-HU" altLang="hu-HU" sz="2800" b="1">
                <a:latin typeface="Courier New" panose="02070309020205020404" pitchFamily="49" charset="0"/>
              </a:rPr>
              <a:t>System.out.println(in.read()=='f');</a:t>
            </a:r>
            <a:r>
              <a:rPr lang="hu-HU" altLang="hu-HU"/>
              <a:t> </a:t>
            </a:r>
          </a:p>
          <a:p>
            <a:pPr>
              <a:buFontTx/>
              <a:buNone/>
            </a:pPr>
            <a:endParaRPr lang="hu-HU" altLang="hu-HU"/>
          </a:p>
          <a:p>
            <a:pPr>
              <a:buFontTx/>
              <a:buNone/>
            </a:pPr>
            <a:r>
              <a:rPr lang="hu-HU" altLang="hu-HU"/>
              <a:t>"true"-t fog kiírni</a:t>
            </a:r>
          </a:p>
          <a:p>
            <a:endParaRPr lang="hu-HU" altLang="hu-H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47800"/>
          </a:xfrm>
        </p:spPr>
        <p:txBody>
          <a:bodyPr/>
          <a:lstStyle/>
          <a:p>
            <a:r>
              <a:rPr lang="hu-HU" altLang="hu-HU"/>
              <a:t>Bájtcsatornák felett definiált karaktercsatornák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r>
              <a:rPr lang="hu-HU" altLang="hu-HU"/>
              <a:t>Kapcsolat a kétféle szervezésű csatornaosztályok között</a:t>
            </a:r>
          </a:p>
          <a:p>
            <a:r>
              <a:rPr lang="hu-HU" altLang="hu-HU"/>
              <a:t>A különböző karakterkódolási szabványok támogatása</a:t>
            </a:r>
          </a:p>
          <a:p>
            <a:r>
              <a:rPr lang="hu-HU" altLang="hu-HU"/>
              <a:t>InputStreamReader, OutputStreamWriter</a:t>
            </a:r>
          </a:p>
          <a:p>
            <a:r>
              <a:rPr lang="hu-HU" altLang="hu-HU"/>
              <a:t>Specifikálhatjuk, hogy melyik karakter melyik bájtra legyen leképezve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Karakterek leképezése bájtokra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Egy byte típusú érték 256-féle lehet</a:t>
            </a:r>
          </a:p>
          <a:p>
            <a:r>
              <a:rPr lang="hu-HU" altLang="hu-HU"/>
              <a:t>Karakterből jóval többféle van</a:t>
            </a:r>
          </a:p>
          <a:p>
            <a:r>
              <a:rPr lang="hu-HU" altLang="hu-HU"/>
              <a:t>Karakterkódolási szabvány: </a:t>
            </a:r>
            <a:br>
              <a:rPr lang="hu-HU" altLang="hu-HU"/>
            </a:br>
            <a:r>
              <a:rPr lang="hu-HU" altLang="hu-HU"/>
              <a:t>mely karaktereket reprezentálja ez a 256 különböző érték</a:t>
            </a:r>
          </a:p>
          <a:p>
            <a:r>
              <a:rPr lang="hu-HU" altLang="hu-HU"/>
              <a:t>Például a Unicode karakterek kétbájtosak</a:t>
            </a:r>
          </a:p>
          <a:p>
            <a:pPr lvl="1"/>
            <a:r>
              <a:rPr lang="hu-HU" altLang="hu-HU"/>
              <a:t>a char típus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Karakterkódolási szabványok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ASCII - 7 bit</a:t>
            </a:r>
          </a:p>
          <a:p>
            <a:r>
              <a:rPr lang="hu-HU" altLang="hu-HU"/>
              <a:t>Extended ASCII - 8 bit</a:t>
            </a:r>
          </a:p>
          <a:p>
            <a:r>
              <a:rPr lang="hu-HU" altLang="hu-HU"/>
              <a:t>EBCDIC</a:t>
            </a:r>
          </a:p>
          <a:p>
            <a:r>
              <a:rPr lang="hu-HU" altLang="hu-HU"/>
              <a:t>Latin-1, Latin-2</a:t>
            </a:r>
          </a:p>
          <a:p>
            <a:r>
              <a:rPr lang="hu-HU" altLang="hu-HU"/>
              <a:t>Windows-os kódtáblák</a:t>
            </a:r>
          </a:p>
          <a:p>
            <a:r>
              <a:rPr lang="hu-HU" altLang="hu-HU"/>
              <a:t>Mac-es kódtáblák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0"/>
            <a:ext cx="4953000" cy="609600"/>
          </a:xfrm>
        </p:spPr>
        <p:txBody>
          <a:bodyPr/>
          <a:lstStyle/>
          <a:p>
            <a:r>
              <a:rPr lang="hu-HU" altLang="hu-HU"/>
              <a:t>Példa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05800" cy="60960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Writer w = new OutputStreamWriter(System.out,"8859_2");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w.write(336);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w.flush();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System.out.write(336);</a:t>
            </a:r>
            <a:br>
              <a:rPr lang="hu-HU" altLang="hu-HU" sz="2400" b="1">
                <a:latin typeface="Courier New" panose="02070309020205020404" pitchFamily="49" charset="0"/>
              </a:rPr>
            </a:br>
            <a:endParaRPr lang="hu-HU" altLang="hu-HU"/>
          </a:p>
          <a:p>
            <a:r>
              <a:rPr lang="hu-HU" altLang="hu-HU"/>
              <a:t>8859_2		ISO Latin-2</a:t>
            </a:r>
          </a:p>
          <a:p>
            <a:r>
              <a:rPr lang="hu-HU" altLang="hu-HU"/>
              <a:t>A 336 Unicode kódú karakter az "Ő"</a:t>
            </a:r>
          </a:p>
          <a:p>
            <a:r>
              <a:rPr lang="hu-HU" altLang="hu-HU"/>
              <a:t>A Latin-2 tartalmazza ezt a karaktert, a 256 lehetséges érték közül a 213 van hozzárendelve</a:t>
            </a:r>
          </a:p>
          <a:p>
            <a:r>
              <a:rPr lang="hu-HU" altLang="hu-HU"/>
              <a:t>Tehát a System.out-ra a 213 bájt fog kiíródni</a:t>
            </a:r>
          </a:p>
          <a:p>
            <a:r>
              <a:rPr lang="hu-HU" altLang="hu-HU"/>
              <a:t>Platform-függő, hogy mit fogunk látni</a:t>
            </a:r>
          </a:p>
          <a:p>
            <a:pPr lvl="1"/>
            <a:r>
              <a:rPr lang="hu-HU" altLang="hu-HU"/>
              <a:t>Pl. Latin-1 képernyő esetén "</a:t>
            </a:r>
            <a:r>
              <a:rPr lang="en-US" altLang="hu-HU"/>
              <a:t>O</a:t>
            </a:r>
            <a:r>
              <a:rPr lang="hu-HU" altLang="hu-HU"/>
              <a:t>" karaktert</a:t>
            </a:r>
          </a:p>
        </p:txBody>
      </p:sp>
      <p:sp>
        <p:nvSpPr>
          <p:cNvPr id="102408" name="Freeform 8"/>
          <p:cNvSpPr>
            <a:spLocks/>
          </p:cNvSpPr>
          <p:nvPr/>
        </p:nvSpPr>
        <p:spPr bwMode="auto">
          <a:xfrm>
            <a:off x="5410200" y="6324600"/>
            <a:ext cx="177800" cy="76200"/>
          </a:xfrm>
          <a:custGeom>
            <a:avLst/>
            <a:gdLst>
              <a:gd name="T0" fmla="*/ 0 w 560"/>
              <a:gd name="T1" fmla="*/ 79 h 132"/>
              <a:gd name="T2" fmla="*/ 119 w 560"/>
              <a:gd name="T3" fmla="*/ 0 h 132"/>
              <a:gd name="T4" fmla="*/ 237 w 560"/>
              <a:gd name="T5" fmla="*/ 26 h 132"/>
              <a:gd name="T6" fmla="*/ 264 w 560"/>
              <a:gd name="T7" fmla="*/ 66 h 132"/>
              <a:gd name="T8" fmla="*/ 270 w 560"/>
              <a:gd name="T9" fmla="*/ 86 h 132"/>
              <a:gd name="T10" fmla="*/ 290 w 560"/>
              <a:gd name="T11" fmla="*/ 92 h 132"/>
              <a:gd name="T12" fmla="*/ 363 w 560"/>
              <a:gd name="T13" fmla="*/ 132 h 132"/>
              <a:gd name="T14" fmla="*/ 501 w 560"/>
              <a:gd name="T15" fmla="*/ 112 h 132"/>
              <a:gd name="T16" fmla="*/ 560 w 560"/>
              <a:gd name="T17" fmla="*/ 5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132">
                <a:moveTo>
                  <a:pt x="0" y="79"/>
                </a:moveTo>
                <a:cubicBezTo>
                  <a:pt x="17" y="30"/>
                  <a:pt x="74" y="16"/>
                  <a:pt x="119" y="0"/>
                </a:cubicBezTo>
                <a:cubicBezTo>
                  <a:pt x="161" y="4"/>
                  <a:pt x="202" y="2"/>
                  <a:pt x="237" y="26"/>
                </a:cubicBezTo>
                <a:cubicBezTo>
                  <a:pt x="255" y="77"/>
                  <a:pt x="229" y="12"/>
                  <a:pt x="264" y="66"/>
                </a:cubicBezTo>
                <a:cubicBezTo>
                  <a:pt x="268" y="72"/>
                  <a:pt x="265" y="81"/>
                  <a:pt x="270" y="86"/>
                </a:cubicBezTo>
                <a:cubicBezTo>
                  <a:pt x="275" y="91"/>
                  <a:pt x="283" y="90"/>
                  <a:pt x="290" y="92"/>
                </a:cubicBezTo>
                <a:cubicBezTo>
                  <a:pt x="308" y="120"/>
                  <a:pt x="332" y="121"/>
                  <a:pt x="363" y="132"/>
                </a:cubicBezTo>
                <a:cubicBezTo>
                  <a:pt x="409" y="120"/>
                  <a:pt x="455" y="124"/>
                  <a:pt x="501" y="112"/>
                </a:cubicBezTo>
                <a:cubicBezTo>
                  <a:pt x="525" y="96"/>
                  <a:pt x="539" y="74"/>
                  <a:pt x="560" y="53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altLang="hu-HU"/>
              <a:t>ISO Latin-1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876800"/>
          </a:xfrm>
        </p:spPr>
        <p:txBody>
          <a:bodyPr/>
          <a:lstStyle/>
          <a:p>
            <a:r>
              <a:rPr lang="hu-HU" altLang="hu-HU"/>
              <a:t>Az ISO Latin-1 kódolásban szereplő karakterek a Nyugat-Európában használatos betűket (is) tartalmazzák</a:t>
            </a:r>
          </a:p>
          <a:p>
            <a:r>
              <a:rPr lang="hu-HU" altLang="hu-HU"/>
              <a:t>Ezen karakterekhez az ISO Latin-1 ugyanazokat a számokat rendeli, mint a Unicode. Azaz: a Unicode kódtábla első 256 karaktere ugyanaz, mint a Latin-1</a:t>
            </a:r>
          </a:p>
          <a:p>
            <a:r>
              <a:rPr lang="hu-HU" altLang="hu-HU"/>
              <a:t>Azaz a hullámos O betű Unicode kódja is 213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hu-HU" altLang="hu-HU"/>
              <a:t>ISO Latin-2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876800"/>
          </a:xfrm>
        </p:spPr>
        <p:txBody>
          <a:bodyPr/>
          <a:lstStyle/>
          <a:p>
            <a:r>
              <a:rPr lang="hu-HU" altLang="hu-HU"/>
              <a:t>Tartalmazza azokat a betűket is, amelyeket csak mifelénk használnak, nevezetesen az ő, ű, Ő és Ű betűket</a:t>
            </a:r>
          </a:p>
          <a:p>
            <a:r>
              <a:rPr lang="hu-HU" altLang="hu-HU"/>
              <a:t>Az előbbi példában: a 336 Unicode kódú karaktert, az Ő-t, és a 213 értékkel kapcsolja össze</a:t>
            </a:r>
          </a:p>
          <a:p>
            <a:r>
              <a:rPr lang="hu-HU" altLang="hu-HU"/>
              <a:t>Ez a karakter nincs az ISO Latin-1 kódtáblában, abban a hullámos változat van a 213 értékhez kapcsolva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hu-HU" altLang="hu-HU"/>
              <a:t>Példa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01000" cy="5562600"/>
          </a:xfrm>
        </p:spPr>
        <p:txBody>
          <a:bodyPr/>
          <a:lstStyle/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Writer w = new OutputStreamWriter(System.out,"8859_1");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w.write("tekn\u0150c");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w.close();</a:t>
            </a:r>
          </a:p>
          <a:p>
            <a:endParaRPr lang="hu-HU" altLang="hu-HU"/>
          </a:p>
          <a:p>
            <a:r>
              <a:rPr lang="hu-HU" altLang="hu-HU"/>
              <a:t>A \u0150 karakter a 336-os, azaz az Ő betű</a:t>
            </a:r>
          </a:p>
          <a:p>
            <a:r>
              <a:rPr lang="hu-HU" altLang="hu-HU"/>
              <a:t>Ez nincs a Latin-1-ben (8859_1)</a:t>
            </a:r>
          </a:p>
          <a:p>
            <a:r>
              <a:rPr lang="hu-HU" altLang="hu-HU"/>
              <a:t>A kimeneten a ? karakternek megfelelő bájt íródik ki helyette</a:t>
            </a:r>
          </a:p>
          <a:p>
            <a:r>
              <a:rPr lang="hu-HU" altLang="hu-HU" b="1">
                <a:latin typeface="Courier New" panose="02070309020205020404" pitchFamily="49" charset="0"/>
              </a:rPr>
              <a:t>tekn?c</a:t>
            </a:r>
            <a:endParaRPr lang="hu-HU" alt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altLang="hu-H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altLang="hu-H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5407</Words>
  <Application>Microsoft Office PowerPoint</Application>
  <PresentationFormat>Diavetítés a képernyőre (4:3 oldalarány)</PresentationFormat>
  <Paragraphs>1229</Paragraphs>
  <Slides>144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144</vt:i4>
      </vt:variant>
    </vt:vector>
  </HeadingPairs>
  <TitlesOfParts>
    <vt:vector size="147" baseType="lpstr">
      <vt:lpstr>Times New Roman</vt:lpstr>
      <vt:lpstr>Courier New</vt:lpstr>
      <vt:lpstr>Alapértelmezett terv</vt:lpstr>
      <vt:lpstr>Be- és kimenet kezelése</vt:lpstr>
      <vt:lpstr>A legelső program</vt:lpstr>
      <vt:lpstr>Hogyan használjunk fájlokat?</vt:lpstr>
      <vt:lpstr>Ha egy programban több fájl van</vt:lpstr>
      <vt:lpstr>Bemenet és kimenet absztrakciója</vt:lpstr>
      <vt:lpstr>Mire kell ez?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System.out</vt:lpstr>
      <vt:lpstr>A java.io csomag tartalma</vt:lpstr>
      <vt:lpstr>Az osztályok rendszerezése</vt:lpstr>
      <vt:lpstr>Az osztályok csoportosítása</vt:lpstr>
      <vt:lpstr>1. A csatornák iránya</vt:lpstr>
      <vt:lpstr>2. A csatornaosztályok funkciója</vt:lpstr>
      <vt:lpstr>2a. A tárolás módjának specifikálása</vt:lpstr>
      <vt:lpstr>2b. Extra funkcionalitás hozzáadása</vt:lpstr>
      <vt:lpstr>3. Az adatok szervezése</vt:lpstr>
      <vt:lpstr>PowerPoint-bemutató</vt:lpstr>
      <vt:lpstr>Karakterszervezésű csatornák</vt:lpstr>
      <vt:lpstr>Csatornaosztályok</vt:lpstr>
      <vt:lpstr>A négy bázisosztály</vt:lpstr>
      <vt:lpstr>Leszármazottak</vt:lpstr>
      <vt:lpstr>Alapfunkcionalitás</vt:lpstr>
      <vt:lpstr>Bemeneti csatornák</vt:lpstr>
      <vt:lpstr>Kimeneti csatornák</vt:lpstr>
      <vt:lpstr>Csatornák megnyitása</vt:lpstr>
      <vt:lpstr>Csatornák bezárása</vt:lpstr>
      <vt:lpstr>Példa</vt:lpstr>
      <vt:lpstr>Beolvasás</vt:lpstr>
      <vt:lpstr>read()-ek: InputStream</vt:lpstr>
      <vt:lpstr>read()-ek: Reader</vt:lpstr>
      <vt:lpstr>Kiírás</vt:lpstr>
      <vt:lpstr>PowerPoint-bemutató</vt:lpstr>
      <vt:lpstr>PowerPoint-bemutató</vt:lpstr>
      <vt:lpstr>PowerPoint-bemutató</vt:lpstr>
      <vt:lpstr>PowerPoint-bemutató</vt:lpstr>
      <vt:lpstr>Példa: másolás</vt:lpstr>
      <vt:lpstr>PowerPoint-bemutató</vt:lpstr>
      <vt:lpstr>Feladat</vt:lpstr>
      <vt:lpstr>PowerPoint-bemutató</vt:lpstr>
      <vt:lpstr>Másolás tömbbel</vt:lpstr>
      <vt:lpstr>Feladat</vt:lpstr>
      <vt:lpstr>Véget ért és üres csatornák</vt:lpstr>
      <vt:lpstr>Mi a különbség a beolvasó műveletek számára?</vt:lpstr>
      <vt:lpstr>Példák</vt:lpstr>
      <vt:lpstr>Különbség a write és a print között</vt:lpstr>
      <vt:lpstr>Mi van még a fájlokon kívül?</vt:lpstr>
      <vt:lpstr>Csatornák feladat szerinti csoportosítása</vt:lpstr>
      <vt:lpstr>Szűrők</vt:lpstr>
      <vt:lpstr>Szűrők</vt:lpstr>
      <vt:lpstr>Szűrők</vt:lpstr>
      <vt:lpstr>Szűrők</vt:lpstr>
      <vt:lpstr>Szóhasználat</vt:lpstr>
      <vt:lpstr>A legfontosabb szűrők</vt:lpstr>
      <vt:lpstr>Az első példánk volt:  szöveges kiírás fájlba</vt:lpstr>
      <vt:lpstr>Az első példánk volt:  szöveges kiírás fájlba</vt:lpstr>
      <vt:lpstr>Az első példánk volt:  szöveges kiírás fájlba</vt:lpstr>
      <vt:lpstr>Az első példánk volt:  szöveges kiírás fájlba</vt:lpstr>
      <vt:lpstr>Szöveges kiírás</vt:lpstr>
      <vt:lpstr>Bináris kiírás</vt:lpstr>
      <vt:lpstr>Bináris beolvasás</vt:lpstr>
      <vt:lpstr>Lehetőségek</vt:lpstr>
      <vt:lpstr>Mire jó ez?</vt:lpstr>
      <vt:lpstr>Feladat</vt:lpstr>
      <vt:lpstr>Kérdés</vt:lpstr>
      <vt:lpstr>Különbség a szöveges és a bináris formátum között</vt:lpstr>
      <vt:lpstr>Különbség a szöveges és a bináris formátum között</vt:lpstr>
      <vt:lpstr>PrintStream inverze?</vt:lpstr>
      <vt:lpstr>Bufferelés</vt:lpstr>
      <vt:lpstr>PowerPoint-bemutató</vt:lpstr>
      <vt:lpstr>Szűrők komponálása</vt:lpstr>
      <vt:lpstr>Még egy fontos dolog...</vt:lpstr>
      <vt:lpstr>Példa Interaktív alfanumerikus program</vt:lpstr>
      <vt:lpstr>Feladat</vt:lpstr>
      <vt:lpstr>Közvetlen elérésű fájlok</vt:lpstr>
      <vt:lpstr>Példa</vt:lpstr>
      <vt:lpstr>Feladat</vt:lpstr>
      <vt:lpstr>Haladó kurzushoz</vt:lpstr>
      <vt:lpstr>Mik vannak még a fájlokon kívül?</vt:lpstr>
      <vt:lpstr>Mik vannak még a fájlokon kívül?</vt:lpstr>
      <vt:lpstr>Csövek</vt:lpstr>
      <vt:lpstr>Memória műveletek</vt:lpstr>
      <vt:lpstr>Karaktertömbből olvasunk</vt:lpstr>
      <vt:lpstr>Bájtcsatornák felett definiált karaktercsatornák</vt:lpstr>
      <vt:lpstr>Karakterek leképezése bájtokra</vt:lpstr>
      <vt:lpstr>Karakterkódolási szabványok</vt:lpstr>
      <vt:lpstr>Példa</vt:lpstr>
      <vt:lpstr>ISO Latin-1</vt:lpstr>
      <vt:lpstr>ISO Latin-2</vt:lpstr>
      <vt:lpstr>Példa</vt:lpstr>
      <vt:lpstr>Másik példa</vt:lpstr>
      <vt:lpstr>Tanulság</vt:lpstr>
      <vt:lpstr>A Java által támogatott karakterkódolási szabványok</vt:lpstr>
      <vt:lpstr>Karakterszervezésű fájlcsatornák</vt:lpstr>
      <vt:lpstr>Csatornák egymás után fűzése</vt:lpstr>
      <vt:lpstr>Példák</vt:lpstr>
      <vt:lpstr>Miből lehet még olvasni, mire lehet még írni?</vt:lpstr>
      <vt:lpstr>Kiegészítések az alapfunkcionalitáshoz</vt:lpstr>
      <vt:lpstr>Adatelérhetőség-vizsgálat</vt:lpstr>
      <vt:lpstr>Könyvjelző mechanizmus</vt:lpstr>
      <vt:lpstr>Könyvjelző mechanizmus</vt:lpstr>
      <vt:lpstr>Könyvjelző mechanizmus</vt:lpstr>
      <vt:lpstr>Példa</vt:lpstr>
      <vt:lpstr>Extra funkcionalitás: szűrők</vt:lpstr>
      <vt:lpstr>Még mielőtt rátérnénk...</vt:lpstr>
      <vt:lpstr>DataInputStream DataOutputStream String readUTF() void writeUTF(String s)</vt:lpstr>
      <vt:lpstr>Feladat</vt:lpstr>
      <vt:lpstr>PrintStream, PrintWriter: kivételek</vt:lpstr>
      <vt:lpstr>PowerPoint-bemutató</vt:lpstr>
      <vt:lpstr>A bemenet sorainak számolása</vt:lpstr>
      <vt:lpstr>Adat visszatevése a bemeneti csatornára</vt:lpstr>
      <vt:lpstr>Objektumok tárolása</vt:lpstr>
      <vt:lpstr>Objektumok tárolása</vt:lpstr>
      <vt:lpstr>Szerializáció</vt:lpstr>
      <vt:lpstr>Serializable</vt:lpstr>
      <vt:lpstr>Mi is történik?</vt:lpstr>
      <vt:lpstr>Példa</vt:lpstr>
      <vt:lpstr>Feladat</vt:lpstr>
      <vt:lpstr>Finomhangolás</vt:lpstr>
      <vt:lpstr>Finomhangolás</vt:lpstr>
      <vt:lpstr>transient</vt:lpstr>
      <vt:lpstr>A fájlrendszer fájljaihoz való hozzáférés</vt:lpstr>
      <vt:lpstr>Mit lehet csinálni File objektumokkal?</vt:lpstr>
      <vt:lpstr>Példa</vt:lpstr>
      <vt:lpstr>File objektum létrehozása</vt:lpstr>
      <vt:lpstr>Műveletekre példa</vt:lpstr>
      <vt:lpstr>Feladat</vt:lpstr>
      <vt:lpstr>Szövegfeldolgozás</vt:lpstr>
      <vt:lpstr>Szavakra bontunk egy szöveget</vt:lpstr>
      <vt:lpstr>Javítás</vt:lpstr>
      <vt:lpstr>int-tek beolvasása szöveges formátumból</vt:lpstr>
      <vt:lpstr>int-tek beolvasása szöveges formátumból</vt:lpstr>
      <vt:lpstr>PowerPoint-bemutató</vt:lpstr>
      <vt:lpstr>PowerPoint-bemutató</vt:lpstr>
      <vt:lpstr>Feladat</vt:lpstr>
    </vt:vector>
  </TitlesOfParts>
  <Company>ELTE TTK Informatikai Tszcs.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IX. Bemenet és kimenet</dc:title>
  <dc:creator>Kozsik Tamas</dc:creator>
  <cp:lastModifiedBy>András Emese</cp:lastModifiedBy>
  <cp:revision>15</cp:revision>
  <dcterms:created xsi:type="dcterms:W3CDTF">2001-05-22T15:02:39Z</dcterms:created>
  <dcterms:modified xsi:type="dcterms:W3CDTF">2016-09-14T10:09:47Z</dcterms:modified>
</cp:coreProperties>
</file>