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3" d="100"/>
          <a:sy n="33" d="100"/>
        </p:scale>
        <p:origin x="-11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1179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343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495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287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5854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4901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508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958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990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4578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27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77050" y="6524625"/>
            <a:ext cx="2266950" cy="3333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>
                <a:solidFill>
                  <a:srgbClr val="FF0000"/>
                </a:solidFill>
              </a:rPr>
              <a:t>Beágyazott osztályok</a:t>
            </a:r>
            <a:endParaRPr lang="hu-HU" alt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A blokkstrukturáltság támogatása</a:t>
            </a:r>
          </a:p>
          <a:p>
            <a:pPr lvl="1"/>
            <a:r>
              <a:rPr lang="hu-HU" altLang="hu-HU"/>
              <a:t>Eddig: egymásba ágyazható blokk utasítások</a:t>
            </a:r>
          </a:p>
          <a:p>
            <a:r>
              <a:rPr lang="hu-HU" altLang="hu-HU"/>
              <a:t>Osztálydefiníciók is egymásba ágyazhatók</a:t>
            </a:r>
          </a:p>
          <a:p>
            <a:r>
              <a:rPr lang="hu-HU" altLang="hu-HU"/>
              <a:t>Sokszor kényelmes: frappáns, kompakt kód</a:t>
            </a:r>
          </a:p>
          <a:p>
            <a:r>
              <a:rPr lang="hu-HU" altLang="hu-HU"/>
              <a:t>Vigyázat: könnyű nehezen olvashatóvá, bonyolulttá tenni a programunkat vele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altLang="hu-HU"/>
              <a:t>Használat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5105400"/>
          </a:xfrm>
        </p:spPr>
        <p:txBody>
          <a:bodyPr/>
          <a:lstStyle/>
          <a:p>
            <a:r>
              <a:rPr lang="hu-HU" altLang="hu-HU"/>
              <a:t>A megfelelő könyvtár importálása</a:t>
            </a:r>
          </a:p>
          <a:p>
            <a:r>
              <a:rPr lang="hu-HU" altLang="hu-HU"/>
              <a:t>A Lista osztályból példány(ok) létrehozása</a:t>
            </a:r>
          </a:p>
          <a:p>
            <a:r>
              <a:rPr lang="hu-HU" altLang="hu-HU"/>
              <a:t>Feltöltés adatokkal</a:t>
            </a:r>
          </a:p>
          <a:p>
            <a:pPr lvl="1"/>
            <a:r>
              <a:rPr lang="hu-HU" altLang="hu-HU"/>
              <a:t>létrejönnek az Elem objektumok a háttérben</a:t>
            </a:r>
          </a:p>
          <a:p>
            <a:r>
              <a:rPr lang="hu-HU" altLang="hu-HU"/>
              <a:t>Egy iterátor lekérdezése</a:t>
            </a:r>
          </a:p>
          <a:p>
            <a:pPr lvl="1"/>
            <a:r>
              <a:rPr lang="hu-HU" altLang="hu-HU"/>
              <a:t>egy Felsoroló osztályú objektumot kapunk</a:t>
            </a:r>
          </a:p>
          <a:p>
            <a:pPr lvl="1"/>
            <a:r>
              <a:rPr lang="hu-HU" altLang="hu-HU"/>
              <a:t>hozzákapcsolódik a listához, amit be kell járnia</a:t>
            </a:r>
          </a:p>
          <a:p>
            <a:r>
              <a:rPr lang="hu-HU" altLang="hu-HU"/>
              <a:t>Lista bejárása az iterátor segítségével</a:t>
            </a:r>
          </a:p>
          <a:p>
            <a:pPr lvl="1"/>
            <a:r>
              <a:rPr lang="hu-HU" altLang="hu-HU"/>
              <a:t>az iterátor tudja, melyik listát kell bejárnia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hu-HU" altLang="hu-HU"/>
              <a:t>Nem statikus tagosztály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029200"/>
          </a:xfrm>
        </p:spPr>
        <p:txBody>
          <a:bodyPr/>
          <a:lstStyle/>
          <a:p>
            <a:r>
              <a:rPr lang="hu-HU" altLang="hu-HU"/>
              <a:t>Amikor létrehozunk egy Felsoroló objektumot, akkor az hozzákapcsolódik egy Lista objektumhoz</a:t>
            </a:r>
          </a:p>
          <a:p>
            <a:r>
              <a:rPr lang="hu-HU" altLang="hu-HU"/>
              <a:t>Objektumok közötti kapcsolatot építettünk ki</a:t>
            </a:r>
          </a:p>
          <a:p>
            <a:r>
              <a:rPr lang="hu-HU" altLang="hu-HU"/>
              <a:t>Ezt automatikusan megtehetjük nem statikus tagosztály segítségével is</a:t>
            </a:r>
          </a:p>
          <a:p>
            <a:r>
              <a:rPr lang="hu-HU" altLang="hu-HU"/>
              <a:t>Tagként definiált osztály</a:t>
            </a:r>
          </a:p>
          <a:p>
            <a:pPr lvl="1"/>
            <a:r>
              <a:rPr lang="hu-HU" altLang="hu-HU"/>
              <a:t>példányszintű</a:t>
            </a:r>
          </a:p>
          <a:p>
            <a:pPr lvl="1"/>
            <a:r>
              <a:rPr lang="hu-HU" altLang="hu-HU"/>
              <a:t>nem kell a static kulcsszó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152400"/>
            <a:ext cx="8458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Elem első = null;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</a:t>
            </a:r>
            <a:r>
              <a:rPr lang="hu-HU" altLang="hu-HU" sz="2400" b="1">
                <a:solidFill>
                  <a:schemeClr val="folHlink"/>
                </a:solidFill>
                <a:latin typeface="Courier New" panose="02070309020205020404" pitchFamily="49" charset="0"/>
              </a:rPr>
              <a:t>static</a:t>
            </a:r>
            <a:r>
              <a:rPr lang="hu-HU" altLang="hu-HU" sz="2400" b="1">
                <a:latin typeface="Courier New" panose="02070309020205020404" pitchFamily="49" charset="0"/>
              </a:rPr>
              <a:t> class Felsoroló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         implements Iterator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</a:t>
            </a:r>
            <a:r>
              <a:rPr lang="hu-HU" altLang="hu-HU" sz="2400" b="1">
                <a:solidFill>
                  <a:schemeClr val="folHlink"/>
                </a:solidFill>
                <a:latin typeface="Courier New" panose="02070309020205020404" pitchFamily="49" charset="0"/>
              </a:rPr>
              <a:t>final Lista lista;</a:t>
            </a: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Elem aktuális;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Felsoroló (</a:t>
            </a:r>
            <a:r>
              <a:rPr lang="hu-HU" altLang="hu-HU" sz="2400" b="1">
                <a:solidFill>
                  <a:schemeClr val="folHlink"/>
                </a:solidFill>
                <a:latin typeface="Courier New" panose="02070309020205020404" pitchFamily="49" charset="0"/>
              </a:rPr>
              <a:t>Lista lista</a:t>
            </a:r>
            <a:r>
              <a:rPr lang="hu-HU" altLang="hu-HU" sz="2400" b="1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</a:t>
            </a:r>
            <a:r>
              <a:rPr lang="hu-HU" altLang="hu-HU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this.lista = lista;</a:t>
            </a: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aktuális = </a:t>
            </a:r>
            <a:r>
              <a:rPr lang="hu-HU" altLang="hu-HU" sz="2400" b="1">
                <a:solidFill>
                  <a:schemeClr val="folHlink"/>
                </a:solidFill>
                <a:latin typeface="Courier New" panose="02070309020205020404" pitchFamily="49" charset="0"/>
              </a:rPr>
              <a:t>lista.</a:t>
            </a:r>
            <a:r>
              <a:rPr lang="hu-HU" altLang="hu-HU" sz="2400" b="1">
                <a:latin typeface="Courier New" panose="02070309020205020404" pitchFamily="49" charset="0"/>
              </a:rPr>
              <a:t>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Iterator felsoroló(){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return new Felsoroló(</a:t>
            </a:r>
            <a:r>
              <a:rPr lang="hu-HU" altLang="hu-HU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this</a:t>
            </a:r>
            <a:r>
              <a:rPr lang="hu-HU" altLang="hu-HU" sz="2400" b="1"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Elem első = null;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class Felsoroló implements Iterator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Elem aktuális = 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Iterator felsoroló(){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return new Felsoroló();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	első		Lista.this.első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</a:pPr>
            <a:endParaRPr lang="hu-HU" altLang="hu-HU" sz="2800"/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hu-HU" altLang="hu-HU" sz="2800"/>
              <a:t>Felsoroló objektum létrehozása csak egy Lista </a:t>
            </a:r>
            <a:br>
              <a:rPr lang="hu-HU" altLang="hu-HU" sz="2800"/>
            </a:br>
            <a:r>
              <a:rPr lang="hu-HU" altLang="hu-HU" sz="2800"/>
              <a:t>objektumhoz képest lehetséges!</a:t>
            </a:r>
            <a:endParaRPr lang="hu-HU" alt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304800"/>
            <a:ext cx="8458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KülsőFelsoroló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extends Lista.Felsoroló</a:t>
            </a:r>
            <a:r>
              <a:rPr lang="hu-HU" altLang="hu-HU" sz="2400" b="1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KülsőFelsoroló (Lista lista)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lista.super();</a:t>
            </a: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</a:pPr>
            <a:endParaRPr lang="hu-HU" altLang="hu-HU" sz="2800"/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hu-HU" altLang="hu-HU" sz="2800"/>
              <a:t>Felsoroló objektum létrehozása csak egy Lista </a:t>
            </a:r>
            <a:br>
              <a:rPr lang="hu-HU" altLang="hu-HU" sz="2800"/>
            </a:br>
            <a:r>
              <a:rPr lang="hu-HU" altLang="hu-HU" sz="2800"/>
              <a:t>objektumhoz képest lehetséges!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hu-HU" altLang="hu-HU"/>
              <a:t>Lokális osztályok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257800"/>
          </a:xfrm>
        </p:spPr>
        <p:txBody>
          <a:bodyPr/>
          <a:lstStyle/>
          <a:p>
            <a:r>
              <a:rPr lang="hu-HU" altLang="hu-HU"/>
              <a:t>Lokális változók mintájára</a:t>
            </a:r>
          </a:p>
          <a:p>
            <a:r>
              <a:rPr lang="hu-HU" altLang="hu-HU"/>
              <a:t>Csak a befoglaló metóduson belül használható az osztálydefiníció</a:t>
            </a:r>
          </a:p>
          <a:p>
            <a:pPr lvl="1"/>
            <a:r>
              <a:rPr lang="hu-HU" altLang="hu-HU"/>
              <a:t>A lokális osztályú objektum viszont túlélheti az osztályát befoglaló metódust</a:t>
            </a:r>
          </a:p>
          <a:p>
            <a:r>
              <a:rPr lang="hu-HU" altLang="hu-HU"/>
              <a:t>Pl. a Felsoroló osztályra csak a felsoroló() metódusban van szükség - definiáljuk ott!</a:t>
            </a:r>
          </a:p>
          <a:p>
            <a:pPr lvl="1"/>
            <a:r>
              <a:rPr lang="hu-HU" altLang="hu-HU"/>
              <a:t>A kód kompaktsága tovább nő ezzel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7391400" cy="5181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Elem első = null;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Iterator felsoroló(){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private class Felsoroló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implements Iterator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Elem aktuális = 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};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return new Felsoroló();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hu-HU" altLang="hu-HU"/>
              <a:t>Egy másik példa...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hu-HU" altLang="hu-HU"/>
              <a:t>Alprogram típus helyett Java-ban interfészt használhatunk:</a:t>
            </a:r>
          </a:p>
          <a:p>
            <a:pPr lvl="1"/>
            <a:r>
              <a:rPr lang="hu-HU" altLang="hu-HU"/>
              <a:t>Valamilyen objektumon végzett művelet absztrakciója</a:t>
            </a:r>
          </a:p>
          <a:p>
            <a:pPr lvl="2"/>
            <a:r>
              <a:rPr lang="hu-HU" altLang="hu-HU"/>
              <a:t>type Művelet = procedure (adat: Object);</a:t>
            </a:r>
          </a:p>
          <a:p>
            <a:pPr lvl="2"/>
            <a:r>
              <a:rPr lang="hu-HU" altLang="hu-HU"/>
              <a:t>void (*f)(Object);</a:t>
            </a:r>
          </a:p>
          <a:p>
            <a:pPr lvl="2"/>
            <a:endParaRPr lang="hu-HU" altLang="hu-HU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public interface Művelet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		void végrehajt (Object adat);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		}</a:t>
            </a:r>
            <a:endParaRPr lang="hu-HU" alt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hu-HU" altLang="hu-HU"/>
              <a:t>Belső iterátor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void mindre (Művelet művelet)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for ( Elem elem = elso;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  elem !=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  elem = elem.kovetkezo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művelet.végrehajt(elem.adat);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endParaRPr lang="hu-HU" altLang="hu-HU"/>
          </a:p>
          <a:p>
            <a:r>
              <a:rPr lang="hu-HU" altLang="hu-HU"/>
              <a:t>Valamilyen műveletet végrehajtunk minden listaelemen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static int multiplicitás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(Lista lista, final Object 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minta</a:t>
            </a:r>
            <a:r>
              <a:rPr lang="hu-HU" altLang="hu-HU" sz="2400" b="1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class Számláló implements Művelet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int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public void végrehajt (Object adat)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if (adat.equals(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minta</a:t>
            </a:r>
            <a:r>
              <a:rPr lang="hu-HU" altLang="hu-HU" sz="2400" b="1"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    n++;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Számláló számláló = new Számláló();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lista.mindre(számláló);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return számláló.n;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r>
              <a:rPr lang="hu-HU" altLang="hu-HU" sz="2800"/>
              <a:t>Használhatjuk a metódus paramétereit és lokális változóit, csak annyi kell, hogy final-ek legyenek</a:t>
            </a:r>
          </a:p>
          <a:p>
            <a:r>
              <a:rPr lang="hu-HU" altLang="hu-HU" sz="2800"/>
              <a:t>A metódus paramétere és lokális változója túlélheti a metódust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Osztályok fajtái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hu-HU" altLang="hu-HU"/>
              <a:t>Kutya közönséges osztályok</a:t>
            </a:r>
          </a:p>
          <a:p>
            <a:r>
              <a:rPr lang="hu-HU" altLang="hu-HU"/>
              <a:t>Beágyazott osztályok</a:t>
            </a:r>
          </a:p>
          <a:p>
            <a:pPr lvl="1"/>
            <a:r>
              <a:rPr lang="hu-HU" altLang="hu-HU"/>
              <a:t>statikus tagosztályok</a:t>
            </a:r>
          </a:p>
          <a:p>
            <a:pPr lvl="1">
              <a:buFontTx/>
              <a:buNone/>
            </a:pPr>
            <a:r>
              <a:rPr lang="hu-HU" altLang="hu-HU"/>
              <a:t>				      </a:t>
            </a:r>
            <a:r>
              <a:rPr lang="hu-HU" altLang="hu-HU" i="1"/>
              <a:t>jelentős minőségi különbség</a:t>
            </a:r>
            <a:endParaRPr lang="hu-HU" altLang="hu-HU"/>
          </a:p>
          <a:p>
            <a:pPr lvl="1"/>
            <a:r>
              <a:rPr lang="hu-HU" altLang="hu-HU"/>
              <a:t>(nem statikus) tagosztályok</a:t>
            </a:r>
          </a:p>
          <a:p>
            <a:pPr lvl="1"/>
            <a:r>
              <a:rPr lang="hu-HU" altLang="hu-HU"/>
              <a:t>lokális osztályok			</a:t>
            </a:r>
            <a:r>
              <a:rPr lang="hu-HU" altLang="hu-HU" b="1"/>
              <a:t>belső osztályok</a:t>
            </a:r>
            <a:endParaRPr lang="hu-HU" altLang="hu-HU"/>
          </a:p>
          <a:p>
            <a:pPr lvl="1"/>
            <a:r>
              <a:rPr lang="hu-HU" altLang="hu-HU"/>
              <a:t>névtelen osztályok</a:t>
            </a:r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5715000" y="43434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final megkerülése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Ha azt akarjuk, hogy egy paraméter vagy egy változó értéke megváltozhasson, de a final megmaradhasson valahogy, akkor tegyük be egy egy hosszúságú tömbbe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static int multiplicitás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(Lista lista, final Object</a:t>
            </a:r>
            <a:r>
              <a:rPr lang="hu-HU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[]</a:t>
            </a:r>
            <a:r>
              <a:rPr lang="hu-HU" altLang="hu-HU" sz="2400" b="1">
                <a:latin typeface="Courier New" panose="02070309020205020404" pitchFamily="49" charset="0"/>
              </a:rPr>
              <a:t> minta) {...}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Névtelen osztályok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Igazándiból a Felsoroló osztály definíciójára csak egy kifejezésben van szükségünk. Sőt, magára a Felsoroló osztályra sincs szükségünk, csak egy példányra belőle.</a:t>
            </a:r>
          </a:p>
          <a:p>
            <a:r>
              <a:rPr lang="hu-HU" altLang="hu-HU" b="1"/>
              <a:t>Egy kifejezésben szereplő osztálydefiníció</a:t>
            </a:r>
            <a:endParaRPr lang="hu-HU" alt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096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Elem első = null;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Iterator felsoroló(){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return new Iterator(){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Elem aktuális = 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};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hu-HU" altLang="hu-HU" sz="240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altLang="hu-HU" sz="2800"/>
              <a:t>Névtelen osztály, fordítás után </a:t>
            </a:r>
            <a:r>
              <a:rPr lang="hu-HU" altLang="hu-HU" sz="2400" b="1">
                <a:latin typeface="Courier New" panose="02070309020205020404" pitchFamily="49" charset="0"/>
              </a:rPr>
              <a:t>Lista$1.class</a:t>
            </a:r>
            <a:endParaRPr lang="hu-HU" altLang="hu-HU" sz="280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altLang="hu-HU" sz="2800"/>
              <a:t>Interfész megvalósítása vagy osztály kiterjesztése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altLang="hu-HU" sz="2800"/>
              <a:t>Értelemszerű megkötések, pl. konstruktor sem írható</a:t>
            </a:r>
            <a:endParaRPr lang="hu-HU" altLang="hu-H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Beágyazott osztályok használata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Névtelen osztály a leggyakrabban</a:t>
            </a:r>
          </a:p>
          <a:p>
            <a:r>
              <a:rPr lang="hu-HU" altLang="hu-HU"/>
              <a:t>AWT-ben eseménykezelők írása</a:t>
            </a:r>
          </a:p>
          <a:p>
            <a:r>
              <a:rPr lang="hu-HU" altLang="hu-HU"/>
              <a:t>Observer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Feladat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/>
              <a:t>Listázzuk ki a tmp alkönyvtár összes txt kiterjesztésű fájljának a nevét.</a:t>
            </a:r>
          </a:p>
          <a:p>
            <a:r>
              <a:rPr lang="hu-HU" altLang="hu-HU"/>
              <a:t>Ezt a feladatot már korábban megoldottuk. Írjuk át névtelen osztályosra a megoldást!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Alapprobléma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2438400"/>
          </a:xfrm>
        </p:spPr>
        <p:txBody>
          <a:bodyPr/>
          <a:lstStyle/>
          <a:p>
            <a:r>
              <a:rPr lang="hu-HU" altLang="hu-HU"/>
              <a:t>Saját lista adattípus megvalósítása</a:t>
            </a:r>
          </a:p>
          <a:p>
            <a:r>
              <a:rPr lang="hu-HU" altLang="hu-HU"/>
              <a:t>Lista, Elem</a:t>
            </a:r>
          </a:p>
          <a:p>
            <a:pPr lvl="1"/>
            <a:r>
              <a:rPr lang="hu-HU" altLang="hu-HU"/>
              <a:t>Az Elem osztály egy segédosztály</a:t>
            </a:r>
          </a:p>
          <a:p>
            <a:pPr lvl="1"/>
            <a:r>
              <a:rPr lang="hu-HU" altLang="hu-HU"/>
              <a:t>Láncolt ábrázolás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133600" y="5105400"/>
            <a:ext cx="990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hu-HU"/>
              <a:t>       </a:t>
            </a:r>
            <a:r>
              <a:rPr lang="hu-HU" altLang="hu-HU">
                <a:solidFill>
                  <a:schemeClr val="bg1"/>
                </a:solidFill>
              </a:rPr>
              <a:t>E</a:t>
            </a:r>
            <a:endParaRPr lang="hu-HU" altLang="hu-H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962400" y="5105400"/>
            <a:ext cx="990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5791200" y="5105400"/>
            <a:ext cx="990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620000" y="5105400"/>
            <a:ext cx="990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286000" y="5486400"/>
            <a:ext cx="457200" cy="609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hu-HU">
                <a:solidFill>
                  <a:schemeClr val="bg1"/>
                </a:solidFill>
              </a:rPr>
              <a:t>A</a:t>
            </a:r>
            <a:endParaRPr lang="hu-HU" altLang="hu-H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4114800" y="5486400"/>
            <a:ext cx="457200" cy="609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5943600" y="5486400"/>
            <a:ext cx="457200" cy="609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7772400" y="5486400"/>
            <a:ext cx="457200" cy="609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762000" y="5029200"/>
            <a:ext cx="609600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hu-HU">
                <a:solidFill>
                  <a:schemeClr val="bg1"/>
                </a:solidFill>
              </a:rPr>
              <a:t>L</a:t>
            </a:r>
            <a:endParaRPr lang="hu-HU" altLang="hu-HU"/>
          </a:p>
        </p:txBody>
      </p:sp>
      <p:cxnSp>
        <p:nvCxnSpPr>
          <p:cNvPr id="6163" name="AutoShape 19"/>
          <p:cNvCxnSpPr>
            <a:cxnSpLocks noChangeShapeType="1"/>
          </p:cNvCxnSpPr>
          <p:nvPr/>
        </p:nvCxnSpPr>
        <p:spPr bwMode="auto">
          <a:xfrm>
            <a:off x="1371600" y="53340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7" name="AutoShape 23"/>
          <p:cNvSpPr>
            <a:spLocks noChangeArrowheads="1"/>
          </p:cNvSpPr>
          <p:nvPr/>
        </p:nvSpPr>
        <p:spPr bwMode="auto">
          <a:xfrm>
            <a:off x="3124200" y="533400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4953000" y="533400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6781800" y="533400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82000" cy="685800"/>
          </a:xfrm>
        </p:spPr>
        <p:txBody>
          <a:bodyPr/>
          <a:lstStyle/>
          <a:p>
            <a:r>
              <a:rPr lang="hu-HU" altLang="hu-HU"/>
              <a:t>Kapcsolat a Lista és az Elem között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r>
              <a:rPr lang="hu-HU" altLang="hu-HU"/>
              <a:t>Nagyon erős kapcsolat közöttük</a:t>
            </a:r>
          </a:p>
          <a:p>
            <a:r>
              <a:rPr lang="hu-HU" altLang="hu-HU"/>
              <a:t>Kifelé csak a Lista fontos, az Elem nem</a:t>
            </a:r>
          </a:p>
          <a:p>
            <a:pPr>
              <a:lnSpc>
                <a:spcPct val="40000"/>
              </a:lnSpc>
            </a:pPr>
            <a:endParaRPr lang="hu-HU" altLang="hu-HU"/>
          </a:p>
          <a:p>
            <a:r>
              <a:rPr lang="hu-HU" altLang="hu-HU"/>
              <a:t>Megoldás: tegyük őket egy csomagba, de csak a Lista lesz publikus</a:t>
            </a:r>
          </a:p>
          <a:p>
            <a:pPr>
              <a:lnSpc>
                <a:spcPct val="40000"/>
              </a:lnSpc>
            </a:pPr>
            <a:endParaRPr lang="hu-HU" altLang="hu-HU"/>
          </a:p>
          <a:p>
            <a:r>
              <a:rPr lang="hu-HU" altLang="hu-HU"/>
              <a:t>Mi van, ha kell egy Fa adattípus is?</a:t>
            </a:r>
          </a:p>
          <a:p>
            <a:pPr lvl="1"/>
            <a:r>
              <a:rPr lang="hu-HU" altLang="hu-HU"/>
              <a:t>Külön csomagba</a:t>
            </a:r>
          </a:p>
          <a:p>
            <a:pPr lvl="2"/>
            <a:r>
              <a:rPr lang="hu-HU" altLang="hu-HU"/>
              <a:t>túl sok csomag lesz, nehéz használni</a:t>
            </a:r>
          </a:p>
          <a:p>
            <a:pPr lvl="1"/>
            <a:r>
              <a:rPr lang="hu-HU" altLang="hu-HU"/>
              <a:t>Ugyanabba a csomagba</a:t>
            </a:r>
          </a:p>
          <a:p>
            <a:pPr lvl="2"/>
            <a:r>
              <a:rPr lang="hu-HU" altLang="hu-HU"/>
              <a:t>elveszik az elkülönültség előnye</a:t>
            </a:r>
          </a:p>
          <a:p>
            <a:pPr lvl="2"/>
            <a:r>
              <a:rPr lang="hu-HU" altLang="hu-HU"/>
              <a:t>mégis ez lesz a megoldás...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altLang="hu-HU"/>
              <a:t>Cél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5800" cy="4419600"/>
          </a:xfrm>
        </p:spPr>
        <p:txBody>
          <a:bodyPr/>
          <a:lstStyle/>
          <a:p>
            <a:r>
              <a:rPr lang="hu-HU" altLang="hu-HU"/>
              <a:t>Egy csomagon belül van Lista, Elem, Fa, stb.</a:t>
            </a:r>
          </a:p>
          <a:p>
            <a:r>
              <a:rPr lang="hu-HU" altLang="hu-HU"/>
              <a:t>A Lista és az Elem erősebb kapcsolatban legyen, mint Lista és Fa, vagy Elem és Fa</a:t>
            </a:r>
          </a:p>
          <a:p>
            <a:r>
              <a:rPr lang="hu-HU" altLang="hu-HU"/>
              <a:t>A Lista és az Elem lássák egymás privát dolgait is, és a Fa egyáltalán ne lássa az Elem osztályt</a:t>
            </a:r>
          </a:p>
          <a:p>
            <a:r>
              <a:rPr lang="hu-HU" altLang="hu-HU"/>
              <a:t>Rejtsük el az Elem osztályt a Lista osztályon </a:t>
            </a:r>
            <a:r>
              <a:rPr lang="hu-HU" altLang="hu-HU" b="1"/>
              <a:t>belülre</a:t>
            </a:r>
            <a:endParaRPr lang="hu-HU" alt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hu-HU" altLang="hu-HU"/>
              <a:t>Statikus tagosztály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</p:spPr>
        <p:txBody>
          <a:bodyPr/>
          <a:lstStyle/>
          <a:p>
            <a:r>
              <a:rPr lang="hu-HU" altLang="hu-HU"/>
              <a:t>Tagok: adattagok és metódusok;</a:t>
            </a:r>
            <a:br>
              <a:rPr lang="hu-HU" altLang="hu-HU"/>
            </a:br>
            <a:r>
              <a:rPr lang="hu-HU" altLang="hu-HU"/>
              <a:t>plussz lehetnek osztályok is!</a:t>
            </a:r>
          </a:p>
          <a:p>
            <a:r>
              <a:rPr lang="hu-HU" altLang="hu-HU"/>
              <a:t>Statikus tag: osztályszintű tag</a:t>
            </a:r>
          </a:p>
          <a:p>
            <a:pPr lvl="1"/>
            <a:r>
              <a:rPr lang="hu-HU" altLang="hu-HU"/>
              <a:t>static kulcsszó</a:t>
            </a:r>
          </a:p>
          <a:p>
            <a:pPr>
              <a:buFontTx/>
              <a:buNone/>
            </a:pPr>
            <a:endParaRPr lang="hu-HU" altLang="hu-HU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static private class Elem { ... }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private Elem első = null;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...</a:t>
            </a:r>
          </a:p>
          <a:p>
            <a:pPr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4008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public class Lista {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private Elem 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private static class Elem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Object adat;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Elem előző, következő;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Elem(Object adat, Elem előző, Elem következő){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  this.adat = adat; this.előző = előző;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  this.következő = következő;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public void beszúr (Object adat)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első = new Elem(adat,null,első);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if (első.következő != null)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    első.következő.előző = 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3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447800"/>
          </a:xfrm>
        </p:spPr>
        <p:txBody>
          <a:bodyPr/>
          <a:lstStyle/>
          <a:p>
            <a:r>
              <a:rPr lang="hu-HU" altLang="hu-HU"/>
              <a:t>A statikus tagosztályok által kínált előnyök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800600"/>
          </a:xfrm>
        </p:spPr>
        <p:txBody>
          <a:bodyPr/>
          <a:lstStyle/>
          <a:p>
            <a:r>
              <a:rPr lang="hu-HU" altLang="hu-HU"/>
              <a:t>Logikai összetartozás kifejezése</a:t>
            </a:r>
          </a:p>
          <a:p>
            <a:pPr lvl="1"/>
            <a:r>
              <a:rPr lang="hu-HU" altLang="hu-HU"/>
              <a:t>kompaktság, olvashatóság</a:t>
            </a:r>
          </a:p>
          <a:p>
            <a:r>
              <a:rPr lang="hu-HU" altLang="hu-HU"/>
              <a:t>Tokbazárás, adatelrejtés támogatása</a:t>
            </a:r>
          </a:p>
          <a:p>
            <a:pPr lvl="1"/>
            <a:r>
              <a:rPr lang="hu-HU" altLang="hu-HU"/>
              <a:t>Az Elem segédosztályt elrejtettük a külvilág elől</a:t>
            </a:r>
          </a:p>
          <a:p>
            <a:r>
              <a:rPr lang="hu-HU" altLang="hu-HU"/>
              <a:t>A beágyazott osztály hozzáfér a befoglaló osztály privát adataihoz</a:t>
            </a:r>
          </a:p>
          <a:p>
            <a:pPr lvl="1"/>
            <a:r>
              <a:rPr lang="hu-HU" altLang="hu-HU"/>
              <a:t>A Felsoroló osztályból használhatjuk a Lista osztály privát adatait</a:t>
            </a:r>
          </a:p>
          <a:p>
            <a:pPr lvl="1"/>
            <a:r>
              <a:rPr lang="hu-HU" altLang="hu-HU"/>
              <a:t>Természetesen a befoglaló is a beágyazottéihoz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hu-HU"/>
              <a:t>© Kozsik Tam</a:t>
            </a:r>
            <a:r>
              <a:rPr lang="hu-HU" altLang="hu-HU"/>
              <a:t>á</a:t>
            </a:r>
            <a:r>
              <a:rPr lang="en-US" altLang="hu-HU"/>
              <a:t>s 2000-2006</a:t>
            </a:r>
            <a:endParaRPr lang="hu-HU" altLang="hu-H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458200" cy="65532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public class Lista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Elem első = null;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private static class Felsoroló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         implements Iterator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final Lista lista;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Elem aktuális;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Felsoroló (Lista lista) 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this.lista = lista;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    aktuális = lista.első;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public Iterator felsoroló(){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    return new Felsoroló(this); 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hu-HU" altLang="hu-HU" sz="2400" b="1">
                <a:latin typeface="Courier New" panose="02070309020205020404" pitchFamily="49" charset="0"/>
              </a:rPr>
              <a:t>}</a:t>
            </a:r>
            <a:endParaRPr lang="hu-HU" alt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Üres bemutató.pot">
  <a:themeElements>
    <a:clrScheme name="Üres bemutató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Üres bemutató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Üres bemutató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res bemutató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res bemutató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Office\Sablonok\Üres bemutató.pot</Template>
  <TotalTime>185</TotalTime>
  <Words>1178</Words>
  <Application>Microsoft Office PowerPoint</Application>
  <PresentationFormat>Diavetítés a képernyőre (4:3 oldalarány)</PresentationFormat>
  <Paragraphs>261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7" baseType="lpstr">
      <vt:lpstr>Times New Roman</vt:lpstr>
      <vt:lpstr>Courier New</vt:lpstr>
      <vt:lpstr>Üres bemutató.pot</vt:lpstr>
      <vt:lpstr>Beágyazott osztályok</vt:lpstr>
      <vt:lpstr>Osztályok fajtái</vt:lpstr>
      <vt:lpstr>Alapprobléma</vt:lpstr>
      <vt:lpstr>Kapcsolat a Lista és az Elem között</vt:lpstr>
      <vt:lpstr>Cél</vt:lpstr>
      <vt:lpstr>Statikus tagosztály</vt:lpstr>
      <vt:lpstr>PowerPoint-bemutató</vt:lpstr>
      <vt:lpstr>A statikus tagosztályok által kínált előnyök</vt:lpstr>
      <vt:lpstr>PowerPoint-bemutató</vt:lpstr>
      <vt:lpstr>Használat</vt:lpstr>
      <vt:lpstr>Nem statikus tagosztály</vt:lpstr>
      <vt:lpstr>PowerPoint-bemutató</vt:lpstr>
      <vt:lpstr>PowerPoint-bemutató</vt:lpstr>
      <vt:lpstr>PowerPoint-bemutató</vt:lpstr>
      <vt:lpstr>Lokális osztályok</vt:lpstr>
      <vt:lpstr>PowerPoint-bemutató</vt:lpstr>
      <vt:lpstr>Egy másik példa...</vt:lpstr>
      <vt:lpstr>Belső iterátor</vt:lpstr>
      <vt:lpstr>PowerPoint-bemutató</vt:lpstr>
      <vt:lpstr>A final megkerülése</vt:lpstr>
      <vt:lpstr>Névtelen osztályok</vt:lpstr>
      <vt:lpstr>PowerPoint-bemutató</vt:lpstr>
      <vt:lpstr>Beágyazott osztályok használata</vt:lpstr>
      <vt:lpstr>Feladat</vt:lpstr>
    </vt:vector>
  </TitlesOfParts>
  <Company>ELTE TTK Informatikai Tszcs.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Beágyazott osztályok</dc:title>
  <dc:subject/>
  <dc:creator>Kozsik Tamas</dc:creator>
  <cp:lastModifiedBy>András Emese</cp:lastModifiedBy>
  <cp:revision>5</cp:revision>
  <dcterms:created xsi:type="dcterms:W3CDTF">2001-07-27T15:22:06Z</dcterms:created>
  <dcterms:modified xsi:type="dcterms:W3CDTF">2016-09-14T10:10:18Z</dcterms:modified>
</cp:coreProperties>
</file>