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5" r:id="rId3"/>
    <p:sldMasterId id="2147483674" r:id="rId4"/>
    <p:sldMasterId id="2147483676" r:id="rId5"/>
    <p:sldMasterId id="2147483687" r:id="rId6"/>
  </p:sldMasterIdLst>
  <p:notesMasterIdLst>
    <p:notesMasterId r:id="rId76"/>
  </p:notesMasterIdLst>
  <p:sldIdLst>
    <p:sldId id="303" r:id="rId7"/>
    <p:sldId id="304" r:id="rId8"/>
    <p:sldId id="462" r:id="rId9"/>
    <p:sldId id="463" r:id="rId10"/>
    <p:sldId id="464" r:id="rId11"/>
    <p:sldId id="467" r:id="rId12"/>
    <p:sldId id="465" r:id="rId13"/>
    <p:sldId id="466" r:id="rId14"/>
    <p:sldId id="438" r:id="rId15"/>
    <p:sldId id="439" r:id="rId16"/>
    <p:sldId id="440" r:id="rId17"/>
    <p:sldId id="441" r:id="rId18"/>
    <p:sldId id="44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43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398" r:id="rId46"/>
    <p:sldId id="445" r:id="rId47"/>
    <p:sldId id="399" r:id="rId48"/>
    <p:sldId id="446" r:id="rId49"/>
    <p:sldId id="400" r:id="rId50"/>
    <p:sldId id="401" r:id="rId51"/>
    <p:sldId id="447" r:id="rId52"/>
    <p:sldId id="448" r:id="rId53"/>
    <p:sldId id="458" r:id="rId54"/>
    <p:sldId id="459" r:id="rId55"/>
    <p:sldId id="460" r:id="rId56"/>
    <p:sldId id="402" r:id="rId57"/>
    <p:sldId id="444" r:id="rId58"/>
    <p:sldId id="449" r:id="rId59"/>
    <p:sldId id="450" r:id="rId60"/>
    <p:sldId id="403" r:id="rId61"/>
    <p:sldId id="451" r:id="rId62"/>
    <p:sldId id="405" r:id="rId63"/>
    <p:sldId id="406" r:id="rId64"/>
    <p:sldId id="407" r:id="rId65"/>
    <p:sldId id="410" r:id="rId66"/>
    <p:sldId id="408" r:id="rId67"/>
    <p:sldId id="409" r:id="rId68"/>
    <p:sldId id="453" r:id="rId69"/>
    <p:sldId id="452" r:id="rId70"/>
    <p:sldId id="455" r:id="rId71"/>
    <p:sldId id="457" r:id="rId72"/>
    <p:sldId id="411" r:id="rId73"/>
    <p:sldId id="412" r:id="rId74"/>
    <p:sldId id="461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800080"/>
    <a:srgbClr val="F8EDEC"/>
    <a:srgbClr val="9E0000"/>
    <a:srgbClr val="000070"/>
    <a:srgbClr val="004800"/>
    <a:srgbClr val="0000B8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7227" autoAdjust="0"/>
  </p:normalViewPr>
  <p:slideViewPr>
    <p:cSldViewPr snapToGrid="0">
      <p:cViewPr>
        <p:scale>
          <a:sx n="66" d="100"/>
          <a:sy n="66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FADB65-B988-4E2C-AAD8-E830B3B7AD6C}" type="datetimeFigureOut">
              <a:rPr lang="en-US"/>
              <a:pPr>
                <a:defRPr/>
              </a:pPr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290BA1-B695-45D9-96C2-C3DB110E5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5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2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9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48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8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3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1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4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90BA1-B695-45D9-96C2-C3DB110E5E9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FE2942-8B68-4A80-844A-7D3F2180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3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A93745-20EA-4308-B790-3379F43DB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6338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259D342-3C0D-42A0-98FC-38E6833E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64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E3E72D-3733-4C4E-8F11-CC02F0BAE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13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98B401-11B6-4F86-86AF-2E8AA25D6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534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0"/>
            <a:ext cx="6477000" cy="10668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9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00800"/>
            <a:ext cx="609600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72B840-A332-4CDA-A1ED-7D516B88A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3" r:id="rId2"/>
    <p:sldLayoutId id="214748384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429000" y="0"/>
            <a:ext cx="20050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APPENDIX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Group 9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148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0"/>
              <a:ext cx="1447800" cy="105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60674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Picture 4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714625" y="3781425"/>
              <a:ext cx="57912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3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318" y="6324600"/>
              <a:ext cx="556682" cy="53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rtfolio.hu/gazdasag/ujabb_reszletek_derultek_ki_a_matolcsy-csomagbol.148009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igo.hu/gazdasag/gazdasag-plusz/20130607-az-elmultharomev-gazdasagi-eredmenyei-es-arnyoldalai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oecd.org/emp/employment-rate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unemp/unemployment-rate.ht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h.hu/docs/hun/modsz/modsz21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 bwMode="auto">
          <a:xfrm>
            <a:off x="0" y="1295400"/>
            <a:ext cx="9144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Közgazdaságtani alapismeretek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10. előadás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November 27., Márk Lili</a:t>
            </a:r>
            <a:endParaRPr lang="en-US" altLang="en-US" dirty="0">
              <a:solidFill>
                <a:srgbClr val="9E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09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Pénzügyi intézmények típusai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Pénzügyi piacok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hu-HU" altLang="en-US" dirty="0" smtClean="0"/>
              <a:t>Megtakarítók </a:t>
            </a:r>
            <a:r>
              <a:rPr lang="hu-HU" altLang="en-US" dirty="0"/>
              <a:t>közvetlenül biztosíthatnak forrásokat a kölcsönt </a:t>
            </a:r>
            <a:r>
              <a:rPr lang="hu-HU" altLang="en-US" dirty="0" smtClean="0"/>
              <a:t>felvevőknek</a:t>
            </a:r>
          </a:p>
          <a:p>
            <a:pPr lvl="1"/>
            <a:r>
              <a:rPr lang="hu-HU" altLang="en-US" dirty="0" smtClean="0"/>
              <a:t>Kötvénypiac, részvénypiac</a:t>
            </a:r>
          </a:p>
          <a:p>
            <a:r>
              <a:rPr lang="hu-HU" altLang="en-US" dirty="0">
                <a:solidFill>
                  <a:srgbClr val="C00000"/>
                </a:solidFill>
              </a:rPr>
              <a:t>Pénzügyi közvetítők</a:t>
            </a:r>
          </a:p>
          <a:p>
            <a:pPr lvl="1"/>
            <a:r>
              <a:rPr lang="hu-HU" altLang="en-US" dirty="0" smtClean="0"/>
              <a:t>Intézmények</a:t>
            </a:r>
            <a:r>
              <a:rPr lang="hu-HU" altLang="en-US" dirty="0"/>
              <a:t>, melyek közvetítik a forrásokat a </a:t>
            </a:r>
            <a:r>
              <a:rPr lang="hu-HU" altLang="en-US" dirty="0" smtClean="0"/>
              <a:t>megtakarítóktól </a:t>
            </a:r>
            <a:r>
              <a:rPr lang="hu-HU" altLang="en-US" dirty="0"/>
              <a:t>a kölcsönvevőkhöz</a:t>
            </a:r>
          </a:p>
          <a:p>
            <a:pPr lvl="1"/>
            <a:r>
              <a:rPr lang="hu-HU" altLang="en-US" dirty="0" smtClean="0"/>
              <a:t>Bankok</a:t>
            </a:r>
            <a:r>
              <a:rPr lang="hu-HU" altLang="en-US" dirty="0"/>
              <a:t>, befektetési alapok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Kötvény vs. részvény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584208"/>
            <a:ext cx="8534400" cy="5410200"/>
          </a:xfrm>
        </p:spPr>
        <p:txBody>
          <a:bodyPr/>
          <a:lstStyle/>
          <a:p>
            <a:r>
              <a:rPr lang="hu-HU" dirty="0" smtClean="0"/>
              <a:t>Ha egy vállalat forráshoz akar jutni:</a:t>
            </a:r>
          </a:p>
          <a:p>
            <a:pPr lvl="1"/>
            <a:r>
              <a:rPr lang="hu-HU" dirty="0" smtClean="0"/>
              <a:t>Kötvénykibocsátás: Adósságfinanszírozás</a:t>
            </a:r>
          </a:p>
          <a:p>
            <a:pPr lvl="2"/>
            <a:r>
              <a:rPr lang="hu-HU" dirty="0" smtClean="0"/>
              <a:t>Kötvény birtokosa a vállalat </a:t>
            </a:r>
            <a:r>
              <a:rPr lang="hu-HU" i="1" dirty="0" smtClean="0"/>
              <a:t>hitelezője</a:t>
            </a:r>
            <a:endParaRPr lang="hu-HU" dirty="0" smtClean="0"/>
          </a:p>
          <a:p>
            <a:pPr lvl="2"/>
            <a:r>
              <a:rPr lang="hu-HU" dirty="0" smtClean="0"/>
              <a:t>Kötvényeseket előbb fizetik ki, de csak a fix kamatot kapják</a:t>
            </a:r>
          </a:p>
          <a:p>
            <a:pPr lvl="2"/>
            <a:r>
              <a:rPr lang="hu-HU" dirty="0" smtClean="0"/>
              <a:t>Kisebb kockázat</a:t>
            </a:r>
          </a:p>
          <a:p>
            <a:pPr lvl="1"/>
            <a:r>
              <a:rPr lang="hu-HU" dirty="0" smtClean="0"/>
              <a:t>Részvénykibocsátás: </a:t>
            </a:r>
            <a:r>
              <a:rPr lang="hu-HU" dirty="0"/>
              <a:t>Tőkefinanszírozás </a:t>
            </a:r>
            <a:r>
              <a:rPr lang="hu-HU" dirty="0" smtClean="0"/>
              <a:t>	</a:t>
            </a:r>
          </a:p>
          <a:p>
            <a:pPr lvl="2"/>
            <a:r>
              <a:rPr lang="hu-HU" dirty="0" smtClean="0"/>
              <a:t>Részvény birtokosa a vállalat </a:t>
            </a:r>
            <a:r>
              <a:rPr lang="hu-HU" i="1" dirty="0" smtClean="0"/>
              <a:t>tulajdonosa</a:t>
            </a:r>
          </a:p>
          <a:p>
            <a:pPr lvl="2"/>
            <a:r>
              <a:rPr lang="hu-HU" dirty="0" smtClean="0"/>
              <a:t>Részvényeseket csak a kötvényesek után fizetik ki, viszont részesülnek a magasabb profitokból</a:t>
            </a:r>
          </a:p>
          <a:p>
            <a:pPr lvl="2"/>
            <a:r>
              <a:rPr lang="hu-HU" dirty="0" smtClean="0"/>
              <a:t>Nagyobb kockázat</a:t>
            </a:r>
          </a:p>
          <a:p>
            <a:r>
              <a:rPr lang="hu-HU" dirty="0" smtClean="0"/>
              <a:t>Mind2-t nagy és ismert vállalatok csinálják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Pénzügyi közvetítők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729348"/>
            <a:ext cx="8534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hu-HU" altLang="en-US" dirty="0" smtClean="0"/>
              <a:t>Megtakarítók </a:t>
            </a:r>
            <a:r>
              <a:rPr lang="hu-HU" altLang="en-US" dirty="0"/>
              <a:t>közvetve, közvetítőkön keresztül biztosíthatnak tőkét a kölcsönt felvevőknek</a:t>
            </a:r>
            <a:endParaRPr lang="en-US" altLang="en-US" dirty="0"/>
          </a:p>
          <a:p>
            <a:r>
              <a:rPr lang="hu-HU" altLang="en-US" sz="2800" dirty="0" smtClean="0"/>
              <a:t>Bankok</a:t>
            </a:r>
            <a:endParaRPr lang="en-US" altLang="en-US" sz="2800" dirty="0" smtClean="0"/>
          </a:p>
          <a:p>
            <a:pPr lvl="1"/>
            <a:r>
              <a:rPr lang="hu-HU" altLang="en-US" dirty="0" smtClean="0"/>
              <a:t>Betéteket fogadnak el a megtakarítóktól, amelyre kamatot fizetnek</a:t>
            </a:r>
            <a:endParaRPr lang="en-US" altLang="en-US" sz="2400" dirty="0" smtClean="0"/>
          </a:p>
          <a:p>
            <a:pPr lvl="1"/>
            <a:r>
              <a:rPr lang="hu-HU" altLang="en-US" dirty="0" smtClean="0"/>
              <a:t>Hitelt nyújtanak a kölcsönt felvevőknek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Ezért kamatot számolnak fel (magasabb)</a:t>
            </a:r>
          </a:p>
          <a:p>
            <a:pPr lvl="1"/>
            <a:r>
              <a:rPr lang="hu-HU" altLang="en-US" dirty="0" smtClean="0"/>
              <a:t>Két kamat különbözete: működési költségek, tulajdonosok profitja</a:t>
            </a:r>
            <a:endParaRPr lang="en-US" altLang="en-US" sz="2400" dirty="0" smtClean="0"/>
          </a:p>
          <a:p>
            <a:pPr lvl="1"/>
            <a:r>
              <a:rPr lang="hu-HU" altLang="en-US" dirty="0" smtClean="0"/>
              <a:t>Megkönnyíti az áruk és szolgáltatások vásárlását</a:t>
            </a:r>
          </a:p>
          <a:p>
            <a:pPr lvl="2"/>
            <a:r>
              <a:rPr lang="hu-HU" altLang="en-US" dirty="0" smtClean="0"/>
              <a:t>Bankbetét, mint csereeszköz</a:t>
            </a:r>
          </a:p>
          <a:p>
            <a:pPr lvl="2"/>
            <a:r>
              <a:rPr lang="hu-HU" altLang="en-US" dirty="0" smtClean="0"/>
              <a:t>Könnyebb hozzáférni, mint kötvények/részvények esetén</a:t>
            </a:r>
            <a:endParaRPr lang="en-US" altLang="en-US" dirty="0" smtClean="0"/>
          </a:p>
          <a:p>
            <a:pPr lvl="2">
              <a:buFont typeface="Arial" charset="0"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B40073E-55F2-448A-8B61-AE05A1BF5C7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6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Pénzügyi közvetítők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889002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Befektetési alapok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Intézmények, melyek befektetési jegyeket árulnak a nyilvánosságnak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A bevételeket portfólió vásárlására fordítják, mely részvényeket és kötvényeket tartalmaz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Vevők viselik a portfolió kockázatát</a:t>
            </a:r>
          </a:p>
          <a:p>
            <a:pPr lvl="1"/>
            <a:r>
              <a:rPr lang="hu-HU" altLang="en-US" sz="3200" dirty="0" smtClean="0"/>
              <a:t>Előnyök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Diverzifikáció kis összeggel is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Profi pénzügyi szakemberekhez való hozzáférés</a:t>
            </a:r>
          </a:p>
          <a:p>
            <a:pPr lvl="3"/>
            <a:r>
              <a:rPr lang="hu-HU" altLang="en-US" b="1" dirty="0"/>
              <a:t>Piacot nehéz felülmúlni</a:t>
            </a:r>
          </a:p>
          <a:p>
            <a:pPr lvl="3"/>
            <a:r>
              <a:rPr lang="hu-HU" altLang="en-US" b="1" dirty="0" smtClean="0"/>
              <a:t>Indexált </a:t>
            </a:r>
            <a:r>
              <a:rPr lang="hu-HU" altLang="en-US" b="1" dirty="0"/>
              <a:t>alapok: adott tőzsdeindexben szereplő vállalat </a:t>
            </a:r>
            <a:r>
              <a:rPr lang="hu-HU" altLang="en-US" b="1" dirty="0" smtClean="0"/>
              <a:t>összes </a:t>
            </a:r>
            <a:r>
              <a:rPr lang="hu-HU" altLang="en-US" b="1" dirty="0"/>
              <a:t>részvénye</a:t>
            </a:r>
            <a:endParaRPr lang="en-US" altLang="en-US" b="1" dirty="0" smtClean="0"/>
          </a:p>
          <a:p>
            <a:pPr lvl="1"/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987F150-279F-477F-A135-2535CF360B9B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0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300" smtClean="0">
                <a:solidFill>
                  <a:srgbClr val="000070"/>
                </a:solidFill>
              </a:rPr>
              <a:t>Megtakarítás és beruházás a nemzeti számlákon</a:t>
            </a:r>
            <a:endParaRPr lang="en-US" altLang="en-US" sz="3300" smtClean="0">
              <a:solidFill>
                <a:srgbClr val="00007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Nemzeti számlák: „Könyvelés</a:t>
            </a:r>
            <a:r>
              <a:rPr lang="hu-HU" altLang="en-US" sz="3400" dirty="0"/>
              <a:t>” a gazdaság egésze </a:t>
            </a:r>
            <a:r>
              <a:rPr lang="hu-HU" altLang="en-US" sz="3400" dirty="0" smtClean="0"/>
              <a:t>számára</a:t>
            </a:r>
          </a:p>
          <a:p>
            <a:r>
              <a:rPr lang="hu-HU" altLang="en-US" sz="3400" dirty="0" smtClean="0"/>
              <a:t>Bruttó nemzeti termék </a:t>
            </a:r>
            <a:r>
              <a:rPr lang="en-US" altLang="en-US" sz="3400" dirty="0" smtClean="0"/>
              <a:t>(GDP)</a:t>
            </a:r>
          </a:p>
          <a:p>
            <a:pPr lvl="1"/>
            <a:r>
              <a:rPr lang="hu-HU" altLang="en-US" sz="3200" dirty="0" smtClean="0"/>
              <a:t>Gazdaság összes jövedelme = Összkiadás</a:t>
            </a:r>
            <a:endParaRPr lang="en-US" altLang="en-US" sz="3200" dirty="0" smtClean="0"/>
          </a:p>
          <a:p>
            <a:r>
              <a:rPr lang="en-US" altLang="en-US" sz="3400" dirty="0" smtClean="0"/>
              <a:t>Y = C + I + G + NX</a:t>
            </a:r>
            <a:r>
              <a:rPr lang="hu-HU" altLang="en-US" sz="3400" dirty="0" smtClean="0"/>
              <a:t> (jövedelemazonosság)</a:t>
            </a:r>
            <a:endParaRPr lang="en-US" altLang="en-US" sz="3400" dirty="0" smtClean="0"/>
          </a:p>
          <a:p>
            <a:pPr lvl="2"/>
            <a:r>
              <a:rPr lang="en-US" altLang="en-US" sz="2800" dirty="0" smtClean="0"/>
              <a:t>Y= </a:t>
            </a:r>
            <a:r>
              <a:rPr lang="hu-HU" altLang="en-US" sz="2800" dirty="0" smtClean="0"/>
              <a:t>bruttó nemzeti termék</a:t>
            </a:r>
            <a:r>
              <a:rPr lang="en-US" altLang="en-US" sz="2800" dirty="0" smtClean="0"/>
              <a:t> GDP</a:t>
            </a:r>
          </a:p>
          <a:p>
            <a:pPr lvl="2"/>
            <a:r>
              <a:rPr lang="en-US" altLang="en-US" sz="2800" dirty="0" smtClean="0"/>
              <a:t>C = </a:t>
            </a:r>
            <a:r>
              <a:rPr lang="hu-HU" altLang="en-US" sz="2800" dirty="0" smtClean="0"/>
              <a:t>fogyasztás</a:t>
            </a:r>
          </a:p>
          <a:p>
            <a:pPr lvl="2"/>
            <a:r>
              <a:rPr lang="hu-HU" altLang="en-US" sz="2800" dirty="0" smtClean="0"/>
              <a:t>I = beruházás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G = </a:t>
            </a:r>
            <a:r>
              <a:rPr lang="hu-HU" altLang="en-US" sz="2800" dirty="0" smtClean="0"/>
              <a:t>kormányzati vásárlások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NX = </a:t>
            </a:r>
            <a:r>
              <a:rPr lang="hu-HU" altLang="en-US" sz="2800" dirty="0" smtClean="0"/>
              <a:t>nettó export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CC95D36-8B59-4415-8407-678B79626E5E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300" dirty="0" smtClean="0">
                <a:solidFill>
                  <a:srgbClr val="000070"/>
                </a:solidFill>
              </a:rPr>
              <a:t>Zárt vs. Nyílt gazdaság</a:t>
            </a:r>
            <a:endParaRPr lang="en-US" altLang="en-US" sz="3300" dirty="0" smtClean="0">
              <a:solidFill>
                <a:srgbClr val="00007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Zárt gazdaság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Nincsenek rá hatással más gazdaságok </a:t>
            </a:r>
            <a:endParaRPr lang="en-US" altLang="en-US" sz="3200" dirty="0" smtClean="0"/>
          </a:p>
          <a:p>
            <a:pPr lvl="1"/>
            <a:r>
              <a:rPr lang="en-US" altLang="en-US" sz="3200" dirty="0" smtClean="0"/>
              <a:t>NX = 0</a:t>
            </a:r>
          </a:p>
          <a:p>
            <a:r>
              <a:rPr lang="hu-HU" altLang="en-US" sz="3400" dirty="0" smtClean="0"/>
              <a:t>Nyitott gazdaság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Hatással vannak rá más gazdaságok </a:t>
            </a:r>
            <a:endParaRPr lang="en-US" altLang="en-US" sz="3200" dirty="0" smtClean="0"/>
          </a:p>
          <a:p>
            <a:pPr lvl="1"/>
            <a:r>
              <a:rPr lang="en-US" altLang="en-US" sz="3200" dirty="0" smtClean="0"/>
              <a:t>NX ≠ 0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D381E99-15B0-4CC9-A878-B679A4DE6755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5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300" dirty="0" smtClean="0">
                <a:solidFill>
                  <a:srgbClr val="000070"/>
                </a:solidFill>
              </a:rPr>
              <a:t>Megtakarítás és beruházás a nemzeti számlákon</a:t>
            </a:r>
            <a:endParaRPr lang="en-US" altLang="en-US" sz="3300" dirty="0" smtClean="0">
              <a:solidFill>
                <a:srgbClr val="00007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642264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Feltevés</a:t>
            </a:r>
            <a:r>
              <a:rPr lang="en-US" altLang="en-US" sz="3400" dirty="0" smtClean="0"/>
              <a:t>: </a:t>
            </a:r>
            <a:r>
              <a:rPr lang="hu-HU" altLang="en-US" sz="3400" dirty="0" smtClean="0"/>
              <a:t>zárt gazdaság</a:t>
            </a:r>
            <a:r>
              <a:rPr lang="en-US" altLang="en-US" sz="3400" dirty="0" smtClean="0"/>
              <a:t>: NX = 0</a:t>
            </a:r>
          </a:p>
          <a:p>
            <a:pPr lvl="1">
              <a:buFont typeface="Arial" charset="0"/>
              <a:buNone/>
            </a:pPr>
            <a:r>
              <a:rPr lang="en-US" altLang="en-US" sz="3200" dirty="0" smtClean="0"/>
              <a:t>Y = C + I + G</a:t>
            </a:r>
          </a:p>
          <a:p>
            <a:r>
              <a:rPr lang="hu-HU" altLang="en-US" sz="3400" dirty="0" smtClean="0"/>
              <a:t>Nemzeti megtakarítás </a:t>
            </a:r>
            <a:r>
              <a:rPr lang="en-US" altLang="en-US" sz="3400" dirty="0" smtClean="0"/>
              <a:t>(</a:t>
            </a:r>
            <a:r>
              <a:rPr lang="hu-HU" altLang="en-US" sz="3400" dirty="0" smtClean="0"/>
              <a:t>S=megtakarítás, </a:t>
            </a:r>
            <a:r>
              <a:rPr lang="hu-HU" altLang="en-US" sz="3400" i="1" dirty="0" err="1" smtClean="0"/>
              <a:t>savings</a:t>
            </a:r>
            <a:r>
              <a:rPr lang="hu-HU" altLang="en-US" sz="3400" dirty="0" smtClean="0"/>
              <a:t>)</a:t>
            </a:r>
            <a:endParaRPr lang="en-US" altLang="en-US" sz="3400" dirty="0" smtClean="0"/>
          </a:p>
          <a:p>
            <a:pPr lvl="1"/>
            <a:r>
              <a:rPr lang="hu-HU" altLang="en-US" sz="3200" dirty="0"/>
              <a:t>A gazdaságban lévő teljes </a:t>
            </a:r>
            <a:r>
              <a:rPr lang="hu-HU" altLang="en-US" sz="3200" dirty="0" smtClean="0"/>
              <a:t>jövedelemből az a rész, </a:t>
            </a:r>
            <a:r>
              <a:rPr lang="hu-HU" altLang="en-US" sz="3200" dirty="0"/>
              <a:t>ami a fogyasztás és a </a:t>
            </a:r>
            <a:r>
              <a:rPr lang="hu-HU" altLang="en-US" sz="3200" dirty="0" smtClean="0"/>
              <a:t>kormányzati </a:t>
            </a:r>
            <a:r>
              <a:rPr lang="hu-HU" altLang="en-US" sz="3200" dirty="0"/>
              <a:t>vásárlások kifizetése után </a:t>
            </a:r>
            <a:r>
              <a:rPr lang="hu-HU" altLang="en-US" sz="3200" dirty="0" smtClean="0"/>
              <a:t>marad</a:t>
            </a:r>
          </a:p>
          <a:p>
            <a:pPr lvl="2"/>
            <a:r>
              <a:rPr lang="en-US" altLang="en-US" sz="2800" dirty="0"/>
              <a:t>S = Y – C – G</a:t>
            </a:r>
            <a:endParaRPr lang="hu-HU" altLang="en-US" sz="2800" dirty="0"/>
          </a:p>
          <a:p>
            <a:pPr lvl="1"/>
            <a:r>
              <a:rPr lang="hu-HU" altLang="en-US" sz="3200" dirty="0"/>
              <a:t>Azonosság átrendezésével: Y – C – G = I</a:t>
            </a:r>
          </a:p>
          <a:p>
            <a:pPr lvl="1"/>
            <a:r>
              <a:rPr lang="hu-HU" altLang="en-US" sz="3200" b="1" dirty="0"/>
              <a:t>S = I (megtakarítás egyenlő a </a:t>
            </a:r>
            <a:r>
              <a:rPr lang="hu-HU" altLang="en-US" sz="3200" b="1" dirty="0" smtClean="0"/>
              <a:t>beruházással) </a:t>
            </a:r>
          </a:p>
          <a:p>
            <a:pPr lvl="2"/>
            <a:r>
              <a:rPr lang="hu-HU" altLang="en-US" sz="2800" b="1" dirty="0" smtClean="0"/>
              <a:t>Összehangolását </a:t>
            </a:r>
            <a:r>
              <a:rPr lang="hu-HU" altLang="en-US" sz="2800" b="1" dirty="0"/>
              <a:t>a pénzügyi rendszer végzi</a:t>
            </a:r>
            <a:endParaRPr lang="en-US" altLang="en-US" sz="2800" b="1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0AE529C-D769-4702-B2AF-D20E2158438A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36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300" dirty="0" smtClean="0">
                <a:solidFill>
                  <a:srgbClr val="000070"/>
                </a:solidFill>
              </a:rPr>
              <a:t>Magán és állami megtakarítás</a:t>
            </a:r>
            <a:endParaRPr lang="en-US" altLang="en-US" sz="3300" dirty="0" smtClean="0">
              <a:solidFill>
                <a:srgbClr val="00007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400" dirty="0" smtClean="0"/>
              <a:t>T = </a:t>
            </a:r>
            <a:r>
              <a:rPr lang="hu-HU" altLang="en-US" sz="3400" dirty="0" smtClean="0"/>
              <a:t>adók mínusz transzferek</a:t>
            </a:r>
            <a:endParaRPr lang="en-US" altLang="en-US" sz="3400" dirty="0" smtClean="0"/>
          </a:p>
          <a:p>
            <a:pPr lvl="1">
              <a:buFont typeface="Arial" charset="0"/>
              <a:buNone/>
            </a:pPr>
            <a:r>
              <a:rPr lang="en-US" altLang="en-US" sz="3200" dirty="0" smtClean="0"/>
              <a:t>S = Y – C – G</a:t>
            </a:r>
          </a:p>
          <a:p>
            <a:pPr lvl="1">
              <a:buFont typeface="Arial" charset="0"/>
              <a:buNone/>
            </a:pPr>
            <a:r>
              <a:rPr lang="en-US" altLang="en-US" sz="3200" dirty="0" smtClean="0"/>
              <a:t>S = (Y – C</a:t>
            </a:r>
            <a:r>
              <a:rPr lang="hu-HU" altLang="en-US" sz="3200" dirty="0" smtClean="0"/>
              <a:t> – T</a:t>
            </a:r>
            <a:r>
              <a:rPr lang="en-US" altLang="en-US" sz="3200" dirty="0" smtClean="0"/>
              <a:t>) + (T – G)</a:t>
            </a:r>
          </a:p>
          <a:p>
            <a:r>
              <a:rPr lang="hu-HU" altLang="en-US" sz="3400" dirty="0" smtClean="0"/>
              <a:t>Magán megtakarítás: </a:t>
            </a:r>
            <a:r>
              <a:rPr lang="en-US" altLang="en-US" sz="3400" dirty="0" smtClean="0"/>
              <a:t>Y – </a:t>
            </a:r>
            <a:r>
              <a:rPr lang="hu-HU" altLang="en-US" sz="3400" dirty="0" smtClean="0"/>
              <a:t>C</a:t>
            </a:r>
            <a:r>
              <a:rPr lang="en-US" altLang="en-US" sz="3400" dirty="0" smtClean="0"/>
              <a:t> – </a:t>
            </a:r>
            <a:r>
              <a:rPr lang="hu-HU" altLang="en-US" sz="3400" dirty="0" smtClean="0"/>
              <a:t>T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Bevétel, mely a háztartásoknál keletkezik az adók és a fogyasztás kifizetése után</a:t>
            </a:r>
            <a:endParaRPr lang="en-US" altLang="en-US" sz="3200" dirty="0" smtClean="0"/>
          </a:p>
          <a:p>
            <a:r>
              <a:rPr lang="hu-HU" altLang="en-US" sz="3400" dirty="0" smtClean="0"/>
              <a:t>Állami megtakarítás</a:t>
            </a:r>
            <a:r>
              <a:rPr lang="hu-HU" altLang="en-US" sz="3400" dirty="0"/>
              <a:t>:</a:t>
            </a:r>
            <a:r>
              <a:rPr lang="en-US" altLang="en-US" sz="3400" dirty="0" smtClean="0"/>
              <a:t> T – G </a:t>
            </a:r>
          </a:p>
          <a:p>
            <a:pPr lvl="1"/>
            <a:r>
              <a:rPr lang="hu-HU" altLang="en-US" sz="3200" dirty="0" smtClean="0"/>
              <a:t>Adóbevétel, amely a kormányzatnál keletkezik miután</a:t>
            </a:r>
            <a:r>
              <a:rPr lang="en-US" altLang="en-US" sz="3200" dirty="0" smtClean="0"/>
              <a:t> </a:t>
            </a:r>
            <a:r>
              <a:rPr lang="hu-HU" altLang="en-US" sz="3200" dirty="0" smtClean="0"/>
              <a:t>kifizette a kiadásait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D261CB0-AC61-4130-A171-18483460BECB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71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300" dirty="0" smtClean="0">
                <a:solidFill>
                  <a:srgbClr val="000070"/>
                </a:solidFill>
              </a:rPr>
              <a:t>Költségvetési többlet és hiány</a:t>
            </a:r>
            <a:endParaRPr lang="en-US" altLang="en-US" sz="3300" dirty="0" smtClean="0">
              <a:solidFill>
                <a:srgbClr val="00007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Költségvetési többlet</a:t>
            </a:r>
            <a:r>
              <a:rPr lang="en-US" altLang="en-US" sz="3400" dirty="0" smtClean="0"/>
              <a:t>: T – G &gt; 0</a:t>
            </a:r>
          </a:p>
          <a:p>
            <a:pPr lvl="1"/>
            <a:r>
              <a:rPr lang="hu-HU" altLang="en-US" sz="3200" dirty="0"/>
              <a:t>K</a:t>
            </a:r>
            <a:r>
              <a:rPr lang="hu-HU" altLang="en-US" sz="3200" dirty="0" smtClean="0"/>
              <a:t>ormányzati kiadás feletti adóbevételi többlet</a:t>
            </a:r>
            <a:endParaRPr lang="en-US" altLang="en-US" sz="3200" dirty="0" smtClean="0"/>
          </a:p>
          <a:p>
            <a:r>
              <a:rPr lang="hu-HU" altLang="en-US" sz="3400" dirty="0" smtClean="0"/>
              <a:t>Költségvetési hiány</a:t>
            </a:r>
            <a:r>
              <a:rPr lang="en-US" altLang="en-US" sz="3400" dirty="0" smtClean="0"/>
              <a:t>: T – G &lt; 0</a:t>
            </a:r>
          </a:p>
          <a:p>
            <a:pPr lvl="1"/>
            <a:r>
              <a:rPr lang="hu-HU" altLang="en-US" sz="3200" dirty="0" smtClean="0"/>
              <a:t>Adóbevételi hiány a kormányzati kiadásokból</a:t>
            </a:r>
          </a:p>
          <a:p>
            <a:r>
              <a:rPr lang="hu-HU" altLang="en-US" sz="3600" dirty="0" smtClean="0"/>
              <a:t>Kiegyensúlyozott költségvetés: T = G</a:t>
            </a:r>
            <a:endParaRPr lang="en-US" altLang="en-US" sz="36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7512F4D-C02C-42D5-8A1B-3B07F2F627B4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5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200" dirty="0">
                <a:solidFill>
                  <a:srgbClr val="C00000"/>
                </a:solidFill>
              </a:rPr>
              <a:t>A beruházás és megtakarítás jelentése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/>
              <a:t>Megtakarítás: magasabb jövedelem, mint </a:t>
            </a:r>
            <a:r>
              <a:rPr lang="hu-HU" altLang="en-US" sz="3400" dirty="0" smtClean="0"/>
              <a:t>fogyasztás</a:t>
            </a:r>
          </a:p>
          <a:p>
            <a:pPr lvl="1"/>
            <a:r>
              <a:rPr lang="hu-HU" altLang="en-US" sz="3000" dirty="0" smtClean="0"/>
              <a:t>Pl. kötvényvásárlás nem befektetés</a:t>
            </a:r>
            <a:endParaRPr lang="hu-HU" altLang="en-US" sz="3000" dirty="0"/>
          </a:p>
          <a:p>
            <a:r>
              <a:rPr lang="hu-HU" altLang="en-US" sz="3400" dirty="0" smtClean="0"/>
              <a:t>Beruházás</a:t>
            </a:r>
            <a:r>
              <a:rPr lang="hu-HU" altLang="en-US" sz="3400" dirty="0"/>
              <a:t>: új tőke (szerszámok, gépek stb.) </a:t>
            </a:r>
            <a:r>
              <a:rPr lang="hu-HU" altLang="en-US" sz="3400" dirty="0" smtClean="0"/>
              <a:t>vásárlása, előállítása</a:t>
            </a:r>
            <a:endParaRPr lang="hu-HU" altLang="en-US" sz="3400" dirty="0"/>
          </a:p>
          <a:p>
            <a:pPr lvl="1"/>
            <a:r>
              <a:rPr lang="hu-HU" altLang="en-US" sz="3000" dirty="0" smtClean="0"/>
              <a:t>Vállalatok </a:t>
            </a:r>
            <a:r>
              <a:rPr lang="hu-HU" altLang="en-US" sz="3000" dirty="0"/>
              <a:t>főleg, illetve a háztartások </a:t>
            </a:r>
            <a:r>
              <a:rPr lang="hu-HU" altLang="en-US" sz="3000" dirty="0" smtClean="0"/>
              <a:t>lakóingatlan </a:t>
            </a:r>
            <a:r>
              <a:rPr lang="hu-HU" altLang="en-US" sz="3000" dirty="0"/>
              <a:t>vásárlása</a:t>
            </a:r>
          </a:p>
          <a:p>
            <a:r>
              <a:rPr lang="hu-HU" altLang="en-US" sz="3400" dirty="0" smtClean="0"/>
              <a:t>Az </a:t>
            </a:r>
            <a:r>
              <a:rPr lang="hu-HU" altLang="en-US" sz="3400" dirty="0"/>
              <a:t>egyik ember </a:t>
            </a:r>
            <a:r>
              <a:rPr lang="hu-HU" altLang="en-US" sz="3400" dirty="0" smtClean="0"/>
              <a:t>megtakarításai finanszírozhatják </a:t>
            </a:r>
            <a:r>
              <a:rPr lang="hu-HU" altLang="en-US" sz="3400" dirty="0"/>
              <a:t>a másik ember beruházásait</a:t>
            </a:r>
          </a:p>
          <a:p>
            <a:r>
              <a:rPr lang="hu-HU" altLang="en-US" sz="3400" dirty="0" smtClean="0"/>
              <a:t>S </a:t>
            </a:r>
            <a:r>
              <a:rPr lang="hu-HU" altLang="en-US" sz="3400" dirty="0"/>
              <a:t>= I (a gazdaság egészében</a:t>
            </a:r>
            <a:r>
              <a:rPr lang="hu-HU" altLang="en-US" sz="3400" dirty="0" smtClean="0"/>
              <a:t>)</a:t>
            </a:r>
            <a:endParaRPr lang="hu-HU" altLang="en-US" sz="3400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7CEC2C3-C8DE-43D3-B642-368F5418567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7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dirty="0" smtClean="0"/>
              <a:t>Mi lesz ma?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70114" y="1571171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hu-HU" altLang="en-US" dirty="0" smtClean="0"/>
              <a:t>Kísérlet</a:t>
            </a:r>
          </a:p>
          <a:p>
            <a:r>
              <a:rPr lang="hu-HU" altLang="en-US" dirty="0" smtClean="0"/>
              <a:t>Áttekintés a vizsgafeladatok típusairól</a:t>
            </a:r>
          </a:p>
          <a:p>
            <a:r>
              <a:rPr lang="hu-HU" altLang="en-US" dirty="0" smtClean="0"/>
              <a:t>Megtakarítás</a:t>
            </a:r>
            <a:r>
              <a:rPr lang="hu-HU" altLang="en-US" dirty="0"/>
              <a:t> </a:t>
            </a:r>
            <a:r>
              <a:rPr lang="hu-HU" altLang="en-US" dirty="0" smtClean="0"/>
              <a:t>és beruházás, folyt. </a:t>
            </a:r>
          </a:p>
          <a:p>
            <a:r>
              <a:rPr lang="hu-HU" altLang="en-US" dirty="0" smtClean="0"/>
              <a:t>Munkanélküliség…</a:t>
            </a:r>
          </a:p>
        </p:txBody>
      </p:sp>
    </p:spTree>
    <p:extLst>
      <p:ext uri="{BB962C8B-B14F-4D97-AF65-F5344CB8AC3E}">
        <p14:creationId xmlns:p14="http://schemas.microsoft.com/office/powerpoint/2010/main" val="41749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Hitelpiac. A kölcsönözhető </a:t>
            </a:r>
            <a:r>
              <a:rPr lang="hu-HU" altLang="en-US" sz="4000" dirty="0">
                <a:solidFill>
                  <a:srgbClr val="000070"/>
                </a:solidFill>
              </a:rPr>
              <a:t>források</a:t>
            </a:r>
            <a:r>
              <a:rPr lang="hu-HU" altLang="en-US" sz="3600" dirty="0" smtClean="0">
                <a:solidFill>
                  <a:srgbClr val="000070"/>
                </a:solidFill>
              </a:rPr>
              <a:t> </a:t>
            </a:r>
            <a:r>
              <a:rPr lang="hu-HU" altLang="en-US" sz="4000" dirty="0" smtClean="0">
                <a:solidFill>
                  <a:srgbClr val="000070"/>
                </a:solidFill>
              </a:rPr>
              <a:t>piaca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Kölcsönözhető </a:t>
            </a:r>
            <a:r>
              <a:rPr lang="hu-HU" altLang="en-US" sz="3400" dirty="0" smtClean="0">
                <a:latin typeface="Arial" charset="0"/>
              </a:rPr>
              <a:t>források</a:t>
            </a:r>
            <a:r>
              <a:rPr lang="hu-HU" altLang="en-US" sz="3400" dirty="0" smtClean="0"/>
              <a:t> kereslete és kínálata</a:t>
            </a:r>
          </a:p>
          <a:p>
            <a:r>
              <a:rPr lang="hu-HU" altLang="en-US" sz="3400" dirty="0"/>
              <a:t>Egyszerűsítés: csak egy hitelpiac </a:t>
            </a:r>
          </a:p>
          <a:p>
            <a:r>
              <a:rPr lang="hu-HU" altLang="en-US" sz="3400" dirty="0" smtClean="0"/>
              <a:t>Piac különlegessége</a:t>
            </a:r>
            <a:r>
              <a:rPr lang="hu-HU" altLang="en-US" sz="3400" dirty="0"/>
              <a:t>: jelent összeköti a jövővel</a:t>
            </a:r>
          </a:p>
          <a:p>
            <a:pPr lvl="1"/>
            <a:r>
              <a:rPr lang="hu-HU" altLang="en-US" sz="3000" dirty="0" smtClean="0"/>
              <a:t>Hitelkínálat</a:t>
            </a:r>
            <a:r>
              <a:rPr lang="hu-HU" altLang="en-US" sz="3000" dirty="0"/>
              <a:t>: akik fogyasztás helyett </a:t>
            </a:r>
            <a:r>
              <a:rPr lang="hu-HU" altLang="en-US" sz="3000" dirty="0" smtClean="0"/>
              <a:t>szeretnének </a:t>
            </a:r>
            <a:r>
              <a:rPr lang="hu-HU" altLang="en-US" b="1" dirty="0" smtClean="0"/>
              <a:t>megtakarítani</a:t>
            </a:r>
            <a:r>
              <a:rPr lang="hu-HU" altLang="en-US" dirty="0" smtClean="0"/>
              <a:t> </a:t>
            </a:r>
            <a:r>
              <a:rPr lang="hu-HU" altLang="en-US" dirty="0"/>
              <a:t>(jelenbelit jövőbeli jövedelemre </a:t>
            </a:r>
            <a:r>
              <a:rPr lang="hu-HU" altLang="en-US" dirty="0" smtClean="0"/>
              <a:t>cserélni)</a:t>
            </a:r>
          </a:p>
          <a:p>
            <a:pPr lvl="1"/>
            <a:r>
              <a:rPr lang="hu-HU" altLang="en-US" sz="3000" dirty="0" smtClean="0"/>
              <a:t>Hitelkereslet</a:t>
            </a:r>
            <a:r>
              <a:rPr lang="hu-HU" altLang="en-US" sz="3000" dirty="0"/>
              <a:t>: akik kölcsönt akarnak, hogy </a:t>
            </a:r>
            <a:r>
              <a:rPr lang="hu-HU" altLang="en-US" sz="3000" b="1" dirty="0"/>
              <a:t>beruházásaikat</a:t>
            </a:r>
            <a:r>
              <a:rPr lang="hu-HU" altLang="en-US" sz="3000" dirty="0"/>
              <a:t> finanszírozhassák (jövőbeli tőkeállomány </a:t>
            </a:r>
            <a:r>
              <a:rPr lang="hu-HU" altLang="en-US" sz="3000" dirty="0" smtClean="0"/>
              <a:t>növelése, jövőbeli jövedelmet jelenbelire cserélik)</a:t>
            </a:r>
            <a:endParaRPr lang="hu-HU" altLang="en-US" sz="3000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6D382DE-382B-4937-A6EE-ED3B08ED549E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Hitelpiac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Ár: Kamatláb</a:t>
            </a:r>
          </a:p>
          <a:p>
            <a:pPr lvl="1"/>
            <a:r>
              <a:rPr lang="hu-HU" altLang="en-US" sz="3000" dirty="0"/>
              <a:t>Megtakarítások hozama</a:t>
            </a:r>
          </a:p>
          <a:p>
            <a:pPr lvl="1"/>
            <a:r>
              <a:rPr lang="hu-HU" altLang="en-US" sz="3000" dirty="0"/>
              <a:t>A kölcsön ára</a:t>
            </a:r>
          </a:p>
          <a:p>
            <a:pPr lvl="1"/>
            <a:r>
              <a:rPr lang="hu-HU" altLang="en-US" sz="3000" dirty="0"/>
              <a:t>A kamatláb </a:t>
            </a:r>
            <a:r>
              <a:rPr lang="hu-HU" altLang="en-US" sz="3000" dirty="0" smtClean="0"/>
              <a:t>növekedéséve a keresett mennyiség </a:t>
            </a:r>
            <a:r>
              <a:rPr lang="hu-HU" altLang="en-US" sz="3000" dirty="0"/>
              <a:t>csökken, </a:t>
            </a:r>
            <a:r>
              <a:rPr lang="hu-HU" altLang="en-US" sz="3000" dirty="0" smtClean="0"/>
              <a:t>kínált mennyiség </a:t>
            </a:r>
            <a:r>
              <a:rPr lang="hu-HU" altLang="en-US" sz="3000" dirty="0"/>
              <a:t>nő </a:t>
            </a:r>
            <a:r>
              <a:rPr lang="hu-HU" altLang="en-US" sz="3000" dirty="0" smtClean="0"/>
              <a:t> </a:t>
            </a:r>
          </a:p>
          <a:p>
            <a:pPr lvl="2"/>
            <a:r>
              <a:rPr lang="hu-HU" altLang="en-US" dirty="0" smtClean="0"/>
              <a:t>Keresleti görbe negatív </a:t>
            </a:r>
            <a:r>
              <a:rPr lang="hu-HU" altLang="en-US" dirty="0" err="1" smtClean="0"/>
              <a:t>meredekségű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Kínálati </a:t>
            </a:r>
            <a:r>
              <a:rPr lang="hu-HU" altLang="en-US" dirty="0"/>
              <a:t>görbe pozitív </a:t>
            </a:r>
            <a:r>
              <a:rPr lang="hu-HU" altLang="en-US" dirty="0" err="1" smtClean="0"/>
              <a:t>meredekségű</a:t>
            </a:r>
            <a:endParaRPr lang="hu-HU" altLang="en-US" sz="2600" dirty="0"/>
          </a:p>
          <a:p>
            <a:pPr lvl="1"/>
            <a:r>
              <a:rPr lang="hu-HU" altLang="en-US" sz="3000" dirty="0"/>
              <a:t>Keresletet és kínálatot egyensúlyba </a:t>
            </a:r>
            <a:r>
              <a:rPr lang="hu-HU" altLang="en-US" sz="3000" dirty="0" smtClean="0"/>
              <a:t>hozza</a:t>
            </a:r>
          </a:p>
          <a:p>
            <a:pPr lvl="1"/>
            <a:endParaRPr lang="en-US" altLang="en-US" sz="30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685800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kölcsönözhető </a:t>
            </a:r>
            <a:r>
              <a:rPr lang="hu-HU" altLang="en-US" sz="2800" smtClean="0">
                <a:solidFill>
                  <a:srgbClr val="7E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források</a:t>
            </a:r>
            <a:r>
              <a:rPr lang="hu-HU" altLang="en-US" sz="280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piaca</a:t>
            </a:r>
            <a:endParaRPr lang="en-US" altLang="en-US" sz="280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2469BA2-D2B9-4CFE-8F73-AFF2789C5074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n-US" dirty="0">
              <a:latin typeface="+mn-lt"/>
              <a:cs typeface="+mn-cs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89491" y="1825619"/>
            <a:ext cx="5784850" cy="2944813"/>
            <a:chOff x="649561" y="1520042"/>
            <a:chExt cx="5786864" cy="2945873"/>
          </a:xfrm>
        </p:grpSpPr>
        <p:grpSp>
          <p:nvGrpSpPr>
            <p:cNvPr id="46104" name="Group 9"/>
            <p:cNvGrpSpPr>
              <a:grpSpLocks/>
            </p:cNvGrpSpPr>
            <p:nvPr/>
          </p:nvGrpSpPr>
          <p:grpSpPr bwMode="auto">
            <a:xfrm>
              <a:off x="1828007" y="1591294"/>
              <a:ext cx="4608418" cy="2874621"/>
              <a:chOff x="1828007" y="1591294"/>
              <a:chExt cx="4608418" cy="2874621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391485" y="3027917"/>
                <a:ext cx="2874409" cy="15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1864422" y="1591506"/>
                <a:ext cx="4572003" cy="28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46105" name="TextBox 10"/>
            <p:cNvSpPr txBox="1">
              <a:spLocks noChangeArrowheads="1"/>
            </p:cNvSpPr>
            <p:nvPr/>
          </p:nvSpPr>
          <p:spPr bwMode="auto">
            <a:xfrm>
              <a:off x="649561" y="1520042"/>
              <a:ext cx="1159570" cy="369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/>
                <a:t>Kamatláb</a:t>
              </a:r>
              <a:endParaRPr lang="en-US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445191" y="4770432"/>
            <a:ext cx="4946650" cy="658812"/>
            <a:chOff x="1652299" y="4465122"/>
            <a:chExt cx="4946250" cy="6591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498" y="4465122"/>
              <a:ext cx="4608139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2" name="TextBox 12"/>
            <p:cNvSpPr txBox="1">
              <a:spLocks noChangeArrowheads="1"/>
            </p:cNvSpPr>
            <p:nvPr/>
          </p:nvSpPr>
          <p:spPr bwMode="auto">
            <a:xfrm>
              <a:off x="4092938" y="4476994"/>
              <a:ext cx="2505611" cy="647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/>
                <a:t>Kölcsönözhető pénzek</a:t>
              </a:r>
              <a:endParaRPr lang="en-US" altLang="en-US"/>
            </a:p>
            <a:p>
              <a:pPr algn="r" eaLnBrk="1" hangingPunct="1"/>
              <a:r>
                <a:rPr lang="en-US" altLang="en-US"/>
                <a:t>(</a:t>
              </a:r>
              <a:r>
                <a:rPr lang="hu-HU" altLang="en-US"/>
                <a:t>milliárd dollár</a:t>
              </a:r>
              <a:r>
                <a:rPr lang="en-US" altLang="en-US"/>
                <a:t>)</a:t>
              </a:r>
            </a:p>
          </p:txBody>
        </p:sp>
        <p:sp>
          <p:nvSpPr>
            <p:cNvPr id="46103" name="TextBox 13"/>
            <p:cNvSpPr txBox="1">
              <a:spLocks noChangeArrowheads="1"/>
            </p:cNvSpPr>
            <p:nvPr/>
          </p:nvSpPr>
          <p:spPr bwMode="auto">
            <a:xfrm>
              <a:off x="1652299" y="447501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108766" y="2205032"/>
            <a:ext cx="3622675" cy="2244725"/>
            <a:chOff x="2470068" y="1900052"/>
            <a:chExt cx="3621530" cy="2244436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2470068" y="2138146"/>
              <a:ext cx="2588395" cy="2006342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0" name="TextBox 19"/>
            <p:cNvSpPr txBox="1">
              <a:spLocks noChangeArrowheads="1"/>
            </p:cNvSpPr>
            <p:nvPr/>
          </p:nvSpPr>
          <p:spPr bwMode="auto">
            <a:xfrm>
              <a:off x="5118265" y="1900052"/>
              <a:ext cx="973333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Kínálat</a:t>
              </a:r>
              <a:endParaRPr lang="en-US" altLang="en-US"/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3405629" y="2382832"/>
            <a:ext cx="3548062" cy="1971675"/>
            <a:chOff x="2766951" y="2078182"/>
            <a:chExt cx="3548852" cy="197130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766951" y="2078182"/>
              <a:ext cx="2529450" cy="1971304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98" name="TextBox 21"/>
            <p:cNvSpPr txBox="1">
              <a:spLocks noChangeArrowheads="1"/>
            </p:cNvSpPr>
            <p:nvPr/>
          </p:nvSpPr>
          <p:spPr bwMode="auto">
            <a:xfrm>
              <a:off x="5284519" y="3645724"/>
              <a:ext cx="1031284" cy="36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Kereslet</a:t>
              </a:r>
              <a:endParaRPr lang="en-US" alt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1980054" y="3157532"/>
            <a:ext cx="2636837" cy="338137"/>
            <a:chOff x="1389385" y="2972792"/>
            <a:chExt cx="2636304" cy="338971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854428" y="3125568"/>
              <a:ext cx="21712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96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5%</a:t>
              </a:r>
              <a:endParaRPr lang="en-US" altLang="en-US" sz="1600" baseline="-2500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4207316" y="3355969"/>
            <a:ext cx="811213" cy="1752600"/>
            <a:chOff x="2799003" y="3063840"/>
            <a:chExt cx="812434" cy="1751673"/>
          </a:xfrm>
        </p:grpSpPr>
        <p:sp>
          <p:nvSpPr>
            <p:cNvPr id="46093" name="TextBox 74"/>
            <p:cNvSpPr txBox="1">
              <a:spLocks noChangeArrowheads="1"/>
            </p:cNvSpPr>
            <p:nvPr/>
          </p:nvSpPr>
          <p:spPr bwMode="auto">
            <a:xfrm>
              <a:off x="2799003" y="4476909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$1,200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2495964" y="3764351"/>
              <a:ext cx="1401022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183"/>
          <p:cNvSpPr>
            <a:spLocks/>
          </p:cNvSpPr>
          <p:nvPr/>
        </p:nvSpPr>
        <p:spPr bwMode="auto">
          <a:xfrm>
            <a:off x="4527991" y="3240082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932544"/>
            <a:ext cx="8534400" cy="5410200"/>
          </a:xfrm>
        </p:spPr>
        <p:txBody>
          <a:bodyPr/>
          <a:lstStyle/>
          <a:p>
            <a:r>
              <a:rPr lang="hu-HU" altLang="en-US" dirty="0"/>
              <a:t>A gazdaságban a kamatláb úgy mozog, hogy kiegyenlítse a kölcsönözhető pénzek keresletét és kínálatát.</a:t>
            </a:r>
            <a:r>
              <a:rPr lang="en-US" altLang="en-US" dirty="0"/>
              <a:t> </a:t>
            </a:r>
            <a:r>
              <a:rPr lang="hu-HU" altLang="en-US" dirty="0"/>
              <a:t>A kölcsönözhető pénzek kínálata a nemzeti megtakarításból jön, beleértve a magán és állami megtakarítást is. A kölcsönözhető pénzek kereslete olyan cégektől és háztartásoktól jön, melyek azért akarnak kölcsönt, hogy befektessenek. Itt az egyensúlyi kamatláb 5% és 1200 milliárd dollár a keresett és kínált kölcsönözhető pénzek.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Reál vs. Nominális kamatláb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Reálkamatláb és nominális kamatláb</a:t>
            </a:r>
          </a:p>
          <a:p>
            <a:pPr lvl="1"/>
            <a:r>
              <a:rPr lang="hu-HU" sz="2400" dirty="0" smtClean="0"/>
              <a:t>Azonos </a:t>
            </a:r>
            <a:r>
              <a:rPr lang="hu-HU" sz="2400" dirty="0"/>
              <a:t>nominális kamatláb mellett, </a:t>
            </a:r>
            <a:r>
              <a:rPr lang="hu-HU" sz="2400" dirty="0" smtClean="0"/>
              <a:t>a vásárlóerő </a:t>
            </a:r>
            <a:r>
              <a:rPr lang="hu-HU" sz="2400" dirty="0"/>
              <a:t>annál kevésbé nő </a:t>
            </a:r>
            <a:r>
              <a:rPr lang="hu-HU" sz="2400" dirty="0" smtClean="0"/>
              <a:t>minél </a:t>
            </a:r>
            <a:r>
              <a:rPr lang="hu-HU" sz="2400" dirty="0"/>
              <a:t>magasabb az infláció</a:t>
            </a:r>
          </a:p>
          <a:p>
            <a:pPr lvl="1"/>
            <a:r>
              <a:rPr lang="hu-HU" sz="2400" dirty="0" smtClean="0"/>
              <a:t>Vásárlóerő </a:t>
            </a:r>
            <a:r>
              <a:rPr lang="hu-HU" sz="2400" dirty="0"/>
              <a:t>csökken, ha az inflációs ráta magasabb, mint </a:t>
            </a:r>
            <a:r>
              <a:rPr lang="hu-HU" sz="2400" dirty="0" smtClean="0"/>
              <a:t>a </a:t>
            </a:r>
            <a:r>
              <a:rPr lang="hu-HU" sz="2400" dirty="0"/>
              <a:t>kamatláb</a:t>
            </a:r>
          </a:p>
          <a:p>
            <a:r>
              <a:rPr lang="hu-HU" sz="2800" dirty="0" smtClean="0"/>
              <a:t>Reálkamatláb</a:t>
            </a:r>
            <a:r>
              <a:rPr lang="hu-HU" sz="2800" dirty="0"/>
              <a:t>:</a:t>
            </a:r>
          </a:p>
          <a:p>
            <a:pPr lvl="1"/>
            <a:r>
              <a:rPr lang="hu-HU" sz="2400" dirty="0" smtClean="0"/>
              <a:t>Infláció </a:t>
            </a:r>
            <a:r>
              <a:rPr lang="hu-HU" sz="2400" dirty="0"/>
              <a:t>hatásával kiigazított</a:t>
            </a:r>
          </a:p>
          <a:p>
            <a:pPr lvl="1"/>
            <a:r>
              <a:rPr lang="hu-HU" sz="2400" dirty="0" smtClean="0"/>
              <a:t>Reálkamatláb </a:t>
            </a:r>
            <a:r>
              <a:rPr lang="hu-HU" sz="2400" dirty="0"/>
              <a:t>= nominális kamatláb – inflációs ráta</a:t>
            </a:r>
          </a:p>
          <a:p>
            <a:pPr lvl="1"/>
            <a:r>
              <a:rPr lang="hu-HU" sz="2400" dirty="0" smtClean="0"/>
              <a:t>Megmutatja</a:t>
            </a:r>
            <a:r>
              <a:rPr lang="hu-HU" sz="2400" dirty="0"/>
              <a:t>, milyen gyorsan nő a megtakarított pénz </a:t>
            </a:r>
            <a:r>
              <a:rPr lang="hu-HU" sz="2400" dirty="0" smtClean="0"/>
              <a:t>vásárlóereje</a:t>
            </a:r>
            <a:endParaRPr lang="hu-HU" sz="2400" dirty="0"/>
          </a:p>
          <a:p>
            <a:pPr lvl="2"/>
            <a:r>
              <a:rPr lang="hu-HU" sz="2000" dirty="0" smtClean="0"/>
              <a:t>Nominális </a:t>
            </a:r>
            <a:r>
              <a:rPr lang="hu-HU" sz="2000" dirty="0"/>
              <a:t>kamatláb: megmutatja, milyen gyorsan nő a </a:t>
            </a:r>
            <a:r>
              <a:rPr lang="hu-HU" sz="2000" dirty="0" smtClean="0"/>
              <a:t>megtakarított </a:t>
            </a:r>
            <a:r>
              <a:rPr lang="hu-HU" sz="2000" dirty="0"/>
              <a:t>pénz mennyisége</a:t>
            </a:r>
          </a:p>
          <a:p>
            <a:r>
              <a:rPr lang="hu-HU" sz="2600" dirty="0" smtClean="0"/>
              <a:t>Hitelkereslet </a:t>
            </a:r>
            <a:r>
              <a:rPr lang="hu-HU" sz="2600" dirty="0"/>
              <a:t>és hitelkínálat </a:t>
            </a:r>
            <a:r>
              <a:rPr lang="hu-HU" sz="2600" b="1" dirty="0"/>
              <a:t>a reálkamatláb függvénye</a:t>
            </a:r>
            <a:endParaRPr lang="en-US" sz="2600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sz="3200" dirty="0"/>
              <a:t>Gazdaságpolitikai intézkedések hatása a hitelpiacra</a:t>
            </a:r>
            <a:endParaRPr lang="en-US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671292"/>
            <a:ext cx="8534400" cy="5410200"/>
          </a:xfrm>
        </p:spPr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1. intézkedés</a:t>
            </a:r>
            <a:r>
              <a:rPr lang="en-US" altLang="en-US" dirty="0">
                <a:solidFill>
                  <a:srgbClr val="C00000"/>
                </a:solidFill>
              </a:rPr>
              <a:t>: </a:t>
            </a:r>
            <a:r>
              <a:rPr lang="hu-HU" altLang="en-US" dirty="0">
                <a:solidFill>
                  <a:srgbClr val="C00000"/>
                </a:solidFill>
                <a:latin typeface="Arial" charset="0"/>
              </a:rPr>
              <a:t>megtakarítás</a:t>
            </a:r>
            <a:r>
              <a:rPr lang="hu-HU" altLang="en-US" dirty="0">
                <a:solidFill>
                  <a:srgbClr val="C00000"/>
                </a:solidFill>
              </a:rPr>
              <a:t> ösztönzése</a:t>
            </a:r>
            <a:endParaRPr lang="en-US" altLang="en-US" dirty="0">
              <a:solidFill>
                <a:srgbClr val="C00000"/>
              </a:solidFill>
            </a:endParaRPr>
          </a:p>
          <a:p>
            <a:r>
              <a:rPr lang="hu-HU" dirty="0"/>
              <a:t>Alacsony megtakarítás gond, </a:t>
            </a:r>
            <a:r>
              <a:rPr lang="hu-HU" dirty="0" smtClean="0"/>
              <a:t>mert a </a:t>
            </a:r>
            <a:r>
              <a:rPr lang="hu-HU" dirty="0"/>
              <a:t>beruházás hosszú távon hat a termelékenységre és </a:t>
            </a:r>
            <a:r>
              <a:rPr lang="hu-HU" dirty="0" smtClean="0"/>
              <a:t>ezáltal </a:t>
            </a:r>
            <a:r>
              <a:rPr lang="hu-HU" dirty="0"/>
              <a:t>a </a:t>
            </a:r>
            <a:r>
              <a:rPr lang="hu-HU" dirty="0" smtClean="0"/>
              <a:t>növekedésre</a:t>
            </a:r>
          </a:p>
          <a:p>
            <a:r>
              <a:rPr lang="hu-HU" dirty="0" smtClean="0"/>
              <a:t>Segíthetnek </a:t>
            </a:r>
            <a:r>
              <a:rPr lang="hu-HU" dirty="0"/>
              <a:t>megtakarításra ösztönző adószabályok</a:t>
            </a:r>
          </a:p>
          <a:p>
            <a:pPr lvl="1"/>
            <a:r>
              <a:rPr lang="hu-HU" dirty="0" smtClean="0"/>
              <a:t>Kamatadó, osztalékadó </a:t>
            </a:r>
            <a:r>
              <a:rPr lang="hu-HU" dirty="0"/>
              <a:t>csökkenti a mostani megtakarítások jövőbeli </a:t>
            </a:r>
            <a:r>
              <a:rPr lang="hu-HU" dirty="0" smtClean="0"/>
              <a:t>hozamát</a:t>
            </a:r>
            <a:r>
              <a:rPr lang="hu-HU" dirty="0"/>
              <a:t>, a megtakarítás csökkentésére ösztönöz</a:t>
            </a:r>
          </a:p>
          <a:p>
            <a:pPr lvl="1"/>
            <a:r>
              <a:rPr lang="hu-HU" dirty="0" smtClean="0"/>
              <a:t>Adómentes </a:t>
            </a:r>
            <a:r>
              <a:rPr lang="hu-HU" dirty="0"/>
              <a:t>megtakarítási formák (pl. nyugdíjalap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-58737" y="94127"/>
            <a:ext cx="9144000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Megtakarítás ösztönzése a kölcsönözhető pénzek kínálatának növelése érdekében</a:t>
            </a:r>
            <a:endParaRPr lang="en-US" altLang="en-US" sz="280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D553117-7EE6-4587-8897-21D53D28A3B5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9557" y="1535339"/>
            <a:ext cx="6319838" cy="2944813"/>
            <a:chOff x="649699" y="1520042"/>
            <a:chExt cx="6321116" cy="2945873"/>
          </a:xfrm>
        </p:grpSpPr>
        <p:grpSp>
          <p:nvGrpSpPr>
            <p:cNvPr id="48174" name="Group 9"/>
            <p:cNvGrpSpPr>
              <a:grpSpLocks/>
            </p:cNvGrpSpPr>
            <p:nvPr/>
          </p:nvGrpSpPr>
          <p:grpSpPr bwMode="auto">
            <a:xfrm>
              <a:off x="1828007" y="1591294"/>
              <a:ext cx="5142808" cy="2874621"/>
              <a:chOff x="1828007" y="1591294"/>
              <a:chExt cx="5142808" cy="287462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91451" y="3027917"/>
                <a:ext cx="2874409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1864382" y="1591506"/>
                <a:ext cx="5106433" cy="28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48175" name="TextBox 6"/>
            <p:cNvSpPr txBox="1">
              <a:spLocks noChangeArrowheads="1"/>
            </p:cNvSpPr>
            <p:nvPr/>
          </p:nvSpPr>
          <p:spPr bwMode="auto">
            <a:xfrm>
              <a:off x="649699" y="1520042"/>
              <a:ext cx="1159433" cy="369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/>
                <a:t>Kamatláb</a:t>
              </a:r>
              <a:endParaRPr lang="en-US" alt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841270" y="4467452"/>
            <a:ext cx="5765800" cy="682625"/>
            <a:chOff x="1652299" y="4453247"/>
            <a:chExt cx="5765621" cy="682111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828506" y="4453247"/>
              <a:ext cx="5130641" cy="111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72" name="TextBox 11"/>
            <p:cNvSpPr txBox="1">
              <a:spLocks noChangeArrowheads="1"/>
            </p:cNvSpPr>
            <p:nvPr/>
          </p:nvSpPr>
          <p:spPr bwMode="auto">
            <a:xfrm>
              <a:off x="4912220" y="4488876"/>
              <a:ext cx="2505700" cy="64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/>
                <a:t>Kölcsönözhető pénzek</a:t>
              </a:r>
              <a:endParaRPr lang="en-US" altLang="en-US"/>
            </a:p>
            <a:p>
              <a:pPr algn="r" eaLnBrk="1" hangingPunct="1"/>
              <a:r>
                <a:rPr lang="en-US" altLang="en-US"/>
                <a:t>(</a:t>
              </a:r>
              <a:r>
                <a:rPr lang="hu-HU" altLang="en-US"/>
                <a:t>milliárd dollár</a:t>
              </a:r>
              <a:r>
                <a:rPr lang="en-US" altLang="en-US"/>
                <a:t>)</a:t>
              </a:r>
            </a:p>
          </p:txBody>
        </p:sp>
        <p:sp>
          <p:nvSpPr>
            <p:cNvPr id="48173" name="TextBox 12"/>
            <p:cNvSpPr txBox="1">
              <a:spLocks noChangeArrowheads="1"/>
            </p:cNvSpPr>
            <p:nvPr/>
          </p:nvSpPr>
          <p:spPr bwMode="auto">
            <a:xfrm>
              <a:off x="1652299" y="447501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658832" y="1748064"/>
            <a:ext cx="2921000" cy="2411413"/>
            <a:chOff x="2470068" y="1733798"/>
            <a:chExt cx="2920656" cy="241069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470068" y="2136902"/>
              <a:ext cx="2588908" cy="2007586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70" name="TextBox 15"/>
            <p:cNvSpPr txBox="1">
              <a:spLocks noChangeArrowheads="1"/>
            </p:cNvSpPr>
            <p:nvPr/>
          </p:nvSpPr>
          <p:spPr bwMode="auto">
            <a:xfrm>
              <a:off x="4120737" y="1733798"/>
              <a:ext cx="1269987" cy="369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Kínálat</a:t>
              </a:r>
              <a:r>
                <a:rPr lang="en-US" altLang="en-US"/>
                <a:t>, 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955695" y="2092552"/>
            <a:ext cx="3548062" cy="1971675"/>
            <a:chOff x="2766951" y="2078182"/>
            <a:chExt cx="3548852" cy="197130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766951" y="2078182"/>
              <a:ext cx="2529450" cy="1971304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68" name="TextBox 18"/>
            <p:cNvSpPr txBox="1">
              <a:spLocks noChangeArrowheads="1"/>
            </p:cNvSpPr>
            <p:nvPr/>
          </p:nvSpPr>
          <p:spPr bwMode="auto">
            <a:xfrm>
              <a:off x="5284519" y="3645724"/>
              <a:ext cx="1031284" cy="36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Kereslet</a:t>
              </a:r>
              <a:endParaRPr lang="en-US" alt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530120" y="2867252"/>
            <a:ext cx="2636837" cy="338137"/>
            <a:chOff x="1389385" y="2972792"/>
            <a:chExt cx="2636304" cy="338971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854428" y="3125568"/>
              <a:ext cx="21712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66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5%</a:t>
              </a:r>
              <a:endParaRPr lang="en-US" altLang="en-US" sz="1600" baseline="-2500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3568470" y="3065689"/>
            <a:ext cx="811212" cy="1752600"/>
            <a:chOff x="2608763" y="3063840"/>
            <a:chExt cx="812434" cy="1751673"/>
          </a:xfrm>
        </p:grpSpPr>
        <p:sp>
          <p:nvSpPr>
            <p:cNvPr id="48163" name="TextBox 74"/>
            <p:cNvSpPr txBox="1">
              <a:spLocks noChangeArrowheads="1"/>
            </p:cNvSpPr>
            <p:nvPr/>
          </p:nvSpPr>
          <p:spPr bwMode="auto">
            <a:xfrm>
              <a:off x="2608763" y="4476909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$1,200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2496512" y="3764351"/>
              <a:ext cx="1401022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 183"/>
          <p:cNvSpPr>
            <a:spLocks/>
          </p:cNvSpPr>
          <p:nvPr/>
        </p:nvSpPr>
        <p:spPr bwMode="auto">
          <a:xfrm>
            <a:off x="4078057" y="2949802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3511320" y="2078264"/>
            <a:ext cx="2727325" cy="2233613"/>
            <a:chOff x="2470068" y="1911928"/>
            <a:chExt cx="2727325" cy="223256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470068" y="2376847"/>
              <a:ext cx="2293937" cy="17676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62" name="TextBox 29"/>
            <p:cNvSpPr txBox="1">
              <a:spLocks noChangeArrowheads="1"/>
            </p:cNvSpPr>
            <p:nvPr/>
          </p:nvSpPr>
          <p:spPr bwMode="auto">
            <a:xfrm>
              <a:off x="4773879" y="191192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33" name="Freeform 183"/>
          <p:cNvSpPr>
            <a:spLocks/>
          </p:cNvSpPr>
          <p:nvPr/>
        </p:nvSpPr>
        <p:spPr bwMode="auto">
          <a:xfrm>
            <a:off x="4586057" y="3351439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1528417" y="3255731"/>
            <a:ext cx="3173413" cy="338138"/>
            <a:chOff x="1389385" y="2972792"/>
            <a:chExt cx="3172663" cy="33897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54413" y="3125567"/>
              <a:ext cx="2707635" cy="15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60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4%</a:t>
              </a:r>
              <a:endParaRPr lang="en-US" altLang="en-US" sz="1600" baseline="-25000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4397145" y="3410177"/>
            <a:ext cx="811212" cy="1404937"/>
            <a:chOff x="2941683" y="3410399"/>
            <a:chExt cx="812434" cy="1405114"/>
          </a:xfrm>
        </p:grpSpPr>
        <p:sp>
          <p:nvSpPr>
            <p:cNvPr id="48157" name="TextBox 74"/>
            <p:cNvSpPr txBox="1">
              <a:spLocks noChangeArrowheads="1"/>
            </p:cNvSpPr>
            <p:nvPr/>
          </p:nvSpPr>
          <p:spPr bwMode="auto">
            <a:xfrm>
              <a:off x="2941683" y="4476909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$1,600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>
              <a:off x="2669746" y="3936719"/>
              <a:ext cx="1055820" cy="318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617807" y="2722789"/>
            <a:ext cx="3906838" cy="854075"/>
            <a:chOff x="4429496" y="2707574"/>
            <a:chExt cx="3907623" cy="855404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429496" y="2707574"/>
              <a:ext cx="866949" cy="1590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5" name="TextBox 49"/>
            <p:cNvSpPr txBox="1">
              <a:spLocks noChangeArrowheads="1"/>
            </p:cNvSpPr>
            <p:nvPr/>
          </p:nvSpPr>
          <p:spPr bwMode="auto">
            <a:xfrm>
              <a:off x="5486400" y="2731326"/>
              <a:ext cx="2850719" cy="831652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1. </a:t>
              </a:r>
              <a:r>
                <a:rPr lang="hu-HU" altLang="en-US" sz="1600">
                  <a:solidFill>
                    <a:srgbClr val="800080"/>
                  </a:solidFill>
                </a:rPr>
                <a:t>A megtakarításra ösztönző adók növelik a kölcsönözhető pénzek kínálatát</a:t>
              </a:r>
              <a:r>
                <a:rPr lang="en-US" altLang="en-US" sz="1600">
                  <a:solidFill>
                    <a:srgbClr val="800080"/>
                  </a:solidFill>
                </a:rPr>
                <a:t>. . .</a:t>
              </a:r>
            </a:p>
          </p:txBody>
        </p:sp>
        <p:cxnSp>
          <p:nvCxnSpPr>
            <p:cNvPr id="52" name="Straight Connector 51"/>
            <p:cNvCxnSpPr>
              <a:endCxn id="48155" idx="1"/>
            </p:cNvCxnSpPr>
            <p:nvPr/>
          </p:nvCxnSpPr>
          <p:spPr>
            <a:xfrm>
              <a:off x="4808985" y="2742553"/>
              <a:ext cx="677998" cy="403852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2466745" y="4857977"/>
            <a:ext cx="5524500" cy="809625"/>
            <a:chOff x="2278095" y="4843167"/>
            <a:chExt cx="5524006" cy="81102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940058" y="4843167"/>
              <a:ext cx="573037" cy="1590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52" name="TextBox 53"/>
            <p:cNvSpPr txBox="1">
              <a:spLocks noChangeArrowheads="1"/>
            </p:cNvSpPr>
            <p:nvPr/>
          </p:nvSpPr>
          <p:spPr bwMode="auto">
            <a:xfrm>
              <a:off x="2278095" y="5068785"/>
              <a:ext cx="5524006" cy="585406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3. . . . </a:t>
              </a:r>
              <a:r>
                <a:rPr lang="hu-HU" altLang="en-US" sz="1600">
                  <a:solidFill>
                    <a:srgbClr val="800080"/>
                  </a:solidFill>
                </a:rPr>
                <a:t>és növeli a kölcsönözhető pénzek egyensúlyi mennyiségét.</a:t>
              </a:r>
              <a:endParaRPr lang="en-US" altLang="en-US" sz="1600">
                <a:solidFill>
                  <a:srgbClr val="80008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16200000" flipH="1">
              <a:off x="4058958" y="4902072"/>
              <a:ext cx="168566" cy="73018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331557" y="3076802"/>
            <a:ext cx="1757363" cy="1598612"/>
            <a:chOff x="142500" y="3061854"/>
            <a:chExt cx="1757550" cy="1600490"/>
          </a:xfrm>
        </p:grpSpPr>
        <p:cxnSp>
          <p:nvCxnSpPr>
            <p:cNvPr id="48" name="Straight Arrow Connector 47"/>
            <p:cNvCxnSpPr/>
            <p:nvPr/>
          </p:nvCxnSpPr>
          <p:spPr>
            <a:xfrm rot="16200000" flipH="1">
              <a:off x="1719657" y="3240659"/>
              <a:ext cx="359196" cy="1588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9" name="TextBox 62"/>
            <p:cNvSpPr txBox="1">
              <a:spLocks noChangeArrowheads="1"/>
            </p:cNvSpPr>
            <p:nvPr/>
          </p:nvSpPr>
          <p:spPr bwMode="auto">
            <a:xfrm>
              <a:off x="142500" y="3584370"/>
              <a:ext cx="1603169" cy="1077974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2. . . . </a:t>
              </a:r>
              <a:r>
                <a:rPr lang="hu-HU" altLang="en-US" sz="1600">
                  <a:solidFill>
                    <a:srgbClr val="800080"/>
                  </a:solidFill>
                </a:rPr>
                <a:t>ami csökkenti az egyensúlyi kamatlábat</a:t>
              </a:r>
              <a:r>
                <a:rPr lang="en-US" altLang="en-US" sz="1600">
                  <a:solidFill>
                    <a:srgbClr val="800080"/>
                  </a:solidFill>
                </a:rPr>
                <a:t> . . .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1532264" y="3325034"/>
              <a:ext cx="451380" cy="261965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0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sz="3200" dirty="0"/>
              <a:t>Egy olyan adótörvény változás, mely arra ösztönzi az amerikaiakat, hogy többet takarítsanak meg, jobbra tolja a kölcsönözhető pénzek kínálatát </a:t>
            </a:r>
            <a:r>
              <a:rPr lang="en-US" altLang="en-US" sz="3200" dirty="0"/>
              <a:t>S</a:t>
            </a:r>
            <a:r>
              <a:rPr lang="en-US" altLang="en-US" sz="3200" baseline="-25000" dirty="0"/>
              <a:t>1</a:t>
            </a:r>
            <a:r>
              <a:rPr lang="hu-HU" altLang="en-US" sz="3200" dirty="0" err="1"/>
              <a:t>-ből</a:t>
            </a:r>
            <a:r>
              <a:rPr lang="hu-HU" altLang="en-US" sz="3200" dirty="0"/>
              <a:t> </a:t>
            </a:r>
            <a:r>
              <a:rPr lang="en-US" altLang="en-US" sz="3200" dirty="0"/>
              <a:t>S</a:t>
            </a:r>
            <a:r>
              <a:rPr lang="en-US" altLang="en-US" sz="3200" baseline="-25000" dirty="0"/>
              <a:t>2</a:t>
            </a:r>
            <a:r>
              <a:rPr lang="hu-HU" altLang="en-US" sz="3200" dirty="0" err="1"/>
              <a:t>-be</a:t>
            </a:r>
            <a:r>
              <a:rPr lang="hu-HU" altLang="en-US" sz="3200" dirty="0"/>
              <a:t>. Ennek eredményeképp az egyensúlyi kamatláb csökken és ez az alacsonyabb kamatláb beruházásra sarkall. Itt az egyensúlyi kamatláb 5%-ról 4%-ra esik vissza, és a megtakarított és befektetett kölcsönözhető pénzek egyensúlyi mennyisége 1200 milliárd dollárról 1600 milliárd dollárra nő.</a:t>
            </a:r>
            <a:endParaRPr lang="en-US" alt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200" dirty="0">
                <a:solidFill>
                  <a:srgbClr val="C00000"/>
                </a:solidFill>
              </a:rPr>
              <a:t>1. intézkedés</a:t>
            </a:r>
            <a:r>
              <a:rPr lang="en-US" altLang="en-US" sz="3200" dirty="0">
                <a:solidFill>
                  <a:srgbClr val="C00000"/>
                </a:solidFill>
              </a:rPr>
              <a:t>: </a:t>
            </a:r>
            <a:r>
              <a:rPr lang="hu-HU" altLang="en-US" sz="3200" dirty="0">
                <a:solidFill>
                  <a:srgbClr val="C00000"/>
                </a:solidFill>
                <a:latin typeface="Arial" charset="0"/>
              </a:rPr>
              <a:t>megtakarítás</a:t>
            </a:r>
            <a:r>
              <a:rPr lang="hu-HU" altLang="en-US" sz="3200" dirty="0">
                <a:solidFill>
                  <a:srgbClr val="C00000"/>
                </a:solidFill>
              </a:rPr>
              <a:t> ösztönzése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latin typeface="Arial" charset="0"/>
              </a:rPr>
              <a:t>Adókedvezmények</a:t>
            </a:r>
            <a:endParaRPr lang="en-US" altLang="en-US" sz="3400" dirty="0" smtClean="0">
              <a:latin typeface="Arial" charset="0"/>
            </a:endParaRPr>
          </a:p>
          <a:p>
            <a:pPr lvl="1"/>
            <a:r>
              <a:rPr lang="hu-HU" altLang="en-US" sz="3200" dirty="0" smtClean="0"/>
              <a:t>Kölcsönözhető pénzek kínálatára hat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Nő a kínálat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A kínálati görbe jobbra </a:t>
            </a:r>
            <a:r>
              <a:rPr lang="hu-HU" altLang="en-US" sz="2800" dirty="0" smtClean="0">
                <a:latin typeface="Arial" charset="0"/>
              </a:rPr>
              <a:t>tolódik</a:t>
            </a:r>
            <a:endParaRPr lang="en-US" altLang="en-US" sz="2800" dirty="0" smtClean="0">
              <a:latin typeface="Arial" charset="0"/>
            </a:endParaRPr>
          </a:p>
          <a:p>
            <a:pPr lvl="1"/>
            <a:r>
              <a:rPr lang="hu-HU" altLang="en-US" sz="3200" dirty="0" smtClean="0"/>
              <a:t>Új egyensúly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Alacsonyabb kamatláb</a:t>
            </a:r>
            <a:endParaRPr lang="en-US" altLang="en-US" sz="2800" dirty="0" smtClean="0"/>
          </a:p>
          <a:p>
            <a:pPr lvl="2"/>
            <a:r>
              <a:rPr lang="hu-HU" altLang="en-US" sz="2800" dirty="0" smtClean="0">
                <a:latin typeface="Arial" charset="0"/>
              </a:rPr>
              <a:t>Tö</a:t>
            </a:r>
            <a:r>
              <a:rPr lang="hu-HU" altLang="en-US" sz="2800" dirty="0" smtClean="0"/>
              <a:t>bb beruházás</a:t>
            </a:r>
            <a:r>
              <a:rPr lang="hu-HU" altLang="en-US" sz="2800" dirty="0" smtClean="0">
                <a:latin typeface="Arial" charset="0"/>
              </a:rPr>
              <a:t> és megtakarítás</a:t>
            </a:r>
            <a:endParaRPr lang="en-US" altLang="en-US" sz="2800" dirty="0" smtClean="0">
              <a:latin typeface="Arial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C906891-27BD-4CA1-BA76-7E3FAFE0573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8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163296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2. intézkedés: A beruházás ösztönzése – Beruházási adókedvezmény támogatása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89CF1B3-F1C3-4CCC-96A4-DB666B449C45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8825" y="1820634"/>
            <a:ext cx="5676900" cy="2946400"/>
            <a:chOff x="758741" y="1520042"/>
            <a:chExt cx="5677684" cy="2945873"/>
          </a:xfrm>
        </p:grpSpPr>
        <p:grpSp>
          <p:nvGrpSpPr>
            <p:cNvPr id="50222" name="Group 9"/>
            <p:cNvGrpSpPr>
              <a:grpSpLocks/>
            </p:cNvGrpSpPr>
            <p:nvPr/>
          </p:nvGrpSpPr>
          <p:grpSpPr bwMode="auto">
            <a:xfrm>
              <a:off x="1828007" y="1591294"/>
              <a:ext cx="4608418" cy="2874621"/>
              <a:chOff x="1828007" y="1591294"/>
              <a:chExt cx="4608418" cy="287462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90847" y="3027897"/>
                <a:ext cx="2874448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1863794" y="1591467"/>
                <a:ext cx="4572631" cy="2850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/>
              </a:p>
            </p:txBody>
          </p:sp>
        </p:grpSp>
        <p:sp>
          <p:nvSpPr>
            <p:cNvPr id="50223" name="TextBox 6"/>
            <p:cNvSpPr txBox="1">
              <a:spLocks noChangeArrowheads="1"/>
            </p:cNvSpPr>
            <p:nvPr/>
          </p:nvSpPr>
          <p:spPr bwMode="auto">
            <a:xfrm>
              <a:off x="758741" y="1520042"/>
              <a:ext cx="1050390" cy="33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Kamatláb</a:t>
              </a:r>
              <a:endParaRPr lang="en-US" altLang="en-US" sz="1600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666875" y="4750248"/>
            <a:ext cx="7373485" cy="364446"/>
            <a:chOff x="1666727" y="4449275"/>
            <a:chExt cx="7373620" cy="36429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655" y="4464465"/>
              <a:ext cx="4607013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20" name="TextBox 11"/>
            <p:cNvSpPr txBox="1">
              <a:spLocks noChangeArrowheads="1"/>
            </p:cNvSpPr>
            <p:nvPr/>
          </p:nvSpPr>
          <p:spPr bwMode="auto">
            <a:xfrm>
              <a:off x="4646023" y="4449275"/>
              <a:ext cx="4394324" cy="33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 dirty="0"/>
                <a:t>Kölcsönözhető pénzek </a:t>
              </a:r>
              <a:r>
                <a:rPr lang="en-US" altLang="en-US" sz="1600" dirty="0"/>
                <a:t>(</a:t>
              </a:r>
              <a:r>
                <a:rPr lang="hu-HU" altLang="en-US" sz="1600" dirty="0"/>
                <a:t>milliárd dollárban</a:t>
              </a:r>
              <a:r>
                <a:rPr lang="en-US" altLang="en-US" sz="1600" dirty="0"/>
                <a:t>)</a:t>
              </a:r>
            </a:p>
          </p:txBody>
        </p:sp>
        <p:sp>
          <p:nvSpPr>
            <p:cNvPr id="50221" name="TextBox 12"/>
            <p:cNvSpPr txBox="1">
              <a:spLocks noChangeArrowheads="1"/>
            </p:cNvSpPr>
            <p:nvPr/>
          </p:nvSpPr>
          <p:spPr bwMode="auto">
            <a:xfrm>
              <a:off x="1666727" y="4475018"/>
              <a:ext cx="29847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470150" y="2201634"/>
            <a:ext cx="3551238" cy="2243138"/>
            <a:chOff x="2470068" y="1900052"/>
            <a:chExt cx="3550919" cy="2244436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470068" y="2138315"/>
              <a:ext cx="2588980" cy="2006173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8" name="TextBox 15"/>
            <p:cNvSpPr txBox="1">
              <a:spLocks noChangeArrowheads="1"/>
            </p:cNvSpPr>
            <p:nvPr/>
          </p:nvSpPr>
          <p:spPr bwMode="auto">
            <a:xfrm>
              <a:off x="5118266" y="1900052"/>
              <a:ext cx="902721" cy="369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Kínálat</a:t>
              </a:r>
              <a:endParaRPr lang="en-US" altLang="en-US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767013" y="2379434"/>
            <a:ext cx="3417887" cy="2352675"/>
            <a:chOff x="2766951" y="2078182"/>
            <a:chExt cx="3418164" cy="235248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766951" y="2078182"/>
              <a:ext cx="2529092" cy="197151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6" name="TextBox 18"/>
            <p:cNvSpPr txBox="1">
              <a:spLocks noChangeArrowheads="1"/>
            </p:cNvSpPr>
            <p:nvPr/>
          </p:nvSpPr>
          <p:spPr bwMode="auto">
            <a:xfrm>
              <a:off x="4773880" y="4061360"/>
              <a:ext cx="1411235" cy="369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Kereslet</a:t>
              </a:r>
              <a:r>
                <a:rPr lang="en-US" altLang="en-US"/>
                <a:t>, D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341438" y="3154134"/>
            <a:ext cx="2636837" cy="338138"/>
            <a:chOff x="1389385" y="2972792"/>
            <a:chExt cx="2636304" cy="338971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854428" y="3125567"/>
              <a:ext cx="21712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4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5%</a:t>
              </a:r>
              <a:endParaRPr lang="en-US" altLang="en-US" sz="1600" baseline="-2500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3509963" y="3352572"/>
            <a:ext cx="811212" cy="1763712"/>
            <a:chOff x="2739553" y="3063840"/>
            <a:chExt cx="812434" cy="1763550"/>
          </a:xfrm>
        </p:grpSpPr>
        <p:sp>
          <p:nvSpPr>
            <p:cNvPr id="50211" name="TextBox 74"/>
            <p:cNvSpPr txBox="1">
              <a:spLocks noChangeArrowheads="1"/>
            </p:cNvSpPr>
            <p:nvPr/>
          </p:nvSpPr>
          <p:spPr bwMode="auto">
            <a:xfrm>
              <a:off x="2739553" y="4488786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$1,200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2496625" y="3764657"/>
              <a:ext cx="140163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 183"/>
          <p:cNvSpPr>
            <a:spLocks/>
          </p:cNvSpPr>
          <p:nvPr/>
        </p:nvSpPr>
        <p:spPr bwMode="auto">
          <a:xfrm>
            <a:off x="3889375" y="3236684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3287713" y="1996847"/>
            <a:ext cx="2965450" cy="2305050"/>
            <a:chOff x="2766951" y="2078182"/>
            <a:chExt cx="2965779" cy="230501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766951" y="2078182"/>
              <a:ext cx="2529168" cy="197164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10" name="TextBox 29"/>
            <p:cNvSpPr txBox="1">
              <a:spLocks noChangeArrowheads="1"/>
            </p:cNvSpPr>
            <p:nvPr/>
          </p:nvSpPr>
          <p:spPr bwMode="auto">
            <a:xfrm>
              <a:off x="5296392" y="401386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31" name="Freeform 183"/>
          <p:cNvSpPr>
            <a:spLocks/>
          </p:cNvSpPr>
          <p:nvPr/>
        </p:nvSpPr>
        <p:spPr bwMode="auto">
          <a:xfrm>
            <a:off x="4397375" y="2830284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1339850" y="2723922"/>
            <a:ext cx="3125788" cy="338137"/>
            <a:chOff x="1389385" y="2972792"/>
            <a:chExt cx="3125167" cy="33897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854431" y="3149439"/>
              <a:ext cx="2660121" cy="15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8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6%</a:t>
              </a:r>
              <a:endParaRPr lang="en-US" altLang="en-US" sz="1600" baseline="-25000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4184650" y="2901722"/>
            <a:ext cx="811213" cy="2200275"/>
            <a:chOff x="2906012" y="2614639"/>
            <a:chExt cx="812434" cy="2200875"/>
          </a:xfrm>
        </p:grpSpPr>
        <p:sp>
          <p:nvSpPr>
            <p:cNvPr id="50205" name="TextBox 74"/>
            <p:cNvSpPr txBox="1">
              <a:spLocks noChangeArrowheads="1"/>
            </p:cNvSpPr>
            <p:nvPr/>
          </p:nvSpPr>
          <p:spPr bwMode="auto">
            <a:xfrm>
              <a:off x="2906012" y="4476910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$1,400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2271992" y="3539609"/>
              <a:ext cx="1851530" cy="158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4357688" y="2663597"/>
            <a:ext cx="3990975" cy="915987"/>
            <a:chOff x="4429496" y="1793174"/>
            <a:chExt cx="3990110" cy="915988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4429496" y="2707575"/>
              <a:ext cx="866587" cy="1587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3" name="TextBox 41"/>
            <p:cNvSpPr txBox="1">
              <a:spLocks noChangeArrowheads="1"/>
            </p:cNvSpPr>
            <p:nvPr/>
          </p:nvSpPr>
          <p:spPr bwMode="auto">
            <a:xfrm>
              <a:off x="5795158" y="1793174"/>
              <a:ext cx="2624448" cy="830998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1. </a:t>
              </a:r>
              <a:r>
                <a:rPr lang="hu-HU" altLang="en-US" sz="1600">
                  <a:solidFill>
                    <a:srgbClr val="800080"/>
                  </a:solidFill>
                </a:rPr>
                <a:t>Egy befektetési adóhitel növeli a kölcsönözhető pénzek keresletét</a:t>
              </a:r>
              <a:r>
                <a:rPr lang="en-US" altLang="en-US" sz="1600">
                  <a:solidFill>
                    <a:srgbClr val="800080"/>
                  </a:solidFill>
                </a:rPr>
                <a:t>. . .</a:t>
              </a:r>
            </a:p>
          </p:txBody>
        </p:sp>
        <p:cxnSp>
          <p:nvCxnSpPr>
            <p:cNvPr id="43" name="Straight Connector 42"/>
            <p:cNvCxnSpPr>
              <a:endCxn id="50203" idx="1"/>
            </p:cNvCxnSpPr>
            <p:nvPr/>
          </p:nvCxnSpPr>
          <p:spPr>
            <a:xfrm flipV="1">
              <a:off x="4845331" y="2209099"/>
              <a:ext cx="949119" cy="463551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130175" y="2889022"/>
            <a:ext cx="1781175" cy="1835150"/>
            <a:chOff x="4336469" y="892630"/>
            <a:chExt cx="1781302" cy="1835323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5909789" y="1099024"/>
              <a:ext cx="414376" cy="1587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0" name="TextBox 48"/>
            <p:cNvSpPr txBox="1">
              <a:spLocks noChangeArrowheads="1"/>
            </p:cNvSpPr>
            <p:nvPr/>
          </p:nvSpPr>
          <p:spPr bwMode="auto">
            <a:xfrm>
              <a:off x="4336469" y="1650671"/>
              <a:ext cx="1605148" cy="1077282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2. . . . </a:t>
              </a:r>
              <a:r>
                <a:rPr lang="hu-HU" altLang="en-US" sz="1600">
                  <a:solidFill>
                    <a:srgbClr val="800080"/>
                  </a:solidFill>
                </a:rPr>
                <a:t>Ami növeli az egyensúlyi kamatlábat</a:t>
              </a:r>
              <a:r>
                <a:rPr lang="en-US" altLang="en-US" sz="1600">
                  <a:solidFill>
                    <a:srgbClr val="800080"/>
                  </a:solidFill>
                </a:rPr>
                <a:t> . . .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 flipH="1" flipV="1">
              <a:off x="5670059" y="1267320"/>
              <a:ext cx="477882" cy="388966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53"/>
          <p:cNvGrpSpPr>
            <a:grpSpLocks/>
          </p:cNvGrpSpPr>
          <p:nvPr/>
        </p:nvGrpSpPr>
        <p:grpSpPr bwMode="auto">
          <a:xfrm>
            <a:off x="546100" y="4622572"/>
            <a:ext cx="6662738" cy="790575"/>
            <a:chOff x="1071467" y="2231207"/>
            <a:chExt cx="6661909" cy="793319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500040" y="2231207"/>
              <a:ext cx="501588" cy="1593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7" name="TextBox 55"/>
            <p:cNvSpPr txBox="1">
              <a:spLocks noChangeArrowheads="1"/>
            </p:cNvSpPr>
            <p:nvPr/>
          </p:nvSpPr>
          <p:spPr bwMode="auto">
            <a:xfrm>
              <a:off x="1071467" y="2685003"/>
              <a:ext cx="6661909" cy="339523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3. . . . </a:t>
              </a:r>
              <a:r>
                <a:rPr lang="hu-HU" altLang="en-US" sz="1600">
                  <a:solidFill>
                    <a:srgbClr val="800080"/>
                  </a:solidFill>
                </a:rPr>
                <a:t>És növeli a kölcsönözhető pénzek egyensúlyi mennyiségét.</a:t>
              </a:r>
              <a:endParaRPr lang="en-US" altLang="en-US" sz="1600">
                <a:solidFill>
                  <a:srgbClr val="800080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10800000">
              <a:off x="4512739" y="2363426"/>
              <a:ext cx="300001" cy="285149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46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lesz a vizsgán?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Csak olyan, ami elhangzott az órán</a:t>
            </a:r>
          </a:p>
          <a:p>
            <a:r>
              <a:rPr lang="hu-HU" dirty="0" smtClean="0"/>
              <a:t>Csak feleletválasztós</a:t>
            </a:r>
          </a:p>
          <a:p>
            <a:r>
              <a:rPr lang="hu-HU" dirty="0" smtClean="0"/>
              <a:t>Fő kérdéstípusok</a:t>
            </a:r>
          </a:p>
          <a:p>
            <a:pPr lvl="1"/>
            <a:r>
              <a:rPr lang="hu-HU" dirty="0" smtClean="0"/>
              <a:t>Definíció és alkalmazása (pl. klubjószág, egységnyi árrugalmasság)</a:t>
            </a:r>
          </a:p>
          <a:p>
            <a:pPr lvl="1"/>
            <a:r>
              <a:rPr lang="hu-HU" dirty="0" smtClean="0"/>
              <a:t>Ábra használata, értelmezése (pl. HTV azonosítása, görbetologatás)</a:t>
            </a:r>
          </a:p>
          <a:p>
            <a:pPr lvl="1"/>
            <a:r>
              <a:rPr lang="hu-HU" dirty="0" smtClean="0"/>
              <a:t>Megtanult törvény, azonosság, összefüggés alkalmazása (pl. jövedelemazonosság)</a:t>
            </a:r>
          </a:p>
          <a:p>
            <a:pPr lvl="1"/>
            <a:r>
              <a:rPr lang="hu-HU" dirty="0" smtClean="0"/>
              <a:t>Egyszerű számolás (pl. komparatív előnyök)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sz="3200" dirty="0"/>
              <a:t>Ha egy befektetési adóhitelről szóló kitétel arra ösztönzi a cégeket, hogy többet fektessenek be, a kölcsönözhető pénzek kereslete nőni fog. Ennek eredményeképp az egyensúlyi kamatláb emelkedik és ez a magasabb kamatláb megtakarításra sarkall. Ezen az ábrán, amikor a keresleti görbe </a:t>
            </a:r>
            <a:r>
              <a:rPr lang="en-US" altLang="en-US" sz="3200" dirty="0"/>
              <a:t>D</a:t>
            </a:r>
            <a:r>
              <a:rPr lang="en-US" altLang="en-US" sz="3200" baseline="-25000" dirty="0"/>
              <a:t>1</a:t>
            </a:r>
            <a:r>
              <a:rPr lang="hu-HU" altLang="en-US" sz="3200" dirty="0" err="1"/>
              <a:t>-ből</a:t>
            </a:r>
            <a:r>
              <a:rPr lang="en-US" altLang="en-US" sz="3200" dirty="0"/>
              <a:t> D</a:t>
            </a:r>
            <a:r>
              <a:rPr lang="en-US" altLang="en-US" sz="3200" baseline="-25000" dirty="0"/>
              <a:t>2</a:t>
            </a:r>
            <a:r>
              <a:rPr lang="hu-HU" altLang="en-US" sz="3200" dirty="0" err="1"/>
              <a:t>-be</a:t>
            </a:r>
            <a:r>
              <a:rPr lang="hu-HU" altLang="en-US" sz="3200" dirty="0"/>
              <a:t> tolódik, az egyensúlyi kamatláb 5%-ról 6%-ra nő, és a megtakarított és befektetett kölcsönözhető pénzek egyensúlyi mennyisége 1200 milliárd dollárról 1400 milliárd dollárra nő. </a:t>
            </a:r>
            <a:endParaRPr lang="en-US" alt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2. </a:t>
            </a:r>
            <a:r>
              <a:rPr lang="hu-HU" altLang="en-US" dirty="0" smtClean="0">
                <a:solidFill>
                  <a:srgbClr val="C00000"/>
                </a:solidFill>
              </a:rPr>
              <a:t>intézkedés</a:t>
            </a:r>
            <a:r>
              <a:rPr lang="en-US" altLang="en-US" dirty="0" smtClean="0">
                <a:solidFill>
                  <a:srgbClr val="C00000"/>
                </a:solidFill>
              </a:rPr>
              <a:t>: </a:t>
            </a:r>
            <a:r>
              <a:rPr lang="hu-HU" altLang="en-US" dirty="0">
                <a:solidFill>
                  <a:srgbClr val="C00000"/>
                </a:solidFill>
              </a:rPr>
              <a:t>beruházás ösztönzése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latin typeface="Arial" charset="0"/>
              </a:rPr>
              <a:t>Beruházási adókedvezmény</a:t>
            </a:r>
            <a:endParaRPr lang="en-US" altLang="en-US" sz="3400" dirty="0" smtClean="0">
              <a:latin typeface="Arial" charset="0"/>
            </a:endParaRPr>
          </a:p>
          <a:p>
            <a:pPr lvl="1"/>
            <a:r>
              <a:rPr lang="hu-HU" altLang="en-US" sz="3200" dirty="0" smtClean="0"/>
              <a:t>Kölcsönözhető pénzek keresletére hat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Nő a kereslet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A keresleti görbe jobbra tolódik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Új egyensúly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Magasabb kamatláb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Kölcsönözhető </a:t>
            </a:r>
            <a:r>
              <a:rPr lang="hu-HU" altLang="en-US" sz="2800" dirty="0" smtClean="0">
                <a:latin typeface="Arial" charset="0"/>
              </a:rPr>
              <a:t>források</a:t>
            </a:r>
            <a:r>
              <a:rPr lang="hu-HU" altLang="en-US" sz="2800" dirty="0" smtClean="0"/>
              <a:t> nagyobb mennyisége</a:t>
            </a:r>
            <a:endParaRPr lang="en-US" altLang="en-US" sz="2800" dirty="0" smtClean="0"/>
          </a:p>
          <a:p>
            <a:pPr lvl="3"/>
            <a:r>
              <a:rPr lang="hu-HU" altLang="en-US" sz="2400" dirty="0" smtClean="0"/>
              <a:t>Magasabb megtakarítás</a:t>
            </a:r>
          </a:p>
          <a:p>
            <a:pPr lvl="3"/>
            <a:r>
              <a:rPr lang="hu-HU" altLang="en-US" sz="2400" dirty="0" smtClean="0"/>
              <a:t>Magasabb beruházás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49C664E-4616-420F-98A5-3BB9DDEE938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7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279408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dirty="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kormányzati költségvetési hiány (deficit) hatása</a:t>
            </a:r>
            <a:endParaRPr lang="en-US" altLang="en-US" sz="2800" dirty="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557FBF9-F39C-46CA-9366-C5193BDD7221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8825" y="1859177"/>
            <a:ext cx="6211888" cy="2944813"/>
            <a:chOff x="758854" y="1520042"/>
            <a:chExt cx="6211961" cy="2945873"/>
          </a:xfrm>
        </p:grpSpPr>
        <p:grpSp>
          <p:nvGrpSpPr>
            <p:cNvPr id="52270" name="Group 9"/>
            <p:cNvGrpSpPr>
              <a:grpSpLocks/>
            </p:cNvGrpSpPr>
            <p:nvPr/>
          </p:nvGrpSpPr>
          <p:grpSpPr bwMode="auto">
            <a:xfrm>
              <a:off x="1828007" y="1591294"/>
              <a:ext cx="5142808" cy="2874621"/>
              <a:chOff x="1828007" y="1591294"/>
              <a:chExt cx="5142808" cy="2874621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90844" y="3027917"/>
                <a:ext cx="2874409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1863767" y="1591506"/>
                <a:ext cx="5107048" cy="2850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/>
              </a:p>
            </p:txBody>
          </p:sp>
        </p:grpSp>
        <p:sp>
          <p:nvSpPr>
            <p:cNvPr id="52271" name="TextBox 6"/>
            <p:cNvSpPr txBox="1">
              <a:spLocks noChangeArrowheads="1"/>
            </p:cNvSpPr>
            <p:nvPr/>
          </p:nvSpPr>
          <p:spPr bwMode="auto">
            <a:xfrm>
              <a:off x="758854" y="1520042"/>
              <a:ext cx="1050277" cy="33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Kamatláb</a:t>
              </a:r>
              <a:endParaRPr lang="en-US" altLang="en-US" sz="1600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655763" y="4780177"/>
            <a:ext cx="7215187" cy="373063"/>
            <a:chOff x="1666727" y="4441375"/>
            <a:chExt cx="7216273" cy="372197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1828676" y="4452462"/>
              <a:ext cx="5129984" cy="126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68" name="TextBox 11"/>
            <p:cNvSpPr txBox="1">
              <a:spLocks noChangeArrowheads="1"/>
            </p:cNvSpPr>
            <p:nvPr/>
          </p:nvSpPr>
          <p:spPr bwMode="auto">
            <a:xfrm>
              <a:off x="4393875" y="4441375"/>
              <a:ext cx="4489125" cy="33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Kölcsönözhető pénzek </a:t>
              </a:r>
              <a:r>
                <a:rPr lang="en-US" altLang="en-US" sz="1600"/>
                <a:t>(</a:t>
              </a:r>
              <a:r>
                <a:rPr lang="hu-HU" altLang="en-US" sz="1600"/>
                <a:t>milliárd dollárban</a:t>
              </a:r>
              <a:r>
                <a:rPr lang="en-US" altLang="en-US" sz="1600"/>
                <a:t>)</a:t>
              </a:r>
            </a:p>
          </p:txBody>
        </p:sp>
        <p:sp>
          <p:nvSpPr>
            <p:cNvPr id="52269" name="TextBox 12"/>
            <p:cNvSpPr txBox="1">
              <a:spLocks noChangeArrowheads="1"/>
            </p:cNvSpPr>
            <p:nvPr/>
          </p:nvSpPr>
          <p:spPr bwMode="auto">
            <a:xfrm>
              <a:off x="1666727" y="4475018"/>
              <a:ext cx="29847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470150" y="2381465"/>
            <a:ext cx="3335338" cy="2387600"/>
            <a:chOff x="2470068" y="1757548"/>
            <a:chExt cx="3334693" cy="238694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470068" y="2136855"/>
              <a:ext cx="2588712" cy="2007633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66" name="TextBox 15"/>
            <p:cNvSpPr txBox="1">
              <a:spLocks noChangeArrowheads="1"/>
            </p:cNvSpPr>
            <p:nvPr/>
          </p:nvSpPr>
          <p:spPr bwMode="auto">
            <a:xfrm>
              <a:off x="4655127" y="1757548"/>
              <a:ext cx="1149634" cy="33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Kínálat</a:t>
              </a:r>
              <a:r>
                <a:rPr lang="en-US" altLang="en-US" sz="1600"/>
                <a:t>, S</a:t>
              </a:r>
              <a:r>
                <a:rPr lang="en-US" altLang="en-US" sz="1600" baseline="-25000"/>
                <a:t>1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767013" y="2702140"/>
            <a:ext cx="3454400" cy="1971675"/>
            <a:chOff x="2766951" y="2078182"/>
            <a:chExt cx="3454008" cy="197130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766951" y="2078182"/>
              <a:ext cx="2528600" cy="1971304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64" name="TextBox 18"/>
            <p:cNvSpPr txBox="1">
              <a:spLocks noChangeArrowheads="1"/>
            </p:cNvSpPr>
            <p:nvPr/>
          </p:nvSpPr>
          <p:spPr bwMode="auto">
            <a:xfrm>
              <a:off x="5284521" y="3645724"/>
              <a:ext cx="936438" cy="338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Kereslet</a:t>
              </a:r>
              <a:endParaRPr lang="en-US" altLang="en-US" sz="1600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1341438" y="3476840"/>
            <a:ext cx="2636837" cy="338137"/>
            <a:chOff x="1389385" y="2972792"/>
            <a:chExt cx="2636304" cy="338971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854428" y="3125568"/>
              <a:ext cx="21712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62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5%</a:t>
              </a:r>
              <a:endParaRPr lang="en-US" altLang="en-US" sz="1600" baseline="-25000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3592513" y="3675277"/>
            <a:ext cx="811212" cy="1514475"/>
            <a:chOff x="2822786" y="3063840"/>
            <a:chExt cx="812434" cy="1514292"/>
          </a:xfrm>
        </p:grpSpPr>
        <p:sp>
          <p:nvSpPr>
            <p:cNvPr id="52259" name="TextBox 74"/>
            <p:cNvSpPr txBox="1">
              <a:spLocks noChangeArrowheads="1"/>
            </p:cNvSpPr>
            <p:nvPr/>
          </p:nvSpPr>
          <p:spPr bwMode="auto">
            <a:xfrm>
              <a:off x="2822786" y="4239528"/>
              <a:ext cx="812434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$1,200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2497203" y="3764637"/>
              <a:ext cx="140159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 183"/>
          <p:cNvSpPr>
            <a:spLocks/>
          </p:cNvSpPr>
          <p:nvPr/>
        </p:nvSpPr>
        <p:spPr bwMode="auto">
          <a:xfrm>
            <a:off x="3889375" y="355939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1935163" y="2225890"/>
            <a:ext cx="2295525" cy="1912937"/>
            <a:chOff x="2875808" y="1911928"/>
            <a:chExt cx="2294333" cy="1913905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875808" y="2377300"/>
              <a:ext cx="1888144" cy="144853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58" name="TextBox 29"/>
            <p:cNvSpPr txBox="1">
              <a:spLocks noChangeArrowheads="1"/>
            </p:cNvSpPr>
            <p:nvPr/>
          </p:nvSpPr>
          <p:spPr bwMode="auto">
            <a:xfrm>
              <a:off x="4773879" y="1911928"/>
              <a:ext cx="396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S</a:t>
              </a:r>
              <a:r>
                <a:rPr lang="en-US" altLang="en-US" sz="1600" baseline="-25000" dirty="0"/>
                <a:t>2</a:t>
              </a:r>
            </a:p>
          </p:txBody>
        </p:sp>
      </p:grpSp>
      <p:sp>
        <p:nvSpPr>
          <p:cNvPr id="31" name="Freeform 183"/>
          <p:cNvSpPr>
            <a:spLocks/>
          </p:cNvSpPr>
          <p:nvPr/>
        </p:nvSpPr>
        <p:spPr bwMode="auto">
          <a:xfrm>
            <a:off x="3222625" y="303551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1339850" y="2952965"/>
            <a:ext cx="1949450" cy="338137"/>
            <a:chOff x="1389385" y="2972792"/>
            <a:chExt cx="1949516" cy="33897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854539" y="3125568"/>
              <a:ext cx="1484362" cy="159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56" name="TextBox 38"/>
            <p:cNvSpPr txBox="1">
              <a:spLocks noChangeArrowheads="1"/>
            </p:cNvSpPr>
            <p:nvPr/>
          </p:nvSpPr>
          <p:spPr bwMode="auto">
            <a:xfrm>
              <a:off x="1389385" y="2972792"/>
              <a:ext cx="481218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6%</a:t>
              </a:r>
              <a:endParaRPr lang="en-US" altLang="en-US" sz="1600" baseline="-25000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2984500" y="3094252"/>
            <a:ext cx="641350" cy="2092325"/>
            <a:chOff x="2882232" y="2483983"/>
            <a:chExt cx="640702" cy="2093914"/>
          </a:xfrm>
        </p:grpSpPr>
        <p:sp>
          <p:nvSpPr>
            <p:cNvPr id="52253" name="TextBox 74"/>
            <p:cNvSpPr txBox="1">
              <a:spLocks noChangeArrowheads="1"/>
            </p:cNvSpPr>
            <p:nvPr/>
          </p:nvSpPr>
          <p:spPr bwMode="auto">
            <a:xfrm>
              <a:off x="2882232" y="4239293"/>
              <a:ext cx="640702" cy="338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$800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6200000" flipH="1">
              <a:off x="2200130" y="3470577"/>
              <a:ext cx="1982705" cy="951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3551238" y="2987890"/>
            <a:ext cx="4286250" cy="901700"/>
            <a:chOff x="3550722" y="2363189"/>
            <a:chExt cx="4286992" cy="90275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550722" y="2363189"/>
              <a:ext cx="1140022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51" name="TextBox 39"/>
            <p:cNvSpPr txBox="1">
              <a:spLocks noChangeArrowheads="1"/>
            </p:cNvSpPr>
            <p:nvPr/>
          </p:nvSpPr>
          <p:spPr bwMode="auto">
            <a:xfrm>
              <a:off x="4857008" y="2434441"/>
              <a:ext cx="2980706" cy="831504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800080"/>
                  </a:solidFill>
                </a:rPr>
                <a:t>1. </a:t>
              </a:r>
              <a:r>
                <a:rPr lang="hu-HU" altLang="en-US" sz="1600" dirty="0">
                  <a:solidFill>
                    <a:srgbClr val="800080"/>
                  </a:solidFill>
                </a:rPr>
                <a:t>A költségvetési hiány csökkenti a kölcsönözhető pénzek kínálatát</a:t>
              </a:r>
              <a:r>
                <a:rPr lang="en-US" altLang="en-US" sz="1600" dirty="0">
                  <a:solidFill>
                    <a:srgbClr val="800080"/>
                  </a:solidFill>
                </a:rPr>
                <a:t> . . .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03297" y="2363189"/>
              <a:ext cx="677980" cy="403697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41"/>
          <p:cNvGrpSpPr>
            <a:grpSpLocks/>
          </p:cNvGrpSpPr>
          <p:nvPr/>
        </p:nvGrpSpPr>
        <p:grpSpPr bwMode="auto">
          <a:xfrm>
            <a:off x="296863" y="4696040"/>
            <a:ext cx="6911975" cy="825500"/>
            <a:chOff x="-297003" y="3368248"/>
            <a:chExt cx="6912068" cy="826512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54213" y="3368248"/>
              <a:ext cx="571508" cy="1589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48" name="TextBox 43"/>
            <p:cNvSpPr txBox="1">
              <a:spLocks noChangeArrowheads="1"/>
            </p:cNvSpPr>
            <p:nvPr/>
          </p:nvSpPr>
          <p:spPr bwMode="auto">
            <a:xfrm>
              <a:off x="-297003" y="3855659"/>
              <a:ext cx="6912068" cy="339101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3. . . . </a:t>
              </a:r>
              <a:r>
                <a:rPr lang="hu-HU" altLang="en-US" sz="1600">
                  <a:solidFill>
                    <a:srgbClr val="800080"/>
                  </a:solidFill>
                </a:rPr>
                <a:t>és csökkenti a kölcsönözhető pénzek egyensúlyi mennyiségét</a:t>
              </a:r>
              <a:r>
                <a:rPr lang="en-US" altLang="en-US" sz="1600">
                  <a:solidFill>
                    <a:srgbClr val="800080"/>
                  </a:solidFill>
                </a:rPr>
                <a:t>.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2772982" y="3649579"/>
              <a:ext cx="464118" cy="0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45"/>
          <p:cNvGrpSpPr>
            <a:grpSpLocks/>
          </p:cNvGrpSpPr>
          <p:nvPr/>
        </p:nvGrpSpPr>
        <p:grpSpPr bwMode="auto">
          <a:xfrm>
            <a:off x="142875" y="3105365"/>
            <a:ext cx="1757363" cy="1811337"/>
            <a:chOff x="142500" y="2481947"/>
            <a:chExt cx="1757555" cy="1810680"/>
          </a:xfrm>
        </p:grpSpPr>
        <p:cxnSp>
          <p:nvCxnSpPr>
            <p:cNvPr id="47" name="Straight Arrow Connector 46"/>
            <p:cNvCxnSpPr/>
            <p:nvPr/>
          </p:nvCxnSpPr>
          <p:spPr>
            <a:xfrm rot="5400000">
              <a:off x="1656462" y="2725540"/>
              <a:ext cx="487185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45" name="TextBox 47"/>
            <p:cNvSpPr txBox="1">
              <a:spLocks noChangeArrowheads="1"/>
            </p:cNvSpPr>
            <p:nvPr/>
          </p:nvSpPr>
          <p:spPr bwMode="auto">
            <a:xfrm>
              <a:off x="142500" y="3216246"/>
              <a:ext cx="1603169" cy="1076381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800080"/>
                  </a:solidFill>
                </a:rPr>
                <a:t>2. . . . </a:t>
              </a:r>
              <a:r>
                <a:rPr lang="hu-HU" altLang="en-US" sz="1600">
                  <a:solidFill>
                    <a:srgbClr val="800080"/>
                  </a:solidFill>
                </a:rPr>
                <a:t>ami növeli az egyensúlyi kamatlábat</a:t>
              </a:r>
              <a:r>
                <a:rPr lang="en-US" altLang="en-US" sz="1600">
                  <a:solidFill>
                    <a:srgbClr val="800080"/>
                  </a:solidFill>
                </a:rPr>
                <a:t>. . .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1537378" y="2927032"/>
              <a:ext cx="452273" cy="203222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9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sz="2800" dirty="0"/>
              <a:t>Amikor a kormányzat többet költ, mint amennyit adóból beszed, akkor az ebből fakadó költségvetési hiány csökkenti a nemzeti megtakarítást.</a:t>
            </a:r>
            <a:r>
              <a:rPr lang="en-US" altLang="en-US" sz="2800" dirty="0"/>
              <a:t> </a:t>
            </a:r>
            <a:r>
              <a:rPr lang="hu-HU" altLang="en-US" sz="2800" dirty="0"/>
              <a:t>A kölcsönözhető pénzek kínálata csökken, és az egyensúlyi kamatláb nő.</a:t>
            </a:r>
            <a:r>
              <a:rPr lang="en-US" altLang="en-US" sz="2800" dirty="0"/>
              <a:t> </a:t>
            </a:r>
            <a:r>
              <a:rPr lang="hu-HU" altLang="en-US" sz="2800" dirty="0"/>
              <a:t>Így, amikor a kormányzat kölcsönkér, hogy finanszírozza a költségvetési hiányt, az kiszorítja a háztartásokat és cégeket, melyek más esetben kölcsönkérnének, hogy finanszírozzák a beruházásaikat. Ezen az ábrán, amikor a kínálati görbe 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1</a:t>
            </a:r>
            <a:r>
              <a:rPr lang="hu-HU" altLang="en-US" sz="2800" dirty="0" err="1"/>
              <a:t>-ből</a:t>
            </a:r>
            <a:r>
              <a:rPr lang="hu-HU" altLang="en-US" sz="2800" dirty="0"/>
              <a:t> </a:t>
            </a:r>
            <a:r>
              <a:rPr lang="en-US" altLang="en-US" sz="2800" dirty="0"/>
              <a:t>S</a:t>
            </a:r>
            <a:r>
              <a:rPr lang="en-US" altLang="en-US" sz="2800" baseline="-25000" dirty="0"/>
              <a:t>2</a:t>
            </a:r>
            <a:r>
              <a:rPr lang="hu-HU" altLang="en-US" sz="2800" dirty="0" err="1"/>
              <a:t>-be</a:t>
            </a:r>
            <a:r>
              <a:rPr lang="hu-HU" altLang="en-US" sz="2800" dirty="0"/>
              <a:t> tolódik, az egyensúlyi kamatláb 5%-ról 6%ra nő, </a:t>
            </a:r>
            <a:r>
              <a:rPr lang="hu-HU" altLang="en-US" sz="2800" dirty="0" smtClean="0"/>
              <a:t>és </a:t>
            </a:r>
            <a:r>
              <a:rPr lang="hu-HU" altLang="en-US" sz="2800" dirty="0"/>
              <a:t>a megtakarított és befektetett kölcsönözhető pénzek egyensúlyi mennyisége 1200 milliárd dollárról 800</a:t>
            </a:r>
            <a:r>
              <a:rPr lang="en-US" altLang="en-US" sz="2800" dirty="0"/>
              <a:t> </a:t>
            </a:r>
            <a:r>
              <a:rPr lang="hu-HU" altLang="en-US" sz="2800" dirty="0"/>
              <a:t>milliárd dollárra csökken.</a:t>
            </a:r>
            <a:endParaRPr lang="en-US" alt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000" dirty="0">
                <a:solidFill>
                  <a:srgbClr val="C00000"/>
                </a:solidFill>
              </a:rPr>
              <a:t>3. </a:t>
            </a:r>
            <a:r>
              <a:rPr lang="hu-HU" altLang="en-US" sz="3000" dirty="0" smtClean="0">
                <a:solidFill>
                  <a:srgbClr val="C00000"/>
                </a:solidFill>
              </a:rPr>
              <a:t>intézkedés</a:t>
            </a:r>
            <a:r>
              <a:rPr lang="en-US" altLang="en-US" sz="3000" dirty="0" smtClean="0">
                <a:solidFill>
                  <a:srgbClr val="C00000"/>
                </a:solidFill>
              </a:rPr>
              <a:t>: </a:t>
            </a:r>
            <a:r>
              <a:rPr lang="hu-HU" altLang="en-US" sz="3000" dirty="0">
                <a:solidFill>
                  <a:srgbClr val="C00000"/>
                </a:solidFill>
              </a:rPr>
              <a:t>kormányzati költségvetési hiányok és többletek</a:t>
            </a:r>
            <a:endParaRPr lang="en-US" altLang="en-US" sz="3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121226"/>
            <a:ext cx="8534400" cy="56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dirty="0" smtClean="0">
                <a:latin typeface="+mj-lt"/>
              </a:rPr>
              <a:t>Kormányzat</a:t>
            </a:r>
            <a:r>
              <a:rPr lang="en-US" altLang="en-US" dirty="0" smtClean="0">
                <a:latin typeface="+mj-lt"/>
              </a:rPr>
              <a:t> – </a:t>
            </a:r>
            <a:r>
              <a:rPr lang="hu-HU" altLang="en-US" dirty="0" smtClean="0">
                <a:latin typeface="+mj-lt"/>
              </a:rPr>
              <a:t>tegyük fel hogy kezdetben egyensúly van</a:t>
            </a:r>
            <a:endParaRPr lang="en-US" altLang="en-US" dirty="0" smtClean="0">
              <a:latin typeface="+mj-lt"/>
            </a:endParaRPr>
          </a:p>
          <a:p>
            <a:pPr lvl="1"/>
            <a:r>
              <a:rPr lang="hu-HU" altLang="en-US" sz="3200" dirty="0" smtClean="0"/>
              <a:t>aztán költségvetési </a:t>
            </a:r>
            <a:r>
              <a:rPr lang="hu-HU" altLang="en-US" sz="3200" dirty="0"/>
              <a:t>hiányt csinálnak</a:t>
            </a:r>
            <a:endParaRPr lang="en-US" altLang="en-US" sz="3200" dirty="0"/>
          </a:p>
          <a:p>
            <a:pPr lvl="2"/>
            <a:r>
              <a:rPr lang="hu-HU" altLang="en-US" sz="2800" dirty="0" smtClean="0"/>
              <a:t>Változás a kölcsönözhető pénzek kínálatában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Csökken a kínálat</a:t>
            </a:r>
            <a:endParaRPr lang="en-US" altLang="en-US" sz="2800" dirty="0" smtClean="0"/>
          </a:p>
          <a:p>
            <a:pPr lvl="3"/>
            <a:r>
              <a:rPr lang="hu-HU" altLang="en-US" sz="2400" dirty="0" smtClean="0"/>
              <a:t>A kínálati görbe </a:t>
            </a:r>
            <a:r>
              <a:rPr lang="hu-HU" altLang="en-US" sz="2400" dirty="0" smtClean="0">
                <a:latin typeface="Arial" charset="0"/>
              </a:rPr>
              <a:t>balra</a:t>
            </a:r>
            <a:r>
              <a:rPr lang="hu-HU" altLang="en-US" sz="2400" dirty="0" smtClean="0"/>
              <a:t> tolódik</a:t>
            </a:r>
            <a:endParaRPr lang="en-US" altLang="en-US" sz="2400" dirty="0" smtClean="0"/>
          </a:p>
          <a:p>
            <a:pPr lvl="2"/>
            <a:r>
              <a:rPr lang="hu-HU" altLang="en-US" sz="2800" dirty="0" smtClean="0"/>
              <a:t>Új egyensúly</a:t>
            </a:r>
            <a:endParaRPr lang="en-US" altLang="en-US" sz="2800" dirty="0" smtClean="0"/>
          </a:p>
          <a:p>
            <a:pPr lvl="3"/>
            <a:r>
              <a:rPr lang="hu-HU" altLang="en-US" sz="2400" dirty="0" smtClean="0"/>
              <a:t>Magasabb kamatláb</a:t>
            </a:r>
            <a:endParaRPr lang="en-US" altLang="en-US" sz="2400" dirty="0" smtClean="0"/>
          </a:p>
          <a:p>
            <a:pPr lvl="3"/>
            <a:r>
              <a:rPr lang="hu-HU" altLang="en-US" sz="2400" dirty="0" smtClean="0"/>
              <a:t>Kölcsönözhető pénzek alacsonyabb mennyisége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2B9FACA-33F8-4665-9EF0-DEB0F5E3223E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0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200" dirty="0">
                <a:solidFill>
                  <a:srgbClr val="C00000"/>
                </a:solidFill>
              </a:rPr>
              <a:t>3. </a:t>
            </a:r>
            <a:r>
              <a:rPr lang="hu-HU" altLang="en-US" sz="3200" dirty="0" smtClean="0">
                <a:solidFill>
                  <a:srgbClr val="C00000"/>
                </a:solidFill>
              </a:rPr>
              <a:t>intézkedés</a:t>
            </a:r>
            <a:r>
              <a:rPr lang="en-US" altLang="en-US" sz="3200" dirty="0" smtClean="0">
                <a:solidFill>
                  <a:srgbClr val="C00000"/>
                </a:solidFill>
              </a:rPr>
              <a:t>: </a:t>
            </a:r>
            <a:r>
              <a:rPr lang="hu-HU" altLang="en-US" sz="3200" dirty="0">
                <a:solidFill>
                  <a:srgbClr val="C00000"/>
                </a:solidFill>
              </a:rPr>
              <a:t>kormányzati költségvetési hiányok és többletek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2800" dirty="0" smtClean="0"/>
              <a:t>Miért a hitelkínálatra hat? Mondhatnánk azt is hogy nőtt a hitelkereslet…</a:t>
            </a:r>
          </a:p>
          <a:p>
            <a:pPr lvl="1"/>
            <a:r>
              <a:rPr lang="hu-HU" altLang="en-US" sz="2400" dirty="0" smtClean="0"/>
              <a:t>Azért mert a kölcsönözhető források piacáról beszélünk</a:t>
            </a:r>
          </a:p>
          <a:p>
            <a:pPr lvl="1"/>
            <a:r>
              <a:rPr lang="hu-HU" altLang="en-US" sz="2400" dirty="0" smtClean="0"/>
              <a:t>Ha a kormányzat több hitelt vesz fel, kevesebb marad a magánszektorban</a:t>
            </a:r>
          </a:p>
          <a:p>
            <a:r>
              <a:rPr lang="hu-HU" altLang="en-US" sz="2800" dirty="0" smtClean="0"/>
              <a:t>Kiszorítás</a:t>
            </a:r>
            <a:endParaRPr lang="en-US" altLang="en-US" sz="2800" dirty="0" smtClean="0"/>
          </a:p>
          <a:p>
            <a:pPr lvl="1"/>
            <a:r>
              <a:rPr lang="hu-HU" altLang="en-US" sz="2400" dirty="0" smtClean="0"/>
              <a:t>Beruházás csökkenése</a:t>
            </a:r>
            <a:endParaRPr lang="en-US" altLang="en-US" sz="2400" dirty="0" smtClean="0"/>
          </a:p>
          <a:p>
            <a:pPr lvl="1"/>
            <a:r>
              <a:rPr lang="hu-HU" altLang="en-US" sz="2400" dirty="0" smtClean="0"/>
              <a:t>Kormányzati kölcsönök eredménye</a:t>
            </a:r>
            <a:endParaRPr lang="en-US" altLang="en-US" sz="2400" dirty="0" smtClean="0"/>
          </a:p>
          <a:p>
            <a:r>
              <a:rPr lang="hu-HU" altLang="en-US" sz="2800" dirty="0" smtClean="0"/>
              <a:t>Kormányzat</a:t>
            </a:r>
            <a:r>
              <a:rPr lang="en-US" altLang="en-US" sz="2800" dirty="0" smtClean="0"/>
              <a:t> – </a:t>
            </a:r>
            <a:r>
              <a:rPr lang="hu-HU" altLang="en-US" sz="2800" dirty="0" smtClean="0"/>
              <a:t>költségvetési hiány</a:t>
            </a:r>
            <a:endParaRPr lang="en-US" altLang="en-US" sz="2800" dirty="0" smtClean="0"/>
          </a:p>
          <a:p>
            <a:pPr lvl="1"/>
            <a:r>
              <a:rPr lang="hu-HU" altLang="en-US" sz="2400" dirty="0" smtClean="0"/>
              <a:t>Nő a kamatláb</a:t>
            </a:r>
            <a:endParaRPr lang="en-US" altLang="en-US" sz="2400" dirty="0" smtClean="0"/>
          </a:p>
          <a:p>
            <a:pPr lvl="1"/>
            <a:r>
              <a:rPr lang="hu-HU" altLang="en-US" sz="2400" dirty="0" smtClean="0"/>
              <a:t>Csökkennek a beruházások</a:t>
            </a:r>
            <a:endParaRPr lang="en-US" altLang="en-US" sz="2400" dirty="0" smtClean="0"/>
          </a:p>
          <a:p>
            <a:pPr lvl="1">
              <a:buFont typeface="Arial" charset="0"/>
              <a:buNone/>
            </a:pPr>
            <a:endParaRPr lang="en-US" altLang="en-US" sz="2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685C2B7-FBB6-442C-A21A-0728451D0367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9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200" dirty="0">
                <a:solidFill>
                  <a:srgbClr val="C00000"/>
                </a:solidFill>
              </a:rPr>
              <a:t>3. </a:t>
            </a:r>
            <a:r>
              <a:rPr lang="hu-HU" altLang="en-US" sz="3200" dirty="0" smtClean="0">
                <a:solidFill>
                  <a:srgbClr val="C00000"/>
                </a:solidFill>
              </a:rPr>
              <a:t>intézkedés</a:t>
            </a:r>
            <a:r>
              <a:rPr lang="en-US" altLang="en-US" sz="3200" dirty="0" smtClean="0">
                <a:solidFill>
                  <a:srgbClr val="C00000"/>
                </a:solidFill>
              </a:rPr>
              <a:t>: </a:t>
            </a:r>
            <a:r>
              <a:rPr lang="hu-HU" altLang="en-US" sz="3200" dirty="0">
                <a:solidFill>
                  <a:srgbClr val="C00000"/>
                </a:solidFill>
              </a:rPr>
              <a:t>kormányzati költségvetési hiányok és többletek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1161142"/>
            <a:ext cx="8534400" cy="52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Kormányzat</a:t>
            </a:r>
            <a:r>
              <a:rPr lang="en-US" altLang="en-US" sz="3400" dirty="0" smtClean="0"/>
              <a:t> – </a:t>
            </a:r>
            <a:r>
              <a:rPr lang="hu-HU" altLang="en-US" sz="3400" dirty="0" smtClean="0"/>
              <a:t>költségvetési többlet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Kölcsönözhető pénzek kínálata nő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Kamatláb csökken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Beruházást stimulál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E527B31-D603-4AE4-A1C1-A16725C0C4C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2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Költségvetési hiány alakulása </a:t>
            </a:r>
            <a:r>
              <a:rPr lang="hu-HU" dirty="0" err="1" smtClean="0"/>
              <a:t>Mo.-n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30" y="922593"/>
            <a:ext cx="7997370" cy="5357462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101600" y="6255655"/>
            <a:ext cx="856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hlinkClick r:id="rId4"/>
              </a:rPr>
              <a:t>http://</a:t>
            </a:r>
            <a:r>
              <a:rPr lang="hu-HU" dirty="0" smtClean="0">
                <a:hlinkClick r:id="rId4"/>
              </a:rPr>
              <a:t>www.portfolio.hu/gazdasag/ujabb_reszletek_derultek_ki_a_matolcsy-csomagbol.148009.html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Államadósság alakulása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7" y="1045029"/>
            <a:ext cx="8546464" cy="5094514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0" y="6212114"/>
            <a:ext cx="8752114" cy="645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hlinkClick r:id="rId3"/>
              </a:rPr>
              <a:t>http://</a:t>
            </a:r>
            <a:r>
              <a:rPr lang="hu-HU" dirty="0" smtClean="0">
                <a:hlinkClick r:id="rId3"/>
              </a:rPr>
              <a:t>www.origo.hu/gazdasag/gazdasag-plusz/20130607-az-elmultharomev-gazdasagi-eredmenyei-es-arnyoldalai.html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Pénzügyi piac is egy a sok közül</a:t>
            </a:r>
          </a:p>
          <a:p>
            <a:pPr lvl="1"/>
            <a:r>
              <a:rPr lang="hu-HU" dirty="0" smtClean="0"/>
              <a:t>Különlegessége: kapcsolat jelen és jövő között</a:t>
            </a:r>
          </a:p>
          <a:p>
            <a:r>
              <a:rPr lang="hu-HU" dirty="0" smtClean="0"/>
              <a:t>Alapvető funkció: összehangolni a beruházni vágyók forrás keresletét a megtakarítani vágyók megtakarításaival</a:t>
            </a:r>
          </a:p>
          <a:p>
            <a:pPr lvl="1"/>
            <a:r>
              <a:rPr lang="hu-HU" dirty="0" smtClean="0"/>
              <a:t>Közvetlenül: pénzügyi piacok (kötvény, részvény)</a:t>
            </a:r>
          </a:p>
          <a:p>
            <a:pPr lvl="1"/>
            <a:r>
              <a:rPr lang="hu-HU" dirty="0" smtClean="0"/>
              <a:t>Közvetetten: pénzügyi közvetítők (bankok, befektetési alapok)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Definíció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z="3600" dirty="0"/>
              <a:t>A </a:t>
            </a:r>
            <a:r>
              <a:rPr lang="hu-HU" sz="3600" dirty="0" err="1"/>
              <a:t>Laffer</a:t>
            </a:r>
            <a:r>
              <a:rPr lang="hu-HU" sz="3600" dirty="0"/>
              <a:t> görbe</a:t>
            </a:r>
            <a:endParaRPr lang="en-US" sz="20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egy termék ára és keresett mennyisége közötti összefüggést írja le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az adó mértéke és az adóbevétel közötti összefüggést írja le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 </a:t>
            </a:r>
            <a:r>
              <a:rPr lang="hu-HU" dirty="0" err="1"/>
              <a:t>holtteherveszteség</a:t>
            </a:r>
            <a:r>
              <a:rPr lang="hu-HU" dirty="0"/>
              <a:t> és az adó mértéke közötti összefüggést írja le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 nominális kamatláb és az infláció közötti összefüggést írja le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Ellipszis 4"/>
          <p:cNvSpPr/>
          <p:nvPr/>
        </p:nvSpPr>
        <p:spPr>
          <a:xfrm>
            <a:off x="682171" y="2641599"/>
            <a:ext cx="754743" cy="754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0" y="2590800"/>
            <a:ext cx="914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000070"/>
                </a:solidFill>
              </a:rPr>
              <a:t>Munkanélküliség</a:t>
            </a:r>
            <a:endParaRPr lang="en-US" altLang="en-US" sz="4000" dirty="0">
              <a:solidFill>
                <a:srgbClr val="000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Intro</a:t>
            </a:r>
            <a:r>
              <a:rPr lang="hu-HU" dirty="0" smtClean="0"/>
              <a:t>. Munkanélküliség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Életszínvonalat befolyásolja</a:t>
            </a:r>
          </a:p>
          <a:p>
            <a:r>
              <a:rPr lang="hu-HU" dirty="0" smtClean="0"/>
              <a:t>Minél többen dolgoznak, annál több a GDP</a:t>
            </a:r>
          </a:p>
          <a:p>
            <a:r>
              <a:rPr lang="hu-HU" dirty="0" smtClean="0"/>
              <a:t>DE! valamekkora munkanélküliség mindig van: a munkanélküliség természetes (hosszú távú) szintje</a:t>
            </a:r>
          </a:p>
          <a:p>
            <a:pPr lvl="1"/>
            <a:r>
              <a:rPr lang="hu-HU" dirty="0" smtClean="0"/>
              <a:t>Vs. Rövid távú (ciklikus) munkanélküliség</a:t>
            </a:r>
          </a:p>
          <a:p>
            <a:r>
              <a:rPr lang="hu-HU" dirty="0" smtClean="0"/>
              <a:t>Miért?</a:t>
            </a:r>
          </a:p>
          <a:p>
            <a:r>
              <a:rPr lang="hu-HU" dirty="0" smtClean="0"/>
              <a:t>Hogyan mérjük?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u-HU" sz="4000" dirty="0">
                <a:solidFill>
                  <a:srgbClr val="C00000"/>
                </a:solidFill>
              </a:rPr>
              <a:t>Hogyan mérik a munkanélküliséget?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hu-HU" sz="3400" dirty="0" smtClean="0"/>
              <a:t>Foglalkoztatottak (</a:t>
            </a:r>
            <a:r>
              <a:rPr lang="hu-HU" sz="3400" i="1" dirty="0" err="1" smtClean="0"/>
              <a:t>employed</a:t>
            </a:r>
            <a:r>
              <a:rPr lang="hu-HU" sz="3400" dirty="0"/>
              <a:t>)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Emberek, akik dolgoznak (az is, aki éppen beteg, vagy szabin van; részmunka is)</a:t>
            </a:r>
            <a:endParaRPr lang="en-US" sz="3200" dirty="0" smtClean="0"/>
          </a:p>
          <a:p>
            <a:pPr>
              <a:defRPr/>
            </a:pPr>
            <a:r>
              <a:rPr lang="hu-HU" sz="3400" dirty="0" smtClean="0"/>
              <a:t>Munkanélküliek (</a:t>
            </a:r>
            <a:r>
              <a:rPr lang="hu-HU" sz="3400" i="1" dirty="0" err="1" smtClean="0"/>
              <a:t>unemployed</a:t>
            </a:r>
            <a:r>
              <a:rPr lang="hu-HU" sz="3400" dirty="0"/>
              <a:t>)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Emberek, akik nem dolgoznak, pedig szeretnének, munkát keresnek</a:t>
            </a:r>
            <a:endParaRPr lang="en-US" sz="2800" dirty="0" smtClean="0"/>
          </a:p>
          <a:p>
            <a:pPr>
              <a:defRPr/>
            </a:pPr>
            <a:r>
              <a:rPr lang="hu-HU" sz="3400" dirty="0" smtClean="0"/>
              <a:t>Inaktívak (</a:t>
            </a:r>
            <a:r>
              <a:rPr lang="hu-HU" sz="3400" i="1" dirty="0" err="1" smtClean="0"/>
              <a:t>inactive</a:t>
            </a:r>
            <a:r>
              <a:rPr lang="hu-HU" sz="3400" dirty="0" smtClean="0"/>
              <a:t>, Munkaerő-állományon kívüliek)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Nem foglalkoztatottak</a:t>
            </a:r>
            <a:endParaRPr lang="en-US" sz="3200" dirty="0" smtClean="0"/>
          </a:p>
          <a:p>
            <a:pPr lvl="1">
              <a:defRPr/>
            </a:pPr>
            <a:r>
              <a:rPr lang="hu-HU" sz="3200" dirty="0" smtClean="0"/>
              <a:t>Nem munkanélküliek</a:t>
            </a:r>
            <a:endParaRPr lang="en-US" sz="3200" dirty="0" smtClean="0"/>
          </a:p>
          <a:p>
            <a:pPr>
              <a:defRPr/>
            </a:pPr>
            <a:endParaRPr lang="en-US" sz="3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CB7E10-2E2F-4D02-9C92-276CF3A82AA1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Magyarország, 2014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9" t="7177" r="38811" b="5098"/>
          <a:stretch/>
        </p:blipFill>
        <p:spPr bwMode="auto">
          <a:xfrm>
            <a:off x="3004456" y="1005292"/>
            <a:ext cx="2946401" cy="526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20914" y="627017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KSH</a:t>
            </a:r>
            <a:endParaRPr lang="en-US" dirty="0"/>
          </a:p>
        </p:txBody>
      </p:sp>
      <p:sp>
        <p:nvSpPr>
          <p:cNvPr id="6" name="Bal oldali kapcsos zárójel 5"/>
          <p:cNvSpPr/>
          <p:nvPr/>
        </p:nvSpPr>
        <p:spPr>
          <a:xfrm>
            <a:off x="2336800" y="1016000"/>
            <a:ext cx="580571" cy="5254171"/>
          </a:xfrm>
          <a:prstGeom prst="lef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Jobb oldali kapcsos zárójel 6"/>
          <p:cNvSpPr/>
          <p:nvPr/>
        </p:nvSpPr>
        <p:spPr>
          <a:xfrm>
            <a:off x="6037943" y="1016000"/>
            <a:ext cx="566057" cy="3033486"/>
          </a:xfrm>
          <a:prstGeom prst="righ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-52096" y="2858255"/>
            <a:ext cx="2547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15-74 év közötti </a:t>
            </a:r>
          </a:p>
          <a:p>
            <a:pPr algn="ctr"/>
            <a:r>
              <a:rPr lang="hu-HU" sz="2400" dirty="0" smtClean="0"/>
              <a:t>népesség (felnőtt</a:t>
            </a:r>
          </a:p>
          <a:p>
            <a:pPr algn="ctr"/>
            <a:r>
              <a:rPr lang="hu-HU" sz="2400" dirty="0" smtClean="0"/>
              <a:t>lakosság, aktív </a:t>
            </a:r>
          </a:p>
          <a:p>
            <a:pPr algn="ctr"/>
            <a:r>
              <a:rPr lang="hu-HU" sz="2400" dirty="0" smtClean="0"/>
              <a:t>korúak)</a:t>
            </a:r>
          </a:p>
          <a:p>
            <a:pPr algn="ctr"/>
            <a:r>
              <a:rPr lang="hu-HU" sz="2400" b="1" dirty="0" smtClean="0"/>
              <a:t>7 573 ezer fő</a:t>
            </a:r>
            <a:endParaRPr lang="en-US" sz="2400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439434" y="2067221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Aktívak</a:t>
            </a:r>
          </a:p>
          <a:p>
            <a:pPr algn="ctr"/>
            <a:r>
              <a:rPr lang="hu-HU" sz="2400" dirty="0" smtClean="0"/>
              <a:t>(munkaerő, </a:t>
            </a:r>
            <a:r>
              <a:rPr lang="hu-HU" sz="2400" dirty="0" err="1" smtClean="0"/>
              <a:t>labour</a:t>
            </a:r>
            <a:endParaRPr lang="hu-HU" sz="2400" dirty="0" smtClean="0"/>
          </a:p>
          <a:p>
            <a:pPr algn="ctr"/>
            <a:r>
              <a:rPr lang="hu-HU" sz="2400" dirty="0" err="1" smtClean="0"/>
              <a:t>force</a:t>
            </a:r>
            <a:r>
              <a:rPr lang="hu-HU" sz="2400" dirty="0" smtClean="0"/>
              <a:t>)</a:t>
            </a:r>
          </a:p>
          <a:p>
            <a:pPr algn="ctr"/>
            <a:r>
              <a:rPr lang="hu-HU" sz="2400" b="1" dirty="0" smtClean="0"/>
              <a:t>4 444 ezer fő</a:t>
            </a:r>
            <a:endParaRPr lang="en-US" sz="2400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194969" y="1976448"/>
            <a:ext cx="2512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Foglalkoztatottak</a:t>
            </a:r>
          </a:p>
          <a:p>
            <a:pPr algn="ctr"/>
            <a:r>
              <a:rPr lang="hu-HU" sz="2400" b="1" dirty="0"/>
              <a:t>4 100</a:t>
            </a:r>
            <a:r>
              <a:rPr lang="hu-HU" sz="2400" b="1" dirty="0" smtClean="0"/>
              <a:t> ezer fő</a:t>
            </a:r>
            <a:endParaRPr lang="en-US" sz="2400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412842" y="4683366"/>
            <a:ext cx="2032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Inaktívak</a:t>
            </a:r>
          </a:p>
          <a:p>
            <a:pPr algn="ctr"/>
            <a:r>
              <a:rPr lang="hu-HU" sz="2400" b="1" dirty="0" smtClean="0"/>
              <a:t>3 129 ezer fő</a:t>
            </a:r>
            <a:endParaRPr lang="en-US" sz="2400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65341" y="4430424"/>
            <a:ext cx="2310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Munkanélküliek</a:t>
            </a:r>
          </a:p>
          <a:p>
            <a:pPr algn="ctr"/>
            <a:r>
              <a:rPr lang="hu-HU" sz="2400" b="1" dirty="0" smtClean="0"/>
              <a:t>343 ezer fő</a:t>
            </a:r>
            <a:endParaRPr lang="en-US" sz="2400" b="1" dirty="0"/>
          </a:p>
        </p:txBody>
      </p:sp>
      <p:cxnSp>
        <p:nvCxnSpPr>
          <p:cNvPr id="14" name="Egyenes összekötő 13"/>
          <p:cNvCxnSpPr/>
          <p:nvPr/>
        </p:nvCxnSpPr>
        <p:spPr>
          <a:xfrm>
            <a:off x="5445771" y="3976916"/>
            <a:ext cx="1019570" cy="796437"/>
          </a:xfrm>
          <a:prstGeom prst="lin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Hogyan mérik a munkanélküliséget?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latin typeface="Arial" charset="0"/>
              </a:rPr>
              <a:t>Aktív népesség</a:t>
            </a:r>
            <a:endParaRPr lang="en-US" altLang="en-US" sz="3400" dirty="0" smtClean="0">
              <a:latin typeface="Arial" charset="0"/>
            </a:endParaRPr>
          </a:p>
          <a:p>
            <a:pPr lvl="1"/>
            <a:r>
              <a:rPr lang="hu-HU" altLang="en-US" sz="3200" dirty="0" smtClean="0"/>
              <a:t>Munkavállalók  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Foglalkoztatottak</a:t>
            </a:r>
            <a:endParaRPr lang="en-US" altLang="en-US" sz="2800" dirty="0" smtClean="0"/>
          </a:p>
          <a:p>
            <a:pPr lvl="1"/>
            <a:r>
              <a:rPr lang="hu-HU" altLang="en-US" sz="3200" dirty="0" smtClean="0"/>
              <a:t>Munkanélküliek</a:t>
            </a:r>
            <a:endParaRPr lang="en-US" altLang="en-US" sz="3200" dirty="0" smtClean="0"/>
          </a:p>
          <a:p>
            <a:r>
              <a:rPr lang="hu-HU" altLang="en-US" sz="3400" dirty="0" smtClean="0">
                <a:latin typeface="Arial" charset="0"/>
              </a:rPr>
              <a:t>Aktívak</a:t>
            </a:r>
            <a:r>
              <a:rPr lang="en-US" altLang="en-US" sz="3400" dirty="0" smtClean="0"/>
              <a:t> = </a:t>
            </a:r>
            <a:r>
              <a:rPr lang="hu-HU" altLang="en-US" sz="3400" dirty="0" smtClean="0"/>
              <a:t>Foglalkoztatottak száma</a:t>
            </a:r>
            <a:r>
              <a:rPr lang="en-US" altLang="en-US" sz="3400" dirty="0" smtClean="0"/>
              <a:t>+ </a:t>
            </a:r>
            <a:r>
              <a:rPr lang="hu-HU" altLang="en-US" sz="3400" dirty="0" smtClean="0"/>
              <a:t>Munkanélküliek száma</a:t>
            </a:r>
            <a:endParaRPr lang="en-US" altLang="en-US" sz="34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8059251-0473-466A-875F-71F40EEBF85B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6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Hogyan mérik a munkanélküliséget</a:t>
            </a:r>
            <a:r>
              <a:rPr lang="en-US" altLang="en-US" sz="4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hu-HU" altLang="en-US" sz="2800" dirty="0" smtClean="0"/>
          </a:p>
          <a:p>
            <a:pPr lvl="2"/>
            <a:endParaRPr lang="en-US" altLang="en-US" sz="2800" dirty="0" smtClean="0"/>
          </a:p>
          <a:p>
            <a:pPr lvl="2"/>
            <a:endParaRPr lang="en-US" altLang="en-US" sz="2800" dirty="0" smtClean="0"/>
          </a:p>
          <a:p>
            <a:pPr lvl="1"/>
            <a:endParaRPr lang="hu-HU" altLang="en-US" sz="3800" dirty="0">
              <a:latin typeface="Arial" charset="0"/>
            </a:endParaRPr>
          </a:p>
          <a:p>
            <a:endParaRPr lang="hu-HU" altLang="en-US" sz="3400" dirty="0" smtClean="0"/>
          </a:p>
          <a:p>
            <a:pPr marL="0" indent="0">
              <a:buNone/>
            </a:pPr>
            <a:endParaRPr lang="hu-HU" altLang="en-US" sz="3400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D34C3F5-BDCB-46A0-8CB9-F676EA0CE608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en-US">
              <a:latin typeface="+mn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776520" y="3338300"/>
                <a:ext cx="7611314" cy="1116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b="0" i="1" smtClean="0">
                          <a:latin typeface="Cambria Math"/>
                        </a:rPr>
                        <m:t>𝐴𝑘𝑡𝑖𝑣𝑖𝑡</m:t>
                      </m:r>
                      <m:r>
                        <a:rPr lang="hu-HU" sz="3200" b="0" i="1" smtClean="0">
                          <a:latin typeface="Cambria Math"/>
                        </a:rPr>
                        <m:t>á</m:t>
                      </m:r>
                      <m:r>
                        <a:rPr lang="hu-HU" sz="3200" b="0" i="1" smtClean="0">
                          <a:latin typeface="Cambria Math"/>
                        </a:rPr>
                        <m:t>𝑠𝑖</m:t>
                      </m:r>
                      <m:r>
                        <a:rPr lang="hu-HU" sz="3200" b="0" i="1" smtClean="0">
                          <a:latin typeface="Cambria Math"/>
                        </a:rPr>
                        <m:t> </m:t>
                      </m:r>
                      <m:r>
                        <a:rPr lang="hu-HU" sz="3200" b="0" i="1" smtClean="0">
                          <a:latin typeface="Cambria Math"/>
                        </a:rPr>
                        <m:t>𝑟</m:t>
                      </m:r>
                      <m:r>
                        <a:rPr lang="hu-HU" sz="3200" b="0" i="1" smtClean="0">
                          <a:latin typeface="Cambria Math"/>
                        </a:rPr>
                        <m:t>á</m:t>
                      </m:r>
                      <m:r>
                        <a:rPr lang="hu-HU" sz="3200" b="0" i="1" smtClean="0">
                          <a:latin typeface="Cambria Math"/>
                        </a:rPr>
                        <m:t>𝑡𝑎</m:t>
                      </m:r>
                      <m:r>
                        <a:rPr lang="hu-HU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3200" b="0" i="1" smtClean="0">
                              <a:latin typeface="Cambria Math"/>
                            </a:rPr>
                            <m:t>𝐴𝑘𝑡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í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𝑣𝑎𝑘</m:t>
                          </m:r>
                        </m:num>
                        <m:den>
                          <m:r>
                            <a:rPr lang="hu-HU" sz="3200" b="0" i="1" smtClean="0">
                              <a:latin typeface="Cambria Math"/>
                            </a:rPr>
                            <m:t>𝐹𝑒𝑙𝑛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ő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𝑡𝑡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𝑙𝑎𝑘𝑜𝑠𝑠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á</m:t>
                          </m:r>
                          <m:r>
                            <a:rPr lang="hu-HU" sz="3200" b="0" i="1" smtClean="0">
                              <a:latin typeface="Cambria Math"/>
                            </a:rPr>
                            <m:t>𝑔</m:t>
                          </m:r>
                        </m:den>
                      </m:f>
                      <m:r>
                        <a:rPr lang="hu-HU" sz="3200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hu-HU" sz="3200" b="0" i="0" dirty="0" smtClean="0">
                          <a:latin typeface="Cambria Math"/>
                          <a:ea typeface="Cambria Math"/>
                        </a:rPr>
                        <m:t>100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20" y="3338300"/>
                <a:ext cx="7611314" cy="11160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121059" y="1634384"/>
                <a:ext cx="9023048" cy="98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latin typeface="Cambria Math"/>
                        </a:rPr>
                        <m:t>𝑀𝑢𝑛𝑘𝑎𝑛</m:t>
                      </m:r>
                      <m:r>
                        <a:rPr lang="hu-HU" sz="2800" b="0" i="1" smtClean="0">
                          <a:latin typeface="Cambria Math"/>
                        </a:rPr>
                        <m:t>é</m:t>
                      </m:r>
                      <m:r>
                        <a:rPr lang="hu-HU" sz="2800" b="0" i="1" smtClean="0">
                          <a:latin typeface="Cambria Math"/>
                        </a:rPr>
                        <m:t>𝑙𝑘</m:t>
                      </m:r>
                      <m:r>
                        <a:rPr lang="hu-HU" sz="2800" b="0" i="1" smtClean="0">
                          <a:latin typeface="Cambria Math"/>
                        </a:rPr>
                        <m:t>ü</m:t>
                      </m:r>
                      <m:r>
                        <a:rPr lang="hu-HU" sz="2800" b="0" i="1" smtClean="0">
                          <a:latin typeface="Cambria Math"/>
                        </a:rPr>
                        <m:t>𝑙𝑖𝑠</m:t>
                      </m:r>
                      <m:r>
                        <a:rPr lang="hu-HU" sz="2800" b="0" i="1" smtClean="0">
                          <a:latin typeface="Cambria Math"/>
                        </a:rPr>
                        <m:t>é</m:t>
                      </m:r>
                      <m:r>
                        <a:rPr lang="hu-HU" sz="2800" b="0" i="1" smtClean="0">
                          <a:latin typeface="Cambria Math"/>
                        </a:rPr>
                        <m:t>𝑔𝑖</m:t>
                      </m:r>
                      <m:r>
                        <a:rPr lang="hu-HU" sz="2800" b="0" i="1" smtClean="0">
                          <a:latin typeface="Cambria Math"/>
                        </a:rPr>
                        <m:t> </m:t>
                      </m:r>
                      <m:r>
                        <a:rPr lang="hu-HU" sz="2800" b="0" i="1" smtClean="0">
                          <a:latin typeface="Cambria Math"/>
                        </a:rPr>
                        <m:t>𝑟</m:t>
                      </m:r>
                      <m:r>
                        <a:rPr lang="hu-HU" sz="2800" b="0" i="1" smtClean="0">
                          <a:latin typeface="Cambria Math"/>
                        </a:rPr>
                        <m:t>á</m:t>
                      </m:r>
                      <m:r>
                        <a:rPr lang="hu-HU" sz="2800" b="0" i="1" smtClean="0">
                          <a:latin typeface="Cambria Math"/>
                        </a:rPr>
                        <m:t>𝑡𝑎</m:t>
                      </m:r>
                      <m:r>
                        <a:rPr lang="hu-HU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/>
                            </a:rPr>
                            <m:t>𝑀𝑢𝑛𝑘𝑎𝑛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𝑙𝑘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ü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𝑙𝑖𝑒𝑘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𝑠𝑧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𝑚𝑎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/>
                            </a:rPr>
                            <m:t>𝐴𝑘𝑡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í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𝑝𝑒𝑠𝑠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𝑔</m:t>
                          </m:r>
                        </m:den>
                      </m:f>
                      <m:r>
                        <a:rPr lang="hu-HU" sz="2800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hu-HU" sz="2800" b="0" i="0" dirty="0" smtClean="0">
                          <a:latin typeface="Cambria Math"/>
                          <a:ea typeface="Cambria Math"/>
                        </a:rPr>
                        <m:t>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9" y="1634384"/>
                <a:ext cx="9023048" cy="9880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235706" y="5192349"/>
                <a:ext cx="8908401" cy="988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latin typeface="Cambria Math"/>
                        </a:rPr>
                        <m:t>𝐹𝑜𝑔𝑙𝑎𝑙𝑘𝑜𝑧𝑡𝑎𝑡</m:t>
                      </m:r>
                      <m:r>
                        <a:rPr lang="hu-HU" sz="2800" b="0" i="1" smtClean="0">
                          <a:latin typeface="Cambria Math"/>
                        </a:rPr>
                        <m:t>á</m:t>
                      </m:r>
                      <m:r>
                        <a:rPr lang="hu-HU" sz="2800" b="0" i="1" smtClean="0">
                          <a:latin typeface="Cambria Math"/>
                        </a:rPr>
                        <m:t>𝑠</m:t>
                      </m:r>
                      <m:r>
                        <a:rPr lang="hu-HU" sz="2800" b="0" i="1" smtClean="0">
                          <a:latin typeface="Cambria Math"/>
                        </a:rPr>
                        <m:t> </m:t>
                      </m:r>
                      <m:r>
                        <a:rPr lang="hu-HU" sz="2800" b="0" i="1" smtClean="0">
                          <a:latin typeface="Cambria Math"/>
                        </a:rPr>
                        <m:t>𝑟</m:t>
                      </m:r>
                      <m:r>
                        <a:rPr lang="hu-HU" sz="2800" b="0" i="1" smtClean="0">
                          <a:latin typeface="Cambria Math"/>
                        </a:rPr>
                        <m:t>á</m:t>
                      </m:r>
                      <m:r>
                        <a:rPr lang="hu-HU" sz="2800" b="0" i="1" smtClean="0">
                          <a:latin typeface="Cambria Math"/>
                        </a:rPr>
                        <m:t>𝑡𝑎</m:t>
                      </m:r>
                      <m:r>
                        <a:rPr lang="hu-HU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/>
                            </a:rPr>
                            <m:t>𝐹𝑜𝑔𝑙𝑎𝑙𝑘𝑜𝑧𝑡𝑎𝑡𝑜𝑡𝑡𝑎𝑘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𝑠𝑧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𝑚𝑎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/>
                            </a:rPr>
                            <m:t>𝐹𝑒𝑙𝑛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ő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𝑡𝑡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𝑙𝑎𝑘𝑜𝑠𝑠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á</m:t>
                          </m:r>
                          <m:r>
                            <a:rPr lang="hu-HU" sz="2800" b="0" i="1" smtClean="0">
                              <a:latin typeface="Cambria Math"/>
                            </a:rPr>
                            <m:t>𝑔</m:t>
                          </m:r>
                        </m:den>
                      </m:f>
                      <m:r>
                        <a:rPr lang="hu-HU" sz="2800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hu-HU" sz="2800" b="0" i="0" dirty="0" smtClean="0">
                          <a:latin typeface="Cambria Math"/>
                          <a:ea typeface="Cambria Math"/>
                        </a:rPr>
                        <m:t>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06" y="5192349"/>
                <a:ext cx="8908401" cy="9880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1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Magyarország, 2014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9" t="7177" r="38811" b="5098"/>
          <a:stretch/>
        </p:blipFill>
        <p:spPr bwMode="auto">
          <a:xfrm>
            <a:off x="3004456" y="1005292"/>
            <a:ext cx="2946401" cy="526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20914" y="627017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KSH</a:t>
            </a:r>
            <a:endParaRPr lang="en-US" dirty="0"/>
          </a:p>
        </p:txBody>
      </p:sp>
      <p:sp>
        <p:nvSpPr>
          <p:cNvPr id="6" name="Bal oldali kapcsos zárójel 5"/>
          <p:cNvSpPr/>
          <p:nvPr/>
        </p:nvSpPr>
        <p:spPr>
          <a:xfrm>
            <a:off x="2336800" y="1016000"/>
            <a:ext cx="580571" cy="5254171"/>
          </a:xfrm>
          <a:prstGeom prst="lef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Jobb oldali kapcsos zárójel 6"/>
          <p:cNvSpPr/>
          <p:nvPr/>
        </p:nvSpPr>
        <p:spPr>
          <a:xfrm>
            <a:off x="6037943" y="1016000"/>
            <a:ext cx="566057" cy="3033486"/>
          </a:xfrm>
          <a:prstGeom prst="rightBrac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-52096" y="2858255"/>
            <a:ext cx="2547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15-74 év közötti </a:t>
            </a:r>
          </a:p>
          <a:p>
            <a:pPr algn="ctr"/>
            <a:r>
              <a:rPr lang="hu-HU" sz="2400" dirty="0" smtClean="0"/>
              <a:t>népesség (felnőtt</a:t>
            </a:r>
          </a:p>
          <a:p>
            <a:pPr algn="ctr"/>
            <a:r>
              <a:rPr lang="hu-HU" sz="2400" dirty="0" smtClean="0"/>
              <a:t>lakosság, aktív </a:t>
            </a:r>
          </a:p>
          <a:p>
            <a:pPr algn="ctr"/>
            <a:r>
              <a:rPr lang="hu-HU" sz="2400" dirty="0" smtClean="0"/>
              <a:t>korúak)</a:t>
            </a:r>
          </a:p>
          <a:p>
            <a:pPr algn="ctr"/>
            <a:r>
              <a:rPr lang="hu-HU" sz="2400" b="1" dirty="0" smtClean="0"/>
              <a:t>7 573 ezer fő</a:t>
            </a:r>
            <a:endParaRPr lang="en-US" sz="2400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439434" y="2067221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Aktívak</a:t>
            </a:r>
          </a:p>
          <a:p>
            <a:pPr algn="ctr"/>
            <a:r>
              <a:rPr lang="hu-HU" sz="2400" dirty="0" smtClean="0"/>
              <a:t>(munkaerő, </a:t>
            </a:r>
            <a:r>
              <a:rPr lang="hu-HU" sz="2400" dirty="0" err="1" smtClean="0"/>
              <a:t>labour</a:t>
            </a:r>
            <a:endParaRPr lang="hu-HU" sz="2400" dirty="0" smtClean="0"/>
          </a:p>
          <a:p>
            <a:pPr algn="ctr"/>
            <a:r>
              <a:rPr lang="hu-HU" sz="2400" dirty="0" err="1" smtClean="0"/>
              <a:t>force</a:t>
            </a:r>
            <a:r>
              <a:rPr lang="hu-HU" sz="2400" dirty="0" smtClean="0"/>
              <a:t>)</a:t>
            </a:r>
          </a:p>
          <a:p>
            <a:pPr algn="ctr"/>
            <a:r>
              <a:rPr lang="hu-HU" sz="2400" b="1" dirty="0" smtClean="0"/>
              <a:t>4 444 ezer fő</a:t>
            </a:r>
            <a:endParaRPr lang="en-US" sz="2400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194969" y="1976448"/>
            <a:ext cx="2512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Foglalkoztatottak</a:t>
            </a:r>
          </a:p>
          <a:p>
            <a:pPr algn="ctr"/>
            <a:r>
              <a:rPr lang="hu-HU" sz="2400" b="1" dirty="0"/>
              <a:t>4 100</a:t>
            </a:r>
            <a:r>
              <a:rPr lang="hu-HU" sz="2400" b="1" dirty="0" smtClean="0"/>
              <a:t> ezer fő</a:t>
            </a:r>
            <a:endParaRPr lang="en-US" sz="2400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412842" y="4683366"/>
            <a:ext cx="2032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Inaktívak</a:t>
            </a:r>
          </a:p>
          <a:p>
            <a:pPr algn="ctr"/>
            <a:r>
              <a:rPr lang="hu-HU" sz="2400" b="1" dirty="0" smtClean="0"/>
              <a:t>3 129 ezer fő</a:t>
            </a:r>
            <a:endParaRPr lang="en-US" sz="2400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465341" y="4430424"/>
            <a:ext cx="2310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 smtClean="0"/>
              <a:t>Munkanélküliek</a:t>
            </a:r>
          </a:p>
          <a:p>
            <a:pPr algn="ctr"/>
            <a:r>
              <a:rPr lang="hu-HU" sz="2400" b="1" dirty="0" smtClean="0"/>
              <a:t>343 ezer fő</a:t>
            </a:r>
            <a:endParaRPr lang="en-US" sz="2400" b="1" dirty="0"/>
          </a:p>
        </p:txBody>
      </p:sp>
      <p:cxnSp>
        <p:nvCxnSpPr>
          <p:cNvPr id="14" name="Egyenes összekötő 13"/>
          <p:cNvCxnSpPr/>
          <p:nvPr/>
        </p:nvCxnSpPr>
        <p:spPr>
          <a:xfrm>
            <a:off x="5445771" y="3976916"/>
            <a:ext cx="1019570" cy="796437"/>
          </a:xfrm>
          <a:prstGeom prst="line">
            <a:avLst/>
          </a:prstGeom>
          <a:noFill/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5138057" y="5514363"/>
                <a:ext cx="3180455" cy="115326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Munkanélküliségi ráta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343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4 444</m:t>
                          </m:r>
                        </m:den>
                      </m:f>
                      <m:r>
                        <a:rPr lang="hu-HU" sz="2400" b="0" i="1" smtClean="0">
                          <a:latin typeface="Cambria Math"/>
                        </a:rPr>
                        <m:t>∗100=7.7%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57" y="5514363"/>
                <a:ext cx="3180455" cy="1153264"/>
              </a:xfrm>
              <a:prstGeom prst="rect">
                <a:avLst/>
              </a:prstGeom>
              <a:blipFill rotWithShape="1">
                <a:blip r:embed="rId3"/>
                <a:stretch>
                  <a:fillRect l="-3065" t="-3704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5445772" y="823184"/>
                <a:ext cx="3441880" cy="115416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Aktivitási ráta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4 444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7 573</m:t>
                          </m:r>
                        </m:den>
                      </m:f>
                      <m:r>
                        <a:rPr lang="hu-HU" sz="2400" b="0" i="1" smtClean="0">
                          <a:latin typeface="Cambria Math"/>
                        </a:rPr>
                        <m:t>∗100=58.7%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772" y="823184"/>
                <a:ext cx="3441880" cy="1154162"/>
              </a:xfrm>
              <a:prstGeom prst="rect">
                <a:avLst/>
              </a:prstGeom>
              <a:blipFill rotWithShape="1">
                <a:blip r:embed="rId4"/>
                <a:stretch>
                  <a:fillRect l="-265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154218" y="823184"/>
                <a:ext cx="3441880" cy="115416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2400" dirty="0" smtClean="0"/>
                  <a:t>Foglalkoztatási ráta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latin typeface="Cambria Math"/>
                            </a:rPr>
                            <m:t>4 100</m:t>
                          </m:r>
                        </m:num>
                        <m:den>
                          <m:r>
                            <a:rPr lang="hu-HU" sz="2400" b="0" i="1" smtClean="0">
                              <a:latin typeface="Cambria Math"/>
                            </a:rPr>
                            <m:t>7 573</m:t>
                          </m:r>
                        </m:den>
                      </m:f>
                      <m:r>
                        <a:rPr lang="hu-HU" sz="2400" b="0" i="1" smtClean="0">
                          <a:latin typeface="Cambria Math"/>
                        </a:rPr>
                        <m:t>∗100=54.1%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8" y="823184"/>
                <a:ext cx="3441880" cy="1154162"/>
              </a:xfrm>
              <a:prstGeom prst="rect">
                <a:avLst/>
              </a:prstGeom>
              <a:blipFill rotWithShape="1">
                <a:blip r:embed="rId5"/>
                <a:stretch>
                  <a:fillRect l="-265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adat.. </a:t>
            </a:r>
            <a:r>
              <a:rPr lang="hu-HU" dirty="0" err="1" smtClean="0"/>
              <a:t>Mo</a:t>
            </a:r>
            <a:r>
              <a:rPr lang="hu-HU" dirty="0" smtClean="0"/>
              <a:t>., 2014 (KSH)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Fiatalok m. rátája magasabb</a:t>
            </a:r>
          </a:p>
          <a:p>
            <a:r>
              <a:rPr lang="hu-HU" dirty="0" smtClean="0"/>
              <a:t>Férfiak és nők m. rátája ~ egyenlő</a:t>
            </a:r>
          </a:p>
          <a:p>
            <a:r>
              <a:rPr lang="hu-HU" dirty="0" smtClean="0"/>
              <a:t>Nők aktivitása alacsonyabb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48439"/>
              </p:ext>
            </p:extLst>
          </p:nvPr>
        </p:nvGraphicFramePr>
        <p:xfrm>
          <a:off x="1404257" y="1016000"/>
          <a:ext cx="6487886" cy="285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174"/>
                <a:gridCol w="2308856"/>
                <a:gridCol w="2308856"/>
              </a:tblGrid>
              <a:tr h="57023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Munkanélküliségi ráta</a:t>
                      </a:r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Aktivitási</a:t>
                      </a:r>
                      <a:r>
                        <a:rPr lang="en-US" sz="2000" u="none" strike="noStrike" dirty="0">
                          <a:effectLst/>
                        </a:rPr>
                        <a:t> ráta</a:t>
                      </a:r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</a:tr>
              <a:tr h="5702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15-24 éves férfiak</a:t>
                      </a:r>
                      <a:endParaRPr lang="en-US" sz="2000" b="0" i="0" u="none" strike="noStrike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20.0 </a:t>
                      </a:r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33.0 </a:t>
                      </a:r>
                      <a:endParaRPr lang="en-US" sz="2000" b="0" i="0" u="none" strike="noStrike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</a:tr>
              <a:tr h="570230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u="none" strike="noStrike">
                          <a:effectLst/>
                        </a:rPr>
                        <a:t>15-24 éves nők</a:t>
                      </a:r>
                      <a:endParaRPr lang="hu-HU" sz="2000" b="0" i="0" u="none" strike="noStrike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20.9 </a:t>
                      </a:r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25.9 </a:t>
                      </a:r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</a:tr>
              <a:tr h="5702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25-64 </a:t>
                      </a:r>
                      <a:r>
                        <a:rPr lang="en-US" sz="2000" u="none" strike="noStrike" dirty="0" err="1">
                          <a:effectLst/>
                        </a:rPr>
                        <a:t>éves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férfiak</a:t>
                      </a:r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6.5 </a:t>
                      </a:r>
                      <a:endParaRPr lang="en-US" sz="2000" b="0" i="0" u="none" strike="noStrike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82.1 </a:t>
                      </a:r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</a:tr>
              <a:tr h="570230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u="none" strike="noStrike">
                          <a:effectLst/>
                        </a:rPr>
                        <a:t>25-64 éves nők</a:t>
                      </a:r>
                      <a:endParaRPr lang="hu-HU" sz="2000" b="0" i="0" u="none" strike="noStrike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7.0 </a:t>
                      </a:r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67.6 </a:t>
                      </a:r>
                      <a:endParaRPr lang="en-US" sz="2000" b="0" i="0" u="none" strike="noStrike" dirty="0">
                        <a:effectLst/>
                        <a:latin typeface="Arial CE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9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1" y="522521"/>
            <a:ext cx="7929202" cy="5600445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Foglalkoztatási ráták, 2014 q3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8" t="26973" r="6165" b="18877"/>
          <a:stretch/>
        </p:blipFill>
        <p:spPr bwMode="auto">
          <a:xfrm>
            <a:off x="239522" y="1291770"/>
            <a:ext cx="8720244" cy="442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319314" y="6328229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data.oecd.org/emp/employment-rate.htm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Ábra használata, értelmezése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hu-HU" sz="3200" dirty="0"/>
              <a:t>Ha egy tudós csoport hitelesen bizonyítja, hogy a </a:t>
            </a:r>
            <a:r>
              <a:rPr lang="hu-HU" sz="3200" dirty="0" err="1"/>
              <a:t>kurkuma</a:t>
            </a:r>
            <a:r>
              <a:rPr lang="hu-HU" sz="3200" dirty="0"/>
              <a:t> fogyasztása javítja a </a:t>
            </a:r>
            <a:r>
              <a:rPr lang="hu-HU" sz="3200" dirty="0" smtClean="0"/>
              <a:t>memóriaképességet</a:t>
            </a:r>
            <a:r>
              <a:rPr lang="hu-HU" sz="3200" dirty="0"/>
              <a:t>, a </a:t>
            </a:r>
            <a:r>
              <a:rPr lang="hu-HU" sz="3200" dirty="0" err="1"/>
              <a:t>kurkuma</a:t>
            </a:r>
            <a:r>
              <a:rPr lang="hu-HU" sz="3200" dirty="0"/>
              <a:t> piacán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sz="2800" dirty="0"/>
              <a:t>nő a kínálat, nő az egyensúlyi ár, és az egyensúlyi mennyiség is.</a:t>
            </a:r>
            <a:endParaRPr lang="en-US" sz="1600" dirty="0"/>
          </a:p>
          <a:p>
            <a:pPr marL="971550" lvl="1" indent="-514350">
              <a:buFont typeface="+mj-lt"/>
              <a:buAutoNum type="alphaUcPeriod"/>
            </a:pPr>
            <a:r>
              <a:rPr lang="hu-HU" sz="2800" dirty="0"/>
              <a:t>nő a kínálat, csökken az egyensúlyi ár, de nő az egyensúlyi mennyiség.</a:t>
            </a:r>
            <a:endParaRPr lang="en-US" sz="1600" dirty="0"/>
          </a:p>
          <a:p>
            <a:pPr marL="971550" lvl="1" indent="-514350">
              <a:buFont typeface="+mj-lt"/>
              <a:buAutoNum type="alphaUcPeriod"/>
            </a:pPr>
            <a:r>
              <a:rPr lang="hu-HU" sz="2800" dirty="0"/>
              <a:t>nő a kereslet, nő az egyensúlyi ár, és az egyensúlyi mennyiség is.</a:t>
            </a:r>
            <a:endParaRPr lang="en-US" sz="1600" dirty="0"/>
          </a:p>
          <a:p>
            <a:pPr marL="971550" lvl="1" indent="-514350">
              <a:buFont typeface="+mj-lt"/>
              <a:buAutoNum type="alphaUcPeriod"/>
            </a:pPr>
            <a:r>
              <a:rPr lang="hu-HU" sz="2800" dirty="0"/>
              <a:t>nő a kereslet, nő az egyensúlyi ár, de csökken az egyensúlyi mennyiség.</a:t>
            </a:r>
            <a:endParaRPr lang="en-US" sz="1600" dirty="0"/>
          </a:p>
          <a:p>
            <a:endParaRPr lang="en-US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Ellipszis 4"/>
          <p:cNvSpPr/>
          <p:nvPr/>
        </p:nvSpPr>
        <p:spPr>
          <a:xfrm>
            <a:off x="682171" y="4296195"/>
            <a:ext cx="754743" cy="754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Munkanélküliségi ráták, 2014 q3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8" t="25884" r="5825" b="18061"/>
          <a:stretch/>
        </p:blipFill>
        <p:spPr bwMode="auto">
          <a:xfrm>
            <a:off x="246743" y="1210214"/>
            <a:ext cx="8694972" cy="458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20914" y="621211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data.oecd.org/unemp/unemployment-rate.htm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 munkanélküliség azonosítása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A munkanélküliség természetes szintje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A „jellemző” munkanélküliségi ráta</a:t>
            </a:r>
          </a:p>
          <a:p>
            <a:pPr lvl="1"/>
            <a:r>
              <a:rPr lang="hu-HU" altLang="en-US" sz="3200" dirty="0" smtClean="0"/>
              <a:t>Soha nem nulla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Körülötte ingadozik a ténylegesen megfigyelt munkanélküliségi ráta</a:t>
            </a:r>
            <a:endParaRPr lang="en-US" altLang="en-US" sz="3200" dirty="0" smtClean="0"/>
          </a:p>
          <a:p>
            <a:r>
              <a:rPr lang="hu-HU" altLang="en-US" sz="3400" dirty="0" smtClean="0"/>
              <a:t>Ciklikus munkanélküliség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A munkanélküliség természetes rátájától való eltérés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C21F30D-CE9E-470F-AE39-0560944813FA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Munkanélküliség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32" y="990600"/>
            <a:ext cx="826933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188686" y="65024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KSH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Mérési nehézségek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841829"/>
            <a:ext cx="8534400" cy="5558971"/>
          </a:xfrm>
        </p:spPr>
        <p:txBody>
          <a:bodyPr/>
          <a:lstStyle/>
          <a:p>
            <a:r>
              <a:rPr lang="hu-HU" sz="2800" dirty="0" smtClean="0"/>
              <a:t>Nem egyértelmű, hogy ki minek számít</a:t>
            </a:r>
          </a:p>
          <a:p>
            <a:r>
              <a:rPr lang="hu-HU" sz="2800" dirty="0" smtClean="0"/>
              <a:t>KSH: „</a:t>
            </a:r>
            <a:r>
              <a:rPr lang="hu-HU" sz="2800" b="1" dirty="0" smtClean="0"/>
              <a:t>Foglalkoztatott</a:t>
            </a:r>
            <a:r>
              <a:rPr lang="hu-HU" sz="2800" dirty="0"/>
              <a:t> az, aki az adott héten legalább egy órányi, jövedelmet biztosító munkát végzett, illetve rendelkezett olyan munkahellyel, ahonnan átmenetileg (betegség, szabadság stb. miatt) volt távol</a:t>
            </a:r>
            <a:r>
              <a:rPr lang="hu-HU" sz="2800" dirty="0" smtClean="0"/>
              <a:t>.”</a:t>
            </a:r>
            <a:endParaRPr lang="hu-HU" sz="2800" dirty="0"/>
          </a:p>
          <a:p>
            <a:r>
              <a:rPr lang="hu-HU" sz="2800" b="1" dirty="0" smtClean="0"/>
              <a:t>„Munkanélküli</a:t>
            </a:r>
            <a:r>
              <a:rPr lang="hu-HU" sz="2800" dirty="0"/>
              <a:t> az, aki az adott héten nem dolgozott, és nincs is olyan munkája, amelyből átmenetileg hiányzott; a kikérdezést megelőző négy hét folyamán aktívan keresett munkát; két héten belül munkába tudott volna állni, ha talált volna megfelelő állást, illetve már talált munkát, ahol 2002-ig 30, 2003-tól 90 napon belül dolgozni kezd</a:t>
            </a:r>
            <a:r>
              <a:rPr lang="hu-HU" sz="2800" dirty="0" smtClean="0"/>
              <a:t>.”</a:t>
            </a:r>
            <a:endParaRPr lang="hu-HU" sz="2800" dirty="0"/>
          </a:p>
          <a:p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333826" y="6429830"/>
            <a:ext cx="621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www.ksh.hu/docs/hun/modsz/modsz21.html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Átmeneti vs. Tartós munkanélküliség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048657"/>
            <a:ext cx="8534400" cy="5410200"/>
          </a:xfrm>
        </p:spPr>
        <p:txBody>
          <a:bodyPr/>
          <a:lstStyle/>
          <a:p>
            <a:r>
              <a:rPr lang="hu-HU" sz="3200" dirty="0" smtClean="0"/>
              <a:t>Fontos észrevétel: </a:t>
            </a:r>
            <a:r>
              <a:rPr lang="hu-HU" sz="3200" i="1" dirty="0" smtClean="0"/>
              <a:t>A munkanélküliség a legtöbb esetben átmeneti, de bármilyen időpontban a megfigyelt munkanélküliség nagy része tartós.</a:t>
            </a:r>
          </a:p>
          <a:p>
            <a:r>
              <a:rPr lang="hu-HU" sz="3200" dirty="0" smtClean="0"/>
              <a:t>Egy év alatt minden héten látunk 4 munkanélkülit </a:t>
            </a:r>
          </a:p>
          <a:p>
            <a:pPr lvl="1"/>
            <a:r>
              <a:rPr lang="hu-HU" sz="2800" dirty="0" smtClean="0"/>
              <a:t>Ebből 3 végig ott van (</a:t>
            </a:r>
            <a:r>
              <a:rPr lang="hu-HU" sz="2800" dirty="0" err="1" smtClean="0"/>
              <a:t>össz</a:t>
            </a:r>
            <a:r>
              <a:rPr lang="hu-HU" sz="2800" dirty="0" smtClean="0"/>
              <a:t>. 3/év)</a:t>
            </a:r>
          </a:p>
          <a:p>
            <a:pPr lvl="1"/>
            <a:r>
              <a:rPr lang="hu-HU" sz="2800" dirty="0" smtClean="0"/>
              <a:t>A negyedik mindig más (</a:t>
            </a:r>
            <a:r>
              <a:rPr lang="hu-HU" sz="2800" dirty="0" err="1" smtClean="0"/>
              <a:t>össz</a:t>
            </a:r>
            <a:r>
              <a:rPr lang="hu-HU" sz="2800" dirty="0" smtClean="0"/>
              <a:t>. 52/év)</a:t>
            </a:r>
          </a:p>
          <a:p>
            <a:r>
              <a:rPr lang="hu-HU" sz="3200" dirty="0" smtClean="0"/>
              <a:t>Munkanélküliség 52/55=95%-a csak 1 hétig tart</a:t>
            </a:r>
          </a:p>
          <a:p>
            <a:r>
              <a:rPr lang="hu-HU" sz="3200" dirty="0" smtClean="0"/>
              <a:t>A megfigyelt munkanélküliség 75%-át mindig tartós munkanélküliek teszi ki.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Miért nem fogynak el munkanélküliek</a:t>
            </a:r>
            <a:r>
              <a:rPr lang="en-US" altLang="en-US" sz="4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5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Tökéletes piacon nem is lennének!</a:t>
            </a:r>
          </a:p>
          <a:p>
            <a:r>
              <a:rPr lang="hu-HU" altLang="en-US" sz="3400" dirty="0" smtClean="0"/>
              <a:t>Két jelenségről beszélünk</a:t>
            </a:r>
          </a:p>
          <a:p>
            <a:r>
              <a:rPr lang="hu-HU" altLang="en-US" sz="3400" dirty="0" smtClean="0"/>
              <a:t>1. Súrlódásos munkanélküliség</a:t>
            </a:r>
            <a:endParaRPr lang="en-US" altLang="en-US" sz="3400" dirty="0" smtClean="0"/>
          </a:p>
          <a:p>
            <a:pPr lvl="1"/>
            <a:r>
              <a:rPr lang="hu-HU" altLang="en-US" sz="3600" dirty="0" smtClean="0"/>
              <a:t>Időbe </a:t>
            </a:r>
            <a:r>
              <a:rPr lang="hu-HU" altLang="en-US" sz="3600" dirty="0"/>
              <a:t>telik a dolgozóknak munkát találni ami leginkább illik az ízlésükhöz és </a:t>
            </a:r>
            <a:r>
              <a:rPr lang="hu-HU" altLang="en-US" sz="3600" dirty="0" smtClean="0"/>
              <a:t>képességeikhez (munkakeresés)</a:t>
            </a:r>
            <a:endParaRPr lang="hu-HU" altLang="en-US" sz="3600" dirty="0"/>
          </a:p>
          <a:p>
            <a:pPr lvl="2"/>
            <a:r>
              <a:rPr lang="hu-HU" altLang="en-US" sz="3200" dirty="0" smtClean="0"/>
              <a:t>Rövid távú munkanélküliség magyarázata</a:t>
            </a:r>
            <a:endParaRPr lang="hu-HU" altLang="en-US" sz="3200" dirty="0"/>
          </a:p>
          <a:p>
            <a:pPr lvl="2"/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E32C85C-C641-4F0D-9527-20539934D54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>
                <a:solidFill>
                  <a:srgbClr val="C00000"/>
                </a:solidFill>
              </a:rPr>
              <a:t>Miért nem fogynak el munkanélküliek</a:t>
            </a:r>
            <a:r>
              <a:rPr lang="en-US" altLang="en-US" dirty="0">
                <a:solidFill>
                  <a:srgbClr val="C00000"/>
                </a:solidFill>
              </a:rPr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 smtClean="0"/>
              <a:t>2. Strukturális </a:t>
            </a:r>
            <a:r>
              <a:rPr lang="hu-HU" altLang="en-US" dirty="0"/>
              <a:t>munkanélküliség</a:t>
            </a:r>
            <a:endParaRPr lang="en-US" altLang="en-US" dirty="0"/>
          </a:p>
          <a:p>
            <a:pPr lvl="1"/>
            <a:r>
              <a:rPr lang="hu-HU" altLang="en-US" dirty="0">
                <a:latin typeface="Arial" charset="0"/>
              </a:rPr>
              <a:t>A</a:t>
            </a:r>
            <a:r>
              <a:rPr lang="hu-HU" altLang="en-US" dirty="0"/>
              <a:t>z elérhető munkák száma néhány munkapiacon nem elegendő ahhoz, hogy mindenki számára, aki dolgozni akar, állást </a:t>
            </a:r>
            <a:r>
              <a:rPr lang="hu-HU" altLang="en-US" dirty="0" smtClean="0"/>
              <a:t>biztosítson</a:t>
            </a:r>
          </a:p>
          <a:p>
            <a:pPr lvl="1"/>
            <a:r>
              <a:rPr lang="hu-HU" altLang="en-US" dirty="0" smtClean="0"/>
              <a:t>Akkor van, ha a bérek valamiért magasabbak az egyensúlyi bérnél</a:t>
            </a:r>
          </a:p>
          <a:p>
            <a:pPr lvl="1"/>
            <a:r>
              <a:rPr lang="hu-HU" altLang="en-US" dirty="0" smtClean="0"/>
              <a:t>Három lehetséges ok:</a:t>
            </a:r>
          </a:p>
          <a:p>
            <a:pPr lvl="2"/>
            <a:r>
              <a:rPr lang="hu-HU" altLang="en-US" dirty="0" smtClean="0"/>
              <a:t>Minimálbér </a:t>
            </a:r>
          </a:p>
          <a:p>
            <a:pPr lvl="2"/>
            <a:r>
              <a:rPr lang="hu-HU" altLang="en-US" dirty="0" smtClean="0"/>
              <a:t>Szakszervezetek</a:t>
            </a:r>
          </a:p>
          <a:p>
            <a:pPr lvl="2"/>
            <a:r>
              <a:rPr lang="hu-HU" altLang="en-US" dirty="0" smtClean="0"/>
              <a:t>Hatékony bérek elmélete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err="1" smtClean="0">
                <a:solidFill>
                  <a:srgbClr val="000070"/>
                </a:solidFill>
              </a:rPr>
              <a:t>Surlódásos</a:t>
            </a:r>
            <a:r>
              <a:rPr lang="hu-HU" altLang="en-US" sz="4000" dirty="0" smtClean="0">
                <a:solidFill>
                  <a:srgbClr val="000070"/>
                </a:solidFill>
              </a:rPr>
              <a:t> munkanélküliség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763000" cy="56245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hu-HU" sz="3400" i="1" dirty="0" err="1" smtClean="0"/>
              <a:t>Frictional</a:t>
            </a:r>
            <a:r>
              <a:rPr lang="hu-HU" sz="3400" i="1" dirty="0" smtClean="0"/>
              <a:t> </a:t>
            </a:r>
            <a:r>
              <a:rPr lang="hu-HU" sz="3400" i="1" dirty="0" err="1" smtClean="0"/>
              <a:t>unemployment</a:t>
            </a:r>
            <a:endParaRPr lang="hu-HU" sz="3400" i="1" dirty="0" smtClean="0"/>
          </a:p>
          <a:p>
            <a:pPr>
              <a:defRPr/>
            </a:pPr>
            <a:r>
              <a:rPr lang="hu-HU" sz="3400" dirty="0" smtClean="0"/>
              <a:t>Álláskeresés</a:t>
            </a:r>
            <a:endParaRPr lang="en-US" sz="3400" dirty="0" smtClean="0"/>
          </a:p>
          <a:p>
            <a:pPr lvl="2">
              <a:defRPr/>
            </a:pPr>
            <a:r>
              <a:rPr lang="hu-HU" sz="2800" dirty="0" smtClean="0"/>
              <a:t>Folyamat, mely során a munkások az ízlésüknek és képességeiknek megfelelő állást találnak</a:t>
            </a:r>
            <a:endParaRPr lang="en-US" sz="2800" dirty="0" smtClean="0"/>
          </a:p>
          <a:p>
            <a:pPr>
              <a:defRPr/>
            </a:pPr>
            <a:r>
              <a:rPr lang="hu-HU" sz="3400" dirty="0" smtClean="0"/>
              <a:t>Súrlódásos munkanélküliség elkerülhetetlen</a:t>
            </a:r>
            <a:endParaRPr lang="en-US" sz="3400" dirty="0" smtClean="0"/>
          </a:p>
          <a:p>
            <a:pPr lvl="2">
              <a:defRPr/>
            </a:pPr>
            <a:r>
              <a:rPr lang="hu-HU" sz="2800" dirty="0" smtClean="0"/>
              <a:t>A dolgozók és állások párosításának folyamatából ered</a:t>
            </a:r>
            <a:endParaRPr lang="en-US" sz="2800" dirty="0" smtClean="0"/>
          </a:p>
          <a:p>
            <a:pPr lvl="2">
              <a:defRPr/>
            </a:pPr>
            <a:r>
              <a:rPr lang="hu-HU" sz="2800" dirty="0" smtClean="0"/>
              <a:t>Munkakeresletbeli változások különböző cégek között</a:t>
            </a:r>
            <a:endParaRPr lang="en-US" sz="2800" dirty="0" smtClean="0"/>
          </a:p>
          <a:p>
            <a:pPr lvl="2">
              <a:defRPr/>
            </a:pPr>
            <a:r>
              <a:rPr lang="hu-HU" sz="2800" dirty="0" smtClean="0"/>
              <a:t>Kereslet összetételbeli változások iparok vagy régiók között </a:t>
            </a:r>
            <a:r>
              <a:rPr lang="en-US" sz="2800" dirty="0" smtClean="0"/>
              <a:t>(</a:t>
            </a:r>
            <a:r>
              <a:rPr lang="hu-HU" sz="2800" dirty="0" smtClean="0"/>
              <a:t>szektorális eltolódások</a:t>
            </a:r>
            <a:r>
              <a:rPr lang="en-US" sz="2800" dirty="0" smtClean="0"/>
              <a:t>)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F1A3FE-FD7D-4AA9-A793-8D8E66980D7E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57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0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-130629" y="76200"/>
            <a:ext cx="912222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>
                <a:solidFill>
                  <a:srgbClr val="C00000"/>
                </a:solidFill>
              </a:rPr>
              <a:t>Közpolitika </a:t>
            </a:r>
            <a:r>
              <a:rPr lang="hu-HU" altLang="en-US" sz="3600" dirty="0">
                <a:solidFill>
                  <a:srgbClr val="C00000"/>
                </a:solidFill>
              </a:rPr>
              <a:t>és munkakeresés</a:t>
            </a:r>
            <a:r>
              <a:rPr lang="en-US" altLang="en-US" sz="3600" dirty="0">
                <a:solidFill>
                  <a:srgbClr val="C00000"/>
                </a:solidFill>
              </a:rPr>
              <a:t/>
            </a:r>
            <a:br>
              <a:rPr lang="en-US" altLang="en-US" sz="3600" dirty="0">
                <a:solidFill>
                  <a:srgbClr val="C00000"/>
                </a:solidFill>
              </a:rPr>
            </a:br>
            <a:endParaRPr lang="en-US" altLang="en-US" sz="36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248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Kormányzat csökkentheti a munkakeresésre szánt időt a munkanélküliek számára</a:t>
            </a:r>
            <a:endParaRPr lang="en-US" altLang="en-US" sz="3400" dirty="0" smtClean="0"/>
          </a:p>
          <a:p>
            <a:pPr lvl="1"/>
            <a:r>
              <a:rPr lang="hu-HU" altLang="en-US" sz="3000" dirty="0" smtClean="0"/>
              <a:t>Információáramlás elősegítése, internet</a:t>
            </a:r>
          </a:p>
          <a:p>
            <a:pPr lvl="1"/>
            <a:r>
              <a:rPr lang="hu-HU" altLang="en-US" sz="3000" dirty="0" smtClean="0"/>
              <a:t>Kormányzati programok</a:t>
            </a:r>
            <a:endParaRPr lang="en-US" altLang="en-US" sz="3000" dirty="0" smtClean="0"/>
          </a:p>
          <a:p>
            <a:pPr lvl="2"/>
            <a:r>
              <a:rPr lang="hu-HU" altLang="en-US" dirty="0" smtClean="0"/>
              <a:t>Kormány által működtetett foglalkoztatási irodák</a:t>
            </a:r>
            <a:endParaRPr lang="en-US" altLang="en-US" dirty="0" smtClean="0"/>
          </a:p>
          <a:p>
            <a:pPr lvl="2"/>
            <a:r>
              <a:rPr lang="hu-HU" altLang="en-US" dirty="0"/>
              <a:t>Á</a:t>
            </a:r>
            <a:r>
              <a:rPr lang="hu-HU" altLang="en-US" dirty="0" smtClean="0"/>
              <a:t>ltalános képzések (átképzés arra, amire van kereslet)</a:t>
            </a:r>
            <a:endParaRPr lang="en-US" alt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EFE1DCD-02E9-450E-B116-0CBC8CE6788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58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0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>
                <a:solidFill>
                  <a:srgbClr val="C00000"/>
                </a:solidFill>
              </a:rPr>
              <a:t>Közpolitika és munkakeresés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613236"/>
            <a:ext cx="908594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600" dirty="0" smtClean="0"/>
              <a:t>Munkanélküli biztosítás</a:t>
            </a:r>
          </a:p>
          <a:p>
            <a:pPr lvl="1"/>
            <a:r>
              <a:rPr lang="hu-HU" altLang="en-US" dirty="0" err="1" smtClean="0"/>
              <a:t>Mo</a:t>
            </a:r>
            <a:r>
              <a:rPr lang="hu-HU" altLang="en-US" dirty="0" smtClean="0"/>
              <a:t>.: álláskeresési járadék</a:t>
            </a:r>
          </a:p>
          <a:p>
            <a:pPr lvl="1"/>
            <a:r>
              <a:rPr lang="hu-HU" altLang="en-US" sz="3200" dirty="0" smtClean="0"/>
              <a:t>Részben megvédi a dolgozók jövedelmét a</a:t>
            </a:r>
            <a:r>
              <a:rPr lang="hu-HU" altLang="en-US" sz="3200" dirty="0"/>
              <a:t>mikor munkanélkülivé válnak</a:t>
            </a:r>
            <a:endParaRPr lang="en-US" altLang="en-US" sz="3200" dirty="0"/>
          </a:p>
          <a:p>
            <a:pPr lvl="1"/>
            <a:r>
              <a:rPr lang="hu-HU" altLang="en-US" sz="3200" dirty="0" smtClean="0"/>
              <a:t>Akaratlanul is növeli a súrlódásos munkanélküliséget</a:t>
            </a:r>
          </a:p>
          <a:p>
            <a:pPr lvl="1"/>
            <a:r>
              <a:rPr lang="hu-HU" altLang="en-US" sz="3200" dirty="0" err="1" smtClean="0"/>
              <a:t>Trade-off</a:t>
            </a:r>
            <a:r>
              <a:rPr lang="hu-HU" altLang="en-US" sz="3200" dirty="0" smtClean="0"/>
              <a:t>:</a:t>
            </a:r>
          </a:p>
          <a:p>
            <a:pPr lvl="2"/>
            <a:r>
              <a:rPr lang="hu-HU" altLang="en-US" sz="2800" dirty="0" smtClean="0"/>
              <a:t>Munkanélküliek anyagi ellehetetlenülésének elkerülése és megfelelő munka megtalálásának támogatása</a:t>
            </a:r>
          </a:p>
          <a:p>
            <a:pPr marL="914400" lvl="2" indent="0">
              <a:buNone/>
            </a:pPr>
            <a:r>
              <a:rPr lang="hu-HU" altLang="en-US" sz="2800" dirty="0" smtClean="0"/>
              <a:t>                                   	 vs.</a:t>
            </a:r>
          </a:p>
          <a:p>
            <a:pPr lvl="2"/>
            <a:r>
              <a:rPr lang="hu-HU" altLang="en-US" sz="2800" dirty="0" smtClean="0"/>
              <a:t>Ellenösztönző, ha munka nélkül is kap pénzt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38FF1FB-97DE-4AB1-8E8C-F6CE213D9869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hu-HU" sz="3600" dirty="0" smtClean="0"/>
              <a:t>Megtanult törvény, összefüggés alkalmazása</a:t>
            </a:r>
            <a:endParaRPr lang="en-US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hu-HU" sz="3600" dirty="0"/>
              <a:t>Az alábbiak közül melyik esetében nincs okunk feltételezni, hogy változik a narancsok kínálata (nem tolódik el a kínálati görbe)?</a:t>
            </a:r>
            <a:endParaRPr lang="en-US" sz="20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 szokásosnál jóval többet esik az eső.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 mezőgazdasági dolgozók magasabb bért követelnek.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 kormányzat új adókat vezet be.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Csökken a narancsok ára.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Ellipszis 4"/>
          <p:cNvSpPr/>
          <p:nvPr/>
        </p:nvSpPr>
        <p:spPr>
          <a:xfrm>
            <a:off x="696684" y="4905828"/>
            <a:ext cx="754743" cy="754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dirty="0" smtClean="0">
                <a:solidFill>
                  <a:srgbClr val="000070"/>
                </a:solidFill>
              </a:rPr>
              <a:t>Strukturális munkanélküliség</a:t>
            </a:r>
            <a:endParaRPr lang="en-US" altLang="en-US" sz="4000" dirty="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A béreket néha az egyensúlyi szint fölött tartják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Minimálbértörvények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Szakszervezetek</a:t>
            </a:r>
            <a:endParaRPr lang="en-US" altLang="en-US" sz="3200" dirty="0" smtClean="0"/>
          </a:p>
          <a:p>
            <a:pPr lvl="1"/>
            <a:r>
              <a:rPr lang="hu-HU" altLang="en-US" sz="3200" dirty="0" smtClean="0"/>
              <a:t>Hatékony bérek</a:t>
            </a:r>
            <a:endParaRPr lang="en-US" altLang="en-US" sz="3200" dirty="0" smtClean="0"/>
          </a:p>
          <a:p>
            <a:r>
              <a:rPr lang="hu-HU" altLang="en-US" sz="3400" dirty="0" smtClean="0"/>
              <a:t>Ha a bér</a:t>
            </a:r>
            <a:r>
              <a:rPr lang="en-US" altLang="en-US" sz="3400" dirty="0" smtClean="0"/>
              <a:t> – </a:t>
            </a:r>
            <a:r>
              <a:rPr lang="hu-HU" altLang="en-US" sz="3400" dirty="0" smtClean="0"/>
              <a:t>az egyensúlyi szint felett van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Eredmény</a:t>
            </a:r>
            <a:r>
              <a:rPr lang="en-US" altLang="en-US" sz="3200" dirty="0" smtClean="0"/>
              <a:t>: </a:t>
            </a:r>
            <a:r>
              <a:rPr lang="hu-HU" altLang="en-US" sz="3200" dirty="0" smtClean="0"/>
              <a:t>munkanélküliség</a:t>
            </a:r>
          </a:p>
          <a:p>
            <a:r>
              <a:rPr lang="hu-HU" altLang="en-US" sz="3600" dirty="0" smtClean="0"/>
              <a:t>Tartós munkanélküliség magyarázata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733D101-56F9-473E-B3EB-3817332AC86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60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2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Minimálbértörvények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/>
              <a:t>Strukturális munkanélküliség</a:t>
            </a:r>
            <a:endParaRPr lang="en-US" altLang="en-US" sz="3400" dirty="0" smtClean="0"/>
          </a:p>
          <a:p>
            <a:pPr lvl="1"/>
            <a:r>
              <a:rPr lang="hu-HU" altLang="en-US" sz="3200" dirty="0" smtClean="0"/>
              <a:t>Akkor jön létre, amikor az állások száma</a:t>
            </a:r>
            <a:r>
              <a:rPr lang="en-US" altLang="en-US" sz="3200" dirty="0" smtClean="0"/>
              <a:t> </a:t>
            </a:r>
            <a:r>
              <a:rPr lang="hu-HU" altLang="en-US" sz="3200" dirty="0" smtClean="0"/>
              <a:t>nem elegendő a munkások számához </a:t>
            </a:r>
          </a:p>
          <a:p>
            <a:pPr lvl="1"/>
            <a:r>
              <a:rPr lang="hu-HU" altLang="en-US" sz="3200" dirty="0" smtClean="0"/>
              <a:t>Hogy is van ez?</a:t>
            </a:r>
            <a:endParaRPr lang="en-US" altLang="en-US" sz="32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4332EDA-951A-4521-BA97-3926B25C7582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61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304800" y="685800"/>
            <a:ext cx="8839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hu-HU" altLang="en-US" sz="2800" smtClean="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munkanélküliség az egyensúlyi szint feletti bérből</a:t>
            </a:r>
            <a:endParaRPr lang="en-US" altLang="en-US" sz="2800" smtClean="0">
              <a:solidFill>
                <a:srgbClr val="7E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B6252285-CA4C-43CC-BF4A-4B5B90D26323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62</a:t>
            </a:fld>
            <a:endParaRPr lang="en-US">
              <a:latin typeface="+mn-lt"/>
              <a:cs typeface="+mn-cs"/>
            </a:endParaRP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587723" y="1801123"/>
            <a:ext cx="5422900" cy="3398838"/>
            <a:chOff x="4834017" y="1751978"/>
            <a:chExt cx="5423291" cy="3399921"/>
          </a:xfrm>
        </p:grpSpPr>
        <p:sp>
          <p:nvSpPr>
            <p:cNvPr id="7" name="Rectangle 6"/>
            <p:cNvSpPr/>
            <p:nvPr/>
          </p:nvSpPr>
          <p:spPr>
            <a:xfrm>
              <a:off x="5299188" y="2028291"/>
              <a:ext cx="4958120" cy="3123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600" dirty="0"/>
            </a:p>
          </p:txBody>
        </p:sp>
        <p:grpSp>
          <p:nvGrpSpPr>
            <p:cNvPr id="86024" name="Group 36"/>
            <p:cNvGrpSpPr>
              <a:grpSpLocks/>
            </p:cNvGrpSpPr>
            <p:nvPr/>
          </p:nvGrpSpPr>
          <p:grpSpPr bwMode="auto">
            <a:xfrm>
              <a:off x="4834017" y="1751978"/>
              <a:ext cx="503771" cy="3399921"/>
              <a:chOff x="1365648" y="1172704"/>
              <a:chExt cx="503771" cy="3399296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228020" y="2972378"/>
                <a:ext cx="31992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26" name="TextBox 38"/>
              <p:cNvSpPr txBox="1">
                <a:spLocks noChangeArrowheads="1"/>
              </p:cNvSpPr>
              <p:nvPr/>
            </p:nvSpPr>
            <p:spPr bwMode="auto">
              <a:xfrm>
                <a:off x="1365648" y="1172704"/>
                <a:ext cx="503771" cy="33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Bér</a:t>
                </a:r>
                <a:endParaRPr lang="en-US" altLang="en-US" sz="1600"/>
              </a:p>
            </p:txBody>
          </p:sp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895698" y="5199961"/>
            <a:ext cx="5976937" cy="355600"/>
            <a:chOff x="1676400" y="5181603"/>
            <a:chExt cx="5976851" cy="35459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28798" y="5181603"/>
              <a:ext cx="4962454" cy="31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29" name="TextBox 41"/>
            <p:cNvSpPr txBox="1">
              <a:spLocks noChangeArrowheads="1"/>
            </p:cNvSpPr>
            <p:nvPr/>
          </p:nvSpPr>
          <p:spPr bwMode="auto">
            <a:xfrm>
              <a:off x="5633442" y="5198318"/>
              <a:ext cx="2019809" cy="337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Munka mennyisége</a:t>
              </a:r>
              <a:r>
                <a:rPr lang="en-US" altLang="en-US" sz="1600"/>
                <a:t> </a:t>
              </a:r>
            </a:p>
          </p:txBody>
        </p:sp>
        <p:sp>
          <p:nvSpPr>
            <p:cNvPr id="86030" name="TextBox 42"/>
            <p:cNvSpPr txBox="1">
              <a:spLocks noChangeArrowheads="1"/>
            </p:cNvSpPr>
            <p:nvPr/>
          </p:nvSpPr>
          <p:spPr bwMode="auto">
            <a:xfrm>
              <a:off x="1676400" y="5181603"/>
              <a:ext cx="298496" cy="338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65385" y="3198123"/>
            <a:ext cx="5216525" cy="338138"/>
            <a:chOff x="490060" y="2990506"/>
            <a:chExt cx="4609050" cy="33891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713155" y="3200538"/>
              <a:ext cx="3385955" cy="1592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3" name="TextBox 30"/>
            <p:cNvSpPr txBox="1">
              <a:spLocks noChangeArrowheads="1"/>
            </p:cNvSpPr>
            <p:nvPr/>
          </p:nvSpPr>
          <p:spPr bwMode="auto">
            <a:xfrm>
              <a:off x="490060" y="2990506"/>
              <a:ext cx="1048250" cy="338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Minimálbér</a:t>
              </a:r>
              <a:endParaRPr lang="en-US" altLang="en-US" sz="1600"/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3146648" y="3409261"/>
            <a:ext cx="398462" cy="2130425"/>
            <a:chOff x="2866538" y="2779726"/>
            <a:chExt cx="398196" cy="2131018"/>
          </a:xfrm>
        </p:grpSpPr>
        <p:cxnSp>
          <p:nvCxnSpPr>
            <p:cNvPr id="19" name="Straight Connector 18"/>
            <p:cNvCxnSpPr/>
            <p:nvPr/>
          </p:nvCxnSpPr>
          <p:spPr>
            <a:xfrm rot="5400000">
              <a:off x="2150999" y="3674532"/>
              <a:ext cx="1791198" cy="158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6" name="TextBox 24"/>
            <p:cNvSpPr txBox="1">
              <a:spLocks noChangeArrowheads="1"/>
            </p:cNvSpPr>
            <p:nvPr/>
          </p:nvSpPr>
          <p:spPr bwMode="auto">
            <a:xfrm>
              <a:off x="2866538" y="4572001"/>
              <a:ext cx="398196" cy="338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L</a:t>
              </a:r>
              <a:r>
                <a:rPr lang="en-US" altLang="en-US" sz="1600" baseline="-25000"/>
                <a:t>D</a:t>
              </a:r>
            </a:p>
          </p:txBody>
        </p:sp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4226148" y="3398148"/>
            <a:ext cx="388937" cy="2139950"/>
            <a:chOff x="2854164" y="2769819"/>
            <a:chExt cx="389444" cy="214098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2147546" y="3668775"/>
              <a:ext cx="1802680" cy="4769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9" name="TextBox 24"/>
            <p:cNvSpPr txBox="1">
              <a:spLocks noChangeArrowheads="1"/>
            </p:cNvSpPr>
            <p:nvPr/>
          </p:nvSpPr>
          <p:spPr bwMode="auto">
            <a:xfrm>
              <a:off x="2854164" y="4572001"/>
              <a:ext cx="389444" cy="338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L</a:t>
              </a:r>
              <a:r>
                <a:rPr lang="en-US" altLang="en-US" sz="1600" baseline="-25000"/>
                <a:t>S</a:t>
              </a:r>
            </a:p>
          </p:txBody>
        </p:sp>
      </p:grpSp>
      <p:grpSp>
        <p:nvGrpSpPr>
          <p:cNvPr id="13" name="Group 132"/>
          <p:cNvGrpSpPr>
            <a:grpSpLocks/>
          </p:cNvGrpSpPr>
          <p:nvPr/>
        </p:nvGrpSpPr>
        <p:grpSpPr bwMode="auto">
          <a:xfrm>
            <a:off x="3105373" y="2450411"/>
            <a:ext cx="1790700" cy="862012"/>
            <a:chOff x="1762777" y="817948"/>
            <a:chExt cx="1790035" cy="860675"/>
          </a:xfrm>
        </p:grpSpPr>
        <p:sp>
          <p:nvSpPr>
            <p:cNvPr id="86041" name="TextBox 133"/>
            <p:cNvSpPr txBox="1">
              <a:spLocks noChangeArrowheads="1"/>
            </p:cNvSpPr>
            <p:nvPr/>
          </p:nvSpPr>
          <p:spPr bwMode="auto">
            <a:xfrm>
              <a:off x="1762777" y="817948"/>
              <a:ext cx="1790035" cy="583868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>
                  <a:solidFill>
                    <a:srgbClr val="800080"/>
                  </a:solidFill>
                </a:rPr>
                <a:t>Munka többlet</a:t>
              </a:r>
              <a:r>
                <a:rPr lang="en-US" altLang="en-US" sz="1600">
                  <a:solidFill>
                    <a:srgbClr val="800080"/>
                  </a:solidFill>
                </a:rPr>
                <a:t> = </a:t>
              </a:r>
              <a:r>
                <a:rPr lang="hu-HU" altLang="en-US" sz="1600">
                  <a:solidFill>
                    <a:srgbClr val="800080"/>
                  </a:solidFill>
                </a:rPr>
                <a:t>Munkanélküliség</a:t>
              </a:r>
              <a:endParaRPr lang="en-US" altLang="en-US" sz="1600">
                <a:solidFill>
                  <a:srgbClr val="800080"/>
                </a:solidFill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2400863" y="983704"/>
              <a:ext cx="250436" cy="1139402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387823" y="2705998"/>
            <a:ext cx="4421187" cy="2236788"/>
            <a:chOff x="2322309" y="2808578"/>
            <a:chExt cx="4933879" cy="303241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322309" y="2808578"/>
              <a:ext cx="3316417" cy="3032417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45" name="TextBox 85"/>
            <p:cNvSpPr txBox="1">
              <a:spLocks noChangeArrowheads="1"/>
            </p:cNvSpPr>
            <p:nvPr/>
          </p:nvSpPr>
          <p:spPr bwMode="auto">
            <a:xfrm>
              <a:off x="5519927" y="5282461"/>
              <a:ext cx="1736261" cy="45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Munkakereslet</a:t>
              </a:r>
              <a:endParaRPr lang="en-US" altLang="en-US" sz="1600" baseline="-25000"/>
            </a:p>
          </p:txBody>
        </p:sp>
      </p:grp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2222723" y="2202761"/>
            <a:ext cx="4703762" cy="2843212"/>
            <a:chOff x="2088692" y="4502619"/>
            <a:chExt cx="5254830" cy="3856642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2088692" y="5107709"/>
              <a:ext cx="3584209" cy="3251552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48" name="TextBox 92"/>
            <p:cNvSpPr txBox="1">
              <a:spLocks noChangeArrowheads="1"/>
            </p:cNvSpPr>
            <p:nvPr/>
          </p:nvSpPr>
          <p:spPr bwMode="auto">
            <a:xfrm>
              <a:off x="5751797" y="4502619"/>
              <a:ext cx="1591725" cy="45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Munkakínálat</a:t>
              </a:r>
              <a:endParaRPr lang="en-US" altLang="en-US" sz="1600"/>
            </a:p>
          </p:txBody>
        </p:sp>
      </p:grpSp>
      <p:sp>
        <p:nvSpPr>
          <p:cNvPr id="33" name="Freeform 183"/>
          <p:cNvSpPr>
            <a:spLocks/>
          </p:cNvSpPr>
          <p:nvPr/>
        </p:nvSpPr>
        <p:spPr bwMode="auto">
          <a:xfrm>
            <a:off x="3262535" y="3342586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83"/>
          <p:cNvSpPr>
            <a:spLocks/>
          </p:cNvSpPr>
          <p:nvPr/>
        </p:nvSpPr>
        <p:spPr bwMode="auto">
          <a:xfrm>
            <a:off x="4361085" y="3342586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83"/>
          <p:cNvSpPr>
            <a:spLocks/>
          </p:cNvSpPr>
          <p:nvPr/>
        </p:nvSpPr>
        <p:spPr bwMode="auto">
          <a:xfrm>
            <a:off x="3789585" y="3744223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3676873" y="3814073"/>
            <a:ext cx="390525" cy="1722438"/>
            <a:chOff x="2854165" y="3186951"/>
            <a:chExt cx="389444" cy="1723848"/>
          </a:xfrm>
        </p:grpSpPr>
        <p:cxnSp>
          <p:nvCxnSpPr>
            <p:cNvPr id="40" name="Straight Connector 39"/>
            <p:cNvCxnSpPr/>
            <p:nvPr/>
          </p:nvCxnSpPr>
          <p:spPr>
            <a:xfrm rot="16200000" flipH="1">
              <a:off x="2350629" y="3877293"/>
              <a:ext cx="1385433" cy="4749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54" name="TextBox 24"/>
            <p:cNvSpPr txBox="1">
              <a:spLocks noChangeArrowheads="1"/>
            </p:cNvSpPr>
            <p:nvPr/>
          </p:nvSpPr>
          <p:spPr bwMode="auto">
            <a:xfrm>
              <a:off x="2854165" y="4572001"/>
              <a:ext cx="389444" cy="338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L</a:t>
              </a:r>
              <a:r>
                <a:rPr lang="en-US" altLang="en-US" sz="1600" baseline="-25000"/>
                <a:t>E</a:t>
              </a:r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1549623" y="3639448"/>
            <a:ext cx="2373312" cy="338138"/>
            <a:chOff x="3269371" y="3740133"/>
            <a:chExt cx="2370850" cy="338798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3751470" y="3900784"/>
              <a:ext cx="188875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57" name="TextBox 24"/>
            <p:cNvSpPr txBox="1">
              <a:spLocks noChangeArrowheads="1"/>
            </p:cNvSpPr>
            <p:nvPr/>
          </p:nvSpPr>
          <p:spPr bwMode="auto">
            <a:xfrm>
              <a:off x="3269371" y="3740133"/>
              <a:ext cx="469510" cy="338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W</a:t>
              </a:r>
              <a:r>
                <a:rPr lang="en-US" altLang="en-US" sz="1600" baseline="-2500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8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sz="3600" dirty="0"/>
              <a:t>Ezen a munkapiacon a bér, amelynél a kereslet és a kínálat egyensúlyban van a </a:t>
            </a:r>
            <a:r>
              <a:rPr lang="en-US" altLang="en-US" sz="3600" dirty="0"/>
              <a:t>W</a:t>
            </a:r>
            <a:r>
              <a:rPr lang="en-US" altLang="en-US" sz="3600" baseline="-25000" dirty="0"/>
              <a:t>E</a:t>
            </a:r>
            <a:r>
              <a:rPr lang="en-US" altLang="en-US" sz="3600" dirty="0"/>
              <a:t>. </a:t>
            </a:r>
            <a:r>
              <a:rPr lang="hu-HU" altLang="en-US" sz="3600" dirty="0"/>
              <a:t>Ennél az egyensúlyi bérnél a kínált és a keresett munkamennyiség egyenlő </a:t>
            </a:r>
            <a:r>
              <a:rPr lang="en-US" altLang="en-US" sz="3600" dirty="0"/>
              <a:t>L</a:t>
            </a:r>
            <a:r>
              <a:rPr lang="en-US" altLang="en-US" sz="3600" baseline="-25000" dirty="0"/>
              <a:t>E</a:t>
            </a:r>
            <a:r>
              <a:rPr lang="hu-HU" altLang="en-US" sz="3600" dirty="0"/>
              <a:t> – </a:t>
            </a:r>
            <a:r>
              <a:rPr lang="hu-HU" altLang="en-US" sz="3600" dirty="0" err="1"/>
              <a:t>vel</a:t>
            </a:r>
            <a:r>
              <a:rPr lang="hu-HU" altLang="en-US" sz="3600" dirty="0"/>
              <a:t>. Összehasonlításképpen</a:t>
            </a:r>
            <a:r>
              <a:rPr lang="en-US" altLang="en-US" sz="3600" dirty="0"/>
              <a:t>, </a:t>
            </a:r>
            <a:r>
              <a:rPr lang="hu-HU" altLang="en-US" sz="3600" dirty="0"/>
              <a:t>ha a bérnek az egyensúlyi szint fölött kell maradnia</a:t>
            </a:r>
            <a:r>
              <a:rPr lang="en-US" altLang="en-US" sz="3600" dirty="0"/>
              <a:t>, </a:t>
            </a:r>
            <a:r>
              <a:rPr lang="hu-HU" altLang="en-US" sz="3600" dirty="0"/>
              <a:t>például a minimálbértörvény miatt</a:t>
            </a:r>
            <a:r>
              <a:rPr lang="en-US" altLang="en-US" sz="3600" dirty="0"/>
              <a:t>, </a:t>
            </a:r>
            <a:r>
              <a:rPr lang="hu-HU" altLang="en-US" sz="3600" dirty="0"/>
              <a:t>a kínált munkamennyiség </a:t>
            </a:r>
            <a:r>
              <a:rPr lang="en-US" altLang="en-US" sz="3600" dirty="0"/>
              <a:t>L</a:t>
            </a:r>
            <a:r>
              <a:rPr lang="en-US" altLang="en-US" sz="3600" baseline="-25000" dirty="0"/>
              <a:t>S</a:t>
            </a:r>
            <a:r>
              <a:rPr lang="hu-HU" altLang="en-US" sz="3600" dirty="0"/>
              <a:t>–re nő</a:t>
            </a:r>
            <a:r>
              <a:rPr lang="en-US" altLang="en-US" sz="3600" dirty="0"/>
              <a:t> </a:t>
            </a:r>
            <a:r>
              <a:rPr lang="hu-HU" altLang="en-US" sz="3600" dirty="0"/>
              <a:t>és</a:t>
            </a:r>
            <a:r>
              <a:rPr lang="en-US" altLang="en-US" sz="3600" dirty="0"/>
              <a:t> </a:t>
            </a:r>
            <a:r>
              <a:rPr lang="hu-HU" altLang="en-US" sz="3600" dirty="0"/>
              <a:t>a keresett munkamennyiség </a:t>
            </a:r>
            <a:r>
              <a:rPr lang="en-US" altLang="en-US" sz="3600" dirty="0"/>
              <a:t>L</a:t>
            </a:r>
            <a:r>
              <a:rPr lang="en-US" altLang="en-US" sz="3600" baseline="-25000" dirty="0"/>
              <a:t>D</a:t>
            </a:r>
            <a:r>
              <a:rPr lang="hu-HU" altLang="en-US" sz="3600" dirty="0"/>
              <a:t>–re csökken.</a:t>
            </a:r>
            <a:r>
              <a:rPr lang="en-US" altLang="en-US" sz="36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Minimálbértörvények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 smtClean="0"/>
              <a:t>Munkanélküliséget </a:t>
            </a:r>
            <a:r>
              <a:rPr lang="hu-HU" altLang="en-US" dirty="0"/>
              <a:t>okozhat</a:t>
            </a:r>
            <a:endParaRPr lang="en-US" altLang="en-US" dirty="0"/>
          </a:p>
          <a:p>
            <a:r>
              <a:rPr lang="hu-HU" altLang="en-US" dirty="0"/>
              <a:t>Miért</a:t>
            </a:r>
            <a:r>
              <a:rPr lang="hu-HU" altLang="en-US" dirty="0" smtClean="0"/>
              <a:t>?</a:t>
            </a:r>
          </a:p>
          <a:p>
            <a:r>
              <a:rPr lang="hu-HU" altLang="en-US" dirty="0" smtClean="0"/>
              <a:t>Árpadló</a:t>
            </a:r>
            <a:endParaRPr lang="hu-HU" altLang="en-US" dirty="0"/>
          </a:p>
          <a:p>
            <a:pPr lvl="1"/>
            <a:r>
              <a:rPr lang="hu-HU" altLang="en-US" dirty="0"/>
              <a:t>Nagyobb mennyiségű munkakínálat</a:t>
            </a:r>
            <a:endParaRPr lang="en-US" altLang="en-US" dirty="0"/>
          </a:p>
          <a:p>
            <a:pPr lvl="1"/>
            <a:r>
              <a:rPr lang="hu-HU" altLang="en-US" dirty="0"/>
              <a:t>Alacsonyabb mennyiségű munkakereslet</a:t>
            </a:r>
            <a:endParaRPr lang="en-US" altLang="en-US" dirty="0"/>
          </a:p>
          <a:p>
            <a:pPr lvl="1"/>
            <a:r>
              <a:rPr lang="hu-HU" altLang="en-US" dirty="0"/>
              <a:t>Munka többlet </a:t>
            </a:r>
            <a:r>
              <a:rPr lang="en-US" altLang="en-US" dirty="0"/>
              <a:t>– </a:t>
            </a:r>
            <a:r>
              <a:rPr lang="hu-HU" altLang="en-US" dirty="0" smtClean="0"/>
              <a:t>munkanélküliség</a:t>
            </a:r>
            <a:endParaRPr lang="en-US" alt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Szakszervezetek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vállalat, vagy iparág dolgozóinak közös érdekképviselete, kollektív szerződés keretében:</a:t>
            </a:r>
          </a:p>
          <a:p>
            <a:pPr lvl="1"/>
            <a:r>
              <a:rPr lang="hu-HU" dirty="0" smtClean="0"/>
              <a:t>Több juttatás</a:t>
            </a:r>
          </a:p>
          <a:p>
            <a:pPr lvl="1"/>
            <a:r>
              <a:rPr lang="hu-HU" dirty="0" smtClean="0"/>
              <a:t>Magasabb bérek</a:t>
            </a:r>
          </a:p>
          <a:p>
            <a:pPr lvl="1"/>
            <a:r>
              <a:rPr lang="hu-HU" dirty="0" smtClean="0"/>
              <a:t>Jobb munkakörülmények (pl. több szabadnap, hosszabb szünetek…)</a:t>
            </a:r>
          </a:p>
          <a:p>
            <a:r>
              <a:rPr lang="hu-HU" dirty="0" smtClean="0"/>
              <a:t>Szakszervezeti tagok 10-20%-kal többet keresnek</a:t>
            </a:r>
          </a:p>
          <a:p>
            <a:r>
              <a:rPr lang="hu-HU" dirty="0" smtClean="0"/>
              <a:t>De mi a helyzet a többiekkel?... 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Szakszervezetek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743862"/>
            <a:ext cx="8534400" cy="5410200"/>
          </a:xfrm>
        </p:spPr>
        <p:txBody>
          <a:bodyPr/>
          <a:lstStyle/>
          <a:p>
            <a:r>
              <a:rPr lang="hu-HU" dirty="0" smtClean="0">
                <a:sym typeface="Wingdings" panose="05000000000000000000" pitchFamily="2" charset="2"/>
              </a:rPr>
              <a:t>Érvek ellene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Nem hatékony, nem méltányos többiekkel szemben</a:t>
            </a:r>
          </a:p>
          <a:p>
            <a:pPr lvl="1"/>
            <a:r>
              <a:rPr lang="hu-HU" dirty="0"/>
              <a:t>Magasabb bér </a:t>
            </a:r>
            <a:r>
              <a:rPr lang="hu-HU" dirty="0">
                <a:sym typeface="Wingdings" panose="05000000000000000000" pitchFamily="2" charset="2"/>
              </a:rPr>
              <a:t> nő a munkakínálat  szakszervezeten kívülieknek csökken a bére 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Érvek mellette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„vállalati város” Pl. egy kisvárosban egy nagy cég a fő munkáltató  kiszolgáltatott munkaerő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Vállalatok könnyebben reagálnak dolgozói igényekre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 hatékony bérek elmélete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867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hu-HU" sz="3400" dirty="0" smtClean="0"/>
              <a:t>Hatékony bérek</a:t>
            </a:r>
            <a:endParaRPr lang="en-US" sz="3400" dirty="0" smtClean="0"/>
          </a:p>
          <a:p>
            <a:pPr lvl="1">
              <a:defRPr/>
            </a:pPr>
            <a:r>
              <a:rPr lang="hu-HU" sz="3200" dirty="0" smtClean="0"/>
              <a:t>A cégek az egyensúlyi bér fölött fizetnek a munkások termelékenységének, hatékonyságának növelése érdekében</a:t>
            </a:r>
            <a:endParaRPr lang="en-US" sz="3200" dirty="0" smtClean="0"/>
          </a:p>
          <a:p>
            <a:pPr>
              <a:defRPr/>
            </a:pPr>
            <a:r>
              <a:rPr lang="hu-HU" sz="3400" dirty="0" smtClean="0">
                <a:solidFill>
                  <a:srgbClr val="C00000"/>
                </a:solidFill>
              </a:rPr>
              <a:t>Dolgozók egészsége</a:t>
            </a:r>
            <a:endParaRPr lang="en-US" sz="3400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hu-HU" sz="3200" dirty="0" smtClean="0"/>
              <a:t>Jobban fizetett munkások</a:t>
            </a:r>
            <a:r>
              <a:rPr lang="hu-HU" sz="3200" dirty="0"/>
              <a:t> </a:t>
            </a:r>
            <a:r>
              <a:rPr lang="hu-HU" sz="3200" dirty="0" smtClean="0"/>
              <a:t>j</a:t>
            </a:r>
            <a:r>
              <a:rPr lang="hu-HU" sz="2800" dirty="0" smtClean="0"/>
              <a:t>obbat </a:t>
            </a:r>
            <a:r>
              <a:rPr lang="hu-HU" sz="3200" dirty="0"/>
              <a:t>esznek, egészségesebbek és produktívabbak</a:t>
            </a:r>
            <a:endParaRPr lang="en-US" sz="3200" dirty="0"/>
          </a:p>
          <a:p>
            <a:pPr>
              <a:defRPr/>
            </a:pPr>
            <a:r>
              <a:rPr lang="hu-HU" sz="3400" dirty="0" smtClean="0">
                <a:solidFill>
                  <a:srgbClr val="C00000"/>
                </a:solidFill>
              </a:rPr>
              <a:t>Dolgozó fluktuációja</a:t>
            </a:r>
            <a:endParaRPr lang="en-US" sz="3400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hu-HU" sz="3200" dirty="0" smtClean="0"/>
              <a:t>Munkáltató</a:t>
            </a:r>
            <a:r>
              <a:rPr lang="en-US" sz="3200" dirty="0" smtClean="0"/>
              <a:t> </a:t>
            </a:r>
            <a:r>
              <a:rPr lang="hu-HU" sz="3200" dirty="0" smtClean="0"/>
              <a:t>csökkentheti a munkások közötti fluktuációt ha </a:t>
            </a:r>
            <a:r>
              <a:rPr lang="hu-HU" sz="3200" dirty="0"/>
              <a:t>magasabb bért fizet </a:t>
            </a:r>
            <a:r>
              <a:rPr lang="hu-HU" sz="3200" dirty="0" smtClean="0"/>
              <a:t>nekik</a:t>
            </a:r>
          </a:p>
          <a:p>
            <a:pPr lvl="1">
              <a:defRPr/>
            </a:pPr>
            <a:r>
              <a:rPr lang="hu-HU" sz="3200" dirty="0" smtClean="0"/>
              <a:t>Munkaerő keresése, betanítása költséges a cégeknek</a:t>
            </a:r>
            <a:endParaRPr lang="en-US" sz="3200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8D7726B-AB3B-47B0-B390-C21D5066EBC4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67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4000" smtClean="0">
                <a:solidFill>
                  <a:srgbClr val="000070"/>
                </a:solidFill>
              </a:rPr>
              <a:t>A hatékony bérek elmélete</a:t>
            </a:r>
            <a:endParaRPr lang="en-US" altLang="en-US" sz="4000" smtClean="0">
              <a:solidFill>
                <a:srgbClr val="00007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en-US" sz="3400" dirty="0" smtClean="0">
                <a:solidFill>
                  <a:srgbClr val="C00000"/>
                </a:solidFill>
              </a:rPr>
              <a:t>Dolgozók minősége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Ha a cég</a:t>
            </a:r>
            <a:r>
              <a:rPr lang="en-US" altLang="en-US" sz="3200" dirty="0" smtClean="0"/>
              <a:t> </a:t>
            </a:r>
            <a:r>
              <a:rPr lang="hu-HU" altLang="en-US" sz="3200" dirty="0" smtClean="0"/>
              <a:t>magas bért fizet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Több jó munkást vonz</a:t>
            </a:r>
            <a:endParaRPr lang="en-US" altLang="en-US" sz="2800" dirty="0" smtClean="0"/>
          </a:p>
          <a:p>
            <a:pPr lvl="2"/>
            <a:r>
              <a:rPr lang="hu-HU" altLang="en-US" sz="2800" dirty="0" smtClean="0"/>
              <a:t>Növeli a munkaerő minőségét</a:t>
            </a:r>
            <a:endParaRPr lang="en-US" altLang="en-US" sz="2800" dirty="0" smtClean="0"/>
          </a:p>
          <a:p>
            <a:r>
              <a:rPr lang="hu-HU" altLang="en-US" sz="3400" dirty="0" smtClean="0">
                <a:solidFill>
                  <a:srgbClr val="C00000"/>
                </a:solidFill>
              </a:rPr>
              <a:t>Dolgozók erőfeszítése</a:t>
            </a:r>
            <a:endParaRPr lang="en-US" altLang="en-US" sz="3400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sz="3200" dirty="0" smtClean="0"/>
              <a:t>Magas bérek</a:t>
            </a:r>
            <a:r>
              <a:rPr lang="en-US" altLang="en-US" sz="3200" dirty="0" smtClean="0"/>
              <a:t> </a:t>
            </a:r>
            <a:r>
              <a:rPr lang="hu-HU" altLang="en-US" sz="3200" dirty="0" smtClean="0"/>
              <a:t>jobban ösztönzi a dolgozókat a munkájuk megtartására</a:t>
            </a:r>
            <a:endParaRPr lang="en-US" altLang="en-US" sz="3200" dirty="0" smtClean="0"/>
          </a:p>
          <a:p>
            <a:pPr lvl="2"/>
            <a:r>
              <a:rPr lang="hu-HU" altLang="en-US" sz="2800" dirty="0" smtClean="0"/>
              <a:t>Ösztönzi a munkásokat, hogy a legjobb formájukat hozzák</a:t>
            </a:r>
            <a:endParaRPr lang="en-US" altLang="en-US" sz="2800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534400" y="6416675"/>
            <a:ext cx="609600" cy="365125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E16161-168D-41C6-8655-E8401421471F}" type="slidenum">
              <a:rPr lang="en-US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68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9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3095172"/>
            <a:ext cx="8763000" cy="7620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számolás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hu-HU" sz="3600" dirty="0"/>
              <a:t>Egy termék árának 8%-os emelkedésekor a termékből kínált mennyiség 4%-al növekedett. A termék kínálatának árrugalmassága így</a:t>
            </a:r>
            <a:endParaRPr lang="en-US" sz="20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0,5</a:t>
            </a:r>
            <a:endParaRPr lang="en-US" sz="24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2</a:t>
            </a:r>
            <a:endParaRPr lang="en-US" sz="24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12</a:t>
            </a:r>
            <a:endParaRPr lang="en-US" sz="24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6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Ellipszis 4"/>
          <p:cNvSpPr/>
          <p:nvPr/>
        </p:nvSpPr>
        <p:spPr>
          <a:xfrm>
            <a:off x="682170" y="3193142"/>
            <a:ext cx="754743" cy="754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számolás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hu-HU" sz="3200" dirty="0"/>
              <a:t>Robinson egy nap alatt 10 halat tud kifogni, és egy nap alatt 20 kókuszdiót tud begyűjteni. </a:t>
            </a:r>
            <a:r>
              <a:rPr lang="hu-HU" sz="3200" dirty="0" smtClean="0"/>
              <a:t>Péntek egy </a:t>
            </a:r>
            <a:r>
              <a:rPr lang="hu-HU" sz="3200" dirty="0"/>
              <a:t>nap alatt 6 halat tud kifogni, és egy nap alatt 18 kókuszdiót tud begyűjteni. Ekkor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sz="2800" dirty="0" smtClean="0"/>
              <a:t>Pénteknek </a:t>
            </a:r>
            <a:r>
              <a:rPr lang="hu-HU" sz="2800" dirty="0"/>
              <a:t>halat kellene fognia, mert komparatív előnye van ebben.</a:t>
            </a:r>
            <a:endParaRPr lang="en-US" sz="1600" dirty="0"/>
          </a:p>
          <a:p>
            <a:pPr marL="971550" lvl="1" indent="-514350">
              <a:buFont typeface="+mj-lt"/>
              <a:buAutoNum type="alphaUcPeriod"/>
            </a:pPr>
            <a:r>
              <a:rPr lang="hu-HU" sz="2800" dirty="0" smtClean="0"/>
              <a:t>Pénteknek </a:t>
            </a:r>
            <a:r>
              <a:rPr lang="hu-HU" sz="2800" dirty="0"/>
              <a:t>kókuszt kellene gyűjtenie, mert komparatív előnye van ebben.</a:t>
            </a:r>
            <a:endParaRPr lang="en-US" sz="1600" dirty="0"/>
          </a:p>
          <a:p>
            <a:pPr marL="971550" lvl="1" indent="-514350">
              <a:buFont typeface="+mj-lt"/>
              <a:buAutoNum type="alphaUcPeriod"/>
            </a:pPr>
            <a:r>
              <a:rPr lang="hu-HU" sz="2800" dirty="0" smtClean="0"/>
              <a:t>Pénteknek halat </a:t>
            </a:r>
            <a:r>
              <a:rPr lang="hu-HU" sz="2800" dirty="0"/>
              <a:t>kellene fognia, mert abszolút előnye van ebben.</a:t>
            </a:r>
            <a:endParaRPr lang="en-US" sz="1600" dirty="0"/>
          </a:p>
          <a:p>
            <a:pPr marL="971550" lvl="1" indent="-514350">
              <a:buFont typeface="+mj-lt"/>
              <a:buAutoNum type="alphaUcPeriod"/>
            </a:pPr>
            <a:r>
              <a:rPr lang="hu-HU" sz="2800" dirty="0"/>
              <a:t>Robinsonnak kókuszt kellene gyűjtenie, mert komparatív előnye van ebben.</a:t>
            </a:r>
            <a:endParaRPr lang="en-US" sz="1600" dirty="0"/>
          </a:p>
          <a:p>
            <a:pPr marL="514350" indent="-514350">
              <a:buFont typeface="+mj-lt"/>
              <a:buAutoNum type="alphaUcPeriod"/>
            </a:pPr>
            <a:endParaRPr lang="en-US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E2942-8B68-4A80-844A-7D3F21805A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Ellipszis 4"/>
          <p:cNvSpPr/>
          <p:nvPr/>
        </p:nvSpPr>
        <p:spPr>
          <a:xfrm>
            <a:off x="653142" y="3860799"/>
            <a:ext cx="754743" cy="754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hu-HU" altLang="en-US" sz="3600" smtClean="0"/>
              <a:t>A pénzügyi közvetítés szerepe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50825" y="2565400"/>
            <a:ext cx="2305050" cy="2951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u-HU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11188" y="3068638"/>
            <a:ext cx="1873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2800"/>
              <a:t>Megtaka-rítók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6588125" y="2420938"/>
            <a:ext cx="2159000" cy="3097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u-HU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019925" y="3141663"/>
            <a:ext cx="17287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2400"/>
              <a:t>Felhasz-nálók, beruházók</a:t>
            </a:r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1476375" y="1604963"/>
            <a:ext cx="6635750" cy="887412"/>
          </a:xfrm>
          <a:custGeom>
            <a:avLst/>
            <a:gdLst>
              <a:gd name="T0" fmla="*/ 0 w 4180"/>
              <a:gd name="T1" fmla="*/ 559 h 559"/>
              <a:gd name="T2" fmla="*/ 1088 w 4180"/>
              <a:gd name="T3" fmla="*/ 15 h 559"/>
              <a:gd name="T4" fmla="*/ 3719 w 4180"/>
              <a:gd name="T5" fmla="*/ 469 h 559"/>
              <a:gd name="T6" fmla="*/ 3855 w 4180"/>
              <a:gd name="T7" fmla="*/ 469 h 559"/>
              <a:gd name="T8" fmla="*/ 0 60000 65536"/>
              <a:gd name="T9" fmla="*/ 0 60000 65536"/>
              <a:gd name="T10" fmla="*/ 0 60000 65536"/>
              <a:gd name="T11" fmla="*/ 0 60000 65536"/>
              <a:gd name="T12" fmla="*/ 0 w 4180"/>
              <a:gd name="T13" fmla="*/ 0 h 559"/>
              <a:gd name="T14" fmla="*/ 4180 w 4180"/>
              <a:gd name="T15" fmla="*/ 559 h 5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0" h="559">
                <a:moveTo>
                  <a:pt x="0" y="559"/>
                </a:moveTo>
                <a:cubicBezTo>
                  <a:pt x="234" y="294"/>
                  <a:pt x="468" y="30"/>
                  <a:pt x="1088" y="15"/>
                </a:cubicBezTo>
                <a:cubicBezTo>
                  <a:pt x="1708" y="0"/>
                  <a:pt x="3258" y="393"/>
                  <a:pt x="3719" y="469"/>
                </a:cubicBezTo>
                <a:cubicBezTo>
                  <a:pt x="4180" y="545"/>
                  <a:pt x="4017" y="507"/>
                  <a:pt x="3855" y="4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148114" y="1916113"/>
            <a:ext cx="44400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2800" dirty="0"/>
              <a:t>Közvetlen </a:t>
            </a:r>
            <a:r>
              <a:rPr lang="hu-HU" altLang="en-US" sz="2800" dirty="0" smtClean="0"/>
              <a:t>finanszírozás</a:t>
            </a:r>
            <a:br>
              <a:rPr lang="hu-HU" altLang="en-US" sz="2800" dirty="0" smtClean="0"/>
            </a:br>
            <a:r>
              <a:rPr lang="hu-HU" altLang="en-US" sz="2800" dirty="0" smtClean="0"/>
              <a:t>(tulajdon </a:t>
            </a:r>
            <a:r>
              <a:rPr lang="hu-HU" altLang="en-US" sz="2800" dirty="0"/>
              <a:t>és </a:t>
            </a:r>
            <a:r>
              <a:rPr lang="hu-HU" altLang="en-US" sz="2800" dirty="0" smtClean="0"/>
              <a:t>hitel)</a:t>
            </a:r>
            <a:endParaRPr lang="hu-HU" altLang="en-US" sz="2800" dirty="0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3276600" y="3068638"/>
            <a:ext cx="2951163" cy="3313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u-HU" alt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851275" y="3716338"/>
            <a:ext cx="216058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en-US" sz="2400" dirty="0"/>
              <a:t>Pénzügyi közvetítő </a:t>
            </a:r>
            <a:r>
              <a:rPr lang="hu-HU" altLang="en-US" sz="2400" dirty="0" smtClean="0"/>
              <a:t>intézmények</a:t>
            </a:r>
          </a:p>
          <a:p>
            <a:pPr eaLnBrk="1" hangingPunct="1">
              <a:spcBef>
                <a:spcPct val="50000"/>
              </a:spcBef>
            </a:pPr>
            <a:r>
              <a:rPr lang="hu-HU" altLang="en-US" sz="2400" dirty="0" smtClean="0"/>
              <a:t>(bankok és befektetési alapok)</a:t>
            </a:r>
            <a:endParaRPr lang="hu-HU" altLang="en-US" sz="2400" dirty="0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484438" y="4221163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339975" y="4724400"/>
            <a:ext cx="11525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V="1">
            <a:off x="5795963" y="3789363"/>
            <a:ext cx="10080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5940425" y="47974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pend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ase stu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15278</TotalTime>
  <Words>3026</Words>
  <Application>Microsoft Office PowerPoint</Application>
  <PresentationFormat>Diavetítés a képernyőre (4:3 oldalarány)</PresentationFormat>
  <Paragraphs>582</Paragraphs>
  <Slides>69</Slides>
  <Notes>21</Notes>
  <HiddenSlides>0</HiddenSlides>
  <MMClips>0</MMClips>
  <ScaleCrop>false</ScaleCrop>
  <HeadingPairs>
    <vt:vector size="4" baseType="variant">
      <vt:variant>
        <vt:lpstr>Téma</vt:lpstr>
      </vt:variant>
      <vt:variant>
        <vt:i4>6</vt:i4>
      </vt:variant>
      <vt:variant>
        <vt:lpstr>Diacímek</vt:lpstr>
      </vt:variant>
      <vt:variant>
        <vt:i4>69</vt:i4>
      </vt:variant>
    </vt:vector>
  </HeadingPairs>
  <TitlesOfParts>
    <vt:vector size="75" baseType="lpstr">
      <vt:lpstr>Chapter title</vt:lpstr>
      <vt:lpstr>Chapter content</vt:lpstr>
      <vt:lpstr>Table</vt:lpstr>
      <vt:lpstr>Figure</vt:lpstr>
      <vt:lpstr>Appendix</vt:lpstr>
      <vt:lpstr>Case study</vt:lpstr>
      <vt:lpstr> Közgazdaságtani alapismeretek 10. előadás November 27., Márk Lili</vt:lpstr>
      <vt:lpstr>Mi lesz ma?</vt:lpstr>
      <vt:lpstr>Mi lesz a vizsgán?</vt:lpstr>
      <vt:lpstr>Definíció</vt:lpstr>
      <vt:lpstr>Ábra használata, értelmezése</vt:lpstr>
      <vt:lpstr>Megtanult törvény, összefüggés alkalmazása</vt:lpstr>
      <vt:lpstr>Egyszerű számolás</vt:lpstr>
      <vt:lpstr>Egyszerű számolás</vt:lpstr>
      <vt:lpstr>A pénzügyi közvetítés szerepe</vt:lpstr>
      <vt:lpstr>Pénzügyi intézmények típusai</vt:lpstr>
      <vt:lpstr>Kötvény vs. részvény</vt:lpstr>
      <vt:lpstr>Pénzügyi közvetítők</vt:lpstr>
      <vt:lpstr>Pénzügyi közvetítők</vt:lpstr>
      <vt:lpstr>Megtakarítás és beruházás a nemzeti számlákon</vt:lpstr>
      <vt:lpstr>Zárt vs. Nyílt gazdaság</vt:lpstr>
      <vt:lpstr>Megtakarítás és beruházás a nemzeti számlákon</vt:lpstr>
      <vt:lpstr>Magán és állami megtakarítás</vt:lpstr>
      <vt:lpstr>Költségvetési többlet és hiány</vt:lpstr>
      <vt:lpstr>A beruházás és megtakarítás jelentése</vt:lpstr>
      <vt:lpstr>Hitelpiac. A kölcsönözhető források piaca</vt:lpstr>
      <vt:lpstr>Hitelpiac</vt:lpstr>
      <vt:lpstr>A kölcsönözhető források piaca</vt:lpstr>
      <vt:lpstr>Sztori</vt:lpstr>
      <vt:lpstr>Reál vs. Nominális kamatláb</vt:lpstr>
      <vt:lpstr>Gazdaságpolitikai intézkedések hatása a hitelpiacra</vt:lpstr>
      <vt:lpstr>Megtakarítás ösztönzése a kölcsönözhető pénzek kínálatának növelése érdekében</vt:lpstr>
      <vt:lpstr>Sztori</vt:lpstr>
      <vt:lpstr>1. intézkedés: megtakarítás ösztönzése</vt:lpstr>
      <vt:lpstr>2. intézkedés: A beruházás ösztönzése – Beruházási adókedvezmény támogatása</vt:lpstr>
      <vt:lpstr>Sztori</vt:lpstr>
      <vt:lpstr>2. intézkedés: beruházás ösztönzése</vt:lpstr>
      <vt:lpstr>A kormányzati költségvetési hiány (deficit) hatása</vt:lpstr>
      <vt:lpstr>Sztori</vt:lpstr>
      <vt:lpstr>3. intézkedés: kormányzati költségvetési hiányok és többletek</vt:lpstr>
      <vt:lpstr>3. intézkedés: kormányzati költségvetési hiányok és többletek</vt:lpstr>
      <vt:lpstr>3. intézkedés: kormányzati költségvetési hiányok és többletek</vt:lpstr>
      <vt:lpstr>Költségvetési hiány alakulása Mo.-n</vt:lpstr>
      <vt:lpstr>Államadósság alakulása</vt:lpstr>
      <vt:lpstr>ÖSSZEFOGLALÁS</vt:lpstr>
      <vt:lpstr>Munkanélküliség</vt:lpstr>
      <vt:lpstr>Intro. Munkanélküliség</vt:lpstr>
      <vt:lpstr>Hogyan mérik a munkanélküliséget?</vt:lpstr>
      <vt:lpstr>Magyarország, 2014</vt:lpstr>
      <vt:lpstr>Hogyan mérik a munkanélküliséget?</vt:lpstr>
      <vt:lpstr>Hogyan mérik a munkanélküliséget?</vt:lpstr>
      <vt:lpstr>Magyarország, 2014</vt:lpstr>
      <vt:lpstr>Néhány adat.. Mo., 2014 (KSH)</vt:lpstr>
      <vt:lpstr>PowerPoint bemutató</vt:lpstr>
      <vt:lpstr>Foglalkoztatási ráták, 2014 q3</vt:lpstr>
      <vt:lpstr>Munkanélküliségi ráták, 2014 q3</vt:lpstr>
      <vt:lpstr>A munkanélküliség azonosítása</vt:lpstr>
      <vt:lpstr>Munkanélküliség</vt:lpstr>
      <vt:lpstr>Mérési nehézségek</vt:lpstr>
      <vt:lpstr>Átmeneti vs. Tartós munkanélküliség</vt:lpstr>
      <vt:lpstr>Miért nem fogynak el munkanélküliek?</vt:lpstr>
      <vt:lpstr>Miért nem fogynak el munkanélküliek?</vt:lpstr>
      <vt:lpstr>Surlódásos munkanélküliség</vt:lpstr>
      <vt:lpstr>Közpolitika és munkakeresés </vt:lpstr>
      <vt:lpstr>Közpolitika és munkakeresés</vt:lpstr>
      <vt:lpstr>Strukturális munkanélküliség</vt:lpstr>
      <vt:lpstr>Minimálbértörvények</vt:lpstr>
      <vt:lpstr>A munkanélküliség az egyensúlyi szint feletti bérből</vt:lpstr>
      <vt:lpstr>Sztori</vt:lpstr>
      <vt:lpstr>Minimálbértörvények </vt:lpstr>
      <vt:lpstr>Szakszervezetek</vt:lpstr>
      <vt:lpstr>Szakszervezetek </vt:lpstr>
      <vt:lpstr>A hatékony bérek elmélete</vt:lpstr>
      <vt:lpstr>A hatékony bérek elmélete</vt:lpstr>
      <vt:lpstr>Köszönöm a figyelmet!</vt:lpstr>
    </vt:vector>
  </TitlesOfParts>
  <Company>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Network Administrator</dc:creator>
  <cp:lastModifiedBy>MarkLili</cp:lastModifiedBy>
  <cp:revision>610</cp:revision>
  <dcterms:created xsi:type="dcterms:W3CDTF">2008-07-04T09:17:33Z</dcterms:created>
  <dcterms:modified xsi:type="dcterms:W3CDTF">2015-12-03T14:36:44Z</dcterms:modified>
</cp:coreProperties>
</file>