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687" r:id="rId6"/>
  </p:sldMasterIdLst>
  <p:notesMasterIdLst>
    <p:notesMasterId r:id="rId77"/>
  </p:notesMasterIdLst>
  <p:sldIdLst>
    <p:sldId id="393" r:id="rId7"/>
    <p:sldId id="304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306" r:id="rId20"/>
    <p:sldId id="307" r:id="rId21"/>
    <p:sldId id="308" r:id="rId22"/>
    <p:sldId id="348" r:id="rId23"/>
    <p:sldId id="309" r:id="rId24"/>
    <p:sldId id="349" r:id="rId25"/>
    <p:sldId id="350" r:id="rId26"/>
    <p:sldId id="351" r:id="rId27"/>
    <p:sldId id="352" r:id="rId28"/>
    <p:sldId id="354" r:id="rId29"/>
    <p:sldId id="353" r:id="rId30"/>
    <p:sldId id="365" r:id="rId31"/>
    <p:sldId id="356" r:id="rId32"/>
    <p:sldId id="355" r:id="rId33"/>
    <p:sldId id="312" r:id="rId34"/>
    <p:sldId id="357" r:id="rId35"/>
    <p:sldId id="405" r:id="rId36"/>
    <p:sldId id="313" r:id="rId37"/>
    <p:sldId id="314" r:id="rId38"/>
    <p:sldId id="316" r:id="rId39"/>
    <p:sldId id="317" r:id="rId40"/>
    <p:sldId id="318" r:id="rId41"/>
    <p:sldId id="359" r:id="rId42"/>
    <p:sldId id="360" r:id="rId43"/>
    <p:sldId id="361" r:id="rId44"/>
    <p:sldId id="358" r:id="rId45"/>
    <p:sldId id="320" r:id="rId46"/>
    <p:sldId id="362" r:id="rId47"/>
    <p:sldId id="363" r:id="rId48"/>
    <p:sldId id="364" r:id="rId49"/>
    <p:sldId id="322" r:id="rId50"/>
    <p:sldId id="32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4" r:id="rId59"/>
    <p:sldId id="375" r:id="rId60"/>
    <p:sldId id="326" r:id="rId61"/>
    <p:sldId id="377" r:id="rId62"/>
    <p:sldId id="327" r:id="rId63"/>
    <p:sldId id="328" r:id="rId64"/>
    <p:sldId id="378" r:id="rId65"/>
    <p:sldId id="330" r:id="rId66"/>
    <p:sldId id="379" r:id="rId67"/>
    <p:sldId id="334" r:id="rId68"/>
    <p:sldId id="380" r:id="rId69"/>
    <p:sldId id="381" r:id="rId70"/>
    <p:sldId id="336" r:id="rId71"/>
    <p:sldId id="337" r:id="rId72"/>
    <p:sldId id="383" r:id="rId73"/>
    <p:sldId id="384" r:id="rId74"/>
    <p:sldId id="385" r:id="rId75"/>
    <p:sldId id="406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70"/>
    <a:srgbClr val="9E0000"/>
    <a:srgbClr val="000099"/>
    <a:srgbClr val="800080"/>
    <a:srgbClr val="F8EDEC"/>
    <a:srgbClr val="004800"/>
    <a:srgbClr val="0000B8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916" autoAdjust="0"/>
  </p:normalViewPr>
  <p:slideViewPr>
    <p:cSldViewPr snapToGrid="0">
      <p:cViewPr>
        <p:scale>
          <a:sx n="66" d="100"/>
          <a:sy n="66" d="100"/>
        </p:scale>
        <p:origin x="-5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FADB65-B988-4E2C-AAD8-E830B3B7AD6C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290BA1-B695-45D9-96C2-C3DB110E5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7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5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097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59D342-3C0D-42A0-98FC-38E6833E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6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E3E72D-3733-4C4E-8F11-CC02F0BAE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13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98B401-11B6-4F86-86AF-2E8AA25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534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1066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9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72B840-A332-4CDA-A1ED-7D516B88A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3" r:id="rId2"/>
    <p:sldLayoutId id="214748384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429000" y="0"/>
            <a:ext cx="2005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14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0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60674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7146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318" y="6324600"/>
              <a:ext cx="556682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lament.hu/documents/126660/133966/MTA+KRTK+KTI+A+munkaer%C5%91piac+perem%C3%A9n+l%C3%A9v%C5%91k+%C3%A9s+a+k%C3%B6lts%C3%A9gvet%C3%A9s+jav%C3%ADtott.pdf/ba01c982-873e-416c-8b7f-c6684fe55db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nkonyvtar.hu/hu/tartalom/tkt/bevezetes-monetaris/ch0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1295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 A monetáris rendszer, a pénzkínálat és az infláció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11.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December 4.,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03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Közpolitika és munkakeresés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613236"/>
            <a:ext cx="908594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Munkanélküli biztosítás</a:t>
            </a:r>
          </a:p>
          <a:p>
            <a:pPr lvl="1"/>
            <a:r>
              <a:rPr lang="hu-HU" altLang="en-US" dirty="0" err="1" smtClean="0"/>
              <a:t>Mo</a:t>
            </a:r>
            <a:r>
              <a:rPr lang="hu-HU" altLang="en-US" dirty="0" smtClean="0"/>
              <a:t>.: álláskeresési járadék</a:t>
            </a:r>
          </a:p>
          <a:p>
            <a:pPr lvl="1"/>
            <a:r>
              <a:rPr lang="hu-HU" altLang="en-US" sz="3200" dirty="0" smtClean="0"/>
              <a:t>Részben megvédi a dolgozók jövedelmét a</a:t>
            </a:r>
            <a:r>
              <a:rPr lang="hu-HU" altLang="en-US" sz="3200" dirty="0"/>
              <a:t>mikor munkanélkülivé válnak</a:t>
            </a:r>
            <a:endParaRPr lang="en-US" altLang="en-US" sz="3200" dirty="0"/>
          </a:p>
          <a:p>
            <a:pPr lvl="1"/>
            <a:r>
              <a:rPr lang="hu-HU" altLang="en-US" sz="3200" dirty="0" smtClean="0"/>
              <a:t>Akaratlanul is növeli a súrlódásos munkanélküliséget</a:t>
            </a:r>
          </a:p>
          <a:p>
            <a:pPr lvl="1"/>
            <a:r>
              <a:rPr lang="hu-HU" altLang="en-US" sz="3200" dirty="0" err="1" smtClean="0"/>
              <a:t>Trade-off</a:t>
            </a:r>
            <a:r>
              <a:rPr lang="hu-HU" altLang="en-US" sz="3200" dirty="0" smtClean="0"/>
              <a:t>:</a:t>
            </a:r>
          </a:p>
          <a:p>
            <a:pPr lvl="2"/>
            <a:r>
              <a:rPr lang="hu-HU" altLang="en-US" sz="2800" dirty="0" smtClean="0"/>
              <a:t>Munkanélküliek anyagi ellehetetlenülésének elkerülése és megfelelő munka megtalálásának támogatása</a:t>
            </a:r>
          </a:p>
          <a:p>
            <a:pPr marL="914400" lvl="2" indent="0">
              <a:buNone/>
            </a:pPr>
            <a:r>
              <a:rPr lang="hu-HU" altLang="en-US" sz="2800" dirty="0" smtClean="0"/>
              <a:t>                                   	 vs.</a:t>
            </a:r>
          </a:p>
          <a:p>
            <a:pPr lvl="2"/>
            <a:r>
              <a:rPr lang="hu-HU" altLang="en-US" sz="2800" dirty="0" smtClean="0"/>
              <a:t>Ellenösztönző, ha munka nélkül is kap pénzt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38FF1FB-97DE-4AB1-8E8C-F6CE213D986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helyzet a közmunkával?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6486" y="694622"/>
            <a:ext cx="8534400" cy="5410200"/>
          </a:xfrm>
        </p:spPr>
        <p:txBody>
          <a:bodyPr/>
          <a:lstStyle/>
          <a:p>
            <a:r>
              <a:rPr lang="hu-HU" dirty="0" smtClean="0"/>
              <a:t>Cél: munkanélküliek integrációja a munkaerőpiacra</a:t>
            </a:r>
          </a:p>
          <a:p>
            <a:r>
              <a:rPr lang="hu-HU" dirty="0" smtClean="0"/>
              <a:t>Nem hatékony eszköz </a:t>
            </a:r>
          </a:p>
          <a:p>
            <a:pPr lvl="1"/>
            <a:r>
              <a:rPr lang="hu-HU" dirty="0" smtClean="0"/>
              <a:t>Nem a valós munkaerőpiacra visz vissza</a:t>
            </a:r>
          </a:p>
          <a:p>
            <a:pPr lvl="1"/>
            <a:r>
              <a:rPr lang="hu-HU" dirty="0" smtClean="0"/>
              <a:t>Közben nem tudnak állást keresni (ez az érintettek nagy részénél eleve problémás – buszjegy, öltöny, stb.)</a:t>
            </a:r>
          </a:p>
          <a:p>
            <a:pPr lvl="1"/>
            <a:r>
              <a:rPr lang="hu-HU" dirty="0" smtClean="0"/>
              <a:t>Olyanok is elmennek közmunkára, akik idővel találnának rendes munkát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74171" y="5699980"/>
            <a:ext cx="838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Forrás: </a:t>
            </a:r>
            <a:r>
              <a:rPr lang="hu-HU" sz="1600" dirty="0" smtClean="0"/>
              <a:t>2014. május, A munkaerőpiac peremén lévők és a költségvetés </a:t>
            </a:r>
            <a:r>
              <a:rPr lang="hu-HU" sz="1600" dirty="0" smtClean="0">
                <a:hlinkClick r:id="rId2"/>
              </a:rPr>
              <a:t>http</a:t>
            </a:r>
            <a:r>
              <a:rPr lang="hu-HU" sz="1600" dirty="0">
                <a:hlinkClick r:id="rId2"/>
              </a:rPr>
              <a:t>://www.parlament.hu/documents/126660/133966/MTA+KRTK+KTI+A+munkaer%C5%91piac+perem%C3%A9n+l%C3%A9v%C5%91k+%</a:t>
            </a:r>
            <a:r>
              <a:rPr lang="hu-HU" sz="1600" dirty="0" smtClean="0">
                <a:hlinkClick r:id="rId2"/>
              </a:rPr>
              <a:t>C3%A9s+a+k%C3%B6lts%C3%A9gvet%C3%A9s+jav%C3%ADtott.pdf/ba01c982-873e-416c-8b7f-c6684fe55db8</a:t>
            </a:r>
            <a:r>
              <a:rPr lang="hu-HU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09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Eddig a reálgazdaság hosszú távú működésével foglalkoztunk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r>
              <a:rPr lang="hu-HU" dirty="0" smtClean="0"/>
              <a:t>Nemzeti kibocsátás (GDP)</a:t>
            </a:r>
          </a:p>
          <a:p>
            <a:pPr lvl="1"/>
            <a:r>
              <a:rPr lang="en-US" dirty="0"/>
              <a:t>Y = A F(L, K, H, N)</a:t>
            </a:r>
          </a:p>
          <a:p>
            <a:pPr lvl="2"/>
            <a:r>
              <a:rPr lang="hu-HU" sz="2400" dirty="0"/>
              <a:t>Y</a:t>
            </a:r>
            <a:r>
              <a:rPr lang="en-US" sz="2400" dirty="0"/>
              <a:t> – </a:t>
            </a:r>
            <a:r>
              <a:rPr lang="en-US" sz="2400" dirty="0" err="1"/>
              <a:t>kibocsátás</a:t>
            </a:r>
            <a:endParaRPr lang="en-US" sz="2400" dirty="0"/>
          </a:p>
          <a:p>
            <a:pPr lvl="2"/>
            <a:r>
              <a:rPr lang="en-US" sz="2400" dirty="0"/>
              <a:t>A – </a:t>
            </a:r>
            <a:r>
              <a:rPr lang="en-US" sz="2400" dirty="0" err="1"/>
              <a:t>termelési</a:t>
            </a:r>
            <a:r>
              <a:rPr lang="en-US" sz="2400" dirty="0"/>
              <a:t> </a:t>
            </a:r>
            <a:r>
              <a:rPr lang="en-US" sz="2400" dirty="0" err="1"/>
              <a:t>technológia</a:t>
            </a:r>
            <a:endParaRPr lang="en-US" sz="2400" dirty="0"/>
          </a:p>
          <a:p>
            <a:pPr lvl="2"/>
            <a:r>
              <a:rPr lang="en-US" sz="2400" dirty="0"/>
              <a:t>F() – </a:t>
            </a:r>
            <a:r>
              <a:rPr lang="en-US" sz="2400" dirty="0" err="1" smtClean="0"/>
              <a:t>függvény</a:t>
            </a:r>
            <a:endParaRPr lang="hu-HU" sz="2400" dirty="0" smtClean="0"/>
          </a:p>
          <a:p>
            <a:r>
              <a:rPr lang="hu-HU" dirty="0" smtClean="0"/>
              <a:t>Nemzeti jövedelem (Y)</a:t>
            </a:r>
          </a:p>
          <a:p>
            <a:pPr lvl="1"/>
            <a:r>
              <a:rPr lang="hu-HU" dirty="0"/>
              <a:t>Y=C+I+G+NX</a:t>
            </a:r>
          </a:p>
          <a:p>
            <a:pPr marL="457200" lvl="1" indent="0" algn="ctr">
              <a:buNone/>
            </a:pP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A </a:t>
            </a:r>
            <a:r>
              <a:rPr lang="en-US" dirty="0" smtClean="0"/>
              <a:t>F(K,L</a:t>
            </a:r>
            <a:r>
              <a:rPr lang="hu-HU" dirty="0" smtClean="0"/>
              <a:t>, H, N</a:t>
            </a:r>
            <a:r>
              <a:rPr lang="en-US" dirty="0" smtClean="0"/>
              <a:t>)=</a:t>
            </a:r>
            <a:r>
              <a:rPr lang="en-US" dirty="0"/>
              <a:t>C+I+G+NX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4920354" y="2463073"/>
            <a:ext cx="41008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L – </a:t>
            </a:r>
            <a:r>
              <a:rPr lang="hu-HU" sz="2400" dirty="0" smtClean="0"/>
              <a:t>munka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K </a:t>
            </a:r>
            <a:r>
              <a:rPr lang="hu-HU" sz="2400" dirty="0"/>
              <a:t>– fizikai </a:t>
            </a:r>
            <a:r>
              <a:rPr lang="hu-HU" sz="2400" dirty="0" smtClean="0"/>
              <a:t>tőke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H </a:t>
            </a:r>
            <a:r>
              <a:rPr lang="hu-HU" sz="2400" dirty="0"/>
              <a:t>– emberi </a:t>
            </a:r>
            <a:r>
              <a:rPr lang="hu-HU" sz="2400" dirty="0" smtClean="0"/>
              <a:t>tőke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N </a:t>
            </a:r>
            <a:r>
              <a:rPr lang="hu-HU" sz="2400" dirty="0"/>
              <a:t>– természeti erőforrások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Eddig a reálgazdaság hosszú távú működésével foglalkoztunk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r>
              <a:rPr lang="hu-HU" dirty="0" smtClean="0"/>
              <a:t>Hitelpiac – kölcsönözhető források piaca</a:t>
            </a:r>
          </a:p>
          <a:p>
            <a:pPr lvl="1"/>
            <a:r>
              <a:rPr lang="hu-HU" dirty="0" smtClean="0"/>
              <a:t>Megtakarítások és beruházások összehangolása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 egyensúlyi reálkamatláb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Munkaerőpiac – reálbérek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 eddig nem beszéltünk a pénzről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4086" y="2717800"/>
            <a:ext cx="8763000" cy="762000"/>
          </a:xfrm>
        </p:spPr>
        <p:txBody>
          <a:bodyPr/>
          <a:lstStyle/>
          <a:p>
            <a:r>
              <a:rPr lang="hu-HU" dirty="0" smtClean="0"/>
              <a:t>A monetáris rendszer </a:t>
            </a:r>
            <a:br>
              <a:rPr lang="hu-HU" dirty="0" smtClean="0"/>
            </a:br>
            <a:r>
              <a:rPr lang="hu-HU" dirty="0" smtClean="0"/>
              <a:t>(21. fejezet)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Mi a pénz?</a:t>
            </a:r>
            <a:endParaRPr lang="hu-HU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200" dirty="0" smtClean="0"/>
              <a:t>Kifejlett </a:t>
            </a:r>
            <a:r>
              <a:rPr lang="hu-HU" altLang="en-US" sz="3200" dirty="0"/>
              <a:t>cseregazdaság sohasem volt barter, mindig használt valamilyen univerzális csereeszközt</a:t>
            </a:r>
          </a:p>
          <a:p>
            <a:r>
              <a:rPr lang="hu-HU" altLang="en-US" sz="3200" dirty="0"/>
              <a:t>Hogy konkrétan mit, az a történelmi időkben sokféle volt.</a:t>
            </a:r>
          </a:p>
          <a:p>
            <a:r>
              <a:rPr lang="hu-HU" altLang="en-US" sz="3200" dirty="0"/>
              <a:t>A közbeszédben sok pongyolaság (pénz és vagyon, pénz és jövedelem összekeverése) és ideológiai </a:t>
            </a:r>
            <a:r>
              <a:rPr lang="hu-HU" altLang="en-US" sz="3200" dirty="0" err="1"/>
              <a:t>katyvasz</a:t>
            </a:r>
            <a:endParaRPr lang="hu-HU" altLang="en-US" sz="3200" dirty="0"/>
          </a:p>
          <a:p>
            <a:r>
              <a:rPr lang="hu-HU" altLang="en-US" sz="3200" dirty="0"/>
              <a:t>A közgazdaságtan számára </a:t>
            </a:r>
            <a:r>
              <a:rPr lang="hu-HU" altLang="en-US" sz="3200" b="1" dirty="0"/>
              <a:t>a pénz csak az a jószág, amit a cserebere közvetítésére használunk</a:t>
            </a:r>
          </a:p>
          <a:p>
            <a:endParaRPr lang="hu-H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70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Mi a pénz? A pénz fogalma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00320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Pénz</a:t>
            </a:r>
          </a:p>
          <a:p>
            <a:pPr lvl="1"/>
            <a:r>
              <a:rPr lang="hu-HU" altLang="en-US" dirty="0" smtClean="0"/>
              <a:t>Pénz ≠ vagyon, pénz </a:t>
            </a:r>
            <a:r>
              <a:rPr lang="hu-HU" altLang="en-US" dirty="0"/>
              <a:t>≠ </a:t>
            </a:r>
            <a:r>
              <a:rPr lang="hu-HU" altLang="en-US" dirty="0" smtClean="0"/>
              <a:t>jövedelem</a:t>
            </a:r>
            <a:endParaRPr lang="en-US" altLang="en-US" dirty="0" smtClean="0"/>
          </a:p>
          <a:p>
            <a:pPr lvl="1"/>
            <a:r>
              <a:rPr lang="hu-HU" altLang="en-US" dirty="0" err="1" smtClean="0"/>
              <a:t>Def</a:t>
            </a:r>
            <a:r>
              <a:rPr lang="hu-HU" altLang="en-US" dirty="0" smtClean="0"/>
              <a:t>.: Eszköz </a:t>
            </a:r>
            <a:r>
              <a:rPr lang="hu-HU" altLang="en-US" dirty="0"/>
              <a:t>(vagyontárgy) </a:t>
            </a:r>
            <a:r>
              <a:rPr lang="hu-HU" altLang="en-US" dirty="0" smtClean="0"/>
              <a:t>amit az emberek rendszeresen használnak</a:t>
            </a:r>
            <a:r>
              <a:rPr lang="hu-HU" altLang="en-US" dirty="0"/>
              <a:t> </a:t>
            </a:r>
            <a:r>
              <a:rPr lang="hu-HU" altLang="en-US" dirty="0" smtClean="0"/>
              <a:t>hogy árukat és szolgáltatásokat vásároljanak másoktól</a:t>
            </a:r>
          </a:p>
          <a:p>
            <a:pPr lvl="1"/>
            <a:r>
              <a:rPr lang="hu-HU" altLang="en-US" dirty="0" err="1" smtClean="0"/>
              <a:t>Ts.-ban</a:t>
            </a:r>
            <a:r>
              <a:rPr lang="hu-HU" altLang="en-US" dirty="0" smtClean="0"/>
              <a:t> konszenzus, hogy jövőbeli árukra, szolgáltatásokra cserélhető</a:t>
            </a:r>
            <a:endParaRPr lang="en-US" altLang="en-US" dirty="0" smtClean="0"/>
          </a:p>
          <a:p>
            <a:r>
              <a:rPr lang="hu-HU" altLang="en-US" dirty="0" smtClean="0"/>
              <a:t>A pénz funkciói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Csereeszköz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Elszámolási egység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Értékőrző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B4D849-D1F3-45D5-8CFA-C82E3C59CB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Mi a pénz? </a:t>
            </a:r>
            <a:r>
              <a:rPr lang="hu-HU" dirty="0" smtClean="0"/>
              <a:t>A pénz funkciói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685806"/>
            <a:ext cx="8534400" cy="5410200"/>
          </a:xfrm>
        </p:spPr>
        <p:txBody>
          <a:bodyPr/>
          <a:lstStyle/>
          <a:p>
            <a:r>
              <a:rPr lang="hu-HU" dirty="0"/>
              <a:t>Csereeszköz</a:t>
            </a:r>
          </a:p>
          <a:p>
            <a:pPr lvl="1"/>
            <a:r>
              <a:rPr lang="hu-HU" dirty="0" smtClean="0"/>
              <a:t>Vagyonelem</a:t>
            </a:r>
            <a:r>
              <a:rPr lang="hu-HU" dirty="0"/>
              <a:t>, amit az eladók elfogadnak </a:t>
            </a:r>
            <a:r>
              <a:rPr lang="hu-HU" dirty="0" smtClean="0"/>
              <a:t>árukért és </a:t>
            </a:r>
            <a:r>
              <a:rPr lang="hu-HU" dirty="0"/>
              <a:t>szolgáltatásokért cserébe</a:t>
            </a:r>
          </a:p>
          <a:p>
            <a:r>
              <a:rPr lang="hu-HU" dirty="0" smtClean="0"/>
              <a:t>Elszámolási </a:t>
            </a:r>
            <a:r>
              <a:rPr lang="hu-HU" dirty="0"/>
              <a:t>egység</a:t>
            </a:r>
          </a:p>
          <a:p>
            <a:pPr lvl="1"/>
            <a:r>
              <a:rPr lang="hu-HU" dirty="0" smtClean="0"/>
              <a:t>Mérőeszköz</a:t>
            </a:r>
            <a:r>
              <a:rPr lang="hu-HU" dirty="0"/>
              <a:t>, amit az emberek árak és adósságok </a:t>
            </a:r>
            <a:r>
              <a:rPr lang="hu-HU" dirty="0" smtClean="0"/>
              <a:t>kifejezésére </a:t>
            </a:r>
            <a:r>
              <a:rPr lang="hu-HU" dirty="0"/>
              <a:t>használnak</a:t>
            </a:r>
          </a:p>
          <a:p>
            <a:r>
              <a:rPr lang="hu-HU" dirty="0" smtClean="0"/>
              <a:t>Értékőrző</a:t>
            </a:r>
            <a:endParaRPr lang="hu-HU" dirty="0"/>
          </a:p>
          <a:p>
            <a:pPr lvl="1"/>
            <a:r>
              <a:rPr lang="hu-HU" dirty="0" smtClean="0"/>
              <a:t>Eszköz</a:t>
            </a:r>
            <a:r>
              <a:rPr lang="hu-HU" dirty="0"/>
              <a:t>, amit az emberek vásárlóerő jelenből a </a:t>
            </a:r>
            <a:r>
              <a:rPr lang="hu-HU" dirty="0" smtClean="0"/>
              <a:t>jövőbe </a:t>
            </a:r>
            <a:r>
              <a:rPr lang="hu-HU" dirty="0"/>
              <a:t>való átcsoportosításra használhatnak</a:t>
            </a:r>
          </a:p>
          <a:p>
            <a:pPr lvl="2"/>
            <a:r>
              <a:rPr lang="hu-HU" dirty="0" smtClean="0"/>
              <a:t>Részvény</a:t>
            </a:r>
            <a:r>
              <a:rPr lang="hu-HU" dirty="0"/>
              <a:t>, kötvény, ingatlan </a:t>
            </a:r>
            <a:r>
              <a:rPr lang="hu-HU" dirty="0" smtClean="0"/>
              <a:t>is</a:t>
            </a:r>
          </a:p>
          <a:p>
            <a:pPr lvl="2"/>
            <a:r>
              <a:rPr lang="hu-HU" dirty="0" smtClean="0"/>
              <a:t>Infláció </a:t>
            </a:r>
            <a:r>
              <a:rPr lang="hu-HU" dirty="0"/>
              <a:t>miatt a pénz nem tökéletes értékőrző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Mi a pénz? </a:t>
            </a:r>
            <a:r>
              <a:rPr lang="hu-HU" altLang="en-US" dirty="0" smtClean="0"/>
              <a:t>A pénz fogalma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918030"/>
            <a:ext cx="8534400" cy="5707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Likviditás</a:t>
            </a:r>
          </a:p>
          <a:p>
            <a:pPr lvl="1"/>
            <a:r>
              <a:rPr lang="hu-HU" altLang="en-US" dirty="0" smtClean="0"/>
              <a:t>Milyen </a:t>
            </a:r>
            <a:r>
              <a:rPr lang="hu-HU" altLang="en-US" dirty="0"/>
              <a:t>könnyen váltható egy eszköz csereeszközzé </a:t>
            </a:r>
            <a:r>
              <a:rPr lang="hu-HU" altLang="en-US" dirty="0" smtClean="0"/>
              <a:t>(</a:t>
            </a:r>
            <a:r>
              <a:rPr lang="hu-HU" altLang="en-US" dirty="0"/>
              <a:t>készpénz a </a:t>
            </a:r>
            <a:r>
              <a:rPr lang="hu-HU" altLang="en-US" dirty="0" err="1"/>
              <a:t>leglikvidebb</a:t>
            </a:r>
            <a:r>
              <a:rPr lang="hu-HU" altLang="en-US" dirty="0"/>
              <a:t>)</a:t>
            </a:r>
          </a:p>
          <a:p>
            <a:r>
              <a:rPr lang="hu-HU" altLang="en-US" dirty="0" smtClean="0"/>
              <a:t>A </a:t>
            </a:r>
            <a:r>
              <a:rPr lang="hu-HU" altLang="en-US" dirty="0"/>
              <a:t>pénz fajtái</a:t>
            </a:r>
          </a:p>
          <a:p>
            <a:pPr lvl="1"/>
            <a:r>
              <a:rPr lang="hu-HU" altLang="en-US" dirty="0" smtClean="0"/>
              <a:t>Árupénz</a:t>
            </a:r>
            <a:r>
              <a:rPr lang="hu-HU" altLang="en-US" dirty="0"/>
              <a:t>: belső értékkel rendelkező áru formáját </a:t>
            </a:r>
            <a:r>
              <a:rPr lang="hu-HU" altLang="en-US" dirty="0" smtClean="0"/>
              <a:t>veszi </a:t>
            </a:r>
            <a:r>
              <a:rPr lang="hu-HU" altLang="en-US" dirty="0"/>
              <a:t>fel</a:t>
            </a:r>
          </a:p>
          <a:p>
            <a:pPr lvl="2"/>
            <a:r>
              <a:rPr lang="hu-HU" altLang="en-US" dirty="0" smtClean="0"/>
              <a:t>Belső </a:t>
            </a:r>
            <a:r>
              <a:rPr lang="hu-HU" altLang="en-US" dirty="0"/>
              <a:t>érték: akkor is értékkel bírna, ha nem pénzként </a:t>
            </a:r>
            <a:r>
              <a:rPr lang="hu-HU" altLang="en-US" dirty="0" smtClean="0"/>
              <a:t>használnák </a:t>
            </a:r>
            <a:r>
              <a:rPr lang="hu-HU" altLang="en-US" dirty="0"/>
              <a:t>(pl. arany, cigaretta)</a:t>
            </a:r>
          </a:p>
          <a:p>
            <a:pPr lvl="1"/>
            <a:r>
              <a:rPr lang="hu-HU" altLang="en-US" dirty="0" smtClean="0"/>
              <a:t>Belső </a:t>
            </a:r>
            <a:r>
              <a:rPr lang="hu-HU" altLang="en-US" dirty="0"/>
              <a:t>érték nélküli pénz</a:t>
            </a:r>
          </a:p>
          <a:p>
            <a:pPr lvl="2"/>
            <a:r>
              <a:rPr lang="hu-HU" altLang="en-US" dirty="0" smtClean="0"/>
              <a:t>Kormányzati </a:t>
            </a:r>
            <a:r>
              <a:rPr lang="hu-HU" altLang="en-US" dirty="0"/>
              <a:t>rendelet és társadalmi konszenzus </a:t>
            </a:r>
            <a:r>
              <a:rPr lang="hu-HU" altLang="en-US" dirty="0" smtClean="0"/>
              <a:t>alapján </a:t>
            </a:r>
            <a:r>
              <a:rPr lang="hu-HU" altLang="en-US" dirty="0"/>
              <a:t>fizetőeszközként használják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286FF-79B3-4C52-9B98-3FED67B877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Mi a pénz? </a:t>
            </a:r>
            <a:r>
              <a:rPr lang="hu-HU" dirty="0" smtClean="0"/>
              <a:t>A pénz fejlődése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65941" y="845460"/>
            <a:ext cx="7884879" cy="5410200"/>
          </a:xfrm>
        </p:spPr>
        <p:txBody>
          <a:bodyPr/>
          <a:lstStyle/>
          <a:p>
            <a:r>
              <a:rPr lang="hu-HU" sz="3200" dirty="0" smtClean="0"/>
              <a:t>Kezdetben: Önellátás, majd barter – árucsere</a:t>
            </a:r>
          </a:p>
          <a:p>
            <a:r>
              <a:rPr lang="hu-HU" sz="3200" dirty="0" smtClean="0"/>
              <a:t>Árupénz – pl. só, kagyló, kakaóbab</a:t>
            </a:r>
          </a:p>
          <a:p>
            <a:r>
              <a:rPr lang="hu-HU" sz="3200" dirty="0" smtClean="0"/>
              <a:t>Nemesfém – pl. aranyrögök</a:t>
            </a:r>
          </a:p>
          <a:p>
            <a:r>
              <a:rPr lang="hu-HU" sz="3200" dirty="0" smtClean="0"/>
              <a:t>Érmék – megbízhatóbb </a:t>
            </a:r>
          </a:p>
          <a:p>
            <a:r>
              <a:rPr lang="hu-HU" sz="3200" dirty="0" smtClean="0"/>
              <a:t>Papírpénz kialakulása	</a:t>
            </a:r>
          </a:p>
          <a:p>
            <a:pPr lvl="1"/>
            <a:r>
              <a:rPr lang="hu-HU" sz="2800" dirty="0" smtClean="0"/>
              <a:t>Váltók – fizetési ígéret,</a:t>
            </a:r>
          </a:p>
          <a:p>
            <a:pPr lvl="1"/>
            <a:r>
              <a:rPr lang="hu-HU" sz="2800" dirty="0" smtClean="0"/>
              <a:t>Bankjegy: garancia, hogy nemesfémre váltható</a:t>
            </a:r>
          </a:p>
          <a:p>
            <a:r>
              <a:rPr lang="hu-HU" sz="3200" dirty="0" smtClean="0"/>
              <a:t>Aranystandard</a:t>
            </a:r>
          </a:p>
          <a:p>
            <a:r>
              <a:rPr lang="hu-HU" sz="3200" dirty="0" smtClean="0"/>
              <a:t>Belső érték nélküli pénz (mai pénz)</a:t>
            </a:r>
          </a:p>
          <a:p>
            <a:endParaRPr lang="hu-HU" sz="3200" dirty="0" smtClean="0"/>
          </a:p>
          <a:p>
            <a:endParaRPr lang="hu-HU" sz="32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6" name="Egyenes összekötő nyíllal 5"/>
          <p:cNvCxnSpPr/>
          <p:nvPr/>
        </p:nvCxnSpPr>
        <p:spPr>
          <a:xfrm>
            <a:off x="1625595" y="928913"/>
            <a:ext cx="0" cy="5747658"/>
          </a:xfrm>
          <a:prstGeom prst="straightConnector1">
            <a:avLst/>
          </a:prstGeom>
          <a:ln w="57150">
            <a:solidFill>
              <a:srgbClr val="000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57410" y="2525465"/>
            <a:ext cx="1473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/>
              <a:t>~Kr.e. 1000-</a:t>
            </a:r>
          </a:p>
          <a:p>
            <a:pPr algn="r"/>
            <a:r>
              <a:rPr lang="hu-HU" b="1" dirty="0" smtClean="0"/>
              <a:t>1100</a:t>
            </a:r>
            <a:endParaRPr lang="en-US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172574" y="3179921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/>
              <a:t>~ Kr.e. 600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533086" y="3657793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/>
              <a:t>~ 1000-</a:t>
            </a:r>
          </a:p>
          <a:p>
            <a:pPr algn="r"/>
            <a:r>
              <a:rPr lang="hu-HU" b="1" dirty="0" smtClean="0"/>
              <a:t>1200</a:t>
            </a:r>
            <a:endParaRPr lang="en-US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4335" y="1951696"/>
            <a:ext cx="146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/>
              <a:t>~Kr.e. 1000 </a:t>
            </a:r>
          </a:p>
          <a:p>
            <a:pPr algn="r"/>
            <a:r>
              <a:rPr lang="hu-HU" b="1" dirty="0" smtClean="0"/>
              <a:t>előtt</a:t>
            </a:r>
            <a:endParaRPr lang="en-US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15003" y="537773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/>
              <a:t>~ 1800</a:t>
            </a:r>
            <a:endParaRPr lang="en-US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21481" y="597870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smtClean="0"/>
              <a:t>~ 1950</a:t>
            </a:r>
            <a:endParaRPr lang="en-US" b="1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4837" y="942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 err="1" smtClean="0"/>
              <a:t>Réges</a:t>
            </a:r>
            <a:r>
              <a:rPr lang="hu-HU" b="1" dirty="0" smtClean="0"/>
              <a:t> régen</a:t>
            </a:r>
          </a:p>
        </p:txBody>
      </p:sp>
    </p:spTree>
    <p:extLst>
      <p:ext uri="{BB962C8B-B14F-4D97-AF65-F5344CB8AC3E}">
        <p14:creationId xmlns:p14="http://schemas.microsoft.com/office/powerpoint/2010/main" val="31221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Mi lesz ma?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8170" y="1077695"/>
            <a:ext cx="8229600" cy="526504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Néhány szó a munkanélküliségről</a:t>
            </a:r>
          </a:p>
          <a:p>
            <a:r>
              <a:rPr lang="hu-HU" altLang="en-US" dirty="0" smtClean="0"/>
              <a:t>A pénz és az árak hosszú távon</a:t>
            </a:r>
          </a:p>
          <a:p>
            <a:pPr lvl="1"/>
            <a:r>
              <a:rPr lang="hu-HU" altLang="en-US" dirty="0" smtClean="0"/>
              <a:t>21. fej. A monetáris rendszer</a:t>
            </a:r>
          </a:p>
          <a:p>
            <a:pPr lvl="1"/>
            <a:r>
              <a:rPr lang="hu-HU" altLang="en-US" dirty="0" smtClean="0"/>
              <a:t>22. fej. a pénzmennyiség növekedése és az infláció</a:t>
            </a:r>
          </a:p>
        </p:txBody>
      </p:sp>
    </p:spTree>
    <p:extLst>
      <p:ext uri="{BB962C8B-B14F-4D97-AF65-F5344CB8AC3E}">
        <p14:creationId xmlns:p14="http://schemas.microsoft.com/office/powerpoint/2010/main" val="4174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 „jól használható” pénz?</a:t>
            </a:r>
            <a:br>
              <a:rPr lang="hu-HU" dirty="0"/>
            </a:b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1" y="974392"/>
            <a:ext cx="8258629" cy="491344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990599"/>
            <a:ext cx="8153400" cy="5758543"/>
          </a:xfrm>
        </p:spPr>
        <p:txBody>
          <a:bodyPr/>
          <a:lstStyle/>
          <a:p>
            <a:pPr algn="r"/>
            <a:r>
              <a:rPr lang="hu-HU" dirty="0">
                <a:solidFill>
                  <a:schemeClr val="bg1"/>
                </a:solidFill>
              </a:rPr>
              <a:t>Mindenki által </a:t>
            </a:r>
            <a:r>
              <a:rPr lang="hu-HU" dirty="0" smtClean="0">
                <a:solidFill>
                  <a:schemeClr val="bg1"/>
                </a:solidFill>
              </a:rPr>
              <a:t>elfogadott</a:t>
            </a:r>
          </a:p>
          <a:p>
            <a:pPr algn="r"/>
            <a:r>
              <a:rPr lang="hu-HU" dirty="0" smtClean="0">
                <a:solidFill>
                  <a:schemeClr val="bg1"/>
                </a:solidFill>
              </a:rPr>
              <a:t>Homogén</a:t>
            </a:r>
          </a:p>
          <a:p>
            <a:pPr algn="r"/>
            <a:r>
              <a:rPr lang="hu-HU" dirty="0" smtClean="0">
                <a:solidFill>
                  <a:schemeClr val="bg1"/>
                </a:solidFill>
              </a:rPr>
              <a:t>Értékálló</a:t>
            </a:r>
          </a:p>
          <a:p>
            <a:pPr algn="r"/>
            <a:r>
              <a:rPr lang="hu-HU" dirty="0" smtClean="0">
                <a:solidFill>
                  <a:schemeClr val="bg1"/>
                </a:solidFill>
              </a:rPr>
              <a:t>Osztható </a:t>
            </a:r>
          </a:p>
          <a:p>
            <a:pPr algn="r"/>
            <a:r>
              <a:rPr lang="hu-HU" dirty="0" smtClean="0">
                <a:solidFill>
                  <a:schemeClr val="bg1"/>
                </a:solidFill>
              </a:rPr>
              <a:t>Szállítható</a:t>
            </a:r>
          </a:p>
          <a:p>
            <a:pPr algn="r"/>
            <a:r>
              <a:rPr lang="hu-HU" dirty="0" smtClean="0">
                <a:solidFill>
                  <a:schemeClr val="bg1"/>
                </a:solidFill>
              </a:rPr>
              <a:t>Tartós</a:t>
            </a:r>
          </a:p>
          <a:p>
            <a:pPr algn="r"/>
            <a:endParaRPr lang="hu-HU" dirty="0">
              <a:solidFill>
                <a:schemeClr val="bg1"/>
              </a:solidFill>
            </a:endParaRPr>
          </a:p>
          <a:p>
            <a:pPr algn="r"/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 smtClean="0"/>
              <a:t>Pl. cigaretta a fogolytáborokban (2.vh.)</a:t>
            </a:r>
          </a:p>
          <a:p>
            <a:pPr lvl="1"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Mi a pénz? </a:t>
            </a:r>
            <a:r>
              <a:rPr lang="hu-HU" dirty="0" smtClean="0"/>
              <a:t>Pénzállomány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89002"/>
            <a:ext cx="8534400" cy="54102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/>
              <a:t>gazdaságban forgalomban lévő pénz </a:t>
            </a:r>
            <a:r>
              <a:rPr lang="hu-HU" dirty="0" smtClean="0"/>
              <a:t>mennyisége </a:t>
            </a:r>
            <a:endParaRPr lang="hu-HU" dirty="0"/>
          </a:p>
          <a:p>
            <a:pPr lvl="1"/>
            <a:r>
              <a:rPr lang="hu-HU" dirty="0" smtClean="0"/>
              <a:t>Készpénz: Embereknél </a:t>
            </a:r>
            <a:r>
              <a:rPr lang="hu-HU" dirty="0"/>
              <a:t>lévő bankjegyek és érmék</a:t>
            </a:r>
          </a:p>
          <a:p>
            <a:pPr lvl="1"/>
            <a:r>
              <a:rPr lang="hu-HU" dirty="0" smtClean="0"/>
              <a:t>Látra </a:t>
            </a:r>
            <a:r>
              <a:rPr lang="hu-HU" dirty="0"/>
              <a:t>szóló </a:t>
            </a:r>
            <a:r>
              <a:rPr lang="hu-HU" dirty="0" smtClean="0"/>
              <a:t>betétek: Bankszámlapénz (átutalási megbízás, USA: csekk) </a:t>
            </a:r>
          </a:p>
          <a:p>
            <a:pPr lvl="2"/>
            <a:r>
              <a:rPr lang="hu-HU" dirty="0" smtClean="0"/>
              <a:t>Bank kötelezettségvállalása a számlatulajdonos felé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Pénzállomány </a:t>
            </a:r>
            <a:r>
              <a:rPr lang="hu-HU" dirty="0"/>
              <a:t>mérése: többféle definíció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M1</a:t>
            </a:r>
            <a:r>
              <a:rPr lang="hu-HU" dirty="0"/>
              <a:t>: készpénz és látra szóló betétek </a:t>
            </a:r>
            <a:r>
              <a:rPr lang="hu-HU" dirty="0" smtClean="0"/>
              <a:t>(bankszámlapénz) (</a:t>
            </a:r>
            <a:r>
              <a:rPr lang="hu-HU" dirty="0"/>
              <a:t>szűkebb), </a:t>
            </a:r>
          </a:p>
          <a:p>
            <a:r>
              <a:rPr lang="hu-HU" dirty="0" smtClean="0"/>
              <a:t>M2</a:t>
            </a:r>
            <a:r>
              <a:rPr lang="hu-HU" dirty="0"/>
              <a:t>: M1+lekötött betétek (bővebb),</a:t>
            </a:r>
          </a:p>
          <a:p>
            <a:r>
              <a:rPr lang="hu-HU" dirty="0" smtClean="0"/>
              <a:t>M3</a:t>
            </a:r>
            <a:r>
              <a:rPr lang="hu-HU" dirty="0"/>
              <a:t>: </a:t>
            </a:r>
            <a:r>
              <a:rPr lang="hu-HU" dirty="0" smtClean="0"/>
              <a:t>M2+nagyobb összegű lekötések, befektetési alapok </a:t>
            </a:r>
            <a:r>
              <a:rPr lang="hu-HU" dirty="0"/>
              <a:t>(legbővebb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Eltérés a likviditás mértékében van</a:t>
            </a:r>
          </a:p>
          <a:p>
            <a:r>
              <a:rPr lang="hu-HU" dirty="0" smtClean="0"/>
              <a:t>De M2 és M3 is könnyen M1-re váltható</a:t>
            </a:r>
          </a:p>
          <a:p>
            <a:pPr lvl="1"/>
            <a:r>
              <a:rPr lang="hu-HU" dirty="0" smtClean="0"/>
              <a:t>Pl. lekötött betéteinkből átutalunk a folyószámlánkra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központi bank (jegybank) szerepe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83771"/>
            <a:ext cx="8534400" cy="5878286"/>
          </a:xfrm>
        </p:spPr>
        <p:txBody>
          <a:bodyPr/>
          <a:lstStyle/>
          <a:p>
            <a:r>
              <a:rPr lang="hu-HU" sz="3200" dirty="0"/>
              <a:t>Magyar központi bank: Nemzeti Bank</a:t>
            </a:r>
          </a:p>
          <a:p>
            <a:r>
              <a:rPr lang="hu-HU" sz="3200" dirty="0" smtClean="0"/>
              <a:t>USA </a:t>
            </a:r>
            <a:r>
              <a:rPr lang="hu-HU" sz="3200" dirty="0"/>
              <a:t>jegybankja: </a:t>
            </a:r>
            <a:r>
              <a:rPr lang="hu-HU" sz="3200" dirty="0" err="1"/>
              <a:t>Federal</a:t>
            </a:r>
            <a:r>
              <a:rPr lang="hu-HU" sz="3200" dirty="0"/>
              <a:t> </a:t>
            </a:r>
            <a:r>
              <a:rPr lang="hu-HU" sz="3200" dirty="0" err="1"/>
              <a:t>Reserve</a:t>
            </a:r>
            <a:r>
              <a:rPr lang="hu-HU" sz="3200" dirty="0"/>
              <a:t> (Fed)</a:t>
            </a:r>
          </a:p>
          <a:p>
            <a:r>
              <a:rPr lang="hu-HU" sz="3200" dirty="0" smtClean="0"/>
              <a:t>Központi </a:t>
            </a:r>
            <a:r>
              <a:rPr lang="hu-HU" sz="3200" dirty="0"/>
              <a:t>Bank feladata:</a:t>
            </a:r>
          </a:p>
          <a:p>
            <a:pPr lvl="1"/>
            <a:r>
              <a:rPr lang="hu-HU" dirty="0"/>
              <a:t>A bankrendszer felügyelete:</a:t>
            </a:r>
          </a:p>
          <a:p>
            <a:pPr lvl="2"/>
            <a:r>
              <a:rPr lang="hu-HU" dirty="0"/>
              <a:t>Kereskedelmi bankok pénzügyi állapotát ellenőrzi</a:t>
            </a:r>
          </a:p>
          <a:p>
            <a:pPr lvl="2"/>
            <a:r>
              <a:rPr lang="hu-HU" dirty="0"/>
              <a:t>Bankok közti tranzakciókat ellenőrzi</a:t>
            </a:r>
          </a:p>
          <a:p>
            <a:pPr lvl="2"/>
            <a:r>
              <a:rPr lang="hu-HU" dirty="0"/>
              <a:t>Bankok bankja: hitelt nyújt a kereskedelmi bankoknak</a:t>
            </a:r>
          </a:p>
          <a:p>
            <a:pPr lvl="2"/>
            <a:r>
              <a:rPr lang="hu-HU" dirty="0"/>
              <a:t>Végső hitelező (</a:t>
            </a:r>
            <a:r>
              <a:rPr lang="hu-HU" i="1" dirty="0" err="1"/>
              <a:t>lender</a:t>
            </a:r>
            <a:r>
              <a:rPr lang="hu-HU" i="1" dirty="0"/>
              <a:t> of </a:t>
            </a:r>
            <a:r>
              <a:rPr lang="hu-HU" i="1" dirty="0" err="1"/>
              <a:t>last</a:t>
            </a:r>
            <a:r>
              <a:rPr lang="hu-HU" i="1" dirty="0"/>
              <a:t> </a:t>
            </a:r>
            <a:r>
              <a:rPr lang="hu-HU" i="1" dirty="0" err="1"/>
              <a:t>resort</a:t>
            </a:r>
            <a:r>
              <a:rPr lang="hu-HU" dirty="0"/>
              <a:t>): bajban lévő bankot </a:t>
            </a:r>
            <a:r>
              <a:rPr lang="hu-HU" dirty="0" smtClean="0"/>
              <a:t>kimenti, hitelt nyújt – ezzel megőrzi a bankrendszer stabilitását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bank (jegybank) </a:t>
            </a:r>
            <a:r>
              <a:rPr lang="hu-HU" dirty="0" smtClean="0"/>
              <a:t>szerepe, folyt.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59974"/>
            <a:ext cx="8534400" cy="5410200"/>
          </a:xfrm>
        </p:spPr>
        <p:txBody>
          <a:bodyPr/>
          <a:lstStyle/>
          <a:p>
            <a:pPr lvl="1"/>
            <a:r>
              <a:rPr lang="hu-HU" dirty="0"/>
              <a:t>A gazdaságban lévő pénzmennyiség </a:t>
            </a:r>
            <a:r>
              <a:rPr lang="hu-HU" dirty="0" smtClean="0"/>
              <a:t>(pénzkínálat) szabályozása </a:t>
            </a:r>
          </a:p>
          <a:p>
            <a:pPr lvl="2"/>
            <a:r>
              <a:rPr lang="hu-HU" altLang="en-US" dirty="0"/>
              <a:t>Monetáris </a:t>
            </a:r>
            <a:r>
              <a:rPr lang="hu-HU" altLang="en-US" dirty="0" smtClean="0"/>
              <a:t>politika</a:t>
            </a:r>
            <a:r>
              <a:rPr lang="hu-HU" altLang="en-US" dirty="0"/>
              <a:t>: a pénzállomány (likviditási kondíciók) megváltoztatása valamely </a:t>
            </a:r>
            <a:r>
              <a:rPr lang="hu-HU" altLang="en-US" dirty="0" err="1"/>
              <a:t>makroökonómiai</a:t>
            </a:r>
            <a:r>
              <a:rPr lang="hu-HU" altLang="en-US" dirty="0"/>
              <a:t> cél elérése </a:t>
            </a:r>
            <a:r>
              <a:rPr lang="hu-HU" altLang="en-US" dirty="0" smtClean="0"/>
              <a:t>érdekében</a:t>
            </a:r>
            <a:endParaRPr lang="hu-HU" dirty="0"/>
          </a:p>
          <a:p>
            <a:pPr lvl="2"/>
            <a:r>
              <a:rPr lang="hu-HU" dirty="0" smtClean="0"/>
              <a:t>Főleg </a:t>
            </a:r>
            <a:r>
              <a:rPr lang="hu-HU" dirty="0"/>
              <a:t>nyíltpiaci műveletekkel (államkötvényt ad/vesz)</a:t>
            </a:r>
          </a:p>
          <a:p>
            <a:pPr lvl="3"/>
            <a:r>
              <a:rPr lang="hu-HU" dirty="0"/>
              <a:t>Államkötvény: kormányzat adósságlevele</a:t>
            </a:r>
          </a:p>
          <a:p>
            <a:pPr lvl="2"/>
            <a:r>
              <a:rPr lang="hu-HU" dirty="0"/>
              <a:t>Fontos a politikai függetlenség (monetáris tanács vezeti</a:t>
            </a:r>
            <a:r>
              <a:rPr lang="hu-HU" dirty="0" smtClean="0"/>
              <a:t>)</a:t>
            </a:r>
            <a:endParaRPr lang="hu-HU" sz="3600" dirty="0" smtClean="0"/>
          </a:p>
          <a:p>
            <a:pPr lvl="3"/>
            <a:r>
              <a:rPr lang="hu-HU" dirty="0" smtClean="0"/>
              <a:t>Pénzt </a:t>
            </a:r>
            <a:r>
              <a:rPr lang="hu-HU" dirty="0"/>
              <a:t>nyomtatni könnyebb, mint új adót kivetni (sok politikus úgy </a:t>
            </a:r>
            <a:r>
              <a:rPr lang="hu-HU" dirty="0" smtClean="0"/>
              <a:t>gondolja</a:t>
            </a:r>
            <a:r>
              <a:rPr lang="hu-HU" dirty="0"/>
              <a:t>) </a:t>
            </a:r>
          </a:p>
          <a:p>
            <a:pPr lvl="3"/>
            <a:r>
              <a:rPr lang="hu-HU" dirty="0" smtClean="0"/>
              <a:t>Ne a rövid távú politikai érdekek befolyásolják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A monetáris politika lehetséges céljai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Inflációs célkövetés (vagy </a:t>
            </a:r>
            <a:r>
              <a:rPr lang="hu-HU" altLang="en-US" dirty="0" err="1"/>
              <a:t>árszívonalcél-követés</a:t>
            </a:r>
            <a:r>
              <a:rPr lang="hu-HU" altLang="en-US" dirty="0"/>
              <a:t>, </a:t>
            </a:r>
            <a:r>
              <a:rPr lang="hu-HU" altLang="en-US" dirty="0" err="1"/>
              <a:t>vagy</a:t>
            </a:r>
            <a:r>
              <a:rPr lang="hu-HU" altLang="en-US" dirty="0"/>
              <a:t> a pénzkínálat stabil növekedése stb</a:t>
            </a:r>
            <a:r>
              <a:rPr lang="hu-HU" altLang="en-US" dirty="0" smtClean="0"/>
              <a:t>.)</a:t>
            </a:r>
          </a:p>
          <a:p>
            <a:pPr lvl="1"/>
            <a:r>
              <a:rPr lang="hu-HU" altLang="en-US" dirty="0" smtClean="0"/>
              <a:t>Angol, svéd, ausztrál, kanadai jegybank, 2001 óta MNB</a:t>
            </a:r>
            <a:endParaRPr lang="hu-HU" altLang="en-US" dirty="0"/>
          </a:p>
          <a:p>
            <a:r>
              <a:rPr lang="hu-HU" altLang="en-US" dirty="0"/>
              <a:t>Gazdasági növekedés elősegítése</a:t>
            </a:r>
          </a:p>
          <a:p>
            <a:r>
              <a:rPr lang="hu-HU" altLang="en-US" dirty="0"/>
              <a:t>Egy adott valutaárfolyam biztosítása </a:t>
            </a:r>
            <a:endParaRPr lang="hu-HU" altLang="en-US" dirty="0" smtClean="0"/>
          </a:p>
          <a:p>
            <a:r>
              <a:rPr lang="hu-HU" altLang="en-US" dirty="0" smtClean="0"/>
              <a:t>…</a:t>
            </a:r>
            <a:endParaRPr lang="hu-HU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sz="3600" dirty="0" smtClean="0"/>
              <a:t>Pénzkínálat változtatása nyíltpiaci műveletekkel</a:t>
            </a:r>
            <a:endParaRPr lang="en-US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= Államkötvények eladása, vásárlása</a:t>
            </a:r>
          </a:p>
          <a:p>
            <a:pPr lvl="1"/>
            <a:r>
              <a:rPr lang="hu-HU" dirty="0" smtClean="0"/>
              <a:t>Pénzkínálat növelése</a:t>
            </a:r>
          </a:p>
          <a:p>
            <a:pPr lvl="2"/>
            <a:r>
              <a:rPr lang="hu-HU" dirty="0" smtClean="0"/>
              <a:t>Államkötvények vásárlása </a:t>
            </a:r>
          </a:p>
          <a:p>
            <a:pPr lvl="2"/>
            <a:r>
              <a:rPr lang="hu-HU" dirty="0" smtClean="0"/>
              <a:t>Pénz a nagyközönséghez kerül</a:t>
            </a:r>
          </a:p>
          <a:p>
            <a:pPr lvl="1"/>
            <a:r>
              <a:rPr lang="hu-HU" dirty="0" smtClean="0"/>
              <a:t>Pénzkínálat csökkentése</a:t>
            </a:r>
          </a:p>
          <a:p>
            <a:pPr lvl="2"/>
            <a:r>
              <a:rPr lang="hu-HU" dirty="0" smtClean="0"/>
              <a:t>Államkötvények eladása </a:t>
            </a:r>
          </a:p>
          <a:p>
            <a:pPr lvl="2"/>
            <a:r>
              <a:rPr lang="hu-HU" dirty="0" smtClean="0"/>
              <a:t>Pénz kivonása a gazdaságból</a:t>
            </a:r>
          </a:p>
          <a:p>
            <a:r>
              <a:rPr lang="hu-HU" dirty="0" smtClean="0"/>
              <a:t>Hatások a gazdaságra:</a:t>
            </a:r>
          </a:p>
          <a:p>
            <a:pPr lvl="1"/>
            <a:r>
              <a:rPr lang="hu-HU" dirty="0" smtClean="0"/>
              <a:t>Hosszú távon infláció</a:t>
            </a:r>
          </a:p>
          <a:p>
            <a:pPr lvl="1"/>
            <a:r>
              <a:rPr lang="hu-HU" dirty="0" smtClean="0"/>
              <a:t>Rövid távon foglalkoztatásra és kibocsátásra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MNB felépítése, változások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4969" y="-15642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A BANKOK ÉS A PÉNZKÍNÁLAT – </a:t>
            </a:r>
            <a:r>
              <a:rPr lang="hu-HU" altLang="en-US" sz="4000" dirty="0" err="1" smtClean="0">
                <a:solidFill>
                  <a:srgbClr val="000070"/>
                </a:solidFill>
              </a:rPr>
              <a:t>Intro</a:t>
            </a:r>
            <a:r>
              <a:rPr lang="hu-HU" altLang="en-US" sz="4000" dirty="0" smtClean="0">
                <a:solidFill>
                  <a:srgbClr val="000070"/>
                </a:solidFill>
              </a:rPr>
              <a:t/>
            </a:r>
            <a:br>
              <a:rPr lang="hu-HU" altLang="en-US" sz="4000" dirty="0" smtClean="0">
                <a:solidFill>
                  <a:srgbClr val="000070"/>
                </a:solidFill>
              </a:rPr>
            </a:br>
            <a:r>
              <a:rPr lang="hu-HU" altLang="en-US" sz="4000" dirty="0" smtClean="0">
                <a:solidFill>
                  <a:srgbClr val="000070"/>
                </a:solidFill>
              </a:rPr>
              <a:t>Vagyonmérleg</a:t>
            </a:r>
            <a:endParaRPr lang="hu-HU" altLang="en-US" sz="4000" dirty="0">
              <a:solidFill>
                <a:srgbClr val="000070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4969" y="1166018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 vagyon leírására alkalmas elszámolási </a:t>
            </a:r>
            <a:r>
              <a:rPr lang="hu-HU" altLang="en-US" dirty="0" smtClean="0"/>
              <a:t>eszköz</a:t>
            </a:r>
          </a:p>
          <a:p>
            <a:r>
              <a:rPr lang="hu-HU" altLang="en-US" dirty="0" smtClean="0"/>
              <a:t>Eszközök: vagyonrész milyen formában jelenik meg</a:t>
            </a:r>
          </a:p>
          <a:p>
            <a:r>
              <a:rPr lang="hu-HU" altLang="en-US" dirty="0" smtClean="0"/>
              <a:t>Források: vagyonrész milyen forrásból való</a:t>
            </a:r>
            <a:endParaRPr lang="hu-HU" altLang="en-US" dirty="0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4284664" y="418372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763713" y="4112291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00113" y="3536028"/>
            <a:ext cx="331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dirty="0"/>
              <a:t>Eszközök (követelések)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076825" y="3536028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/>
              <a:t>Források (tartozások)</a:t>
            </a:r>
          </a:p>
        </p:txBody>
      </p:sp>
    </p:spTree>
    <p:extLst>
      <p:ext uri="{BB962C8B-B14F-4D97-AF65-F5344CB8AC3E}">
        <p14:creationId xmlns:p14="http://schemas.microsoft.com/office/powerpoint/2010/main" val="32733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mérleg?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Robinson vagyonmérlege, amíg egyedül van a szigeten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sz="2000" dirty="0"/>
              <a:t>A mérlegből az olvasható ki, hogy a </a:t>
            </a:r>
            <a:r>
              <a:rPr lang="hu-HU" sz="2000" dirty="0" err="1"/>
              <a:t>reáljavak</a:t>
            </a:r>
            <a:r>
              <a:rPr lang="hu-HU" sz="2000" dirty="0"/>
              <a:t> értékösszege megegyezik Robinson saját (nettó) vagyonával, múltbéli megtakarításainak értékösszegével, hiszen, nem lévén tartozásai, saját vagyona az egyetlen forrás.</a:t>
            </a:r>
            <a:endParaRPr lang="hu-HU" sz="2000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16114" y="6473371"/>
            <a:ext cx="8469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http://www.tankonyvtar.hu/hu/tartalom/tkt/bevezetes-monetaris/ch02.html</a:t>
            </a:r>
            <a:r>
              <a:rPr lang="hu-HU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54297"/>
              </p:ext>
            </p:extLst>
          </p:nvPr>
        </p:nvGraphicFramePr>
        <p:xfrm>
          <a:off x="529798" y="2339544"/>
          <a:ext cx="8229600" cy="2453640"/>
        </p:xfrm>
        <a:graphic>
          <a:graphicData uri="http://schemas.openxmlformats.org/drawingml/2006/table">
            <a:tbl>
              <a:tblPr/>
              <a:tblGrid>
                <a:gridCol w="2155344"/>
                <a:gridCol w="1959456"/>
                <a:gridCol w="2057400"/>
                <a:gridCol w="2057400"/>
              </a:tblGrid>
              <a:tr h="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inherit"/>
                        </a:rPr>
                        <a:t>Robinson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Eszközök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Források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Ház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20 000 egység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>
                          <a:effectLst/>
                          <a:latin typeface="inherit"/>
                        </a:rPr>
                        <a:t>Saját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vagyon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Szerszámok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1 000 egység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23 300 egység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Élelmiszerkészletek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800 egység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Állatok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1 500 egység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>
                          <a:effectLst/>
                          <a:latin typeface="inherit"/>
                        </a:rPr>
                        <a:t>Összesen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23 300 egység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1">
                          <a:effectLst/>
                          <a:latin typeface="inherit"/>
                        </a:rPr>
                        <a:t>Összesen</a:t>
                      </a:r>
                      <a:r>
                        <a:rPr lang="en-US" b="0"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23 300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egység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47625" marR="952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u-HU" sz="4000" dirty="0">
                <a:solidFill>
                  <a:srgbClr val="C00000"/>
                </a:solidFill>
              </a:rPr>
              <a:t>Hogyan mérik a munkanélküliséget?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hu-HU" sz="3400" dirty="0" smtClean="0"/>
              <a:t>Foglalkoztatottak (</a:t>
            </a:r>
            <a:r>
              <a:rPr lang="hu-HU" sz="3400" i="1" dirty="0" err="1" smtClean="0"/>
              <a:t>employed</a:t>
            </a:r>
            <a:r>
              <a:rPr lang="hu-HU" sz="3400" dirty="0"/>
              <a:t>)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Emberek, akik dolgoznak (az is, aki éppen beteg, vagy szabin van; részmunka is)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/>
              <a:t>Munkanélküliek (</a:t>
            </a:r>
            <a:r>
              <a:rPr lang="hu-HU" sz="3400" i="1" dirty="0" err="1" smtClean="0"/>
              <a:t>unemployed</a:t>
            </a:r>
            <a:r>
              <a:rPr lang="hu-HU" sz="3400" dirty="0"/>
              <a:t>)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Emberek, akik nem dolgoznak, pedig szeretnének, munkát keresnek</a:t>
            </a:r>
            <a:endParaRPr lang="en-US" sz="2800" dirty="0" smtClean="0"/>
          </a:p>
          <a:p>
            <a:pPr>
              <a:defRPr/>
            </a:pPr>
            <a:r>
              <a:rPr lang="hu-HU" sz="3400" dirty="0" smtClean="0"/>
              <a:t>Inaktívak (</a:t>
            </a:r>
            <a:r>
              <a:rPr lang="hu-HU" sz="3400" i="1" dirty="0" err="1" smtClean="0"/>
              <a:t>inactive</a:t>
            </a:r>
            <a:r>
              <a:rPr lang="hu-HU" sz="3400" dirty="0" smtClean="0"/>
              <a:t>, Munkaerő-állományon kívüliek)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Nem foglalkoztatottak</a:t>
            </a:r>
            <a:endParaRPr lang="en-US" sz="3200" dirty="0" smtClean="0"/>
          </a:p>
          <a:p>
            <a:pPr lvl="1">
              <a:defRPr/>
            </a:pPr>
            <a:r>
              <a:rPr lang="hu-HU" sz="3200" dirty="0" smtClean="0"/>
              <a:t>Nem munkanélküliek</a:t>
            </a:r>
            <a:endParaRPr lang="en-US" sz="3200" dirty="0" smtClean="0"/>
          </a:p>
          <a:p>
            <a:pPr>
              <a:defRPr/>
            </a:pPr>
            <a:endParaRPr lang="en-US" sz="3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CB7E10-2E2F-4D02-9C92-276CF3A82AA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3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jövevénynek kölcsön</a:t>
            </a:r>
            <a:endParaRPr lang="en-US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2856"/>
              </p:ext>
            </p:extLst>
          </p:nvPr>
        </p:nvGraphicFramePr>
        <p:xfrm>
          <a:off x="667657" y="628352"/>
          <a:ext cx="7576456" cy="5840910"/>
        </p:xfrm>
        <a:graphic>
          <a:graphicData uri="http://schemas.openxmlformats.org/drawingml/2006/table">
            <a:tbl>
              <a:tblPr/>
              <a:tblGrid>
                <a:gridCol w="1893322"/>
                <a:gridCol w="1893322"/>
                <a:gridCol w="1894906"/>
                <a:gridCol w="1894906"/>
              </a:tblGrid>
              <a:tr h="219849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inherit"/>
                        </a:rPr>
                        <a:t>Robinson</a:t>
                      </a:r>
                      <a:endParaRPr lang="en-US" sz="1600" b="0" dirty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9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Eszközök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Források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Ház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20 000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Saját vagyon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err="1">
                          <a:effectLst/>
                          <a:latin typeface="inherit"/>
                        </a:rPr>
                        <a:t>Szerszámok</a:t>
                      </a:r>
                      <a:endParaRPr lang="en-US" sz="1600" b="0" dirty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500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23 300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Élelmiszerkészletek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400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 err="1">
                          <a:effectLst/>
                          <a:latin typeface="inherit"/>
                        </a:rPr>
                        <a:t>Állatok</a:t>
                      </a:r>
                      <a:endParaRPr lang="en-US" sz="1600" b="0" dirty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inherit"/>
                        </a:rPr>
                        <a:t>1 500 </a:t>
                      </a:r>
                      <a:r>
                        <a:rPr lang="en-US" sz="1600" b="0" dirty="0" err="1">
                          <a:effectLst/>
                          <a:latin typeface="inherit"/>
                        </a:rPr>
                        <a:t>egység</a:t>
                      </a:r>
                      <a:endParaRPr lang="en-US" sz="1600" b="0" dirty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849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US" sz="1600" b="0" i="1">
                          <a:effectLst/>
                          <a:latin typeface="inherit"/>
                        </a:rPr>
                        <a:t>Kölcsön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9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Új jövevénynek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900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1">
                          <a:effectLst/>
                          <a:latin typeface="inherit"/>
                        </a:rPr>
                        <a:t>Összesen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23 300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1">
                          <a:effectLst/>
                          <a:latin typeface="inherit"/>
                        </a:rPr>
                        <a:t>Összesen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23 300 egység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849">
                <a:tc gridSpan="4"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9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Új jövevény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9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Eszközök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Források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Szerszámok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500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Adósság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Élelmiszerkészletek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400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Robinsonnak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900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Saját vagyon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inherit"/>
                        </a:rPr>
                        <a:t>0 egység</a:t>
                      </a: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9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1">
                          <a:effectLst/>
                          <a:latin typeface="inherit"/>
                        </a:rPr>
                        <a:t>Összesen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900 egység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1">
                          <a:effectLst/>
                          <a:latin typeface="inherit"/>
                        </a:rPr>
                        <a:t>Összesen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inherit"/>
                        </a:rPr>
                        <a:t>900 </a:t>
                      </a:r>
                      <a:r>
                        <a:rPr lang="en-US" sz="1600" b="1" dirty="0" err="1">
                          <a:effectLst/>
                          <a:latin typeface="inherit"/>
                        </a:rPr>
                        <a:t>egység</a:t>
                      </a:r>
                      <a:endParaRPr lang="en-US" sz="1600" b="0" dirty="0">
                        <a:effectLst/>
                        <a:latin typeface="inherit"/>
                      </a:endParaRPr>
                    </a:p>
                  </a:txBody>
                  <a:tcPr marL="29871" marR="59742" marT="23897" marB="2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>
                <a:solidFill>
                  <a:srgbClr val="000070"/>
                </a:solidFill>
              </a:rPr>
              <a:t>Pénzügyi </a:t>
            </a:r>
            <a:r>
              <a:rPr lang="hu-HU" altLang="en-US" sz="4000" dirty="0" smtClean="0">
                <a:solidFill>
                  <a:srgbClr val="000070"/>
                </a:solidFill>
              </a:rPr>
              <a:t>eszközök vs. reáleszköz</a:t>
            </a:r>
            <a:endParaRPr lang="hu-HU" altLang="en-US" sz="4000" dirty="0">
              <a:solidFill>
                <a:srgbClr val="00007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Pénzügyi eszközök</a:t>
            </a:r>
          </a:p>
          <a:p>
            <a:pPr lvl="1"/>
            <a:r>
              <a:rPr lang="hu-HU" altLang="en-US" dirty="0" smtClean="0"/>
              <a:t>=Olyan </a:t>
            </a:r>
            <a:r>
              <a:rPr lang="hu-HU" altLang="en-US" dirty="0"/>
              <a:t>eszközök, amelyek másik fél vagyonmérlegében a forrásoldalon szerepelnek</a:t>
            </a:r>
          </a:p>
          <a:p>
            <a:pPr lvl="1"/>
            <a:r>
              <a:rPr lang="hu-HU" altLang="en-US" dirty="0"/>
              <a:t>Vagyis a pénzügyi eszköz valakinek a vagyona, valaki másnak a tartozása, </a:t>
            </a:r>
            <a:r>
              <a:rPr lang="hu-HU" altLang="en-US" dirty="0" smtClean="0"/>
              <a:t>adóssága</a:t>
            </a:r>
          </a:p>
          <a:p>
            <a:pPr lvl="1"/>
            <a:r>
              <a:rPr lang="hu-HU" altLang="en-US" dirty="0" smtClean="0"/>
              <a:t>Létrehozásával nem nő a reálvagyon</a:t>
            </a:r>
          </a:p>
          <a:p>
            <a:r>
              <a:rPr lang="hu-HU" altLang="en-US" dirty="0" smtClean="0"/>
              <a:t>Reáleszköz</a:t>
            </a:r>
          </a:p>
          <a:p>
            <a:pPr lvl="1"/>
            <a:r>
              <a:rPr lang="hu-HU" altLang="en-US" dirty="0" smtClean="0"/>
              <a:t>Pl. Ház, gépek, étel, szerszámok, bútorok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2492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Pénz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pénzügyi eszköz</a:t>
            </a:r>
          </a:p>
          <a:p>
            <a:r>
              <a:rPr lang="hu-HU" altLang="en-US" dirty="0" smtClean="0"/>
              <a:t>A </a:t>
            </a:r>
            <a:r>
              <a:rPr lang="hu-HU" altLang="en-US" dirty="0"/>
              <a:t>készpénz és </a:t>
            </a:r>
            <a:r>
              <a:rPr lang="hu-HU" altLang="en-US" dirty="0" smtClean="0"/>
              <a:t>bankszámlapénz </a:t>
            </a:r>
            <a:r>
              <a:rPr lang="hu-HU" altLang="en-US" dirty="0"/>
              <a:t>a modern pénzügyi rendszer által teremtett pénzügyi eszközök két eleme, összes értékét tekintve igen kicsi, de megkülönböztetett része</a:t>
            </a:r>
          </a:p>
          <a:p>
            <a:r>
              <a:rPr lang="hu-HU" altLang="en-US" dirty="0"/>
              <a:t>Ezek likvid pénzügyi eszközök, vagyis ezekkel lehet fizetni, vagyis ez </a:t>
            </a:r>
            <a:r>
              <a:rPr lang="hu-HU" altLang="en-US" i="1" dirty="0" smtClean="0"/>
              <a:t>pénz</a:t>
            </a:r>
            <a:endParaRPr lang="hu-HU" altLang="en-US" i="1" dirty="0"/>
          </a:p>
        </p:txBody>
      </p:sp>
    </p:spTree>
    <p:extLst>
      <p:ext uri="{BB962C8B-B14F-4D97-AF65-F5344CB8AC3E}">
        <p14:creationId xmlns:p14="http://schemas.microsoft.com/office/powerpoint/2010/main" val="31780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Bankszámlapénz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 bankszámlapénz a tulajdonosnak eszköze, a banknak tartozása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339975" y="38608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68313" y="3789363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7019925" y="38608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003800" y="3789363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68313" y="3213100"/>
            <a:ext cx="4103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sz="2000" b="1" dirty="0" smtClean="0"/>
              <a:t>Eszköz</a:t>
            </a:r>
            <a:r>
              <a:rPr lang="hu-HU" altLang="en-US" sz="2000" b="1" dirty="0"/>
              <a:t>	        </a:t>
            </a:r>
            <a:r>
              <a:rPr lang="hu-HU" altLang="en-US" sz="2000" b="1" dirty="0" smtClean="0"/>
              <a:t>Bank	Forrás</a:t>
            </a:r>
            <a:endParaRPr lang="hu-HU" altLang="en-US" sz="2000" b="1" dirty="0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932363" y="3213100"/>
            <a:ext cx="381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sz="2000" b="1" dirty="0" smtClean="0"/>
              <a:t>Eszköz</a:t>
            </a:r>
            <a:r>
              <a:rPr lang="hu-HU" altLang="en-US" sz="2000" b="1" dirty="0"/>
              <a:t>	      </a:t>
            </a:r>
            <a:r>
              <a:rPr lang="hu-HU" altLang="en-US" sz="2000" b="1" dirty="0" smtClean="0"/>
              <a:t>Ügyfél         Forrás</a:t>
            </a:r>
            <a:endParaRPr lang="hu-HU" altLang="en-US" sz="2000" b="1" dirty="0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555875" y="4149725"/>
            <a:ext cx="43926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en-US" sz="2000" b="1" dirty="0"/>
              <a:t>Ügyfél számla	       Ügyfél pénze</a:t>
            </a:r>
          </a:p>
          <a:p>
            <a:pPr>
              <a:spcBef>
                <a:spcPct val="50000"/>
              </a:spcBef>
            </a:pPr>
            <a:r>
              <a:rPr lang="hu-HU" altLang="en-US" sz="2000" b="1" dirty="0"/>
              <a:t>1 millió			1 millió</a:t>
            </a:r>
          </a:p>
        </p:txBody>
      </p:sp>
    </p:spTree>
    <p:extLst>
      <p:ext uri="{BB962C8B-B14F-4D97-AF65-F5344CB8AC3E}">
        <p14:creationId xmlns:p14="http://schemas.microsoft.com/office/powerpoint/2010/main" val="23495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Bankszámlapénz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Amikor bankszámlaegyenleggel fizetünk, akkor a bank tartozásával fizetünk, amit elfogadnak tőlünk, mert tudják, hogy tőlük is el fogják fogadni.</a:t>
            </a:r>
          </a:p>
          <a:p>
            <a:r>
              <a:rPr lang="hu-HU" altLang="en-US" dirty="0"/>
              <a:t>Amíg ez a bizalom él, addig a pénz értékes, holott „fedezetlen” </a:t>
            </a:r>
          </a:p>
        </p:txBody>
      </p:sp>
    </p:spTree>
    <p:extLst>
      <p:ext uri="{BB962C8B-B14F-4D97-AF65-F5344CB8AC3E}">
        <p14:creationId xmlns:p14="http://schemas.microsoft.com/office/powerpoint/2010/main" val="4256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A bankok és a pénzkínálat</a:t>
            </a:r>
            <a:endParaRPr lang="en-US" altLang="en-US" sz="4000" dirty="0">
              <a:solidFill>
                <a:srgbClr val="000070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77696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Banktartalék = Azok a betétek, amelyeket a bank kapott és nem helyez ki hitelként</a:t>
            </a:r>
          </a:p>
          <a:p>
            <a:endParaRPr lang="hu-HU" altLang="en-US" dirty="0" smtClean="0"/>
          </a:p>
          <a:p>
            <a:r>
              <a:rPr lang="hu-HU" altLang="en-US" dirty="0" err="1" smtClean="0"/>
              <a:t>Tfh</a:t>
            </a:r>
            <a:r>
              <a:rPr lang="hu-HU" altLang="en-US" dirty="0" smtClean="0"/>
              <a:t>. gazdaságban 100$ készpénz van.</a:t>
            </a:r>
          </a:p>
          <a:p>
            <a:r>
              <a:rPr lang="hu-HU" altLang="en-US" dirty="0" smtClean="0"/>
              <a:t>Mekkora a pénzkínálat a következő esetekben?</a:t>
            </a:r>
          </a:p>
          <a:p>
            <a:pPr marL="0" indent="0">
              <a:buNone/>
            </a:pPr>
            <a:r>
              <a:rPr lang="hu-HU" altLang="en-US" sz="4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0. </a:t>
            </a:r>
            <a:r>
              <a:rPr lang="hu-HU" altLang="en-US" sz="40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eset: Nincsenek bankok</a:t>
            </a:r>
          </a:p>
          <a:p>
            <a:r>
              <a:rPr lang="hu-HU" altLang="en-US" dirty="0" smtClean="0"/>
              <a:t>Pénzkínálat = 100$</a:t>
            </a:r>
            <a:endParaRPr lang="hu-HU" altLang="en-US" dirty="0"/>
          </a:p>
          <a:p>
            <a:pPr marL="0" indent="0">
              <a:buNone/>
            </a:pPr>
            <a:endParaRPr lang="hu-HU" altLang="en-US" sz="400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hu-HU" altLang="en-US" sz="40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00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1. eset. A </a:t>
            </a:r>
            <a:r>
              <a:rPr lang="hu-HU" altLang="en-US" dirty="0">
                <a:solidFill>
                  <a:srgbClr val="C00000"/>
                </a:solidFill>
              </a:rPr>
              <a:t>teljes tartalékolású bankrendszer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Minden </a:t>
            </a:r>
            <a:r>
              <a:rPr lang="hu-HU" altLang="en-US" dirty="0"/>
              <a:t>betétet tartalékként kezelnek</a:t>
            </a:r>
          </a:p>
          <a:p>
            <a:pPr lvl="1"/>
            <a:r>
              <a:rPr lang="hu-HU" altLang="en-US" dirty="0"/>
              <a:t>A bankok nem befolyásolják a pénzkínálatot</a:t>
            </a:r>
          </a:p>
          <a:p>
            <a:pPr lvl="1"/>
            <a:r>
              <a:rPr lang="hu-HU" altLang="en-US" dirty="0"/>
              <a:t>Amennyivel nő a betétállomány, annyival csökken a készpénzállomány</a:t>
            </a:r>
          </a:p>
          <a:p>
            <a:pPr lvl="1"/>
            <a:r>
              <a:rPr lang="hu-HU" altLang="en-US" dirty="0"/>
              <a:t>Bankszámlapénz a pénzt helyettesíti </a:t>
            </a:r>
            <a:endParaRPr lang="hu-HU" altLang="en-US" dirty="0" smtClean="0"/>
          </a:p>
          <a:p>
            <a:r>
              <a:rPr lang="hu-HU" altLang="en-US" dirty="0" smtClean="0"/>
              <a:t>Pénzkínálat = 100$</a:t>
            </a:r>
            <a:endParaRPr lang="hu-HU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4" y="4619631"/>
            <a:ext cx="7459436" cy="19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8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9399" y="787404"/>
            <a:ext cx="8534400" cy="5410200"/>
          </a:xfrm>
        </p:spPr>
        <p:txBody>
          <a:bodyPr/>
          <a:lstStyle/>
          <a:p>
            <a:r>
              <a:rPr lang="hu-HU" dirty="0" smtClean="0"/>
              <a:t>A bankok valójában a betéteiknek csak egy részét tartalékolják, maradékot kihelyezik hitelként</a:t>
            </a:r>
          </a:p>
          <a:p>
            <a:r>
              <a:rPr lang="hu-HU" dirty="0" smtClean="0"/>
              <a:t>Tartalékráta</a:t>
            </a:r>
          </a:p>
          <a:p>
            <a:pPr lvl="1"/>
            <a:r>
              <a:rPr lang="hu-HU" dirty="0" smtClean="0"/>
              <a:t>Látra </a:t>
            </a:r>
            <a:r>
              <a:rPr lang="hu-HU" dirty="0"/>
              <a:t>szóló betétetek mekkora hányadát tartják a </a:t>
            </a:r>
            <a:r>
              <a:rPr lang="hu-HU" dirty="0" smtClean="0"/>
              <a:t>bankok </a:t>
            </a:r>
            <a:r>
              <a:rPr lang="hu-HU" dirty="0"/>
              <a:t>tartalékként</a:t>
            </a:r>
          </a:p>
          <a:p>
            <a:pPr lvl="2"/>
            <a:r>
              <a:rPr lang="hu-HU" dirty="0" smtClean="0"/>
              <a:t>Jegybank </a:t>
            </a:r>
            <a:r>
              <a:rPr lang="hu-HU" dirty="0"/>
              <a:t>által meghatározott minimum: </a:t>
            </a:r>
            <a:r>
              <a:rPr lang="hu-HU" dirty="0" smtClean="0"/>
              <a:t>tartalékolási követelmények </a:t>
            </a:r>
            <a:r>
              <a:rPr lang="hu-HU" dirty="0"/>
              <a:t>(bankoknak kötelezően tartani kell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Banki </a:t>
            </a:r>
            <a:r>
              <a:rPr lang="hu-HU" dirty="0"/>
              <a:t>üzletpolitika: tarthatnak további többlet </a:t>
            </a:r>
            <a:r>
              <a:rPr lang="hu-HU" dirty="0" smtClean="0"/>
              <a:t>tartalékokat </a:t>
            </a:r>
            <a:r>
              <a:rPr lang="hu-HU" dirty="0"/>
              <a:t>(ki tudja fizetni a betéteseket, ha szükséges)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2</a:t>
            </a:r>
            <a:r>
              <a:rPr lang="hu-HU" altLang="en-US" dirty="0" smtClean="0">
                <a:solidFill>
                  <a:srgbClr val="C00000"/>
                </a:solidFill>
              </a:rPr>
              <a:t>. eset. Résztartalékolású </a:t>
            </a:r>
            <a:r>
              <a:rPr lang="hu-HU" altLang="en-US" dirty="0">
                <a:solidFill>
                  <a:srgbClr val="C00000"/>
                </a:solidFill>
              </a:rPr>
              <a:t>bankrendszer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Tartalékráta 1/10 (R=10%)</a:t>
            </a:r>
          </a:p>
          <a:p>
            <a:r>
              <a:rPr lang="hu-HU" dirty="0" smtClean="0"/>
              <a:t>Tartalék csak 10$ lesz</a:t>
            </a:r>
          </a:p>
          <a:p>
            <a:r>
              <a:rPr lang="hu-HU" dirty="0" smtClean="0"/>
              <a:t>Maradék 90$ kihelyezett hitel </a:t>
            </a:r>
          </a:p>
          <a:p>
            <a:r>
              <a:rPr lang="hu-HU" dirty="0" smtClean="0"/>
              <a:t>Pénzkínálat = 100$ + 90$ </a:t>
            </a:r>
          </a:p>
          <a:p>
            <a:r>
              <a:rPr lang="hu-HU" dirty="0" smtClean="0"/>
              <a:t>A bankok pénzt teremtenek, de vagyont nem!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2</a:t>
            </a:r>
            <a:r>
              <a:rPr lang="hu-HU" altLang="en-US" dirty="0" smtClean="0">
                <a:solidFill>
                  <a:srgbClr val="C00000"/>
                </a:solidFill>
              </a:rPr>
              <a:t>. eset. Résztartalékolású </a:t>
            </a:r>
            <a:r>
              <a:rPr lang="hu-HU" altLang="en-US" dirty="0">
                <a:solidFill>
                  <a:srgbClr val="C00000"/>
                </a:solidFill>
              </a:rPr>
              <a:t>bankrendszer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9" y="4296192"/>
            <a:ext cx="7061201" cy="201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3600" b="1" dirty="0" smtClean="0"/>
              <a:t>Résztartalékolású </a:t>
            </a:r>
            <a:r>
              <a:rPr lang="hu-HU" altLang="en-US" sz="3600" b="1" dirty="0"/>
              <a:t>bankrendszer, </a:t>
            </a:r>
            <a:r>
              <a:rPr lang="hu-HU" altLang="en-US" sz="3600" dirty="0"/>
              <a:t>a bank a látra szóló betétek terhére hitelt nyújt, ezzel a pénzállományt megsokszorozza</a:t>
            </a:r>
          </a:p>
          <a:p>
            <a:r>
              <a:rPr lang="hu-HU" altLang="en-US" sz="3600" dirty="0" smtClean="0"/>
              <a:t>a </a:t>
            </a:r>
            <a:r>
              <a:rPr lang="hu-HU" altLang="en-US" sz="3600" dirty="0"/>
              <a:t>betétek zömét nem akarják egyszerre visszavonni, a pénzteremtés parlagon heverő források felhasználását teszi lehetővé </a:t>
            </a:r>
            <a:endParaRPr lang="en-US" altLang="en-US" sz="36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2</a:t>
            </a:r>
            <a:r>
              <a:rPr lang="hu-HU" altLang="en-US" dirty="0" smtClean="0">
                <a:solidFill>
                  <a:srgbClr val="C00000"/>
                </a:solidFill>
              </a:rPr>
              <a:t>. eset. Résztartalékolású </a:t>
            </a:r>
            <a:r>
              <a:rPr lang="hu-HU" altLang="en-US" dirty="0">
                <a:solidFill>
                  <a:srgbClr val="C00000"/>
                </a:solidFill>
              </a:rPr>
              <a:t>bankrendszer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Magyarország, 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t="7177" r="38811" b="5098"/>
          <a:stretch/>
        </p:blipFill>
        <p:spPr bwMode="auto">
          <a:xfrm>
            <a:off x="3004456" y="1005292"/>
            <a:ext cx="2946401" cy="52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70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2336800" y="1016000"/>
            <a:ext cx="580571" cy="5254171"/>
          </a:xfrm>
          <a:prstGeom prst="lef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Jobb oldali kapcsos zárójel 6"/>
          <p:cNvSpPr/>
          <p:nvPr/>
        </p:nvSpPr>
        <p:spPr>
          <a:xfrm>
            <a:off x="6037943" y="1016000"/>
            <a:ext cx="566057" cy="3033486"/>
          </a:xfrm>
          <a:prstGeom prst="righ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-52096" y="2858255"/>
            <a:ext cx="2547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15-74 év közötti </a:t>
            </a:r>
          </a:p>
          <a:p>
            <a:pPr algn="ctr"/>
            <a:r>
              <a:rPr lang="hu-HU" sz="2400" dirty="0" smtClean="0"/>
              <a:t>népesség (felnőtt</a:t>
            </a:r>
          </a:p>
          <a:p>
            <a:pPr algn="ctr"/>
            <a:r>
              <a:rPr lang="hu-HU" sz="2400" dirty="0" smtClean="0"/>
              <a:t>lakosság, aktív </a:t>
            </a:r>
          </a:p>
          <a:p>
            <a:pPr algn="ctr"/>
            <a:r>
              <a:rPr lang="hu-HU" sz="2400" dirty="0" smtClean="0"/>
              <a:t>korúak)</a:t>
            </a:r>
          </a:p>
          <a:p>
            <a:pPr algn="ctr"/>
            <a:r>
              <a:rPr lang="hu-HU" sz="2400" b="1" dirty="0" smtClean="0"/>
              <a:t>7 573 ezer fő</a:t>
            </a:r>
            <a:endParaRPr lang="en-US" sz="2400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39434" y="2067221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Aktívak</a:t>
            </a:r>
          </a:p>
          <a:p>
            <a:pPr algn="ctr"/>
            <a:r>
              <a:rPr lang="hu-HU" sz="2400" dirty="0" smtClean="0"/>
              <a:t>(munkaerő, </a:t>
            </a:r>
            <a:r>
              <a:rPr lang="hu-HU" sz="2400" dirty="0" err="1" smtClean="0"/>
              <a:t>labour</a:t>
            </a:r>
            <a:endParaRPr lang="hu-HU" sz="2400" dirty="0" smtClean="0"/>
          </a:p>
          <a:p>
            <a:pPr algn="ctr"/>
            <a:r>
              <a:rPr lang="hu-HU" sz="2400" dirty="0" err="1" smtClean="0"/>
              <a:t>force</a:t>
            </a:r>
            <a:r>
              <a:rPr lang="hu-HU" sz="2400" dirty="0" smtClean="0"/>
              <a:t>)</a:t>
            </a:r>
          </a:p>
          <a:p>
            <a:pPr algn="ctr"/>
            <a:r>
              <a:rPr lang="hu-HU" sz="2400" b="1" dirty="0" smtClean="0"/>
              <a:t>4 444 ezer fő</a:t>
            </a:r>
            <a:endParaRPr lang="en-US" sz="24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94969" y="1976448"/>
            <a:ext cx="2512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Foglalkoztatottak</a:t>
            </a:r>
          </a:p>
          <a:p>
            <a:pPr algn="ctr"/>
            <a:r>
              <a:rPr lang="hu-HU" sz="2400" b="1" dirty="0"/>
              <a:t>4 100</a:t>
            </a:r>
            <a:r>
              <a:rPr lang="hu-HU" sz="2400" b="1" dirty="0" smtClean="0"/>
              <a:t> ezer fő</a:t>
            </a:r>
            <a:endParaRPr lang="en-US" sz="24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12842" y="4683366"/>
            <a:ext cx="203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Inaktívak</a:t>
            </a:r>
          </a:p>
          <a:p>
            <a:pPr algn="ctr"/>
            <a:r>
              <a:rPr lang="hu-HU" sz="2400" b="1" dirty="0" smtClean="0"/>
              <a:t>3 129 ezer fő</a:t>
            </a:r>
            <a:endParaRPr lang="en-US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65341" y="4430424"/>
            <a:ext cx="231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Munkanélküliek</a:t>
            </a:r>
          </a:p>
          <a:p>
            <a:pPr algn="ctr"/>
            <a:r>
              <a:rPr lang="hu-HU" sz="2400" b="1" dirty="0" smtClean="0"/>
              <a:t>343 ezer fő</a:t>
            </a:r>
            <a:endParaRPr lang="en-US" sz="2400" b="1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5445771" y="3976916"/>
            <a:ext cx="1019570" cy="796437"/>
          </a:xfrm>
          <a:prstGeom prst="lin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Állami szabályozás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79294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 dirty="0"/>
              <a:t>Ma: szigorú állami szabályok írják elő, hogy a látra szóló betéteket vezető bankoknak mennyi tartalékot kell tartaniuk a látra szóló betéteik, bankszámla pénz adósságaik arányában</a:t>
            </a:r>
          </a:p>
          <a:p>
            <a:r>
              <a:rPr lang="hu-HU" altLang="en-US" sz="2800" dirty="0"/>
              <a:t>Azt is szabályozzák, hogy mit tekintenek tartaléknak</a:t>
            </a:r>
          </a:p>
          <a:p>
            <a:r>
              <a:rPr lang="hu-HU" altLang="en-US" sz="2800" dirty="0"/>
              <a:t>A készpénzt a központi bank teremti</a:t>
            </a:r>
          </a:p>
          <a:p>
            <a:r>
              <a:rPr lang="hu-HU" altLang="en-US" sz="2800" dirty="0"/>
              <a:t>A tartalék már régen nem arany, hanem (kisebb) részben készpénz, túlnyomó részben a bankok központi banknál vezetett számlaegyenlege</a:t>
            </a:r>
          </a:p>
          <a:p>
            <a:endParaRPr lang="hu-H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91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pénzmultiplikátor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2457491"/>
            <a:ext cx="7089138" cy="423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5602" y="1164771"/>
            <a:ext cx="838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altLang="en-US" dirty="0" smtClean="0"/>
              <a:t>90$ hitelből vásárolnak </a:t>
            </a:r>
            <a:r>
              <a:rPr lang="hu-HU" altLang="en-US" dirty="0" smtClean="0">
                <a:sym typeface="Wingdings" panose="05000000000000000000" pitchFamily="2" charset="2"/>
              </a:rPr>
              <a:t> eladó a bankba teszi a pénzt  ebből bank újabb hitelt nyújt… stb. stb.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9487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pénzmultiplikátor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Eredeti látra szóló betétek= 100 dollár</a:t>
            </a:r>
          </a:p>
          <a:p>
            <a:r>
              <a:rPr lang="hu-HU" dirty="0" smtClean="0"/>
              <a:t>Első </a:t>
            </a:r>
            <a:r>
              <a:rPr lang="hu-HU" dirty="0"/>
              <a:t>bank hitelei = 90 dollár [= 0,9 × 100]</a:t>
            </a:r>
          </a:p>
          <a:p>
            <a:r>
              <a:rPr lang="hu-HU" dirty="0" smtClean="0"/>
              <a:t>Második </a:t>
            </a:r>
            <a:r>
              <a:rPr lang="hu-HU" dirty="0"/>
              <a:t>bank hitelei = 81 dollár [= 0,9 × 90]</a:t>
            </a:r>
          </a:p>
          <a:p>
            <a:r>
              <a:rPr lang="hu-HU" dirty="0" smtClean="0"/>
              <a:t>Harmadik </a:t>
            </a:r>
            <a:r>
              <a:rPr lang="hu-HU" dirty="0"/>
              <a:t>bank hitelei = 72.9 dollár [= 0,9 × 81]</a:t>
            </a:r>
          </a:p>
          <a:p>
            <a:r>
              <a:rPr lang="hu-HU" dirty="0" smtClean="0"/>
              <a:t>…</a:t>
            </a:r>
            <a:endParaRPr lang="hu-HU" dirty="0"/>
          </a:p>
          <a:p>
            <a:r>
              <a:rPr lang="hu-HU" dirty="0" smtClean="0"/>
              <a:t>Teljes </a:t>
            </a:r>
            <a:r>
              <a:rPr lang="hu-HU" dirty="0"/>
              <a:t>pénzkínálat = 100/(1-0,9) = 1000 </a:t>
            </a:r>
            <a:r>
              <a:rPr lang="hu-HU" dirty="0" smtClean="0"/>
              <a:t>dollár </a:t>
            </a:r>
            <a:r>
              <a:rPr lang="hu-HU" sz="2800" dirty="0" smtClean="0"/>
              <a:t>(végtelen mértani sor)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pénzmultiplikátor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= </a:t>
            </a:r>
            <a:r>
              <a:rPr lang="en-US" dirty="0" err="1" smtClean="0"/>
              <a:t>Pénzmennyiség</a:t>
            </a:r>
            <a:r>
              <a:rPr lang="en-US" dirty="0"/>
              <a:t>, </a:t>
            </a:r>
            <a:r>
              <a:rPr lang="en-US" dirty="0" err="1"/>
              <a:t>melyet</a:t>
            </a:r>
            <a:r>
              <a:rPr lang="en-US" dirty="0"/>
              <a:t> a </a:t>
            </a:r>
            <a:r>
              <a:rPr lang="en-US" dirty="0" err="1"/>
              <a:t>bankrendszer</a:t>
            </a:r>
            <a:r>
              <a:rPr lang="en-US" dirty="0"/>
              <a:t> </a:t>
            </a:r>
            <a:r>
              <a:rPr lang="en-US" dirty="0" err="1" smtClean="0"/>
              <a:t>generál</a:t>
            </a:r>
            <a:r>
              <a:rPr lang="en-US" dirty="0" smtClean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tartalék</a:t>
            </a:r>
            <a:r>
              <a:rPr lang="en-US" dirty="0"/>
              <a:t> </a:t>
            </a:r>
            <a:r>
              <a:rPr lang="en-US" dirty="0" err="1"/>
              <a:t>dollárral</a:t>
            </a:r>
            <a:endParaRPr lang="en-US" dirty="0"/>
          </a:p>
          <a:p>
            <a:r>
              <a:rPr lang="hu-HU" dirty="0" smtClean="0"/>
              <a:t>= </a:t>
            </a:r>
            <a:r>
              <a:rPr lang="en-US" dirty="0" err="1" smtClean="0"/>
              <a:t>Tartalékráta</a:t>
            </a:r>
            <a:r>
              <a:rPr lang="en-US" dirty="0" smtClean="0"/>
              <a:t> </a:t>
            </a:r>
            <a:r>
              <a:rPr lang="en-US" dirty="0" err="1"/>
              <a:t>reciproka</a:t>
            </a:r>
            <a:r>
              <a:rPr lang="en-US" dirty="0"/>
              <a:t> = </a:t>
            </a:r>
            <a:r>
              <a:rPr lang="en-US" dirty="0" smtClean="0"/>
              <a:t>1/R</a:t>
            </a:r>
            <a:endParaRPr lang="hu-HU" dirty="0" smtClean="0"/>
          </a:p>
          <a:p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magasabb</a:t>
            </a:r>
            <a:r>
              <a:rPr lang="en-US" dirty="0"/>
              <a:t> a </a:t>
            </a:r>
            <a:r>
              <a:rPr lang="en-US" dirty="0" err="1" smtClean="0"/>
              <a:t>tartalékráta</a:t>
            </a:r>
            <a:r>
              <a:rPr lang="hu-HU" dirty="0" smtClean="0"/>
              <a:t> a</a:t>
            </a:r>
            <a:r>
              <a:rPr lang="en-US" dirty="0" err="1" smtClean="0"/>
              <a:t>nnál</a:t>
            </a:r>
            <a:r>
              <a:rPr lang="en-US" dirty="0" smtClean="0"/>
              <a:t> </a:t>
            </a:r>
            <a:r>
              <a:rPr lang="en-US" dirty="0" err="1"/>
              <a:t>kisebb</a:t>
            </a:r>
            <a:r>
              <a:rPr lang="en-US" dirty="0"/>
              <a:t> a </a:t>
            </a:r>
            <a:r>
              <a:rPr lang="en-US" dirty="0" err="1"/>
              <a:t>pénz</a:t>
            </a:r>
            <a:r>
              <a:rPr lang="en-US" dirty="0"/>
              <a:t> </a:t>
            </a:r>
            <a:r>
              <a:rPr lang="en-US" dirty="0" err="1"/>
              <a:t>multiplikátor</a:t>
            </a:r>
            <a:endParaRPr lang="en-US" dirty="0"/>
          </a:p>
          <a:p>
            <a:pPr lvl="1"/>
            <a:r>
              <a:rPr lang="hu-HU" dirty="0" smtClean="0"/>
              <a:t>Teljes</a:t>
            </a:r>
            <a:r>
              <a:rPr lang="en-US" dirty="0" smtClean="0"/>
              <a:t> </a:t>
            </a:r>
            <a:r>
              <a:rPr lang="en-US" dirty="0" err="1"/>
              <a:t>tartalékolásnál</a:t>
            </a:r>
            <a:r>
              <a:rPr lang="en-US" dirty="0"/>
              <a:t> </a:t>
            </a:r>
            <a:r>
              <a:rPr lang="en-US" dirty="0" err="1" smtClean="0"/>
              <a:t>pénzmultiplikátor</a:t>
            </a:r>
            <a:r>
              <a:rPr lang="hu-HU" dirty="0" smtClean="0"/>
              <a:t> =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984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Központi bank eszközei a pénzkínálat módosítására</a:t>
            </a:r>
            <a:endParaRPr lang="hu-HU" altLang="en-US" sz="4000" dirty="0">
              <a:solidFill>
                <a:srgbClr val="00007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0992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 jegybank befolyásolni törekszik a pénzkínálatot a monetáris politika céljai érdekében, ami lehet</a:t>
            </a:r>
          </a:p>
          <a:p>
            <a:pPr lvl="1"/>
            <a:r>
              <a:rPr lang="hu-HU" altLang="en-US" dirty="0"/>
              <a:t>Inflációs célkövetés (vagy </a:t>
            </a:r>
            <a:r>
              <a:rPr lang="hu-HU" altLang="en-US" dirty="0" err="1"/>
              <a:t>árszívonalcél-követés</a:t>
            </a:r>
            <a:r>
              <a:rPr lang="hu-HU" altLang="en-US" dirty="0"/>
              <a:t>, </a:t>
            </a:r>
            <a:r>
              <a:rPr lang="hu-HU" altLang="en-US" dirty="0" err="1"/>
              <a:t>vagy</a:t>
            </a:r>
            <a:r>
              <a:rPr lang="hu-HU" altLang="en-US" dirty="0"/>
              <a:t> a pénzkínálat stabil növekedése stb.)</a:t>
            </a:r>
          </a:p>
          <a:p>
            <a:pPr lvl="1"/>
            <a:r>
              <a:rPr lang="hu-HU" altLang="en-US" dirty="0"/>
              <a:t>Gazdasági növekedés elősegítése</a:t>
            </a:r>
          </a:p>
          <a:p>
            <a:pPr lvl="1"/>
            <a:r>
              <a:rPr lang="hu-HU" altLang="en-US" dirty="0"/>
              <a:t>Egy adott valutaárfolyam biztosítása </a:t>
            </a:r>
            <a:endParaRPr lang="hu-HU" altLang="en-US" dirty="0" smtClean="0"/>
          </a:p>
          <a:p>
            <a:r>
              <a:rPr lang="hu-HU" altLang="en-US" dirty="0" smtClean="0"/>
              <a:t>Központi bank</a:t>
            </a:r>
            <a:r>
              <a:rPr lang="hu-HU" altLang="en-US" dirty="0"/>
              <a:t> </a:t>
            </a:r>
            <a:r>
              <a:rPr lang="hu-HU" altLang="en-US" dirty="0" smtClean="0"/>
              <a:t>nem tudja közvetlenül befolyásolni</a:t>
            </a:r>
          </a:p>
          <a:p>
            <a:pPr lvl="1"/>
            <a:r>
              <a:rPr lang="hu-HU" altLang="en-US" dirty="0" smtClean="0"/>
              <a:t>Számolni kell a kereskedelmi </a:t>
            </a:r>
            <a:r>
              <a:rPr lang="hu-HU" altLang="en-US" dirty="0"/>
              <a:t>bankrendszer </a:t>
            </a:r>
            <a:r>
              <a:rPr lang="hu-HU" altLang="en-US" dirty="0" smtClean="0"/>
              <a:t>(pénzmultiplikátor) és </a:t>
            </a:r>
            <a:r>
              <a:rPr lang="hu-HU" altLang="en-US" dirty="0"/>
              <a:t>a </a:t>
            </a:r>
            <a:r>
              <a:rPr lang="hu-HU" altLang="en-US" dirty="0" smtClean="0"/>
              <a:t>pénztartók hatásával</a:t>
            </a:r>
          </a:p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5507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>
                <a:solidFill>
                  <a:srgbClr val="000070"/>
                </a:solidFill>
              </a:rPr>
              <a:t>Monetáris politika (klasszikus) eszközei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Nyíltpiaci műveletek</a:t>
            </a:r>
          </a:p>
          <a:p>
            <a:r>
              <a:rPr lang="hu-HU" altLang="en-US" dirty="0" smtClean="0"/>
              <a:t>Tartalékráta </a:t>
            </a:r>
            <a:r>
              <a:rPr lang="hu-HU" altLang="en-US" dirty="0"/>
              <a:t>politika</a:t>
            </a:r>
          </a:p>
          <a:p>
            <a:r>
              <a:rPr lang="hu-HU" altLang="en-US" dirty="0"/>
              <a:t>Kamat (</a:t>
            </a:r>
            <a:r>
              <a:rPr lang="hu-HU" altLang="en-US" dirty="0" err="1"/>
              <a:t>rediszkontláb</a:t>
            </a:r>
            <a:r>
              <a:rPr lang="hu-HU" altLang="en-US" dirty="0"/>
              <a:t>) </a:t>
            </a:r>
            <a:r>
              <a:rPr lang="hu-HU" altLang="en-US" dirty="0" smtClean="0"/>
              <a:t>politika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32892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Nyíltpiaci műveletek</a:t>
            </a:r>
          </a:p>
          <a:p>
            <a:r>
              <a:rPr lang="hu-HU" dirty="0" smtClean="0"/>
              <a:t>Államkötvények vásárlása, eladása</a:t>
            </a:r>
          </a:p>
          <a:p>
            <a:pPr lvl="1"/>
            <a:r>
              <a:rPr lang="hu-HU" dirty="0" smtClean="0"/>
              <a:t>Kötvényvásárlás </a:t>
            </a:r>
            <a:r>
              <a:rPr lang="hu-HU" dirty="0" smtClean="0">
                <a:sym typeface="Wingdings" panose="05000000000000000000" pitchFamily="2" charset="2"/>
              </a:rPr>
              <a:t> pénzkínálat növekedése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Kötvényeladás  pénzkínálat csökkenése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Preferált eszköz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Nem kell törvényt, szabályokat (át)írni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>
                <a:solidFill>
                  <a:srgbClr val="000070"/>
                </a:solidFill>
              </a:rPr>
              <a:t>Monetáris politika (klasszikus) eszközei</a:t>
            </a:r>
          </a:p>
        </p:txBody>
      </p:sp>
    </p:spTree>
    <p:extLst>
      <p:ext uri="{BB962C8B-B14F-4D97-AF65-F5344CB8AC3E}">
        <p14:creationId xmlns:p14="http://schemas.microsoft.com/office/powerpoint/2010/main" val="16341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Tartalékkövetelmények</a:t>
            </a:r>
          </a:p>
          <a:p>
            <a:r>
              <a:rPr lang="hu-HU" dirty="0" smtClean="0"/>
              <a:t>Előírás a bankok felé</a:t>
            </a:r>
          </a:p>
          <a:p>
            <a:pPr lvl="1"/>
            <a:r>
              <a:rPr lang="hu-HU" dirty="0" smtClean="0"/>
              <a:t>Magasabb tartalékkövetelmény </a:t>
            </a:r>
            <a:r>
              <a:rPr lang="hu-HU" dirty="0" smtClean="0">
                <a:sym typeface="Wingdings" panose="05000000000000000000" pitchFamily="2" charset="2"/>
              </a:rPr>
              <a:t> alacsonyabb pénzmultiplikátor hatás  csökken a pénzkínálat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Alacsonyabb tartalék</a:t>
            </a:r>
            <a:r>
              <a:rPr lang="hu-HU" dirty="0"/>
              <a:t>követelmény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magasabb pénzmultiplikátor </a:t>
            </a:r>
            <a:r>
              <a:rPr lang="hu-HU" dirty="0">
                <a:sym typeface="Wingdings" panose="05000000000000000000" pitchFamily="2" charset="2"/>
              </a:rPr>
              <a:t>hatás  </a:t>
            </a:r>
            <a:r>
              <a:rPr lang="hu-HU" dirty="0" smtClean="0">
                <a:sym typeface="Wingdings" panose="05000000000000000000" pitchFamily="2" charset="2"/>
              </a:rPr>
              <a:t>nő a pénzkínálat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Ritkán módosítják </a:t>
            </a:r>
          </a:p>
          <a:p>
            <a:pPr lvl="2"/>
            <a:r>
              <a:rPr lang="hu-HU" dirty="0" smtClean="0">
                <a:sym typeface="Wingdings" panose="05000000000000000000" pitchFamily="2" charset="2"/>
              </a:rPr>
              <a:t>Banki üzletmenetet nehezíti, kiszámíthatatlanság nem jó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>
                <a:solidFill>
                  <a:srgbClr val="000070"/>
                </a:solidFill>
              </a:rPr>
              <a:t>Monetáris politika (klasszikus) eszközei</a:t>
            </a:r>
          </a:p>
        </p:txBody>
      </p:sp>
    </p:spTree>
    <p:extLst>
      <p:ext uri="{BB962C8B-B14F-4D97-AF65-F5344CB8AC3E}">
        <p14:creationId xmlns:p14="http://schemas.microsoft.com/office/powerpoint/2010/main" val="18447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0629" y="714834"/>
            <a:ext cx="9013371" cy="5410200"/>
          </a:xfrm>
        </p:spPr>
        <p:txBody>
          <a:bodyPr/>
          <a:lstStyle/>
          <a:p>
            <a:pPr marL="0" indent="0">
              <a:buNone/>
            </a:pPr>
            <a:r>
              <a:rPr lang="hu-HU" sz="3200" dirty="0" smtClean="0">
                <a:solidFill>
                  <a:srgbClr val="C00000"/>
                </a:solidFill>
              </a:rPr>
              <a:t>Irányadó kamatláb</a:t>
            </a:r>
          </a:p>
          <a:p>
            <a:r>
              <a:rPr lang="hu-HU" sz="3200" dirty="0">
                <a:sym typeface="Wingdings" panose="05000000000000000000" pitchFamily="2" charset="2"/>
              </a:rPr>
              <a:t>Kamatláb, amelyen a kereskedelmi bankok betétet helyezhetnek el a jegybanknál, vagy hitelt vehetnek fel a jegybanktól.</a:t>
            </a:r>
          </a:p>
          <a:p>
            <a:pPr lvl="1"/>
            <a:r>
              <a:rPr lang="hu-HU" sz="2600" dirty="0" smtClean="0">
                <a:sym typeface="Wingdings" panose="05000000000000000000" pitchFamily="2" charset="2"/>
              </a:rPr>
              <a:t>Ez </a:t>
            </a:r>
            <a:r>
              <a:rPr lang="hu-HU" sz="2600" dirty="0">
                <a:sym typeface="Wingdings" panose="05000000000000000000" pitchFamily="2" charset="2"/>
              </a:rPr>
              <a:t>határozza meg, hogy összességében milyen betéti, </a:t>
            </a:r>
            <a:r>
              <a:rPr lang="hu-HU" sz="2600" dirty="0" smtClean="0">
                <a:sym typeface="Wingdings" panose="05000000000000000000" pitchFamily="2" charset="2"/>
              </a:rPr>
              <a:t>illetve </a:t>
            </a:r>
            <a:r>
              <a:rPr lang="hu-HU" sz="2600" dirty="0">
                <a:sym typeface="Wingdings" panose="05000000000000000000" pitchFamily="2" charset="2"/>
              </a:rPr>
              <a:t>hitelkamatlábak lesznek a </a:t>
            </a:r>
            <a:r>
              <a:rPr lang="hu-HU" sz="2600" dirty="0" smtClean="0">
                <a:sym typeface="Wingdings" panose="05000000000000000000" pitchFamily="2" charset="2"/>
              </a:rPr>
              <a:t>gazdaságban</a:t>
            </a:r>
          </a:p>
          <a:p>
            <a:pPr lvl="1"/>
            <a:r>
              <a:rPr lang="hu-HU" sz="2600" dirty="0" smtClean="0">
                <a:sym typeface="Wingdings" panose="05000000000000000000" pitchFamily="2" charset="2"/>
              </a:rPr>
              <a:t>Magas </a:t>
            </a:r>
            <a:r>
              <a:rPr lang="hu-HU" sz="2600" dirty="0">
                <a:sym typeface="Wingdings" panose="05000000000000000000" pitchFamily="2" charset="2"/>
              </a:rPr>
              <a:t>kamat: kevesebb pénz lesz a </a:t>
            </a:r>
            <a:r>
              <a:rPr lang="hu-HU" sz="2600" dirty="0" smtClean="0">
                <a:sym typeface="Wingdings" panose="05000000000000000000" pitchFamily="2" charset="2"/>
              </a:rPr>
              <a:t>gazdaságban (megéri </a:t>
            </a:r>
            <a:r>
              <a:rPr lang="hu-HU" sz="2600" dirty="0">
                <a:sym typeface="Wingdings" panose="05000000000000000000" pitchFamily="2" charset="2"/>
              </a:rPr>
              <a:t>betenni a jegybankba, nem éri meg hitelt </a:t>
            </a:r>
            <a:r>
              <a:rPr lang="hu-HU" sz="2600" dirty="0" smtClean="0">
                <a:sym typeface="Wingdings" panose="05000000000000000000" pitchFamily="2" charset="2"/>
              </a:rPr>
              <a:t>felvenni tőle)</a:t>
            </a:r>
          </a:p>
          <a:p>
            <a:pPr lvl="1"/>
            <a:r>
              <a:rPr lang="hu-HU" sz="2600" dirty="0" smtClean="0">
                <a:sym typeface="Wingdings" panose="05000000000000000000" pitchFamily="2" charset="2"/>
              </a:rPr>
              <a:t>Alacsonyabb </a:t>
            </a:r>
            <a:r>
              <a:rPr lang="hu-HU" sz="2600" dirty="0">
                <a:sym typeface="Wingdings" panose="05000000000000000000" pitchFamily="2" charset="2"/>
              </a:rPr>
              <a:t>kamat: nem éri meg betenni, megéri </a:t>
            </a:r>
            <a:r>
              <a:rPr lang="hu-HU" sz="2600" dirty="0" smtClean="0">
                <a:sym typeface="Wingdings" panose="05000000000000000000" pitchFamily="2" charset="2"/>
              </a:rPr>
              <a:t>felvenni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>
                <a:solidFill>
                  <a:srgbClr val="000070"/>
                </a:solidFill>
              </a:rPr>
              <a:t>Monetáris politika (klasszikus) eszközei</a:t>
            </a:r>
          </a:p>
        </p:txBody>
      </p:sp>
    </p:spTree>
    <p:extLst>
      <p:ext uri="{BB962C8B-B14F-4D97-AF65-F5344CB8AC3E}">
        <p14:creationId xmlns:p14="http://schemas.microsoft.com/office/powerpoint/2010/main" val="7766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005115"/>
            <a:ext cx="8534400" cy="5410200"/>
          </a:xfrm>
        </p:spPr>
        <p:txBody>
          <a:bodyPr/>
          <a:lstStyle/>
          <a:p>
            <a:pPr marL="0" indent="0">
              <a:buNone/>
            </a:pPr>
            <a:r>
              <a:rPr lang="hu-HU" sz="3600" dirty="0">
                <a:solidFill>
                  <a:srgbClr val="C00000"/>
                </a:solidFill>
              </a:rPr>
              <a:t>Irányadó </a:t>
            </a:r>
            <a:r>
              <a:rPr lang="hu-HU" sz="3600" dirty="0" smtClean="0">
                <a:solidFill>
                  <a:srgbClr val="C00000"/>
                </a:solidFill>
              </a:rPr>
              <a:t>kamatláb</a:t>
            </a:r>
            <a:endParaRPr lang="hu-HU" sz="3600" dirty="0" smtClean="0">
              <a:sym typeface="Wingdings" panose="05000000000000000000" pitchFamily="2" charset="2"/>
            </a:endParaRPr>
          </a:p>
          <a:p>
            <a:r>
              <a:rPr lang="hu-HU" sz="3600" dirty="0">
                <a:sym typeface="Wingdings" panose="05000000000000000000" pitchFamily="2" charset="2"/>
              </a:rPr>
              <a:t>Napi működés közben a bank </a:t>
            </a:r>
            <a:r>
              <a:rPr lang="hu-HU" sz="3600" dirty="0" smtClean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a </a:t>
            </a:r>
            <a:r>
              <a:rPr lang="hu-HU" dirty="0">
                <a:sym typeface="Wingdings" panose="05000000000000000000" pitchFamily="2" charset="2"/>
              </a:rPr>
              <a:t>a tartalék kevés a kötelező tartalékrátához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Túl </a:t>
            </a:r>
            <a:r>
              <a:rPr lang="hu-HU" dirty="0">
                <a:sym typeface="Wingdings" panose="05000000000000000000" pitchFamily="2" charset="2"/>
              </a:rPr>
              <a:t>sok hitelt helyezett ki a </a:t>
            </a:r>
            <a:r>
              <a:rPr lang="hu-HU" dirty="0" smtClean="0">
                <a:sym typeface="Wingdings" panose="05000000000000000000" pitchFamily="2" charset="2"/>
              </a:rPr>
              <a:t>bank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Hirtelen betéteket vontak ki (bajba jutott pénzügyi intézmények megsegítése – likviditás)</a:t>
            </a:r>
          </a:p>
          <a:p>
            <a:r>
              <a:rPr lang="hu-HU" sz="3600" dirty="0">
                <a:sym typeface="Wingdings" panose="05000000000000000000" pitchFamily="2" charset="2"/>
              </a:rPr>
              <a:t>USA: </a:t>
            </a:r>
            <a:r>
              <a:rPr lang="hu-HU" sz="3600" dirty="0" err="1">
                <a:sym typeface="Wingdings" panose="05000000000000000000" pitchFamily="2" charset="2"/>
              </a:rPr>
              <a:t>Federal</a:t>
            </a:r>
            <a:r>
              <a:rPr lang="hu-HU" sz="3600" dirty="0">
                <a:sym typeface="Wingdings" panose="05000000000000000000" pitchFamily="2" charset="2"/>
              </a:rPr>
              <a:t> </a:t>
            </a:r>
            <a:r>
              <a:rPr lang="hu-HU" sz="3600" dirty="0" err="1">
                <a:sym typeface="Wingdings" panose="05000000000000000000" pitchFamily="2" charset="2"/>
              </a:rPr>
              <a:t>discount</a:t>
            </a:r>
            <a:r>
              <a:rPr lang="hu-HU" sz="3600" dirty="0">
                <a:sym typeface="Wingdings" panose="05000000000000000000" pitchFamily="2" charset="2"/>
              </a:rPr>
              <a:t> </a:t>
            </a:r>
            <a:r>
              <a:rPr lang="hu-HU" sz="3600" dirty="0" err="1">
                <a:sym typeface="Wingdings" panose="05000000000000000000" pitchFamily="2" charset="2"/>
              </a:rPr>
              <a:t>rate</a:t>
            </a:r>
            <a:r>
              <a:rPr lang="hu-HU" sz="3600" dirty="0">
                <a:sym typeface="Wingdings" panose="05000000000000000000" pitchFamily="2" charset="2"/>
              </a:rPr>
              <a:t>; ECB: </a:t>
            </a:r>
            <a:r>
              <a:rPr lang="hu-HU" sz="3600" dirty="0" err="1">
                <a:sym typeface="Wingdings" panose="05000000000000000000" pitchFamily="2" charset="2"/>
              </a:rPr>
              <a:t>ECB</a:t>
            </a:r>
            <a:r>
              <a:rPr lang="hu-HU" sz="3600" dirty="0">
                <a:sym typeface="Wingdings" panose="05000000000000000000" pitchFamily="2" charset="2"/>
              </a:rPr>
              <a:t> </a:t>
            </a:r>
            <a:r>
              <a:rPr lang="hu-HU" sz="3600" dirty="0" err="1">
                <a:sym typeface="Wingdings" panose="05000000000000000000" pitchFamily="2" charset="2"/>
              </a:rPr>
              <a:t>Refi</a:t>
            </a:r>
            <a:r>
              <a:rPr lang="hu-HU" sz="3600" dirty="0">
                <a:sym typeface="Wingdings" panose="05000000000000000000" pitchFamily="2" charset="2"/>
              </a:rPr>
              <a:t> </a:t>
            </a:r>
            <a:r>
              <a:rPr lang="hu-HU" sz="3600" dirty="0" err="1" smtClean="0">
                <a:sym typeface="Wingdings" panose="05000000000000000000" pitchFamily="2" charset="2"/>
              </a:rPr>
              <a:t>rate</a:t>
            </a:r>
            <a:r>
              <a:rPr lang="hu-HU" sz="3600" dirty="0" smtClean="0">
                <a:sym typeface="Wingdings" panose="05000000000000000000" pitchFamily="2" charset="2"/>
              </a:rPr>
              <a:t> („</a:t>
            </a:r>
            <a:r>
              <a:rPr lang="hu-HU" sz="3600" dirty="0">
                <a:sym typeface="Wingdings" panose="05000000000000000000" pitchFamily="2" charset="2"/>
              </a:rPr>
              <a:t>európai kamatláb”); MNB: kéthetes betét, egynapos </a:t>
            </a:r>
            <a:r>
              <a:rPr lang="hu-HU" sz="3600" dirty="0" smtClean="0">
                <a:sym typeface="Wingdings" panose="05000000000000000000" pitchFamily="2" charset="2"/>
              </a:rPr>
              <a:t>jegybanki </a:t>
            </a:r>
            <a:r>
              <a:rPr lang="hu-HU" sz="3600" dirty="0">
                <a:sym typeface="Wingdings" panose="05000000000000000000" pitchFamily="2" charset="2"/>
              </a:rPr>
              <a:t>eszközök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>
                <a:solidFill>
                  <a:srgbClr val="000070"/>
                </a:solidFill>
              </a:rPr>
              <a:t>Monetáris politika (klasszikus) eszközei</a:t>
            </a:r>
          </a:p>
        </p:txBody>
      </p:sp>
    </p:spTree>
    <p:extLst>
      <p:ext uri="{BB962C8B-B14F-4D97-AF65-F5344CB8AC3E}">
        <p14:creationId xmlns:p14="http://schemas.microsoft.com/office/powerpoint/2010/main" val="32361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Hogyan mérik a munkanélküliséget</a:t>
            </a:r>
            <a:r>
              <a:rPr lang="en-US" altLang="en-US" sz="4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hu-HU" altLang="en-US" sz="2800" dirty="0" smtClean="0"/>
          </a:p>
          <a:p>
            <a:pPr lvl="2"/>
            <a:endParaRPr lang="en-US" altLang="en-US" sz="2800" dirty="0" smtClean="0"/>
          </a:p>
          <a:p>
            <a:pPr lvl="2"/>
            <a:endParaRPr lang="en-US" altLang="en-US" sz="2800" dirty="0" smtClean="0"/>
          </a:p>
          <a:p>
            <a:pPr lvl="1"/>
            <a:endParaRPr lang="hu-HU" altLang="en-US" sz="3800" dirty="0">
              <a:latin typeface="Arial" charset="0"/>
            </a:endParaRPr>
          </a:p>
          <a:p>
            <a:endParaRPr lang="hu-HU" altLang="en-US" sz="3400" dirty="0" smtClean="0"/>
          </a:p>
          <a:p>
            <a:pPr marL="0" indent="0">
              <a:buNone/>
            </a:pPr>
            <a:endParaRPr lang="hu-HU" altLang="en-US" sz="3400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34C3F5-BDCB-46A0-8CB9-F676EA0CE608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776520" y="3338300"/>
                <a:ext cx="7611314" cy="1116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b="0" i="1" smtClean="0">
                          <a:latin typeface="Cambria Math"/>
                        </a:rPr>
                        <m:t>𝐴𝑘𝑡𝑖𝑣𝑖𝑡</m:t>
                      </m:r>
                      <m:r>
                        <a:rPr lang="hu-HU" sz="3200" b="0" i="1" smtClean="0">
                          <a:latin typeface="Cambria Math"/>
                        </a:rPr>
                        <m:t>á</m:t>
                      </m:r>
                      <m:r>
                        <a:rPr lang="hu-HU" sz="3200" b="0" i="1" smtClean="0">
                          <a:latin typeface="Cambria Math"/>
                        </a:rPr>
                        <m:t>𝑠𝑖</m:t>
                      </m:r>
                      <m:r>
                        <a:rPr lang="hu-HU" sz="3200" b="0" i="1" smtClean="0">
                          <a:latin typeface="Cambria Math"/>
                        </a:rPr>
                        <m:t> </m:t>
                      </m:r>
                      <m:r>
                        <a:rPr lang="hu-HU" sz="3200" b="0" i="1" smtClean="0">
                          <a:latin typeface="Cambria Math"/>
                        </a:rPr>
                        <m:t>𝑟</m:t>
                      </m:r>
                      <m:r>
                        <a:rPr lang="hu-HU" sz="3200" b="0" i="1" smtClean="0">
                          <a:latin typeface="Cambria Math"/>
                        </a:rPr>
                        <m:t>á</m:t>
                      </m:r>
                      <m:r>
                        <a:rPr lang="hu-HU" sz="3200" b="0" i="1" smtClean="0">
                          <a:latin typeface="Cambria Math"/>
                        </a:rPr>
                        <m:t>𝑡𝑎</m:t>
                      </m:r>
                      <m:r>
                        <a:rPr lang="hu-HU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3200" b="0" i="1" smtClean="0">
                              <a:latin typeface="Cambria Math"/>
                            </a:rPr>
                            <m:t>𝐴𝑘𝑡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í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𝑣𝑎𝑘</m:t>
                          </m:r>
                        </m:num>
                        <m:den>
                          <m:r>
                            <a:rPr lang="hu-HU" sz="3200" b="0" i="1" smtClean="0">
                              <a:latin typeface="Cambria Math"/>
                            </a:rPr>
                            <m:t>𝐹𝑒𝑙𝑛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ő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𝑡𝑡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𝑙𝑎𝑘𝑜𝑠𝑠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hu-HU" sz="3200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sz="3200" b="0" i="0" dirty="0" smtClean="0"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20" y="3338300"/>
                <a:ext cx="7611314" cy="11160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121059" y="1634384"/>
                <a:ext cx="9023048" cy="98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/>
                        </a:rPr>
                        <m:t>𝑀𝑢𝑛𝑘𝑎𝑛</m:t>
                      </m:r>
                      <m:r>
                        <a:rPr lang="hu-HU" sz="2800" b="0" i="1" smtClean="0">
                          <a:latin typeface="Cambria Math"/>
                        </a:rPr>
                        <m:t>é</m:t>
                      </m:r>
                      <m:r>
                        <a:rPr lang="hu-HU" sz="2800" b="0" i="1" smtClean="0">
                          <a:latin typeface="Cambria Math"/>
                        </a:rPr>
                        <m:t>𝑙𝑘</m:t>
                      </m:r>
                      <m:r>
                        <a:rPr lang="hu-HU" sz="2800" b="0" i="1" smtClean="0">
                          <a:latin typeface="Cambria Math"/>
                        </a:rPr>
                        <m:t>ü</m:t>
                      </m:r>
                      <m:r>
                        <a:rPr lang="hu-HU" sz="2800" b="0" i="1" smtClean="0">
                          <a:latin typeface="Cambria Math"/>
                        </a:rPr>
                        <m:t>𝑙𝑖𝑠</m:t>
                      </m:r>
                      <m:r>
                        <a:rPr lang="hu-HU" sz="2800" b="0" i="1" smtClean="0">
                          <a:latin typeface="Cambria Math"/>
                        </a:rPr>
                        <m:t>é</m:t>
                      </m:r>
                      <m:r>
                        <a:rPr lang="hu-HU" sz="2800" b="0" i="1" smtClean="0">
                          <a:latin typeface="Cambria Math"/>
                        </a:rPr>
                        <m:t>𝑔𝑖</m:t>
                      </m:r>
                      <m:r>
                        <a:rPr lang="hu-HU" sz="2800" b="0" i="1" smtClean="0">
                          <a:latin typeface="Cambria Math"/>
                        </a:rPr>
                        <m:t> </m:t>
                      </m:r>
                      <m:r>
                        <a:rPr lang="hu-HU" sz="2800" b="0" i="1" smtClean="0">
                          <a:latin typeface="Cambria Math"/>
                        </a:rPr>
                        <m:t>𝑟</m:t>
                      </m:r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𝑡𝑎</m:t>
                      </m:r>
                      <m:r>
                        <a:rPr lang="hu-H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𝑀𝑢𝑛𝑘𝑎𝑛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𝑙𝑘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𝑙𝑖𝑒𝑘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𝑠𝑧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𝑚𝑎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𝐴𝑘𝑡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í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𝑝𝑒𝑠𝑠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hu-HU" sz="2800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sz="2800" b="0" i="0" dirty="0" smtClean="0"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9" y="1634384"/>
                <a:ext cx="9023048" cy="9880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235706" y="5192349"/>
                <a:ext cx="8908401" cy="98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/>
                        </a:rPr>
                        <m:t>𝐹𝑜𝑔𝑙𝑎𝑙𝑘𝑜𝑧𝑡𝑎𝑡</m:t>
                      </m:r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𝑠</m:t>
                      </m:r>
                      <m:r>
                        <a:rPr lang="hu-HU" sz="2800" b="0" i="1" smtClean="0">
                          <a:latin typeface="Cambria Math"/>
                        </a:rPr>
                        <m:t> </m:t>
                      </m:r>
                      <m:r>
                        <a:rPr lang="hu-HU" sz="2800" b="0" i="1" smtClean="0">
                          <a:latin typeface="Cambria Math"/>
                        </a:rPr>
                        <m:t>𝑟</m:t>
                      </m:r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𝑡𝑎</m:t>
                      </m:r>
                      <m:r>
                        <a:rPr lang="hu-H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𝐹𝑜𝑔𝑙𝑎𝑙𝑘𝑜𝑧𝑡𝑎𝑡𝑜𝑡𝑡𝑎𝑘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𝑠𝑧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𝑚𝑎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𝐹𝑒𝑙𝑛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ő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𝑡𝑡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𝑙𝑎𝑘𝑜𝑠𝑠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hu-HU" sz="2800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sz="2800" b="0" i="0" dirty="0" smtClean="0"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6" y="5192349"/>
                <a:ext cx="8908401" cy="9880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dirty="0" smtClean="0"/>
              <a:t>A pénzkínálat szabályozásának nehézségei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központi</a:t>
            </a:r>
            <a:r>
              <a:rPr lang="en-US" dirty="0"/>
              <a:t> bank</a:t>
            </a:r>
          </a:p>
          <a:p>
            <a:pPr lvl="1"/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/>
              <a:t>tudja</a:t>
            </a:r>
            <a:r>
              <a:rPr lang="en-US" dirty="0"/>
              <a:t> </a:t>
            </a:r>
            <a:r>
              <a:rPr lang="en-US" dirty="0" err="1"/>
              <a:t>szabályozni</a:t>
            </a:r>
            <a:r>
              <a:rPr lang="en-US" dirty="0"/>
              <a:t> a </a:t>
            </a:r>
            <a:r>
              <a:rPr lang="en-US" dirty="0" err="1"/>
              <a:t>pénz</a:t>
            </a:r>
            <a:r>
              <a:rPr lang="en-US" dirty="0"/>
              <a:t> </a:t>
            </a:r>
            <a:r>
              <a:rPr lang="en-US" dirty="0" err="1"/>
              <a:t>mennyiséget</a:t>
            </a:r>
            <a:r>
              <a:rPr lang="en-US" dirty="0"/>
              <a:t>, </a:t>
            </a:r>
            <a:r>
              <a:rPr lang="en-US" dirty="0" err="1" smtClean="0"/>
              <a:t>melyet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háztartások</a:t>
            </a:r>
            <a:r>
              <a:rPr lang="en-US" dirty="0"/>
              <a:t> </a:t>
            </a:r>
            <a:r>
              <a:rPr lang="en-US" dirty="0" err="1"/>
              <a:t>látra</a:t>
            </a:r>
            <a:r>
              <a:rPr lang="en-US" dirty="0"/>
              <a:t> </a:t>
            </a:r>
            <a:r>
              <a:rPr lang="en-US" dirty="0" err="1"/>
              <a:t>szóló</a:t>
            </a:r>
            <a:r>
              <a:rPr lang="en-US" dirty="0"/>
              <a:t> </a:t>
            </a:r>
            <a:r>
              <a:rPr lang="en-US" dirty="0" err="1"/>
              <a:t>betétként</a:t>
            </a:r>
            <a:r>
              <a:rPr lang="en-US" dirty="0"/>
              <a:t> </a:t>
            </a:r>
            <a:r>
              <a:rPr lang="en-US" dirty="0" err="1" smtClean="0"/>
              <a:t>szándékoznak</a:t>
            </a:r>
            <a:r>
              <a:rPr lang="en-US" dirty="0" smtClean="0"/>
              <a:t> </a:t>
            </a:r>
            <a:r>
              <a:rPr lang="en-US" dirty="0" err="1"/>
              <a:t>tartani</a:t>
            </a:r>
            <a:r>
              <a:rPr lang="en-US" dirty="0"/>
              <a:t> a </a:t>
            </a:r>
            <a:r>
              <a:rPr lang="en-US" dirty="0" err="1" smtClean="0"/>
              <a:t>bankoknál</a:t>
            </a:r>
            <a:endParaRPr lang="hu-HU" dirty="0" smtClean="0"/>
          </a:p>
          <a:p>
            <a:pPr lvl="2"/>
            <a:r>
              <a:rPr lang="hu-HU" dirty="0" smtClean="0"/>
              <a:t>Ha elveszítik a bizalmukat a bankrendszerben és kivesznek minden pénzt, nem marad tartalék…</a:t>
            </a:r>
            <a:endParaRPr lang="en-US" dirty="0"/>
          </a:p>
          <a:p>
            <a:pPr lvl="1"/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/>
              <a:t>tudja</a:t>
            </a:r>
            <a:r>
              <a:rPr lang="en-US" dirty="0"/>
              <a:t> </a:t>
            </a:r>
            <a:r>
              <a:rPr lang="en-US" dirty="0" err="1"/>
              <a:t>szabályozni</a:t>
            </a:r>
            <a:r>
              <a:rPr lang="en-US" dirty="0"/>
              <a:t> a </a:t>
            </a:r>
            <a:r>
              <a:rPr lang="en-US" dirty="0" err="1"/>
              <a:t>bankok</a:t>
            </a:r>
            <a:r>
              <a:rPr lang="en-US" dirty="0"/>
              <a:t> </a:t>
            </a:r>
            <a:r>
              <a:rPr lang="en-US" dirty="0" err="1"/>
              <a:t>hitelezési</a:t>
            </a:r>
            <a:r>
              <a:rPr lang="en-US" dirty="0"/>
              <a:t> </a:t>
            </a:r>
            <a:r>
              <a:rPr lang="en-US" dirty="0" err="1" smtClean="0"/>
              <a:t>mennyiségét</a:t>
            </a:r>
            <a:endParaRPr lang="hu-HU" dirty="0" smtClean="0"/>
          </a:p>
          <a:p>
            <a:pPr lvl="2"/>
            <a:r>
              <a:rPr lang="hu-HU" dirty="0" smtClean="0"/>
              <a:t>Bankok óvatosabbak lesznek a gazdasági körülmények miatt és nem akarnak hitelezni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Bankrohamok és a pénzkínálat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45459"/>
            <a:ext cx="8534400" cy="5410200"/>
          </a:xfrm>
        </p:spPr>
        <p:txBody>
          <a:bodyPr/>
          <a:lstStyle/>
          <a:p>
            <a:r>
              <a:rPr lang="hu-HU" dirty="0"/>
              <a:t>Bankrohamok</a:t>
            </a:r>
          </a:p>
          <a:p>
            <a:pPr marL="366713" lvl="1"/>
            <a:r>
              <a:rPr lang="hu-HU" dirty="0" smtClean="0"/>
              <a:t>Ha </a:t>
            </a:r>
            <a:r>
              <a:rPr lang="hu-HU" dirty="0"/>
              <a:t>a betétesek gyanítják, hogy a bank csődbe </a:t>
            </a:r>
            <a:r>
              <a:rPr lang="hu-HU" dirty="0" smtClean="0"/>
              <a:t>megy “rohannak </a:t>
            </a:r>
            <a:r>
              <a:rPr lang="hu-HU" dirty="0"/>
              <a:t>” a bankba, hogy kivegyék a pénzüket</a:t>
            </a:r>
          </a:p>
          <a:p>
            <a:pPr marL="366713" lvl="1"/>
            <a:r>
              <a:rPr lang="hu-HU" dirty="0" smtClean="0"/>
              <a:t>Probléma </a:t>
            </a:r>
            <a:r>
              <a:rPr lang="hu-HU" dirty="0"/>
              <a:t>a résztartalékolású rendszerben működő bankok </a:t>
            </a:r>
            <a:r>
              <a:rPr lang="hu-HU" dirty="0" smtClean="0"/>
              <a:t>számára</a:t>
            </a:r>
            <a:endParaRPr lang="hu-HU" dirty="0"/>
          </a:p>
          <a:p>
            <a:pPr marL="366713" lvl="1"/>
            <a:r>
              <a:rPr lang="hu-HU" dirty="0" smtClean="0"/>
              <a:t>Nem </a:t>
            </a:r>
            <a:r>
              <a:rPr lang="hu-HU" dirty="0"/>
              <a:t>elégíthetik ki </a:t>
            </a:r>
            <a:br>
              <a:rPr lang="hu-HU" dirty="0"/>
            </a:br>
            <a:r>
              <a:rPr lang="hu-HU" dirty="0" smtClean="0"/>
              <a:t>minden </a:t>
            </a:r>
            <a:r>
              <a:rPr lang="hu-HU" dirty="0"/>
              <a:t>betétes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visszavonási </a:t>
            </a:r>
            <a:r>
              <a:rPr lang="hu-HU" dirty="0"/>
              <a:t>kérelmét</a:t>
            </a:r>
          </a:p>
          <a:p>
            <a:pPr marL="366713" lvl="1"/>
            <a:r>
              <a:rPr lang="hu-HU" dirty="0" smtClean="0"/>
              <a:t>Önbeteljesítő </a:t>
            </a:r>
            <a:r>
              <a:rPr lang="hu-HU" dirty="0"/>
              <a:t>jóslat (bank hiába fizetőképes – szolvens, nincs elég </a:t>
            </a:r>
            <a:r>
              <a:rPr lang="hu-HU" dirty="0" smtClean="0"/>
              <a:t>készpénze </a:t>
            </a:r>
            <a:r>
              <a:rPr lang="hu-HU" dirty="0"/>
              <a:t>– nem elég likvid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5" name="Picture 4" descr="http://www.voxeurop.eu/files/images/article/VLAHOVIC-spain-b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90" y="3570517"/>
            <a:ext cx="4401537" cy="202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4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Amikor </a:t>
            </a:r>
            <a:r>
              <a:rPr lang="hu-HU" sz="3200" dirty="0"/>
              <a:t>előfordul a bankroham</a:t>
            </a:r>
          </a:p>
          <a:p>
            <a:pPr lvl="1"/>
            <a:r>
              <a:rPr lang="hu-HU" sz="2800" dirty="0" smtClean="0"/>
              <a:t>A </a:t>
            </a:r>
            <a:r>
              <a:rPr lang="hu-HU" sz="2800" dirty="0"/>
              <a:t>bank – kénytelen bezárni</a:t>
            </a:r>
          </a:p>
          <a:p>
            <a:pPr lvl="1"/>
            <a:r>
              <a:rPr lang="hu-HU" sz="2800" dirty="0" smtClean="0"/>
              <a:t>Addig</a:t>
            </a:r>
            <a:r>
              <a:rPr lang="hu-HU" sz="2800" dirty="0"/>
              <a:t>, amíg néhány bankkölcsönt visszafizetnek</a:t>
            </a:r>
          </a:p>
          <a:p>
            <a:pPr lvl="1"/>
            <a:r>
              <a:rPr lang="hu-HU" sz="2800" dirty="0" smtClean="0"/>
              <a:t>Vagy </a:t>
            </a:r>
            <a:r>
              <a:rPr lang="hu-HU" sz="2800" dirty="0"/>
              <a:t>addig, amíg a végső hitelező biztosítja a készpénzt, mely kielégíti </a:t>
            </a:r>
            <a:r>
              <a:rPr lang="hu-HU" sz="2800" dirty="0" smtClean="0"/>
              <a:t>a </a:t>
            </a:r>
            <a:r>
              <a:rPr lang="hu-HU" sz="2800" dirty="0"/>
              <a:t>betéteseket</a:t>
            </a:r>
          </a:p>
          <a:p>
            <a:pPr lvl="1"/>
            <a:r>
              <a:rPr lang="hu-HU" sz="2800" dirty="0" smtClean="0"/>
              <a:t>Állami </a:t>
            </a:r>
            <a:r>
              <a:rPr lang="hu-HU" sz="2800" dirty="0"/>
              <a:t>betétbiztosítás ez ellen </a:t>
            </a:r>
            <a:r>
              <a:rPr lang="hu-HU" sz="2800" dirty="0" smtClean="0">
                <a:sym typeface="Wingdings" panose="05000000000000000000" pitchFamily="2" charset="2"/>
              </a:rPr>
              <a:t></a:t>
            </a:r>
            <a:r>
              <a:rPr lang="hu-HU" sz="2800" dirty="0" smtClean="0"/>
              <a:t>bank </a:t>
            </a:r>
            <a:r>
              <a:rPr lang="hu-HU" sz="2800" dirty="0"/>
              <a:t>nincs ösztönözve a </a:t>
            </a:r>
            <a:r>
              <a:rPr lang="hu-HU" sz="2800" dirty="0" smtClean="0"/>
              <a:t>körültekintő </a:t>
            </a:r>
            <a:r>
              <a:rPr lang="hu-HU" sz="2800" dirty="0"/>
              <a:t>hitelezésre, de stabil bankrendszer</a:t>
            </a:r>
          </a:p>
          <a:p>
            <a:r>
              <a:rPr lang="hu-HU" sz="3200" dirty="0" smtClean="0"/>
              <a:t>Komplikálja </a:t>
            </a:r>
            <a:r>
              <a:rPr lang="hu-HU" sz="3200" dirty="0"/>
              <a:t>a pénzkínálat irányítását</a:t>
            </a:r>
          </a:p>
          <a:p>
            <a:pPr lvl="1"/>
            <a:r>
              <a:rPr lang="hu-HU" sz="2800" dirty="0" smtClean="0"/>
              <a:t>Ha </a:t>
            </a:r>
            <a:r>
              <a:rPr lang="hu-HU" sz="2800" dirty="0"/>
              <a:t>a bizalom csökken, az emberek bankbetét helyett készpénzt </a:t>
            </a:r>
            <a:r>
              <a:rPr lang="hu-HU" sz="2800" dirty="0" smtClean="0"/>
              <a:t>tartanak </a:t>
            </a:r>
            <a:r>
              <a:rPr lang="hu-HU" sz="2800" dirty="0"/>
              <a:t>+ magasabb a banki tartalékráta </a:t>
            </a:r>
            <a:r>
              <a:rPr lang="hu-HU" sz="2800" dirty="0" smtClean="0">
                <a:sym typeface="Wingdings" panose="05000000000000000000" pitchFamily="2" charset="2"/>
              </a:rPr>
              <a:t> </a:t>
            </a:r>
            <a:r>
              <a:rPr lang="hu-HU" sz="2800" dirty="0" smtClean="0"/>
              <a:t>pénzkínálat </a:t>
            </a:r>
            <a:r>
              <a:rPr lang="hu-HU" sz="2800" dirty="0"/>
              <a:t>csökken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Bankrohamok és a pénzkínálat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4086" y="2717800"/>
            <a:ext cx="8763000" cy="762000"/>
          </a:xfrm>
        </p:spPr>
        <p:txBody>
          <a:bodyPr/>
          <a:lstStyle/>
          <a:p>
            <a:r>
              <a:rPr lang="hu-HU" dirty="0" smtClean="0"/>
              <a:t>A pénzmennyiség növekedése és az infláció (22. fejezet)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Infláció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00320"/>
            <a:ext cx="9144000" cy="5410200"/>
          </a:xfrm>
        </p:spPr>
        <p:txBody>
          <a:bodyPr/>
          <a:lstStyle/>
          <a:p>
            <a:r>
              <a:rPr lang="hu-HU" sz="3200" dirty="0" smtClean="0"/>
              <a:t>Infláció: Az átlagos (nominális) </a:t>
            </a:r>
            <a:r>
              <a:rPr lang="hu-HU" sz="3200" dirty="0"/>
              <a:t>árszint növekedése</a:t>
            </a:r>
          </a:p>
          <a:p>
            <a:r>
              <a:rPr lang="hu-HU" sz="3200" dirty="0" smtClean="0"/>
              <a:t>Defláció: </a:t>
            </a:r>
            <a:r>
              <a:rPr lang="hu-HU" sz="3200" dirty="0"/>
              <a:t>Az átlagos árszint csökkenése</a:t>
            </a:r>
          </a:p>
          <a:p>
            <a:r>
              <a:rPr lang="hu-HU" sz="3200" dirty="0" smtClean="0"/>
              <a:t>Hiperinfláció: </a:t>
            </a:r>
            <a:r>
              <a:rPr lang="hu-HU" sz="3200" dirty="0"/>
              <a:t>Havi 50%-nál magasabb infláció</a:t>
            </a:r>
          </a:p>
          <a:p>
            <a:pPr lvl="1"/>
            <a:r>
              <a:rPr lang="hu-HU" sz="2800" dirty="0" smtClean="0"/>
              <a:t>Egy </a:t>
            </a:r>
            <a:r>
              <a:rPr lang="hu-HU" sz="2800" dirty="0"/>
              <a:t>év alatt árak több, mint százszorosára </a:t>
            </a:r>
            <a:r>
              <a:rPr lang="hu-HU" sz="2800" dirty="0" smtClean="0"/>
              <a:t>nőnek</a:t>
            </a:r>
          </a:p>
          <a:p>
            <a:pPr lvl="1"/>
            <a:r>
              <a:rPr lang="hu-HU" sz="2800" dirty="0" smtClean="0"/>
              <a:t>Oka </a:t>
            </a:r>
            <a:r>
              <a:rPr lang="hu-HU" sz="2800" dirty="0"/>
              <a:t>a kormány fedezet nélküli pénznyomtatása</a:t>
            </a:r>
          </a:p>
          <a:p>
            <a:pPr lvl="2"/>
            <a:r>
              <a:rPr lang="hu-HU" sz="2600" dirty="0" smtClean="0"/>
              <a:t>Pl. 1</a:t>
            </a:r>
            <a:r>
              <a:rPr lang="hu-HU" sz="2600" dirty="0"/>
              <a:t>. </a:t>
            </a:r>
            <a:r>
              <a:rPr lang="hu-HU" sz="2600" dirty="0" err="1"/>
              <a:t>vh</a:t>
            </a:r>
            <a:r>
              <a:rPr lang="hu-HU" sz="2600" dirty="0"/>
              <a:t>. után Németországban, árak 49 óránként duplázódtak</a:t>
            </a:r>
          </a:p>
          <a:p>
            <a:pPr lvl="2"/>
            <a:r>
              <a:rPr lang="hu-HU" sz="2600" dirty="0" smtClean="0"/>
              <a:t>Pl. 2</a:t>
            </a:r>
            <a:r>
              <a:rPr lang="hu-HU" sz="2600" dirty="0"/>
              <a:t>. </a:t>
            </a:r>
            <a:r>
              <a:rPr lang="hu-HU" sz="2600" dirty="0" err="1"/>
              <a:t>vh</a:t>
            </a:r>
            <a:r>
              <a:rPr lang="hu-HU" sz="2600" dirty="0"/>
              <a:t>. után Magyarországon, 15 óránként duplázódó árak</a:t>
            </a:r>
          </a:p>
          <a:p>
            <a:pPr lvl="2"/>
            <a:r>
              <a:rPr lang="hu-HU" sz="2600" dirty="0" smtClean="0"/>
              <a:t>Pl. 1980-as</a:t>
            </a:r>
            <a:r>
              <a:rPr lang="hu-HU" sz="2600" dirty="0"/>
              <a:t>: Latin-Amerika, 1993: Jugoszlávia</a:t>
            </a:r>
          </a:p>
          <a:p>
            <a:r>
              <a:rPr lang="hu-HU" sz="3200" dirty="0" smtClean="0"/>
              <a:t>Mérése</a:t>
            </a:r>
            <a:r>
              <a:rPr lang="hu-HU" sz="3200" dirty="0"/>
              <a:t>: fogyasztói árindex vagy GDP </a:t>
            </a:r>
            <a:r>
              <a:rPr lang="hu-HU" sz="3200" dirty="0" err="1"/>
              <a:t>deflátor</a:t>
            </a:r>
            <a:r>
              <a:rPr lang="hu-HU" sz="3200" dirty="0"/>
              <a:t> %-os </a:t>
            </a:r>
            <a:r>
              <a:rPr lang="hu-HU" sz="3200" dirty="0" smtClean="0"/>
              <a:t>változása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047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Az infláció nominális jelenség </a:t>
            </a:r>
            <a:endParaRPr lang="en-US" altLang="en-US" sz="4000" dirty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 bwMode="auto">
          <a:xfrm>
            <a:off x="457200" y="1001485"/>
            <a:ext cx="8229600" cy="479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en-US" sz="3600" dirty="0" smtClean="0"/>
              <a:t>A pénzben mért árszínvonalról, és nem a relatív árakról teszünk megállapítást. A relatív árak változása növekvő, csökkenő vagy stabil árszínvonal mellett is előfordulhat</a:t>
            </a:r>
          </a:p>
          <a:p>
            <a:pPr>
              <a:lnSpc>
                <a:spcPct val="90000"/>
              </a:lnSpc>
            </a:pPr>
            <a:r>
              <a:rPr lang="hu-HU" altLang="en-US" sz="3600" dirty="0"/>
              <a:t>Infláció</a:t>
            </a:r>
            <a:r>
              <a:rPr lang="en-US" altLang="en-US" sz="3600" dirty="0"/>
              <a:t> – </a:t>
            </a:r>
            <a:r>
              <a:rPr lang="hu-HU" altLang="en-US" sz="3600" dirty="0"/>
              <a:t>árszínvonalbeli növekedés</a:t>
            </a:r>
            <a:endParaRPr lang="en-US" altLang="en-US" sz="3600" dirty="0"/>
          </a:p>
          <a:p>
            <a:pPr lvl="1">
              <a:lnSpc>
                <a:spcPct val="90000"/>
              </a:lnSpc>
            </a:pPr>
            <a:r>
              <a:rPr lang="hu-HU" altLang="en-US" sz="3600" dirty="0"/>
              <a:t>Alacsonyabb a pénz értéke</a:t>
            </a:r>
            <a:endParaRPr lang="en-US" altLang="en-US" sz="3600" dirty="0"/>
          </a:p>
          <a:p>
            <a:pPr lvl="1">
              <a:lnSpc>
                <a:spcPct val="90000"/>
              </a:lnSpc>
            </a:pPr>
            <a:r>
              <a:rPr lang="hu-HU" altLang="en-US" sz="3600" dirty="0"/>
              <a:t>Minden egyes dollár az áruk és szolgáltatások kisebb mennyiségét éri</a:t>
            </a:r>
            <a:endParaRPr lang="en-US" altLang="en-US" sz="3600" dirty="0"/>
          </a:p>
          <a:p>
            <a:pPr>
              <a:lnSpc>
                <a:spcPct val="90000"/>
              </a:lnSpc>
            </a:pPr>
            <a:endParaRPr lang="hu-HU" altLang="en-US" sz="3600" dirty="0" smtClean="0"/>
          </a:p>
          <a:p>
            <a:pPr>
              <a:lnSpc>
                <a:spcPct val="90000"/>
              </a:lnSpc>
            </a:pPr>
            <a:endParaRPr lang="hu-HU" alt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BAA45EC-1AF4-46C3-9C78-54442753B40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85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3200" dirty="0" smtClean="0"/>
              <a:t>Már ismert példa…</a:t>
            </a:r>
          </a:p>
          <a:p>
            <a:pPr>
              <a:lnSpc>
                <a:spcPct val="90000"/>
              </a:lnSpc>
            </a:pPr>
            <a:r>
              <a:rPr lang="hu-HU" sz="3200" dirty="0" smtClean="0"/>
              <a:t>Pl</a:t>
            </a:r>
            <a:r>
              <a:rPr lang="hu-HU" sz="3200" dirty="0"/>
              <a:t>. Tekla 1000 $-t helyez el egy bankszámlán, évi 10% kamatot kap. Csak CD-t vásárol (ára 10$)</a:t>
            </a:r>
          </a:p>
          <a:p>
            <a:r>
              <a:rPr lang="hu-HU" sz="3200" dirty="0"/>
              <a:t>Egy év múlva 1100$ - Gazdagabb lett? Mitől függ? </a:t>
            </a:r>
          </a:p>
          <a:p>
            <a:pPr lvl="1"/>
            <a:r>
              <a:rPr lang="hu-HU" sz="2800" dirty="0"/>
              <a:t>Ha nincs infláció: 110 lemezt tud venni </a:t>
            </a:r>
            <a:r>
              <a:rPr lang="hu-HU" sz="2800" dirty="0" err="1"/>
              <a:t>össz</a:t>
            </a:r>
            <a:r>
              <a:rPr lang="hu-HU" sz="2800" dirty="0"/>
              <a:t>. (+10)</a:t>
            </a:r>
          </a:p>
          <a:p>
            <a:pPr lvl="1"/>
            <a:r>
              <a:rPr lang="hu-HU" sz="2800" dirty="0"/>
              <a:t>Infláció 6%: 1100/10,6 ~ 104 lemezt tud venni (+4)</a:t>
            </a:r>
          </a:p>
          <a:p>
            <a:pPr lvl="1"/>
            <a:r>
              <a:rPr lang="hu-HU" sz="2800" dirty="0"/>
              <a:t>Infláció 10%: 1100/11 ~ ugyanúgy 100 lemezt tud venni</a:t>
            </a:r>
          </a:p>
          <a:p>
            <a:pPr lvl="1"/>
            <a:r>
              <a:rPr lang="hu-HU" sz="2800" dirty="0"/>
              <a:t>Infláció 12%: 1100/11,2 ~ 98 lemezt tud venni</a:t>
            </a:r>
          </a:p>
          <a:p>
            <a:pPr lvl="1"/>
            <a:r>
              <a:rPr lang="hu-HU" sz="2800" dirty="0"/>
              <a:t>Defláció 2%: 1100/9,8 ~ 112 lemezt tud venni</a:t>
            </a:r>
          </a:p>
          <a:p>
            <a:endParaRPr 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Az infláció nominális jelenség </a:t>
            </a:r>
            <a:endParaRPr lang="en-US" altLang="en-US" sz="4000" dirty="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Pénzt nem használó bartergazdaságban nincs árszínvonal, csak relatív árak vannak</a:t>
            </a:r>
          </a:p>
          <a:p>
            <a:r>
              <a:rPr lang="hu-HU" altLang="en-US" dirty="0"/>
              <a:t>Ha a káposzta ára emelkedik a salátához képest, az ugyanaz, mint azt mondani, hogy a saláta ára csökkent a káposztáéhoz képest. (és ugyanez a helyzet a munka-jószág relatív árral is</a:t>
            </a:r>
            <a:r>
              <a:rPr lang="hu-HU" altLang="en-US" dirty="0" smtClean="0"/>
              <a:t>.)</a:t>
            </a:r>
            <a:endParaRPr lang="hu-HU" altLang="en-US" dirty="0"/>
          </a:p>
          <a:p>
            <a:r>
              <a:rPr lang="hu-HU" altLang="en-US" dirty="0"/>
              <a:t>Egy ilyen világban nincs infláció, csak relatív árak vannak 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Gondolatkísérlet: fejlett bartergazdaság</a:t>
            </a:r>
            <a:endParaRPr lang="en-US" altLang="en-US" sz="400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Infláció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94707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Adott relatív árak mellett a nominális árak szintje nem befolyásolja a reálgazdasági pozíciókat</a:t>
            </a:r>
          </a:p>
          <a:p>
            <a:r>
              <a:rPr lang="hu-HU" altLang="en-US" dirty="0"/>
              <a:t>A fenti barter gazdaságban teljesen mindegy, hogy cseréiket milyen abszolút árszínvonalon bonyolítják a résztvevők</a:t>
            </a:r>
          </a:p>
          <a:p>
            <a:r>
              <a:rPr lang="hu-HU" altLang="en-US" dirty="0"/>
              <a:t>Feltéve persze, hogy a jövőbeli árszintet pontosan előre tudják jelezni</a:t>
            </a:r>
          </a:p>
          <a:p>
            <a:r>
              <a:rPr lang="hu-HU" altLang="en-US" dirty="0"/>
              <a:t>Az egyetlen különbség, hogy magasabb árakon több pénz kell a cseréhez. A pénz egységének értéke csökkent. </a:t>
            </a:r>
          </a:p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201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infláció klasszikus elmélete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0070"/>
                </a:solidFill>
              </a:rPr>
              <a:t>A pénzpiac</a:t>
            </a:r>
          </a:p>
          <a:p>
            <a:r>
              <a:rPr lang="hu-HU" dirty="0" smtClean="0"/>
              <a:t>P – árszint ~ termékek pénzben mért ára</a:t>
            </a:r>
          </a:p>
          <a:p>
            <a:r>
              <a:rPr lang="hu-HU" dirty="0" smtClean="0"/>
              <a:t>1/P – „a pénz termékekben mért ára”: </a:t>
            </a:r>
          </a:p>
          <a:p>
            <a:pPr lvl="1"/>
            <a:r>
              <a:rPr lang="hu-HU" dirty="0" smtClean="0"/>
              <a:t>1 $-ból megvásárolható termékek mennyisége</a:t>
            </a:r>
            <a:endParaRPr lang="hu-HU" dirty="0"/>
          </a:p>
          <a:p>
            <a:r>
              <a:rPr lang="hu-HU" dirty="0" smtClean="0"/>
              <a:t>Pénzkínálat (MS):</a:t>
            </a:r>
          </a:p>
          <a:p>
            <a:pPr lvl="1"/>
            <a:r>
              <a:rPr lang="hu-HU" altLang="en-US" dirty="0" smtClean="0"/>
              <a:t>Feltesszük</a:t>
            </a:r>
            <a:r>
              <a:rPr lang="hu-HU" altLang="en-US" dirty="0"/>
              <a:t>, a gazdaságpolitika (monetáris politika) határozza </a:t>
            </a:r>
            <a:r>
              <a:rPr lang="hu-HU" altLang="en-US" dirty="0" smtClean="0"/>
              <a:t>meg</a:t>
            </a:r>
            <a:endParaRPr lang="hu-HU" dirty="0" smtClean="0"/>
          </a:p>
          <a:p>
            <a:r>
              <a:rPr lang="hu-HU" dirty="0" smtClean="0"/>
              <a:t>Pénzkereslet (MD):</a:t>
            </a:r>
          </a:p>
          <a:p>
            <a:pPr lvl="1"/>
            <a:r>
              <a:rPr lang="hu-HU" dirty="0" smtClean="0"/>
              <a:t>Háztartások vagyonuk mekkora részét szeretnék likvid formában tartani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Magyarország, 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t="7177" r="38811" b="5098"/>
          <a:stretch/>
        </p:blipFill>
        <p:spPr bwMode="auto">
          <a:xfrm>
            <a:off x="3004456" y="1005292"/>
            <a:ext cx="2946401" cy="52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70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2336800" y="1016000"/>
            <a:ext cx="580571" cy="5254171"/>
          </a:xfrm>
          <a:prstGeom prst="lef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Jobb oldali kapcsos zárójel 6"/>
          <p:cNvSpPr/>
          <p:nvPr/>
        </p:nvSpPr>
        <p:spPr>
          <a:xfrm>
            <a:off x="6037943" y="1016000"/>
            <a:ext cx="566057" cy="3033486"/>
          </a:xfrm>
          <a:prstGeom prst="righ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-52096" y="2858255"/>
            <a:ext cx="2547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15-74 év közötti </a:t>
            </a:r>
          </a:p>
          <a:p>
            <a:pPr algn="ctr"/>
            <a:r>
              <a:rPr lang="hu-HU" sz="2400" dirty="0" smtClean="0"/>
              <a:t>népesség (felnőtt</a:t>
            </a:r>
          </a:p>
          <a:p>
            <a:pPr algn="ctr"/>
            <a:r>
              <a:rPr lang="hu-HU" sz="2400" dirty="0" smtClean="0"/>
              <a:t>lakosság, aktív </a:t>
            </a:r>
          </a:p>
          <a:p>
            <a:pPr algn="ctr"/>
            <a:r>
              <a:rPr lang="hu-HU" sz="2400" dirty="0" smtClean="0"/>
              <a:t>korúak)</a:t>
            </a:r>
          </a:p>
          <a:p>
            <a:pPr algn="ctr"/>
            <a:r>
              <a:rPr lang="hu-HU" sz="2400" b="1" dirty="0" smtClean="0"/>
              <a:t>7 573 ezer fő</a:t>
            </a:r>
            <a:endParaRPr lang="en-US" sz="2400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39434" y="2067221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Aktívak</a:t>
            </a:r>
          </a:p>
          <a:p>
            <a:pPr algn="ctr"/>
            <a:r>
              <a:rPr lang="hu-HU" sz="2400" dirty="0" smtClean="0"/>
              <a:t>(munkaerő, </a:t>
            </a:r>
            <a:r>
              <a:rPr lang="hu-HU" sz="2400" dirty="0" err="1" smtClean="0"/>
              <a:t>labour</a:t>
            </a:r>
            <a:endParaRPr lang="hu-HU" sz="2400" dirty="0" smtClean="0"/>
          </a:p>
          <a:p>
            <a:pPr algn="ctr"/>
            <a:r>
              <a:rPr lang="hu-HU" sz="2400" dirty="0" err="1" smtClean="0"/>
              <a:t>force</a:t>
            </a:r>
            <a:r>
              <a:rPr lang="hu-HU" sz="2400" dirty="0" smtClean="0"/>
              <a:t>)</a:t>
            </a:r>
          </a:p>
          <a:p>
            <a:pPr algn="ctr"/>
            <a:r>
              <a:rPr lang="hu-HU" sz="2400" b="1" dirty="0" smtClean="0"/>
              <a:t>4 444 ezer fő</a:t>
            </a:r>
            <a:endParaRPr lang="en-US" sz="24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94969" y="1976448"/>
            <a:ext cx="2512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Foglalkoztatottak</a:t>
            </a:r>
          </a:p>
          <a:p>
            <a:pPr algn="ctr"/>
            <a:r>
              <a:rPr lang="hu-HU" sz="2400" b="1" dirty="0"/>
              <a:t>4 100</a:t>
            </a:r>
            <a:r>
              <a:rPr lang="hu-HU" sz="2400" b="1" dirty="0" smtClean="0"/>
              <a:t> ezer fő</a:t>
            </a:r>
            <a:endParaRPr lang="en-US" sz="24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12842" y="4683366"/>
            <a:ext cx="203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Inaktívak</a:t>
            </a:r>
          </a:p>
          <a:p>
            <a:pPr algn="ctr"/>
            <a:r>
              <a:rPr lang="hu-HU" sz="2400" b="1" dirty="0" smtClean="0"/>
              <a:t>3 129 ezer fő</a:t>
            </a:r>
            <a:endParaRPr lang="en-US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65341" y="4430424"/>
            <a:ext cx="231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Munkanélküliek</a:t>
            </a:r>
          </a:p>
          <a:p>
            <a:pPr algn="ctr"/>
            <a:r>
              <a:rPr lang="hu-HU" sz="2400" b="1" dirty="0" smtClean="0"/>
              <a:t>343 ezer fő</a:t>
            </a:r>
            <a:endParaRPr lang="en-US" sz="2400" b="1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5445771" y="3976916"/>
            <a:ext cx="1019570" cy="796437"/>
          </a:xfrm>
          <a:prstGeom prst="lin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5138057" y="5514363"/>
                <a:ext cx="3180455" cy="11532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Munkanélküliségi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343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4 444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∗100=7.7%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7" y="5514363"/>
                <a:ext cx="3180455" cy="1153264"/>
              </a:xfrm>
              <a:prstGeom prst="rect">
                <a:avLst/>
              </a:prstGeom>
              <a:blipFill rotWithShape="1">
                <a:blip r:embed="rId4"/>
                <a:stretch>
                  <a:fillRect l="-3065" t="-3704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5445772" y="823184"/>
                <a:ext cx="3441880" cy="115416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Aktivitási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4 444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7 573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∗100=58.7%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72" y="823184"/>
                <a:ext cx="3441880" cy="1154162"/>
              </a:xfrm>
              <a:prstGeom prst="rect">
                <a:avLst/>
              </a:prstGeom>
              <a:blipFill rotWithShape="1">
                <a:blip r:embed="rId5"/>
                <a:stretch>
                  <a:fillRect l="-265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154218" y="823184"/>
                <a:ext cx="3441880" cy="115416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Foglalkoztatási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4 100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7 573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∗100=54.1%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8" y="823184"/>
                <a:ext cx="3441880" cy="1154162"/>
              </a:xfrm>
              <a:prstGeom prst="rect">
                <a:avLst/>
              </a:prstGeom>
              <a:blipFill rotWithShape="1">
                <a:blip r:embed="rId6"/>
                <a:stretch>
                  <a:fillRect l="-265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klasszikus elmélete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Minél magasabbak az árak (P) és </a:t>
            </a:r>
          </a:p>
          <a:p>
            <a:r>
              <a:rPr lang="hu-HU" altLang="en-US" sz="3400" dirty="0" smtClean="0"/>
              <a:t>Minél alacsonyabb a pénz értéke (1/P)</a:t>
            </a:r>
          </a:p>
          <a:p>
            <a:r>
              <a:rPr lang="hu-HU" altLang="en-US" sz="3400" dirty="0" smtClean="0"/>
              <a:t>Annál nagyobb a pénzkereslet </a:t>
            </a:r>
            <a:endParaRPr lang="hu-HU" altLang="en-US" sz="3000" dirty="0" smtClean="0"/>
          </a:p>
          <a:p>
            <a:pPr marL="0" indent="0">
              <a:buNone/>
            </a:pPr>
            <a:r>
              <a:rPr lang="hu-HU" altLang="en-US" sz="3400" dirty="0" smtClean="0">
                <a:solidFill>
                  <a:srgbClr val="C00000"/>
                </a:solidFill>
              </a:rPr>
              <a:t>Pénzpiaci egyensúly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000" dirty="0" smtClean="0">
                <a:latin typeface="Arial" charset="0"/>
              </a:rPr>
              <a:t>MD = MS</a:t>
            </a:r>
            <a:endParaRPr lang="hu-HU" altLang="en-US" sz="3400" dirty="0" smtClean="0"/>
          </a:p>
          <a:p>
            <a:r>
              <a:rPr lang="hu-HU" altLang="en-US" sz="3400" dirty="0" smtClean="0"/>
              <a:t>Hosszú távon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mindenkori árszint igazodik</a:t>
            </a:r>
            <a:r>
              <a:rPr lang="en-US" altLang="en-US" sz="3200" dirty="0" smtClean="0"/>
              <a:t>:</a:t>
            </a:r>
          </a:p>
          <a:p>
            <a:pPr lvl="2"/>
            <a:r>
              <a:rPr lang="hu-HU" altLang="en-US" sz="2800" dirty="0" smtClean="0"/>
              <a:t>pénz iránti kereslet megegyezik a kínálattal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49F39F0-6E80-47A7-8D07-153BD43A5C9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60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1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Pénzpiaci egyensúly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143000"/>
            <a:ext cx="7490408" cy="52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000070"/>
                </a:solidFill>
              </a:rPr>
              <a:t>Az infláció klasszikus elmélete</a:t>
            </a:r>
            <a:endParaRPr lang="en-US" altLang="en-US" sz="400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A monetáris bővítés hatásai</a:t>
            </a:r>
          </a:p>
          <a:p>
            <a:r>
              <a:rPr lang="hu-HU" altLang="en-US" sz="3400" dirty="0" smtClean="0"/>
              <a:t>Gazdaság</a:t>
            </a:r>
            <a:r>
              <a:rPr lang="en-US" altLang="en-US" sz="3400" dirty="0" smtClean="0"/>
              <a:t> – </a:t>
            </a:r>
            <a:r>
              <a:rPr lang="hu-HU" altLang="en-US" sz="3400" dirty="0" smtClean="0"/>
              <a:t>egyensúlyban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jegybank megduplázza a pénzkínálatot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Bankjegyeket nyomtat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Vagy </a:t>
            </a:r>
            <a:r>
              <a:rPr lang="en-US" altLang="en-US" sz="3200" dirty="0" smtClean="0"/>
              <a:t>: </a:t>
            </a:r>
            <a:r>
              <a:rPr lang="hu-HU" altLang="en-US" sz="3200" dirty="0" smtClean="0"/>
              <a:t>nyíltpiaci vásárlást hajt végre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C3A1853-A731-44E4-9405-4750AE6194E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monetáris bővítés hatásai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67" y="957943"/>
            <a:ext cx="767231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monetáris bővítés hatásai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Jobbra </a:t>
            </a:r>
            <a:r>
              <a:rPr lang="hu-HU" altLang="en-US" dirty="0"/>
              <a:t>tolódik a kínálati görbe</a:t>
            </a:r>
            <a:endParaRPr lang="en-US" altLang="en-US" dirty="0"/>
          </a:p>
          <a:p>
            <a:r>
              <a:rPr lang="hu-HU" altLang="en-US" dirty="0" smtClean="0"/>
              <a:t>Új egyensúly</a:t>
            </a:r>
          </a:p>
          <a:p>
            <a:pPr lvl="1"/>
            <a:r>
              <a:rPr lang="hu-HU" altLang="en-US" dirty="0" smtClean="0"/>
              <a:t>Nagyobb pénzmennyiség</a:t>
            </a:r>
          </a:p>
          <a:p>
            <a:pPr lvl="1"/>
            <a:r>
              <a:rPr lang="hu-HU" altLang="en-US" dirty="0"/>
              <a:t>Nő az </a:t>
            </a:r>
            <a:r>
              <a:rPr lang="hu-HU" altLang="en-US" dirty="0" smtClean="0"/>
              <a:t>árszínvonal (P)</a:t>
            </a:r>
            <a:endParaRPr lang="hu-HU" altLang="en-US" dirty="0"/>
          </a:p>
          <a:p>
            <a:pPr lvl="1"/>
            <a:r>
              <a:rPr lang="hu-HU" altLang="en-US" dirty="0"/>
              <a:t>Csökken a pénz </a:t>
            </a:r>
            <a:r>
              <a:rPr lang="hu-HU" altLang="en-US" dirty="0" smtClean="0"/>
              <a:t>értéke (1/P)</a:t>
            </a:r>
            <a:endParaRPr lang="hu-HU" altLang="en-US" dirty="0"/>
          </a:p>
          <a:p>
            <a:r>
              <a:rPr lang="hu-HU" altLang="en-US" dirty="0" smtClean="0">
                <a:sym typeface="Wingdings" panose="05000000000000000000" pitchFamily="2" charset="2"/>
              </a:rPr>
              <a:t> ez a </a:t>
            </a:r>
            <a:r>
              <a:rPr lang="hu-HU" altLang="en-US" i="1" dirty="0" smtClean="0">
                <a:sym typeface="Wingdings" panose="05000000000000000000" pitchFamily="2" charset="2"/>
              </a:rPr>
              <a:t>mennyiségi pénzelmélet</a:t>
            </a:r>
            <a:r>
              <a:rPr lang="hu-HU" altLang="en-US" dirty="0" smtClean="0">
                <a:sym typeface="Wingdings" panose="05000000000000000000" pitchFamily="2" charset="2"/>
              </a:rPr>
              <a:t>: A pénzmennyiség határozza meg az árszintet, és a pénzmennyiség növekedési üteme határozza meg az inflációs rátát.</a:t>
            </a:r>
            <a:endParaRPr lang="hu-HU" altLang="en-US" dirty="0"/>
          </a:p>
          <a:p>
            <a:pPr lvl="1"/>
            <a:endParaRPr lang="hu-HU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Az infláció klasszikus elmélete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4386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Az alkalmazkodás folyamata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r>
              <a:rPr lang="hu-HU" altLang="en-US" sz="3400" dirty="0" smtClean="0"/>
              <a:t>Monetáris bővítés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Többlet pénzkínálat, átmeneti túlkínálat </a:t>
            </a:r>
            <a:r>
              <a:rPr lang="hu-HU" altLang="en-US" sz="3200" dirty="0" smtClean="0">
                <a:sym typeface="Wingdings" panose="05000000000000000000" pitchFamily="2" charset="2"/>
              </a:rPr>
              <a:t>próbálnak szabadulni a fölös’ pénztől</a:t>
            </a:r>
            <a:endParaRPr lang="en-US" altLang="en-US" sz="3200" dirty="0" smtClean="0"/>
          </a:p>
          <a:p>
            <a:pPr lvl="1"/>
            <a:r>
              <a:rPr lang="hu-HU" altLang="en-US" sz="3200" dirty="0" smtClean="0">
                <a:sym typeface="Wingdings" panose="05000000000000000000" pitchFamily="2" charset="2"/>
              </a:rPr>
              <a:t> </a:t>
            </a:r>
            <a:r>
              <a:rPr lang="hu-HU" altLang="en-US" sz="3200" dirty="0" smtClean="0"/>
              <a:t>Növekedés az áruk és szolgáltatások keresletében </a:t>
            </a:r>
            <a:r>
              <a:rPr lang="hu-HU" altLang="en-US" sz="3200" dirty="0"/>
              <a:t>(miközben a termelési képességek változatlanok</a:t>
            </a:r>
            <a:r>
              <a:rPr lang="hu-HU" altLang="en-US" sz="3200" dirty="0" smtClean="0"/>
              <a:t>)</a:t>
            </a:r>
            <a:endParaRPr lang="en-US" altLang="en-US" sz="3200" dirty="0" smtClean="0"/>
          </a:p>
          <a:p>
            <a:pPr lvl="1"/>
            <a:r>
              <a:rPr lang="hu-HU" altLang="en-US" sz="3200" dirty="0" smtClean="0">
                <a:sym typeface="Wingdings" panose="05000000000000000000" pitchFamily="2" charset="2"/>
              </a:rPr>
              <a:t></a:t>
            </a:r>
            <a:r>
              <a:rPr lang="hu-HU" altLang="en-US" sz="3200" dirty="0" smtClean="0"/>
              <a:t>Nő az áruk és szolgáltatások ára, nő az árszínvonal </a:t>
            </a:r>
            <a:r>
              <a:rPr lang="hu-HU" altLang="en-US" sz="3200" dirty="0" smtClean="0">
                <a:sym typeface="Wingdings" panose="05000000000000000000" pitchFamily="2" charset="2"/>
              </a:rPr>
              <a:t></a:t>
            </a:r>
            <a:r>
              <a:rPr lang="hu-HU" altLang="en-US" sz="3200" dirty="0" smtClean="0"/>
              <a:t>Nő a keresett pénzmennyiség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Új egyensúly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D844881-1784-4F72-900E-392FA7368BB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7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" y="76200"/>
            <a:ext cx="927462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u-HU" sz="3600" dirty="0">
                <a:solidFill>
                  <a:srgbClr val="C00000"/>
                </a:solidFill>
              </a:rPr>
              <a:t>A klasszikus dichotómia és a pénz semlegessége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763000" cy="5410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hu-HU" sz="3400" dirty="0" smtClean="0"/>
              <a:t>Nominális változók</a:t>
            </a:r>
            <a:endParaRPr lang="en-US" sz="3400" dirty="0" smtClean="0"/>
          </a:p>
          <a:p>
            <a:pPr lvl="1">
              <a:defRPr/>
            </a:pPr>
            <a:r>
              <a:rPr lang="hu-HU" dirty="0" smtClean="0"/>
              <a:t>Monetáris egységekben mért változók</a:t>
            </a:r>
            <a:endParaRPr lang="en-US" dirty="0" smtClean="0"/>
          </a:p>
          <a:p>
            <a:pPr>
              <a:defRPr/>
            </a:pPr>
            <a:r>
              <a:rPr lang="hu-HU" sz="3400" dirty="0" smtClean="0"/>
              <a:t>Reál változók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Fizikai egységekben mért változók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/>
              <a:t>Klasszikus dichotómia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A nominális és reál változók elméleti szétválasztása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/>
              <a:t>Pénz semlegessége</a:t>
            </a:r>
            <a:endParaRPr lang="en-US" sz="3400" dirty="0" smtClean="0"/>
          </a:p>
          <a:p>
            <a:pPr lvl="1">
              <a:defRPr/>
            </a:pPr>
            <a:r>
              <a:rPr lang="hu-HU" dirty="0" smtClean="0"/>
              <a:t>A pénzkínálatbeli változások nem hatnak a reál változókra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2A1CDB1-F1B7-4F9F-9746-7CE40C09E7EC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sz="3600" dirty="0">
                <a:solidFill>
                  <a:srgbClr val="C00000"/>
                </a:solidFill>
              </a:rPr>
              <a:t>A klasszikus dichotómia és a pénz semlegessége</a:t>
            </a:r>
            <a:endParaRPr lang="en-US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29348"/>
            <a:ext cx="8534400" cy="5410200"/>
          </a:xfrm>
        </p:spPr>
        <p:txBody>
          <a:bodyPr/>
          <a:lstStyle/>
          <a:p>
            <a:r>
              <a:rPr lang="hu-HU" dirty="0" smtClean="0"/>
              <a:t>Nominális ár vs. Relatív ár</a:t>
            </a:r>
          </a:p>
          <a:p>
            <a:pPr lvl="1"/>
            <a:r>
              <a:rPr lang="hu-HU" dirty="0" smtClean="0"/>
              <a:t>Nominális ár – nominális változó</a:t>
            </a:r>
          </a:p>
          <a:p>
            <a:pPr lvl="2"/>
            <a:r>
              <a:rPr lang="hu-HU" dirty="0" smtClean="0"/>
              <a:t>1 hamburger 3 $</a:t>
            </a:r>
          </a:p>
          <a:p>
            <a:pPr lvl="2"/>
            <a:r>
              <a:rPr lang="hu-HU" dirty="0" smtClean="0"/>
              <a:t>1 sapka 15$	</a:t>
            </a:r>
          </a:p>
          <a:p>
            <a:pPr lvl="1"/>
            <a:r>
              <a:rPr lang="hu-HU" dirty="0" smtClean="0"/>
              <a:t>Relatív ár – reálváltozó </a:t>
            </a:r>
          </a:p>
          <a:p>
            <a:pPr lvl="2"/>
            <a:r>
              <a:rPr lang="hu-HU" dirty="0" smtClean="0"/>
              <a:t>1 hamburger ára 1/5 sapka</a:t>
            </a:r>
          </a:p>
          <a:p>
            <a:pPr lvl="2"/>
            <a:r>
              <a:rPr lang="hu-HU" dirty="0" smtClean="0"/>
              <a:t>1 sapka ára 5 hamburger </a:t>
            </a:r>
            <a:endParaRPr lang="hu-HU" dirty="0"/>
          </a:p>
          <a:p>
            <a:r>
              <a:rPr lang="hu-HU" dirty="0" smtClean="0"/>
              <a:t>Szétválasztás fontos, mert más tényezők hatnak a reál- és a nominális változókra</a:t>
            </a:r>
          </a:p>
          <a:p>
            <a:pPr lvl="1"/>
            <a:r>
              <a:rPr lang="hu-HU" dirty="0" smtClean="0"/>
              <a:t>Nominális változók – monetáris rendszer</a:t>
            </a:r>
          </a:p>
          <a:p>
            <a:pPr lvl="1"/>
            <a:r>
              <a:rPr lang="hu-HU" dirty="0" smtClean="0"/>
              <a:t>Reálváltozók – reálgazdaság (ezt néztük eddig)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Eddig a reálgazdasággal foglalkoztunk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Gazdasági növekedés – termelési függvény</a:t>
            </a:r>
          </a:p>
          <a:p>
            <a:pPr lvl="1"/>
            <a:r>
              <a:rPr lang="en-US" dirty="0"/>
              <a:t>Y = A F(L, K, H, N)</a:t>
            </a:r>
          </a:p>
          <a:p>
            <a:pPr lvl="1"/>
            <a:r>
              <a:rPr lang="hu-HU" dirty="0" smtClean="0"/>
              <a:t>Reál GDP – termelékenységtől függ</a:t>
            </a:r>
          </a:p>
          <a:p>
            <a:pPr lvl="1"/>
            <a:r>
              <a:rPr lang="hu-HU" dirty="0" smtClean="0"/>
              <a:t>Megtakarítás és beruházás</a:t>
            </a:r>
          </a:p>
          <a:p>
            <a:pPr lvl="2"/>
            <a:r>
              <a:rPr lang="hu-HU" dirty="0" smtClean="0"/>
              <a:t>Reálkamat – hitelpiaci egyensúly </a:t>
            </a:r>
          </a:p>
          <a:p>
            <a:pPr lvl="1"/>
            <a:r>
              <a:rPr lang="hu-HU" dirty="0" smtClean="0"/>
              <a:t>Munkanélküliség </a:t>
            </a:r>
          </a:p>
          <a:p>
            <a:pPr lvl="2"/>
            <a:r>
              <a:rPr lang="hu-HU" dirty="0" smtClean="0"/>
              <a:t>Reálbér – munkaerőpiaci egyensúly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Pénzsemlegesség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pénzkínálat változása csak a nominális változókra hat, a reálváltozókra nem hat</a:t>
            </a:r>
          </a:p>
          <a:p>
            <a:r>
              <a:rPr lang="hu-HU" dirty="0" smtClean="0"/>
              <a:t>Hosszú távon!!!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Miért nem fogynak el munkanélküliek</a:t>
            </a:r>
            <a:r>
              <a:rPr lang="en-US" altLang="en-US" sz="4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Tökéletes piacon nem is lennének!</a:t>
            </a:r>
          </a:p>
          <a:p>
            <a:r>
              <a:rPr lang="hu-HU" altLang="en-US" sz="3400" dirty="0" smtClean="0"/>
              <a:t>Két jelenségről beszélünk</a:t>
            </a:r>
          </a:p>
          <a:p>
            <a:r>
              <a:rPr lang="hu-HU" altLang="en-US" sz="3400" dirty="0" smtClean="0"/>
              <a:t>1. Súrlódásos munkanélküliség</a:t>
            </a:r>
            <a:endParaRPr lang="en-US" altLang="en-US" sz="3400" dirty="0" smtClean="0"/>
          </a:p>
          <a:p>
            <a:pPr lvl="1"/>
            <a:r>
              <a:rPr lang="hu-HU" altLang="en-US" sz="3600" dirty="0" smtClean="0"/>
              <a:t>Időbe </a:t>
            </a:r>
            <a:r>
              <a:rPr lang="hu-HU" altLang="en-US" sz="3600" dirty="0"/>
              <a:t>telik a dolgozóknak munkát találni ami leginkább illik az ízlésükhöz és </a:t>
            </a:r>
            <a:r>
              <a:rPr lang="hu-HU" altLang="en-US" sz="3600" dirty="0" smtClean="0"/>
              <a:t>képességeikhez (munkakeresés)</a:t>
            </a:r>
            <a:endParaRPr lang="hu-HU" altLang="en-US" sz="3600" dirty="0"/>
          </a:p>
          <a:p>
            <a:pPr lvl="2"/>
            <a:r>
              <a:rPr lang="hu-HU" altLang="en-US" sz="3200" dirty="0" smtClean="0"/>
              <a:t>Rövid távú munkanélküliség magyarázata</a:t>
            </a:r>
            <a:endParaRPr lang="hu-HU" altLang="en-US" sz="3200" dirty="0"/>
          </a:p>
          <a:p>
            <a:pPr lvl="2"/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E32C85C-C641-4F0D-9527-20539934D54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5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115" y="3080658"/>
            <a:ext cx="8763000" cy="762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Miért nem fogynak el munkanélküliek</a:t>
            </a:r>
            <a:r>
              <a:rPr lang="en-US" altLang="en-US" dirty="0">
                <a:solidFill>
                  <a:srgbClr val="C00000"/>
                </a:solidFill>
              </a:rPr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2. Strukturális </a:t>
            </a:r>
            <a:r>
              <a:rPr lang="hu-HU" altLang="en-US" dirty="0"/>
              <a:t>munkanélküliség</a:t>
            </a:r>
            <a:endParaRPr lang="en-US" altLang="en-US" dirty="0"/>
          </a:p>
          <a:p>
            <a:pPr lvl="1"/>
            <a:r>
              <a:rPr lang="hu-HU" altLang="en-US" dirty="0">
                <a:latin typeface="Arial" charset="0"/>
              </a:rPr>
              <a:t>A</a:t>
            </a:r>
            <a:r>
              <a:rPr lang="hu-HU" altLang="en-US" dirty="0"/>
              <a:t>z elérhető munkák száma néhány munkapiacon nem elegendő ahhoz, hogy mindenki számára, aki dolgozni akar, állást </a:t>
            </a:r>
            <a:r>
              <a:rPr lang="hu-HU" altLang="en-US" dirty="0" smtClean="0"/>
              <a:t>biztosítson</a:t>
            </a:r>
          </a:p>
          <a:p>
            <a:pPr lvl="1"/>
            <a:r>
              <a:rPr lang="hu-HU" altLang="en-US" dirty="0" smtClean="0"/>
              <a:t>Akkor van, ha a bérek valamiért magasabbak az egyensúlyi bérnél</a:t>
            </a:r>
          </a:p>
          <a:p>
            <a:pPr lvl="1"/>
            <a:r>
              <a:rPr lang="hu-HU" altLang="en-US" dirty="0" smtClean="0"/>
              <a:t>Három lehetséges ok:</a:t>
            </a:r>
          </a:p>
          <a:p>
            <a:pPr lvl="2"/>
            <a:r>
              <a:rPr lang="hu-HU" altLang="en-US" dirty="0" smtClean="0"/>
              <a:t>Minimálbér </a:t>
            </a:r>
          </a:p>
          <a:p>
            <a:pPr lvl="2"/>
            <a:r>
              <a:rPr lang="hu-HU" altLang="en-US" dirty="0" smtClean="0"/>
              <a:t>Szakszervezetek</a:t>
            </a:r>
          </a:p>
          <a:p>
            <a:pPr lvl="2"/>
            <a:r>
              <a:rPr lang="hu-HU" altLang="en-US" dirty="0" smtClean="0"/>
              <a:t>Hatékony bérek elmélete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30629" y="76200"/>
            <a:ext cx="912222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>
                <a:solidFill>
                  <a:srgbClr val="C00000"/>
                </a:solidFill>
              </a:rPr>
              <a:t>Közpolitika </a:t>
            </a:r>
            <a:r>
              <a:rPr lang="hu-HU" altLang="en-US" sz="3600" dirty="0">
                <a:solidFill>
                  <a:srgbClr val="C00000"/>
                </a:solidFill>
              </a:rPr>
              <a:t>és munkakeresés</a:t>
            </a:r>
            <a:r>
              <a:rPr lang="en-US" altLang="en-US" sz="3600" dirty="0">
                <a:solidFill>
                  <a:srgbClr val="C00000"/>
                </a:solidFill>
              </a:rPr>
              <a:t/>
            </a:r>
            <a:br>
              <a:rPr lang="en-US" altLang="en-US" sz="3600" dirty="0">
                <a:solidFill>
                  <a:srgbClr val="C00000"/>
                </a:solidFill>
              </a:rPr>
            </a:br>
            <a:endParaRPr lang="en-US" altLang="en-US" sz="36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248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Kormányzat csökkentheti a munkakeresésre szánt időt a munkanélküliek számára</a:t>
            </a:r>
            <a:endParaRPr lang="en-US" altLang="en-US" sz="3400" dirty="0" smtClean="0"/>
          </a:p>
          <a:p>
            <a:pPr lvl="1"/>
            <a:r>
              <a:rPr lang="hu-HU" altLang="en-US" sz="3000" dirty="0" smtClean="0"/>
              <a:t>Információáramlás elősegítése, internet</a:t>
            </a:r>
          </a:p>
          <a:p>
            <a:pPr lvl="1"/>
            <a:r>
              <a:rPr lang="hu-HU" altLang="en-US" sz="3000" dirty="0" smtClean="0"/>
              <a:t>Kormányzati programok</a:t>
            </a:r>
            <a:endParaRPr lang="en-US" altLang="en-US" sz="3000" dirty="0" smtClean="0"/>
          </a:p>
          <a:p>
            <a:pPr lvl="2"/>
            <a:r>
              <a:rPr lang="hu-HU" altLang="en-US" dirty="0" smtClean="0"/>
              <a:t>Kormány által működtetett foglalkoztatási irodák</a:t>
            </a:r>
            <a:endParaRPr lang="en-US" altLang="en-US" dirty="0" smtClean="0"/>
          </a:p>
          <a:p>
            <a:pPr lvl="2"/>
            <a:r>
              <a:rPr lang="hu-HU" altLang="en-US" dirty="0"/>
              <a:t>Á</a:t>
            </a:r>
            <a:r>
              <a:rPr lang="hu-HU" altLang="en-US" dirty="0" smtClean="0"/>
              <a:t>ltalános képzések (átképzés arra, amire van kereslet)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EFE1DCD-02E9-450E-B116-0CBC8CE6788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1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ase stu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15492</TotalTime>
  <Words>3174</Words>
  <Application>Microsoft Office PowerPoint</Application>
  <PresentationFormat>Diavetítés a képernyőre (4:3 oldalarány)</PresentationFormat>
  <Paragraphs>602</Paragraphs>
  <Slides>70</Slides>
  <Notes>16</Notes>
  <HiddenSlides>1</HiddenSlides>
  <MMClips>0</MMClips>
  <ScaleCrop>false</ScaleCrop>
  <HeadingPairs>
    <vt:vector size="4" baseType="variant">
      <vt:variant>
        <vt:lpstr>Téma</vt:lpstr>
      </vt:variant>
      <vt:variant>
        <vt:i4>6</vt:i4>
      </vt:variant>
      <vt:variant>
        <vt:lpstr>Diacímek</vt:lpstr>
      </vt:variant>
      <vt:variant>
        <vt:i4>70</vt:i4>
      </vt:variant>
    </vt:vector>
  </HeadingPairs>
  <TitlesOfParts>
    <vt:vector size="76" baseType="lpstr">
      <vt:lpstr>Chapter title</vt:lpstr>
      <vt:lpstr>Chapter content</vt:lpstr>
      <vt:lpstr>Table</vt:lpstr>
      <vt:lpstr>Figure</vt:lpstr>
      <vt:lpstr>Appendix</vt:lpstr>
      <vt:lpstr>Case study</vt:lpstr>
      <vt:lpstr>  A monetáris rendszer, a pénzkínálat és az infláció Közgazdaságtani alapismeretek 11. előadás December 4., Márk Lili</vt:lpstr>
      <vt:lpstr>Mi lesz ma?</vt:lpstr>
      <vt:lpstr>Hogyan mérik a munkanélküliséget?</vt:lpstr>
      <vt:lpstr>Magyarország, 2014</vt:lpstr>
      <vt:lpstr>Hogyan mérik a munkanélküliséget?</vt:lpstr>
      <vt:lpstr>Magyarország, 2014</vt:lpstr>
      <vt:lpstr>Miért nem fogynak el munkanélküliek?</vt:lpstr>
      <vt:lpstr>Miért nem fogynak el munkanélküliek?</vt:lpstr>
      <vt:lpstr>Közpolitika és munkakeresés </vt:lpstr>
      <vt:lpstr>Közpolitika és munkakeresés</vt:lpstr>
      <vt:lpstr>Mi a helyzet a közmunkával?</vt:lpstr>
      <vt:lpstr>Eddig a reálgazdaság hosszú távú működésével foglalkoztunk</vt:lpstr>
      <vt:lpstr>Eddig a reálgazdaság hosszú távú működésével foglalkoztunk</vt:lpstr>
      <vt:lpstr>A monetáris rendszer  (21. fejezet)</vt:lpstr>
      <vt:lpstr>Mi a pénz?</vt:lpstr>
      <vt:lpstr>Mi a pénz? A pénz fogalma</vt:lpstr>
      <vt:lpstr>Mi a pénz? A pénz funkciói</vt:lpstr>
      <vt:lpstr>Mi a pénz? A pénz fogalma</vt:lpstr>
      <vt:lpstr>Mi a pénz? A pénz fejlődése</vt:lpstr>
      <vt:lpstr>Milyen a „jól használható” pénz? </vt:lpstr>
      <vt:lpstr>Mi a pénz? Pénzállomány</vt:lpstr>
      <vt:lpstr>Pénzállomány mérése: többféle definíció </vt:lpstr>
      <vt:lpstr>A központi bank (jegybank) szerepe</vt:lpstr>
      <vt:lpstr>A központi bank (jegybank) szerepe, folyt.</vt:lpstr>
      <vt:lpstr>A monetáris politika lehetséges céljai</vt:lpstr>
      <vt:lpstr>Pénzkínálat változtatása nyíltpiaci műveletekkel</vt:lpstr>
      <vt:lpstr>MNB felépítése, változások</vt:lpstr>
      <vt:lpstr>A BANKOK ÉS A PÉNZKÍNÁLAT – Intro Vagyonmérleg</vt:lpstr>
      <vt:lpstr>Mi a mérleg?</vt:lpstr>
      <vt:lpstr>Új jövevénynek kölcsön</vt:lpstr>
      <vt:lpstr>Pénzügyi eszközök vs. reáleszköz</vt:lpstr>
      <vt:lpstr>Pénz</vt:lpstr>
      <vt:lpstr>Bankszámlapénz</vt:lpstr>
      <vt:lpstr>Bankszámlapénz</vt:lpstr>
      <vt:lpstr>A bankok és a pénzkínálat</vt:lpstr>
      <vt:lpstr>1. eset. A teljes tartalékolású bankrendszer</vt:lpstr>
      <vt:lpstr>2. eset. Résztartalékolású bankrendszer</vt:lpstr>
      <vt:lpstr>2. eset. Résztartalékolású bankrendszer</vt:lpstr>
      <vt:lpstr>2. eset. Résztartalékolású bankrendszer</vt:lpstr>
      <vt:lpstr>Állami szabályozás</vt:lpstr>
      <vt:lpstr>A pénzmultiplikátor</vt:lpstr>
      <vt:lpstr>A pénzmultiplikátor</vt:lpstr>
      <vt:lpstr>A pénzmultiplikátor</vt:lpstr>
      <vt:lpstr>Központi bank eszközei a pénzkínálat módosítására</vt:lpstr>
      <vt:lpstr>Monetáris politika (klasszikus) eszközei</vt:lpstr>
      <vt:lpstr>Monetáris politika (klasszikus) eszközei</vt:lpstr>
      <vt:lpstr>Monetáris politika (klasszikus) eszközei</vt:lpstr>
      <vt:lpstr>Monetáris politika (klasszikus) eszközei</vt:lpstr>
      <vt:lpstr>Monetáris politika (klasszikus) eszközei</vt:lpstr>
      <vt:lpstr>A pénzkínálat szabályozásának nehézségei</vt:lpstr>
      <vt:lpstr>Bankrohamok és a pénzkínálat</vt:lpstr>
      <vt:lpstr>Bankrohamok és a pénzkínálat</vt:lpstr>
      <vt:lpstr>A pénzmennyiség növekedése és az infláció (22. fejezet)</vt:lpstr>
      <vt:lpstr>Infláció</vt:lpstr>
      <vt:lpstr>Az infláció nominális jelenség </vt:lpstr>
      <vt:lpstr>Az infláció nominális jelenség </vt:lpstr>
      <vt:lpstr>Gondolatkísérlet: fejlett bartergazdaság</vt:lpstr>
      <vt:lpstr>Infláció</vt:lpstr>
      <vt:lpstr>Az infláció klasszikus elmélete </vt:lpstr>
      <vt:lpstr>Az infláció klasszikus elmélete</vt:lpstr>
      <vt:lpstr>Pénzpiaci egyensúly</vt:lpstr>
      <vt:lpstr>Az infláció klasszikus elmélete</vt:lpstr>
      <vt:lpstr>A monetáris bővítés hatásai</vt:lpstr>
      <vt:lpstr>A monetáris bővítés hatásai </vt:lpstr>
      <vt:lpstr>Az infláció klasszikus elmélete</vt:lpstr>
      <vt:lpstr>A klasszikus dichotómia és a pénz semlegessége</vt:lpstr>
      <vt:lpstr>A klasszikus dichotómia és a pénz semlegessége</vt:lpstr>
      <vt:lpstr>Eddig a reálgazdasággal foglalkoztunk</vt:lpstr>
      <vt:lpstr>Pénzsemlegesség </vt:lpstr>
      <vt:lpstr>Köszönöm a figyelmet!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641</cp:revision>
  <dcterms:created xsi:type="dcterms:W3CDTF">2008-07-04T09:17:33Z</dcterms:created>
  <dcterms:modified xsi:type="dcterms:W3CDTF">2015-12-10T22:03:08Z</dcterms:modified>
</cp:coreProperties>
</file>