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77" r:id="rId3"/>
  </p:sldMasterIdLst>
  <p:notesMasterIdLst>
    <p:notesMasterId r:id="rId115"/>
  </p:notesMasterIdLst>
  <p:sldIdLst>
    <p:sldId id="256" r:id="rId4"/>
    <p:sldId id="395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54" r:id="rId37"/>
    <p:sldId id="397" r:id="rId38"/>
    <p:sldId id="355" r:id="rId39"/>
    <p:sldId id="356" r:id="rId40"/>
    <p:sldId id="357" r:id="rId41"/>
    <p:sldId id="358" r:id="rId42"/>
    <p:sldId id="259" r:id="rId43"/>
    <p:sldId id="359" r:id="rId44"/>
    <p:sldId id="260" r:id="rId45"/>
    <p:sldId id="261" r:id="rId46"/>
    <p:sldId id="262" r:id="rId47"/>
    <p:sldId id="263" r:id="rId48"/>
    <p:sldId id="264" r:id="rId49"/>
    <p:sldId id="265" r:id="rId50"/>
    <p:sldId id="360" r:id="rId51"/>
    <p:sldId id="361" r:id="rId52"/>
    <p:sldId id="362" r:id="rId53"/>
    <p:sldId id="363" r:id="rId54"/>
    <p:sldId id="364" r:id="rId55"/>
    <p:sldId id="271" r:id="rId56"/>
    <p:sldId id="272" r:id="rId57"/>
    <p:sldId id="282" r:id="rId58"/>
    <p:sldId id="283" r:id="rId59"/>
    <p:sldId id="284" r:id="rId60"/>
    <p:sldId id="285" r:id="rId61"/>
    <p:sldId id="286" r:id="rId62"/>
    <p:sldId id="292" r:id="rId63"/>
    <p:sldId id="293" r:id="rId64"/>
    <p:sldId id="294" r:id="rId65"/>
    <p:sldId id="295" r:id="rId66"/>
    <p:sldId id="296" r:id="rId67"/>
    <p:sldId id="297" r:id="rId68"/>
    <p:sldId id="365" r:id="rId69"/>
    <p:sldId id="366" r:id="rId70"/>
    <p:sldId id="367" r:id="rId71"/>
    <p:sldId id="368" r:id="rId72"/>
    <p:sldId id="369" r:id="rId73"/>
    <p:sldId id="303" r:id="rId74"/>
    <p:sldId id="304" r:id="rId75"/>
    <p:sldId id="370" r:id="rId76"/>
    <p:sldId id="307" r:id="rId77"/>
    <p:sldId id="309" r:id="rId78"/>
    <p:sldId id="310" r:id="rId79"/>
    <p:sldId id="311" r:id="rId80"/>
    <p:sldId id="312" r:id="rId81"/>
    <p:sldId id="313" r:id="rId82"/>
    <p:sldId id="314" r:id="rId83"/>
    <p:sldId id="315" r:id="rId84"/>
    <p:sldId id="316" r:id="rId85"/>
    <p:sldId id="317" r:id="rId86"/>
    <p:sldId id="318" r:id="rId87"/>
    <p:sldId id="319" r:id="rId88"/>
    <p:sldId id="321" r:id="rId89"/>
    <p:sldId id="371" r:id="rId90"/>
    <p:sldId id="372" r:id="rId91"/>
    <p:sldId id="378" r:id="rId92"/>
    <p:sldId id="373" r:id="rId93"/>
    <p:sldId id="374" r:id="rId94"/>
    <p:sldId id="396" r:id="rId95"/>
    <p:sldId id="375" r:id="rId96"/>
    <p:sldId id="376" r:id="rId97"/>
    <p:sldId id="379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77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>
      <p:cViewPr varScale="1">
        <p:scale>
          <a:sx n="59" d="100"/>
          <a:sy n="5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viewProps" Target="view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AE05-B31B-4083-B144-678AB633292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27B1D-FC53-4471-AA15-872EA405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0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5BC91-FDA3-44AC-A573-8DE4CE9AFA3C}" type="slidenum">
              <a:rPr lang="hu-HU" smtClean="0"/>
              <a:pPr/>
              <a:t>37</a:t>
            </a:fld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5BC91-FDA3-44AC-A573-8DE4CE9AFA3C}" type="slidenum">
              <a:rPr lang="hu-HU" smtClean="0"/>
              <a:pPr/>
              <a:t>39</a:t>
            </a:fld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Jegyzetek hely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5956" name="Dia számának helye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fld id="{F512D257-9B3C-4471-9447-9DF33454D677}" type="slidenum">
              <a:rPr lang="en-US" altLang="en-US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/>
              <a:t>40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Jegyzetek hely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Dia számának helye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fld id="{65A065CF-1086-4388-AF0A-F84729F8BE30}" type="slidenum">
              <a:rPr lang="en-US" altLang="en-US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/>
              <a:t>41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Jegyzetek hely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0292" name="Dia számának helye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fld id="{65A065CF-1086-4388-AF0A-F84729F8BE30}" type="slidenum">
              <a:rPr lang="en-US" altLang="en-US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/>
              <a:t>42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028FFC5-485A-40A5-ABA3-D2E3F78EF618}" type="slidenum">
              <a:rPr lang="en-US" altLang="en-US" smtClean="0">
                <a:latin typeface="Calibri" pitchFamily="34" charset="0"/>
              </a:rPr>
              <a:pPr/>
              <a:t>44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58723" name="Rectangle 2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17</a:t>
            </a:r>
          </a:p>
        </p:txBody>
      </p:sp>
      <p:sp>
        <p:nvSpPr>
          <p:cNvPr id="158725" name="Rectangle 4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58726" name="Rectangle 5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587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8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 smtClean="0"/>
          </a:p>
        </p:txBody>
      </p:sp>
      <p:sp>
        <p:nvSpPr>
          <p:cNvPr id="16179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308B96B-8001-413E-AD9E-E0BD0DB7ADD4}" type="slidenum">
              <a:rPr lang="en-US" altLang="en-US" smtClean="0">
                <a:latin typeface="Calibri" pitchFamily="34" charset="0"/>
              </a:rPr>
              <a:pPr/>
              <a:t>45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616AD25-2ACD-4399-919E-12DBFB2AA749}" type="slidenum">
              <a:rPr lang="en-US" altLang="en-US" smtClean="0">
                <a:latin typeface="Calibri" pitchFamily="34" charset="0"/>
              </a:rPr>
              <a:pPr/>
              <a:t>47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62819" name="Rectangle 1026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62820" name="Rectangle 1027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62821" name="Rectangle 1028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62822" name="Rectangle 1029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6282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D4643A7-8667-4295-B2C4-3ACFC76C096C}" type="slidenum">
              <a:rPr lang="en-US" altLang="en-US" smtClean="0">
                <a:latin typeface="Calibri" pitchFamily="34" charset="0"/>
              </a:rPr>
              <a:pPr/>
              <a:t>48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71011" name="Rectangle 1026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1012" name="Rectangle 1027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71013" name="Rectangle 1028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1014" name="Rectangle 1029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1015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6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1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90638D8-6D69-49D7-A81F-25C8BFDB003C}" type="slidenum">
              <a:rPr lang="en-US" altLang="en-US" smtClean="0">
                <a:latin typeface="Calibri" pitchFamily="34" charset="0"/>
              </a:rPr>
              <a:pPr/>
              <a:t>49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72035" name="Rectangle 1026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2036" name="Rectangle 1027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72037" name="Rectangle 1028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2038" name="Rectangle 1029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2039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40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AAF2844-81E7-4A52-8188-F8346E1CCAFB}" type="slidenum">
              <a:rPr lang="en-US" altLang="en-US" smtClean="0">
                <a:latin typeface="Calibri" pitchFamily="34" charset="0"/>
              </a:rPr>
              <a:pPr/>
              <a:t>50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73059" name="Rectangle 1026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3060" name="Rectangle 1027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73061" name="Rectangle 1028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3062" name="Rectangle 1029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306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186A55B-5F0C-4058-BA45-5AECC76EB7B2}" type="slidenum">
              <a:rPr lang="en-US" altLang="en-US" smtClean="0">
                <a:latin typeface="Calibri" pitchFamily="34" charset="0"/>
              </a:rPr>
              <a:pPr/>
              <a:t>51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84323" name="Rectangle 1026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4324" name="Rectangle 1027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84325" name="Rectangle 1028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4326" name="Rectangle 1029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4327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8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8140A5-CBDA-4F59-A858-7085F9EF6BDC}" type="slidenum">
              <a:rPr lang="en-US" altLang="en-US" smtClean="0">
                <a:latin typeface="Calibri" pitchFamily="34" charset="0"/>
              </a:rPr>
              <a:pPr/>
              <a:t>52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86371" name="Rectangle 1026"/>
          <p:cNvSpPr>
            <a:spLocks noChangeArrowheads="1"/>
          </p:cNvSpPr>
          <p:nvPr/>
        </p:nvSpPr>
        <p:spPr bwMode="auto">
          <a:xfrm>
            <a:off x="3714705" y="1"/>
            <a:ext cx="2843881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6372" name="Rectangle 1027"/>
          <p:cNvSpPr>
            <a:spLocks noChangeArrowheads="1"/>
          </p:cNvSpPr>
          <p:nvPr/>
        </p:nvSpPr>
        <p:spPr bwMode="auto">
          <a:xfrm>
            <a:off x="3714705" y="8398728"/>
            <a:ext cx="2843881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86373" name="Rectangle 1028"/>
          <p:cNvSpPr>
            <a:spLocks noChangeArrowheads="1"/>
          </p:cNvSpPr>
          <p:nvPr/>
        </p:nvSpPr>
        <p:spPr bwMode="auto">
          <a:xfrm>
            <a:off x="-1097" y="8398728"/>
            <a:ext cx="2841689" cy="4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6374" name="Rectangle 1029"/>
          <p:cNvSpPr>
            <a:spLocks noChangeArrowheads="1"/>
          </p:cNvSpPr>
          <p:nvPr/>
        </p:nvSpPr>
        <p:spPr bwMode="auto">
          <a:xfrm>
            <a:off x="-1097" y="1"/>
            <a:ext cx="2841689" cy="4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6375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6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2820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B49EBB-8FCB-40DE-A954-5227C14C8CEC}" type="slidenum">
              <a:rPr lang="en-US" altLang="en-US" smtClean="0">
                <a:latin typeface="Calibri" pitchFamily="34" charset="0"/>
              </a:rPr>
              <a:pPr eaLnBrk="1" hangingPunct="1"/>
              <a:t>54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8227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7CBD13-8E9A-47FE-A881-2D2561F3C890}" type="slidenum">
              <a:rPr lang="en-US" altLang="en-US" smtClean="0">
                <a:latin typeface="Calibri" pitchFamily="34" charset="0"/>
              </a:rPr>
              <a:pPr eaLnBrk="1" hangingPunct="1"/>
              <a:t>60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3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9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0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6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2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4056823" y="0"/>
            <a:ext cx="31054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-1602" y="0"/>
            <a:ext cx="31038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1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058425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058425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056823" y="1"/>
            <a:ext cx="3105479" cy="4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-1602" y="1"/>
            <a:ext cx="3103879" cy="4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50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50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4056823" y="0"/>
            <a:ext cx="31054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-1602" y="0"/>
            <a:ext cx="31038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9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9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058425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4058425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" y="8956821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" y="0"/>
            <a:ext cx="3103877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056823" y="1"/>
            <a:ext cx="3105479" cy="4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-1602" y="1"/>
            <a:ext cx="3103879" cy="4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3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58425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4058425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" y="8955358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" y="0"/>
            <a:ext cx="3103877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4056823" y="0"/>
            <a:ext cx="31054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4056823" y="8955358"/>
            <a:ext cx="31054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-1602" y="8955358"/>
            <a:ext cx="3103879" cy="4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-1602" y="0"/>
            <a:ext cx="3103879" cy="47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2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endParaRPr lang="hu-HU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94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8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5BC91-FDA3-44AC-A573-8DE4CE9AFA3C}" type="slidenum">
              <a:rPr lang="hu-HU" smtClean="0"/>
              <a:pPr/>
              <a:t>87</a:t>
            </a:fld>
            <a:endParaRPr lang="hu-H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5BC91-FDA3-44AC-A573-8DE4CE9AFA3C}" type="slidenum">
              <a:rPr lang="hu-HU" smtClean="0"/>
              <a:pPr/>
              <a:t>88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01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3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5BC91-FDA3-44AC-A573-8DE4CE9AFA3C}" type="slidenum">
              <a:rPr lang="hu-HU" smtClean="0"/>
              <a:pPr/>
              <a:t>90</a:t>
            </a:fld>
            <a:endParaRPr lang="hu-H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8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5BC91-FDA3-44AC-A573-8DE4CE9AFA3C}" type="slidenum">
              <a:rPr lang="hu-HU" smtClean="0"/>
              <a:pPr/>
              <a:t>93</a:t>
            </a:fld>
            <a:endParaRPr lang="hu-H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5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2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0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09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0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8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7B1D-FC53-4471-AA15-872EA405A5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13BCC82-E7D7-427F-A109-2CE844C5F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03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E18DDF6-0866-41AC-AD79-0214A6EB8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51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26C92C1-A587-4B59-978D-B1259BFB0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169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AA6E095-8FE9-4DE4-B7FC-2FE7715EC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32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654683B-3C19-4DA0-B5A5-716B34B2D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648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8356370-B311-49AB-92BA-7C4ADD86C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93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8A433EF-17E5-4977-8EB9-2AEF74FA7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5111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3DCEF27-B634-4FB0-8B73-8CE5FFA9C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21753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8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758898A-A82A-4014-8E94-CFE2FA9AB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22490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39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30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6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99171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47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8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518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C55F5-FB56-4141-A4D5-E58C1C2D9E9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889A-CC20-4563-BF39-A0ED967A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70" r:id="rId18"/>
    <p:sldLayoutId id="2147483671" r:id="rId19"/>
    <p:sldLayoutId id="2147483672" r:id="rId20"/>
    <p:sldLayoutId id="2147483681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5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93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1.doc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u-HU" altLang="en-US" dirty="0" smtClean="0">
                <a:solidFill>
                  <a:srgbClr val="000070"/>
                </a:solidFill>
              </a:rPr>
              <a:t>Összefoglalás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12.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December 11.,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13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pénzmultiplikátor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Eredeti látra szóló betétek= 100 dollár</a:t>
            </a:r>
          </a:p>
          <a:p>
            <a:r>
              <a:rPr lang="hu-HU" dirty="0" smtClean="0"/>
              <a:t>Első </a:t>
            </a:r>
            <a:r>
              <a:rPr lang="hu-HU" dirty="0"/>
              <a:t>bank hitelei = 90 dollár [= 0,9 × 100]</a:t>
            </a:r>
          </a:p>
          <a:p>
            <a:r>
              <a:rPr lang="hu-HU" dirty="0" smtClean="0"/>
              <a:t>Második </a:t>
            </a:r>
            <a:r>
              <a:rPr lang="hu-HU" dirty="0"/>
              <a:t>bank hitelei = 81 dollár [= 0,9 × 90]</a:t>
            </a:r>
          </a:p>
          <a:p>
            <a:r>
              <a:rPr lang="hu-HU" dirty="0" smtClean="0"/>
              <a:t>Harmadik </a:t>
            </a:r>
            <a:r>
              <a:rPr lang="hu-HU" dirty="0"/>
              <a:t>bank hitelei = 72.9 dollár [= 0,9 × 81]</a:t>
            </a:r>
          </a:p>
          <a:p>
            <a:r>
              <a:rPr lang="hu-HU" dirty="0" smtClean="0"/>
              <a:t>…</a:t>
            </a:r>
            <a:endParaRPr lang="hu-HU" dirty="0"/>
          </a:p>
          <a:p>
            <a:r>
              <a:rPr lang="hu-HU" dirty="0" smtClean="0"/>
              <a:t>Teljes </a:t>
            </a:r>
            <a:r>
              <a:rPr lang="hu-HU" dirty="0"/>
              <a:t>pénzkínálat = 100/(1-0,9) = 1000 </a:t>
            </a:r>
            <a:r>
              <a:rPr lang="hu-HU" dirty="0" smtClean="0"/>
              <a:t>dollár </a:t>
            </a:r>
            <a:r>
              <a:rPr lang="hu-HU" sz="2800" dirty="0" smtClean="0"/>
              <a:t>(végtelen mértani sor)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Pénzügyi intézmények típusai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Pénzügyi piacok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hu-HU" altLang="en-US" dirty="0" smtClean="0"/>
              <a:t>Megtakarítók </a:t>
            </a:r>
            <a:r>
              <a:rPr lang="hu-HU" altLang="en-US" dirty="0"/>
              <a:t>közvetlenül biztosíthatnak forrásokat a kölcsönt </a:t>
            </a:r>
            <a:r>
              <a:rPr lang="hu-HU" altLang="en-US" dirty="0" smtClean="0"/>
              <a:t>felvevőknek</a:t>
            </a:r>
          </a:p>
          <a:p>
            <a:pPr lvl="1"/>
            <a:r>
              <a:rPr lang="hu-HU" altLang="en-US" dirty="0" smtClean="0"/>
              <a:t>Kötvénypiac, részvénypiac</a:t>
            </a:r>
          </a:p>
          <a:p>
            <a:r>
              <a:rPr lang="hu-HU" altLang="en-US" dirty="0">
                <a:solidFill>
                  <a:srgbClr val="C00000"/>
                </a:solidFill>
              </a:rPr>
              <a:t>Pénzügyi közvetítők</a:t>
            </a:r>
          </a:p>
          <a:p>
            <a:pPr lvl="1"/>
            <a:r>
              <a:rPr lang="hu-HU" altLang="en-US" dirty="0" smtClean="0"/>
              <a:t>Intézmények</a:t>
            </a:r>
            <a:r>
              <a:rPr lang="hu-HU" altLang="en-US" dirty="0"/>
              <a:t>, melyek közvetítik a forrásokat a </a:t>
            </a:r>
            <a:r>
              <a:rPr lang="hu-HU" altLang="en-US" dirty="0" smtClean="0"/>
              <a:t>megtakarítóktól </a:t>
            </a:r>
            <a:r>
              <a:rPr lang="hu-HU" altLang="en-US" dirty="0"/>
              <a:t>a kölcsönvevőkhöz</a:t>
            </a:r>
          </a:p>
          <a:p>
            <a:pPr lvl="1"/>
            <a:r>
              <a:rPr lang="hu-HU" altLang="en-US" dirty="0" smtClean="0"/>
              <a:t>Bankok</a:t>
            </a:r>
            <a:r>
              <a:rPr lang="hu-HU" altLang="en-US" dirty="0"/>
              <a:t>, befektetési alapok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dirty="0">
                <a:solidFill>
                  <a:srgbClr val="C00000"/>
                </a:solidFill>
              </a:rPr>
              <a:t>Kötvény vs. részvény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2874" y="1113597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Ha egy vállalat forráshoz akar jutni:</a:t>
            </a:r>
          </a:p>
          <a:p>
            <a:pPr lvl="1"/>
            <a:r>
              <a:rPr lang="hu-HU" dirty="0" smtClean="0"/>
              <a:t>Kötvénykibocsátás: Adósságfinanszírozás</a:t>
            </a:r>
          </a:p>
          <a:p>
            <a:pPr lvl="2"/>
            <a:r>
              <a:rPr lang="hu-HU" dirty="0" smtClean="0"/>
              <a:t>Kötvény birtokosa a vállalat </a:t>
            </a:r>
            <a:r>
              <a:rPr lang="hu-HU" i="1" dirty="0" smtClean="0"/>
              <a:t>hitelezője</a:t>
            </a:r>
            <a:endParaRPr lang="hu-HU" dirty="0" smtClean="0"/>
          </a:p>
          <a:p>
            <a:pPr lvl="2"/>
            <a:r>
              <a:rPr lang="hu-HU" dirty="0" smtClean="0"/>
              <a:t>Kötvényeseket előbb fizetik ki, de csak a fix kamatot kapják</a:t>
            </a:r>
          </a:p>
          <a:p>
            <a:pPr lvl="2"/>
            <a:r>
              <a:rPr lang="hu-HU" dirty="0" smtClean="0"/>
              <a:t>Kisebb kockázat</a:t>
            </a:r>
          </a:p>
          <a:p>
            <a:pPr lvl="1"/>
            <a:r>
              <a:rPr lang="hu-HU" dirty="0" smtClean="0"/>
              <a:t>Részvénykibocsátás: </a:t>
            </a:r>
            <a:r>
              <a:rPr lang="hu-HU" dirty="0"/>
              <a:t>Tőkefinanszírozás </a:t>
            </a:r>
            <a:r>
              <a:rPr lang="hu-HU" dirty="0" smtClean="0"/>
              <a:t>	</a:t>
            </a:r>
          </a:p>
          <a:p>
            <a:pPr lvl="2"/>
            <a:r>
              <a:rPr lang="hu-HU" dirty="0" smtClean="0"/>
              <a:t>Részvény birtokosa a vállalat </a:t>
            </a:r>
            <a:r>
              <a:rPr lang="hu-HU" i="1" dirty="0" smtClean="0"/>
              <a:t>tulajdonosa</a:t>
            </a:r>
          </a:p>
          <a:p>
            <a:pPr lvl="2"/>
            <a:r>
              <a:rPr lang="hu-HU" dirty="0" smtClean="0"/>
              <a:t>Részvényeseket csak a kötvényesek után fizetik ki, viszont részesülnek a magasabb profitokból</a:t>
            </a:r>
          </a:p>
          <a:p>
            <a:pPr lvl="2"/>
            <a:r>
              <a:rPr lang="hu-HU" dirty="0" smtClean="0"/>
              <a:t>Nagyobb kockázat</a:t>
            </a:r>
          </a:p>
          <a:p>
            <a:r>
              <a:rPr lang="hu-HU" dirty="0" smtClean="0"/>
              <a:t>Mind2-t nagy és ismert vállalatok csinálják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közvetítők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29348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hu-HU" altLang="en-US" dirty="0" smtClean="0"/>
              <a:t>Megtakarítók </a:t>
            </a:r>
            <a:r>
              <a:rPr lang="hu-HU" altLang="en-US" dirty="0"/>
              <a:t>közvetve, közvetítőkön keresztül biztosíthatnak tőkét a kölcsönt felvevőknek</a:t>
            </a:r>
            <a:endParaRPr lang="en-US" altLang="en-US" dirty="0"/>
          </a:p>
          <a:p>
            <a:r>
              <a:rPr lang="hu-HU" altLang="en-US" sz="2800" dirty="0" smtClean="0"/>
              <a:t>Bankok</a:t>
            </a:r>
            <a:endParaRPr lang="en-US" altLang="en-US" sz="2800" dirty="0" smtClean="0"/>
          </a:p>
          <a:p>
            <a:pPr lvl="1"/>
            <a:r>
              <a:rPr lang="hu-HU" altLang="en-US" dirty="0" smtClean="0"/>
              <a:t>Betéteket fogadnak el a megtakarítóktól, amelyre kamatot fizetnek</a:t>
            </a:r>
            <a:endParaRPr lang="en-US" altLang="en-US" sz="2400" dirty="0" smtClean="0"/>
          </a:p>
          <a:p>
            <a:pPr lvl="1"/>
            <a:r>
              <a:rPr lang="hu-HU" altLang="en-US" dirty="0" smtClean="0"/>
              <a:t>Hitelt nyújtanak a kölcsönt felvevőknek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Ezért kamatot számolnak fel (magasabb)</a:t>
            </a:r>
          </a:p>
          <a:p>
            <a:pPr lvl="1"/>
            <a:r>
              <a:rPr lang="hu-HU" altLang="en-US" dirty="0" smtClean="0"/>
              <a:t>Két kamat különbözete: működési költségek, tulajdonosok profitja</a:t>
            </a:r>
            <a:endParaRPr lang="en-US" altLang="en-US" sz="2400" dirty="0" smtClean="0"/>
          </a:p>
          <a:p>
            <a:pPr lvl="1"/>
            <a:r>
              <a:rPr lang="hu-HU" altLang="en-US" dirty="0" smtClean="0"/>
              <a:t>Megkönnyíti az áruk és szolgáltatások vásárlását</a:t>
            </a:r>
          </a:p>
          <a:p>
            <a:pPr lvl="2"/>
            <a:r>
              <a:rPr lang="hu-HU" altLang="en-US" dirty="0" smtClean="0"/>
              <a:t>Bankbetét, mint csereeszköz</a:t>
            </a:r>
          </a:p>
          <a:p>
            <a:pPr lvl="2"/>
            <a:r>
              <a:rPr lang="hu-HU" altLang="en-US" dirty="0" smtClean="0"/>
              <a:t>Könnyebb hozzáférni, mint kötvények/részvények esetén</a:t>
            </a:r>
            <a:endParaRPr lang="en-US" altLang="en-US" dirty="0" smtClean="0"/>
          </a:p>
          <a:p>
            <a:pPr lvl="2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B40073E-55F2-448A-8B61-AE05A1BF5C7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102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6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közvetítők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88900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hu-HU" altLang="en-US" sz="3400" dirty="0" smtClean="0"/>
              <a:t>Befektetési alapok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Intézmények, melyek befektetési jegyeket árulnak a nyilvánosságnak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 bevételeket portfólió vásárlására fordítják, mely részvényeket és kötvényeket tartalmaz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Vevők viselik a portfolió kockázatát</a:t>
            </a:r>
          </a:p>
          <a:p>
            <a:pPr lvl="1"/>
            <a:r>
              <a:rPr lang="hu-HU" altLang="en-US" sz="3200" dirty="0" smtClean="0"/>
              <a:t>Előnyök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Diverzifikáció kis összeggel is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Profi pénzügyi szakemberekhez való hozzáférés</a:t>
            </a:r>
          </a:p>
          <a:p>
            <a:pPr lvl="3"/>
            <a:r>
              <a:rPr lang="hu-HU" altLang="en-US" b="1" dirty="0"/>
              <a:t>Piacot nehéz felülmúlni</a:t>
            </a:r>
          </a:p>
          <a:p>
            <a:pPr lvl="3"/>
            <a:r>
              <a:rPr lang="hu-HU" altLang="en-US" b="1" dirty="0" smtClean="0"/>
              <a:t>Indexált </a:t>
            </a:r>
            <a:r>
              <a:rPr lang="hu-HU" altLang="en-US" b="1" dirty="0"/>
              <a:t>alapok: adott tőzsdeindexben szereplő vállalat </a:t>
            </a:r>
            <a:r>
              <a:rPr lang="hu-HU" altLang="en-US" b="1" dirty="0" smtClean="0"/>
              <a:t>összes </a:t>
            </a:r>
            <a:r>
              <a:rPr lang="hu-HU" altLang="en-US" b="1" dirty="0"/>
              <a:t>részvénye</a:t>
            </a:r>
            <a:endParaRPr lang="en-US" altLang="en-US" b="1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987F150-279F-477F-A135-2535CF360B9B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103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Hitelpiac. A kölcsönözhető </a:t>
            </a:r>
            <a:r>
              <a:rPr lang="hu-HU" altLang="en-US" sz="4000" dirty="0">
                <a:solidFill>
                  <a:srgbClr val="000070"/>
                </a:solidFill>
              </a:rPr>
              <a:t>források</a:t>
            </a:r>
            <a:r>
              <a:rPr lang="hu-HU" altLang="en-US" sz="3600" dirty="0" smtClean="0">
                <a:solidFill>
                  <a:srgbClr val="000070"/>
                </a:solidFill>
              </a:rPr>
              <a:t> </a:t>
            </a:r>
            <a:r>
              <a:rPr lang="hu-HU" altLang="en-US" sz="4000" dirty="0" smtClean="0">
                <a:solidFill>
                  <a:srgbClr val="000070"/>
                </a:solidFill>
              </a:rPr>
              <a:t>piaca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hu-HU" altLang="en-US" sz="3400" dirty="0" smtClean="0"/>
              <a:t>Kölcsönözhető </a:t>
            </a:r>
            <a:r>
              <a:rPr lang="hu-HU" altLang="en-US" sz="3400" dirty="0" smtClean="0">
                <a:latin typeface="Arial" charset="0"/>
              </a:rPr>
              <a:t>források</a:t>
            </a:r>
            <a:r>
              <a:rPr lang="hu-HU" altLang="en-US" sz="3400" dirty="0" smtClean="0"/>
              <a:t> kereslete és kínálata</a:t>
            </a:r>
          </a:p>
          <a:p>
            <a:r>
              <a:rPr lang="hu-HU" altLang="en-US" sz="3400" dirty="0"/>
              <a:t>Egyszerűsítés: csak egy hitelpiac </a:t>
            </a:r>
          </a:p>
          <a:p>
            <a:r>
              <a:rPr lang="hu-HU" altLang="en-US" sz="3400" dirty="0" smtClean="0"/>
              <a:t>Piac különlegessége</a:t>
            </a:r>
            <a:r>
              <a:rPr lang="hu-HU" altLang="en-US" sz="3400" dirty="0"/>
              <a:t>: jelent összeköti a jövővel</a:t>
            </a:r>
          </a:p>
          <a:p>
            <a:pPr lvl="1"/>
            <a:r>
              <a:rPr lang="hu-HU" altLang="en-US" sz="3000" dirty="0" smtClean="0"/>
              <a:t>Hitelkínálat</a:t>
            </a:r>
            <a:r>
              <a:rPr lang="hu-HU" altLang="en-US" sz="3000" dirty="0"/>
              <a:t>: akik fogyasztás helyett </a:t>
            </a:r>
            <a:r>
              <a:rPr lang="hu-HU" altLang="en-US" sz="3000" dirty="0" smtClean="0"/>
              <a:t>szeretnének </a:t>
            </a:r>
            <a:r>
              <a:rPr lang="hu-HU" altLang="en-US" b="1" dirty="0" smtClean="0"/>
              <a:t>megtakarítani</a:t>
            </a:r>
            <a:r>
              <a:rPr lang="hu-HU" altLang="en-US" dirty="0" smtClean="0"/>
              <a:t> </a:t>
            </a:r>
            <a:r>
              <a:rPr lang="hu-HU" altLang="en-US" dirty="0"/>
              <a:t>(jelenbelit jövőbeli jövedelemre </a:t>
            </a:r>
            <a:r>
              <a:rPr lang="hu-HU" altLang="en-US" dirty="0" smtClean="0"/>
              <a:t>cserélni)</a:t>
            </a:r>
          </a:p>
          <a:p>
            <a:pPr lvl="1"/>
            <a:r>
              <a:rPr lang="hu-HU" altLang="en-US" sz="3000" dirty="0" smtClean="0"/>
              <a:t>Hitelkereslet</a:t>
            </a:r>
            <a:r>
              <a:rPr lang="hu-HU" altLang="en-US" sz="3000" dirty="0"/>
              <a:t>: akik kölcsönt akarnak, hogy </a:t>
            </a:r>
            <a:r>
              <a:rPr lang="hu-HU" altLang="en-US" sz="3000" b="1" dirty="0"/>
              <a:t>beruházásaikat</a:t>
            </a:r>
            <a:r>
              <a:rPr lang="hu-HU" altLang="en-US" sz="3000" dirty="0"/>
              <a:t> finanszírozhassák (jövőbeli tőkeállomány </a:t>
            </a:r>
            <a:r>
              <a:rPr lang="hu-HU" altLang="en-US" sz="3000" dirty="0" smtClean="0"/>
              <a:t>növelése, jövőbeli jövedelmet jelenbelire cserélik)</a:t>
            </a:r>
            <a:endParaRPr lang="hu-HU" altLang="en-US" sz="3000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6D382DE-382B-4937-A6EE-ED3B08ED549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104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58737" y="94127"/>
            <a:ext cx="914400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hu-HU" altLang="en-US" sz="280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Megtakarítás ösztönzése a kölcsönözhető pénzek kínálatának növelése érdekében</a:t>
            </a:r>
            <a:endParaRPr lang="en-US" altLang="en-US" sz="280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D553117-7EE6-4587-8897-21D53D28A3B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105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9557" y="1535339"/>
            <a:ext cx="6319838" cy="2944813"/>
            <a:chOff x="649699" y="1520042"/>
            <a:chExt cx="6321116" cy="2945873"/>
          </a:xfrm>
        </p:grpSpPr>
        <p:grpSp>
          <p:nvGrpSpPr>
            <p:cNvPr id="48174" name="Group 9"/>
            <p:cNvGrpSpPr>
              <a:grpSpLocks/>
            </p:cNvGrpSpPr>
            <p:nvPr/>
          </p:nvGrpSpPr>
          <p:grpSpPr bwMode="auto">
            <a:xfrm>
              <a:off x="1828007" y="1591294"/>
              <a:ext cx="5142808" cy="2874621"/>
              <a:chOff x="1828007" y="1591294"/>
              <a:chExt cx="5142808" cy="287462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91451" y="3027917"/>
                <a:ext cx="287440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864382" y="1591506"/>
                <a:ext cx="5106433" cy="28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48175" name="TextBox 6"/>
            <p:cNvSpPr txBox="1">
              <a:spLocks noChangeArrowheads="1"/>
            </p:cNvSpPr>
            <p:nvPr/>
          </p:nvSpPr>
          <p:spPr bwMode="auto">
            <a:xfrm>
              <a:off x="649699" y="1520042"/>
              <a:ext cx="1159433" cy="36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Kamatláb</a:t>
              </a:r>
              <a:endParaRPr lang="en-US" alt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841270" y="4467452"/>
            <a:ext cx="5765800" cy="682625"/>
            <a:chOff x="1652299" y="4453247"/>
            <a:chExt cx="5765621" cy="68211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828506" y="4453247"/>
              <a:ext cx="5130641" cy="111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72" name="TextBox 11"/>
            <p:cNvSpPr txBox="1">
              <a:spLocks noChangeArrowheads="1"/>
            </p:cNvSpPr>
            <p:nvPr/>
          </p:nvSpPr>
          <p:spPr bwMode="auto">
            <a:xfrm>
              <a:off x="4912220" y="4488876"/>
              <a:ext cx="2505700" cy="64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Kölcsönözhető pénzek</a:t>
              </a:r>
              <a:endParaRPr lang="en-US" altLang="en-US"/>
            </a:p>
            <a:p>
              <a:pPr algn="r" eaLnBrk="1" hangingPunct="1"/>
              <a:r>
                <a:rPr lang="en-US" altLang="en-US"/>
                <a:t>(</a:t>
              </a:r>
              <a:r>
                <a:rPr lang="hu-HU" altLang="en-US"/>
                <a:t>milliárd dollár</a:t>
              </a:r>
              <a:r>
                <a:rPr lang="en-US" altLang="en-US"/>
                <a:t>)</a:t>
              </a:r>
            </a:p>
          </p:txBody>
        </p:sp>
        <p:sp>
          <p:nvSpPr>
            <p:cNvPr id="48173" name="TextBox 12"/>
            <p:cNvSpPr txBox="1">
              <a:spLocks noChangeArrowheads="1"/>
            </p:cNvSpPr>
            <p:nvPr/>
          </p:nvSpPr>
          <p:spPr bwMode="auto">
            <a:xfrm>
              <a:off x="1652299" y="447501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658832" y="1748064"/>
            <a:ext cx="2921000" cy="2411413"/>
            <a:chOff x="2470068" y="1733798"/>
            <a:chExt cx="2920656" cy="241069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470068" y="2136902"/>
              <a:ext cx="2588908" cy="2007586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70" name="TextBox 15"/>
            <p:cNvSpPr txBox="1">
              <a:spLocks noChangeArrowheads="1"/>
            </p:cNvSpPr>
            <p:nvPr/>
          </p:nvSpPr>
          <p:spPr bwMode="auto">
            <a:xfrm>
              <a:off x="4120737" y="1733798"/>
              <a:ext cx="1269987" cy="369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Kínálat</a:t>
              </a:r>
              <a:r>
                <a:rPr lang="en-US" altLang="en-US"/>
                <a:t>, 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955695" y="2092552"/>
            <a:ext cx="3548062" cy="1971675"/>
            <a:chOff x="2766951" y="2078182"/>
            <a:chExt cx="3548852" cy="19713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766951" y="2078182"/>
              <a:ext cx="2529450" cy="1971304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8" name="TextBox 18"/>
            <p:cNvSpPr txBox="1">
              <a:spLocks noChangeArrowheads="1"/>
            </p:cNvSpPr>
            <p:nvPr/>
          </p:nvSpPr>
          <p:spPr bwMode="auto">
            <a:xfrm>
              <a:off x="5284519" y="3645724"/>
              <a:ext cx="1031284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Kereslet</a:t>
              </a:r>
              <a:endParaRPr lang="en-US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530120" y="2867252"/>
            <a:ext cx="2636837" cy="338137"/>
            <a:chOff x="1389385" y="2972792"/>
            <a:chExt cx="2636304" cy="338971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854428" y="3125568"/>
              <a:ext cx="21712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6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5%</a:t>
              </a:r>
              <a:endParaRPr lang="en-US" altLang="en-US" sz="1600" baseline="-250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68470" y="3065689"/>
            <a:ext cx="811212" cy="1752600"/>
            <a:chOff x="2608763" y="3063840"/>
            <a:chExt cx="812434" cy="1751673"/>
          </a:xfrm>
        </p:grpSpPr>
        <p:sp>
          <p:nvSpPr>
            <p:cNvPr id="48163" name="TextBox 74"/>
            <p:cNvSpPr txBox="1">
              <a:spLocks noChangeArrowheads="1"/>
            </p:cNvSpPr>
            <p:nvPr/>
          </p:nvSpPr>
          <p:spPr bwMode="auto">
            <a:xfrm>
              <a:off x="2608763" y="4476909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$1,200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2496512" y="3764351"/>
              <a:ext cx="1401022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183"/>
          <p:cNvSpPr>
            <a:spLocks/>
          </p:cNvSpPr>
          <p:nvPr/>
        </p:nvSpPr>
        <p:spPr bwMode="auto">
          <a:xfrm>
            <a:off x="4078057" y="2949802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511320" y="2078264"/>
            <a:ext cx="2727325" cy="2233613"/>
            <a:chOff x="2470068" y="1911928"/>
            <a:chExt cx="2727325" cy="223256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470068" y="2376847"/>
              <a:ext cx="2293937" cy="1767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2" name="TextBox 29"/>
            <p:cNvSpPr txBox="1">
              <a:spLocks noChangeArrowheads="1"/>
            </p:cNvSpPr>
            <p:nvPr/>
          </p:nvSpPr>
          <p:spPr bwMode="auto">
            <a:xfrm>
              <a:off x="4773879" y="191192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33" name="Freeform 183"/>
          <p:cNvSpPr>
            <a:spLocks/>
          </p:cNvSpPr>
          <p:nvPr/>
        </p:nvSpPr>
        <p:spPr bwMode="auto">
          <a:xfrm>
            <a:off x="4586057" y="3351439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1528417" y="3255731"/>
            <a:ext cx="3173413" cy="338138"/>
            <a:chOff x="1389385" y="2972792"/>
            <a:chExt cx="3172663" cy="33897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54413" y="3125567"/>
              <a:ext cx="2707635" cy="15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0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4%</a:t>
              </a:r>
              <a:endParaRPr lang="en-US" altLang="en-US" sz="1600" baseline="-250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397145" y="3410177"/>
            <a:ext cx="811212" cy="1404937"/>
            <a:chOff x="2941683" y="3410399"/>
            <a:chExt cx="812434" cy="1405114"/>
          </a:xfrm>
        </p:grpSpPr>
        <p:sp>
          <p:nvSpPr>
            <p:cNvPr id="48157" name="TextBox 74"/>
            <p:cNvSpPr txBox="1">
              <a:spLocks noChangeArrowheads="1"/>
            </p:cNvSpPr>
            <p:nvPr/>
          </p:nvSpPr>
          <p:spPr bwMode="auto">
            <a:xfrm>
              <a:off x="2941683" y="4476909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$1,600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2669746" y="3936719"/>
              <a:ext cx="1055820" cy="318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617807" y="2722789"/>
            <a:ext cx="3906838" cy="854075"/>
            <a:chOff x="4429496" y="2707574"/>
            <a:chExt cx="3907623" cy="855404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429496" y="2707574"/>
              <a:ext cx="866949" cy="1590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5" name="TextBox 49"/>
            <p:cNvSpPr txBox="1">
              <a:spLocks noChangeArrowheads="1"/>
            </p:cNvSpPr>
            <p:nvPr/>
          </p:nvSpPr>
          <p:spPr bwMode="auto">
            <a:xfrm>
              <a:off x="5486400" y="2731326"/>
              <a:ext cx="2850719" cy="831652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1. </a:t>
              </a:r>
              <a:r>
                <a:rPr lang="hu-HU" altLang="en-US" sz="1600">
                  <a:solidFill>
                    <a:srgbClr val="800080"/>
                  </a:solidFill>
                </a:rPr>
                <a:t>A megtakarításra ösztönző adók növelik a kölcsönözhető pénzek kínálatát</a:t>
              </a:r>
              <a:r>
                <a:rPr lang="en-US" altLang="en-US" sz="1600">
                  <a:solidFill>
                    <a:srgbClr val="800080"/>
                  </a:solidFill>
                </a:rPr>
                <a:t>. . .</a:t>
              </a:r>
            </a:p>
          </p:txBody>
        </p:sp>
        <p:cxnSp>
          <p:nvCxnSpPr>
            <p:cNvPr id="52" name="Straight Connector 51"/>
            <p:cNvCxnSpPr>
              <a:endCxn id="48155" idx="1"/>
            </p:cNvCxnSpPr>
            <p:nvPr/>
          </p:nvCxnSpPr>
          <p:spPr>
            <a:xfrm>
              <a:off x="4808985" y="2742553"/>
              <a:ext cx="677998" cy="403852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2466745" y="4857977"/>
            <a:ext cx="5524500" cy="809625"/>
            <a:chOff x="2278095" y="4843167"/>
            <a:chExt cx="5524006" cy="81102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940058" y="4843167"/>
              <a:ext cx="573037" cy="1590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2" name="TextBox 53"/>
            <p:cNvSpPr txBox="1">
              <a:spLocks noChangeArrowheads="1"/>
            </p:cNvSpPr>
            <p:nvPr/>
          </p:nvSpPr>
          <p:spPr bwMode="auto">
            <a:xfrm>
              <a:off x="2278095" y="5068785"/>
              <a:ext cx="5524006" cy="585406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3. . . . </a:t>
              </a:r>
              <a:r>
                <a:rPr lang="hu-HU" altLang="en-US" sz="1600">
                  <a:solidFill>
                    <a:srgbClr val="800080"/>
                  </a:solidFill>
                </a:rPr>
                <a:t>és növeli a kölcsönözhető pénzek egyensúlyi mennyiségét.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6200000" flipH="1">
              <a:off x="4058958" y="4902072"/>
              <a:ext cx="168566" cy="73018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331557" y="3076802"/>
            <a:ext cx="1757363" cy="1598612"/>
            <a:chOff x="142500" y="3061854"/>
            <a:chExt cx="1757550" cy="1600490"/>
          </a:xfrm>
        </p:grpSpPr>
        <p:cxnSp>
          <p:nvCxnSpPr>
            <p:cNvPr id="48" name="Straight Arrow Connector 47"/>
            <p:cNvCxnSpPr/>
            <p:nvPr/>
          </p:nvCxnSpPr>
          <p:spPr>
            <a:xfrm rot="16200000" flipH="1">
              <a:off x="1719657" y="3240659"/>
              <a:ext cx="359196" cy="1588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9" name="TextBox 62"/>
            <p:cNvSpPr txBox="1">
              <a:spLocks noChangeArrowheads="1"/>
            </p:cNvSpPr>
            <p:nvPr/>
          </p:nvSpPr>
          <p:spPr bwMode="auto">
            <a:xfrm>
              <a:off x="142500" y="3584370"/>
              <a:ext cx="1603169" cy="1077974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2. . . . </a:t>
              </a:r>
              <a:r>
                <a:rPr lang="hu-HU" altLang="en-US" sz="1600">
                  <a:solidFill>
                    <a:srgbClr val="800080"/>
                  </a:solidFill>
                </a:rPr>
                <a:t>ami csökkenti az egyensúlyi kamatlábat</a:t>
              </a:r>
              <a:r>
                <a:rPr lang="en-US" altLang="en-US" sz="1600">
                  <a:solidFill>
                    <a:srgbClr val="800080"/>
                  </a:solidFill>
                </a:rPr>
                <a:t> . . .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1532264" y="3325034"/>
              <a:ext cx="451380" cy="261965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3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163296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 intézkedés: A beruházás ösztönzése – Beruházási adókedvezmény támogatása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89CF1B3-F1C3-4CCC-96A4-DB666B449C4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106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8825" y="1820634"/>
            <a:ext cx="5676900" cy="2946400"/>
            <a:chOff x="758741" y="1520042"/>
            <a:chExt cx="5677684" cy="2945873"/>
          </a:xfrm>
        </p:grpSpPr>
        <p:grpSp>
          <p:nvGrpSpPr>
            <p:cNvPr id="50222" name="Group 9"/>
            <p:cNvGrpSpPr>
              <a:grpSpLocks/>
            </p:cNvGrpSpPr>
            <p:nvPr/>
          </p:nvGrpSpPr>
          <p:grpSpPr bwMode="auto">
            <a:xfrm>
              <a:off x="1828007" y="1591294"/>
              <a:ext cx="4608418" cy="2874621"/>
              <a:chOff x="1828007" y="1591294"/>
              <a:chExt cx="4608418" cy="287462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90847" y="3027897"/>
                <a:ext cx="287444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863794" y="1591467"/>
                <a:ext cx="4572631" cy="2850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/>
              </a:p>
            </p:txBody>
          </p:sp>
        </p:grpSp>
        <p:sp>
          <p:nvSpPr>
            <p:cNvPr id="50223" name="TextBox 6"/>
            <p:cNvSpPr txBox="1">
              <a:spLocks noChangeArrowheads="1"/>
            </p:cNvSpPr>
            <p:nvPr/>
          </p:nvSpPr>
          <p:spPr bwMode="auto">
            <a:xfrm>
              <a:off x="758741" y="1520042"/>
              <a:ext cx="1050390" cy="3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Kamatláb</a:t>
              </a:r>
              <a:endParaRPr lang="en-US" altLang="en-US" sz="1600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66875" y="4750248"/>
            <a:ext cx="7373485" cy="364446"/>
            <a:chOff x="1666727" y="4449275"/>
            <a:chExt cx="7373620" cy="3642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655" y="4464465"/>
              <a:ext cx="4607013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20" name="TextBox 11"/>
            <p:cNvSpPr txBox="1">
              <a:spLocks noChangeArrowheads="1"/>
            </p:cNvSpPr>
            <p:nvPr/>
          </p:nvSpPr>
          <p:spPr bwMode="auto">
            <a:xfrm>
              <a:off x="4646023" y="4449275"/>
              <a:ext cx="4394324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 dirty="0"/>
                <a:t>Kölcsönözhető pénzek </a:t>
              </a:r>
              <a:r>
                <a:rPr lang="en-US" altLang="en-US" sz="1600" dirty="0"/>
                <a:t>(</a:t>
              </a:r>
              <a:r>
                <a:rPr lang="hu-HU" altLang="en-US" sz="1600" dirty="0"/>
                <a:t>milliárd dollárban</a:t>
              </a:r>
              <a:r>
                <a:rPr lang="en-US" altLang="en-US" sz="1600" dirty="0"/>
                <a:t>)</a:t>
              </a:r>
            </a:p>
          </p:txBody>
        </p:sp>
        <p:sp>
          <p:nvSpPr>
            <p:cNvPr id="50221" name="TextBox 12"/>
            <p:cNvSpPr txBox="1">
              <a:spLocks noChangeArrowheads="1"/>
            </p:cNvSpPr>
            <p:nvPr/>
          </p:nvSpPr>
          <p:spPr bwMode="auto">
            <a:xfrm>
              <a:off x="1666727" y="4475018"/>
              <a:ext cx="29847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470150" y="2201634"/>
            <a:ext cx="3551238" cy="2243138"/>
            <a:chOff x="2470068" y="1900052"/>
            <a:chExt cx="3550919" cy="2244436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470068" y="2138315"/>
              <a:ext cx="2588980" cy="2006173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8" name="TextBox 15"/>
            <p:cNvSpPr txBox="1">
              <a:spLocks noChangeArrowheads="1"/>
            </p:cNvSpPr>
            <p:nvPr/>
          </p:nvSpPr>
          <p:spPr bwMode="auto">
            <a:xfrm>
              <a:off x="5118266" y="1900052"/>
              <a:ext cx="902721" cy="369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Kínálat</a:t>
              </a:r>
              <a:endParaRPr lang="en-US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767013" y="2379434"/>
            <a:ext cx="3417887" cy="2352675"/>
            <a:chOff x="2766951" y="2078182"/>
            <a:chExt cx="3418164" cy="235248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766951" y="2078182"/>
              <a:ext cx="2529092" cy="197151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6" name="TextBox 18"/>
            <p:cNvSpPr txBox="1">
              <a:spLocks noChangeArrowheads="1"/>
            </p:cNvSpPr>
            <p:nvPr/>
          </p:nvSpPr>
          <p:spPr bwMode="auto">
            <a:xfrm>
              <a:off x="4773880" y="4061360"/>
              <a:ext cx="1411235" cy="36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Kereslet</a:t>
              </a:r>
              <a:r>
                <a:rPr lang="en-US" altLang="en-US"/>
                <a:t>, D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341438" y="3154134"/>
            <a:ext cx="2636837" cy="338138"/>
            <a:chOff x="1389385" y="2972792"/>
            <a:chExt cx="2636304" cy="338971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854428" y="3125567"/>
              <a:ext cx="21712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4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5%</a:t>
              </a:r>
              <a:endParaRPr lang="en-US" altLang="en-US" sz="1600" baseline="-250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09963" y="3352572"/>
            <a:ext cx="811212" cy="1763712"/>
            <a:chOff x="2739553" y="3063840"/>
            <a:chExt cx="812434" cy="1763550"/>
          </a:xfrm>
        </p:grpSpPr>
        <p:sp>
          <p:nvSpPr>
            <p:cNvPr id="50211" name="TextBox 74"/>
            <p:cNvSpPr txBox="1">
              <a:spLocks noChangeArrowheads="1"/>
            </p:cNvSpPr>
            <p:nvPr/>
          </p:nvSpPr>
          <p:spPr bwMode="auto">
            <a:xfrm>
              <a:off x="2739553" y="4488786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$1,200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2496625" y="3764657"/>
              <a:ext cx="140163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183"/>
          <p:cNvSpPr>
            <a:spLocks/>
          </p:cNvSpPr>
          <p:nvPr/>
        </p:nvSpPr>
        <p:spPr bwMode="auto">
          <a:xfrm>
            <a:off x="3889375" y="3236684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287713" y="1996847"/>
            <a:ext cx="2965450" cy="2305050"/>
            <a:chOff x="2766951" y="2078182"/>
            <a:chExt cx="2965779" cy="230501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766951" y="2078182"/>
              <a:ext cx="2529168" cy="1971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0" name="TextBox 29"/>
            <p:cNvSpPr txBox="1">
              <a:spLocks noChangeArrowheads="1"/>
            </p:cNvSpPr>
            <p:nvPr/>
          </p:nvSpPr>
          <p:spPr bwMode="auto">
            <a:xfrm>
              <a:off x="5296392" y="401386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31" name="Freeform 183"/>
          <p:cNvSpPr>
            <a:spLocks/>
          </p:cNvSpPr>
          <p:nvPr/>
        </p:nvSpPr>
        <p:spPr bwMode="auto">
          <a:xfrm>
            <a:off x="4397375" y="2830284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1339850" y="2723922"/>
            <a:ext cx="3125788" cy="338137"/>
            <a:chOff x="1389385" y="2972792"/>
            <a:chExt cx="3125167" cy="33897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54431" y="3149439"/>
              <a:ext cx="2660121" cy="15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8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6%</a:t>
              </a:r>
              <a:endParaRPr lang="en-US" altLang="en-US" sz="1600" baseline="-250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184650" y="2901722"/>
            <a:ext cx="811213" cy="2200275"/>
            <a:chOff x="2906012" y="2614639"/>
            <a:chExt cx="812434" cy="2200875"/>
          </a:xfrm>
        </p:grpSpPr>
        <p:sp>
          <p:nvSpPr>
            <p:cNvPr id="50205" name="TextBox 74"/>
            <p:cNvSpPr txBox="1">
              <a:spLocks noChangeArrowheads="1"/>
            </p:cNvSpPr>
            <p:nvPr/>
          </p:nvSpPr>
          <p:spPr bwMode="auto">
            <a:xfrm>
              <a:off x="2906012" y="4476910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$1,400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271992" y="3539609"/>
              <a:ext cx="1851530" cy="158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4357688" y="2663597"/>
            <a:ext cx="3990975" cy="915987"/>
            <a:chOff x="4429496" y="1793174"/>
            <a:chExt cx="3990110" cy="915988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4429496" y="2707575"/>
              <a:ext cx="866587" cy="1587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3" name="TextBox 41"/>
            <p:cNvSpPr txBox="1">
              <a:spLocks noChangeArrowheads="1"/>
            </p:cNvSpPr>
            <p:nvPr/>
          </p:nvSpPr>
          <p:spPr bwMode="auto">
            <a:xfrm>
              <a:off x="5795158" y="1793174"/>
              <a:ext cx="2624448" cy="83099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1. </a:t>
              </a:r>
              <a:r>
                <a:rPr lang="hu-HU" altLang="en-US" sz="1600">
                  <a:solidFill>
                    <a:srgbClr val="800080"/>
                  </a:solidFill>
                </a:rPr>
                <a:t>Egy befektetési adóhitel növeli a kölcsönözhető pénzek keresletét</a:t>
              </a:r>
              <a:r>
                <a:rPr lang="en-US" altLang="en-US" sz="1600">
                  <a:solidFill>
                    <a:srgbClr val="800080"/>
                  </a:solidFill>
                </a:rPr>
                <a:t>. . .</a:t>
              </a:r>
            </a:p>
          </p:txBody>
        </p:sp>
        <p:cxnSp>
          <p:nvCxnSpPr>
            <p:cNvPr id="43" name="Straight Connector 42"/>
            <p:cNvCxnSpPr>
              <a:endCxn id="50203" idx="1"/>
            </p:cNvCxnSpPr>
            <p:nvPr/>
          </p:nvCxnSpPr>
          <p:spPr>
            <a:xfrm flipV="1">
              <a:off x="4845331" y="2209099"/>
              <a:ext cx="949119" cy="463551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130175" y="2889022"/>
            <a:ext cx="1781175" cy="1835150"/>
            <a:chOff x="4336469" y="892630"/>
            <a:chExt cx="1781302" cy="1835323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5909789" y="1099024"/>
              <a:ext cx="414376" cy="1587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0" name="TextBox 48"/>
            <p:cNvSpPr txBox="1">
              <a:spLocks noChangeArrowheads="1"/>
            </p:cNvSpPr>
            <p:nvPr/>
          </p:nvSpPr>
          <p:spPr bwMode="auto">
            <a:xfrm>
              <a:off x="4336469" y="1650671"/>
              <a:ext cx="1605148" cy="1077282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2. . . . </a:t>
              </a:r>
              <a:r>
                <a:rPr lang="hu-HU" altLang="en-US" sz="1600">
                  <a:solidFill>
                    <a:srgbClr val="800080"/>
                  </a:solidFill>
                </a:rPr>
                <a:t>Ami növeli az egyensúlyi kamatlábat</a:t>
              </a:r>
              <a:r>
                <a:rPr lang="en-US" altLang="en-US" sz="1600">
                  <a:solidFill>
                    <a:srgbClr val="800080"/>
                  </a:solidFill>
                </a:rPr>
                <a:t> . . .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 flipH="1" flipV="1">
              <a:off x="5670059" y="1267320"/>
              <a:ext cx="477882" cy="38896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546100" y="4622572"/>
            <a:ext cx="6662738" cy="790575"/>
            <a:chOff x="1071467" y="2231207"/>
            <a:chExt cx="6661909" cy="793319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500040" y="2231207"/>
              <a:ext cx="501588" cy="1593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7" name="TextBox 55"/>
            <p:cNvSpPr txBox="1">
              <a:spLocks noChangeArrowheads="1"/>
            </p:cNvSpPr>
            <p:nvPr/>
          </p:nvSpPr>
          <p:spPr bwMode="auto">
            <a:xfrm>
              <a:off x="1071467" y="2685003"/>
              <a:ext cx="6661909" cy="339523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3. . . . </a:t>
              </a:r>
              <a:r>
                <a:rPr lang="hu-HU" altLang="en-US" sz="1600">
                  <a:solidFill>
                    <a:srgbClr val="800080"/>
                  </a:solidFill>
                </a:rPr>
                <a:t>És növeli a kölcsönözhető pénzek egyensúlyi mennyiségét.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0800000">
              <a:off x="4512739" y="2363426"/>
              <a:ext cx="300001" cy="28514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Magyarország, 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t="7177" r="38811" b="5098"/>
          <a:stretch/>
        </p:blipFill>
        <p:spPr bwMode="auto">
          <a:xfrm>
            <a:off x="3004456" y="1005292"/>
            <a:ext cx="2946401" cy="52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70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2336800" y="1016000"/>
            <a:ext cx="580571" cy="5254171"/>
          </a:xfrm>
          <a:prstGeom prst="lef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Jobb oldali kapcsos zárójel 6"/>
          <p:cNvSpPr/>
          <p:nvPr/>
        </p:nvSpPr>
        <p:spPr>
          <a:xfrm>
            <a:off x="6037943" y="1016000"/>
            <a:ext cx="566057" cy="3033486"/>
          </a:xfrm>
          <a:prstGeom prst="righ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-52096" y="2858255"/>
            <a:ext cx="2547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15-74 év közötti </a:t>
            </a:r>
          </a:p>
          <a:p>
            <a:pPr algn="ctr"/>
            <a:r>
              <a:rPr lang="hu-HU" sz="2400" dirty="0" smtClean="0"/>
              <a:t>népesség (felnőtt</a:t>
            </a:r>
          </a:p>
          <a:p>
            <a:pPr algn="ctr"/>
            <a:r>
              <a:rPr lang="hu-HU" sz="2400" dirty="0" smtClean="0"/>
              <a:t>lakosság, aktív </a:t>
            </a:r>
          </a:p>
          <a:p>
            <a:pPr algn="ctr"/>
            <a:r>
              <a:rPr lang="hu-HU" sz="2400" dirty="0" smtClean="0"/>
              <a:t>korúak)</a:t>
            </a:r>
          </a:p>
          <a:p>
            <a:pPr algn="ctr"/>
            <a:r>
              <a:rPr lang="hu-HU" sz="2400" b="1" dirty="0" smtClean="0"/>
              <a:t>7 573 ezer fő</a:t>
            </a:r>
            <a:endParaRPr lang="en-US" sz="2400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39434" y="2067221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Aktívak</a:t>
            </a:r>
          </a:p>
          <a:p>
            <a:pPr algn="ctr"/>
            <a:r>
              <a:rPr lang="hu-HU" sz="2400" dirty="0" smtClean="0"/>
              <a:t>(munkaerő, </a:t>
            </a:r>
            <a:r>
              <a:rPr lang="hu-HU" sz="2400" dirty="0" err="1" smtClean="0"/>
              <a:t>labour</a:t>
            </a:r>
            <a:endParaRPr lang="hu-HU" sz="2400" dirty="0" smtClean="0"/>
          </a:p>
          <a:p>
            <a:pPr algn="ctr"/>
            <a:r>
              <a:rPr lang="hu-HU" sz="2400" dirty="0" err="1" smtClean="0"/>
              <a:t>force</a:t>
            </a:r>
            <a:r>
              <a:rPr lang="hu-HU" sz="2400" dirty="0" smtClean="0"/>
              <a:t>)</a:t>
            </a:r>
          </a:p>
          <a:p>
            <a:pPr algn="ctr"/>
            <a:r>
              <a:rPr lang="hu-HU" sz="2400" b="1" dirty="0" smtClean="0"/>
              <a:t>4 444 ezer fő</a:t>
            </a:r>
            <a:endParaRPr lang="en-US" sz="24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94969" y="1976448"/>
            <a:ext cx="2512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Foglalkoztatottak</a:t>
            </a:r>
          </a:p>
          <a:p>
            <a:pPr algn="ctr"/>
            <a:r>
              <a:rPr lang="hu-HU" sz="2400" b="1" dirty="0"/>
              <a:t>4 100</a:t>
            </a:r>
            <a:r>
              <a:rPr lang="hu-HU" sz="2400" b="1" dirty="0" smtClean="0"/>
              <a:t> ezer fő</a:t>
            </a:r>
            <a:endParaRPr lang="en-US" sz="24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12842" y="4683366"/>
            <a:ext cx="203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Inaktívak</a:t>
            </a:r>
          </a:p>
          <a:p>
            <a:pPr algn="ctr"/>
            <a:r>
              <a:rPr lang="hu-HU" sz="2400" b="1" dirty="0" smtClean="0"/>
              <a:t>3 129 ezer fő</a:t>
            </a:r>
            <a:endParaRPr lang="en-US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65341" y="4430424"/>
            <a:ext cx="231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Munkanélküliek</a:t>
            </a:r>
          </a:p>
          <a:p>
            <a:pPr algn="ctr"/>
            <a:r>
              <a:rPr lang="hu-HU" sz="2400" b="1" dirty="0" smtClean="0"/>
              <a:t>343 ezer fő</a:t>
            </a:r>
            <a:endParaRPr lang="en-US" sz="2400" b="1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5445771" y="3976916"/>
            <a:ext cx="1019570" cy="796437"/>
          </a:xfrm>
          <a:prstGeom prst="lin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/>
      <p:bldP spid="12" grpId="0"/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Magyarország, 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t="7177" r="38811" b="5098"/>
          <a:stretch/>
        </p:blipFill>
        <p:spPr bwMode="auto">
          <a:xfrm>
            <a:off x="3004456" y="1005292"/>
            <a:ext cx="2946401" cy="52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70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2336800" y="1016000"/>
            <a:ext cx="580571" cy="5254171"/>
          </a:xfrm>
          <a:prstGeom prst="lef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Jobb oldali kapcsos zárójel 6"/>
          <p:cNvSpPr/>
          <p:nvPr/>
        </p:nvSpPr>
        <p:spPr>
          <a:xfrm>
            <a:off x="6037943" y="1016000"/>
            <a:ext cx="566057" cy="3033486"/>
          </a:xfrm>
          <a:prstGeom prst="righ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-52096" y="2858255"/>
            <a:ext cx="2547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15-74 év közötti </a:t>
            </a:r>
          </a:p>
          <a:p>
            <a:pPr algn="ctr"/>
            <a:r>
              <a:rPr lang="hu-HU" sz="2400" dirty="0" smtClean="0"/>
              <a:t>népesség (felnőtt</a:t>
            </a:r>
          </a:p>
          <a:p>
            <a:pPr algn="ctr"/>
            <a:r>
              <a:rPr lang="hu-HU" sz="2400" dirty="0" smtClean="0"/>
              <a:t>lakosság, aktív </a:t>
            </a:r>
          </a:p>
          <a:p>
            <a:pPr algn="ctr"/>
            <a:r>
              <a:rPr lang="hu-HU" sz="2400" dirty="0" smtClean="0"/>
              <a:t>korúak)</a:t>
            </a:r>
          </a:p>
          <a:p>
            <a:pPr algn="ctr"/>
            <a:r>
              <a:rPr lang="hu-HU" sz="2400" b="1" dirty="0" smtClean="0"/>
              <a:t>7 573 ezer fő</a:t>
            </a:r>
            <a:endParaRPr lang="en-US" sz="2400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39434" y="2067221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Aktívak</a:t>
            </a:r>
          </a:p>
          <a:p>
            <a:pPr algn="ctr"/>
            <a:r>
              <a:rPr lang="hu-HU" sz="2400" dirty="0" smtClean="0"/>
              <a:t>(munkaerő, </a:t>
            </a:r>
            <a:r>
              <a:rPr lang="hu-HU" sz="2400" dirty="0" err="1" smtClean="0"/>
              <a:t>labour</a:t>
            </a:r>
            <a:endParaRPr lang="hu-HU" sz="2400" dirty="0" smtClean="0"/>
          </a:p>
          <a:p>
            <a:pPr algn="ctr"/>
            <a:r>
              <a:rPr lang="hu-HU" sz="2400" dirty="0" err="1" smtClean="0"/>
              <a:t>force</a:t>
            </a:r>
            <a:r>
              <a:rPr lang="hu-HU" sz="2400" dirty="0" smtClean="0"/>
              <a:t>)</a:t>
            </a:r>
          </a:p>
          <a:p>
            <a:pPr algn="ctr"/>
            <a:r>
              <a:rPr lang="hu-HU" sz="2400" b="1" dirty="0" smtClean="0"/>
              <a:t>4 444 ezer fő</a:t>
            </a:r>
            <a:endParaRPr lang="en-US" sz="24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94969" y="1976448"/>
            <a:ext cx="2512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Foglalkoztatottak</a:t>
            </a:r>
          </a:p>
          <a:p>
            <a:pPr algn="ctr"/>
            <a:r>
              <a:rPr lang="hu-HU" sz="2400" b="1" dirty="0"/>
              <a:t>4 100</a:t>
            </a:r>
            <a:r>
              <a:rPr lang="hu-HU" sz="2400" b="1" dirty="0" smtClean="0"/>
              <a:t> ezer fő</a:t>
            </a:r>
            <a:endParaRPr lang="en-US" sz="24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12842" y="4683366"/>
            <a:ext cx="203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Inaktívak</a:t>
            </a:r>
          </a:p>
          <a:p>
            <a:pPr algn="ctr"/>
            <a:r>
              <a:rPr lang="hu-HU" sz="2400" b="1" dirty="0" smtClean="0"/>
              <a:t>3 129 ezer fő</a:t>
            </a:r>
            <a:endParaRPr lang="en-US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65341" y="4430424"/>
            <a:ext cx="231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Munkanélküliek</a:t>
            </a:r>
          </a:p>
          <a:p>
            <a:pPr algn="ctr"/>
            <a:r>
              <a:rPr lang="hu-HU" sz="2400" b="1" dirty="0" smtClean="0"/>
              <a:t>343 ezer fő</a:t>
            </a:r>
            <a:endParaRPr lang="en-US" sz="2400" b="1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5445771" y="3976916"/>
            <a:ext cx="1019570" cy="796437"/>
          </a:xfrm>
          <a:prstGeom prst="lin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5138057" y="5514363"/>
                <a:ext cx="3180455" cy="11532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Munkanélküliségi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343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4 444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∗100=7.7%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7" y="5514363"/>
                <a:ext cx="3180455" cy="1153264"/>
              </a:xfrm>
              <a:prstGeom prst="rect">
                <a:avLst/>
              </a:prstGeom>
              <a:blipFill rotWithShape="1">
                <a:blip r:embed="rId3"/>
                <a:stretch>
                  <a:fillRect l="-3065" t="-3704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5445772" y="823184"/>
                <a:ext cx="3441880" cy="115416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Aktivitási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4 444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7 573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∗100=58.7%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72" y="823184"/>
                <a:ext cx="3441880" cy="1154162"/>
              </a:xfrm>
              <a:prstGeom prst="rect">
                <a:avLst/>
              </a:prstGeom>
              <a:blipFill rotWithShape="1">
                <a:blip r:embed="rId4"/>
                <a:stretch>
                  <a:fillRect l="-265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154218" y="823184"/>
                <a:ext cx="3441880" cy="115416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Foglalkoztatási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4 100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7 573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∗100=54.1%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8" y="823184"/>
                <a:ext cx="3441880" cy="1154162"/>
              </a:xfrm>
              <a:prstGeom prst="rect">
                <a:avLst/>
              </a:prstGeom>
              <a:blipFill rotWithShape="1">
                <a:blip r:embed="rId5"/>
                <a:stretch>
                  <a:fillRect l="-265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Miért nem fogynak el munkanélküliek</a:t>
            </a:r>
            <a:r>
              <a:rPr lang="en-US" altLang="en-US" sz="4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Tökéletes piacon nem is lennének!</a:t>
            </a:r>
          </a:p>
          <a:p>
            <a:r>
              <a:rPr lang="hu-HU" altLang="en-US" sz="3400" dirty="0" smtClean="0"/>
              <a:t>Két jelenségről beszélünk</a:t>
            </a:r>
          </a:p>
          <a:p>
            <a:r>
              <a:rPr lang="hu-HU" altLang="en-US" sz="3400" dirty="0" smtClean="0"/>
              <a:t>1. Súrlódásos munkanélküliség</a:t>
            </a:r>
            <a:endParaRPr lang="en-US" altLang="en-US" sz="3400" dirty="0" smtClean="0"/>
          </a:p>
          <a:p>
            <a:pPr lvl="1"/>
            <a:r>
              <a:rPr lang="hu-HU" altLang="en-US" sz="3600" dirty="0" smtClean="0"/>
              <a:t>Időbe </a:t>
            </a:r>
            <a:r>
              <a:rPr lang="hu-HU" altLang="en-US" sz="3600" dirty="0"/>
              <a:t>telik a dolgozóknak munkát találni ami leginkább illik az ízlésükhöz és </a:t>
            </a:r>
            <a:r>
              <a:rPr lang="hu-HU" altLang="en-US" sz="3600" dirty="0" smtClean="0"/>
              <a:t>képességeikhez (munkakeresés)</a:t>
            </a:r>
            <a:endParaRPr lang="hu-HU" altLang="en-US" sz="3600" dirty="0"/>
          </a:p>
          <a:p>
            <a:pPr lvl="2"/>
            <a:r>
              <a:rPr lang="hu-HU" altLang="en-US" sz="3200" dirty="0" smtClean="0"/>
              <a:t>Rövid távú munkanélküliség magyarázata</a:t>
            </a:r>
            <a:endParaRPr lang="hu-HU" altLang="en-US" sz="3200" dirty="0"/>
          </a:p>
          <a:p>
            <a:pPr lvl="2"/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E32C85C-C641-4F0D-9527-20539934D54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pénzmultiplikátor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= </a:t>
            </a:r>
            <a:r>
              <a:rPr lang="en-US" dirty="0" err="1" smtClean="0"/>
              <a:t>Pénzmennyiség</a:t>
            </a:r>
            <a:r>
              <a:rPr lang="en-US" dirty="0"/>
              <a:t>, </a:t>
            </a:r>
            <a:r>
              <a:rPr lang="en-US" dirty="0" err="1"/>
              <a:t>melyet</a:t>
            </a:r>
            <a:r>
              <a:rPr lang="en-US" dirty="0"/>
              <a:t> a </a:t>
            </a:r>
            <a:r>
              <a:rPr lang="en-US" dirty="0" err="1"/>
              <a:t>bankrendszer</a:t>
            </a:r>
            <a:r>
              <a:rPr lang="en-US" dirty="0"/>
              <a:t> </a:t>
            </a:r>
            <a:r>
              <a:rPr lang="en-US" dirty="0" err="1" smtClean="0"/>
              <a:t>generál</a:t>
            </a:r>
            <a:r>
              <a:rPr lang="en-US" dirty="0" smtClean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tartalék</a:t>
            </a:r>
            <a:r>
              <a:rPr lang="en-US" dirty="0"/>
              <a:t> </a:t>
            </a:r>
            <a:r>
              <a:rPr lang="en-US" dirty="0" err="1"/>
              <a:t>dollárral</a:t>
            </a:r>
            <a:endParaRPr lang="en-US" dirty="0"/>
          </a:p>
          <a:p>
            <a:r>
              <a:rPr lang="hu-HU" dirty="0" smtClean="0"/>
              <a:t>= </a:t>
            </a:r>
            <a:r>
              <a:rPr lang="en-US" dirty="0" err="1" smtClean="0"/>
              <a:t>Tartalékráta</a:t>
            </a:r>
            <a:r>
              <a:rPr lang="en-US" dirty="0" smtClean="0"/>
              <a:t> </a:t>
            </a:r>
            <a:r>
              <a:rPr lang="en-US" dirty="0" err="1"/>
              <a:t>reciproka</a:t>
            </a:r>
            <a:r>
              <a:rPr lang="en-US" dirty="0"/>
              <a:t> = </a:t>
            </a:r>
            <a:r>
              <a:rPr lang="en-US" dirty="0" smtClean="0"/>
              <a:t>1/R</a:t>
            </a:r>
            <a:endParaRPr lang="hu-HU" dirty="0" smtClean="0"/>
          </a:p>
          <a:p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magasabb</a:t>
            </a:r>
            <a:r>
              <a:rPr lang="en-US" dirty="0"/>
              <a:t> a </a:t>
            </a:r>
            <a:r>
              <a:rPr lang="en-US" dirty="0" err="1" smtClean="0"/>
              <a:t>tartalékráta</a:t>
            </a:r>
            <a:r>
              <a:rPr lang="hu-HU" dirty="0" smtClean="0"/>
              <a:t> a</a:t>
            </a:r>
            <a:r>
              <a:rPr lang="en-US" dirty="0" err="1" smtClean="0"/>
              <a:t>nnál</a:t>
            </a:r>
            <a:r>
              <a:rPr lang="en-US" dirty="0" smtClean="0"/>
              <a:t> </a:t>
            </a:r>
            <a:r>
              <a:rPr lang="en-US" dirty="0" err="1"/>
              <a:t>kisebb</a:t>
            </a:r>
            <a:r>
              <a:rPr lang="en-US" dirty="0"/>
              <a:t> a </a:t>
            </a:r>
            <a:r>
              <a:rPr lang="en-US" dirty="0" err="1"/>
              <a:t>pénz</a:t>
            </a:r>
            <a:r>
              <a:rPr lang="en-US" dirty="0"/>
              <a:t> </a:t>
            </a:r>
            <a:r>
              <a:rPr lang="en-US" dirty="0" err="1"/>
              <a:t>multiplikátor</a:t>
            </a:r>
            <a:endParaRPr lang="en-US" dirty="0"/>
          </a:p>
          <a:p>
            <a:pPr lvl="1"/>
            <a:r>
              <a:rPr lang="hu-HU" dirty="0" smtClean="0"/>
              <a:t>Teljes</a:t>
            </a:r>
            <a:r>
              <a:rPr lang="en-US" dirty="0" smtClean="0"/>
              <a:t> </a:t>
            </a:r>
            <a:r>
              <a:rPr lang="en-US" dirty="0" err="1"/>
              <a:t>tartalékolásnál</a:t>
            </a:r>
            <a:r>
              <a:rPr lang="en-US" dirty="0"/>
              <a:t> </a:t>
            </a:r>
            <a:r>
              <a:rPr lang="en-US" dirty="0" err="1" smtClean="0"/>
              <a:t>pénzmultiplikátor</a:t>
            </a:r>
            <a:r>
              <a:rPr lang="hu-HU" dirty="0" smtClean="0"/>
              <a:t> =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altLang="en-US" dirty="0">
                <a:solidFill>
                  <a:srgbClr val="C00000"/>
                </a:solidFill>
              </a:rPr>
              <a:t>Miért nem fogynak el munkanélküliek</a:t>
            </a:r>
            <a:r>
              <a:rPr lang="en-US" altLang="en-US" dirty="0">
                <a:solidFill>
                  <a:srgbClr val="C00000"/>
                </a:solidFill>
              </a:rPr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altLang="en-US" dirty="0" smtClean="0"/>
              <a:t>2. Strukturális </a:t>
            </a:r>
            <a:r>
              <a:rPr lang="hu-HU" altLang="en-US" dirty="0"/>
              <a:t>munkanélküliség</a:t>
            </a:r>
            <a:endParaRPr lang="en-US" altLang="en-US" dirty="0"/>
          </a:p>
          <a:p>
            <a:pPr lvl="1"/>
            <a:r>
              <a:rPr lang="hu-HU" altLang="en-US" dirty="0">
                <a:latin typeface="Arial" charset="0"/>
              </a:rPr>
              <a:t>A</a:t>
            </a:r>
            <a:r>
              <a:rPr lang="hu-HU" altLang="en-US" dirty="0"/>
              <a:t>z elérhető munkák száma néhány munkapiacon nem elegendő ahhoz, hogy mindenki számára, aki dolgozni akar, állást </a:t>
            </a:r>
            <a:r>
              <a:rPr lang="hu-HU" altLang="en-US" dirty="0" smtClean="0"/>
              <a:t>biztosítson</a:t>
            </a:r>
          </a:p>
          <a:p>
            <a:pPr lvl="1"/>
            <a:r>
              <a:rPr lang="hu-HU" altLang="en-US" dirty="0" smtClean="0"/>
              <a:t>Akkor van, ha a bérek valamiért magasabbak az egyensúlyi bérnél</a:t>
            </a:r>
          </a:p>
          <a:p>
            <a:pPr lvl="1"/>
            <a:r>
              <a:rPr lang="hu-HU" altLang="en-US" dirty="0" smtClean="0"/>
              <a:t>Három lehetséges ok:</a:t>
            </a:r>
          </a:p>
          <a:p>
            <a:pPr lvl="2"/>
            <a:r>
              <a:rPr lang="hu-HU" altLang="en-US" dirty="0" smtClean="0"/>
              <a:t>Minimálbér </a:t>
            </a:r>
          </a:p>
          <a:p>
            <a:pPr lvl="2"/>
            <a:r>
              <a:rPr lang="hu-HU" altLang="en-US" dirty="0" smtClean="0"/>
              <a:t>Szakszervezetek</a:t>
            </a:r>
          </a:p>
          <a:p>
            <a:pPr lvl="2"/>
            <a:r>
              <a:rPr lang="hu-HU" altLang="en-US" dirty="0" smtClean="0"/>
              <a:t>Hatékony bérek elmélete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3095172"/>
            <a:ext cx="8763000" cy="762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infláció klasszikus elmélete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0070"/>
                </a:solidFill>
              </a:rPr>
              <a:t>A pénzpiac</a:t>
            </a:r>
          </a:p>
          <a:p>
            <a:r>
              <a:rPr lang="hu-HU" dirty="0" smtClean="0"/>
              <a:t>P – árszint ~ termékek pénzben mért ára</a:t>
            </a:r>
          </a:p>
          <a:p>
            <a:r>
              <a:rPr lang="hu-HU" dirty="0" smtClean="0"/>
              <a:t>1/P – „a pénz termékekben mért ára”: </a:t>
            </a:r>
          </a:p>
          <a:p>
            <a:pPr lvl="1"/>
            <a:r>
              <a:rPr lang="hu-HU" dirty="0" smtClean="0"/>
              <a:t>1 $-ból megvásárolható termékek mennyisége</a:t>
            </a:r>
            <a:endParaRPr lang="hu-HU" dirty="0"/>
          </a:p>
          <a:p>
            <a:r>
              <a:rPr lang="hu-HU" dirty="0" smtClean="0"/>
              <a:t>Pénzkínálat (MS):</a:t>
            </a:r>
          </a:p>
          <a:p>
            <a:pPr lvl="1"/>
            <a:r>
              <a:rPr lang="hu-HU" altLang="en-US" dirty="0" smtClean="0"/>
              <a:t>Feltesszük</a:t>
            </a:r>
            <a:r>
              <a:rPr lang="hu-HU" altLang="en-US" dirty="0"/>
              <a:t>, a gazdaságpolitika (monetáris politika) határozza </a:t>
            </a:r>
            <a:r>
              <a:rPr lang="hu-HU" altLang="en-US" dirty="0" smtClean="0"/>
              <a:t>meg</a:t>
            </a:r>
            <a:endParaRPr lang="hu-HU" dirty="0" smtClean="0"/>
          </a:p>
          <a:p>
            <a:r>
              <a:rPr lang="hu-HU" dirty="0" smtClean="0"/>
              <a:t>Pénzkereslet (MD):</a:t>
            </a:r>
          </a:p>
          <a:p>
            <a:pPr lvl="1"/>
            <a:r>
              <a:rPr lang="hu-HU" dirty="0" smtClean="0"/>
              <a:t>Háztartások vagyonuk mekkora részét szeretnék likvid formában tartani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klasszikus elmélete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Minél magasabbak az árak (P) és </a:t>
            </a:r>
          </a:p>
          <a:p>
            <a:r>
              <a:rPr lang="hu-HU" altLang="en-US" sz="3400" dirty="0" smtClean="0"/>
              <a:t>Minél alacsonyabb a pénz értéke (1/P)</a:t>
            </a:r>
          </a:p>
          <a:p>
            <a:r>
              <a:rPr lang="hu-HU" altLang="en-US" sz="3400" dirty="0" smtClean="0"/>
              <a:t>Annál nagyobb a pénzkereslet </a:t>
            </a:r>
            <a:endParaRPr lang="hu-HU" altLang="en-US" sz="3000" dirty="0" smtClean="0"/>
          </a:p>
          <a:p>
            <a:pPr marL="0" indent="0">
              <a:buNone/>
            </a:pPr>
            <a:r>
              <a:rPr lang="hu-HU" altLang="en-US" sz="3400" dirty="0" smtClean="0">
                <a:solidFill>
                  <a:srgbClr val="C00000"/>
                </a:solidFill>
              </a:rPr>
              <a:t>Pénzpiaci egyensúly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000" dirty="0" smtClean="0">
                <a:latin typeface="Arial" charset="0"/>
              </a:rPr>
              <a:t>MD = MS</a:t>
            </a:r>
            <a:endParaRPr lang="hu-HU" altLang="en-US" sz="3400" dirty="0" smtClean="0"/>
          </a:p>
          <a:p>
            <a:r>
              <a:rPr lang="hu-HU" altLang="en-US" sz="3400" dirty="0" smtClean="0"/>
              <a:t>Hosszú távon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mindenkori árszint igazodik</a:t>
            </a:r>
            <a:r>
              <a:rPr lang="en-US" altLang="en-US" sz="3200" dirty="0" smtClean="0"/>
              <a:t>:</a:t>
            </a:r>
          </a:p>
          <a:p>
            <a:pPr lvl="2"/>
            <a:r>
              <a:rPr lang="hu-HU" altLang="en-US" sz="2800" dirty="0" smtClean="0"/>
              <a:t>pénz iránti kereslet megegyezik a kínálattal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49F39F0-6E80-47A7-8D07-153BD43A5C9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1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Pénzpiaci egyensúly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143000"/>
            <a:ext cx="7490408" cy="52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6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Az infláció klasszikus elmélete</a:t>
            </a:r>
            <a:endParaRPr lang="en-US" altLang="en-US" sz="400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A monetáris bővítés hatásai</a:t>
            </a:r>
          </a:p>
          <a:p>
            <a:r>
              <a:rPr lang="hu-HU" altLang="en-US" sz="3400" dirty="0" smtClean="0"/>
              <a:t>Gazdaság</a:t>
            </a:r>
            <a:r>
              <a:rPr lang="en-US" altLang="en-US" sz="3400" dirty="0" smtClean="0"/>
              <a:t> – </a:t>
            </a:r>
            <a:r>
              <a:rPr lang="hu-HU" altLang="en-US" sz="3400" dirty="0" smtClean="0"/>
              <a:t>egyensúlyban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jegybank megduplázza a pénzkínálatot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Bankjegyeket nyomtat</a:t>
            </a:r>
            <a:endParaRPr lang="en-US" altLang="en-US" sz="2800" dirty="0" smtClean="0"/>
          </a:p>
          <a:p>
            <a:pPr lvl="2"/>
            <a:r>
              <a:rPr lang="hu-HU" altLang="en-US" dirty="0" smtClean="0"/>
              <a:t>Vagy </a:t>
            </a:r>
            <a:r>
              <a:rPr lang="en-US" altLang="en-US" dirty="0" smtClean="0"/>
              <a:t>: </a:t>
            </a:r>
            <a:r>
              <a:rPr lang="hu-HU" altLang="en-US" dirty="0" smtClean="0"/>
              <a:t>nyíltpiaci vásárlást hajt végre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C3A1853-A731-44E4-9405-4750AE6194E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3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monetáris bővítés hatásai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67" y="957943"/>
            <a:ext cx="767231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4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monetáris bővítés hatásai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Jobbra </a:t>
            </a:r>
            <a:r>
              <a:rPr lang="hu-HU" altLang="en-US" dirty="0"/>
              <a:t>tolódik a kínálati görbe</a:t>
            </a:r>
            <a:endParaRPr lang="en-US" altLang="en-US" dirty="0"/>
          </a:p>
          <a:p>
            <a:r>
              <a:rPr lang="hu-HU" altLang="en-US" dirty="0" smtClean="0"/>
              <a:t>Új egyensúly</a:t>
            </a:r>
          </a:p>
          <a:p>
            <a:pPr lvl="1"/>
            <a:r>
              <a:rPr lang="hu-HU" altLang="en-US" dirty="0" smtClean="0"/>
              <a:t>Nagyobb pénzmennyiség</a:t>
            </a:r>
          </a:p>
          <a:p>
            <a:pPr lvl="1"/>
            <a:r>
              <a:rPr lang="hu-HU" altLang="en-US" dirty="0"/>
              <a:t>Nő az </a:t>
            </a:r>
            <a:r>
              <a:rPr lang="hu-HU" altLang="en-US" dirty="0" smtClean="0"/>
              <a:t>árszínvonal (P)</a:t>
            </a:r>
            <a:endParaRPr lang="hu-HU" altLang="en-US" dirty="0"/>
          </a:p>
          <a:p>
            <a:pPr lvl="1"/>
            <a:r>
              <a:rPr lang="hu-HU" altLang="en-US" dirty="0"/>
              <a:t>Csökken a pénz </a:t>
            </a:r>
            <a:r>
              <a:rPr lang="hu-HU" altLang="en-US" dirty="0" smtClean="0"/>
              <a:t>értéke (1/P)</a:t>
            </a:r>
            <a:endParaRPr lang="hu-HU" altLang="en-US" dirty="0"/>
          </a:p>
          <a:p>
            <a:r>
              <a:rPr lang="hu-HU" altLang="en-US" dirty="0" smtClean="0">
                <a:sym typeface="Wingdings" panose="05000000000000000000" pitchFamily="2" charset="2"/>
              </a:rPr>
              <a:t> ez a </a:t>
            </a:r>
            <a:r>
              <a:rPr lang="hu-HU" altLang="en-US" i="1" dirty="0" smtClean="0">
                <a:sym typeface="Wingdings" panose="05000000000000000000" pitchFamily="2" charset="2"/>
              </a:rPr>
              <a:t>mennyiségi pénzelmélet</a:t>
            </a:r>
            <a:r>
              <a:rPr lang="hu-HU" altLang="en-US" dirty="0" smtClean="0">
                <a:sym typeface="Wingdings" panose="05000000000000000000" pitchFamily="2" charset="2"/>
              </a:rPr>
              <a:t>: A pénzmennyiség határozza meg az árszintet, és a pénzmennyiség növekedési üteme határozza meg az inflációs rátát.</a:t>
            </a:r>
            <a:endParaRPr lang="hu-HU" altLang="en-US" dirty="0"/>
          </a:p>
          <a:p>
            <a:pPr lvl="1"/>
            <a:endParaRPr lang="hu-HU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" y="76200"/>
            <a:ext cx="927462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u-HU" sz="3600" dirty="0">
                <a:solidFill>
                  <a:srgbClr val="C00000"/>
                </a:solidFill>
              </a:rPr>
              <a:t>A klasszikus dichotómia és a pénz semlegessége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763000" cy="5410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hu-HU" sz="3400" dirty="0" smtClean="0"/>
              <a:t>Nominális változók</a:t>
            </a:r>
            <a:endParaRPr lang="en-US" sz="3400" dirty="0" smtClean="0"/>
          </a:p>
          <a:p>
            <a:pPr lvl="1">
              <a:defRPr/>
            </a:pPr>
            <a:r>
              <a:rPr lang="hu-HU" dirty="0" smtClean="0"/>
              <a:t>Monetáris egységekben mért változók</a:t>
            </a:r>
            <a:endParaRPr lang="en-US" dirty="0" smtClean="0"/>
          </a:p>
          <a:p>
            <a:pPr>
              <a:defRPr/>
            </a:pPr>
            <a:r>
              <a:rPr lang="hu-HU" sz="3400" dirty="0" smtClean="0"/>
              <a:t>Reál változók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Fizikai egységekben mért változók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/>
              <a:t>Klasszikus dichotómia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A nominális és reál változók elméleti szétválasztása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/>
              <a:t>Pénz semlegessége</a:t>
            </a:r>
            <a:endParaRPr lang="en-US" sz="3400" dirty="0" smtClean="0"/>
          </a:p>
          <a:p>
            <a:pPr lvl="1">
              <a:defRPr/>
            </a:pPr>
            <a:r>
              <a:rPr lang="hu-HU" dirty="0" smtClean="0"/>
              <a:t>A pénzkínálatbeli változások nem hatnak a reál változókra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2A1CDB1-F1B7-4F9F-9746-7CE40C09E7EC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sz="3600" dirty="0">
                <a:solidFill>
                  <a:srgbClr val="C00000"/>
                </a:solidFill>
              </a:rPr>
              <a:t>A klasszikus dichotómia és a pénz semlegessége</a:t>
            </a:r>
            <a:endParaRPr lang="en-US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29348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Nominális ár vs. Relatív ár</a:t>
            </a:r>
          </a:p>
          <a:p>
            <a:pPr lvl="1"/>
            <a:r>
              <a:rPr lang="hu-HU" dirty="0" smtClean="0"/>
              <a:t>Nominális ár – nominális változó</a:t>
            </a:r>
          </a:p>
          <a:p>
            <a:pPr lvl="2"/>
            <a:r>
              <a:rPr lang="hu-HU" dirty="0" smtClean="0"/>
              <a:t>1 hamburger 3 $</a:t>
            </a:r>
          </a:p>
          <a:p>
            <a:pPr lvl="2"/>
            <a:r>
              <a:rPr lang="hu-HU" dirty="0" smtClean="0"/>
              <a:t>1 sapka 15$	</a:t>
            </a:r>
          </a:p>
          <a:p>
            <a:pPr lvl="1"/>
            <a:r>
              <a:rPr lang="hu-HU" dirty="0" smtClean="0"/>
              <a:t>Relatív ár – reálváltozó </a:t>
            </a:r>
          </a:p>
          <a:p>
            <a:pPr lvl="2"/>
            <a:r>
              <a:rPr lang="hu-HU" dirty="0" smtClean="0"/>
              <a:t>1 hamburger ára 1/5 sapka</a:t>
            </a:r>
          </a:p>
          <a:p>
            <a:pPr lvl="2"/>
            <a:r>
              <a:rPr lang="hu-HU" dirty="0" smtClean="0"/>
              <a:t>1 sapka ára 5 hamburger </a:t>
            </a:r>
            <a:endParaRPr lang="hu-HU" dirty="0"/>
          </a:p>
          <a:p>
            <a:r>
              <a:rPr lang="hu-HU" dirty="0" smtClean="0"/>
              <a:t>Szétválasztás fontos, mert más tényezők hatnak a reál- és a nominális változókra</a:t>
            </a:r>
          </a:p>
          <a:p>
            <a:pPr lvl="1"/>
            <a:r>
              <a:rPr lang="hu-HU" dirty="0" smtClean="0"/>
              <a:t>Nominális változók – monetáris rendszer</a:t>
            </a:r>
          </a:p>
          <a:p>
            <a:pPr lvl="1"/>
            <a:r>
              <a:rPr lang="hu-HU" dirty="0" smtClean="0"/>
              <a:t>Reálváltozók – reálgazdaság (ezt néztük eddig)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ma?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Pénzmennyiség és infláció befejez</a:t>
            </a:r>
          </a:p>
          <a:p>
            <a:r>
              <a:rPr lang="hu-HU" dirty="0" smtClean="0"/>
              <a:t>Összefoglalás</a:t>
            </a:r>
          </a:p>
          <a:p>
            <a:r>
              <a:rPr lang="hu-HU" dirty="0" smtClean="0"/>
              <a:t>Tanári értékelés</a:t>
            </a:r>
          </a:p>
          <a:p>
            <a:r>
              <a:rPr lang="hu-HU" dirty="0" smtClean="0"/>
              <a:t>Könnyes búcsú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Eddig a reálgazdasággal foglalkoztunk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Gazdasági növekedés – termelési függvény</a:t>
            </a:r>
          </a:p>
          <a:p>
            <a:pPr lvl="1"/>
            <a:r>
              <a:rPr lang="en-US" dirty="0"/>
              <a:t>Y = A F(L, K, H, N)</a:t>
            </a:r>
          </a:p>
          <a:p>
            <a:pPr lvl="1"/>
            <a:r>
              <a:rPr lang="hu-HU" dirty="0" smtClean="0"/>
              <a:t>Reál GDP – termelékenységtől függ</a:t>
            </a:r>
          </a:p>
          <a:p>
            <a:pPr lvl="1"/>
            <a:r>
              <a:rPr lang="hu-HU" dirty="0" smtClean="0"/>
              <a:t>Megtakarítás és beruházás</a:t>
            </a:r>
          </a:p>
          <a:p>
            <a:pPr lvl="2"/>
            <a:r>
              <a:rPr lang="hu-HU" dirty="0" smtClean="0"/>
              <a:t>Reálkamat – hitelpiaci egyensúly </a:t>
            </a:r>
          </a:p>
          <a:p>
            <a:pPr lvl="1"/>
            <a:r>
              <a:rPr lang="hu-HU" dirty="0" smtClean="0"/>
              <a:t>Munkanélküliség </a:t>
            </a:r>
          </a:p>
          <a:p>
            <a:pPr lvl="2"/>
            <a:r>
              <a:rPr lang="hu-HU" dirty="0" smtClean="0"/>
              <a:t>Reálbér – munkaerőpiaci egyensúly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Pénzsemlegesség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pénzkínálat változása csak a nominális változókra hat, a reálváltozókra nem hat</a:t>
            </a:r>
          </a:p>
          <a:p>
            <a:r>
              <a:rPr lang="hu-HU" dirty="0" smtClean="0"/>
              <a:t>Hosszú távon!!!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000070"/>
                </a:solidFill>
              </a:rPr>
              <a:t>A pénz forgási sebessége és a mennyiségi egyenlet</a:t>
            </a:r>
            <a:endParaRPr lang="en-US" altLang="en-US" sz="3400" dirty="0" smtClean="0">
              <a:solidFill>
                <a:srgbClr val="00007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304800" y="788765"/>
                <a:ext cx="8534400" cy="54102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92500"/>
              </a:bodyPr>
              <a:lstStyle/>
              <a:p>
                <a:r>
                  <a:rPr lang="hu-HU" altLang="en-US" sz="3600" dirty="0" smtClean="0"/>
                  <a:t>A pénz forgási sebessége (V): egy átlagos bankjegyet hányszor használnak új jószág vásárlásához</a:t>
                </a:r>
              </a:p>
              <a:p>
                <a14:m>
                  <m:oMath xmlns:m="http://schemas.openxmlformats.org/officeDocument/2006/math">
                    <m:r>
                      <a:rPr lang="hu-HU" altLang="en-US" sz="3600" b="0" i="1" smtClean="0">
                        <a:latin typeface="Cambria Math"/>
                      </a:rPr>
                      <m:t>𝑉</m:t>
                    </m:r>
                    <m:r>
                      <a:rPr lang="hu-HU" altLang="en-US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altLang="en-US" sz="3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alt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altLang="en-US" sz="3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hu-HU" altLang="en-US" sz="3600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hu-HU" altLang="en-US" sz="36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hu-HU" altLang="en-US" sz="3600" b="0" i="1" smtClean="0"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hu-HU" altLang="en-US" sz="3600" dirty="0" smtClean="0"/>
                  <a:t>, ahol</a:t>
                </a:r>
              </a:p>
              <a:p>
                <a:pPr lvl="1"/>
                <a:r>
                  <a:rPr lang="hu-HU" altLang="en-US" dirty="0" smtClean="0"/>
                  <a:t>P: árszint </a:t>
                </a:r>
              </a:p>
              <a:p>
                <a:pPr lvl="1"/>
                <a:r>
                  <a:rPr lang="hu-HU" altLang="en-US" dirty="0" smtClean="0"/>
                  <a:t>Y: a kibocsátás mennyisége (GDP)</a:t>
                </a:r>
              </a:p>
              <a:p>
                <a:pPr lvl="1"/>
                <a:r>
                  <a:rPr lang="hu-HU" altLang="en-US" dirty="0" smtClean="0"/>
                  <a:t>M: a pénzmennyiség</a:t>
                </a:r>
              </a:p>
              <a:p>
                <a:r>
                  <a:rPr lang="hu-HU" altLang="en-US" dirty="0" smtClean="0"/>
                  <a:t>Pl. gazdaság – csak pizza (P=10$, Y=100, M=50$)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altLang="en-US" i="1">
                        <a:latin typeface="Cambria Math"/>
                      </a:rPr>
                      <m:t>𝑉</m:t>
                    </m:r>
                    <m:r>
                      <a:rPr lang="hu-HU" alt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alt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altLang="en-US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hu-HU" alt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hu-HU" altLang="en-US" b="0" i="1" smtClean="0">
                                <a:latin typeface="Cambria Math"/>
                              </a:rPr>
                              <m:t>100</m:t>
                            </m:r>
                          </m:e>
                        </m:d>
                      </m:num>
                      <m:den>
                        <m:r>
                          <a:rPr lang="hu-HU" altLang="en-US" b="0" i="1" smtClean="0">
                            <a:latin typeface="Cambria Math"/>
                          </a:rPr>
                          <m:t>50</m:t>
                        </m:r>
                      </m:den>
                    </m:f>
                    <m:r>
                      <a:rPr lang="hu-HU" alt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hu-HU" altLang="en-US" dirty="0" smtClean="0"/>
                  <a:t>, tehát egy dollár 20-szor cserél gazdát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304800" y="788765"/>
                <a:ext cx="8534400" cy="5410200"/>
              </a:xfrm>
              <a:prstGeom prst="rect">
                <a:avLst/>
              </a:prstGeom>
              <a:blipFill rotWithShape="1">
                <a:blip r:embed="rId2"/>
                <a:stretch>
                  <a:fillRect l="-1929" t="-1689" r="-929" b="-1452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EF296A5-6C4D-45CE-B85D-FBAA034D5C6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altLang="en-US" sz="3400" dirty="0"/>
              <a:t>A pénz forgási sebessége és a mennyiségi egyenlet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72890"/>
                <a:ext cx="8534400" cy="5410200"/>
              </a:xfrm>
            </p:spPr>
            <p:txBody>
              <a:bodyPr/>
              <a:lstStyle/>
              <a:p>
                <a:r>
                  <a:rPr lang="hu-HU" b="0" dirty="0" smtClean="0"/>
                  <a:t>Átrendezve: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𝑀</m:t>
                    </m:r>
                    <m:r>
                      <a:rPr lang="hu-HU" b="0" i="1" smtClean="0">
                        <a:latin typeface="Cambria Math"/>
                      </a:rPr>
                      <m:t>∗</m:t>
                    </m:r>
                    <m:r>
                      <a:rPr lang="hu-HU" b="0" i="1" smtClean="0">
                        <a:latin typeface="Cambria Math"/>
                      </a:rPr>
                      <m:t>𝑉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𝑃</m:t>
                    </m:r>
                    <m:r>
                      <a:rPr lang="hu-HU" b="0" i="1" smtClean="0">
                        <a:latin typeface="Cambria Math"/>
                      </a:rPr>
                      <m:t>∗</m:t>
                    </m:r>
                    <m:r>
                      <a:rPr lang="hu-HU" b="0" i="1" smtClean="0">
                        <a:latin typeface="Cambria Math"/>
                      </a:rPr>
                      <m:t>𝑌</m:t>
                    </m:r>
                  </m:oMath>
                </a14:m>
                <a:endParaRPr lang="hu-HU" b="0" dirty="0" smtClean="0"/>
              </a:p>
              <a:p>
                <a:pPr lvl="1"/>
                <a:r>
                  <a:rPr lang="hu-HU" dirty="0" smtClean="0"/>
                  <a:t>Mennyiségi egyenlet: pénzmennyiség szorozva a forgási sebességgel egyenlő a kibocsátás és az árak szorzatával </a:t>
                </a:r>
              </a:p>
              <a:p>
                <a:pPr lvl="1"/>
                <a:r>
                  <a:rPr lang="hu-HU" dirty="0" smtClean="0">
                    <a:sym typeface="Wingdings" panose="05000000000000000000" pitchFamily="2" charset="2"/>
                  </a:rPr>
                  <a:t> a pénzmennyiség növekedése legalább az egyikben változást idéz elő</a:t>
                </a:r>
              </a:p>
              <a:p>
                <a:pPr lvl="2"/>
                <a:r>
                  <a:rPr lang="hu-HU" dirty="0" smtClean="0">
                    <a:sym typeface="Wingdings" panose="05000000000000000000" pitchFamily="2" charset="2"/>
                  </a:rPr>
                  <a:t>V? adatok szerint viszonylag állandó</a:t>
                </a:r>
              </a:p>
              <a:p>
                <a:pPr lvl="2"/>
                <a:r>
                  <a:rPr lang="hu-HU" dirty="0" smtClean="0">
                    <a:sym typeface="Wingdings" panose="05000000000000000000" pitchFamily="2" charset="2"/>
                  </a:rPr>
                  <a:t>Y? elsősorban a termelési tényezők és technológia határozza meg!</a:t>
                </a:r>
              </a:p>
              <a:p>
                <a:pPr lvl="3"/>
                <a:r>
                  <a:rPr lang="hu-HU" dirty="0" smtClean="0"/>
                  <a:t>Termelési függvény: </a:t>
                </a:r>
                <a:r>
                  <a:rPr lang="en-US" dirty="0" smtClean="0"/>
                  <a:t>Y </a:t>
                </a:r>
                <a:r>
                  <a:rPr lang="en-US" dirty="0"/>
                  <a:t>= A F(L, K, H, N</a:t>
                </a:r>
                <a:r>
                  <a:rPr lang="en-US" dirty="0" smtClean="0"/>
                  <a:t>)</a:t>
                </a:r>
                <a:endParaRPr lang="hu-HU" dirty="0" smtClean="0"/>
              </a:p>
              <a:p>
                <a:pPr lvl="3"/>
                <a:r>
                  <a:rPr lang="hu-HU" dirty="0" smtClean="0"/>
                  <a:t>munka, fizikai és emberi tőke, természeti erőforrások</a:t>
                </a:r>
              </a:p>
              <a:p>
                <a:pPr lvl="2"/>
                <a:r>
                  <a:rPr lang="hu-HU" dirty="0" smtClean="0"/>
                  <a:t>P? IGEN!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72890"/>
                <a:ext cx="8534400" cy="5410200"/>
              </a:xfrm>
              <a:blipFill rotWithShape="1">
                <a:blip r:embed="rId3"/>
                <a:stretch>
                  <a:fillRect l="-1786" t="-1466" b="-15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Tehát a mennyiségi pénzelmélet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u-HU" dirty="0" smtClean="0"/>
              <a:t>A pénz forgási sebessége viszonylag állandó</a:t>
            </a:r>
          </a:p>
          <a:p>
            <a:pPr marL="514350" indent="-514350">
              <a:buAutoNum type="arabicPeriod"/>
            </a:pPr>
            <a:r>
              <a:rPr lang="hu-HU" dirty="0" smtClean="0"/>
              <a:t>Pénzkínálat (M) növelése arányosan növeli a kibocsátás nominális értékét (P*Y)</a:t>
            </a:r>
          </a:p>
          <a:p>
            <a:pPr marL="514350" indent="-514350">
              <a:buAutoNum type="arabicPeriod"/>
            </a:pPr>
            <a:r>
              <a:rPr lang="hu-HU" dirty="0" smtClean="0"/>
              <a:t>Pénzsemlegesség miatt a pénznek nincs hatása a kibocsátásra</a:t>
            </a:r>
          </a:p>
          <a:p>
            <a:pPr marL="514350" indent="-514350">
              <a:buAutoNum type="arabicPeriod"/>
            </a:pPr>
            <a:r>
              <a:rPr lang="hu-HU" dirty="0" smtClean="0"/>
              <a:t>A pénzkínálat növelésének hatása az árszínvonalban jelenik meg </a:t>
            </a:r>
            <a:r>
              <a:rPr lang="hu-HU" dirty="0" smtClean="0">
                <a:sym typeface="Wingdings" panose="05000000000000000000" pitchFamily="2" charset="2"/>
              </a:rPr>
              <a:t> magasabb infláció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Hosszú táv és rövid táv</a:t>
            </a:r>
            <a:endParaRPr lang="en-US" altLang="en-US" sz="4000">
              <a:solidFill>
                <a:srgbClr val="00007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hu-HU" altLang="en-US" dirty="0" smtClean="0"/>
              <a:t>A rövid távú alkalmazkodás más</a:t>
            </a:r>
          </a:p>
          <a:p>
            <a:r>
              <a:rPr lang="hu-HU" altLang="en-US" dirty="0" smtClean="0"/>
              <a:t>Árszint viszonylag merev, lassan alkalmazkodik</a:t>
            </a:r>
          </a:p>
          <a:p>
            <a:r>
              <a:rPr lang="hu-HU" altLang="en-US" dirty="0" smtClean="0"/>
              <a:t>V függ a kamatlábtól, és az is ingadozik</a:t>
            </a:r>
          </a:p>
          <a:p>
            <a:r>
              <a:rPr lang="hu-HU" altLang="en-US" dirty="0" smtClean="0"/>
              <a:t>Y nemcsak a kapacitástól (erőforrásoktól) függ, és ingadozik</a:t>
            </a:r>
          </a:p>
          <a:p>
            <a:r>
              <a:rPr lang="hu-HU" altLang="en-US" dirty="0" smtClean="0"/>
              <a:t>De hosszú távon az egyensúlyt az árszínvonal mozgása teremti meg, a többi </a:t>
            </a:r>
            <a:r>
              <a:rPr lang="hu-HU" altLang="en-US" dirty="0" err="1" smtClean="0"/>
              <a:t>exogén</a:t>
            </a:r>
            <a:endParaRPr lang="hu-HU" altLang="en-US" dirty="0" smtClean="0"/>
          </a:p>
          <a:p>
            <a:endParaRPr lang="hu-HU" altLang="en-US" dirty="0"/>
          </a:p>
          <a:p>
            <a:r>
              <a:rPr lang="hu-HU" altLang="en-US" dirty="0" smtClean="0"/>
              <a:t>Mi hosszú távról beszélünk most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/>
              <a:t>Hiperinfláció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Infláció, ami havonta meghaladja az </a:t>
            </a:r>
            <a:r>
              <a:rPr lang="en-US" altLang="en-US" dirty="0" smtClean="0"/>
              <a:t>50%</a:t>
            </a:r>
            <a:r>
              <a:rPr lang="hu-HU" altLang="en-US" dirty="0" smtClean="0"/>
              <a:t> - </a:t>
            </a:r>
            <a:r>
              <a:rPr lang="hu-HU" altLang="en-US" dirty="0" err="1" smtClean="0"/>
              <a:t>ot</a:t>
            </a:r>
            <a:r>
              <a:rPr lang="en-US" altLang="en-US" dirty="0" smtClean="0"/>
              <a:t> </a:t>
            </a:r>
            <a:r>
              <a:rPr lang="hu-HU" altLang="en-US" dirty="0" smtClean="0"/>
              <a:t> 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Árszint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év folyamán több mint 100-szorosan nőtt</a:t>
            </a:r>
            <a:endParaRPr lang="en-US" altLang="en-US" dirty="0" smtClean="0"/>
          </a:p>
          <a:p>
            <a:r>
              <a:rPr lang="hu-HU" altLang="en-US" dirty="0" smtClean="0"/>
              <a:t>Adat a hiperinflációról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Tiszta kapcsolat a következők között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Pénzmennyiség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Árszínvonal</a:t>
            </a:r>
          </a:p>
          <a:p>
            <a:pPr lvl="1"/>
            <a:r>
              <a:rPr lang="hu-HU" altLang="en-US" dirty="0" smtClean="0"/>
              <a:t>Látványosan megfigyelhető a pénzmennyiség és az árszint kapcsolata</a:t>
            </a:r>
          </a:p>
          <a:p>
            <a:pPr lvl="2"/>
            <a:endParaRPr lang="en-US" altLang="en-US" dirty="0" smtClean="0"/>
          </a:p>
        </p:txBody>
      </p:sp>
      <p:sp>
        <p:nvSpPr>
          <p:cNvPr id="10137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295400" y="0"/>
            <a:ext cx="6477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>
                <a:solidFill>
                  <a:srgbClr val="9E0000"/>
                </a:solidFill>
              </a:rPr>
              <a:t>Hiperinfláció</a:t>
            </a:r>
            <a:endParaRPr lang="en-US" altLang="en-US" dirty="0" smtClean="0">
              <a:solidFill>
                <a:srgbClr val="9E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00800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2BED114-A3C3-412C-B3BB-9D297738F63B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3974"/>
            <a:ext cx="8229600" cy="1143000"/>
          </a:xfrm>
        </p:spPr>
        <p:txBody>
          <a:bodyPr/>
          <a:lstStyle/>
          <a:p>
            <a:r>
              <a:rPr lang="hu-HU" dirty="0" smtClean="0"/>
              <a:t>Hiperinfláció 4 országban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926700"/>
            <a:ext cx="8360228" cy="565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költségei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Csökken a vásárlóerő</a:t>
            </a:r>
            <a:r>
              <a:rPr lang="en-US" altLang="en-US" sz="3400" dirty="0" smtClean="0">
                <a:solidFill>
                  <a:srgbClr val="C00000"/>
                </a:solidFill>
              </a:rPr>
              <a:t>? </a:t>
            </a:r>
            <a:r>
              <a:rPr lang="hu-HU" altLang="en-US" sz="3400" dirty="0" smtClean="0">
                <a:solidFill>
                  <a:srgbClr val="C00000"/>
                </a:solidFill>
              </a:rPr>
              <a:t>Inflációs téveszme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en-US" altLang="en-US" sz="3400" dirty="0" smtClean="0"/>
              <a:t>“</a:t>
            </a:r>
            <a:r>
              <a:rPr lang="hu-HU" altLang="en-US" sz="3400" dirty="0" smtClean="0"/>
              <a:t>Az infláció elveszi az emberektől a nehezen megkeresett dollárjaikat</a:t>
            </a:r>
            <a:r>
              <a:rPr lang="en-US" altLang="en-US" sz="3400" dirty="0" smtClean="0"/>
              <a:t>”</a:t>
            </a:r>
          </a:p>
          <a:p>
            <a:r>
              <a:rPr lang="hu-HU" altLang="en-US" sz="3400" dirty="0" smtClean="0"/>
              <a:t>Amikor az árak emelkednek</a:t>
            </a:r>
            <a:endParaRPr lang="en-US" altLang="en-US" sz="3400" dirty="0" smtClean="0"/>
          </a:p>
          <a:p>
            <a:pPr lvl="1"/>
            <a:r>
              <a:rPr lang="hu-HU" altLang="en-US" sz="3200" dirty="0"/>
              <a:t>V</a:t>
            </a:r>
            <a:r>
              <a:rPr lang="hu-HU" altLang="en-US" sz="3200" dirty="0" smtClean="0"/>
              <a:t>ásárlók</a:t>
            </a:r>
            <a:r>
              <a:rPr lang="en-US" altLang="en-US" sz="3200" dirty="0" smtClean="0"/>
              <a:t> – </a:t>
            </a:r>
            <a:r>
              <a:rPr lang="hu-HU" altLang="en-US" sz="3200" dirty="0" smtClean="0"/>
              <a:t>többet fizetnek</a:t>
            </a:r>
            <a:r>
              <a:rPr lang="en-US" altLang="en-US" sz="3200" dirty="0" smtClean="0"/>
              <a:t> </a:t>
            </a:r>
          </a:p>
          <a:p>
            <a:pPr lvl="1"/>
            <a:r>
              <a:rPr lang="hu-HU" altLang="en-US" sz="3200" dirty="0" smtClean="0"/>
              <a:t>Eladók</a:t>
            </a:r>
            <a:r>
              <a:rPr lang="en-US" altLang="en-US" sz="3200" dirty="0" smtClean="0"/>
              <a:t> – </a:t>
            </a:r>
            <a:r>
              <a:rPr lang="hu-HU" altLang="en-US" sz="3200" dirty="0" smtClean="0"/>
              <a:t>többet kapnak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Az infláció a jövedelmekben</a:t>
            </a:r>
            <a:r>
              <a:rPr lang="en-US" altLang="en-US" sz="3200" dirty="0" smtClean="0"/>
              <a:t> – </a:t>
            </a:r>
            <a:r>
              <a:rPr lang="hu-HU" altLang="en-US" sz="3200" dirty="0" smtClean="0"/>
              <a:t>kéz a kézben jár az inflációval az árakban</a:t>
            </a:r>
            <a:endParaRPr lang="en-US" altLang="en-US" sz="3200" dirty="0" smtClean="0"/>
          </a:p>
          <a:p>
            <a:r>
              <a:rPr lang="hu-HU" altLang="en-US" sz="3400" dirty="0" smtClean="0"/>
              <a:t>Az infláció önmagában nem csökkenti az emberek reál vásárlóerejét</a:t>
            </a:r>
            <a:endParaRPr lang="en-US" altLang="en-US" sz="3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BBA3838-7E69-46D5-87FC-F5BBD8F5FEB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7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költségei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656778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Cipőtalpköltségek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Infláció a pénztartásra kivetett adó </a:t>
            </a:r>
          </a:p>
          <a:p>
            <a:pPr lvl="1"/>
            <a:r>
              <a:rPr lang="hu-HU" altLang="en-US" sz="3200" dirty="0" smtClean="0"/>
              <a:t>Arra ösztönzi az embereket, hogy csökkentsék a pénztartásukat </a:t>
            </a:r>
            <a:r>
              <a:rPr lang="hu-HU" altLang="en-US" sz="3200" dirty="0" smtClean="0">
                <a:sym typeface="Wingdings" panose="05000000000000000000" pitchFamily="2" charset="2"/>
              </a:rPr>
              <a:t> gyakrabban kell bankba járni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Tekintélyesek lehetnek</a:t>
            </a:r>
            <a:endParaRPr lang="en-US" altLang="en-US" sz="3200" dirty="0" smtClean="0"/>
          </a:p>
          <a:p>
            <a:r>
              <a:rPr lang="hu-HU" altLang="en-US" sz="3400" dirty="0" smtClean="0">
                <a:solidFill>
                  <a:srgbClr val="C00000"/>
                </a:solidFill>
              </a:rPr>
              <a:t>Étlapköltségek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Árváltozások költsége</a:t>
            </a:r>
          </a:p>
          <a:p>
            <a:pPr lvl="1"/>
            <a:r>
              <a:rPr lang="hu-HU" altLang="en-US" sz="3200" dirty="0"/>
              <a:t>Dönteni az új árakról, új árlistát nyomtatni, </a:t>
            </a:r>
            <a:r>
              <a:rPr lang="hu-HU" altLang="en-US" sz="3200" dirty="0" smtClean="0"/>
              <a:t>hirdetni</a:t>
            </a:r>
          </a:p>
          <a:p>
            <a:pPr lvl="1"/>
            <a:r>
              <a:rPr lang="hu-HU" altLang="en-US" sz="3200" dirty="0" smtClean="0"/>
              <a:t>Magas </a:t>
            </a:r>
            <a:r>
              <a:rPr lang="hu-HU" altLang="en-US" sz="3200" dirty="0"/>
              <a:t>inflációnál gyakrabban </a:t>
            </a:r>
            <a:r>
              <a:rPr lang="hu-HU" altLang="en-US" sz="3200" dirty="0" smtClean="0"/>
              <a:t>kell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A139208-1919-442F-BF6C-2DE3C500C0F8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Mi a pénz? </a:t>
            </a:r>
            <a:r>
              <a:rPr lang="hu-HU" dirty="0" smtClean="0"/>
              <a:t>A pénz funkciói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685806"/>
            <a:ext cx="8534400" cy="5410200"/>
          </a:xfrm>
        </p:spPr>
        <p:txBody>
          <a:bodyPr/>
          <a:lstStyle/>
          <a:p>
            <a:r>
              <a:rPr lang="hu-HU" dirty="0"/>
              <a:t>Csereeszköz</a:t>
            </a:r>
          </a:p>
          <a:p>
            <a:pPr lvl="1"/>
            <a:r>
              <a:rPr lang="hu-HU" dirty="0" smtClean="0"/>
              <a:t>Vagyonelem</a:t>
            </a:r>
            <a:r>
              <a:rPr lang="hu-HU" dirty="0"/>
              <a:t>, amit az eladók elfogadnak </a:t>
            </a:r>
            <a:r>
              <a:rPr lang="hu-HU" dirty="0" smtClean="0"/>
              <a:t>árukért és </a:t>
            </a:r>
            <a:r>
              <a:rPr lang="hu-HU" dirty="0"/>
              <a:t>szolgáltatásokért cserébe</a:t>
            </a:r>
          </a:p>
          <a:p>
            <a:r>
              <a:rPr lang="hu-HU" dirty="0" smtClean="0"/>
              <a:t>Elszámolási </a:t>
            </a:r>
            <a:r>
              <a:rPr lang="hu-HU" dirty="0"/>
              <a:t>egység</a:t>
            </a:r>
          </a:p>
          <a:p>
            <a:pPr lvl="1"/>
            <a:r>
              <a:rPr lang="hu-HU" dirty="0" smtClean="0"/>
              <a:t>Mérőeszköz</a:t>
            </a:r>
            <a:r>
              <a:rPr lang="hu-HU" dirty="0"/>
              <a:t>, amit az emberek árak és adósságok </a:t>
            </a:r>
            <a:r>
              <a:rPr lang="hu-HU" dirty="0" smtClean="0"/>
              <a:t>kifejezésére </a:t>
            </a:r>
            <a:r>
              <a:rPr lang="hu-HU" dirty="0"/>
              <a:t>használnak</a:t>
            </a:r>
          </a:p>
          <a:p>
            <a:r>
              <a:rPr lang="hu-HU" dirty="0" smtClean="0"/>
              <a:t>Értékőrző</a:t>
            </a:r>
            <a:endParaRPr lang="hu-HU" dirty="0"/>
          </a:p>
          <a:p>
            <a:pPr lvl="1"/>
            <a:r>
              <a:rPr lang="hu-HU" dirty="0" smtClean="0"/>
              <a:t>Eszköz</a:t>
            </a:r>
            <a:r>
              <a:rPr lang="hu-HU" dirty="0"/>
              <a:t>, amit az emberek vásárlóerő jelenből a </a:t>
            </a:r>
            <a:r>
              <a:rPr lang="hu-HU" dirty="0" smtClean="0"/>
              <a:t>jövőbe </a:t>
            </a:r>
            <a:r>
              <a:rPr lang="hu-HU" dirty="0"/>
              <a:t>való átcsoportosításra használhatnak</a:t>
            </a:r>
          </a:p>
          <a:p>
            <a:pPr lvl="2"/>
            <a:r>
              <a:rPr lang="hu-HU" dirty="0" smtClean="0"/>
              <a:t>Részvény</a:t>
            </a:r>
            <a:r>
              <a:rPr lang="hu-HU" dirty="0"/>
              <a:t>, kötvény, ingatlan </a:t>
            </a:r>
            <a:r>
              <a:rPr lang="hu-HU" dirty="0" smtClean="0"/>
              <a:t>is</a:t>
            </a:r>
          </a:p>
          <a:p>
            <a:pPr lvl="2"/>
            <a:r>
              <a:rPr lang="hu-HU" dirty="0" smtClean="0"/>
              <a:t>Infláció </a:t>
            </a:r>
            <a:r>
              <a:rPr lang="hu-HU" dirty="0"/>
              <a:t>miatt a pénz nem tökéletes értékőrző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költségei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64888" y="671292"/>
            <a:ext cx="8763000" cy="57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Relatív ár változékonysága és az erőforrások nem hatékony kihasználása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400" dirty="0" smtClean="0"/>
              <a:t>Piacgazdaságok</a:t>
            </a:r>
            <a:endParaRPr lang="en-US" altLang="en-US" sz="3400" dirty="0" smtClean="0"/>
          </a:p>
          <a:p>
            <a:pPr lvl="1"/>
            <a:r>
              <a:rPr lang="hu-HU" altLang="en-US" dirty="0" smtClean="0"/>
              <a:t>Relatív árak alapján a szűkös erőforrások allokálása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Fogyasztó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összehasonlítja a és szolgáltatások különböző minőségét és árát</a:t>
            </a:r>
            <a:endParaRPr lang="en-US" altLang="en-US" dirty="0" smtClean="0"/>
          </a:p>
          <a:p>
            <a:r>
              <a:rPr lang="hu-HU" altLang="en-US" sz="3400" dirty="0" smtClean="0"/>
              <a:t>Infláció</a:t>
            </a:r>
            <a:r>
              <a:rPr lang="en-US" altLang="en-US" sz="3400" dirty="0" smtClean="0"/>
              <a:t> – </a:t>
            </a:r>
            <a:r>
              <a:rPr lang="hu-HU" altLang="en-US" sz="3400" dirty="0" smtClean="0"/>
              <a:t>eltorzítja a relatív árakat</a:t>
            </a:r>
            <a:endParaRPr lang="en-US" altLang="en-US" sz="3400" dirty="0" smtClean="0"/>
          </a:p>
          <a:p>
            <a:pPr lvl="1"/>
            <a:r>
              <a:rPr lang="hu-HU" altLang="en-US" dirty="0" smtClean="0"/>
              <a:t>Pl. étterem, évi 12% infláció, évente új étlap </a:t>
            </a:r>
            <a:r>
              <a:rPr lang="hu-HU" altLang="en-US" dirty="0" smtClean="0">
                <a:sym typeface="Wingdings" panose="05000000000000000000" pitchFamily="2" charset="2"/>
              </a:rPr>
              <a:t> relatív árak változnak a többi árhoz képest</a:t>
            </a:r>
            <a:endParaRPr lang="hu-HU" altLang="en-US" dirty="0" smtClean="0"/>
          </a:p>
          <a:p>
            <a:pPr lvl="1"/>
            <a:r>
              <a:rPr lang="hu-HU" altLang="en-US" dirty="0" smtClean="0"/>
              <a:t>Fogyasztói döntések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eltorzulnak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Piacok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kevésbé képesek a források legjobb allokálására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6BEB2A1-3434-468C-836B-818BC7B470E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5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költségei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9631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Infláció adótorzítást okoz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400" dirty="0" smtClean="0"/>
              <a:t>A jövedelem kezelése adózáskor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Megtakarításon keresett nominális kamat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Adótörvény </a:t>
            </a:r>
            <a:r>
              <a:rPr lang="hu-HU" altLang="en-US" sz="2800" dirty="0"/>
              <a:t>j</a:t>
            </a:r>
            <a:r>
              <a:rPr lang="hu-HU" altLang="en-US" sz="2800" dirty="0" smtClean="0"/>
              <a:t>övedelemként kezeli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A nominális kamatláb egy része az infláció kompenzálása </a:t>
            </a:r>
            <a:endParaRPr lang="en-US" altLang="en-US" sz="2800" dirty="0" smtClean="0"/>
          </a:p>
          <a:p>
            <a:r>
              <a:rPr lang="hu-HU" altLang="en-US" sz="3400" dirty="0" smtClean="0"/>
              <a:t>Magasabb infláció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megtakarítás ellen ösztönzi az embereket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E495FED-17E8-48C0-94E4-3987A1263BD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Infláció hatása a kamatjövedelem adózására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5" y="1484538"/>
            <a:ext cx="8676286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költségei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9631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smtClean="0">
                <a:solidFill>
                  <a:srgbClr val="C00000"/>
                </a:solidFill>
              </a:rPr>
              <a:t>Zavar és kényelmetlenség</a:t>
            </a:r>
            <a:endParaRPr lang="en-US" altLang="en-US" sz="3400" smtClean="0">
              <a:solidFill>
                <a:srgbClr val="C00000"/>
              </a:solidFill>
            </a:endParaRPr>
          </a:p>
          <a:p>
            <a:r>
              <a:rPr lang="hu-HU" altLang="en-US" sz="3400" smtClean="0"/>
              <a:t>Pénz</a:t>
            </a:r>
            <a:endParaRPr lang="en-US" altLang="en-US" sz="3400" smtClean="0"/>
          </a:p>
          <a:p>
            <a:pPr lvl="1"/>
            <a:r>
              <a:rPr lang="hu-HU" altLang="en-US" sz="3200" smtClean="0"/>
              <a:t>Mérték, mellyel a gazdasági tranzakciókat mérjük</a:t>
            </a:r>
            <a:r>
              <a:rPr lang="en-US" altLang="en-US" sz="3200" smtClean="0"/>
              <a:t> </a:t>
            </a:r>
          </a:p>
          <a:p>
            <a:r>
              <a:rPr lang="hu-HU" altLang="en-US" sz="3400" smtClean="0"/>
              <a:t>A</a:t>
            </a:r>
            <a:r>
              <a:rPr lang="en-US" altLang="en-US" sz="3400" smtClean="0"/>
              <a:t> </a:t>
            </a:r>
            <a:r>
              <a:rPr lang="hu-HU" altLang="en-US" sz="3400" smtClean="0"/>
              <a:t>jegybank feladata</a:t>
            </a:r>
            <a:endParaRPr lang="en-US" altLang="en-US" sz="3400" smtClean="0"/>
          </a:p>
          <a:p>
            <a:pPr lvl="1"/>
            <a:r>
              <a:rPr lang="hu-HU" altLang="en-US" sz="3200" smtClean="0"/>
              <a:t>Biztosítja a pénzmérték megbízhatóságát</a:t>
            </a:r>
            <a:endParaRPr lang="en-US" altLang="en-US" sz="3200" smtClean="0"/>
          </a:p>
          <a:p>
            <a:r>
              <a:rPr lang="hu-HU" altLang="en-US" sz="3400" smtClean="0"/>
              <a:t>Amikor a Fed növeli a pénzkínálatot</a:t>
            </a:r>
            <a:endParaRPr lang="en-US" altLang="en-US" sz="3400" smtClean="0"/>
          </a:p>
          <a:p>
            <a:pPr lvl="1"/>
            <a:r>
              <a:rPr lang="hu-HU" altLang="en-US" sz="3200" smtClean="0"/>
              <a:t>Inflációt hoz létre</a:t>
            </a:r>
            <a:endParaRPr lang="en-US" altLang="en-US" sz="3200" smtClean="0"/>
          </a:p>
          <a:p>
            <a:pPr lvl="1"/>
            <a:r>
              <a:rPr lang="hu-HU" altLang="en-US" sz="3200" smtClean="0"/>
              <a:t>Erodálja az elszámolás egységének reálértékét</a:t>
            </a:r>
            <a:endParaRPr lang="en-US" altLang="en-US" sz="32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CA3D658-E157-4440-B2E0-4AA1DE217F16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Mikroökonómia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Témák a félévben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BEVEZETÉS</a:t>
            </a:r>
          </a:p>
          <a:p>
            <a:r>
              <a:rPr lang="hu-HU" dirty="0" smtClean="0"/>
              <a:t>Mivel foglalkoznak a közgazdászok?</a:t>
            </a:r>
            <a:br>
              <a:rPr lang="hu-HU" dirty="0" smtClean="0"/>
            </a:br>
            <a:r>
              <a:rPr lang="hu-HU" dirty="0" smtClean="0"/>
              <a:t>A közgazdaságtan 10 alapelve (</a:t>
            </a:r>
            <a:r>
              <a:rPr lang="hu-HU" dirty="0" err="1" smtClean="0"/>
              <a:t>Mankiw</a:t>
            </a:r>
            <a:r>
              <a:rPr lang="hu-HU" dirty="0" smtClean="0"/>
              <a:t> 1)</a:t>
            </a:r>
          </a:p>
          <a:p>
            <a:r>
              <a:rPr lang="hu-HU" dirty="0" smtClean="0"/>
              <a:t>Hogyan gondolkodnak a közgazdászok? (M2)</a:t>
            </a:r>
          </a:p>
          <a:p>
            <a:r>
              <a:rPr lang="hu-HU" dirty="0" smtClean="0"/>
              <a:t>A kereskedelem előnyei, a komparatív előnyök elve (M3)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PIACOK MŰKÖDÉSE</a:t>
            </a:r>
          </a:p>
          <a:p>
            <a:r>
              <a:rPr lang="hu-HU" dirty="0" smtClean="0"/>
              <a:t>Kereslet és kínálat (M4)</a:t>
            </a:r>
          </a:p>
          <a:p>
            <a:r>
              <a:rPr lang="hu-HU" dirty="0" smtClean="0"/>
              <a:t>Rugalmasság és alkalmazásai (M5)</a:t>
            </a:r>
          </a:p>
          <a:p>
            <a:r>
              <a:rPr lang="hu-HU" dirty="0" smtClean="0"/>
              <a:t>Kormányzati beavatkozások hatása a piaci egyensúlyra (árszabályozás, adó) (M6)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02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hu-HU" dirty="0" smtClean="0"/>
              <a:t>Témák a félévben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PIACOK ÉS A JÓLÉT</a:t>
            </a:r>
          </a:p>
          <a:p>
            <a:r>
              <a:rPr lang="hu-HU" dirty="0" smtClean="0"/>
              <a:t>Fogyasztói és termelői többlet; a piac hatékonysága (M7)</a:t>
            </a:r>
          </a:p>
          <a:p>
            <a:r>
              <a:rPr lang="hu-HU" dirty="0" smtClean="0"/>
              <a:t>Az adózás költségei (M8)</a:t>
            </a:r>
          </a:p>
          <a:p>
            <a:r>
              <a:rPr lang="hu-HU" dirty="0" smtClean="0"/>
              <a:t>Nemzetközi kereskedelem (M9)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KÖZSZFÉRA GAZDASÁGTANA</a:t>
            </a:r>
          </a:p>
          <a:p>
            <a:r>
              <a:rPr lang="hu-HU" dirty="0" smtClean="0"/>
              <a:t>Külső gazdasági hatások (</a:t>
            </a:r>
            <a:r>
              <a:rPr lang="hu-HU" dirty="0" err="1" smtClean="0"/>
              <a:t>externáliák</a:t>
            </a:r>
            <a:r>
              <a:rPr lang="hu-HU" dirty="0" smtClean="0"/>
              <a:t>) (M10)</a:t>
            </a:r>
          </a:p>
          <a:p>
            <a:r>
              <a:rPr lang="hu-HU" dirty="0" smtClean="0"/>
              <a:t>Közjószágok és közös erőforrások (M11)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966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hu-HU" dirty="0"/>
              <a:t>Témák a félévben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MAKROÖKONÓMIAI ADATOK</a:t>
            </a:r>
          </a:p>
          <a:p>
            <a:r>
              <a:rPr lang="hu-HU" dirty="0" smtClean="0"/>
              <a:t>A </a:t>
            </a:r>
            <a:r>
              <a:rPr lang="hu-HU" dirty="0"/>
              <a:t>nemzet jövedelem mérése (M15)</a:t>
            </a:r>
          </a:p>
          <a:p>
            <a:r>
              <a:rPr lang="hu-HU" dirty="0"/>
              <a:t>A megélhetési költségek mérése (M16</a:t>
            </a:r>
            <a:r>
              <a:rPr lang="hu-HU" dirty="0" smtClean="0"/>
              <a:t>)</a:t>
            </a:r>
          </a:p>
          <a:p>
            <a:endParaRPr lang="hu-HU" sz="1700" dirty="0" smtClean="0"/>
          </a:p>
          <a:p>
            <a:pPr marL="0" indent="0">
              <a:buNone/>
            </a:pPr>
            <a:r>
              <a:rPr lang="hu-HU" dirty="0" smtClean="0"/>
              <a:t>A REÁLGAZDASÁG HOSSZÚ TÁVON</a:t>
            </a:r>
            <a:endParaRPr lang="hu-HU" dirty="0"/>
          </a:p>
          <a:p>
            <a:r>
              <a:rPr lang="hu-HU" dirty="0" smtClean="0"/>
              <a:t>Termelés és gazdasági növekedés (M17)</a:t>
            </a:r>
          </a:p>
          <a:p>
            <a:r>
              <a:rPr lang="hu-HU" dirty="0" smtClean="0"/>
              <a:t>Megtakarítás és beruházás, pénzügyi rendszer (M18)</a:t>
            </a:r>
          </a:p>
          <a:p>
            <a:r>
              <a:rPr lang="hu-HU" dirty="0" smtClean="0"/>
              <a:t>Munkanélküliség </a:t>
            </a:r>
            <a:r>
              <a:rPr lang="hu-HU" dirty="0"/>
              <a:t>(M20</a:t>
            </a:r>
            <a:r>
              <a:rPr lang="hu-HU" dirty="0" smtClean="0"/>
              <a:t>)</a:t>
            </a:r>
          </a:p>
          <a:p>
            <a:endParaRPr lang="hu-HU" sz="1700" dirty="0" smtClean="0"/>
          </a:p>
          <a:p>
            <a:pPr marL="0" indent="0">
              <a:buNone/>
            </a:pPr>
            <a:r>
              <a:rPr lang="hu-HU" dirty="0" smtClean="0"/>
              <a:t>A PÉNZ ÉS AZ ÁRAK HOSSZÚ TÁVON</a:t>
            </a:r>
          </a:p>
          <a:p>
            <a:r>
              <a:rPr lang="hu-HU" dirty="0" smtClean="0"/>
              <a:t>A monetáris rendszer (M21)</a:t>
            </a:r>
          </a:p>
          <a:p>
            <a:r>
              <a:rPr lang="hu-HU" dirty="0" smtClean="0"/>
              <a:t>A pénzmennyiség és az infláció (M22)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671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közgazdaságtan tíz alapelve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2400" dirty="0" smtClean="0">
                <a:solidFill>
                  <a:srgbClr val="000070"/>
                </a:solidFill>
                <a:latin typeface="Calibri" pitchFamily="34" charset="0"/>
              </a:rPr>
              <a:t>Hogyan hoznak döntéseket az emberek?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1: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Az emberek átváltásokkal szembesülnek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2: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Mindennek az a költsége, amiről lemondunk érte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3: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A racionális emberek marginális értékekben gondolkodnak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4: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Az emberek ösztönzőkre reagálnak</a:t>
            </a: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2400" dirty="0" smtClean="0">
                <a:solidFill>
                  <a:srgbClr val="000070"/>
                </a:solidFill>
                <a:latin typeface="Calibri" pitchFamily="34" charset="0"/>
              </a:rPr>
              <a:t>Hogyan hatnak egymásra az emberek?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5: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Kereskedelem révén mindenki jobban járhat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6: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A piacok általában képesek jól megszervezni a gazdasági tevékenységeket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7: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A kormány néha javíthatja a piaci folyamatok eredményeit</a:t>
            </a: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2400" dirty="0" smtClean="0">
                <a:solidFill>
                  <a:srgbClr val="000070"/>
                </a:solidFill>
                <a:latin typeface="Calibri" pitchFamily="34" charset="0"/>
              </a:rPr>
              <a:t>Hogyan működik a gazdaság egésze?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8: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Egy ország életszínvonala a termelési képességétől függ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9: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Ha a kormány túl sok pénzt bocsát ki, az árak emelkednek</a:t>
            </a:r>
          </a:p>
          <a:p>
            <a:pPr marL="457200" lvl="1" inden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</a:rPr>
              <a:t>10: </a:t>
            </a:r>
            <a:r>
              <a:rPr lang="hu-HU" sz="2200" dirty="0" smtClean="0">
                <a:solidFill>
                  <a:srgbClr val="000000"/>
                </a:solidFill>
                <a:latin typeface="Calibri" pitchFamily="34" charset="0"/>
              </a:rPr>
              <a:t>A társadalom az infláció és a munkanélküliség között rövid távon átváltással szembesül</a:t>
            </a:r>
          </a:p>
        </p:txBody>
      </p:sp>
    </p:spTree>
    <p:extLst>
      <p:ext uri="{BB962C8B-B14F-4D97-AF65-F5344CB8AC3E}">
        <p14:creationId xmlns:p14="http://schemas.microsoft.com/office/powerpoint/2010/main" val="61192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Mi a pénz? </a:t>
            </a:r>
            <a:r>
              <a:rPr lang="hu-HU" dirty="0" smtClean="0"/>
              <a:t>Pénzállomány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89002"/>
            <a:ext cx="8534400" cy="54102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/>
              <a:t>gazdaságban forgalomban lévő pénz </a:t>
            </a:r>
            <a:r>
              <a:rPr lang="hu-HU" dirty="0" smtClean="0"/>
              <a:t>mennyisége </a:t>
            </a:r>
            <a:endParaRPr lang="hu-HU" dirty="0"/>
          </a:p>
          <a:p>
            <a:pPr lvl="1"/>
            <a:r>
              <a:rPr lang="hu-HU" dirty="0" smtClean="0"/>
              <a:t>Készpénz: Embereknél </a:t>
            </a:r>
            <a:r>
              <a:rPr lang="hu-HU" dirty="0"/>
              <a:t>lévő bankjegyek és érmék</a:t>
            </a:r>
          </a:p>
          <a:p>
            <a:pPr lvl="1"/>
            <a:r>
              <a:rPr lang="hu-HU" dirty="0" smtClean="0"/>
              <a:t>Látra </a:t>
            </a:r>
            <a:r>
              <a:rPr lang="hu-HU" dirty="0"/>
              <a:t>szóló </a:t>
            </a:r>
            <a:r>
              <a:rPr lang="hu-HU" dirty="0" smtClean="0"/>
              <a:t>betétek: Bankszámlapénz (átutalási megbízás, USA: csekk) </a:t>
            </a:r>
          </a:p>
          <a:p>
            <a:pPr lvl="2"/>
            <a:r>
              <a:rPr lang="hu-HU" dirty="0" smtClean="0"/>
              <a:t>Bank kötelezettségvállalása a számlatulajdonos felé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95300" y="984250"/>
            <a:ext cx="8534400" cy="5410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buFont typeface="Arial" charset="0"/>
              <a:buNone/>
            </a:pPr>
            <a:r>
              <a:rPr lang="hu-HU" altLang="en-US" smtClean="0">
                <a:solidFill>
                  <a:srgbClr val="9E0000"/>
                </a:solidFill>
              </a:rPr>
              <a:t>Közgazdasági modellek</a:t>
            </a:r>
            <a:endParaRPr lang="en-US" altLang="en-US" smtClean="0"/>
          </a:p>
          <a:p>
            <a:pPr>
              <a:buFont typeface="Arial" charset="0"/>
              <a:buChar char="•"/>
            </a:pPr>
            <a:r>
              <a:rPr lang="hu-HU" altLang="en-US" sz="2800" smtClean="0"/>
              <a:t>Egyenletek (és ábrák)</a:t>
            </a:r>
          </a:p>
          <a:p>
            <a:pPr>
              <a:buFont typeface="Arial" charset="0"/>
              <a:buChar char="•"/>
            </a:pPr>
            <a:r>
              <a:rPr lang="hu-HU" altLang="en-US" sz="2800" smtClean="0"/>
              <a:t>Feltételezések és következtetések</a:t>
            </a:r>
            <a:endParaRPr lang="en-US" altLang="en-US" sz="2800" smtClean="0"/>
          </a:p>
          <a:p>
            <a:pPr>
              <a:buFont typeface="Arial" charset="0"/>
              <a:buChar char="•"/>
            </a:pPr>
            <a:r>
              <a:rPr lang="hu-HU" altLang="en-US" sz="2800" smtClean="0"/>
              <a:t>Sok részlet elhagyása - így láthatjuk meg, hogy mi az</a:t>
            </a:r>
            <a:r>
              <a:rPr lang="en-US" altLang="en-US" sz="2800" smtClean="0"/>
              <a:t>,</a:t>
            </a:r>
            <a:r>
              <a:rPr lang="hu-HU" altLang="en-US" sz="2800" smtClean="0"/>
              <a:t> ami igazán fontos</a:t>
            </a:r>
            <a:endParaRPr lang="en-US" altLang="en-US" sz="2800" smtClean="0"/>
          </a:p>
          <a:p>
            <a:pPr>
              <a:buFont typeface="Arial" charset="0"/>
              <a:buChar char="•"/>
            </a:pPr>
            <a:r>
              <a:rPr lang="hu-HU" altLang="en-US" sz="2800" smtClean="0"/>
              <a:t>A valóság leegyszerűsítése annak érdekében, hogy jobban megérthessük azt</a:t>
            </a:r>
          </a:p>
          <a:p>
            <a:pPr>
              <a:buFont typeface="Arial" charset="0"/>
              <a:buChar char="•"/>
            </a:pPr>
            <a:r>
              <a:rPr lang="hu-HU" altLang="en-US" sz="2800" smtClean="0"/>
              <a:t>Két egyszerű példa:</a:t>
            </a:r>
          </a:p>
          <a:p>
            <a:pPr marL="914400" lvl="1" indent="-457200">
              <a:buFont typeface="Arial" charset="0"/>
              <a:buChar char="•"/>
            </a:pPr>
            <a:r>
              <a:rPr lang="hu-HU" altLang="en-US" sz="2600" smtClean="0"/>
              <a:t>A gazdaság körfolyamata</a:t>
            </a:r>
          </a:p>
          <a:p>
            <a:pPr marL="914400" lvl="1" indent="-457200">
              <a:buFont typeface="Arial" charset="0"/>
              <a:buChar char="•"/>
            </a:pPr>
            <a:r>
              <a:rPr lang="hu-HU" altLang="en-US" sz="2600" smtClean="0"/>
              <a:t>A termelési lehetőségek határa	</a:t>
            </a:r>
            <a:endParaRPr lang="en-US" altLang="en-US" sz="260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3D032E-E84A-4943-BD35-F420AC87D8D2}" type="slidenum">
              <a:rPr lang="en-US" altLang="en-US" sz="2400" smtClean="0">
                <a:solidFill>
                  <a:schemeClr val="tx1"/>
                </a:solidFill>
                <a:cs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240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76200"/>
            <a:ext cx="87630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hu-HU" sz="4000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A közgazdász mint tudományos kutató</a:t>
            </a:r>
            <a:endParaRPr lang="en-US" sz="4000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52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xfrm>
            <a:off x="457200" y="18864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u-HU" altLang="en-US" dirty="0" smtClean="0"/>
              <a:t>A közgazdász mint tudományos kutató és mint gazdaságpolitikai tanácsadó</a:t>
            </a:r>
            <a:endParaRPr lang="en-US" altLang="en-US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28801"/>
            <a:ext cx="8229600" cy="5040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36575" lvl="1" indent="-457200"/>
            <a:r>
              <a:rPr lang="hu-HU" altLang="en-US" sz="2800" dirty="0" smtClean="0"/>
              <a:t>Pozitív állítás: leíró (Milyen a világ?)</a:t>
            </a:r>
          </a:p>
          <a:p>
            <a:pPr marL="536575" lvl="1" indent="-457200"/>
            <a:r>
              <a:rPr lang="hu-HU" altLang="en-US" dirty="0" smtClean="0"/>
              <a:t>Normatív ~: előíró / értékítéletet hordozó (Milyennek kellene lennie a világnak?)</a:t>
            </a:r>
            <a:endParaRPr lang="hu-HU" altLang="en-US" sz="2800" dirty="0" smtClean="0"/>
          </a:p>
          <a:p>
            <a:pPr marL="536575" lvl="1" indent="-457200">
              <a:buFont typeface="Calibri" pitchFamily="34" charset="0"/>
              <a:buAutoNum type="arabicPeriod"/>
            </a:pPr>
            <a:endParaRPr lang="hu-HU" altLang="en-US" dirty="0" smtClean="0"/>
          </a:p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</a:t>
            </a:r>
            <a:r>
              <a:rPr lang="hu-HU" dirty="0" smtClean="0"/>
              <a:t> Az EU agrártámogatási rendszerét meg kellene szüntetni, mert túltermeléshez vezetnek és hátrányosak a fejlődő országok mezőgazdasági </a:t>
            </a:r>
            <a:r>
              <a:rPr lang="hu-HU" dirty="0" err="1" smtClean="0"/>
              <a:t>termlőinek</a:t>
            </a:r>
            <a:r>
              <a:rPr lang="hu-HU" dirty="0" smtClean="0"/>
              <a:t>.”</a:t>
            </a:r>
            <a:endParaRPr lang="hu-HU" altLang="en-US" sz="2800" dirty="0" smtClean="0"/>
          </a:p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</a:t>
            </a:r>
            <a:r>
              <a:rPr lang="hu-HU" dirty="0" smtClean="0"/>
              <a:t> A szennyadók és </a:t>
            </a:r>
            <a:r>
              <a:rPr lang="hu-HU" dirty="0" err="1" smtClean="0"/>
              <a:t>piacosítható</a:t>
            </a:r>
            <a:r>
              <a:rPr lang="hu-HU" dirty="0" smtClean="0"/>
              <a:t> szennyezési jogok hatékonyabbak a szennyezés visszafogásában, mint a szennyezési korlátok bevezetése</a:t>
            </a:r>
            <a:r>
              <a:rPr lang="en-US" dirty="0" smtClean="0"/>
              <a:t>. </a:t>
            </a:r>
            <a:r>
              <a:rPr lang="hu-HU" altLang="en-US" sz="2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6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Pozitív vs. Normatív?</a:t>
            </a:r>
            <a:endParaRPr lang="en-US" altLang="en-US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„A minimálbérből származó jövedelememelkedés sokkal többet ér, mint a foglalkoztatottság kis csökkenése.”</a:t>
            </a:r>
          </a:p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„A minimálbér növelése csökkenteni fogja a legkevésbé képzettek foglalkoztatottságát.”</a:t>
            </a:r>
          </a:p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„Az árszínvonal csökken, ha nő a pénzmennyiség a gazdaságban.”</a:t>
            </a:r>
          </a:p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„A kormánynak adóztatnia kell a dohánycégeket, hogy a bevételből finanszírozza a betegek kezelését.”</a:t>
            </a:r>
          </a:p>
          <a:p>
            <a:pPr marL="536575" lvl="1" indent="-457200">
              <a:buFont typeface="Calibri" pitchFamily="34" charset="0"/>
              <a:buAutoNum type="arabicPeriod"/>
            </a:pPr>
            <a:r>
              <a:rPr lang="hu-HU" altLang="en-US" sz="2800" dirty="0" smtClean="0"/>
              <a:t>„A progresszív adórendszer igazságtalan, mert a szorgosabb emberek aránytalanul sokat fizetnek be a közösbe.”</a:t>
            </a:r>
            <a:endParaRPr lang="en-US" altLang="en-US" sz="2800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fld id="{ACBC966C-EE92-4CF1-AF0B-C7D7A6D3C1E3}" type="slidenum">
              <a:rPr lang="en-US" altLang="en-US" smtClean="0">
                <a:solidFill>
                  <a:srgbClr val="000000"/>
                </a:solidFill>
              </a:rPr>
              <a:pPr defTabSz="457200"/>
              <a:t>42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MEGOLDÁS</a:t>
            </a:r>
          </a:p>
        </p:txBody>
      </p:sp>
      <p:sp>
        <p:nvSpPr>
          <p:cNvPr id="76803" name="Tartalom helye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>
              <a:buFont typeface="Calibri" pitchFamily="34" charset="0"/>
              <a:buAutoNum type="arabicPeriod"/>
            </a:pPr>
            <a:r>
              <a:rPr lang="hu-HU" altLang="en-US" sz="2400" smtClean="0"/>
              <a:t>Normatív 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hu-HU" altLang="en-US" sz="2400" smtClean="0"/>
              <a:t>Pozitív 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hu-HU" altLang="en-US" sz="2400" smtClean="0"/>
              <a:t>Pozitív (de hamis !)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hu-HU" altLang="en-US" sz="2400" smtClean="0"/>
              <a:t>Normatív  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hu-HU" altLang="en-US" sz="2400" smtClean="0"/>
              <a:t>Normatív </a:t>
            </a:r>
            <a:endParaRPr lang="hu-HU" altLang="en-US" smtClean="0"/>
          </a:p>
        </p:txBody>
      </p:sp>
      <p:sp>
        <p:nvSpPr>
          <p:cNvPr id="76804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fld id="{D78D6493-B550-4F11-9E8F-ED649D111AD8}" type="slidenum">
              <a:rPr lang="en-US" altLang="en-US" smtClean="0">
                <a:solidFill>
                  <a:schemeClr val="tx1"/>
                </a:solidFill>
              </a:rPr>
              <a:pPr defTabSz="457200"/>
              <a:t>43</a:t>
            </a:fld>
            <a:endParaRPr lang="en-US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07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56323" name="Rectangle 307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106948" name="Rectangle 307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u-HU" dirty="0" smtClean="0"/>
              <a:t>Keresleti görbe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6325" name="Line 3077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3078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51" name="Line 3079"/>
          <p:cNvSpPr>
            <a:spLocks noChangeShapeType="1"/>
          </p:cNvSpPr>
          <p:nvPr/>
        </p:nvSpPr>
        <p:spPr bwMode="auto">
          <a:xfrm>
            <a:off x="1600200" y="2209800"/>
            <a:ext cx="4648200" cy="3962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52" name="Oval 3080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106953" name="Oval 3081"/>
          <p:cNvSpPr>
            <a:spLocks noChangeArrowheads="1"/>
          </p:cNvSpPr>
          <p:nvPr/>
        </p:nvSpPr>
        <p:spPr bwMode="auto">
          <a:xfrm>
            <a:off x="1524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grpSp>
        <p:nvGrpSpPr>
          <p:cNvPr id="2" name="Group 3121"/>
          <p:cNvGrpSpPr>
            <a:grpSpLocks/>
          </p:cNvGrpSpPr>
          <p:nvPr/>
        </p:nvGrpSpPr>
        <p:grpSpPr bwMode="auto">
          <a:xfrm>
            <a:off x="1600200" y="2743200"/>
            <a:ext cx="838200" cy="152400"/>
            <a:chOff x="1008" y="1728"/>
            <a:chExt cx="528" cy="96"/>
          </a:xfrm>
        </p:grpSpPr>
        <p:sp>
          <p:nvSpPr>
            <p:cNvPr id="56372" name="Oval 3082"/>
            <p:cNvSpPr>
              <a:spLocks noChangeArrowheads="1"/>
            </p:cNvSpPr>
            <p:nvPr/>
          </p:nvSpPr>
          <p:spPr bwMode="auto">
            <a:xfrm>
              <a:off x="1440" y="1728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6373" name="Line 3087"/>
            <p:cNvSpPr>
              <a:spLocks noChangeShapeType="1"/>
            </p:cNvSpPr>
            <p:nvPr/>
          </p:nvSpPr>
          <p:spPr bwMode="auto">
            <a:xfrm flipH="1">
              <a:off x="1008" y="177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22"/>
          <p:cNvGrpSpPr>
            <a:grpSpLocks/>
          </p:cNvGrpSpPr>
          <p:nvPr/>
        </p:nvGrpSpPr>
        <p:grpSpPr bwMode="auto">
          <a:xfrm>
            <a:off x="1600200" y="3429000"/>
            <a:ext cx="1600200" cy="152400"/>
            <a:chOff x="1008" y="2160"/>
            <a:chExt cx="1008" cy="96"/>
          </a:xfrm>
        </p:grpSpPr>
        <p:sp>
          <p:nvSpPr>
            <p:cNvPr id="56370" name="Oval 3083"/>
            <p:cNvSpPr>
              <a:spLocks noChangeArrowheads="1"/>
            </p:cNvSpPr>
            <p:nvPr/>
          </p:nvSpPr>
          <p:spPr bwMode="auto">
            <a:xfrm>
              <a:off x="1920" y="2160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6371" name="Line 3088"/>
            <p:cNvSpPr>
              <a:spLocks noChangeShapeType="1"/>
            </p:cNvSpPr>
            <p:nvPr/>
          </p:nvSpPr>
          <p:spPr bwMode="auto">
            <a:xfrm flipH="1">
              <a:off x="1008" y="220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23"/>
          <p:cNvGrpSpPr>
            <a:grpSpLocks/>
          </p:cNvGrpSpPr>
          <p:nvPr/>
        </p:nvGrpSpPr>
        <p:grpSpPr bwMode="auto">
          <a:xfrm>
            <a:off x="1600200" y="4038600"/>
            <a:ext cx="2286000" cy="152400"/>
            <a:chOff x="1008" y="2544"/>
            <a:chExt cx="1440" cy="96"/>
          </a:xfrm>
        </p:grpSpPr>
        <p:sp>
          <p:nvSpPr>
            <p:cNvPr id="56368" name="Oval 3084"/>
            <p:cNvSpPr>
              <a:spLocks noChangeArrowheads="1"/>
            </p:cNvSpPr>
            <p:nvPr/>
          </p:nvSpPr>
          <p:spPr bwMode="auto">
            <a:xfrm>
              <a:off x="2352" y="254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6369" name="Line 3089"/>
            <p:cNvSpPr>
              <a:spLocks noChangeShapeType="1"/>
            </p:cNvSpPr>
            <p:nvPr/>
          </p:nvSpPr>
          <p:spPr bwMode="auto">
            <a:xfrm flipH="1">
              <a:off x="1008" y="259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24"/>
          <p:cNvGrpSpPr>
            <a:grpSpLocks/>
          </p:cNvGrpSpPr>
          <p:nvPr/>
        </p:nvGrpSpPr>
        <p:grpSpPr bwMode="auto">
          <a:xfrm>
            <a:off x="1600200" y="4648200"/>
            <a:ext cx="3048000" cy="152400"/>
            <a:chOff x="1008" y="2928"/>
            <a:chExt cx="1920" cy="96"/>
          </a:xfrm>
        </p:grpSpPr>
        <p:sp>
          <p:nvSpPr>
            <p:cNvPr id="56366" name="Oval 3085"/>
            <p:cNvSpPr>
              <a:spLocks noChangeArrowheads="1"/>
            </p:cNvSpPr>
            <p:nvPr/>
          </p:nvSpPr>
          <p:spPr bwMode="auto">
            <a:xfrm>
              <a:off x="2832" y="2928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6367" name="Line 3090"/>
            <p:cNvSpPr>
              <a:spLocks noChangeShapeType="1"/>
            </p:cNvSpPr>
            <p:nvPr/>
          </p:nvSpPr>
          <p:spPr bwMode="auto">
            <a:xfrm flipH="1">
              <a:off x="1008" y="2976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25"/>
          <p:cNvGrpSpPr>
            <a:grpSpLocks/>
          </p:cNvGrpSpPr>
          <p:nvPr/>
        </p:nvGrpSpPr>
        <p:grpSpPr bwMode="auto">
          <a:xfrm>
            <a:off x="1600200" y="5334000"/>
            <a:ext cx="3810000" cy="152400"/>
            <a:chOff x="1008" y="3360"/>
            <a:chExt cx="2400" cy="96"/>
          </a:xfrm>
        </p:grpSpPr>
        <p:sp>
          <p:nvSpPr>
            <p:cNvPr id="56364" name="Oval 3086"/>
            <p:cNvSpPr>
              <a:spLocks noChangeArrowheads="1"/>
            </p:cNvSpPr>
            <p:nvPr/>
          </p:nvSpPr>
          <p:spPr bwMode="auto">
            <a:xfrm>
              <a:off x="3312" y="3360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6365" name="Line 3091"/>
            <p:cNvSpPr>
              <a:spLocks noChangeShapeType="1"/>
            </p:cNvSpPr>
            <p:nvPr/>
          </p:nvSpPr>
          <p:spPr bwMode="auto">
            <a:xfrm flipH="1">
              <a:off x="1008" y="3408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964" name="Line 3092"/>
          <p:cNvSpPr>
            <a:spLocks noChangeShapeType="1"/>
          </p:cNvSpPr>
          <p:nvPr/>
        </p:nvSpPr>
        <p:spPr bwMode="auto">
          <a:xfrm>
            <a:off x="2362200" y="2819400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65" name="Line 3093"/>
          <p:cNvSpPr>
            <a:spLocks noChangeShapeType="1"/>
          </p:cNvSpPr>
          <p:nvPr/>
        </p:nvSpPr>
        <p:spPr bwMode="auto">
          <a:xfrm>
            <a:off x="3124200" y="35052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66" name="Line 3094"/>
          <p:cNvSpPr>
            <a:spLocks noChangeShapeType="1"/>
          </p:cNvSpPr>
          <p:nvPr/>
        </p:nvSpPr>
        <p:spPr bwMode="auto">
          <a:xfrm>
            <a:off x="3810000" y="4114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67" name="Line 3095"/>
          <p:cNvSpPr>
            <a:spLocks noChangeShapeType="1"/>
          </p:cNvSpPr>
          <p:nvPr/>
        </p:nvSpPr>
        <p:spPr bwMode="auto">
          <a:xfrm>
            <a:off x="4572000" y="4724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968" name="Line 3096"/>
          <p:cNvSpPr>
            <a:spLocks noChangeShapeType="1"/>
          </p:cNvSpPr>
          <p:nvPr/>
        </p:nvSpPr>
        <p:spPr bwMode="auto">
          <a:xfrm>
            <a:off x="5334000" y="54102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3097"/>
          <p:cNvSpPr txBox="1">
            <a:spLocks noChangeArrowheads="1"/>
          </p:cNvSpPr>
          <p:nvPr/>
        </p:nvSpPr>
        <p:spPr bwMode="auto">
          <a:xfrm>
            <a:off x="609600" y="1981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$3.00</a:t>
            </a:r>
          </a:p>
        </p:txBody>
      </p:sp>
      <p:sp>
        <p:nvSpPr>
          <p:cNvPr id="56341" name="Text Box 3098"/>
          <p:cNvSpPr txBox="1">
            <a:spLocks noChangeArrowheads="1"/>
          </p:cNvSpPr>
          <p:nvPr/>
        </p:nvSpPr>
        <p:spPr bwMode="auto">
          <a:xfrm>
            <a:off x="762000" y="2590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2.50</a:t>
            </a:r>
          </a:p>
        </p:txBody>
      </p:sp>
      <p:sp>
        <p:nvSpPr>
          <p:cNvPr id="56342" name="Text Box 3099"/>
          <p:cNvSpPr txBox="1">
            <a:spLocks noChangeArrowheads="1"/>
          </p:cNvSpPr>
          <p:nvPr/>
        </p:nvSpPr>
        <p:spPr bwMode="auto">
          <a:xfrm>
            <a:off x="762000" y="3276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2.00</a:t>
            </a:r>
          </a:p>
        </p:txBody>
      </p:sp>
      <p:sp>
        <p:nvSpPr>
          <p:cNvPr id="56343" name="Text Box 3100"/>
          <p:cNvSpPr txBox="1">
            <a:spLocks noChangeArrowheads="1"/>
          </p:cNvSpPr>
          <p:nvPr/>
        </p:nvSpPr>
        <p:spPr bwMode="auto">
          <a:xfrm>
            <a:off x="762000" y="3886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1.50</a:t>
            </a:r>
          </a:p>
        </p:txBody>
      </p:sp>
      <p:sp>
        <p:nvSpPr>
          <p:cNvPr id="56344" name="Text Box 3101"/>
          <p:cNvSpPr txBox="1">
            <a:spLocks noChangeArrowheads="1"/>
          </p:cNvSpPr>
          <p:nvPr/>
        </p:nvSpPr>
        <p:spPr bwMode="auto">
          <a:xfrm>
            <a:off x="762000" y="4495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1.00</a:t>
            </a:r>
          </a:p>
        </p:txBody>
      </p:sp>
      <p:sp>
        <p:nvSpPr>
          <p:cNvPr id="56345" name="Text Box 3102"/>
          <p:cNvSpPr txBox="1">
            <a:spLocks noChangeArrowheads="1"/>
          </p:cNvSpPr>
          <p:nvPr/>
        </p:nvSpPr>
        <p:spPr bwMode="auto">
          <a:xfrm>
            <a:off x="762000" y="5181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0.50</a:t>
            </a:r>
          </a:p>
        </p:txBody>
      </p:sp>
      <p:sp>
        <p:nvSpPr>
          <p:cNvPr id="56346" name="Text Box 3103"/>
          <p:cNvSpPr txBox="1">
            <a:spLocks noChangeArrowheads="1"/>
          </p:cNvSpPr>
          <p:nvPr/>
        </p:nvSpPr>
        <p:spPr bwMode="auto">
          <a:xfrm>
            <a:off x="22098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2</a:t>
            </a:r>
          </a:p>
        </p:txBody>
      </p:sp>
      <p:sp>
        <p:nvSpPr>
          <p:cNvPr id="56347" name="Text Box 3104"/>
          <p:cNvSpPr txBox="1">
            <a:spLocks noChangeArrowheads="1"/>
          </p:cNvSpPr>
          <p:nvPr/>
        </p:nvSpPr>
        <p:spPr bwMode="auto">
          <a:xfrm>
            <a:off x="1752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</a:t>
            </a:r>
          </a:p>
        </p:txBody>
      </p:sp>
      <p:sp>
        <p:nvSpPr>
          <p:cNvPr id="56348" name="Text Box 3105"/>
          <p:cNvSpPr txBox="1">
            <a:spLocks noChangeArrowheads="1"/>
          </p:cNvSpPr>
          <p:nvPr/>
        </p:nvSpPr>
        <p:spPr bwMode="auto">
          <a:xfrm>
            <a:off x="25908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3</a:t>
            </a:r>
          </a:p>
        </p:txBody>
      </p:sp>
      <p:sp>
        <p:nvSpPr>
          <p:cNvPr id="56349" name="Text Box 3106"/>
          <p:cNvSpPr txBox="1">
            <a:spLocks noChangeArrowheads="1"/>
          </p:cNvSpPr>
          <p:nvPr/>
        </p:nvSpPr>
        <p:spPr bwMode="auto">
          <a:xfrm>
            <a:off x="29718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4</a:t>
            </a:r>
          </a:p>
        </p:txBody>
      </p:sp>
      <p:sp>
        <p:nvSpPr>
          <p:cNvPr id="56350" name="Text Box 3107"/>
          <p:cNvSpPr txBox="1">
            <a:spLocks noChangeArrowheads="1"/>
          </p:cNvSpPr>
          <p:nvPr/>
        </p:nvSpPr>
        <p:spPr bwMode="auto">
          <a:xfrm>
            <a:off x="3276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5</a:t>
            </a:r>
          </a:p>
        </p:txBody>
      </p:sp>
      <p:sp>
        <p:nvSpPr>
          <p:cNvPr id="56351" name="Text Box 3108"/>
          <p:cNvSpPr txBox="1">
            <a:spLocks noChangeArrowheads="1"/>
          </p:cNvSpPr>
          <p:nvPr/>
        </p:nvSpPr>
        <p:spPr bwMode="auto">
          <a:xfrm>
            <a:off x="3657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6</a:t>
            </a:r>
          </a:p>
        </p:txBody>
      </p:sp>
      <p:sp>
        <p:nvSpPr>
          <p:cNvPr id="56352" name="Text Box 3109"/>
          <p:cNvSpPr txBox="1">
            <a:spLocks noChangeArrowheads="1"/>
          </p:cNvSpPr>
          <p:nvPr/>
        </p:nvSpPr>
        <p:spPr bwMode="auto">
          <a:xfrm>
            <a:off x="4038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7</a:t>
            </a:r>
          </a:p>
        </p:txBody>
      </p:sp>
      <p:sp>
        <p:nvSpPr>
          <p:cNvPr id="56353" name="Text Box 3110"/>
          <p:cNvSpPr txBox="1">
            <a:spLocks noChangeArrowheads="1"/>
          </p:cNvSpPr>
          <p:nvPr/>
        </p:nvSpPr>
        <p:spPr bwMode="auto">
          <a:xfrm>
            <a:off x="4419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8</a:t>
            </a:r>
          </a:p>
        </p:txBody>
      </p:sp>
      <p:sp>
        <p:nvSpPr>
          <p:cNvPr id="56354" name="Text Box 3111"/>
          <p:cNvSpPr txBox="1">
            <a:spLocks noChangeArrowheads="1"/>
          </p:cNvSpPr>
          <p:nvPr/>
        </p:nvSpPr>
        <p:spPr bwMode="auto">
          <a:xfrm>
            <a:off x="4800600" y="6172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9</a:t>
            </a:r>
          </a:p>
        </p:txBody>
      </p:sp>
      <p:sp>
        <p:nvSpPr>
          <p:cNvPr id="56355" name="Text Box 3112"/>
          <p:cNvSpPr txBox="1">
            <a:spLocks noChangeArrowheads="1"/>
          </p:cNvSpPr>
          <p:nvPr/>
        </p:nvSpPr>
        <p:spPr bwMode="auto">
          <a:xfrm>
            <a:off x="5105400" y="6172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10</a:t>
            </a:r>
          </a:p>
        </p:txBody>
      </p:sp>
      <p:sp>
        <p:nvSpPr>
          <p:cNvPr id="56356" name="Text Box 3113"/>
          <p:cNvSpPr txBox="1">
            <a:spLocks noChangeArrowheads="1"/>
          </p:cNvSpPr>
          <p:nvPr/>
        </p:nvSpPr>
        <p:spPr bwMode="auto">
          <a:xfrm>
            <a:off x="6019800" y="6172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12</a:t>
            </a:r>
          </a:p>
        </p:txBody>
      </p:sp>
      <p:sp>
        <p:nvSpPr>
          <p:cNvPr id="56357" name="Text Box 3114"/>
          <p:cNvSpPr txBox="1">
            <a:spLocks noChangeArrowheads="1"/>
          </p:cNvSpPr>
          <p:nvPr/>
        </p:nvSpPr>
        <p:spPr bwMode="auto">
          <a:xfrm>
            <a:off x="5562600" y="6172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11</a:t>
            </a:r>
          </a:p>
        </p:txBody>
      </p:sp>
      <p:sp>
        <p:nvSpPr>
          <p:cNvPr id="1106987" name="Text Box 3115"/>
          <p:cNvSpPr txBox="1">
            <a:spLocks noChangeArrowheads="1"/>
          </p:cNvSpPr>
          <p:nvPr/>
        </p:nvSpPr>
        <p:spPr bwMode="auto">
          <a:xfrm>
            <a:off x="381000" y="1143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1106988" name="Text Box 3116"/>
          <p:cNvSpPr txBox="1">
            <a:spLocks noChangeArrowheads="1"/>
          </p:cNvSpPr>
          <p:nvPr/>
        </p:nvSpPr>
        <p:spPr bwMode="auto">
          <a:xfrm>
            <a:off x="7315200" y="5942013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Gombócok száma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56360" name="Text Box 3117"/>
          <p:cNvSpPr txBox="1">
            <a:spLocks noChangeArrowheads="1"/>
          </p:cNvSpPr>
          <p:nvPr/>
        </p:nvSpPr>
        <p:spPr bwMode="auto">
          <a:xfrm>
            <a:off x="1371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56361" name="Rectangle 1"/>
          <p:cNvSpPr>
            <a:spLocks noChangeArrowheads="1"/>
          </p:cNvSpPr>
          <p:nvPr/>
        </p:nvSpPr>
        <p:spPr bwMode="auto">
          <a:xfrm>
            <a:off x="2789238" y="10668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09A0E"/>
              </a:buClr>
            </a:pPr>
            <a:r>
              <a:rPr lang="hu-HU" altLang="en-US"/>
              <a:t>„grafikon, amely megmutatja…”</a:t>
            </a:r>
          </a:p>
        </p:txBody>
      </p:sp>
      <p:graphicFrame>
        <p:nvGraphicFramePr>
          <p:cNvPr id="56362" name="Objektum 6"/>
          <p:cNvGraphicFramePr>
            <a:graphicFrameLocks/>
          </p:cNvGraphicFramePr>
          <p:nvPr/>
        </p:nvGraphicFramePr>
        <p:xfrm>
          <a:off x="5235575" y="1600200"/>
          <a:ext cx="3603625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4" imgW="3451465" imgH="3898529" progId="Word.Document.8">
                  <p:embed/>
                </p:oleObj>
              </mc:Choice>
              <mc:Fallback>
                <p:oleObj name="Document" r:id="rId4" imgW="3451465" imgH="389852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1600200"/>
                        <a:ext cx="3603625" cy="426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3" name="Szövegdoboz 6"/>
          <p:cNvSpPr txBox="1">
            <a:spLocks noChangeArrowheads="1"/>
          </p:cNvSpPr>
          <p:nvPr/>
        </p:nvSpPr>
        <p:spPr bwMode="auto">
          <a:xfrm>
            <a:off x="2209800" y="1636713"/>
            <a:ext cx="3048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/>
              <a:t>!!! Keresleti függvény inverze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327265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0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11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1" grpId="0" animBg="1"/>
      <p:bldP spid="1106952" grpId="0" animBg="1"/>
      <p:bldP spid="1106953" grpId="0" animBg="1"/>
      <p:bldP spid="1106964" grpId="0" animBg="1"/>
      <p:bldP spid="1106965" grpId="0" animBg="1"/>
      <p:bldP spid="1106966" grpId="0" animBg="1"/>
      <p:bldP spid="1106967" grpId="0" animBg="1"/>
      <p:bldP spid="1106968" grpId="0" animBg="1"/>
      <p:bldP spid="1106987" grpId="0" autoUpdateAnimBg="0"/>
      <p:bldP spid="110698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143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u-HU" sz="4000" dirty="0" smtClean="0"/>
              <a:t>Árváltozás hatása: keresett mennyiség változik 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9395" name="Line 5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7"/>
          <p:cNvSpPr>
            <a:spLocks noChangeShapeType="1"/>
          </p:cNvSpPr>
          <p:nvPr/>
        </p:nvSpPr>
        <p:spPr bwMode="auto">
          <a:xfrm>
            <a:off x="1981200" y="1828800"/>
            <a:ext cx="4648200" cy="3962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295400" y="6019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6781800" y="5334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1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Cigaretta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59401" name="Text Box 12"/>
          <p:cNvSpPr txBox="1">
            <a:spLocks noChangeArrowheads="1"/>
          </p:cNvSpPr>
          <p:nvPr/>
        </p:nvSpPr>
        <p:spPr bwMode="auto">
          <a:xfrm>
            <a:off x="6248400" y="6216650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Naponta elszívott szálak</a:t>
            </a:r>
          </a:p>
        </p:txBody>
      </p:sp>
      <p:sp>
        <p:nvSpPr>
          <p:cNvPr id="1118221" name="Text Box 13"/>
          <p:cNvSpPr txBox="1">
            <a:spLocks noChangeArrowheads="1"/>
          </p:cNvSpPr>
          <p:nvPr/>
        </p:nvSpPr>
        <p:spPr bwMode="auto">
          <a:xfrm>
            <a:off x="5410200" y="1981200"/>
            <a:ext cx="3200400" cy="1016000"/>
          </a:xfrm>
          <a:prstGeom prst="rect">
            <a:avLst/>
          </a:prstGeom>
          <a:noFill/>
          <a:ln w="12700">
            <a:solidFill>
              <a:srgbClr val="474A8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Mozgás a görbe mentén – az ár változott</a:t>
            </a:r>
            <a:endParaRPr lang="en-US" altLang="en-US" sz="2000" b="1">
              <a:latin typeface="Tahoma" pitchFamily="34" charset="0"/>
            </a:endParaRPr>
          </a:p>
        </p:txBody>
      </p:sp>
      <p:sp>
        <p:nvSpPr>
          <p:cNvPr id="59403" name="Oval 14"/>
          <p:cNvSpPr>
            <a:spLocks noChangeArrowheads="1"/>
          </p:cNvSpPr>
          <p:nvPr/>
        </p:nvSpPr>
        <p:spPr bwMode="auto">
          <a:xfrm>
            <a:off x="5334000" y="46482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118224" name="Line 16"/>
          <p:cNvSpPr>
            <a:spLocks noChangeShapeType="1"/>
          </p:cNvSpPr>
          <p:nvPr/>
        </p:nvSpPr>
        <p:spPr bwMode="auto">
          <a:xfrm>
            <a:off x="1600200" y="2971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8225" name="Line 17"/>
          <p:cNvSpPr>
            <a:spLocks noChangeShapeType="1"/>
          </p:cNvSpPr>
          <p:nvPr/>
        </p:nvSpPr>
        <p:spPr bwMode="auto">
          <a:xfrm>
            <a:off x="3276600" y="2971800"/>
            <a:ext cx="0" cy="320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8"/>
          <p:cNvSpPr>
            <a:spLocks noChangeShapeType="1"/>
          </p:cNvSpPr>
          <p:nvPr/>
        </p:nvSpPr>
        <p:spPr bwMode="auto">
          <a:xfrm flipH="1">
            <a:off x="1600200" y="47244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9"/>
          <p:cNvSpPr>
            <a:spLocks noChangeShapeType="1"/>
          </p:cNvSpPr>
          <p:nvPr/>
        </p:nvSpPr>
        <p:spPr bwMode="auto">
          <a:xfrm>
            <a:off x="5410200" y="4724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Text Box 20"/>
          <p:cNvSpPr txBox="1">
            <a:spLocks noChangeArrowheads="1"/>
          </p:cNvSpPr>
          <p:nvPr/>
        </p:nvSpPr>
        <p:spPr bwMode="auto">
          <a:xfrm>
            <a:off x="5562600" y="4343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A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200400" y="2438400"/>
            <a:ext cx="609600" cy="609600"/>
            <a:chOff x="2016" y="1536"/>
            <a:chExt cx="384" cy="384"/>
          </a:xfrm>
        </p:grpSpPr>
        <p:sp>
          <p:nvSpPr>
            <p:cNvPr id="59419" name="Oval 15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9420" name="Text Box 21"/>
            <p:cNvSpPr txBox="1">
              <a:spLocks noChangeArrowheads="1"/>
            </p:cNvSpPr>
            <p:nvPr/>
          </p:nvSpPr>
          <p:spPr bwMode="auto">
            <a:xfrm>
              <a:off x="2064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1118230" name="Line 22"/>
          <p:cNvSpPr>
            <a:spLocks noChangeShapeType="1"/>
          </p:cNvSpPr>
          <p:nvPr/>
        </p:nvSpPr>
        <p:spPr bwMode="auto">
          <a:xfrm flipH="1" flipV="1">
            <a:off x="3581400" y="2895600"/>
            <a:ext cx="1905000" cy="16002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Text Box 23"/>
          <p:cNvSpPr txBox="1">
            <a:spLocks noChangeArrowheads="1"/>
          </p:cNvSpPr>
          <p:nvPr/>
        </p:nvSpPr>
        <p:spPr bwMode="auto">
          <a:xfrm>
            <a:off x="5105400" y="6096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20</a:t>
            </a:r>
          </a:p>
        </p:txBody>
      </p:sp>
      <p:sp>
        <p:nvSpPr>
          <p:cNvPr id="59412" name="Text Box 25"/>
          <p:cNvSpPr txBox="1">
            <a:spLocks noChangeArrowheads="1"/>
          </p:cNvSpPr>
          <p:nvPr/>
        </p:nvSpPr>
        <p:spPr bwMode="auto">
          <a:xfrm>
            <a:off x="838200" y="4495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2.00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5800" y="2743200"/>
            <a:ext cx="914400" cy="1828800"/>
            <a:chOff x="432" y="1728"/>
            <a:chExt cx="576" cy="1152"/>
          </a:xfrm>
        </p:grpSpPr>
        <p:sp>
          <p:nvSpPr>
            <p:cNvPr id="59417" name="Text Box 26"/>
            <p:cNvSpPr txBox="1">
              <a:spLocks noChangeArrowheads="1"/>
            </p:cNvSpPr>
            <p:nvPr/>
          </p:nvSpPr>
          <p:spPr bwMode="auto">
            <a:xfrm>
              <a:off x="432" y="1728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ahoma" pitchFamily="34" charset="0"/>
                </a:rPr>
                <a:t>$4.00</a:t>
              </a:r>
            </a:p>
          </p:txBody>
        </p:sp>
        <p:sp>
          <p:nvSpPr>
            <p:cNvPr id="59418" name="Line 27"/>
            <p:cNvSpPr>
              <a:spLocks noChangeShapeType="1"/>
            </p:cNvSpPr>
            <p:nvPr/>
          </p:nvSpPr>
          <p:spPr bwMode="auto">
            <a:xfrm flipV="1">
              <a:off x="816" y="1968"/>
              <a:ext cx="0" cy="912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971800" y="6096000"/>
            <a:ext cx="2133600" cy="457200"/>
            <a:chOff x="1872" y="3840"/>
            <a:chExt cx="1344" cy="288"/>
          </a:xfrm>
        </p:grpSpPr>
        <p:sp>
          <p:nvSpPr>
            <p:cNvPr id="59415" name="Text Box 24"/>
            <p:cNvSpPr txBox="1">
              <a:spLocks noChangeArrowheads="1"/>
            </p:cNvSpPr>
            <p:nvPr/>
          </p:nvSpPr>
          <p:spPr bwMode="auto">
            <a:xfrm>
              <a:off x="1872" y="38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Tahoma" pitchFamily="34" charset="0"/>
                </a:rPr>
                <a:t>12</a:t>
              </a:r>
            </a:p>
          </p:txBody>
        </p:sp>
        <p:sp>
          <p:nvSpPr>
            <p:cNvPr id="59416" name="Line 28"/>
            <p:cNvSpPr>
              <a:spLocks noChangeShapeType="1"/>
            </p:cNvSpPr>
            <p:nvPr/>
          </p:nvSpPr>
          <p:spPr bwMode="auto">
            <a:xfrm flipH="1">
              <a:off x="2208" y="3984"/>
              <a:ext cx="1008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2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1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21" grpId="0" animBg="1" autoUpdateAnimBg="0"/>
      <p:bldP spid="1118224" grpId="0" animBg="1"/>
      <p:bldP spid="1118225" grpId="0" animBg="1"/>
      <p:bldP spid="11182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u-HU" sz="4000" dirty="0" smtClean="0"/>
              <a:t>Ha más az ok: a keresleti görbe maga változik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1443" name="Line 5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>
            <a:off x="1981200" y="1828800"/>
            <a:ext cx="4648200" cy="3962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1295400" y="6019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6781800" y="5334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1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1121290" name="Line 10"/>
          <p:cNvSpPr>
            <a:spLocks noChangeShapeType="1"/>
          </p:cNvSpPr>
          <p:nvPr/>
        </p:nvSpPr>
        <p:spPr bwMode="auto">
          <a:xfrm flipH="1">
            <a:off x="2971800" y="4114800"/>
            <a:ext cx="1447800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61450" name="Text Box 13"/>
          <p:cNvSpPr txBox="1">
            <a:spLocks noChangeArrowheads="1"/>
          </p:cNvSpPr>
          <p:nvPr/>
        </p:nvSpPr>
        <p:spPr bwMode="auto">
          <a:xfrm>
            <a:off x="7315200" y="5942013"/>
            <a:ext cx="1676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Fogyasztott mennyiség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1121294" name="Line 14"/>
          <p:cNvSpPr>
            <a:spLocks noChangeShapeType="1"/>
          </p:cNvSpPr>
          <p:nvPr/>
        </p:nvSpPr>
        <p:spPr bwMode="auto">
          <a:xfrm>
            <a:off x="4191000" y="1789113"/>
            <a:ext cx="4114800" cy="3544887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1295" name="Line 15"/>
          <p:cNvSpPr>
            <a:spLocks noChangeShapeType="1"/>
          </p:cNvSpPr>
          <p:nvPr/>
        </p:nvSpPr>
        <p:spPr bwMode="auto">
          <a:xfrm>
            <a:off x="1828800" y="3429000"/>
            <a:ext cx="3124200" cy="2590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1296" name="Text Box 16"/>
          <p:cNvSpPr txBox="1">
            <a:spLocks noChangeArrowheads="1"/>
          </p:cNvSpPr>
          <p:nvPr/>
        </p:nvSpPr>
        <p:spPr bwMode="auto">
          <a:xfrm>
            <a:off x="49530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3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1121297" name="Text Box 17"/>
          <p:cNvSpPr txBox="1">
            <a:spLocks noChangeArrowheads="1"/>
          </p:cNvSpPr>
          <p:nvPr/>
        </p:nvSpPr>
        <p:spPr bwMode="auto">
          <a:xfrm>
            <a:off x="8382000" y="4800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2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1121298" name="Line 18"/>
          <p:cNvSpPr>
            <a:spLocks noChangeShapeType="1"/>
          </p:cNvSpPr>
          <p:nvPr/>
        </p:nvSpPr>
        <p:spPr bwMode="auto">
          <a:xfrm>
            <a:off x="4191000" y="3505200"/>
            <a:ext cx="1676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1299" name="Text Box 19"/>
          <p:cNvSpPr txBox="1">
            <a:spLocks noChangeArrowheads="1"/>
          </p:cNvSpPr>
          <p:nvPr/>
        </p:nvSpPr>
        <p:spPr bwMode="auto">
          <a:xfrm>
            <a:off x="3657600" y="2819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Növekvő kereslet</a:t>
            </a:r>
            <a:endParaRPr lang="en-US" altLang="en-US" sz="2000" b="1">
              <a:latin typeface="Tahoma" pitchFamily="34" charset="0"/>
            </a:endParaRPr>
          </a:p>
        </p:txBody>
      </p:sp>
      <p:sp>
        <p:nvSpPr>
          <p:cNvPr id="1121300" name="Text Box 20"/>
          <p:cNvSpPr txBox="1">
            <a:spLocks noChangeArrowheads="1"/>
          </p:cNvSpPr>
          <p:nvPr/>
        </p:nvSpPr>
        <p:spPr bwMode="auto">
          <a:xfrm>
            <a:off x="2971800" y="41148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Csökkenő kereslet</a:t>
            </a:r>
            <a:endParaRPr lang="en-US" altLang="en-US" sz="2000" b="1">
              <a:latin typeface="Tahoma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86400" y="1622425"/>
            <a:ext cx="3200400" cy="1323975"/>
          </a:xfrm>
          <a:prstGeom prst="rect">
            <a:avLst/>
          </a:prstGeom>
          <a:solidFill>
            <a:schemeClr val="bg1"/>
          </a:solidFill>
          <a:ln w="12700">
            <a:solidFill>
              <a:srgbClr val="474A8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Minden ár mellett más keresett mennyiség – a fogyasztó viselkedése változott</a:t>
            </a:r>
            <a:endParaRPr lang="en-US" altLang="en-US" sz="2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2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90" grpId="0" animBg="1"/>
      <p:bldP spid="1121294" grpId="0" animBg="1"/>
      <p:bldP spid="1121295" grpId="0" animBg="1"/>
      <p:bldP spid="1121296" grpId="0" autoUpdateAnimBg="0"/>
      <p:bldP spid="1121297" grpId="0" autoUpdateAnimBg="0"/>
      <p:bldP spid="1121298" grpId="0" animBg="1"/>
      <p:bldP spid="1121299" grpId="0" autoUpdateAnimBg="0"/>
      <p:bldP spid="1121300" grpId="0" autoUpdateAnimBg="0"/>
      <p:bldP spid="1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446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hu-HU" altLang="en-US" sz="4000" dirty="0" smtClean="0"/>
              <a:t>A fogyasztó jövedelme</a:t>
            </a:r>
          </a:p>
          <a:p>
            <a:r>
              <a:rPr lang="hu-HU" altLang="en-US" sz="4000" dirty="0" smtClean="0"/>
              <a:t>A kapcsolódó termékek ára</a:t>
            </a:r>
          </a:p>
          <a:p>
            <a:r>
              <a:rPr lang="hu-HU" altLang="en-US" sz="4000" dirty="0" smtClean="0"/>
              <a:t>A fogyasztó ízlése</a:t>
            </a:r>
          </a:p>
          <a:p>
            <a:r>
              <a:rPr lang="hu-HU" altLang="en-US" sz="4000" dirty="0" smtClean="0"/>
              <a:t>Vevők száma</a:t>
            </a:r>
          </a:p>
          <a:p>
            <a:r>
              <a:rPr lang="hu-HU" altLang="en-US" sz="4000" dirty="0" smtClean="0"/>
              <a:t>A fogyasztó várakozásai</a:t>
            </a:r>
          </a:p>
          <a:p>
            <a:endParaRPr lang="hu-HU" altLang="en-US" sz="2400" dirty="0" smtClean="0"/>
          </a:p>
          <a:p>
            <a:pPr lvl="1"/>
            <a:endParaRPr lang="hu-HU" altLang="en-US" sz="2400" dirty="0" smtClean="0"/>
          </a:p>
          <a:p>
            <a:pPr lvl="1"/>
            <a:endParaRPr lang="hu-HU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62468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Keresletet meghatározó tényezők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7558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35024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080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5499" y="1295400"/>
            <a:ext cx="8001000" cy="5105400"/>
          </a:xfrm>
        </p:spPr>
        <p:txBody>
          <a:bodyPr/>
          <a:lstStyle/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200" dirty="0"/>
          </a:p>
          <a:p>
            <a:pPr marL="457200" lvl="1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endParaRPr lang="hu-HU" sz="24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4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en-US" sz="2400" dirty="0"/>
          </a:p>
        </p:txBody>
      </p:sp>
      <p:sp>
        <p:nvSpPr>
          <p:cNvPr id="75780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Kínálati görbe</a:t>
            </a:r>
            <a:endParaRPr lang="en-US" altLang="en-US" dirty="0" smtClean="0"/>
          </a:p>
        </p:txBody>
      </p:sp>
      <p:sp>
        <p:nvSpPr>
          <p:cNvPr id="75781" name="Rectangle 2"/>
          <p:cNvSpPr>
            <a:spLocks noChangeArrowheads="1"/>
          </p:cNvSpPr>
          <p:nvPr/>
        </p:nvSpPr>
        <p:spPr bwMode="auto">
          <a:xfrm>
            <a:off x="235024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2673424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83" name="Rectangle 5"/>
          <p:cNvSpPr>
            <a:spLocks noChangeArrowheads="1"/>
          </p:cNvSpPr>
          <p:nvPr/>
        </p:nvSpPr>
        <p:spPr bwMode="auto">
          <a:xfrm>
            <a:off x="235024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1149424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1149424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1"/>
          <p:cNvSpPr txBox="1">
            <a:spLocks noChangeArrowheads="1"/>
          </p:cNvSpPr>
          <p:nvPr/>
        </p:nvSpPr>
        <p:spPr bwMode="auto">
          <a:xfrm>
            <a:off x="2444824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035624" y="6172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 5</a:t>
            </a:r>
          </a:p>
        </p:txBody>
      </p:sp>
      <p:sp>
        <p:nvSpPr>
          <p:cNvPr id="75788" name="Text Box 13"/>
          <p:cNvSpPr txBox="1">
            <a:spLocks noChangeArrowheads="1"/>
          </p:cNvSpPr>
          <p:nvPr/>
        </p:nvSpPr>
        <p:spPr bwMode="auto">
          <a:xfrm>
            <a:off x="160412" y="1211263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5789" name="Text Box 14"/>
          <p:cNvSpPr txBox="1">
            <a:spLocks noChangeArrowheads="1"/>
          </p:cNvSpPr>
          <p:nvPr/>
        </p:nvSpPr>
        <p:spPr bwMode="auto">
          <a:xfrm>
            <a:off x="6864424" y="5942013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Gombócok száma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5790" name="Text Box 15"/>
          <p:cNvSpPr txBox="1">
            <a:spLocks noChangeArrowheads="1"/>
          </p:cNvSpPr>
          <p:nvPr/>
        </p:nvSpPr>
        <p:spPr bwMode="auto">
          <a:xfrm>
            <a:off x="920824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75791" name="Line 16"/>
          <p:cNvSpPr>
            <a:spLocks noChangeShapeType="1"/>
          </p:cNvSpPr>
          <p:nvPr/>
        </p:nvSpPr>
        <p:spPr bwMode="auto">
          <a:xfrm flipV="1">
            <a:off x="1682824" y="2133600"/>
            <a:ext cx="4495800" cy="327660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7"/>
          <p:cNvSpPr txBox="1">
            <a:spLocks noChangeArrowheads="1"/>
          </p:cNvSpPr>
          <p:nvPr/>
        </p:nvSpPr>
        <p:spPr bwMode="auto">
          <a:xfrm>
            <a:off x="5743872" y="184482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</a:t>
            </a:r>
          </a:p>
        </p:txBody>
      </p:sp>
      <p:sp>
        <p:nvSpPr>
          <p:cNvPr id="75793" name="Text Box 18"/>
          <p:cNvSpPr txBox="1">
            <a:spLocks noChangeArrowheads="1"/>
          </p:cNvSpPr>
          <p:nvPr/>
        </p:nvSpPr>
        <p:spPr bwMode="auto">
          <a:xfrm>
            <a:off x="235024" y="4572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 1.00</a:t>
            </a:r>
          </a:p>
        </p:txBody>
      </p:sp>
      <p:sp>
        <p:nvSpPr>
          <p:cNvPr id="75794" name="Line 19"/>
          <p:cNvSpPr>
            <a:spLocks noChangeShapeType="1"/>
          </p:cNvSpPr>
          <p:nvPr/>
        </p:nvSpPr>
        <p:spPr bwMode="auto">
          <a:xfrm>
            <a:off x="1149424" y="4800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Line 20"/>
          <p:cNvSpPr>
            <a:spLocks noChangeShapeType="1"/>
          </p:cNvSpPr>
          <p:nvPr/>
        </p:nvSpPr>
        <p:spPr bwMode="auto">
          <a:xfrm>
            <a:off x="2597224" y="48006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149424" y="28194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264224" y="28194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Oval 23"/>
          <p:cNvSpPr>
            <a:spLocks noChangeArrowheads="1"/>
          </p:cNvSpPr>
          <p:nvPr/>
        </p:nvSpPr>
        <p:spPr bwMode="auto">
          <a:xfrm>
            <a:off x="2521024" y="47244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99" name="Oval 24"/>
          <p:cNvSpPr>
            <a:spLocks noChangeArrowheads="1"/>
          </p:cNvSpPr>
          <p:nvPr/>
        </p:nvSpPr>
        <p:spPr bwMode="auto">
          <a:xfrm>
            <a:off x="5188024" y="27432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800" name="Text Box 25"/>
          <p:cNvSpPr txBox="1">
            <a:spLocks noChangeArrowheads="1"/>
          </p:cNvSpPr>
          <p:nvPr/>
        </p:nvSpPr>
        <p:spPr bwMode="auto">
          <a:xfrm>
            <a:off x="2216224" y="434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A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035624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C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35024" y="2590800"/>
            <a:ext cx="914400" cy="1981200"/>
            <a:chOff x="432" y="1632"/>
            <a:chExt cx="576" cy="1248"/>
          </a:xfrm>
        </p:grpSpPr>
        <p:sp>
          <p:nvSpPr>
            <p:cNvPr id="75806" name="Text Box 10"/>
            <p:cNvSpPr txBox="1">
              <a:spLocks noChangeArrowheads="1"/>
            </p:cNvSpPr>
            <p:nvPr/>
          </p:nvSpPr>
          <p:spPr bwMode="auto">
            <a:xfrm>
              <a:off x="432" y="163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ahoma" pitchFamily="34" charset="0"/>
                </a:rPr>
                <a:t>$3.00</a:t>
              </a:r>
            </a:p>
          </p:txBody>
        </p:sp>
        <p:sp>
          <p:nvSpPr>
            <p:cNvPr id="75807" name="Line 27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96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2825824" y="6400800"/>
            <a:ext cx="2133600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2673424" y="2895600"/>
            <a:ext cx="2209800" cy="16002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TextBox 1"/>
          <p:cNvSpPr txBox="1">
            <a:spLocks noChangeArrowheads="1"/>
          </p:cNvSpPr>
          <p:nvPr/>
        </p:nvSpPr>
        <p:spPr bwMode="auto">
          <a:xfrm>
            <a:off x="6336704" y="1188035"/>
            <a:ext cx="27718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dirty="0"/>
              <a:t>Piaci ár változik: </a:t>
            </a:r>
          </a:p>
          <a:p>
            <a:r>
              <a:rPr lang="hu-HU" altLang="en-US" sz="2800" dirty="0" smtClean="0"/>
              <a:t>Mozgás </a:t>
            </a:r>
            <a:r>
              <a:rPr lang="hu-HU" altLang="en-US" sz="2800" dirty="0"/>
              <a:t>a </a:t>
            </a:r>
            <a:r>
              <a:rPr lang="hu-HU" altLang="en-US" sz="2800" dirty="0" smtClean="0"/>
              <a:t>kínálati </a:t>
            </a:r>
            <a:r>
              <a:rPr lang="hu-HU" altLang="en-US" sz="2800" dirty="0"/>
              <a:t>görbe </a:t>
            </a:r>
            <a:r>
              <a:rPr lang="hu-HU" altLang="en-US" sz="2800" dirty="0" smtClean="0"/>
              <a:t>mentén</a:t>
            </a:r>
            <a:br>
              <a:rPr lang="hu-HU" altLang="en-US" sz="2800" dirty="0" smtClean="0"/>
            </a:br>
            <a:r>
              <a:rPr lang="hu-HU" altLang="en-US" sz="2800" dirty="0" smtClean="0"/>
              <a:t/>
            </a:r>
            <a:br>
              <a:rPr lang="hu-HU" altLang="en-US" sz="2800" dirty="0" smtClean="0"/>
            </a:br>
            <a:r>
              <a:rPr lang="hu-HU" altLang="en-US" sz="2800" dirty="0" smtClean="0"/>
              <a:t>Kínálat törvénye: a kínálati görbe pozitív meredekségű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7473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21" grpId="0" animBg="1"/>
      <p:bldP spid="22" grpId="0" animBg="1"/>
      <p:bldP spid="26" grpId="0" autoUpdateAnimBg="0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117473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Kínálati </a:t>
            </a:r>
            <a:r>
              <a:rPr lang="hu-HU" altLang="en-US" dirty="0" smtClean="0"/>
              <a:t>görbe eltolódása</a:t>
            </a:r>
            <a:endParaRPr lang="en-US" altLang="en-US" dirty="0" smtClean="0"/>
          </a:p>
        </p:txBody>
      </p:sp>
      <p:sp>
        <p:nvSpPr>
          <p:cNvPr id="76804" name="Rectangle 2050"/>
          <p:cNvSpPr>
            <a:spLocks noChangeArrowheads="1"/>
          </p:cNvSpPr>
          <p:nvPr/>
        </p:nvSpPr>
        <p:spPr bwMode="auto">
          <a:xfrm>
            <a:off x="1117473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5" name="Rectangle 2051"/>
          <p:cNvSpPr>
            <a:spLocks noChangeArrowheads="1"/>
          </p:cNvSpPr>
          <p:nvPr/>
        </p:nvSpPr>
        <p:spPr bwMode="auto">
          <a:xfrm>
            <a:off x="355587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6" name="Rectangle 2053"/>
          <p:cNvSpPr>
            <a:spLocks noChangeArrowheads="1"/>
          </p:cNvSpPr>
          <p:nvPr/>
        </p:nvSpPr>
        <p:spPr bwMode="auto">
          <a:xfrm>
            <a:off x="1117473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7" name="Line 2056"/>
          <p:cNvSpPr>
            <a:spLocks noChangeShapeType="1"/>
          </p:cNvSpPr>
          <p:nvPr/>
        </p:nvSpPr>
        <p:spPr bwMode="auto">
          <a:xfrm>
            <a:off x="2031873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2057"/>
          <p:cNvSpPr>
            <a:spLocks noChangeShapeType="1"/>
          </p:cNvSpPr>
          <p:nvPr/>
        </p:nvSpPr>
        <p:spPr bwMode="auto">
          <a:xfrm>
            <a:off x="2031873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2058"/>
          <p:cNvSpPr txBox="1">
            <a:spLocks noChangeArrowheads="1"/>
          </p:cNvSpPr>
          <p:nvPr/>
        </p:nvSpPr>
        <p:spPr bwMode="auto">
          <a:xfrm>
            <a:off x="660273" y="12954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6810" name="Text Box 2059"/>
          <p:cNvSpPr txBox="1">
            <a:spLocks noChangeArrowheads="1"/>
          </p:cNvSpPr>
          <p:nvPr/>
        </p:nvSpPr>
        <p:spPr bwMode="auto">
          <a:xfrm>
            <a:off x="6803873" y="5589240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 dirty="0">
                <a:latin typeface="Tahoma" pitchFamily="34" charset="0"/>
              </a:rPr>
              <a:t>Gombócok száma</a:t>
            </a:r>
            <a:endParaRPr lang="en-US" altLang="en-US" b="1" dirty="0">
              <a:latin typeface="Tahoma" pitchFamily="34" charset="0"/>
            </a:endParaRPr>
          </a:p>
        </p:txBody>
      </p:sp>
      <p:sp>
        <p:nvSpPr>
          <p:cNvPr id="76811" name="Text Box 2060"/>
          <p:cNvSpPr txBox="1">
            <a:spLocks noChangeArrowheads="1"/>
          </p:cNvSpPr>
          <p:nvPr/>
        </p:nvSpPr>
        <p:spPr bwMode="auto">
          <a:xfrm>
            <a:off x="1803273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76812" name="Line 2061"/>
          <p:cNvSpPr>
            <a:spLocks noChangeShapeType="1"/>
          </p:cNvSpPr>
          <p:nvPr/>
        </p:nvSpPr>
        <p:spPr bwMode="auto">
          <a:xfrm flipV="1">
            <a:off x="2565273" y="1981200"/>
            <a:ext cx="4495800" cy="327660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Text Box 2062"/>
          <p:cNvSpPr txBox="1">
            <a:spLocks noChangeArrowheads="1"/>
          </p:cNvSpPr>
          <p:nvPr/>
        </p:nvSpPr>
        <p:spPr bwMode="auto">
          <a:xfrm>
            <a:off x="6984873" y="1524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</a:t>
            </a:r>
            <a:r>
              <a:rPr lang="en-US" altLang="en-US" b="1" baseline="-25000"/>
              <a:t>1</a:t>
            </a:r>
            <a:endParaRPr lang="en-US" altLang="en-US" b="1"/>
          </a:p>
        </p:txBody>
      </p:sp>
      <p:grpSp>
        <p:nvGrpSpPr>
          <p:cNvPr id="2" name="Group 2071"/>
          <p:cNvGrpSpPr>
            <a:grpSpLocks/>
          </p:cNvGrpSpPr>
          <p:nvPr/>
        </p:nvGrpSpPr>
        <p:grpSpPr bwMode="auto">
          <a:xfrm>
            <a:off x="4355975" y="2201861"/>
            <a:ext cx="4608513" cy="3748088"/>
            <a:chOff x="2472" y="1387"/>
            <a:chExt cx="2903" cy="2361"/>
          </a:xfrm>
        </p:grpSpPr>
        <p:sp>
          <p:nvSpPr>
            <p:cNvPr id="76825" name="Line 2063"/>
            <p:cNvSpPr>
              <a:spLocks noChangeShapeType="1"/>
            </p:cNvSpPr>
            <p:nvPr/>
          </p:nvSpPr>
          <p:spPr bwMode="auto">
            <a:xfrm flipV="1">
              <a:off x="2472" y="1684"/>
              <a:ext cx="2832" cy="2064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2064"/>
            <p:cNvSpPr txBox="1">
              <a:spLocks noChangeArrowheads="1"/>
            </p:cNvSpPr>
            <p:nvPr/>
          </p:nvSpPr>
          <p:spPr bwMode="auto">
            <a:xfrm>
              <a:off x="4991" y="1387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dirty="0"/>
                <a:t>S</a:t>
              </a:r>
              <a:r>
                <a:rPr lang="en-US" altLang="en-US" b="1" baseline="-25000" dirty="0"/>
                <a:t>2</a:t>
              </a:r>
              <a:endParaRPr lang="en-US" altLang="en-US" b="1" dirty="0"/>
            </a:p>
          </p:txBody>
        </p:sp>
      </p:grpSp>
      <p:grpSp>
        <p:nvGrpSpPr>
          <p:cNvPr id="3" name="Group 2073"/>
          <p:cNvGrpSpPr>
            <a:grpSpLocks/>
          </p:cNvGrpSpPr>
          <p:nvPr/>
        </p:nvGrpSpPr>
        <p:grpSpPr bwMode="auto">
          <a:xfrm>
            <a:off x="2108073" y="1143000"/>
            <a:ext cx="3962400" cy="2743200"/>
            <a:chOff x="1056" y="720"/>
            <a:chExt cx="2496" cy="1728"/>
          </a:xfrm>
        </p:grpSpPr>
        <p:sp>
          <p:nvSpPr>
            <p:cNvPr id="76823" name="Line 2065"/>
            <p:cNvSpPr>
              <a:spLocks noChangeShapeType="1"/>
            </p:cNvSpPr>
            <p:nvPr/>
          </p:nvSpPr>
          <p:spPr bwMode="auto">
            <a:xfrm flipV="1">
              <a:off x="1056" y="864"/>
              <a:ext cx="2112" cy="1584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Text Box 2066"/>
            <p:cNvSpPr txBox="1">
              <a:spLocks noChangeArrowheads="1"/>
            </p:cNvSpPr>
            <p:nvPr/>
          </p:nvSpPr>
          <p:spPr bwMode="auto">
            <a:xfrm>
              <a:off x="3168" y="72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S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</p:grpSp>
      <p:grpSp>
        <p:nvGrpSpPr>
          <p:cNvPr id="4" name="Group 2072"/>
          <p:cNvGrpSpPr>
            <a:grpSpLocks/>
          </p:cNvGrpSpPr>
          <p:nvPr/>
        </p:nvGrpSpPr>
        <p:grpSpPr bwMode="auto">
          <a:xfrm>
            <a:off x="4775073" y="3581400"/>
            <a:ext cx="2514600" cy="628650"/>
            <a:chOff x="2736" y="2256"/>
            <a:chExt cx="1584" cy="396"/>
          </a:xfrm>
        </p:grpSpPr>
        <p:sp>
          <p:nvSpPr>
            <p:cNvPr id="76821" name="Text Box 2067"/>
            <p:cNvSpPr txBox="1">
              <a:spLocks noChangeArrowheads="1"/>
            </p:cNvSpPr>
            <p:nvPr/>
          </p:nvSpPr>
          <p:spPr bwMode="auto">
            <a:xfrm>
              <a:off x="2736" y="2400"/>
              <a:ext cx="10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en-US" sz="2000" b="1">
                  <a:latin typeface="Tahoma" pitchFamily="34" charset="0"/>
                </a:rPr>
                <a:t>Kínálat nő</a:t>
              </a:r>
              <a:endParaRPr lang="en-US" altLang="en-US" sz="2000" b="1">
                <a:latin typeface="Tahoma" pitchFamily="34" charset="0"/>
              </a:endParaRPr>
            </a:p>
          </p:txBody>
        </p:sp>
        <p:sp>
          <p:nvSpPr>
            <p:cNvPr id="76822" name="Line 2069"/>
            <p:cNvSpPr>
              <a:spLocks noChangeShapeType="1"/>
            </p:cNvSpPr>
            <p:nvPr/>
          </p:nvSpPr>
          <p:spPr bwMode="auto">
            <a:xfrm>
              <a:off x="2928" y="2256"/>
              <a:ext cx="1392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74"/>
          <p:cNvGrpSpPr>
            <a:grpSpLocks/>
          </p:cNvGrpSpPr>
          <p:nvPr/>
        </p:nvGrpSpPr>
        <p:grpSpPr bwMode="auto">
          <a:xfrm>
            <a:off x="2793873" y="2590800"/>
            <a:ext cx="2590800" cy="914400"/>
            <a:chOff x="1488" y="1632"/>
            <a:chExt cx="1632" cy="576"/>
          </a:xfrm>
        </p:grpSpPr>
        <p:sp>
          <p:nvSpPr>
            <p:cNvPr id="76819" name="Text Box 2068"/>
            <p:cNvSpPr txBox="1">
              <a:spLocks noChangeArrowheads="1"/>
            </p:cNvSpPr>
            <p:nvPr/>
          </p:nvSpPr>
          <p:spPr bwMode="auto">
            <a:xfrm>
              <a:off x="2064" y="1632"/>
              <a:ext cx="105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en-US" sz="2000" b="1">
                  <a:latin typeface="Tahoma" pitchFamily="34" charset="0"/>
                </a:rPr>
                <a:t>Kínálat csökken</a:t>
              </a:r>
              <a:endParaRPr lang="en-US" altLang="en-US" sz="2000" b="1">
                <a:latin typeface="Tahoma" pitchFamily="34" charset="0"/>
              </a:endParaRPr>
            </a:p>
          </p:txBody>
        </p:sp>
        <p:sp>
          <p:nvSpPr>
            <p:cNvPr id="76820" name="Line 2070"/>
            <p:cNvSpPr>
              <a:spLocks noChangeShapeType="1"/>
            </p:cNvSpPr>
            <p:nvPr/>
          </p:nvSpPr>
          <p:spPr bwMode="auto">
            <a:xfrm flipH="1">
              <a:off x="1488" y="2208"/>
              <a:ext cx="1200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8" name="TextBox 2"/>
          <p:cNvSpPr txBox="1">
            <a:spLocks noChangeArrowheads="1"/>
          </p:cNvSpPr>
          <p:nvPr/>
        </p:nvSpPr>
        <p:spPr bwMode="auto">
          <a:xfrm>
            <a:off x="35496" y="2564904"/>
            <a:ext cx="194421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400" dirty="0"/>
              <a:t>Bármi más hatása, ami nem </a:t>
            </a:r>
            <a:r>
              <a:rPr lang="hu-HU" altLang="en-US" sz="2400" dirty="0" smtClean="0"/>
              <a:t>árváltozás:</a:t>
            </a:r>
            <a:br>
              <a:rPr lang="hu-HU" altLang="en-US" sz="2400" dirty="0" smtClean="0"/>
            </a:br>
            <a:r>
              <a:rPr lang="hu-HU" altLang="en-US" sz="2400" dirty="0" smtClean="0"/>
              <a:t>a teljes görbe elmozdul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877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Monetáris politika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Központi bank csinálja</a:t>
            </a:r>
          </a:p>
          <a:p>
            <a:r>
              <a:rPr lang="hu-HU" altLang="en-US" dirty="0" smtClean="0"/>
              <a:t>=A </a:t>
            </a:r>
            <a:r>
              <a:rPr lang="hu-HU" altLang="en-US" dirty="0"/>
              <a:t>pénzállomány (likviditási kondíciók) megváltoztatása valamely </a:t>
            </a:r>
            <a:r>
              <a:rPr lang="hu-HU" altLang="en-US" dirty="0" err="1"/>
              <a:t>makroökonómiai</a:t>
            </a:r>
            <a:r>
              <a:rPr lang="hu-HU" altLang="en-US" dirty="0"/>
              <a:t> cél elérése érdekében</a:t>
            </a:r>
            <a:endParaRPr lang="hu-HU" dirty="0"/>
          </a:p>
          <a:p>
            <a:r>
              <a:rPr lang="hu-HU" dirty="0"/>
              <a:t>Főleg nyíltpiaci műveletekkel (államkötvényt ad/vesz)</a:t>
            </a:r>
          </a:p>
          <a:p>
            <a:pPr lvl="1"/>
            <a:r>
              <a:rPr lang="hu-HU" dirty="0" smtClean="0"/>
              <a:t>Államkötvény: </a:t>
            </a:r>
            <a:r>
              <a:rPr lang="hu-HU" dirty="0"/>
              <a:t>kormányzat adósságlevele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295400"/>
            <a:ext cx="80010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200" dirty="0" smtClean="0"/>
              <a:t>A piaci ár</a:t>
            </a:r>
          </a:p>
          <a:p>
            <a:r>
              <a:rPr lang="hu-HU" altLang="en-US" dirty="0" smtClean="0"/>
              <a:t>A tényezőárak (inputárak)</a:t>
            </a:r>
          </a:p>
          <a:p>
            <a:r>
              <a:rPr lang="hu-HU" altLang="en-US" dirty="0" smtClean="0"/>
              <a:t>A technológia</a:t>
            </a:r>
          </a:p>
          <a:p>
            <a:r>
              <a:rPr lang="hu-HU" altLang="en-US" dirty="0" smtClean="0"/>
              <a:t>A várakozások</a:t>
            </a:r>
          </a:p>
          <a:p>
            <a:r>
              <a:rPr lang="hu-HU" altLang="en-US" dirty="0" smtClean="0"/>
              <a:t>A termelők száma</a:t>
            </a:r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 kínálatot meghatározó tényezők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2290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080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6275" y="1295400"/>
            <a:ext cx="80010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hu-HU" sz="3600" dirty="0" smtClean="0"/>
              <a:t>Hogyan kell elemezni a piaci egyensúlyok változását?</a:t>
            </a:r>
            <a:endParaRPr lang="hu-HU" sz="36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hu-HU" dirty="0" smtClean="0"/>
              <a:t>A keresleti, vagy a kínálati görbére hatnak a változások? Esetleg mindkettőre?</a:t>
            </a:r>
            <a:endParaRPr lang="hu-HU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hu-HU" dirty="0" smtClean="0"/>
              <a:t>Melyik irányba mozdul(</a:t>
            </a:r>
            <a:r>
              <a:rPr lang="hu-HU" dirty="0" err="1" smtClean="0"/>
              <a:t>nak</a:t>
            </a:r>
            <a:r>
              <a:rPr lang="hu-HU" dirty="0" smtClean="0"/>
              <a:t>) a görbe (görbék)?</a:t>
            </a:r>
            <a:endParaRPr lang="hu-HU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hu-HU" dirty="0" smtClean="0"/>
              <a:t>Régi és új egyensúly összehasonlítása: mi történik az egyensúlyi árral és mennyiséggel?</a:t>
            </a:r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dirty="0"/>
          </a:p>
          <a:p>
            <a:pPr marL="457200" lvl="1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endParaRPr lang="hu-HU" sz="36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36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en-US" sz="3600" dirty="0"/>
          </a:p>
        </p:txBody>
      </p:sp>
      <p:sp>
        <p:nvSpPr>
          <p:cNvPr id="90116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Görbetologatás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619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92163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Görbetologatás</a:t>
            </a:r>
            <a:endParaRPr lang="en-US" altLang="en-US" smtClean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74888" y="2133600"/>
            <a:ext cx="2982912" cy="2552700"/>
            <a:chOff x="1433" y="1344"/>
            <a:chExt cx="1879" cy="1608"/>
          </a:xfrm>
        </p:grpSpPr>
        <p:sp>
          <p:nvSpPr>
            <p:cNvPr id="92211" name="Line 42"/>
            <p:cNvSpPr>
              <a:spLocks noChangeShapeType="1"/>
            </p:cNvSpPr>
            <p:nvPr/>
          </p:nvSpPr>
          <p:spPr bwMode="auto">
            <a:xfrm flipH="1">
              <a:off x="1433" y="1584"/>
              <a:ext cx="1639" cy="136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2" name="Rectangle 55"/>
            <p:cNvSpPr>
              <a:spLocks noChangeArrowheads="1"/>
            </p:cNvSpPr>
            <p:nvPr/>
          </p:nvSpPr>
          <p:spPr bwMode="auto">
            <a:xfrm>
              <a:off x="3024" y="134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ahoma" pitchFamily="34" charset="0"/>
                </a:rPr>
                <a:t>S</a:t>
              </a:r>
              <a:r>
                <a:rPr lang="en-US" altLang="en-US" sz="2000" b="1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781050" y="1676400"/>
            <a:ext cx="104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Ár (fagyi)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/>
        </p:nvSpPr>
        <p:spPr bwMode="auto">
          <a:xfrm>
            <a:off x="1524000" y="4038600"/>
            <a:ext cx="509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ahoma" pitchFamily="34" charset="0"/>
              </a:rPr>
              <a:t>2.00</a:t>
            </a:r>
          </a:p>
        </p:txBody>
      </p:sp>
      <p:sp>
        <p:nvSpPr>
          <p:cNvPr id="92167" name="Rectangle 5"/>
          <p:cNvSpPr>
            <a:spLocks noChangeArrowheads="1"/>
          </p:cNvSpPr>
          <p:nvPr/>
        </p:nvSpPr>
        <p:spPr bwMode="auto">
          <a:xfrm>
            <a:off x="1946275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2168" name="Rectangle 6"/>
          <p:cNvSpPr>
            <a:spLocks noChangeArrowheads="1"/>
          </p:cNvSpPr>
          <p:nvPr/>
        </p:nvSpPr>
        <p:spPr bwMode="auto">
          <a:xfrm>
            <a:off x="233521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2169" name="Rectangle 7"/>
          <p:cNvSpPr>
            <a:spLocks noChangeArrowheads="1"/>
          </p:cNvSpPr>
          <p:nvPr/>
        </p:nvSpPr>
        <p:spPr bwMode="auto">
          <a:xfrm>
            <a:off x="2660650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92170" name="Rectangle 8"/>
          <p:cNvSpPr>
            <a:spLocks noChangeArrowheads="1"/>
          </p:cNvSpPr>
          <p:nvPr/>
        </p:nvSpPr>
        <p:spPr bwMode="auto">
          <a:xfrm>
            <a:off x="300831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92171" name="Rectangle 9"/>
          <p:cNvSpPr>
            <a:spLocks noChangeArrowheads="1"/>
          </p:cNvSpPr>
          <p:nvPr/>
        </p:nvSpPr>
        <p:spPr bwMode="auto">
          <a:xfrm>
            <a:off x="3333750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92172" name="Rectangle 10"/>
          <p:cNvSpPr>
            <a:spLocks noChangeArrowheads="1"/>
          </p:cNvSpPr>
          <p:nvPr/>
        </p:nvSpPr>
        <p:spPr bwMode="auto">
          <a:xfrm>
            <a:off x="4370388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92173" name="Rectangle 11"/>
          <p:cNvSpPr>
            <a:spLocks noChangeArrowheads="1"/>
          </p:cNvSpPr>
          <p:nvPr/>
        </p:nvSpPr>
        <p:spPr bwMode="auto">
          <a:xfrm>
            <a:off x="471646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92174" name="Rectangle 12"/>
          <p:cNvSpPr>
            <a:spLocks noChangeArrowheads="1"/>
          </p:cNvSpPr>
          <p:nvPr/>
        </p:nvSpPr>
        <p:spPr bwMode="auto">
          <a:xfrm>
            <a:off x="502126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2175" name="Rectangle 13"/>
          <p:cNvSpPr>
            <a:spLocks noChangeArrowheads="1"/>
          </p:cNvSpPr>
          <p:nvPr/>
        </p:nvSpPr>
        <p:spPr bwMode="auto">
          <a:xfrm>
            <a:off x="5648325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11</a:t>
            </a:r>
          </a:p>
        </p:txBody>
      </p:sp>
      <p:sp>
        <p:nvSpPr>
          <p:cNvPr id="92176" name="Rectangle 14"/>
          <p:cNvSpPr>
            <a:spLocks noChangeArrowheads="1"/>
          </p:cNvSpPr>
          <p:nvPr/>
        </p:nvSpPr>
        <p:spPr bwMode="auto">
          <a:xfrm>
            <a:off x="5995988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2177" name="Line 15"/>
          <p:cNvSpPr>
            <a:spLocks noChangeShapeType="1"/>
          </p:cNvSpPr>
          <p:nvPr/>
        </p:nvSpPr>
        <p:spPr bwMode="auto">
          <a:xfrm>
            <a:off x="238283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Line 16"/>
          <p:cNvSpPr>
            <a:spLocks noChangeShapeType="1"/>
          </p:cNvSpPr>
          <p:nvPr/>
        </p:nvSpPr>
        <p:spPr bwMode="auto">
          <a:xfrm>
            <a:off x="270668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Line 17"/>
          <p:cNvSpPr>
            <a:spLocks noChangeShapeType="1"/>
          </p:cNvSpPr>
          <p:nvPr/>
        </p:nvSpPr>
        <p:spPr bwMode="auto">
          <a:xfrm>
            <a:off x="30527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0" name="Line 18"/>
          <p:cNvSpPr>
            <a:spLocks noChangeShapeType="1"/>
          </p:cNvSpPr>
          <p:nvPr/>
        </p:nvSpPr>
        <p:spPr bwMode="auto">
          <a:xfrm>
            <a:off x="3402013" y="5949950"/>
            <a:ext cx="0" cy="1190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1" name="Line 19"/>
          <p:cNvSpPr>
            <a:spLocks noChangeShapeType="1"/>
          </p:cNvSpPr>
          <p:nvPr/>
        </p:nvSpPr>
        <p:spPr bwMode="auto">
          <a:xfrm>
            <a:off x="3724275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Line 20"/>
          <p:cNvSpPr>
            <a:spLocks noChangeShapeType="1"/>
          </p:cNvSpPr>
          <p:nvPr/>
        </p:nvSpPr>
        <p:spPr bwMode="auto">
          <a:xfrm>
            <a:off x="407035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Line 21"/>
          <p:cNvSpPr>
            <a:spLocks noChangeShapeType="1"/>
          </p:cNvSpPr>
          <p:nvPr/>
        </p:nvSpPr>
        <p:spPr bwMode="auto">
          <a:xfrm>
            <a:off x="47418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Line 22"/>
          <p:cNvSpPr>
            <a:spLocks noChangeShapeType="1"/>
          </p:cNvSpPr>
          <p:nvPr/>
        </p:nvSpPr>
        <p:spPr bwMode="auto">
          <a:xfrm>
            <a:off x="506730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Line 23"/>
          <p:cNvSpPr>
            <a:spLocks noChangeShapeType="1"/>
          </p:cNvSpPr>
          <p:nvPr/>
        </p:nvSpPr>
        <p:spPr bwMode="auto">
          <a:xfrm flipH="1">
            <a:off x="5414963" y="5935663"/>
            <a:ext cx="1587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Line 24"/>
          <p:cNvSpPr>
            <a:spLocks noChangeShapeType="1"/>
          </p:cNvSpPr>
          <p:nvPr/>
        </p:nvSpPr>
        <p:spPr bwMode="auto">
          <a:xfrm>
            <a:off x="57578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7" name="Line 25"/>
          <p:cNvSpPr>
            <a:spLocks noChangeShapeType="1"/>
          </p:cNvSpPr>
          <p:nvPr/>
        </p:nvSpPr>
        <p:spPr bwMode="auto">
          <a:xfrm>
            <a:off x="608488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8" name="Line 26"/>
          <p:cNvSpPr>
            <a:spLocks noChangeShapeType="1"/>
          </p:cNvSpPr>
          <p:nvPr/>
        </p:nvSpPr>
        <p:spPr bwMode="auto">
          <a:xfrm flipH="1">
            <a:off x="643255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9" name="Line 27"/>
          <p:cNvSpPr>
            <a:spLocks noChangeShapeType="1"/>
          </p:cNvSpPr>
          <p:nvPr/>
        </p:nvSpPr>
        <p:spPr bwMode="auto">
          <a:xfrm>
            <a:off x="4416425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0" name="Rectangle 28"/>
          <p:cNvSpPr>
            <a:spLocks noChangeArrowheads="1"/>
          </p:cNvSpPr>
          <p:nvPr/>
        </p:nvSpPr>
        <p:spPr bwMode="auto">
          <a:xfrm>
            <a:off x="7239000" y="6096000"/>
            <a:ext cx="11731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Mennyiség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91" name="Rectangle 29"/>
          <p:cNvSpPr>
            <a:spLocks noChangeArrowheads="1"/>
          </p:cNvSpPr>
          <p:nvPr/>
        </p:nvSpPr>
        <p:spPr bwMode="auto">
          <a:xfrm>
            <a:off x="6319838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13</a:t>
            </a:r>
          </a:p>
        </p:txBody>
      </p:sp>
      <p:sp>
        <p:nvSpPr>
          <p:cNvPr id="92192" name="Line 30"/>
          <p:cNvSpPr>
            <a:spLocks noChangeShapeType="1"/>
          </p:cNvSpPr>
          <p:nvPr/>
        </p:nvSpPr>
        <p:spPr bwMode="auto">
          <a:xfrm flipH="1">
            <a:off x="2686050" y="2817813"/>
            <a:ext cx="3394075" cy="28225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Line 31"/>
          <p:cNvSpPr>
            <a:spLocks noChangeShapeType="1"/>
          </p:cNvSpPr>
          <p:nvPr/>
        </p:nvSpPr>
        <p:spPr bwMode="auto">
          <a:xfrm>
            <a:off x="2319338" y="3257550"/>
            <a:ext cx="4260850" cy="19621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Freeform 32"/>
          <p:cNvSpPr>
            <a:spLocks/>
          </p:cNvSpPr>
          <p:nvPr/>
        </p:nvSpPr>
        <p:spPr bwMode="auto">
          <a:xfrm>
            <a:off x="4349750" y="4171950"/>
            <a:ext cx="130175" cy="93663"/>
          </a:xfrm>
          <a:custGeom>
            <a:avLst/>
            <a:gdLst>
              <a:gd name="T0" fmla="*/ 2147483647 w 82"/>
              <a:gd name="T1" fmla="*/ 2147483647 h 59"/>
              <a:gd name="T2" fmla="*/ 2147483647 w 82"/>
              <a:gd name="T3" fmla="*/ 2147483647 h 59"/>
              <a:gd name="T4" fmla="*/ 2147483647 w 82"/>
              <a:gd name="T5" fmla="*/ 2147483647 h 59"/>
              <a:gd name="T6" fmla="*/ 2147483647 w 82"/>
              <a:gd name="T7" fmla="*/ 2147483647 h 59"/>
              <a:gd name="T8" fmla="*/ 2147483647 w 82"/>
              <a:gd name="T9" fmla="*/ 2147483647 h 59"/>
              <a:gd name="T10" fmla="*/ 2147483647 w 82"/>
              <a:gd name="T11" fmla="*/ 0 h 59"/>
              <a:gd name="T12" fmla="*/ 2147483647 w 82"/>
              <a:gd name="T13" fmla="*/ 0 h 59"/>
              <a:gd name="T14" fmla="*/ 2147483647 w 82"/>
              <a:gd name="T15" fmla="*/ 0 h 59"/>
              <a:gd name="T16" fmla="*/ 0 w 82"/>
              <a:gd name="T17" fmla="*/ 2147483647 h 59"/>
              <a:gd name="T18" fmla="*/ 0 w 82"/>
              <a:gd name="T19" fmla="*/ 2147483647 h 59"/>
              <a:gd name="T20" fmla="*/ 0 w 82"/>
              <a:gd name="T21" fmla="*/ 2147483647 h 59"/>
              <a:gd name="T22" fmla="*/ 2147483647 w 82"/>
              <a:gd name="T23" fmla="*/ 2147483647 h 59"/>
              <a:gd name="T24" fmla="*/ 2147483647 w 82"/>
              <a:gd name="T25" fmla="*/ 2147483647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"/>
              <a:gd name="T40" fmla="*/ 0 h 59"/>
              <a:gd name="T41" fmla="*/ 82 w 82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" h="59">
                <a:moveTo>
                  <a:pt x="40" y="58"/>
                </a:moveTo>
                <a:lnTo>
                  <a:pt x="54" y="58"/>
                </a:lnTo>
                <a:lnTo>
                  <a:pt x="67" y="46"/>
                </a:lnTo>
                <a:lnTo>
                  <a:pt x="81" y="35"/>
                </a:lnTo>
                <a:lnTo>
                  <a:pt x="67" y="12"/>
                </a:lnTo>
                <a:lnTo>
                  <a:pt x="54" y="0"/>
                </a:lnTo>
                <a:lnTo>
                  <a:pt x="40" y="0"/>
                </a:lnTo>
                <a:lnTo>
                  <a:pt x="27" y="0"/>
                </a:lnTo>
                <a:lnTo>
                  <a:pt x="0" y="12"/>
                </a:lnTo>
                <a:lnTo>
                  <a:pt x="0" y="35"/>
                </a:lnTo>
                <a:lnTo>
                  <a:pt x="0" y="46"/>
                </a:lnTo>
                <a:lnTo>
                  <a:pt x="27" y="58"/>
                </a:lnTo>
                <a:lnTo>
                  <a:pt x="40" y="5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5" name="Freeform 33"/>
          <p:cNvSpPr>
            <a:spLocks/>
          </p:cNvSpPr>
          <p:nvPr/>
        </p:nvSpPr>
        <p:spPr bwMode="auto">
          <a:xfrm>
            <a:off x="2032000" y="1784350"/>
            <a:ext cx="6518275" cy="4279900"/>
          </a:xfrm>
          <a:custGeom>
            <a:avLst/>
            <a:gdLst>
              <a:gd name="T0" fmla="*/ 0 w 4106"/>
              <a:gd name="T1" fmla="*/ 0 h 2696"/>
              <a:gd name="T2" fmla="*/ 0 w 4106"/>
              <a:gd name="T3" fmla="*/ 2147483647 h 2696"/>
              <a:gd name="T4" fmla="*/ 2147483647 w 4106"/>
              <a:gd name="T5" fmla="*/ 2147483647 h 2696"/>
              <a:gd name="T6" fmla="*/ 0 60000 65536"/>
              <a:gd name="T7" fmla="*/ 0 60000 65536"/>
              <a:gd name="T8" fmla="*/ 0 60000 65536"/>
              <a:gd name="T9" fmla="*/ 0 w 4106"/>
              <a:gd name="T10" fmla="*/ 0 h 2696"/>
              <a:gd name="T11" fmla="*/ 4106 w 4106"/>
              <a:gd name="T12" fmla="*/ 2696 h 2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6" h="2696">
                <a:moveTo>
                  <a:pt x="0" y="0"/>
                </a:moveTo>
                <a:lnTo>
                  <a:pt x="0" y="2695"/>
                </a:lnTo>
                <a:lnTo>
                  <a:pt x="4105" y="26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6" name="Rectangle 34"/>
          <p:cNvSpPr>
            <a:spLocks noChangeArrowheads="1"/>
          </p:cNvSpPr>
          <p:nvPr/>
        </p:nvSpPr>
        <p:spPr bwMode="auto">
          <a:xfrm>
            <a:off x="6688138" y="5106988"/>
            <a:ext cx="193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000" b="1">
                <a:solidFill>
                  <a:srgbClr val="000000"/>
                </a:solidFill>
                <a:latin typeface="Tahoma" pitchFamily="34" charset="0"/>
              </a:rPr>
              <a:t>D</a:t>
            </a:r>
            <a:endParaRPr lang="en-US" altLang="en-US" sz="20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97" name="Rectangle 35"/>
          <p:cNvSpPr>
            <a:spLocks noChangeArrowheads="1"/>
          </p:cNvSpPr>
          <p:nvPr/>
        </p:nvSpPr>
        <p:spPr bwMode="auto">
          <a:xfrm>
            <a:off x="4648200" y="4038600"/>
            <a:ext cx="1758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b="1">
                <a:solidFill>
                  <a:srgbClr val="000000"/>
                </a:solidFill>
                <a:latin typeface="Tahoma" pitchFamily="34" charset="0"/>
              </a:rPr>
              <a:t>Régi egyensúly</a:t>
            </a:r>
            <a:endParaRPr lang="en-US" alt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98" name="Rectangle 36"/>
          <p:cNvSpPr>
            <a:spLocks noChangeArrowheads="1"/>
          </p:cNvSpPr>
          <p:nvPr/>
        </p:nvSpPr>
        <p:spPr bwMode="auto">
          <a:xfrm>
            <a:off x="6172200" y="2514600"/>
            <a:ext cx="271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Tahoma" pitchFamily="34" charset="0"/>
              </a:rPr>
              <a:t>S</a:t>
            </a:r>
            <a:r>
              <a:rPr lang="en-US" altLang="en-US" sz="2000" b="1" baseline="-2500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2199" name="Rectangle 37"/>
          <p:cNvSpPr>
            <a:spLocks noChangeArrowheads="1"/>
          </p:cNvSpPr>
          <p:nvPr/>
        </p:nvSpPr>
        <p:spPr bwMode="auto">
          <a:xfrm>
            <a:off x="5238750" y="6029325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92200" name="Line 38"/>
          <p:cNvSpPr>
            <a:spLocks noChangeShapeType="1"/>
          </p:cNvSpPr>
          <p:nvPr/>
        </p:nvSpPr>
        <p:spPr bwMode="auto">
          <a:xfrm>
            <a:off x="4419600" y="4191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1" name="Line 39"/>
          <p:cNvSpPr>
            <a:spLocks noChangeShapeType="1"/>
          </p:cNvSpPr>
          <p:nvPr/>
        </p:nvSpPr>
        <p:spPr bwMode="auto">
          <a:xfrm flipH="1">
            <a:off x="2057400" y="4191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5715000" y="1676400"/>
            <a:ext cx="31638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b="1">
                <a:solidFill>
                  <a:srgbClr val="000000"/>
                </a:solidFill>
                <a:latin typeface="Tahoma" pitchFamily="34" charset="0"/>
              </a:rPr>
              <a:t>Sztrájkolnak a tejtermelők</a:t>
            </a:r>
            <a:endParaRPr lang="en-US" alt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5594" name="Line 41"/>
          <p:cNvSpPr>
            <a:spLocks noChangeShapeType="1"/>
          </p:cNvSpPr>
          <p:nvPr/>
        </p:nvSpPr>
        <p:spPr bwMode="auto">
          <a:xfrm flipH="1">
            <a:off x="4329113" y="3048000"/>
            <a:ext cx="1293812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3497263" y="3429000"/>
            <a:ext cx="14065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Új egyensúly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3333750" y="3695700"/>
            <a:ext cx="109538" cy="109538"/>
          </a:xfrm>
          <a:custGeom>
            <a:avLst/>
            <a:gdLst>
              <a:gd name="T0" fmla="*/ 2147483647 w 69"/>
              <a:gd name="T1" fmla="*/ 2147483647 h 69"/>
              <a:gd name="T2" fmla="*/ 2147483647 w 69"/>
              <a:gd name="T3" fmla="*/ 2147483647 h 69"/>
              <a:gd name="T4" fmla="*/ 2147483647 w 69"/>
              <a:gd name="T5" fmla="*/ 2147483647 h 69"/>
              <a:gd name="T6" fmla="*/ 2147483647 w 69"/>
              <a:gd name="T7" fmla="*/ 2147483647 h 69"/>
              <a:gd name="T8" fmla="*/ 2147483647 w 69"/>
              <a:gd name="T9" fmla="*/ 2147483647 h 69"/>
              <a:gd name="T10" fmla="*/ 2147483647 w 69"/>
              <a:gd name="T11" fmla="*/ 2147483647 h 69"/>
              <a:gd name="T12" fmla="*/ 2147483647 w 69"/>
              <a:gd name="T13" fmla="*/ 0 h 69"/>
              <a:gd name="T14" fmla="*/ 2147483647 w 69"/>
              <a:gd name="T15" fmla="*/ 2147483647 h 69"/>
              <a:gd name="T16" fmla="*/ 0 w 69"/>
              <a:gd name="T17" fmla="*/ 2147483647 h 69"/>
              <a:gd name="T18" fmla="*/ 0 w 69"/>
              <a:gd name="T19" fmla="*/ 2147483647 h 69"/>
              <a:gd name="T20" fmla="*/ 0 w 69"/>
              <a:gd name="T21" fmla="*/ 2147483647 h 69"/>
              <a:gd name="T22" fmla="*/ 2147483647 w 69"/>
              <a:gd name="T23" fmla="*/ 2147483647 h 69"/>
              <a:gd name="T24" fmla="*/ 2147483647 w 69"/>
              <a:gd name="T25" fmla="*/ 2147483647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9"/>
              <a:gd name="T40" fmla="*/ 0 h 69"/>
              <a:gd name="T41" fmla="*/ 69 w 69"/>
              <a:gd name="T42" fmla="*/ 69 h 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9" h="69">
                <a:moveTo>
                  <a:pt x="41" y="68"/>
                </a:moveTo>
                <a:lnTo>
                  <a:pt x="54" y="68"/>
                </a:lnTo>
                <a:lnTo>
                  <a:pt x="68" y="56"/>
                </a:lnTo>
                <a:lnTo>
                  <a:pt x="68" y="34"/>
                </a:lnTo>
                <a:lnTo>
                  <a:pt x="68" y="23"/>
                </a:lnTo>
                <a:lnTo>
                  <a:pt x="54" y="11"/>
                </a:lnTo>
                <a:lnTo>
                  <a:pt x="41" y="0"/>
                </a:lnTo>
                <a:lnTo>
                  <a:pt x="14" y="11"/>
                </a:lnTo>
                <a:lnTo>
                  <a:pt x="0" y="23"/>
                </a:lnTo>
                <a:lnTo>
                  <a:pt x="0" y="34"/>
                </a:lnTo>
                <a:lnTo>
                  <a:pt x="0" y="56"/>
                </a:lnTo>
                <a:lnTo>
                  <a:pt x="14" y="68"/>
                </a:lnTo>
                <a:lnTo>
                  <a:pt x="41" y="6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1981200" y="3733800"/>
            <a:ext cx="1397000" cy="2330450"/>
          </a:xfrm>
          <a:custGeom>
            <a:avLst/>
            <a:gdLst>
              <a:gd name="T0" fmla="*/ 0 w 860"/>
              <a:gd name="T1" fmla="*/ 0 h 1458"/>
              <a:gd name="T2" fmla="*/ 2147483647 w 860"/>
              <a:gd name="T3" fmla="*/ 0 h 1458"/>
              <a:gd name="T4" fmla="*/ 2147483647 w 860"/>
              <a:gd name="T5" fmla="*/ 2147483647 h 1458"/>
              <a:gd name="T6" fmla="*/ 0 60000 65536"/>
              <a:gd name="T7" fmla="*/ 0 60000 65536"/>
              <a:gd name="T8" fmla="*/ 0 60000 65536"/>
              <a:gd name="T9" fmla="*/ 0 w 860"/>
              <a:gd name="T10" fmla="*/ 0 h 1458"/>
              <a:gd name="T11" fmla="*/ 860 w 860"/>
              <a:gd name="T12" fmla="*/ 1458 h 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0" h="1458">
                <a:moveTo>
                  <a:pt x="0" y="0"/>
                </a:moveTo>
                <a:lnTo>
                  <a:pt x="859" y="0"/>
                </a:lnTo>
                <a:lnTo>
                  <a:pt x="859" y="1457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371600" y="3581400"/>
            <a:ext cx="655638" cy="525463"/>
            <a:chOff x="864" y="2256"/>
            <a:chExt cx="413" cy="331"/>
          </a:xfrm>
        </p:grpSpPr>
        <p:sp>
          <p:nvSpPr>
            <p:cNvPr id="92209" name="Rectangle 47"/>
            <p:cNvSpPr>
              <a:spLocks noChangeArrowheads="1"/>
            </p:cNvSpPr>
            <p:nvPr/>
          </p:nvSpPr>
          <p:spPr bwMode="auto">
            <a:xfrm>
              <a:off x="864" y="2256"/>
              <a:ext cx="4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  <a:latin typeface="Tahoma" pitchFamily="34" charset="0"/>
                </a:rPr>
                <a:t>$2.50</a:t>
              </a:r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flipV="1">
              <a:off x="1092" y="2405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87" name="Line 53"/>
          <p:cNvSpPr>
            <a:spLocks noChangeShapeType="1"/>
          </p:cNvSpPr>
          <p:nvPr/>
        </p:nvSpPr>
        <p:spPr bwMode="auto">
          <a:xfrm>
            <a:off x="3487738" y="6210300"/>
            <a:ext cx="860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8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65594" grpId="0" animBg="1"/>
      <p:bldP spid="51" grpId="0" autoUpdateAnimBg="0"/>
      <p:bldP spid="52" grpId="0" animBg="1"/>
      <p:bldP spid="53" grpId="0" animBg="1"/>
      <p:bldP spid="6558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kereslet </a:t>
            </a:r>
            <a:r>
              <a:rPr lang="hu-HU" altLang="en-US" smtClean="0">
                <a:solidFill>
                  <a:srgbClr val="FF0000"/>
                </a:solidFill>
              </a:rPr>
              <a:t>ár</a:t>
            </a:r>
            <a:r>
              <a:rPr lang="hu-HU" altLang="en-US" smtClean="0"/>
              <a:t>rugalmassága</a:t>
            </a:r>
            <a:endParaRPr lang="en-US" alt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CB6166-2691-4513-B0C3-BE0140F7423D}" type="slidenum">
              <a:rPr lang="en-US" altLang="en-US" smtClean="0">
                <a:latin typeface="Calibri" pitchFamily="34" charset="0"/>
              </a:rPr>
              <a:pPr eaLnBrk="1" hangingPunct="1"/>
              <a:t>53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48132" name="Tartalom helye 1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 smtClean="0"/>
          </a:p>
          <a:p>
            <a:r>
              <a:rPr lang="hu-HU" altLang="en-US" dirty="0" smtClean="0"/>
              <a:t>Azt méri, hogy hogyan reagál egy jószág keresett mennyisége a jószág árának változására</a:t>
            </a:r>
          </a:p>
          <a:p>
            <a:endParaRPr lang="hu-HU" altLang="en-US" dirty="0" smtClean="0"/>
          </a:p>
          <a:p>
            <a:endParaRPr lang="hu-HU" altLang="en-US" dirty="0" smtClean="0"/>
          </a:p>
          <a:p>
            <a:endParaRPr lang="hu-HU" altLang="en-US" dirty="0" smtClean="0"/>
          </a:p>
          <a:p>
            <a:r>
              <a:rPr lang="hu-HU" altLang="en-US" dirty="0" smtClean="0"/>
              <a:t>Abszolút értékeket használunk!</a:t>
            </a:r>
          </a:p>
          <a:p>
            <a:r>
              <a:rPr lang="hu-HU" altLang="en-US" dirty="0" smtClean="0"/>
              <a:t>Azt méri, hogy a fogyasztók mennyivel kevesebbet (többet) akarnak venni egy termékből, ha annak megnő (lecsökken) az ára</a:t>
            </a: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45428" r="4642" b="33047"/>
          <a:stretch>
            <a:fillRect/>
          </a:stretch>
        </p:blipFill>
        <p:spPr bwMode="auto">
          <a:xfrm>
            <a:off x="609600" y="2667000"/>
            <a:ext cx="7964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u-HU" altLang="en-US" smtClean="0"/>
              <a:t>A keresleti </a:t>
            </a:r>
            <a:r>
              <a:rPr lang="hu-HU" altLang="en-US" smtClean="0">
                <a:solidFill>
                  <a:srgbClr val="FF0000"/>
                </a:solidFill>
              </a:rPr>
              <a:t>ár</a:t>
            </a:r>
            <a:r>
              <a:rPr lang="hu-HU" altLang="en-US" smtClean="0"/>
              <a:t>rugalmasság meghatározói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hu-HU" altLang="en-US" sz="3600" dirty="0" smtClean="0"/>
          </a:p>
          <a:p>
            <a:r>
              <a:rPr lang="hu-HU" altLang="en-US" sz="3600" dirty="0" smtClean="0"/>
              <a:t>A piac meghatározása</a:t>
            </a:r>
            <a:endParaRPr lang="en-US" altLang="en-US" sz="3600" dirty="0" smtClean="0"/>
          </a:p>
          <a:p>
            <a:r>
              <a:rPr lang="hu-HU" altLang="en-US" sz="3600" dirty="0" smtClean="0"/>
              <a:t>Időtáv</a:t>
            </a:r>
          </a:p>
          <a:p>
            <a:r>
              <a:rPr lang="hu-HU" altLang="en-US" sz="3600" dirty="0" smtClean="0"/>
              <a:t>Közeli helyettesítők elérhetősége</a:t>
            </a:r>
          </a:p>
          <a:p>
            <a:r>
              <a:rPr lang="hu-HU" altLang="en-US" sz="3600" dirty="0" smtClean="0"/>
              <a:t>Létszükségleti vs. luxuscikkek</a:t>
            </a:r>
            <a:endParaRPr lang="hu-HU" altLang="en-US" sz="3600" dirty="0"/>
          </a:p>
          <a:p>
            <a:r>
              <a:rPr lang="hu-HU" altLang="en-US" sz="3600" dirty="0" smtClean="0"/>
              <a:t>…</a:t>
            </a:r>
            <a:endParaRPr lang="hu-HU" altLang="en-US" sz="3600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EC669C-EA64-41E5-95B8-40A0109F5186}" type="slidenum">
              <a:rPr lang="en-US" altLang="en-US" smtClean="0">
                <a:latin typeface="Calibri" pitchFamily="34" charset="0"/>
              </a:rPr>
              <a:pPr eaLnBrk="1" hangingPunct="1"/>
              <a:t>54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hu-HU" altLang="en-US" sz="4000" smtClean="0">
                <a:solidFill>
                  <a:srgbClr val="000070"/>
                </a:solidFill>
                <a:latin typeface="Calibri" pitchFamily="34" charset="0"/>
              </a:rPr>
              <a:t>Teljes bevétel</a:t>
            </a:r>
            <a:endParaRPr lang="en-US" altLang="en-US" sz="4000" smtClean="0">
              <a:solidFill>
                <a:srgbClr val="000070"/>
              </a:solidFill>
              <a:latin typeface="Calibri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D1C4C3-332B-4C81-ABB4-5890F85FB0A4}" type="slidenum">
              <a:rPr lang="en-US" altLang="en-US" smtClean="0">
                <a:latin typeface="Calibri" pitchFamily="34" charset="0"/>
              </a:rPr>
              <a:pPr eaLnBrk="1" hangingPunct="1"/>
              <a:t>55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828800"/>
            <a:ext cx="4495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1. an</a:t>
            </a:r>
          </a:p>
        </p:txBody>
      </p:sp>
      <p:grpSp>
        <p:nvGrpSpPr>
          <p:cNvPr id="66565" name="Group 34"/>
          <p:cNvGrpSpPr>
            <a:grpSpLocks/>
          </p:cNvGrpSpPr>
          <p:nvPr/>
        </p:nvGrpSpPr>
        <p:grpSpPr bwMode="auto">
          <a:xfrm>
            <a:off x="1600200" y="3200400"/>
            <a:ext cx="685800" cy="1676400"/>
            <a:chOff x="762000" y="3429000"/>
            <a:chExt cx="685800" cy="1676400"/>
          </a:xfrm>
        </p:grpSpPr>
        <p:sp>
          <p:nvSpPr>
            <p:cNvPr id="31" name="Left Brace 30"/>
            <p:cNvSpPr/>
            <p:nvPr/>
          </p:nvSpPr>
          <p:spPr>
            <a:xfrm>
              <a:off x="1143000" y="3429000"/>
              <a:ext cx="304800" cy="1676400"/>
            </a:xfrm>
            <a:prstGeom prst="leftBrace">
              <a:avLst>
                <a:gd name="adj1" fmla="val 23917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/>
            </a:p>
          </p:txBody>
        </p:sp>
        <p:sp>
          <p:nvSpPr>
            <p:cNvPr id="66589" name="TextBox 32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P</a:t>
              </a:r>
            </a:p>
          </p:txBody>
        </p:sp>
      </p:grpSp>
      <p:grpSp>
        <p:nvGrpSpPr>
          <p:cNvPr id="66566" name="Group 35"/>
          <p:cNvGrpSpPr>
            <a:grpSpLocks/>
          </p:cNvGrpSpPr>
          <p:nvPr/>
        </p:nvGrpSpPr>
        <p:grpSpPr bwMode="auto">
          <a:xfrm>
            <a:off x="2667000" y="5253038"/>
            <a:ext cx="1828800" cy="766762"/>
            <a:chOff x="1828801" y="5410199"/>
            <a:chExt cx="1828800" cy="766085"/>
          </a:xfrm>
        </p:grpSpPr>
        <p:sp>
          <p:nvSpPr>
            <p:cNvPr id="32" name="Left Brace 31"/>
            <p:cNvSpPr/>
            <p:nvPr/>
          </p:nvSpPr>
          <p:spPr>
            <a:xfrm rot="16200000">
              <a:off x="2590936" y="4648064"/>
              <a:ext cx="304531" cy="1828800"/>
            </a:xfrm>
            <a:prstGeom prst="leftBrace">
              <a:avLst>
                <a:gd name="adj1" fmla="val 23917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/>
            </a:p>
          </p:txBody>
        </p:sp>
        <p:sp>
          <p:nvSpPr>
            <p:cNvPr id="66587" name="TextBox 33"/>
            <p:cNvSpPr txBox="1">
              <a:spLocks noChangeArrowheads="1"/>
            </p:cNvSpPr>
            <p:nvPr/>
          </p:nvSpPr>
          <p:spPr bwMode="auto">
            <a:xfrm>
              <a:off x="2590800" y="5715000"/>
              <a:ext cx="423514" cy="46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Q</a:t>
              </a:r>
            </a:p>
          </p:txBody>
        </p:sp>
      </p:grpSp>
      <p:grpSp>
        <p:nvGrpSpPr>
          <p:cNvPr id="66567" name="Group 38"/>
          <p:cNvGrpSpPr>
            <a:grpSpLocks/>
          </p:cNvGrpSpPr>
          <p:nvPr/>
        </p:nvGrpSpPr>
        <p:grpSpPr bwMode="auto">
          <a:xfrm>
            <a:off x="2667000" y="3200400"/>
            <a:ext cx="1828800" cy="1676400"/>
            <a:chOff x="1905000" y="3429000"/>
            <a:chExt cx="1828800" cy="1676400"/>
          </a:xfrm>
        </p:grpSpPr>
        <p:sp>
          <p:nvSpPr>
            <p:cNvPr id="38" name="Rectangle 37"/>
            <p:cNvSpPr/>
            <p:nvPr/>
          </p:nvSpPr>
          <p:spPr>
            <a:xfrm>
              <a:off x="1905000" y="3429000"/>
              <a:ext cx="182880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6585" name="TextBox 36"/>
            <p:cNvSpPr txBox="1">
              <a:spLocks noChangeArrowheads="1"/>
            </p:cNvSpPr>
            <p:nvPr/>
          </p:nvSpPr>
          <p:spPr bwMode="auto">
            <a:xfrm>
              <a:off x="1905000" y="3893403"/>
              <a:ext cx="175964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P ˣ Q=$400</a:t>
              </a:r>
            </a:p>
            <a:p>
              <a:pPr algn="ctr" eaLnBrk="1" hangingPunct="1"/>
              <a:r>
                <a:rPr lang="en-US" altLang="en-US" sz="2400"/>
                <a:t>(</a:t>
              </a:r>
              <a:r>
                <a:rPr lang="hu-HU" altLang="en-US" sz="2400"/>
                <a:t>bevétel</a:t>
              </a:r>
              <a:r>
                <a:rPr lang="en-US" altLang="en-US" sz="2400"/>
                <a:t>)</a:t>
              </a:r>
            </a:p>
          </p:txBody>
        </p:sp>
      </p:grpSp>
      <p:grpSp>
        <p:nvGrpSpPr>
          <p:cNvPr id="66568" name="Group 9"/>
          <p:cNvGrpSpPr>
            <a:grpSpLocks/>
          </p:cNvGrpSpPr>
          <p:nvPr/>
        </p:nvGrpSpPr>
        <p:grpSpPr bwMode="auto">
          <a:xfrm>
            <a:off x="2430463" y="4876800"/>
            <a:ext cx="4732337" cy="614363"/>
            <a:chOff x="677694" y="5257800"/>
            <a:chExt cx="4732506" cy="61322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14239" y="5257800"/>
              <a:ext cx="4495961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2" name="TextBox 11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481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6583" name="TextBox 1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201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6569" name="Group 17"/>
          <p:cNvGrpSpPr>
            <a:grpSpLocks/>
          </p:cNvGrpSpPr>
          <p:nvPr/>
        </p:nvGrpSpPr>
        <p:grpSpPr bwMode="auto">
          <a:xfrm>
            <a:off x="3200400" y="2057400"/>
            <a:ext cx="3752850" cy="2286000"/>
            <a:chOff x="1447800" y="2438400"/>
            <a:chExt cx="3753479" cy="2286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447800" y="2438400"/>
              <a:ext cx="2591234" cy="228600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0" name="TextBox 17"/>
            <p:cNvSpPr txBox="1">
              <a:spLocks noChangeArrowheads="1"/>
            </p:cNvSpPr>
            <p:nvPr/>
          </p:nvSpPr>
          <p:spPr bwMode="auto">
            <a:xfrm>
              <a:off x="3886201" y="4114800"/>
              <a:ext cx="13150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66570" name="Group 13"/>
          <p:cNvGrpSpPr>
            <a:grpSpLocks/>
          </p:cNvGrpSpPr>
          <p:nvPr/>
        </p:nvGrpSpPr>
        <p:grpSpPr bwMode="auto">
          <a:xfrm>
            <a:off x="1905000" y="1524000"/>
            <a:ext cx="763588" cy="3352800"/>
            <a:chOff x="152400" y="1905000"/>
            <a:chExt cx="763461" cy="3352800"/>
          </a:xfrm>
        </p:grpSpPr>
        <p:sp>
          <p:nvSpPr>
            <p:cNvPr id="66577" name="TextBox 8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8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71" name="Group 78"/>
          <p:cNvGrpSpPr>
            <a:grpSpLocks/>
          </p:cNvGrpSpPr>
          <p:nvPr/>
        </p:nvGrpSpPr>
        <p:grpSpPr bwMode="auto">
          <a:xfrm>
            <a:off x="4191000" y="3200400"/>
            <a:ext cx="698500" cy="2138363"/>
            <a:chOff x="6890107" y="3429001"/>
            <a:chExt cx="698585" cy="2137938"/>
          </a:xfrm>
        </p:grpSpPr>
        <p:sp>
          <p:nvSpPr>
            <p:cNvPr id="66575" name="TextBox 26"/>
            <p:cNvSpPr txBox="1">
              <a:spLocks noChangeArrowheads="1"/>
            </p:cNvSpPr>
            <p:nvPr/>
          </p:nvSpPr>
          <p:spPr bwMode="auto">
            <a:xfrm>
              <a:off x="6890107" y="5105400"/>
              <a:ext cx="698585" cy="46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6356911" y="4267034"/>
              <a:ext cx="1676067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72" name="Group 58"/>
          <p:cNvGrpSpPr>
            <a:grpSpLocks/>
          </p:cNvGrpSpPr>
          <p:nvPr/>
        </p:nvGrpSpPr>
        <p:grpSpPr bwMode="auto">
          <a:xfrm>
            <a:off x="2201863" y="2982913"/>
            <a:ext cx="2293937" cy="461962"/>
            <a:chOff x="449094" y="4038600"/>
            <a:chExt cx="2294106" cy="460973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14265" y="4265126"/>
              <a:ext cx="1828935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4" name="TextBox 24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27748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9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>
                <a:solidFill>
                  <a:schemeClr val="tx1"/>
                </a:solidFill>
              </a:rPr>
              <a:t>Hogy változik a teljes bevétel, amikor változik az </a:t>
            </a:r>
            <a:r>
              <a:rPr lang="en-US" altLang="en-US" smtClean="0">
                <a:solidFill>
                  <a:schemeClr val="tx1"/>
                </a:solidFill>
              </a:rPr>
              <a:t>ár</a:t>
            </a:r>
            <a:r>
              <a:rPr lang="hu-HU" altLang="en-US" smtClean="0">
                <a:solidFill>
                  <a:schemeClr val="tx1"/>
                </a:solidFill>
              </a:rPr>
              <a:t>?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1BBEAE-9673-4A73-ADC8-0D79E2E4FC43}" type="slidenum">
              <a:rPr lang="en-US" altLang="en-US" sz="2400" smtClean="0">
                <a:latin typeface="Calibri" pitchFamily="34" charset="0"/>
              </a:rPr>
              <a:pPr eaLnBrk="1" hangingPunct="1"/>
              <a:t>56</a:t>
            </a:fld>
            <a:endParaRPr lang="en-US" altLang="en-US" sz="240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47713" y="4343400"/>
            <a:ext cx="1843087" cy="544513"/>
            <a:chOff x="1890631" y="4560332"/>
            <a:chExt cx="1843169" cy="545068"/>
          </a:xfrm>
        </p:grpSpPr>
        <p:sp>
          <p:nvSpPr>
            <p:cNvPr id="7" name="Rectangle 6"/>
            <p:cNvSpPr/>
            <p:nvPr/>
          </p:nvSpPr>
          <p:spPr>
            <a:xfrm>
              <a:off x="1904919" y="4560332"/>
              <a:ext cx="1828881" cy="5450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/>
            </a:p>
          </p:txBody>
        </p:sp>
        <p:sp>
          <p:nvSpPr>
            <p:cNvPr id="69676" name="TextBox 7"/>
            <p:cNvSpPr txBox="1">
              <a:spLocks noChangeArrowheads="1"/>
            </p:cNvSpPr>
            <p:nvPr/>
          </p:nvSpPr>
          <p:spPr bwMode="auto">
            <a:xfrm>
              <a:off x="1890631" y="4636532"/>
              <a:ext cx="1760417" cy="40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/>
                <a:t>Bevétel</a:t>
              </a:r>
              <a:r>
                <a:rPr lang="en-US" altLang="en-US" sz="2000"/>
                <a:t>=$100</a:t>
              </a:r>
            </a:p>
          </p:txBody>
        </p:sp>
      </p:grpSp>
      <p:grpSp>
        <p:nvGrpSpPr>
          <p:cNvPr id="69638" name="Group 8"/>
          <p:cNvGrpSpPr>
            <a:grpSpLocks/>
          </p:cNvGrpSpPr>
          <p:nvPr/>
        </p:nvGrpSpPr>
        <p:grpSpPr bwMode="auto">
          <a:xfrm>
            <a:off x="525463" y="4876800"/>
            <a:ext cx="4359275" cy="473075"/>
            <a:chOff x="677694" y="5246132"/>
            <a:chExt cx="4359070" cy="473333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220" y="5246132"/>
              <a:ext cx="3200249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73" name="TextBox 10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9674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9639" name="Group 17"/>
          <p:cNvGrpSpPr>
            <a:grpSpLocks/>
          </p:cNvGrpSpPr>
          <p:nvPr/>
        </p:nvGrpSpPr>
        <p:grpSpPr bwMode="auto">
          <a:xfrm>
            <a:off x="1981200" y="2286000"/>
            <a:ext cx="2152650" cy="2514600"/>
            <a:chOff x="2133599" y="2655332"/>
            <a:chExt cx="2153285" cy="2514600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1257411" y="3531520"/>
              <a:ext cx="2514600" cy="7622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71" name="TextBox 14"/>
            <p:cNvSpPr txBox="1">
              <a:spLocks noChangeArrowheads="1"/>
            </p:cNvSpPr>
            <p:nvPr/>
          </p:nvSpPr>
          <p:spPr bwMode="auto">
            <a:xfrm>
              <a:off x="2971801" y="4560332"/>
              <a:ext cx="1315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69640" name="Group 13"/>
          <p:cNvGrpSpPr>
            <a:grpSpLocks/>
          </p:cNvGrpSpPr>
          <p:nvPr/>
        </p:nvGrpSpPr>
        <p:grpSpPr bwMode="auto">
          <a:xfrm>
            <a:off x="0" y="1535113"/>
            <a:ext cx="763588" cy="3352800"/>
            <a:chOff x="152400" y="1905000"/>
            <a:chExt cx="763461" cy="3352800"/>
          </a:xfrm>
        </p:grpSpPr>
        <p:sp>
          <p:nvSpPr>
            <p:cNvPr id="69668" name="TextBox 16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18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641" name="Group 78"/>
          <p:cNvGrpSpPr>
            <a:grpSpLocks/>
          </p:cNvGrpSpPr>
          <p:nvPr/>
        </p:nvGrpSpPr>
        <p:grpSpPr bwMode="auto">
          <a:xfrm>
            <a:off x="2286000" y="4343400"/>
            <a:ext cx="698500" cy="1006475"/>
            <a:chOff x="6890107" y="4560332"/>
            <a:chExt cx="698585" cy="1006733"/>
          </a:xfrm>
        </p:grpSpPr>
        <p:sp>
          <p:nvSpPr>
            <p:cNvPr id="69666" name="TextBox 19"/>
            <p:cNvSpPr txBox="1">
              <a:spLocks noChangeArrowheads="1"/>
            </p:cNvSpPr>
            <p:nvPr/>
          </p:nvSpPr>
          <p:spPr bwMode="auto">
            <a:xfrm>
              <a:off x="6890107" y="5105400"/>
              <a:ext cx="6985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>
              <a:off x="6922617" y="4832659"/>
              <a:ext cx="54465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642" name="Group 58"/>
          <p:cNvGrpSpPr>
            <a:grpSpLocks/>
          </p:cNvGrpSpPr>
          <p:nvPr/>
        </p:nvGrpSpPr>
        <p:grpSpPr bwMode="auto">
          <a:xfrm>
            <a:off x="304800" y="4125913"/>
            <a:ext cx="2293938" cy="461962"/>
            <a:chOff x="449094" y="4038600"/>
            <a:chExt cx="2294106" cy="46097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14266" y="4265126"/>
              <a:ext cx="182893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65" name="TextBox 23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27748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$1</a:t>
              </a:r>
            </a:p>
          </p:txBody>
        </p:sp>
      </p:grpSp>
      <p:sp>
        <p:nvSpPr>
          <p:cNvPr id="69643" name="TextBox 24"/>
          <p:cNvSpPr txBox="1">
            <a:spLocks noChangeArrowheads="1"/>
          </p:cNvSpPr>
          <p:nvPr/>
        </p:nvSpPr>
        <p:spPr bwMode="auto">
          <a:xfrm>
            <a:off x="1695450" y="838200"/>
            <a:ext cx="5243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/>
              <a:t>(a) </a:t>
            </a:r>
            <a:r>
              <a:rPr lang="hu-HU" altLang="en-US" sz="2800"/>
              <a:t>A rugalmatlan kereslet esete</a:t>
            </a:r>
            <a:endParaRPr lang="en-US" altLang="en-US" sz="2800"/>
          </a:p>
        </p:txBody>
      </p:sp>
      <p:sp>
        <p:nvSpPr>
          <p:cNvPr id="31" name="Rectangle 30"/>
          <p:cNvSpPr/>
          <p:nvPr/>
        </p:nvSpPr>
        <p:spPr>
          <a:xfrm>
            <a:off x="5368925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69645" name="Group 31"/>
          <p:cNvGrpSpPr>
            <a:grpSpLocks/>
          </p:cNvGrpSpPr>
          <p:nvPr/>
        </p:nvGrpSpPr>
        <p:grpSpPr bwMode="auto">
          <a:xfrm>
            <a:off x="5319713" y="3429000"/>
            <a:ext cx="1760537" cy="1458913"/>
            <a:chOff x="1855824" y="3645932"/>
            <a:chExt cx="1760021" cy="1459468"/>
          </a:xfrm>
        </p:grpSpPr>
        <p:sp>
          <p:nvSpPr>
            <p:cNvPr id="33" name="Rectangle 32"/>
            <p:cNvSpPr/>
            <p:nvPr/>
          </p:nvSpPr>
          <p:spPr>
            <a:xfrm>
              <a:off x="1905022" y="3645932"/>
              <a:ext cx="1564816" cy="14594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/>
            </a:p>
          </p:txBody>
        </p:sp>
        <p:sp>
          <p:nvSpPr>
            <p:cNvPr id="69663" name="TextBox 33"/>
            <p:cNvSpPr txBox="1">
              <a:spLocks noChangeArrowheads="1"/>
            </p:cNvSpPr>
            <p:nvPr/>
          </p:nvSpPr>
          <p:spPr bwMode="auto">
            <a:xfrm>
              <a:off x="1855824" y="4179332"/>
              <a:ext cx="1760021" cy="40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/>
                <a:t>Bevétel</a:t>
              </a:r>
              <a:r>
                <a:rPr lang="en-US" altLang="en-US" sz="2000"/>
                <a:t>=$240</a:t>
              </a:r>
            </a:p>
          </p:txBody>
        </p:sp>
      </p:grpSp>
      <p:grpSp>
        <p:nvGrpSpPr>
          <p:cNvPr id="69646" name="Group 34"/>
          <p:cNvGrpSpPr>
            <a:grpSpLocks/>
          </p:cNvGrpSpPr>
          <p:nvPr/>
        </p:nvGrpSpPr>
        <p:grpSpPr bwMode="auto">
          <a:xfrm>
            <a:off x="5132388" y="4876800"/>
            <a:ext cx="4171950" cy="473075"/>
            <a:chOff x="677694" y="5246132"/>
            <a:chExt cx="4171228" cy="47333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190" y="5246132"/>
              <a:ext cx="3199846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60" name="TextBox 36"/>
            <p:cNvSpPr txBox="1">
              <a:spLocks noChangeArrowheads="1"/>
            </p:cNvSpPr>
            <p:nvPr/>
          </p:nvSpPr>
          <p:spPr bwMode="auto">
            <a:xfrm>
              <a:off x="3088758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9661" name="TextBox 37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9647" name="Group 17"/>
          <p:cNvGrpSpPr>
            <a:grpSpLocks/>
          </p:cNvGrpSpPr>
          <p:nvPr/>
        </p:nvGrpSpPr>
        <p:grpSpPr bwMode="auto">
          <a:xfrm>
            <a:off x="6588125" y="2286000"/>
            <a:ext cx="2152650" cy="2514600"/>
            <a:chOff x="2133599" y="2655332"/>
            <a:chExt cx="2153285" cy="2514600"/>
          </a:xfrm>
        </p:grpSpPr>
        <p:cxnSp>
          <p:nvCxnSpPr>
            <p:cNvPr id="40" name="Straight Connector 39"/>
            <p:cNvCxnSpPr/>
            <p:nvPr/>
          </p:nvCxnSpPr>
          <p:spPr>
            <a:xfrm rot="16200000" flipH="1">
              <a:off x="1257411" y="3531520"/>
              <a:ext cx="2514600" cy="7622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8" name="TextBox 40"/>
            <p:cNvSpPr txBox="1">
              <a:spLocks noChangeArrowheads="1"/>
            </p:cNvSpPr>
            <p:nvPr/>
          </p:nvSpPr>
          <p:spPr bwMode="auto">
            <a:xfrm>
              <a:off x="2971801" y="4560332"/>
              <a:ext cx="1315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69648" name="Group 13"/>
          <p:cNvGrpSpPr>
            <a:grpSpLocks/>
          </p:cNvGrpSpPr>
          <p:nvPr/>
        </p:nvGrpSpPr>
        <p:grpSpPr bwMode="auto">
          <a:xfrm>
            <a:off x="4606925" y="1535113"/>
            <a:ext cx="763588" cy="3352800"/>
            <a:chOff x="152400" y="1905000"/>
            <a:chExt cx="763461" cy="3352800"/>
          </a:xfrm>
        </p:grpSpPr>
        <p:sp>
          <p:nvSpPr>
            <p:cNvPr id="69655" name="TextBox 42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44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649" name="Group 78"/>
          <p:cNvGrpSpPr>
            <a:grpSpLocks/>
          </p:cNvGrpSpPr>
          <p:nvPr/>
        </p:nvGrpSpPr>
        <p:grpSpPr bwMode="auto">
          <a:xfrm>
            <a:off x="6781800" y="3429000"/>
            <a:ext cx="527050" cy="1920875"/>
            <a:chOff x="7023557" y="3645932"/>
            <a:chExt cx="527495" cy="1921133"/>
          </a:xfrm>
        </p:grpSpPr>
        <p:sp>
          <p:nvSpPr>
            <p:cNvPr id="69653" name="TextBox 45"/>
            <p:cNvSpPr txBox="1">
              <a:spLocks noChangeArrowheads="1"/>
            </p:cNvSpPr>
            <p:nvPr/>
          </p:nvSpPr>
          <p:spPr bwMode="auto">
            <a:xfrm>
              <a:off x="7023557" y="5105400"/>
              <a:ext cx="527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80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6456064" y="4365954"/>
              <a:ext cx="1459109" cy="190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650" name="Group 58"/>
          <p:cNvGrpSpPr>
            <a:grpSpLocks/>
          </p:cNvGrpSpPr>
          <p:nvPr/>
        </p:nvGrpSpPr>
        <p:grpSpPr bwMode="auto">
          <a:xfrm>
            <a:off x="4911725" y="3200400"/>
            <a:ext cx="2022475" cy="461963"/>
            <a:chOff x="449094" y="4038600"/>
            <a:chExt cx="2294106" cy="46097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913677" y="4265126"/>
              <a:ext cx="1829523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2" name="TextBox 4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98584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4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 bwMode="auto">
          <a:xfrm>
            <a:off x="474663" y="304800"/>
            <a:ext cx="8499475" cy="523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hu-HU" altLang="en-US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Hogy változik a teljes bevétel, amikor változik az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ár</a:t>
            </a:r>
            <a:r>
              <a:rPr lang="hu-HU" altLang="en-US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2A3C56-D467-408B-B0B7-DAE1303D9890}" type="slidenum">
              <a:rPr lang="en-US" altLang="en-US" sz="2400" smtClean="0">
                <a:latin typeface="Calibri" pitchFamily="34" charset="0"/>
              </a:rPr>
              <a:pPr eaLnBrk="1" hangingPunct="1"/>
              <a:t>57</a:t>
            </a:fld>
            <a:endParaRPr lang="en-US" altLang="en-US" sz="240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730250" y="2971800"/>
            <a:ext cx="1041400" cy="1916113"/>
            <a:chOff x="1872888" y="3188732"/>
            <a:chExt cx="1041627" cy="1916668"/>
          </a:xfrm>
        </p:grpSpPr>
        <p:sp>
          <p:nvSpPr>
            <p:cNvPr id="7" name="Rectangle 6"/>
            <p:cNvSpPr/>
            <p:nvPr/>
          </p:nvSpPr>
          <p:spPr>
            <a:xfrm>
              <a:off x="1904645" y="3188732"/>
              <a:ext cx="914599" cy="19166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400"/>
            </a:p>
          </p:txBody>
        </p:sp>
        <p:sp>
          <p:nvSpPr>
            <p:cNvPr id="71726" name="TextBox 7"/>
            <p:cNvSpPr txBox="1">
              <a:spLocks noChangeArrowheads="1"/>
            </p:cNvSpPr>
            <p:nvPr/>
          </p:nvSpPr>
          <p:spPr bwMode="auto">
            <a:xfrm>
              <a:off x="1872888" y="3670757"/>
              <a:ext cx="1041627" cy="70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/>
                <a:t>Bevétel</a:t>
              </a:r>
              <a:endParaRPr lang="en-US" altLang="en-US" sz="2000"/>
            </a:p>
            <a:p>
              <a:pPr algn="ctr" eaLnBrk="1" hangingPunct="1"/>
              <a:r>
                <a:rPr lang="en-US" altLang="en-US" sz="2000"/>
                <a:t>=$200</a:t>
              </a:r>
            </a:p>
          </p:txBody>
        </p:sp>
      </p:grpSp>
      <p:grpSp>
        <p:nvGrpSpPr>
          <p:cNvPr id="71686" name="Group 8"/>
          <p:cNvGrpSpPr>
            <a:grpSpLocks/>
          </p:cNvGrpSpPr>
          <p:nvPr/>
        </p:nvGrpSpPr>
        <p:grpSpPr bwMode="auto">
          <a:xfrm>
            <a:off x="525463" y="4876800"/>
            <a:ext cx="4359275" cy="473075"/>
            <a:chOff x="677694" y="5246132"/>
            <a:chExt cx="4359070" cy="473333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220" y="5246132"/>
              <a:ext cx="3200249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23" name="TextBox 10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71724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71687" name="Group 17"/>
          <p:cNvGrpSpPr>
            <a:grpSpLocks/>
          </p:cNvGrpSpPr>
          <p:nvPr/>
        </p:nvGrpSpPr>
        <p:grpSpPr bwMode="auto">
          <a:xfrm>
            <a:off x="914400" y="2438400"/>
            <a:ext cx="3219450" cy="2214563"/>
            <a:chOff x="1066799" y="2807732"/>
            <a:chExt cx="3220134" cy="22141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799" y="2807732"/>
              <a:ext cx="2362702" cy="159988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21" name="TextBox 14"/>
            <p:cNvSpPr txBox="1">
              <a:spLocks noChangeArrowheads="1"/>
            </p:cNvSpPr>
            <p:nvPr/>
          </p:nvSpPr>
          <p:spPr bwMode="auto">
            <a:xfrm>
              <a:off x="2971800" y="4560332"/>
              <a:ext cx="1315133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71688" name="Group 13"/>
          <p:cNvGrpSpPr>
            <a:grpSpLocks/>
          </p:cNvGrpSpPr>
          <p:nvPr/>
        </p:nvGrpSpPr>
        <p:grpSpPr bwMode="auto">
          <a:xfrm>
            <a:off x="0" y="1535113"/>
            <a:ext cx="763588" cy="3352800"/>
            <a:chOff x="152400" y="1905000"/>
            <a:chExt cx="763461" cy="3352800"/>
          </a:xfrm>
        </p:grpSpPr>
        <p:sp>
          <p:nvSpPr>
            <p:cNvPr id="71718" name="TextBox 16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18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9" name="Group 78"/>
          <p:cNvGrpSpPr>
            <a:grpSpLocks/>
          </p:cNvGrpSpPr>
          <p:nvPr/>
        </p:nvGrpSpPr>
        <p:grpSpPr bwMode="auto">
          <a:xfrm>
            <a:off x="1463675" y="2971800"/>
            <a:ext cx="527050" cy="2378075"/>
            <a:chOff x="6982361" y="3188732"/>
            <a:chExt cx="527495" cy="2378333"/>
          </a:xfrm>
        </p:grpSpPr>
        <p:sp>
          <p:nvSpPr>
            <p:cNvPr id="71716" name="TextBox 19"/>
            <p:cNvSpPr txBox="1">
              <a:spLocks noChangeArrowheads="1"/>
            </p:cNvSpPr>
            <p:nvPr/>
          </p:nvSpPr>
          <p:spPr bwMode="auto">
            <a:xfrm>
              <a:off x="6982361" y="5105400"/>
              <a:ext cx="527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50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6245049" y="4138948"/>
              <a:ext cx="1916321" cy="158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0" name="Group 58"/>
          <p:cNvGrpSpPr>
            <a:grpSpLocks/>
          </p:cNvGrpSpPr>
          <p:nvPr/>
        </p:nvGrpSpPr>
        <p:grpSpPr bwMode="auto">
          <a:xfrm>
            <a:off x="304800" y="2754313"/>
            <a:ext cx="1371600" cy="461962"/>
            <a:chOff x="449094" y="4038600"/>
            <a:chExt cx="1371600" cy="460973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914232" y="4255621"/>
              <a:ext cx="906462" cy="950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15" name="TextBox 23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27709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  <p:sp>
        <p:nvSpPr>
          <p:cNvPr id="71691" name="TextBox 24"/>
          <p:cNvSpPr txBox="1">
            <a:spLocks noChangeArrowheads="1"/>
          </p:cNvSpPr>
          <p:nvPr/>
        </p:nvSpPr>
        <p:spPr bwMode="auto">
          <a:xfrm>
            <a:off x="1812925" y="990600"/>
            <a:ext cx="484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/>
              <a:t>(b) </a:t>
            </a:r>
            <a:r>
              <a:rPr lang="hu-HU" altLang="en-US" sz="2800"/>
              <a:t>A rugalmas kereslet esete</a:t>
            </a:r>
            <a:endParaRPr lang="en-US" altLang="en-US" sz="2800"/>
          </a:p>
        </p:txBody>
      </p:sp>
      <p:sp>
        <p:nvSpPr>
          <p:cNvPr id="31" name="Rectangle 30"/>
          <p:cNvSpPr/>
          <p:nvPr/>
        </p:nvSpPr>
        <p:spPr>
          <a:xfrm>
            <a:off x="5368925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71693" name="Group 17"/>
          <p:cNvGrpSpPr>
            <a:grpSpLocks/>
          </p:cNvGrpSpPr>
          <p:nvPr/>
        </p:nvGrpSpPr>
        <p:grpSpPr bwMode="auto">
          <a:xfrm>
            <a:off x="5486400" y="2362200"/>
            <a:ext cx="3254375" cy="2290763"/>
            <a:chOff x="1031796" y="2731532"/>
            <a:chExt cx="3255179" cy="22903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31796" y="2731532"/>
              <a:ext cx="2362784" cy="1523711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13" name="TextBox 40"/>
            <p:cNvSpPr txBox="1">
              <a:spLocks noChangeArrowheads="1"/>
            </p:cNvSpPr>
            <p:nvPr/>
          </p:nvSpPr>
          <p:spPr bwMode="auto">
            <a:xfrm>
              <a:off x="2971800" y="4560332"/>
              <a:ext cx="1315175" cy="461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71694" name="Group 65"/>
          <p:cNvGrpSpPr>
            <a:grpSpLocks/>
          </p:cNvGrpSpPr>
          <p:nvPr/>
        </p:nvGrpSpPr>
        <p:grpSpPr bwMode="auto">
          <a:xfrm>
            <a:off x="5368925" y="2514600"/>
            <a:ext cx="2182813" cy="2373313"/>
            <a:chOff x="5369004" y="2514600"/>
            <a:chExt cx="2182298" cy="2373868"/>
          </a:xfrm>
        </p:grpSpPr>
        <p:grpSp>
          <p:nvGrpSpPr>
            <p:cNvPr id="71708" name="Group 31"/>
            <p:cNvGrpSpPr>
              <a:grpSpLocks/>
            </p:cNvGrpSpPr>
            <p:nvPr/>
          </p:nvGrpSpPr>
          <p:grpSpPr bwMode="auto">
            <a:xfrm>
              <a:off x="5369004" y="2514600"/>
              <a:ext cx="2182298" cy="2373868"/>
              <a:chOff x="1905000" y="2731532"/>
              <a:chExt cx="2182298" cy="237386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05000" y="2731532"/>
                <a:ext cx="345993" cy="23738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/>
              </a:p>
            </p:txBody>
          </p:sp>
          <p:sp>
            <p:nvSpPr>
              <p:cNvPr id="71711" name="TextBox 33"/>
              <p:cNvSpPr txBox="1">
                <a:spLocks noChangeArrowheads="1"/>
              </p:cNvSpPr>
              <p:nvPr/>
            </p:nvSpPr>
            <p:spPr bwMode="auto">
              <a:xfrm>
                <a:off x="2327200" y="4026932"/>
                <a:ext cx="1760098" cy="40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hu-HU" altLang="en-US" sz="2000"/>
                  <a:t>Bevétel</a:t>
                </a:r>
                <a:r>
                  <a:rPr lang="en-US" altLang="en-US" sz="2000"/>
                  <a:t>=$100</a:t>
                </a:r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 flipV="1">
              <a:off x="5638815" y="4038956"/>
              <a:ext cx="228546" cy="76218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5" name="Group 34"/>
          <p:cNvGrpSpPr>
            <a:grpSpLocks/>
          </p:cNvGrpSpPr>
          <p:nvPr/>
        </p:nvGrpSpPr>
        <p:grpSpPr bwMode="auto">
          <a:xfrm>
            <a:off x="5132388" y="4876800"/>
            <a:ext cx="4171950" cy="473075"/>
            <a:chOff x="677694" y="5246132"/>
            <a:chExt cx="4171228" cy="47333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190" y="5246132"/>
              <a:ext cx="3199846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6" name="TextBox 36"/>
            <p:cNvSpPr txBox="1">
              <a:spLocks noChangeArrowheads="1"/>
            </p:cNvSpPr>
            <p:nvPr/>
          </p:nvSpPr>
          <p:spPr bwMode="auto">
            <a:xfrm>
              <a:off x="3088758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71707" name="TextBox 37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71696" name="Group 13"/>
          <p:cNvGrpSpPr>
            <a:grpSpLocks/>
          </p:cNvGrpSpPr>
          <p:nvPr/>
        </p:nvGrpSpPr>
        <p:grpSpPr bwMode="auto">
          <a:xfrm>
            <a:off x="4606925" y="1535113"/>
            <a:ext cx="763588" cy="3352800"/>
            <a:chOff x="152400" y="1905000"/>
            <a:chExt cx="763461" cy="3352800"/>
          </a:xfrm>
        </p:grpSpPr>
        <p:cxnSp>
          <p:nvCxnSpPr>
            <p:cNvPr id="44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4" name="TextBox 42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</p:grpSp>
      <p:grpSp>
        <p:nvGrpSpPr>
          <p:cNvPr id="71697" name="Group 78"/>
          <p:cNvGrpSpPr>
            <a:grpSpLocks/>
          </p:cNvGrpSpPr>
          <p:nvPr/>
        </p:nvGrpSpPr>
        <p:grpSpPr bwMode="auto">
          <a:xfrm>
            <a:off x="5562600" y="2514600"/>
            <a:ext cx="527050" cy="2835275"/>
            <a:chOff x="7023557" y="2731532"/>
            <a:chExt cx="527495" cy="2835533"/>
          </a:xfrm>
        </p:grpSpPr>
        <p:sp>
          <p:nvSpPr>
            <p:cNvPr id="71701" name="TextBox 45"/>
            <p:cNvSpPr txBox="1">
              <a:spLocks noChangeArrowheads="1"/>
            </p:cNvSpPr>
            <p:nvPr/>
          </p:nvSpPr>
          <p:spPr bwMode="auto">
            <a:xfrm>
              <a:off x="7023557" y="5105400"/>
              <a:ext cx="527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20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5998854" y="3908764"/>
              <a:ext cx="2373529" cy="190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8" name="Group 58"/>
          <p:cNvGrpSpPr>
            <a:grpSpLocks/>
          </p:cNvGrpSpPr>
          <p:nvPr/>
        </p:nvGrpSpPr>
        <p:grpSpPr bwMode="auto">
          <a:xfrm>
            <a:off x="4911725" y="2286000"/>
            <a:ext cx="803275" cy="461963"/>
            <a:chOff x="449094" y="4038600"/>
            <a:chExt cx="911106" cy="46097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913650" y="4265126"/>
              <a:ext cx="44655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0" name="TextBox 4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98548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8991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Néhány általános szabály</a:t>
            </a:r>
            <a:endParaRPr lang="en-US" alt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Amikor a kereslet rugalmatlan</a:t>
            </a:r>
            <a:endParaRPr lang="en-US" altLang="en-US" smtClean="0"/>
          </a:p>
          <a:p>
            <a:pPr lvl="1"/>
            <a:r>
              <a:rPr lang="hu-HU" altLang="en-US" smtClean="0"/>
              <a:t>Az </a:t>
            </a:r>
            <a:r>
              <a:rPr lang="en-US" altLang="en-US" smtClean="0"/>
              <a:t>ár </a:t>
            </a:r>
            <a:r>
              <a:rPr lang="hu-HU" altLang="en-US" smtClean="0"/>
              <a:t>és a teljes bevétel ugyanabba az irányba mozog</a:t>
            </a:r>
            <a:endParaRPr lang="en-US" altLang="en-US" smtClean="0"/>
          </a:p>
          <a:p>
            <a:r>
              <a:rPr lang="hu-HU" altLang="en-US" smtClean="0"/>
              <a:t>Amikor a kereslet rugalmas</a:t>
            </a:r>
            <a:endParaRPr lang="en-US" altLang="en-US" smtClean="0"/>
          </a:p>
          <a:p>
            <a:pPr lvl="1"/>
            <a:r>
              <a:rPr lang="hu-HU" altLang="en-US" smtClean="0"/>
              <a:t>Az </a:t>
            </a:r>
            <a:r>
              <a:rPr lang="en-US" altLang="en-US" smtClean="0"/>
              <a:t>ár </a:t>
            </a:r>
            <a:r>
              <a:rPr lang="hu-HU" altLang="en-US" smtClean="0"/>
              <a:t>és a teljes bevétel ellentétes irányba mozog</a:t>
            </a:r>
            <a:endParaRPr lang="en-US" altLang="en-US" smtClean="0"/>
          </a:p>
          <a:p>
            <a:r>
              <a:rPr lang="hu-HU" altLang="en-US" smtClean="0"/>
              <a:t>Amikor a kereslet egységnyi rugalmasságú</a:t>
            </a:r>
            <a:endParaRPr lang="en-US" altLang="en-US" smtClean="0"/>
          </a:p>
          <a:p>
            <a:pPr lvl="1"/>
            <a:r>
              <a:rPr lang="hu-HU" altLang="en-US" smtClean="0"/>
              <a:t>A teljes bevétel változatlan marad akkor is, ha változik az ár</a:t>
            </a: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5B08A5-22E9-420F-8F4B-AB780E717AC0}" type="slidenum">
              <a:rPr lang="en-US" altLang="en-US" smtClean="0">
                <a:latin typeface="Calibri" pitchFamily="34" charset="0"/>
              </a:rPr>
              <a:pPr eaLnBrk="1" hangingPunct="1"/>
              <a:t>58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zövegdoboz 26"/>
          <p:cNvSpPr txBox="1">
            <a:spLocks noChangeArrowheads="1"/>
          </p:cNvSpPr>
          <p:nvPr/>
        </p:nvSpPr>
        <p:spPr bwMode="auto">
          <a:xfrm>
            <a:off x="1897063" y="5778500"/>
            <a:ext cx="28956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2800">
                <a:solidFill>
                  <a:srgbClr val="FF0000"/>
                </a:solidFill>
              </a:rPr>
              <a:t>%</a:t>
            </a:r>
            <a:r>
              <a:rPr lang="el-GR" altLang="en-US" sz="2800">
                <a:solidFill>
                  <a:srgbClr val="FF0000"/>
                </a:solidFill>
              </a:rPr>
              <a:t>Δ</a:t>
            </a:r>
            <a:r>
              <a:rPr lang="hu-HU" altLang="en-US" sz="2800">
                <a:solidFill>
                  <a:srgbClr val="FF0000"/>
                </a:solidFill>
              </a:rPr>
              <a:t>Q↓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hu-HU" altLang="en-US" sz="3200" smtClean="0">
                <a:solidFill>
                  <a:schemeClr val="tx1"/>
                </a:solidFill>
              </a:rPr>
              <a:t>A lineáris keresleti görbe rugalmassága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797675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DA9C57-F92E-405D-8396-FF2808E6BCA8}" type="slidenum">
              <a:rPr lang="en-US" altLang="en-US" smtClean="0">
                <a:latin typeface="Calibri" pitchFamily="34" charset="0"/>
              </a:rPr>
              <a:pPr eaLnBrk="1" hangingPunct="1"/>
              <a:t>59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676400"/>
            <a:ext cx="4495800" cy="366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1. an</a:t>
            </a:r>
          </a:p>
        </p:txBody>
      </p:sp>
      <p:grpSp>
        <p:nvGrpSpPr>
          <p:cNvPr id="75782" name="Group 5"/>
          <p:cNvGrpSpPr>
            <a:grpSpLocks/>
          </p:cNvGrpSpPr>
          <p:nvPr/>
        </p:nvGrpSpPr>
        <p:grpSpPr bwMode="auto">
          <a:xfrm>
            <a:off x="1592263" y="5345113"/>
            <a:ext cx="5183187" cy="433387"/>
            <a:chOff x="677694" y="5257800"/>
            <a:chExt cx="5182607" cy="4329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14205" y="5257800"/>
              <a:ext cx="4495297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49" name="TextBox 7"/>
            <p:cNvSpPr txBox="1">
              <a:spLocks noChangeArrowheads="1"/>
            </p:cNvSpPr>
            <p:nvPr/>
          </p:nvSpPr>
          <p:spPr bwMode="auto">
            <a:xfrm>
              <a:off x="4495800" y="5322332"/>
              <a:ext cx="1364501" cy="36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75850" name="TextBox 8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75783" name="Group 13"/>
          <p:cNvGrpSpPr>
            <a:grpSpLocks/>
          </p:cNvGrpSpPr>
          <p:nvPr/>
        </p:nvGrpSpPr>
        <p:grpSpPr bwMode="auto">
          <a:xfrm>
            <a:off x="1066800" y="1447800"/>
            <a:ext cx="762000" cy="3897313"/>
            <a:chOff x="152400" y="1359932"/>
            <a:chExt cx="761873" cy="3897868"/>
          </a:xfrm>
        </p:grpSpPr>
        <p:sp>
          <p:nvSpPr>
            <p:cNvPr id="75846" name="TextBox 13"/>
            <p:cNvSpPr txBox="1">
              <a:spLocks noChangeArrowheads="1"/>
            </p:cNvSpPr>
            <p:nvPr/>
          </p:nvSpPr>
          <p:spPr bwMode="auto">
            <a:xfrm>
              <a:off x="152400" y="1359932"/>
              <a:ext cx="453894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ár 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 rot="5400000">
              <a:off x="-920345" y="3423183"/>
              <a:ext cx="36692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4" name="Group 57"/>
          <p:cNvGrpSpPr>
            <a:grpSpLocks/>
          </p:cNvGrpSpPr>
          <p:nvPr/>
        </p:nvGrpSpPr>
        <p:grpSpPr bwMode="auto">
          <a:xfrm>
            <a:off x="1387475" y="1981200"/>
            <a:ext cx="4672013" cy="3722688"/>
            <a:chOff x="1387654" y="1905000"/>
            <a:chExt cx="4672567" cy="3722132"/>
          </a:xfrm>
        </p:grpSpPr>
        <p:grpSp>
          <p:nvGrpSpPr>
            <p:cNvPr id="75841" name="Group 17"/>
            <p:cNvGrpSpPr>
              <a:grpSpLocks/>
            </p:cNvGrpSpPr>
            <p:nvPr/>
          </p:nvGrpSpPr>
          <p:grpSpPr bwMode="auto">
            <a:xfrm>
              <a:off x="1828967" y="2057377"/>
              <a:ext cx="4231254" cy="3199922"/>
              <a:chOff x="-457033" y="2895577"/>
              <a:chExt cx="4231254" cy="319992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-456540" y="2895148"/>
                <a:ext cx="3199922" cy="3200780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845" name="TextBox 11"/>
              <p:cNvSpPr txBox="1">
                <a:spLocks noChangeArrowheads="1"/>
              </p:cNvSpPr>
              <p:nvPr/>
            </p:nvSpPr>
            <p:spPr bwMode="auto">
              <a:xfrm>
                <a:off x="2743199" y="5334000"/>
                <a:ext cx="1031022" cy="3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/>
                  <a:t>Kereslet</a:t>
                </a:r>
                <a:endParaRPr lang="en-US" altLang="en-US"/>
              </a:p>
            </p:txBody>
          </p:sp>
        </p:grpSp>
        <p:sp>
          <p:nvSpPr>
            <p:cNvPr id="75842" name="TextBox 16"/>
            <p:cNvSpPr txBox="1">
              <a:spLocks noChangeArrowheads="1"/>
            </p:cNvSpPr>
            <p:nvPr/>
          </p:nvSpPr>
          <p:spPr bwMode="auto">
            <a:xfrm>
              <a:off x="1387654" y="19050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$7</a:t>
              </a:r>
            </a:p>
          </p:txBody>
        </p:sp>
        <p:sp>
          <p:nvSpPr>
            <p:cNvPr id="75843" name="TextBox 29"/>
            <p:cNvSpPr txBox="1">
              <a:spLocks noChangeArrowheads="1"/>
            </p:cNvSpPr>
            <p:nvPr/>
          </p:nvSpPr>
          <p:spPr bwMode="auto">
            <a:xfrm>
              <a:off x="4816654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14</a:t>
              </a:r>
            </a:p>
          </p:txBody>
        </p:sp>
      </p:grpSp>
      <p:grpSp>
        <p:nvGrpSpPr>
          <p:cNvPr id="75785" name="Group 64"/>
          <p:cNvGrpSpPr>
            <a:grpSpLocks/>
          </p:cNvGrpSpPr>
          <p:nvPr/>
        </p:nvGrpSpPr>
        <p:grpSpPr bwMode="auto">
          <a:xfrm>
            <a:off x="1516063" y="2362200"/>
            <a:ext cx="769937" cy="369888"/>
            <a:chOff x="1515894" y="2286000"/>
            <a:chExt cx="770106" cy="369332"/>
          </a:xfrm>
        </p:grpSpPr>
        <p:sp>
          <p:nvSpPr>
            <p:cNvPr id="75839" name="TextBox 17"/>
            <p:cNvSpPr txBox="1">
              <a:spLocks noChangeArrowheads="1"/>
            </p:cNvSpPr>
            <p:nvPr/>
          </p:nvSpPr>
          <p:spPr bwMode="auto">
            <a:xfrm>
              <a:off x="1515894" y="2286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28700" y="2514256"/>
              <a:ext cx="457300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6" name="Group 65"/>
          <p:cNvGrpSpPr>
            <a:grpSpLocks/>
          </p:cNvGrpSpPr>
          <p:nvPr/>
        </p:nvGrpSpPr>
        <p:grpSpPr bwMode="auto">
          <a:xfrm>
            <a:off x="1516063" y="2830513"/>
            <a:ext cx="1227137" cy="369887"/>
            <a:chOff x="1515894" y="2754868"/>
            <a:chExt cx="1227306" cy="369332"/>
          </a:xfrm>
        </p:grpSpPr>
        <p:sp>
          <p:nvSpPr>
            <p:cNvPr id="75837" name="TextBox 18"/>
            <p:cNvSpPr txBox="1">
              <a:spLocks noChangeArrowheads="1"/>
            </p:cNvSpPr>
            <p:nvPr/>
          </p:nvSpPr>
          <p:spPr bwMode="auto">
            <a:xfrm>
              <a:off x="1515894" y="27548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828674" y="2972029"/>
              <a:ext cx="914526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7" name="Group 66"/>
          <p:cNvGrpSpPr>
            <a:grpSpLocks/>
          </p:cNvGrpSpPr>
          <p:nvPr/>
        </p:nvGrpSpPr>
        <p:grpSpPr bwMode="auto">
          <a:xfrm>
            <a:off x="1516063" y="3276600"/>
            <a:ext cx="1684337" cy="369888"/>
            <a:chOff x="1515894" y="3200400"/>
            <a:chExt cx="1684506" cy="369332"/>
          </a:xfrm>
        </p:grpSpPr>
        <p:sp>
          <p:nvSpPr>
            <p:cNvPr id="75835" name="TextBox 19"/>
            <p:cNvSpPr txBox="1">
              <a:spLocks noChangeArrowheads="1"/>
            </p:cNvSpPr>
            <p:nvPr/>
          </p:nvSpPr>
          <p:spPr bwMode="auto">
            <a:xfrm>
              <a:off x="1515894" y="3200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828662" y="3428656"/>
              <a:ext cx="137173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8" name="Group 67"/>
          <p:cNvGrpSpPr>
            <a:grpSpLocks/>
          </p:cNvGrpSpPr>
          <p:nvPr/>
        </p:nvGrpSpPr>
        <p:grpSpPr bwMode="auto">
          <a:xfrm>
            <a:off x="1516063" y="3733800"/>
            <a:ext cx="2141537" cy="369888"/>
            <a:chOff x="1515894" y="3657600"/>
            <a:chExt cx="2141706" cy="369332"/>
          </a:xfrm>
        </p:grpSpPr>
        <p:sp>
          <p:nvSpPr>
            <p:cNvPr id="75833" name="TextBox 20"/>
            <p:cNvSpPr txBox="1">
              <a:spLocks noChangeArrowheads="1"/>
            </p:cNvSpPr>
            <p:nvPr/>
          </p:nvSpPr>
          <p:spPr bwMode="auto">
            <a:xfrm>
              <a:off x="1515894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828656" y="3885856"/>
              <a:ext cx="1828944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9" name="Group 68"/>
          <p:cNvGrpSpPr>
            <a:grpSpLocks/>
          </p:cNvGrpSpPr>
          <p:nvPr/>
        </p:nvGrpSpPr>
        <p:grpSpPr bwMode="auto">
          <a:xfrm>
            <a:off x="1516063" y="4191000"/>
            <a:ext cx="2598737" cy="369888"/>
            <a:chOff x="1515894" y="4114800"/>
            <a:chExt cx="2598906" cy="369332"/>
          </a:xfrm>
        </p:grpSpPr>
        <p:sp>
          <p:nvSpPr>
            <p:cNvPr id="75831" name="TextBox 21"/>
            <p:cNvSpPr txBox="1">
              <a:spLocks noChangeArrowheads="1"/>
            </p:cNvSpPr>
            <p:nvPr/>
          </p:nvSpPr>
          <p:spPr bwMode="auto">
            <a:xfrm>
              <a:off x="1515894" y="4114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828651" y="4343056"/>
              <a:ext cx="2286149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0" name="Group 69"/>
          <p:cNvGrpSpPr>
            <a:grpSpLocks/>
          </p:cNvGrpSpPr>
          <p:nvPr/>
        </p:nvGrpSpPr>
        <p:grpSpPr bwMode="auto">
          <a:xfrm>
            <a:off x="1516063" y="4724400"/>
            <a:ext cx="3055937" cy="369888"/>
            <a:chOff x="1515894" y="4648200"/>
            <a:chExt cx="3056106" cy="369332"/>
          </a:xfrm>
        </p:grpSpPr>
        <p:sp>
          <p:nvSpPr>
            <p:cNvPr id="75829" name="TextBox 22"/>
            <p:cNvSpPr txBox="1">
              <a:spLocks noChangeArrowheads="1"/>
            </p:cNvSpPr>
            <p:nvPr/>
          </p:nvSpPr>
          <p:spPr bwMode="auto">
            <a:xfrm>
              <a:off x="1515894" y="4648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828648" y="4800371"/>
              <a:ext cx="2743352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1" name="Group 63"/>
          <p:cNvGrpSpPr>
            <a:grpSpLocks/>
          </p:cNvGrpSpPr>
          <p:nvPr/>
        </p:nvGrpSpPr>
        <p:grpSpPr bwMode="auto">
          <a:xfrm>
            <a:off x="2125663" y="2592388"/>
            <a:ext cx="312737" cy="3111500"/>
            <a:chOff x="2125494" y="2515394"/>
            <a:chExt cx="312906" cy="3111738"/>
          </a:xfrm>
        </p:grpSpPr>
        <p:sp>
          <p:nvSpPr>
            <p:cNvPr id="75827" name="TextBox 25"/>
            <p:cNvSpPr txBox="1">
              <a:spLocks noChangeArrowheads="1"/>
            </p:cNvSpPr>
            <p:nvPr/>
          </p:nvSpPr>
          <p:spPr bwMode="auto">
            <a:xfrm>
              <a:off x="21254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913419" y="3886304"/>
              <a:ext cx="274341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2" name="Group 62"/>
          <p:cNvGrpSpPr>
            <a:grpSpLocks/>
          </p:cNvGrpSpPr>
          <p:nvPr/>
        </p:nvGrpSpPr>
        <p:grpSpPr bwMode="auto">
          <a:xfrm>
            <a:off x="2582863" y="3049588"/>
            <a:ext cx="312737" cy="2654300"/>
            <a:chOff x="2582694" y="2972594"/>
            <a:chExt cx="312906" cy="2654538"/>
          </a:xfrm>
        </p:grpSpPr>
        <p:sp>
          <p:nvSpPr>
            <p:cNvPr id="75825" name="TextBox 24"/>
            <p:cNvSpPr txBox="1">
              <a:spLocks noChangeArrowheads="1"/>
            </p:cNvSpPr>
            <p:nvPr/>
          </p:nvSpPr>
          <p:spPr bwMode="auto">
            <a:xfrm>
              <a:off x="2582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599222" y="4114902"/>
              <a:ext cx="2286205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3" name="Group 61"/>
          <p:cNvGrpSpPr>
            <a:grpSpLocks/>
          </p:cNvGrpSpPr>
          <p:nvPr/>
        </p:nvGrpSpPr>
        <p:grpSpPr bwMode="auto">
          <a:xfrm>
            <a:off x="3048000" y="3506788"/>
            <a:ext cx="312738" cy="2197100"/>
            <a:chOff x="3048000" y="3429794"/>
            <a:chExt cx="312906" cy="2197338"/>
          </a:xfrm>
        </p:grpSpPr>
        <p:sp>
          <p:nvSpPr>
            <p:cNvPr id="75823" name="TextBox 23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2285189" y="4343499"/>
              <a:ext cx="1828998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4" name="Group 60"/>
          <p:cNvGrpSpPr>
            <a:grpSpLocks/>
          </p:cNvGrpSpPr>
          <p:nvPr/>
        </p:nvGrpSpPr>
        <p:grpSpPr bwMode="auto">
          <a:xfrm>
            <a:off x="3489325" y="3963988"/>
            <a:ext cx="312738" cy="1739900"/>
            <a:chOff x="3488988" y="3886994"/>
            <a:chExt cx="312906" cy="1740138"/>
          </a:xfrm>
        </p:grpSpPr>
        <p:sp>
          <p:nvSpPr>
            <p:cNvPr id="75821" name="TextBox 28"/>
            <p:cNvSpPr txBox="1">
              <a:spLocks noChangeArrowheads="1"/>
            </p:cNvSpPr>
            <p:nvPr/>
          </p:nvSpPr>
          <p:spPr bwMode="auto">
            <a:xfrm>
              <a:off x="3488988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2970666" y="4572093"/>
              <a:ext cx="1371788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5" name="Group 59"/>
          <p:cNvGrpSpPr>
            <a:grpSpLocks/>
          </p:cNvGrpSpPr>
          <p:nvPr/>
        </p:nvGrpSpPr>
        <p:grpSpPr bwMode="auto">
          <a:xfrm>
            <a:off x="3886200" y="4421188"/>
            <a:ext cx="441325" cy="1282700"/>
            <a:chOff x="3886200" y="4344194"/>
            <a:chExt cx="441146" cy="1282938"/>
          </a:xfrm>
        </p:grpSpPr>
        <p:sp>
          <p:nvSpPr>
            <p:cNvPr id="75819" name="TextBox 27"/>
            <p:cNvSpPr txBox="1">
              <a:spLocks noChangeArrowheads="1"/>
            </p:cNvSpPr>
            <p:nvPr/>
          </p:nvSpPr>
          <p:spPr bwMode="auto">
            <a:xfrm>
              <a:off x="3886200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3656630" y="4800685"/>
              <a:ext cx="914570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96" name="Group 58"/>
          <p:cNvGrpSpPr>
            <a:grpSpLocks/>
          </p:cNvGrpSpPr>
          <p:nvPr/>
        </p:nvGrpSpPr>
        <p:grpSpPr bwMode="auto">
          <a:xfrm>
            <a:off x="4351338" y="4878388"/>
            <a:ext cx="441325" cy="825500"/>
            <a:chOff x="4351506" y="4801394"/>
            <a:chExt cx="441146" cy="825738"/>
          </a:xfrm>
        </p:grpSpPr>
        <p:sp>
          <p:nvSpPr>
            <p:cNvPr id="75817" name="TextBox 26"/>
            <p:cNvSpPr txBox="1">
              <a:spLocks noChangeArrowheads="1"/>
            </p:cNvSpPr>
            <p:nvPr/>
          </p:nvSpPr>
          <p:spPr bwMode="auto">
            <a:xfrm>
              <a:off x="4351506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12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342620" y="5029266"/>
              <a:ext cx="457332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797" name="Freeform 183"/>
          <p:cNvSpPr>
            <a:spLocks/>
          </p:cNvSpPr>
          <p:nvPr/>
        </p:nvSpPr>
        <p:spPr bwMode="auto">
          <a:xfrm>
            <a:off x="1752600" y="20574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Freeform 183"/>
          <p:cNvSpPr>
            <a:spLocks/>
          </p:cNvSpPr>
          <p:nvPr/>
        </p:nvSpPr>
        <p:spPr bwMode="auto">
          <a:xfrm>
            <a:off x="2209800" y="25304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Freeform 183"/>
          <p:cNvSpPr>
            <a:spLocks/>
          </p:cNvSpPr>
          <p:nvPr/>
        </p:nvSpPr>
        <p:spPr bwMode="auto">
          <a:xfrm>
            <a:off x="2667000" y="2971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Freeform 183"/>
          <p:cNvSpPr>
            <a:spLocks/>
          </p:cNvSpPr>
          <p:nvPr/>
        </p:nvSpPr>
        <p:spPr bwMode="auto">
          <a:xfrm>
            <a:off x="3124200" y="34290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1" name="Freeform 183"/>
          <p:cNvSpPr>
            <a:spLocks/>
          </p:cNvSpPr>
          <p:nvPr/>
        </p:nvSpPr>
        <p:spPr bwMode="auto">
          <a:xfrm>
            <a:off x="3581400" y="38862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2" name="Freeform 183"/>
          <p:cNvSpPr>
            <a:spLocks/>
          </p:cNvSpPr>
          <p:nvPr/>
        </p:nvSpPr>
        <p:spPr bwMode="auto">
          <a:xfrm>
            <a:off x="4038600" y="43434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Freeform 183"/>
          <p:cNvSpPr>
            <a:spLocks/>
          </p:cNvSpPr>
          <p:nvPr/>
        </p:nvSpPr>
        <p:spPr bwMode="auto">
          <a:xfrm>
            <a:off x="4495800" y="4800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Freeform 183"/>
          <p:cNvSpPr>
            <a:spLocks/>
          </p:cNvSpPr>
          <p:nvPr/>
        </p:nvSpPr>
        <p:spPr bwMode="auto">
          <a:xfrm>
            <a:off x="4953000" y="5257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805" name="Group 83"/>
          <p:cNvGrpSpPr>
            <a:grpSpLocks/>
          </p:cNvGrpSpPr>
          <p:nvPr/>
        </p:nvGrpSpPr>
        <p:grpSpPr bwMode="auto">
          <a:xfrm>
            <a:off x="2668588" y="1574800"/>
            <a:ext cx="3038475" cy="2271713"/>
            <a:chOff x="2668802" y="1498993"/>
            <a:chExt cx="3038444" cy="2270796"/>
          </a:xfrm>
        </p:grpSpPr>
        <p:sp>
          <p:nvSpPr>
            <p:cNvPr id="79" name="Right Brace 78"/>
            <p:cNvSpPr/>
            <p:nvPr/>
          </p:nvSpPr>
          <p:spPr>
            <a:xfrm rot="18955290">
              <a:off x="2668802" y="1498993"/>
              <a:ext cx="377821" cy="2270796"/>
            </a:xfrm>
            <a:prstGeom prst="rightBrace">
              <a:avLst>
                <a:gd name="adj1" fmla="val 28168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5816" name="TextBox 80"/>
            <p:cNvSpPr txBox="1">
              <a:spLocks noChangeArrowheads="1"/>
            </p:cNvSpPr>
            <p:nvPr/>
          </p:nvSpPr>
          <p:spPr bwMode="auto">
            <a:xfrm>
              <a:off x="3048188" y="1752890"/>
              <a:ext cx="2659058" cy="646070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A rugalmasság nagyobb</a:t>
              </a:r>
              <a:br>
                <a:rPr lang="hu-HU" altLang="en-US"/>
              </a:br>
              <a:r>
                <a:rPr lang="hu-HU" altLang="en-US"/>
                <a:t>mint </a:t>
              </a:r>
              <a:r>
                <a:rPr lang="en-US" altLang="en-US"/>
                <a:t>1</a:t>
              </a:r>
            </a:p>
          </p:txBody>
        </p:sp>
      </p:grpSp>
      <p:grpSp>
        <p:nvGrpSpPr>
          <p:cNvPr id="75806" name="Group 82"/>
          <p:cNvGrpSpPr>
            <a:grpSpLocks/>
          </p:cNvGrpSpPr>
          <p:nvPr/>
        </p:nvGrpSpPr>
        <p:grpSpPr bwMode="auto">
          <a:xfrm>
            <a:off x="4270375" y="3233738"/>
            <a:ext cx="2895600" cy="2190750"/>
            <a:chOff x="4270210" y="3158246"/>
            <a:chExt cx="2896828" cy="2189283"/>
          </a:xfrm>
        </p:grpSpPr>
        <p:sp>
          <p:nvSpPr>
            <p:cNvPr id="80" name="Right Brace 79"/>
            <p:cNvSpPr/>
            <p:nvPr/>
          </p:nvSpPr>
          <p:spPr>
            <a:xfrm rot="18955290">
              <a:off x="4270210" y="3158246"/>
              <a:ext cx="377985" cy="2189283"/>
            </a:xfrm>
            <a:prstGeom prst="rightBrace">
              <a:avLst>
                <a:gd name="adj1" fmla="val 28168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5814" name="TextBox 81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2442638" cy="64589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A rugalmasság kisebb</a:t>
              </a:r>
              <a:br>
                <a:rPr lang="hu-HU" altLang="en-US"/>
              </a:br>
              <a:r>
                <a:rPr lang="hu-HU" altLang="en-US"/>
                <a:t>mint </a:t>
              </a:r>
              <a:r>
                <a:rPr lang="en-US" altLang="en-US"/>
                <a:t>1</a:t>
              </a:r>
            </a:p>
          </p:txBody>
        </p:sp>
      </p:grpSp>
      <p:graphicFrame>
        <p:nvGraphicFramePr>
          <p:cNvPr id="75807" name="Objektum 5"/>
          <p:cNvGraphicFramePr>
            <a:graphicFrameLocks noChangeAspect="1"/>
          </p:cNvGraphicFramePr>
          <p:nvPr/>
        </p:nvGraphicFramePr>
        <p:xfrm>
          <a:off x="5440363" y="2471738"/>
          <a:ext cx="35226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4" imgW="1524000" imgH="431800" progId="Equation.3">
                  <p:embed/>
                </p:oleObj>
              </mc:Choice>
              <mc:Fallback>
                <p:oleObj name="Equation" r:id="rId4" imgW="152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471738"/>
                        <a:ext cx="35226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Egyenes összekötő nyíllal 24"/>
          <p:cNvCxnSpPr/>
          <p:nvPr/>
        </p:nvCxnSpPr>
        <p:spPr>
          <a:xfrm>
            <a:off x="1825625" y="5715000"/>
            <a:ext cx="29908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églalap 27"/>
          <p:cNvSpPr>
            <a:spLocks noChangeArrowheads="1"/>
          </p:cNvSpPr>
          <p:nvPr/>
        </p:nvSpPr>
        <p:spPr bwMode="auto">
          <a:xfrm>
            <a:off x="8780463" y="304006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b="1">
                <a:solidFill>
                  <a:srgbClr val="FF0000"/>
                </a:solidFill>
              </a:rPr>
              <a:t>↑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29" name="Téglalap 28"/>
          <p:cNvSpPr>
            <a:spLocks noChangeArrowheads="1"/>
          </p:cNvSpPr>
          <p:nvPr/>
        </p:nvSpPr>
        <p:spPr bwMode="auto">
          <a:xfrm flipH="1">
            <a:off x="8780463" y="2286000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b="1">
                <a:solidFill>
                  <a:srgbClr val="FF0000"/>
                </a:solidFill>
              </a:rPr>
              <a:t>↓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cxnSp>
        <p:nvCxnSpPr>
          <p:cNvPr id="31" name="Egyenes összekötő nyíllal 30"/>
          <p:cNvCxnSpPr/>
          <p:nvPr/>
        </p:nvCxnSpPr>
        <p:spPr>
          <a:xfrm>
            <a:off x="1295400" y="2165350"/>
            <a:ext cx="0" cy="30813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/>
          <p:cNvSpPr txBox="1">
            <a:spLocks noChangeArrowheads="1"/>
          </p:cNvSpPr>
          <p:nvPr/>
        </p:nvSpPr>
        <p:spPr bwMode="auto">
          <a:xfrm>
            <a:off x="76200" y="3429000"/>
            <a:ext cx="1311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>
                <a:solidFill>
                  <a:srgbClr val="FF0000"/>
                </a:solidFill>
              </a:rPr>
              <a:t>%</a:t>
            </a:r>
            <a:r>
              <a:rPr lang="el-GR" altLang="en-US" sz="2800">
                <a:solidFill>
                  <a:srgbClr val="FF0000"/>
                </a:solidFill>
              </a:rPr>
              <a:t>Δ</a:t>
            </a:r>
            <a:r>
              <a:rPr lang="hu-HU" altLang="en-US" sz="2800">
                <a:solidFill>
                  <a:srgbClr val="FF0000"/>
                </a:solidFill>
              </a:rPr>
              <a:t>P↑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sz="3600" dirty="0" smtClean="0"/>
              <a:t>Pénzkínálat változtatása nyíltpiaci műveletekkel</a:t>
            </a:r>
            <a:endParaRPr lang="en-US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= Államkötvények eladása, vásárlása</a:t>
            </a:r>
          </a:p>
          <a:p>
            <a:pPr lvl="1"/>
            <a:r>
              <a:rPr lang="hu-HU" dirty="0" smtClean="0"/>
              <a:t>Pénzkínálat növelése</a:t>
            </a:r>
          </a:p>
          <a:p>
            <a:pPr lvl="2"/>
            <a:r>
              <a:rPr lang="hu-HU" dirty="0" smtClean="0"/>
              <a:t>Államkötvények vásárlása </a:t>
            </a:r>
          </a:p>
          <a:p>
            <a:pPr lvl="2"/>
            <a:r>
              <a:rPr lang="hu-HU" dirty="0" smtClean="0"/>
              <a:t>Pénz a nagyközönséghez kerül</a:t>
            </a:r>
          </a:p>
          <a:p>
            <a:pPr lvl="1"/>
            <a:r>
              <a:rPr lang="hu-HU" dirty="0" smtClean="0"/>
              <a:t>Pénzkínálat csökkentése</a:t>
            </a:r>
          </a:p>
          <a:p>
            <a:pPr lvl="2"/>
            <a:r>
              <a:rPr lang="hu-HU" dirty="0" smtClean="0"/>
              <a:t>Államkötvények eladása </a:t>
            </a:r>
          </a:p>
          <a:p>
            <a:pPr lvl="2"/>
            <a:r>
              <a:rPr lang="hu-HU" dirty="0" smtClean="0"/>
              <a:t>Pénz kivonása a gazdaságból</a:t>
            </a:r>
          </a:p>
          <a:p>
            <a:r>
              <a:rPr lang="hu-HU" dirty="0" smtClean="0"/>
              <a:t>Hatások a gazdaságra:</a:t>
            </a:r>
          </a:p>
          <a:p>
            <a:pPr lvl="1"/>
            <a:r>
              <a:rPr lang="hu-HU" dirty="0" smtClean="0"/>
              <a:t>Hosszú távon infláció</a:t>
            </a:r>
          </a:p>
          <a:p>
            <a:pPr lvl="1"/>
            <a:r>
              <a:rPr lang="hu-HU" dirty="0" smtClean="0"/>
              <a:t>Rövid távon foglalkoztatásra és kibocsátásra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Az illegális drogok csökkentésének gazdaságpolitikája</a:t>
            </a:r>
            <a:endParaRPr lang="en-US" altLang="en-US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EE9DAC-9259-49C4-A2AC-5D1937848626}" type="slidenum">
              <a:rPr lang="en-US" altLang="en-US" smtClean="0">
                <a:latin typeface="Calibri" pitchFamily="34" charset="0"/>
              </a:rPr>
              <a:pPr eaLnBrk="1" hangingPunct="1"/>
              <a:t>60</a:t>
            </a:fld>
            <a:endParaRPr lang="en-US" altLang="en-US" smtClean="0">
              <a:latin typeface="Calibri" pitchFamily="34" charset="0"/>
            </a:endParaRPr>
          </a:p>
        </p:txBody>
      </p:sp>
      <p:grpSp>
        <p:nvGrpSpPr>
          <p:cNvPr id="80901" name="Group 4"/>
          <p:cNvGrpSpPr>
            <a:grpSpLocks/>
          </p:cNvGrpSpPr>
          <p:nvPr/>
        </p:nvGrpSpPr>
        <p:grpSpPr bwMode="auto">
          <a:xfrm>
            <a:off x="4606925" y="1831975"/>
            <a:ext cx="3962400" cy="3352800"/>
            <a:chOff x="4607004" y="1535668"/>
            <a:chExt cx="3962400" cy="3352800"/>
          </a:xfrm>
        </p:grpSpPr>
        <p:sp>
          <p:nvSpPr>
            <p:cNvPr id="6" name="Rectangle 5"/>
            <p:cNvSpPr/>
            <p:nvPr/>
          </p:nvSpPr>
          <p:spPr>
            <a:xfrm>
              <a:off x="5369004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104539" name="Group 13"/>
            <p:cNvGrpSpPr>
              <a:grpSpLocks/>
            </p:cNvGrpSpPr>
            <p:nvPr/>
          </p:nvGrpSpPr>
          <p:grpSpPr bwMode="auto">
            <a:xfrm>
              <a:off x="4607004" y="1535668"/>
              <a:ext cx="763588" cy="3352800"/>
              <a:chOff x="152400" y="1905000"/>
              <a:chExt cx="763588" cy="3352800"/>
            </a:xfrm>
          </p:grpSpPr>
          <p:sp>
            <p:nvSpPr>
              <p:cNvPr id="104540" name="TextBox 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9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453" name="Group 9"/>
          <p:cNvGrpSpPr>
            <a:grpSpLocks/>
          </p:cNvGrpSpPr>
          <p:nvPr/>
        </p:nvGrpSpPr>
        <p:grpSpPr bwMode="auto">
          <a:xfrm>
            <a:off x="31750" y="1831975"/>
            <a:ext cx="3962400" cy="3352800"/>
            <a:chOff x="0" y="1535668"/>
            <a:chExt cx="3962400" cy="3352800"/>
          </a:xfrm>
        </p:grpSpPr>
        <p:sp>
          <p:nvSpPr>
            <p:cNvPr id="11" name="Rectangle 10"/>
            <p:cNvSpPr/>
            <p:nvPr/>
          </p:nvSpPr>
          <p:spPr>
            <a:xfrm>
              <a:off x="762000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104535" name="Group 13"/>
            <p:cNvGrpSpPr>
              <a:grpSpLocks/>
            </p:cNvGrpSpPr>
            <p:nvPr/>
          </p:nvGrpSpPr>
          <p:grpSpPr bwMode="auto">
            <a:xfrm>
              <a:off x="0" y="1535668"/>
              <a:ext cx="763588" cy="3352800"/>
              <a:chOff x="152400" y="1905000"/>
              <a:chExt cx="763588" cy="3352800"/>
            </a:xfrm>
          </p:grpSpPr>
          <p:sp>
            <p:nvSpPr>
              <p:cNvPr id="104536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14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454" name="Group 17"/>
          <p:cNvGrpSpPr>
            <a:grpSpLocks/>
          </p:cNvGrpSpPr>
          <p:nvPr/>
        </p:nvGrpSpPr>
        <p:grpSpPr bwMode="auto">
          <a:xfrm>
            <a:off x="1981200" y="2582863"/>
            <a:ext cx="1082675" cy="2514600"/>
            <a:chOff x="2133599" y="2655332"/>
            <a:chExt cx="1082629" cy="25146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1257283" y="3531648"/>
              <a:ext cx="2514600" cy="761968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33" name="TextBox 16"/>
            <p:cNvSpPr txBox="1">
              <a:spLocks noChangeArrowheads="1"/>
            </p:cNvSpPr>
            <p:nvPr/>
          </p:nvSpPr>
          <p:spPr bwMode="auto">
            <a:xfrm>
              <a:off x="2864925" y="4762207"/>
              <a:ext cx="3513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D</a:t>
              </a:r>
              <a:endParaRPr lang="en-US" altLang="en-US"/>
            </a:p>
          </p:txBody>
        </p:sp>
      </p:grpSp>
      <p:grpSp>
        <p:nvGrpSpPr>
          <p:cNvPr id="80904" name="Group 58"/>
          <p:cNvGrpSpPr>
            <a:grpSpLocks/>
          </p:cNvGrpSpPr>
          <p:nvPr/>
        </p:nvGrpSpPr>
        <p:grpSpPr bwMode="auto">
          <a:xfrm>
            <a:off x="322263" y="3132138"/>
            <a:ext cx="1898650" cy="369887"/>
            <a:chOff x="449094" y="4038600"/>
            <a:chExt cx="1898890" cy="3693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14290" y="4265271"/>
              <a:ext cx="1433694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31" name="TextBox 1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104456" name="TextBox 20"/>
          <p:cNvSpPr txBox="1">
            <a:spLocks noChangeArrowheads="1"/>
          </p:cNvSpPr>
          <p:nvPr/>
        </p:nvSpPr>
        <p:spPr bwMode="auto">
          <a:xfrm>
            <a:off x="728663" y="533400"/>
            <a:ext cx="278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/>
              <a:t>(a) </a:t>
            </a:r>
            <a:r>
              <a:rPr lang="hu-HU" altLang="en-US" sz="2800"/>
              <a:t>A drog tiltása</a:t>
            </a:r>
            <a:endParaRPr lang="en-US" altLang="en-US" sz="2800"/>
          </a:p>
        </p:txBody>
      </p:sp>
      <p:grpSp>
        <p:nvGrpSpPr>
          <p:cNvPr id="80906" name="Group 17"/>
          <p:cNvGrpSpPr>
            <a:grpSpLocks/>
          </p:cNvGrpSpPr>
          <p:nvPr/>
        </p:nvGrpSpPr>
        <p:grpSpPr bwMode="auto">
          <a:xfrm>
            <a:off x="6732588" y="2576513"/>
            <a:ext cx="2103437" cy="2459037"/>
            <a:chOff x="2278705" y="2649400"/>
            <a:chExt cx="2103204" cy="2458395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2062988" y="2865117"/>
              <a:ext cx="2118759" cy="16873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29" name="TextBox 23"/>
            <p:cNvSpPr txBox="1">
              <a:spLocks noChangeArrowheads="1"/>
            </p:cNvSpPr>
            <p:nvPr/>
          </p:nvSpPr>
          <p:spPr bwMode="auto">
            <a:xfrm>
              <a:off x="3945571" y="473846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1</a:t>
              </a:r>
            </a:p>
          </p:txBody>
        </p:sp>
      </p:grpSp>
      <p:sp>
        <p:nvSpPr>
          <p:cNvPr id="104458" name="TextBox 25"/>
          <p:cNvSpPr txBox="1">
            <a:spLocks noChangeArrowheads="1"/>
          </p:cNvSpPr>
          <p:nvPr/>
        </p:nvSpPr>
        <p:spPr bwMode="auto">
          <a:xfrm>
            <a:off x="5016500" y="533400"/>
            <a:ext cx="370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/>
              <a:t>(b) </a:t>
            </a:r>
            <a:r>
              <a:rPr lang="hu-HU" altLang="en-US" sz="2800"/>
              <a:t>Drog-felvilágosítás</a:t>
            </a:r>
            <a:endParaRPr lang="en-US" altLang="en-US" sz="2800"/>
          </a:p>
        </p:txBody>
      </p:sp>
      <p:grpSp>
        <p:nvGrpSpPr>
          <p:cNvPr id="104459" name="Group 17"/>
          <p:cNvGrpSpPr>
            <a:grpSpLocks/>
          </p:cNvGrpSpPr>
          <p:nvPr/>
        </p:nvGrpSpPr>
        <p:grpSpPr bwMode="auto">
          <a:xfrm>
            <a:off x="1839913" y="2479675"/>
            <a:ext cx="1982787" cy="2471738"/>
            <a:chOff x="1033157" y="2434649"/>
            <a:chExt cx="1982147" cy="2473035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855363" y="3090532"/>
              <a:ext cx="1994946" cy="1639358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27" name="TextBox 28"/>
            <p:cNvSpPr txBox="1">
              <a:spLocks noChangeArrowheads="1"/>
            </p:cNvSpPr>
            <p:nvPr/>
          </p:nvSpPr>
          <p:spPr bwMode="auto">
            <a:xfrm>
              <a:off x="2591790" y="2434649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04460" name="Group 17"/>
          <p:cNvGrpSpPr>
            <a:grpSpLocks/>
          </p:cNvGrpSpPr>
          <p:nvPr/>
        </p:nvGrpSpPr>
        <p:grpSpPr bwMode="auto">
          <a:xfrm>
            <a:off x="1114425" y="2393950"/>
            <a:ext cx="2136775" cy="2341563"/>
            <a:chOff x="831277" y="2589026"/>
            <a:chExt cx="2136532" cy="2342403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637917" y="3001540"/>
              <a:ext cx="2123249" cy="173652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25" name="TextBox 31"/>
            <p:cNvSpPr txBox="1">
              <a:spLocks noChangeArrowheads="1"/>
            </p:cNvSpPr>
            <p:nvPr/>
          </p:nvSpPr>
          <p:spPr bwMode="auto">
            <a:xfrm>
              <a:off x="2544295" y="258902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104461" name="Freeform 183"/>
          <p:cNvSpPr>
            <a:spLocks/>
          </p:cNvSpPr>
          <p:nvPr/>
        </p:nvSpPr>
        <p:spPr bwMode="auto">
          <a:xfrm>
            <a:off x="2136775" y="32861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2" name="Freeform 183"/>
          <p:cNvSpPr>
            <a:spLocks/>
          </p:cNvSpPr>
          <p:nvPr/>
        </p:nvSpPr>
        <p:spPr bwMode="auto">
          <a:xfrm>
            <a:off x="2384425" y="41275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463" name="Group 58"/>
          <p:cNvGrpSpPr>
            <a:grpSpLocks/>
          </p:cNvGrpSpPr>
          <p:nvPr/>
        </p:nvGrpSpPr>
        <p:grpSpPr bwMode="auto">
          <a:xfrm>
            <a:off x="298450" y="3967163"/>
            <a:ext cx="2182813" cy="368300"/>
            <a:chOff x="449094" y="4038600"/>
            <a:chExt cx="2184199" cy="369332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527" y="4264657"/>
              <a:ext cx="1718766" cy="15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23" name="TextBox 36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2552700" y="3051175"/>
            <a:ext cx="760413" cy="12700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476250" y="3773488"/>
            <a:ext cx="803275" cy="158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66" name="Group 39"/>
          <p:cNvGrpSpPr>
            <a:grpSpLocks/>
          </p:cNvGrpSpPr>
          <p:nvPr/>
        </p:nvGrpSpPr>
        <p:grpSpPr bwMode="auto">
          <a:xfrm>
            <a:off x="2190750" y="1023938"/>
            <a:ext cx="2435225" cy="1933575"/>
            <a:chOff x="5020338" y="698933"/>
            <a:chExt cx="2435432" cy="1934193"/>
          </a:xfrm>
        </p:grpSpPr>
        <p:sp>
          <p:nvSpPr>
            <p:cNvPr id="80970" name="TextBox 43"/>
            <p:cNvSpPr txBox="1">
              <a:spLocks noChangeArrowheads="1"/>
            </p:cNvSpPr>
            <p:nvPr/>
          </p:nvSpPr>
          <p:spPr bwMode="auto">
            <a:xfrm>
              <a:off x="5020338" y="698933"/>
              <a:ext cx="2435432" cy="101632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/>
                <a:t>1. </a:t>
              </a:r>
              <a:r>
                <a:rPr lang="hu-HU" altLang="en-US" dirty="0"/>
                <a:t>A drogok tiltása csökkenti a drog kínálatát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42" name="Straight Connector 41"/>
            <p:cNvCxnSpPr>
              <a:stCxn id="80970" idx="2"/>
            </p:cNvCxnSpPr>
            <p:nvPr/>
          </p:nvCxnSpPr>
          <p:spPr>
            <a:xfrm flipH="1">
              <a:off x="5953867" y="1715258"/>
              <a:ext cx="284187" cy="9178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17" name="Group 42"/>
          <p:cNvGrpSpPr>
            <a:grpSpLocks/>
          </p:cNvGrpSpPr>
          <p:nvPr/>
        </p:nvGrpSpPr>
        <p:grpSpPr bwMode="auto">
          <a:xfrm>
            <a:off x="877888" y="1905000"/>
            <a:ext cx="1241425" cy="1876425"/>
            <a:chOff x="5000501" y="753861"/>
            <a:chExt cx="1242288" cy="1875391"/>
          </a:xfrm>
        </p:grpSpPr>
        <p:sp>
          <p:nvSpPr>
            <p:cNvPr id="80968" name="TextBox 43"/>
            <p:cNvSpPr txBox="1">
              <a:spLocks noChangeArrowheads="1"/>
            </p:cNvSpPr>
            <p:nvPr/>
          </p:nvSpPr>
          <p:spPr bwMode="auto">
            <a:xfrm>
              <a:off x="5000501" y="753861"/>
              <a:ext cx="1242288" cy="1015440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/>
                <a:t>2. … </a:t>
              </a:r>
              <a:r>
                <a:rPr lang="hu-HU" altLang="en-US" dirty="0"/>
                <a:t>ami növeli az </a:t>
              </a:r>
              <a:r>
                <a:rPr lang="hu-HU" altLang="en-US" dirty="0" smtClean="0"/>
                <a:t>árat</a:t>
              </a:r>
              <a:r>
                <a:rPr lang="en-US" altLang="en-US" dirty="0" smtClean="0"/>
                <a:t>…</a:t>
              </a:r>
              <a:endParaRPr lang="en-US" altLang="en-US" dirty="0"/>
            </a:p>
          </p:txBody>
        </p:sp>
        <p:cxnSp>
          <p:nvCxnSpPr>
            <p:cNvPr id="45" name="Straight Connector 44"/>
            <p:cNvCxnSpPr>
              <a:endCxn id="80968" idx="2"/>
            </p:cNvCxnSpPr>
            <p:nvPr/>
          </p:nvCxnSpPr>
          <p:spPr>
            <a:xfrm flipV="1">
              <a:off x="5008444" y="1769301"/>
              <a:ext cx="613201" cy="85995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18" name="Group 58"/>
          <p:cNvGrpSpPr>
            <a:grpSpLocks/>
          </p:cNvGrpSpPr>
          <p:nvPr/>
        </p:nvGrpSpPr>
        <p:grpSpPr bwMode="auto">
          <a:xfrm>
            <a:off x="4938713" y="3824288"/>
            <a:ext cx="2233612" cy="368300"/>
            <a:chOff x="449094" y="4038600"/>
            <a:chExt cx="2233378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914182" y="4290128"/>
              <a:ext cx="1768290" cy="15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17" name="TextBox 47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80919" name="Group 17"/>
          <p:cNvGrpSpPr>
            <a:grpSpLocks/>
          </p:cNvGrpSpPr>
          <p:nvPr/>
        </p:nvGrpSpPr>
        <p:grpSpPr bwMode="auto">
          <a:xfrm>
            <a:off x="6197600" y="2690813"/>
            <a:ext cx="2347913" cy="2235200"/>
            <a:chOff x="1033157" y="2672156"/>
            <a:chExt cx="2348589" cy="2235528"/>
          </a:xfrm>
        </p:grpSpPr>
        <p:cxnSp>
          <p:nvCxnSpPr>
            <p:cNvPr id="50" name="Straight Connector 49"/>
            <p:cNvCxnSpPr/>
            <p:nvPr/>
          </p:nvCxnSpPr>
          <p:spPr>
            <a:xfrm rot="10800000" flipV="1">
              <a:off x="1033157" y="3080203"/>
              <a:ext cx="2032585" cy="1827481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15" name="TextBox 50"/>
            <p:cNvSpPr txBox="1">
              <a:spLocks noChangeArrowheads="1"/>
            </p:cNvSpPr>
            <p:nvPr/>
          </p:nvSpPr>
          <p:spPr bwMode="auto">
            <a:xfrm>
              <a:off x="3043052" y="2672156"/>
              <a:ext cx="338694" cy="369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S</a:t>
              </a:r>
              <a:endParaRPr lang="en-US" altLang="en-US" baseline="-25000"/>
            </a:p>
          </p:txBody>
        </p:sp>
      </p:grpSp>
      <p:sp>
        <p:nvSpPr>
          <p:cNvPr id="80920" name="Freeform 183"/>
          <p:cNvSpPr>
            <a:spLocks/>
          </p:cNvSpPr>
          <p:nvPr/>
        </p:nvSpPr>
        <p:spPr bwMode="auto">
          <a:xfrm>
            <a:off x="7537450" y="36036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21" name="Group 58"/>
          <p:cNvGrpSpPr>
            <a:grpSpLocks/>
          </p:cNvGrpSpPr>
          <p:nvPr/>
        </p:nvGrpSpPr>
        <p:grpSpPr bwMode="auto">
          <a:xfrm>
            <a:off x="4938713" y="3465513"/>
            <a:ext cx="2684462" cy="369887"/>
            <a:chOff x="460969" y="4062350"/>
            <a:chExt cx="2684942" cy="36933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915075" y="4265245"/>
              <a:ext cx="22308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13" name="TextBox 58"/>
            <p:cNvSpPr txBox="1">
              <a:spLocks noChangeArrowheads="1"/>
            </p:cNvSpPr>
            <p:nvPr/>
          </p:nvSpPr>
          <p:spPr bwMode="auto">
            <a:xfrm>
              <a:off x="460969" y="406235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6564313" y="3144838"/>
            <a:ext cx="558800" cy="476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5280025" y="3879851"/>
            <a:ext cx="352425" cy="12700"/>
          </a:xfrm>
          <a:prstGeom prst="straightConnector1">
            <a:avLst/>
          </a:prstGeom>
          <a:ln w="19050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24" name="Group 61"/>
          <p:cNvGrpSpPr>
            <a:grpSpLocks/>
          </p:cNvGrpSpPr>
          <p:nvPr/>
        </p:nvGrpSpPr>
        <p:grpSpPr bwMode="auto">
          <a:xfrm>
            <a:off x="6853238" y="984250"/>
            <a:ext cx="2339975" cy="2090738"/>
            <a:chOff x="6262992" y="357132"/>
            <a:chExt cx="2340429" cy="2093937"/>
          </a:xfrm>
        </p:grpSpPr>
        <p:sp>
          <p:nvSpPr>
            <p:cNvPr id="80960" name="TextBox 43"/>
            <p:cNvSpPr txBox="1">
              <a:spLocks noChangeArrowheads="1"/>
            </p:cNvSpPr>
            <p:nvPr/>
          </p:nvSpPr>
          <p:spPr bwMode="auto">
            <a:xfrm>
              <a:off x="6262992" y="357132"/>
              <a:ext cx="2340429" cy="132441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/>
                <a:t>1. </a:t>
              </a:r>
              <a:r>
                <a:rPr lang="hu-HU" altLang="en-US" dirty="0"/>
                <a:t>A drog-felvilágosítás csökkenti a keresletet</a:t>
              </a:r>
              <a:r>
                <a:rPr lang="en-US" altLang="en-US" dirty="0" smtClean="0"/>
                <a:t>.</a:t>
              </a:r>
              <a:r>
                <a:rPr lang="hu-HU" altLang="en-US" dirty="0" smtClean="0"/>
                <a:t>.</a:t>
              </a:r>
              <a:r>
                <a:rPr lang="en-US" altLang="en-US" dirty="0" smtClean="0"/>
                <a:t>.</a:t>
              </a:r>
              <a:endParaRPr lang="en-US" alt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6196615" y="1792439"/>
              <a:ext cx="725008" cy="59225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25" name="Group 64"/>
          <p:cNvGrpSpPr>
            <a:grpSpLocks/>
          </p:cNvGrpSpPr>
          <p:nvPr/>
        </p:nvGrpSpPr>
        <p:grpSpPr bwMode="auto">
          <a:xfrm>
            <a:off x="5456238" y="1343025"/>
            <a:ext cx="1287462" cy="2528888"/>
            <a:chOff x="4642814" y="-869185"/>
            <a:chExt cx="1287493" cy="252697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4738066" y="399852"/>
              <a:ext cx="274644" cy="125793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9" name="TextBox 43"/>
            <p:cNvSpPr txBox="1">
              <a:spLocks noChangeArrowheads="1"/>
            </p:cNvSpPr>
            <p:nvPr/>
          </p:nvSpPr>
          <p:spPr bwMode="auto">
            <a:xfrm>
              <a:off x="4642814" y="-869185"/>
              <a:ext cx="1287493" cy="132297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/>
                <a:t>2. . . . </a:t>
              </a:r>
              <a:r>
                <a:rPr lang="hu-HU" altLang="en-US" dirty="0"/>
                <a:t>ami csökkenti az árat</a:t>
              </a:r>
              <a:r>
                <a:rPr lang="en-US" altLang="en-US" dirty="0"/>
                <a:t> . .</a:t>
              </a:r>
            </a:p>
          </p:txBody>
        </p:sp>
      </p:grpSp>
      <p:grpSp>
        <p:nvGrpSpPr>
          <p:cNvPr id="104476" name="Group 8"/>
          <p:cNvGrpSpPr>
            <a:grpSpLocks/>
          </p:cNvGrpSpPr>
          <p:nvPr/>
        </p:nvGrpSpPr>
        <p:grpSpPr bwMode="auto">
          <a:xfrm>
            <a:off x="525463" y="5173663"/>
            <a:ext cx="3963987" cy="381000"/>
            <a:chOff x="677694" y="5246132"/>
            <a:chExt cx="3963415" cy="381000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914197" y="5246132"/>
              <a:ext cx="3199938" cy="11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06" name="TextBox 69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104507" name="TextBox 70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80927" name="Group 34"/>
          <p:cNvGrpSpPr>
            <a:grpSpLocks/>
          </p:cNvGrpSpPr>
          <p:nvPr/>
        </p:nvGrpSpPr>
        <p:grpSpPr bwMode="auto">
          <a:xfrm>
            <a:off x="5132388" y="5173663"/>
            <a:ext cx="3963987" cy="381000"/>
            <a:chOff x="677694" y="5246132"/>
            <a:chExt cx="3963415" cy="381000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914197" y="5246132"/>
              <a:ext cx="3199938" cy="11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03" name="TextBox 73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104504" name="TextBox 74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104478" name="Group 58"/>
          <p:cNvGrpSpPr>
            <a:grpSpLocks/>
          </p:cNvGrpSpPr>
          <p:nvPr/>
        </p:nvGrpSpPr>
        <p:grpSpPr bwMode="auto">
          <a:xfrm>
            <a:off x="2257425" y="4217988"/>
            <a:ext cx="449263" cy="1330325"/>
            <a:chOff x="6960219" y="4144491"/>
            <a:chExt cx="449162" cy="1330241"/>
          </a:xfrm>
        </p:grpSpPr>
        <p:sp>
          <p:nvSpPr>
            <p:cNvPr id="104500" name="TextBox 83"/>
            <p:cNvSpPr txBox="1">
              <a:spLocks noChangeArrowheads="1"/>
            </p:cNvSpPr>
            <p:nvPr/>
          </p:nvSpPr>
          <p:spPr bwMode="auto">
            <a:xfrm>
              <a:off x="6960219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6683186" y="4623092"/>
              <a:ext cx="960376" cy="31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29" name="Group 58"/>
          <p:cNvGrpSpPr>
            <a:grpSpLocks/>
          </p:cNvGrpSpPr>
          <p:nvPr/>
        </p:nvGrpSpPr>
        <p:grpSpPr bwMode="auto">
          <a:xfrm>
            <a:off x="1965325" y="3341688"/>
            <a:ext cx="449263" cy="2206625"/>
            <a:chOff x="6926171" y="3267888"/>
            <a:chExt cx="449162" cy="2206844"/>
          </a:xfrm>
        </p:grpSpPr>
        <p:sp>
          <p:nvSpPr>
            <p:cNvPr id="104498" name="TextBox 87"/>
            <p:cNvSpPr txBox="1">
              <a:spLocks noChangeArrowheads="1"/>
            </p:cNvSpPr>
            <p:nvPr/>
          </p:nvSpPr>
          <p:spPr bwMode="auto">
            <a:xfrm>
              <a:off x="6926171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6246576" y="4182380"/>
              <a:ext cx="1836919" cy="793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 flipV="1">
            <a:off x="2190750" y="5062538"/>
            <a:ext cx="24606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31" name="Group 100"/>
          <p:cNvGrpSpPr>
            <a:grpSpLocks/>
          </p:cNvGrpSpPr>
          <p:nvPr/>
        </p:nvGrpSpPr>
        <p:grpSpPr bwMode="auto">
          <a:xfrm>
            <a:off x="2209800" y="5064125"/>
            <a:ext cx="2481263" cy="1641475"/>
            <a:chOff x="4935988" y="1710957"/>
            <a:chExt cx="2479353" cy="1643383"/>
          </a:xfrm>
        </p:grpSpPr>
        <p:sp>
          <p:nvSpPr>
            <p:cNvPr id="80946" name="TextBox 101"/>
            <p:cNvSpPr txBox="1">
              <a:spLocks noChangeArrowheads="1"/>
            </p:cNvSpPr>
            <p:nvPr/>
          </p:nvSpPr>
          <p:spPr bwMode="auto">
            <a:xfrm>
              <a:off x="4935988" y="2337159"/>
              <a:ext cx="2479353" cy="101718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/>
                <a:t>3. … </a:t>
              </a:r>
              <a:r>
                <a:rPr lang="hu-HU" altLang="en-US" dirty="0"/>
                <a:t>és csökkenti az eladott mennyiséget</a:t>
              </a:r>
              <a:endParaRPr lang="en-US" altLang="en-US" dirty="0"/>
            </a:p>
          </p:txBody>
        </p:sp>
        <p:cxnSp>
          <p:nvCxnSpPr>
            <p:cNvPr id="103" name="Straight Connector 102"/>
            <p:cNvCxnSpPr>
              <a:endCxn id="80946" idx="0"/>
            </p:cNvCxnSpPr>
            <p:nvPr/>
          </p:nvCxnSpPr>
          <p:spPr>
            <a:xfrm>
              <a:off x="5110479" y="1710957"/>
              <a:ext cx="1065979" cy="62620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32" name="Group 17"/>
          <p:cNvGrpSpPr>
            <a:grpSpLocks/>
          </p:cNvGrpSpPr>
          <p:nvPr/>
        </p:nvGrpSpPr>
        <p:grpSpPr bwMode="auto">
          <a:xfrm>
            <a:off x="6065838" y="2681288"/>
            <a:ext cx="2103437" cy="2459037"/>
            <a:chOff x="2278705" y="2649400"/>
            <a:chExt cx="2103204" cy="2458395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H="1">
              <a:off x="2062988" y="2865117"/>
              <a:ext cx="2118759" cy="168732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95" name="TextBox 108"/>
            <p:cNvSpPr txBox="1">
              <a:spLocks noChangeArrowheads="1"/>
            </p:cNvSpPr>
            <p:nvPr/>
          </p:nvSpPr>
          <p:spPr bwMode="auto">
            <a:xfrm>
              <a:off x="3945571" y="473846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80933" name="Group 58"/>
          <p:cNvGrpSpPr>
            <a:grpSpLocks/>
          </p:cNvGrpSpPr>
          <p:nvPr/>
        </p:nvGrpSpPr>
        <p:grpSpPr bwMode="auto">
          <a:xfrm>
            <a:off x="7385050" y="3668713"/>
            <a:ext cx="449263" cy="1866900"/>
            <a:chOff x="6960219" y="3609366"/>
            <a:chExt cx="449162" cy="1865366"/>
          </a:xfrm>
        </p:grpSpPr>
        <p:sp>
          <p:nvSpPr>
            <p:cNvPr id="104492" name="TextBox 110"/>
            <p:cNvSpPr txBox="1">
              <a:spLocks noChangeArrowheads="1"/>
            </p:cNvSpPr>
            <p:nvPr/>
          </p:nvSpPr>
          <p:spPr bwMode="auto">
            <a:xfrm>
              <a:off x="6960219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6426593" y="4344560"/>
              <a:ext cx="1495782" cy="2539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34" name="Group 58"/>
          <p:cNvGrpSpPr>
            <a:grpSpLocks/>
          </p:cNvGrpSpPr>
          <p:nvPr/>
        </p:nvGrpSpPr>
        <p:grpSpPr bwMode="auto">
          <a:xfrm>
            <a:off x="6927850" y="4073525"/>
            <a:ext cx="449263" cy="1460500"/>
            <a:chOff x="6926171" y="4013528"/>
            <a:chExt cx="449162" cy="1461204"/>
          </a:xfrm>
        </p:grpSpPr>
        <p:sp>
          <p:nvSpPr>
            <p:cNvPr id="104490" name="TextBox 113"/>
            <p:cNvSpPr txBox="1">
              <a:spLocks noChangeArrowheads="1"/>
            </p:cNvSpPr>
            <p:nvPr/>
          </p:nvSpPr>
          <p:spPr bwMode="auto">
            <a:xfrm>
              <a:off x="6926171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6200000" flipH="1">
              <a:off x="6614706" y="4558304"/>
              <a:ext cx="109113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935" name="Freeform 183"/>
          <p:cNvSpPr>
            <a:spLocks/>
          </p:cNvSpPr>
          <p:nvPr/>
        </p:nvSpPr>
        <p:spPr bwMode="auto">
          <a:xfrm>
            <a:off x="7081838" y="400685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161213" y="4964113"/>
            <a:ext cx="403225" cy="1111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37" name="Group 121"/>
          <p:cNvGrpSpPr>
            <a:grpSpLocks/>
          </p:cNvGrpSpPr>
          <p:nvPr/>
        </p:nvGrpSpPr>
        <p:grpSpPr bwMode="auto">
          <a:xfrm>
            <a:off x="5343525" y="5035550"/>
            <a:ext cx="2255838" cy="1673225"/>
            <a:chOff x="3033557" y="1777565"/>
            <a:chExt cx="2256401" cy="1668457"/>
          </a:xfrm>
        </p:grpSpPr>
        <p:sp>
          <p:nvSpPr>
            <p:cNvPr id="80938" name="TextBox 122"/>
            <p:cNvSpPr txBox="1">
              <a:spLocks noChangeArrowheads="1"/>
            </p:cNvSpPr>
            <p:nvPr/>
          </p:nvSpPr>
          <p:spPr bwMode="auto">
            <a:xfrm>
              <a:off x="3033557" y="2432917"/>
              <a:ext cx="2256401" cy="101310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/>
                <a:t>3. … </a:t>
              </a:r>
              <a:r>
                <a:rPr lang="hu-HU" altLang="en-US" dirty="0"/>
                <a:t>és csökkenti az eladott mennyiséget</a:t>
              </a:r>
              <a:endParaRPr lang="en-US" altLang="en-US" dirty="0"/>
            </a:p>
          </p:txBody>
        </p:sp>
        <p:cxnSp>
          <p:nvCxnSpPr>
            <p:cNvPr id="124" name="Straight Connector 123"/>
            <p:cNvCxnSpPr>
              <a:endCxn id="80938" idx="0"/>
            </p:cNvCxnSpPr>
            <p:nvPr/>
          </p:nvCxnSpPr>
          <p:spPr>
            <a:xfrm flipH="1">
              <a:off x="4162552" y="1777565"/>
              <a:ext cx="876519" cy="65535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3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0" grpId="0" animBg="1"/>
      <p:bldP spid="809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Egy piac árplafonnal</a:t>
            </a:r>
            <a:endParaRPr lang="en-US" altLang="en-US" smtClean="0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1E8AA0-E43D-4A5A-8E9F-0FAA5996A57C}" type="slidenum">
              <a:rPr lang="en-US" altLang="en-US" smtClean="0">
                <a:latin typeface="Calibri" pitchFamily="34" charset="0"/>
              </a:rPr>
              <a:pPr eaLnBrk="1" hangingPunct="1"/>
              <a:t>61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63" y="1755775"/>
            <a:ext cx="3535362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sz="1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1438" y="1290638"/>
            <a:ext cx="841376" cy="3589337"/>
            <a:chOff x="1028133" y="982734"/>
            <a:chExt cx="841277" cy="3589266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27972" y="2971832"/>
              <a:ext cx="32003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09" name="TextBox 7"/>
            <p:cNvSpPr txBox="1">
              <a:spLocks noChangeArrowheads="1"/>
            </p:cNvSpPr>
            <p:nvPr/>
          </p:nvSpPr>
          <p:spPr bwMode="auto">
            <a:xfrm>
              <a:off x="1028133" y="982734"/>
              <a:ext cx="841277" cy="73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400"/>
                <a:t>A fagyi</a:t>
              </a:r>
            </a:p>
            <a:p>
              <a:pPr algn="r" eaLnBrk="1" hangingPunct="1"/>
              <a:r>
                <a:rPr lang="hu-HU" altLang="en-US" sz="1400"/>
                <a:t>kelyhek </a:t>
              </a:r>
            </a:p>
            <a:p>
              <a:pPr algn="r" eaLnBrk="1" hangingPunct="1"/>
              <a:r>
                <a:rPr lang="hu-HU" altLang="en-US" sz="1400"/>
                <a:t>ára</a:t>
              </a:r>
              <a:endParaRPr lang="en-US" altLang="en-US" sz="14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6263" y="4879975"/>
            <a:ext cx="3733800" cy="550863"/>
            <a:chOff x="1676400" y="5181600"/>
            <a:chExt cx="3733800" cy="54971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181600"/>
              <a:ext cx="3581400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06" name="TextBox 10"/>
            <p:cNvSpPr txBox="1">
              <a:spLocks noChangeArrowheads="1"/>
            </p:cNvSpPr>
            <p:nvPr/>
          </p:nvSpPr>
          <p:spPr bwMode="auto">
            <a:xfrm>
              <a:off x="2236294" y="5423952"/>
              <a:ext cx="2345257" cy="30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116807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460500" y="1839913"/>
            <a:ext cx="2689225" cy="2173287"/>
            <a:chOff x="2826228" y="2067572"/>
            <a:chExt cx="3001977" cy="2947861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433292" y="2460508"/>
              <a:ext cx="2947861" cy="21619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04" name="TextBox 14"/>
            <p:cNvSpPr txBox="1">
              <a:spLocks noChangeArrowheads="1"/>
            </p:cNvSpPr>
            <p:nvPr/>
          </p:nvSpPr>
          <p:spPr bwMode="auto">
            <a:xfrm>
              <a:off x="4888268" y="4396597"/>
              <a:ext cx="939937" cy="417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171700" y="2944813"/>
            <a:ext cx="482600" cy="2243137"/>
            <a:chOff x="2806915" y="2635139"/>
            <a:chExt cx="482873" cy="2244856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078441" y="3603461"/>
              <a:ext cx="193664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02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100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-184150" y="685800"/>
            <a:ext cx="498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/>
              <a:t>(a) </a:t>
            </a:r>
            <a:r>
              <a:rPr lang="hu-HU" altLang="en-US" sz="2400"/>
              <a:t>Egy nem érvényesülő árplafon</a:t>
            </a:r>
            <a:endParaRPr lang="en-US" altLang="en-US" sz="2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30813" y="533400"/>
            <a:ext cx="391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/>
              <a:t>(b) </a:t>
            </a:r>
            <a:r>
              <a:rPr lang="hu-HU" altLang="en-US" sz="2400"/>
              <a:t>Egy érvényesülő árplafon</a:t>
            </a:r>
            <a:endParaRPr lang="en-US" altLang="en-US" sz="2400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304800" y="2720975"/>
            <a:ext cx="2106613" cy="307975"/>
            <a:chOff x="1392785" y="3014250"/>
            <a:chExt cx="2106187" cy="30795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7672" y="3199978"/>
              <a:ext cx="1671300" cy="31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00" name="TextBox 78"/>
            <p:cNvSpPr txBox="1">
              <a:spLocks noChangeArrowheads="1"/>
            </p:cNvSpPr>
            <p:nvPr/>
          </p:nvSpPr>
          <p:spPr bwMode="auto">
            <a:xfrm>
              <a:off x="1392785" y="3014250"/>
              <a:ext cx="383360" cy="3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$</a:t>
              </a:r>
              <a:r>
                <a:rPr lang="en-US" altLang="en-US" sz="1400"/>
                <a:t>3</a:t>
              </a:r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1163638" y="1741488"/>
            <a:ext cx="2162175" cy="2509837"/>
            <a:chOff x="2446825" y="4309345"/>
            <a:chExt cx="2414091" cy="3405562"/>
          </a:xfrm>
        </p:grpSpPr>
        <p:cxnSp>
          <p:nvCxnSpPr>
            <p:cNvPr id="30" name="Straight Connector 29"/>
            <p:cNvCxnSpPr/>
            <p:nvPr/>
          </p:nvCxnSpPr>
          <p:spPr>
            <a:xfrm rot="5400000" flipH="1" flipV="1">
              <a:off x="2074947" y="4928938"/>
              <a:ext cx="3157846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98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021" cy="417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32" name="Freeform 183"/>
          <p:cNvSpPr>
            <a:spLocks/>
          </p:cNvSpPr>
          <p:nvPr/>
        </p:nvSpPr>
        <p:spPr bwMode="auto">
          <a:xfrm>
            <a:off x="2344738" y="28416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331788" y="2119313"/>
            <a:ext cx="3783012" cy="401637"/>
            <a:chOff x="331796" y="2581889"/>
            <a:chExt cx="3783004" cy="402101"/>
          </a:xfrm>
        </p:grpSpPr>
        <p:grpSp>
          <p:nvGrpSpPr>
            <p:cNvPr id="116793" name="Group 28"/>
            <p:cNvGrpSpPr>
              <a:grpSpLocks/>
            </p:cNvGrpSpPr>
            <p:nvPr/>
          </p:nvGrpSpPr>
          <p:grpSpPr bwMode="auto">
            <a:xfrm>
              <a:off x="331796" y="2676213"/>
              <a:ext cx="3783004" cy="307777"/>
              <a:chOff x="1432678" y="3014250"/>
              <a:chExt cx="3781830" cy="30815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9429" y="3199878"/>
                <a:ext cx="3385079" cy="1591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796" name="TextBox 30"/>
              <p:cNvSpPr txBox="1">
                <a:spLocks noChangeArrowheads="1"/>
              </p:cNvSpPr>
              <p:nvPr/>
            </p:nvSpPr>
            <p:spPr bwMode="auto">
              <a:xfrm>
                <a:off x="1432678" y="3014250"/>
                <a:ext cx="383319" cy="308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$4</a:t>
                </a:r>
              </a:p>
            </p:txBody>
          </p:sp>
        </p:grpSp>
        <p:sp>
          <p:nvSpPr>
            <p:cNvPr id="116794" name="TextBox 92"/>
            <p:cNvSpPr txBox="1">
              <a:spLocks noChangeArrowheads="1"/>
            </p:cNvSpPr>
            <p:nvPr/>
          </p:nvSpPr>
          <p:spPr bwMode="auto">
            <a:xfrm>
              <a:off x="3162754" y="2581889"/>
              <a:ext cx="851683" cy="30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sp>
        <p:nvSpPr>
          <p:cNvPr id="98" name="TextBox 92"/>
          <p:cNvSpPr txBox="1">
            <a:spLocks noChangeArrowheads="1"/>
          </p:cNvSpPr>
          <p:nvPr/>
        </p:nvSpPr>
        <p:spPr bwMode="auto">
          <a:xfrm>
            <a:off x="-1588" y="2989263"/>
            <a:ext cx="17240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Egyensúlyi ár</a:t>
            </a:r>
            <a:endParaRPr lang="en-US" altLang="en-US" sz="2000"/>
          </a:p>
        </p:txBody>
      </p:sp>
      <p:sp>
        <p:nvSpPr>
          <p:cNvPr id="99" name="TextBox 92"/>
          <p:cNvSpPr txBox="1">
            <a:spLocks noChangeArrowheads="1"/>
          </p:cNvSpPr>
          <p:nvPr/>
        </p:nvSpPr>
        <p:spPr bwMode="auto">
          <a:xfrm>
            <a:off x="2133600" y="5715000"/>
            <a:ext cx="273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Egyensúlyi mennyiség</a:t>
            </a:r>
            <a:endParaRPr lang="en-US" altLang="en-US" sz="2000"/>
          </a:p>
        </p:txBody>
      </p:sp>
      <p:sp>
        <p:nvSpPr>
          <p:cNvPr id="162" name="Rectangle 161"/>
          <p:cNvSpPr/>
          <p:nvPr/>
        </p:nvSpPr>
        <p:spPr>
          <a:xfrm>
            <a:off x="5299075" y="1754188"/>
            <a:ext cx="3533775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sz="1400" dirty="0"/>
          </a:p>
        </p:txBody>
      </p: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4497388" y="1289050"/>
            <a:ext cx="841375" cy="3589338"/>
            <a:chOff x="1028136" y="982734"/>
            <a:chExt cx="841277" cy="3589266"/>
          </a:xfrm>
        </p:grpSpPr>
        <p:cxnSp>
          <p:nvCxnSpPr>
            <p:cNvPr id="164" name="Straight Connector 163"/>
            <p:cNvCxnSpPr/>
            <p:nvPr/>
          </p:nvCxnSpPr>
          <p:spPr>
            <a:xfrm rot="5400000">
              <a:off x="227975" y="2971832"/>
              <a:ext cx="32003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92" name="TextBox 164"/>
            <p:cNvSpPr txBox="1">
              <a:spLocks noChangeArrowheads="1"/>
            </p:cNvSpPr>
            <p:nvPr/>
          </p:nvSpPr>
          <p:spPr bwMode="auto">
            <a:xfrm>
              <a:off x="1028136" y="982734"/>
              <a:ext cx="841277" cy="73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400"/>
                <a:t>A fagyi</a:t>
              </a:r>
            </a:p>
            <a:p>
              <a:pPr algn="r" eaLnBrk="1" hangingPunct="1"/>
              <a:r>
                <a:rPr lang="hu-HU" altLang="en-US" sz="1400"/>
                <a:t>kelyhek </a:t>
              </a:r>
            </a:p>
            <a:p>
              <a:pPr algn="r" eaLnBrk="1" hangingPunct="1"/>
              <a:r>
                <a:rPr lang="hu-HU" altLang="en-US" sz="1400"/>
                <a:t>ára</a:t>
              </a:r>
              <a:endParaRPr lang="en-US" altLang="en-US" sz="1400"/>
            </a:p>
          </p:txBody>
        </p:sp>
      </p:grpSp>
      <p:grpSp>
        <p:nvGrpSpPr>
          <p:cNvPr id="16" name="Group 165"/>
          <p:cNvGrpSpPr>
            <a:grpSpLocks/>
          </p:cNvGrpSpPr>
          <p:nvPr/>
        </p:nvGrpSpPr>
        <p:grpSpPr bwMode="auto">
          <a:xfrm>
            <a:off x="5146675" y="4878388"/>
            <a:ext cx="3733800" cy="550862"/>
            <a:chOff x="1676400" y="5181600"/>
            <a:chExt cx="3733800" cy="549713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828800" y="5181600"/>
              <a:ext cx="3581400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9" name="TextBox 167"/>
            <p:cNvSpPr txBox="1">
              <a:spLocks noChangeArrowheads="1"/>
            </p:cNvSpPr>
            <p:nvPr/>
          </p:nvSpPr>
          <p:spPr bwMode="auto">
            <a:xfrm>
              <a:off x="2236294" y="5423948"/>
              <a:ext cx="2345257" cy="30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116790" name="TextBox 168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8" name="Group 169"/>
          <p:cNvGrpSpPr>
            <a:grpSpLocks/>
          </p:cNvGrpSpPr>
          <p:nvPr/>
        </p:nvGrpSpPr>
        <p:grpSpPr bwMode="auto">
          <a:xfrm>
            <a:off x="6030913" y="1838325"/>
            <a:ext cx="2778125" cy="2190750"/>
            <a:chOff x="2826228" y="2067572"/>
            <a:chExt cx="3103222" cy="2972030"/>
          </a:xfrm>
        </p:grpSpPr>
        <p:cxnSp>
          <p:nvCxnSpPr>
            <p:cNvPr id="171" name="Straight Connector 170"/>
            <p:cNvCxnSpPr/>
            <p:nvPr/>
          </p:nvCxnSpPr>
          <p:spPr>
            <a:xfrm rot="16200000" flipH="1">
              <a:off x="2432865" y="2460935"/>
              <a:ext cx="2948341" cy="21616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7" name="TextBox 171"/>
            <p:cNvSpPr txBox="1">
              <a:spLocks noChangeArrowheads="1"/>
            </p:cNvSpPr>
            <p:nvPr/>
          </p:nvSpPr>
          <p:spPr bwMode="auto">
            <a:xfrm>
              <a:off x="4967833" y="4622115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4940300" y="2719388"/>
            <a:ext cx="2039938" cy="306387"/>
            <a:chOff x="1458746" y="3014250"/>
            <a:chExt cx="2040226" cy="308157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1828686" y="3199464"/>
              <a:ext cx="1670286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5" name="TextBox 78"/>
            <p:cNvSpPr txBox="1">
              <a:spLocks noChangeArrowheads="1"/>
            </p:cNvSpPr>
            <p:nvPr/>
          </p:nvSpPr>
          <p:spPr bwMode="auto">
            <a:xfrm>
              <a:off x="1458746" y="3014250"/>
              <a:ext cx="383367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$3</a:t>
              </a:r>
            </a:p>
          </p:txBody>
        </p: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5734050" y="1738313"/>
            <a:ext cx="2160588" cy="2511425"/>
            <a:chOff x="2446826" y="4309345"/>
            <a:chExt cx="2414091" cy="3405563"/>
          </a:xfrm>
        </p:grpSpPr>
        <p:cxnSp>
          <p:nvCxnSpPr>
            <p:cNvPr id="180" name="Straight Connector 179"/>
            <p:cNvCxnSpPr/>
            <p:nvPr/>
          </p:nvCxnSpPr>
          <p:spPr>
            <a:xfrm rot="5400000" flipH="1" flipV="1">
              <a:off x="2074869" y="4928861"/>
              <a:ext cx="3158004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3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630" cy="41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182" name="Freeform 183"/>
          <p:cNvSpPr>
            <a:spLocks/>
          </p:cNvSpPr>
          <p:nvPr/>
        </p:nvSpPr>
        <p:spPr bwMode="auto">
          <a:xfrm>
            <a:off x="6915150" y="284003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4973638" y="3149600"/>
            <a:ext cx="3687762" cy="403225"/>
            <a:chOff x="426796" y="2581889"/>
            <a:chExt cx="3688004" cy="402531"/>
          </a:xfrm>
        </p:grpSpPr>
        <p:grpSp>
          <p:nvGrpSpPr>
            <p:cNvPr id="116778" name="Group 28"/>
            <p:cNvGrpSpPr>
              <a:grpSpLocks/>
            </p:cNvGrpSpPr>
            <p:nvPr/>
          </p:nvGrpSpPr>
          <p:grpSpPr bwMode="auto">
            <a:xfrm>
              <a:off x="426796" y="2676643"/>
              <a:ext cx="3688004" cy="307777"/>
              <a:chOff x="1527646" y="3014250"/>
              <a:chExt cx="3686862" cy="30811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1829197" y="3200203"/>
                <a:ext cx="3385311" cy="1586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781" name="TextBox 30"/>
              <p:cNvSpPr txBox="1">
                <a:spLocks noChangeArrowheads="1"/>
              </p:cNvSpPr>
              <p:nvPr/>
            </p:nvSpPr>
            <p:spPr bwMode="auto">
              <a:xfrm>
                <a:off x="1527646" y="3014250"/>
                <a:ext cx="283964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</a:t>
                </a:r>
              </a:p>
            </p:txBody>
          </p:sp>
        </p:grpSp>
        <p:sp>
          <p:nvSpPr>
            <p:cNvPr id="116779" name="TextBox 184"/>
            <p:cNvSpPr txBox="1">
              <a:spLocks noChangeArrowheads="1"/>
            </p:cNvSpPr>
            <p:nvPr/>
          </p:nvSpPr>
          <p:spPr bwMode="auto">
            <a:xfrm>
              <a:off x="3162753" y="2581889"/>
              <a:ext cx="851742" cy="30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sp>
        <p:nvSpPr>
          <p:cNvPr id="188" name="TextBox 92"/>
          <p:cNvSpPr txBox="1">
            <a:spLocks noChangeArrowheads="1"/>
          </p:cNvSpPr>
          <p:nvPr/>
        </p:nvSpPr>
        <p:spPr bwMode="auto">
          <a:xfrm>
            <a:off x="5222875" y="2330450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Egyensúlyi ár</a:t>
            </a:r>
            <a:endParaRPr lang="en-US" altLang="en-US" sz="2000"/>
          </a:p>
        </p:txBody>
      </p: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6302375" y="3455988"/>
            <a:ext cx="382588" cy="1730375"/>
            <a:chOff x="2854420" y="3148113"/>
            <a:chExt cx="383477" cy="1731882"/>
          </a:xfrm>
        </p:grpSpPr>
        <p:cxnSp>
          <p:nvCxnSpPr>
            <p:cNvPr id="191" name="Straight Connector 190"/>
            <p:cNvCxnSpPr/>
            <p:nvPr/>
          </p:nvCxnSpPr>
          <p:spPr>
            <a:xfrm rot="5400000">
              <a:off x="2335931" y="3859137"/>
              <a:ext cx="1423639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77" name="TextBox 24"/>
            <p:cNvSpPr txBox="1">
              <a:spLocks noChangeArrowheads="1"/>
            </p:cNvSpPr>
            <p:nvPr/>
          </p:nvSpPr>
          <p:spPr bwMode="auto">
            <a:xfrm>
              <a:off x="2854420" y="4572000"/>
              <a:ext cx="38347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75</a:t>
              </a:r>
            </a:p>
          </p:txBody>
        </p:sp>
      </p:grpSp>
      <p:sp>
        <p:nvSpPr>
          <p:cNvPr id="193" name="TextBox 92"/>
          <p:cNvSpPr txBox="1">
            <a:spLocks noChangeArrowheads="1"/>
          </p:cNvSpPr>
          <p:nvPr/>
        </p:nvSpPr>
        <p:spPr bwMode="auto">
          <a:xfrm>
            <a:off x="6723063" y="5886450"/>
            <a:ext cx="244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Keresett mennyiség</a:t>
            </a:r>
            <a:endParaRPr lang="en-US" altLang="en-US" sz="2000"/>
          </a:p>
        </p:txBody>
      </p:sp>
      <p:sp>
        <p:nvSpPr>
          <p:cNvPr id="194" name="TextBox 92"/>
          <p:cNvSpPr txBox="1">
            <a:spLocks noChangeArrowheads="1"/>
          </p:cNvSpPr>
          <p:nvPr/>
        </p:nvSpPr>
        <p:spPr bwMode="auto">
          <a:xfrm>
            <a:off x="4886325" y="5424488"/>
            <a:ext cx="215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Kínált mennyiség</a:t>
            </a:r>
            <a:endParaRPr lang="en-US" altLang="en-US" sz="2000"/>
          </a:p>
        </p:txBody>
      </p: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7226300" y="3454400"/>
            <a:ext cx="482600" cy="1730375"/>
            <a:chOff x="2806915" y="3148113"/>
            <a:chExt cx="482873" cy="1731882"/>
          </a:xfrm>
        </p:grpSpPr>
        <p:cxnSp>
          <p:nvCxnSpPr>
            <p:cNvPr id="197" name="Straight Connector 196"/>
            <p:cNvCxnSpPr/>
            <p:nvPr/>
          </p:nvCxnSpPr>
          <p:spPr>
            <a:xfrm rot="5400000">
              <a:off x="2335739" y="3859138"/>
              <a:ext cx="1423639" cy="15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75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125</a:t>
              </a:r>
            </a:p>
          </p:txBody>
        </p:sp>
      </p:grpSp>
      <p:sp>
        <p:nvSpPr>
          <p:cNvPr id="199" name="Freeform 183"/>
          <p:cNvSpPr>
            <a:spLocks/>
          </p:cNvSpPr>
          <p:nvPr/>
        </p:nvSpPr>
        <p:spPr bwMode="auto">
          <a:xfrm>
            <a:off x="6426200" y="335438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83"/>
          <p:cNvSpPr>
            <a:spLocks/>
          </p:cNvSpPr>
          <p:nvPr/>
        </p:nvSpPr>
        <p:spPr bwMode="auto">
          <a:xfrm>
            <a:off x="7397750" y="335438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132"/>
          <p:cNvGrpSpPr>
            <a:grpSpLocks/>
          </p:cNvGrpSpPr>
          <p:nvPr/>
        </p:nvGrpSpPr>
        <p:grpSpPr bwMode="auto">
          <a:xfrm>
            <a:off x="6454775" y="3552825"/>
            <a:ext cx="1033463" cy="635000"/>
            <a:chOff x="1886474" y="2240444"/>
            <a:chExt cx="1032763" cy="634664"/>
          </a:xfrm>
        </p:grpSpPr>
        <p:sp>
          <p:nvSpPr>
            <p:cNvPr id="116772" name="TextBox 133"/>
            <p:cNvSpPr txBox="1">
              <a:spLocks noChangeArrowheads="1"/>
            </p:cNvSpPr>
            <p:nvPr/>
          </p:nvSpPr>
          <p:spPr bwMode="auto">
            <a:xfrm>
              <a:off x="1886474" y="2474990"/>
              <a:ext cx="103276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/>
                <a:t>Hiány</a:t>
              </a:r>
              <a:endParaRPr lang="en-US" altLang="en-US" sz="2000"/>
            </a:p>
          </p:txBody>
        </p:sp>
        <p:sp>
          <p:nvSpPr>
            <p:cNvPr id="203" name="Left Brace 202"/>
            <p:cNvSpPr/>
            <p:nvPr/>
          </p:nvSpPr>
          <p:spPr>
            <a:xfrm rot="16200000">
              <a:off x="2284649" y="1881931"/>
              <a:ext cx="250692" cy="967719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  <p:cxnSp>
        <p:nvCxnSpPr>
          <p:cNvPr id="76" name="Straight Connector 63"/>
          <p:cNvCxnSpPr/>
          <p:nvPr/>
        </p:nvCxnSpPr>
        <p:spPr bwMode="auto">
          <a:xfrm flipH="1">
            <a:off x="5562600" y="5033963"/>
            <a:ext cx="781050" cy="3968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3"/>
          <p:cNvCxnSpPr>
            <a:endCxn id="193" idx="0"/>
          </p:cNvCxnSpPr>
          <p:nvPr/>
        </p:nvCxnSpPr>
        <p:spPr bwMode="auto">
          <a:xfrm>
            <a:off x="7485063" y="5121275"/>
            <a:ext cx="463550" cy="7651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3"/>
          <p:cNvCxnSpPr>
            <a:endCxn id="99" idx="0"/>
          </p:cNvCxnSpPr>
          <p:nvPr/>
        </p:nvCxnSpPr>
        <p:spPr bwMode="auto">
          <a:xfrm>
            <a:off x="2611438" y="5048250"/>
            <a:ext cx="890587" cy="66675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5" grpId="0"/>
      <p:bldP spid="32" grpId="0" animBg="1"/>
      <p:bldP spid="98" grpId="0" animBg="1"/>
      <p:bldP spid="99" grpId="0" animBg="1"/>
      <p:bldP spid="162" grpId="0" animBg="1"/>
      <p:bldP spid="182" grpId="0" animBg="1"/>
      <p:bldP spid="188" grpId="0" animBg="1"/>
      <p:bldP spid="193" grpId="0" animBg="1"/>
      <p:bldP spid="194" grpId="0" animBg="1"/>
      <p:bldP spid="199" grpId="0" animBg="1"/>
      <p:bldP spid="20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Egy piac árpadlóval</a:t>
            </a:r>
            <a:endParaRPr lang="en-US" altLang="en-US" smtClean="0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A92ECC-7CCB-46ED-8C90-629C1FEB70E6}" type="slidenum">
              <a:rPr lang="en-US" altLang="en-US" smtClean="0">
                <a:latin typeface="Calibri" pitchFamily="34" charset="0"/>
              </a:rPr>
              <a:pPr eaLnBrk="1" hangingPunct="1"/>
              <a:t>62</a:t>
            </a:fld>
            <a:endParaRPr lang="en-US" altLang="en-US" smtClean="0">
              <a:latin typeface="Calibri" pitchFamily="34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71438" y="1290638"/>
            <a:ext cx="4335463" cy="3589337"/>
            <a:chOff x="-72644" y="1290825"/>
            <a:chExt cx="4335886" cy="3589925"/>
          </a:xfrm>
        </p:grpSpPr>
        <p:sp>
          <p:nvSpPr>
            <p:cNvPr id="5" name="Rectangle 4"/>
            <p:cNvSpPr/>
            <p:nvPr/>
          </p:nvSpPr>
          <p:spPr>
            <a:xfrm>
              <a:off x="727535" y="1756038"/>
              <a:ext cx="3535707" cy="3124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dirty="0"/>
            </a:p>
          </p:txBody>
        </p:sp>
        <p:grpSp>
          <p:nvGrpSpPr>
            <p:cNvPr id="128073" name="Group 5"/>
            <p:cNvGrpSpPr>
              <a:grpSpLocks/>
            </p:cNvGrpSpPr>
            <p:nvPr/>
          </p:nvGrpSpPr>
          <p:grpSpPr bwMode="auto">
            <a:xfrm>
              <a:off x="-72644" y="1290825"/>
              <a:ext cx="841887" cy="3589925"/>
              <a:chOff x="1028189" y="982734"/>
              <a:chExt cx="841224" cy="358926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227569" y="2971832"/>
                <a:ext cx="32003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075" name="TextBox 7"/>
              <p:cNvSpPr txBox="1">
                <a:spLocks noChangeArrowheads="1"/>
              </p:cNvSpPr>
              <p:nvPr/>
            </p:nvSpPr>
            <p:spPr bwMode="auto">
              <a:xfrm>
                <a:off x="1028189" y="982734"/>
                <a:ext cx="841224" cy="73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A fagyi</a:t>
                </a:r>
              </a:p>
              <a:p>
                <a:pPr algn="r" eaLnBrk="1" hangingPunct="1"/>
                <a:r>
                  <a:rPr lang="hu-HU" altLang="en-US" sz="1400"/>
                  <a:t>kelyhek </a:t>
                </a:r>
              </a:p>
              <a:p>
                <a:pPr algn="r" eaLnBrk="1" hangingPunct="1"/>
                <a:r>
                  <a:rPr lang="hu-HU" altLang="en-US" sz="1400"/>
                  <a:t>ára</a:t>
                </a:r>
                <a:endParaRPr lang="en-US" altLang="en-US" sz="1400"/>
              </a:p>
            </p:txBody>
          </p:sp>
        </p:grp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76263" y="4879975"/>
            <a:ext cx="3733800" cy="514350"/>
            <a:chOff x="1676400" y="5181600"/>
            <a:chExt cx="3733800" cy="5136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181600"/>
              <a:ext cx="3581400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70" name="TextBox 10"/>
            <p:cNvSpPr txBox="1">
              <a:spLocks noChangeArrowheads="1"/>
            </p:cNvSpPr>
            <p:nvPr/>
          </p:nvSpPr>
          <p:spPr bwMode="auto">
            <a:xfrm>
              <a:off x="2236294" y="5388323"/>
              <a:ext cx="2345257" cy="30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128071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60500" y="1839913"/>
            <a:ext cx="2732088" cy="2346325"/>
            <a:chOff x="2826228" y="2067572"/>
            <a:chExt cx="3050179" cy="3181439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433942" y="2459858"/>
              <a:ext cx="2946813" cy="2162242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8" name="TextBox 14"/>
            <p:cNvSpPr txBox="1">
              <a:spLocks noChangeArrowheads="1"/>
            </p:cNvSpPr>
            <p:nvPr/>
          </p:nvSpPr>
          <p:spPr bwMode="auto">
            <a:xfrm>
              <a:off x="4914790" y="4831524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171700" y="2944813"/>
            <a:ext cx="482600" cy="2243137"/>
            <a:chOff x="2806915" y="2635139"/>
            <a:chExt cx="482873" cy="2244856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078441" y="3603461"/>
              <a:ext cx="193664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6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100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1650" y="685800"/>
            <a:ext cx="348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/>
              <a:t>(a) </a:t>
            </a:r>
            <a:r>
              <a:rPr lang="hu-HU" altLang="en-US" sz="2400"/>
              <a:t>Nem effektív árpadló</a:t>
            </a:r>
            <a:endParaRPr lang="en-US" altLang="en-US" sz="2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45088" y="685800"/>
            <a:ext cx="2779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/>
              <a:t>(b) </a:t>
            </a:r>
            <a:r>
              <a:rPr lang="hu-HU" altLang="en-US" sz="2400"/>
              <a:t>Effektív árpadló</a:t>
            </a:r>
            <a:endParaRPr lang="en-US" altLang="en-US" sz="2400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334963" y="2720975"/>
            <a:ext cx="2076450" cy="307975"/>
            <a:chOff x="1423127" y="3014250"/>
            <a:chExt cx="2075845" cy="3081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27821" y="3200098"/>
              <a:ext cx="1671151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4" name="TextBox 78"/>
            <p:cNvSpPr txBox="1">
              <a:spLocks noChangeArrowheads="1"/>
            </p:cNvSpPr>
            <p:nvPr/>
          </p:nvSpPr>
          <p:spPr bwMode="auto">
            <a:xfrm>
              <a:off x="1423127" y="3014250"/>
              <a:ext cx="383367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$3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1163638" y="1741488"/>
            <a:ext cx="2162175" cy="2509837"/>
            <a:chOff x="2446825" y="4309345"/>
            <a:chExt cx="2414091" cy="3405562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2074947" y="4928938"/>
              <a:ext cx="3157846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2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021" cy="417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2344738" y="28416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90525" y="3246438"/>
            <a:ext cx="3724275" cy="403225"/>
            <a:chOff x="391171" y="2581889"/>
            <a:chExt cx="3723629" cy="402531"/>
          </a:xfrm>
        </p:grpSpPr>
        <p:grpSp>
          <p:nvGrpSpPr>
            <p:cNvPr id="128057" name="Group 28"/>
            <p:cNvGrpSpPr>
              <a:grpSpLocks/>
            </p:cNvGrpSpPr>
            <p:nvPr/>
          </p:nvGrpSpPr>
          <p:grpSpPr bwMode="auto">
            <a:xfrm>
              <a:off x="391171" y="2676643"/>
              <a:ext cx="3723629" cy="307777"/>
              <a:chOff x="1492033" y="3014250"/>
              <a:chExt cx="3722475" cy="3081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0008" y="3200202"/>
                <a:ext cx="3384500" cy="1587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060" name="TextBox 30"/>
              <p:cNvSpPr txBox="1">
                <a:spLocks noChangeArrowheads="1"/>
              </p:cNvSpPr>
              <p:nvPr/>
            </p:nvSpPr>
            <p:spPr bwMode="auto">
              <a:xfrm>
                <a:off x="1492033" y="3014250"/>
                <a:ext cx="283964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</a:t>
                </a:r>
              </a:p>
            </p:txBody>
          </p:sp>
        </p:grpSp>
        <p:sp>
          <p:nvSpPr>
            <p:cNvPr id="128058" name="TextBox 30"/>
            <p:cNvSpPr txBox="1">
              <a:spLocks noChangeArrowheads="1"/>
            </p:cNvSpPr>
            <p:nvPr/>
          </p:nvSpPr>
          <p:spPr bwMode="auto">
            <a:xfrm>
              <a:off x="3162753" y="2581889"/>
              <a:ext cx="801524" cy="30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Árpadló</a:t>
              </a:r>
              <a:endParaRPr lang="en-US" altLang="en-US" sz="1400" baseline="-25000"/>
            </a:p>
          </p:txBody>
        </p:sp>
      </p:grp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682625" y="2849563"/>
            <a:ext cx="1427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Egyensúlyi</a:t>
            </a:r>
          </a:p>
          <a:p>
            <a:pPr eaLnBrk="1" hangingPunct="1"/>
            <a:r>
              <a:rPr lang="hu-HU" altLang="en-US" sz="2000"/>
              <a:t> ár</a:t>
            </a:r>
            <a:endParaRPr lang="en-US" altLang="en-US" sz="2000"/>
          </a:p>
        </p:txBody>
      </p:sp>
      <p:sp>
        <p:nvSpPr>
          <p:cNvPr id="35" name="TextBox 92"/>
          <p:cNvSpPr txBox="1">
            <a:spLocks noChangeArrowheads="1"/>
          </p:cNvSpPr>
          <p:nvPr/>
        </p:nvSpPr>
        <p:spPr bwMode="auto">
          <a:xfrm>
            <a:off x="2644775" y="5867400"/>
            <a:ext cx="1497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Egyensúlyi </a:t>
            </a:r>
          </a:p>
          <a:p>
            <a:pPr eaLnBrk="1" hangingPunct="1"/>
            <a:r>
              <a:rPr lang="hu-HU" altLang="en-US" sz="2000"/>
              <a:t>mennyiség</a:t>
            </a:r>
            <a:endParaRPr lang="en-US" altLang="en-US" sz="2000"/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497388" y="1289050"/>
            <a:ext cx="4335462" cy="3589338"/>
            <a:chOff x="4497369" y="1288849"/>
            <a:chExt cx="4335886" cy="3589925"/>
          </a:xfrm>
        </p:grpSpPr>
        <p:sp>
          <p:nvSpPr>
            <p:cNvPr id="36" name="Rectangle 35"/>
            <p:cNvSpPr/>
            <p:nvPr/>
          </p:nvSpPr>
          <p:spPr>
            <a:xfrm>
              <a:off x="5297547" y="1754063"/>
              <a:ext cx="3535708" cy="3124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dirty="0"/>
            </a:p>
          </p:txBody>
        </p:sp>
        <p:grpSp>
          <p:nvGrpSpPr>
            <p:cNvPr id="128054" name="Group 36"/>
            <p:cNvGrpSpPr>
              <a:grpSpLocks/>
            </p:cNvGrpSpPr>
            <p:nvPr/>
          </p:nvGrpSpPr>
          <p:grpSpPr bwMode="auto">
            <a:xfrm>
              <a:off x="4497369" y="1288849"/>
              <a:ext cx="841887" cy="3589925"/>
              <a:chOff x="1028189" y="982734"/>
              <a:chExt cx="841224" cy="358926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227569" y="2971832"/>
                <a:ext cx="32003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056" name="TextBox 38"/>
              <p:cNvSpPr txBox="1">
                <a:spLocks noChangeArrowheads="1"/>
              </p:cNvSpPr>
              <p:nvPr/>
            </p:nvSpPr>
            <p:spPr bwMode="auto">
              <a:xfrm>
                <a:off x="1028189" y="982734"/>
                <a:ext cx="841224" cy="73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A fagyi</a:t>
                </a:r>
              </a:p>
              <a:p>
                <a:pPr algn="r" eaLnBrk="1" hangingPunct="1"/>
                <a:r>
                  <a:rPr lang="hu-HU" altLang="en-US" sz="1400"/>
                  <a:t>kelyhek </a:t>
                </a:r>
              </a:p>
              <a:p>
                <a:pPr algn="r" eaLnBrk="1" hangingPunct="1"/>
                <a:r>
                  <a:rPr lang="hu-HU" altLang="en-US" sz="1400"/>
                  <a:t>ára</a:t>
                </a:r>
                <a:endParaRPr lang="en-US" altLang="en-US" sz="1400"/>
              </a:p>
            </p:txBody>
          </p:sp>
        </p:grp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5146675" y="4878388"/>
            <a:ext cx="3733800" cy="514350"/>
            <a:chOff x="1676400" y="5181600"/>
            <a:chExt cx="3733800" cy="51459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800" y="5181600"/>
              <a:ext cx="3581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51" name="TextBox 41"/>
            <p:cNvSpPr txBox="1">
              <a:spLocks noChangeArrowheads="1"/>
            </p:cNvSpPr>
            <p:nvPr/>
          </p:nvSpPr>
          <p:spPr bwMode="auto">
            <a:xfrm>
              <a:off x="2236294" y="5388323"/>
              <a:ext cx="2345257" cy="30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128052" name="TextBox 4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6030913" y="1838325"/>
            <a:ext cx="2730500" cy="2322513"/>
            <a:chOff x="2826228" y="2067572"/>
            <a:chExt cx="3050177" cy="3149223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2433650" y="2460150"/>
              <a:ext cx="2946881" cy="2161724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9" name="TextBox 45"/>
            <p:cNvSpPr txBox="1">
              <a:spLocks noChangeArrowheads="1"/>
            </p:cNvSpPr>
            <p:nvPr/>
          </p:nvSpPr>
          <p:spPr bwMode="auto">
            <a:xfrm>
              <a:off x="4914788" y="4799308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4987925" y="2719388"/>
            <a:ext cx="1992313" cy="306387"/>
            <a:chOff x="1506238" y="3014250"/>
            <a:chExt cx="1992734" cy="30815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828569" y="3199464"/>
              <a:ext cx="1670403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7" name="TextBox 78"/>
            <p:cNvSpPr txBox="1">
              <a:spLocks noChangeArrowheads="1"/>
            </p:cNvSpPr>
            <p:nvPr/>
          </p:nvSpPr>
          <p:spPr bwMode="auto">
            <a:xfrm>
              <a:off x="1506238" y="3014250"/>
              <a:ext cx="283999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5734050" y="1785938"/>
            <a:ext cx="2940050" cy="2463800"/>
            <a:chOff x="2446826" y="4373780"/>
            <a:chExt cx="3284236" cy="3341127"/>
          </a:xfrm>
        </p:grpSpPr>
        <p:cxnSp>
          <p:nvCxnSpPr>
            <p:cNvPr id="51" name="Straight Connector 50"/>
            <p:cNvCxnSpPr/>
            <p:nvPr/>
          </p:nvCxnSpPr>
          <p:spPr>
            <a:xfrm rot="5400000" flipH="1" flipV="1">
              <a:off x="2074517" y="4929075"/>
              <a:ext cx="3158141" cy="2413524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5" name="TextBox 92"/>
            <p:cNvSpPr txBox="1">
              <a:spLocks noChangeArrowheads="1"/>
            </p:cNvSpPr>
            <p:nvPr/>
          </p:nvSpPr>
          <p:spPr bwMode="auto">
            <a:xfrm>
              <a:off x="4901557" y="4373780"/>
              <a:ext cx="829505" cy="417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53" name="Freeform 183"/>
          <p:cNvSpPr>
            <a:spLocks/>
          </p:cNvSpPr>
          <p:nvPr/>
        </p:nvSpPr>
        <p:spPr bwMode="auto">
          <a:xfrm>
            <a:off x="6915150" y="284003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4913313" y="2152650"/>
            <a:ext cx="3846512" cy="544513"/>
            <a:chOff x="367422" y="2676643"/>
            <a:chExt cx="3846589" cy="546108"/>
          </a:xfrm>
        </p:grpSpPr>
        <p:grpSp>
          <p:nvGrpSpPr>
            <p:cNvPr id="128040" name="Group 28"/>
            <p:cNvGrpSpPr>
              <a:grpSpLocks/>
            </p:cNvGrpSpPr>
            <p:nvPr/>
          </p:nvGrpSpPr>
          <p:grpSpPr bwMode="auto">
            <a:xfrm>
              <a:off x="367422" y="2676643"/>
              <a:ext cx="3747380" cy="307777"/>
              <a:chOff x="1468291" y="3014250"/>
              <a:chExt cx="3746217" cy="30811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830136" y="3200735"/>
                <a:ext cx="3385154" cy="1593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043" name="TextBox 30"/>
              <p:cNvSpPr txBox="1">
                <a:spLocks noChangeArrowheads="1"/>
              </p:cNvSpPr>
              <p:nvPr/>
            </p:nvSpPr>
            <p:spPr bwMode="auto">
              <a:xfrm>
                <a:off x="1468291" y="3014250"/>
                <a:ext cx="383319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$4</a:t>
                </a:r>
              </a:p>
            </p:txBody>
          </p:sp>
        </p:grpSp>
        <p:sp>
          <p:nvSpPr>
            <p:cNvPr id="128041" name="TextBox 55"/>
            <p:cNvSpPr txBox="1">
              <a:spLocks noChangeArrowheads="1"/>
            </p:cNvSpPr>
            <p:nvPr/>
          </p:nvSpPr>
          <p:spPr bwMode="auto">
            <a:xfrm>
              <a:off x="3412135" y="2914398"/>
              <a:ext cx="801876" cy="308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Árpadló</a:t>
              </a:r>
              <a:endParaRPr lang="en-US" altLang="en-US" sz="1400" baseline="-25000"/>
            </a:p>
          </p:txBody>
        </p:sp>
      </p:grpSp>
      <p:sp>
        <p:nvSpPr>
          <p:cNvPr id="59" name="TextBox 92"/>
          <p:cNvSpPr txBox="1">
            <a:spLocks noChangeArrowheads="1"/>
          </p:cNvSpPr>
          <p:nvPr/>
        </p:nvSpPr>
        <p:spPr bwMode="auto">
          <a:xfrm>
            <a:off x="5257800" y="2873375"/>
            <a:ext cx="1555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Egyensúlyi ár</a:t>
            </a: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6302375" y="2339975"/>
            <a:ext cx="382588" cy="2846388"/>
            <a:chOff x="2854419" y="2031043"/>
            <a:chExt cx="383477" cy="2848952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1777399" y="3300597"/>
              <a:ext cx="2540700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9" name="TextBox 24"/>
            <p:cNvSpPr txBox="1">
              <a:spLocks noChangeArrowheads="1"/>
            </p:cNvSpPr>
            <p:nvPr/>
          </p:nvSpPr>
          <p:spPr bwMode="auto">
            <a:xfrm>
              <a:off x="2854419" y="4572000"/>
              <a:ext cx="38347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80</a:t>
              </a:r>
            </a:p>
          </p:txBody>
        </p:sp>
      </p:grpSp>
      <p:sp>
        <p:nvSpPr>
          <p:cNvPr id="63" name="TextBox 92"/>
          <p:cNvSpPr txBox="1">
            <a:spLocks noChangeArrowheads="1"/>
          </p:cNvSpPr>
          <p:nvPr/>
        </p:nvSpPr>
        <p:spPr bwMode="auto">
          <a:xfrm>
            <a:off x="7507288" y="5715000"/>
            <a:ext cx="1423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Kínált </a:t>
            </a:r>
          </a:p>
          <a:p>
            <a:pPr eaLnBrk="1" hangingPunct="1"/>
            <a:r>
              <a:rPr lang="hu-HU" altLang="en-US" sz="2000"/>
              <a:t>mennyiség</a:t>
            </a:r>
            <a:endParaRPr lang="en-US" altLang="en-US" sz="2000"/>
          </a:p>
        </p:txBody>
      </p:sp>
      <p:sp>
        <p:nvSpPr>
          <p:cNvPr id="64" name="TextBox 92"/>
          <p:cNvSpPr txBox="1">
            <a:spLocks noChangeArrowheads="1"/>
          </p:cNvSpPr>
          <p:nvPr/>
        </p:nvSpPr>
        <p:spPr bwMode="auto">
          <a:xfrm>
            <a:off x="5210175" y="5715000"/>
            <a:ext cx="142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/>
              <a:t>Keresett </a:t>
            </a:r>
          </a:p>
          <a:p>
            <a:pPr eaLnBrk="1" hangingPunct="1"/>
            <a:r>
              <a:rPr lang="hu-HU" altLang="en-US" sz="2000"/>
              <a:t>mennyiség</a:t>
            </a:r>
            <a:endParaRPr lang="en-US" altLang="en-US" sz="2000"/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7226300" y="2327275"/>
            <a:ext cx="482600" cy="2857500"/>
            <a:chOff x="2806915" y="2021135"/>
            <a:chExt cx="482873" cy="2858860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1779336" y="3288562"/>
              <a:ext cx="2550738" cy="1588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7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120</a:t>
              </a:r>
            </a:p>
          </p:txBody>
        </p:sp>
      </p:grpSp>
      <p:sp>
        <p:nvSpPr>
          <p:cNvPr id="68" name="Freeform 183"/>
          <p:cNvSpPr>
            <a:spLocks/>
          </p:cNvSpPr>
          <p:nvPr/>
        </p:nvSpPr>
        <p:spPr bwMode="auto">
          <a:xfrm>
            <a:off x="6426200" y="2260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83"/>
          <p:cNvSpPr>
            <a:spLocks/>
          </p:cNvSpPr>
          <p:nvPr/>
        </p:nvSpPr>
        <p:spPr bwMode="auto">
          <a:xfrm>
            <a:off x="7397750" y="2260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132"/>
          <p:cNvGrpSpPr>
            <a:grpSpLocks/>
          </p:cNvGrpSpPr>
          <p:nvPr/>
        </p:nvGrpSpPr>
        <p:grpSpPr bwMode="auto">
          <a:xfrm>
            <a:off x="6467475" y="1649413"/>
            <a:ext cx="1241425" cy="609600"/>
            <a:chOff x="1898344" y="1881706"/>
            <a:chExt cx="1240584" cy="608905"/>
          </a:xfrm>
        </p:grpSpPr>
        <p:sp>
          <p:nvSpPr>
            <p:cNvPr id="128034" name="TextBox 133"/>
            <p:cNvSpPr txBox="1">
              <a:spLocks noChangeArrowheads="1"/>
            </p:cNvSpPr>
            <p:nvPr/>
          </p:nvSpPr>
          <p:spPr bwMode="auto">
            <a:xfrm>
              <a:off x="1898344" y="1881706"/>
              <a:ext cx="1240584" cy="399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/>
                <a:t>Felesleg</a:t>
              </a:r>
              <a:endParaRPr lang="en-US" altLang="en-US" sz="2000"/>
            </a:p>
          </p:txBody>
        </p:sp>
        <p:sp>
          <p:nvSpPr>
            <p:cNvPr id="72" name="Left Brace 71"/>
            <p:cNvSpPr/>
            <p:nvPr/>
          </p:nvSpPr>
          <p:spPr>
            <a:xfrm rot="5400000">
              <a:off x="2283904" y="1881482"/>
              <a:ext cx="250539" cy="967719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  <p:cxnSp>
        <p:nvCxnSpPr>
          <p:cNvPr id="76" name="Straight Connector 95"/>
          <p:cNvCxnSpPr/>
          <p:nvPr/>
        </p:nvCxnSpPr>
        <p:spPr bwMode="auto">
          <a:xfrm flipH="1" flipV="1">
            <a:off x="2398713" y="5121275"/>
            <a:ext cx="1011237" cy="74612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95"/>
          <p:cNvCxnSpPr>
            <a:stCxn id="63" idx="0"/>
          </p:cNvCxnSpPr>
          <p:nvPr/>
        </p:nvCxnSpPr>
        <p:spPr bwMode="auto">
          <a:xfrm flipH="1" flipV="1">
            <a:off x="7473950" y="5148263"/>
            <a:ext cx="744538" cy="56673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95"/>
          <p:cNvCxnSpPr>
            <a:stCxn id="64" idx="0"/>
          </p:cNvCxnSpPr>
          <p:nvPr/>
        </p:nvCxnSpPr>
        <p:spPr bwMode="auto">
          <a:xfrm flipV="1">
            <a:off x="5922963" y="5148263"/>
            <a:ext cx="498475" cy="56673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8" grpId="0" animBg="1"/>
      <p:bldP spid="34" grpId="0" animBg="1"/>
      <p:bldP spid="35" grpId="0" animBg="1"/>
      <p:bldP spid="53" grpId="0" animBg="1"/>
      <p:bldP spid="59" grpId="0" animBg="1"/>
      <p:bldP spid="63" grpId="0" animBg="1"/>
      <p:bldP spid="64" grpId="0" animBg="1"/>
      <p:bldP spid="68" grpId="0" animBg="1"/>
      <p:bldP spid="6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Az eladókra kivetett adó</a:t>
            </a: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529844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653B1A6-3F0E-4311-AD91-4F0324A07505}" type="slidenum">
              <a:rPr lang="en-US" altLang="en-US">
                <a:latin typeface="Calibri" pitchFamily="34" charset="0"/>
              </a:rPr>
              <a:pPr/>
              <a:t>63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714500"/>
            <a:ext cx="5876925" cy="3838575"/>
            <a:chOff x="-724375" y="1706454"/>
            <a:chExt cx="5878286" cy="3839297"/>
          </a:xfrm>
        </p:grpSpPr>
        <p:sp>
          <p:nvSpPr>
            <p:cNvPr id="6" name="Rectangle 5"/>
            <p:cNvSpPr/>
            <p:nvPr/>
          </p:nvSpPr>
          <p:spPr>
            <a:xfrm>
              <a:off x="728523" y="2030365"/>
              <a:ext cx="4425388" cy="350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0956" name="Group 5"/>
            <p:cNvGrpSpPr>
              <a:grpSpLocks/>
            </p:cNvGrpSpPr>
            <p:nvPr/>
          </p:nvGrpSpPr>
          <p:grpSpPr bwMode="auto">
            <a:xfrm>
              <a:off x="-724375" y="1706454"/>
              <a:ext cx="1451310" cy="3839297"/>
              <a:chOff x="377268" y="1125212"/>
              <a:chExt cx="1451310" cy="383859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962" y="3161188"/>
                <a:ext cx="3590941" cy="142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58" name="TextBox 8"/>
              <p:cNvSpPr txBox="1">
                <a:spLocks noChangeArrowheads="1"/>
              </p:cNvSpPr>
              <p:nvPr/>
            </p:nvSpPr>
            <p:spPr bwMode="auto">
              <a:xfrm>
                <a:off x="377268" y="1125212"/>
                <a:ext cx="1404679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 </a:t>
                </a:r>
                <a:r>
                  <a:rPr lang="hu-HU" altLang="en-US" sz="1600" dirty="0" smtClean="0"/>
                  <a:t>cigi</a:t>
                </a:r>
                <a:endParaRPr lang="hu-HU" altLang="en-US" sz="1600" dirty="0"/>
              </a:p>
              <a:p>
                <a:pPr algn="r" eaLnBrk="1" hangingPunct="1"/>
                <a:r>
                  <a:rPr lang="hu-HU" altLang="en-US" sz="1600" dirty="0"/>
                  <a:t>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16175" y="5553075"/>
            <a:ext cx="5991225" cy="390525"/>
            <a:chOff x="1676400" y="5181600"/>
            <a:chExt cx="5990782" cy="39028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89" y="5181600"/>
              <a:ext cx="44367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3" name="TextBox 11"/>
            <p:cNvSpPr txBox="1">
              <a:spLocks noChangeArrowheads="1"/>
            </p:cNvSpPr>
            <p:nvPr/>
          </p:nvSpPr>
          <p:spPr bwMode="auto">
            <a:xfrm>
              <a:off x="4662725" y="5233870"/>
              <a:ext cx="3004457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/>
                <a:t>A </a:t>
              </a:r>
              <a:r>
                <a:rPr lang="hu-HU" altLang="en-US" sz="1600" dirty="0" smtClean="0"/>
                <a:t>cigi mennyisége</a:t>
              </a:r>
              <a:endParaRPr lang="en-US" altLang="en-US" sz="1600" dirty="0"/>
            </a:p>
          </p:txBody>
        </p:sp>
        <p:sp>
          <p:nvSpPr>
            <p:cNvPr id="80954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90825" y="2133600"/>
            <a:ext cx="3914776" cy="3102391"/>
            <a:chOff x="2242744" y="2083701"/>
            <a:chExt cx="4372075" cy="420737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42744" y="2083701"/>
              <a:ext cx="4084856" cy="3720247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1" name="TextBox 15"/>
            <p:cNvSpPr txBox="1">
              <a:spLocks noChangeArrowheads="1"/>
            </p:cNvSpPr>
            <p:nvPr/>
          </p:nvSpPr>
          <p:spPr bwMode="auto">
            <a:xfrm>
              <a:off x="6159735" y="5831936"/>
              <a:ext cx="455084" cy="45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D</a:t>
              </a:r>
              <a:r>
                <a:rPr lang="en-US" altLang="en-US" sz="1600" baseline="-25000" dirty="0" smtClean="0"/>
                <a:t>1</a:t>
              </a:r>
              <a:endParaRPr lang="en-US" altLang="en-US" sz="1600" baseline="-25000" dirty="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273550" y="3416300"/>
            <a:ext cx="412750" cy="2463800"/>
            <a:chOff x="2842569" y="2445001"/>
            <a:chExt cx="412337" cy="2465791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982669" y="3507898"/>
              <a:ext cx="2127380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9" name="TextBox 24"/>
            <p:cNvSpPr txBox="1">
              <a:spLocks noChangeArrowheads="1"/>
            </p:cNvSpPr>
            <p:nvPr/>
          </p:nvSpPr>
          <p:spPr bwMode="auto">
            <a:xfrm>
              <a:off x="2842569" y="4571998"/>
              <a:ext cx="412337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90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3040063" y="2730122"/>
            <a:ext cx="3484562" cy="2538790"/>
            <a:chOff x="2473355" y="5269486"/>
            <a:chExt cx="3892157" cy="3444159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473355" y="5556430"/>
              <a:ext cx="3461272" cy="31572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7" name="TextBox 92"/>
            <p:cNvSpPr txBox="1">
              <a:spLocks noChangeArrowheads="1"/>
            </p:cNvSpPr>
            <p:nvPr/>
          </p:nvSpPr>
          <p:spPr bwMode="auto">
            <a:xfrm>
              <a:off x="5922904" y="5269486"/>
              <a:ext cx="442608" cy="45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1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3097213" y="2425213"/>
            <a:ext cx="2693987" cy="2034074"/>
            <a:chOff x="2473355" y="5955083"/>
            <a:chExt cx="3009337" cy="2758563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2473355" y="6282989"/>
              <a:ext cx="2654672" cy="243065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5" name="TextBox 92"/>
            <p:cNvSpPr txBox="1">
              <a:spLocks noChangeArrowheads="1"/>
            </p:cNvSpPr>
            <p:nvPr/>
          </p:nvSpPr>
          <p:spPr bwMode="auto">
            <a:xfrm>
              <a:off x="5040084" y="5955083"/>
              <a:ext cx="442608" cy="45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2</a:t>
              </a:r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932363" y="3725862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3"/>
          <p:cNvSpPr>
            <a:spLocks/>
          </p:cNvSpPr>
          <p:nvPr/>
        </p:nvSpPr>
        <p:spPr bwMode="auto">
          <a:xfrm>
            <a:off x="4422775" y="3360737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746625" y="3819525"/>
            <a:ext cx="525463" cy="2046287"/>
            <a:chOff x="2795074" y="2862911"/>
            <a:chExt cx="526165" cy="2047881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3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1911350" y="3225800"/>
            <a:ext cx="2578100" cy="338137"/>
            <a:chOff x="1173794" y="3014250"/>
            <a:chExt cx="2576508" cy="33897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1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4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$3.30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992313" y="3627437"/>
            <a:ext cx="2995612" cy="338138"/>
            <a:chOff x="1245032" y="3014250"/>
            <a:chExt cx="2994048" cy="3389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828927" y="3200446"/>
              <a:ext cx="2410153" cy="63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9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3.00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003425" y="4005262"/>
            <a:ext cx="2473325" cy="338138"/>
            <a:chOff x="1245032" y="3014250"/>
            <a:chExt cx="2473608" cy="338972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827712" y="3197263"/>
              <a:ext cx="1890928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7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2.80</a:t>
              </a: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89360" y="2501591"/>
            <a:ext cx="1742665" cy="771832"/>
            <a:chOff x="488263" y="1947255"/>
            <a:chExt cx="1744298" cy="772514"/>
          </a:xfrm>
        </p:grpSpPr>
        <p:sp>
          <p:nvSpPr>
            <p:cNvPr id="80934" name="TextBox 92"/>
            <p:cNvSpPr txBox="1">
              <a:spLocks noChangeArrowheads="1"/>
            </p:cNvSpPr>
            <p:nvPr/>
          </p:nvSpPr>
          <p:spPr bwMode="auto">
            <a:xfrm>
              <a:off x="488263" y="1947255"/>
              <a:ext cx="1497581" cy="7085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Vevők által </a:t>
              </a:r>
            </a:p>
            <a:p>
              <a:r>
                <a:rPr lang="hu-HU" altLang="en-US" dirty="0"/>
                <a:t>fizetett ár</a:t>
              </a:r>
              <a:endParaRPr lang="en-US" alt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31818" y="2351144"/>
              <a:ext cx="700743" cy="3686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01546" y="3419475"/>
            <a:ext cx="1838391" cy="422275"/>
            <a:chOff x="201553" y="2864915"/>
            <a:chExt cx="1839024" cy="422648"/>
          </a:xfrm>
        </p:grpSpPr>
        <p:sp>
          <p:nvSpPr>
            <p:cNvPr id="80932" name="TextBox 92"/>
            <p:cNvSpPr txBox="1">
              <a:spLocks noChangeArrowheads="1"/>
            </p:cNvSpPr>
            <p:nvPr/>
          </p:nvSpPr>
          <p:spPr bwMode="auto">
            <a:xfrm>
              <a:off x="201553" y="2864915"/>
              <a:ext cx="1780267" cy="4004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Adómentes ár</a:t>
              </a:r>
              <a:endParaRPr lang="en-US" alt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567339" y="3217651"/>
              <a:ext cx="473238" cy="6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246316" y="4341816"/>
            <a:ext cx="2022222" cy="936621"/>
            <a:chOff x="245438" y="3787935"/>
            <a:chExt cx="2022748" cy="938369"/>
          </a:xfrm>
        </p:grpSpPr>
        <p:sp>
          <p:nvSpPr>
            <p:cNvPr id="80930" name="TextBox 92"/>
            <p:cNvSpPr txBox="1">
              <a:spLocks noChangeArrowheads="1"/>
            </p:cNvSpPr>
            <p:nvPr/>
          </p:nvSpPr>
          <p:spPr bwMode="auto">
            <a:xfrm>
              <a:off x="245438" y="4017096"/>
              <a:ext cx="1582896" cy="7092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Eladók által </a:t>
              </a:r>
            </a:p>
            <a:p>
              <a:r>
                <a:rPr lang="hu-HU" altLang="en-US" dirty="0"/>
                <a:t>kapott ár</a:t>
              </a:r>
              <a:endParaRPr lang="en-US" alt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1579032" y="3787935"/>
              <a:ext cx="689154" cy="262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5400675" y="1202868"/>
            <a:ext cx="3674145" cy="1973720"/>
            <a:chOff x="-724395" y="876371"/>
            <a:chExt cx="3673567" cy="1973708"/>
          </a:xfrm>
        </p:grpSpPr>
        <p:sp>
          <p:nvSpPr>
            <p:cNvPr id="80928" name="TextBox 92"/>
            <p:cNvSpPr txBox="1">
              <a:spLocks noChangeArrowheads="1"/>
            </p:cNvSpPr>
            <p:nvPr/>
          </p:nvSpPr>
          <p:spPr bwMode="auto">
            <a:xfrm>
              <a:off x="351761" y="876371"/>
              <a:ext cx="2597411" cy="16312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hu-HU" altLang="en-US" dirty="0"/>
                <a:t>Az eladókra kivetett </a:t>
              </a:r>
              <a:r>
                <a:rPr lang="hu-HU" altLang="en-US" dirty="0" smtClean="0"/>
                <a:t>adó az </a:t>
              </a:r>
              <a:r>
                <a:rPr lang="hu-HU" altLang="en-US" dirty="0"/>
                <a:t>adó </a:t>
              </a:r>
              <a:r>
                <a:rPr lang="hu-HU" altLang="en-US" dirty="0" smtClean="0"/>
                <a:t>nagyságával </a:t>
              </a:r>
              <a:r>
                <a:rPr lang="en-US" altLang="en-US" dirty="0"/>
                <a:t>($0.50</a:t>
              </a:r>
              <a:r>
                <a:rPr lang="en-US" altLang="en-US" dirty="0" smtClean="0"/>
                <a:t>)</a:t>
              </a:r>
              <a:r>
                <a:rPr lang="hu-HU" altLang="en-US" dirty="0" smtClean="0"/>
                <a:t> felfelé </a:t>
              </a:r>
              <a:r>
                <a:rPr lang="hu-HU" altLang="en-US" dirty="0"/>
                <a:t>tolja el a </a:t>
              </a:r>
              <a:r>
                <a:rPr lang="hu-HU" altLang="en-US" dirty="0" smtClean="0"/>
                <a:t>kínálati görbét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-724395" y="2008678"/>
              <a:ext cx="1304720" cy="84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5400000" flipH="1" flipV="1">
            <a:off x="4916488" y="3201987"/>
            <a:ext cx="712788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32"/>
          <p:cNvGrpSpPr>
            <a:grpSpLocks/>
          </p:cNvGrpSpPr>
          <p:nvPr/>
        </p:nvGrpSpPr>
        <p:grpSpPr bwMode="auto">
          <a:xfrm>
            <a:off x="2613025" y="3436937"/>
            <a:ext cx="1169194" cy="886058"/>
            <a:chOff x="1588167" y="1014080"/>
            <a:chExt cx="922597" cy="885119"/>
          </a:xfrm>
        </p:grpSpPr>
        <p:sp>
          <p:nvSpPr>
            <p:cNvPr id="80926" name="TextBox 133"/>
            <p:cNvSpPr txBox="1">
              <a:spLocks noChangeArrowheads="1"/>
            </p:cNvSpPr>
            <p:nvPr/>
          </p:nvSpPr>
          <p:spPr bwMode="auto">
            <a:xfrm>
              <a:off x="1758451" y="1069083"/>
              <a:ext cx="752313" cy="830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Adó</a:t>
              </a:r>
              <a:endParaRPr lang="en-US" altLang="en-US" sz="1600" dirty="0"/>
            </a:p>
            <a:p>
              <a:pPr algn="ctr" eaLnBrk="1" hangingPunct="1"/>
              <a:r>
                <a:rPr lang="en-US" altLang="en-US" sz="1600" dirty="0"/>
                <a:t>($0.50)</a:t>
              </a:r>
            </a:p>
          </p:txBody>
        </p:sp>
        <p:sp>
          <p:nvSpPr>
            <p:cNvPr id="74" name="Left Brace 73"/>
            <p:cNvSpPr/>
            <p:nvPr/>
          </p:nvSpPr>
          <p:spPr>
            <a:xfrm rot="10800000">
              <a:off x="1588167" y="1014080"/>
              <a:ext cx="206078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5141913" y="3702050"/>
            <a:ext cx="3850112" cy="400110"/>
            <a:chOff x="-1385455" y="2439385"/>
            <a:chExt cx="3849972" cy="401098"/>
          </a:xfrm>
        </p:grpSpPr>
        <p:sp>
          <p:nvSpPr>
            <p:cNvPr id="80924" name="TextBox 92"/>
            <p:cNvSpPr txBox="1">
              <a:spLocks noChangeArrowheads="1"/>
            </p:cNvSpPr>
            <p:nvPr/>
          </p:nvSpPr>
          <p:spPr bwMode="auto">
            <a:xfrm>
              <a:off x="-203104" y="2439385"/>
              <a:ext cx="2667621" cy="4010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egyensúly</a:t>
              </a:r>
              <a:endParaRPr lang="en-US" alt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-1385455" y="2569881"/>
              <a:ext cx="1182644" cy="509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8" name="Group 79"/>
          <p:cNvGrpSpPr>
            <a:grpSpLocks/>
          </p:cNvGrpSpPr>
          <p:nvPr/>
        </p:nvGrpSpPr>
        <p:grpSpPr bwMode="auto">
          <a:xfrm>
            <a:off x="3352800" y="2135127"/>
            <a:ext cx="2537874" cy="1127185"/>
            <a:chOff x="-3326410" y="720572"/>
            <a:chExt cx="2536284" cy="1126039"/>
          </a:xfrm>
        </p:grpSpPr>
        <p:sp>
          <p:nvSpPr>
            <p:cNvPr id="80922" name="TextBox 92"/>
            <p:cNvSpPr txBox="1">
              <a:spLocks noChangeArrowheads="1"/>
            </p:cNvSpPr>
            <p:nvPr/>
          </p:nvSpPr>
          <p:spPr bwMode="auto">
            <a:xfrm>
              <a:off x="-3326410" y="720572"/>
              <a:ext cx="2536284" cy="3997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Egyensúly az adóval</a:t>
              </a:r>
              <a:endParaRPr lang="en-US" altLang="en-US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-2686113" y="1374770"/>
              <a:ext cx="739023" cy="204660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cxnSp>
        <p:nvCxnSpPr>
          <p:cNvPr id="64" name="Straight Connector 56"/>
          <p:cNvCxnSpPr/>
          <p:nvPr/>
        </p:nvCxnSpPr>
        <p:spPr bwMode="auto">
          <a:xfrm>
            <a:off x="1822170" y="3017734"/>
            <a:ext cx="181255" cy="20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7"/>
          <p:cNvCxnSpPr/>
          <p:nvPr/>
        </p:nvCxnSpPr>
        <p:spPr bwMode="auto">
          <a:xfrm>
            <a:off x="5237032" y="3830406"/>
            <a:ext cx="1053435" cy="5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7"/>
          <p:cNvCxnSpPr/>
          <p:nvPr/>
        </p:nvCxnSpPr>
        <p:spPr bwMode="auto">
          <a:xfrm flipV="1">
            <a:off x="4495800" y="2529680"/>
            <a:ext cx="73025" cy="67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183"/>
          <p:cNvSpPr>
            <a:spLocks/>
          </p:cNvSpPr>
          <p:nvPr/>
        </p:nvSpPr>
        <p:spPr bwMode="auto">
          <a:xfrm>
            <a:off x="4936331" y="29718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4750978" y="3089273"/>
            <a:ext cx="525463" cy="2909887"/>
            <a:chOff x="2795074" y="2862911"/>
            <a:chExt cx="526165" cy="2047881"/>
          </a:xfrm>
        </p:grpSpPr>
        <p:cxnSp>
          <p:nvCxnSpPr>
            <p:cNvPr id="72" name="Straight Connector 35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1828800" y="2819400"/>
            <a:ext cx="3082925" cy="465137"/>
            <a:chOff x="1173794" y="3014250"/>
            <a:chExt cx="2576508" cy="339390"/>
          </a:xfrm>
        </p:grpSpPr>
        <p:cxnSp>
          <p:nvCxnSpPr>
            <p:cNvPr id="76" name="Straight Connector 40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196" cy="33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$</a:t>
              </a:r>
              <a:r>
                <a:rPr lang="en-US" altLang="en-US" sz="1600" dirty="0" smtClean="0"/>
                <a:t>3.</a:t>
              </a:r>
              <a:r>
                <a:rPr lang="hu-HU" altLang="en-US" sz="1600" dirty="0" smtClean="0"/>
                <a:t>5</a:t>
              </a:r>
              <a:r>
                <a:rPr lang="en-US" altLang="en-US" sz="1600" dirty="0" smtClean="0"/>
                <a:t>0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" grpId="0" animBg="1"/>
      <p:bldP spid="67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vevőkre kivetett adó</a:t>
            </a: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22896B-FC92-460E-BC3E-30FB2A83BAE3}" type="slidenum">
              <a:rPr lang="en-US" altLang="en-US">
                <a:latin typeface="Calibri" pitchFamily="34" charset="0"/>
              </a:rPr>
              <a:pPr/>
              <a:t>64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08023" y="1801813"/>
            <a:ext cx="5876925" cy="3838575"/>
            <a:chOff x="-724375" y="1706454"/>
            <a:chExt cx="5878286" cy="3839297"/>
          </a:xfrm>
        </p:grpSpPr>
        <p:sp>
          <p:nvSpPr>
            <p:cNvPr id="6" name="Rectangle 5"/>
            <p:cNvSpPr/>
            <p:nvPr/>
          </p:nvSpPr>
          <p:spPr>
            <a:xfrm>
              <a:off x="728523" y="2030365"/>
              <a:ext cx="4425388" cy="350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4028" name="Group 5"/>
            <p:cNvGrpSpPr>
              <a:grpSpLocks/>
            </p:cNvGrpSpPr>
            <p:nvPr/>
          </p:nvGrpSpPr>
          <p:grpSpPr bwMode="auto">
            <a:xfrm>
              <a:off x="-724375" y="1706454"/>
              <a:ext cx="1451310" cy="3839297"/>
              <a:chOff x="377268" y="1125212"/>
              <a:chExt cx="1451310" cy="383859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962" y="3161188"/>
                <a:ext cx="3590941" cy="142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030" name="TextBox 8"/>
              <p:cNvSpPr txBox="1">
                <a:spLocks noChangeArrowheads="1"/>
              </p:cNvSpPr>
              <p:nvPr/>
            </p:nvSpPr>
            <p:spPr bwMode="auto">
              <a:xfrm>
                <a:off x="377268" y="1125212"/>
                <a:ext cx="1404679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 </a:t>
                </a:r>
                <a:r>
                  <a:rPr lang="hu-HU" altLang="en-US" sz="1600" dirty="0" smtClean="0"/>
                  <a:t>cigi</a:t>
                </a:r>
                <a:endParaRPr lang="hu-HU" altLang="en-US" sz="1600" dirty="0"/>
              </a:p>
              <a:p>
                <a:pPr algn="r" eaLnBrk="1" hangingPunct="1"/>
                <a:r>
                  <a:rPr lang="hu-HU" altLang="en-US" sz="1600" dirty="0"/>
                  <a:t>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95485" y="5640388"/>
            <a:ext cx="6049963" cy="379412"/>
            <a:chOff x="1676400" y="5181600"/>
            <a:chExt cx="6050157" cy="3784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805" y="5181600"/>
              <a:ext cx="44372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5" name="TextBox 11"/>
            <p:cNvSpPr txBox="1">
              <a:spLocks noChangeArrowheads="1"/>
            </p:cNvSpPr>
            <p:nvPr/>
          </p:nvSpPr>
          <p:spPr bwMode="auto">
            <a:xfrm>
              <a:off x="4722100" y="5222013"/>
              <a:ext cx="3004457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/>
                <a:t>A </a:t>
              </a:r>
              <a:r>
                <a:rPr lang="hu-HU" altLang="en-US" sz="1600" dirty="0" smtClean="0"/>
                <a:t>cigi mennyisége</a:t>
              </a:r>
              <a:endParaRPr lang="en-US" altLang="en-US" sz="1600" dirty="0"/>
            </a:p>
          </p:txBody>
        </p:sp>
        <p:sp>
          <p:nvSpPr>
            <p:cNvPr id="84026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670135" y="2220913"/>
            <a:ext cx="4075113" cy="3076575"/>
            <a:chOff x="2242744" y="2083701"/>
            <a:chExt cx="4551496" cy="417291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42744" y="2083701"/>
              <a:ext cx="4085175" cy="3720737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3" name="TextBox 15"/>
            <p:cNvSpPr txBox="1">
              <a:spLocks noChangeArrowheads="1"/>
            </p:cNvSpPr>
            <p:nvPr/>
          </p:nvSpPr>
          <p:spPr bwMode="auto">
            <a:xfrm>
              <a:off x="6274766" y="5797376"/>
              <a:ext cx="519474" cy="4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 D</a:t>
              </a:r>
              <a:r>
                <a:rPr lang="en-US" altLang="en-US" sz="1600" baseline="-25000"/>
                <a:t>1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152860" y="3503613"/>
            <a:ext cx="412750" cy="2463800"/>
            <a:chOff x="2842569" y="2445001"/>
            <a:chExt cx="412337" cy="2465791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982669" y="3507898"/>
              <a:ext cx="2127380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1" name="TextBox 24"/>
            <p:cNvSpPr txBox="1">
              <a:spLocks noChangeArrowheads="1"/>
            </p:cNvSpPr>
            <p:nvPr/>
          </p:nvSpPr>
          <p:spPr bwMode="auto">
            <a:xfrm>
              <a:off x="2842569" y="4571998"/>
              <a:ext cx="412337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90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2919373" y="2655888"/>
            <a:ext cx="3375999" cy="2700337"/>
            <a:chOff x="2473355" y="5050329"/>
            <a:chExt cx="3770509" cy="3663316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473355" y="5556430"/>
              <a:ext cx="3460920" cy="31572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9" name="TextBox 92"/>
            <p:cNvSpPr txBox="1">
              <a:spLocks noChangeArrowheads="1"/>
            </p:cNvSpPr>
            <p:nvPr/>
          </p:nvSpPr>
          <p:spPr bwMode="auto">
            <a:xfrm>
              <a:off x="5801296" y="5050329"/>
              <a:ext cx="442568" cy="4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S</a:t>
              </a:r>
              <a:r>
                <a:rPr lang="en-US" altLang="en-US" sz="1600" baseline="-25000" dirty="0" smtClean="0"/>
                <a:t>1</a:t>
              </a:r>
              <a:endParaRPr lang="en-US" altLang="en-US" sz="1600" baseline="-25000" dirty="0"/>
            </a:p>
          </p:txBody>
        </p:sp>
      </p:grpSp>
      <p:sp>
        <p:nvSpPr>
          <p:cNvPr id="27" name="Freeform 183"/>
          <p:cNvSpPr>
            <a:spLocks/>
          </p:cNvSpPr>
          <p:nvPr/>
        </p:nvSpPr>
        <p:spPr bwMode="auto">
          <a:xfrm>
            <a:off x="4811673" y="381317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625935" y="3906838"/>
            <a:ext cx="525463" cy="2046287"/>
            <a:chOff x="2795074" y="2862911"/>
            <a:chExt cx="526165" cy="2047881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7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1790660" y="3313113"/>
            <a:ext cx="2578100" cy="338137"/>
            <a:chOff x="1173794" y="3014250"/>
            <a:chExt cx="2576508" cy="33897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5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4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$3.30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1871623" y="3690938"/>
            <a:ext cx="2995612" cy="338137"/>
            <a:chOff x="1245032" y="3014250"/>
            <a:chExt cx="2994048" cy="33897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828927" y="3200446"/>
              <a:ext cx="2410153" cy="63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3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3.00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882735" y="4092575"/>
            <a:ext cx="2473325" cy="338138"/>
            <a:chOff x="1245032" y="3014250"/>
            <a:chExt cx="2473608" cy="33897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827712" y="3197263"/>
              <a:ext cx="1890928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1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2.80</a:t>
              </a:r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261900" y="2641600"/>
            <a:ext cx="1849435" cy="719138"/>
            <a:chOff x="382316" y="1999996"/>
            <a:chExt cx="1850245" cy="719773"/>
          </a:xfrm>
        </p:grpSpPr>
        <p:sp>
          <p:nvSpPr>
            <p:cNvPr id="84008" name="TextBox 92"/>
            <p:cNvSpPr txBox="1">
              <a:spLocks noChangeArrowheads="1"/>
            </p:cNvSpPr>
            <p:nvPr/>
          </p:nvSpPr>
          <p:spPr bwMode="auto">
            <a:xfrm>
              <a:off x="382316" y="1999996"/>
              <a:ext cx="1695693" cy="7085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 vevők által </a:t>
              </a:r>
            </a:p>
            <a:p>
              <a:r>
                <a:rPr lang="hu-HU" altLang="en-US" dirty="0"/>
                <a:t>fizetett ár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532167" y="2351144"/>
              <a:ext cx="700394" cy="3686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242625" y="3506788"/>
            <a:ext cx="1739579" cy="422275"/>
            <a:chOff x="362698" y="2864915"/>
            <a:chExt cx="1740882" cy="422648"/>
          </a:xfrm>
        </p:grpSpPr>
        <p:sp>
          <p:nvSpPr>
            <p:cNvPr id="84006" name="TextBox 92"/>
            <p:cNvSpPr txBox="1">
              <a:spLocks noChangeArrowheads="1"/>
            </p:cNvSpPr>
            <p:nvPr/>
          </p:nvSpPr>
          <p:spPr bwMode="auto">
            <a:xfrm>
              <a:off x="362698" y="2864915"/>
              <a:ext cx="1740882" cy="4004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ár</a:t>
              </a:r>
              <a:endParaRPr lang="en-US" alt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67148" y="3217651"/>
              <a:ext cx="473429" cy="6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152400" y="4418263"/>
            <a:ext cx="1798638" cy="707886"/>
            <a:chOff x="469080" y="3717955"/>
            <a:chExt cx="1799106" cy="709208"/>
          </a:xfrm>
        </p:grpSpPr>
        <p:sp>
          <p:nvSpPr>
            <p:cNvPr id="84004" name="TextBox 92"/>
            <p:cNvSpPr txBox="1">
              <a:spLocks noChangeArrowheads="1"/>
            </p:cNvSpPr>
            <p:nvPr/>
          </p:nvSpPr>
          <p:spPr bwMode="auto">
            <a:xfrm>
              <a:off x="469080" y="3717955"/>
              <a:ext cx="1582896" cy="7092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Eladók által </a:t>
              </a:r>
            </a:p>
            <a:p>
              <a:r>
                <a:rPr lang="hu-HU" altLang="en-US" dirty="0"/>
                <a:t>kapott ár</a:t>
              </a:r>
              <a:endParaRPr lang="en-US" alt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1579032" y="3787935"/>
              <a:ext cx="689154" cy="262427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5437148" y="3585111"/>
            <a:ext cx="3750751" cy="1323439"/>
            <a:chOff x="-722416" y="1401570"/>
            <a:chExt cx="3752061" cy="1324491"/>
          </a:xfrm>
        </p:grpSpPr>
        <p:sp>
          <p:nvSpPr>
            <p:cNvPr id="84002" name="TextBox 92"/>
            <p:cNvSpPr txBox="1">
              <a:spLocks noChangeArrowheads="1"/>
            </p:cNvSpPr>
            <p:nvPr/>
          </p:nvSpPr>
          <p:spPr bwMode="auto">
            <a:xfrm>
              <a:off x="54715" y="1401570"/>
              <a:ext cx="2974930" cy="1324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 vevőkre kivetett adó</a:t>
              </a:r>
            </a:p>
            <a:p>
              <a:r>
                <a:rPr lang="hu-HU" altLang="en-US" dirty="0"/>
                <a:t>az adó méretéve </a:t>
              </a:r>
              <a:r>
                <a:rPr lang="en-US" altLang="en-US" dirty="0"/>
                <a:t>($0.50)</a:t>
              </a:r>
              <a:endParaRPr lang="hu-HU" altLang="en-US" dirty="0"/>
            </a:p>
            <a:p>
              <a:r>
                <a:rPr lang="hu-HU" altLang="en-US" dirty="0"/>
                <a:t>lefelé tolja a </a:t>
              </a:r>
            </a:p>
            <a:p>
              <a:r>
                <a:rPr lang="hu-HU" altLang="en-US" dirty="0"/>
                <a:t>keresleti görbét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-722416" y="2057192"/>
              <a:ext cx="1068760" cy="462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H="1">
            <a:off x="5365710" y="4298950"/>
            <a:ext cx="1588" cy="6651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2492336" y="3524250"/>
            <a:ext cx="1169194" cy="762948"/>
            <a:chOff x="1588167" y="1014080"/>
            <a:chExt cx="1167513" cy="762139"/>
          </a:xfrm>
        </p:grpSpPr>
        <p:sp>
          <p:nvSpPr>
            <p:cNvPr id="84000" name="TextBox 133"/>
            <p:cNvSpPr txBox="1">
              <a:spLocks noChangeArrowheads="1"/>
            </p:cNvSpPr>
            <p:nvPr/>
          </p:nvSpPr>
          <p:spPr bwMode="auto">
            <a:xfrm>
              <a:off x="1758450" y="1069083"/>
              <a:ext cx="997230" cy="7071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  <a:p>
              <a:r>
                <a:rPr lang="en-US" altLang="en-US" dirty="0"/>
                <a:t>($0.50)</a:t>
              </a:r>
            </a:p>
          </p:txBody>
        </p:sp>
        <p:sp>
          <p:nvSpPr>
            <p:cNvPr id="56" name="Left Brace 55"/>
            <p:cNvSpPr/>
            <p:nvPr/>
          </p:nvSpPr>
          <p:spPr>
            <a:xfrm rot="10800000">
              <a:off x="1588167" y="1014080"/>
              <a:ext cx="206078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5021223" y="3028950"/>
            <a:ext cx="3574073" cy="890588"/>
            <a:chOff x="-1385455" y="1679361"/>
            <a:chExt cx="3574413" cy="889667"/>
          </a:xfrm>
        </p:grpSpPr>
        <p:sp>
          <p:nvSpPr>
            <p:cNvPr id="83998" name="TextBox 92"/>
            <p:cNvSpPr txBox="1">
              <a:spLocks noChangeArrowheads="1"/>
            </p:cNvSpPr>
            <p:nvPr/>
          </p:nvSpPr>
          <p:spPr bwMode="auto">
            <a:xfrm>
              <a:off x="-479013" y="1679361"/>
              <a:ext cx="2667971" cy="3996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egyensúly</a:t>
              </a:r>
              <a:endParaRPr lang="en-US" alt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-1385455" y="2069482"/>
              <a:ext cx="1354266" cy="499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361236" y="2171700"/>
            <a:ext cx="2537874" cy="1960563"/>
            <a:chOff x="-3197270" y="669959"/>
            <a:chExt cx="2536279" cy="1960423"/>
          </a:xfrm>
        </p:grpSpPr>
        <p:sp>
          <p:nvSpPr>
            <p:cNvPr id="83996" name="TextBox 92"/>
            <p:cNvSpPr txBox="1">
              <a:spLocks noChangeArrowheads="1"/>
            </p:cNvSpPr>
            <p:nvPr/>
          </p:nvSpPr>
          <p:spPr bwMode="auto">
            <a:xfrm>
              <a:off x="-3197270" y="669959"/>
              <a:ext cx="2536279" cy="400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Egyensúly az adóval</a:t>
              </a:r>
              <a:endParaRPr lang="en-US" alt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6200000" flipH="1">
              <a:off x="-3414015" y="1467033"/>
              <a:ext cx="1590561" cy="736137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2822535" y="3127375"/>
            <a:ext cx="3260725" cy="2408238"/>
            <a:chOff x="2242744" y="2083701"/>
            <a:chExt cx="3640786" cy="326779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242744" y="2083701"/>
              <a:ext cx="3130296" cy="28477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95" name="TextBox 65"/>
            <p:cNvSpPr txBox="1">
              <a:spLocks noChangeArrowheads="1"/>
            </p:cNvSpPr>
            <p:nvPr/>
          </p:nvSpPr>
          <p:spPr bwMode="auto">
            <a:xfrm>
              <a:off x="5364056" y="4892258"/>
              <a:ext cx="519474" cy="4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 D</a:t>
              </a:r>
              <a:r>
                <a:rPr lang="en-US" altLang="en-US" sz="1600" baseline="-25000"/>
                <a:t>2</a:t>
              </a:r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4276685" y="42116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Straight Connector 57"/>
          <p:cNvCxnSpPr/>
          <p:nvPr/>
        </p:nvCxnSpPr>
        <p:spPr bwMode="auto">
          <a:xfrm flipV="1">
            <a:off x="1682711" y="4405413"/>
            <a:ext cx="450974" cy="261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6"/>
          <p:cNvCxnSpPr/>
          <p:nvPr/>
        </p:nvCxnSpPr>
        <p:spPr bwMode="auto">
          <a:xfrm>
            <a:off x="1719008" y="3105047"/>
            <a:ext cx="181255" cy="20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 flipV="1">
            <a:off x="4368760" y="2551514"/>
            <a:ext cx="442913" cy="1541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1871624" y="4495804"/>
            <a:ext cx="3005178" cy="338554"/>
            <a:chOff x="1445532" y="3040324"/>
            <a:chExt cx="2273108" cy="278038"/>
          </a:xfrm>
        </p:grpSpPr>
        <p:cxnSp>
          <p:nvCxnSpPr>
            <p:cNvPr id="69" name="Straight Connector 38"/>
            <p:cNvCxnSpPr/>
            <p:nvPr/>
          </p:nvCxnSpPr>
          <p:spPr>
            <a:xfrm flipV="1">
              <a:off x="1881414" y="3197263"/>
              <a:ext cx="1837226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445532" y="3040324"/>
              <a:ext cx="441595" cy="278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 smtClean="0"/>
                <a:t>2.50</a:t>
              </a:r>
              <a:endParaRPr lang="en-US" altLang="en-US" sz="1600" dirty="0"/>
            </a:p>
          </p:txBody>
        </p:sp>
      </p:grpSp>
      <p:sp>
        <p:nvSpPr>
          <p:cNvPr id="71" name="Freeform 183"/>
          <p:cNvSpPr>
            <a:spLocks/>
          </p:cNvSpPr>
          <p:nvPr/>
        </p:nvSpPr>
        <p:spPr bwMode="auto">
          <a:xfrm>
            <a:off x="4806950" y="46482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 animBg="1"/>
      <p:bldP spid="71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oszlik meg az adóteher </a:t>
            </a:r>
            <a:r>
              <a:rPr lang="en-US" altLang="en-US" dirty="0" smtClean="0"/>
              <a:t>(a)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75D445-40BD-4066-A50A-EC899DC3CCA1}" type="slidenum">
              <a:rPr lang="en-US" altLang="en-US">
                <a:latin typeface="Calibri" pitchFamily="34" charset="0"/>
              </a:rPr>
              <a:pPr/>
              <a:t>65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90675" y="1717675"/>
            <a:ext cx="5202238" cy="3768725"/>
            <a:chOff x="-47451" y="1777706"/>
            <a:chExt cx="5201362" cy="3768044"/>
          </a:xfrm>
        </p:grpSpPr>
        <p:sp>
          <p:nvSpPr>
            <p:cNvPr id="6" name="Rectangle 5"/>
            <p:cNvSpPr/>
            <p:nvPr/>
          </p:nvSpPr>
          <p:spPr>
            <a:xfrm>
              <a:off x="728706" y="2030073"/>
              <a:ext cx="4425205" cy="3504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90158" name="Group 5"/>
            <p:cNvGrpSpPr>
              <a:grpSpLocks/>
            </p:cNvGrpSpPr>
            <p:nvPr/>
          </p:nvGrpSpPr>
          <p:grpSpPr bwMode="auto">
            <a:xfrm>
              <a:off x="-47451" y="1777706"/>
              <a:ext cx="774675" cy="3768044"/>
              <a:chOff x="1054192" y="1196451"/>
              <a:chExt cx="774675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019" y="3161059"/>
                <a:ext cx="3591203" cy="142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60" name="TextBox 8"/>
              <p:cNvSpPr txBox="1">
                <a:spLocks noChangeArrowheads="1"/>
              </p:cNvSpPr>
              <p:nvPr/>
            </p:nvSpPr>
            <p:spPr bwMode="auto">
              <a:xfrm>
                <a:off x="1054192" y="1196451"/>
                <a:ext cx="739631" cy="338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Ár</a:t>
                </a:r>
                <a:endParaRPr lang="en-US" altLang="en-US" sz="16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03450" y="5486400"/>
            <a:ext cx="5302250" cy="342900"/>
            <a:chOff x="1676400" y="5181600"/>
            <a:chExt cx="5302041" cy="34339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94" y="5181600"/>
              <a:ext cx="4436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55" name="TextBox 11"/>
            <p:cNvSpPr txBox="1">
              <a:spLocks noChangeArrowheads="1"/>
            </p:cNvSpPr>
            <p:nvPr/>
          </p:nvSpPr>
          <p:spPr bwMode="auto">
            <a:xfrm>
              <a:off x="5731564" y="5186441"/>
              <a:ext cx="12468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Mennyiség</a:t>
              </a:r>
              <a:endParaRPr lang="en-US" altLang="en-US" sz="1600"/>
            </a:p>
          </p:txBody>
        </p:sp>
        <p:sp>
          <p:nvSpPr>
            <p:cNvPr id="90156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037013" y="2470150"/>
            <a:ext cx="2362200" cy="2957513"/>
            <a:chOff x="3873903" y="2631383"/>
            <a:chExt cx="2636814" cy="4011840"/>
          </a:xfrm>
        </p:grpSpPr>
        <p:cxnSp>
          <p:nvCxnSpPr>
            <p:cNvPr id="15" name="Straight Connector 14"/>
            <p:cNvCxnSpPr/>
            <p:nvPr/>
          </p:nvCxnSpPr>
          <p:spPr>
            <a:xfrm rot="16200000" flipH="1">
              <a:off x="2726421" y="3778865"/>
              <a:ext cx="3833105" cy="153814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53" name="TextBox 15"/>
            <p:cNvSpPr txBox="1">
              <a:spLocks noChangeArrowheads="1"/>
            </p:cNvSpPr>
            <p:nvPr/>
          </p:nvSpPr>
          <p:spPr bwMode="auto">
            <a:xfrm>
              <a:off x="5465264" y="6183979"/>
              <a:ext cx="1045453" cy="45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  <a:endParaRPr lang="en-US" altLang="en-US" sz="1600" baseline="-25000"/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 rot="5400000">
            <a:off x="3590925" y="3744913"/>
            <a:ext cx="1403350" cy="127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230563" y="2619375"/>
            <a:ext cx="3654425" cy="2546350"/>
            <a:chOff x="2924389" y="5211413"/>
            <a:chExt cx="4082746" cy="3453899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924389" y="5732512"/>
              <a:ext cx="3621619" cy="2932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51" name="TextBox 92"/>
            <p:cNvSpPr txBox="1">
              <a:spLocks noChangeArrowheads="1"/>
            </p:cNvSpPr>
            <p:nvPr/>
          </p:nvSpPr>
          <p:spPr bwMode="auto">
            <a:xfrm>
              <a:off x="6088088" y="5211413"/>
              <a:ext cx="919047" cy="459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Kínálat</a:t>
              </a:r>
              <a:endParaRPr lang="en-US" altLang="en-US" sz="1600" baseline="-25000"/>
            </a:p>
          </p:txBody>
        </p:sp>
      </p:grpSp>
      <p:sp>
        <p:nvSpPr>
          <p:cNvPr id="21" name="Freeform 183"/>
          <p:cNvSpPr>
            <a:spLocks/>
          </p:cNvSpPr>
          <p:nvPr/>
        </p:nvSpPr>
        <p:spPr bwMode="auto">
          <a:xfrm>
            <a:off x="4752975" y="40513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1055688" y="2825750"/>
            <a:ext cx="3254375" cy="584200"/>
            <a:chOff x="532666" y="2954929"/>
            <a:chExt cx="3253282" cy="58348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840327" y="3157879"/>
              <a:ext cx="1945621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49" name="TextBox 78"/>
            <p:cNvSpPr txBox="1">
              <a:spLocks noChangeArrowheads="1"/>
            </p:cNvSpPr>
            <p:nvPr/>
          </p:nvSpPr>
          <p:spPr bwMode="auto">
            <a:xfrm>
              <a:off x="532666" y="2954929"/>
              <a:ext cx="1232761" cy="58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Vevők által </a:t>
              </a:r>
            </a:p>
            <a:p>
              <a:pPr eaLnBrk="1" hangingPunct="1"/>
              <a:r>
                <a:rPr lang="hu-HU" altLang="en-US" sz="1600"/>
                <a:t>fizetett ár</a:t>
              </a:r>
              <a:endParaRPr lang="en-US" altLang="en-US" sz="1600"/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650875" y="3927475"/>
            <a:ext cx="4170363" cy="338138"/>
            <a:chOff x="140829" y="3026145"/>
            <a:chExt cx="4169522" cy="33780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831176" y="3206941"/>
              <a:ext cx="2479175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47" name="TextBox 78"/>
            <p:cNvSpPr txBox="1">
              <a:spLocks noChangeArrowheads="1"/>
            </p:cNvSpPr>
            <p:nvPr/>
          </p:nvSpPr>
          <p:spPr bwMode="auto">
            <a:xfrm>
              <a:off x="140829" y="3026145"/>
              <a:ext cx="1425103" cy="33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Adó nélküli ár</a:t>
              </a:r>
              <a:endParaRPr lang="en-US" altLang="en-US" sz="1600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1041400" y="4281488"/>
            <a:ext cx="3257550" cy="584200"/>
            <a:chOff x="496961" y="3038026"/>
            <a:chExt cx="3257323" cy="584485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828781" y="3209560"/>
              <a:ext cx="1925503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45" name="TextBox 78"/>
            <p:cNvSpPr txBox="1">
              <a:spLocks noChangeArrowheads="1"/>
            </p:cNvSpPr>
            <p:nvPr/>
          </p:nvSpPr>
          <p:spPr bwMode="auto">
            <a:xfrm>
              <a:off x="496961" y="3038026"/>
              <a:ext cx="1300239" cy="58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Eladók által </a:t>
              </a:r>
            </a:p>
            <a:p>
              <a:pPr algn="ctr" eaLnBrk="1" hangingPunct="1"/>
              <a:r>
                <a:rPr lang="hu-HU" altLang="en-US" sz="1600"/>
                <a:t>kapott ár</a:t>
              </a:r>
              <a:endParaRPr lang="en-US" altLang="en-US" sz="1600"/>
            </a:p>
          </p:txBody>
        </p:sp>
      </p:grpSp>
      <p:grpSp>
        <p:nvGrpSpPr>
          <p:cNvPr id="14" name="Group 132"/>
          <p:cNvGrpSpPr>
            <a:grpSpLocks/>
          </p:cNvGrpSpPr>
          <p:nvPr/>
        </p:nvGrpSpPr>
        <p:grpSpPr bwMode="auto">
          <a:xfrm>
            <a:off x="3208338" y="3106738"/>
            <a:ext cx="1036637" cy="1298575"/>
            <a:chOff x="1185371" y="1926009"/>
            <a:chExt cx="1037175" cy="1297465"/>
          </a:xfrm>
        </p:grpSpPr>
        <p:sp>
          <p:nvSpPr>
            <p:cNvPr id="90142" name="TextBox 133"/>
            <p:cNvSpPr txBox="1">
              <a:spLocks noChangeArrowheads="1"/>
            </p:cNvSpPr>
            <p:nvPr/>
          </p:nvSpPr>
          <p:spPr bwMode="auto">
            <a:xfrm>
              <a:off x="1185371" y="2382221"/>
              <a:ext cx="752312" cy="3997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1911235" y="1926009"/>
              <a:ext cx="311311" cy="1297465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224338" y="29718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83"/>
          <p:cNvSpPr>
            <a:spLocks/>
          </p:cNvSpPr>
          <p:nvPr/>
        </p:nvSpPr>
        <p:spPr bwMode="auto">
          <a:xfrm>
            <a:off x="4214813" y="44164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600200" y="762000"/>
            <a:ext cx="5971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(a) </a:t>
            </a:r>
            <a:r>
              <a:rPr lang="hu-HU" altLang="en-US" sz="2400" dirty="0"/>
              <a:t>Rugalmas kínálat, rugalmatlan kereslet</a:t>
            </a:r>
            <a:endParaRPr lang="en-US" altLang="en-US" sz="2400" dirty="0"/>
          </a:p>
        </p:txBody>
      </p: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4089399" y="1447800"/>
            <a:ext cx="2347913" cy="1793875"/>
            <a:chOff x="4088346" y="1447565"/>
            <a:chExt cx="2348076" cy="1794399"/>
          </a:xfrm>
        </p:grpSpPr>
        <p:sp>
          <p:nvSpPr>
            <p:cNvPr id="90140" name="TextBox 133"/>
            <p:cNvSpPr txBox="1">
              <a:spLocks noChangeArrowheads="1"/>
            </p:cNvSpPr>
            <p:nvPr/>
          </p:nvSpPr>
          <p:spPr bwMode="auto">
            <a:xfrm>
              <a:off x="4088346" y="1447565"/>
              <a:ext cx="2348076" cy="10159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Amikor a kínálat rugalmasabb mint a kereslet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262383" y="2470213"/>
              <a:ext cx="758085" cy="771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4438650" y="3124200"/>
            <a:ext cx="4705350" cy="1015663"/>
            <a:chOff x="3087585" y="2104544"/>
            <a:chExt cx="4705222" cy="1016973"/>
          </a:xfrm>
        </p:grpSpPr>
        <p:sp>
          <p:nvSpPr>
            <p:cNvPr id="90138" name="TextBox 133"/>
            <p:cNvSpPr txBox="1">
              <a:spLocks noChangeArrowheads="1"/>
            </p:cNvSpPr>
            <p:nvPr/>
          </p:nvSpPr>
          <p:spPr bwMode="auto">
            <a:xfrm>
              <a:off x="4714503" y="2104544"/>
              <a:ext cx="3078304" cy="10169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2. . . . </a:t>
              </a:r>
              <a:r>
                <a:rPr lang="hu-HU" altLang="en-US" dirty="0"/>
                <a:t>Az adóteher nagyobb része hárul a fogyasztókra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087585" y="2589354"/>
              <a:ext cx="1820074" cy="2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4441825" y="4264027"/>
            <a:ext cx="2885649" cy="787261"/>
            <a:chOff x="3519054" y="2533404"/>
            <a:chExt cx="2886417" cy="789498"/>
          </a:xfrm>
        </p:grpSpPr>
        <p:sp>
          <p:nvSpPr>
            <p:cNvPr id="90136" name="TextBox 133"/>
            <p:cNvSpPr txBox="1">
              <a:spLocks noChangeArrowheads="1"/>
            </p:cNvSpPr>
            <p:nvPr/>
          </p:nvSpPr>
          <p:spPr bwMode="auto">
            <a:xfrm>
              <a:off x="4182806" y="2613004"/>
              <a:ext cx="2222665" cy="7098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3. . . . </a:t>
              </a:r>
              <a:r>
                <a:rPr lang="hu-HU" altLang="en-US" dirty="0"/>
                <a:t>Mint a termelőkre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519054" y="2533404"/>
              <a:ext cx="982924" cy="3550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 bwMode="auto">
          <a:xfrm rot="10800000">
            <a:off x="4324350" y="3121025"/>
            <a:ext cx="220663" cy="969963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61" name="Left Brace 60"/>
          <p:cNvSpPr/>
          <p:nvPr/>
        </p:nvSpPr>
        <p:spPr bwMode="auto">
          <a:xfrm rot="10800000">
            <a:off x="4321175" y="4117975"/>
            <a:ext cx="150813" cy="271463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593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oszlik meg az adóteher </a:t>
            </a:r>
            <a:r>
              <a:rPr lang="en-US" altLang="en-US" dirty="0" smtClean="0"/>
              <a:t>(b)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19F24F-38E0-464B-9E23-648E0592CB6C}" type="slidenum">
              <a:rPr lang="en-US" altLang="en-US">
                <a:latin typeface="Calibri" pitchFamily="34" charset="0"/>
              </a:rPr>
              <a:pPr/>
              <a:t>66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90675" y="1717675"/>
            <a:ext cx="5202238" cy="3768725"/>
            <a:chOff x="-47451" y="1777706"/>
            <a:chExt cx="5201362" cy="3768044"/>
          </a:xfrm>
        </p:grpSpPr>
        <p:sp>
          <p:nvSpPr>
            <p:cNvPr id="6" name="Rectangle 5"/>
            <p:cNvSpPr/>
            <p:nvPr/>
          </p:nvSpPr>
          <p:spPr>
            <a:xfrm>
              <a:off x="728706" y="2030073"/>
              <a:ext cx="4425205" cy="3504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-47451" y="1777706"/>
              <a:ext cx="774675" cy="3768044"/>
              <a:chOff x="1054192" y="1196451"/>
              <a:chExt cx="774675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019" y="3161059"/>
                <a:ext cx="3591203" cy="142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84" name="TextBox 8"/>
              <p:cNvSpPr txBox="1">
                <a:spLocks noChangeArrowheads="1"/>
              </p:cNvSpPr>
              <p:nvPr/>
            </p:nvSpPr>
            <p:spPr bwMode="auto">
              <a:xfrm>
                <a:off x="1054192" y="1196451"/>
                <a:ext cx="739631" cy="338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Ár</a:t>
                </a:r>
                <a:endParaRPr lang="en-US" altLang="en-US" sz="1600"/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03450" y="5486400"/>
            <a:ext cx="5302250" cy="342900"/>
            <a:chOff x="1676400" y="5181600"/>
            <a:chExt cx="5302041" cy="34339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94" y="5181600"/>
              <a:ext cx="4436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9" name="TextBox 11"/>
            <p:cNvSpPr txBox="1">
              <a:spLocks noChangeArrowheads="1"/>
            </p:cNvSpPr>
            <p:nvPr/>
          </p:nvSpPr>
          <p:spPr bwMode="auto">
            <a:xfrm>
              <a:off x="5731564" y="5186441"/>
              <a:ext cx="12468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Mennyiség</a:t>
              </a:r>
              <a:endParaRPr lang="en-US" altLang="en-US" sz="1600"/>
            </a:p>
          </p:txBody>
        </p:sp>
        <p:sp>
          <p:nvSpPr>
            <p:cNvPr id="91180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95663" y="2316163"/>
            <a:ext cx="3490912" cy="2185987"/>
            <a:chOff x="3449549" y="2486409"/>
            <a:chExt cx="3896580" cy="296471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449549" y="2486409"/>
              <a:ext cx="2810358" cy="2835537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7" name="TextBox 15"/>
            <p:cNvSpPr txBox="1">
              <a:spLocks noChangeArrowheads="1"/>
            </p:cNvSpPr>
            <p:nvPr/>
          </p:nvSpPr>
          <p:spPr bwMode="auto">
            <a:xfrm>
              <a:off x="6300746" y="4991958"/>
              <a:ext cx="1045383" cy="45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  <a:endParaRPr lang="en-US" altLang="en-US" sz="1600" baseline="-25000"/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 rot="5400000">
            <a:off x="3638550" y="4113213"/>
            <a:ext cx="177165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4357688" y="2738438"/>
            <a:ext cx="1922462" cy="2641600"/>
            <a:chOff x="4184496" y="5356390"/>
            <a:chExt cx="2145803" cy="3582767"/>
          </a:xfrm>
        </p:grpSpPr>
        <p:cxnSp>
          <p:nvCxnSpPr>
            <p:cNvPr id="19" name="Straight Connector 18"/>
            <p:cNvCxnSpPr/>
            <p:nvPr/>
          </p:nvCxnSpPr>
          <p:spPr>
            <a:xfrm rot="5400000" flipH="1" flipV="1">
              <a:off x="3115580" y="6690137"/>
              <a:ext cx="3317936" cy="118010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5" name="TextBox 92"/>
            <p:cNvSpPr txBox="1">
              <a:spLocks noChangeArrowheads="1"/>
            </p:cNvSpPr>
            <p:nvPr/>
          </p:nvSpPr>
          <p:spPr bwMode="auto">
            <a:xfrm>
              <a:off x="5411977" y="5356390"/>
              <a:ext cx="918322" cy="459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Kínálat</a:t>
              </a:r>
              <a:endParaRPr lang="en-US" altLang="en-US" sz="1600" baseline="-25000"/>
            </a:p>
          </p:txBody>
        </p:sp>
      </p:grpSp>
      <p:sp>
        <p:nvSpPr>
          <p:cNvPr id="21" name="Freeform 183"/>
          <p:cNvSpPr>
            <a:spLocks/>
          </p:cNvSpPr>
          <p:nvPr/>
        </p:nvSpPr>
        <p:spPr bwMode="auto">
          <a:xfrm>
            <a:off x="5014913" y="363537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174750" y="2908300"/>
            <a:ext cx="3373438" cy="585788"/>
            <a:chOff x="651330" y="2823805"/>
            <a:chExt cx="3372080" cy="5862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39889" y="3160603"/>
              <a:ext cx="2183521" cy="953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3" name="TextBox 78"/>
            <p:cNvSpPr txBox="1">
              <a:spLocks noChangeArrowheads="1"/>
            </p:cNvSpPr>
            <p:nvPr/>
          </p:nvSpPr>
          <p:spPr bwMode="auto">
            <a:xfrm>
              <a:off x="651330" y="2823805"/>
              <a:ext cx="1174864" cy="586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Vevők által</a:t>
              </a:r>
            </a:p>
            <a:p>
              <a:pPr eaLnBrk="1" hangingPunct="1"/>
              <a:r>
                <a:rPr lang="hu-HU" altLang="en-US" sz="1600"/>
                <a:t>fizetett ár</a:t>
              </a:r>
              <a:endParaRPr lang="en-US" altLang="en-US" sz="1600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50875" y="3511550"/>
            <a:ext cx="4443413" cy="338138"/>
            <a:chOff x="140829" y="3026145"/>
            <a:chExt cx="4442598" cy="33780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29619" y="3208528"/>
              <a:ext cx="2753808" cy="1110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1" name="TextBox 78"/>
            <p:cNvSpPr txBox="1">
              <a:spLocks noChangeArrowheads="1"/>
            </p:cNvSpPr>
            <p:nvPr/>
          </p:nvSpPr>
          <p:spPr bwMode="auto">
            <a:xfrm>
              <a:off x="140829" y="3026145"/>
              <a:ext cx="1425129" cy="33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Adó nélküli ár</a:t>
              </a:r>
              <a:endParaRPr lang="en-US" altLang="en-US" sz="1600"/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1041400" y="4816475"/>
            <a:ext cx="3482975" cy="584200"/>
            <a:chOff x="496928" y="3038033"/>
            <a:chExt cx="3482945" cy="586074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828830" y="3197292"/>
              <a:ext cx="2151043" cy="1433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69" name="TextBox 78"/>
            <p:cNvSpPr txBox="1">
              <a:spLocks noChangeArrowheads="1"/>
            </p:cNvSpPr>
            <p:nvPr/>
          </p:nvSpPr>
          <p:spPr bwMode="auto">
            <a:xfrm>
              <a:off x="496928" y="3038033"/>
              <a:ext cx="1300309" cy="58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Eladók által </a:t>
              </a:r>
            </a:p>
            <a:p>
              <a:pPr algn="ctr" eaLnBrk="1" hangingPunct="1"/>
              <a:r>
                <a:rPr lang="hu-HU" altLang="en-US" sz="1600"/>
                <a:t>kapott ár</a:t>
              </a:r>
              <a:endParaRPr lang="en-US" altLang="en-US" sz="1600"/>
            </a:p>
          </p:txBody>
        </p:sp>
      </p:grpSp>
      <p:grpSp>
        <p:nvGrpSpPr>
          <p:cNvPr id="13" name="Group 132"/>
          <p:cNvGrpSpPr>
            <a:grpSpLocks/>
          </p:cNvGrpSpPr>
          <p:nvPr/>
        </p:nvGrpSpPr>
        <p:grpSpPr bwMode="auto">
          <a:xfrm>
            <a:off x="3286299" y="3308350"/>
            <a:ext cx="1125364" cy="1631950"/>
            <a:chOff x="1263333" y="2127725"/>
            <a:chExt cx="1125381" cy="1629707"/>
          </a:xfrm>
        </p:grpSpPr>
        <p:sp>
          <p:nvSpPr>
            <p:cNvPr id="91166" name="TextBox 133"/>
            <p:cNvSpPr txBox="1">
              <a:spLocks noChangeArrowheads="1"/>
            </p:cNvSpPr>
            <p:nvPr/>
          </p:nvSpPr>
          <p:spPr bwMode="auto">
            <a:xfrm>
              <a:off x="1263333" y="2761792"/>
              <a:ext cx="752312" cy="3995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2077559" y="2127725"/>
              <a:ext cx="311155" cy="1629707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460875" y="31972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83"/>
          <p:cNvSpPr>
            <a:spLocks/>
          </p:cNvSpPr>
          <p:nvPr/>
        </p:nvSpPr>
        <p:spPr bwMode="auto">
          <a:xfrm>
            <a:off x="4451350" y="4927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371600" y="685800"/>
            <a:ext cx="5971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Rugalmatlan kínálat, rugalmas kereslet</a:t>
            </a:r>
            <a:endParaRPr lang="en-US" altLang="en-US" dirty="0"/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2971800" y="1371600"/>
            <a:ext cx="3079938" cy="1133475"/>
            <a:chOff x="3541832" y="1550712"/>
            <a:chExt cx="3079877" cy="1132504"/>
          </a:xfrm>
        </p:grpSpPr>
        <p:sp>
          <p:nvSpPr>
            <p:cNvPr id="91164" name="TextBox 133"/>
            <p:cNvSpPr txBox="1">
              <a:spLocks noChangeArrowheads="1"/>
            </p:cNvSpPr>
            <p:nvPr/>
          </p:nvSpPr>
          <p:spPr bwMode="auto">
            <a:xfrm>
              <a:off x="3541832" y="1550712"/>
              <a:ext cx="3079877" cy="10147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Amikor a kereslet rugalmasabb, mint a kínálat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216591" y="2481697"/>
              <a:ext cx="212543" cy="190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4845050" y="3192463"/>
            <a:ext cx="3989388" cy="707886"/>
            <a:chOff x="3422073" y="2219925"/>
            <a:chExt cx="3990094" cy="707431"/>
          </a:xfrm>
        </p:grpSpPr>
        <p:sp>
          <p:nvSpPr>
            <p:cNvPr id="91162" name="TextBox 133"/>
            <p:cNvSpPr txBox="1">
              <a:spLocks noChangeArrowheads="1"/>
            </p:cNvSpPr>
            <p:nvPr/>
          </p:nvSpPr>
          <p:spPr bwMode="auto">
            <a:xfrm>
              <a:off x="5189502" y="2219925"/>
              <a:ext cx="2222665" cy="7074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3. </a:t>
              </a:r>
              <a:r>
                <a:rPr lang="hu-HU" altLang="en-US" dirty="0"/>
                <a:t>... Mint a vevők.</a:t>
              </a:r>
              <a:endParaRPr lang="en-US" altLang="en-US" dirty="0"/>
            </a:p>
          </p:txBody>
        </p:sp>
        <p:cxnSp>
          <p:nvCxnSpPr>
            <p:cNvPr id="54" name="Straight Connector 53"/>
            <p:cNvCxnSpPr>
              <a:endCxn id="91162" idx="1"/>
            </p:cNvCxnSpPr>
            <p:nvPr/>
          </p:nvCxnSpPr>
          <p:spPr>
            <a:xfrm>
              <a:off x="3422073" y="2483282"/>
              <a:ext cx="1767429" cy="903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4714875" y="4357687"/>
            <a:ext cx="3744254" cy="1153775"/>
            <a:chOff x="3519054" y="2533408"/>
            <a:chExt cx="3745640" cy="1152828"/>
          </a:xfrm>
        </p:grpSpPr>
        <p:sp>
          <p:nvSpPr>
            <p:cNvPr id="91160" name="TextBox 133"/>
            <p:cNvSpPr txBox="1">
              <a:spLocks noChangeArrowheads="1"/>
            </p:cNvSpPr>
            <p:nvPr/>
          </p:nvSpPr>
          <p:spPr bwMode="auto">
            <a:xfrm>
              <a:off x="3909724" y="2671407"/>
              <a:ext cx="3354970" cy="101482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2. . . . </a:t>
              </a:r>
              <a:r>
                <a:rPr lang="hu-HU" altLang="en-US" dirty="0"/>
                <a:t>Akkor az adóteher nagyobb részét viselik az eladók..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519054" y="2533408"/>
              <a:ext cx="676525" cy="225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 bwMode="auto">
          <a:xfrm rot="10800000">
            <a:off x="4598988" y="3263900"/>
            <a:ext cx="133350" cy="431800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61" name="Left Brace 60"/>
          <p:cNvSpPr/>
          <p:nvPr/>
        </p:nvSpPr>
        <p:spPr bwMode="auto">
          <a:xfrm rot="10800000">
            <a:off x="4575175" y="3730625"/>
            <a:ext cx="152400" cy="1195388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47" name="Szövegdoboz 46"/>
          <p:cNvSpPr txBox="1"/>
          <p:nvPr/>
        </p:nvSpPr>
        <p:spPr>
          <a:xfrm>
            <a:off x="72008" y="5859269"/>
            <a:ext cx="8604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ym typeface="Wingdings" pitchFamily="2" charset="2"/>
              </a:rPr>
              <a:t> Az adóteher tényleges megoszlása a rugalmasságokon múlik, nem azon, hogy kire vetik ki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8829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873895" y="2811289"/>
            <a:ext cx="674687" cy="996950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5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26832" y="64482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F61874A-2048-4ECA-936E-D3E07F1D16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67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-540568" y="634030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897832" y="634030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-540568" y="634030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897832" y="634030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551632" y="2106439"/>
            <a:ext cx="1984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602432" y="4371801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50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602432" y="3705051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70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602432" y="3371676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80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704032" y="6184726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407170" y="2698576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 100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867545" y="4479751"/>
            <a:ext cx="122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867545" y="3811414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867545" y="3474864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867545" y="2804939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1489845" y="6184726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2178820" y="6184726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2867795" y="6184726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3537720" y="6184726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1554932" y="6046614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2226445" y="6046614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2894782" y="6046614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3582170" y="6046614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5483995" y="6184726"/>
            <a:ext cx="9636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867545" y="2155651"/>
            <a:ext cx="5313362" cy="3998913"/>
          </a:xfrm>
          <a:custGeom>
            <a:avLst/>
            <a:gdLst>
              <a:gd name="T0" fmla="*/ 0 w 3347"/>
              <a:gd name="T1" fmla="*/ 0 h 2519"/>
              <a:gd name="T2" fmla="*/ 0 w 3347"/>
              <a:gd name="T3" fmla="*/ 3997325 h 2519"/>
              <a:gd name="T4" fmla="*/ 5311775 w 3347"/>
              <a:gd name="T5" fmla="*/ 3997325 h 2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7" h="2519">
                <a:moveTo>
                  <a:pt x="0" y="0"/>
                </a:moveTo>
                <a:lnTo>
                  <a:pt x="0" y="2518"/>
                </a:lnTo>
                <a:lnTo>
                  <a:pt x="3346" y="25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873895" y="2811289"/>
            <a:ext cx="674687" cy="657225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1489845" y="3081164"/>
            <a:ext cx="847725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1561282" y="3479626"/>
            <a:ext cx="657225" cy="323850"/>
          </a:xfrm>
          <a:prstGeom prst="rect">
            <a:avLst/>
          </a:prstGeom>
          <a:solidFill>
            <a:srgbClr val="9AE1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2158182" y="3652664"/>
            <a:ext cx="1003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3274195" y="3444701"/>
            <a:ext cx="3805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130425"/>
            <a:r>
              <a:rPr lang="hu-HU" altLang="en-US" sz="2400" dirty="0" smtClean="0">
                <a:latin typeface="Arial Narrow" pitchFamily="34" charset="0"/>
                <a:ea typeface="MS PGothic" pitchFamily="34" charset="-128"/>
                <a:cs typeface="Arial" pitchFamily="34" charset="0"/>
              </a:rPr>
              <a:t>Kati fogyasztói 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többlete</a:t>
            </a:r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(10 </a:t>
            </a:r>
            <a:r>
              <a:rPr lang="it-IT" altLang="en-US" sz="2400" dirty="0" smtClean="0">
                <a:latin typeface="Arial Narrow" pitchFamily="34" charset="0"/>
                <a:ea typeface="MS PGothic" pitchFamily="34" charset="-128"/>
                <a:cs typeface="Arial" pitchFamily="34" charset="0"/>
              </a:rPr>
              <a:t>eur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  <a:cs typeface="Arial" pitchFamily="34" charset="0"/>
              </a:rPr>
              <a:t>ó</a:t>
            </a:r>
            <a:r>
              <a:rPr lang="it-IT" altLang="en-US" sz="2400" dirty="0" smtClean="0">
                <a:latin typeface="Arial Narrow" pitchFamily="34" charset="0"/>
                <a:ea typeface="MS PGothic" pitchFamily="34" charset="-128"/>
                <a:cs typeface="Arial" pitchFamily="34" charset="0"/>
              </a:rPr>
              <a:t>)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907232" y="4470305"/>
            <a:ext cx="2119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2130425"/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Teljes fogyasztói többlet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  <a:p>
            <a:pPr algn="ctr"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(40 euro)</a:t>
            </a:r>
          </a:p>
        </p:txBody>
      </p:sp>
      <p:sp>
        <p:nvSpPr>
          <p:cNvPr id="54307" name="Line 36"/>
          <p:cNvSpPr>
            <a:spLocks noChangeShapeType="1"/>
          </p:cNvSpPr>
          <p:nvPr/>
        </p:nvSpPr>
        <p:spPr bwMode="auto">
          <a:xfrm flipH="1">
            <a:off x="1400945" y="3859039"/>
            <a:ext cx="349250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867545" y="3473276"/>
            <a:ext cx="688975" cy="338138"/>
          </a:xfrm>
          <a:custGeom>
            <a:avLst/>
            <a:gdLst>
              <a:gd name="T0" fmla="*/ 0 w 434"/>
              <a:gd name="T1" fmla="*/ 0 h 213"/>
              <a:gd name="T2" fmla="*/ 687388 w 434"/>
              <a:gd name="T3" fmla="*/ 0 h 213"/>
              <a:gd name="T4" fmla="*/ 687388 w 434"/>
              <a:gd name="T5" fmla="*/ 33655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213">
                <a:moveTo>
                  <a:pt x="0" y="0"/>
                </a:moveTo>
                <a:lnTo>
                  <a:pt x="433" y="0"/>
                </a:lnTo>
                <a:lnTo>
                  <a:pt x="433" y="2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>
            <a:off x="1258070" y="3881264"/>
            <a:ext cx="142875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897707" y="2152476"/>
            <a:ext cx="2697163" cy="3998913"/>
          </a:xfrm>
          <a:custGeom>
            <a:avLst/>
            <a:gdLst>
              <a:gd name="T0" fmla="*/ 2695575 w 1699"/>
              <a:gd name="T1" fmla="*/ 3997325 h 2519"/>
              <a:gd name="T2" fmla="*/ 2695575 w 1699"/>
              <a:gd name="T3" fmla="*/ 2322513 h 2519"/>
              <a:gd name="T4" fmla="*/ 2008188 w 1699"/>
              <a:gd name="T5" fmla="*/ 2322513 h 2519"/>
              <a:gd name="T6" fmla="*/ 2008188 w 1699"/>
              <a:gd name="T7" fmla="*/ 1654175 h 2519"/>
              <a:gd name="T8" fmla="*/ 1336675 w 1699"/>
              <a:gd name="T9" fmla="*/ 1654175 h 2519"/>
              <a:gd name="T10" fmla="*/ 1336675 w 1699"/>
              <a:gd name="T11" fmla="*/ 1320800 h 2519"/>
              <a:gd name="T12" fmla="*/ 668338 w 1699"/>
              <a:gd name="T13" fmla="*/ 1320800 h 2519"/>
              <a:gd name="T14" fmla="*/ 668338 w 1699"/>
              <a:gd name="T15" fmla="*/ 649288 h 2519"/>
              <a:gd name="T16" fmla="*/ 0 w 1699"/>
              <a:gd name="T17" fmla="*/ 649288 h 2519"/>
              <a:gd name="T18" fmla="*/ 0 w 1699"/>
              <a:gd name="T19" fmla="*/ 0 h 25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9" h="2519">
                <a:moveTo>
                  <a:pt x="1698" y="2518"/>
                </a:moveTo>
                <a:lnTo>
                  <a:pt x="1698" y="1463"/>
                </a:lnTo>
                <a:lnTo>
                  <a:pt x="1265" y="1463"/>
                </a:lnTo>
                <a:lnTo>
                  <a:pt x="1265" y="1042"/>
                </a:lnTo>
                <a:lnTo>
                  <a:pt x="842" y="1042"/>
                </a:lnTo>
                <a:lnTo>
                  <a:pt x="842" y="832"/>
                </a:lnTo>
                <a:lnTo>
                  <a:pt x="421" y="832"/>
                </a:lnTo>
                <a:lnTo>
                  <a:pt x="42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635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11" name="Rectangle 38"/>
          <p:cNvSpPr>
            <a:spLocks noChangeArrowheads="1"/>
          </p:cNvSpPr>
          <p:nvPr/>
        </p:nvSpPr>
        <p:spPr bwMode="auto">
          <a:xfrm>
            <a:off x="3634557" y="5279851"/>
            <a:ext cx="730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Kereslet</a:t>
            </a:r>
            <a:endParaRPr lang="it-IT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12" name="Rectangle 6"/>
          <p:cNvSpPr txBox="1">
            <a:spLocks noChangeArrowheads="1"/>
          </p:cNvSpPr>
          <p:nvPr/>
        </p:nvSpPr>
        <p:spPr bwMode="auto">
          <a:xfrm>
            <a:off x="179388" y="277813"/>
            <a:ext cx="525670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u-HU" altLang="en-US" sz="3200" dirty="0">
                <a:latin typeface="Calibri" pitchFamily="34" charset="0"/>
              </a:rPr>
              <a:t>Fogyasztói </a:t>
            </a:r>
            <a:r>
              <a:rPr lang="hu-HU" altLang="en-US" sz="3200" dirty="0" smtClean="0">
                <a:latin typeface="Calibri" pitchFamily="34" charset="0"/>
              </a:rPr>
              <a:t>többlet</a:t>
            </a:r>
            <a:endParaRPr lang="en-GB" altLang="en-US" sz="3200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2355032" y="2922969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János fogyasztói 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3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 err="1" smtClean="0">
                <a:latin typeface="Arial Narrow" pitchFamily="34" charset="0"/>
                <a:ea typeface="MS PGothic" pitchFamily="34" charset="-128"/>
              </a:rPr>
              <a:t>eur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ó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)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3635896" y="96504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fogyasztó fizetési hajlandóságának és a ténylegesen kifizetett árnak a különbsége - a fogyasztó anyagi jólétének egy lehetséges mércéje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8767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303" grpId="0" animBg="1"/>
      <p:bldP spid="54304" grpId="0" animBg="1"/>
      <p:bldP spid="54305" grpId="0"/>
      <p:bldP spid="54306" grpId="0"/>
      <p:bldP spid="54307" grpId="0" animBg="1"/>
      <p:bldP spid="43" grpId="0" animBg="1"/>
      <p:bldP spid="54309" grpId="0" animBg="1"/>
      <p:bldP spid="4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1"/>
          <p:cNvSpPr>
            <a:spLocks noChangeArrowheads="1"/>
          </p:cNvSpPr>
          <p:nvPr/>
        </p:nvSpPr>
        <p:spPr bwMode="auto">
          <a:xfrm>
            <a:off x="1692275" y="3789363"/>
            <a:ext cx="1584325" cy="8064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67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084125E-1D15-469D-A2BF-5DD9A0EF28F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68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62501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502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62497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498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499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2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62473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5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eredeti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76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62477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62478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214037" name="Freeform 21"/>
          <p:cNvSpPr>
            <a:spLocks/>
          </p:cNvSpPr>
          <p:nvPr/>
        </p:nvSpPr>
        <p:spPr bwMode="auto">
          <a:xfrm>
            <a:off x="3951288" y="4521200"/>
            <a:ext cx="111125" cy="109538"/>
          </a:xfrm>
          <a:custGeom>
            <a:avLst/>
            <a:gdLst>
              <a:gd name="T0" fmla="*/ 46038 w 70"/>
              <a:gd name="T1" fmla="*/ 107950 h 69"/>
              <a:gd name="T2" fmla="*/ 66675 w 70"/>
              <a:gd name="T3" fmla="*/ 107950 h 69"/>
              <a:gd name="T4" fmla="*/ 88900 w 70"/>
              <a:gd name="T5" fmla="*/ 85725 h 69"/>
              <a:gd name="T6" fmla="*/ 109538 w 70"/>
              <a:gd name="T7" fmla="*/ 65088 h 69"/>
              <a:gd name="T8" fmla="*/ 88900 w 70"/>
              <a:gd name="T9" fmla="*/ 42863 h 69"/>
              <a:gd name="T10" fmla="*/ 66675 w 70"/>
              <a:gd name="T11" fmla="*/ 22225 h 69"/>
              <a:gd name="T12" fmla="*/ 46038 w 70"/>
              <a:gd name="T13" fmla="*/ 0 h 69"/>
              <a:gd name="T14" fmla="*/ 23813 w 70"/>
              <a:gd name="T15" fmla="*/ 22225 h 69"/>
              <a:gd name="T16" fmla="*/ 0 w 70"/>
              <a:gd name="T17" fmla="*/ 42863 h 69"/>
              <a:gd name="T18" fmla="*/ 0 w 70"/>
              <a:gd name="T19" fmla="*/ 65088 h 69"/>
              <a:gd name="T20" fmla="*/ 0 w 70"/>
              <a:gd name="T21" fmla="*/ 85725 h 69"/>
              <a:gd name="T22" fmla="*/ 23813 w 70"/>
              <a:gd name="T23" fmla="*/ 107950 h 69"/>
              <a:gd name="T24" fmla="*/ 46038 w 70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0" h="69">
                <a:moveTo>
                  <a:pt x="29" y="68"/>
                </a:moveTo>
                <a:lnTo>
                  <a:pt x="42" y="68"/>
                </a:lnTo>
                <a:lnTo>
                  <a:pt x="56" y="54"/>
                </a:lnTo>
                <a:lnTo>
                  <a:pt x="69" y="41"/>
                </a:lnTo>
                <a:lnTo>
                  <a:pt x="56" y="27"/>
                </a:lnTo>
                <a:lnTo>
                  <a:pt x="42" y="14"/>
                </a:lnTo>
                <a:lnTo>
                  <a:pt x="29" y="0"/>
                </a:lnTo>
                <a:lnTo>
                  <a:pt x="15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5" y="68"/>
                </a:lnTo>
                <a:lnTo>
                  <a:pt x="29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38" name="Freeform 22"/>
          <p:cNvSpPr>
            <a:spLocks/>
          </p:cNvSpPr>
          <p:nvPr/>
        </p:nvSpPr>
        <p:spPr bwMode="auto">
          <a:xfrm>
            <a:off x="1704975" y="4586288"/>
            <a:ext cx="2293938" cy="1636712"/>
          </a:xfrm>
          <a:custGeom>
            <a:avLst/>
            <a:gdLst>
              <a:gd name="T0" fmla="*/ 0 w 1445"/>
              <a:gd name="T1" fmla="*/ 0 h 1031"/>
              <a:gd name="T2" fmla="*/ 2292350 w 1445"/>
              <a:gd name="T3" fmla="*/ 0 h 1031"/>
              <a:gd name="T4" fmla="*/ 2292350 w 1445"/>
              <a:gd name="T5" fmla="*/ 1635125 h 1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5" h="1031">
                <a:moveTo>
                  <a:pt x="0" y="0"/>
                </a:moveTo>
                <a:lnTo>
                  <a:pt x="1444" y="0"/>
                </a:lnTo>
                <a:lnTo>
                  <a:pt x="1444" y="10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971550" y="4468813"/>
            <a:ext cx="217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14040" name="Freeform 24"/>
          <p:cNvSpPr>
            <a:spLocks/>
          </p:cNvSpPr>
          <p:nvPr/>
        </p:nvSpPr>
        <p:spPr bwMode="auto">
          <a:xfrm>
            <a:off x="1662113" y="4521200"/>
            <a:ext cx="112712" cy="109538"/>
          </a:xfrm>
          <a:custGeom>
            <a:avLst/>
            <a:gdLst>
              <a:gd name="T0" fmla="*/ 42862 w 71"/>
              <a:gd name="T1" fmla="*/ 107950 h 69"/>
              <a:gd name="T2" fmla="*/ 88900 w 71"/>
              <a:gd name="T3" fmla="*/ 107950 h 69"/>
              <a:gd name="T4" fmla="*/ 88900 w 71"/>
              <a:gd name="T5" fmla="*/ 85725 h 69"/>
              <a:gd name="T6" fmla="*/ 111125 w 71"/>
              <a:gd name="T7" fmla="*/ 65088 h 69"/>
              <a:gd name="T8" fmla="*/ 88900 w 71"/>
              <a:gd name="T9" fmla="*/ 42863 h 69"/>
              <a:gd name="T10" fmla="*/ 88900 w 71"/>
              <a:gd name="T11" fmla="*/ 22225 h 69"/>
              <a:gd name="T12" fmla="*/ 42862 w 71"/>
              <a:gd name="T13" fmla="*/ 0 h 69"/>
              <a:gd name="T14" fmla="*/ 22225 w 71"/>
              <a:gd name="T15" fmla="*/ 22225 h 69"/>
              <a:gd name="T16" fmla="*/ 0 w 71"/>
              <a:gd name="T17" fmla="*/ 42863 h 69"/>
              <a:gd name="T18" fmla="*/ 0 w 71"/>
              <a:gd name="T19" fmla="*/ 65088 h 69"/>
              <a:gd name="T20" fmla="*/ 0 w 71"/>
              <a:gd name="T21" fmla="*/ 85725 h 69"/>
              <a:gd name="T22" fmla="*/ 22225 w 71"/>
              <a:gd name="T23" fmla="*/ 107950 h 69"/>
              <a:gd name="T24" fmla="*/ 42862 w 71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" h="69">
                <a:moveTo>
                  <a:pt x="27" y="68"/>
                </a:moveTo>
                <a:lnTo>
                  <a:pt x="56" y="68"/>
                </a:lnTo>
                <a:lnTo>
                  <a:pt x="56" y="54"/>
                </a:lnTo>
                <a:lnTo>
                  <a:pt x="70" y="41"/>
                </a:lnTo>
                <a:lnTo>
                  <a:pt x="56" y="27"/>
                </a:lnTo>
                <a:lnTo>
                  <a:pt x="56" y="14"/>
                </a:lnTo>
                <a:lnTo>
                  <a:pt x="27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3" name="Rectangle 25"/>
          <p:cNvSpPr>
            <a:spLocks noChangeArrowheads="1"/>
          </p:cNvSpPr>
          <p:nvPr/>
        </p:nvSpPr>
        <p:spPr bwMode="auto">
          <a:xfrm>
            <a:off x="3900488" y="6237288"/>
            <a:ext cx="236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62484" name="Rectangle 26"/>
          <p:cNvSpPr>
            <a:spLocks noChangeArrowheads="1"/>
          </p:cNvSpPr>
          <p:nvPr/>
        </p:nvSpPr>
        <p:spPr bwMode="auto">
          <a:xfrm>
            <a:off x="4140200" y="4365625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F</a:t>
            </a:r>
          </a:p>
        </p:txBody>
      </p:sp>
      <p:sp>
        <p:nvSpPr>
          <p:cNvPr id="62485" name="Line 27"/>
          <p:cNvSpPr>
            <a:spLocks noChangeShapeType="1"/>
          </p:cNvSpPr>
          <p:nvPr/>
        </p:nvSpPr>
        <p:spPr bwMode="auto">
          <a:xfrm flipV="1">
            <a:off x="3708400" y="3644900"/>
            <a:ext cx="568325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8"/>
          <p:cNvSpPr>
            <a:spLocks noChangeArrowheads="1"/>
          </p:cNvSpPr>
          <p:nvPr/>
        </p:nvSpPr>
        <p:spPr bwMode="auto">
          <a:xfrm>
            <a:off x="4421188" y="3068638"/>
            <a:ext cx="151923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>
                <a:latin typeface="Arial Narrow" pitchFamily="34" charset="0"/>
                <a:ea typeface="MS PGothic" pitchFamily="34" charset="-128"/>
              </a:rPr>
              <a:t>Második fogyasztó többlete</a:t>
            </a:r>
          </a:p>
          <a:p>
            <a:endParaRPr lang="en-GB" altLang="en-US" sz="20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87" name="Rectangle 29"/>
          <p:cNvSpPr>
            <a:spLocks noChangeArrowheads="1"/>
          </p:cNvSpPr>
          <p:nvPr/>
        </p:nvSpPr>
        <p:spPr bwMode="auto">
          <a:xfrm>
            <a:off x="1828800" y="4579938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D</a:t>
            </a:r>
          </a:p>
        </p:txBody>
      </p:sp>
      <p:sp>
        <p:nvSpPr>
          <p:cNvPr id="62488" name="Rectangle 30"/>
          <p:cNvSpPr>
            <a:spLocks noChangeArrowheads="1"/>
          </p:cNvSpPr>
          <p:nvPr/>
        </p:nvSpPr>
        <p:spPr bwMode="auto">
          <a:xfrm>
            <a:off x="1828800" y="48006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latin typeface="Arial Narrow" pitchFamily="34" charset="0"/>
                <a:ea typeface="MS PGothic" pitchFamily="34" charset="-128"/>
              </a:rPr>
              <a:t>Első fogyasztó többlete ennyivel nő</a:t>
            </a:r>
          </a:p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189288" y="3792538"/>
            <a:ext cx="809625" cy="1028700"/>
            <a:chOff x="2009" y="2381"/>
            <a:chExt cx="510" cy="669"/>
          </a:xfrm>
        </p:grpSpPr>
        <p:sp>
          <p:nvSpPr>
            <p:cNvPr id="214049" name="Freeform 33"/>
            <p:cNvSpPr>
              <a:spLocks/>
            </p:cNvSpPr>
            <p:nvPr/>
          </p:nvSpPr>
          <p:spPr bwMode="auto">
            <a:xfrm>
              <a:off x="2036" y="2381"/>
              <a:ext cx="483" cy="509"/>
            </a:xfrm>
            <a:custGeom>
              <a:avLst/>
              <a:gdLst>
                <a:gd name="T0" fmla="*/ 0 w 483"/>
                <a:gd name="T1" fmla="*/ 0 h 509"/>
                <a:gd name="T2" fmla="*/ 0 w 483"/>
                <a:gd name="T3" fmla="*/ 508 h 509"/>
                <a:gd name="T4" fmla="*/ 482 w 483"/>
                <a:gd name="T5" fmla="*/ 508 h 509"/>
                <a:gd name="T6" fmla="*/ 0 w 483"/>
                <a:gd name="T7" fmla="*/ 0 h 5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3" h="509">
                  <a:moveTo>
                    <a:pt x="0" y="0"/>
                  </a:moveTo>
                  <a:lnTo>
                    <a:pt x="0" y="508"/>
                  </a:lnTo>
                  <a:lnTo>
                    <a:pt x="482" y="508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5" name="Rectangle 34"/>
            <p:cNvSpPr>
              <a:spLocks noChangeArrowheads="1"/>
            </p:cNvSpPr>
            <p:nvPr/>
          </p:nvSpPr>
          <p:spPr bwMode="auto">
            <a:xfrm>
              <a:off x="2112" y="2880"/>
              <a:ext cx="7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E</a:t>
              </a:r>
            </a:p>
          </p:txBody>
        </p:sp>
        <p:sp>
          <p:nvSpPr>
            <p:cNvPr id="214051" name="Freeform 35"/>
            <p:cNvSpPr>
              <a:spLocks/>
            </p:cNvSpPr>
            <p:nvPr/>
          </p:nvSpPr>
          <p:spPr bwMode="auto">
            <a:xfrm>
              <a:off x="2009" y="2848"/>
              <a:ext cx="69" cy="69"/>
            </a:xfrm>
            <a:custGeom>
              <a:avLst/>
              <a:gdLst>
                <a:gd name="T0" fmla="*/ 27 w 69"/>
                <a:gd name="T1" fmla="*/ 68 h 69"/>
                <a:gd name="T2" fmla="*/ 54 w 69"/>
                <a:gd name="T3" fmla="*/ 68 h 69"/>
                <a:gd name="T4" fmla="*/ 54 w 69"/>
                <a:gd name="T5" fmla="*/ 54 h 69"/>
                <a:gd name="T6" fmla="*/ 68 w 69"/>
                <a:gd name="T7" fmla="*/ 41 h 69"/>
                <a:gd name="T8" fmla="*/ 54 w 69"/>
                <a:gd name="T9" fmla="*/ 27 h 69"/>
                <a:gd name="T10" fmla="*/ 54 w 69"/>
                <a:gd name="T11" fmla="*/ 14 h 69"/>
                <a:gd name="T12" fmla="*/ 27 w 69"/>
                <a:gd name="T13" fmla="*/ 0 h 69"/>
                <a:gd name="T14" fmla="*/ 14 w 69"/>
                <a:gd name="T15" fmla="*/ 14 h 69"/>
                <a:gd name="T16" fmla="*/ 0 w 69"/>
                <a:gd name="T17" fmla="*/ 27 h 69"/>
                <a:gd name="T18" fmla="*/ 0 w 69"/>
                <a:gd name="T19" fmla="*/ 41 h 69"/>
                <a:gd name="T20" fmla="*/ 0 w 69"/>
                <a:gd name="T21" fmla="*/ 54 h 69"/>
                <a:gd name="T22" fmla="*/ 14 w 69"/>
                <a:gd name="T23" fmla="*/ 68 h 69"/>
                <a:gd name="T24" fmla="*/ 27 w 69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69">
                  <a:moveTo>
                    <a:pt x="27" y="68"/>
                  </a:moveTo>
                  <a:lnTo>
                    <a:pt x="54" y="68"/>
                  </a:lnTo>
                  <a:lnTo>
                    <a:pt x="54" y="54"/>
                  </a:lnTo>
                  <a:lnTo>
                    <a:pt x="68" y="41"/>
                  </a:lnTo>
                  <a:lnTo>
                    <a:pt x="54" y="27"/>
                  </a:lnTo>
                  <a:lnTo>
                    <a:pt x="54" y="14"/>
                  </a:lnTo>
                  <a:lnTo>
                    <a:pt x="27" y="0"/>
                  </a:lnTo>
                  <a:lnTo>
                    <a:pt x="14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0" y="54"/>
                  </a:lnTo>
                  <a:lnTo>
                    <a:pt x="14" y="68"/>
                  </a:lnTo>
                  <a:lnTo>
                    <a:pt x="27" y="68"/>
                  </a:lnTo>
                </a:path>
              </a:pathLst>
            </a:cu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490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37"/>
          <p:cNvSpPr>
            <a:spLocks noChangeShapeType="1"/>
          </p:cNvSpPr>
          <p:nvPr/>
        </p:nvSpPr>
        <p:spPr bwMode="auto">
          <a:xfrm flipH="1">
            <a:off x="2492375" y="4470400"/>
            <a:ext cx="6985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38"/>
          <p:cNvSpPr>
            <a:spLocks noChangeShapeType="1"/>
          </p:cNvSpPr>
          <p:nvPr/>
        </p:nvSpPr>
        <p:spPr bwMode="auto">
          <a:xfrm flipH="1">
            <a:off x="684213" y="36449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  <p:sp>
        <p:nvSpPr>
          <p:cNvPr id="40" name="Szövegdoboz 39"/>
          <p:cNvSpPr txBox="1"/>
          <p:nvPr/>
        </p:nvSpPr>
        <p:spPr>
          <a:xfrm>
            <a:off x="3635896" y="1052736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Geometriailag: a keresleti görbe és a piaci árat megjelenítő vízszintes szakasz közötti terület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6957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C632E8B-4B17-4F7F-930F-162D413C0A8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69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696020" y="4720927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171057" y="6387802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419795" y="2214265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346770" y="5005090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346770" y="3782715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51520" y="3376315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461070" y="6337002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680145" y="5124152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46770" y="4597102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H="1">
            <a:off x="680145" y="3901777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680145" y="3495377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680145" y="4716165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1442145" y="6337002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2278757" y="6337002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3093145" y="6337002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1497707" y="6165552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2335907" y="6165552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3150295" y="6165552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990082" y="6165552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681732" y="2293640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1245295" y="4893965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915095" y="5378152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Bill</a:t>
            </a:r>
            <a:r>
              <a:rPr lang="hu-HU" altLang="it-IT" sz="1900" b="1">
                <a:latin typeface="Arial Narrow" pitchFamily="34" charset="0"/>
                <a:ea typeface="MS PGothic" pitchFamily="34" charset="-128"/>
              </a:rPr>
              <a:t> többlete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(300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p=800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1502470" y="3906540"/>
            <a:ext cx="827087" cy="801687"/>
          </a:xfrm>
          <a:prstGeom prst="rect">
            <a:avLst/>
          </a:prstGeom>
          <a:solidFill>
            <a:srgbClr val="C5AED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2202557" y="4319290"/>
            <a:ext cx="581025" cy="195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2805807" y="4370090"/>
            <a:ext cx="1922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Charlie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 többlete</a:t>
            </a:r>
            <a:endParaRPr lang="it-IT" altLang="en-US" sz="1900" b="1">
              <a:latin typeface="Arial Narrow" pitchFamily="34" charset="0"/>
              <a:ea typeface="MS PGothic" pitchFamily="34" charset="-128"/>
            </a:endParaRPr>
          </a:p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(200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1111945" y="3468390"/>
            <a:ext cx="693737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1805682" y="3468390"/>
            <a:ext cx="114300" cy="639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1104007" y="2242840"/>
            <a:ext cx="30051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Teljes termelői többlet</a:t>
            </a:r>
            <a:r>
              <a:rPr lang="it-IT" altLang="en-US" sz="1900">
                <a:latin typeface="Arial Narrow" pitchFamily="34" charset="0"/>
                <a:ea typeface="MS PGothic" pitchFamily="34" charset="-128"/>
              </a:rPr>
              <a:t> (500 euro)</a:t>
            </a:r>
          </a:p>
        </p:txBody>
      </p:sp>
      <p:sp>
        <p:nvSpPr>
          <p:cNvPr id="74786" name="Rectangle 4"/>
          <p:cNvSpPr>
            <a:spLocks noChangeArrowheads="1"/>
          </p:cNvSpPr>
          <p:nvPr/>
        </p:nvSpPr>
        <p:spPr bwMode="auto">
          <a:xfrm>
            <a:off x="688082" y="3901777"/>
            <a:ext cx="801688" cy="1208088"/>
          </a:xfrm>
          <a:prstGeom prst="rect">
            <a:avLst/>
          </a:prstGeom>
          <a:solidFill>
            <a:srgbClr val="E6B4E6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7" name="Rectangle 34"/>
          <p:cNvSpPr>
            <a:spLocks noChangeArrowheads="1"/>
          </p:cNvSpPr>
          <p:nvPr/>
        </p:nvSpPr>
        <p:spPr bwMode="auto">
          <a:xfrm>
            <a:off x="4361557" y="2622252"/>
            <a:ext cx="654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 dirty="0" smtClean="0">
                <a:latin typeface="Arial Narrow" pitchFamily="34" charset="0"/>
                <a:ea typeface="MS PGothic" pitchFamily="34" charset="-128"/>
              </a:rPr>
              <a:t>Kínálat</a:t>
            </a:r>
            <a:endParaRPr lang="it-IT" altLang="en-US" sz="20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03957" y="2700040"/>
            <a:ext cx="3284538" cy="3597275"/>
          </a:xfrm>
          <a:custGeom>
            <a:avLst/>
            <a:gdLst>
              <a:gd name="T0" fmla="*/ 0 w 2069"/>
              <a:gd name="T1" fmla="*/ 3595688 h 2266"/>
              <a:gd name="T2" fmla="*/ 0 w 2069"/>
              <a:gd name="T3" fmla="*/ 2420938 h 2266"/>
              <a:gd name="T4" fmla="*/ 790575 w 2069"/>
              <a:gd name="T5" fmla="*/ 2420938 h 2266"/>
              <a:gd name="T6" fmla="*/ 790575 w 2069"/>
              <a:gd name="T7" fmla="*/ 2012950 h 2266"/>
              <a:gd name="T8" fmla="*/ 1628775 w 2069"/>
              <a:gd name="T9" fmla="*/ 2012950 h 2266"/>
              <a:gd name="T10" fmla="*/ 1628775 w 2069"/>
              <a:gd name="T11" fmla="*/ 1198563 h 2266"/>
              <a:gd name="T12" fmla="*/ 2444750 w 2069"/>
              <a:gd name="T13" fmla="*/ 1198563 h 2266"/>
              <a:gd name="T14" fmla="*/ 2444750 w 2069"/>
              <a:gd name="T15" fmla="*/ 790575 h 2266"/>
              <a:gd name="T16" fmla="*/ 3282950 w 2069"/>
              <a:gd name="T17" fmla="*/ 790575 h 2266"/>
              <a:gd name="T18" fmla="*/ 3282950 w 2069"/>
              <a:gd name="T19" fmla="*/ 0 h 22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69" h="2266">
                <a:moveTo>
                  <a:pt x="0" y="2265"/>
                </a:moveTo>
                <a:lnTo>
                  <a:pt x="0" y="1525"/>
                </a:lnTo>
                <a:lnTo>
                  <a:pt x="498" y="1525"/>
                </a:lnTo>
                <a:lnTo>
                  <a:pt x="498" y="1268"/>
                </a:lnTo>
                <a:lnTo>
                  <a:pt x="1026" y="1268"/>
                </a:lnTo>
                <a:lnTo>
                  <a:pt x="1026" y="755"/>
                </a:lnTo>
                <a:lnTo>
                  <a:pt x="1540" y="755"/>
                </a:lnTo>
                <a:lnTo>
                  <a:pt x="1540" y="498"/>
                </a:lnTo>
                <a:lnTo>
                  <a:pt x="2068" y="498"/>
                </a:lnTo>
                <a:lnTo>
                  <a:pt x="2068" y="0"/>
                </a:lnTo>
              </a:path>
            </a:pathLst>
          </a:custGeom>
          <a:noFill/>
          <a:ln w="508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  <p:sp>
        <p:nvSpPr>
          <p:cNvPr id="38" name="Szövegdoboz 37"/>
          <p:cNvSpPr txBox="1"/>
          <p:nvPr/>
        </p:nvSpPr>
        <p:spPr>
          <a:xfrm>
            <a:off x="5868144" y="1545754"/>
            <a:ext cx="32403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Az eladó által realizált összeg és a termelési költség különbsége - a termelő anyagi jólétének egy lehetséges mércéje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7783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Bankszámlapénz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 bankszámlapénz a tulajdonosnak eszköze, a banknak tartozása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339975" y="38608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68313" y="3789363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7019925" y="38608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003800" y="3789363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68313" y="2924944"/>
            <a:ext cx="4103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sz="2000" b="1" dirty="0" smtClean="0"/>
              <a:t>   Eszköz</a:t>
            </a:r>
            <a:r>
              <a:rPr lang="hu-HU" altLang="en-US" sz="2000" b="1" dirty="0"/>
              <a:t>	        </a:t>
            </a:r>
            <a:r>
              <a:rPr lang="hu-HU" altLang="en-US" sz="2000" b="1" dirty="0" smtClean="0"/>
              <a:t>   Bank	   Forrás</a:t>
            </a:r>
          </a:p>
          <a:p>
            <a:pPr>
              <a:spcBef>
                <a:spcPct val="50000"/>
              </a:spcBef>
            </a:pPr>
            <a:r>
              <a:rPr lang="hu-HU" altLang="en-US" sz="2000" b="1" dirty="0" smtClean="0"/>
              <a:t>(Követelés)		(Tartozás)</a:t>
            </a:r>
            <a:endParaRPr lang="hu-HU" altLang="en-US" sz="2000" b="1" dirty="0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968080" y="2927266"/>
            <a:ext cx="399640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sz="2000" b="1" dirty="0" smtClean="0"/>
              <a:t>    Eszköz</a:t>
            </a:r>
            <a:r>
              <a:rPr lang="hu-HU" altLang="en-US" sz="2000" b="1" dirty="0"/>
              <a:t>	      </a:t>
            </a:r>
            <a:r>
              <a:rPr lang="hu-HU" altLang="en-US" sz="2000" b="1" dirty="0" smtClean="0"/>
              <a:t>    Ügyfél      	   Forrás</a:t>
            </a:r>
          </a:p>
          <a:p>
            <a:pPr>
              <a:spcBef>
                <a:spcPct val="50000"/>
              </a:spcBef>
            </a:pPr>
            <a:r>
              <a:rPr lang="hu-HU" altLang="en-US" sz="2000" b="1" dirty="0" smtClean="0"/>
              <a:t>(Követelés)		(Tartozás)</a:t>
            </a:r>
            <a:endParaRPr lang="hu-HU" altLang="en-US" sz="2000" b="1" dirty="0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555875" y="4149725"/>
            <a:ext cx="43926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sz="2000" b="1" dirty="0"/>
              <a:t>Ügyfél számla	       Ügyfél pénze</a:t>
            </a:r>
          </a:p>
          <a:p>
            <a:pPr>
              <a:spcBef>
                <a:spcPct val="50000"/>
              </a:spcBef>
            </a:pPr>
            <a:r>
              <a:rPr lang="hu-HU" altLang="en-US" sz="2000" b="1" dirty="0"/>
              <a:t>1 millió			1 millió</a:t>
            </a:r>
          </a:p>
        </p:txBody>
      </p:sp>
    </p:spTree>
    <p:extLst>
      <p:ext uri="{BB962C8B-B14F-4D97-AF65-F5344CB8AC3E}">
        <p14:creationId xmlns:p14="http://schemas.microsoft.com/office/powerpoint/2010/main" val="42292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/>
          <p:cNvSpPr>
            <a:spLocks/>
          </p:cNvSpPr>
          <p:nvPr/>
        </p:nvSpPr>
        <p:spPr bwMode="auto">
          <a:xfrm>
            <a:off x="886123" y="356579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31763 h 84"/>
              <a:gd name="T4" fmla="*/ 104775 w 83"/>
              <a:gd name="T5" fmla="*/ 106363 h 84"/>
              <a:gd name="T6" fmla="*/ 130175 w 83"/>
              <a:gd name="T7" fmla="*/ 79375 h 84"/>
              <a:gd name="T8" fmla="*/ 104775 w 83"/>
              <a:gd name="T9" fmla="*/ 52388 h 84"/>
              <a:gd name="T10" fmla="*/ 77787 w 83"/>
              <a:gd name="T11" fmla="*/ 25400 h 84"/>
              <a:gd name="T12" fmla="*/ 52387 w 83"/>
              <a:gd name="T13" fmla="*/ 0 h 84"/>
              <a:gd name="T14" fmla="*/ 25400 w 83"/>
              <a:gd name="T15" fmla="*/ 25400 h 84"/>
              <a:gd name="T16" fmla="*/ 0 w 83"/>
              <a:gd name="T17" fmla="*/ 52388 h 84"/>
              <a:gd name="T18" fmla="*/ 0 w 83"/>
              <a:gd name="T19" fmla="*/ 79375 h 84"/>
              <a:gd name="T20" fmla="*/ 0 w 83"/>
              <a:gd name="T21" fmla="*/ 106363 h 84"/>
              <a:gd name="T22" fmla="*/ 25400 w 83"/>
              <a:gd name="T23" fmla="*/ 1317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83"/>
                </a:lnTo>
                <a:lnTo>
                  <a:pt x="66" y="67"/>
                </a:lnTo>
                <a:lnTo>
                  <a:pt x="82" y="50"/>
                </a:lnTo>
                <a:lnTo>
                  <a:pt x="66" y="33"/>
                </a:lnTo>
                <a:lnTo>
                  <a:pt x="49" y="16"/>
                </a:lnTo>
                <a:lnTo>
                  <a:pt x="33" y="0"/>
                </a:lnTo>
                <a:lnTo>
                  <a:pt x="16" y="16"/>
                </a:lnTo>
                <a:lnTo>
                  <a:pt x="0" y="33"/>
                </a:lnTo>
                <a:lnTo>
                  <a:pt x="0" y="50"/>
                </a:lnTo>
                <a:lnTo>
                  <a:pt x="0" y="67"/>
                </a:lnTo>
                <a:lnTo>
                  <a:pt x="16" y="83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899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4137B41-A5D4-42C6-9340-47E525F4A82D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4896148" y="639313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967085" y="440558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195560" y="191321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819448" y="639313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80904" name="Rectangle 11"/>
          <p:cNvSpPr>
            <a:spLocks noChangeArrowheads="1"/>
          </p:cNvSpPr>
          <p:nvPr/>
        </p:nvSpPr>
        <p:spPr bwMode="auto">
          <a:xfrm>
            <a:off x="616248" y="42690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886123" y="435319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1035348" y="413729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80907" name="Rectangle 14"/>
          <p:cNvSpPr>
            <a:spLocks noChangeArrowheads="1"/>
          </p:cNvSpPr>
          <p:nvPr/>
        </p:nvSpPr>
        <p:spPr bwMode="auto">
          <a:xfrm>
            <a:off x="2846685" y="439923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 flipV="1">
            <a:off x="949623" y="440876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Rectangle 16"/>
          <p:cNvSpPr>
            <a:spLocks noChangeArrowheads="1"/>
          </p:cNvSpPr>
          <p:nvPr/>
        </p:nvSpPr>
        <p:spPr bwMode="auto">
          <a:xfrm>
            <a:off x="4711998" y="219737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10" name="Rectangle 17"/>
          <p:cNvSpPr>
            <a:spLocks noChangeArrowheads="1"/>
          </p:cNvSpPr>
          <p:nvPr/>
        </p:nvSpPr>
        <p:spPr bwMode="auto">
          <a:xfrm>
            <a:off x="1035348" y="589624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80911" name="Line 18"/>
          <p:cNvSpPr>
            <a:spLocks noChangeShapeType="1"/>
          </p:cNvSpPr>
          <p:nvPr/>
        </p:nvSpPr>
        <p:spPr bwMode="auto">
          <a:xfrm flipV="1">
            <a:off x="952798" y="253551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886123" y="590259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2722860" y="435319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14" name="Rectangle 21"/>
          <p:cNvSpPr>
            <a:spLocks noChangeArrowheads="1"/>
          </p:cNvSpPr>
          <p:nvPr/>
        </p:nvSpPr>
        <p:spPr bwMode="auto">
          <a:xfrm>
            <a:off x="878185" y="4491310"/>
            <a:ext cx="1420813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eredeti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15" name="Rectangle 22"/>
          <p:cNvSpPr>
            <a:spLocks noChangeArrowheads="1"/>
          </p:cNvSpPr>
          <p:nvPr/>
        </p:nvSpPr>
        <p:spPr bwMode="auto">
          <a:xfrm>
            <a:off x="2662535" y="639313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80916" name="Rectangle 23"/>
          <p:cNvSpPr>
            <a:spLocks noChangeArrowheads="1"/>
          </p:cNvSpPr>
          <p:nvPr/>
        </p:nvSpPr>
        <p:spPr bwMode="auto">
          <a:xfrm>
            <a:off x="3581698" y="639313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957560" y="198941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18" name="Line 25"/>
          <p:cNvSpPr>
            <a:spLocks noChangeShapeType="1"/>
          </p:cNvSpPr>
          <p:nvPr/>
        </p:nvSpPr>
        <p:spPr bwMode="auto">
          <a:xfrm>
            <a:off x="2787948" y="443416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936923" y="3646760"/>
            <a:ext cx="2759075" cy="2703513"/>
          </a:xfrm>
          <a:custGeom>
            <a:avLst/>
            <a:gdLst>
              <a:gd name="T0" fmla="*/ 0 w 1738"/>
              <a:gd name="T1" fmla="*/ 0 h 1703"/>
              <a:gd name="T2" fmla="*/ 2757488 w 1738"/>
              <a:gd name="T3" fmla="*/ 0 h 1703"/>
              <a:gd name="T4" fmla="*/ 2757488 w 1738"/>
              <a:gd name="T5" fmla="*/ 2701925 h 17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8" h="1703">
                <a:moveTo>
                  <a:pt x="0" y="0"/>
                </a:moveTo>
                <a:lnTo>
                  <a:pt x="1737" y="0"/>
                </a:lnTo>
                <a:lnTo>
                  <a:pt x="1737" y="170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20" name="Rectangle 12"/>
          <p:cNvSpPr>
            <a:spLocks noChangeArrowheads="1"/>
          </p:cNvSpPr>
          <p:nvPr/>
        </p:nvSpPr>
        <p:spPr bwMode="auto">
          <a:xfrm>
            <a:off x="616248" y="3508648"/>
            <a:ext cx="2667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80921" name="Rectangle 27"/>
          <p:cNvSpPr>
            <a:spLocks noChangeArrowheads="1"/>
          </p:cNvSpPr>
          <p:nvPr/>
        </p:nvSpPr>
        <p:spPr bwMode="auto">
          <a:xfrm>
            <a:off x="3581698" y="639313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80922" name="Rectangle 9"/>
          <p:cNvSpPr>
            <a:spLocks noChangeArrowheads="1"/>
          </p:cNvSpPr>
          <p:nvPr/>
        </p:nvSpPr>
        <p:spPr bwMode="auto">
          <a:xfrm>
            <a:off x="936923" y="3646760"/>
            <a:ext cx="1838325" cy="758825"/>
          </a:xfrm>
          <a:prstGeom prst="rect">
            <a:avLst/>
          </a:prstGeom>
          <a:solidFill>
            <a:srgbClr val="E6B4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>
            <a:off x="2775248" y="3646760"/>
            <a:ext cx="920750" cy="760413"/>
          </a:xfrm>
          <a:custGeom>
            <a:avLst/>
            <a:gdLst>
              <a:gd name="T0" fmla="*/ 0 w 580"/>
              <a:gd name="T1" fmla="*/ 758825 h 479"/>
              <a:gd name="T2" fmla="*/ 0 w 580"/>
              <a:gd name="T3" fmla="*/ 0 h 479"/>
              <a:gd name="T4" fmla="*/ 919163 w 580"/>
              <a:gd name="T5" fmla="*/ 0 h 479"/>
              <a:gd name="T6" fmla="*/ 0 w 580"/>
              <a:gd name="T7" fmla="*/ 758825 h 4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0" h="479">
                <a:moveTo>
                  <a:pt x="0" y="478"/>
                </a:moveTo>
                <a:lnTo>
                  <a:pt x="0" y="0"/>
                </a:lnTo>
                <a:lnTo>
                  <a:pt x="579" y="0"/>
                </a:lnTo>
                <a:lnTo>
                  <a:pt x="0" y="478"/>
                </a:lnTo>
              </a:path>
            </a:pathLst>
          </a:custGeom>
          <a:solidFill>
            <a:srgbClr val="C5AE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24" name="Rectangle 18"/>
          <p:cNvSpPr>
            <a:spLocks noChangeArrowheads="1"/>
          </p:cNvSpPr>
          <p:nvPr/>
        </p:nvSpPr>
        <p:spPr bwMode="auto">
          <a:xfrm>
            <a:off x="1035348" y="413729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80925" name="Rectangle 19"/>
          <p:cNvSpPr>
            <a:spLocks noChangeArrowheads="1"/>
          </p:cNvSpPr>
          <p:nvPr/>
        </p:nvSpPr>
        <p:spPr bwMode="auto">
          <a:xfrm>
            <a:off x="2846685" y="439923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80926" name="Rectangle 22"/>
          <p:cNvSpPr>
            <a:spLocks noChangeArrowheads="1"/>
          </p:cNvSpPr>
          <p:nvPr/>
        </p:nvSpPr>
        <p:spPr bwMode="auto">
          <a:xfrm>
            <a:off x="1035348" y="589624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80927" name="Rectangle 26"/>
          <p:cNvSpPr>
            <a:spLocks noChangeArrowheads="1"/>
          </p:cNvSpPr>
          <p:nvPr/>
        </p:nvSpPr>
        <p:spPr bwMode="auto">
          <a:xfrm>
            <a:off x="1035348" y="334989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D</a:t>
            </a:r>
          </a:p>
        </p:txBody>
      </p:sp>
      <p:sp>
        <p:nvSpPr>
          <p:cNvPr id="80928" name="Rectangle 29"/>
          <p:cNvSpPr>
            <a:spLocks noChangeArrowheads="1"/>
          </p:cNvSpPr>
          <p:nvPr/>
        </p:nvSpPr>
        <p:spPr bwMode="auto">
          <a:xfrm>
            <a:off x="3818235" y="3534048"/>
            <a:ext cx="133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F</a:t>
            </a:r>
          </a:p>
        </p:txBody>
      </p:sp>
      <p:sp>
        <p:nvSpPr>
          <p:cNvPr id="80929" name="Line 30"/>
          <p:cNvSpPr>
            <a:spLocks noChangeShapeType="1"/>
          </p:cNvSpPr>
          <p:nvPr/>
        </p:nvSpPr>
        <p:spPr bwMode="auto">
          <a:xfrm>
            <a:off x="1719560" y="2827610"/>
            <a:ext cx="209550" cy="107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35"/>
          <p:cNvSpPr>
            <a:spLocks noChangeShapeType="1"/>
          </p:cNvSpPr>
          <p:nvPr/>
        </p:nvSpPr>
        <p:spPr bwMode="auto">
          <a:xfrm>
            <a:off x="3076873" y="3922985"/>
            <a:ext cx="766762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Rectangle 38"/>
          <p:cNvSpPr>
            <a:spLocks noChangeArrowheads="1"/>
          </p:cNvSpPr>
          <p:nvPr/>
        </p:nvSpPr>
        <p:spPr bwMode="auto">
          <a:xfrm>
            <a:off x="3897610" y="4556398"/>
            <a:ext cx="20018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új termelő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32" name="Rectangle 39"/>
          <p:cNvSpPr>
            <a:spLocks noChangeArrowheads="1"/>
          </p:cNvSpPr>
          <p:nvPr/>
        </p:nvSpPr>
        <p:spPr bwMode="auto">
          <a:xfrm>
            <a:off x="1346498" y="2248173"/>
            <a:ext cx="24653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további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termelői többletre</a:t>
            </a:r>
            <a:endParaRPr lang="en-GB" sz="4000" dirty="0" smtClean="0"/>
          </a:p>
        </p:txBody>
      </p:sp>
      <p:sp>
        <p:nvSpPr>
          <p:cNvPr id="38" name="Szövegdoboz 37"/>
          <p:cNvSpPr txBox="1"/>
          <p:nvPr/>
        </p:nvSpPr>
        <p:spPr>
          <a:xfrm>
            <a:off x="5940152" y="189418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Geometriailag: a kínálati görbe és a piaci árat megjelenítő vízszintes szakasz közötti terület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0621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9091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1F619B71-901E-4AB7-B28C-6E660C5FDA0F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71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0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02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9103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4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9105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9106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1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9112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284413" y="3903663"/>
            <a:ext cx="2279650" cy="1916112"/>
          </a:xfrm>
          <a:custGeom>
            <a:avLst/>
            <a:gdLst>
              <a:gd name="T0" fmla="*/ 2278063 w 1436"/>
              <a:gd name="T1" fmla="*/ 0 h 1207"/>
              <a:gd name="T2" fmla="*/ 0 w 1436"/>
              <a:gd name="T3" fmla="*/ 0 h 1207"/>
              <a:gd name="T4" fmla="*/ 0 w 1436"/>
              <a:gd name="T5" fmla="*/ 1914525 h 1207"/>
              <a:gd name="T6" fmla="*/ 2278063 w 1436"/>
              <a:gd name="T7" fmla="*/ 0 h 12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207">
                <a:moveTo>
                  <a:pt x="1435" y="0"/>
                </a:moveTo>
                <a:lnTo>
                  <a:pt x="0" y="0"/>
                </a:lnTo>
                <a:lnTo>
                  <a:pt x="0" y="1206"/>
                </a:lnTo>
                <a:lnTo>
                  <a:pt x="1435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644775" y="4217988"/>
            <a:ext cx="11350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Termelői többlet</a:t>
            </a:r>
            <a:endParaRPr lang="it-IT" altLang="en-US" sz="1500">
              <a:ea typeface="MS PGothic" pitchFamily="34" charset="-128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319338" y="2133600"/>
            <a:ext cx="2087562" cy="1716088"/>
          </a:xfrm>
          <a:custGeom>
            <a:avLst/>
            <a:gdLst>
              <a:gd name="T0" fmla="*/ 2086108 w 1436"/>
              <a:gd name="T1" fmla="*/ 1714650 h 1193"/>
              <a:gd name="T2" fmla="*/ 0 w 1436"/>
              <a:gd name="T3" fmla="*/ 1714650 h 1193"/>
              <a:gd name="T4" fmla="*/ 0 w 1436"/>
              <a:gd name="T5" fmla="*/ 0 h 1193"/>
              <a:gd name="T6" fmla="*/ 2086108 w 1436"/>
              <a:gd name="T7" fmla="*/ 1714650 h 11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193">
                <a:moveTo>
                  <a:pt x="1435" y="1192"/>
                </a:moveTo>
                <a:lnTo>
                  <a:pt x="0" y="1192"/>
                </a:lnTo>
                <a:lnTo>
                  <a:pt x="0" y="0"/>
                </a:lnTo>
                <a:lnTo>
                  <a:pt x="1435" y="1192"/>
                </a:lnTo>
              </a:path>
            </a:pathLst>
          </a:custGeom>
          <a:solidFill>
            <a:srgbClr val="CD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633663" y="3257550"/>
            <a:ext cx="12176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Fogyasztói többlet</a:t>
            </a:r>
            <a:endParaRPr lang="it-IT" altLang="en-US" sz="15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804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Allokációs hatékonyság</a:t>
            </a:r>
            <a:endParaRPr lang="en-GB" altLang="en-US" smtClean="0"/>
          </a:p>
        </p:txBody>
      </p:sp>
      <p:sp>
        <p:nvSpPr>
          <p:cNvPr id="95235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F5065997-3F15-419C-B32F-B97216B6D42B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72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709613" y="1520825"/>
            <a:ext cx="8001000" cy="37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907338" y="5284788"/>
            <a:ext cx="865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Mennyiség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07950" y="148431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Ár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2438" y="5284788"/>
            <a:ext cx="128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400">
                <a:latin typeface="FranklinGothic-Book"/>
                <a:ea typeface="MS PGothic" pitchFamily="34" charset="-128"/>
              </a:rPr>
              <a:t>0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230236" y="5284788"/>
            <a:ext cx="2037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Egyensúlyi mennyiség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722688" y="3346450"/>
            <a:ext cx="1587" cy="1893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6818313" y="1614488"/>
            <a:ext cx="557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Kínálat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6846888" y="4881563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Kereslet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4" name="Line 13"/>
          <p:cNvSpPr>
            <a:spLocks noChangeShapeType="1"/>
          </p:cNvSpPr>
          <p:nvPr/>
        </p:nvSpPr>
        <p:spPr bwMode="auto">
          <a:xfrm flipV="1">
            <a:off x="749300" y="1719263"/>
            <a:ext cx="5972175" cy="32353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750888" y="1749425"/>
            <a:ext cx="6000750" cy="3216275"/>
          </a:xfrm>
          <a:prstGeom prst="line">
            <a:avLst/>
          </a:prstGeom>
          <a:noFill/>
          <a:ln w="381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21"/>
          <p:cNvSpPr>
            <a:spLocks noChangeArrowheads="1"/>
          </p:cNvSpPr>
          <p:nvPr/>
        </p:nvSpPr>
        <p:spPr bwMode="auto">
          <a:xfrm>
            <a:off x="1600200" y="3062288"/>
            <a:ext cx="1063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63" name="Freeform 27"/>
          <p:cNvSpPr>
            <a:spLocks/>
          </p:cNvSpPr>
          <p:nvPr/>
        </p:nvSpPr>
        <p:spPr bwMode="auto">
          <a:xfrm>
            <a:off x="3663950" y="3300413"/>
            <a:ext cx="146050" cy="93662"/>
          </a:xfrm>
          <a:custGeom>
            <a:avLst/>
            <a:gdLst>
              <a:gd name="T0" fmla="*/ 57651 w 76"/>
              <a:gd name="T1" fmla="*/ 92413 h 75"/>
              <a:gd name="T2" fmla="*/ 86477 w 76"/>
              <a:gd name="T3" fmla="*/ 73681 h 75"/>
              <a:gd name="T4" fmla="*/ 115303 w 76"/>
              <a:gd name="T5" fmla="*/ 54948 h 75"/>
              <a:gd name="T6" fmla="*/ 144128 w 76"/>
              <a:gd name="T7" fmla="*/ 37465 h 75"/>
              <a:gd name="T8" fmla="*/ 115303 w 76"/>
              <a:gd name="T9" fmla="*/ 18732 h 75"/>
              <a:gd name="T10" fmla="*/ 86477 w 76"/>
              <a:gd name="T11" fmla="*/ 0 h 75"/>
              <a:gd name="T12" fmla="*/ 57651 w 76"/>
              <a:gd name="T13" fmla="*/ 0 h 75"/>
              <a:gd name="T14" fmla="*/ 28826 w 76"/>
              <a:gd name="T15" fmla="*/ 0 h 75"/>
              <a:gd name="T16" fmla="*/ 0 w 76"/>
              <a:gd name="T17" fmla="*/ 18732 h 75"/>
              <a:gd name="T18" fmla="*/ 0 w 76"/>
              <a:gd name="T19" fmla="*/ 37465 h 75"/>
              <a:gd name="T20" fmla="*/ 0 w 76"/>
              <a:gd name="T21" fmla="*/ 54948 h 75"/>
              <a:gd name="T22" fmla="*/ 28826 w 76"/>
              <a:gd name="T23" fmla="*/ 73681 h 75"/>
              <a:gd name="T24" fmla="*/ 57651 w 76"/>
              <a:gd name="T25" fmla="*/ 92413 h 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" h="75">
                <a:moveTo>
                  <a:pt x="30" y="74"/>
                </a:moveTo>
                <a:lnTo>
                  <a:pt x="45" y="59"/>
                </a:lnTo>
                <a:lnTo>
                  <a:pt x="60" y="44"/>
                </a:lnTo>
                <a:lnTo>
                  <a:pt x="75" y="30"/>
                </a:lnTo>
                <a:lnTo>
                  <a:pt x="60" y="15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15"/>
                </a:lnTo>
                <a:lnTo>
                  <a:pt x="0" y="30"/>
                </a:lnTo>
                <a:lnTo>
                  <a:pt x="0" y="44"/>
                </a:lnTo>
                <a:lnTo>
                  <a:pt x="15" y="59"/>
                </a:lnTo>
                <a:lnTo>
                  <a:pt x="30" y="7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4" name="Freeform 28"/>
          <p:cNvSpPr>
            <a:spLocks/>
          </p:cNvSpPr>
          <p:nvPr/>
        </p:nvSpPr>
        <p:spPr bwMode="auto">
          <a:xfrm>
            <a:off x="3549650" y="5649913"/>
            <a:ext cx="115888" cy="55562"/>
          </a:xfrm>
          <a:custGeom>
            <a:avLst/>
            <a:gdLst>
              <a:gd name="T0" fmla="*/ 113957 w 60"/>
              <a:gd name="T1" fmla="*/ 0 h 46"/>
              <a:gd name="T2" fmla="*/ 113957 w 60"/>
              <a:gd name="T3" fmla="*/ 18118 h 46"/>
              <a:gd name="T4" fmla="*/ 56013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59" y="15"/>
                </a:lnTo>
                <a:lnTo>
                  <a:pt x="29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5" name="Freeform 29"/>
          <p:cNvSpPr>
            <a:spLocks/>
          </p:cNvSpPr>
          <p:nvPr/>
        </p:nvSpPr>
        <p:spPr bwMode="auto">
          <a:xfrm>
            <a:off x="2259013" y="5705475"/>
            <a:ext cx="1292225" cy="1588"/>
          </a:xfrm>
          <a:custGeom>
            <a:avLst/>
            <a:gdLst>
              <a:gd name="T0" fmla="*/ 1290299 w 671"/>
              <a:gd name="T1" fmla="*/ 0 h 1"/>
              <a:gd name="T2" fmla="*/ 1261412 w 671"/>
              <a:gd name="T3" fmla="*/ 0 h 1"/>
              <a:gd name="T4" fmla="*/ 1232525 w 671"/>
              <a:gd name="T5" fmla="*/ 0 h 1"/>
              <a:gd name="T6" fmla="*/ 1203637 w 671"/>
              <a:gd name="T7" fmla="*/ 0 h 1"/>
              <a:gd name="T8" fmla="*/ 1174750 w 671"/>
              <a:gd name="T9" fmla="*/ 0 h 1"/>
              <a:gd name="T10" fmla="*/ 1118901 w 671"/>
              <a:gd name="T11" fmla="*/ 0 h 1"/>
              <a:gd name="T12" fmla="*/ 1061127 w 671"/>
              <a:gd name="T13" fmla="*/ 0 h 1"/>
              <a:gd name="T14" fmla="*/ 1032239 w 671"/>
              <a:gd name="T15" fmla="*/ 0 h 1"/>
              <a:gd name="T16" fmla="*/ 974465 w 671"/>
              <a:gd name="T17" fmla="*/ 0 h 1"/>
              <a:gd name="T18" fmla="*/ 916690 w 671"/>
              <a:gd name="T19" fmla="*/ 0 h 1"/>
              <a:gd name="T20" fmla="*/ 831954 w 671"/>
              <a:gd name="T21" fmla="*/ 0 h 1"/>
              <a:gd name="T22" fmla="*/ 774180 w 671"/>
              <a:gd name="T23" fmla="*/ 0 h 1"/>
              <a:gd name="T24" fmla="*/ 716405 w 671"/>
              <a:gd name="T25" fmla="*/ 0 h 1"/>
              <a:gd name="T26" fmla="*/ 658630 w 671"/>
              <a:gd name="T27" fmla="*/ 0 h 1"/>
              <a:gd name="T28" fmla="*/ 602782 w 671"/>
              <a:gd name="T29" fmla="*/ 0 h 1"/>
              <a:gd name="T30" fmla="*/ 516120 w 671"/>
              <a:gd name="T31" fmla="*/ 0 h 1"/>
              <a:gd name="T32" fmla="*/ 458345 w 671"/>
              <a:gd name="T33" fmla="*/ 0 h 1"/>
              <a:gd name="T34" fmla="*/ 400570 w 671"/>
              <a:gd name="T35" fmla="*/ 0 h 1"/>
              <a:gd name="T36" fmla="*/ 344722 w 671"/>
              <a:gd name="T37" fmla="*/ 0 h 1"/>
              <a:gd name="T38" fmla="*/ 286947 w 671"/>
              <a:gd name="T39" fmla="*/ 0 h 1"/>
              <a:gd name="T40" fmla="*/ 229173 w 671"/>
              <a:gd name="T41" fmla="*/ 0 h 1"/>
              <a:gd name="T42" fmla="*/ 200285 w 671"/>
              <a:gd name="T43" fmla="*/ 0 h 1"/>
              <a:gd name="T44" fmla="*/ 142511 w 671"/>
              <a:gd name="T45" fmla="*/ 0 h 1"/>
              <a:gd name="T46" fmla="*/ 115549 w 671"/>
              <a:gd name="T47" fmla="*/ 0 h 1"/>
              <a:gd name="T48" fmla="*/ 86662 w 671"/>
              <a:gd name="T49" fmla="*/ 0 h 1"/>
              <a:gd name="T50" fmla="*/ 57775 w 671"/>
              <a:gd name="T51" fmla="*/ 0 h 1"/>
              <a:gd name="T52" fmla="*/ 28887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81" y="0"/>
                </a:lnTo>
                <a:lnTo>
                  <a:pt x="551" y="0"/>
                </a:lnTo>
                <a:lnTo>
                  <a:pt x="536" y="0"/>
                </a:lnTo>
                <a:lnTo>
                  <a:pt x="506" y="0"/>
                </a:lnTo>
                <a:lnTo>
                  <a:pt x="476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42" y="0"/>
                </a:lnTo>
                <a:lnTo>
                  <a:pt x="313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104" y="0"/>
                </a:lnTo>
                <a:lnTo>
                  <a:pt x="74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6" name="Freeform 30"/>
          <p:cNvSpPr>
            <a:spLocks/>
          </p:cNvSpPr>
          <p:nvPr/>
        </p:nvSpPr>
        <p:spPr bwMode="auto">
          <a:xfrm>
            <a:off x="2171700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57978 w 46"/>
              <a:gd name="T3" fmla="*/ 0 h 46"/>
              <a:gd name="T4" fmla="*/ 28989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30" y="0"/>
                </a:lnTo>
                <a:lnTo>
                  <a:pt x="15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7" name="Freeform 31"/>
          <p:cNvSpPr>
            <a:spLocks/>
          </p:cNvSpPr>
          <p:nvPr/>
        </p:nvSpPr>
        <p:spPr bwMode="auto">
          <a:xfrm>
            <a:off x="2087563" y="5705475"/>
            <a:ext cx="85725" cy="55563"/>
          </a:xfrm>
          <a:custGeom>
            <a:avLst/>
            <a:gdLst>
              <a:gd name="T0" fmla="*/ 83820 w 45"/>
              <a:gd name="T1" fmla="*/ 54355 h 46"/>
              <a:gd name="T2" fmla="*/ 83820 w 45"/>
              <a:gd name="T3" fmla="*/ 18118 h 46"/>
              <a:gd name="T4" fmla="*/ 55245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44" y="15"/>
                </a:lnTo>
                <a:lnTo>
                  <a:pt x="2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8" name="Freeform 32"/>
          <p:cNvSpPr>
            <a:spLocks/>
          </p:cNvSpPr>
          <p:nvPr/>
        </p:nvSpPr>
        <p:spPr bwMode="auto">
          <a:xfrm>
            <a:off x="825500" y="5705475"/>
            <a:ext cx="1263650" cy="1588"/>
          </a:xfrm>
          <a:custGeom>
            <a:avLst/>
            <a:gdLst>
              <a:gd name="T0" fmla="*/ 1261724 w 656"/>
              <a:gd name="T1" fmla="*/ 0 h 1"/>
              <a:gd name="T2" fmla="*/ 1232829 w 656"/>
              <a:gd name="T3" fmla="*/ 0 h 1"/>
              <a:gd name="T4" fmla="*/ 1203935 w 656"/>
              <a:gd name="T5" fmla="*/ 0 h 1"/>
              <a:gd name="T6" fmla="*/ 1175040 w 656"/>
              <a:gd name="T7" fmla="*/ 0 h 1"/>
              <a:gd name="T8" fmla="*/ 1146146 w 656"/>
              <a:gd name="T9" fmla="*/ 0 h 1"/>
              <a:gd name="T10" fmla="*/ 1090283 w 656"/>
              <a:gd name="T11" fmla="*/ 0 h 1"/>
              <a:gd name="T12" fmla="*/ 1061389 w 656"/>
              <a:gd name="T13" fmla="*/ 0 h 1"/>
              <a:gd name="T14" fmla="*/ 1003600 w 656"/>
              <a:gd name="T15" fmla="*/ 0 h 1"/>
              <a:gd name="T16" fmla="*/ 945811 w 656"/>
              <a:gd name="T17" fmla="*/ 0 h 1"/>
              <a:gd name="T18" fmla="*/ 888022 w 656"/>
              <a:gd name="T19" fmla="*/ 0 h 1"/>
              <a:gd name="T20" fmla="*/ 832160 w 656"/>
              <a:gd name="T21" fmla="*/ 0 h 1"/>
              <a:gd name="T22" fmla="*/ 774371 w 656"/>
              <a:gd name="T23" fmla="*/ 0 h 1"/>
              <a:gd name="T24" fmla="*/ 687688 w 656"/>
              <a:gd name="T25" fmla="*/ 0 h 1"/>
              <a:gd name="T26" fmla="*/ 629899 w 656"/>
              <a:gd name="T27" fmla="*/ 0 h 1"/>
              <a:gd name="T28" fmla="*/ 574036 w 656"/>
              <a:gd name="T29" fmla="*/ 0 h 1"/>
              <a:gd name="T30" fmla="*/ 516247 w 656"/>
              <a:gd name="T31" fmla="*/ 0 h 1"/>
              <a:gd name="T32" fmla="*/ 458458 w 656"/>
              <a:gd name="T33" fmla="*/ 0 h 1"/>
              <a:gd name="T34" fmla="*/ 373701 w 656"/>
              <a:gd name="T35" fmla="*/ 0 h 1"/>
              <a:gd name="T36" fmla="*/ 315913 w 656"/>
              <a:gd name="T37" fmla="*/ 0 h 1"/>
              <a:gd name="T38" fmla="*/ 258124 w 656"/>
              <a:gd name="T39" fmla="*/ 0 h 1"/>
              <a:gd name="T40" fmla="*/ 229229 w 656"/>
              <a:gd name="T41" fmla="*/ 0 h 1"/>
              <a:gd name="T42" fmla="*/ 171440 w 656"/>
              <a:gd name="T43" fmla="*/ 0 h 1"/>
              <a:gd name="T44" fmla="*/ 142546 w 656"/>
              <a:gd name="T45" fmla="*/ 0 h 1"/>
              <a:gd name="T46" fmla="*/ 86683 w 656"/>
              <a:gd name="T47" fmla="*/ 0 h 1"/>
              <a:gd name="T48" fmla="*/ 57789 w 656"/>
              <a:gd name="T49" fmla="*/ 0 h 1"/>
              <a:gd name="T50" fmla="*/ 28894 w 656"/>
              <a:gd name="T51" fmla="*/ 0 h 1"/>
              <a:gd name="T52" fmla="*/ 0 w 656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6" h="1">
                <a:moveTo>
                  <a:pt x="655" y="0"/>
                </a:move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5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1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7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9" name="Freeform 33"/>
          <p:cNvSpPr>
            <a:spLocks/>
          </p:cNvSpPr>
          <p:nvPr/>
        </p:nvSpPr>
        <p:spPr bwMode="auto">
          <a:xfrm>
            <a:off x="709613" y="5649913"/>
            <a:ext cx="117475" cy="55562"/>
          </a:xfrm>
          <a:custGeom>
            <a:avLst/>
            <a:gdLst>
              <a:gd name="T0" fmla="*/ 115549 w 61"/>
              <a:gd name="T1" fmla="*/ 54354 h 46"/>
              <a:gd name="T2" fmla="*/ 57775 w 61"/>
              <a:gd name="T3" fmla="*/ 36236 h 46"/>
              <a:gd name="T4" fmla="*/ 28887 w 61"/>
              <a:gd name="T5" fmla="*/ 18118 h 46"/>
              <a:gd name="T6" fmla="*/ 0 w 6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" h="46">
                <a:moveTo>
                  <a:pt x="60" y="45"/>
                </a:moveTo>
                <a:lnTo>
                  <a:pt x="30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0" name="Freeform 34"/>
          <p:cNvSpPr>
            <a:spLocks/>
          </p:cNvSpPr>
          <p:nvPr/>
        </p:nvSpPr>
        <p:spPr bwMode="auto">
          <a:xfrm>
            <a:off x="6646863" y="5649913"/>
            <a:ext cx="115887" cy="55562"/>
          </a:xfrm>
          <a:custGeom>
            <a:avLst/>
            <a:gdLst>
              <a:gd name="T0" fmla="*/ 113956 w 60"/>
              <a:gd name="T1" fmla="*/ 0 h 46"/>
              <a:gd name="T2" fmla="*/ 84984 w 60"/>
              <a:gd name="T3" fmla="*/ 18118 h 46"/>
              <a:gd name="T4" fmla="*/ 28972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44" y="15"/>
                </a:lnTo>
                <a:lnTo>
                  <a:pt x="15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1" name="Freeform 35"/>
          <p:cNvSpPr>
            <a:spLocks/>
          </p:cNvSpPr>
          <p:nvPr/>
        </p:nvSpPr>
        <p:spPr bwMode="auto">
          <a:xfrm>
            <a:off x="5354638" y="5705475"/>
            <a:ext cx="1293812" cy="1588"/>
          </a:xfrm>
          <a:custGeom>
            <a:avLst/>
            <a:gdLst>
              <a:gd name="T0" fmla="*/ 1291884 w 671"/>
              <a:gd name="T1" fmla="*/ 0 h 1"/>
              <a:gd name="T2" fmla="*/ 1262961 w 671"/>
              <a:gd name="T3" fmla="*/ 0 h 1"/>
              <a:gd name="T4" fmla="*/ 1234038 w 671"/>
              <a:gd name="T5" fmla="*/ 0 h 1"/>
              <a:gd name="T6" fmla="*/ 1205115 w 671"/>
              <a:gd name="T7" fmla="*/ 0 h 1"/>
              <a:gd name="T8" fmla="*/ 1176193 w 671"/>
              <a:gd name="T9" fmla="*/ 0 h 1"/>
              <a:gd name="T10" fmla="*/ 1149198 w 671"/>
              <a:gd name="T11" fmla="*/ 0 h 1"/>
              <a:gd name="T12" fmla="*/ 1091353 w 671"/>
              <a:gd name="T13" fmla="*/ 0 h 1"/>
              <a:gd name="T14" fmla="*/ 1062430 w 671"/>
              <a:gd name="T15" fmla="*/ 0 h 1"/>
              <a:gd name="T16" fmla="*/ 1004584 w 671"/>
              <a:gd name="T17" fmla="*/ 0 h 1"/>
              <a:gd name="T18" fmla="*/ 946739 w 671"/>
              <a:gd name="T19" fmla="*/ 0 h 1"/>
              <a:gd name="T20" fmla="*/ 890821 w 671"/>
              <a:gd name="T21" fmla="*/ 0 h 1"/>
              <a:gd name="T22" fmla="*/ 832976 w 671"/>
              <a:gd name="T23" fmla="*/ 0 h 1"/>
              <a:gd name="T24" fmla="*/ 775130 w 671"/>
              <a:gd name="T25" fmla="*/ 0 h 1"/>
              <a:gd name="T26" fmla="*/ 688362 w 671"/>
              <a:gd name="T27" fmla="*/ 0 h 1"/>
              <a:gd name="T28" fmla="*/ 632445 w 671"/>
              <a:gd name="T29" fmla="*/ 0 h 1"/>
              <a:gd name="T30" fmla="*/ 574599 w 671"/>
              <a:gd name="T31" fmla="*/ 0 h 1"/>
              <a:gd name="T32" fmla="*/ 516754 w 671"/>
              <a:gd name="T33" fmla="*/ 0 h 1"/>
              <a:gd name="T34" fmla="*/ 458908 w 671"/>
              <a:gd name="T35" fmla="*/ 0 h 1"/>
              <a:gd name="T36" fmla="*/ 374068 w 671"/>
              <a:gd name="T37" fmla="*/ 0 h 1"/>
              <a:gd name="T38" fmla="*/ 316222 w 671"/>
              <a:gd name="T39" fmla="*/ 0 h 1"/>
              <a:gd name="T40" fmla="*/ 258377 w 671"/>
              <a:gd name="T41" fmla="*/ 0 h 1"/>
              <a:gd name="T42" fmla="*/ 229454 w 671"/>
              <a:gd name="T43" fmla="*/ 0 h 1"/>
              <a:gd name="T44" fmla="*/ 171608 w 671"/>
              <a:gd name="T45" fmla="*/ 0 h 1"/>
              <a:gd name="T46" fmla="*/ 115691 w 671"/>
              <a:gd name="T47" fmla="*/ 0 h 1"/>
              <a:gd name="T48" fmla="*/ 86768 w 671"/>
              <a:gd name="T49" fmla="*/ 0 h 1"/>
              <a:gd name="T50" fmla="*/ 57846 w 671"/>
              <a:gd name="T51" fmla="*/ 0 h 1"/>
              <a:gd name="T52" fmla="*/ 28923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6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2" name="Freeform 36"/>
          <p:cNvSpPr>
            <a:spLocks/>
          </p:cNvSpPr>
          <p:nvPr/>
        </p:nvSpPr>
        <p:spPr bwMode="auto">
          <a:xfrm>
            <a:off x="5268913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28989 w 46"/>
              <a:gd name="T3" fmla="*/ 0 h 46"/>
              <a:gd name="T4" fmla="*/ 0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15" y="0"/>
                </a:lnTo>
                <a:lnTo>
                  <a:pt x="0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3" name="Freeform 37"/>
          <p:cNvSpPr>
            <a:spLocks/>
          </p:cNvSpPr>
          <p:nvPr/>
        </p:nvSpPr>
        <p:spPr bwMode="auto">
          <a:xfrm>
            <a:off x="5183188" y="5705475"/>
            <a:ext cx="87312" cy="55563"/>
          </a:xfrm>
          <a:custGeom>
            <a:avLst/>
            <a:gdLst>
              <a:gd name="T0" fmla="*/ 85372 w 45"/>
              <a:gd name="T1" fmla="*/ 54355 h 46"/>
              <a:gd name="T2" fmla="*/ 56268 w 45"/>
              <a:gd name="T3" fmla="*/ 18118 h 46"/>
              <a:gd name="T4" fmla="*/ 29104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29" y="15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4" name="Freeform 38"/>
          <p:cNvSpPr>
            <a:spLocks/>
          </p:cNvSpPr>
          <p:nvPr/>
        </p:nvSpPr>
        <p:spPr bwMode="auto">
          <a:xfrm>
            <a:off x="3892550" y="5705475"/>
            <a:ext cx="1293813" cy="1588"/>
          </a:xfrm>
          <a:custGeom>
            <a:avLst/>
            <a:gdLst>
              <a:gd name="T0" fmla="*/ 1291885 w 671"/>
              <a:gd name="T1" fmla="*/ 0 h 1"/>
              <a:gd name="T2" fmla="*/ 1262962 w 671"/>
              <a:gd name="T3" fmla="*/ 0 h 1"/>
              <a:gd name="T4" fmla="*/ 1234039 w 671"/>
              <a:gd name="T5" fmla="*/ 0 h 1"/>
              <a:gd name="T6" fmla="*/ 1176194 w 671"/>
              <a:gd name="T7" fmla="*/ 0 h 1"/>
              <a:gd name="T8" fmla="*/ 1149199 w 671"/>
              <a:gd name="T9" fmla="*/ 0 h 1"/>
              <a:gd name="T10" fmla="*/ 1120276 w 671"/>
              <a:gd name="T11" fmla="*/ 0 h 1"/>
              <a:gd name="T12" fmla="*/ 1062431 w 671"/>
              <a:gd name="T13" fmla="*/ 0 h 1"/>
              <a:gd name="T14" fmla="*/ 1004585 w 671"/>
              <a:gd name="T15" fmla="*/ 0 h 1"/>
              <a:gd name="T16" fmla="*/ 946739 w 671"/>
              <a:gd name="T17" fmla="*/ 0 h 1"/>
              <a:gd name="T18" fmla="*/ 890822 w 671"/>
              <a:gd name="T19" fmla="*/ 0 h 1"/>
              <a:gd name="T20" fmla="*/ 832976 w 671"/>
              <a:gd name="T21" fmla="*/ 0 h 1"/>
              <a:gd name="T22" fmla="*/ 775131 w 671"/>
              <a:gd name="T23" fmla="*/ 0 h 1"/>
              <a:gd name="T24" fmla="*/ 717285 w 671"/>
              <a:gd name="T25" fmla="*/ 0 h 1"/>
              <a:gd name="T26" fmla="*/ 632445 w 671"/>
              <a:gd name="T27" fmla="*/ 0 h 1"/>
              <a:gd name="T28" fmla="*/ 574600 w 671"/>
              <a:gd name="T29" fmla="*/ 0 h 1"/>
              <a:gd name="T30" fmla="*/ 516754 w 671"/>
              <a:gd name="T31" fmla="*/ 0 h 1"/>
              <a:gd name="T32" fmla="*/ 458908 w 671"/>
              <a:gd name="T33" fmla="*/ 0 h 1"/>
              <a:gd name="T34" fmla="*/ 401063 w 671"/>
              <a:gd name="T35" fmla="*/ 0 h 1"/>
              <a:gd name="T36" fmla="*/ 345145 w 671"/>
              <a:gd name="T37" fmla="*/ 0 h 1"/>
              <a:gd name="T38" fmla="*/ 287300 w 671"/>
              <a:gd name="T39" fmla="*/ 0 h 1"/>
              <a:gd name="T40" fmla="*/ 229454 w 671"/>
              <a:gd name="T41" fmla="*/ 0 h 1"/>
              <a:gd name="T42" fmla="*/ 171609 w 671"/>
              <a:gd name="T43" fmla="*/ 0 h 1"/>
              <a:gd name="T44" fmla="*/ 142686 w 671"/>
              <a:gd name="T45" fmla="*/ 0 h 1"/>
              <a:gd name="T46" fmla="*/ 115691 w 671"/>
              <a:gd name="T47" fmla="*/ 0 h 1"/>
              <a:gd name="T48" fmla="*/ 57846 w 671"/>
              <a:gd name="T49" fmla="*/ 0 h 1"/>
              <a:gd name="T50" fmla="*/ 28923 w 671"/>
              <a:gd name="T51" fmla="*/ 0 h 1"/>
              <a:gd name="T52" fmla="*/ 0 w 671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10" y="0"/>
                </a:lnTo>
                <a:lnTo>
                  <a:pt x="596" y="0"/>
                </a:lnTo>
                <a:lnTo>
                  <a:pt x="581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60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5" name="Freeform 39"/>
          <p:cNvSpPr>
            <a:spLocks/>
          </p:cNvSpPr>
          <p:nvPr/>
        </p:nvSpPr>
        <p:spPr bwMode="auto">
          <a:xfrm>
            <a:off x="3778250" y="5649913"/>
            <a:ext cx="115888" cy="55562"/>
          </a:xfrm>
          <a:custGeom>
            <a:avLst/>
            <a:gdLst>
              <a:gd name="T0" fmla="*/ 113957 w 60"/>
              <a:gd name="T1" fmla="*/ 54354 h 46"/>
              <a:gd name="T2" fmla="*/ 56013 w 60"/>
              <a:gd name="T3" fmla="*/ 36236 h 46"/>
              <a:gd name="T4" fmla="*/ 28972 w 60"/>
              <a:gd name="T5" fmla="*/ 18118 h 46"/>
              <a:gd name="T6" fmla="*/ 0 w 6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45"/>
                </a:moveTo>
                <a:lnTo>
                  <a:pt x="29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60" name="Line 40"/>
          <p:cNvSpPr>
            <a:spLocks noChangeShapeType="1"/>
          </p:cNvSpPr>
          <p:nvPr/>
        </p:nvSpPr>
        <p:spPr bwMode="auto">
          <a:xfrm flipV="1">
            <a:off x="2805113" y="3003550"/>
            <a:ext cx="0" cy="2244725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Line 41"/>
          <p:cNvSpPr>
            <a:spLocks noChangeShapeType="1"/>
          </p:cNvSpPr>
          <p:nvPr/>
        </p:nvSpPr>
        <p:spPr bwMode="auto">
          <a:xfrm flipV="1">
            <a:off x="2547938" y="4124325"/>
            <a:ext cx="0" cy="1125538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Line 42"/>
          <p:cNvSpPr>
            <a:spLocks noChangeShapeType="1"/>
          </p:cNvSpPr>
          <p:nvPr/>
        </p:nvSpPr>
        <p:spPr bwMode="auto">
          <a:xfrm flipV="1">
            <a:off x="4640263" y="3024188"/>
            <a:ext cx="0" cy="222567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3" name="Line 43"/>
          <p:cNvSpPr>
            <a:spLocks noChangeShapeType="1"/>
          </p:cNvSpPr>
          <p:nvPr/>
        </p:nvSpPr>
        <p:spPr bwMode="auto">
          <a:xfrm flipV="1">
            <a:off x="4899025" y="4124325"/>
            <a:ext cx="0" cy="1125538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4" name="Line 44"/>
          <p:cNvSpPr>
            <a:spLocks noChangeShapeType="1"/>
          </p:cNvSpPr>
          <p:nvPr/>
        </p:nvSpPr>
        <p:spPr bwMode="auto">
          <a:xfrm>
            <a:off x="2174875" y="5805488"/>
            <a:ext cx="3175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5" name="Line 45"/>
          <p:cNvSpPr>
            <a:spLocks noChangeShapeType="1"/>
          </p:cNvSpPr>
          <p:nvPr/>
        </p:nvSpPr>
        <p:spPr bwMode="auto">
          <a:xfrm>
            <a:off x="5272088" y="5805488"/>
            <a:ext cx="1587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82" name="Freeform 46"/>
          <p:cNvSpPr>
            <a:spLocks/>
          </p:cNvSpPr>
          <p:nvPr/>
        </p:nvSpPr>
        <p:spPr bwMode="auto">
          <a:xfrm>
            <a:off x="4578350" y="2836863"/>
            <a:ext cx="146050" cy="166687"/>
          </a:xfrm>
          <a:custGeom>
            <a:avLst/>
            <a:gdLst>
              <a:gd name="T0" fmla="*/ 86477 w 76"/>
              <a:gd name="T1" fmla="*/ 128411 h 135"/>
              <a:gd name="T2" fmla="*/ 0 w 76"/>
              <a:gd name="T3" fmla="*/ 165452 h 135"/>
              <a:gd name="T4" fmla="*/ 0 w 76"/>
              <a:gd name="T5" fmla="*/ 146932 h 135"/>
              <a:gd name="T6" fmla="*/ 28826 w 76"/>
              <a:gd name="T7" fmla="*/ 109890 h 135"/>
              <a:gd name="T8" fmla="*/ 57651 w 76"/>
              <a:gd name="T9" fmla="*/ 74083 h 135"/>
              <a:gd name="T10" fmla="*/ 57651 w 76"/>
              <a:gd name="T11" fmla="*/ 55562 h 135"/>
              <a:gd name="T12" fmla="*/ 57651 w 76"/>
              <a:gd name="T13" fmla="*/ 18521 h 135"/>
              <a:gd name="T14" fmla="*/ 86477 w 76"/>
              <a:gd name="T15" fmla="*/ 0 h 135"/>
              <a:gd name="T16" fmla="*/ 86477 w 76"/>
              <a:gd name="T17" fmla="*/ 18521 h 135"/>
              <a:gd name="T18" fmla="*/ 86477 w 76"/>
              <a:gd name="T19" fmla="*/ 55562 h 135"/>
              <a:gd name="T20" fmla="*/ 115303 w 76"/>
              <a:gd name="T21" fmla="*/ 74083 h 135"/>
              <a:gd name="T22" fmla="*/ 115303 w 76"/>
              <a:gd name="T23" fmla="*/ 109890 h 135"/>
              <a:gd name="T24" fmla="*/ 144128 w 76"/>
              <a:gd name="T25" fmla="*/ 146932 h 135"/>
              <a:gd name="T26" fmla="*/ 144128 w 76"/>
              <a:gd name="T27" fmla="*/ 165452 h 135"/>
              <a:gd name="T28" fmla="*/ 86477 w 76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6" h="135">
                <a:moveTo>
                  <a:pt x="45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30" y="60"/>
                </a:lnTo>
                <a:lnTo>
                  <a:pt x="30" y="45"/>
                </a:lnTo>
                <a:lnTo>
                  <a:pt x="30" y="15"/>
                </a:lnTo>
                <a:lnTo>
                  <a:pt x="45" y="0"/>
                </a:lnTo>
                <a:lnTo>
                  <a:pt x="45" y="15"/>
                </a:lnTo>
                <a:lnTo>
                  <a:pt x="45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75" y="134"/>
                </a:lnTo>
                <a:lnTo>
                  <a:pt x="45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3" name="Freeform 47"/>
          <p:cNvSpPr>
            <a:spLocks/>
          </p:cNvSpPr>
          <p:nvPr/>
        </p:nvSpPr>
        <p:spPr bwMode="auto">
          <a:xfrm>
            <a:off x="2459038" y="4016375"/>
            <a:ext cx="173037" cy="166688"/>
          </a:xfrm>
          <a:custGeom>
            <a:avLst/>
            <a:gdLst>
              <a:gd name="T0" fmla="*/ 84596 w 90"/>
              <a:gd name="T1" fmla="*/ 128411 h 135"/>
              <a:gd name="T2" fmla="*/ 0 w 90"/>
              <a:gd name="T3" fmla="*/ 165453 h 135"/>
              <a:gd name="T4" fmla="*/ 28840 w 90"/>
              <a:gd name="T5" fmla="*/ 146932 h 135"/>
              <a:gd name="T6" fmla="*/ 57679 w 90"/>
              <a:gd name="T7" fmla="*/ 109891 h 135"/>
              <a:gd name="T8" fmla="*/ 57679 w 90"/>
              <a:gd name="T9" fmla="*/ 74084 h 135"/>
              <a:gd name="T10" fmla="*/ 57679 w 90"/>
              <a:gd name="T11" fmla="*/ 55563 h 135"/>
              <a:gd name="T12" fmla="*/ 84596 w 90"/>
              <a:gd name="T13" fmla="*/ 18521 h 135"/>
              <a:gd name="T14" fmla="*/ 84596 w 90"/>
              <a:gd name="T15" fmla="*/ 0 h 135"/>
              <a:gd name="T16" fmla="*/ 84596 w 90"/>
              <a:gd name="T17" fmla="*/ 18521 h 135"/>
              <a:gd name="T18" fmla="*/ 113435 w 90"/>
              <a:gd name="T19" fmla="*/ 55563 h 135"/>
              <a:gd name="T20" fmla="*/ 113435 w 90"/>
              <a:gd name="T21" fmla="*/ 74084 h 135"/>
              <a:gd name="T22" fmla="*/ 142275 w 90"/>
              <a:gd name="T23" fmla="*/ 109891 h 135"/>
              <a:gd name="T24" fmla="*/ 142275 w 90"/>
              <a:gd name="T25" fmla="*/ 146932 h 135"/>
              <a:gd name="T26" fmla="*/ 171114 w 90"/>
              <a:gd name="T27" fmla="*/ 165453 h 135"/>
              <a:gd name="T28" fmla="*/ 84596 w 90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135">
                <a:moveTo>
                  <a:pt x="44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4" y="15"/>
                </a:lnTo>
                <a:lnTo>
                  <a:pt x="44" y="0"/>
                </a:lnTo>
                <a:lnTo>
                  <a:pt x="44" y="15"/>
                </a:lnTo>
                <a:lnTo>
                  <a:pt x="59" y="45"/>
                </a:lnTo>
                <a:lnTo>
                  <a:pt x="59" y="60"/>
                </a:lnTo>
                <a:lnTo>
                  <a:pt x="74" y="89"/>
                </a:lnTo>
                <a:lnTo>
                  <a:pt x="74" y="119"/>
                </a:lnTo>
                <a:lnTo>
                  <a:pt x="89" y="134"/>
                </a:lnTo>
                <a:lnTo>
                  <a:pt x="44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4" name="Freeform 48"/>
          <p:cNvSpPr>
            <a:spLocks/>
          </p:cNvSpPr>
          <p:nvPr/>
        </p:nvSpPr>
        <p:spPr bwMode="auto">
          <a:xfrm>
            <a:off x="2746375" y="2897188"/>
            <a:ext cx="144463" cy="166687"/>
          </a:xfrm>
          <a:custGeom>
            <a:avLst/>
            <a:gdLst>
              <a:gd name="T0" fmla="*/ 57785 w 75"/>
              <a:gd name="T1" fmla="*/ 128411 h 135"/>
              <a:gd name="T2" fmla="*/ 0 w 75"/>
              <a:gd name="T3" fmla="*/ 165452 h 135"/>
              <a:gd name="T4" fmla="*/ 0 w 75"/>
              <a:gd name="T5" fmla="*/ 146932 h 135"/>
              <a:gd name="T6" fmla="*/ 28893 w 75"/>
              <a:gd name="T7" fmla="*/ 109890 h 135"/>
              <a:gd name="T8" fmla="*/ 28893 w 75"/>
              <a:gd name="T9" fmla="*/ 74083 h 135"/>
              <a:gd name="T10" fmla="*/ 57785 w 75"/>
              <a:gd name="T11" fmla="*/ 55562 h 135"/>
              <a:gd name="T12" fmla="*/ 57785 w 75"/>
              <a:gd name="T13" fmla="*/ 18521 h 135"/>
              <a:gd name="T14" fmla="*/ 57785 w 75"/>
              <a:gd name="T15" fmla="*/ 0 h 135"/>
              <a:gd name="T16" fmla="*/ 84752 w 75"/>
              <a:gd name="T17" fmla="*/ 18521 h 135"/>
              <a:gd name="T18" fmla="*/ 84752 w 75"/>
              <a:gd name="T19" fmla="*/ 55562 h 135"/>
              <a:gd name="T20" fmla="*/ 84752 w 75"/>
              <a:gd name="T21" fmla="*/ 74083 h 135"/>
              <a:gd name="T22" fmla="*/ 113644 w 75"/>
              <a:gd name="T23" fmla="*/ 109890 h 135"/>
              <a:gd name="T24" fmla="*/ 142537 w 75"/>
              <a:gd name="T25" fmla="*/ 146932 h 135"/>
              <a:gd name="T26" fmla="*/ 142537 w 75"/>
              <a:gd name="T27" fmla="*/ 165452 h 135"/>
              <a:gd name="T28" fmla="*/ 57785 w 75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5" h="135">
                <a:moveTo>
                  <a:pt x="30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15" y="60"/>
                </a:lnTo>
                <a:lnTo>
                  <a:pt x="30" y="45"/>
                </a:lnTo>
                <a:lnTo>
                  <a:pt x="30" y="15"/>
                </a:lnTo>
                <a:lnTo>
                  <a:pt x="30" y="0"/>
                </a:lnTo>
                <a:lnTo>
                  <a:pt x="44" y="15"/>
                </a:lnTo>
                <a:lnTo>
                  <a:pt x="44" y="45"/>
                </a:lnTo>
                <a:lnTo>
                  <a:pt x="44" y="60"/>
                </a:lnTo>
                <a:lnTo>
                  <a:pt x="59" y="89"/>
                </a:lnTo>
                <a:lnTo>
                  <a:pt x="74" y="119"/>
                </a:lnTo>
                <a:lnTo>
                  <a:pt x="74" y="134"/>
                </a:lnTo>
                <a:lnTo>
                  <a:pt x="30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5" name="Freeform 49"/>
          <p:cNvSpPr>
            <a:spLocks/>
          </p:cNvSpPr>
          <p:nvPr/>
        </p:nvSpPr>
        <p:spPr bwMode="auto">
          <a:xfrm>
            <a:off x="4810125" y="4016375"/>
            <a:ext cx="174625" cy="166688"/>
          </a:xfrm>
          <a:custGeom>
            <a:avLst/>
            <a:gdLst>
              <a:gd name="T0" fmla="*/ 86353 w 91"/>
              <a:gd name="T1" fmla="*/ 128411 h 135"/>
              <a:gd name="T2" fmla="*/ 0 w 91"/>
              <a:gd name="T3" fmla="*/ 165453 h 135"/>
              <a:gd name="T4" fmla="*/ 28784 w 91"/>
              <a:gd name="T5" fmla="*/ 146932 h 135"/>
              <a:gd name="T6" fmla="*/ 57569 w 91"/>
              <a:gd name="T7" fmla="*/ 109891 h 135"/>
              <a:gd name="T8" fmla="*/ 57569 w 91"/>
              <a:gd name="T9" fmla="*/ 74084 h 135"/>
              <a:gd name="T10" fmla="*/ 57569 w 91"/>
              <a:gd name="T11" fmla="*/ 55563 h 135"/>
              <a:gd name="T12" fmla="*/ 86353 w 91"/>
              <a:gd name="T13" fmla="*/ 18521 h 135"/>
              <a:gd name="T14" fmla="*/ 86353 w 91"/>
              <a:gd name="T15" fmla="*/ 0 h 135"/>
              <a:gd name="T16" fmla="*/ 86353 w 91"/>
              <a:gd name="T17" fmla="*/ 18521 h 135"/>
              <a:gd name="T18" fmla="*/ 115137 w 91"/>
              <a:gd name="T19" fmla="*/ 55563 h 135"/>
              <a:gd name="T20" fmla="*/ 115137 w 91"/>
              <a:gd name="T21" fmla="*/ 74084 h 135"/>
              <a:gd name="T22" fmla="*/ 115137 w 91"/>
              <a:gd name="T23" fmla="*/ 109891 h 135"/>
              <a:gd name="T24" fmla="*/ 143922 w 91"/>
              <a:gd name="T25" fmla="*/ 146932 h 135"/>
              <a:gd name="T26" fmla="*/ 172706 w 91"/>
              <a:gd name="T27" fmla="*/ 165453 h 135"/>
              <a:gd name="T28" fmla="*/ 86353 w 91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1" h="135">
                <a:moveTo>
                  <a:pt x="45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5" y="15"/>
                </a:lnTo>
                <a:lnTo>
                  <a:pt x="45" y="0"/>
                </a:lnTo>
                <a:lnTo>
                  <a:pt x="45" y="15"/>
                </a:lnTo>
                <a:lnTo>
                  <a:pt x="60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90" y="134"/>
                </a:lnTo>
                <a:lnTo>
                  <a:pt x="45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1" name="Rectangle 51"/>
          <p:cNvSpPr>
            <a:spLocks noChangeArrowheads="1"/>
          </p:cNvSpPr>
          <p:nvPr/>
        </p:nvSpPr>
        <p:spPr bwMode="auto">
          <a:xfrm>
            <a:off x="825500" y="5902325"/>
            <a:ext cx="2851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költségnél többre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jóságot 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95273" name="Rectangle 53"/>
          <p:cNvSpPr>
            <a:spLocks noChangeArrowheads="1"/>
          </p:cNvSpPr>
          <p:nvPr/>
        </p:nvSpPr>
        <p:spPr bwMode="auto">
          <a:xfrm>
            <a:off x="4010025" y="5864225"/>
            <a:ext cx="21528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termelő 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k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öltségénél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kevesebbre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jószágot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90" name="Freeform 54"/>
          <p:cNvSpPr>
            <a:spLocks/>
          </p:cNvSpPr>
          <p:nvPr/>
        </p:nvSpPr>
        <p:spPr bwMode="auto">
          <a:xfrm>
            <a:off x="709613" y="1520825"/>
            <a:ext cx="8002587" cy="3725863"/>
          </a:xfrm>
          <a:custGeom>
            <a:avLst/>
            <a:gdLst>
              <a:gd name="T0" fmla="*/ 0 w 4153"/>
              <a:gd name="T1" fmla="*/ 0 h 3021"/>
              <a:gd name="T2" fmla="*/ 0 w 4153"/>
              <a:gd name="T3" fmla="*/ 3724630 h 3021"/>
              <a:gd name="T4" fmla="*/ 8000660 w 4153"/>
              <a:gd name="T5" fmla="*/ 3724630 h 3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53" h="3021">
                <a:moveTo>
                  <a:pt x="0" y="0"/>
                </a:moveTo>
                <a:lnTo>
                  <a:pt x="0" y="3020"/>
                </a:lnTo>
                <a:lnTo>
                  <a:pt x="4152" y="30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5" name="Rectangle 18"/>
          <p:cNvSpPr>
            <a:spLocks noChangeArrowheads="1"/>
          </p:cNvSpPr>
          <p:nvPr/>
        </p:nvSpPr>
        <p:spPr bwMode="auto">
          <a:xfrm>
            <a:off x="1111883" y="473710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6" name="Rectangle 21"/>
          <p:cNvSpPr>
            <a:spLocks noChangeArrowheads="1"/>
          </p:cNvSpPr>
          <p:nvPr/>
        </p:nvSpPr>
        <p:spPr bwMode="auto">
          <a:xfrm>
            <a:off x="5029200" y="4612957"/>
            <a:ext cx="10842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7" name="Rectangle 18"/>
          <p:cNvSpPr>
            <a:spLocks noChangeArrowheads="1"/>
          </p:cNvSpPr>
          <p:nvPr/>
        </p:nvSpPr>
        <p:spPr bwMode="auto">
          <a:xfrm>
            <a:off x="4769483" y="281305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644550" y="3308053"/>
            <a:ext cx="1616870" cy="1487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601" name="Freeform 17"/>
          <p:cNvSpPr>
            <a:spLocks/>
          </p:cNvSpPr>
          <p:nvPr/>
        </p:nvSpPr>
        <p:spPr bwMode="auto">
          <a:xfrm>
            <a:off x="3253482" y="3327102"/>
            <a:ext cx="1198563" cy="1477962"/>
          </a:xfrm>
          <a:custGeom>
            <a:avLst/>
            <a:gdLst>
              <a:gd name="T0" fmla="*/ 0 w 755"/>
              <a:gd name="T1" fmla="*/ 0 h 931"/>
              <a:gd name="T2" fmla="*/ 0 w 755"/>
              <a:gd name="T3" fmla="*/ 2147483646 h 931"/>
              <a:gd name="T4" fmla="*/ 0 w 755"/>
              <a:gd name="T5" fmla="*/ 2147483646 h 931"/>
              <a:gd name="T6" fmla="*/ 2147483646 w 755"/>
              <a:gd name="T7" fmla="*/ 2147483646 h 931"/>
              <a:gd name="T8" fmla="*/ 0 w 755"/>
              <a:gd name="T9" fmla="*/ 0 h 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"/>
              <a:gd name="T16" fmla="*/ 0 h 931"/>
              <a:gd name="T17" fmla="*/ 755 w 755"/>
              <a:gd name="T18" fmla="*/ 931 h 9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" h="931">
                <a:moveTo>
                  <a:pt x="0" y="0"/>
                </a:moveTo>
                <a:lnTo>
                  <a:pt x="0" y="507"/>
                </a:lnTo>
                <a:lnTo>
                  <a:pt x="0" y="931"/>
                </a:lnTo>
                <a:lnTo>
                  <a:pt x="755" y="507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17763" name="Freeform 18"/>
          <p:cNvSpPr>
            <a:spLocks/>
          </p:cNvSpPr>
          <p:nvPr/>
        </p:nvSpPr>
        <p:spPr bwMode="auto">
          <a:xfrm>
            <a:off x="1640582" y="1942802"/>
            <a:ext cx="6445250" cy="4359275"/>
          </a:xfrm>
          <a:custGeom>
            <a:avLst/>
            <a:gdLst>
              <a:gd name="T0" fmla="*/ 0 w 4060"/>
              <a:gd name="T1" fmla="*/ 0 h 2746"/>
              <a:gd name="T2" fmla="*/ 0 w 4060"/>
              <a:gd name="T3" fmla="*/ 2147483646 h 2746"/>
              <a:gd name="T4" fmla="*/ 2147483646 w 4060"/>
              <a:gd name="T5" fmla="*/ 2147483646 h 2746"/>
              <a:gd name="T6" fmla="*/ 0 60000 65536"/>
              <a:gd name="T7" fmla="*/ 0 60000 65536"/>
              <a:gd name="T8" fmla="*/ 0 60000 65536"/>
              <a:gd name="T9" fmla="*/ 0 w 4060"/>
              <a:gd name="T10" fmla="*/ 0 h 2746"/>
              <a:gd name="T11" fmla="*/ 4060 w 4060"/>
              <a:gd name="T12" fmla="*/ 2746 h 27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0" h="2746">
                <a:moveTo>
                  <a:pt x="0" y="0"/>
                </a:moveTo>
                <a:lnTo>
                  <a:pt x="0" y="2746"/>
                </a:lnTo>
                <a:lnTo>
                  <a:pt x="4060" y="274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17764" name="Rectangle 19"/>
          <p:cNvSpPr>
            <a:spLocks noChangeArrowheads="1"/>
          </p:cNvSpPr>
          <p:nvPr/>
        </p:nvSpPr>
        <p:spPr bwMode="auto">
          <a:xfrm>
            <a:off x="1278632" y="3206452"/>
            <a:ext cx="57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en-US" sz="3200">
              <a:latin typeface="Calibri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16846" y="2927051"/>
            <a:ext cx="1522413" cy="2308224"/>
            <a:chOff x="1577" y="1529"/>
            <a:chExt cx="959" cy="1454"/>
          </a:xfrm>
        </p:grpSpPr>
        <p:sp>
          <p:nvSpPr>
            <p:cNvPr id="117830" name="Rectangle 21"/>
            <p:cNvSpPr>
              <a:spLocks noChangeArrowheads="1"/>
            </p:cNvSpPr>
            <p:nvPr/>
          </p:nvSpPr>
          <p:spPr bwMode="auto">
            <a:xfrm>
              <a:off x="1577" y="1529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31" name="Rectangle 22"/>
            <p:cNvSpPr>
              <a:spLocks noChangeArrowheads="1"/>
            </p:cNvSpPr>
            <p:nvPr/>
          </p:nvSpPr>
          <p:spPr bwMode="auto">
            <a:xfrm>
              <a:off x="1581" y="2789"/>
              <a:ext cx="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F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32" name="Rectangle 23"/>
            <p:cNvSpPr>
              <a:spLocks noChangeArrowheads="1"/>
            </p:cNvSpPr>
            <p:nvPr/>
          </p:nvSpPr>
          <p:spPr bwMode="auto">
            <a:xfrm>
              <a:off x="1694" y="1967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33" name="Rectangle 24"/>
            <p:cNvSpPr>
              <a:spLocks noChangeArrowheads="1"/>
            </p:cNvSpPr>
            <p:nvPr/>
          </p:nvSpPr>
          <p:spPr bwMode="auto">
            <a:xfrm>
              <a:off x="1690" y="2421"/>
              <a:ext cx="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34" name="Rectangle 25"/>
            <p:cNvSpPr>
              <a:spLocks noChangeArrowheads="1"/>
            </p:cNvSpPr>
            <p:nvPr/>
          </p:nvSpPr>
          <p:spPr bwMode="auto">
            <a:xfrm>
              <a:off x="2450" y="2085"/>
              <a:ext cx="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C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35" name="Rectangle 26"/>
            <p:cNvSpPr>
              <a:spLocks noChangeArrowheads="1"/>
            </p:cNvSpPr>
            <p:nvPr/>
          </p:nvSpPr>
          <p:spPr bwMode="auto">
            <a:xfrm>
              <a:off x="2453" y="2335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E</a:t>
              </a:r>
              <a:endParaRPr lang="en-US" altLang="en-US" sz="3200">
                <a:latin typeface="Calibri" pitchFamily="34" charset="0"/>
              </a:endParaRPr>
            </a:p>
          </p:txBody>
        </p:sp>
      </p:grpSp>
      <p:sp>
        <p:nvSpPr>
          <p:cNvPr id="117766" name="Rectangle 27"/>
          <p:cNvSpPr>
            <a:spLocks noChangeArrowheads="1"/>
          </p:cNvSpPr>
          <p:nvPr/>
        </p:nvSpPr>
        <p:spPr bwMode="auto">
          <a:xfrm>
            <a:off x="1297682" y="4008139"/>
            <a:ext cx="57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en-US" sz="3200">
              <a:latin typeface="Calibri" pitchFamily="34" charset="0"/>
            </a:endParaRPr>
          </a:p>
        </p:txBody>
      </p:sp>
      <p:sp>
        <p:nvSpPr>
          <p:cNvPr id="117767" name="Rectangle 28"/>
          <p:cNvSpPr>
            <a:spLocks noChangeArrowheads="1"/>
          </p:cNvSpPr>
          <p:nvPr/>
        </p:nvSpPr>
        <p:spPr bwMode="auto">
          <a:xfrm>
            <a:off x="7273032" y="6346527"/>
            <a:ext cx="1163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3200">
              <a:latin typeface="Calibri" pitchFamily="34" charset="0"/>
            </a:endParaRPr>
          </a:p>
        </p:txBody>
      </p:sp>
      <p:sp>
        <p:nvSpPr>
          <p:cNvPr id="117768" name="Rectangle 29"/>
          <p:cNvSpPr>
            <a:spLocks noChangeArrowheads="1"/>
          </p:cNvSpPr>
          <p:nvPr/>
        </p:nvSpPr>
        <p:spPr bwMode="auto">
          <a:xfrm>
            <a:off x="1453257" y="6351289"/>
            <a:ext cx="1298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3200">
              <a:latin typeface="Calibri" pitchFamily="34" charset="0"/>
            </a:endParaRPr>
          </a:p>
        </p:txBody>
      </p:sp>
      <p:sp>
        <p:nvSpPr>
          <p:cNvPr id="117769" name="Rectangle 30"/>
          <p:cNvSpPr>
            <a:spLocks noChangeArrowheads="1"/>
          </p:cNvSpPr>
          <p:nvPr/>
        </p:nvSpPr>
        <p:spPr bwMode="auto">
          <a:xfrm>
            <a:off x="1080195" y="1915814"/>
            <a:ext cx="246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 b="1">
                <a:solidFill>
                  <a:srgbClr val="000000"/>
                </a:solidFill>
                <a:latin typeface="Calibri" pitchFamily="34" charset="0"/>
              </a:rPr>
              <a:t>Ár</a:t>
            </a:r>
            <a:endParaRPr lang="en-US" altLang="en-US" sz="3200">
              <a:latin typeface="Calibri" pitchFamily="34" charset="0"/>
            </a:endParaRPr>
          </a:p>
        </p:txBody>
      </p:sp>
      <p:sp>
        <p:nvSpPr>
          <p:cNvPr id="117770" name="Rectangle 31"/>
          <p:cNvSpPr>
            <a:spLocks noChangeArrowheads="1"/>
          </p:cNvSpPr>
          <p:nvPr/>
        </p:nvSpPr>
        <p:spPr bwMode="auto">
          <a:xfrm>
            <a:off x="1278632" y="4679652"/>
            <a:ext cx="57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en-US" sz="3200">
              <a:latin typeface="Calibri" pitchFamily="34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40582" y="2242839"/>
            <a:ext cx="5781676" cy="3446463"/>
            <a:chOff x="1214" y="1098"/>
            <a:chExt cx="3642" cy="2171"/>
          </a:xfrm>
        </p:grpSpPr>
        <p:sp>
          <p:nvSpPr>
            <p:cNvPr id="117828" name="Line 33"/>
            <p:cNvSpPr>
              <a:spLocks noChangeShapeType="1"/>
            </p:cNvSpPr>
            <p:nvPr/>
          </p:nvSpPr>
          <p:spPr bwMode="auto">
            <a:xfrm>
              <a:off x="1214" y="1098"/>
              <a:ext cx="3069" cy="2050"/>
            </a:xfrm>
            <a:prstGeom prst="line">
              <a:avLst/>
            </a:prstGeom>
            <a:noFill/>
            <a:ln w="55563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7829" name="Rectangle 34"/>
            <p:cNvSpPr>
              <a:spLocks noChangeArrowheads="1"/>
            </p:cNvSpPr>
            <p:nvPr/>
          </p:nvSpPr>
          <p:spPr bwMode="auto">
            <a:xfrm>
              <a:off x="4324" y="3075"/>
              <a:ext cx="5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0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3200">
                <a:latin typeface="Calibri" pitchFamily="34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677095" y="2954039"/>
            <a:ext cx="4872037" cy="2730500"/>
            <a:chOff x="1237" y="1546"/>
            <a:chExt cx="3069" cy="1720"/>
          </a:xfrm>
        </p:grpSpPr>
        <p:sp>
          <p:nvSpPr>
            <p:cNvPr id="117826" name="Line 36"/>
            <p:cNvSpPr>
              <a:spLocks noChangeShapeType="1"/>
            </p:cNvSpPr>
            <p:nvPr/>
          </p:nvSpPr>
          <p:spPr bwMode="auto">
            <a:xfrm flipH="1">
              <a:off x="1237" y="1546"/>
              <a:ext cx="3069" cy="1720"/>
            </a:xfrm>
            <a:prstGeom prst="line">
              <a:avLst/>
            </a:prstGeom>
            <a:noFill/>
            <a:ln w="55563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7827" name="Rectangle 37"/>
            <p:cNvSpPr>
              <a:spLocks noChangeArrowheads="1"/>
            </p:cNvSpPr>
            <p:nvPr/>
          </p:nvSpPr>
          <p:spPr bwMode="auto">
            <a:xfrm>
              <a:off x="3065" y="1859"/>
              <a:ext cx="4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0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3200">
                <a:latin typeface="Calibri" pitchFamily="34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80083" y="2996902"/>
            <a:ext cx="3225801" cy="3662363"/>
            <a:chOff x="294" y="1573"/>
            <a:chExt cx="2032" cy="2307"/>
          </a:xfrm>
        </p:grpSpPr>
        <p:sp>
          <p:nvSpPr>
            <p:cNvPr id="117814" name="Line 39"/>
            <p:cNvSpPr>
              <a:spLocks noChangeShapeType="1"/>
            </p:cNvSpPr>
            <p:nvPr/>
          </p:nvSpPr>
          <p:spPr bwMode="auto">
            <a:xfrm flipH="1">
              <a:off x="1214" y="2712"/>
              <a:ext cx="10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7815" name="Rectangle 40"/>
            <p:cNvSpPr>
              <a:spLocks noChangeArrowheads="1"/>
            </p:cNvSpPr>
            <p:nvPr/>
          </p:nvSpPr>
          <p:spPr bwMode="auto">
            <a:xfrm>
              <a:off x="912" y="170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=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6" name="Rectangle 41"/>
            <p:cNvSpPr>
              <a:spLocks noChangeArrowheads="1"/>
            </p:cNvSpPr>
            <p:nvPr/>
          </p:nvSpPr>
          <p:spPr bwMode="auto">
            <a:xfrm>
              <a:off x="1021" y="1705"/>
              <a:ext cx="14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2000" i="1" baseline="20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7" name="Rectangle 42"/>
            <p:cNvSpPr>
              <a:spLocks noChangeArrowheads="1"/>
            </p:cNvSpPr>
            <p:nvPr/>
          </p:nvSpPr>
          <p:spPr bwMode="auto">
            <a:xfrm>
              <a:off x="2164" y="3686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2000" baseline="2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8" name="Rectangle 43"/>
            <p:cNvSpPr>
              <a:spLocks noChangeArrowheads="1"/>
            </p:cNvSpPr>
            <p:nvPr/>
          </p:nvSpPr>
          <p:spPr bwMode="auto">
            <a:xfrm>
              <a:off x="912" y="2637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=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9" name="Rectangle 44"/>
            <p:cNvSpPr>
              <a:spLocks noChangeArrowheads="1"/>
            </p:cNvSpPr>
            <p:nvPr/>
          </p:nvSpPr>
          <p:spPr bwMode="auto">
            <a:xfrm>
              <a:off x="1021" y="2633"/>
              <a:ext cx="1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2000" i="1" baseline="2000">
                  <a:solidFill>
                    <a:srgbClr val="000000"/>
                  </a:solidFill>
                  <a:latin typeface="Calibri" pitchFamily="34" charset="0"/>
                </a:rPr>
                <a:t>S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20" name="Rectangle 46"/>
            <p:cNvSpPr>
              <a:spLocks noChangeArrowheads="1"/>
            </p:cNvSpPr>
            <p:nvPr/>
          </p:nvSpPr>
          <p:spPr bwMode="auto">
            <a:xfrm>
              <a:off x="339" y="1573"/>
              <a:ext cx="7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000" dirty="0">
                  <a:solidFill>
                    <a:srgbClr val="000000"/>
                  </a:solidFill>
                  <a:latin typeface="Calibri" pitchFamily="34" charset="0"/>
                </a:rPr>
                <a:t>Fogyasztói </a:t>
              </a:r>
            </a:p>
            <a:p>
              <a:r>
                <a:rPr lang="hu-HU" altLang="en-US" sz="2000" dirty="0">
                  <a:solidFill>
                    <a:srgbClr val="000000"/>
                  </a:solidFill>
                  <a:latin typeface="Calibri" pitchFamily="34" charset="0"/>
                </a:rPr>
                <a:t>ár</a:t>
              </a:r>
              <a:endParaRPr lang="en-US" altLang="en-US" sz="3200" dirty="0">
                <a:latin typeface="Calibri" pitchFamily="34" charset="0"/>
              </a:endParaRPr>
            </a:p>
          </p:txBody>
        </p:sp>
        <p:sp>
          <p:nvSpPr>
            <p:cNvPr id="117821" name="Rectangle 49"/>
            <p:cNvSpPr>
              <a:spLocks noChangeArrowheads="1"/>
            </p:cNvSpPr>
            <p:nvPr/>
          </p:nvSpPr>
          <p:spPr bwMode="auto">
            <a:xfrm>
              <a:off x="294" y="2526"/>
              <a:ext cx="74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000" dirty="0">
                  <a:solidFill>
                    <a:srgbClr val="000000"/>
                  </a:solidFill>
                  <a:latin typeface="Calibri" pitchFamily="34" charset="0"/>
                </a:rPr>
                <a:t>Termelői ár</a:t>
              </a:r>
              <a:endParaRPr lang="en-US" altLang="en-US" sz="3200" dirty="0">
                <a:latin typeface="Calibri" pitchFamily="34" charset="0"/>
              </a:endParaRPr>
            </a:p>
          </p:txBody>
        </p: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1202" y="1734"/>
              <a:ext cx="1074" cy="1909"/>
              <a:chOff x="1202" y="1734"/>
              <a:chExt cx="1074" cy="1909"/>
            </a:xfrm>
          </p:grpSpPr>
          <p:sp>
            <p:nvSpPr>
              <p:cNvPr id="117823" name="Freeform 52"/>
              <p:cNvSpPr>
                <a:spLocks/>
              </p:cNvSpPr>
              <p:nvPr/>
            </p:nvSpPr>
            <p:spPr bwMode="auto">
              <a:xfrm>
                <a:off x="1202" y="1769"/>
                <a:ext cx="1027" cy="1874"/>
              </a:xfrm>
              <a:custGeom>
                <a:avLst/>
                <a:gdLst>
                  <a:gd name="T0" fmla="*/ 1027 w 1027"/>
                  <a:gd name="T1" fmla="*/ 1874 h 1874"/>
                  <a:gd name="T2" fmla="*/ 1027 w 1027"/>
                  <a:gd name="T3" fmla="*/ 0 h 1874"/>
                  <a:gd name="T4" fmla="*/ 0 w 1027"/>
                  <a:gd name="T5" fmla="*/ 0 h 1874"/>
                  <a:gd name="T6" fmla="*/ 0 60000 65536"/>
                  <a:gd name="T7" fmla="*/ 0 60000 65536"/>
                  <a:gd name="T8" fmla="*/ 0 60000 65536"/>
                  <a:gd name="T9" fmla="*/ 0 w 1027"/>
                  <a:gd name="T10" fmla="*/ 0 h 1874"/>
                  <a:gd name="T11" fmla="*/ 1027 w 1027"/>
                  <a:gd name="T12" fmla="*/ 1874 h 18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7" h="1874">
                    <a:moveTo>
                      <a:pt x="1027" y="1874"/>
                    </a:moveTo>
                    <a:lnTo>
                      <a:pt x="102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7824" name="Oval 53"/>
              <p:cNvSpPr>
                <a:spLocks noChangeArrowheads="1"/>
              </p:cNvSpPr>
              <p:nvPr/>
            </p:nvSpPr>
            <p:spPr bwMode="auto">
              <a:xfrm>
                <a:off x="2194" y="1734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7825" name="Oval 54"/>
              <p:cNvSpPr>
                <a:spLocks noChangeArrowheads="1"/>
              </p:cNvSpPr>
              <p:nvPr/>
            </p:nvSpPr>
            <p:spPr bwMode="auto">
              <a:xfrm>
                <a:off x="2194" y="2665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51520" y="3789065"/>
            <a:ext cx="4311649" cy="2870201"/>
            <a:chOff x="365" y="2072"/>
            <a:chExt cx="2716" cy="1808"/>
          </a:xfrm>
        </p:grpSpPr>
        <p:sp>
          <p:nvSpPr>
            <p:cNvPr id="117808" name="Freeform 56"/>
            <p:cNvSpPr>
              <a:spLocks/>
            </p:cNvSpPr>
            <p:nvPr/>
          </p:nvSpPr>
          <p:spPr bwMode="auto">
            <a:xfrm>
              <a:off x="1214" y="2288"/>
              <a:ext cx="1770" cy="1355"/>
            </a:xfrm>
            <a:custGeom>
              <a:avLst/>
              <a:gdLst>
                <a:gd name="T0" fmla="*/ 1770 w 1770"/>
                <a:gd name="T1" fmla="*/ 1355 h 1355"/>
                <a:gd name="T2" fmla="*/ 1770 w 1770"/>
                <a:gd name="T3" fmla="*/ 0 h 1355"/>
                <a:gd name="T4" fmla="*/ 0 w 1770"/>
                <a:gd name="T5" fmla="*/ 0 h 1355"/>
                <a:gd name="T6" fmla="*/ 0 60000 65536"/>
                <a:gd name="T7" fmla="*/ 0 60000 65536"/>
                <a:gd name="T8" fmla="*/ 0 60000 65536"/>
                <a:gd name="T9" fmla="*/ 0 w 1770"/>
                <a:gd name="T10" fmla="*/ 0 h 1355"/>
                <a:gd name="T11" fmla="*/ 1770 w 1770"/>
                <a:gd name="T12" fmla="*/ 1355 h 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0" h="1355">
                  <a:moveTo>
                    <a:pt x="1770" y="1355"/>
                  </a:moveTo>
                  <a:lnTo>
                    <a:pt x="177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7809" name="Rectangle 57"/>
            <p:cNvSpPr>
              <a:spLocks noChangeArrowheads="1"/>
            </p:cNvSpPr>
            <p:nvPr/>
          </p:nvSpPr>
          <p:spPr bwMode="auto">
            <a:xfrm>
              <a:off x="920" y="2214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alibri" pitchFamily="34" charset="0"/>
                </a:rPr>
                <a:t>=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0" name="Rectangle 58"/>
            <p:cNvSpPr>
              <a:spLocks noChangeArrowheads="1"/>
            </p:cNvSpPr>
            <p:nvPr/>
          </p:nvSpPr>
          <p:spPr bwMode="auto">
            <a:xfrm>
              <a:off x="1033" y="2210"/>
              <a:ext cx="1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2000" baseline="2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1" name="Rectangle 59"/>
            <p:cNvSpPr>
              <a:spLocks noChangeArrowheads="1"/>
            </p:cNvSpPr>
            <p:nvPr/>
          </p:nvSpPr>
          <p:spPr bwMode="auto">
            <a:xfrm>
              <a:off x="2919" y="3686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2000" baseline="2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en-US" sz="3200">
                <a:latin typeface="Calibri" pitchFamily="34" charset="0"/>
              </a:endParaRPr>
            </a:p>
          </p:txBody>
        </p:sp>
        <p:sp>
          <p:nvSpPr>
            <p:cNvPr id="117812" name="Rectangle 60"/>
            <p:cNvSpPr>
              <a:spLocks noChangeArrowheads="1"/>
            </p:cNvSpPr>
            <p:nvPr/>
          </p:nvSpPr>
          <p:spPr bwMode="auto">
            <a:xfrm>
              <a:off x="365" y="2072"/>
              <a:ext cx="6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000" dirty="0">
                  <a:solidFill>
                    <a:srgbClr val="000000"/>
                  </a:solidFill>
                  <a:latin typeface="Calibri" pitchFamily="34" charset="0"/>
                </a:rPr>
                <a:t>Adó nélkül</a:t>
              </a:r>
              <a:endParaRPr lang="en-US" altLang="en-US" sz="3200" dirty="0">
                <a:latin typeface="Calibri" pitchFamily="34" charset="0"/>
              </a:endParaRPr>
            </a:p>
          </p:txBody>
        </p:sp>
        <p:sp>
          <p:nvSpPr>
            <p:cNvPr id="117813" name="Oval 62"/>
            <p:cNvSpPr>
              <a:spLocks noChangeArrowheads="1"/>
            </p:cNvSpPr>
            <p:nvPr/>
          </p:nvSpPr>
          <p:spPr bwMode="auto">
            <a:xfrm>
              <a:off x="2937" y="2241"/>
              <a:ext cx="83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17775" name="Rectangle 3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hu-HU" altLang="en-US" sz="4000">
                <a:latin typeface="Calibri" pitchFamily="34" charset="0"/>
              </a:rPr>
              <a:t>Gyakorlati példa: adózás</a:t>
            </a:r>
            <a:endParaRPr lang="en-US" altLang="en-US" sz="4000">
              <a:latin typeface="Calibri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72113" y="950913"/>
          <a:ext cx="3473452" cy="280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63"/>
                <a:gridCol w="868363"/>
                <a:gridCol w="868363"/>
                <a:gridCol w="868363"/>
              </a:tblGrid>
              <a:tr h="51804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Adó nélkül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Adóval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Változás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731354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Fogyasztói többlet</a:t>
                      </a:r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A+B+C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-(B+C)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Termelői többlet</a:t>
                      </a:r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D+E+F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-(D+E)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Adóbevétel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B+D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+(B+D)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Teljes többlet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A+B+C+D+E+F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A+B+D+F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-(C+E)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60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hu-HU" altLang="en-US" sz="4000" smtClean="0"/>
              <a:t>A holtteherveszteség</a:t>
            </a:r>
            <a:endParaRPr lang="en-US" altLang="en-US" sz="4000" smtClean="0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424238" y="5895975"/>
            <a:ext cx="862012" cy="158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905250" y="3914775"/>
            <a:ext cx="1588" cy="1801813"/>
          </a:xfrm>
          <a:prstGeom prst="line">
            <a:avLst/>
          </a:prstGeom>
          <a:noFill/>
          <a:ln w="60325">
            <a:solidFill>
              <a:srgbClr val="AD0D1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3744913" y="3152775"/>
            <a:ext cx="1587" cy="2563813"/>
          </a:xfrm>
          <a:prstGeom prst="line">
            <a:avLst/>
          </a:prstGeom>
          <a:noFill/>
          <a:ln w="60325">
            <a:solidFill>
              <a:srgbClr val="003F95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2" name="Freeform 20"/>
          <p:cNvSpPr>
            <a:spLocks/>
          </p:cNvSpPr>
          <p:nvPr/>
        </p:nvSpPr>
        <p:spPr bwMode="auto">
          <a:xfrm>
            <a:off x="1438275" y="1050925"/>
            <a:ext cx="6900863" cy="4665663"/>
          </a:xfrm>
          <a:custGeom>
            <a:avLst/>
            <a:gdLst>
              <a:gd name="T0" fmla="*/ 0 w 4347"/>
              <a:gd name="T1" fmla="*/ 0 h 2939"/>
              <a:gd name="T2" fmla="*/ 0 w 4347"/>
              <a:gd name="T3" fmla="*/ 2147483646 h 2939"/>
              <a:gd name="T4" fmla="*/ 2147483646 w 4347"/>
              <a:gd name="T5" fmla="*/ 2147483646 h 2939"/>
              <a:gd name="T6" fmla="*/ 0 60000 65536"/>
              <a:gd name="T7" fmla="*/ 0 60000 65536"/>
              <a:gd name="T8" fmla="*/ 0 60000 65536"/>
              <a:gd name="T9" fmla="*/ 0 w 4347"/>
              <a:gd name="T10" fmla="*/ 0 h 2939"/>
              <a:gd name="T11" fmla="*/ 4347 w 4347"/>
              <a:gd name="T12" fmla="*/ 2939 h 29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7" h="2939">
                <a:moveTo>
                  <a:pt x="0" y="0"/>
                </a:moveTo>
                <a:lnTo>
                  <a:pt x="0" y="2939"/>
                </a:lnTo>
                <a:lnTo>
                  <a:pt x="4347" y="293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05263" y="4565650"/>
            <a:ext cx="2120900" cy="261938"/>
            <a:chOff x="2523" y="2876"/>
            <a:chExt cx="1336" cy="165"/>
          </a:xfrm>
        </p:grpSpPr>
        <p:sp>
          <p:nvSpPr>
            <p:cNvPr id="121904" name="Line 22"/>
            <p:cNvSpPr>
              <a:spLocks noChangeShapeType="1"/>
            </p:cNvSpPr>
            <p:nvPr/>
          </p:nvSpPr>
          <p:spPr bwMode="auto">
            <a:xfrm>
              <a:off x="2523" y="2958"/>
              <a:ext cx="4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5" name="Rectangle 23"/>
            <p:cNvSpPr>
              <a:spLocks noChangeArrowheads="1"/>
            </p:cNvSpPr>
            <p:nvPr/>
          </p:nvSpPr>
          <p:spPr bwMode="auto">
            <a:xfrm>
              <a:off x="2948" y="2876"/>
              <a:ext cx="91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Termelői költség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28800" y="4916488"/>
            <a:ext cx="1836738" cy="525462"/>
            <a:chOff x="1152" y="3097"/>
            <a:chExt cx="1157" cy="331"/>
          </a:xfrm>
        </p:grpSpPr>
        <p:sp>
          <p:nvSpPr>
            <p:cNvPr id="121901" name="Line 26"/>
            <p:cNvSpPr>
              <a:spLocks noChangeShapeType="1"/>
            </p:cNvSpPr>
            <p:nvPr/>
          </p:nvSpPr>
          <p:spPr bwMode="auto">
            <a:xfrm>
              <a:off x="1841" y="3197"/>
              <a:ext cx="4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2" name="Rectangle 27"/>
            <p:cNvSpPr>
              <a:spLocks noChangeArrowheads="1"/>
            </p:cNvSpPr>
            <p:nvPr/>
          </p:nvSpPr>
          <p:spPr bwMode="auto">
            <a:xfrm>
              <a:off x="1164" y="3097"/>
              <a:ext cx="6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Fogyasztók</a:t>
              </a:r>
              <a:endParaRPr lang="en-US" altLang="en-US" sz="2400" dirty="0">
                <a:latin typeface="Calibri" pitchFamily="34" charset="0"/>
              </a:endParaRPr>
            </a:p>
          </p:txBody>
        </p:sp>
        <p:sp>
          <p:nvSpPr>
            <p:cNvPr id="121903" name="Rectangle 28"/>
            <p:cNvSpPr>
              <a:spLocks noChangeArrowheads="1"/>
            </p:cNvSpPr>
            <p:nvPr/>
          </p:nvSpPr>
          <p:spPr bwMode="auto">
            <a:xfrm>
              <a:off x="1152" y="3263"/>
              <a:ext cx="5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értékelése</a:t>
              </a:r>
              <a:endParaRPr lang="en-US" altLang="en-US" sz="2400" dirty="0">
                <a:latin typeface="Calibri" pitchFamily="34" charset="0"/>
              </a:endParaRPr>
            </a:p>
          </p:txBody>
        </p:sp>
      </p:grpSp>
      <p:grpSp>
        <p:nvGrpSpPr>
          <p:cNvPr id="121865" name="Group 29"/>
          <p:cNvGrpSpPr>
            <a:grpSpLocks/>
          </p:cNvGrpSpPr>
          <p:nvPr/>
        </p:nvGrpSpPr>
        <p:grpSpPr bwMode="auto">
          <a:xfrm>
            <a:off x="1889125" y="2592388"/>
            <a:ext cx="1173163" cy="1462087"/>
            <a:chOff x="1190" y="1633"/>
            <a:chExt cx="739" cy="921"/>
          </a:xfrm>
        </p:grpSpPr>
        <p:sp>
          <p:nvSpPr>
            <p:cNvPr id="121899" name="Freeform 30"/>
            <p:cNvSpPr>
              <a:spLocks/>
            </p:cNvSpPr>
            <p:nvPr/>
          </p:nvSpPr>
          <p:spPr bwMode="auto">
            <a:xfrm>
              <a:off x="1828" y="1633"/>
              <a:ext cx="101" cy="921"/>
            </a:xfrm>
            <a:custGeom>
              <a:avLst/>
              <a:gdLst>
                <a:gd name="T0" fmla="*/ 2565716 w 8"/>
                <a:gd name="T1" fmla="*/ 0 h 73"/>
                <a:gd name="T2" fmla="*/ 1296007 w 8"/>
                <a:gd name="T3" fmla="*/ 1596522 h 73"/>
                <a:gd name="T4" fmla="*/ 1296007 w 8"/>
                <a:gd name="T5" fmla="*/ 7042837 h 73"/>
                <a:gd name="T6" fmla="*/ 0 w 8"/>
                <a:gd name="T7" fmla="*/ 8310019 h 73"/>
                <a:gd name="T8" fmla="*/ 1296007 w 8"/>
                <a:gd name="T9" fmla="*/ 9577214 h 73"/>
                <a:gd name="T10" fmla="*/ 1296007 w 8"/>
                <a:gd name="T11" fmla="*/ 21738943 h 73"/>
                <a:gd name="T12" fmla="*/ 2565716 w 8"/>
                <a:gd name="T13" fmla="*/ 2333546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3"/>
                <a:gd name="T23" fmla="*/ 8 w 8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3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4"/>
                    <a:pt x="2" y="26"/>
                    <a:pt x="0" y="26"/>
                  </a:cubicBezTo>
                  <a:cubicBezTo>
                    <a:pt x="2" y="26"/>
                    <a:pt x="4" y="28"/>
                    <a:pt x="4" y="30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70"/>
                    <a:pt x="6" y="73"/>
                    <a:pt x="8" y="7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Rectangle 31"/>
            <p:cNvSpPr>
              <a:spLocks noChangeArrowheads="1"/>
            </p:cNvSpPr>
            <p:nvPr/>
          </p:nvSpPr>
          <p:spPr bwMode="auto">
            <a:xfrm>
              <a:off x="1190" y="1873"/>
              <a:ext cx="62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Adómérték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21866" name="Rectangle 32"/>
          <p:cNvSpPr>
            <a:spLocks noChangeArrowheads="1"/>
          </p:cNvSpPr>
          <p:nvPr/>
        </p:nvSpPr>
        <p:spPr bwMode="auto">
          <a:xfrm>
            <a:off x="7450138" y="5743575"/>
            <a:ext cx="984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21867" name="Rectangle 33"/>
          <p:cNvSpPr>
            <a:spLocks noChangeArrowheads="1"/>
          </p:cNvSpPr>
          <p:nvPr/>
        </p:nvSpPr>
        <p:spPr bwMode="auto">
          <a:xfrm>
            <a:off x="1254125" y="5749925"/>
            <a:ext cx="111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21868" name="Rectangle 34"/>
          <p:cNvSpPr>
            <a:spLocks noChangeArrowheads="1"/>
          </p:cNvSpPr>
          <p:nvPr/>
        </p:nvSpPr>
        <p:spPr bwMode="auto">
          <a:xfrm>
            <a:off x="857250" y="1030288"/>
            <a:ext cx="2079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Ár</a:t>
            </a:r>
            <a:endParaRPr lang="en-US" altLang="en-US" sz="2400">
              <a:latin typeface="Calibri" pitchFamily="34" charset="0"/>
            </a:endParaRPr>
          </a:p>
        </p:txBody>
      </p:sp>
      <p:grpSp>
        <p:nvGrpSpPr>
          <p:cNvPr id="121869" name="Group 35"/>
          <p:cNvGrpSpPr>
            <a:grpSpLocks/>
          </p:cNvGrpSpPr>
          <p:nvPr/>
        </p:nvGrpSpPr>
        <p:grpSpPr bwMode="auto">
          <a:xfrm>
            <a:off x="1438275" y="1371600"/>
            <a:ext cx="5986463" cy="3608388"/>
            <a:chOff x="906" y="864"/>
            <a:chExt cx="3771" cy="2273"/>
          </a:xfrm>
        </p:grpSpPr>
        <p:sp>
          <p:nvSpPr>
            <p:cNvPr id="121897" name="Line 36"/>
            <p:cNvSpPr>
              <a:spLocks noChangeShapeType="1"/>
            </p:cNvSpPr>
            <p:nvPr/>
          </p:nvSpPr>
          <p:spPr bwMode="auto">
            <a:xfrm>
              <a:off x="906" y="864"/>
              <a:ext cx="3285" cy="2194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8" name="Rectangle 37"/>
            <p:cNvSpPr>
              <a:spLocks noChangeArrowheads="1"/>
            </p:cNvSpPr>
            <p:nvPr/>
          </p:nvSpPr>
          <p:spPr bwMode="auto">
            <a:xfrm>
              <a:off x="4226" y="2972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21870" name="Group 38"/>
          <p:cNvGrpSpPr>
            <a:grpSpLocks/>
          </p:cNvGrpSpPr>
          <p:nvPr/>
        </p:nvGrpSpPr>
        <p:grpSpPr bwMode="auto">
          <a:xfrm>
            <a:off x="1477963" y="2001838"/>
            <a:ext cx="5864225" cy="3054350"/>
            <a:chOff x="931" y="1261"/>
            <a:chExt cx="3694" cy="1924"/>
          </a:xfrm>
        </p:grpSpPr>
        <p:sp>
          <p:nvSpPr>
            <p:cNvPr id="121895" name="Line 39"/>
            <p:cNvSpPr>
              <a:spLocks noChangeShapeType="1"/>
            </p:cNvSpPr>
            <p:nvPr/>
          </p:nvSpPr>
          <p:spPr bwMode="auto">
            <a:xfrm flipH="1">
              <a:off x="931" y="1343"/>
              <a:ext cx="3286" cy="1842"/>
            </a:xfrm>
            <a:prstGeom prst="line">
              <a:avLst/>
            </a:prstGeom>
            <a:noFill/>
            <a:ln w="603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Rectangle 40"/>
            <p:cNvSpPr>
              <a:spLocks noChangeArrowheads="1"/>
            </p:cNvSpPr>
            <p:nvPr/>
          </p:nvSpPr>
          <p:spPr bwMode="auto">
            <a:xfrm>
              <a:off x="4243" y="1261"/>
              <a:ext cx="3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825874" y="1676401"/>
            <a:ext cx="1279524" cy="2017713"/>
            <a:chOff x="2410" y="1056"/>
            <a:chExt cx="806" cy="1271"/>
          </a:xfrm>
        </p:grpSpPr>
        <p:sp>
          <p:nvSpPr>
            <p:cNvPr id="121890" name="Freeform 42"/>
            <p:cNvSpPr>
              <a:spLocks/>
            </p:cNvSpPr>
            <p:nvPr/>
          </p:nvSpPr>
          <p:spPr bwMode="auto">
            <a:xfrm>
              <a:off x="2410" y="1911"/>
              <a:ext cx="101" cy="416"/>
            </a:xfrm>
            <a:custGeom>
              <a:avLst/>
              <a:gdLst>
                <a:gd name="T0" fmla="*/ 0 w 8"/>
                <a:gd name="T1" fmla="*/ 0 h 33"/>
                <a:gd name="T2" fmla="*/ 1296007 w 8"/>
                <a:gd name="T3" fmla="*/ 1590557 h 33"/>
                <a:gd name="T4" fmla="*/ 1296007 w 8"/>
                <a:gd name="T5" fmla="*/ 4140788 h 33"/>
                <a:gd name="T6" fmla="*/ 2565716 w 8"/>
                <a:gd name="T7" fmla="*/ 5100311 h 33"/>
                <a:gd name="T8" fmla="*/ 1296007 w 8"/>
                <a:gd name="T9" fmla="*/ 6364296 h 33"/>
                <a:gd name="T10" fmla="*/ 1296007 w 8"/>
                <a:gd name="T11" fmla="*/ 8914527 h 33"/>
                <a:gd name="T12" fmla="*/ 0 w 8"/>
                <a:gd name="T13" fmla="*/ 1050508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3"/>
                <a:gd name="T23" fmla="*/ 8 w 8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3">
                  <a:moveTo>
                    <a:pt x="0" y="0"/>
                  </a:moveTo>
                  <a:cubicBezTo>
                    <a:pt x="2" y="0"/>
                    <a:pt x="4" y="2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5"/>
                    <a:pt x="6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0"/>
                    <a:pt x="2" y="33"/>
                    <a:pt x="0" y="3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1891" name="Group 43"/>
            <p:cNvGrpSpPr>
              <a:grpSpLocks/>
            </p:cNvGrpSpPr>
            <p:nvPr/>
          </p:nvGrpSpPr>
          <p:grpSpPr bwMode="auto">
            <a:xfrm>
              <a:off x="2433" y="1056"/>
              <a:ext cx="783" cy="1044"/>
              <a:chOff x="2433" y="1056"/>
              <a:chExt cx="783" cy="1044"/>
            </a:xfrm>
          </p:grpSpPr>
          <p:sp>
            <p:nvSpPr>
              <p:cNvPr id="121892" name="Line 44"/>
              <p:cNvSpPr>
                <a:spLocks noChangeShapeType="1"/>
              </p:cNvSpPr>
              <p:nvPr/>
            </p:nvSpPr>
            <p:spPr bwMode="auto">
              <a:xfrm flipV="1">
                <a:off x="2549" y="1608"/>
                <a:ext cx="189" cy="49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94" name="Rectangle 46"/>
              <p:cNvSpPr>
                <a:spLocks noChangeArrowheads="1"/>
              </p:cNvSpPr>
              <p:nvPr/>
            </p:nvSpPr>
            <p:spPr bwMode="auto">
              <a:xfrm>
                <a:off x="2433" y="1056"/>
                <a:ext cx="78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Elveszik a </a:t>
                </a:r>
              </a:p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Kereskedelem</a:t>
                </a:r>
              </a:p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haszna</a:t>
                </a:r>
                <a:endParaRPr lang="en-US" altLang="en-US" sz="24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3648076" y="5916619"/>
            <a:ext cx="4376738" cy="471488"/>
            <a:chOff x="2298" y="3727"/>
            <a:chExt cx="2757" cy="297"/>
          </a:xfrm>
        </p:grpSpPr>
        <p:sp>
          <p:nvSpPr>
            <p:cNvPr id="121887" name="Line 49"/>
            <p:cNvSpPr>
              <a:spLocks noChangeShapeType="1"/>
            </p:cNvSpPr>
            <p:nvPr/>
          </p:nvSpPr>
          <p:spPr bwMode="auto">
            <a:xfrm flipV="1">
              <a:off x="2372" y="3727"/>
              <a:ext cx="88" cy="1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9" name="Rectangle 51"/>
            <p:cNvSpPr>
              <a:spLocks noChangeArrowheads="1"/>
            </p:cNvSpPr>
            <p:nvPr/>
          </p:nvSpPr>
          <p:spPr bwMode="auto">
            <a:xfrm>
              <a:off x="2298" y="3859"/>
              <a:ext cx="275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Az eladott mennyiség csökkenése az adózás miatt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21873" name="Group 52"/>
          <p:cNvGrpSpPr>
            <a:grpSpLocks/>
          </p:cNvGrpSpPr>
          <p:nvPr/>
        </p:nvGrpSpPr>
        <p:grpSpPr bwMode="auto">
          <a:xfrm>
            <a:off x="361950" y="3257550"/>
            <a:ext cx="4191000" cy="2754313"/>
            <a:chOff x="228" y="2052"/>
            <a:chExt cx="2640" cy="1735"/>
          </a:xfrm>
        </p:grpSpPr>
        <p:sp>
          <p:nvSpPr>
            <p:cNvPr id="121882" name="Freeform 53"/>
            <p:cNvSpPr>
              <a:spLocks/>
            </p:cNvSpPr>
            <p:nvPr/>
          </p:nvSpPr>
          <p:spPr bwMode="auto">
            <a:xfrm>
              <a:off x="906" y="2138"/>
              <a:ext cx="1895" cy="1450"/>
            </a:xfrm>
            <a:custGeom>
              <a:avLst/>
              <a:gdLst>
                <a:gd name="T0" fmla="*/ 1895 w 1895"/>
                <a:gd name="T1" fmla="*/ 1450 h 1450"/>
                <a:gd name="T2" fmla="*/ 1895 w 1895"/>
                <a:gd name="T3" fmla="*/ 0 h 1450"/>
                <a:gd name="T4" fmla="*/ 0 w 1895"/>
                <a:gd name="T5" fmla="*/ 0 h 1450"/>
                <a:gd name="T6" fmla="*/ 0 60000 65536"/>
                <a:gd name="T7" fmla="*/ 0 60000 65536"/>
                <a:gd name="T8" fmla="*/ 0 60000 65536"/>
                <a:gd name="T9" fmla="*/ 0 w 1895"/>
                <a:gd name="T10" fmla="*/ 0 h 1450"/>
                <a:gd name="T11" fmla="*/ 1895 w 1895"/>
                <a:gd name="T12" fmla="*/ 1450 h 1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5" h="1450">
                  <a:moveTo>
                    <a:pt x="1895" y="1450"/>
                  </a:moveTo>
                  <a:lnTo>
                    <a:pt x="1895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3" name="Oval 54"/>
            <p:cNvSpPr>
              <a:spLocks noChangeArrowheads="1"/>
            </p:cNvSpPr>
            <p:nvPr/>
          </p:nvSpPr>
          <p:spPr bwMode="auto">
            <a:xfrm>
              <a:off x="2751" y="2087"/>
              <a:ext cx="88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21884" name="Rectangle 55"/>
            <p:cNvSpPr>
              <a:spLocks noChangeArrowheads="1"/>
            </p:cNvSpPr>
            <p:nvPr/>
          </p:nvSpPr>
          <p:spPr bwMode="auto">
            <a:xfrm>
              <a:off x="561" y="2052"/>
              <a:ext cx="2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5" name="Rectangle 56"/>
            <p:cNvSpPr>
              <a:spLocks noChangeArrowheads="1"/>
            </p:cNvSpPr>
            <p:nvPr/>
          </p:nvSpPr>
          <p:spPr bwMode="auto">
            <a:xfrm>
              <a:off x="228" y="2185"/>
              <a:ext cx="5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Nélküli ár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6" name="Rectangle 57"/>
            <p:cNvSpPr>
              <a:spLocks noChangeArrowheads="1"/>
            </p:cNvSpPr>
            <p:nvPr/>
          </p:nvSpPr>
          <p:spPr bwMode="auto">
            <a:xfrm>
              <a:off x="2731" y="3622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1700" baseline="-25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21874" name="Group 58"/>
          <p:cNvGrpSpPr>
            <a:grpSpLocks/>
          </p:cNvGrpSpPr>
          <p:nvPr/>
        </p:nvGrpSpPr>
        <p:grpSpPr bwMode="auto">
          <a:xfrm>
            <a:off x="1128713" y="2405063"/>
            <a:ext cx="2147887" cy="3606800"/>
            <a:chOff x="711" y="1515"/>
            <a:chExt cx="1353" cy="2272"/>
          </a:xfrm>
        </p:grpSpPr>
        <p:sp>
          <p:nvSpPr>
            <p:cNvPr id="121875" name="Freeform 59"/>
            <p:cNvSpPr>
              <a:spLocks/>
            </p:cNvSpPr>
            <p:nvPr/>
          </p:nvSpPr>
          <p:spPr bwMode="auto">
            <a:xfrm>
              <a:off x="893" y="1583"/>
              <a:ext cx="1100" cy="2005"/>
            </a:xfrm>
            <a:custGeom>
              <a:avLst/>
              <a:gdLst>
                <a:gd name="T0" fmla="*/ 1100 w 1100"/>
                <a:gd name="T1" fmla="*/ 2005 h 2005"/>
                <a:gd name="T2" fmla="*/ 1100 w 1100"/>
                <a:gd name="T3" fmla="*/ 0 h 2005"/>
                <a:gd name="T4" fmla="*/ 0 w 1100"/>
                <a:gd name="T5" fmla="*/ 0 h 2005"/>
                <a:gd name="T6" fmla="*/ 0 60000 65536"/>
                <a:gd name="T7" fmla="*/ 0 60000 65536"/>
                <a:gd name="T8" fmla="*/ 0 60000 65536"/>
                <a:gd name="T9" fmla="*/ 0 w 1100"/>
                <a:gd name="T10" fmla="*/ 0 h 2005"/>
                <a:gd name="T11" fmla="*/ 1100 w 1100"/>
                <a:gd name="T12" fmla="*/ 2005 h 2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0" h="2005">
                  <a:moveTo>
                    <a:pt x="1100" y="2005"/>
                  </a:moveTo>
                  <a:lnTo>
                    <a:pt x="1100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Line 60"/>
            <p:cNvSpPr>
              <a:spLocks noChangeShapeType="1"/>
            </p:cNvSpPr>
            <p:nvPr/>
          </p:nvSpPr>
          <p:spPr bwMode="auto">
            <a:xfrm flipH="1">
              <a:off x="906" y="2592"/>
              <a:ext cx="1087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Oval 61"/>
            <p:cNvSpPr>
              <a:spLocks noChangeArrowheads="1"/>
            </p:cNvSpPr>
            <p:nvPr/>
          </p:nvSpPr>
          <p:spPr bwMode="auto">
            <a:xfrm>
              <a:off x="1955" y="1545"/>
              <a:ext cx="88" cy="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21878" name="Oval 62"/>
            <p:cNvSpPr>
              <a:spLocks noChangeArrowheads="1"/>
            </p:cNvSpPr>
            <p:nvPr/>
          </p:nvSpPr>
          <p:spPr bwMode="auto">
            <a:xfrm>
              <a:off x="1955" y="2541"/>
              <a:ext cx="88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21879" name="Rectangle 63"/>
            <p:cNvSpPr>
              <a:spLocks noChangeArrowheads="1"/>
            </p:cNvSpPr>
            <p:nvPr/>
          </p:nvSpPr>
          <p:spPr bwMode="auto">
            <a:xfrm>
              <a:off x="711" y="1515"/>
              <a:ext cx="1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700" i="1" baseline="-20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0" name="Rectangle 64"/>
            <p:cNvSpPr>
              <a:spLocks noChangeArrowheads="1"/>
            </p:cNvSpPr>
            <p:nvPr/>
          </p:nvSpPr>
          <p:spPr bwMode="auto">
            <a:xfrm>
              <a:off x="1927" y="3622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1700" baseline="-25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1" name="Rectangle 65"/>
            <p:cNvSpPr>
              <a:spLocks noChangeArrowheads="1"/>
            </p:cNvSpPr>
            <p:nvPr/>
          </p:nvSpPr>
          <p:spPr bwMode="auto">
            <a:xfrm>
              <a:off x="711" y="2501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700" i="1" baseline="-2000">
                  <a:solidFill>
                    <a:srgbClr val="000000"/>
                  </a:solidFill>
                  <a:latin typeface="Calibri" pitchFamily="34" charset="0"/>
                </a:rPr>
                <a:t>S</a:t>
              </a:r>
              <a:endParaRPr lang="en-US" altLang="en-US" sz="24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Egyensúly kereskedelem nélkül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3F6F9"/>
          </a:solidFill>
          <a:ln w="2762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2F4F8"/>
          </a:solidFill>
          <a:ln w="2508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1F4F7"/>
          </a:solidFill>
          <a:ln w="2270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0F2F5"/>
          </a:solidFill>
          <a:ln w="2016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EF1F4"/>
          </a:solidFill>
          <a:ln w="1762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DEFF3"/>
          </a:solidFill>
          <a:ln w="1508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BEEF2"/>
          </a:solidFill>
          <a:ln w="1254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AECF1"/>
          </a:solidFill>
          <a:ln w="1000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9EBF0"/>
          </a:solidFill>
          <a:ln w="7620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7EAEF"/>
          </a:solidFill>
          <a:ln w="508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2035175" y="1331913"/>
            <a:ext cx="5707063" cy="4502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2035175" y="1281113"/>
            <a:ext cx="5707063" cy="4527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1394" name="Group 18"/>
          <p:cNvGrpSpPr>
            <a:grpSpLocks/>
          </p:cNvGrpSpPr>
          <p:nvPr/>
        </p:nvGrpSpPr>
        <p:grpSpPr bwMode="auto">
          <a:xfrm>
            <a:off x="2035175" y="1558925"/>
            <a:ext cx="2287588" cy="2378075"/>
            <a:chOff x="1282" y="982"/>
            <a:chExt cx="1441" cy="1498"/>
          </a:xfrm>
        </p:grpSpPr>
        <p:sp>
          <p:nvSpPr>
            <p:cNvPr id="88106" name="Freeform 19"/>
            <p:cNvSpPr>
              <a:spLocks/>
            </p:cNvSpPr>
            <p:nvPr/>
          </p:nvSpPr>
          <p:spPr bwMode="auto">
            <a:xfrm>
              <a:off x="1282" y="982"/>
              <a:ext cx="1441" cy="1498"/>
            </a:xfrm>
            <a:custGeom>
              <a:avLst/>
              <a:gdLst>
                <a:gd name="T0" fmla="*/ 1441 w 1441"/>
                <a:gd name="T1" fmla="*/ 1498 h 1498"/>
                <a:gd name="T2" fmla="*/ 0 w 1441"/>
                <a:gd name="T3" fmla="*/ 1498 h 1498"/>
                <a:gd name="T4" fmla="*/ 0 w 1441"/>
                <a:gd name="T5" fmla="*/ 0 h 1498"/>
                <a:gd name="T6" fmla="*/ 1441 w 1441"/>
                <a:gd name="T7" fmla="*/ 1498 h 14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1" h="1498">
                  <a:moveTo>
                    <a:pt x="1441" y="1498"/>
                  </a:moveTo>
                  <a:lnTo>
                    <a:pt x="0" y="1498"/>
                  </a:lnTo>
                  <a:lnTo>
                    <a:pt x="0" y="0"/>
                  </a:lnTo>
                  <a:lnTo>
                    <a:pt x="1441" y="1498"/>
                  </a:lnTo>
                  <a:close/>
                </a:path>
              </a:pathLst>
            </a:custGeom>
            <a:solidFill>
              <a:srgbClr val="E9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7" name="Rectangle 20"/>
            <p:cNvSpPr>
              <a:spLocks noChangeArrowheads="1"/>
            </p:cNvSpPr>
            <p:nvPr/>
          </p:nvSpPr>
          <p:spPr bwMode="auto">
            <a:xfrm>
              <a:off x="1346" y="1998"/>
              <a:ext cx="81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Fogyasztói</a:t>
              </a:r>
              <a:endParaRPr lang="en-US" altLang="en-US"/>
            </a:p>
          </p:txBody>
        </p:sp>
        <p:sp>
          <p:nvSpPr>
            <p:cNvPr id="88108" name="Rectangle 21"/>
            <p:cNvSpPr>
              <a:spLocks noChangeArrowheads="1"/>
            </p:cNvSpPr>
            <p:nvPr/>
          </p:nvSpPr>
          <p:spPr bwMode="auto">
            <a:xfrm>
              <a:off x="1465" y="2206"/>
              <a:ext cx="50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többlet</a:t>
              </a:r>
              <a:endParaRPr lang="en-US" altLang="en-US"/>
            </a:p>
          </p:txBody>
        </p:sp>
      </p:grpSp>
      <p:grpSp>
        <p:nvGrpSpPr>
          <p:cNvPr id="101398" name="Group 22"/>
          <p:cNvGrpSpPr>
            <a:grpSpLocks/>
          </p:cNvGrpSpPr>
          <p:nvPr/>
        </p:nvGrpSpPr>
        <p:grpSpPr bwMode="auto">
          <a:xfrm>
            <a:off x="2035175" y="3937000"/>
            <a:ext cx="2287588" cy="1643063"/>
            <a:chOff x="1282" y="2480"/>
            <a:chExt cx="1441" cy="1035"/>
          </a:xfrm>
        </p:grpSpPr>
        <p:grpSp>
          <p:nvGrpSpPr>
            <p:cNvPr id="88102" name="Group 23"/>
            <p:cNvGrpSpPr>
              <a:grpSpLocks/>
            </p:cNvGrpSpPr>
            <p:nvPr/>
          </p:nvGrpSpPr>
          <p:grpSpPr bwMode="auto">
            <a:xfrm>
              <a:off x="1282" y="2480"/>
              <a:ext cx="1441" cy="1035"/>
              <a:chOff x="1282" y="2480"/>
              <a:chExt cx="1441" cy="1035"/>
            </a:xfrm>
          </p:grpSpPr>
          <p:sp>
            <p:nvSpPr>
              <p:cNvPr id="88104" name="Freeform 24"/>
              <p:cNvSpPr>
                <a:spLocks/>
              </p:cNvSpPr>
              <p:nvPr/>
            </p:nvSpPr>
            <p:spPr bwMode="auto">
              <a:xfrm>
                <a:off x="1282" y="2480"/>
                <a:ext cx="1441" cy="1035"/>
              </a:xfrm>
              <a:custGeom>
                <a:avLst/>
                <a:gdLst>
                  <a:gd name="T0" fmla="*/ 1441 w 1441"/>
                  <a:gd name="T1" fmla="*/ 0 h 1035"/>
                  <a:gd name="T2" fmla="*/ 0 w 1441"/>
                  <a:gd name="T3" fmla="*/ 0 h 1035"/>
                  <a:gd name="T4" fmla="*/ 0 w 1441"/>
                  <a:gd name="T5" fmla="*/ 1035 h 1035"/>
                  <a:gd name="T6" fmla="*/ 1441 w 1441"/>
                  <a:gd name="T7" fmla="*/ 0 h 10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41" h="1035">
                    <a:moveTo>
                      <a:pt x="1441" y="0"/>
                    </a:moveTo>
                    <a:lnTo>
                      <a:pt x="0" y="0"/>
                    </a:lnTo>
                    <a:lnTo>
                      <a:pt x="0" y="1035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E9A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5" name="Rectangle 25"/>
              <p:cNvSpPr>
                <a:spLocks noChangeArrowheads="1"/>
              </p:cNvSpPr>
              <p:nvPr/>
            </p:nvSpPr>
            <p:spPr bwMode="auto">
              <a:xfrm>
                <a:off x="1392" y="2529"/>
                <a:ext cx="64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100">
                    <a:solidFill>
                      <a:srgbClr val="000000"/>
                    </a:solidFill>
                  </a:rPr>
                  <a:t>Termelői</a:t>
                </a:r>
                <a:endParaRPr lang="en-US" altLang="en-US"/>
              </a:p>
            </p:txBody>
          </p:sp>
        </p:grpSp>
        <p:sp>
          <p:nvSpPr>
            <p:cNvPr id="88103" name="Rectangle 26"/>
            <p:cNvSpPr>
              <a:spLocks noChangeArrowheads="1"/>
            </p:cNvSpPr>
            <p:nvPr/>
          </p:nvSpPr>
          <p:spPr bwMode="auto">
            <a:xfrm>
              <a:off x="1465" y="2737"/>
              <a:ext cx="50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többlet</a:t>
              </a:r>
              <a:endParaRPr lang="en-US" altLang="en-US"/>
            </a:p>
          </p:txBody>
        </p:sp>
      </p:grpSp>
      <p:sp>
        <p:nvSpPr>
          <p:cNvPr id="88084" name="Freeform 27"/>
          <p:cNvSpPr>
            <a:spLocks/>
          </p:cNvSpPr>
          <p:nvPr/>
        </p:nvSpPr>
        <p:spPr bwMode="auto">
          <a:xfrm>
            <a:off x="2035175" y="1331913"/>
            <a:ext cx="5707063" cy="4502150"/>
          </a:xfrm>
          <a:custGeom>
            <a:avLst/>
            <a:gdLst>
              <a:gd name="T0" fmla="*/ 0 w 3595"/>
              <a:gd name="T1" fmla="*/ 0 h 2836"/>
              <a:gd name="T2" fmla="*/ 0 w 3595"/>
              <a:gd name="T3" fmla="*/ 4502150 h 2836"/>
              <a:gd name="T4" fmla="*/ 5707063 w 3595"/>
              <a:gd name="T5" fmla="*/ 4502150 h 28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95" h="2836">
                <a:moveTo>
                  <a:pt x="0" y="0"/>
                </a:moveTo>
                <a:lnTo>
                  <a:pt x="0" y="2836"/>
                </a:lnTo>
                <a:lnTo>
                  <a:pt x="3595" y="2836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5" name="Rectangle 28"/>
          <p:cNvSpPr>
            <a:spLocks noChangeArrowheads="1"/>
          </p:cNvSpPr>
          <p:nvPr/>
        </p:nvSpPr>
        <p:spPr bwMode="auto">
          <a:xfrm>
            <a:off x="1319213" y="1208088"/>
            <a:ext cx="1793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1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88086" name="Rectangle 30"/>
          <p:cNvSpPr>
            <a:spLocks noChangeArrowheads="1"/>
          </p:cNvSpPr>
          <p:nvPr/>
        </p:nvSpPr>
        <p:spPr bwMode="auto">
          <a:xfrm>
            <a:off x="1814513" y="5830888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88087" name="Rectangle 31"/>
          <p:cNvSpPr>
            <a:spLocks noChangeArrowheads="1"/>
          </p:cNvSpPr>
          <p:nvPr/>
        </p:nvSpPr>
        <p:spPr bwMode="auto">
          <a:xfrm>
            <a:off x="6624638" y="5889625"/>
            <a:ext cx="20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100">
                <a:solidFill>
                  <a:srgbClr val="000000"/>
                </a:solidFill>
              </a:rPr>
              <a:t/>
            </a:r>
            <a:br>
              <a:rPr lang="hu-HU" altLang="en-US" sz="2100">
                <a:solidFill>
                  <a:srgbClr val="000000"/>
                </a:solidFill>
              </a:rPr>
            </a:br>
            <a:r>
              <a:rPr lang="hu-HU" altLang="en-US" sz="21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grpSp>
        <p:nvGrpSpPr>
          <p:cNvPr id="101409" name="Group 33"/>
          <p:cNvGrpSpPr>
            <a:grpSpLocks/>
          </p:cNvGrpSpPr>
          <p:nvPr/>
        </p:nvGrpSpPr>
        <p:grpSpPr bwMode="auto">
          <a:xfrm>
            <a:off x="2035175" y="2222500"/>
            <a:ext cx="4865688" cy="3357563"/>
            <a:chOff x="1282" y="1400"/>
            <a:chExt cx="3065" cy="2115"/>
          </a:xfrm>
        </p:grpSpPr>
        <p:sp>
          <p:nvSpPr>
            <p:cNvPr id="88099" name="Line 34"/>
            <p:cNvSpPr>
              <a:spLocks noChangeShapeType="1"/>
            </p:cNvSpPr>
            <p:nvPr/>
          </p:nvSpPr>
          <p:spPr bwMode="auto">
            <a:xfrm flipV="1">
              <a:off x="1282" y="1715"/>
              <a:ext cx="2486" cy="1800"/>
            </a:xfrm>
            <a:prstGeom prst="line">
              <a:avLst/>
            </a:prstGeom>
            <a:noFill/>
            <a:ln w="7620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Rectangle 35"/>
            <p:cNvSpPr>
              <a:spLocks noChangeArrowheads="1"/>
            </p:cNvSpPr>
            <p:nvPr/>
          </p:nvSpPr>
          <p:spPr bwMode="auto">
            <a:xfrm>
              <a:off x="3716" y="1400"/>
              <a:ext cx="4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88101" name="Rectangle 36"/>
            <p:cNvSpPr>
              <a:spLocks noChangeArrowheads="1"/>
            </p:cNvSpPr>
            <p:nvPr/>
          </p:nvSpPr>
          <p:spPr bwMode="auto">
            <a:xfrm>
              <a:off x="3820" y="1608"/>
              <a:ext cx="52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1413" name="Group 37"/>
          <p:cNvGrpSpPr>
            <a:grpSpLocks/>
          </p:cNvGrpSpPr>
          <p:nvPr/>
        </p:nvGrpSpPr>
        <p:grpSpPr bwMode="auto">
          <a:xfrm>
            <a:off x="2035175" y="1558925"/>
            <a:ext cx="5424488" cy="3870325"/>
            <a:chOff x="1282" y="982"/>
            <a:chExt cx="3417" cy="2438"/>
          </a:xfrm>
        </p:grpSpPr>
        <p:sp>
          <p:nvSpPr>
            <p:cNvPr id="88097" name="Line 38"/>
            <p:cNvSpPr>
              <a:spLocks noChangeShapeType="1"/>
            </p:cNvSpPr>
            <p:nvPr/>
          </p:nvSpPr>
          <p:spPr bwMode="auto">
            <a:xfrm>
              <a:off x="1282" y="982"/>
              <a:ext cx="2359" cy="2438"/>
            </a:xfrm>
            <a:prstGeom prst="line">
              <a:avLst/>
            </a:prstGeom>
            <a:noFill/>
            <a:ln w="7620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Rectangle 39"/>
            <p:cNvSpPr>
              <a:spLocks noChangeArrowheads="1"/>
            </p:cNvSpPr>
            <p:nvPr/>
          </p:nvSpPr>
          <p:spPr bwMode="auto">
            <a:xfrm>
              <a:off x="3627" y="3143"/>
              <a:ext cx="10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101417" name="Group 41"/>
          <p:cNvGrpSpPr>
            <a:grpSpLocks/>
          </p:cNvGrpSpPr>
          <p:nvPr/>
        </p:nvGrpSpPr>
        <p:grpSpPr bwMode="auto">
          <a:xfrm>
            <a:off x="609600" y="3783013"/>
            <a:ext cx="4565650" cy="2768600"/>
            <a:chOff x="384" y="2383"/>
            <a:chExt cx="2876" cy="1744"/>
          </a:xfrm>
        </p:grpSpPr>
        <p:sp>
          <p:nvSpPr>
            <p:cNvPr id="88091" name="Freeform 42"/>
            <p:cNvSpPr>
              <a:spLocks/>
            </p:cNvSpPr>
            <p:nvPr/>
          </p:nvSpPr>
          <p:spPr bwMode="auto">
            <a:xfrm>
              <a:off x="1282" y="2480"/>
              <a:ext cx="1441" cy="1195"/>
            </a:xfrm>
            <a:custGeom>
              <a:avLst/>
              <a:gdLst>
                <a:gd name="T0" fmla="*/ 0 w 1441"/>
                <a:gd name="T1" fmla="*/ 0 h 1195"/>
                <a:gd name="T2" fmla="*/ 1441 w 1441"/>
                <a:gd name="T3" fmla="*/ 0 h 1195"/>
                <a:gd name="T4" fmla="*/ 1441 w 1441"/>
                <a:gd name="T5" fmla="*/ 1195 h 1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1" h="1195">
                  <a:moveTo>
                    <a:pt x="0" y="0"/>
                  </a:moveTo>
                  <a:lnTo>
                    <a:pt x="1441" y="0"/>
                  </a:lnTo>
                  <a:lnTo>
                    <a:pt x="1441" y="11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Oval 43"/>
            <p:cNvSpPr>
              <a:spLocks noChangeArrowheads="1"/>
            </p:cNvSpPr>
            <p:nvPr/>
          </p:nvSpPr>
          <p:spPr bwMode="auto">
            <a:xfrm>
              <a:off x="2663" y="2420"/>
              <a:ext cx="115" cy="1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093" name="Rectangle 44"/>
            <p:cNvSpPr>
              <a:spLocks noChangeArrowheads="1"/>
            </p:cNvSpPr>
            <p:nvPr/>
          </p:nvSpPr>
          <p:spPr bwMode="auto">
            <a:xfrm>
              <a:off x="384" y="2383"/>
              <a:ext cx="1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Egyensúlyi	</a:t>
              </a:r>
              <a:endParaRPr lang="en-US" altLang="en-US"/>
            </a:p>
          </p:txBody>
        </p:sp>
        <p:sp>
          <p:nvSpPr>
            <p:cNvPr id="88094" name="Rectangle 45"/>
            <p:cNvSpPr>
              <a:spLocks noChangeArrowheads="1"/>
            </p:cNvSpPr>
            <p:nvPr/>
          </p:nvSpPr>
          <p:spPr bwMode="auto">
            <a:xfrm>
              <a:off x="847" y="2591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ár</a:t>
              </a:r>
              <a:endParaRPr lang="en-US" altLang="en-US"/>
            </a:p>
          </p:txBody>
        </p:sp>
        <p:sp>
          <p:nvSpPr>
            <p:cNvPr id="88095" name="Rectangle 46"/>
            <p:cNvSpPr>
              <a:spLocks noChangeArrowheads="1"/>
            </p:cNvSpPr>
            <p:nvPr/>
          </p:nvSpPr>
          <p:spPr bwMode="auto">
            <a:xfrm>
              <a:off x="2323" y="3715"/>
              <a:ext cx="8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Egyensúlyi</a:t>
              </a:r>
              <a:endParaRPr lang="en-US" altLang="en-US"/>
            </a:p>
          </p:txBody>
        </p:sp>
        <p:sp>
          <p:nvSpPr>
            <p:cNvPr id="88096" name="Rectangle 47"/>
            <p:cNvSpPr>
              <a:spLocks noChangeArrowheads="1"/>
            </p:cNvSpPr>
            <p:nvPr/>
          </p:nvSpPr>
          <p:spPr bwMode="auto">
            <a:xfrm>
              <a:off x="2442" y="3923"/>
              <a:ext cx="8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8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dirty="0" smtClean="0">
                <a:solidFill>
                  <a:schemeClr val="bg1"/>
                </a:solidFill>
              </a:rPr>
              <a:t>Nemzetközi kereskedelem exportáló országban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3F6F9"/>
          </a:solidFill>
          <a:ln w="2587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2F4F8"/>
          </a:solidFill>
          <a:ln w="2349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1F4F7"/>
          </a:solidFill>
          <a:ln w="2111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0F2F5"/>
          </a:solidFill>
          <a:ln w="1873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EF1F4"/>
          </a:solidFill>
          <a:ln w="1651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DEFF3"/>
          </a:solidFill>
          <a:ln w="1412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BEEF2"/>
          </a:solidFill>
          <a:ln w="1174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AECF1"/>
          </a:solidFill>
          <a:ln w="936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9EBF0"/>
          </a:solidFill>
          <a:ln w="698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282825" y="1228725"/>
            <a:ext cx="5565775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7" name="Freeform 17"/>
          <p:cNvSpPr>
            <a:spLocks/>
          </p:cNvSpPr>
          <p:nvPr/>
        </p:nvSpPr>
        <p:spPr bwMode="auto">
          <a:xfrm>
            <a:off x="2179638" y="1233488"/>
            <a:ext cx="5565775" cy="4351337"/>
          </a:xfrm>
          <a:custGeom>
            <a:avLst/>
            <a:gdLst>
              <a:gd name="T0" fmla="*/ 0 w 3506"/>
              <a:gd name="T1" fmla="*/ 0 h 2741"/>
              <a:gd name="T2" fmla="*/ 0 w 3506"/>
              <a:gd name="T3" fmla="*/ 4351337 h 2741"/>
              <a:gd name="T4" fmla="*/ 5565775 w 3506"/>
              <a:gd name="T5" fmla="*/ 4351337 h 27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06" h="2741">
                <a:moveTo>
                  <a:pt x="0" y="0"/>
                </a:moveTo>
                <a:lnTo>
                  <a:pt x="0" y="2741"/>
                </a:lnTo>
                <a:lnTo>
                  <a:pt x="3506" y="2741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1447800" y="1165225"/>
            <a:ext cx="17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92179" name="Rectangle 20"/>
          <p:cNvSpPr>
            <a:spLocks noChangeArrowheads="1"/>
          </p:cNvSpPr>
          <p:nvPr/>
        </p:nvSpPr>
        <p:spPr bwMode="auto">
          <a:xfrm>
            <a:off x="1914525" y="5495925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2180" name="Rectangle 21"/>
          <p:cNvSpPr>
            <a:spLocks noChangeArrowheads="1"/>
          </p:cNvSpPr>
          <p:nvPr/>
        </p:nvSpPr>
        <p:spPr bwMode="auto">
          <a:xfrm>
            <a:off x="6584950" y="5675313"/>
            <a:ext cx="198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grpSp>
        <p:nvGrpSpPr>
          <p:cNvPr id="100375" name="Group 23"/>
          <p:cNvGrpSpPr>
            <a:grpSpLocks/>
          </p:cNvGrpSpPr>
          <p:nvPr/>
        </p:nvGrpSpPr>
        <p:grpSpPr bwMode="auto">
          <a:xfrm>
            <a:off x="2179638" y="2179638"/>
            <a:ext cx="4686300" cy="3171825"/>
            <a:chOff x="1373" y="1373"/>
            <a:chExt cx="2952" cy="1998"/>
          </a:xfrm>
        </p:grpSpPr>
        <p:sp>
          <p:nvSpPr>
            <p:cNvPr id="92223" name="Line 24"/>
            <p:cNvSpPr>
              <a:spLocks noChangeShapeType="1"/>
            </p:cNvSpPr>
            <p:nvPr/>
          </p:nvSpPr>
          <p:spPr bwMode="auto">
            <a:xfrm flipV="1">
              <a:off x="1373" y="1617"/>
              <a:ext cx="2426" cy="1754"/>
            </a:xfrm>
            <a:prstGeom prst="line">
              <a:avLst/>
            </a:prstGeom>
            <a:noFill/>
            <a:ln w="698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4" name="Rectangle 25"/>
            <p:cNvSpPr>
              <a:spLocks noChangeArrowheads="1"/>
            </p:cNvSpPr>
            <p:nvPr/>
          </p:nvSpPr>
          <p:spPr bwMode="auto">
            <a:xfrm>
              <a:off x="3746" y="1373"/>
              <a:ext cx="4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 </a:t>
              </a:r>
              <a:endParaRPr lang="en-US" altLang="en-US"/>
            </a:p>
          </p:txBody>
        </p:sp>
        <p:sp>
          <p:nvSpPr>
            <p:cNvPr id="92225" name="Rectangle 26"/>
            <p:cNvSpPr>
              <a:spLocks noChangeArrowheads="1"/>
            </p:cNvSpPr>
            <p:nvPr/>
          </p:nvSpPr>
          <p:spPr bwMode="auto">
            <a:xfrm>
              <a:off x="3849" y="1570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0379" name="Group 27"/>
          <p:cNvGrpSpPr>
            <a:grpSpLocks/>
          </p:cNvGrpSpPr>
          <p:nvPr/>
        </p:nvGrpSpPr>
        <p:grpSpPr bwMode="auto">
          <a:xfrm>
            <a:off x="1485900" y="2305050"/>
            <a:ext cx="6145213" cy="1322388"/>
            <a:chOff x="936" y="1452"/>
            <a:chExt cx="3871" cy="833"/>
          </a:xfrm>
        </p:grpSpPr>
        <p:grpSp>
          <p:nvGrpSpPr>
            <p:cNvPr id="92215" name="Group 28"/>
            <p:cNvGrpSpPr>
              <a:grpSpLocks/>
            </p:cNvGrpSpPr>
            <p:nvPr/>
          </p:nvGrpSpPr>
          <p:grpSpPr bwMode="auto">
            <a:xfrm>
              <a:off x="936" y="1452"/>
              <a:ext cx="322" cy="587"/>
              <a:chOff x="936" y="1452"/>
              <a:chExt cx="322" cy="587"/>
            </a:xfrm>
          </p:grpSpPr>
          <p:sp>
            <p:nvSpPr>
              <p:cNvPr id="92220" name="Rectangle 29"/>
              <p:cNvSpPr>
                <a:spLocks noChangeArrowheads="1"/>
              </p:cNvSpPr>
              <p:nvPr/>
            </p:nvSpPr>
            <p:spPr bwMode="auto">
              <a:xfrm>
                <a:off x="936" y="1452"/>
                <a:ext cx="2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  <p:sp>
            <p:nvSpPr>
              <p:cNvPr id="92221" name="Rectangle 30"/>
              <p:cNvSpPr>
                <a:spLocks noChangeArrowheads="1"/>
              </p:cNvSpPr>
              <p:nvPr/>
            </p:nvSpPr>
            <p:spPr bwMode="auto">
              <a:xfrm>
                <a:off x="980" y="1648"/>
                <a:ext cx="2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ker-</a:t>
                </a:r>
                <a:endParaRPr lang="en-US" altLang="en-US"/>
              </a:p>
            </p:txBody>
          </p:sp>
          <p:sp>
            <p:nvSpPr>
              <p:cNvPr id="92222" name="Rectangle 31"/>
              <p:cNvSpPr>
                <a:spLocks noChangeArrowheads="1"/>
              </p:cNvSpPr>
              <p:nvPr/>
            </p:nvSpPr>
            <p:spPr bwMode="auto">
              <a:xfrm>
                <a:off x="936" y="1845"/>
                <a:ext cx="1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rel</a:t>
                </a:r>
                <a:endParaRPr lang="en-US" altLang="en-US"/>
              </a:p>
            </p:txBody>
          </p:sp>
        </p:grpSp>
        <p:grpSp>
          <p:nvGrpSpPr>
            <p:cNvPr id="92216" name="Group 32"/>
            <p:cNvGrpSpPr>
              <a:grpSpLocks/>
            </p:cNvGrpSpPr>
            <p:nvPr/>
          </p:nvGrpSpPr>
          <p:grpSpPr bwMode="auto">
            <a:xfrm>
              <a:off x="1373" y="1894"/>
              <a:ext cx="3434" cy="391"/>
              <a:chOff x="1373" y="1894"/>
              <a:chExt cx="3434" cy="391"/>
            </a:xfrm>
          </p:grpSpPr>
          <p:sp>
            <p:nvSpPr>
              <p:cNvPr id="92217" name="Line 33"/>
              <p:cNvSpPr>
                <a:spLocks noChangeShapeType="1"/>
              </p:cNvSpPr>
              <p:nvPr/>
            </p:nvSpPr>
            <p:spPr bwMode="auto">
              <a:xfrm>
                <a:off x="1373" y="1971"/>
                <a:ext cx="2914" cy="1"/>
              </a:xfrm>
              <a:prstGeom prst="line">
                <a:avLst/>
              </a:prstGeom>
              <a:noFill/>
              <a:ln w="69850">
                <a:solidFill>
                  <a:srgbClr val="AD0D1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8" name="Rectangle 34"/>
              <p:cNvSpPr>
                <a:spLocks noChangeArrowheads="1"/>
              </p:cNvSpPr>
              <p:nvPr/>
            </p:nvSpPr>
            <p:spPr bwMode="auto">
              <a:xfrm>
                <a:off x="4315" y="1894"/>
                <a:ext cx="4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Világp.</a:t>
                </a:r>
                <a:endParaRPr lang="en-US" altLang="en-US"/>
              </a:p>
            </p:txBody>
          </p:sp>
          <p:sp>
            <p:nvSpPr>
              <p:cNvPr id="92219" name="Rectangle 35"/>
              <p:cNvSpPr>
                <a:spLocks noChangeArrowheads="1"/>
              </p:cNvSpPr>
              <p:nvPr/>
            </p:nvSpPr>
            <p:spPr bwMode="auto">
              <a:xfrm>
                <a:off x="4350" y="2091"/>
                <a:ext cx="14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</p:grpSp>
      </p:grpSp>
      <p:grpSp>
        <p:nvGrpSpPr>
          <p:cNvPr id="100388" name="Group 36"/>
          <p:cNvGrpSpPr>
            <a:grpSpLocks/>
          </p:cNvGrpSpPr>
          <p:nvPr/>
        </p:nvGrpSpPr>
        <p:grpSpPr bwMode="auto">
          <a:xfrm>
            <a:off x="2179638" y="1444625"/>
            <a:ext cx="5275262" cy="3743325"/>
            <a:chOff x="1373" y="910"/>
            <a:chExt cx="3323" cy="2358"/>
          </a:xfrm>
        </p:grpSpPr>
        <p:sp>
          <p:nvSpPr>
            <p:cNvPr id="92213" name="Line 37"/>
            <p:cNvSpPr>
              <a:spLocks noChangeShapeType="1"/>
            </p:cNvSpPr>
            <p:nvPr/>
          </p:nvSpPr>
          <p:spPr bwMode="auto">
            <a:xfrm>
              <a:off x="1373" y="910"/>
              <a:ext cx="2308" cy="2358"/>
            </a:xfrm>
            <a:prstGeom prst="line">
              <a:avLst/>
            </a:prstGeom>
            <a:noFill/>
            <a:ln w="698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Rectangle 38"/>
            <p:cNvSpPr>
              <a:spLocks noChangeArrowheads="1"/>
            </p:cNvSpPr>
            <p:nvPr/>
          </p:nvSpPr>
          <p:spPr bwMode="auto">
            <a:xfrm>
              <a:off x="3672" y="3034"/>
              <a:ext cx="10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100392" name="Group 40"/>
          <p:cNvGrpSpPr>
            <a:grpSpLocks/>
          </p:cNvGrpSpPr>
          <p:nvPr/>
        </p:nvGrpSpPr>
        <p:grpSpPr bwMode="auto">
          <a:xfrm>
            <a:off x="3846513" y="5113338"/>
            <a:ext cx="1409700" cy="447675"/>
            <a:chOff x="2423" y="3221"/>
            <a:chExt cx="888" cy="282"/>
          </a:xfrm>
        </p:grpSpPr>
        <p:sp>
          <p:nvSpPr>
            <p:cNvPr id="92211" name="Freeform 41"/>
            <p:cNvSpPr>
              <a:spLocks/>
            </p:cNvSpPr>
            <p:nvPr/>
          </p:nvSpPr>
          <p:spPr bwMode="auto">
            <a:xfrm>
              <a:off x="2423" y="3415"/>
              <a:ext cx="888" cy="88"/>
            </a:xfrm>
            <a:custGeom>
              <a:avLst/>
              <a:gdLst>
                <a:gd name="T0" fmla="*/ 888 w 60"/>
                <a:gd name="T1" fmla="*/ 88 h 6"/>
                <a:gd name="T2" fmla="*/ 829 w 60"/>
                <a:gd name="T3" fmla="*/ 44 h 6"/>
                <a:gd name="T4" fmla="*/ 488 w 60"/>
                <a:gd name="T5" fmla="*/ 44 h 6"/>
                <a:gd name="T6" fmla="*/ 444 w 60"/>
                <a:gd name="T7" fmla="*/ 0 h 6"/>
                <a:gd name="T8" fmla="*/ 400 w 60"/>
                <a:gd name="T9" fmla="*/ 44 h 6"/>
                <a:gd name="T10" fmla="*/ 59 w 60"/>
                <a:gd name="T11" fmla="*/ 44 h 6"/>
                <a:gd name="T12" fmla="*/ 0 w 60"/>
                <a:gd name="T13" fmla="*/ 88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6">
                  <a:moveTo>
                    <a:pt x="60" y="6"/>
                  </a:moveTo>
                  <a:cubicBezTo>
                    <a:pt x="60" y="4"/>
                    <a:pt x="58" y="3"/>
                    <a:pt x="56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3"/>
                    <a:pt x="30" y="2"/>
                    <a:pt x="30" y="0"/>
                  </a:cubicBezTo>
                  <a:cubicBezTo>
                    <a:pt x="30" y="2"/>
                    <a:pt x="29" y="3"/>
                    <a:pt x="2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4"/>
                    <a:pt x="0" y="6"/>
                  </a:cubicBezTo>
                </a:path>
              </a:pathLst>
            </a:custGeom>
            <a:noFill/>
            <a:ln w="23813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Rectangle 42"/>
            <p:cNvSpPr>
              <a:spLocks noChangeArrowheads="1"/>
            </p:cNvSpPr>
            <p:nvPr/>
          </p:nvSpPr>
          <p:spPr bwMode="auto">
            <a:xfrm>
              <a:off x="2596" y="3221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Export</a:t>
              </a:r>
              <a:endParaRPr lang="en-US" altLang="en-US"/>
            </a:p>
          </p:txBody>
        </p:sp>
      </p:grpSp>
      <p:grpSp>
        <p:nvGrpSpPr>
          <p:cNvPr id="100395" name="Group 43"/>
          <p:cNvGrpSpPr>
            <a:grpSpLocks/>
          </p:cNvGrpSpPr>
          <p:nvPr/>
        </p:nvGrpSpPr>
        <p:grpSpPr bwMode="auto">
          <a:xfrm>
            <a:off x="1346200" y="3638550"/>
            <a:ext cx="3149600" cy="931863"/>
            <a:chOff x="848" y="2292"/>
            <a:chExt cx="1984" cy="587"/>
          </a:xfrm>
        </p:grpSpPr>
        <p:sp>
          <p:nvSpPr>
            <p:cNvPr id="92205" name="Line 44"/>
            <p:cNvSpPr>
              <a:spLocks noChangeShapeType="1"/>
            </p:cNvSpPr>
            <p:nvPr/>
          </p:nvSpPr>
          <p:spPr bwMode="auto">
            <a:xfrm>
              <a:off x="1373" y="2354"/>
              <a:ext cx="140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Oval 45"/>
            <p:cNvSpPr>
              <a:spLocks noChangeArrowheads="1"/>
            </p:cNvSpPr>
            <p:nvPr/>
          </p:nvSpPr>
          <p:spPr bwMode="auto">
            <a:xfrm>
              <a:off x="2734" y="2310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207" name="Group 46"/>
            <p:cNvGrpSpPr>
              <a:grpSpLocks/>
            </p:cNvGrpSpPr>
            <p:nvPr/>
          </p:nvGrpSpPr>
          <p:grpSpPr bwMode="auto">
            <a:xfrm>
              <a:off x="848" y="2292"/>
              <a:ext cx="511" cy="587"/>
              <a:chOff x="848" y="2292"/>
              <a:chExt cx="511" cy="587"/>
            </a:xfrm>
          </p:grpSpPr>
          <p:sp>
            <p:nvSpPr>
              <p:cNvPr id="92208" name="Rectangle 47"/>
              <p:cNvSpPr>
                <a:spLocks noChangeArrowheads="1"/>
              </p:cNvSpPr>
              <p:nvPr/>
            </p:nvSpPr>
            <p:spPr bwMode="auto">
              <a:xfrm>
                <a:off x="936" y="2292"/>
                <a:ext cx="2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  <p:sp>
            <p:nvSpPr>
              <p:cNvPr id="92209" name="Rectangle 48"/>
              <p:cNvSpPr>
                <a:spLocks noChangeArrowheads="1"/>
              </p:cNvSpPr>
              <p:nvPr/>
            </p:nvSpPr>
            <p:spPr bwMode="auto">
              <a:xfrm>
                <a:off x="848" y="2489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ker.</a:t>
                </a:r>
                <a:endParaRPr lang="en-US" altLang="en-US"/>
              </a:p>
            </p:txBody>
          </p:sp>
          <p:sp>
            <p:nvSpPr>
              <p:cNvPr id="92210" name="Rectangle 49"/>
              <p:cNvSpPr>
                <a:spLocks noChangeArrowheads="1"/>
              </p:cNvSpPr>
              <p:nvPr/>
            </p:nvSpPr>
            <p:spPr bwMode="auto">
              <a:xfrm>
                <a:off x="936" y="2685"/>
                <a:ext cx="42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</p:grpSp>
      </p:grpSp>
      <p:grpSp>
        <p:nvGrpSpPr>
          <p:cNvPr id="100402" name="Group 50"/>
          <p:cNvGrpSpPr>
            <a:grpSpLocks/>
          </p:cNvGrpSpPr>
          <p:nvPr/>
        </p:nvGrpSpPr>
        <p:grpSpPr bwMode="auto">
          <a:xfrm>
            <a:off x="3146425" y="3059113"/>
            <a:ext cx="1241425" cy="3556000"/>
            <a:chOff x="1982" y="1927"/>
            <a:chExt cx="782" cy="2240"/>
          </a:xfrm>
        </p:grpSpPr>
        <p:sp>
          <p:nvSpPr>
            <p:cNvPr id="92200" name="Line 51"/>
            <p:cNvSpPr>
              <a:spLocks noChangeShapeType="1"/>
            </p:cNvSpPr>
            <p:nvPr/>
          </p:nvSpPr>
          <p:spPr bwMode="auto">
            <a:xfrm>
              <a:off x="2409" y="1971"/>
              <a:ext cx="1" cy="154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Oval 52"/>
            <p:cNvSpPr>
              <a:spLocks noChangeArrowheads="1"/>
            </p:cNvSpPr>
            <p:nvPr/>
          </p:nvSpPr>
          <p:spPr bwMode="auto">
            <a:xfrm>
              <a:off x="2364" y="1927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2" name="Rectangle 53"/>
            <p:cNvSpPr>
              <a:spLocks noChangeArrowheads="1"/>
            </p:cNvSpPr>
            <p:nvPr/>
          </p:nvSpPr>
          <p:spPr bwMode="auto">
            <a:xfrm>
              <a:off x="2027" y="3580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Otthon</a:t>
              </a:r>
              <a:endParaRPr lang="en-US" altLang="en-US"/>
            </a:p>
          </p:txBody>
        </p:sp>
        <p:sp>
          <p:nvSpPr>
            <p:cNvPr id="92203" name="Rectangle 54"/>
            <p:cNvSpPr>
              <a:spLocks noChangeArrowheads="1"/>
            </p:cNvSpPr>
            <p:nvPr/>
          </p:nvSpPr>
          <p:spPr bwMode="auto">
            <a:xfrm>
              <a:off x="2081" y="3776"/>
              <a:ext cx="5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keresett</a:t>
              </a:r>
              <a:endParaRPr lang="en-US" altLang="en-US"/>
            </a:p>
          </p:txBody>
        </p:sp>
        <p:sp>
          <p:nvSpPr>
            <p:cNvPr id="92204" name="Rectangle 55"/>
            <p:cNvSpPr>
              <a:spLocks noChangeArrowheads="1"/>
            </p:cNvSpPr>
            <p:nvPr/>
          </p:nvSpPr>
          <p:spPr bwMode="auto">
            <a:xfrm>
              <a:off x="1982" y="3973"/>
              <a:ext cx="7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  <p:grpSp>
        <p:nvGrpSpPr>
          <p:cNvPr id="100408" name="Group 56"/>
          <p:cNvGrpSpPr>
            <a:grpSpLocks/>
          </p:cNvGrpSpPr>
          <p:nvPr/>
        </p:nvGrpSpPr>
        <p:grpSpPr bwMode="auto">
          <a:xfrm>
            <a:off x="4870450" y="3059113"/>
            <a:ext cx="1295400" cy="3556000"/>
            <a:chOff x="3068" y="1927"/>
            <a:chExt cx="816" cy="2240"/>
          </a:xfrm>
        </p:grpSpPr>
        <p:sp>
          <p:nvSpPr>
            <p:cNvPr id="92195" name="Line 57"/>
            <p:cNvSpPr>
              <a:spLocks noChangeShapeType="1"/>
            </p:cNvSpPr>
            <p:nvPr/>
          </p:nvSpPr>
          <p:spPr bwMode="auto">
            <a:xfrm>
              <a:off x="3326" y="1971"/>
              <a:ext cx="1" cy="154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Oval 58"/>
            <p:cNvSpPr>
              <a:spLocks noChangeArrowheads="1"/>
            </p:cNvSpPr>
            <p:nvPr/>
          </p:nvSpPr>
          <p:spPr bwMode="auto">
            <a:xfrm>
              <a:off x="3267" y="1927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7" name="Rectangle 59"/>
            <p:cNvSpPr>
              <a:spLocks noChangeArrowheads="1"/>
            </p:cNvSpPr>
            <p:nvPr/>
          </p:nvSpPr>
          <p:spPr bwMode="auto">
            <a:xfrm>
              <a:off x="3068" y="3580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Otthon</a:t>
              </a:r>
              <a:endParaRPr lang="en-US" altLang="en-US"/>
            </a:p>
          </p:txBody>
        </p:sp>
        <p:sp>
          <p:nvSpPr>
            <p:cNvPr id="92198" name="Rectangle 60"/>
            <p:cNvSpPr>
              <a:spLocks noChangeArrowheads="1"/>
            </p:cNvSpPr>
            <p:nvPr/>
          </p:nvSpPr>
          <p:spPr bwMode="auto">
            <a:xfrm>
              <a:off x="3122" y="3776"/>
              <a:ext cx="3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kínált</a:t>
              </a:r>
              <a:endParaRPr lang="en-US" altLang="en-US"/>
            </a:p>
          </p:txBody>
        </p:sp>
        <p:sp>
          <p:nvSpPr>
            <p:cNvPr id="92199" name="Rectangle 61"/>
            <p:cNvSpPr>
              <a:spLocks noChangeArrowheads="1"/>
            </p:cNvSpPr>
            <p:nvPr/>
          </p:nvSpPr>
          <p:spPr bwMode="auto">
            <a:xfrm>
              <a:off x="3102" y="3973"/>
              <a:ext cx="7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  <p:sp>
        <p:nvSpPr>
          <p:cNvPr id="59" name="Freeform 17"/>
          <p:cNvSpPr>
            <a:spLocks/>
          </p:cNvSpPr>
          <p:nvPr/>
        </p:nvSpPr>
        <p:spPr bwMode="auto">
          <a:xfrm>
            <a:off x="3878263" y="3136900"/>
            <a:ext cx="1308100" cy="600076"/>
          </a:xfrm>
          <a:custGeom>
            <a:avLst/>
            <a:gdLst>
              <a:gd name="T0" fmla="*/ 0 w 946"/>
              <a:gd name="T1" fmla="*/ 0 h 398"/>
              <a:gd name="T2" fmla="*/ 1501775 w 946"/>
              <a:gd name="T3" fmla="*/ 0 h 398"/>
              <a:gd name="T4" fmla="*/ 604838 w 946"/>
              <a:gd name="T5" fmla="*/ 631825 h 398"/>
              <a:gd name="T6" fmla="*/ 0 w 946"/>
              <a:gd name="T7" fmla="*/ 0 h 3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46" h="398">
                <a:moveTo>
                  <a:pt x="0" y="0"/>
                </a:moveTo>
                <a:lnTo>
                  <a:pt x="946" y="0"/>
                </a:lnTo>
                <a:lnTo>
                  <a:pt x="381" y="398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9" name="Freeform 41"/>
          <p:cNvSpPr>
            <a:spLocks/>
          </p:cNvSpPr>
          <p:nvPr/>
        </p:nvSpPr>
        <p:spPr bwMode="auto">
          <a:xfrm>
            <a:off x="3878263" y="2855913"/>
            <a:ext cx="1409700" cy="139700"/>
          </a:xfrm>
          <a:custGeom>
            <a:avLst/>
            <a:gdLst>
              <a:gd name="T0" fmla="*/ 1409700 w 60"/>
              <a:gd name="T1" fmla="*/ 139700 h 6"/>
              <a:gd name="T2" fmla="*/ 1315720 w 60"/>
              <a:gd name="T3" fmla="*/ 69850 h 6"/>
              <a:gd name="T4" fmla="*/ 775335 w 60"/>
              <a:gd name="T5" fmla="*/ 69850 h 6"/>
              <a:gd name="T6" fmla="*/ 704850 w 60"/>
              <a:gd name="T7" fmla="*/ 0 h 6"/>
              <a:gd name="T8" fmla="*/ 634365 w 60"/>
              <a:gd name="T9" fmla="*/ 69850 h 6"/>
              <a:gd name="T10" fmla="*/ 93980 w 60"/>
              <a:gd name="T11" fmla="*/ 69850 h 6"/>
              <a:gd name="T12" fmla="*/ 0 w 60"/>
              <a:gd name="T13" fmla="*/ 13970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6">
                <a:moveTo>
                  <a:pt x="60" y="6"/>
                </a:moveTo>
                <a:cubicBezTo>
                  <a:pt x="60" y="4"/>
                  <a:pt x="58" y="3"/>
                  <a:pt x="56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1" y="3"/>
                  <a:pt x="30" y="2"/>
                  <a:pt x="30" y="0"/>
                </a:cubicBezTo>
                <a:cubicBezTo>
                  <a:pt x="30" y="2"/>
                  <a:pt x="29" y="3"/>
                  <a:pt x="27" y="3"/>
                </a:cubicBezTo>
                <a:cubicBezTo>
                  <a:pt x="4" y="3"/>
                  <a:pt x="4" y="3"/>
                  <a:pt x="4" y="3"/>
                </a:cubicBezTo>
                <a:cubicBezTo>
                  <a:pt x="2" y="3"/>
                  <a:pt x="0" y="4"/>
                  <a:pt x="0" y="6"/>
                </a:cubicBezTo>
              </a:path>
            </a:pathLst>
          </a:custGeom>
          <a:noFill/>
          <a:ln w="23813">
            <a:solidFill>
              <a:srgbClr val="AD0D1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0" name="Rectangle 42"/>
          <p:cNvSpPr>
            <a:spLocks noChangeArrowheads="1"/>
          </p:cNvSpPr>
          <p:nvPr/>
        </p:nvSpPr>
        <p:spPr bwMode="auto">
          <a:xfrm>
            <a:off x="4160838" y="2416175"/>
            <a:ext cx="741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Export</a:t>
            </a:r>
            <a:endParaRPr lang="en-US" altLang="en-US"/>
          </a:p>
        </p:txBody>
      </p:sp>
      <p:sp>
        <p:nvSpPr>
          <p:cNvPr id="92191" name="Rectangle 26"/>
          <p:cNvSpPr>
            <a:spLocks noChangeArrowheads="1"/>
          </p:cNvSpPr>
          <p:nvPr/>
        </p:nvSpPr>
        <p:spPr bwMode="auto">
          <a:xfrm>
            <a:off x="2481263" y="2757488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92192" name="Rectangle 25"/>
          <p:cNvSpPr>
            <a:spLocks noChangeArrowheads="1"/>
          </p:cNvSpPr>
          <p:nvPr/>
        </p:nvSpPr>
        <p:spPr bwMode="auto">
          <a:xfrm>
            <a:off x="2481263" y="331470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92193" name="Rectangle 24"/>
          <p:cNvSpPr>
            <a:spLocks noChangeArrowheads="1"/>
          </p:cNvSpPr>
          <p:nvPr/>
        </p:nvSpPr>
        <p:spPr bwMode="auto">
          <a:xfrm>
            <a:off x="2459038" y="39830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92194" name="Rectangle 22"/>
          <p:cNvSpPr>
            <a:spLocks noChangeArrowheads="1"/>
          </p:cNvSpPr>
          <p:nvPr/>
        </p:nvSpPr>
        <p:spPr bwMode="auto">
          <a:xfrm>
            <a:off x="4319588" y="32035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2189" grpId="0" animBg="1"/>
      <p:bldP spid="92190" grpId="0"/>
      <p:bldP spid="92191" grpId="0"/>
      <p:bldP spid="92192" grpId="0"/>
      <p:bldP spid="92193" grpId="0"/>
      <p:bldP spid="9219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Kereskedelem exportáló országban</a:t>
            </a:r>
            <a:endParaRPr lang="en-US" alt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1388" y="1144588"/>
          <a:ext cx="7461251" cy="2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13"/>
                <a:gridCol w="1865313"/>
                <a:gridCol w="1968019"/>
                <a:gridCol w="1762606"/>
              </a:tblGrid>
              <a:tr h="6401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Kereskedelemmel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640158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-B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B+C+D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+(B+D)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</a:tbl>
          </a:graphicData>
        </a:graphic>
      </p:graphicFrame>
      <p:sp>
        <p:nvSpPr>
          <p:cNvPr id="93214" name="Rectangle 3"/>
          <p:cNvSpPr txBox="1">
            <a:spLocks noChangeArrowheads="1"/>
          </p:cNvSpPr>
          <p:nvPr/>
        </p:nvSpPr>
        <p:spPr bwMode="auto">
          <a:xfrm>
            <a:off x="963613" y="357505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hazai termelőknek jobb, a hazai fogyasztónak rosszabb.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társadalom összességében jobban jár</a:t>
            </a:r>
          </a:p>
        </p:txBody>
      </p:sp>
    </p:spTree>
    <p:extLst>
      <p:ext uri="{BB962C8B-B14F-4D97-AF65-F5344CB8AC3E}">
        <p14:creationId xmlns:p14="http://schemas.microsoft.com/office/powerpoint/2010/main" val="1507968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szabad kereskedelem jóléti hatásai importáló országban</a:t>
            </a:r>
            <a:br>
              <a:rPr lang="hu-HU" altLang="en-US" sz="2400" smtClean="0">
                <a:solidFill>
                  <a:schemeClr val="bg1"/>
                </a:solidFill>
              </a:rPr>
            </a:b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3F6F9"/>
          </a:solidFill>
          <a:ln w="2635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2F4F8"/>
          </a:solidFill>
          <a:ln w="2397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1F4F7"/>
          </a:solidFill>
          <a:ln w="21590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0F2F5"/>
          </a:solidFill>
          <a:ln w="1920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EF1F4"/>
          </a:solidFill>
          <a:ln w="1682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DEFF3"/>
          </a:solidFill>
          <a:ln w="1444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BEEF2"/>
          </a:solidFill>
          <a:ln w="1206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820863" y="1079500"/>
            <a:ext cx="5808662" cy="4897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5" name="Freeform 17"/>
          <p:cNvSpPr>
            <a:spLocks/>
          </p:cNvSpPr>
          <p:nvPr/>
        </p:nvSpPr>
        <p:spPr bwMode="auto">
          <a:xfrm>
            <a:off x="3309938" y="3781425"/>
            <a:ext cx="1560512" cy="652463"/>
          </a:xfrm>
          <a:custGeom>
            <a:avLst/>
            <a:gdLst>
              <a:gd name="T0" fmla="*/ 0 w 983"/>
              <a:gd name="T1" fmla="*/ 652463 h 411"/>
              <a:gd name="T2" fmla="*/ 1560512 w 983"/>
              <a:gd name="T3" fmla="*/ 652463 h 411"/>
              <a:gd name="T4" fmla="*/ 887412 w 983"/>
              <a:gd name="T5" fmla="*/ 0 h 411"/>
              <a:gd name="T6" fmla="*/ 0 w 983"/>
              <a:gd name="T7" fmla="*/ 652463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3" h="411">
                <a:moveTo>
                  <a:pt x="0" y="411"/>
                </a:moveTo>
                <a:lnTo>
                  <a:pt x="983" y="411"/>
                </a:lnTo>
                <a:lnTo>
                  <a:pt x="559" y="0"/>
                </a:lnTo>
                <a:lnTo>
                  <a:pt x="0" y="411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Freeform 18"/>
          <p:cNvSpPr>
            <a:spLocks/>
          </p:cNvSpPr>
          <p:nvPr/>
        </p:nvSpPr>
        <p:spPr bwMode="auto">
          <a:xfrm>
            <a:off x="1820863" y="3757613"/>
            <a:ext cx="2400300" cy="1736725"/>
          </a:xfrm>
          <a:custGeom>
            <a:avLst/>
            <a:gdLst>
              <a:gd name="T0" fmla="*/ 2400300 w 1512"/>
              <a:gd name="T1" fmla="*/ 0 h 1094"/>
              <a:gd name="T2" fmla="*/ 0 w 1512"/>
              <a:gd name="T3" fmla="*/ 0 h 1094"/>
              <a:gd name="T4" fmla="*/ 0 w 1512"/>
              <a:gd name="T5" fmla="*/ 1736725 h 1094"/>
              <a:gd name="T6" fmla="*/ 2400300 w 1512"/>
              <a:gd name="T7" fmla="*/ 0 h 1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2" h="1094">
                <a:moveTo>
                  <a:pt x="1512" y="0"/>
                </a:moveTo>
                <a:lnTo>
                  <a:pt x="0" y="0"/>
                </a:lnTo>
                <a:lnTo>
                  <a:pt x="0" y="1094"/>
                </a:lnTo>
                <a:lnTo>
                  <a:pt x="1512" y="0"/>
                </a:lnTo>
                <a:close/>
              </a:path>
            </a:pathLst>
          </a:custGeom>
          <a:solidFill>
            <a:srgbClr val="BBD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7" name="Freeform 19"/>
          <p:cNvSpPr>
            <a:spLocks/>
          </p:cNvSpPr>
          <p:nvPr/>
        </p:nvSpPr>
        <p:spPr bwMode="auto">
          <a:xfrm>
            <a:off x="1820863" y="1273175"/>
            <a:ext cx="2400300" cy="2484438"/>
          </a:xfrm>
          <a:custGeom>
            <a:avLst/>
            <a:gdLst>
              <a:gd name="T0" fmla="*/ 2400300 w 1512"/>
              <a:gd name="T1" fmla="*/ 2484438 h 1565"/>
              <a:gd name="T2" fmla="*/ 0 w 1512"/>
              <a:gd name="T3" fmla="*/ 2484438 h 1565"/>
              <a:gd name="T4" fmla="*/ 0 w 1512"/>
              <a:gd name="T5" fmla="*/ 0 h 1565"/>
              <a:gd name="T6" fmla="*/ 2400300 w 1512"/>
              <a:gd name="T7" fmla="*/ 2484438 h 15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2" h="1565">
                <a:moveTo>
                  <a:pt x="1512" y="1565"/>
                </a:moveTo>
                <a:lnTo>
                  <a:pt x="0" y="1565"/>
                </a:lnTo>
                <a:lnTo>
                  <a:pt x="0" y="0"/>
                </a:lnTo>
                <a:lnTo>
                  <a:pt x="1512" y="1565"/>
                </a:lnTo>
                <a:close/>
              </a:path>
            </a:pathLst>
          </a:custGeom>
          <a:solidFill>
            <a:srgbClr val="BBD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2193925" y="3175000"/>
            <a:ext cx="2108200" cy="1776413"/>
            <a:chOff x="1382" y="2000"/>
            <a:chExt cx="1328" cy="1119"/>
          </a:xfrm>
        </p:grpSpPr>
        <p:sp>
          <p:nvSpPr>
            <p:cNvPr id="95289" name="Rectangle 21"/>
            <p:cNvSpPr>
              <a:spLocks noChangeArrowheads="1"/>
            </p:cNvSpPr>
            <p:nvPr/>
          </p:nvSpPr>
          <p:spPr bwMode="auto">
            <a:xfrm>
              <a:off x="1382" y="292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5290" name="Rectangle 22"/>
            <p:cNvSpPr>
              <a:spLocks noChangeArrowheads="1"/>
            </p:cNvSpPr>
            <p:nvPr/>
          </p:nvSpPr>
          <p:spPr bwMode="auto">
            <a:xfrm>
              <a:off x="1878" y="246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5291" name="Rectangle 23"/>
            <p:cNvSpPr>
              <a:spLocks noChangeArrowheads="1"/>
            </p:cNvSpPr>
            <p:nvPr/>
          </p:nvSpPr>
          <p:spPr bwMode="auto">
            <a:xfrm>
              <a:off x="2594" y="251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5292" name="Rectangle 24"/>
            <p:cNvSpPr>
              <a:spLocks noChangeArrowheads="1"/>
            </p:cNvSpPr>
            <p:nvPr/>
          </p:nvSpPr>
          <p:spPr bwMode="auto">
            <a:xfrm>
              <a:off x="1847" y="200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sp>
        <p:nvSpPr>
          <p:cNvPr id="95253" name="Rectangle 25"/>
          <p:cNvSpPr>
            <a:spLocks noChangeArrowheads="1"/>
          </p:cNvSpPr>
          <p:nvPr/>
        </p:nvSpPr>
        <p:spPr bwMode="auto">
          <a:xfrm>
            <a:off x="1144588" y="1011238"/>
            <a:ext cx="25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95254" name="Rectangle 27"/>
          <p:cNvSpPr>
            <a:spLocks noChangeArrowheads="1"/>
          </p:cNvSpPr>
          <p:nvPr/>
        </p:nvSpPr>
        <p:spPr bwMode="auto">
          <a:xfrm>
            <a:off x="1684338" y="59817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5255" name="Rectangle 28"/>
          <p:cNvSpPr>
            <a:spLocks noChangeArrowheads="1"/>
          </p:cNvSpPr>
          <p:nvPr/>
        </p:nvSpPr>
        <p:spPr bwMode="auto">
          <a:xfrm>
            <a:off x="6589713" y="6007100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95256" name="Group 30"/>
          <p:cNvGrpSpPr>
            <a:grpSpLocks/>
          </p:cNvGrpSpPr>
          <p:nvPr/>
        </p:nvGrpSpPr>
        <p:grpSpPr bwMode="auto">
          <a:xfrm>
            <a:off x="1820863" y="2109788"/>
            <a:ext cx="5127625" cy="3384550"/>
            <a:chOff x="1147" y="1329"/>
            <a:chExt cx="3230" cy="2132"/>
          </a:xfrm>
        </p:grpSpPr>
        <p:sp>
          <p:nvSpPr>
            <p:cNvPr id="95286" name="Line 31"/>
            <p:cNvSpPr>
              <a:spLocks noChangeShapeType="1"/>
            </p:cNvSpPr>
            <p:nvPr/>
          </p:nvSpPr>
          <p:spPr bwMode="auto">
            <a:xfrm flipV="1">
              <a:off x="1147" y="1577"/>
              <a:ext cx="2616" cy="1884"/>
            </a:xfrm>
            <a:prstGeom prst="line">
              <a:avLst/>
            </a:prstGeom>
            <a:noFill/>
            <a:ln w="7143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7" name="Rectangle 32"/>
            <p:cNvSpPr>
              <a:spLocks noChangeArrowheads="1"/>
            </p:cNvSpPr>
            <p:nvPr/>
          </p:nvSpPr>
          <p:spPr bwMode="auto">
            <a:xfrm>
              <a:off x="3800" y="1329"/>
              <a:ext cx="4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95288" name="Rectangle 33"/>
            <p:cNvSpPr>
              <a:spLocks noChangeArrowheads="1"/>
            </p:cNvSpPr>
            <p:nvPr/>
          </p:nvSpPr>
          <p:spPr bwMode="auto">
            <a:xfrm>
              <a:off x="3901" y="1529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95257" name="Group 34"/>
          <p:cNvGrpSpPr>
            <a:grpSpLocks/>
          </p:cNvGrpSpPr>
          <p:nvPr/>
        </p:nvGrpSpPr>
        <p:grpSpPr bwMode="auto">
          <a:xfrm>
            <a:off x="1820863" y="1273175"/>
            <a:ext cx="4997450" cy="4564063"/>
            <a:chOff x="1147" y="802"/>
            <a:chExt cx="3148" cy="2875"/>
          </a:xfrm>
        </p:grpSpPr>
        <p:sp>
          <p:nvSpPr>
            <p:cNvPr id="95283" name="Line 35"/>
            <p:cNvSpPr>
              <a:spLocks noChangeShapeType="1"/>
            </p:cNvSpPr>
            <p:nvPr/>
          </p:nvSpPr>
          <p:spPr bwMode="auto">
            <a:xfrm>
              <a:off x="1147" y="802"/>
              <a:ext cx="2480" cy="2553"/>
            </a:xfrm>
            <a:prstGeom prst="line">
              <a:avLst/>
            </a:prstGeom>
            <a:noFill/>
            <a:ln w="7143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Rectangle 36"/>
            <p:cNvSpPr>
              <a:spLocks noChangeArrowheads="1"/>
            </p:cNvSpPr>
            <p:nvPr/>
          </p:nvSpPr>
          <p:spPr bwMode="auto">
            <a:xfrm>
              <a:off x="3685" y="3283"/>
              <a:ext cx="4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95285" name="Rectangle 37"/>
            <p:cNvSpPr>
              <a:spLocks noChangeArrowheads="1"/>
            </p:cNvSpPr>
            <p:nvPr/>
          </p:nvSpPr>
          <p:spPr bwMode="auto">
            <a:xfrm>
              <a:off x="3730" y="3483"/>
              <a:ext cx="5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grpSp>
        <p:nvGrpSpPr>
          <p:cNvPr id="95258" name="Group 38"/>
          <p:cNvGrpSpPr>
            <a:grpSpLocks/>
          </p:cNvGrpSpPr>
          <p:nvPr/>
        </p:nvGrpSpPr>
        <p:grpSpPr bwMode="auto">
          <a:xfrm>
            <a:off x="603250" y="4271963"/>
            <a:ext cx="6630988" cy="627062"/>
            <a:chOff x="380" y="2691"/>
            <a:chExt cx="4177" cy="395"/>
          </a:xfrm>
        </p:grpSpPr>
        <p:sp>
          <p:nvSpPr>
            <p:cNvPr id="95278" name="Line 39"/>
            <p:cNvSpPr>
              <a:spLocks noChangeShapeType="1"/>
            </p:cNvSpPr>
            <p:nvPr/>
          </p:nvSpPr>
          <p:spPr bwMode="auto">
            <a:xfrm>
              <a:off x="1147" y="2778"/>
              <a:ext cx="3145" cy="1"/>
            </a:xfrm>
            <a:prstGeom prst="line">
              <a:avLst/>
            </a:prstGeom>
            <a:noFill/>
            <a:ln w="7143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9" name="Rectangle 40"/>
            <p:cNvSpPr>
              <a:spLocks noChangeArrowheads="1"/>
            </p:cNvSpPr>
            <p:nvPr/>
          </p:nvSpPr>
          <p:spPr bwMode="auto">
            <a:xfrm>
              <a:off x="746" y="2691"/>
              <a:ext cx="2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Ár </a:t>
              </a:r>
              <a:endParaRPr lang="en-US" altLang="en-US"/>
            </a:p>
          </p:txBody>
        </p:sp>
        <p:sp>
          <p:nvSpPr>
            <p:cNvPr id="95280" name="Rectangle 41"/>
            <p:cNvSpPr>
              <a:spLocks noChangeArrowheads="1"/>
            </p:cNvSpPr>
            <p:nvPr/>
          </p:nvSpPr>
          <p:spPr bwMode="auto">
            <a:xfrm>
              <a:off x="380" y="2892"/>
              <a:ext cx="6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Ker.-mel</a:t>
              </a:r>
              <a:endParaRPr lang="en-US" altLang="en-US"/>
            </a:p>
          </p:txBody>
        </p:sp>
        <p:sp>
          <p:nvSpPr>
            <p:cNvPr id="95281" name="Rectangle 42"/>
            <p:cNvSpPr>
              <a:spLocks noChangeArrowheads="1"/>
            </p:cNvSpPr>
            <p:nvPr/>
          </p:nvSpPr>
          <p:spPr bwMode="auto">
            <a:xfrm>
              <a:off x="4341" y="2691"/>
              <a:ext cx="21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VP</a:t>
              </a:r>
            </a:p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ár</a:t>
              </a:r>
              <a:endParaRPr lang="en-US" altLang="en-US"/>
            </a:p>
          </p:txBody>
        </p:sp>
        <p:sp>
          <p:nvSpPr>
            <p:cNvPr id="95282" name="Rectangle 43"/>
            <p:cNvSpPr>
              <a:spLocks noChangeArrowheads="1"/>
            </p:cNvSpPr>
            <p:nvPr/>
          </p:nvSpPr>
          <p:spPr bwMode="auto">
            <a:xfrm>
              <a:off x="4376" y="289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4252" name="Group 44"/>
          <p:cNvGrpSpPr>
            <a:grpSpLocks/>
          </p:cNvGrpSpPr>
          <p:nvPr/>
        </p:nvGrpSpPr>
        <p:grpSpPr bwMode="auto">
          <a:xfrm>
            <a:off x="3238500" y="4337050"/>
            <a:ext cx="1724025" cy="792163"/>
            <a:chOff x="2040" y="2732"/>
            <a:chExt cx="1086" cy="499"/>
          </a:xfrm>
        </p:grpSpPr>
        <p:sp>
          <p:nvSpPr>
            <p:cNvPr id="95274" name="Freeform 45"/>
            <p:cNvSpPr>
              <a:spLocks/>
            </p:cNvSpPr>
            <p:nvPr/>
          </p:nvSpPr>
          <p:spPr bwMode="auto">
            <a:xfrm>
              <a:off x="2115" y="2884"/>
              <a:ext cx="938" cy="122"/>
            </a:xfrm>
            <a:custGeom>
              <a:avLst/>
              <a:gdLst>
                <a:gd name="T0" fmla="*/ 938 w 62"/>
                <a:gd name="T1" fmla="*/ 0 h 8"/>
                <a:gd name="T2" fmla="*/ 847 w 62"/>
                <a:gd name="T3" fmla="*/ 61 h 8"/>
                <a:gd name="T4" fmla="*/ 514 w 62"/>
                <a:gd name="T5" fmla="*/ 61 h 8"/>
                <a:gd name="T6" fmla="*/ 454 w 62"/>
                <a:gd name="T7" fmla="*/ 122 h 8"/>
                <a:gd name="T8" fmla="*/ 393 w 62"/>
                <a:gd name="T9" fmla="*/ 61 h 8"/>
                <a:gd name="T10" fmla="*/ 76 w 62"/>
                <a:gd name="T11" fmla="*/ 61 h 8"/>
                <a:gd name="T12" fmla="*/ 0 w 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8">
                  <a:moveTo>
                    <a:pt x="62" y="0"/>
                  </a:moveTo>
                  <a:cubicBezTo>
                    <a:pt x="62" y="2"/>
                    <a:pt x="58" y="4"/>
                    <a:pt x="56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2" y="4"/>
                    <a:pt x="30" y="6"/>
                    <a:pt x="30" y="8"/>
                  </a:cubicBezTo>
                  <a:cubicBezTo>
                    <a:pt x="30" y="6"/>
                    <a:pt x="28" y="4"/>
                    <a:pt x="2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5" name="Oval 46"/>
            <p:cNvSpPr>
              <a:spLocks noChangeArrowheads="1"/>
            </p:cNvSpPr>
            <p:nvPr/>
          </p:nvSpPr>
          <p:spPr bwMode="auto">
            <a:xfrm>
              <a:off x="2040" y="2732"/>
              <a:ext cx="104" cy="10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276" name="Oval 47"/>
            <p:cNvSpPr>
              <a:spLocks noChangeArrowheads="1"/>
            </p:cNvSpPr>
            <p:nvPr/>
          </p:nvSpPr>
          <p:spPr bwMode="auto">
            <a:xfrm>
              <a:off x="3022" y="2732"/>
              <a:ext cx="104" cy="10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277" name="Rectangle 48"/>
            <p:cNvSpPr>
              <a:spLocks noChangeArrowheads="1"/>
            </p:cNvSpPr>
            <p:nvPr/>
          </p:nvSpPr>
          <p:spPr bwMode="auto">
            <a:xfrm>
              <a:off x="2318" y="3037"/>
              <a:ext cx="4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Import</a:t>
              </a:r>
              <a:endParaRPr lang="en-US" altLang="en-US"/>
            </a:p>
          </p:txBody>
        </p:sp>
      </p:grpSp>
      <p:grpSp>
        <p:nvGrpSpPr>
          <p:cNvPr id="95260" name="Group 49"/>
          <p:cNvGrpSpPr>
            <a:grpSpLocks/>
          </p:cNvGrpSpPr>
          <p:nvPr/>
        </p:nvGrpSpPr>
        <p:grpSpPr bwMode="auto">
          <a:xfrm>
            <a:off x="396875" y="3540125"/>
            <a:ext cx="3917950" cy="627063"/>
            <a:chOff x="250" y="2230"/>
            <a:chExt cx="2468" cy="395"/>
          </a:xfrm>
        </p:grpSpPr>
        <p:sp>
          <p:nvSpPr>
            <p:cNvPr id="95270" name="Line 50"/>
            <p:cNvSpPr>
              <a:spLocks noChangeShapeType="1"/>
            </p:cNvSpPr>
            <p:nvPr/>
          </p:nvSpPr>
          <p:spPr bwMode="auto">
            <a:xfrm>
              <a:off x="1163" y="2367"/>
              <a:ext cx="1496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1" name="Oval 51"/>
            <p:cNvSpPr>
              <a:spLocks noChangeArrowheads="1"/>
            </p:cNvSpPr>
            <p:nvPr/>
          </p:nvSpPr>
          <p:spPr bwMode="auto">
            <a:xfrm>
              <a:off x="2614" y="2322"/>
              <a:ext cx="104" cy="10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272" name="Rectangle 52"/>
            <p:cNvSpPr>
              <a:spLocks noChangeArrowheads="1"/>
            </p:cNvSpPr>
            <p:nvPr/>
          </p:nvSpPr>
          <p:spPr bwMode="auto">
            <a:xfrm>
              <a:off x="746" y="2230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Ár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95273" name="Rectangle 53"/>
            <p:cNvSpPr>
              <a:spLocks noChangeArrowheads="1"/>
            </p:cNvSpPr>
            <p:nvPr/>
          </p:nvSpPr>
          <p:spPr bwMode="auto">
            <a:xfrm>
              <a:off x="250" y="2431"/>
              <a:ext cx="7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Ker. nélkül</a:t>
              </a:r>
              <a:endParaRPr lang="en-US" altLang="en-US"/>
            </a:p>
          </p:txBody>
        </p:sp>
      </p:grpSp>
      <p:sp>
        <p:nvSpPr>
          <p:cNvPr id="95261" name="Freeform 54"/>
          <p:cNvSpPr>
            <a:spLocks/>
          </p:cNvSpPr>
          <p:nvPr/>
        </p:nvSpPr>
        <p:spPr bwMode="auto">
          <a:xfrm>
            <a:off x="1820863" y="1079500"/>
            <a:ext cx="5832475" cy="4897438"/>
          </a:xfrm>
          <a:custGeom>
            <a:avLst/>
            <a:gdLst>
              <a:gd name="T0" fmla="*/ 0 w 3674"/>
              <a:gd name="T1" fmla="*/ 0 h 3085"/>
              <a:gd name="T2" fmla="*/ 0 w 3674"/>
              <a:gd name="T3" fmla="*/ 4897438 h 3085"/>
              <a:gd name="T4" fmla="*/ 5832475 w 3674"/>
              <a:gd name="T5" fmla="*/ 4897438 h 30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74" h="3085">
                <a:moveTo>
                  <a:pt x="0" y="0"/>
                </a:moveTo>
                <a:lnTo>
                  <a:pt x="0" y="3085"/>
                </a:lnTo>
                <a:lnTo>
                  <a:pt x="3674" y="3085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63" name="Group 55"/>
          <p:cNvGrpSpPr>
            <a:grpSpLocks/>
          </p:cNvGrpSpPr>
          <p:nvPr/>
        </p:nvGrpSpPr>
        <p:grpSpPr bwMode="auto">
          <a:xfrm>
            <a:off x="2089150" y="4983163"/>
            <a:ext cx="2822575" cy="860425"/>
            <a:chOff x="1316" y="3139"/>
            <a:chExt cx="1778" cy="542"/>
          </a:xfrm>
        </p:grpSpPr>
        <p:sp>
          <p:nvSpPr>
            <p:cNvPr id="95268" name="Line 56"/>
            <p:cNvSpPr>
              <a:spLocks noChangeShapeType="1"/>
            </p:cNvSpPr>
            <p:nvPr/>
          </p:nvSpPr>
          <p:spPr bwMode="auto">
            <a:xfrm flipH="1" flipV="1">
              <a:off x="1316" y="3139"/>
              <a:ext cx="41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Rectangle 57"/>
            <p:cNvSpPr>
              <a:spLocks noChangeArrowheads="1"/>
            </p:cNvSpPr>
            <p:nvPr/>
          </p:nvSpPr>
          <p:spPr bwMode="auto">
            <a:xfrm>
              <a:off x="1711" y="3235"/>
              <a:ext cx="1383" cy="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Termelői többlet </a:t>
              </a:r>
            </a:p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kereskedelemmel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94266" name="Group 58"/>
          <p:cNvGrpSpPr>
            <a:grpSpLocks/>
          </p:cNvGrpSpPr>
          <p:nvPr/>
        </p:nvGrpSpPr>
        <p:grpSpPr bwMode="auto">
          <a:xfrm>
            <a:off x="2339975" y="1682750"/>
            <a:ext cx="3052763" cy="2424113"/>
            <a:chOff x="1474" y="1060"/>
            <a:chExt cx="1923" cy="1527"/>
          </a:xfrm>
        </p:grpSpPr>
        <p:sp>
          <p:nvSpPr>
            <p:cNvPr id="95264" name="Line 59"/>
            <p:cNvSpPr>
              <a:spLocks noChangeShapeType="1"/>
            </p:cNvSpPr>
            <p:nvPr/>
          </p:nvSpPr>
          <p:spPr bwMode="auto">
            <a:xfrm flipH="1">
              <a:off x="1552" y="1242"/>
              <a:ext cx="441" cy="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Line 60"/>
            <p:cNvSpPr>
              <a:spLocks noChangeShapeType="1"/>
            </p:cNvSpPr>
            <p:nvPr/>
          </p:nvSpPr>
          <p:spPr bwMode="auto">
            <a:xfrm flipH="1">
              <a:off x="1474" y="1428"/>
              <a:ext cx="627" cy="10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Line 61"/>
            <p:cNvSpPr>
              <a:spLocks noChangeShapeType="1"/>
            </p:cNvSpPr>
            <p:nvPr/>
          </p:nvSpPr>
          <p:spPr bwMode="auto">
            <a:xfrm>
              <a:off x="2481" y="1467"/>
              <a:ext cx="57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Rectangle 62"/>
            <p:cNvSpPr>
              <a:spLocks noChangeArrowheads="1"/>
            </p:cNvSpPr>
            <p:nvPr/>
          </p:nvSpPr>
          <p:spPr bwMode="auto">
            <a:xfrm>
              <a:off x="1970" y="1060"/>
              <a:ext cx="1427" cy="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Fogyasztói többlet</a:t>
              </a:r>
            </a:p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kereskedelemmel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4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5" grpId="0" animBg="1"/>
      <p:bldP spid="94226" grpId="0" animBg="1"/>
      <p:bldP spid="9422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Kereskedelem importáló országban</a:t>
            </a:r>
            <a:endParaRPr lang="en-US" alt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72359"/>
              </p:ext>
            </p:extLst>
          </p:nvPr>
        </p:nvGraphicFramePr>
        <p:xfrm>
          <a:off x="941388" y="1144588"/>
          <a:ext cx="7461251" cy="2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13"/>
                <a:gridCol w="1865313"/>
                <a:gridCol w="1968019"/>
                <a:gridCol w="1762606"/>
              </a:tblGrid>
              <a:tr h="6401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Kereskedelemmel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640158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A+B+D</a:t>
                      </a:r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+(B+D)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B+C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-B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</a:tbl>
          </a:graphicData>
        </a:graphic>
      </p:graphicFrame>
      <p:sp>
        <p:nvSpPr>
          <p:cNvPr id="96286" name="Rectangle 3"/>
          <p:cNvSpPr txBox="1">
            <a:spLocks noChangeArrowheads="1"/>
          </p:cNvSpPr>
          <p:nvPr/>
        </p:nvSpPr>
        <p:spPr bwMode="auto">
          <a:xfrm>
            <a:off x="963613" y="357505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hazai fogyasztónak jobb, a hazai termelőnek rosszabb.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társadalom összességében jobban jár</a:t>
            </a:r>
          </a:p>
        </p:txBody>
      </p:sp>
    </p:spTree>
    <p:extLst>
      <p:ext uri="{BB962C8B-B14F-4D97-AF65-F5344CB8AC3E}">
        <p14:creationId xmlns:p14="http://schemas.microsoft.com/office/powerpoint/2010/main" val="37435019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Tartalékráta 1/10 (R=10%)</a:t>
            </a:r>
          </a:p>
          <a:p>
            <a:r>
              <a:rPr lang="hu-HU" dirty="0" smtClean="0"/>
              <a:t>Tartalék csak 10$ lesz</a:t>
            </a:r>
          </a:p>
          <a:p>
            <a:r>
              <a:rPr lang="hu-HU" dirty="0" smtClean="0"/>
              <a:t>Maradék 90$ kihelyezett hitel </a:t>
            </a:r>
          </a:p>
          <a:p>
            <a:r>
              <a:rPr lang="hu-HU" dirty="0" smtClean="0"/>
              <a:t>Pénzkínálat = 100$ + 90$ </a:t>
            </a:r>
          </a:p>
          <a:p>
            <a:r>
              <a:rPr lang="hu-HU" dirty="0" smtClean="0"/>
              <a:t>A bankok pénzt teremtenek, de vagyont nem!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2</a:t>
            </a:r>
            <a:r>
              <a:rPr lang="hu-HU" altLang="en-US" dirty="0" smtClean="0">
                <a:solidFill>
                  <a:srgbClr val="C00000"/>
                </a:solidFill>
              </a:rPr>
              <a:t>. eset. Résztartalékolású </a:t>
            </a:r>
            <a:r>
              <a:rPr lang="hu-HU" altLang="en-US" dirty="0">
                <a:solidFill>
                  <a:srgbClr val="C00000"/>
                </a:solidFill>
              </a:rPr>
              <a:t>bankrendszer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9" y="4296192"/>
            <a:ext cx="7061201" cy="201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vám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EF1F4"/>
          </a:solidFill>
          <a:ln w="1222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DEFF3"/>
          </a:solidFill>
          <a:ln w="1047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BEEF2"/>
          </a:solidFill>
          <a:ln w="873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1849438" y="1120775"/>
            <a:ext cx="6042025" cy="474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5" name="Freeform 17"/>
          <p:cNvSpPr>
            <a:spLocks/>
          </p:cNvSpPr>
          <p:nvPr/>
        </p:nvSpPr>
        <p:spPr bwMode="auto">
          <a:xfrm>
            <a:off x="1849438" y="1120775"/>
            <a:ext cx="6042025" cy="4749800"/>
          </a:xfrm>
          <a:custGeom>
            <a:avLst/>
            <a:gdLst>
              <a:gd name="T0" fmla="*/ 0 w 3806"/>
              <a:gd name="T1" fmla="*/ 0 h 2992"/>
              <a:gd name="T2" fmla="*/ 0 w 3806"/>
              <a:gd name="T3" fmla="*/ 4749800 h 2992"/>
              <a:gd name="T4" fmla="*/ 6042025 w 3806"/>
              <a:gd name="T5" fmla="*/ 4749800 h 29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6" h="2992">
                <a:moveTo>
                  <a:pt x="0" y="0"/>
                </a:moveTo>
                <a:lnTo>
                  <a:pt x="0" y="2992"/>
                </a:lnTo>
                <a:lnTo>
                  <a:pt x="3806" y="29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434138" y="4598988"/>
            <a:ext cx="1587" cy="3952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1333500" y="1104900"/>
            <a:ext cx="706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Acél ára</a:t>
            </a:r>
            <a:endParaRPr lang="en-US" altLang="en-US"/>
          </a:p>
        </p:txBody>
      </p:sp>
      <p:sp>
        <p:nvSpPr>
          <p:cNvPr id="99348" name="Rectangle 21"/>
          <p:cNvSpPr>
            <a:spLocks noChangeArrowheads="1"/>
          </p:cNvSpPr>
          <p:nvPr/>
        </p:nvSpPr>
        <p:spPr bwMode="auto">
          <a:xfrm>
            <a:off x="1681163" y="5916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9349" name="Rectangle 22"/>
          <p:cNvSpPr>
            <a:spLocks noChangeArrowheads="1"/>
          </p:cNvSpPr>
          <p:nvPr/>
        </p:nvSpPr>
        <p:spPr bwMode="auto">
          <a:xfrm>
            <a:off x="7110413" y="59102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1901825" y="2120900"/>
            <a:ext cx="4859338" cy="3451225"/>
            <a:chOff x="1198" y="1336"/>
            <a:chExt cx="3061" cy="2174"/>
          </a:xfrm>
        </p:grpSpPr>
        <p:sp>
          <p:nvSpPr>
            <p:cNvPr id="99398" name="Line 25"/>
            <p:cNvSpPr>
              <a:spLocks noChangeShapeType="1"/>
            </p:cNvSpPr>
            <p:nvPr/>
          </p:nvSpPr>
          <p:spPr bwMode="auto">
            <a:xfrm flipV="1">
              <a:off x="1198" y="1633"/>
              <a:ext cx="2611" cy="1877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9" name="Rectangle 26"/>
            <p:cNvSpPr>
              <a:spLocks noChangeArrowheads="1"/>
            </p:cNvSpPr>
            <p:nvPr/>
          </p:nvSpPr>
          <p:spPr bwMode="auto">
            <a:xfrm>
              <a:off x="3557" y="1336"/>
              <a:ext cx="7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kínálat</a:t>
              </a:r>
              <a:endParaRPr lang="en-US" altLang="en-US"/>
            </a:p>
          </p:txBody>
        </p:sp>
      </p:grp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1901825" y="1400175"/>
            <a:ext cx="5192713" cy="4137025"/>
            <a:chOff x="1198" y="882"/>
            <a:chExt cx="3271" cy="2606"/>
          </a:xfrm>
        </p:grpSpPr>
        <p:sp>
          <p:nvSpPr>
            <p:cNvPr id="99396" name="Line 29"/>
            <p:cNvSpPr>
              <a:spLocks noChangeShapeType="1"/>
            </p:cNvSpPr>
            <p:nvPr/>
          </p:nvSpPr>
          <p:spPr bwMode="auto">
            <a:xfrm>
              <a:off x="1198" y="882"/>
              <a:ext cx="2467" cy="2551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7" name="Rectangle 30"/>
            <p:cNvSpPr>
              <a:spLocks noChangeArrowheads="1"/>
            </p:cNvSpPr>
            <p:nvPr/>
          </p:nvSpPr>
          <p:spPr bwMode="auto">
            <a:xfrm>
              <a:off x="3700" y="3343"/>
              <a:ext cx="7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93216" name="Group 32"/>
          <p:cNvGrpSpPr>
            <a:grpSpLocks/>
          </p:cNvGrpSpPr>
          <p:nvPr/>
        </p:nvGrpSpPr>
        <p:grpSpPr bwMode="auto">
          <a:xfrm>
            <a:off x="833438" y="4368800"/>
            <a:ext cx="6056312" cy="230188"/>
            <a:chOff x="525" y="2752"/>
            <a:chExt cx="3815" cy="145"/>
          </a:xfrm>
        </p:grpSpPr>
        <p:sp>
          <p:nvSpPr>
            <p:cNvPr id="99394" name="Line 33"/>
            <p:cNvSpPr>
              <a:spLocks noChangeShapeType="1"/>
            </p:cNvSpPr>
            <p:nvPr/>
          </p:nvSpPr>
          <p:spPr bwMode="auto">
            <a:xfrm>
              <a:off x="1176" y="2848"/>
              <a:ext cx="3164" cy="1"/>
            </a:xfrm>
            <a:prstGeom prst="line">
              <a:avLst/>
            </a:prstGeom>
            <a:noFill/>
            <a:ln w="523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5" name="Rectangle 34"/>
            <p:cNvSpPr>
              <a:spLocks noChangeArrowheads="1"/>
            </p:cNvSpPr>
            <p:nvPr/>
          </p:nvSpPr>
          <p:spPr bwMode="auto">
            <a:xfrm>
              <a:off x="525" y="2752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 + vám</a:t>
              </a:r>
              <a:endParaRPr lang="en-US" altLang="en-US"/>
            </a:p>
          </p:txBody>
        </p:sp>
      </p:grp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523038" y="4616450"/>
            <a:ext cx="395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Vám</a:t>
            </a:r>
            <a:endParaRPr lang="en-US" altLang="en-US"/>
          </a:p>
        </p:txBody>
      </p: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2622550" y="6186488"/>
            <a:ext cx="2827338" cy="366712"/>
            <a:chOff x="1652" y="3897"/>
            <a:chExt cx="1781" cy="231"/>
          </a:xfrm>
        </p:grpSpPr>
        <p:sp>
          <p:nvSpPr>
            <p:cNvPr id="99392" name="Freeform 38"/>
            <p:cNvSpPr>
              <a:spLocks/>
            </p:cNvSpPr>
            <p:nvPr/>
          </p:nvSpPr>
          <p:spPr bwMode="auto">
            <a:xfrm>
              <a:off x="1652" y="3897"/>
              <a:ext cx="1781" cy="88"/>
            </a:xfrm>
            <a:custGeom>
              <a:avLst/>
              <a:gdLst>
                <a:gd name="T0" fmla="*/ 1781 w 161"/>
                <a:gd name="T1" fmla="*/ 0 h 8"/>
                <a:gd name="T2" fmla="*/ 1726 w 161"/>
                <a:gd name="T3" fmla="*/ 44 h 8"/>
                <a:gd name="T4" fmla="*/ 929 w 161"/>
                <a:gd name="T5" fmla="*/ 44 h 8"/>
                <a:gd name="T6" fmla="*/ 885 w 161"/>
                <a:gd name="T7" fmla="*/ 88 h 8"/>
                <a:gd name="T8" fmla="*/ 841 w 161"/>
                <a:gd name="T9" fmla="*/ 44 h 8"/>
                <a:gd name="T10" fmla="*/ 55 w 161"/>
                <a:gd name="T11" fmla="*/ 44 h 8"/>
                <a:gd name="T12" fmla="*/ 0 w 16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1" h="8">
                  <a:moveTo>
                    <a:pt x="161" y="0"/>
                  </a:moveTo>
                  <a:cubicBezTo>
                    <a:pt x="161" y="2"/>
                    <a:pt x="158" y="4"/>
                    <a:pt x="156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2" y="4"/>
                    <a:pt x="80" y="6"/>
                    <a:pt x="80" y="8"/>
                  </a:cubicBezTo>
                  <a:cubicBezTo>
                    <a:pt x="80" y="6"/>
                    <a:pt x="79" y="4"/>
                    <a:pt x="7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3" name="Rectangle 39"/>
            <p:cNvSpPr>
              <a:spLocks noChangeArrowheads="1"/>
            </p:cNvSpPr>
            <p:nvPr/>
          </p:nvSpPr>
          <p:spPr bwMode="auto">
            <a:xfrm>
              <a:off x="2346" y="3983"/>
              <a:ext cx="9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 vám nélkül</a:t>
              </a:r>
              <a:endParaRPr lang="en-US" altLang="en-US"/>
            </a:p>
          </p:txBody>
        </p:sp>
      </p:grpSp>
      <p:grpSp>
        <p:nvGrpSpPr>
          <p:cNvPr id="93225" name="Group 41"/>
          <p:cNvGrpSpPr>
            <a:grpSpLocks/>
          </p:cNvGrpSpPr>
          <p:nvPr/>
        </p:nvGrpSpPr>
        <p:grpSpPr bwMode="auto">
          <a:xfrm>
            <a:off x="4221168" y="3630613"/>
            <a:ext cx="2024064" cy="280987"/>
            <a:chOff x="2659" y="2287"/>
            <a:chExt cx="1275" cy="177"/>
          </a:xfrm>
        </p:grpSpPr>
        <p:sp>
          <p:nvSpPr>
            <p:cNvPr id="99389" name="Oval 42"/>
            <p:cNvSpPr>
              <a:spLocks noChangeArrowheads="1"/>
            </p:cNvSpPr>
            <p:nvPr/>
          </p:nvSpPr>
          <p:spPr bwMode="auto">
            <a:xfrm>
              <a:off x="2659" y="239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90" name="Line 43"/>
            <p:cNvSpPr>
              <a:spLocks noChangeShapeType="1"/>
            </p:cNvSpPr>
            <p:nvPr/>
          </p:nvSpPr>
          <p:spPr bwMode="auto">
            <a:xfrm flipV="1">
              <a:off x="2769" y="2362"/>
              <a:ext cx="576" cy="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1" name="Rectangle 44"/>
            <p:cNvSpPr>
              <a:spLocks noChangeArrowheads="1"/>
            </p:cNvSpPr>
            <p:nvPr/>
          </p:nvSpPr>
          <p:spPr bwMode="auto">
            <a:xfrm>
              <a:off x="3374" y="2287"/>
              <a:ext cx="56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Egyensúly</a:t>
              </a:r>
              <a:endParaRPr lang="en-US" altLang="en-US" dirty="0"/>
            </a:p>
          </p:txBody>
        </p:sp>
      </p:grpSp>
      <p:grpSp>
        <p:nvGrpSpPr>
          <p:cNvPr id="93230" name="Group 46"/>
          <p:cNvGrpSpPr>
            <a:grpSpLocks/>
          </p:cNvGrpSpPr>
          <p:nvPr/>
        </p:nvGrpSpPr>
        <p:grpSpPr bwMode="auto">
          <a:xfrm>
            <a:off x="1362075" y="4935538"/>
            <a:ext cx="6069013" cy="236537"/>
            <a:chOff x="858" y="3109"/>
            <a:chExt cx="3823" cy="149"/>
          </a:xfrm>
        </p:grpSpPr>
        <p:grpSp>
          <p:nvGrpSpPr>
            <p:cNvPr id="99385" name="Group 47"/>
            <p:cNvGrpSpPr>
              <a:grpSpLocks/>
            </p:cNvGrpSpPr>
            <p:nvPr/>
          </p:nvGrpSpPr>
          <p:grpSpPr bwMode="auto">
            <a:xfrm>
              <a:off x="858" y="3109"/>
              <a:ext cx="3482" cy="145"/>
              <a:chOff x="858" y="3109"/>
              <a:chExt cx="3482" cy="145"/>
            </a:xfrm>
          </p:grpSpPr>
          <p:sp>
            <p:nvSpPr>
              <p:cNvPr id="99387" name="Line 48"/>
              <p:cNvSpPr>
                <a:spLocks noChangeShapeType="1"/>
              </p:cNvSpPr>
              <p:nvPr/>
            </p:nvSpPr>
            <p:spPr bwMode="auto">
              <a:xfrm>
                <a:off x="1176" y="3190"/>
                <a:ext cx="3164" cy="1"/>
              </a:xfrm>
              <a:prstGeom prst="line">
                <a:avLst/>
              </a:prstGeom>
              <a:noFill/>
              <a:ln w="52388">
                <a:solidFill>
                  <a:srgbClr val="0063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8" name="Rectangle 49"/>
              <p:cNvSpPr>
                <a:spLocks noChangeArrowheads="1"/>
              </p:cNvSpPr>
              <p:nvPr/>
            </p:nvSpPr>
            <p:spPr bwMode="auto">
              <a:xfrm>
                <a:off x="858" y="3109"/>
                <a:ext cx="3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 Ár</a:t>
                </a:r>
                <a:endParaRPr lang="en-US" altLang="en-US"/>
              </a:p>
            </p:txBody>
          </p:sp>
        </p:grpSp>
        <p:sp>
          <p:nvSpPr>
            <p:cNvPr id="99386" name="Rectangle 51"/>
            <p:cNvSpPr>
              <a:spLocks noChangeArrowheads="1"/>
            </p:cNvSpPr>
            <p:nvPr/>
          </p:nvSpPr>
          <p:spPr bwMode="auto">
            <a:xfrm>
              <a:off x="4380" y="3113"/>
              <a:ext cx="30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 ár</a:t>
              </a:r>
              <a:endParaRPr lang="en-US" altLang="en-US"/>
            </a:p>
          </p:txBody>
        </p:sp>
      </p:grpSp>
      <p:grpSp>
        <p:nvGrpSpPr>
          <p:cNvPr id="93237" name="Group 53"/>
          <p:cNvGrpSpPr>
            <a:grpSpLocks/>
          </p:cNvGrpSpPr>
          <p:nvPr/>
        </p:nvGrpSpPr>
        <p:grpSpPr bwMode="auto">
          <a:xfrm>
            <a:off x="3378200" y="5203825"/>
            <a:ext cx="1730375" cy="631825"/>
            <a:chOff x="2128" y="3278"/>
            <a:chExt cx="1090" cy="398"/>
          </a:xfrm>
        </p:grpSpPr>
        <p:sp>
          <p:nvSpPr>
            <p:cNvPr id="99383" name="Freeform 54"/>
            <p:cNvSpPr>
              <a:spLocks/>
            </p:cNvSpPr>
            <p:nvPr/>
          </p:nvSpPr>
          <p:spPr bwMode="auto">
            <a:xfrm>
              <a:off x="2128" y="3588"/>
              <a:ext cx="962" cy="88"/>
            </a:xfrm>
            <a:custGeom>
              <a:avLst/>
              <a:gdLst>
                <a:gd name="T0" fmla="*/ 962 w 87"/>
                <a:gd name="T1" fmla="*/ 88 h 8"/>
                <a:gd name="T2" fmla="*/ 907 w 87"/>
                <a:gd name="T3" fmla="*/ 44 h 8"/>
                <a:gd name="T4" fmla="*/ 520 w 87"/>
                <a:gd name="T5" fmla="*/ 44 h 8"/>
                <a:gd name="T6" fmla="*/ 475 w 87"/>
                <a:gd name="T7" fmla="*/ 0 h 8"/>
                <a:gd name="T8" fmla="*/ 431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6"/>
                    <a:pt x="84" y="4"/>
                    <a:pt x="8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2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84" name="Rectangle 55"/>
            <p:cNvSpPr>
              <a:spLocks noChangeArrowheads="1"/>
            </p:cNvSpPr>
            <p:nvPr/>
          </p:nvSpPr>
          <p:spPr bwMode="auto">
            <a:xfrm>
              <a:off x="2416" y="3278"/>
              <a:ext cx="8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 vámmal</a:t>
              </a:r>
              <a:endParaRPr lang="en-US" altLang="en-US"/>
            </a:p>
          </p:txBody>
        </p:sp>
      </p:grpSp>
      <p:grpSp>
        <p:nvGrpSpPr>
          <p:cNvPr id="93241" name="Group 57"/>
          <p:cNvGrpSpPr>
            <a:grpSpLocks/>
          </p:cNvGrpSpPr>
          <p:nvPr/>
        </p:nvGrpSpPr>
        <p:grpSpPr bwMode="auto">
          <a:xfrm>
            <a:off x="3260725" y="4468813"/>
            <a:ext cx="220663" cy="1676400"/>
            <a:chOff x="2054" y="2815"/>
            <a:chExt cx="139" cy="1056"/>
          </a:xfrm>
        </p:grpSpPr>
        <p:sp>
          <p:nvSpPr>
            <p:cNvPr id="99378" name="Oval 58"/>
            <p:cNvSpPr>
              <a:spLocks noChangeArrowheads="1"/>
            </p:cNvSpPr>
            <p:nvPr/>
          </p:nvSpPr>
          <p:spPr bwMode="auto">
            <a:xfrm>
              <a:off x="2083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79" name="Line 59"/>
            <p:cNvSpPr>
              <a:spLocks noChangeShapeType="1"/>
            </p:cNvSpPr>
            <p:nvPr/>
          </p:nvSpPr>
          <p:spPr bwMode="auto">
            <a:xfrm>
              <a:off x="2116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80" name="Freeform 60"/>
            <p:cNvSpPr>
              <a:spLocks/>
            </p:cNvSpPr>
            <p:nvPr/>
          </p:nvSpPr>
          <p:spPr bwMode="auto">
            <a:xfrm>
              <a:off x="2149" y="3804"/>
              <a:ext cx="37" cy="51"/>
            </a:xfrm>
            <a:custGeom>
              <a:avLst/>
              <a:gdLst>
                <a:gd name="T0" fmla="*/ 7 w 37"/>
                <a:gd name="T1" fmla="*/ 44 h 51"/>
                <a:gd name="T2" fmla="*/ 11 w 37"/>
                <a:gd name="T3" fmla="*/ 40 h 51"/>
                <a:gd name="T4" fmla="*/ 18 w 37"/>
                <a:gd name="T5" fmla="*/ 33 h 51"/>
                <a:gd name="T6" fmla="*/ 33 w 37"/>
                <a:gd name="T7" fmla="*/ 26 h 51"/>
                <a:gd name="T8" fmla="*/ 37 w 37"/>
                <a:gd name="T9" fmla="*/ 18 h 51"/>
                <a:gd name="T10" fmla="*/ 37 w 37"/>
                <a:gd name="T11" fmla="*/ 15 h 51"/>
                <a:gd name="T12" fmla="*/ 37 w 37"/>
                <a:gd name="T13" fmla="*/ 7 h 51"/>
                <a:gd name="T14" fmla="*/ 33 w 37"/>
                <a:gd name="T15" fmla="*/ 4 h 51"/>
                <a:gd name="T16" fmla="*/ 26 w 37"/>
                <a:gd name="T17" fmla="*/ 0 h 51"/>
                <a:gd name="T18" fmla="*/ 18 w 37"/>
                <a:gd name="T19" fmla="*/ 0 h 51"/>
                <a:gd name="T20" fmla="*/ 11 w 37"/>
                <a:gd name="T21" fmla="*/ 0 h 51"/>
                <a:gd name="T22" fmla="*/ 4 w 37"/>
                <a:gd name="T23" fmla="*/ 4 h 51"/>
                <a:gd name="T24" fmla="*/ 0 w 37"/>
                <a:gd name="T25" fmla="*/ 7 h 51"/>
                <a:gd name="T26" fmla="*/ 0 w 37"/>
                <a:gd name="T27" fmla="*/ 15 h 51"/>
                <a:gd name="T28" fmla="*/ 7 w 37"/>
                <a:gd name="T29" fmla="*/ 15 h 51"/>
                <a:gd name="T30" fmla="*/ 11 w 37"/>
                <a:gd name="T31" fmla="*/ 7 h 51"/>
                <a:gd name="T32" fmla="*/ 18 w 37"/>
                <a:gd name="T33" fmla="*/ 4 h 51"/>
                <a:gd name="T34" fmla="*/ 26 w 37"/>
                <a:gd name="T35" fmla="*/ 7 h 51"/>
                <a:gd name="T36" fmla="*/ 29 w 37"/>
                <a:gd name="T37" fmla="*/ 15 h 51"/>
                <a:gd name="T38" fmla="*/ 26 w 37"/>
                <a:gd name="T39" fmla="*/ 22 h 51"/>
                <a:gd name="T40" fmla="*/ 15 w 37"/>
                <a:gd name="T41" fmla="*/ 33 h 51"/>
                <a:gd name="T42" fmla="*/ 4 w 37"/>
                <a:gd name="T43" fmla="*/ 40 h 51"/>
                <a:gd name="T44" fmla="*/ 0 w 37"/>
                <a:gd name="T45" fmla="*/ 48 h 51"/>
                <a:gd name="T46" fmla="*/ 0 w 37"/>
                <a:gd name="T47" fmla="*/ 51 h 51"/>
                <a:gd name="T48" fmla="*/ 37 w 37"/>
                <a:gd name="T49" fmla="*/ 51 h 51"/>
                <a:gd name="T50" fmla="*/ 37 w 37"/>
                <a:gd name="T51" fmla="*/ 44 h 51"/>
                <a:gd name="T52" fmla="*/ 11 w 37"/>
                <a:gd name="T53" fmla="*/ 44 h 51"/>
                <a:gd name="T54" fmla="*/ 7 w 37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6" y="7"/>
                  </a:lnTo>
                  <a:lnTo>
                    <a:pt x="29" y="15"/>
                  </a:lnTo>
                  <a:lnTo>
                    <a:pt x="26" y="22"/>
                  </a:lnTo>
                  <a:lnTo>
                    <a:pt x="15" y="33"/>
                  </a:lnTo>
                  <a:lnTo>
                    <a:pt x="4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81" name="Rectangle 61"/>
            <p:cNvSpPr>
              <a:spLocks noChangeArrowheads="1"/>
            </p:cNvSpPr>
            <p:nvPr/>
          </p:nvSpPr>
          <p:spPr bwMode="auto">
            <a:xfrm>
              <a:off x="205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99382" name="Rectangle 62"/>
            <p:cNvSpPr>
              <a:spLocks noChangeArrowheads="1"/>
            </p:cNvSpPr>
            <p:nvPr/>
          </p:nvSpPr>
          <p:spPr bwMode="auto">
            <a:xfrm>
              <a:off x="2145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47" name="Group 63"/>
          <p:cNvGrpSpPr>
            <a:grpSpLocks/>
          </p:cNvGrpSpPr>
          <p:nvPr/>
        </p:nvGrpSpPr>
        <p:grpSpPr bwMode="auto">
          <a:xfrm>
            <a:off x="2517775" y="5011738"/>
            <a:ext cx="220663" cy="1133475"/>
            <a:chOff x="1586" y="3157"/>
            <a:chExt cx="139" cy="714"/>
          </a:xfrm>
        </p:grpSpPr>
        <p:sp>
          <p:nvSpPr>
            <p:cNvPr id="99372" name="Freeform 64"/>
            <p:cNvSpPr>
              <a:spLocks/>
            </p:cNvSpPr>
            <p:nvPr/>
          </p:nvSpPr>
          <p:spPr bwMode="auto">
            <a:xfrm>
              <a:off x="1685" y="3804"/>
              <a:ext cx="21" cy="51"/>
            </a:xfrm>
            <a:custGeom>
              <a:avLst/>
              <a:gdLst>
                <a:gd name="T0" fmla="*/ 21 w 21"/>
                <a:gd name="T1" fmla="*/ 0 h 51"/>
                <a:gd name="T2" fmla="*/ 18 w 21"/>
                <a:gd name="T3" fmla="*/ 0 h 51"/>
                <a:gd name="T4" fmla="*/ 11 w 21"/>
                <a:gd name="T5" fmla="*/ 4 h 51"/>
                <a:gd name="T6" fmla="*/ 0 w 21"/>
                <a:gd name="T7" fmla="*/ 11 h 51"/>
                <a:gd name="T8" fmla="*/ 0 w 21"/>
                <a:gd name="T9" fmla="*/ 18 h 51"/>
                <a:gd name="T10" fmla="*/ 7 w 21"/>
                <a:gd name="T11" fmla="*/ 15 h 51"/>
                <a:gd name="T12" fmla="*/ 14 w 21"/>
                <a:gd name="T13" fmla="*/ 11 h 51"/>
                <a:gd name="T14" fmla="*/ 14 w 21"/>
                <a:gd name="T15" fmla="*/ 51 h 51"/>
                <a:gd name="T16" fmla="*/ 21 w 21"/>
                <a:gd name="T17" fmla="*/ 51 h 51"/>
                <a:gd name="T18" fmla="*/ 21 w 21"/>
                <a:gd name="T19" fmla="*/ 4 h 51"/>
                <a:gd name="T20" fmla="*/ 21 w 21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1">
                  <a:moveTo>
                    <a:pt x="21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4" y="11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73" name="Group 65"/>
            <p:cNvGrpSpPr>
              <a:grpSpLocks/>
            </p:cNvGrpSpPr>
            <p:nvPr/>
          </p:nvGrpSpPr>
          <p:grpSpPr bwMode="auto">
            <a:xfrm>
              <a:off x="1586" y="3157"/>
              <a:ext cx="99" cy="714"/>
              <a:chOff x="1586" y="3157"/>
              <a:chExt cx="99" cy="714"/>
            </a:xfrm>
          </p:grpSpPr>
          <p:sp>
            <p:nvSpPr>
              <p:cNvPr id="99375" name="Line 66"/>
              <p:cNvSpPr>
                <a:spLocks noChangeShapeType="1"/>
              </p:cNvSpPr>
              <p:nvPr/>
            </p:nvSpPr>
            <p:spPr bwMode="auto">
              <a:xfrm>
                <a:off x="1652" y="3190"/>
                <a:ext cx="1" cy="508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6" name="Oval 67"/>
              <p:cNvSpPr>
                <a:spLocks noChangeArrowheads="1"/>
              </p:cNvSpPr>
              <p:nvPr/>
            </p:nvSpPr>
            <p:spPr bwMode="auto">
              <a:xfrm>
                <a:off x="1616" y="3157"/>
                <a:ext cx="69" cy="6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377" name="Rectangle 68"/>
              <p:cNvSpPr>
                <a:spLocks noChangeArrowheads="1"/>
              </p:cNvSpPr>
              <p:nvPr/>
            </p:nvSpPr>
            <p:spPr bwMode="auto">
              <a:xfrm>
                <a:off x="1586" y="3727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 i="1">
                    <a:solidFill>
                      <a:srgbClr val="000000"/>
                    </a:solidFill>
                  </a:rPr>
                  <a:t>Q</a:t>
                </a:r>
                <a:endParaRPr lang="en-US" altLang="en-US"/>
              </a:p>
            </p:txBody>
          </p:sp>
        </p:grpSp>
        <p:sp>
          <p:nvSpPr>
            <p:cNvPr id="99374" name="Rectangle 69"/>
            <p:cNvSpPr>
              <a:spLocks noChangeArrowheads="1"/>
            </p:cNvSpPr>
            <p:nvPr/>
          </p:nvSpPr>
          <p:spPr bwMode="auto">
            <a:xfrm>
              <a:off x="1677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54" name="Group 70"/>
          <p:cNvGrpSpPr>
            <a:grpSpLocks/>
          </p:cNvGrpSpPr>
          <p:nvPr/>
        </p:nvGrpSpPr>
        <p:grpSpPr bwMode="auto">
          <a:xfrm>
            <a:off x="4816475" y="4468813"/>
            <a:ext cx="227013" cy="1676400"/>
            <a:chOff x="3034" y="2815"/>
            <a:chExt cx="143" cy="1056"/>
          </a:xfrm>
        </p:grpSpPr>
        <p:sp>
          <p:nvSpPr>
            <p:cNvPr id="99367" name="Oval 71"/>
            <p:cNvSpPr>
              <a:spLocks noChangeArrowheads="1"/>
            </p:cNvSpPr>
            <p:nvPr/>
          </p:nvSpPr>
          <p:spPr bwMode="auto">
            <a:xfrm>
              <a:off x="3068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68" name="Line 72"/>
            <p:cNvSpPr>
              <a:spLocks noChangeShapeType="1"/>
            </p:cNvSpPr>
            <p:nvPr/>
          </p:nvSpPr>
          <p:spPr bwMode="auto">
            <a:xfrm>
              <a:off x="3101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9" name="Freeform 73"/>
            <p:cNvSpPr>
              <a:spLocks/>
            </p:cNvSpPr>
            <p:nvPr/>
          </p:nvSpPr>
          <p:spPr bwMode="auto">
            <a:xfrm>
              <a:off x="3133" y="3804"/>
              <a:ext cx="36" cy="51"/>
            </a:xfrm>
            <a:custGeom>
              <a:avLst/>
              <a:gdLst>
                <a:gd name="T0" fmla="*/ 7 w 36"/>
                <a:gd name="T1" fmla="*/ 44 h 51"/>
                <a:gd name="T2" fmla="*/ 11 w 36"/>
                <a:gd name="T3" fmla="*/ 40 h 51"/>
                <a:gd name="T4" fmla="*/ 18 w 36"/>
                <a:gd name="T5" fmla="*/ 33 h 51"/>
                <a:gd name="T6" fmla="*/ 33 w 36"/>
                <a:gd name="T7" fmla="*/ 26 h 51"/>
                <a:gd name="T8" fmla="*/ 36 w 36"/>
                <a:gd name="T9" fmla="*/ 18 h 51"/>
                <a:gd name="T10" fmla="*/ 36 w 36"/>
                <a:gd name="T11" fmla="*/ 15 h 51"/>
                <a:gd name="T12" fmla="*/ 36 w 36"/>
                <a:gd name="T13" fmla="*/ 7 h 51"/>
                <a:gd name="T14" fmla="*/ 33 w 36"/>
                <a:gd name="T15" fmla="*/ 4 h 51"/>
                <a:gd name="T16" fmla="*/ 25 w 36"/>
                <a:gd name="T17" fmla="*/ 0 h 51"/>
                <a:gd name="T18" fmla="*/ 18 w 36"/>
                <a:gd name="T19" fmla="*/ 0 h 51"/>
                <a:gd name="T20" fmla="*/ 11 w 36"/>
                <a:gd name="T21" fmla="*/ 0 h 51"/>
                <a:gd name="T22" fmla="*/ 3 w 36"/>
                <a:gd name="T23" fmla="*/ 4 h 51"/>
                <a:gd name="T24" fmla="*/ 0 w 36"/>
                <a:gd name="T25" fmla="*/ 7 h 51"/>
                <a:gd name="T26" fmla="*/ 0 w 36"/>
                <a:gd name="T27" fmla="*/ 15 h 51"/>
                <a:gd name="T28" fmla="*/ 7 w 36"/>
                <a:gd name="T29" fmla="*/ 15 h 51"/>
                <a:gd name="T30" fmla="*/ 11 w 36"/>
                <a:gd name="T31" fmla="*/ 7 h 51"/>
                <a:gd name="T32" fmla="*/ 18 w 36"/>
                <a:gd name="T33" fmla="*/ 4 h 51"/>
                <a:gd name="T34" fmla="*/ 25 w 36"/>
                <a:gd name="T35" fmla="*/ 7 h 51"/>
                <a:gd name="T36" fmla="*/ 29 w 36"/>
                <a:gd name="T37" fmla="*/ 15 h 51"/>
                <a:gd name="T38" fmla="*/ 25 w 36"/>
                <a:gd name="T39" fmla="*/ 22 h 51"/>
                <a:gd name="T40" fmla="*/ 14 w 36"/>
                <a:gd name="T41" fmla="*/ 33 h 51"/>
                <a:gd name="T42" fmla="*/ 3 w 36"/>
                <a:gd name="T43" fmla="*/ 40 h 51"/>
                <a:gd name="T44" fmla="*/ 0 w 36"/>
                <a:gd name="T45" fmla="*/ 48 h 51"/>
                <a:gd name="T46" fmla="*/ 0 w 36"/>
                <a:gd name="T47" fmla="*/ 51 h 51"/>
                <a:gd name="T48" fmla="*/ 36 w 36"/>
                <a:gd name="T49" fmla="*/ 51 h 51"/>
                <a:gd name="T50" fmla="*/ 36 w 36"/>
                <a:gd name="T51" fmla="*/ 44 h 51"/>
                <a:gd name="T52" fmla="*/ 11 w 36"/>
                <a:gd name="T53" fmla="*/ 44 h 51"/>
                <a:gd name="T54" fmla="*/ 7 w 36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5" y="7"/>
                  </a:lnTo>
                  <a:lnTo>
                    <a:pt x="29" y="15"/>
                  </a:lnTo>
                  <a:lnTo>
                    <a:pt x="25" y="22"/>
                  </a:lnTo>
                  <a:lnTo>
                    <a:pt x="14" y="33"/>
                  </a:lnTo>
                  <a:lnTo>
                    <a:pt x="3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6" y="51"/>
                  </a:lnTo>
                  <a:lnTo>
                    <a:pt x="36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0" name="Rectangle 74"/>
            <p:cNvSpPr>
              <a:spLocks noChangeArrowheads="1"/>
            </p:cNvSpPr>
            <p:nvPr/>
          </p:nvSpPr>
          <p:spPr bwMode="auto">
            <a:xfrm>
              <a:off x="303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99371" name="Rectangle 75"/>
            <p:cNvSpPr>
              <a:spLocks noChangeArrowheads="1"/>
            </p:cNvSpPr>
            <p:nvPr/>
          </p:nvSpPr>
          <p:spPr bwMode="auto">
            <a:xfrm>
              <a:off x="3125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93260" name="Group 76"/>
          <p:cNvGrpSpPr>
            <a:grpSpLocks/>
          </p:cNvGrpSpPr>
          <p:nvPr/>
        </p:nvGrpSpPr>
        <p:grpSpPr bwMode="auto">
          <a:xfrm>
            <a:off x="5334000" y="5011738"/>
            <a:ext cx="227013" cy="1133475"/>
            <a:chOff x="3360" y="3157"/>
            <a:chExt cx="143" cy="714"/>
          </a:xfrm>
        </p:grpSpPr>
        <p:sp>
          <p:nvSpPr>
            <p:cNvPr id="99362" name="Line 77"/>
            <p:cNvSpPr>
              <a:spLocks noChangeShapeType="1"/>
            </p:cNvSpPr>
            <p:nvPr/>
          </p:nvSpPr>
          <p:spPr bwMode="auto">
            <a:xfrm>
              <a:off x="3433" y="3190"/>
              <a:ext cx="1" cy="50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3" name="Oval 78"/>
            <p:cNvSpPr>
              <a:spLocks noChangeArrowheads="1"/>
            </p:cNvSpPr>
            <p:nvPr/>
          </p:nvSpPr>
          <p:spPr bwMode="auto">
            <a:xfrm>
              <a:off x="3400" y="3157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64" name="Freeform 79"/>
            <p:cNvSpPr>
              <a:spLocks/>
            </p:cNvSpPr>
            <p:nvPr/>
          </p:nvSpPr>
          <p:spPr bwMode="auto">
            <a:xfrm>
              <a:off x="3462" y="3804"/>
              <a:ext cx="22" cy="51"/>
            </a:xfrm>
            <a:custGeom>
              <a:avLst/>
              <a:gdLst>
                <a:gd name="T0" fmla="*/ 22 w 22"/>
                <a:gd name="T1" fmla="*/ 0 h 51"/>
                <a:gd name="T2" fmla="*/ 18 w 22"/>
                <a:gd name="T3" fmla="*/ 0 h 51"/>
                <a:gd name="T4" fmla="*/ 11 w 22"/>
                <a:gd name="T5" fmla="*/ 4 h 51"/>
                <a:gd name="T6" fmla="*/ 0 w 22"/>
                <a:gd name="T7" fmla="*/ 11 h 51"/>
                <a:gd name="T8" fmla="*/ 0 w 22"/>
                <a:gd name="T9" fmla="*/ 18 h 51"/>
                <a:gd name="T10" fmla="*/ 7 w 22"/>
                <a:gd name="T11" fmla="*/ 15 h 51"/>
                <a:gd name="T12" fmla="*/ 15 w 22"/>
                <a:gd name="T13" fmla="*/ 11 h 51"/>
                <a:gd name="T14" fmla="*/ 15 w 22"/>
                <a:gd name="T15" fmla="*/ 51 h 51"/>
                <a:gd name="T16" fmla="*/ 22 w 22"/>
                <a:gd name="T17" fmla="*/ 51 h 51"/>
                <a:gd name="T18" fmla="*/ 22 w 22"/>
                <a:gd name="T19" fmla="*/ 4 h 51"/>
                <a:gd name="T20" fmla="*/ 22 w 22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1">
                  <a:moveTo>
                    <a:pt x="22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5" y="11"/>
                  </a:lnTo>
                  <a:lnTo>
                    <a:pt x="15" y="51"/>
                  </a:lnTo>
                  <a:lnTo>
                    <a:pt x="22" y="51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Rectangle 80"/>
            <p:cNvSpPr>
              <a:spLocks noChangeArrowheads="1"/>
            </p:cNvSpPr>
            <p:nvPr/>
          </p:nvSpPr>
          <p:spPr bwMode="auto">
            <a:xfrm>
              <a:off x="3360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99366" name="Rectangle 81"/>
            <p:cNvSpPr>
              <a:spLocks noChangeArrowheads="1"/>
            </p:cNvSpPr>
            <p:nvPr/>
          </p:nvSpPr>
          <p:spPr bwMode="auto">
            <a:xfrm>
              <a:off x="3451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2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  <p:bldP spid="93220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vám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EF1F4"/>
          </a:solidFill>
          <a:ln w="1222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DEFF3"/>
          </a:solidFill>
          <a:ln w="1047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BEEF2"/>
          </a:solidFill>
          <a:ln w="873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1784350" y="1133475"/>
            <a:ext cx="6042025" cy="474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9" name="Freeform 17"/>
          <p:cNvSpPr>
            <a:spLocks/>
          </p:cNvSpPr>
          <p:nvPr/>
        </p:nvSpPr>
        <p:spPr bwMode="auto">
          <a:xfrm>
            <a:off x="1849438" y="1120775"/>
            <a:ext cx="6042025" cy="4749800"/>
          </a:xfrm>
          <a:custGeom>
            <a:avLst/>
            <a:gdLst>
              <a:gd name="T0" fmla="*/ 0 w 3806"/>
              <a:gd name="T1" fmla="*/ 0 h 2992"/>
              <a:gd name="T2" fmla="*/ 0 w 3806"/>
              <a:gd name="T3" fmla="*/ 4749800 h 2992"/>
              <a:gd name="T4" fmla="*/ 6042025 w 3806"/>
              <a:gd name="T5" fmla="*/ 4749800 h 29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6" h="2992">
                <a:moveTo>
                  <a:pt x="0" y="0"/>
                </a:moveTo>
                <a:lnTo>
                  <a:pt x="0" y="2992"/>
                </a:lnTo>
                <a:lnTo>
                  <a:pt x="3806" y="29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434138" y="4598988"/>
            <a:ext cx="1587" cy="3952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1333500" y="1104900"/>
            <a:ext cx="706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Acél ára</a:t>
            </a:r>
            <a:endParaRPr lang="en-US" altLang="en-US"/>
          </a:p>
        </p:txBody>
      </p:sp>
      <p:sp>
        <p:nvSpPr>
          <p:cNvPr id="100372" name="Rectangle 21"/>
          <p:cNvSpPr>
            <a:spLocks noChangeArrowheads="1"/>
          </p:cNvSpPr>
          <p:nvPr/>
        </p:nvSpPr>
        <p:spPr bwMode="auto">
          <a:xfrm>
            <a:off x="1681163" y="5916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0373" name="Rectangle 22"/>
          <p:cNvSpPr>
            <a:spLocks noChangeArrowheads="1"/>
          </p:cNvSpPr>
          <p:nvPr/>
        </p:nvSpPr>
        <p:spPr bwMode="auto">
          <a:xfrm>
            <a:off x="7110413" y="59102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72" name="Group 24"/>
          <p:cNvGrpSpPr>
            <a:grpSpLocks/>
          </p:cNvGrpSpPr>
          <p:nvPr/>
        </p:nvGrpSpPr>
        <p:grpSpPr bwMode="auto">
          <a:xfrm>
            <a:off x="1849438" y="1382713"/>
            <a:ext cx="3606800" cy="3687762"/>
            <a:chOff x="1165" y="871"/>
            <a:chExt cx="2272" cy="2323"/>
          </a:xfrm>
        </p:grpSpPr>
        <p:sp>
          <p:nvSpPr>
            <p:cNvPr id="100432" name="Freeform 25"/>
            <p:cNvSpPr>
              <a:spLocks/>
            </p:cNvSpPr>
            <p:nvPr/>
          </p:nvSpPr>
          <p:spPr bwMode="auto">
            <a:xfrm>
              <a:off x="1165" y="871"/>
              <a:ext cx="1538" cy="2323"/>
            </a:xfrm>
            <a:custGeom>
              <a:avLst/>
              <a:gdLst>
                <a:gd name="T0" fmla="*/ 1538 w 1538"/>
                <a:gd name="T1" fmla="*/ 1568 h 2323"/>
                <a:gd name="T2" fmla="*/ 472 w 1538"/>
                <a:gd name="T3" fmla="*/ 2323 h 2323"/>
                <a:gd name="T4" fmla="*/ 4 w 1538"/>
                <a:gd name="T5" fmla="*/ 2323 h 2323"/>
                <a:gd name="T6" fmla="*/ 0 w 1538"/>
                <a:gd name="T7" fmla="*/ 0 h 2323"/>
                <a:gd name="T8" fmla="*/ 1538 w 1538"/>
                <a:gd name="T9" fmla="*/ 1568 h 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8" h="2323">
                  <a:moveTo>
                    <a:pt x="1538" y="1568"/>
                  </a:moveTo>
                  <a:lnTo>
                    <a:pt x="472" y="2323"/>
                  </a:lnTo>
                  <a:lnTo>
                    <a:pt x="4" y="2323"/>
                  </a:lnTo>
                  <a:lnTo>
                    <a:pt x="0" y="0"/>
                  </a:lnTo>
                  <a:lnTo>
                    <a:pt x="1538" y="1568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3" name="Freeform 26"/>
            <p:cNvSpPr>
              <a:spLocks/>
            </p:cNvSpPr>
            <p:nvPr/>
          </p:nvSpPr>
          <p:spPr bwMode="auto">
            <a:xfrm>
              <a:off x="1637" y="2427"/>
              <a:ext cx="1800" cy="767"/>
            </a:xfrm>
            <a:custGeom>
              <a:avLst/>
              <a:gdLst>
                <a:gd name="T0" fmla="*/ 1057 w 1800"/>
                <a:gd name="T1" fmla="*/ 0 h 767"/>
                <a:gd name="T2" fmla="*/ 1800 w 1800"/>
                <a:gd name="T3" fmla="*/ 767 h 767"/>
                <a:gd name="T4" fmla="*/ 0 w 1800"/>
                <a:gd name="T5" fmla="*/ 767 h 767"/>
                <a:gd name="T6" fmla="*/ 1057 w 1800"/>
                <a:gd name="T7" fmla="*/ 0 h 7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0" h="767">
                  <a:moveTo>
                    <a:pt x="1057" y="0"/>
                  </a:moveTo>
                  <a:lnTo>
                    <a:pt x="1800" y="767"/>
                  </a:lnTo>
                  <a:lnTo>
                    <a:pt x="0" y="767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1901825" y="2120900"/>
            <a:ext cx="4859338" cy="3451225"/>
            <a:chOff x="1198" y="1336"/>
            <a:chExt cx="3061" cy="2174"/>
          </a:xfrm>
        </p:grpSpPr>
        <p:sp>
          <p:nvSpPr>
            <p:cNvPr id="100431" name="Rectangle 26"/>
            <p:cNvSpPr>
              <a:spLocks noChangeArrowheads="1"/>
            </p:cNvSpPr>
            <p:nvPr/>
          </p:nvSpPr>
          <p:spPr bwMode="auto">
            <a:xfrm>
              <a:off x="3557" y="1336"/>
              <a:ext cx="7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kínálat</a:t>
              </a:r>
              <a:endParaRPr lang="en-US" altLang="en-US"/>
            </a:p>
          </p:txBody>
        </p:sp>
        <p:sp>
          <p:nvSpPr>
            <p:cNvPr id="100430" name="Line 25"/>
            <p:cNvSpPr>
              <a:spLocks noChangeShapeType="1"/>
            </p:cNvSpPr>
            <p:nvPr/>
          </p:nvSpPr>
          <p:spPr bwMode="auto">
            <a:xfrm flipV="1">
              <a:off x="1198" y="1633"/>
              <a:ext cx="2611" cy="1877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1901825" y="1400175"/>
            <a:ext cx="5192713" cy="4137025"/>
            <a:chOff x="1198" y="882"/>
            <a:chExt cx="3271" cy="2606"/>
          </a:xfrm>
        </p:grpSpPr>
        <p:sp>
          <p:nvSpPr>
            <p:cNvPr id="100428" name="Line 29"/>
            <p:cNvSpPr>
              <a:spLocks noChangeShapeType="1"/>
            </p:cNvSpPr>
            <p:nvPr/>
          </p:nvSpPr>
          <p:spPr bwMode="auto">
            <a:xfrm>
              <a:off x="1198" y="882"/>
              <a:ext cx="2467" cy="2551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9" name="Rectangle 30"/>
            <p:cNvSpPr>
              <a:spLocks noChangeArrowheads="1"/>
            </p:cNvSpPr>
            <p:nvPr/>
          </p:nvSpPr>
          <p:spPr bwMode="auto">
            <a:xfrm>
              <a:off x="3700" y="3343"/>
              <a:ext cx="7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93216" name="Group 32"/>
          <p:cNvGrpSpPr>
            <a:grpSpLocks/>
          </p:cNvGrpSpPr>
          <p:nvPr/>
        </p:nvGrpSpPr>
        <p:grpSpPr bwMode="auto">
          <a:xfrm>
            <a:off x="833438" y="4368800"/>
            <a:ext cx="6056312" cy="230188"/>
            <a:chOff x="525" y="2752"/>
            <a:chExt cx="3815" cy="145"/>
          </a:xfrm>
        </p:grpSpPr>
        <p:sp>
          <p:nvSpPr>
            <p:cNvPr id="100426" name="Line 33"/>
            <p:cNvSpPr>
              <a:spLocks noChangeShapeType="1"/>
            </p:cNvSpPr>
            <p:nvPr/>
          </p:nvSpPr>
          <p:spPr bwMode="auto">
            <a:xfrm>
              <a:off x="1176" y="2848"/>
              <a:ext cx="3164" cy="1"/>
            </a:xfrm>
            <a:prstGeom prst="line">
              <a:avLst/>
            </a:prstGeom>
            <a:noFill/>
            <a:ln w="523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7" name="Rectangle 34"/>
            <p:cNvSpPr>
              <a:spLocks noChangeArrowheads="1"/>
            </p:cNvSpPr>
            <p:nvPr/>
          </p:nvSpPr>
          <p:spPr bwMode="auto">
            <a:xfrm>
              <a:off x="525" y="2752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 + vám</a:t>
              </a:r>
              <a:endParaRPr lang="en-US" altLang="en-US"/>
            </a:p>
          </p:txBody>
        </p:sp>
      </p:grp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523038" y="4616450"/>
            <a:ext cx="395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 dirty="0">
                <a:solidFill>
                  <a:srgbClr val="000000"/>
                </a:solidFill>
              </a:rPr>
              <a:t>Vám</a:t>
            </a:r>
            <a:endParaRPr lang="en-US" altLang="en-US" dirty="0"/>
          </a:p>
        </p:txBody>
      </p: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2622550" y="6186488"/>
            <a:ext cx="2827338" cy="366712"/>
            <a:chOff x="1652" y="3897"/>
            <a:chExt cx="1781" cy="231"/>
          </a:xfrm>
        </p:grpSpPr>
        <p:sp>
          <p:nvSpPr>
            <p:cNvPr id="100424" name="Freeform 38"/>
            <p:cNvSpPr>
              <a:spLocks/>
            </p:cNvSpPr>
            <p:nvPr/>
          </p:nvSpPr>
          <p:spPr bwMode="auto">
            <a:xfrm>
              <a:off x="1652" y="3897"/>
              <a:ext cx="1781" cy="88"/>
            </a:xfrm>
            <a:custGeom>
              <a:avLst/>
              <a:gdLst>
                <a:gd name="T0" fmla="*/ 1781 w 161"/>
                <a:gd name="T1" fmla="*/ 0 h 8"/>
                <a:gd name="T2" fmla="*/ 1726 w 161"/>
                <a:gd name="T3" fmla="*/ 44 h 8"/>
                <a:gd name="T4" fmla="*/ 929 w 161"/>
                <a:gd name="T5" fmla="*/ 44 h 8"/>
                <a:gd name="T6" fmla="*/ 885 w 161"/>
                <a:gd name="T7" fmla="*/ 88 h 8"/>
                <a:gd name="T8" fmla="*/ 841 w 161"/>
                <a:gd name="T9" fmla="*/ 44 h 8"/>
                <a:gd name="T10" fmla="*/ 55 w 161"/>
                <a:gd name="T11" fmla="*/ 44 h 8"/>
                <a:gd name="T12" fmla="*/ 0 w 16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1" h="8">
                  <a:moveTo>
                    <a:pt x="161" y="0"/>
                  </a:moveTo>
                  <a:cubicBezTo>
                    <a:pt x="161" y="2"/>
                    <a:pt x="158" y="4"/>
                    <a:pt x="156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2" y="4"/>
                    <a:pt x="80" y="6"/>
                    <a:pt x="80" y="8"/>
                  </a:cubicBezTo>
                  <a:cubicBezTo>
                    <a:pt x="80" y="6"/>
                    <a:pt x="79" y="4"/>
                    <a:pt x="7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5" name="Rectangle 39"/>
            <p:cNvSpPr>
              <a:spLocks noChangeArrowheads="1"/>
            </p:cNvSpPr>
            <p:nvPr/>
          </p:nvSpPr>
          <p:spPr bwMode="auto">
            <a:xfrm>
              <a:off x="2346" y="3983"/>
              <a:ext cx="9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 vám nélkül</a:t>
              </a:r>
              <a:endParaRPr lang="en-US" altLang="en-US"/>
            </a:p>
          </p:txBody>
        </p:sp>
      </p:grpSp>
      <p:grpSp>
        <p:nvGrpSpPr>
          <p:cNvPr id="93225" name="Group 41"/>
          <p:cNvGrpSpPr>
            <a:grpSpLocks/>
          </p:cNvGrpSpPr>
          <p:nvPr/>
        </p:nvGrpSpPr>
        <p:grpSpPr bwMode="auto">
          <a:xfrm>
            <a:off x="4221163" y="3630613"/>
            <a:ext cx="2024062" cy="508000"/>
            <a:chOff x="2659" y="2287"/>
            <a:chExt cx="1275" cy="320"/>
          </a:xfrm>
        </p:grpSpPr>
        <p:sp>
          <p:nvSpPr>
            <p:cNvPr id="100421" name="Oval 42"/>
            <p:cNvSpPr>
              <a:spLocks noChangeArrowheads="1"/>
            </p:cNvSpPr>
            <p:nvPr/>
          </p:nvSpPr>
          <p:spPr bwMode="auto">
            <a:xfrm>
              <a:off x="2659" y="239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422" name="Line 43"/>
            <p:cNvSpPr>
              <a:spLocks noChangeShapeType="1"/>
            </p:cNvSpPr>
            <p:nvPr/>
          </p:nvSpPr>
          <p:spPr bwMode="auto">
            <a:xfrm flipV="1">
              <a:off x="2769" y="2362"/>
              <a:ext cx="576" cy="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3" name="Rectangle 44"/>
            <p:cNvSpPr>
              <a:spLocks noChangeArrowheads="1"/>
            </p:cNvSpPr>
            <p:nvPr/>
          </p:nvSpPr>
          <p:spPr bwMode="auto">
            <a:xfrm>
              <a:off x="3374" y="2287"/>
              <a:ext cx="5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Egyensúly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3230" name="Group 46"/>
          <p:cNvGrpSpPr>
            <a:grpSpLocks/>
          </p:cNvGrpSpPr>
          <p:nvPr/>
        </p:nvGrpSpPr>
        <p:grpSpPr bwMode="auto">
          <a:xfrm>
            <a:off x="1362075" y="4935538"/>
            <a:ext cx="6069013" cy="236537"/>
            <a:chOff x="858" y="3109"/>
            <a:chExt cx="3823" cy="149"/>
          </a:xfrm>
        </p:grpSpPr>
        <p:grpSp>
          <p:nvGrpSpPr>
            <p:cNvPr id="100417" name="Group 47"/>
            <p:cNvGrpSpPr>
              <a:grpSpLocks/>
            </p:cNvGrpSpPr>
            <p:nvPr/>
          </p:nvGrpSpPr>
          <p:grpSpPr bwMode="auto">
            <a:xfrm>
              <a:off x="858" y="3109"/>
              <a:ext cx="3482" cy="145"/>
              <a:chOff x="858" y="3109"/>
              <a:chExt cx="3482" cy="145"/>
            </a:xfrm>
          </p:grpSpPr>
          <p:sp>
            <p:nvSpPr>
              <p:cNvPr id="100420" name="Rectangle 49"/>
              <p:cNvSpPr>
                <a:spLocks noChangeArrowheads="1"/>
              </p:cNvSpPr>
              <p:nvPr/>
            </p:nvSpPr>
            <p:spPr bwMode="auto">
              <a:xfrm>
                <a:off x="858" y="3109"/>
                <a:ext cx="3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 Ár</a:t>
                </a:r>
                <a:endParaRPr lang="en-US" altLang="en-US"/>
              </a:p>
            </p:txBody>
          </p:sp>
          <p:sp>
            <p:nvSpPr>
              <p:cNvPr id="100419" name="Line 48"/>
              <p:cNvSpPr>
                <a:spLocks noChangeShapeType="1"/>
              </p:cNvSpPr>
              <p:nvPr/>
            </p:nvSpPr>
            <p:spPr bwMode="auto">
              <a:xfrm>
                <a:off x="1176" y="3190"/>
                <a:ext cx="3164" cy="1"/>
              </a:xfrm>
              <a:prstGeom prst="line">
                <a:avLst/>
              </a:prstGeom>
              <a:noFill/>
              <a:ln w="52388">
                <a:solidFill>
                  <a:srgbClr val="0063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418" name="Rectangle 51"/>
            <p:cNvSpPr>
              <a:spLocks noChangeArrowheads="1"/>
            </p:cNvSpPr>
            <p:nvPr/>
          </p:nvSpPr>
          <p:spPr bwMode="auto">
            <a:xfrm>
              <a:off x="4380" y="3113"/>
              <a:ext cx="30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 ár</a:t>
              </a:r>
              <a:endParaRPr lang="en-US" altLang="en-US"/>
            </a:p>
          </p:txBody>
        </p:sp>
      </p:grpSp>
      <p:grpSp>
        <p:nvGrpSpPr>
          <p:cNvPr id="93237" name="Group 53"/>
          <p:cNvGrpSpPr>
            <a:grpSpLocks/>
          </p:cNvGrpSpPr>
          <p:nvPr/>
        </p:nvGrpSpPr>
        <p:grpSpPr bwMode="auto">
          <a:xfrm>
            <a:off x="3378200" y="5203825"/>
            <a:ext cx="1730375" cy="631825"/>
            <a:chOff x="2128" y="3278"/>
            <a:chExt cx="1090" cy="398"/>
          </a:xfrm>
        </p:grpSpPr>
        <p:sp>
          <p:nvSpPr>
            <p:cNvPr id="100415" name="Freeform 54"/>
            <p:cNvSpPr>
              <a:spLocks/>
            </p:cNvSpPr>
            <p:nvPr/>
          </p:nvSpPr>
          <p:spPr bwMode="auto">
            <a:xfrm>
              <a:off x="2128" y="3588"/>
              <a:ext cx="962" cy="88"/>
            </a:xfrm>
            <a:custGeom>
              <a:avLst/>
              <a:gdLst>
                <a:gd name="T0" fmla="*/ 962 w 87"/>
                <a:gd name="T1" fmla="*/ 88 h 8"/>
                <a:gd name="T2" fmla="*/ 907 w 87"/>
                <a:gd name="T3" fmla="*/ 44 h 8"/>
                <a:gd name="T4" fmla="*/ 520 w 87"/>
                <a:gd name="T5" fmla="*/ 44 h 8"/>
                <a:gd name="T6" fmla="*/ 475 w 87"/>
                <a:gd name="T7" fmla="*/ 0 h 8"/>
                <a:gd name="T8" fmla="*/ 431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6"/>
                    <a:pt x="84" y="4"/>
                    <a:pt x="8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2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6" name="Rectangle 55"/>
            <p:cNvSpPr>
              <a:spLocks noChangeArrowheads="1"/>
            </p:cNvSpPr>
            <p:nvPr/>
          </p:nvSpPr>
          <p:spPr bwMode="auto">
            <a:xfrm>
              <a:off x="2416" y="3278"/>
              <a:ext cx="8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 vámmal</a:t>
              </a:r>
              <a:endParaRPr lang="en-US" altLang="en-US"/>
            </a:p>
          </p:txBody>
        </p:sp>
      </p:grpSp>
      <p:grpSp>
        <p:nvGrpSpPr>
          <p:cNvPr id="93241" name="Group 57"/>
          <p:cNvGrpSpPr>
            <a:grpSpLocks/>
          </p:cNvGrpSpPr>
          <p:nvPr/>
        </p:nvGrpSpPr>
        <p:grpSpPr bwMode="auto">
          <a:xfrm>
            <a:off x="3260725" y="4468813"/>
            <a:ext cx="220663" cy="1676400"/>
            <a:chOff x="2054" y="2815"/>
            <a:chExt cx="139" cy="1056"/>
          </a:xfrm>
        </p:grpSpPr>
        <p:sp>
          <p:nvSpPr>
            <p:cNvPr id="100410" name="Oval 58"/>
            <p:cNvSpPr>
              <a:spLocks noChangeArrowheads="1"/>
            </p:cNvSpPr>
            <p:nvPr/>
          </p:nvSpPr>
          <p:spPr bwMode="auto">
            <a:xfrm>
              <a:off x="2083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411" name="Line 59"/>
            <p:cNvSpPr>
              <a:spLocks noChangeShapeType="1"/>
            </p:cNvSpPr>
            <p:nvPr/>
          </p:nvSpPr>
          <p:spPr bwMode="auto">
            <a:xfrm>
              <a:off x="2116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2" name="Freeform 60"/>
            <p:cNvSpPr>
              <a:spLocks/>
            </p:cNvSpPr>
            <p:nvPr/>
          </p:nvSpPr>
          <p:spPr bwMode="auto">
            <a:xfrm>
              <a:off x="2149" y="3804"/>
              <a:ext cx="37" cy="51"/>
            </a:xfrm>
            <a:custGeom>
              <a:avLst/>
              <a:gdLst>
                <a:gd name="T0" fmla="*/ 7 w 37"/>
                <a:gd name="T1" fmla="*/ 44 h 51"/>
                <a:gd name="T2" fmla="*/ 11 w 37"/>
                <a:gd name="T3" fmla="*/ 40 h 51"/>
                <a:gd name="T4" fmla="*/ 18 w 37"/>
                <a:gd name="T5" fmla="*/ 33 h 51"/>
                <a:gd name="T6" fmla="*/ 33 w 37"/>
                <a:gd name="T7" fmla="*/ 26 h 51"/>
                <a:gd name="T8" fmla="*/ 37 w 37"/>
                <a:gd name="T9" fmla="*/ 18 h 51"/>
                <a:gd name="T10" fmla="*/ 37 w 37"/>
                <a:gd name="T11" fmla="*/ 15 h 51"/>
                <a:gd name="T12" fmla="*/ 37 w 37"/>
                <a:gd name="T13" fmla="*/ 7 h 51"/>
                <a:gd name="T14" fmla="*/ 33 w 37"/>
                <a:gd name="T15" fmla="*/ 4 h 51"/>
                <a:gd name="T16" fmla="*/ 26 w 37"/>
                <a:gd name="T17" fmla="*/ 0 h 51"/>
                <a:gd name="T18" fmla="*/ 18 w 37"/>
                <a:gd name="T19" fmla="*/ 0 h 51"/>
                <a:gd name="T20" fmla="*/ 11 w 37"/>
                <a:gd name="T21" fmla="*/ 0 h 51"/>
                <a:gd name="T22" fmla="*/ 4 w 37"/>
                <a:gd name="T23" fmla="*/ 4 h 51"/>
                <a:gd name="T24" fmla="*/ 0 w 37"/>
                <a:gd name="T25" fmla="*/ 7 h 51"/>
                <a:gd name="T26" fmla="*/ 0 w 37"/>
                <a:gd name="T27" fmla="*/ 15 h 51"/>
                <a:gd name="T28" fmla="*/ 7 w 37"/>
                <a:gd name="T29" fmla="*/ 15 h 51"/>
                <a:gd name="T30" fmla="*/ 11 w 37"/>
                <a:gd name="T31" fmla="*/ 7 h 51"/>
                <a:gd name="T32" fmla="*/ 18 w 37"/>
                <a:gd name="T33" fmla="*/ 4 h 51"/>
                <a:gd name="T34" fmla="*/ 26 w 37"/>
                <a:gd name="T35" fmla="*/ 7 h 51"/>
                <a:gd name="T36" fmla="*/ 29 w 37"/>
                <a:gd name="T37" fmla="*/ 15 h 51"/>
                <a:gd name="T38" fmla="*/ 26 w 37"/>
                <a:gd name="T39" fmla="*/ 22 h 51"/>
                <a:gd name="T40" fmla="*/ 15 w 37"/>
                <a:gd name="T41" fmla="*/ 33 h 51"/>
                <a:gd name="T42" fmla="*/ 4 w 37"/>
                <a:gd name="T43" fmla="*/ 40 h 51"/>
                <a:gd name="T44" fmla="*/ 0 w 37"/>
                <a:gd name="T45" fmla="*/ 48 h 51"/>
                <a:gd name="T46" fmla="*/ 0 w 37"/>
                <a:gd name="T47" fmla="*/ 51 h 51"/>
                <a:gd name="T48" fmla="*/ 37 w 37"/>
                <a:gd name="T49" fmla="*/ 51 h 51"/>
                <a:gd name="T50" fmla="*/ 37 w 37"/>
                <a:gd name="T51" fmla="*/ 44 h 51"/>
                <a:gd name="T52" fmla="*/ 11 w 37"/>
                <a:gd name="T53" fmla="*/ 44 h 51"/>
                <a:gd name="T54" fmla="*/ 7 w 37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6" y="7"/>
                  </a:lnTo>
                  <a:lnTo>
                    <a:pt x="29" y="15"/>
                  </a:lnTo>
                  <a:lnTo>
                    <a:pt x="26" y="22"/>
                  </a:lnTo>
                  <a:lnTo>
                    <a:pt x="15" y="33"/>
                  </a:lnTo>
                  <a:lnTo>
                    <a:pt x="4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3" name="Rectangle 61"/>
            <p:cNvSpPr>
              <a:spLocks noChangeArrowheads="1"/>
            </p:cNvSpPr>
            <p:nvPr/>
          </p:nvSpPr>
          <p:spPr bwMode="auto">
            <a:xfrm>
              <a:off x="205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0414" name="Rectangle 62"/>
            <p:cNvSpPr>
              <a:spLocks noChangeArrowheads="1"/>
            </p:cNvSpPr>
            <p:nvPr/>
          </p:nvSpPr>
          <p:spPr bwMode="auto">
            <a:xfrm>
              <a:off x="2145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47" name="Group 63"/>
          <p:cNvGrpSpPr>
            <a:grpSpLocks/>
          </p:cNvGrpSpPr>
          <p:nvPr/>
        </p:nvGrpSpPr>
        <p:grpSpPr bwMode="auto">
          <a:xfrm>
            <a:off x="2517775" y="5011738"/>
            <a:ext cx="220663" cy="1133475"/>
            <a:chOff x="1586" y="3157"/>
            <a:chExt cx="139" cy="714"/>
          </a:xfrm>
        </p:grpSpPr>
        <p:sp>
          <p:nvSpPr>
            <p:cNvPr id="100404" name="Freeform 64"/>
            <p:cNvSpPr>
              <a:spLocks/>
            </p:cNvSpPr>
            <p:nvPr/>
          </p:nvSpPr>
          <p:spPr bwMode="auto">
            <a:xfrm>
              <a:off x="1685" y="3804"/>
              <a:ext cx="21" cy="51"/>
            </a:xfrm>
            <a:custGeom>
              <a:avLst/>
              <a:gdLst>
                <a:gd name="T0" fmla="*/ 21 w 21"/>
                <a:gd name="T1" fmla="*/ 0 h 51"/>
                <a:gd name="T2" fmla="*/ 18 w 21"/>
                <a:gd name="T3" fmla="*/ 0 h 51"/>
                <a:gd name="T4" fmla="*/ 11 w 21"/>
                <a:gd name="T5" fmla="*/ 4 h 51"/>
                <a:gd name="T6" fmla="*/ 0 w 21"/>
                <a:gd name="T7" fmla="*/ 11 h 51"/>
                <a:gd name="T8" fmla="*/ 0 w 21"/>
                <a:gd name="T9" fmla="*/ 18 h 51"/>
                <a:gd name="T10" fmla="*/ 7 w 21"/>
                <a:gd name="T11" fmla="*/ 15 h 51"/>
                <a:gd name="T12" fmla="*/ 14 w 21"/>
                <a:gd name="T13" fmla="*/ 11 h 51"/>
                <a:gd name="T14" fmla="*/ 14 w 21"/>
                <a:gd name="T15" fmla="*/ 51 h 51"/>
                <a:gd name="T16" fmla="*/ 21 w 21"/>
                <a:gd name="T17" fmla="*/ 51 h 51"/>
                <a:gd name="T18" fmla="*/ 21 w 21"/>
                <a:gd name="T19" fmla="*/ 4 h 51"/>
                <a:gd name="T20" fmla="*/ 21 w 21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1">
                  <a:moveTo>
                    <a:pt x="21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4" y="11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05" name="Group 65"/>
            <p:cNvGrpSpPr>
              <a:grpSpLocks/>
            </p:cNvGrpSpPr>
            <p:nvPr/>
          </p:nvGrpSpPr>
          <p:grpSpPr bwMode="auto">
            <a:xfrm>
              <a:off x="1586" y="3157"/>
              <a:ext cx="99" cy="714"/>
              <a:chOff x="1586" y="3157"/>
              <a:chExt cx="99" cy="714"/>
            </a:xfrm>
          </p:grpSpPr>
          <p:sp>
            <p:nvSpPr>
              <p:cNvPr id="100407" name="Line 66"/>
              <p:cNvSpPr>
                <a:spLocks noChangeShapeType="1"/>
              </p:cNvSpPr>
              <p:nvPr/>
            </p:nvSpPr>
            <p:spPr bwMode="auto">
              <a:xfrm>
                <a:off x="1652" y="3190"/>
                <a:ext cx="1" cy="508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8" name="Oval 67"/>
              <p:cNvSpPr>
                <a:spLocks noChangeArrowheads="1"/>
              </p:cNvSpPr>
              <p:nvPr/>
            </p:nvSpPr>
            <p:spPr bwMode="auto">
              <a:xfrm>
                <a:off x="1616" y="3157"/>
                <a:ext cx="69" cy="6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409" name="Rectangle 68"/>
              <p:cNvSpPr>
                <a:spLocks noChangeArrowheads="1"/>
              </p:cNvSpPr>
              <p:nvPr/>
            </p:nvSpPr>
            <p:spPr bwMode="auto">
              <a:xfrm>
                <a:off x="1586" y="3727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 i="1">
                    <a:solidFill>
                      <a:srgbClr val="000000"/>
                    </a:solidFill>
                  </a:rPr>
                  <a:t>Q</a:t>
                </a:r>
                <a:endParaRPr lang="en-US" altLang="en-US"/>
              </a:p>
            </p:txBody>
          </p:sp>
        </p:grpSp>
        <p:sp>
          <p:nvSpPr>
            <p:cNvPr id="100406" name="Rectangle 69"/>
            <p:cNvSpPr>
              <a:spLocks noChangeArrowheads="1"/>
            </p:cNvSpPr>
            <p:nvPr/>
          </p:nvSpPr>
          <p:spPr bwMode="auto">
            <a:xfrm>
              <a:off x="1677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54" name="Group 70"/>
          <p:cNvGrpSpPr>
            <a:grpSpLocks/>
          </p:cNvGrpSpPr>
          <p:nvPr/>
        </p:nvGrpSpPr>
        <p:grpSpPr bwMode="auto">
          <a:xfrm>
            <a:off x="4816475" y="4468813"/>
            <a:ext cx="227013" cy="1676400"/>
            <a:chOff x="3034" y="2815"/>
            <a:chExt cx="143" cy="1056"/>
          </a:xfrm>
        </p:grpSpPr>
        <p:sp>
          <p:nvSpPr>
            <p:cNvPr id="100399" name="Oval 71"/>
            <p:cNvSpPr>
              <a:spLocks noChangeArrowheads="1"/>
            </p:cNvSpPr>
            <p:nvPr/>
          </p:nvSpPr>
          <p:spPr bwMode="auto">
            <a:xfrm>
              <a:off x="3068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400" name="Line 72"/>
            <p:cNvSpPr>
              <a:spLocks noChangeShapeType="1"/>
            </p:cNvSpPr>
            <p:nvPr/>
          </p:nvSpPr>
          <p:spPr bwMode="auto">
            <a:xfrm>
              <a:off x="3101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1" name="Freeform 73"/>
            <p:cNvSpPr>
              <a:spLocks/>
            </p:cNvSpPr>
            <p:nvPr/>
          </p:nvSpPr>
          <p:spPr bwMode="auto">
            <a:xfrm>
              <a:off x="3133" y="3804"/>
              <a:ext cx="36" cy="51"/>
            </a:xfrm>
            <a:custGeom>
              <a:avLst/>
              <a:gdLst>
                <a:gd name="T0" fmla="*/ 7 w 36"/>
                <a:gd name="T1" fmla="*/ 44 h 51"/>
                <a:gd name="T2" fmla="*/ 11 w 36"/>
                <a:gd name="T3" fmla="*/ 40 h 51"/>
                <a:gd name="T4" fmla="*/ 18 w 36"/>
                <a:gd name="T5" fmla="*/ 33 h 51"/>
                <a:gd name="T6" fmla="*/ 33 w 36"/>
                <a:gd name="T7" fmla="*/ 26 h 51"/>
                <a:gd name="T8" fmla="*/ 36 w 36"/>
                <a:gd name="T9" fmla="*/ 18 h 51"/>
                <a:gd name="T10" fmla="*/ 36 w 36"/>
                <a:gd name="T11" fmla="*/ 15 h 51"/>
                <a:gd name="T12" fmla="*/ 36 w 36"/>
                <a:gd name="T13" fmla="*/ 7 h 51"/>
                <a:gd name="T14" fmla="*/ 33 w 36"/>
                <a:gd name="T15" fmla="*/ 4 h 51"/>
                <a:gd name="T16" fmla="*/ 25 w 36"/>
                <a:gd name="T17" fmla="*/ 0 h 51"/>
                <a:gd name="T18" fmla="*/ 18 w 36"/>
                <a:gd name="T19" fmla="*/ 0 h 51"/>
                <a:gd name="T20" fmla="*/ 11 w 36"/>
                <a:gd name="T21" fmla="*/ 0 h 51"/>
                <a:gd name="T22" fmla="*/ 3 w 36"/>
                <a:gd name="T23" fmla="*/ 4 h 51"/>
                <a:gd name="T24" fmla="*/ 0 w 36"/>
                <a:gd name="T25" fmla="*/ 7 h 51"/>
                <a:gd name="T26" fmla="*/ 0 w 36"/>
                <a:gd name="T27" fmla="*/ 15 h 51"/>
                <a:gd name="T28" fmla="*/ 7 w 36"/>
                <a:gd name="T29" fmla="*/ 15 h 51"/>
                <a:gd name="T30" fmla="*/ 11 w 36"/>
                <a:gd name="T31" fmla="*/ 7 h 51"/>
                <a:gd name="T32" fmla="*/ 18 w 36"/>
                <a:gd name="T33" fmla="*/ 4 h 51"/>
                <a:gd name="T34" fmla="*/ 25 w 36"/>
                <a:gd name="T35" fmla="*/ 7 h 51"/>
                <a:gd name="T36" fmla="*/ 29 w 36"/>
                <a:gd name="T37" fmla="*/ 15 h 51"/>
                <a:gd name="T38" fmla="*/ 25 w 36"/>
                <a:gd name="T39" fmla="*/ 22 h 51"/>
                <a:gd name="T40" fmla="*/ 14 w 36"/>
                <a:gd name="T41" fmla="*/ 33 h 51"/>
                <a:gd name="T42" fmla="*/ 3 w 36"/>
                <a:gd name="T43" fmla="*/ 40 h 51"/>
                <a:gd name="T44" fmla="*/ 0 w 36"/>
                <a:gd name="T45" fmla="*/ 48 h 51"/>
                <a:gd name="T46" fmla="*/ 0 w 36"/>
                <a:gd name="T47" fmla="*/ 51 h 51"/>
                <a:gd name="T48" fmla="*/ 36 w 36"/>
                <a:gd name="T49" fmla="*/ 51 h 51"/>
                <a:gd name="T50" fmla="*/ 36 w 36"/>
                <a:gd name="T51" fmla="*/ 44 h 51"/>
                <a:gd name="T52" fmla="*/ 11 w 36"/>
                <a:gd name="T53" fmla="*/ 44 h 51"/>
                <a:gd name="T54" fmla="*/ 7 w 36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5" y="7"/>
                  </a:lnTo>
                  <a:lnTo>
                    <a:pt x="29" y="15"/>
                  </a:lnTo>
                  <a:lnTo>
                    <a:pt x="25" y="22"/>
                  </a:lnTo>
                  <a:lnTo>
                    <a:pt x="14" y="33"/>
                  </a:lnTo>
                  <a:lnTo>
                    <a:pt x="3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6" y="51"/>
                  </a:lnTo>
                  <a:lnTo>
                    <a:pt x="36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2" name="Rectangle 74"/>
            <p:cNvSpPr>
              <a:spLocks noChangeArrowheads="1"/>
            </p:cNvSpPr>
            <p:nvPr/>
          </p:nvSpPr>
          <p:spPr bwMode="auto">
            <a:xfrm>
              <a:off x="303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0403" name="Rectangle 75"/>
            <p:cNvSpPr>
              <a:spLocks noChangeArrowheads="1"/>
            </p:cNvSpPr>
            <p:nvPr/>
          </p:nvSpPr>
          <p:spPr bwMode="auto">
            <a:xfrm>
              <a:off x="3125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93260" name="Group 76"/>
          <p:cNvGrpSpPr>
            <a:grpSpLocks/>
          </p:cNvGrpSpPr>
          <p:nvPr/>
        </p:nvGrpSpPr>
        <p:grpSpPr bwMode="auto">
          <a:xfrm>
            <a:off x="5334000" y="5011738"/>
            <a:ext cx="227013" cy="1133475"/>
            <a:chOff x="3360" y="3157"/>
            <a:chExt cx="143" cy="714"/>
          </a:xfrm>
        </p:grpSpPr>
        <p:sp>
          <p:nvSpPr>
            <p:cNvPr id="100394" name="Line 77"/>
            <p:cNvSpPr>
              <a:spLocks noChangeShapeType="1"/>
            </p:cNvSpPr>
            <p:nvPr/>
          </p:nvSpPr>
          <p:spPr bwMode="auto">
            <a:xfrm>
              <a:off x="3433" y="3190"/>
              <a:ext cx="1" cy="50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5" name="Oval 78"/>
            <p:cNvSpPr>
              <a:spLocks noChangeArrowheads="1"/>
            </p:cNvSpPr>
            <p:nvPr/>
          </p:nvSpPr>
          <p:spPr bwMode="auto">
            <a:xfrm>
              <a:off x="3400" y="3157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396" name="Freeform 79"/>
            <p:cNvSpPr>
              <a:spLocks/>
            </p:cNvSpPr>
            <p:nvPr/>
          </p:nvSpPr>
          <p:spPr bwMode="auto">
            <a:xfrm>
              <a:off x="3462" y="3804"/>
              <a:ext cx="22" cy="51"/>
            </a:xfrm>
            <a:custGeom>
              <a:avLst/>
              <a:gdLst>
                <a:gd name="T0" fmla="*/ 22 w 22"/>
                <a:gd name="T1" fmla="*/ 0 h 51"/>
                <a:gd name="T2" fmla="*/ 18 w 22"/>
                <a:gd name="T3" fmla="*/ 0 h 51"/>
                <a:gd name="T4" fmla="*/ 11 w 22"/>
                <a:gd name="T5" fmla="*/ 4 h 51"/>
                <a:gd name="T6" fmla="*/ 0 w 22"/>
                <a:gd name="T7" fmla="*/ 11 h 51"/>
                <a:gd name="T8" fmla="*/ 0 w 22"/>
                <a:gd name="T9" fmla="*/ 18 h 51"/>
                <a:gd name="T10" fmla="*/ 7 w 22"/>
                <a:gd name="T11" fmla="*/ 15 h 51"/>
                <a:gd name="T12" fmla="*/ 15 w 22"/>
                <a:gd name="T13" fmla="*/ 11 h 51"/>
                <a:gd name="T14" fmla="*/ 15 w 22"/>
                <a:gd name="T15" fmla="*/ 51 h 51"/>
                <a:gd name="T16" fmla="*/ 22 w 22"/>
                <a:gd name="T17" fmla="*/ 51 h 51"/>
                <a:gd name="T18" fmla="*/ 22 w 22"/>
                <a:gd name="T19" fmla="*/ 4 h 51"/>
                <a:gd name="T20" fmla="*/ 22 w 22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1">
                  <a:moveTo>
                    <a:pt x="22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5" y="11"/>
                  </a:lnTo>
                  <a:lnTo>
                    <a:pt x="15" y="51"/>
                  </a:lnTo>
                  <a:lnTo>
                    <a:pt x="22" y="51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7" name="Rectangle 80"/>
            <p:cNvSpPr>
              <a:spLocks noChangeArrowheads="1"/>
            </p:cNvSpPr>
            <p:nvPr/>
          </p:nvSpPr>
          <p:spPr bwMode="auto">
            <a:xfrm>
              <a:off x="3360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0398" name="Rectangle 81"/>
            <p:cNvSpPr>
              <a:spLocks noChangeArrowheads="1"/>
            </p:cNvSpPr>
            <p:nvPr/>
          </p:nvSpPr>
          <p:spPr bwMode="auto">
            <a:xfrm>
              <a:off x="3451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79" name="Group 64"/>
          <p:cNvGrpSpPr>
            <a:grpSpLocks/>
          </p:cNvGrpSpPr>
          <p:nvPr/>
        </p:nvGrpSpPr>
        <p:grpSpPr bwMode="auto">
          <a:xfrm>
            <a:off x="109538" y="3125788"/>
            <a:ext cx="1935162" cy="2101850"/>
            <a:chOff x="69" y="1969"/>
            <a:chExt cx="1219" cy="1324"/>
          </a:xfrm>
        </p:grpSpPr>
        <p:sp>
          <p:nvSpPr>
            <p:cNvPr id="100392" name="Line 65"/>
            <p:cNvSpPr>
              <a:spLocks noChangeShapeType="1"/>
            </p:cNvSpPr>
            <p:nvPr/>
          </p:nvSpPr>
          <p:spPr bwMode="auto">
            <a:xfrm flipH="1" flipV="1">
              <a:off x="793" y="2493"/>
              <a:ext cx="495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Rectangle 66"/>
            <p:cNvSpPr>
              <a:spLocks noChangeArrowheads="1"/>
            </p:cNvSpPr>
            <p:nvPr/>
          </p:nvSpPr>
          <p:spPr bwMode="auto">
            <a:xfrm>
              <a:off x="69" y="1969"/>
              <a:ext cx="955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 dirty="0" smtClean="0">
                  <a:solidFill>
                    <a:srgbClr val="000000"/>
                  </a:solidFill>
                </a:rPr>
                <a:t>Termelői többlet vám nélkül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Freeform 17"/>
          <p:cNvSpPr>
            <a:spLocks/>
          </p:cNvSpPr>
          <p:nvPr/>
        </p:nvSpPr>
        <p:spPr bwMode="auto">
          <a:xfrm>
            <a:off x="1860550" y="5091112"/>
            <a:ext cx="657225" cy="481014"/>
          </a:xfrm>
          <a:custGeom>
            <a:avLst/>
            <a:gdLst>
              <a:gd name="T0" fmla="*/ 806450 w 1538"/>
              <a:gd name="T1" fmla="*/ 0 h 1094"/>
              <a:gd name="T2" fmla="*/ 0 w 1538"/>
              <a:gd name="T3" fmla="*/ 0 h 1094"/>
              <a:gd name="T4" fmla="*/ 0 w 1538"/>
              <a:gd name="T5" fmla="*/ 547688 h 1094"/>
              <a:gd name="T6" fmla="*/ 806450 w 1538"/>
              <a:gd name="T7" fmla="*/ 0 h 1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8" h="1094">
                <a:moveTo>
                  <a:pt x="1538" y="0"/>
                </a:moveTo>
                <a:lnTo>
                  <a:pt x="0" y="0"/>
                </a:lnTo>
                <a:lnTo>
                  <a:pt x="0" y="1094"/>
                </a:lnTo>
                <a:lnTo>
                  <a:pt x="1538" y="0"/>
                </a:lnTo>
                <a:close/>
              </a:path>
            </a:pathLst>
          </a:custGeom>
          <a:solidFill>
            <a:srgbClr val="BBD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3308708" y="1565686"/>
            <a:ext cx="151606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 dirty="0" smtClean="0">
                <a:solidFill>
                  <a:srgbClr val="000000"/>
                </a:solidFill>
              </a:rPr>
              <a:t>Fogyasztói többlet vám nélkül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3" name="Line 65"/>
          <p:cNvSpPr>
            <a:spLocks noChangeShapeType="1"/>
          </p:cNvSpPr>
          <p:nvPr/>
        </p:nvSpPr>
        <p:spPr bwMode="auto">
          <a:xfrm flipV="1">
            <a:off x="2565400" y="2592388"/>
            <a:ext cx="1462088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  <p:bldP spid="93220" grpId="0" build="p" autoUpdateAnimBg="0"/>
      <p:bldP spid="75" grpId="0" animBg="1"/>
      <p:bldP spid="82" grpId="0" animBg="1"/>
      <p:bldP spid="8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vám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EF1F4"/>
          </a:solidFill>
          <a:ln w="1222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DEFF3"/>
          </a:solidFill>
          <a:ln w="1047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BEEF2"/>
          </a:solidFill>
          <a:ln w="873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1849438" y="1120775"/>
            <a:ext cx="6042025" cy="474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1393" name="Group 17"/>
          <p:cNvGrpSpPr>
            <a:grpSpLocks/>
          </p:cNvGrpSpPr>
          <p:nvPr/>
        </p:nvGrpSpPr>
        <p:grpSpPr bwMode="auto">
          <a:xfrm>
            <a:off x="1849438" y="4519613"/>
            <a:ext cx="1531937" cy="1089025"/>
            <a:chOff x="1165" y="2847"/>
            <a:chExt cx="965" cy="686"/>
          </a:xfrm>
        </p:grpSpPr>
        <p:grpSp>
          <p:nvGrpSpPr>
            <p:cNvPr id="101462" name="Group 18"/>
            <p:cNvGrpSpPr>
              <a:grpSpLocks/>
            </p:cNvGrpSpPr>
            <p:nvPr/>
          </p:nvGrpSpPr>
          <p:grpSpPr bwMode="auto">
            <a:xfrm>
              <a:off x="1165" y="2847"/>
              <a:ext cx="965" cy="686"/>
              <a:chOff x="1165" y="2847"/>
              <a:chExt cx="965" cy="686"/>
            </a:xfrm>
          </p:grpSpPr>
          <p:sp>
            <p:nvSpPr>
              <p:cNvPr id="101464" name="Freeform 19"/>
              <p:cNvSpPr>
                <a:spLocks/>
              </p:cNvSpPr>
              <p:nvPr/>
            </p:nvSpPr>
            <p:spPr bwMode="auto">
              <a:xfrm>
                <a:off x="1165" y="2847"/>
                <a:ext cx="965" cy="686"/>
              </a:xfrm>
              <a:custGeom>
                <a:avLst/>
                <a:gdLst>
                  <a:gd name="T0" fmla="*/ 965 w 1538"/>
                  <a:gd name="T1" fmla="*/ 0 h 1094"/>
                  <a:gd name="T2" fmla="*/ 0 w 1538"/>
                  <a:gd name="T3" fmla="*/ 0 h 1094"/>
                  <a:gd name="T4" fmla="*/ 0 w 1538"/>
                  <a:gd name="T5" fmla="*/ 686 h 1094"/>
                  <a:gd name="T6" fmla="*/ 965 w 1538"/>
                  <a:gd name="T7" fmla="*/ 0 h 10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8" h="1094">
                    <a:moveTo>
                      <a:pt x="1538" y="0"/>
                    </a:moveTo>
                    <a:lnTo>
                      <a:pt x="0" y="0"/>
                    </a:lnTo>
                    <a:lnTo>
                      <a:pt x="0" y="1094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rgbClr val="BB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5" name="Rectangle 20"/>
              <p:cNvSpPr>
                <a:spLocks noChangeArrowheads="1"/>
              </p:cNvSpPr>
              <p:nvPr/>
            </p:nvSpPr>
            <p:spPr bwMode="auto">
              <a:xfrm>
                <a:off x="1432" y="2952"/>
                <a:ext cx="8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C</a:t>
                </a:r>
                <a:endParaRPr lang="en-US" altLang="en-US"/>
              </a:p>
            </p:txBody>
          </p:sp>
        </p:grpSp>
        <p:sp>
          <p:nvSpPr>
            <p:cNvPr id="101463" name="Rectangle 21"/>
            <p:cNvSpPr>
              <a:spLocks noChangeArrowheads="1"/>
            </p:cNvSpPr>
            <p:nvPr/>
          </p:nvSpPr>
          <p:spPr bwMode="auto">
            <a:xfrm>
              <a:off x="1257" y="3230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</p:grpSp>
      <p:grpSp>
        <p:nvGrpSpPr>
          <p:cNvPr id="101394" name="Group 22"/>
          <p:cNvGrpSpPr>
            <a:grpSpLocks/>
          </p:cNvGrpSpPr>
          <p:nvPr/>
        </p:nvGrpSpPr>
        <p:grpSpPr bwMode="auto">
          <a:xfrm>
            <a:off x="1849438" y="1382713"/>
            <a:ext cx="2441575" cy="3133725"/>
            <a:chOff x="1165" y="871"/>
            <a:chExt cx="1538" cy="1974"/>
          </a:xfrm>
        </p:grpSpPr>
        <p:sp>
          <p:nvSpPr>
            <p:cNvPr id="101460" name="Freeform 23"/>
            <p:cNvSpPr>
              <a:spLocks/>
            </p:cNvSpPr>
            <p:nvPr/>
          </p:nvSpPr>
          <p:spPr bwMode="auto">
            <a:xfrm>
              <a:off x="1165" y="871"/>
              <a:ext cx="1538" cy="1974"/>
            </a:xfrm>
            <a:custGeom>
              <a:avLst/>
              <a:gdLst>
                <a:gd name="T0" fmla="*/ 1538 w 1538"/>
                <a:gd name="T1" fmla="*/ 1568 h 1974"/>
                <a:gd name="T2" fmla="*/ 945 w 1538"/>
                <a:gd name="T3" fmla="*/ 1974 h 1974"/>
                <a:gd name="T4" fmla="*/ 8 w 1538"/>
                <a:gd name="T5" fmla="*/ 1974 h 1974"/>
                <a:gd name="T6" fmla="*/ 0 w 1538"/>
                <a:gd name="T7" fmla="*/ 0 h 1974"/>
                <a:gd name="T8" fmla="*/ 1538 w 1538"/>
                <a:gd name="T9" fmla="*/ 1568 h 19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8" h="1974">
                  <a:moveTo>
                    <a:pt x="1538" y="1568"/>
                  </a:moveTo>
                  <a:lnTo>
                    <a:pt x="945" y="1974"/>
                  </a:lnTo>
                  <a:lnTo>
                    <a:pt x="8" y="1974"/>
                  </a:lnTo>
                  <a:lnTo>
                    <a:pt x="0" y="0"/>
                  </a:lnTo>
                  <a:lnTo>
                    <a:pt x="1538" y="1568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1" name="Rectangle 24"/>
            <p:cNvSpPr>
              <a:spLocks noChangeArrowheads="1"/>
            </p:cNvSpPr>
            <p:nvPr/>
          </p:nvSpPr>
          <p:spPr bwMode="auto">
            <a:xfrm>
              <a:off x="1714" y="2206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sp>
        <p:nvSpPr>
          <p:cNvPr id="101395" name="Freeform 25"/>
          <p:cNvSpPr>
            <a:spLocks/>
          </p:cNvSpPr>
          <p:nvPr/>
        </p:nvSpPr>
        <p:spPr bwMode="auto">
          <a:xfrm>
            <a:off x="1849438" y="1120775"/>
            <a:ext cx="6042025" cy="4749800"/>
          </a:xfrm>
          <a:custGeom>
            <a:avLst/>
            <a:gdLst>
              <a:gd name="T0" fmla="*/ 0 w 3806"/>
              <a:gd name="T1" fmla="*/ 0 h 2992"/>
              <a:gd name="T2" fmla="*/ 0 w 3806"/>
              <a:gd name="T3" fmla="*/ 4749800 h 2992"/>
              <a:gd name="T4" fmla="*/ 6042025 w 3806"/>
              <a:gd name="T5" fmla="*/ 4749800 h 29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6" h="2992">
                <a:moveTo>
                  <a:pt x="0" y="0"/>
                </a:moveTo>
                <a:lnTo>
                  <a:pt x="0" y="2992"/>
                </a:lnTo>
                <a:lnTo>
                  <a:pt x="3806" y="29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6" name="Line 26"/>
          <p:cNvSpPr>
            <a:spLocks noChangeShapeType="1"/>
          </p:cNvSpPr>
          <p:nvPr/>
        </p:nvSpPr>
        <p:spPr bwMode="auto">
          <a:xfrm>
            <a:off x="6434138" y="4598988"/>
            <a:ext cx="1587" cy="3952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397" name="Group 27"/>
          <p:cNvGrpSpPr>
            <a:grpSpLocks/>
          </p:cNvGrpSpPr>
          <p:nvPr/>
        </p:nvGrpSpPr>
        <p:grpSpPr bwMode="auto">
          <a:xfrm>
            <a:off x="3359150" y="4521200"/>
            <a:ext cx="1563688" cy="542925"/>
            <a:chOff x="2116" y="2848"/>
            <a:chExt cx="985" cy="342"/>
          </a:xfrm>
        </p:grpSpPr>
        <p:sp>
          <p:nvSpPr>
            <p:cNvPr id="101458" name="Rectangle 28"/>
            <p:cNvSpPr>
              <a:spLocks noChangeArrowheads="1"/>
            </p:cNvSpPr>
            <p:nvPr/>
          </p:nvSpPr>
          <p:spPr bwMode="auto">
            <a:xfrm>
              <a:off x="2116" y="2848"/>
              <a:ext cx="985" cy="342"/>
            </a:xfrm>
            <a:prstGeom prst="rect">
              <a:avLst/>
            </a:prstGeom>
            <a:solidFill>
              <a:srgbClr val="A9E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59" name="Rectangle 29"/>
            <p:cNvSpPr>
              <a:spLocks noChangeArrowheads="1"/>
            </p:cNvSpPr>
            <p:nvPr/>
          </p:nvSpPr>
          <p:spPr bwMode="auto">
            <a:xfrm>
              <a:off x="2570" y="3025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2622550" y="4521200"/>
            <a:ext cx="2827338" cy="542925"/>
            <a:chOff x="1652" y="2848"/>
            <a:chExt cx="1781" cy="342"/>
          </a:xfrm>
        </p:grpSpPr>
        <p:grpSp>
          <p:nvGrpSpPr>
            <p:cNvPr id="101452" name="Group 31"/>
            <p:cNvGrpSpPr>
              <a:grpSpLocks/>
            </p:cNvGrpSpPr>
            <p:nvPr/>
          </p:nvGrpSpPr>
          <p:grpSpPr bwMode="auto">
            <a:xfrm>
              <a:off x="1652" y="2848"/>
              <a:ext cx="464" cy="342"/>
              <a:chOff x="1652" y="2848"/>
              <a:chExt cx="464" cy="342"/>
            </a:xfrm>
          </p:grpSpPr>
          <p:sp>
            <p:nvSpPr>
              <p:cNvPr id="101456" name="Freeform 32"/>
              <p:cNvSpPr>
                <a:spLocks/>
              </p:cNvSpPr>
              <p:nvPr/>
            </p:nvSpPr>
            <p:spPr bwMode="auto">
              <a:xfrm>
                <a:off x="1652" y="2848"/>
                <a:ext cx="464" cy="342"/>
              </a:xfrm>
              <a:custGeom>
                <a:avLst/>
                <a:gdLst>
                  <a:gd name="T0" fmla="*/ 464 w 464"/>
                  <a:gd name="T1" fmla="*/ 342 h 342"/>
                  <a:gd name="T2" fmla="*/ 464 w 464"/>
                  <a:gd name="T3" fmla="*/ 0 h 342"/>
                  <a:gd name="T4" fmla="*/ 0 w 464"/>
                  <a:gd name="T5" fmla="*/ 342 h 342"/>
                  <a:gd name="T6" fmla="*/ 464 w 464"/>
                  <a:gd name="T7" fmla="*/ 342 h 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4" h="342">
                    <a:moveTo>
                      <a:pt x="464" y="342"/>
                    </a:moveTo>
                    <a:lnTo>
                      <a:pt x="464" y="0"/>
                    </a:lnTo>
                    <a:lnTo>
                      <a:pt x="0" y="342"/>
                    </a:lnTo>
                    <a:lnTo>
                      <a:pt x="464" y="342"/>
                    </a:lnTo>
                    <a:close/>
                  </a:path>
                </a:pathLst>
              </a:custGeom>
              <a:solidFill>
                <a:srgbClr val="E9A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7" name="Rectangle 33"/>
              <p:cNvSpPr>
                <a:spLocks noChangeArrowheads="1"/>
              </p:cNvSpPr>
              <p:nvPr/>
            </p:nvSpPr>
            <p:spPr bwMode="auto">
              <a:xfrm>
                <a:off x="1922" y="3025"/>
                <a:ext cx="8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D</a:t>
                </a:r>
                <a:endParaRPr lang="en-US" altLang="en-US"/>
              </a:p>
            </p:txBody>
          </p:sp>
        </p:grpSp>
        <p:grpSp>
          <p:nvGrpSpPr>
            <p:cNvPr id="101453" name="Group 34"/>
            <p:cNvGrpSpPr>
              <a:grpSpLocks/>
            </p:cNvGrpSpPr>
            <p:nvPr/>
          </p:nvGrpSpPr>
          <p:grpSpPr bwMode="auto">
            <a:xfrm>
              <a:off x="3101" y="2848"/>
              <a:ext cx="332" cy="342"/>
              <a:chOff x="3101" y="2848"/>
              <a:chExt cx="332" cy="342"/>
            </a:xfrm>
          </p:grpSpPr>
          <p:sp>
            <p:nvSpPr>
              <p:cNvPr id="101454" name="Freeform 35"/>
              <p:cNvSpPr>
                <a:spLocks/>
              </p:cNvSpPr>
              <p:nvPr/>
            </p:nvSpPr>
            <p:spPr bwMode="auto">
              <a:xfrm>
                <a:off x="3101" y="2848"/>
                <a:ext cx="332" cy="342"/>
              </a:xfrm>
              <a:custGeom>
                <a:avLst/>
                <a:gdLst>
                  <a:gd name="T0" fmla="*/ 0 w 332"/>
                  <a:gd name="T1" fmla="*/ 342 h 342"/>
                  <a:gd name="T2" fmla="*/ 0 w 332"/>
                  <a:gd name="T3" fmla="*/ 0 h 342"/>
                  <a:gd name="T4" fmla="*/ 332 w 332"/>
                  <a:gd name="T5" fmla="*/ 342 h 342"/>
                  <a:gd name="T6" fmla="*/ 0 w 332"/>
                  <a:gd name="T7" fmla="*/ 342 h 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32" h="342">
                    <a:moveTo>
                      <a:pt x="0" y="342"/>
                    </a:moveTo>
                    <a:lnTo>
                      <a:pt x="0" y="0"/>
                    </a:lnTo>
                    <a:lnTo>
                      <a:pt x="332" y="342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E9A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5" name="Rectangle 36"/>
              <p:cNvSpPr>
                <a:spLocks noChangeArrowheads="1"/>
              </p:cNvSpPr>
              <p:nvPr/>
            </p:nvSpPr>
            <p:spPr bwMode="auto">
              <a:xfrm>
                <a:off x="3166" y="3025"/>
                <a:ext cx="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F</a:t>
                </a:r>
                <a:endParaRPr lang="en-US" altLang="en-US"/>
              </a:p>
            </p:txBody>
          </p:sp>
        </p:grpSp>
      </p:grpSp>
      <p:grpSp>
        <p:nvGrpSpPr>
          <p:cNvPr id="101399" name="Group 37"/>
          <p:cNvGrpSpPr>
            <a:grpSpLocks/>
          </p:cNvGrpSpPr>
          <p:nvPr/>
        </p:nvGrpSpPr>
        <p:grpSpPr bwMode="auto">
          <a:xfrm>
            <a:off x="3359150" y="3871913"/>
            <a:ext cx="1563688" cy="649287"/>
            <a:chOff x="2116" y="2439"/>
            <a:chExt cx="985" cy="409"/>
          </a:xfrm>
        </p:grpSpPr>
        <p:sp>
          <p:nvSpPr>
            <p:cNvPr id="101450" name="Freeform 38"/>
            <p:cNvSpPr>
              <a:spLocks/>
            </p:cNvSpPr>
            <p:nvPr/>
          </p:nvSpPr>
          <p:spPr bwMode="auto">
            <a:xfrm>
              <a:off x="2116" y="2439"/>
              <a:ext cx="985" cy="409"/>
            </a:xfrm>
            <a:custGeom>
              <a:avLst/>
              <a:gdLst>
                <a:gd name="T0" fmla="*/ 0 w 985"/>
                <a:gd name="T1" fmla="*/ 409 h 409"/>
                <a:gd name="T2" fmla="*/ 985 w 985"/>
                <a:gd name="T3" fmla="*/ 409 h 409"/>
                <a:gd name="T4" fmla="*/ 587 w 985"/>
                <a:gd name="T5" fmla="*/ 0 h 409"/>
                <a:gd name="T6" fmla="*/ 0 w 985"/>
                <a:gd name="T7" fmla="*/ 409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5" h="409">
                  <a:moveTo>
                    <a:pt x="0" y="409"/>
                  </a:moveTo>
                  <a:lnTo>
                    <a:pt x="985" y="409"/>
                  </a:lnTo>
                  <a:lnTo>
                    <a:pt x="587" y="0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1" name="Rectangle 39"/>
            <p:cNvSpPr>
              <a:spLocks noChangeArrowheads="1"/>
            </p:cNvSpPr>
            <p:nvPr/>
          </p:nvSpPr>
          <p:spPr bwMode="auto">
            <a:xfrm>
              <a:off x="2606" y="262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</p:grpSp>
      <p:sp>
        <p:nvSpPr>
          <p:cNvPr id="101400" name="Rectangle 40"/>
          <p:cNvSpPr>
            <a:spLocks noChangeArrowheads="1"/>
          </p:cNvSpPr>
          <p:nvPr/>
        </p:nvSpPr>
        <p:spPr bwMode="auto">
          <a:xfrm>
            <a:off x="1333500" y="11049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101401" name="Rectangle 42"/>
          <p:cNvSpPr>
            <a:spLocks noChangeArrowheads="1"/>
          </p:cNvSpPr>
          <p:nvPr/>
        </p:nvSpPr>
        <p:spPr bwMode="auto">
          <a:xfrm>
            <a:off x="1681163" y="5916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1402" name="Rectangle 43"/>
          <p:cNvSpPr>
            <a:spLocks noChangeArrowheads="1"/>
          </p:cNvSpPr>
          <p:nvPr/>
        </p:nvSpPr>
        <p:spPr bwMode="auto">
          <a:xfrm>
            <a:off x="7110413" y="59102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101403" name="Group 45"/>
          <p:cNvGrpSpPr>
            <a:grpSpLocks/>
          </p:cNvGrpSpPr>
          <p:nvPr/>
        </p:nvGrpSpPr>
        <p:grpSpPr bwMode="auto">
          <a:xfrm>
            <a:off x="1901825" y="2120900"/>
            <a:ext cx="4311650" cy="3451225"/>
            <a:chOff x="1198" y="1336"/>
            <a:chExt cx="2716" cy="2174"/>
          </a:xfrm>
        </p:grpSpPr>
        <p:sp>
          <p:nvSpPr>
            <p:cNvPr id="101448" name="Line 46"/>
            <p:cNvSpPr>
              <a:spLocks noChangeShapeType="1"/>
            </p:cNvSpPr>
            <p:nvPr/>
          </p:nvSpPr>
          <p:spPr bwMode="auto">
            <a:xfrm flipV="1">
              <a:off x="1198" y="1633"/>
              <a:ext cx="2611" cy="1877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9" name="Rectangle 47"/>
            <p:cNvSpPr>
              <a:spLocks noChangeArrowheads="1"/>
            </p:cNvSpPr>
            <p:nvPr/>
          </p:nvSpPr>
          <p:spPr bwMode="auto">
            <a:xfrm>
              <a:off x="3557" y="1336"/>
              <a:ext cx="3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1404" name="Group 49"/>
          <p:cNvGrpSpPr>
            <a:grpSpLocks/>
          </p:cNvGrpSpPr>
          <p:nvPr/>
        </p:nvGrpSpPr>
        <p:grpSpPr bwMode="auto">
          <a:xfrm>
            <a:off x="1901825" y="1400175"/>
            <a:ext cx="4699000" cy="4602163"/>
            <a:chOff x="1198" y="882"/>
            <a:chExt cx="2960" cy="2899"/>
          </a:xfrm>
        </p:grpSpPr>
        <p:sp>
          <p:nvSpPr>
            <p:cNvPr id="101446" name="Line 50"/>
            <p:cNvSpPr>
              <a:spLocks noChangeShapeType="1"/>
            </p:cNvSpPr>
            <p:nvPr/>
          </p:nvSpPr>
          <p:spPr bwMode="auto">
            <a:xfrm>
              <a:off x="1198" y="882"/>
              <a:ext cx="2467" cy="2551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7" name="Rectangle 52"/>
            <p:cNvSpPr>
              <a:spLocks noChangeArrowheads="1"/>
            </p:cNvSpPr>
            <p:nvPr/>
          </p:nvSpPr>
          <p:spPr bwMode="auto">
            <a:xfrm>
              <a:off x="3733" y="3490"/>
              <a:ext cx="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sp>
        <p:nvSpPr>
          <p:cNvPr id="101405" name="Line 54"/>
          <p:cNvSpPr>
            <a:spLocks noChangeShapeType="1"/>
          </p:cNvSpPr>
          <p:nvPr/>
        </p:nvSpPr>
        <p:spPr bwMode="auto">
          <a:xfrm>
            <a:off x="1866900" y="4522788"/>
            <a:ext cx="5022850" cy="1587"/>
          </a:xfrm>
          <a:prstGeom prst="line">
            <a:avLst/>
          </a:prstGeom>
          <a:noFill/>
          <a:ln w="52388">
            <a:solidFill>
              <a:srgbClr val="AD0D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Rectangle 57"/>
          <p:cNvSpPr>
            <a:spLocks noChangeArrowheads="1"/>
          </p:cNvSpPr>
          <p:nvPr/>
        </p:nvSpPr>
        <p:spPr bwMode="auto">
          <a:xfrm>
            <a:off x="6523038" y="4616450"/>
            <a:ext cx="395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 dirty="0" smtClean="0">
                <a:solidFill>
                  <a:srgbClr val="000000"/>
                </a:solidFill>
              </a:rPr>
              <a:t>Vám</a:t>
            </a:r>
            <a:endParaRPr lang="en-US" altLang="en-US" dirty="0"/>
          </a:p>
        </p:txBody>
      </p:sp>
      <p:grpSp>
        <p:nvGrpSpPr>
          <p:cNvPr id="101407" name="Group 58"/>
          <p:cNvGrpSpPr>
            <a:grpSpLocks/>
          </p:cNvGrpSpPr>
          <p:nvPr/>
        </p:nvGrpSpPr>
        <p:grpSpPr bwMode="auto">
          <a:xfrm>
            <a:off x="2622550" y="6186488"/>
            <a:ext cx="2827338" cy="366712"/>
            <a:chOff x="1652" y="3897"/>
            <a:chExt cx="1781" cy="231"/>
          </a:xfrm>
        </p:grpSpPr>
        <p:sp>
          <p:nvSpPr>
            <p:cNvPr id="101444" name="Freeform 59"/>
            <p:cNvSpPr>
              <a:spLocks/>
            </p:cNvSpPr>
            <p:nvPr/>
          </p:nvSpPr>
          <p:spPr bwMode="auto">
            <a:xfrm>
              <a:off x="1652" y="3897"/>
              <a:ext cx="1781" cy="88"/>
            </a:xfrm>
            <a:custGeom>
              <a:avLst/>
              <a:gdLst>
                <a:gd name="T0" fmla="*/ 1781 w 161"/>
                <a:gd name="T1" fmla="*/ 0 h 8"/>
                <a:gd name="T2" fmla="*/ 1726 w 161"/>
                <a:gd name="T3" fmla="*/ 44 h 8"/>
                <a:gd name="T4" fmla="*/ 929 w 161"/>
                <a:gd name="T5" fmla="*/ 44 h 8"/>
                <a:gd name="T6" fmla="*/ 885 w 161"/>
                <a:gd name="T7" fmla="*/ 88 h 8"/>
                <a:gd name="T8" fmla="*/ 841 w 161"/>
                <a:gd name="T9" fmla="*/ 44 h 8"/>
                <a:gd name="T10" fmla="*/ 55 w 161"/>
                <a:gd name="T11" fmla="*/ 44 h 8"/>
                <a:gd name="T12" fmla="*/ 0 w 16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1" h="8">
                  <a:moveTo>
                    <a:pt x="161" y="0"/>
                  </a:moveTo>
                  <a:cubicBezTo>
                    <a:pt x="161" y="2"/>
                    <a:pt x="158" y="4"/>
                    <a:pt x="156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2" y="4"/>
                    <a:pt x="80" y="6"/>
                    <a:pt x="80" y="8"/>
                  </a:cubicBezTo>
                  <a:cubicBezTo>
                    <a:pt x="80" y="6"/>
                    <a:pt x="79" y="4"/>
                    <a:pt x="7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5" name="Rectangle 60"/>
            <p:cNvSpPr>
              <a:spLocks noChangeArrowheads="1"/>
            </p:cNvSpPr>
            <p:nvPr/>
          </p:nvSpPr>
          <p:spPr bwMode="auto">
            <a:xfrm>
              <a:off x="2346" y="3983"/>
              <a:ext cx="9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 vám nélkül</a:t>
              </a:r>
              <a:endParaRPr lang="en-US" altLang="en-US"/>
            </a:p>
          </p:txBody>
        </p:sp>
      </p:grpSp>
      <p:sp>
        <p:nvSpPr>
          <p:cNvPr id="101408" name="Line 63"/>
          <p:cNvSpPr>
            <a:spLocks noChangeShapeType="1"/>
          </p:cNvSpPr>
          <p:nvPr/>
        </p:nvSpPr>
        <p:spPr bwMode="auto">
          <a:xfrm>
            <a:off x="1866900" y="5065713"/>
            <a:ext cx="5022850" cy="1587"/>
          </a:xfrm>
          <a:prstGeom prst="line">
            <a:avLst/>
          </a:prstGeom>
          <a:noFill/>
          <a:ln w="52388">
            <a:solidFill>
              <a:srgbClr val="0063B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9" name="Rectangle 66"/>
          <p:cNvSpPr>
            <a:spLocks noChangeArrowheads="1"/>
          </p:cNvSpPr>
          <p:nvPr/>
        </p:nvSpPr>
        <p:spPr bwMode="auto">
          <a:xfrm>
            <a:off x="6953250" y="4941888"/>
            <a:ext cx="477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 dirty="0" smtClean="0">
                <a:solidFill>
                  <a:srgbClr val="000000"/>
                </a:solidFill>
              </a:rPr>
              <a:t>VP ár</a:t>
            </a:r>
            <a:endParaRPr lang="en-US" altLang="en-US" dirty="0"/>
          </a:p>
        </p:txBody>
      </p:sp>
      <p:grpSp>
        <p:nvGrpSpPr>
          <p:cNvPr id="101410" name="Group 68"/>
          <p:cNvGrpSpPr>
            <a:grpSpLocks/>
          </p:cNvGrpSpPr>
          <p:nvPr/>
        </p:nvGrpSpPr>
        <p:grpSpPr bwMode="auto">
          <a:xfrm>
            <a:off x="3378200" y="5203825"/>
            <a:ext cx="1730375" cy="631825"/>
            <a:chOff x="2128" y="3278"/>
            <a:chExt cx="1090" cy="398"/>
          </a:xfrm>
        </p:grpSpPr>
        <p:sp>
          <p:nvSpPr>
            <p:cNvPr id="101442" name="Freeform 69"/>
            <p:cNvSpPr>
              <a:spLocks/>
            </p:cNvSpPr>
            <p:nvPr/>
          </p:nvSpPr>
          <p:spPr bwMode="auto">
            <a:xfrm>
              <a:off x="2128" y="3588"/>
              <a:ext cx="962" cy="88"/>
            </a:xfrm>
            <a:custGeom>
              <a:avLst/>
              <a:gdLst>
                <a:gd name="T0" fmla="*/ 962 w 87"/>
                <a:gd name="T1" fmla="*/ 88 h 8"/>
                <a:gd name="T2" fmla="*/ 907 w 87"/>
                <a:gd name="T3" fmla="*/ 44 h 8"/>
                <a:gd name="T4" fmla="*/ 520 w 87"/>
                <a:gd name="T5" fmla="*/ 44 h 8"/>
                <a:gd name="T6" fmla="*/ 475 w 87"/>
                <a:gd name="T7" fmla="*/ 0 h 8"/>
                <a:gd name="T8" fmla="*/ 431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6"/>
                    <a:pt x="84" y="4"/>
                    <a:pt x="8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2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3" name="Rectangle 70"/>
            <p:cNvSpPr>
              <a:spLocks noChangeArrowheads="1"/>
            </p:cNvSpPr>
            <p:nvPr/>
          </p:nvSpPr>
          <p:spPr bwMode="auto">
            <a:xfrm>
              <a:off x="2416" y="3278"/>
              <a:ext cx="8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</a:t>
              </a:r>
              <a:r>
                <a:rPr lang="hu-HU" altLang="en-US" sz="1500">
                  <a:solidFill>
                    <a:srgbClr val="000000"/>
                  </a:solidFill>
                </a:rPr>
                <a:t>r</a:t>
              </a:r>
              <a:r>
                <a:rPr lang="en-US" altLang="en-US" sz="1500">
                  <a:solidFill>
                    <a:srgbClr val="000000"/>
                  </a:solidFill>
                </a:rPr>
                <a:t>t</a:t>
              </a:r>
              <a:r>
                <a:rPr lang="hu-HU" altLang="en-US" sz="1500">
                  <a:solidFill>
                    <a:srgbClr val="000000"/>
                  </a:solidFill>
                </a:rPr>
                <a:t> vámmal</a:t>
              </a:r>
              <a:endParaRPr lang="en-US" altLang="en-US"/>
            </a:p>
          </p:txBody>
        </p:sp>
      </p:grpSp>
      <p:grpSp>
        <p:nvGrpSpPr>
          <p:cNvPr id="101411" name="Group 72"/>
          <p:cNvGrpSpPr>
            <a:grpSpLocks/>
          </p:cNvGrpSpPr>
          <p:nvPr/>
        </p:nvGrpSpPr>
        <p:grpSpPr bwMode="auto">
          <a:xfrm>
            <a:off x="3260725" y="4468813"/>
            <a:ext cx="220663" cy="1676400"/>
            <a:chOff x="2054" y="2815"/>
            <a:chExt cx="139" cy="1056"/>
          </a:xfrm>
        </p:grpSpPr>
        <p:sp>
          <p:nvSpPr>
            <p:cNvPr id="101437" name="Oval 73"/>
            <p:cNvSpPr>
              <a:spLocks noChangeArrowheads="1"/>
            </p:cNvSpPr>
            <p:nvPr/>
          </p:nvSpPr>
          <p:spPr bwMode="auto">
            <a:xfrm>
              <a:off x="2083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38" name="Line 74"/>
            <p:cNvSpPr>
              <a:spLocks noChangeShapeType="1"/>
            </p:cNvSpPr>
            <p:nvPr/>
          </p:nvSpPr>
          <p:spPr bwMode="auto">
            <a:xfrm>
              <a:off x="2116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9" name="Freeform 75"/>
            <p:cNvSpPr>
              <a:spLocks/>
            </p:cNvSpPr>
            <p:nvPr/>
          </p:nvSpPr>
          <p:spPr bwMode="auto">
            <a:xfrm>
              <a:off x="2149" y="3804"/>
              <a:ext cx="37" cy="51"/>
            </a:xfrm>
            <a:custGeom>
              <a:avLst/>
              <a:gdLst>
                <a:gd name="T0" fmla="*/ 7 w 37"/>
                <a:gd name="T1" fmla="*/ 44 h 51"/>
                <a:gd name="T2" fmla="*/ 11 w 37"/>
                <a:gd name="T3" fmla="*/ 40 h 51"/>
                <a:gd name="T4" fmla="*/ 18 w 37"/>
                <a:gd name="T5" fmla="*/ 33 h 51"/>
                <a:gd name="T6" fmla="*/ 33 w 37"/>
                <a:gd name="T7" fmla="*/ 26 h 51"/>
                <a:gd name="T8" fmla="*/ 37 w 37"/>
                <a:gd name="T9" fmla="*/ 18 h 51"/>
                <a:gd name="T10" fmla="*/ 37 w 37"/>
                <a:gd name="T11" fmla="*/ 15 h 51"/>
                <a:gd name="T12" fmla="*/ 37 w 37"/>
                <a:gd name="T13" fmla="*/ 7 h 51"/>
                <a:gd name="T14" fmla="*/ 33 w 37"/>
                <a:gd name="T15" fmla="*/ 4 h 51"/>
                <a:gd name="T16" fmla="*/ 26 w 37"/>
                <a:gd name="T17" fmla="*/ 0 h 51"/>
                <a:gd name="T18" fmla="*/ 18 w 37"/>
                <a:gd name="T19" fmla="*/ 0 h 51"/>
                <a:gd name="T20" fmla="*/ 11 w 37"/>
                <a:gd name="T21" fmla="*/ 0 h 51"/>
                <a:gd name="T22" fmla="*/ 4 w 37"/>
                <a:gd name="T23" fmla="*/ 4 h 51"/>
                <a:gd name="T24" fmla="*/ 0 w 37"/>
                <a:gd name="T25" fmla="*/ 7 h 51"/>
                <a:gd name="T26" fmla="*/ 0 w 37"/>
                <a:gd name="T27" fmla="*/ 15 h 51"/>
                <a:gd name="T28" fmla="*/ 7 w 37"/>
                <a:gd name="T29" fmla="*/ 15 h 51"/>
                <a:gd name="T30" fmla="*/ 11 w 37"/>
                <a:gd name="T31" fmla="*/ 7 h 51"/>
                <a:gd name="T32" fmla="*/ 18 w 37"/>
                <a:gd name="T33" fmla="*/ 4 h 51"/>
                <a:gd name="T34" fmla="*/ 26 w 37"/>
                <a:gd name="T35" fmla="*/ 7 h 51"/>
                <a:gd name="T36" fmla="*/ 29 w 37"/>
                <a:gd name="T37" fmla="*/ 15 h 51"/>
                <a:gd name="T38" fmla="*/ 26 w 37"/>
                <a:gd name="T39" fmla="*/ 22 h 51"/>
                <a:gd name="T40" fmla="*/ 15 w 37"/>
                <a:gd name="T41" fmla="*/ 33 h 51"/>
                <a:gd name="T42" fmla="*/ 4 w 37"/>
                <a:gd name="T43" fmla="*/ 40 h 51"/>
                <a:gd name="T44" fmla="*/ 0 w 37"/>
                <a:gd name="T45" fmla="*/ 48 h 51"/>
                <a:gd name="T46" fmla="*/ 0 w 37"/>
                <a:gd name="T47" fmla="*/ 51 h 51"/>
                <a:gd name="T48" fmla="*/ 37 w 37"/>
                <a:gd name="T49" fmla="*/ 51 h 51"/>
                <a:gd name="T50" fmla="*/ 37 w 37"/>
                <a:gd name="T51" fmla="*/ 44 h 51"/>
                <a:gd name="T52" fmla="*/ 11 w 37"/>
                <a:gd name="T53" fmla="*/ 44 h 51"/>
                <a:gd name="T54" fmla="*/ 7 w 37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6" y="7"/>
                  </a:lnTo>
                  <a:lnTo>
                    <a:pt x="29" y="15"/>
                  </a:lnTo>
                  <a:lnTo>
                    <a:pt x="26" y="22"/>
                  </a:lnTo>
                  <a:lnTo>
                    <a:pt x="15" y="33"/>
                  </a:lnTo>
                  <a:lnTo>
                    <a:pt x="4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0" name="Rectangle 76"/>
            <p:cNvSpPr>
              <a:spLocks noChangeArrowheads="1"/>
            </p:cNvSpPr>
            <p:nvPr/>
          </p:nvSpPr>
          <p:spPr bwMode="auto">
            <a:xfrm>
              <a:off x="205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1441" name="Rectangle 77"/>
            <p:cNvSpPr>
              <a:spLocks noChangeArrowheads="1"/>
            </p:cNvSpPr>
            <p:nvPr/>
          </p:nvSpPr>
          <p:spPr bwMode="auto">
            <a:xfrm>
              <a:off x="2145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101412" name="Group 78"/>
          <p:cNvGrpSpPr>
            <a:grpSpLocks/>
          </p:cNvGrpSpPr>
          <p:nvPr/>
        </p:nvGrpSpPr>
        <p:grpSpPr bwMode="auto">
          <a:xfrm>
            <a:off x="2517775" y="5011738"/>
            <a:ext cx="220663" cy="1133475"/>
            <a:chOff x="1586" y="3157"/>
            <a:chExt cx="139" cy="714"/>
          </a:xfrm>
        </p:grpSpPr>
        <p:sp>
          <p:nvSpPr>
            <p:cNvPr id="101431" name="Freeform 79"/>
            <p:cNvSpPr>
              <a:spLocks/>
            </p:cNvSpPr>
            <p:nvPr/>
          </p:nvSpPr>
          <p:spPr bwMode="auto">
            <a:xfrm>
              <a:off x="1685" y="3804"/>
              <a:ext cx="21" cy="51"/>
            </a:xfrm>
            <a:custGeom>
              <a:avLst/>
              <a:gdLst>
                <a:gd name="T0" fmla="*/ 21 w 21"/>
                <a:gd name="T1" fmla="*/ 0 h 51"/>
                <a:gd name="T2" fmla="*/ 18 w 21"/>
                <a:gd name="T3" fmla="*/ 0 h 51"/>
                <a:gd name="T4" fmla="*/ 11 w 21"/>
                <a:gd name="T5" fmla="*/ 4 h 51"/>
                <a:gd name="T6" fmla="*/ 0 w 21"/>
                <a:gd name="T7" fmla="*/ 11 h 51"/>
                <a:gd name="T8" fmla="*/ 0 w 21"/>
                <a:gd name="T9" fmla="*/ 18 h 51"/>
                <a:gd name="T10" fmla="*/ 7 w 21"/>
                <a:gd name="T11" fmla="*/ 15 h 51"/>
                <a:gd name="T12" fmla="*/ 14 w 21"/>
                <a:gd name="T13" fmla="*/ 11 h 51"/>
                <a:gd name="T14" fmla="*/ 14 w 21"/>
                <a:gd name="T15" fmla="*/ 51 h 51"/>
                <a:gd name="T16" fmla="*/ 21 w 21"/>
                <a:gd name="T17" fmla="*/ 51 h 51"/>
                <a:gd name="T18" fmla="*/ 21 w 21"/>
                <a:gd name="T19" fmla="*/ 4 h 51"/>
                <a:gd name="T20" fmla="*/ 21 w 21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1">
                  <a:moveTo>
                    <a:pt x="21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4" y="11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432" name="Group 80"/>
            <p:cNvGrpSpPr>
              <a:grpSpLocks/>
            </p:cNvGrpSpPr>
            <p:nvPr/>
          </p:nvGrpSpPr>
          <p:grpSpPr bwMode="auto">
            <a:xfrm>
              <a:off x="1586" y="3157"/>
              <a:ext cx="99" cy="714"/>
              <a:chOff x="1586" y="3157"/>
              <a:chExt cx="99" cy="714"/>
            </a:xfrm>
          </p:grpSpPr>
          <p:sp>
            <p:nvSpPr>
              <p:cNvPr id="101434" name="Line 81"/>
              <p:cNvSpPr>
                <a:spLocks noChangeShapeType="1"/>
              </p:cNvSpPr>
              <p:nvPr/>
            </p:nvSpPr>
            <p:spPr bwMode="auto">
              <a:xfrm>
                <a:off x="1652" y="3190"/>
                <a:ext cx="1" cy="508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5" name="Oval 82"/>
              <p:cNvSpPr>
                <a:spLocks noChangeArrowheads="1"/>
              </p:cNvSpPr>
              <p:nvPr/>
            </p:nvSpPr>
            <p:spPr bwMode="auto">
              <a:xfrm>
                <a:off x="1616" y="3157"/>
                <a:ext cx="69" cy="6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1436" name="Rectangle 83"/>
              <p:cNvSpPr>
                <a:spLocks noChangeArrowheads="1"/>
              </p:cNvSpPr>
              <p:nvPr/>
            </p:nvSpPr>
            <p:spPr bwMode="auto">
              <a:xfrm>
                <a:off x="1586" y="3727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 i="1">
                    <a:solidFill>
                      <a:srgbClr val="000000"/>
                    </a:solidFill>
                  </a:rPr>
                  <a:t>Q</a:t>
                </a:r>
                <a:endParaRPr lang="en-US" altLang="en-US"/>
              </a:p>
            </p:txBody>
          </p:sp>
        </p:grpSp>
        <p:sp>
          <p:nvSpPr>
            <p:cNvPr id="101433" name="Rectangle 84"/>
            <p:cNvSpPr>
              <a:spLocks noChangeArrowheads="1"/>
            </p:cNvSpPr>
            <p:nvPr/>
          </p:nvSpPr>
          <p:spPr bwMode="auto">
            <a:xfrm>
              <a:off x="1677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101413" name="Group 85"/>
          <p:cNvGrpSpPr>
            <a:grpSpLocks/>
          </p:cNvGrpSpPr>
          <p:nvPr/>
        </p:nvGrpSpPr>
        <p:grpSpPr bwMode="auto">
          <a:xfrm>
            <a:off x="4816475" y="4468813"/>
            <a:ext cx="227013" cy="1676400"/>
            <a:chOff x="3034" y="2815"/>
            <a:chExt cx="143" cy="1056"/>
          </a:xfrm>
        </p:grpSpPr>
        <p:sp>
          <p:nvSpPr>
            <p:cNvPr id="101426" name="Oval 86"/>
            <p:cNvSpPr>
              <a:spLocks noChangeArrowheads="1"/>
            </p:cNvSpPr>
            <p:nvPr/>
          </p:nvSpPr>
          <p:spPr bwMode="auto">
            <a:xfrm>
              <a:off x="3068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27" name="Line 87"/>
            <p:cNvSpPr>
              <a:spLocks noChangeShapeType="1"/>
            </p:cNvSpPr>
            <p:nvPr/>
          </p:nvSpPr>
          <p:spPr bwMode="auto">
            <a:xfrm>
              <a:off x="3101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8" name="Freeform 88"/>
            <p:cNvSpPr>
              <a:spLocks/>
            </p:cNvSpPr>
            <p:nvPr/>
          </p:nvSpPr>
          <p:spPr bwMode="auto">
            <a:xfrm>
              <a:off x="3133" y="3804"/>
              <a:ext cx="36" cy="51"/>
            </a:xfrm>
            <a:custGeom>
              <a:avLst/>
              <a:gdLst>
                <a:gd name="T0" fmla="*/ 7 w 36"/>
                <a:gd name="T1" fmla="*/ 44 h 51"/>
                <a:gd name="T2" fmla="*/ 11 w 36"/>
                <a:gd name="T3" fmla="*/ 40 h 51"/>
                <a:gd name="T4" fmla="*/ 18 w 36"/>
                <a:gd name="T5" fmla="*/ 33 h 51"/>
                <a:gd name="T6" fmla="*/ 33 w 36"/>
                <a:gd name="T7" fmla="*/ 26 h 51"/>
                <a:gd name="T8" fmla="*/ 36 w 36"/>
                <a:gd name="T9" fmla="*/ 18 h 51"/>
                <a:gd name="T10" fmla="*/ 36 w 36"/>
                <a:gd name="T11" fmla="*/ 15 h 51"/>
                <a:gd name="T12" fmla="*/ 36 w 36"/>
                <a:gd name="T13" fmla="*/ 7 h 51"/>
                <a:gd name="T14" fmla="*/ 33 w 36"/>
                <a:gd name="T15" fmla="*/ 4 h 51"/>
                <a:gd name="T16" fmla="*/ 25 w 36"/>
                <a:gd name="T17" fmla="*/ 0 h 51"/>
                <a:gd name="T18" fmla="*/ 18 w 36"/>
                <a:gd name="T19" fmla="*/ 0 h 51"/>
                <a:gd name="T20" fmla="*/ 11 w 36"/>
                <a:gd name="T21" fmla="*/ 0 h 51"/>
                <a:gd name="T22" fmla="*/ 3 w 36"/>
                <a:gd name="T23" fmla="*/ 4 h 51"/>
                <a:gd name="T24" fmla="*/ 0 w 36"/>
                <a:gd name="T25" fmla="*/ 7 h 51"/>
                <a:gd name="T26" fmla="*/ 0 w 36"/>
                <a:gd name="T27" fmla="*/ 15 h 51"/>
                <a:gd name="T28" fmla="*/ 7 w 36"/>
                <a:gd name="T29" fmla="*/ 15 h 51"/>
                <a:gd name="T30" fmla="*/ 11 w 36"/>
                <a:gd name="T31" fmla="*/ 7 h 51"/>
                <a:gd name="T32" fmla="*/ 18 w 36"/>
                <a:gd name="T33" fmla="*/ 4 h 51"/>
                <a:gd name="T34" fmla="*/ 25 w 36"/>
                <a:gd name="T35" fmla="*/ 7 h 51"/>
                <a:gd name="T36" fmla="*/ 29 w 36"/>
                <a:gd name="T37" fmla="*/ 15 h 51"/>
                <a:gd name="T38" fmla="*/ 25 w 36"/>
                <a:gd name="T39" fmla="*/ 22 h 51"/>
                <a:gd name="T40" fmla="*/ 14 w 36"/>
                <a:gd name="T41" fmla="*/ 33 h 51"/>
                <a:gd name="T42" fmla="*/ 3 w 36"/>
                <a:gd name="T43" fmla="*/ 40 h 51"/>
                <a:gd name="T44" fmla="*/ 0 w 36"/>
                <a:gd name="T45" fmla="*/ 48 h 51"/>
                <a:gd name="T46" fmla="*/ 0 w 36"/>
                <a:gd name="T47" fmla="*/ 51 h 51"/>
                <a:gd name="T48" fmla="*/ 36 w 36"/>
                <a:gd name="T49" fmla="*/ 51 h 51"/>
                <a:gd name="T50" fmla="*/ 36 w 36"/>
                <a:gd name="T51" fmla="*/ 44 h 51"/>
                <a:gd name="T52" fmla="*/ 11 w 36"/>
                <a:gd name="T53" fmla="*/ 44 h 51"/>
                <a:gd name="T54" fmla="*/ 7 w 36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5" y="7"/>
                  </a:lnTo>
                  <a:lnTo>
                    <a:pt x="29" y="15"/>
                  </a:lnTo>
                  <a:lnTo>
                    <a:pt x="25" y="22"/>
                  </a:lnTo>
                  <a:lnTo>
                    <a:pt x="14" y="33"/>
                  </a:lnTo>
                  <a:lnTo>
                    <a:pt x="3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6" y="51"/>
                  </a:lnTo>
                  <a:lnTo>
                    <a:pt x="36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9" name="Rectangle 89"/>
            <p:cNvSpPr>
              <a:spLocks noChangeArrowheads="1"/>
            </p:cNvSpPr>
            <p:nvPr/>
          </p:nvSpPr>
          <p:spPr bwMode="auto">
            <a:xfrm>
              <a:off x="303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1430" name="Rectangle 90"/>
            <p:cNvSpPr>
              <a:spLocks noChangeArrowheads="1"/>
            </p:cNvSpPr>
            <p:nvPr/>
          </p:nvSpPr>
          <p:spPr bwMode="auto">
            <a:xfrm>
              <a:off x="3125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101414" name="Group 91"/>
          <p:cNvGrpSpPr>
            <a:grpSpLocks/>
          </p:cNvGrpSpPr>
          <p:nvPr/>
        </p:nvGrpSpPr>
        <p:grpSpPr bwMode="auto">
          <a:xfrm>
            <a:off x="5334000" y="5011738"/>
            <a:ext cx="227013" cy="1133475"/>
            <a:chOff x="3360" y="3157"/>
            <a:chExt cx="143" cy="714"/>
          </a:xfrm>
        </p:grpSpPr>
        <p:sp>
          <p:nvSpPr>
            <p:cNvPr id="101421" name="Line 92"/>
            <p:cNvSpPr>
              <a:spLocks noChangeShapeType="1"/>
            </p:cNvSpPr>
            <p:nvPr/>
          </p:nvSpPr>
          <p:spPr bwMode="auto">
            <a:xfrm>
              <a:off x="3433" y="3190"/>
              <a:ext cx="1" cy="50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2" name="Oval 93"/>
            <p:cNvSpPr>
              <a:spLocks noChangeArrowheads="1"/>
            </p:cNvSpPr>
            <p:nvPr/>
          </p:nvSpPr>
          <p:spPr bwMode="auto">
            <a:xfrm>
              <a:off x="3400" y="3157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23" name="Freeform 94"/>
            <p:cNvSpPr>
              <a:spLocks/>
            </p:cNvSpPr>
            <p:nvPr/>
          </p:nvSpPr>
          <p:spPr bwMode="auto">
            <a:xfrm>
              <a:off x="3462" y="3804"/>
              <a:ext cx="22" cy="51"/>
            </a:xfrm>
            <a:custGeom>
              <a:avLst/>
              <a:gdLst>
                <a:gd name="T0" fmla="*/ 22 w 22"/>
                <a:gd name="T1" fmla="*/ 0 h 51"/>
                <a:gd name="T2" fmla="*/ 18 w 22"/>
                <a:gd name="T3" fmla="*/ 0 h 51"/>
                <a:gd name="T4" fmla="*/ 11 w 22"/>
                <a:gd name="T5" fmla="*/ 4 h 51"/>
                <a:gd name="T6" fmla="*/ 0 w 22"/>
                <a:gd name="T7" fmla="*/ 11 h 51"/>
                <a:gd name="T8" fmla="*/ 0 w 22"/>
                <a:gd name="T9" fmla="*/ 18 h 51"/>
                <a:gd name="T10" fmla="*/ 7 w 22"/>
                <a:gd name="T11" fmla="*/ 15 h 51"/>
                <a:gd name="T12" fmla="*/ 15 w 22"/>
                <a:gd name="T13" fmla="*/ 11 h 51"/>
                <a:gd name="T14" fmla="*/ 15 w 22"/>
                <a:gd name="T15" fmla="*/ 51 h 51"/>
                <a:gd name="T16" fmla="*/ 22 w 22"/>
                <a:gd name="T17" fmla="*/ 51 h 51"/>
                <a:gd name="T18" fmla="*/ 22 w 22"/>
                <a:gd name="T19" fmla="*/ 4 h 51"/>
                <a:gd name="T20" fmla="*/ 22 w 22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1">
                  <a:moveTo>
                    <a:pt x="22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5" y="11"/>
                  </a:lnTo>
                  <a:lnTo>
                    <a:pt x="15" y="51"/>
                  </a:lnTo>
                  <a:lnTo>
                    <a:pt x="22" y="51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4" name="Rectangle 95"/>
            <p:cNvSpPr>
              <a:spLocks noChangeArrowheads="1"/>
            </p:cNvSpPr>
            <p:nvPr/>
          </p:nvSpPr>
          <p:spPr bwMode="auto">
            <a:xfrm>
              <a:off x="3360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1425" name="Rectangle 96"/>
            <p:cNvSpPr>
              <a:spLocks noChangeArrowheads="1"/>
            </p:cNvSpPr>
            <p:nvPr/>
          </p:nvSpPr>
          <p:spPr bwMode="auto">
            <a:xfrm>
              <a:off x="3451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88161" name="Group 97"/>
          <p:cNvGrpSpPr>
            <a:grpSpLocks/>
          </p:cNvGrpSpPr>
          <p:nvPr/>
        </p:nvGrpSpPr>
        <p:grpSpPr bwMode="auto">
          <a:xfrm>
            <a:off x="3273425" y="3741738"/>
            <a:ext cx="3749675" cy="1154112"/>
            <a:chOff x="2062" y="2357"/>
            <a:chExt cx="2362" cy="727"/>
          </a:xfrm>
        </p:grpSpPr>
        <p:sp>
          <p:nvSpPr>
            <p:cNvPr id="101418" name="Line 98"/>
            <p:cNvSpPr>
              <a:spLocks noChangeShapeType="1"/>
            </p:cNvSpPr>
            <p:nvPr/>
          </p:nvSpPr>
          <p:spPr bwMode="auto">
            <a:xfrm flipV="1">
              <a:off x="3135" y="2496"/>
              <a:ext cx="201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9" name="Line 99"/>
            <p:cNvSpPr>
              <a:spLocks noChangeShapeType="1"/>
            </p:cNvSpPr>
            <p:nvPr/>
          </p:nvSpPr>
          <p:spPr bwMode="auto">
            <a:xfrm flipV="1">
              <a:off x="2062" y="2434"/>
              <a:ext cx="1204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0" name="Rectangle 100"/>
            <p:cNvSpPr>
              <a:spLocks noChangeArrowheads="1"/>
            </p:cNvSpPr>
            <p:nvPr/>
          </p:nvSpPr>
          <p:spPr bwMode="auto">
            <a:xfrm>
              <a:off x="3218" y="2357"/>
              <a:ext cx="1206" cy="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>
                  <a:solidFill>
                    <a:srgbClr val="000000"/>
                  </a:solidFill>
                </a:rPr>
                <a:t>Holtteher-veszteség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01416" name="Line 81"/>
          <p:cNvSpPr>
            <a:spLocks noChangeShapeType="1"/>
          </p:cNvSpPr>
          <p:nvPr/>
        </p:nvSpPr>
        <p:spPr bwMode="auto">
          <a:xfrm flipV="1">
            <a:off x="4032250" y="3473450"/>
            <a:ext cx="1471613" cy="127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17" name="Rectangle 82"/>
          <p:cNvSpPr>
            <a:spLocks noChangeArrowheads="1"/>
          </p:cNvSpPr>
          <p:nvPr/>
        </p:nvSpPr>
        <p:spPr bwMode="auto">
          <a:xfrm>
            <a:off x="5416550" y="3122613"/>
            <a:ext cx="19145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Vámbevétel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vám hatásai</a:t>
            </a:r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1675" y="1397000"/>
          <a:ext cx="8031164" cy="342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791"/>
                <a:gridCol w="2007791"/>
                <a:gridCol w="2007791"/>
                <a:gridCol w="2007791"/>
              </a:tblGrid>
              <a:tr h="68548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Vám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Vámmal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</a:p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A+B+C+D+E+F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</a:t>
                      </a:r>
                    </a:p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-(C+D+E+F)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C+G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+C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Állami</a:t>
                      </a:r>
                      <a:r>
                        <a:rPr lang="hu-HU" sz="1800" baseline="0" dirty="0" smtClean="0"/>
                        <a:t> bevétel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+E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 többlet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A+B+C+D+E+F+G</a:t>
                      </a:r>
                      <a:endParaRPr lang="en-US" sz="1800" dirty="0" smtClean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A+B+C+E+G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-(D+F)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</a:pPr>
            <a:r>
              <a:rPr lang="hu-HU" altLang="en-US" dirty="0" smtClean="0"/>
              <a:t>Az importkvóta megmondja, legfeljebb mekkora mennyiségű jószág hozható be külföldről a hazai piacra</a:t>
            </a:r>
          </a:p>
          <a:p>
            <a:pPr>
              <a:buClr>
                <a:srgbClr val="000000"/>
              </a:buClr>
            </a:pPr>
            <a:r>
              <a:rPr lang="hu-HU" altLang="en-US" dirty="0" smtClean="0"/>
              <a:t>A behozatal engedélyköteles, az engedélyek száma korlátozott</a:t>
            </a:r>
          </a:p>
          <a:p>
            <a:pPr>
              <a:buClr>
                <a:srgbClr val="000000"/>
              </a:buClr>
            </a:pPr>
            <a:r>
              <a:rPr lang="hu-HU" altLang="en-US" dirty="0" smtClean="0"/>
              <a:t>Ugyanaz az allokáció elérhető vele, mint a vámmal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importkvóta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Importkvóta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941513" y="1157288"/>
            <a:ext cx="5972175" cy="4706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478" name="Freeform 6"/>
          <p:cNvSpPr>
            <a:spLocks/>
          </p:cNvSpPr>
          <p:nvPr/>
        </p:nvSpPr>
        <p:spPr bwMode="auto">
          <a:xfrm>
            <a:off x="1941513" y="1157288"/>
            <a:ext cx="5972175" cy="4706937"/>
          </a:xfrm>
          <a:custGeom>
            <a:avLst/>
            <a:gdLst>
              <a:gd name="T0" fmla="*/ 0 w 3762"/>
              <a:gd name="T1" fmla="*/ 0 h 2965"/>
              <a:gd name="T2" fmla="*/ 0 w 3762"/>
              <a:gd name="T3" fmla="*/ 4706937 h 2965"/>
              <a:gd name="T4" fmla="*/ 5972175 w 3762"/>
              <a:gd name="T5" fmla="*/ 4706937 h 29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2" h="2965">
                <a:moveTo>
                  <a:pt x="0" y="0"/>
                </a:moveTo>
                <a:lnTo>
                  <a:pt x="0" y="2965"/>
                </a:lnTo>
                <a:lnTo>
                  <a:pt x="3762" y="29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5014913" y="3519488"/>
            <a:ext cx="1093787" cy="15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403350" y="1154113"/>
            <a:ext cx="1920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105481" name="Rectangle 10"/>
          <p:cNvSpPr>
            <a:spLocks noChangeArrowheads="1"/>
          </p:cNvSpPr>
          <p:nvPr/>
        </p:nvSpPr>
        <p:spPr bwMode="auto">
          <a:xfrm>
            <a:off x="1749425" y="59293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5482" name="Rectangle 11"/>
          <p:cNvSpPr>
            <a:spLocks noChangeArrowheads="1"/>
          </p:cNvSpPr>
          <p:nvPr/>
        </p:nvSpPr>
        <p:spPr bwMode="auto">
          <a:xfrm>
            <a:off x="7134225" y="59229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1955800" y="2162175"/>
            <a:ext cx="4410075" cy="3421063"/>
            <a:chOff x="1232" y="1362"/>
            <a:chExt cx="2778" cy="2155"/>
          </a:xfrm>
        </p:grpSpPr>
        <p:sp>
          <p:nvSpPr>
            <p:cNvPr id="105543" name="Line 14"/>
            <p:cNvSpPr>
              <a:spLocks noChangeShapeType="1"/>
            </p:cNvSpPr>
            <p:nvPr/>
          </p:nvSpPr>
          <p:spPr bwMode="auto">
            <a:xfrm flipV="1">
              <a:off x="1232" y="1668"/>
              <a:ext cx="2581" cy="1849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44" name="Rectangle 15"/>
            <p:cNvSpPr>
              <a:spLocks noChangeArrowheads="1"/>
            </p:cNvSpPr>
            <p:nvPr/>
          </p:nvSpPr>
          <p:spPr bwMode="auto">
            <a:xfrm>
              <a:off x="3580" y="1362"/>
              <a:ext cx="3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105545" name="Rectangle 16"/>
            <p:cNvSpPr>
              <a:spLocks noChangeArrowheads="1"/>
            </p:cNvSpPr>
            <p:nvPr/>
          </p:nvSpPr>
          <p:spPr bwMode="auto">
            <a:xfrm>
              <a:off x="3653" y="1507"/>
              <a:ext cx="3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87057" name="Group 17"/>
          <p:cNvGrpSpPr>
            <a:grpSpLocks/>
          </p:cNvGrpSpPr>
          <p:nvPr/>
        </p:nvGrpSpPr>
        <p:grpSpPr bwMode="auto">
          <a:xfrm>
            <a:off x="1941513" y="3176588"/>
            <a:ext cx="5745162" cy="2446337"/>
            <a:chOff x="1223" y="2001"/>
            <a:chExt cx="3619" cy="1541"/>
          </a:xfrm>
        </p:grpSpPr>
        <p:sp>
          <p:nvSpPr>
            <p:cNvPr id="105537" name="Freeform 18"/>
            <p:cNvSpPr>
              <a:spLocks/>
            </p:cNvSpPr>
            <p:nvPr/>
          </p:nvSpPr>
          <p:spPr bwMode="auto">
            <a:xfrm>
              <a:off x="1223" y="2053"/>
              <a:ext cx="3040" cy="1489"/>
            </a:xfrm>
            <a:custGeom>
              <a:avLst/>
              <a:gdLst>
                <a:gd name="T0" fmla="*/ 3040 w 3040"/>
                <a:gd name="T1" fmla="*/ 0 h 1489"/>
                <a:gd name="T2" fmla="*/ 1488 w 3040"/>
                <a:gd name="T3" fmla="*/ 1105 h 1489"/>
                <a:gd name="T4" fmla="*/ 547 w 3040"/>
                <a:gd name="T5" fmla="*/ 1105 h 1489"/>
                <a:gd name="T6" fmla="*/ 0 w 3040"/>
                <a:gd name="T7" fmla="*/ 1489 h 1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0" h="1489">
                  <a:moveTo>
                    <a:pt x="3040" y="0"/>
                  </a:moveTo>
                  <a:lnTo>
                    <a:pt x="1488" y="1105"/>
                  </a:lnTo>
                  <a:lnTo>
                    <a:pt x="547" y="1105"/>
                  </a:lnTo>
                  <a:lnTo>
                    <a:pt x="0" y="1489"/>
                  </a:lnTo>
                </a:path>
              </a:pathLst>
            </a:custGeom>
            <a:noFill/>
            <a:ln w="52388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38" name="Group 19"/>
            <p:cNvGrpSpPr>
              <a:grpSpLocks/>
            </p:cNvGrpSpPr>
            <p:nvPr/>
          </p:nvGrpSpPr>
          <p:grpSpPr bwMode="auto">
            <a:xfrm>
              <a:off x="4175" y="2001"/>
              <a:ext cx="667" cy="580"/>
              <a:chOff x="4175" y="2001"/>
              <a:chExt cx="667" cy="580"/>
            </a:xfrm>
          </p:grpSpPr>
          <p:sp>
            <p:nvSpPr>
              <p:cNvPr id="105539" name="Rectangle 20"/>
              <p:cNvSpPr>
                <a:spLocks noChangeArrowheads="1"/>
              </p:cNvSpPr>
              <p:nvPr/>
            </p:nvSpPr>
            <p:spPr bwMode="auto">
              <a:xfrm>
                <a:off x="4284" y="2001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Hazai</a:t>
                </a:r>
              </a:p>
              <a:p>
                <a:pPr eaLnBrk="1" hangingPunct="1"/>
                <a:endParaRPr lang="en-US" altLang="en-US"/>
              </a:p>
            </p:txBody>
          </p:sp>
          <p:sp>
            <p:nvSpPr>
              <p:cNvPr id="105540" name="Rectangle 21"/>
              <p:cNvSpPr>
                <a:spLocks noChangeArrowheads="1"/>
              </p:cNvSpPr>
              <p:nvPr/>
            </p:nvSpPr>
            <p:spPr bwMode="auto">
              <a:xfrm>
                <a:off x="4356" y="2146"/>
                <a:ext cx="35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  <p:sp>
            <p:nvSpPr>
              <p:cNvPr id="105541" name="Rectangle 22"/>
              <p:cNvSpPr>
                <a:spLocks noChangeArrowheads="1"/>
              </p:cNvSpPr>
              <p:nvPr/>
            </p:nvSpPr>
            <p:spPr bwMode="auto">
              <a:xfrm>
                <a:off x="4476" y="2294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+</a:t>
                </a:r>
                <a:endParaRPr lang="en-US" altLang="en-US"/>
              </a:p>
            </p:txBody>
          </p:sp>
          <p:sp>
            <p:nvSpPr>
              <p:cNvPr id="105542" name="Rectangle 23"/>
              <p:cNvSpPr>
                <a:spLocks noChangeArrowheads="1"/>
              </p:cNvSpPr>
              <p:nvPr/>
            </p:nvSpPr>
            <p:spPr bwMode="auto">
              <a:xfrm>
                <a:off x="4175" y="2436"/>
                <a:ext cx="66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Impor</a:t>
                </a:r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</p:grpSp>
      </p:grpSp>
      <p:grpSp>
        <p:nvGrpSpPr>
          <p:cNvPr id="87064" name="Group 24"/>
          <p:cNvGrpSpPr>
            <a:grpSpLocks/>
          </p:cNvGrpSpPr>
          <p:nvPr/>
        </p:nvGrpSpPr>
        <p:grpSpPr bwMode="auto">
          <a:xfrm>
            <a:off x="1993900" y="1452563"/>
            <a:ext cx="4589463" cy="4333875"/>
            <a:chOff x="1256" y="915"/>
            <a:chExt cx="2891" cy="2730"/>
          </a:xfrm>
        </p:grpSpPr>
        <p:sp>
          <p:nvSpPr>
            <p:cNvPr id="105535" name="Line 25"/>
            <p:cNvSpPr>
              <a:spLocks noChangeShapeType="1"/>
            </p:cNvSpPr>
            <p:nvPr/>
          </p:nvSpPr>
          <p:spPr bwMode="auto">
            <a:xfrm>
              <a:off x="1256" y="915"/>
              <a:ext cx="2439" cy="2506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6" name="Rectangle 26"/>
            <p:cNvSpPr>
              <a:spLocks noChangeArrowheads="1"/>
            </p:cNvSpPr>
            <p:nvPr/>
          </p:nvSpPr>
          <p:spPr bwMode="auto">
            <a:xfrm>
              <a:off x="3722" y="3354"/>
              <a:ext cx="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1012825" y="3976688"/>
            <a:ext cx="3967163" cy="552450"/>
            <a:chOff x="638" y="2505"/>
            <a:chExt cx="2499" cy="348"/>
          </a:xfrm>
        </p:grpSpPr>
        <p:sp>
          <p:nvSpPr>
            <p:cNvPr id="105533" name="Line 29"/>
            <p:cNvSpPr>
              <a:spLocks noChangeShapeType="1"/>
            </p:cNvSpPr>
            <p:nvPr/>
          </p:nvSpPr>
          <p:spPr bwMode="auto">
            <a:xfrm>
              <a:off x="1223" y="2852"/>
              <a:ext cx="191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4" name="Rectangle 31"/>
            <p:cNvSpPr>
              <a:spLocks noChangeArrowheads="1"/>
            </p:cNvSpPr>
            <p:nvPr/>
          </p:nvSpPr>
          <p:spPr bwMode="auto">
            <a:xfrm>
              <a:off x="638" y="2505"/>
              <a:ext cx="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>
                  <a:solidFill>
                    <a:srgbClr val="000000"/>
                  </a:solidFill>
                </a:rPr>
                <a:t>Hazai ár </a:t>
              </a:r>
            </a:p>
            <a:p>
              <a:pPr eaLnBrk="1" hangingPunct="1"/>
              <a:r>
                <a:rPr lang="hu-HU" altLang="en-US" sz="1500" dirty="0">
                  <a:solidFill>
                    <a:srgbClr val="000000"/>
                  </a:solidFill>
                </a:rPr>
                <a:t>kvótával</a:t>
              </a:r>
              <a:endParaRPr lang="en-US" altLang="en-US" dirty="0"/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2689225" y="6176963"/>
            <a:ext cx="2811463" cy="385762"/>
            <a:chOff x="1694" y="3891"/>
            <a:chExt cx="1771" cy="243"/>
          </a:xfrm>
        </p:grpSpPr>
        <p:sp>
          <p:nvSpPr>
            <p:cNvPr id="105531" name="Freeform 35"/>
            <p:cNvSpPr>
              <a:spLocks/>
            </p:cNvSpPr>
            <p:nvPr/>
          </p:nvSpPr>
          <p:spPr bwMode="auto">
            <a:xfrm>
              <a:off x="1694" y="3891"/>
              <a:ext cx="1771" cy="88"/>
            </a:xfrm>
            <a:custGeom>
              <a:avLst/>
              <a:gdLst>
                <a:gd name="T0" fmla="*/ 1771 w 162"/>
                <a:gd name="T1" fmla="*/ 0 h 8"/>
                <a:gd name="T2" fmla="*/ 1716 w 162"/>
                <a:gd name="T3" fmla="*/ 44 h 8"/>
                <a:gd name="T4" fmla="*/ 929 w 162"/>
                <a:gd name="T5" fmla="*/ 44 h 8"/>
                <a:gd name="T6" fmla="*/ 885 w 162"/>
                <a:gd name="T7" fmla="*/ 88 h 8"/>
                <a:gd name="T8" fmla="*/ 842 w 162"/>
                <a:gd name="T9" fmla="*/ 44 h 8"/>
                <a:gd name="T10" fmla="*/ 66 w 162"/>
                <a:gd name="T11" fmla="*/ 44 h 8"/>
                <a:gd name="T12" fmla="*/ 0 w 1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8">
                  <a:moveTo>
                    <a:pt x="162" y="0"/>
                  </a:moveTo>
                  <a:cubicBezTo>
                    <a:pt x="162" y="2"/>
                    <a:pt x="159" y="4"/>
                    <a:pt x="157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3" y="4"/>
                    <a:pt x="81" y="6"/>
                    <a:pt x="81" y="8"/>
                  </a:cubicBezTo>
                  <a:cubicBezTo>
                    <a:pt x="81" y="6"/>
                    <a:pt x="79" y="4"/>
                    <a:pt x="7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Rectangle 36"/>
            <p:cNvSpPr>
              <a:spLocks noChangeArrowheads="1"/>
            </p:cNvSpPr>
            <p:nvPr/>
          </p:nvSpPr>
          <p:spPr bwMode="auto">
            <a:xfrm>
              <a:off x="2379" y="3989"/>
              <a:ext cx="10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, kvóta nélkül</a:t>
              </a:r>
              <a:endParaRPr lang="en-US" altLang="en-US"/>
            </a:p>
          </p:txBody>
        </p:sp>
      </p:grp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5100638" y="4327525"/>
            <a:ext cx="2243137" cy="230188"/>
            <a:chOff x="3213" y="2726"/>
            <a:chExt cx="1413" cy="145"/>
          </a:xfrm>
        </p:grpSpPr>
        <p:sp>
          <p:nvSpPr>
            <p:cNvPr id="105529" name="Line 39"/>
            <p:cNvSpPr>
              <a:spLocks noChangeShapeType="1"/>
            </p:cNvSpPr>
            <p:nvPr/>
          </p:nvSpPr>
          <p:spPr bwMode="auto">
            <a:xfrm flipV="1">
              <a:off x="3213" y="2786"/>
              <a:ext cx="350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0" name="Rectangle 40"/>
            <p:cNvSpPr>
              <a:spLocks noChangeArrowheads="1"/>
            </p:cNvSpPr>
            <p:nvPr/>
          </p:nvSpPr>
          <p:spPr bwMode="auto">
            <a:xfrm>
              <a:off x="3587" y="2726"/>
              <a:ext cx="103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Egyensúly kvótával</a:t>
              </a:r>
              <a:endParaRPr lang="en-US" altLang="en-US"/>
            </a:p>
          </p:txBody>
        </p:sp>
      </p:grpSp>
      <p:grpSp>
        <p:nvGrpSpPr>
          <p:cNvPr id="87082" name="Group 42"/>
          <p:cNvGrpSpPr>
            <a:grpSpLocks/>
          </p:cNvGrpSpPr>
          <p:nvPr/>
        </p:nvGrpSpPr>
        <p:grpSpPr bwMode="auto">
          <a:xfrm>
            <a:off x="3811593" y="2449513"/>
            <a:ext cx="1443039" cy="1487487"/>
            <a:chOff x="2401" y="1543"/>
            <a:chExt cx="909" cy="937"/>
          </a:xfrm>
        </p:grpSpPr>
        <p:sp>
          <p:nvSpPr>
            <p:cNvPr id="105525" name="Oval 43"/>
            <p:cNvSpPr>
              <a:spLocks noChangeArrowheads="1"/>
            </p:cNvSpPr>
            <p:nvPr/>
          </p:nvSpPr>
          <p:spPr bwMode="auto">
            <a:xfrm>
              <a:off x="2700" y="2403"/>
              <a:ext cx="76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26" name="Line 44"/>
            <p:cNvSpPr>
              <a:spLocks noChangeShapeType="1"/>
            </p:cNvSpPr>
            <p:nvPr/>
          </p:nvSpPr>
          <p:spPr bwMode="auto">
            <a:xfrm flipH="1" flipV="1">
              <a:off x="2721" y="2031"/>
              <a:ext cx="33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7" name="Rectangle 45"/>
            <p:cNvSpPr>
              <a:spLocks noChangeArrowheads="1"/>
            </p:cNvSpPr>
            <p:nvPr/>
          </p:nvSpPr>
          <p:spPr bwMode="auto">
            <a:xfrm>
              <a:off x="2411" y="1543"/>
              <a:ext cx="89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Nemzetközi </a:t>
              </a:r>
            </a:p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kereskedelem</a:t>
              </a:r>
              <a:endParaRPr lang="hu-HU" altLang="en-US" sz="15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hu-HU" altLang="en-US" sz="1500" dirty="0">
                  <a:solidFill>
                    <a:srgbClr val="000000"/>
                  </a:solidFill>
                </a:rPr>
                <a:t>nélkül egyensúly</a:t>
              </a:r>
              <a:endParaRPr lang="en-US" altLang="en-US" dirty="0"/>
            </a:p>
          </p:txBody>
        </p:sp>
        <p:sp>
          <p:nvSpPr>
            <p:cNvPr id="105528" name="Rectangle 46"/>
            <p:cNvSpPr>
              <a:spLocks noChangeArrowheads="1"/>
            </p:cNvSpPr>
            <p:nvPr/>
          </p:nvSpPr>
          <p:spPr bwMode="auto">
            <a:xfrm>
              <a:off x="2401" y="19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5389563" y="3279775"/>
            <a:ext cx="460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kvóta</a:t>
            </a:r>
            <a:endParaRPr lang="en-US" altLang="en-US"/>
          </a:p>
        </p:txBody>
      </p: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2801938" y="4571644"/>
            <a:ext cx="1541462" cy="398463"/>
            <a:chOff x="2175" y="3422"/>
            <a:chExt cx="971" cy="251"/>
          </a:xfrm>
        </p:grpSpPr>
        <p:sp>
          <p:nvSpPr>
            <p:cNvPr id="105523" name="Freeform 49"/>
            <p:cNvSpPr>
              <a:spLocks/>
            </p:cNvSpPr>
            <p:nvPr/>
          </p:nvSpPr>
          <p:spPr bwMode="auto">
            <a:xfrm>
              <a:off x="2175" y="3585"/>
              <a:ext cx="951" cy="88"/>
            </a:xfrm>
            <a:custGeom>
              <a:avLst/>
              <a:gdLst>
                <a:gd name="T0" fmla="*/ 951 w 87"/>
                <a:gd name="T1" fmla="*/ 88 h 8"/>
                <a:gd name="T2" fmla="*/ 885 w 87"/>
                <a:gd name="T3" fmla="*/ 44 h 8"/>
                <a:gd name="T4" fmla="*/ 514 w 87"/>
                <a:gd name="T5" fmla="*/ 44 h 8"/>
                <a:gd name="T6" fmla="*/ 470 w 87"/>
                <a:gd name="T7" fmla="*/ 0 h 8"/>
                <a:gd name="T8" fmla="*/ 426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5"/>
                    <a:pt x="84" y="4"/>
                    <a:pt x="81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1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5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Rectangle 50"/>
            <p:cNvSpPr>
              <a:spLocks noChangeArrowheads="1"/>
            </p:cNvSpPr>
            <p:nvPr/>
          </p:nvSpPr>
          <p:spPr bwMode="auto">
            <a:xfrm>
              <a:off x="2513" y="3422"/>
              <a:ext cx="6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Importkvóta</a:t>
              </a:r>
              <a:endParaRPr lang="hu-HU" altLang="en-US" sz="1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4859338" y="4475163"/>
            <a:ext cx="227012" cy="1682750"/>
            <a:chOff x="3061" y="2819"/>
            <a:chExt cx="143" cy="1060"/>
          </a:xfrm>
        </p:grpSpPr>
        <p:sp>
          <p:nvSpPr>
            <p:cNvPr id="105518" name="Line 53"/>
            <p:cNvSpPr>
              <a:spLocks noChangeShapeType="1"/>
            </p:cNvSpPr>
            <p:nvPr/>
          </p:nvSpPr>
          <p:spPr bwMode="auto">
            <a:xfrm>
              <a:off x="3137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9" name="Oval 54"/>
            <p:cNvSpPr>
              <a:spLocks noChangeArrowheads="1"/>
            </p:cNvSpPr>
            <p:nvPr/>
          </p:nvSpPr>
          <p:spPr bwMode="auto">
            <a:xfrm>
              <a:off x="3104" y="2819"/>
              <a:ext cx="77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20" name="Freeform 55"/>
            <p:cNvSpPr>
              <a:spLocks/>
            </p:cNvSpPr>
            <p:nvPr/>
          </p:nvSpPr>
          <p:spPr bwMode="auto">
            <a:xfrm>
              <a:off x="3159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1" name="Rectangle 56"/>
            <p:cNvSpPr>
              <a:spLocks noChangeArrowheads="1"/>
            </p:cNvSpPr>
            <p:nvPr/>
          </p:nvSpPr>
          <p:spPr bwMode="auto">
            <a:xfrm>
              <a:off x="3061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22" name="Rectangle 57"/>
            <p:cNvSpPr>
              <a:spLocks noChangeArrowheads="1"/>
            </p:cNvSpPr>
            <p:nvPr/>
          </p:nvSpPr>
          <p:spPr bwMode="auto">
            <a:xfrm>
              <a:off x="3152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87098" name="Group 58"/>
          <p:cNvGrpSpPr>
            <a:grpSpLocks/>
          </p:cNvGrpSpPr>
          <p:nvPr/>
        </p:nvGrpSpPr>
        <p:grpSpPr bwMode="auto">
          <a:xfrm>
            <a:off x="723900" y="4840288"/>
            <a:ext cx="6638925" cy="692150"/>
            <a:chOff x="456" y="3049"/>
            <a:chExt cx="4182" cy="436"/>
          </a:xfrm>
        </p:grpSpPr>
        <p:sp>
          <p:nvSpPr>
            <p:cNvPr id="105512" name="Line 59"/>
            <p:cNvSpPr>
              <a:spLocks noChangeShapeType="1"/>
            </p:cNvSpPr>
            <p:nvPr/>
          </p:nvSpPr>
          <p:spPr bwMode="auto">
            <a:xfrm>
              <a:off x="1223" y="3191"/>
              <a:ext cx="3128" cy="1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Rectangle 60"/>
            <p:cNvSpPr>
              <a:spLocks noChangeArrowheads="1"/>
            </p:cNvSpPr>
            <p:nvPr/>
          </p:nvSpPr>
          <p:spPr bwMode="auto">
            <a:xfrm>
              <a:off x="4396" y="3125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</a:t>
              </a:r>
              <a:endParaRPr lang="en-US" altLang="en-US"/>
            </a:p>
          </p:txBody>
        </p:sp>
        <p:grpSp>
          <p:nvGrpSpPr>
            <p:cNvPr id="105514" name="Group 62"/>
            <p:cNvGrpSpPr>
              <a:grpSpLocks/>
            </p:cNvGrpSpPr>
            <p:nvPr/>
          </p:nvGrpSpPr>
          <p:grpSpPr bwMode="auto">
            <a:xfrm>
              <a:off x="456" y="3049"/>
              <a:ext cx="652" cy="436"/>
              <a:chOff x="456" y="3049"/>
              <a:chExt cx="652" cy="436"/>
            </a:xfrm>
          </p:grpSpPr>
          <p:sp>
            <p:nvSpPr>
              <p:cNvPr id="105515" name="Rectangle 63"/>
              <p:cNvSpPr>
                <a:spLocks noChangeArrowheads="1"/>
              </p:cNvSpPr>
              <p:nvPr/>
            </p:nvSpPr>
            <p:spPr bwMode="auto">
              <a:xfrm>
                <a:off x="866" y="3122"/>
                <a:ext cx="24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VPÁ</a:t>
                </a:r>
                <a:endParaRPr lang="en-US" altLang="en-US"/>
              </a:p>
            </p:txBody>
          </p:sp>
          <p:sp>
            <p:nvSpPr>
              <p:cNvPr id="105516" name="Rectangle 65"/>
              <p:cNvSpPr>
                <a:spLocks noChangeArrowheads="1"/>
              </p:cNvSpPr>
              <p:nvPr/>
            </p:nvSpPr>
            <p:spPr bwMode="auto">
              <a:xfrm>
                <a:off x="456" y="3049"/>
                <a:ext cx="318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Ár 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Kvóta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  <p:sp>
            <p:nvSpPr>
              <p:cNvPr id="105517" name="Rectangle 68"/>
              <p:cNvSpPr>
                <a:spLocks noChangeArrowheads="1"/>
              </p:cNvSpPr>
              <p:nvPr/>
            </p:nvSpPr>
            <p:spPr bwMode="auto">
              <a:xfrm>
                <a:off x="766" y="3197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</p:grp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3316288" y="4475163"/>
            <a:ext cx="220662" cy="1682750"/>
            <a:chOff x="2089" y="2819"/>
            <a:chExt cx="139" cy="1060"/>
          </a:xfrm>
        </p:grpSpPr>
        <p:sp>
          <p:nvSpPr>
            <p:cNvPr id="105507" name="Line 70"/>
            <p:cNvSpPr>
              <a:spLocks noChangeShapeType="1"/>
            </p:cNvSpPr>
            <p:nvPr/>
          </p:nvSpPr>
          <p:spPr bwMode="auto">
            <a:xfrm>
              <a:off x="2164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8" name="Freeform 71"/>
            <p:cNvSpPr>
              <a:spLocks/>
            </p:cNvSpPr>
            <p:nvPr/>
          </p:nvSpPr>
          <p:spPr bwMode="auto">
            <a:xfrm>
              <a:off x="2183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9" name="Rectangle 72"/>
            <p:cNvSpPr>
              <a:spLocks noChangeArrowheads="1"/>
            </p:cNvSpPr>
            <p:nvPr/>
          </p:nvSpPr>
          <p:spPr bwMode="auto">
            <a:xfrm>
              <a:off x="2089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10" name="Rectangle 73"/>
            <p:cNvSpPr>
              <a:spLocks noChangeArrowheads="1"/>
            </p:cNvSpPr>
            <p:nvPr/>
          </p:nvSpPr>
          <p:spPr bwMode="auto">
            <a:xfrm>
              <a:off x="2180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5511" name="Oval 74"/>
            <p:cNvSpPr>
              <a:spLocks noChangeArrowheads="1"/>
            </p:cNvSpPr>
            <p:nvPr/>
          </p:nvSpPr>
          <p:spPr bwMode="auto">
            <a:xfrm>
              <a:off x="2131" y="2819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15" name="Group 75"/>
          <p:cNvGrpSpPr>
            <a:grpSpLocks/>
          </p:cNvGrpSpPr>
          <p:nvPr/>
        </p:nvGrpSpPr>
        <p:grpSpPr bwMode="auto">
          <a:xfrm>
            <a:off x="5372100" y="4995863"/>
            <a:ext cx="227013" cy="1162050"/>
            <a:chOff x="3384" y="3147"/>
            <a:chExt cx="143" cy="732"/>
          </a:xfrm>
        </p:grpSpPr>
        <p:sp>
          <p:nvSpPr>
            <p:cNvPr id="105502" name="Line 76"/>
            <p:cNvSpPr>
              <a:spLocks noChangeShapeType="1"/>
            </p:cNvSpPr>
            <p:nvPr/>
          </p:nvSpPr>
          <p:spPr bwMode="auto">
            <a:xfrm>
              <a:off x="3465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Freeform 77"/>
            <p:cNvSpPr>
              <a:spLocks/>
            </p:cNvSpPr>
            <p:nvPr/>
          </p:nvSpPr>
          <p:spPr bwMode="auto">
            <a:xfrm>
              <a:off x="3486" y="3811"/>
              <a:ext cx="21" cy="50"/>
            </a:xfrm>
            <a:custGeom>
              <a:avLst/>
              <a:gdLst>
                <a:gd name="T0" fmla="*/ 21 w 21"/>
                <a:gd name="T1" fmla="*/ 0 h 50"/>
                <a:gd name="T2" fmla="*/ 18 w 21"/>
                <a:gd name="T3" fmla="*/ 0 h 50"/>
                <a:gd name="T4" fmla="*/ 11 w 21"/>
                <a:gd name="T5" fmla="*/ 7 h 50"/>
                <a:gd name="T6" fmla="*/ 0 w 21"/>
                <a:gd name="T7" fmla="*/ 10 h 50"/>
                <a:gd name="T8" fmla="*/ 0 w 21"/>
                <a:gd name="T9" fmla="*/ 18 h 50"/>
                <a:gd name="T10" fmla="*/ 7 w 21"/>
                <a:gd name="T11" fmla="*/ 14 h 50"/>
                <a:gd name="T12" fmla="*/ 14 w 21"/>
                <a:gd name="T13" fmla="*/ 10 h 50"/>
                <a:gd name="T14" fmla="*/ 14 w 21"/>
                <a:gd name="T15" fmla="*/ 50 h 50"/>
                <a:gd name="T16" fmla="*/ 21 w 21"/>
                <a:gd name="T17" fmla="*/ 50 h 50"/>
                <a:gd name="T18" fmla="*/ 21 w 21"/>
                <a:gd name="T19" fmla="*/ 3 h 50"/>
                <a:gd name="T20" fmla="*/ 21 w 21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0">
                  <a:moveTo>
                    <a:pt x="21" y="0"/>
                  </a:moveTo>
                  <a:lnTo>
                    <a:pt x="18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7" y="14"/>
                  </a:lnTo>
                  <a:lnTo>
                    <a:pt x="14" y="10"/>
                  </a:lnTo>
                  <a:lnTo>
                    <a:pt x="14" y="50"/>
                  </a:lnTo>
                  <a:lnTo>
                    <a:pt x="21" y="50"/>
                  </a:lnTo>
                  <a:lnTo>
                    <a:pt x="2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Rectangle 78"/>
            <p:cNvSpPr>
              <a:spLocks noChangeArrowheads="1"/>
            </p:cNvSpPr>
            <p:nvPr/>
          </p:nvSpPr>
          <p:spPr bwMode="auto">
            <a:xfrm>
              <a:off x="338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05" name="Rectangle 79"/>
            <p:cNvSpPr>
              <a:spLocks noChangeArrowheads="1"/>
            </p:cNvSpPr>
            <p:nvPr/>
          </p:nvSpPr>
          <p:spPr bwMode="auto">
            <a:xfrm>
              <a:off x="3475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05506" name="Oval 80"/>
            <p:cNvSpPr>
              <a:spLocks noChangeArrowheads="1"/>
            </p:cNvSpPr>
            <p:nvPr/>
          </p:nvSpPr>
          <p:spPr bwMode="auto">
            <a:xfrm>
              <a:off x="3432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21" name="Group 81"/>
          <p:cNvGrpSpPr>
            <a:grpSpLocks/>
          </p:cNvGrpSpPr>
          <p:nvPr/>
        </p:nvGrpSpPr>
        <p:grpSpPr bwMode="auto">
          <a:xfrm>
            <a:off x="2578100" y="4995863"/>
            <a:ext cx="220663" cy="1162050"/>
            <a:chOff x="1624" y="3147"/>
            <a:chExt cx="139" cy="732"/>
          </a:xfrm>
        </p:grpSpPr>
        <p:sp>
          <p:nvSpPr>
            <p:cNvPr id="105497" name="Line 82"/>
            <p:cNvSpPr>
              <a:spLocks noChangeShapeType="1"/>
            </p:cNvSpPr>
            <p:nvPr/>
          </p:nvSpPr>
          <p:spPr bwMode="auto">
            <a:xfrm>
              <a:off x="1694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8" name="Freeform 83"/>
            <p:cNvSpPr>
              <a:spLocks/>
            </p:cNvSpPr>
            <p:nvPr/>
          </p:nvSpPr>
          <p:spPr bwMode="auto">
            <a:xfrm>
              <a:off x="1722" y="3811"/>
              <a:ext cx="22" cy="50"/>
            </a:xfrm>
            <a:custGeom>
              <a:avLst/>
              <a:gdLst>
                <a:gd name="T0" fmla="*/ 22 w 22"/>
                <a:gd name="T1" fmla="*/ 0 h 50"/>
                <a:gd name="T2" fmla="*/ 19 w 22"/>
                <a:gd name="T3" fmla="*/ 0 h 50"/>
                <a:gd name="T4" fmla="*/ 11 w 22"/>
                <a:gd name="T5" fmla="*/ 7 h 50"/>
                <a:gd name="T6" fmla="*/ 0 w 22"/>
                <a:gd name="T7" fmla="*/ 10 h 50"/>
                <a:gd name="T8" fmla="*/ 0 w 22"/>
                <a:gd name="T9" fmla="*/ 18 h 50"/>
                <a:gd name="T10" fmla="*/ 8 w 22"/>
                <a:gd name="T11" fmla="*/ 14 h 50"/>
                <a:gd name="T12" fmla="*/ 15 w 22"/>
                <a:gd name="T13" fmla="*/ 10 h 50"/>
                <a:gd name="T14" fmla="*/ 15 w 22"/>
                <a:gd name="T15" fmla="*/ 50 h 50"/>
                <a:gd name="T16" fmla="*/ 22 w 22"/>
                <a:gd name="T17" fmla="*/ 50 h 50"/>
                <a:gd name="T18" fmla="*/ 22 w 22"/>
                <a:gd name="T19" fmla="*/ 3 h 50"/>
                <a:gd name="T20" fmla="*/ 22 w 22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0">
                  <a:moveTo>
                    <a:pt x="22" y="0"/>
                  </a:moveTo>
                  <a:lnTo>
                    <a:pt x="19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8" y="14"/>
                  </a:lnTo>
                  <a:lnTo>
                    <a:pt x="15" y="10"/>
                  </a:lnTo>
                  <a:lnTo>
                    <a:pt x="15" y="50"/>
                  </a:lnTo>
                  <a:lnTo>
                    <a:pt x="22" y="50"/>
                  </a:lnTo>
                  <a:lnTo>
                    <a:pt x="2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Rectangle 84"/>
            <p:cNvSpPr>
              <a:spLocks noChangeArrowheads="1"/>
            </p:cNvSpPr>
            <p:nvPr/>
          </p:nvSpPr>
          <p:spPr bwMode="auto">
            <a:xfrm>
              <a:off x="162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00" name="Rectangle 85"/>
            <p:cNvSpPr>
              <a:spLocks noChangeArrowheads="1"/>
            </p:cNvSpPr>
            <p:nvPr/>
          </p:nvSpPr>
          <p:spPr bwMode="auto">
            <a:xfrm>
              <a:off x="1715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5501" name="Oval 86"/>
            <p:cNvSpPr>
              <a:spLocks noChangeArrowheads="1"/>
            </p:cNvSpPr>
            <p:nvPr/>
          </p:nvSpPr>
          <p:spPr bwMode="auto">
            <a:xfrm>
              <a:off x="1661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5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8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Importkvóta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941513" y="1157288"/>
            <a:ext cx="5972175" cy="4706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526" name="Freeform 6"/>
          <p:cNvSpPr>
            <a:spLocks/>
          </p:cNvSpPr>
          <p:nvPr/>
        </p:nvSpPr>
        <p:spPr bwMode="auto">
          <a:xfrm>
            <a:off x="1941513" y="1157288"/>
            <a:ext cx="5972175" cy="4706937"/>
          </a:xfrm>
          <a:custGeom>
            <a:avLst/>
            <a:gdLst>
              <a:gd name="T0" fmla="*/ 0 w 3762"/>
              <a:gd name="T1" fmla="*/ 0 h 2965"/>
              <a:gd name="T2" fmla="*/ 0 w 3762"/>
              <a:gd name="T3" fmla="*/ 4706937 h 2965"/>
              <a:gd name="T4" fmla="*/ 5972175 w 3762"/>
              <a:gd name="T5" fmla="*/ 4706937 h 29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2" h="2965">
                <a:moveTo>
                  <a:pt x="0" y="0"/>
                </a:moveTo>
                <a:lnTo>
                  <a:pt x="0" y="2965"/>
                </a:lnTo>
                <a:lnTo>
                  <a:pt x="3762" y="29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5014913" y="3519488"/>
            <a:ext cx="1093787" cy="15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403350" y="1154113"/>
            <a:ext cx="1920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107529" name="Rectangle 10"/>
          <p:cNvSpPr>
            <a:spLocks noChangeArrowheads="1"/>
          </p:cNvSpPr>
          <p:nvPr/>
        </p:nvSpPr>
        <p:spPr bwMode="auto">
          <a:xfrm>
            <a:off x="1749425" y="59293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7530" name="Rectangle 11"/>
          <p:cNvSpPr>
            <a:spLocks noChangeArrowheads="1"/>
          </p:cNvSpPr>
          <p:nvPr/>
        </p:nvSpPr>
        <p:spPr bwMode="auto">
          <a:xfrm>
            <a:off x="7134225" y="59229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1955800" y="2162175"/>
            <a:ext cx="4410075" cy="3421063"/>
            <a:chOff x="1232" y="1362"/>
            <a:chExt cx="2778" cy="2155"/>
          </a:xfrm>
        </p:grpSpPr>
        <p:sp>
          <p:nvSpPr>
            <p:cNvPr id="107599" name="Line 14"/>
            <p:cNvSpPr>
              <a:spLocks noChangeShapeType="1"/>
            </p:cNvSpPr>
            <p:nvPr/>
          </p:nvSpPr>
          <p:spPr bwMode="auto">
            <a:xfrm flipV="1">
              <a:off x="1232" y="1668"/>
              <a:ext cx="2581" cy="1849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00" name="Rectangle 15"/>
            <p:cNvSpPr>
              <a:spLocks noChangeArrowheads="1"/>
            </p:cNvSpPr>
            <p:nvPr/>
          </p:nvSpPr>
          <p:spPr bwMode="auto">
            <a:xfrm>
              <a:off x="3580" y="1362"/>
              <a:ext cx="3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107601" name="Rectangle 16"/>
            <p:cNvSpPr>
              <a:spLocks noChangeArrowheads="1"/>
            </p:cNvSpPr>
            <p:nvPr/>
          </p:nvSpPr>
          <p:spPr bwMode="auto">
            <a:xfrm>
              <a:off x="3653" y="1507"/>
              <a:ext cx="3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87057" name="Group 17"/>
          <p:cNvGrpSpPr>
            <a:grpSpLocks/>
          </p:cNvGrpSpPr>
          <p:nvPr/>
        </p:nvGrpSpPr>
        <p:grpSpPr bwMode="auto">
          <a:xfrm>
            <a:off x="1941513" y="3176588"/>
            <a:ext cx="5745162" cy="2446337"/>
            <a:chOff x="1223" y="2001"/>
            <a:chExt cx="3619" cy="1541"/>
          </a:xfrm>
        </p:grpSpPr>
        <p:sp>
          <p:nvSpPr>
            <p:cNvPr id="107593" name="Freeform 18"/>
            <p:cNvSpPr>
              <a:spLocks/>
            </p:cNvSpPr>
            <p:nvPr/>
          </p:nvSpPr>
          <p:spPr bwMode="auto">
            <a:xfrm>
              <a:off x="1223" y="2053"/>
              <a:ext cx="3040" cy="1489"/>
            </a:xfrm>
            <a:custGeom>
              <a:avLst/>
              <a:gdLst>
                <a:gd name="T0" fmla="*/ 3040 w 3040"/>
                <a:gd name="T1" fmla="*/ 0 h 1489"/>
                <a:gd name="T2" fmla="*/ 1488 w 3040"/>
                <a:gd name="T3" fmla="*/ 1105 h 1489"/>
                <a:gd name="T4" fmla="*/ 547 w 3040"/>
                <a:gd name="T5" fmla="*/ 1105 h 1489"/>
                <a:gd name="T6" fmla="*/ 0 w 3040"/>
                <a:gd name="T7" fmla="*/ 1489 h 1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0" h="1489">
                  <a:moveTo>
                    <a:pt x="3040" y="0"/>
                  </a:moveTo>
                  <a:lnTo>
                    <a:pt x="1488" y="1105"/>
                  </a:lnTo>
                  <a:lnTo>
                    <a:pt x="547" y="1105"/>
                  </a:lnTo>
                  <a:lnTo>
                    <a:pt x="0" y="1489"/>
                  </a:lnTo>
                </a:path>
              </a:pathLst>
            </a:custGeom>
            <a:noFill/>
            <a:ln w="52388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94" name="Group 19"/>
            <p:cNvGrpSpPr>
              <a:grpSpLocks/>
            </p:cNvGrpSpPr>
            <p:nvPr/>
          </p:nvGrpSpPr>
          <p:grpSpPr bwMode="auto">
            <a:xfrm>
              <a:off x="4175" y="2001"/>
              <a:ext cx="667" cy="580"/>
              <a:chOff x="4175" y="2001"/>
              <a:chExt cx="667" cy="580"/>
            </a:xfrm>
          </p:grpSpPr>
          <p:sp>
            <p:nvSpPr>
              <p:cNvPr id="107595" name="Rectangle 20"/>
              <p:cNvSpPr>
                <a:spLocks noChangeArrowheads="1"/>
              </p:cNvSpPr>
              <p:nvPr/>
            </p:nvSpPr>
            <p:spPr bwMode="auto">
              <a:xfrm>
                <a:off x="4284" y="2001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Hazai</a:t>
                </a:r>
              </a:p>
              <a:p>
                <a:pPr eaLnBrk="1" hangingPunct="1"/>
                <a:endParaRPr lang="en-US" altLang="en-US"/>
              </a:p>
            </p:txBody>
          </p:sp>
          <p:sp>
            <p:nvSpPr>
              <p:cNvPr id="107596" name="Rectangle 21"/>
              <p:cNvSpPr>
                <a:spLocks noChangeArrowheads="1"/>
              </p:cNvSpPr>
              <p:nvPr/>
            </p:nvSpPr>
            <p:spPr bwMode="auto">
              <a:xfrm>
                <a:off x="4356" y="2146"/>
                <a:ext cx="35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  <p:sp>
            <p:nvSpPr>
              <p:cNvPr id="107597" name="Rectangle 22"/>
              <p:cNvSpPr>
                <a:spLocks noChangeArrowheads="1"/>
              </p:cNvSpPr>
              <p:nvPr/>
            </p:nvSpPr>
            <p:spPr bwMode="auto">
              <a:xfrm>
                <a:off x="4476" y="2294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+</a:t>
                </a:r>
                <a:endParaRPr lang="en-US" altLang="en-US"/>
              </a:p>
            </p:txBody>
          </p:sp>
          <p:sp>
            <p:nvSpPr>
              <p:cNvPr id="107598" name="Rectangle 23"/>
              <p:cNvSpPr>
                <a:spLocks noChangeArrowheads="1"/>
              </p:cNvSpPr>
              <p:nvPr/>
            </p:nvSpPr>
            <p:spPr bwMode="auto">
              <a:xfrm>
                <a:off x="4175" y="2436"/>
                <a:ext cx="66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Impor</a:t>
                </a:r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</p:grpSp>
      </p:grpSp>
      <p:grpSp>
        <p:nvGrpSpPr>
          <p:cNvPr id="87064" name="Group 24"/>
          <p:cNvGrpSpPr>
            <a:grpSpLocks/>
          </p:cNvGrpSpPr>
          <p:nvPr/>
        </p:nvGrpSpPr>
        <p:grpSpPr bwMode="auto">
          <a:xfrm>
            <a:off x="1993900" y="1452563"/>
            <a:ext cx="4589463" cy="4333875"/>
            <a:chOff x="1256" y="915"/>
            <a:chExt cx="2891" cy="2730"/>
          </a:xfrm>
        </p:grpSpPr>
        <p:sp>
          <p:nvSpPr>
            <p:cNvPr id="107591" name="Line 25"/>
            <p:cNvSpPr>
              <a:spLocks noChangeShapeType="1"/>
            </p:cNvSpPr>
            <p:nvPr/>
          </p:nvSpPr>
          <p:spPr bwMode="auto">
            <a:xfrm>
              <a:off x="1256" y="915"/>
              <a:ext cx="2439" cy="2506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2" name="Rectangle 26"/>
            <p:cNvSpPr>
              <a:spLocks noChangeArrowheads="1"/>
            </p:cNvSpPr>
            <p:nvPr/>
          </p:nvSpPr>
          <p:spPr bwMode="auto">
            <a:xfrm>
              <a:off x="3722" y="3354"/>
              <a:ext cx="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1012825" y="3976688"/>
            <a:ext cx="3967163" cy="552450"/>
            <a:chOff x="638" y="2505"/>
            <a:chExt cx="2499" cy="348"/>
          </a:xfrm>
        </p:grpSpPr>
        <p:sp>
          <p:nvSpPr>
            <p:cNvPr id="107589" name="Line 29"/>
            <p:cNvSpPr>
              <a:spLocks noChangeShapeType="1"/>
            </p:cNvSpPr>
            <p:nvPr/>
          </p:nvSpPr>
          <p:spPr bwMode="auto">
            <a:xfrm>
              <a:off x="1223" y="2852"/>
              <a:ext cx="191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0" name="Rectangle 31"/>
            <p:cNvSpPr>
              <a:spLocks noChangeArrowheads="1"/>
            </p:cNvSpPr>
            <p:nvPr/>
          </p:nvSpPr>
          <p:spPr bwMode="auto">
            <a:xfrm>
              <a:off x="638" y="2505"/>
              <a:ext cx="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ár 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kvótával</a:t>
              </a:r>
              <a:endParaRPr lang="en-US" altLang="en-US"/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2689225" y="6176963"/>
            <a:ext cx="2811463" cy="385762"/>
            <a:chOff x="1694" y="3891"/>
            <a:chExt cx="1771" cy="243"/>
          </a:xfrm>
        </p:grpSpPr>
        <p:sp>
          <p:nvSpPr>
            <p:cNvPr id="107587" name="Freeform 35"/>
            <p:cNvSpPr>
              <a:spLocks/>
            </p:cNvSpPr>
            <p:nvPr/>
          </p:nvSpPr>
          <p:spPr bwMode="auto">
            <a:xfrm>
              <a:off x="1694" y="3891"/>
              <a:ext cx="1771" cy="88"/>
            </a:xfrm>
            <a:custGeom>
              <a:avLst/>
              <a:gdLst>
                <a:gd name="T0" fmla="*/ 1771 w 162"/>
                <a:gd name="T1" fmla="*/ 0 h 8"/>
                <a:gd name="T2" fmla="*/ 1716 w 162"/>
                <a:gd name="T3" fmla="*/ 44 h 8"/>
                <a:gd name="T4" fmla="*/ 929 w 162"/>
                <a:gd name="T5" fmla="*/ 44 h 8"/>
                <a:gd name="T6" fmla="*/ 885 w 162"/>
                <a:gd name="T7" fmla="*/ 88 h 8"/>
                <a:gd name="T8" fmla="*/ 842 w 162"/>
                <a:gd name="T9" fmla="*/ 44 h 8"/>
                <a:gd name="T10" fmla="*/ 66 w 162"/>
                <a:gd name="T11" fmla="*/ 44 h 8"/>
                <a:gd name="T12" fmla="*/ 0 w 1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8">
                  <a:moveTo>
                    <a:pt x="162" y="0"/>
                  </a:moveTo>
                  <a:cubicBezTo>
                    <a:pt x="162" y="2"/>
                    <a:pt x="159" y="4"/>
                    <a:pt x="157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3" y="4"/>
                    <a:pt x="81" y="6"/>
                    <a:pt x="81" y="8"/>
                  </a:cubicBezTo>
                  <a:cubicBezTo>
                    <a:pt x="81" y="6"/>
                    <a:pt x="79" y="4"/>
                    <a:pt x="7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8" name="Rectangle 36"/>
            <p:cNvSpPr>
              <a:spLocks noChangeArrowheads="1"/>
            </p:cNvSpPr>
            <p:nvPr/>
          </p:nvSpPr>
          <p:spPr bwMode="auto">
            <a:xfrm>
              <a:off x="2379" y="3989"/>
              <a:ext cx="10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, kvóta nélkül</a:t>
              </a:r>
              <a:endParaRPr lang="en-US" altLang="en-US"/>
            </a:p>
          </p:txBody>
        </p:sp>
      </p:grp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5100638" y="4327525"/>
            <a:ext cx="2243137" cy="230188"/>
            <a:chOff x="3213" y="2726"/>
            <a:chExt cx="1413" cy="145"/>
          </a:xfrm>
        </p:grpSpPr>
        <p:sp>
          <p:nvSpPr>
            <p:cNvPr id="107585" name="Line 39"/>
            <p:cNvSpPr>
              <a:spLocks noChangeShapeType="1"/>
            </p:cNvSpPr>
            <p:nvPr/>
          </p:nvSpPr>
          <p:spPr bwMode="auto">
            <a:xfrm flipV="1">
              <a:off x="3213" y="2786"/>
              <a:ext cx="350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6" name="Rectangle 40"/>
            <p:cNvSpPr>
              <a:spLocks noChangeArrowheads="1"/>
            </p:cNvSpPr>
            <p:nvPr/>
          </p:nvSpPr>
          <p:spPr bwMode="auto">
            <a:xfrm>
              <a:off x="3587" y="2726"/>
              <a:ext cx="103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Egyensúly kvótával</a:t>
              </a:r>
              <a:endParaRPr lang="en-US" altLang="en-US"/>
            </a:p>
          </p:txBody>
        </p:sp>
      </p:grpSp>
      <p:grpSp>
        <p:nvGrpSpPr>
          <p:cNvPr id="87082" name="Group 42"/>
          <p:cNvGrpSpPr>
            <a:grpSpLocks/>
          </p:cNvGrpSpPr>
          <p:nvPr/>
        </p:nvGrpSpPr>
        <p:grpSpPr bwMode="auto">
          <a:xfrm>
            <a:off x="3811588" y="2795588"/>
            <a:ext cx="1501775" cy="1141412"/>
            <a:chOff x="2401" y="1761"/>
            <a:chExt cx="946" cy="719"/>
          </a:xfrm>
        </p:grpSpPr>
        <p:sp>
          <p:nvSpPr>
            <p:cNvPr id="107581" name="Oval 43"/>
            <p:cNvSpPr>
              <a:spLocks noChangeArrowheads="1"/>
            </p:cNvSpPr>
            <p:nvPr/>
          </p:nvSpPr>
          <p:spPr bwMode="auto">
            <a:xfrm>
              <a:off x="2700" y="2403"/>
              <a:ext cx="76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582" name="Line 44"/>
            <p:cNvSpPr>
              <a:spLocks noChangeShapeType="1"/>
            </p:cNvSpPr>
            <p:nvPr/>
          </p:nvSpPr>
          <p:spPr bwMode="auto">
            <a:xfrm flipH="1" flipV="1">
              <a:off x="2721" y="2031"/>
              <a:ext cx="33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3" name="Rectangle 45"/>
            <p:cNvSpPr>
              <a:spLocks noChangeArrowheads="1"/>
            </p:cNvSpPr>
            <p:nvPr/>
          </p:nvSpPr>
          <p:spPr bwMode="auto">
            <a:xfrm>
              <a:off x="2448" y="1761"/>
              <a:ext cx="8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Kereskedelem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nélkül egyensúly</a:t>
              </a:r>
              <a:endParaRPr lang="en-US" altLang="en-US"/>
            </a:p>
          </p:txBody>
        </p:sp>
        <p:sp>
          <p:nvSpPr>
            <p:cNvPr id="107584" name="Rectangle 46"/>
            <p:cNvSpPr>
              <a:spLocks noChangeArrowheads="1"/>
            </p:cNvSpPr>
            <p:nvPr/>
          </p:nvSpPr>
          <p:spPr bwMode="auto">
            <a:xfrm>
              <a:off x="2401" y="19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5389563" y="3279775"/>
            <a:ext cx="460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kvóta</a:t>
            </a:r>
            <a:endParaRPr lang="en-US" altLang="en-US"/>
          </a:p>
        </p:txBody>
      </p: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3452813" y="5226050"/>
            <a:ext cx="2125662" cy="604838"/>
            <a:chOff x="2175" y="3292"/>
            <a:chExt cx="1339" cy="381"/>
          </a:xfrm>
        </p:grpSpPr>
        <p:sp>
          <p:nvSpPr>
            <p:cNvPr id="107579" name="Freeform 49"/>
            <p:cNvSpPr>
              <a:spLocks/>
            </p:cNvSpPr>
            <p:nvPr/>
          </p:nvSpPr>
          <p:spPr bwMode="auto">
            <a:xfrm>
              <a:off x="2175" y="3585"/>
              <a:ext cx="951" cy="88"/>
            </a:xfrm>
            <a:custGeom>
              <a:avLst/>
              <a:gdLst>
                <a:gd name="T0" fmla="*/ 951 w 87"/>
                <a:gd name="T1" fmla="*/ 88 h 8"/>
                <a:gd name="T2" fmla="*/ 885 w 87"/>
                <a:gd name="T3" fmla="*/ 44 h 8"/>
                <a:gd name="T4" fmla="*/ 514 w 87"/>
                <a:gd name="T5" fmla="*/ 44 h 8"/>
                <a:gd name="T6" fmla="*/ 470 w 87"/>
                <a:gd name="T7" fmla="*/ 0 h 8"/>
                <a:gd name="T8" fmla="*/ 426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5"/>
                    <a:pt x="84" y="4"/>
                    <a:pt x="81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1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5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0" name="Rectangle 50"/>
            <p:cNvSpPr>
              <a:spLocks noChangeArrowheads="1"/>
            </p:cNvSpPr>
            <p:nvPr/>
          </p:nvSpPr>
          <p:spPr bwMode="auto">
            <a:xfrm>
              <a:off x="2448" y="3292"/>
              <a:ext cx="10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Importált 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Mennyiség kvótával</a:t>
              </a:r>
              <a:endParaRPr lang="en-US" altLang="en-US"/>
            </a:p>
          </p:txBody>
        </p:sp>
      </p:grp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4859338" y="4475163"/>
            <a:ext cx="227012" cy="1682750"/>
            <a:chOff x="3061" y="2819"/>
            <a:chExt cx="143" cy="1060"/>
          </a:xfrm>
        </p:grpSpPr>
        <p:sp>
          <p:nvSpPr>
            <p:cNvPr id="107574" name="Line 53"/>
            <p:cNvSpPr>
              <a:spLocks noChangeShapeType="1"/>
            </p:cNvSpPr>
            <p:nvPr/>
          </p:nvSpPr>
          <p:spPr bwMode="auto">
            <a:xfrm>
              <a:off x="3137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75" name="Oval 54"/>
            <p:cNvSpPr>
              <a:spLocks noChangeArrowheads="1"/>
            </p:cNvSpPr>
            <p:nvPr/>
          </p:nvSpPr>
          <p:spPr bwMode="auto">
            <a:xfrm>
              <a:off x="3104" y="2819"/>
              <a:ext cx="77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576" name="Freeform 55"/>
            <p:cNvSpPr>
              <a:spLocks/>
            </p:cNvSpPr>
            <p:nvPr/>
          </p:nvSpPr>
          <p:spPr bwMode="auto">
            <a:xfrm>
              <a:off x="3159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77" name="Rectangle 56"/>
            <p:cNvSpPr>
              <a:spLocks noChangeArrowheads="1"/>
            </p:cNvSpPr>
            <p:nvPr/>
          </p:nvSpPr>
          <p:spPr bwMode="auto">
            <a:xfrm>
              <a:off x="3061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78" name="Rectangle 57"/>
            <p:cNvSpPr>
              <a:spLocks noChangeArrowheads="1"/>
            </p:cNvSpPr>
            <p:nvPr/>
          </p:nvSpPr>
          <p:spPr bwMode="auto">
            <a:xfrm>
              <a:off x="3152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87098" name="Group 58"/>
          <p:cNvGrpSpPr>
            <a:grpSpLocks/>
          </p:cNvGrpSpPr>
          <p:nvPr/>
        </p:nvGrpSpPr>
        <p:grpSpPr bwMode="auto">
          <a:xfrm>
            <a:off x="723900" y="4840288"/>
            <a:ext cx="6638925" cy="692150"/>
            <a:chOff x="456" y="3049"/>
            <a:chExt cx="4182" cy="436"/>
          </a:xfrm>
        </p:grpSpPr>
        <p:sp>
          <p:nvSpPr>
            <p:cNvPr id="107568" name="Line 59"/>
            <p:cNvSpPr>
              <a:spLocks noChangeShapeType="1"/>
            </p:cNvSpPr>
            <p:nvPr/>
          </p:nvSpPr>
          <p:spPr bwMode="auto">
            <a:xfrm>
              <a:off x="1223" y="3191"/>
              <a:ext cx="3128" cy="1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9" name="Rectangle 60"/>
            <p:cNvSpPr>
              <a:spLocks noChangeArrowheads="1"/>
            </p:cNvSpPr>
            <p:nvPr/>
          </p:nvSpPr>
          <p:spPr bwMode="auto">
            <a:xfrm>
              <a:off x="4396" y="3125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</a:t>
              </a:r>
              <a:endParaRPr lang="en-US" altLang="en-US"/>
            </a:p>
          </p:txBody>
        </p:sp>
        <p:grpSp>
          <p:nvGrpSpPr>
            <p:cNvPr id="107570" name="Group 62"/>
            <p:cNvGrpSpPr>
              <a:grpSpLocks/>
            </p:cNvGrpSpPr>
            <p:nvPr/>
          </p:nvGrpSpPr>
          <p:grpSpPr bwMode="auto">
            <a:xfrm>
              <a:off x="456" y="3049"/>
              <a:ext cx="652" cy="436"/>
              <a:chOff x="456" y="3049"/>
              <a:chExt cx="652" cy="436"/>
            </a:xfrm>
          </p:grpSpPr>
          <p:sp>
            <p:nvSpPr>
              <p:cNvPr id="107571" name="Rectangle 63"/>
              <p:cNvSpPr>
                <a:spLocks noChangeArrowheads="1"/>
              </p:cNvSpPr>
              <p:nvPr/>
            </p:nvSpPr>
            <p:spPr bwMode="auto">
              <a:xfrm>
                <a:off x="866" y="3122"/>
                <a:ext cx="24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VPÁ</a:t>
                </a:r>
                <a:endParaRPr lang="en-US" altLang="en-US"/>
              </a:p>
            </p:txBody>
          </p:sp>
          <p:sp>
            <p:nvSpPr>
              <p:cNvPr id="107572" name="Rectangle 65"/>
              <p:cNvSpPr>
                <a:spLocks noChangeArrowheads="1"/>
              </p:cNvSpPr>
              <p:nvPr/>
            </p:nvSpPr>
            <p:spPr bwMode="auto">
              <a:xfrm>
                <a:off x="456" y="3049"/>
                <a:ext cx="318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Ár 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Kvóta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  <p:sp>
            <p:nvSpPr>
              <p:cNvPr id="107573" name="Rectangle 68"/>
              <p:cNvSpPr>
                <a:spLocks noChangeArrowheads="1"/>
              </p:cNvSpPr>
              <p:nvPr/>
            </p:nvSpPr>
            <p:spPr bwMode="auto">
              <a:xfrm>
                <a:off x="766" y="3197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</p:grp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3316288" y="4475163"/>
            <a:ext cx="220662" cy="1682750"/>
            <a:chOff x="2089" y="2819"/>
            <a:chExt cx="139" cy="1060"/>
          </a:xfrm>
        </p:grpSpPr>
        <p:sp>
          <p:nvSpPr>
            <p:cNvPr id="107563" name="Line 70"/>
            <p:cNvSpPr>
              <a:spLocks noChangeShapeType="1"/>
            </p:cNvSpPr>
            <p:nvPr/>
          </p:nvSpPr>
          <p:spPr bwMode="auto">
            <a:xfrm>
              <a:off x="2164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4" name="Freeform 71"/>
            <p:cNvSpPr>
              <a:spLocks/>
            </p:cNvSpPr>
            <p:nvPr/>
          </p:nvSpPr>
          <p:spPr bwMode="auto">
            <a:xfrm>
              <a:off x="2183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5" name="Rectangle 72"/>
            <p:cNvSpPr>
              <a:spLocks noChangeArrowheads="1"/>
            </p:cNvSpPr>
            <p:nvPr/>
          </p:nvSpPr>
          <p:spPr bwMode="auto">
            <a:xfrm>
              <a:off x="2089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66" name="Rectangle 73"/>
            <p:cNvSpPr>
              <a:spLocks noChangeArrowheads="1"/>
            </p:cNvSpPr>
            <p:nvPr/>
          </p:nvSpPr>
          <p:spPr bwMode="auto">
            <a:xfrm>
              <a:off x="2180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7567" name="Oval 74"/>
            <p:cNvSpPr>
              <a:spLocks noChangeArrowheads="1"/>
            </p:cNvSpPr>
            <p:nvPr/>
          </p:nvSpPr>
          <p:spPr bwMode="auto">
            <a:xfrm>
              <a:off x="2131" y="2819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15" name="Group 75"/>
          <p:cNvGrpSpPr>
            <a:grpSpLocks/>
          </p:cNvGrpSpPr>
          <p:nvPr/>
        </p:nvGrpSpPr>
        <p:grpSpPr bwMode="auto">
          <a:xfrm>
            <a:off x="5372100" y="4995863"/>
            <a:ext cx="227013" cy="1162050"/>
            <a:chOff x="3384" y="3147"/>
            <a:chExt cx="143" cy="732"/>
          </a:xfrm>
        </p:grpSpPr>
        <p:sp>
          <p:nvSpPr>
            <p:cNvPr id="107558" name="Line 76"/>
            <p:cNvSpPr>
              <a:spLocks noChangeShapeType="1"/>
            </p:cNvSpPr>
            <p:nvPr/>
          </p:nvSpPr>
          <p:spPr bwMode="auto">
            <a:xfrm>
              <a:off x="3465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9" name="Freeform 77"/>
            <p:cNvSpPr>
              <a:spLocks/>
            </p:cNvSpPr>
            <p:nvPr/>
          </p:nvSpPr>
          <p:spPr bwMode="auto">
            <a:xfrm>
              <a:off x="3486" y="3811"/>
              <a:ext cx="21" cy="50"/>
            </a:xfrm>
            <a:custGeom>
              <a:avLst/>
              <a:gdLst>
                <a:gd name="T0" fmla="*/ 21 w 21"/>
                <a:gd name="T1" fmla="*/ 0 h 50"/>
                <a:gd name="T2" fmla="*/ 18 w 21"/>
                <a:gd name="T3" fmla="*/ 0 h 50"/>
                <a:gd name="T4" fmla="*/ 11 w 21"/>
                <a:gd name="T5" fmla="*/ 7 h 50"/>
                <a:gd name="T6" fmla="*/ 0 w 21"/>
                <a:gd name="T7" fmla="*/ 10 h 50"/>
                <a:gd name="T8" fmla="*/ 0 w 21"/>
                <a:gd name="T9" fmla="*/ 18 h 50"/>
                <a:gd name="T10" fmla="*/ 7 w 21"/>
                <a:gd name="T11" fmla="*/ 14 h 50"/>
                <a:gd name="T12" fmla="*/ 14 w 21"/>
                <a:gd name="T13" fmla="*/ 10 h 50"/>
                <a:gd name="T14" fmla="*/ 14 w 21"/>
                <a:gd name="T15" fmla="*/ 50 h 50"/>
                <a:gd name="T16" fmla="*/ 21 w 21"/>
                <a:gd name="T17" fmla="*/ 50 h 50"/>
                <a:gd name="T18" fmla="*/ 21 w 21"/>
                <a:gd name="T19" fmla="*/ 3 h 50"/>
                <a:gd name="T20" fmla="*/ 21 w 21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0">
                  <a:moveTo>
                    <a:pt x="21" y="0"/>
                  </a:moveTo>
                  <a:lnTo>
                    <a:pt x="18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7" y="14"/>
                  </a:lnTo>
                  <a:lnTo>
                    <a:pt x="14" y="10"/>
                  </a:lnTo>
                  <a:lnTo>
                    <a:pt x="14" y="50"/>
                  </a:lnTo>
                  <a:lnTo>
                    <a:pt x="21" y="50"/>
                  </a:lnTo>
                  <a:lnTo>
                    <a:pt x="2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0" name="Rectangle 78"/>
            <p:cNvSpPr>
              <a:spLocks noChangeArrowheads="1"/>
            </p:cNvSpPr>
            <p:nvPr/>
          </p:nvSpPr>
          <p:spPr bwMode="auto">
            <a:xfrm>
              <a:off x="338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61" name="Rectangle 79"/>
            <p:cNvSpPr>
              <a:spLocks noChangeArrowheads="1"/>
            </p:cNvSpPr>
            <p:nvPr/>
          </p:nvSpPr>
          <p:spPr bwMode="auto">
            <a:xfrm>
              <a:off x="3475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07562" name="Oval 80"/>
            <p:cNvSpPr>
              <a:spLocks noChangeArrowheads="1"/>
            </p:cNvSpPr>
            <p:nvPr/>
          </p:nvSpPr>
          <p:spPr bwMode="auto">
            <a:xfrm>
              <a:off x="3432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21" name="Group 81"/>
          <p:cNvGrpSpPr>
            <a:grpSpLocks/>
          </p:cNvGrpSpPr>
          <p:nvPr/>
        </p:nvGrpSpPr>
        <p:grpSpPr bwMode="auto">
          <a:xfrm>
            <a:off x="2578100" y="4995863"/>
            <a:ext cx="220663" cy="1162050"/>
            <a:chOff x="1624" y="3147"/>
            <a:chExt cx="139" cy="732"/>
          </a:xfrm>
        </p:grpSpPr>
        <p:sp>
          <p:nvSpPr>
            <p:cNvPr id="107553" name="Line 82"/>
            <p:cNvSpPr>
              <a:spLocks noChangeShapeType="1"/>
            </p:cNvSpPr>
            <p:nvPr/>
          </p:nvSpPr>
          <p:spPr bwMode="auto">
            <a:xfrm>
              <a:off x="1694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4" name="Freeform 83"/>
            <p:cNvSpPr>
              <a:spLocks/>
            </p:cNvSpPr>
            <p:nvPr/>
          </p:nvSpPr>
          <p:spPr bwMode="auto">
            <a:xfrm>
              <a:off x="1722" y="3811"/>
              <a:ext cx="22" cy="50"/>
            </a:xfrm>
            <a:custGeom>
              <a:avLst/>
              <a:gdLst>
                <a:gd name="T0" fmla="*/ 22 w 22"/>
                <a:gd name="T1" fmla="*/ 0 h 50"/>
                <a:gd name="T2" fmla="*/ 19 w 22"/>
                <a:gd name="T3" fmla="*/ 0 h 50"/>
                <a:gd name="T4" fmla="*/ 11 w 22"/>
                <a:gd name="T5" fmla="*/ 7 h 50"/>
                <a:gd name="T6" fmla="*/ 0 w 22"/>
                <a:gd name="T7" fmla="*/ 10 h 50"/>
                <a:gd name="T8" fmla="*/ 0 w 22"/>
                <a:gd name="T9" fmla="*/ 18 h 50"/>
                <a:gd name="T10" fmla="*/ 8 w 22"/>
                <a:gd name="T11" fmla="*/ 14 h 50"/>
                <a:gd name="T12" fmla="*/ 15 w 22"/>
                <a:gd name="T13" fmla="*/ 10 h 50"/>
                <a:gd name="T14" fmla="*/ 15 w 22"/>
                <a:gd name="T15" fmla="*/ 50 h 50"/>
                <a:gd name="T16" fmla="*/ 22 w 22"/>
                <a:gd name="T17" fmla="*/ 50 h 50"/>
                <a:gd name="T18" fmla="*/ 22 w 22"/>
                <a:gd name="T19" fmla="*/ 3 h 50"/>
                <a:gd name="T20" fmla="*/ 22 w 22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0">
                  <a:moveTo>
                    <a:pt x="22" y="0"/>
                  </a:moveTo>
                  <a:lnTo>
                    <a:pt x="19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8" y="14"/>
                  </a:lnTo>
                  <a:lnTo>
                    <a:pt x="15" y="10"/>
                  </a:lnTo>
                  <a:lnTo>
                    <a:pt x="15" y="50"/>
                  </a:lnTo>
                  <a:lnTo>
                    <a:pt x="22" y="50"/>
                  </a:lnTo>
                  <a:lnTo>
                    <a:pt x="2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5" name="Rectangle 84"/>
            <p:cNvSpPr>
              <a:spLocks noChangeArrowheads="1"/>
            </p:cNvSpPr>
            <p:nvPr/>
          </p:nvSpPr>
          <p:spPr bwMode="auto">
            <a:xfrm>
              <a:off x="162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56" name="Rectangle 85"/>
            <p:cNvSpPr>
              <a:spLocks noChangeArrowheads="1"/>
            </p:cNvSpPr>
            <p:nvPr/>
          </p:nvSpPr>
          <p:spPr bwMode="auto">
            <a:xfrm>
              <a:off x="1715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7557" name="Oval 86"/>
            <p:cNvSpPr>
              <a:spLocks noChangeArrowheads="1"/>
            </p:cNvSpPr>
            <p:nvPr/>
          </p:nvSpPr>
          <p:spPr bwMode="auto">
            <a:xfrm>
              <a:off x="1661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7545" name="Rectangle 8"/>
          <p:cNvSpPr>
            <a:spLocks noChangeArrowheads="1"/>
          </p:cNvSpPr>
          <p:nvPr/>
        </p:nvSpPr>
        <p:spPr bwMode="auto">
          <a:xfrm>
            <a:off x="2779713" y="35337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107546" name="Rectangle 14"/>
          <p:cNvSpPr>
            <a:spLocks noChangeArrowheads="1"/>
          </p:cNvSpPr>
          <p:nvPr/>
        </p:nvSpPr>
        <p:spPr bwMode="auto">
          <a:xfrm>
            <a:off x="2336800" y="47085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107547" name="Rectangle 25"/>
          <p:cNvSpPr>
            <a:spLocks noChangeArrowheads="1"/>
          </p:cNvSpPr>
          <p:nvPr/>
        </p:nvSpPr>
        <p:spPr bwMode="auto">
          <a:xfrm>
            <a:off x="3152775" y="47847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07548" name="Rectangle 21"/>
          <p:cNvSpPr>
            <a:spLocks noChangeArrowheads="1"/>
          </p:cNvSpPr>
          <p:nvPr/>
        </p:nvSpPr>
        <p:spPr bwMode="auto">
          <a:xfrm>
            <a:off x="2060575" y="514508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G</a:t>
            </a:r>
            <a:endParaRPr lang="en-US" altLang="en-US"/>
          </a:p>
        </p:txBody>
      </p:sp>
      <p:sp>
        <p:nvSpPr>
          <p:cNvPr id="107549" name="Rectangle 18"/>
          <p:cNvSpPr>
            <a:spLocks noChangeArrowheads="1"/>
          </p:cNvSpPr>
          <p:nvPr/>
        </p:nvSpPr>
        <p:spPr bwMode="auto">
          <a:xfrm>
            <a:off x="4186238" y="4189413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107550" name="Rectangle 11"/>
          <p:cNvSpPr>
            <a:spLocks noChangeArrowheads="1"/>
          </p:cNvSpPr>
          <p:nvPr/>
        </p:nvSpPr>
        <p:spPr bwMode="auto">
          <a:xfrm>
            <a:off x="4030663" y="4695825"/>
            <a:ext cx="163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E'</a:t>
            </a:r>
            <a:endParaRPr lang="en-US" altLang="en-US"/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4629150" y="4833938"/>
            <a:ext cx="195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E"</a:t>
            </a:r>
            <a:endParaRPr lang="en-US" altLang="en-US"/>
          </a:p>
        </p:txBody>
      </p:sp>
      <p:sp>
        <p:nvSpPr>
          <p:cNvPr id="107552" name="Rectangle 29"/>
          <p:cNvSpPr>
            <a:spLocks noChangeArrowheads="1"/>
          </p:cNvSpPr>
          <p:nvPr/>
        </p:nvSpPr>
        <p:spPr bwMode="auto">
          <a:xfrm>
            <a:off x="5067300" y="4822825"/>
            <a:ext cx="115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1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Külső gazdasági hatások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28186"/>
            <a:ext cx="8229600" cy="5081134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altLang="en-US" dirty="0" smtClean="0"/>
              <a:t>A piaci kudarcok egy típusa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Más néven: </a:t>
            </a:r>
            <a:r>
              <a:rPr lang="hu-HU" altLang="en-US" dirty="0" err="1" smtClean="0"/>
              <a:t>externáliák</a:t>
            </a:r>
            <a:endParaRPr lang="hu-HU" altLang="en-US" dirty="0" smtClean="0"/>
          </a:p>
          <a:p>
            <a:pPr>
              <a:lnSpc>
                <a:spcPct val="90000"/>
              </a:lnSpc>
            </a:pPr>
            <a:r>
              <a:rPr lang="hu-HU" altLang="en-US" dirty="0" smtClean="0"/>
              <a:t>A döntések olyan, mások költségeit és hasznait megváltoztató következményeit nevezzük így, amelyeket döntéshozó nem vesz figyelembe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Nem tud, nem is akar, nem vesz észre, stb.</a:t>
            </a:r>
          </a:p>
          <a:p>
            <a:pPr>
              <a:lnSpc>
                <a:spcPct val="90000"/>
              </a:lnSpc>
            </a:pPr>
            <a:r>
              <a:rPr lang="hu-HU" altLang="en-US" dirty="0" smtClean="0"/>
              <a:t>Csoportosítás:</a:t>
            </a:r>
          </a:p>
          <a:p>
            <a:pPr lvl="1">
              <a:lnSpc>
                <a:spcPct val="90000"/>
              </a:lnSpc>
            </a:pPr>
            <a:r>
              <a:rPr lang="hu-HU" altLang="en-US" dirty="0" smtClean="0"/>
              <a:t>Pozitív / negatív</a:t>
            </a:r>
          </a:p>
          <a:p>
            <a:pPr lvl="1">
              <a:lnSpc>
                <a:spcPct val="90000"/>
              </a:lnSpc>
            </a:pPr>
            <a:r>
              <a:rPr lang="hu-HU" altLang="en-US" dirty="0" smtClean="0"/>
              <a:t>Fogyasztási / termelési</a:t>
            </a:r>
          </a:p>
        </p:txBody>
      </p:sp>
    </p:spTree>
    <p:extLst>
      <p:ext uri="{BB962C8B-B14F-4D97-AF65-F5344CB8AC3E}">
        <p14:creationId xmlns:p14="http://schemas.microsoft.com/office/powerpoint/2010/main" val="17170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Külső gazdasági hatások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44210"/>
            <a:ext cx="8229600" cy="5081134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hu-HU" altLang="en-US" sz="3600" dirty="0" err="1" smtClean="0"/>
              <a:t>Externáliák</a:t>
            </a:r>
            <a:r>
              <a:rPr lang="hu-HU" altLang="en-US" sz="3600" dirty="0" smtClean="0"/>
              <a:t> jelenlétében a piaci árak alapján hozott döntések hatékonysága kérdéses</a:t>
            </a:r>
          </a:p>
          <a:p>
            <a:pPr>
              <a:lnSpc>
                <a:spcPct val="90000"/>
              </a:lnSpc>
            </a:pPr>
            <a:r>
              <a:rPr lang="hu-HU" altLang="en-US" sz="3600" dirty="0" smtClean="0"/>
              <a:t>Néhány lehetséges megoldás:</a:t>
            </a:r>
          </a:p>
          <a:p>
            <a:pPr lvl="1">
              <a:lnSpc>
                <a:spcPct val="90000"/>
              </a:lnSpc>
            </a:pPr>
            <a:r>
              <a:rPr lang="hu-HU" altLang="en-US" sz="3200" dirty="0" smtClean="0"/>
              <a:t>Szabályozás</a:t>
            </a:r>
          </a:p>
          <a:p>
            <a:pPr lvl="1">
              <a:lnSpc>
                <a:spcPct val="90000"/>
              </a:lnSpc>
            </a:pPr>
            <a:r>
              <a:rPr lang="hu-HU" altLang="en-US" sz="3200" dirty="0" smtClean="0"/>
              <a:t>Korrektív adók és támogatások</a:t>
            </a:r>
          </a:p>
          <a:p>
            <a:pPr lvl="1">
              <a:lnSpc>
                <a:spcPct val="90000"/>
              </a:lnSpc>
            </a:pPr>
            <a:r>
              <a:rPr lang="hu-HU" altLang="en-US" sz="3200" dirty="0" smtClean="0"/>
              <a:t>Kereskedhető szennyezési engedélyek</a:t>
            </a:r>
          </a:p>
          <a:p>
            <a:pPr lvl="1">
              <a:lnSpc>
                <a:spcPct val="90000"/>
              </a:lnSpc>
            </a:pPr>
            <a:r>
              <a:rPr lang="hu-HU" altLang="en-US" sz="3200" dirty="0" smtClean="0"/>
              <a:t>Tárgyalás (decentralizált megoldás)</a:t>
            </a:r>
          </a:p>
          <a:p>
            <a:pPr>
              <a:lnSpc>
                <a:spcPct val="90000"/>
              </a:lnSpc>
            </a:pPr>
            <a:r>
              <a:rPr lang="hu-HU" altLang="en-US" sz="3600" dirty="0" smtClean="0"/>
              <a:t>Nem biztos, hogy a beavatkozás sikeres lesz – a piachoz hasonlóan a kormányzat sem működik tökéletesen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hu-H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Externáliák</a:t>
            </a:r>
            <a:r>
              <a:rPr lang="en-US" altLang="en-US" sz="4000" dirty="0" smtClean="0">
                <a:solidFill>
                  <a:srgbClr val="000070"/>
                </a:solidFill>
              </a:rPr>
              <a:t> </a:t>
            </a:r>
            <a:r>
              <a:rPr lang="hu-HU" altLang="en-US" sz="4000" dirty="0" smtClean="0">
                <a:solidFill>
                  <a:srgbClr val="000070"/>
                </a:solidFill>
              </a:rPr>
              <a:t>és piaci hatékonyság - Összefoglaló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32442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Negatív </a:t>
            </a:r>
            <a:r>
              <a:rPr lang="hu-HU" altLang="en-US" sz="3400" dirty="0" err="1" smtClean="0"/>
              <a:t>externáliák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Piacon a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társadalmilag kívánatosnál nagyobb a termelt mennyiség</a:t>
            </a:r>
            <a:endParaRPr lang="en-US" altLang="en-US" sz="3200" dirty="0" smtClean="0"/>
          </a:p>
          <a:p>
            <a:r>
              <a:rPr lang="hu-HU" altLang="en-US" sz="3400" dirty="0" smtClean="0"/>
              <a:t>Pozitív </a:t>
            </a:r>
            <a:r>
              <a:rPr lang="hu-HU" altLang="en-US" sz="3400" dirty="0" err="1" smtClean="0"/>
              <a:t>externáliák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Piacon a társadalmilag optimálisnál kisebb a termelt mennyiség</a:t>
            </a:r>
            <a:endParaRPr lang="en-US" altLang="en-US" sz="3200" dirty="0" smtClean="0"/>
          </a:p>
          <a:p>
            <a:r>
              <a:rPr lang="hu-HU" altLang="en-US" sz="3400" dirty="0" smtClean="0"/>
              <a:t>Állam: Externália „</a:t>
            </a:r>
            <a:r>
              <a:rPr lang="hu-HU" altLang="en-US" sz="3400" dirty="0" err="1" smtClean="0"/>
              <a:t>internalizálása</a:t>
            </a:r>
            <a:r>
              <a:rPr lang="hu-HU" altLang="en-US" sz="3400" dirty="0" smtClean="0"/>
              <a:t>”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Negatív </a:t>
            </a:r>
            <a:r>
              <a:rPr lang="hu-HU" altLang="en-US" sz="3200" dirty="0" err="1" smtClean="0"/>
              <a:t>externáliák</a:t>
            </a:r>
            <a:r>
              <a:rPr lang="hu-HU" altLang="en-US" sz="3200" dirty="0" smtClean="0"/>
              <a:t> adóztatása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Pozitív </a:t>
            </a:r>
            <a:r>
              <a:rPr lang="hu-HU" altLang="en-US" sz="3200" dirty="0" err="1" smtClean="0"/>
              <a:t>externáliák</a:t>
            </a:r>
            <a:r>
              <a:rPr lang="hu-HU" altLang="en-US" sz="3200" dirty="0" smtClean="0"/>
              <a:t> támogatása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9279F99-2B2B-4993-926D-D580D4208EF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4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pénzmultiplikátor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2457491"/>
            <a:ext cx="7089138" cy="423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5602" y="1164771"/>
            <a:ext cx="838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altLang="en-US" dirty="0" smtClean="0"/>
              <a:t>90$ hitelből vásárolnak </a:t>
            </a:r>
            <a:r>
              <a:rPr lang="hu-HU" altLang="en-US" dirty="0" smtClean="0">
                <a:sym typeface="Wingdings" panose="05000000000000000000" pitchFamily="2" charset="2"/>
              </a:rPr>
              <a:t> eladó a bankba teszi a pénzt  ebből bank újabb hitelt nyújt… stb. stb.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9908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" y="0"/>
          <a:ext cx="8892478" cy="6858000"/>
        </p:xfrm>
        <a:graphic>
          <a:graphicData uri="http://schemas.openxmlformats.org/drawingml/2006/table">
            <a:tbl>
              <a:tblPr/>
              <a:tblGrid>
                <a:gridCol w="1403645"/>
                <a:gridCol w="873627"/>
                <a:gridCol w="3166333"/>
                <a:gridCol w="3448873"/>
              </a:tblGrid>
              <a:tr h="694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Rivalizáló fogyasztás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694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Igen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465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Kizárható fogyasztó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Igen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Magánjószág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Fagylalt tölcsér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Ruházat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Zsúfolt, fizetős utak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Természetes monopólium, Klubjószág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Tűzvédelem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Kábeltévé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 zsúfolt, fizetős utak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46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Közös erőforrás, közös jószág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Halak a tengerben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 környezet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- 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Zsúfolt, nem fizetős utak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(Tiszta) Közjószág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Viharjelző rendszer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Honvédelem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Nem zsúfolt, nem fizetős út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Közjószágok és közös erőforrások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Közjószágok:</a:t>
            </a:r>
          </a:p>
          <a:p>
            <a:pPr lvl="1"/>
            <a:r>
              <a:rPr lang="hu-HU" dirty="0" smtClean="0"/>
              <a:t>Potyautas-probléma</a:t>
            </a:r>
          </a:p>
          <a:p>
            <a:pPr lvl="1"/>
            <a:r>
              <a:rPr lang="hu-HU" dirty="0" smtClean="0"/>
              <a:t>Jellemző megoldás: az állam biztosítja</a:t>
            </a:r>
          </a:p>
          <a:p>
            <a:r>
              <a:rPr lang="hu-HU" dirty="0" smtClean="0"/>
              <a:t>Közös erőforrások:</a:t>
            </a:r>
          </a:p>
          <a:p>
            <a:pPr lvl="1"/>
            <a:r>
              <a:rPr lang="hu-HU" dirty="0" smtClean="0"/>
              <a:t>Túlzott használat (közlegelők tragédiája)</a:t>
            </a:r>
          </a:p>
          <a:p>
            <a:pPr lvl="1"/>
            <a:r>
              <a:rPr lang="hu-HU" dirty="0" smtClean="0"/>
              <a:t>Lehetséges megoldások:</a:t>
            </a:r>
          </a:p>
          <a:p>
            <a:pPr lvl="2"/>
            <a:r>
              <a:rPr lang="hu-HU" dirty="0" smtClean="0"/>
              <a:t>Szabályozás</a:t>
            </a:r>
          </a:p>
          <a:p>
            <a:pPr lvl="2"/>
            <a:r>
              <a:rPr lang="hu-HU" dirty="0" smtClean="0"/>
              <a:t>Adó</a:t>
            </a:r>
          </a:p>
          <a:p>
            <a:pPr lvl="2"/>
            <a:r>
              <a:rPr lang="hu-HU" dirty="0" smtClean="0"/>
              <a:t>Magánjószággá tétel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77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Makroökonómia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dirty="0" smtClean="0"/>
              <a:t>A </a:t>
            </a:r>
            <a:r>
              <a:rPr lang="en-US" dirty="0" smtClean="0"/>
              <a:t>GD</a:t>
            </a:r>
            <a:r>
              <a:rPr lang="hu-HU" dirty="0" smtClean="0"/>
              <a:t>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hu-HU" dirty="0" smtClean="0"/>
              <a:t>„Az ország területén adott idő alatt megtermelt, végső felhasználásra szánt áruk és szolgáltatások összességének piaci értéke.”</a:t>
            </a:r>
          </a:p>
          <a:p>
            <a:r>
              <a:rPr lang="hu-HU" dirty="0" smtClean="0"/>
              <a:t>Összes jövedelem = összes kiadás</a:t>
            </a:r>
          </a:p>
          <a:p>
            <a:r>
              <a:rPr lang="en-US" dirty="0" smtClean="0"/>
              <a:t>Y = C + I + G + NX</a:t>
            </a:r>
          </a:p>
          <a:p>
            <a:pPr lvl="1"/>
            <a:r>
              <a:rPr lang="hu-HU" dirty="0" smtClean="0"/>
              <a:t>Azonosság</a:t>
            </a:r>
            <a:endParaRPr lang="en-US" dirty="0" smtClean="0"/>
          </a:p>
          <a:p>
            <a:pPr lvl="1"/>
            <a:r>
              <a:rPr lang="en-US" dirty="0" smtClean="0"/>
              <a:t>Y = GDP</a:t>
            </a:r>
          </a:p>
          <a:p>
            <a:pPr lvl="1"/>
            <a:r>
              <a:rPr lang="en-US" dirty="0" smtClean="0"/>
              <a:t>C = </a:t>
            </a:r>
            <a:r>
              <a:rPr lang="hu-HU" dirty="0" smtClean="0"/>
              <a:t>fogyasztás</a:t>
            </a:r>
            <a:endParaRPr lang="en-US" dirty="0" smtClean="0"/>
          </a:p>
          <a:p>
            <a:pPr lvl="1"/>
            <a:r>
              <a:rPr lang="en-US" dirty="0" smtClean="0"/>
              <a:t>I = </a:t>
            </a:r>
            <a:r>
              <a:rPr lang="hu-HU" dirty="0" smtClean="0"/>
              <a:t>beruházás</a:t>
            </a:r>
            <a:endParaRPr lang="en-US" dirty="0" smtClean="0"/>
          </a:p>
          <a:p>
            <a:pPr lvl="1"/>
            <a:r>
              <a:rPr lang="en-US" dirty="0" smtClean="0"/>
              <a:t>G = </a:t>
            </a:r>
            <a:r>
              <a:rPr lang="hu-HU" dirty="0" smtClean="0"/>
              <a:t>kormányzati kiadás</a:t>
            </a:r>
            <a:endParaRPr lang="en-US" dirty="0" smtClean="0"/>
          </a:p>
          <a:p>
            <a:pPr lvl="1"/>
            <a:r>
              <a:rPr lang="en-US" dirty="0" smtClean="0"/>
              <a:t>NX = </a:t>
            </a:r>
            <a:r>
              <a:rPr lang="hu-HU" dirty="0" smtClean="0"/>
              <a:t>nettó export (export-import)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CBBC36-35CA-414B-A8C2-143C5E86406A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Árszínvonal változásának mérése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4525963"/>
          </a:xfrm>
        </p:spPr>
        <p:txBody>
          <a:bodyPr>
            <a:noAutofit/>
          </a:bodyPr>
          <a:lstStyle/>
          <a:p>
            <a:r>
              <a:rPr lang="hu-HU" dirty="0" smtClean="0"/>
              <a:t>Még a GDP-hez kapcsolódva: megkülönböztettük a nominális és reál GDP-t</a:t>
            </a:r>
          </a:p>
          <a:p>
            <a:pPr lvl="1"/>
            <a:r>
              <a:rPr lang="hu-HU" dirty="0" smtClean="0"/>
              <a:t>A  nominális GDP változása részben mennyiségi, részben árváltozásokból fakad</a:t>
            </a:r>
          </a:p>
          <a:p>
            <a:pPr lvl="1"/>
            <a:r>
              <a:rPr lang="hu-HU" dirty="0" smtClean="0"/>
              <a:t>A reál GDP bázisévi árakkal számolja ki az adott évi össztermelés értékét</a:t>
            </a:r>
          </a:p>
          <a:p>
            <a:pPr lvl="1"/>
            <a:r>
              <a:rPr lang="hu-HU" dirty="0" smtClean="0"/>
              <a:t>A kettő hányadosa a </a:t>
            </a:r>
            <a:r>
              <a:rPr lang="hu-HU" dirty="0" err="1" smtClean="0"/>
              <a:t>GDP-deflátor</a:t>
            </a:r>
            <a:endParaRPr lang="hu-HU" dirty="0" smtClean="0"/>
          </a:p>
          <a:p>
            <a:r>
              <a:rPr lang="hu-HU" dirty="0" smtClean="0"/>
              <a:t>A fogyasztók szempontjából jobb mérőszám a fogyasztói árindex</a:t>
            </a:r>
          </a:p>
          <a:p>
            <a:pPr lvl="1"/>
            <a:r>
              <a:rPr lang="hu-HU" dirty="0" smtClean="0"/>
              <a:t>(Fogyasztói kosár adott évi ára / bázisévi ára) * 100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3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GDP </a:t>
            </a:r>
            <a:r>
              <a:rPr lang="hu-HU" altLang="en-US" sz="4000" dirty="0" err="1">
                <a:solidFill>
                  <a:srgbClr val="C00000"/>
                </a:solidFill>
              </a:rPr>
              <a:t>deflátor</a:t>
            </a:r>
            <a:r>
              <a:rPr lang="en-US" altLang="en-US" sz="4000" dirty="0">
                <a:solidFill>
                  <a:srgbClr val="C00000"/>
                </a:solidFill>
              </a:rPr>
              <a:t> vs. </a:t>
            </a:r>
            <a:r>
              <a:rPr lang="hu-HU" altLang="en-US" sz="4000" dirty="0">
                <a:solidFill>
                  <a:srgbClr val="C00000"/>
                </a:solidFill>
              </a:rPr>
              <a:t>Fogyasztói </a:t>
            </a:r>
            <a:r>
              <a:rPr lang="hu-HU" altLang="en-US" sz="4000" dirty="0" smtClean="0">
                <a:solidFill>
                  <a:srgbClr val="C00000"/>
                </a:solidFill>
              </a:rPr>
              <a:t>árindex 1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87404"/>
            <a:ext cx="8572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400" dirty="0" smtClean="0"/>
              <a:t>GDP </a:t>
            </a:r>
            <a:r>
              <a:rPr lang="en-US" altLang="en-US" sz="3400" dirty="0" err="1" smtClean="0"/>
              <a:t>defl</a:t>
            </a:r>
            <a:r>
              <a:rPr lang="hu-HU" altLang="en-US" sz="3400" dirty="0" smtClean="0"/>
              <a:t>á</a:t>
            </a:r>
            <a:r>
              <a:rPr lang="en-US" altLang="en-US" sz="3400" dirty="0" smtClean="0"/>
              <a:t>tor</a:t>
            </a:r>
          </a:p>
          <a:p>
            <a:pPr lvl="1"/>
            <a:r>
              <a:rPr lang="hu-HU" altLang="en-US" sz="3200" dirty="0" smtClean="0"/>
              <a:t>Nominális és reál GDP aránya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Minden belföldön termelt termék és szolgáltatás árát tükrözi</a:t>
            </a:r>
            <a:endParaRPr lang="en-US" altLang="en-US" sz="3200" dirty="0" smtClean="0"/>
          </a:p>
          <a:p>
            <a:r>
              <a:rPr lang="en-US" altLang="en-US" sz="3400" dirty="0" smtClean="0"/>
              <a:t>CPI</a:t>
            </a:r>
          </a:p>
          <a:p>
            <a:pPr lvl="1"/>
            <a:r>
              <a:rPr lang="hu-HU" altLang="en-US" sz="3200" dirty="0" smtClean="0"/>
              <a:t>Fogyasztók által vásárolt termékek és szolgáltatások</a:t>
            </a:r>
          </a:p>
          <a:p>
            <a:r>
              <a:rPr lang="hu-HU" altLang="en-US" dirty="0" smtClean="0"/>
              <a:t>Pl. </a:t>
            </a:r>
            <a:r>
              <a:rPr lang="hu-HU" altLang="en-US" dirty="0"/>
              <a:t>B</a:t>
            </a:r>
            <a:r>
              <a:rPr lang="hu-HU" altLang="en-US" dirty="0" smtClean="0"/>
              <a:t>oeing repülő benne lesz a GDP </a:t>
            </a:r>
            <a:r>
              <a:rPr lang="hu-HU" altLang="en-US" dirty="0" err="1" smtClean="0"/>
              <a:t>deflátorban</a:t>
            </a:r>
            <a:r>
              <a:rPr lang="hu-HU" altLang="en-US" dirty="0" smtClean="0"/>
              <a:t>, de nem lesz benne a </a:t>
            </a:r>
            <a:r>
              <a:rPr lang="hu-HU" altLang="en-US" dirty="0" err="1" smtClean="0"/>
              <a:t>CPI-ben</a:t>
            </a:r>
            <a:endParaRPr lang="hu-HU" altLang="en-US" dirty="0" smtClean="0"/>
          </a:p>
          <a:p>
            <a:r>
              <a:rPr lang="hu-HU" altLang="en-US" dirty="0" smtClean="0"/>
              <a:t>Pl. olaj – fontos fogyasztási cikk, de a GDP </a:t>
            </a:r>
            <a:r>
              <a:rPr lang="hu-HU" altLang="en-US" dirty="0" err="1" smtClean="0"/>
              <a:t>deflátorban</a:t>
            </a:r>
            <a:r>
              <a:rPr lang="hu-HU" altLang="en-US" dirty="0" smtClean="0"/>
              <a:t> nem lesz benne</a:t>
            </a:r>
            <a:endParaRPr lang="hu-HU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89AEB9-F42C-49D4-AD24-D49062EC2BD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GDP </a:t>
            </a:r>
            <a:r>
              <a:rPr lang="hu-HU" altLang="en-US" sz="4000" dirty="0" err="1">
                <a:solidFill>
                  <a:srgbClr val="C00000"/>
                </a:solidFill>
              </a:rPr>
              <a:t>deflátor</a:t>
            </a:r>
            <a:r>
              <a:rPr lang="en-US" altLang="en-US" sz="4000" dirty="0">
                <a:solidFill>
                  <a:srgbClr val="C00000"/>
                </a:solidFill>
              </a:rPr>
              <a:t> vs. </a:t>
            </a:r>
            <a:r>
              <a:rPr lang="hu-HU" altLang="en-US" sz="4000" dirty="0">
                <a:solidFill>
                  <a:srgbClr val="C00000"/>
                </a:solidFill>
              </a:rPr>
              <a:t>Fogyasztói </a:t>
            </a:r>
            <a:r>
              <a:rPr lang="hu-HU" altLang="en-US" sz="4000" dirty="0" smtClean="0">
                <a:solidFill>
                  <a:srgbClr val="C00000"/>
                </a:solidFill>
              </a:rPr>
              <a:t>árindex 2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72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dirty="0" smtClean="0"/>
              <a:t>GDP </a:t>
            </a:r>
            <a:r>
              <a:rPr lang="en-US" altLang="en-US" sz="3400" dirty="0" err="1" smtClean="0"/>
              <a:t>defl</a:t>
            </a:r>
            <a:r>
              <a:rPr lang="hu-HU" altLang="en-US" sz="3400" dirty="0" smtClean="0"/>
              <a:t>á</a:t>
            </a:r>
            <a:r>
              <a:rPr lang="en-US" altLang="en-US" sz="3400" dirty="0" smtClean="0"/>
              <a:t>tor</a:t>
            </a:r>
          </a:p>
          <a:p>
            <a:pPr lvl="1"/>
            <a:r>
              <a:rPr lang="hu-HU" altLang="en-US" sz="3200" dirty="0" smtClean="0"/>
              <a:t>Jelenleg termelt termékek árait veti össze</a:t>
            </a:r>
            <a:r>
              <a:rPr lang="hu-HU" altLang="en-US" sz="3200" dirty="0"/>
              <a:t> </a:t>
            </a:r>
            <a:r>
              <a:rPr lang="hu-HU" altLang="en-US" sz="3200" dirty="0" smtClean="0"/>
              <a:t>…</a:t>
            </a:r>
          </a:p>
          <a:p>
            <a:pPr lvl="1"/>
            <a:r>
              <a:rPr lang="hu-HU" altLang="en-US" sz="3200" dirty="0" smtClean="0"/>
              <a:t>… az előző évben termelt azonos termékekkel</a:t>
            </a:r>
          </a:p>
          <a:p>
            <a:pPr lvl="1"/>
            <a:r>
              <a:rPr lang="hu-HU" altLang="en-US" sz="3200" dirty="0" smtClean="0"/>
              <a:t>! Mennyiségek mindig változnak</a:t>
            </a:r>
          </a:p>
          <a:p>
            <a:r>
              <a:rPr lang="en-US" altLang="en-US" sz="3400" dirty="0" smtClean="0"/>
              <a:t>CPI</a:t>
            </a:r>
          </a:p>
          <a:p>
            <a:pPr lvl="1"/>
            <a:r>
              <a:rPr lang="hu-HU" altLang="en-US" sz="3200" dirty="0" smtClean="0"/>
              <a:t>Jószágok és szolgáltatások rögzített kosarát veti össze …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… a kosár előző évi árával</a:t>
            </a:r>
          </a:p>
          <a:p>
            <a:pPr lvl="1"/>
            <a:r>
              <a:rPr lang="hu-HU" altLang="en-US" sz="3200" dirty="0" smtClean="0"/>
              <a:t>! Mennyiségek állandók, az árak változnak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7780102-188B-4202-9FEA-4BA9F17FEFA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7494" y="548680"/>
            <a:ext cx="9274629" cy="762000"/>
          </a:xfrm>
        </p:spPr>
        <p:txBody>
          <a:bodyPr>
            <a:normAutofit fontScale="90000"/>
          </a:bodyPr>
          <a:lstStyle/>
          <a:p>
            <a:r>
              <a:rPr lang="hu-HU" dirty="0"/>
              <a:t>Mi határozza meg hosszú távon a növekedést? 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14" y="1222828"/>
            <a:ext cx="8534400" cy="5806571"/>
          </a:xfrm>
        </p:spPr>
        <p:txBody>
          <a:bodyPr>
            <a:normAutofit lnSpcReduction="10000"/>
          </a:bodyPr>
          <a:lstStyle/>
          <a:p>
            <a:r>
              <a:rPr lang="hu-HU" sz="3200" dirty="0" smtClean="0"/>
              <a:t>A </a:t>
            </a:r>
            <a:r>
              <a:rPr lang="hu-HU" sz="3200" dirty="0"/>
              <a:t>gazdasági tevékenységhez termelési tényezők </a:t>
            </a:r>
            <a:r>
              <a:rPr lang="hu-HU" sz="3200" dirty="0" smtClean="0"/>
              <a:t>kellenek</a:t>
            </a:r>
            <a:r>
              <a:rPr lang="hu-HU" sz="3200" dirty="0"/>
              <a:t>, ezek: </a:t>
            </a:r>
          </a:p>
          <a:p>
            <a:pPr lvl="1"/>
            <a:r>
              <a:rPr lang="hu-HU" sz="2800" dirty="0" smtClean="0"/>
              <a:t>Munkaerő</a:t>
            </a:r>
            <a:endParaRPr lang="hu-HU" sz="2800" dirty="0"/>
          </a:p>
          <a:p>
            <a:pPr lvl="1"/>
            <a:r>
              <a:rPr lang="hu-HU" sz="2800" dirty="0" smtClean="0"/>
              <a:t>Tőke</a:t>
            </a:r>
          </a:p>
          <a:p>
            <a:pPr lvl="1"/>
            <a:r>
              <a:rPr lang="hu-HU" dirty="0" smtClean="0"/>
              <a:t>Humán tőke</a:t>
            </a:r>
            <a:endParaRPr lang="hu-HU" sz="2800" dirty="0"/>
          </a:p>
          <a:p>
            <a:pPr lvl="1"/>
            <a:r>
              <a:rPr lang="hu-HU" dirty="0" smtClean="0"/>
              <a:t>Természeti erőforrások</a:t>
            </a:r>
            <a:endParaRPr lang="hu-HU" sz="2800" dirty="0"/>
          </a:p>
          <a:p>
            <a:r>
              <a:rPr lang="hu-HU" sz="3200" dirty="0" smtClean="0"/>
              <a:t>Mitől </a:t>
            </a:r>
            <a:r>
              <a:rPr lang="hu-HU" sz="3200" dirty="0"/>
              <a:t>bővülhet a gazdasági tevékenység?</a:t>
            </a:r>
          </a:p>
          <a:p>
            <a:pPr lvl="1"/>
            <a:r>
              <a:rPr lang="hu-HU" sz="2800" dirty="0" smtClean="0"/>
              <a:t>Egyre </a:t>
            </a:r>
            <a:r>
              <a:rPr lang="hu-HU" sz="2800" dirty="0"/>
              <a:t>több termelési tényező</a:t>
            </a:r>
          </a:p>
          <a:p>
            <a:pPr lvl="2"/>
            <a:r>
              <a:rPr lang="hu-HU" sz="2400" dirty="0" smtClean="0"/>
              <a:t>Népesség </a:t>
            </a:r>
            <a:r>
              <a:rPr lang="hu-HU" sz="2400" dirty="0"/>
              <a:t>növekedése, tőkeállomány bővülése</a:t>
            </a:r>
          </a:p>
          <a:p>
            <a:pPr lvl="1"/>
            <a:r>
              <a:rPr lang="hu-HU" sz="2800" dirty="0" smtClean="0"/>
              <a:t>Adott </a:t>
            </a:r>
            <a:r>
              <a:rPr lang="hu-HU" sz="2800" dirty="0"/>
              <a:t>mennyiségű termelési tényező egyre többet termel</a:t>
            </a:r>
          </a:p>
          <a:p>
            <a:pPr lvl="2"/>
            <a:r>
              <a:rPr lang="hu-HU" sz="2400" dirty="0" smtClean="0"/>
              <a:t>A </a:t>
            </a:r>
            <a:r>
              <a:rPr lang="hu-HU" sz="2400" dirty="0"/>
              <a:t>termelékenység </a:t>
            </a:r>
            <a:r>
              <a:rPr lang="hu-HU" sz="2400" dirty="0" smtClean="0"/>
              <a:t>bővül, a technológia fejlődik</a:t>
            </a:r>
            <a:endParaRPr lang="en-US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4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ts val="3500"/>
              </a:lnSpc>
            </a:pPr>
            <a:r>
              <a:rPr lang="hu-HU" altLang="en-US" sz="3600" dirty="0" smtClean="0"/>
              <a:t>A gazdasági növekedés legfőbb meghatározója:</a:t>
            </a:r>
            <a:br>
              <a:rPr lang="hu-HU" altLang="en-US" sz="3600" dirty="0" smtClean="0"/>
            </a:br>
            <a:r>
              <a:rPr lang="hu-HU" altLang="en-US" sz="3600" dirty="0" smtClean="0"/>
              <a:t>A termelékenység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68300" y="1009650"/>
            <a:ext cx="8547100" cy="5391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hu-HU" altLang="en-US" sz="3200" dirty="0" smtClean="0"/>
              <a:t>Termelékenység</a:t>
            </a:r>
            <a:endParaRPr lang="en-US" altLang="en-US" sz="3200" dirty="0" smtClean="0"/>
          </a:p>
          <a:p>
            <a:pPr lvl="1"/>
            <a:r>
              <a:rPr lang="hu-HU" altLang="en-US" sz="2800" dirty="0"/>
              <a:t>Egységnyi munkával előállított javak és </a:t>
            </a:r>
            <a:r>
              <a:rPr lang="hu-HU" altLang="en-US" sz="2800" dirty="0" smtClean="0"/>
              <a:t>szolgáltatások </a:t>
            </a:r>
            <a:r>
              <a:rPr lang="hu-HU" altLang="en-US" sz="2800" dirty="0"/>
              <a:t>mennyisége</a:t>
            </a:r>
          </a:p>
          <a:p>
            <a:r>
              <a:rPr lang="hu-HU" altLang="en-US" sz="3200" dirty="0" smtClean="0">
                <a:solidFill>
                  <a:srgbClr val="C00000"/>
                </a:solidFill>
              </a:rPr>
              <a:t>Miért olyan fontos a termelékenység</a:t>
            </a:r>
            <a:endParaRPr lang="en-US" alt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2800" dirty="0" smtClean="0"/>
              <a:t>Az életszínvonal fő meghatározója</a:t>
            </a:r>
          </a:p>
          <a:p>
            <a:pPr lvl="1"/>
            <a:r>
              <a:rPr lang="hu-HU" altLang="en-US" sz="2800" dirty="0"/>
              <a:t>Kevesebb időt kell fordítani egy jószág </a:t>
            </a:r>
            <a:r>
              <a:rPr lang="hu-HU" altLang="en-US" sz="2800" dirty="0" smtClean="0"/>
              <a:t>megtermelésére</a:t>
            </a:r>
            <a:endParaRPr lang="hu-HU" altLang="en-US" sz="2800" dirty="0"/>
          </a:p>
          <a:p>
            <a:pPr lvl="2"/>
            <a:r>
              <a:rPr lang="hu-HU" altLang="en-US" sz="2400" dirty="0" smtClean="0"/>
              <a:t>Többet </a:t>
            </a:r>
            <a:r>
              <a:rPr lang="hu-HU" altLang="en-US" sz="2400" dirty="0"/>
              <a:t>termelhet belőle</a:t>
            </a:r>
          </a:p>
          <a:p>
            <a:pPr lvl="2"/>
            <a:r>
              <a:rPr lang="hu-HU" altLang="en-US" sz="2400" dirty="0" smtClean="0"/>
              <a:t>Többet </a:t>
            </a:r>
            <a:r>
              <a:rPr lang="hu-HU" altLang="en-US" sz="2400" dirty="0"/>
              <a:t>lehet termelni helyette másból</a:t>
            </a:r>
          </a:p>
          <a:p>
            <a:pPr lvl="2"/>
            <a:r>
              <a:rPr lang="hu-HU" altLang="en-US" sz="2400" dirty="0" smtClean="0"/>
              <a:t>Több </a:t>
            </a:r>
            <a:r>
              <a:rPr lang="hu-HU" altLang="en-US" sz="2400" dirty="0"/>
              <a:t>lesz a </a:t>
            </a:r>
            <a:r>
              <a:rPr lang="hu-HU" altLang="en-US" sz="2400" dirty="0" smtClean="0"/>
              <a:t>szabadidő</a:t>
            </a:r>
          </a:p>
          <a:p>
            <a:pPr lvl="1"/>
            <a:r>
              <a:rPr lang="hu-HU" altLang="en-US" sz="2800" dirty="0" smtClean="0"/>
              <a:t>Egy adott gazdaság jövedelme megegyezik annak termelésével (GDP azonosság)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DD016-C559-4527-85BB-C6470EA3BA4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növekedés meghatározói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Megtakarítás és beruházás</a:t>
            </a:r>
          </a:p>
          <a:p>
            <a:r>
              <a:rPr lang="hu-HU" dirty="0" smtClean="0"/>
              <a:t>Csökkenő hozam és felzárkózási hatás</a:t>
            </a:r>
          </a:p>
          <a:p>
            <a:r>
              <a:rPr lang="hu-HU" dirty="0" smtClean="0"/>
              <a:t>Külföldről érkező beruházás – hozam, tőkeállomány, tanulás</a:t>
            </a:r>
          </a:p>
          <a:p>
            <a:r>
              <a:rPr lang="hu-HU" dirty="0" smtClean="0"/>
              <a:t>Oktatás </a:t>
            </a:r>
          </a:p>
          <a:p>
            <a:r>
              <a:rPr lang="hu-HU" dirty="0" smtClean="0"/>
              <a:t>Egészség és táplálkozás</a:t>
            </a:r>
          </a:p>
          <a:p>
            <a:r>
              <a:rPr lang="hu-HU" dirty="0" smtClean="0"/>
              <a:t>Tulajdonjogok, politikai stabilitás</a:t>
            </a:r>
          </a:p>
          <a:p>
            <a:r>
              <a:rPr lang="hu-HU" dirty="0" smtClean="0"/>
              <a:t>Szabad kereskedelem</a:t>
            </a:r>
          </a:p>
          <a:p>
            <a:r>
              <a:rPr lang="hu-HU" dirty="0" smtClean="0"/>
              <a:t>Kutatás és fejlesztés</a:t>
            </a:r>
          </a:p>
          <a:p>
            <a:r>
              <a:rPr lang="hu-HU" dirty="0" smtClean="0"/>
              <a:t>Népesség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4814</Words>
  <Application>Microsoft Office PowerPoint</Application>
  <PresentationFormat>Diavetítés a képernyőre (4:3 oldalarány)</PresentationFormat>
  <Paragraphs>1539</Paragraphs>
  <Slides>111</Slides>
  <Notes>50</Notes>
  <HiddenSlides>0</HiddenSlides>
  <MMClips>0</MMClips>
  <ScaleCrop>false</ScaleCrop>
  <HeadingPairs>
    <vt:vector size="6" baseType="variant">
      <vt:variant>
        <vt:lpstr>Téma</vt:lpstr>
      </vt:variant>
      <vt:variant>
        <vt:i4>3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111</vt:i4>
      </vt:variant>
    </vt:vector>
  </HeadingPairs>
  <TitlesOfParts>
    <vt:vector size="116" baseType="lpstr">
      <vt:lpstr>Office-téma</vt:lpstr>
      <vt:lpstr>Chapter content</vt:lpstr>
      <vt:lpstr>1_Chapter content</vt:lpstr>
      <vt:lpstr>Document</vt:lpstr>
      <vt:lpstr>Equation</vt:lpstr>
      <vt:lpstr>Összefoglalás Közgazdaságtani alapismeretek 12. előadás December 11., Márk Lili</vt:lpstr>
      <vt:lpstr>Mi lesz ma?</vt:lpstr>
      <vt:lpstr>Mi a pénz? A pénz funkciói</vt:lpstr>
      <vt:lpstr>Mi a pénz? Pénzállomány</vt:lpstr>
      <vt:lpstr>Monetáris politika</vt:lpstr>
      <vt:lpstr>Pénzkínálat változtatása nyíltpiaci műveletekkel</vt:lpstr>
      <vt:lpstr>Bankszámlapénz</vt:lpstr>
      <vt:lpstr>2. eset. Résztartalékolású bankrendszer</vt:lpstr>
      <vt:lpstr>A pénzmultiplikátor</vt:lpstr>
      <vt:lpstr>A pénzmultiplikátor</vt:lpstr>
      <vt:lpstr>A pénzmultiplikátor</vt:lpstr>
      <vt:lpstr>Az infláció klasszikus elmélete </vt:lpstr>
      <vt:lpstr>Az infláció klasszikus elmélete</vt:lpstr>
      <vt:lpstr>Pénzpiaci egyensúly</vt:lpstr>
      <vt:lpstr>Az infláció klasszikus elmélete</vt:lpstr>
      <vt:lpstr>A monetáris bővítés hatásai</vt:lpstr>
      <vt:lpstr>A monetáris bővítés hatásai </vt:lpstr>
      <vt:lpstr>A klasszikus dichotómia és a pénz semlegessége</vt:lpstr>
      <vt:lpstr>A klasszikus dichotómia és a pénz semlegessége</vt:lpstr>
      <vt:lpstr>Eddig a reálgazdasággal foglalkoztunk</vt:lpstr>
      <vt:lpstr>Pénzsemlegesség </vt:lpstr>
      <vt:lpstr>A pénz forgási sebessége és a mennyiségi egyenlet</vt:lpstr>
      <vt:lpstr>A pénz forgási sebessége és a mennyiségi egyenlet</vt:lpstr>
      <vt:lpstr>Tehát a mennyiségi pénzelmélet</vt:lpstr>
      <vt:lpstr>Hosszú táv és rövid táv</vt:lpstr>
      <vt:lpstr>Hiperinfláció</vt:lpstr>
      <vt:lpstr>Hiperinfláció 4 országban </vt:lpstr>
      <vt:lpstr>Az infláció költségei</vt:lpstr>
      <vt:lpstr>Az infláció költségei</vt:lpstr>
      <vt:lpstr>Az infláció költségei</vt:lpstr>
      <vt:lpstr>Az infláció költségei</vt:lpstr>
      <vt:lpstr>Infláció hatása a kamatjövedelem adózására </vt:lpstr>
      <vt:lpstr>Az infláció költségei</vt:lpstr>
      <vt:lpstr>ÖSSZEFOGLALÁS</vt:lpstr>
      <vt:lpstr>Mikroökonómia</vt:lpstr>
      <vt:lpstr>Témák a félévben</vt:lpstr>
      <vt:lpstr>Témák a félévben</vt:lpstr>
      <vt:lpstr>Témák a félévben</vt:lpstr>
      <vt:lpstr>A közgazdaságtan tíz alapelve</vt:lpstr>
      <vt:lpstr>PowerPoint bemutató</vt:lpstr>
      <vt:lpstr>A közgazdász mint tudományos kutató és mint gazdaságpolitikai tanácsadó</vt:lpstr>
      <vt:lpstr>Pozitív vs. Normatív?</vt:lpstr>
      <vt:lpstr>MEGOLDÁS</vt:lpstr>
      <vt:lpstr>Keresleti görbe</vt:lpstr>
      <vt:lpstr>Árváltozás hatása: keresett mennyiség változik </vt:lpstr>
      <vt:lpstr>Ha más az ok: a keresleti görbe maga változik</vt:lpstr>
      <vt:lpstr>Keresletet meghatározó tényezők</vt:lpstr>
      <vt:lpstr>Kínálati görbe</vt:lpstr>
      <vt:lpstr>Kínálati görbe eltolódása</vt:lpstr>
      <vt:lpstr>A kínálatot meghatározó tényezők</vt:lpstr>
      <vt:lpstr>Görbetologatás</vt:lpstr>
      <vt:lpstr>Görbetologatás</vt:lpstr>
      <vt:lpstr>A kereslet árrugalmassága</vt:lpstr>
      <vt:lpstr>A keresleti árrugalmasság meghatározói</vt:lpstr>
      <vt:lpstr>Teljes bevétel</vt:lpstr>
      <vt:lpstr>Hogy változik a teljes bevétel, amikor változik az ár?</vt:lpstr>
      <vt:lpstr>Hogy változik a teljes bevétel, amikor változik az ár?</vt:lpstr>
      <vt:lpstr>Néhány általános szabály</vt:lpstr>
      <vt:lpstr>A lineáris keresleti görbe rugalmassága</vt:lpstr>
      <vt:lpstr>Az illegális drogok csökkentésének gazdaságpolitikája</vt:lpstr>
      <vt:lpstr>Egy piac árplafonnal</vt:lpstr>
      <vt:lpstr>Egy piac árpadlóval</vt:lpstr>
      <vt:lpstr>Az eladókra kivetett adó</vt:lpstr>
      <vt:lpstr>A vevőkre kivetett adó</vt:lpstr>
      <vt:lpstr>Hogyan oszlik meg az adóteher (a)</vt:lpstr>
      <vt:lpstr>Hogyan oszlik meg az adóteher (b)</vt:lpstr>
      <vt:lpstr>PowerPoint bemutató</vt:lpstr>
      <vt:lpstr>Árváltozások hatása a fogyasztói többletre </vt:lpstr>
      <vt:lpstr>Hogy mérjük a kínálati görbével a termelői többletet?</vt:lpstr>
      <vt:lpstr>Árváltozások hatása a termelői többletre</vt:lpstr>
      <vt:lpstr>Fogyasztói és termelői többlet piaci egyensúlyban</vt:lpstr>
      <vt:lpstr>Allokációs hatékonyság</vt:lpstr>
      <vt:lpstr>PowerPoint bemutató</vt:lpstr>
      <vt:lpstr>A holtteherveszteség</vt:lpstr>
      <vt:lpstr>Egyensúly kereskedelem nélkül</vt:lpstr>
      <vt:lpstr>Nemzetközi kereskedelem exportáló országban</vt:lpstr>
      <vt:lpstr>Kereskedelem exportáló országban</vt:lpstr>
      <vt:lpstr>A szabad kereskedelem jóléti hatásai importáló országban </vt:lpstr>
      <vt:lpstr>Kereskedelem importáló országban</vt:lpstr>
      <vt:lpstr>A vám hatásai</vt:lpstr>
      <vt:lpstr>A vám hatásai</vt:lpstr>
      <vt:lpstr>A vám hatásai</vt:lpstr>
      <vt:lpstr>A vám hatásai</vt:lpstr>
      <vt:lpstr>Az importkvóta</vt:lpstr>
      <vt:lpstr>Importkvóta hatásai</vt:lpstr>
      <vt:lpstr>Importkvóta hatásai</vt:lpstr>
      <vt:lpstr>Külső gazdasági hatások</vt:lpstr>
      <vt:lpstr>Külső gazdasági hatások</vt:lpstr>
      <vt:lpstr>Externáliák és piaci hatékonyság - Összefoglaló</vt:lpstr>
      <vt:lpstr>PowerPoint bemutató</vt:lpstr>
      <vt:lpstr>Közjószágok és közös erőforrások</vt:lpstr>
      <vt:lpstr>Makroökonómia</vt:lpstr>
      <vt:lpstr>A GDP</vt:lpstr>
      <vt:lpstr>Árszínvonal változásának mérése</vt:lpstr>
      <vt:lpstr>GDP deflátor vs. Fogyasztói árindex 1</vt:lpstr>
      <vt:lpstr>GDP deflátor vs. Fogyasztói árindex 2</vt:lpstr>
      <vt:lpstr>Mi határozza meg hosszú távon a növekedést?  </vt:lpstr>
      <vt:lpstr>A gazdasági növekedés legfőbb meghatározója: A termelékenység</vt:lpstr>
      <vt:lpstr>A növekedés meghatározói</vt:lpstr>
      <vt:lpstr>Pénzügyi intézmények típusai</vt:lpstr>
      <vt:lpstr>Kötvény vs. részvény</vt:lpstr>
      <vt:lpstr>Pénzügyi közvetítők</vt:lpstr>
      <vt:lpstr>Pénzügyi közvetítők</vt:lpstr>
      <vt:lpstr>Hitelpiac. A kölcsönözhető források piaca</vt:lpstr>
      <vt:lpstr>Megtakarítás ösztönzése a kölcsönözhető pénzek kínálatának növelése érdekében</vt:lpstr>
      <vt:lpstr>2. intézkedés: A beruházás ösztönzése – Beruházási adókedvezmény támogatása</vt:lpstr>
      <vt:lpstr>Magyarország, 2014</vt:lpstr>
      <vt:lpstr>Magyarország, 2014</vt:lpstr>
      <vt:lpstr>Miért nem fogynak el munkanélküliek?</vt:lpstr>
      <vt:lpstr>Miért nem fogynak el munkanélküliek?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MarkLili</dc:creator>
  <cp:lastModifiedBy>MarkLili</cp:lastModifiedBy>
  <cp:revision>30</cp:revision>
  <dcterms:created xsi:type="dcterms:W3CDTF">2015-11-12T20:25:37Z</dcterms:created>
  <dcterms:modified xsi:type="dcterms:W3CDTF">2015-12-16T21:26:01Z</dcterms:modified>
</cp:coreProperties>
</file>