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5" r:id="rId3"/>
    <p:sldMasterId id="2147483674" r:id="rId4"/>
    <p:sldMasterId id="2147483676" r:id="rId5"/>
    <p:sldMasterId id="2147483923" r:id="rId6"/>
  </p:sldMasterIdLst>
  <p:notesMasterIdLst>
    <p:notesMasterId r:id="rId107"/>
  </p:notesMasterIdLst>
  <p:handoutMasterIdLst>
    <p:handoutMasterId r:id="rId108"/>
  </p:handoutMasterIdLst>
  <p:sldIdLst>
    <p:sldId id="393" r:id="rId7"/>
    <p:sldId id="551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3" r:id="rId16"/>
    <p:sldId id="554" r:id="rId17"/>
    <p:sldId id="555" r:id="rId18"/>
    <p:sldId id="556" r:id="rId19"/>
    <p:sldId id="552" r:id="rId20"/>
    <p:sldId id="394" r:id="rId21"/>
    <p:sldId id="483" r:id="rId22"/>
    <p:sldId id="396" r:id="rId23"/>
    <p:sldId id="397" r:id="rId24"/>
    <p:sldId id="433" r:id="rId25"/>
    <p:sldId id="560" r:id="rId26"/>
    <p:sldId id="487" r:id="rId27"/>
    <p:sldId id="485" r:id="rId28"/>
    <p:sldId id="471" r:id="rId29"/>
    <p:sldId id="401" r:id="rId30"/>
    <p:sldId id="472" r:id="rId31"/>
    <p:sldId id="402" r:id="rId32"/>
    <p:sldId id="403" r:id="rId33"/>
    <p:sldId id="473" r:id="rId34"/>
    <p:sldId id="399" r:id="rId35"/>
    <p:sldId id="400" r:id="rId36"/>
    <p:sldId id="558" r:id="rId37"/>
    <p:sldId id="559" r:id="rId38"/>
    <p:sldId id="404" r:id="rId39"/>
    <p:sldId id="405" r:id="rId40"/>
    <p:sldId id="406" r:id="rId41"/>
    <p:sldId id="561" r:id="rId42"/>
    <p:sldId id="407" r:id="rId43"/>
    <p:sldId id="474" r:id="rId44"/>
    <p:sldId id="408" r:id="rId45"/>
    <p:sldId id="475" r:id="rId46"/>
    <p:sldId id="409" r:id="rId47"/>
    <p:sldId id="410" r:id="rId48"/>
    <p:sldId id="411" r:id="rId49"/>
    <p:sldId id="412" r:id="rId50"/>
    <p:sldId id="476" r:id="rId51"/>
    <p:sldId id="486" r:id="rId52"/>
    <p:sldId id="488" r:id="rId53"/>
    <p:sldId id="489" r:id="rId54"/>
    <p:sldId id="416" r:id="rId55"/>
    <p:sldId id="434" r:id="rId56"/>
    <p:sldId id="417" r:id="rId57"/>
    <p:sldId id="418" r:id="rId58"/>
    <p:sldId id="477" r:id="rId59"/>
    <p:sldId id="419" r:id="rId60"/>
    <p:sldId id="435" r:id="rId61"/>
    <p:sldId id="478" r:id="rId62"/>
    <p:sldId id="420" r:id="rId63"/>
    <p:sldId id="421" r:id="rId64"/>
    <p:sldId id="479" r:id="rId65"/>
    <p:sldId id="422" r:id="rId66"/>
    <p:sldId id="480" r:id="rId67"/>
    <p:sldId id="423" r:id="rId68"/>
    <p:sldId id="424" r:id="rId69"/>
    <p:sldId id="481" r:id="rId70"/>
    <p:sldId id="562" r:id="rId71"/>
    <p:sldId id="425" r:id="rId72"/>
    <p:sldId id="426" r:id="rId73"/>
    <p:sldId id="482" r:id="rId74"/>
    <p:sldId id="427" r:id="rId75"/>
    <p:sldId id="428" r:id="rId76"/>
    <p:sldId id="429" r:id="rId77"/>
    <p:sldId id="535" r:id="rId78"/>
    <p:sldId id="491" r:id="rId79"/>
    <p:sldId id="492" r:id="rId80"/>
    <p:sldId id="557" r:id="rId81"/>
    <p:sldId id="563" r:id="rId82"/>
    <p:sldId id="566" r:id="rId83"/>
    <p:sldId id="565" r:id="rId84"/>
    <p:sldId id="564" r:id="rId85"/>
    <p:sldId id="536" r:id="rId86"/>
    <p:sldId id="493" r:id="rId87"/>
    <p:sldId id="494" r:id="rId88"/>
    <p:sldId id="495" r:id="rId89"/>
    <p:sldId id="534" r:id="rId90"/>
    <p:sldId id="496" r:id="rId91"/>
    <p:sldId id="497" r:id="rId92"/>
    <p:sldId id="537" r:id="rId93"/>
    <p:sldId id="498" r:id="rId94"/>
    <p:sldId id="499" r:id="rId95"/>
    <p:sldId id="500" r:id="rId96"/>
    <p:sldId id="538" r:id="rId97"/>
    <p:sldId id="501" r:id="rId98"/>
    <p:sldId id="502" r:id="rId99"/>
    <p:sldId id="503" r:id="rId100"/>
    <p:sldId id="539" r:id="rId101"/>
    <p:sldId id="504" r:id="rId102"/>
    <p:sldId id="505" r:id="rId103"/>
    <p:sldId id="506" r:id="rId104"/>
    <p:sldId id="541" r:id="rId105"/>
    <p:sldId id="543" r:id="rId106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0000B8"/>
    <a:srgbClr val="800080"/>
    <a:srgbClr val="F8EDEC"/>
    <a:srgbClr val="000070"/>
    <a:srgbClr val="000099"/>
    <a:srgbClr val="006400"/>
    <a:srgbClr val="00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88235" autoAdjust="0"/>
  </p:normalViewPr>
  <p:slideViewPr>
    <p:cSldViewPr>
      <p:cViewPr varScale="1">
        <p:scale>
          <a:sx n="65" d="100"/>
          <a:sy n="65" d="100"/>
        </p:scale>
        <p:origin x="-12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11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slide" Target="slides/slide97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presProps" Target="presProps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220E19B-47A1-4076-9310-C1BECDB68F84}" type="datetimeFigureOut">
              <a:rPr lang="en-US"/>
              <a:pPr>
                <a:defRPr/>
              </a:pPr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20648F9-570C-4BA6-B7F6-88348C5E7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8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5B73819-F92E-414F-A5BD-067DA1DB790F}" type="datetimeFigureOut">
              <a:rPr lang="en-US"/>
              <a:pPr>
                <a:defRPr/>
              </a:pPr>
              <a:t>10/4/2015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39088" cy="3059113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1F7C7BAC-C32E-4DA8-A235-FF834D95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</p:txBody>
      </p:sp>
      <p:sp>
        <p:nvSpPr>
          <p:cNvPr id="16179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2823E9F-4587-48DE-8E33-E2F0806ED8E3}" type="slidenum">
              <a:rPr lang="en-US" altLang="en-US" smtClean="0">
                <a:latin typeface="Calibri" pitchFamily="34" charset="0"/>
              </a:rPr>
              <a:pPr/>
              <a:t>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294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911F354-CC14-416E-8368-346605CB1FC1}" type="slidenum">
              <a:rPr lang="en-US" altLang="en-US" smtClean="0">
                <a:latin typeface="Calibri" pitchFamily="34" charset="0"/>
              </a:rPr>
              <a:pPr/>
              <a:t>15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Jegyzetek helye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8397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9FD4694-C600-4918-BC09-061467AA1F8D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499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70EBB2-1A4B-4088-9279-111D7B886A3F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602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764CBE1-4FDE-4492-971C-482D45FF7985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8602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764CBE1-4FDE-4492-971C-482D45FF7985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4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3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31A47BA-9313-48BD-BE77-4384EDFE2F2A}" type="slidenum">
              <a:rPr lang="en-US" altLang="en-US" smtClean="0">
                <a:latin typeface="Calibri" pitchFamily="34" charset="0"/>
              </a:rPr>
              <a:pPr/>
              <a:t>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62819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0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62821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2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6282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8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806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B5D86B-F133-44D3-BDCE-3A2DF88590B9}" type="slidenum">
              <a:rPr lang="en-US" altLang="en-US" smtClean="0">
                <a:latin typeface="Calibri" pitchFamily="34" charset="0"/>
              </a:rPr>
              <a:pPr/>
              <a:t>50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1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0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6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909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94154C-3A53-4850-B3AF-87EF566B9C45}" type="slidenum">
              <a:rPr lang="en-US" altLang="en-US" smtClean="0">
                <a:latin typeface="Calibri" pitchFamily="34" charset="0"/>
              </a:rPr>
              <a:pPr/>
              <a:t>60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775F831-2E74-4588-B95C-A06A8BDC236E}" type="slidenum">
              <a:rPr lang="en-US" altLang="en-US" smtClean="0">
                <a:latin typeface="Calibri" pitchFamily="34" charset="0"/>
              </a:rPr>
              <a:pPr/>
              <a:t>62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43E6D5B-C892-4489-A102-D9220761FBC1}" type="slidenum">
              <a:rPr lang="en-US" altLang="en-US" smtClean="0">
                <a:latin typeface="Calibri" pitchFamily="34" charset="0"/>
              </a:rPr>
              <a:pPr/>
              <a:t>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1011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2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1013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4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1015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6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7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4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56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2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D8E9D70-11CC-435E-9B52-380CBBFFFA44}" type="slidenum">
              <a:rPr lang="en-US" altLang="en-US" smtClean="0">
                <a:latin typeface="Calibri" pitchFamily="34" charset="0"/>
              </a:rPr>
              <a:pPr/>
              <a:t>78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88419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0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88421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2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79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A556006-AE81-4951-B92F-DEBE09DCE98F}" type="slidenum">
              <a:rPr lang="en-US" altLang="en-US" smtClean="0">
                <a:latin typeface="Calibri" pitchFamily="34" charset="0"/>
              </a:rPr>
              <a:pPr/>
              <a:t>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2035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6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2037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8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2039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40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C7BAC-C32E-4DA8-A235-FF834D956FA3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3601F82-26E3-401C-B01A-64FF985AE5D9}" type="slidenum">
              <a:rPr lang="en-US" altLang="en-US" smtClean="0">
                <a:latin typeface="Calibri" pitchFamily="34" charset="0"/>
              </a:rPr>
              <a:pPr/>
              <a:t>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73059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0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73061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2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7306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C98BDD-9E61-4484-B02F-30FB43C40F9B}" type="slidenum">
              <a:rPr lang="en-US" altLang="en-US" smtClean="0">
                <a:latin typeface="Calibri" pitchFamily="34" charset="0"/>
              </a:rPr>
              <a:pPr/>
              <a:t>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84323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4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84325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6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4327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8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D8E9D70-11CC-435E-9B52-380CBBFFFA44}" type="slidenum">
              <a:rPr lang="en-US" altLang="en-US" smtClean="0">
                <a:latin typeface="Calibri" pitchFamily="34" charset="0"/>
              </a:rPr>
              <a:pPr/>
              <a:t>10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88419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0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88421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2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8842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D138628-FC19-4B1E-B7F0-F11BB5D5FFBD}" type="slidenum">
              <a:rPr lang="en-US" altLang="en-US" smtClean="0">
                <a:latin typeface="Calibri" pitchFamily="34" charset="0"/>
              </a:rPr>
              <a:pPr/>
              <a:t>11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92515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2516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92517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2518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2519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6" name="Rectangle 1031"/>
          <p:cNvSpPr>
            <a:spLocks noGrp="1" noChangeArrowheads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hu-HU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AD81CD4-3DB9-40DC-A2BD-A47E08900C73}" type="slidenum">
              <a:rPr lang="en-US" altLang="en-US" smtClean="0">
                <a:latin typeface="Calibri" pitchFamily="34" charset="0"/>
              </a:rPr>
              <a:pPr/>
              <a:t>12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193539" name="Rectangle 1026"/>
          <p:cNvSpPr>
            <a:spLocks noChangeArrowheads="1"/>
          </p:cNvSpPr>
          <p:nvPr/>
        </p:nvSpPr>
        <p:spPr bwMode="auto">
          <a:xfrm>
            <a:off x="5376863" y="0"/>
            <a:ext cx="41163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3540" name="Rectangle 1027"/>
          <p:cNvSpPr>
            <a:spLocks noChangeArrowheads="1"/>
          </p:cNvSpPr>
          <p:nvPr/>
        </p:nvSpPr>
        <p:spPr bwMode="auto">
          <a:xfrm>
            <a:off x="5376863" y="6243638"/>
            <a:ext cx="4116387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0" tIns="0" rIns="19380" bIns="0" anchor="b"/>
          <a:lstStyle>
            <a:lvl1pPr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altLang="en-US" sz="1000" i="1">
                <a:latin typeface="Times New Roman" pitchFamily="18" charset="0"/>
              </a:rPr>
              <a:t>2</a:t>
            </a:r>
          </a:p>
        </p:txBody>
      </p:sp>
      <p:sp>
        <p:nvSpPr>
          <p:cNvPr id="193541" name="Rectangle 1028"/>
          <p:cNvSpPr>
            <a:spLocks noChangeArrowheads="1"/>
          </p:cNvSpPr>
          <p:nvPr/>
        </p:nvSpPr>
        <p:spPr bwMode="auto">
          <a:xfrm>
            <a:off x="-1588" y="6243638"/>
            <a:ext cx="4113213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3542" name="Rectangle 1029"/>
          <p:cNvSpPr>
            <a:spLocks noChangeArrowheads="1"/>
          </p:cNvSpPr>
          <p:nvPr/>
        </p:nvSpPr>
        <p:spPr bwMode="auto">
          <a:xfrm>
            <a:off x="-1588" y="0"/>
            <a:ext cx="4113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93543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4" name="Rectangle 1031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u-HU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5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5577882-CF0C-434B-A94E-9F9359775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26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5407C58-20A7-43E3-8241-D9CEEE79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20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C9D606B-9D76-418E-A20D-65337A691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994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06F22E3-8E1F-41DF-A91C-16311BF8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349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BFFB646-1FD1-4FC9-9493-3A5D23D0F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06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E20F648-9E5D-4D10-B6A9-7F6642528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174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0AAE48B0-B1B5-47D4-8013-22A4AD295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557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F8C4D67-54C3-460D-833B-A43BDAF55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67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75E55A4-2375-4AFD-AFC6-6C1CC806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5254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CB8CE60B-6DF9-44CD-84FE-38898DFAC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46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00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4102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54E3861-485D-4327-BD11-9E2A37B25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43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fld id="{B466F996-39DF-49D7-BD28-D020DED0D1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262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0000B8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0000B8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8FD756B-624A-451E-A052-63AB6F898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2209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CC8D430-CB31-4C58-BCAE-CE6859E5C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11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C87EED4-9500-4708-9E6E-0D7C964DE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5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49FB57-6CD4-4984-B674-92F77EAE1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37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13E79C54-296D-4933-9059-61150EB85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603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2514600"/>
          </a:xfrm>
          <a:prstGeom prst="rect">
            <a:avLst/>
          </a:prstGeom>
        </p:spPr>
        <p:txBody>
          <a:bodyPr/>
          <a:lstStyle>
            <a:lvl1pPr algn="ctr">
              <a:defRPr sz="4000" b="0" baseline="0">
                <a:solidFill>
                  <a:srgbClr val="A6190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685800"/>
            <a:ext cx="1371600" cy="1066800"/>
          </a:xfrm>
          <a:prstGeom prst="rect">
            <a:avLst/>
          </a:prstGeom>
          <a:noFill/>
          <a:ln w="3175">
            <a:solidFill>
              <a:srgbClr val="006400"/>
            </a:solidFill>
            <a:prstDash val="sysDot"/>
          </a:ln>
        </p:spPr>
        <p:txBody>
          <a:bodyPr/>
          <a:lstStyle>
            <a:lvl1pPr marL="0" indent="0" algn="ctr">
              <a:buNone/>
              <a:defRPr sz="6000" i="0">
                <a:solidFill>
                  <a:srgbClr val="0064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528A9E41-A3F5-481D-A86B-186B040DF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8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912792B-0180-4B3A-9E6E-9F4379126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084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D5979689-C1E8-42DB-B657-BEEC0FD43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353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3D2B264C-0193-4801-9019-AF879B344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9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839200" cy="5334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E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0"/>
            <a:ext cx="762000" cy="533400"/>
          </a:xfrm>
          <a:prstGeom prst="rect">
            <a:avLst/>
          </a:prstGeom>
          <a:ln w="3175">
            <a:solidFill>
              <a:srgbClr val="800080"/>
            </a:solidFill>
            <a:prstDash val="sysDot"/>
          </a:ln>
        </p:spPr>
        <p:txBody>
          <a:bodyPr/>
          <a:lstStyle>
            <a:lvl1pPr algn="ctr">
              <a:buNone/>
              <a:defRPr sz="280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algn="l">
              <a:buNone/>
              <a:defRPr sz="2800">
                <a:solidFill>
                  <a:srgbClr val="0048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416675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76DA9D0-D702-4474-95E1-EF7FB1BDB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641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1981200"/>
            <a:ext cx="1271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1"/>
          <p:cNvSpPr>
            <a:spLocks noChangeArrowheads="1"/>
          </p:cNvSpPr>
          <p:nvPr userDrawn="1"/>
        </p:nvSpPr>
        <p:spPr bwMode="auto">
          <a:xfrm>
            <a:off x="7696200" y="161925"/>
            <a:ext cx="1365250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64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Fejezet</a:t>
            </a:r>
            <a:endParaRPr lang="en-US" sz="2800" smtClean="0">
              <a:solidFill>
                <a:srgbClr val="0064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89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  <p:sldLayoutId id="2147484206" r:id="rId18"/>
    <p:sldLayoutId id="2147484211" r:id="rId19"/>
    <p:sldLayoutId id="2147484212" r:id="rId20"/>
    <p:sldLayoutId id="2147484213" r:id="rId21"/>
    <p:sldLayoutId id="2147484214" r:id="rId22"/>
    <p:sldLayoutId id="214748421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1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1" cy="6858000"/>
          </a:xfrm>
        </p:grpSpPr>
        <p:pic>
          <p:nvPicPr>
            <p:cNvPr id="2052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565275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0000B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Táblázat</a:t>
            </a:r>
            <a:endParaRPr lang="en-US" sz="2800" smtClean="0">
              <a:solidFill>
                <a:srgbClr val="0000B8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076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9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9445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smtClean="0">
                <a:solidFill>
                  <a:srgbClr val="800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Ábra</a:t>
            </a:r>
            <a:endParaRPr lang="en-US" sz="2800" smtClean="0">
              <a:solidFill>
                <a:srgbClr val="800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1"/>
          <p:cNvSpPr>
            <a:spLocks noChangeArrowheads="1"/>
          </p:cNvSpPr>
          <p:nvPr userDrawn="1"/>
        </p:nvSpPr>
        <p:spPr bwMode="auto">
          <a:xfrm>
            <a:off x="3429000" y="0"/>
            <a:ext cx="1665288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hu-HU" sz="2800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Függelék</a:t>
            </a:r>
            <a:endParaRPr lang="en-US" sz="2800" b="1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124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3400"/>
              <a:ext cx="91440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Rectangle 9"/>
          <p:cNvSpPr>
            <a:spLocks noChangeArrowheads="1"/>
          </p:cNvSpPr>
          <p:nvPr userDrawn="1"/>
        </p:nvSpPr>
        <p:spPr bwMode="auto">
          <a:xfrm>
            <a:off x="209550" y="0"/>
            <a:ext cx="1206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rgbClr val="800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Figure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www2.itif.org/2013-are-robots-taking-jobs.pdf" TargetMode="External"/><Relationship Id="rId4" Type="http://schemas.openxmlformats.org/officeDocument/2006/relationships/hyperlink" Target="http://www.economist.com/blogs/freeexchange/2011/11/technological-unemployment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j.com/articles/SB1000142412788732437400457821768230560507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ce_elasticity_of_deman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ageconsearch.umn.edu/bitstream/32427/1/04010069.pdf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 bwMode="auto">
          <a:xfrm>
            <a:off x="0" y="2057400"/>
            <a:ext cx="9144000" cy="243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Rugalmasság és </a:t>
            </a: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használata</a:t>
            </a:r>
            <a:b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(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könyv 5. fejezete)</a:t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/>
            </a:r>
            <a:b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Közgazdaságtani </a:t>
            </a: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alapismeretek</a:t>
            </a:r>
            <a:b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</a:br>
            <a:r>
              <a:rPr lang="hu-HU" altLang="en-US" sz="3600" dirty="0" smtClean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hu-HU" altLang="en-US" sz="3600" dirty="0">
                <a:solidFill>
                  <a:srgbClr val="9E0000"/>
                </a:solidFill>
                <a:latin typeface="+mj-lt"/>
                <a:ea typeface="+mj-ea"/>
                <a:cs typeface="+mj-cs"/>
              </a:rPr>
              <a:t>. előadás</a:t>
            </a:r>
            <a:endParaRPr lang="en-US" altLang="en-US" dirty="0">
              <a:solidFill>
                <a:srgbClr val="9E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-304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94211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Görbetologatás</a:t>
            </a:r>
            <a:endParaRPr lang="en-US" altLang="en-US" dirty="0" smtClean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84288" y="2133600"/>
            <a:ext cx="2982912" cy="2552700"/>
            <a:chOff x="1433" y="1344"/>
            <a:chExt cx="1879" cy="1608"/>
          </a:xfrm>
        </p:grpSpPr>
        <p:sp>
          <p:nvSpPr>
            <p:cNvPr id="94256" name="Line 42"/>
            <p:cNvSpPr>
              <a:spLocks noChangeShapeType="1"/>
            </p:cNvSpPr>
            <p:nvPr/>
          </p:nvSpPr>
          <p:spPr bwMode="auto">
            <a:xfrm flipH="1">
              <a:off x="1433" y="1584"/>
              <a:ext cx="1639" cy="136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7" name="Rectangle 55"/>
            <p:cNvSpPr>
              <a:spLocks noChangeArrowheads="1"/>
            </p:cNvSpPr>
            <p:nvPr/>
          </p:nvSpPr>
          <p:spPr bwMode="auto">
            <a:xfrm>
              <a:off x="3024" y="13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ahoma" pitchFamily="34" charset="0"/>
                </a:rPr>
                <a:t>S</a:t>
              </a:r>
              <a:r>
                <a:rPr lang="en-US" altLang="en-US" sz="2000" b="1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595313" y="1676400"/>
            <a:ext cx="2428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Ár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955675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13446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16700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20177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3431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94219" name="Rectangle 10"/>
          <p:cNvSpPr>
            <a:spLocks noChangeArrowheads="1"/>
          </p:cNvSpPr>
          <p:nvPr/>
        </p:nvSpPr>
        <p:spPr bwMode="auto">
          <a:xfrm>
            <a:off x="3379788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37258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40306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4657725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11</a:t>
            </a:r>
          </a:p>
        </p:txBody>
      </p:sp>
      <p:sp>
        <p:nvSpPr>
          <p:cNvPr id="94223" name="Rectangle 14"/>
          <p:cNvSpPr>
            <a:spLocks noChangeArrowheads="1"/>
          </p:cNvSpPr>
          <p:nvPr/>
        </p:nvSpPr>
        <p:spPr bwMode="auto">
          <a:xfrm>
            <a:off x="500538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4224" name="Line 15"/>
          <p:cNvSpPr>
            <a:spLocks noChangeShapeType="1"/>
          </p:cNvSpPr>
          <p:nvPr/>
        </p:nvSpPr>
        <p:spPr bwMode="auto">
          <a:xfrm>
            <a:off x="139223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Line 16"/>
          <p:cNvSpPr>
            <a:spLocks noChangeShapeType="1"/>
          </p:cNvSpPr>
          <p:nvPr/>
        </p:nvSpPr>
        <p:spPr bwMode="auto">
          <a:xfrm>
            <a:off x="17160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Line 17"/>
          <p:cNvSpPr>
            <a:spLocks noChangeShapeType="1"/>
          </p:cNvSpPr>
          <p:nvPr/>
        </p:nvSpPr>
        <p:spPr bwMode="auto">
          <a:xfrm>
            <a:off x="20621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2411413" y="5949950"/>
            <a:ext cx="0" cy="1190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Line 19"/>
          <p:cNvSpPr>
            <a:spLocks noChangeShapeType="1"/>
          </p:cNvSpPr>
          <p:nvPr/>
        </p:nvSpPr>
        <p:spPr bwMode="auto">
          <a:xfrm>
            <a:off x="273367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>
            <a:off x="30797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Line 21"/>
          <p:cNvSpPr>
            <a:spLocks noChangeShapeType="1"/>
          </p:cNvSpPr>
          <p:nvPr/>
        </p:nvSpPr>
        <p:spPr bwMode="auto">
          <a:xfrm>
            <a:off x="37512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Line 22"/>
          <p:cNvSpPr>
            <a:spLocks noChangeShapeType="1"/>
          </p:cNvSpPr>
          <p:nvPr/>
        </p:nvSpPr>
        <p:spPr bwMode="auto">
          <a:xfrm>
            <a:off x="407670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Line 23"/>
          <p:cNvSpPr>
            <a:spLocks noChangeShapeType="1"/>
          </p:cNvSpPr>
          <p:nvPr/>
        </p:nvSpPr>
        <p:spPr bwMode="auto">
          <a:xfrm flipH="1">
            <a:off x="4424363" y="5935663"/>
            <a:ext cx="1587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Line 24"/>
          <p:cNvSpPr>
            <a:spLocks noChangeShapeType="1"/>
          </p:cNvSpPr>
          <p:nvPr/>
        </p:nvSpPr>
        <p:spPr bwMode="auto">
          <a:xfrm>
            <a:off x="47672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Line 25"/>
          <p:cNvSpPr>
            <a:spLocks noChangeShapeType="1"/>
          </p:cNvSpPr>
          <p:nvPr/>
        </p:nvSpPr>
        <p:spPr bwMode="auto">
          <a:xfrm>
            <a:off x="50942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Line 26"/>
          <p:cNvSpPr>
            <a:spLocks noChangeShapeType="1"/>
          </p:cNvSpPr>
          <p:nvPr/>
        </p:nvSpPr>
        <p:spPr bwMode="auto">
          <a:xfrm flipH="1">
            <a:off x="54419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Line 27"/>
          <p:cNvSpPr>
            <a:spLocks noChangeShapeType="1"/>
          </p:cNvSpPr>
          <p:nvPr/>
        </p:nvSpPr>
        <p:spPr bwMode="auto">
          <a:xfrm>
            <a:off x="342582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Rectangle 28"/>
          <p:cNvSpPr>
            <a:spLocks noChangeArrowheads="1"/>
          </p:cNvSpPr>
          <p:nvPr/>
        </p:nvSpPr>
        <p:spPr bwMode="auto">
          <a:xfrm>
            <a:off x="6188075" y="6146800"/>
            <a:ext cx="1174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Mennyiség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238" name="Rectangle 29"/>
          <p:cNvSpPr>
            <a:spLocks noChangeArrowheads="1"/>
          </p:cNvSpPr>
          <p:nvPr/>
        </p:nvSpPr>
        <p:spPr bwMode="auto">
          <a:xfrm>
            <a:off x="532923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13</a:t>
            </a:r>
          </a:p>
        </p:txBody>
      </p:sp>
      <p:sp>
        <p:nvSpPr>
          <p:cNvPr id="94239" name="Line 30"/>
          <p:cNvSpPr>
            <a:spLocks noChangeShapeType="1"/>
          </p:cNvSpPr>
          <p:nvPr/>
        </p:nvSpPr>
        <p:spPr bwMode="auto">
          <a:xfrm flipH="1">
            <a:off x="1695450" y="2817813"/>
            <a:ext cx="3394075" cy="28225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Line 31"/>
          <p:cNvSpPr>
            <a:spLocks noChangeShapeType="1"/>
          </p:cNvSpPr>
          <p:nvPr/>
        </p:nvSpPr>
        <p:spPr bwMode="auto">
          <a:xfrm>
            <a:off x="1328738" y="3257550"/>
            <a:ext cx="4260850" cy="19621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Freeform 32"/>
          <p:cNvSpPr>
            <a:spLocks/>
          </p:cNvSpPr>
          <p:nvPr/>
        </p:nvSpPr>
        <p:spPr bwMode="auto">
          <a:xfrm>
            <a:off x="3359150" y="4171950"/>
            <a:ext cx="130175" cy="93663"/>
          </a:xfrm>
          <a:custGeom>
            <a:avLst/>
            <a:gdLst>
              <a:gd name="T0" fmla="*/ 2147483647 w 82"/>
              <a:gd name="T1" fmla="*/ 2147483647 h 59"/>
              <a:gd name="T2" fmla="*/ 2147483647 w 82"/>
              <a:gd name="T3" fmla="*/ 2147483647 h 59"/>
              <a:gd name="T4" fmla="*/ 2147483647 w 82"/>
              <a:gd name="T5" fmla="*/ 2147483647 h 59"/>
              <a:gd name="T6" fmla="*/ 2147483647 w 82"/>
              <a:gd name="T7" fmla="*/ 2147483647 h 59"/>
              <a:gd name="T8" fmla="*/ 2147483647 w 82"/>
              <a:gd name="T9" fmla="*/ 2147483647 h 59"/>
              <a:gd name="T10" fmla="*/ 2147483647 w 82"/>
              <a:gd name="T11" fmla="*/ 0 h 59"/>
              <a:gd name="T12" fmla="*/ 2147483647 w 82"/>
              <a:gd name="T13" fmla="*/ 0 h 59"/>
              <a:gd name="T14" fmla="*/ 2147483647 w 82"/>
              <a:gd name="T15" fmla="*/ 0 h 59"/>
              <a:gd name="T16" fmla="*/ 0 w 82"/>
              <a:gd name="T17" fmla="*/ 2147483647 h 59"/>
              <a:gd name="T18" fmla="*/ 0 w 82"/>
              <a:gd name="T19" fmla="*/ 2147483647 h 59"/>
              <a:gd name="T20" fmla="*/ 0 w 82"/>
              <a:gd name="T21" fmla="*/ 2147483647 h 59"/>
              <a:gd name="T22" fmla="*/ 2147483647 w 82"/>
              <a:gd name="T23" fmla="*/ 2147483647 h 59"/>
              <a:gd name="T24" fmla="*/ 2147483647 w 82"/>
              <a:gd name="T25" fmla="*/ 2147483647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"/>
              <a:gd name="T40" fmla="*/ 0 h 59"/>
              <a:gd name="T41" fmla="*/ 82 w 82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" h="59">
                <a:moveTo>
                  <a:pt x="40" y="58"/>
                </a:moveTo>
                <a:lnTo>
                  <a:pt x="54" y="58"/>
                </a:lnTo>
                <a:lnTo>
                  <a:pt x="67" y="46"/>
                </a:lnTo>
                <a:lnTo>
                  <a:pt x="81" y="35"/>
                </a:lnTo>
                <a:lnTo>
                  <a:pt x="67" y="12"/>
                </a:lnTo>
                <a:lnTo>
                  <a:pt x="54" y="0"/>
                </a:lnTo>
                <a:lnTo>
                  <a:pt x="40" y="0"/>
                </a:lnTo>
                <a:lnTo>
                  <a:pt x="27" y="0"/>
                </a:lnTo>
                <a:lnTo>
                  <a:pt x="0" y="12"/>
                </a:lnTo>
                <a:lnTo>
                  <a:pt x="0" y="35"/>
                </a:lnTo>
                <a:lnTo>
                  <a:pt x="0" y="46"/>
                </a:lnTo>
                <a:lnTo>
                  <a:pt x="27" y="58"/>
                </a:lnTo>
                <a:lnTo>
                  <a:pt x="40" y="5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Freeform 33"/>
          <p:cNvSpPr>
            <a:spLocks/>
          </p:cNvSpPr>
          <p:nvPr/>
        </p:nvSpPr>
        <p:spPr bwMode="auto">
          <a:xfrm>
            <a:off x="914400" y="1784350"/>
            <a:ext cx="6518275" cy="4279900"/>
          </a:xfrm>
          <a:custGeom>
            <a:avLst/>
            <a:gdLst>
              <a:gd name="T0" fmla="*/ 0 w 4106"/>
              <a:gd name="T1" fmla="*/ 0 h 2696"/>
              <a:gd name="T2" fmla="*/ 0 w 4106"/>
              <a:gd name="T3" fmla="*/ 2147483647 h 2696"/>
              <a:gd name="T4" fmla="*/ 2147483647 w 4106"/>
              <a:gd name="T5" fmla="*/ 2147483647 h 2696"/>
              <a:gd name="T6" fmla="*/ 0 60000 65536"/>
              <a:gd name="T7" fmla="*/ 0 60000 65536"/>
              <a:gd name="T8" fmla="*/ 0 60000 65536"/>
              <a:gd name="T9" fmla="*/ 0 w 4106"/>
              <a:gd name="T10" fmla="*/ 0 h 2696"/>
              <a:gd name="T11" fmla="*/ 4106 w 4106"/>
              <a:gd name="T12" fmla="*/ 2696 h 2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6" h="2696">
                <a:moveTo>
                  <a:pt x="0" y="0"/>
                </a:moveTo>
                <a:lnTo>
                  <a:pt x="0" y="2695"/>
                </a:lnTo>
                <a:lnTo>
                  <a:pt x="4105" y="26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Rectangle 36"/>
          <p:cNvSpPr>
            <a:spLocks noChangeArrowheads="1"/>
          </p:cNvSpPr>
          <p:nvPr/>
        </p:nvSpPr>
        <p:spPr bwMode="auto">
          <a:xfrm>
            <a:off x="5181600" y="2514600"/>
            <a:ext cx="271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Tahoma" pitchFamily="34" charset="0"/>
              </a:rPr>
              <a:t>S</a:t>
            </a:r>
            <a:r>
              <a:rPr lang="en-US" altLang="en-US" sz="2000" b="1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4244" name="Rectangle 37"/>
          <p:cNvSpPr>
            <a:spLocks noChangeArrowheads="1"/>
          </p:cNvSpPr>
          <p:nvPr/>
        </p:nvSpPr>
        <p:spPr bwMode="auto">
          <a:xfrm>
            <a:off x="4248150" y="6029325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90638" y="3703638"/>
            <a:ext cx="4137025" cy="1871662"/>
            <a:chOff x="2232" y="1413"/>
            <a:chExt cx="2515" cy="1995"/>
          </a:xfrm>
        </p:grpSpPr>
        <p:sp>
          <p:nvSpPr>
            <p:cNvPr id="94254" name="Line 21"/>
            <p:cNvSpPr>
              <a:spLocks noChangeShapeType="1"/>
            </p:cNvSpPr>
            <p:nvPr/>
          </p:nvSpPr>
          <p:spPr bwMode="auto">
            <a:xfrm>
              <a:off x="2232" y="1413"/>
              <a:ext cx="2243" cy="184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5" name="Rectangle 66"/>
            <p:cNvSpPr>
              <a:spLocks noChangeArrowheads="1"/>
            </p:cNvSpPr>
            <p:nvPr/>
          </p:nvSpPr>
          <p:spPr bwMode="auto">
            <a:xfrm>
              <a:off x="4560" y="3216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ahoma" pitchFamily="34" charset="0"/>
                </a:rPr>
                <a:t>D</a:t>
              </a:r>
              <a:r>
                <a:rPr lang="en-US" altLang="en-US" sz="2000" b="1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9588" y="1144588"/>
            <a:ext cx="3249612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Szalmonellajárvány:</a:t>
            </a: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Csökken a kínálat (a tej egy részét megsemmisítik)</a:t>
            </a: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Csökken a kereslet (az emberek óvatosabbak)</a:t>
            </a:r>
          </a:p>
          <a:p>
            <a:pPr marL="285750" indent="-285750">
              <a:buFontTx/>
              <a:buChar char="-"/>
              <a:defRPr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mennyiség csökken, az árváltozás bizonytalan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3352800" y="3048000"/>
            <a:ext cx="1293813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3998913" y="4876800"/>
            <a:ext cx="6746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9" name="Line 38"/>
          <p:cNvSpPr>
            <a:spLocks noChangeShapeType="1"/>
          </p:cNvSpPr>
          <p:nvPr/>
        </p:nvSpPr>
        <p:spPr bwMode="auto">
          <a:xfrm>
            <a:off x="3429000" y="4191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50" name="Line 39"/>
          <p:cNvSpPr>
            <a:spLocks noChangeShapeType="1"/>
          </p:cNvSpPr>
          <p:nvPr/>
        </p:nvSpPr>
        <p:spPr bwMode="auto">
          <a:xfrm flipH="1" flipV="1">
            <a:off x="914400" y="4171950"/>
            <a:ext cx="2514600" cy="19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955675" y="4051300"/>
            <a:ext cx="1131888" cy="2011363"/>
          </a:xfrm>
          <a:custGeom>
            <a:avLst/>
            <a:gdLst>
              <a:gd name="T0" fmla="*/ 0 w 860"/>
              <a:gd name="T1" fmla="*/ 0 h 1458"/>
              <a:gd name="T2" fmla="*/ 2147483647 w 860"/>
              <a:gd name="T3" fmla="*/ 0 h 1458"/>
              <a:gd name="T4" fmla="*/ 2147483647 w 860"/>
              <a:gd name="T5" fmla="*/ 2147483647 h 1458"/>
              <a:gd name="T6" fmla="*/ 0 60000 65536"/>
              <a:gd name="T7" fmla="*/ 0 60000 65536"/>
              <a:gd name="T8" fmla="*/ 0 60000 65536"/>
              <a:gd name="T9" fmla="*/ 0 w 860"/>
              <a:gd name="T10" fmla="*/ 0 h 1458"/>
              <a:gd name="T11" fmla="*/ 860 w 860"/>
              <a:gd name="T12" fmla="*/ 1458 h 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0" h="1458">
                <a:moveTo>
                  <a:pt x="0" y="0"/>
                </a:moveTo>
                <a:lnTo>
                  <a:pt x="859" y="0"/>
                </a:lnTo>
                <a:lnTo>
                  <a:pt x="859" y="1457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2" name="Rectangle 36"/>
          <p:cNvSpPr>
            <a:spLocks noChangeArrowheads="1"/>
          </p:cNvSpPr>
          <p:nvPr/>
        </p:nvSpPr>
        <p:spPr bwMode="auto">
          <a:xfrm>
            <a:off x="5118100" y="4594225"/>
            <a:ext cx="30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000" b="1">
                <a:solidFill>
                  <a:srgbClr val="000000"/>
                </a:solidFill>
                <a:latin typeface="Tahoma" pitchFamily="34" charset="0"/>
              </a:rPr>
              <a:t>D</a:t>
            </a:r>
            <a:r>
              <a:rPr lang="en-US" altLang="en-US" sz="2000" b="1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9" name="Freeform 32"/>
          <p:cNvSpPr>
            <a:spLocks/>
          </p:cNvSpPr>
          <p:nvPr/>
        </p:nvSpPr>
        <p:spPr bwMode="auto">
          <a:xfrm>
            <a:off x="2003425" y="4021138"/>
            <a:ext cx="130175" cy="93662"/>
          </a:xfrm>
          <a:custGeom>
            <a:avLst/>
            <a:gdLst>
              <a:gd name="T0" fmla="*/ 2147483647 w 82"/>
              <a:gd name="T1" fmla="*/ 2147483647 h 59"/>
              <a:gd name="T2" fmla="*/ 2147483647 w 82"/>
              <a:gd name="T3" fmla="*/ 2147483647 h 59"/>
              <a:gd name="T4" fmla="*/ 2147483647 w 82"/>
              <a:gd name="T5" fmla="*/ 2147483647 h 59"/>
              <a:gd name="T6" fmla="*/ 2147483647 w 82"/>
              <a:gd name="T7" fmla="*/ 2147483647 h 59"/>
              <a:gd name="T8" fmla="*/ 2147483647 w 82"/>
              <a:gd name="T9" fmla="*/ 2147483647 h 59"/>
              <a:gd name="T10" fmla="*/ 2147483647 w 82"/>
              <a:gd name="T11" fmla="*/ 0 h 59"/>
              <a:gd name="T12" fmla="*/ 2147483647 w 82"/>
              <a:gd name="T13" fmla="*/ 0 h 59"/>
              <a:gd name="T14" fmla="*/ 2147483647 w 82"/>
              <a:gd name="T15" fmla="*/ 0 h 59"/>
              <a:gd name="T16" fmla="*/ 0 w 82"/>
              <a:gd name="T17" fmla="*/ 2147483647 h 59"/>
              <a:gd name="T18" fmla="*/ 0 w 82"/>
              <a:gd name="T19" fmla="*/ 2147483647 h 59"/>
              <a:gd name="T20" fmla="*/ 0 w 82"/>
              <a:gd name="T21" fmla="*/ 2147483647 h 59"/>
              <a:gd name="T22" fmla="*/ 2147483647 w 82"/>
              <a:gd name="T23" fmla="*/ 2147483647 h 59"/>
              <a:gd name="T24" fmla="*/ 2147483647 w 82"/>
              <a:gd name="T25" fmla="*/ 2147483647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"/>
              <a:gd name="T40" fmla="*/ 0 h 59"/>
              <a:gd name="T41" fmla="*/ 82 w 82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" h="59">
                <a:moveTo>
                  <a:pt x="40" y="58"/>
                </a:moveTo>
                <a:lnTo>
                  <a:pt x="54" y="58"/>
                </a:lnTo>
                <a:lnTo>
                  <a:pt x="67" y="46"/>
                </a:lnTo>
                <a:lnTo>
                  <a:pt x="81" y="35"/>
                </a:lnTo>
                <a:lnTo>
                  <a:pt x="67" y="12"/>
                </a:lnTo>
                <a:lnTo>
                  <a:pt x="54" y="0"/>
                </a:lnTo>
                <a:lnTo>
                  <a:pt x="40" y="0"/>
                </a:lnTo>
                <a:lnTo>
                  <a:pt x="27" y="0"/>
                </a:lnTo>
                <a:lnTo>
                  <a:pt x="0" y="12"/>
                </a:lnTo>
                <a:lnTo>
                  <a:pt x="0" y="35"/>
                </a:lnTo>
                <a:lnTo>
                  <a:pt x="0" y="46"/>
                </a:lnTo>
                <a:lnTo>
                  <a:pt x="27" y="58"/>
                </a:lnTo>
                <a:lnTo>
                  <a:pt x="40" y="5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1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4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777240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79C54-296D-4933-9059-61150EB85A3F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98307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Görbetologatás – összefoglaló </a:t>
            </a:r>
            <a:endParaRPr lang="en-US" altLang="en-US" dirty="0" smtClean="0"/>
          </a:p>
        </p:txBody>
      </p:sp>
      <p:grpSp>
        <p:nvGrpSpPr>
          <p:cNvPr id="98308" name="Group 1035"/>
          <p:cNvGrpSpPr>
            <a:grpSpLocks/>
          </p:cNvGrpSpPr>
          <p:nvPr/>
        </p:nvGrpSpPr>
        <p:grpSpPr bwMode="auto">
          <a:xfrm>
            <a:off x="685800" y="1600200"/>
            <a:ext cx="8218488" cy="4114800"/>
            <a:chOff x="290" y="1203"/>
            <a:chExt cx="4985" cy="2366"/>
          </a:xfrm>
        </p:grpSpPr>
        <p:graphicFrame>
          <p:nvGraphicFramePr>
            <p:cNvPr id="98310" name="Object 1027"/>
            <p:cNvGraphicFramePr>
              <a:graphicFrameLocks noChangeAspect="1"/>
            </p:cNvGraphicFramePr>
            <p:nvPr/>
          </p:nvGraphicFramePr>
          <p:xfrm>
            <a:off x="290" y="1203"/>
            <a:ext cx="4985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5" name="Document" r:id="rId4" imgW="5679385" imgH="2704667" progId="Word.Document.8">
                    <p:embed/>
                  </p:oleObj>
                </mc:Choice>
                <mc:Fallback>
                  <p:oleObj name="Document" r:id="rId4" imgW="5679385" imgH="270466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" y="1203"/>
                          <a:ext cx="4985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1" name="Line 1028"/>
            <p:cNvSpPr>
              <a:spLocks noChangeShapeType="1"/>
            </p:cNvSpPr>
            <p:nvPr/>
          </p:nvSpPr>
          <p:spPr bwMode="auto">
            <a:xfrm>
              <a:off x="336" y="2780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Line 1029"/>
            <p:cNvSpPr>
              <a:spLocks noChangeShapeType="1"/>
            </p:cNvSpPr>
            <p:nvPr/>
          </p:nvSpPr>
          <p:spPr bwMode="auto">
            <a:xfrm>
              <a:off x="336" y="2403"/>
              <a:ext cx="48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Line 1030"/>
            <p:cNvSpPr>
              <a:spLocks noChangeShapeType="1"/>
            </p:cNvSpPr>
            <p:nvPr/>
          </p:nvSpPr>
          <p:spPr bwMode="auto">
            <a:xfrm>
              <a:off x="336" y="1968"/>
              <a:ext cx="48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4" name="Line 1031"/>
            <p:cNvSpPr>
              <a:spLocks noChangeShapeType="1"/>
            </p:cNvSpPr>
            <p:nvPr/>
          </p:nvSpPr>
          <p:spPr bwMode="auto">
            <a:xfrm>
              <a:off x="1445" y="1510"/>
              <a:ext cx="0" cy="16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Line 1032"/>
            <p:cNvSpPr>
              <a:spLocks noChangeShapeType="1"/>
            </p:cNvSpPr>
            <p:nvPr/>
          </p:nvSpPr>
          <p:spPr bwMode="auto">
            <a:xfrm>
              <a:off x="2640" y="1584"/>
              <a:ext cx="0" cy="1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6" name="Line 1033"/>
            <p:cNvSpPr>
              <a:spLocks noChangeShapeType="1"/>
            </p:cNvSpPr>
            <p:nvPr/>
          </p:nvSpPr>
          <p:spPr bwMode="auto">
            <a:xfrm>
              <a:off x="3936" y="1584"/>
              <a:ext cx="0" cy="1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838200" y="5257800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F09A0E"/>
              </a:buClr>
            </a:pPr>
            <a:r>
              <a:rPr lang="hu-HU" altLang="en-US" b="1"/>
              <a:t>Mitől függ a kérdőjel? </a:t>
            </a:r>
            <a:endParaRPr lang="hu-HU" alt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89842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6275" y="1295400"/>
            <a:ext cx="8001000" cy="5105400"/>
          </a:xfrm>
        </p:spPr>
        <p:txBody>
          <a:bodyPr/>
          <a:lstStyle/>
          <a:p>
            <a:pPr marL="0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r>
              <a:rPr lang="hu-HU" sz="2800" dirty="0" smtClean="0"/>
              <a:t>Pl. kereslet csökken és a kínálat is csökken. (szalmonella)</a:t>
            </a:r>
            <a:br>
              <a:rPr lang="hu-HU" sz="2800" dirty="0" smtClean="0"/>
            </a:br>
            <a:r>
              <a:rPr lang="hu-HU" sz="2800" dirty="0" smtClean="0"/>
              <a:t>Hatás: Q </a:t>
            </a:r>
            <a:r>
              <a:rPr lang="en-US" sz="2800" dirty="0"/>
              <a:t> </a:t>
            </a:r>
            <a:r>
              <a:rPr lang="en-US" sz="2800" dirty="0" smtClean="0"/>
              <a:t>↓</a:t>
            </a:r>
            <a:r>
              <a:rPr lang="hu-HU" sz="2800" dirty="0" smtClean="0"/>
              <a:t>, P ?</a:t>
            </a:r>
          </a:p>
          <a:p>
            <a:pPr marL="0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2800" dirty="0"/>
          </a:p>
          <a:p>
            <a:pPr>
              <a:buClr>
                <a:srgbClr val="F09A0E"/>
              </a:buClr>
              <a:buFont typeface="Arial" panose="020B0604020202020204" pitchFamily="34" charset="0"/>
              <a:buChar char="•"/>
              <a:defRPr/>
            </a:pPr>
            <a:r>
              <a:rPr lang="hu-HU" sz="2800" dirty="0" smtClean="0"/>
              <a:t>Kereslet csökkenése (balra tolódása): </a:t>
            </a:r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r>
              <a:rPr lang="hu-HU" sz="2400" dirty="0" smtClean="0"/>
              <a:t>Adott ár mellett kevesebbet akarnak venni</a:t>
            </a:r>
          </a:p>
          <a:p>
            <a:pPr>
              <a:buClr>
                <a:srgbClr val="F09A0E"/>
              </a:buClr>
              <a:buFont typeface="Arial" panose="020B0604020202020204" pitchFamily="34" charset="0"/>
              <a:buChar char="•"/>
              <a:defRPr/>
            </a:pPr>
            <a:r>
              <a:rPr lang="hu-HU" sz="2800" dirty="0" smtClean="0"/>
              <a:t>Kínálat csökkenése (balra tolódása):</a:t>
            </a:r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r>
              <a:rPr lang="hu-HU" sz="2400" dirty="0" smtClean="0"/>
              <a:t>Adott ár mellett kevesebbet akarnak termelni/eladni</a:t>
            </a:r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400" dirty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400" dirty="0" smtClean="0"/>
          </a:p>
          <a:p>
            <a:pPr marL="57150" indent="0">
              <a:buClr>
                <a:srgbClr val="F09A0E"/>
              </a:buClr>
              <a:defRPr/>
            </a:pPr>
            <a:r>
              <a:rPr lang="hu-HU" sz="2800" dirty="0" smtClean="0"/>
              <a:t>De mi lesz az az adott ár?</a:t>
            </a:r>
            <a:endParaRPr lang="hu-HU" sz="2400" dirty="0"/>
          </a:p>
          <a:p>
            <a:pPr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800" dirty="0"/>
          </a:p>
          <a:p>
            <a:pPr marL="457200" lvl="1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28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8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en-US" sz="2800" dirty="0"/>
          </a:p>
        </p:txBody>
      </p:sp>
      <p:sp>
        <p:nvSpPr>
          <p:cNvPr id="99332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Kereslet és kínálat csökkenése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7066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1437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715000" y="2438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2590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2455863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38800" y="261302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52800" y="261302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52800" y="274320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143000" y="246062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" y="3352800"/>
            <a:ext cx="6629400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Kereslet és kínálat is csökken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Kínált mennyiség csökken, de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nem változik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nő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csökken</a:t>
            </a:r>
          </a:p>
          <a:p>
            <a:pPr marL="457200" indent="-457200">
              <a:buFontTx/>
              <a:buAutoNum type="arabicPeriod"/>
              <a:defRPr/>
            </a:pPr>
            <a:endParaRPr lang="hu-HU" sz="2500" dirty="0">
              <a:latin typeface="+mj-lt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Mitől függ, mi az új egyensúly? </a:t>
            </a:r>
            <a:r>
              <a:rPr lang="hu-HU" sz="2500" dirty="0">
                <a:latin typeface="+mj-lt"/>
                <a:cs typeface="Arial" panose="020B0604020202020204" pitchFamily="34" charset="0"/>
                <a:sym typeface="Wingdings" pitchFamily="2" charset="2"/>
              </a:rPr>
              <a:t> ez lesz a következő témánk</a:t>
            </a:r>
            <a:endParaRPr lang="hu-HU" sz="2500" dirty="0">
              <a:latin typeface="+mj-lt"/>
              <a:cs typeface="Arial" panose="020B0604020202020204" pitchFamily="34" charset="0"/>
            </a:endParaRPr>
          </a:p>
          <a:p>
            <a:pPr marL="457200" indent="-457200">
              <a:buFontTx/>
              <a:buAutoNum type="arabicPeriod"/>
              <a:defRPr/>
            </a:pPr>
            <a:endParaRPr lang="en-US" sz="25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86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3048000"/>
            <a:ext cx="8763000" cy="762000"/>
          </a:xfrm>
        </p:spPr>
        <p:txBody>
          <a:bodyPr/>
          <a:lstStyle/>
          <a:p>
            <a:r>
              <a:rPr lang="hu-HU" dirty="0" smtClean="0"/>
              <a:t>ISMÉTLÉS VÉGE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rugalmasság fogalma</a:t>
            </a: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400" smtClean="0"/>
              <a:t>A keresett vagy a kínált </a:t>
            </a:r>
            <a:r>
              <a:rPr lang="en-US" altLang="en-US" sz="4400" smtClean="0"/>
              <a:t>mennyiség </a:t>
            </a:r>
            <a:r>
              <a:rPr lang="hu-HU" altLang="en-US" sz="4400" smtClean="0"/>
              <a:t>valamely meghatározó tényezőre való érzékenységét méri</a:t>
            </a:r>
          </a:p>
          <a:p>
            <a:pPr lvl="1"/>
            <a:r>
              <a:rPr lang="hu-HU" altLang="en-US" sz="4400" smtClean="0"/>
              <a:t>Ár, jövedelem, más termék ára</a:t>
            </a:r>
          </a:p>
          <a:p>
            <a:r>
              <a:rPr lang="hu-HU" altLang="en-US" sz="4400" smtClean="0"/>
              <a:t>Angolul: </a:t>
            </a:r>
            <a:r>
              <a:rPr lang="hu-HU" altLang="en-US" sz="4400" i="1" smtClean="0"/>
              <a:t>elasticity</a:t>
            </a:r>
            <a:endParaRPr lang="en-US" altLang="en-US" sz="44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5E3B0B7-F857-4990-A91C-4A49A672F0E5}" type="slidenum">
              <a:rPr lang="en-US" altLang="en-US" smtClean="0">
                <a:latin typeface="Calibri" pitchFamily="34" charset="0"/>
              </a:rPr>
              <a:pPr/>
              <a:t>15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kereslet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rugalmassága</a:t>
            </a:r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D9380CF-250C-4FB8-95BB-2EF673C576E1}" type="slidenum">
              <a:rPr lang="en-US" altLang="en-US" smtClean="0">
                <a:latin typeface="Calibri" pitchFamily="34" charset="0"/>
              </a:rPr>
              <a:pPr/>
              <a:t>16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638800"/>
          </a:xfrm>
        </p:spPr>
        <p:txBody>
          <a:bodyPr/>
          <a:lstStyle/>
          <a:p>
            <a:r>
              <a:rPr lang="hu-HU" dirty="0" smtClean="0"/>
              <a:t>Azt méri, hogy hogyan reagál egy jószág keresett mennyisége a jószág árának változására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Azt méri, hogy a fogyasztók mennyivel kevesebbet (többet) akarnak venni egy termékből, ha annak megnő (lecsökken) az ára</a:t>
            </a:r>
            <a:endParaRPr lang="hu-HU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45429" r="4642" b="33047"/>
          <a:stretch/>
        </p:blipFill>
        <p:spPr bwMode="auto">
          <a:xfrm>
            <a:off x="609600" y="2667000"/>
            <a:ext cx="7964619" cy="133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8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 </a:t>
            </a:r>
            <a:r>
              <a:rPr lang="hu-HU" altLang="en-US" smtClean="0">
                <a:solidFill>
                  <a:srgbClr val="FF0000"/>
                </a:solidFill>
              </a:rPr>
              <a:t>ár</a:t>
            </a:r>
            <a:r>
              <a:rPr lang="hu-HU" altLang="en-US" smtClean="0"/>
              <a:t>rugalmassága</a:t>
            </a:r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dirty="0" smtClean="0"/>
              <a:t>Rugalmas kereslet</a:t>
            </a:r>
            <a:endParaRPr lang="en-US" altLang="en-US" sz="4000" dirty="0" smtClean="0"/>
          </a:p>
          <a:p>
            <a:pPr lvl="1"/>
            <a:r>
              <a:rPr lang="hu-HU" altLang="en-US" sz="4000" dirty="0" smtClean="0"/>
              <a:t>A keresett mennyiség jelentősen megváltozik az árváltozás következtében</a:t>
            </a:r>
          </a:p>
          <a:p>
            <a:r>
              <a:rPr lang="hu-HU" altLang="en-US" sz="4000" dirty="0" smtClean="0"/>
              <a:t>Rugalmatlan kereslet</a:t>
            </a:r>
            <a:endParaRPr lang="en-US" altLang="en-US" sz="4000" dirty="0" smtClean="0"/>
          </a:p>
          <a:p>
            <a:pPr lvl="1"/>
            <a:r>
              <a:rPr lang="hu-HU" altLang="en-US" sz="4000" dirty="0" smtClean="0"/>
              <a:t>A keresett </a:t>
            </a:r>
            <a:r>
              <a:rPr lang="en-US" altLang="en-US" sz="4000" dirty="0" smtClean="0"/>
              <a:t>mennyiség </a:t>
            </a:r>
            <a:r>
              <a:rPr lang="hu-HU" altLang="en-US" sz="4000" dirty="0" smtClean="0"/>
              <a:t>csak kicsit változik meg az árváltozás következtében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6AD45B9-4EF6-4101-ACDC-0A5E449A1ABE}" type="slidenum">
              <a:rPr lang="en-US" altLang="en-US" smtClean="0">
                <a:latin typeface="Calibri" pitchFamily="34" charset="0"/>
              </a:rPr>
              <a:pPr/>
              <a:t>17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keresleti árrugalmasság meghatározói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838200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Közeli helyettesítők elérhetősége</a:t>
            </a:r>
            <a:endParaRPr lang="en-US" altLang="en-US" smtClean="0"/>
          </a:p>
          <a:p>
            <a:pPr lvl="1"/>
            <a:r>
              <a:rPr lang="hu-HU" altLang="en-US" smtClean="0"/>
              <a:t>A közeli helyettesítőkkel rendelkező jószágok rugalmasabb keresletűek </a:t>
            </a:r>
          </a:p>
          <a:p>
            <a:pPr lvl="2"/>
            <a:r>
              <a:rPr lang="hu-HU" altLang="en-US" smtClean="0"/>
              <a:t>Van közeli helyettesítő: pl. kifli vs zsemle, vaj vs margarin</a:t>
            </a:r>
          </a:p>
          <a:p>
            <a:pPr lvl="2"/>
            <a:r>
              <a:rPr lang="hu-HU" altLang="en-US" smtClean="0"/>
              <a:t>Nincs közeli helyettesítő: pl. tojás</a:t>
            </a:r>
            <a:endParaRPr lang="en-US" altLang="en-US" smtClean="0"/>
          </a:p>
          <a:p>
            <a:r>
              <a:rPr lang="hu-HU" altLang="en-US" smtClean="0"/>
              <a:t>Létszükségletek vs. luxuscikkek</a:t>
            </a:r>
            <a:endParaRPr lang="en-US" altLang="en-US" smtClean="0"/>
          </a:p>
          <a:p>
            <a:pPr lvl="1"/>
            <a:r>
              <a:rPr lang="hu-HU" altLang="en-US" smtClean="0"/>
              <a:t>Létszükséglet </a:t>
            </a:r>
            <a:r>
              <a:rPr lang="en-US" altLang="en-US" smtClean="0"/>
              <a:t>– </a:t>
            </a:r>
            <a:r>
              <a:rPr lang="hu-HU" altLang="en-US" smtClean="0"/>
              <a:t>rugalmatlan kereslet (pl. kőolaj, alapvető élelmiszerek)</a:t>
            </a:r>
            <a:endParaRPr lang="en-US" altLang="en-US" smtClean="0"/>
          </a:p>
          <a:p>
            <a:pPr lvl="1"/>
            <a:r>
              <a:rPr lang="hu-HU" altLang="en-US" smtClean="0"/>
              <a:t>Luxuscikk </a:t>
            </a:r>
            <a:r>
              <a:rPr lang="en-US" altLang="en-US" smtClean="0"/>
              <a:t>– </a:t>
            </a:r>
            <a:r>
              <a:rPr lang="hu-HU" altLang="en-US" smtClean="0"/>
              <a:t>rugalmas kereslet (pl. pezsgő, yacht, kaviár)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FE3AD59-67CD-4DF3-8B44-364B47D3BFDF}" type="slidenum">
              <a:rPr lang="en-US" altLang="en-US" smtClean="0">
                <a:latin typeface="Calibri" pitchFamily="34" charset="0"/>
              </a:rPr>
              <a:pPr/>
              <a:t>18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keresleti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 meghatározói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A piac meghatározása</a:t>
            </a:r>
            <a:endParaRPr lang="en-US" altLang="en-US" sz="3600" dirty="0" smtClean="0"/>
          </a:p>
          <a:p>
            <a:pPr lvl="1"/>
            <a:r>
              <a:rPr lang="hu-HU" altLang="en-US" sz="3600" dirty="0" smtClean="0"/>
              <a:t>Szűken definiált piac </a:t>
            </a:r>
            <a:r>
              <a:rPr lang="en-US" altLang="en-US" sz="3600" dirty="0" smtClean="0"/>
              <a:t>– </a:t>
            </a:r>
            <a:r>
              <a:rPr lang="hu-HU" altLang="en-US" sz="3600" dirty="0" smtClean="0"/>
              <a:t>rugalmasabb kereslet</a:t>
            </a:r>
          </a:p>
          <a:p>
            <a:pPr lvl="2"/>
            <a:r>
              <a:rPr lang="hu-HU" altLang="en-US" sz="3200" dirty="0" smtClean="0"/>
              <a:t>Pl. Az élelmiszerek iránti kereslet rugalmatlan </a:t>
            </a:r>
            <a:r>
              <a:rPr lang="hu-HU" altLang="en-US" sz="3200" dirty="0" err="1" smtClean="0"/>
              <a:t>vs</a:t>
            </a:r>
            <a:r>
              <a:rPr lang="hu-HU" altLang="en-US" sz="3200" dirty="0" smtClean="0"/>
              <a:t> A Lipóti kenyér iránti kereslet rugalmas </a:t>
            </a:r>
          </a:p>
          <a:p>
            <a:r>
              <a:rPr lang="hu-HU" altLang="en-US" sz="3600" dirty="0" smtClean="0"/>
              <a:t>Időtáv</a:t>
            </a:r>
          </a:p>
          <a:p>
            <a:pPr lvl="1"/>
            <a:r>
              <a:rPr lang="hu-HU" altLang="en-US" dirty="0" smtClean="0"/>
              <a:t>Hosszabb időtávon rugalmasabb (</a:t>
            </a:r>
            <a:r>
              <a:rPr lang="hu-HU" altLang="en-US" dirty="0" err="1" smtClean="0"/>
              <a:t>vö</a:t>
            </a:r>
            <a:r>
              <a:rPr lang="hu-HU" altLang="en-US" dirty="0" smtClean="0"/>
              <a:t> kőolaj 1973-ban és ma)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1056F36-1DAC-4DCF-A777-FC8D8287B6AD}" type="slidenum">
              <a:rPr lang="en-US" altLang="en-US" smtClean="0">
                <a:latin typeface="Calibri" pitchFamily="34" charset="0"/>
              </a:rPr>
              <a:pPr/>
              <a:t>19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lesz ma?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Ismétlés – Kereslet, kínálat, egyensúly</a:t>
            </a:r>
          </a:p>
          <a:p>
            <a:r>
              <a:rPr lang="hu-HU" dirty="0" smtClean="0"/>
              <a:t>A rugalmasság fogalma és alkalmazásai</a:t>
            </a:r>
          </a:p>
          <a:p>
            <a:r>
              <a:rPr lang="hu-HU" dirty="0" smtClean="0"/>
              <a:t>Gazdaságpolitikák értékelése (ha belefér)</a:t>
            </a:r>
          </a:p>
          <a:p>
            <a:pPr lvl="1"/>
            <a:r>
              <a:rPr lang="hu-HU" dirty="0" smtClean="0"/>
              <a:t>Árszabályozás</a:t>
            </a:r>
          </a:p>
          <a:p>
            <a:pPr lvl="1"/>
            <a:r>
              <a:rPr lang="hu-HU" dirty="0" smtClean="0"/>
              <a:t>…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keresleti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 meghatározói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 dirty="0" smtClean="0"/>
              <a:t>Mekkora részét teszi ki a jövedelmünknek? (Árszint)</a:t>
            </a:r>
          </a:p>
          <a:p>
            <a:pPr lvl="1"/>
            <a:r>
              <a:rPr lang="hu-HU" altLang="en-US" sz="2400" dirty="0" smtClean="0"/>
              <a:t>Ha kis részét, akkor nem számít annyira </a:t>
            </a:r>
            <a:r>
              <a:rPr lang="hu-HU" altLang="en-US" sz="2400" dirty="0" smtClean="0">
                <a:sym typeface="Wingdings" panose="05000000000000000000" pitchFamily="2" charset="2"/>
              </a:rPr>
              <a:t> rugalmatlanabb kereslet, pl. tű, cérna, kenyér, …</a:t>
            </a:r>
          </a:p>
          <a:p>
            <a:pPr lvl="1"/>
            <a:r>
              <a:rPr lang="hu-HU" altLang="en-US" sz="2400" dirty="0" smtClean="0">
                <a:sym typeface="Wingdings" panose="05000000000000000000" pitchFamily="2" charset="2"/>
              </a:rPr>
              <a:t>Ha nagyobb részét, akkor számít  rugalmasabb kereslet, pl. </a:t>
            </a:r>
            <a:r>
              <a:rPr lang="hu-HU" altLang="en-US" sz="2400" dirty="0" err="1" smtClean="0">
                <a:sym typeface="Wingdings" panose="05000000000000000000" pitchFamily="2" charset="2"/>
              </a:rPr>
              <a:t>okostelefon</a:t>
            </a:r>
            <a:r>
              <a:rPr lang="hu-HU" altLang="en-US" sz="2400" dirty="0" smtClean="0">
                <a:sym typeface="Wingdings" panose="05000000000000000000" pitchFamily="2" charset="2"/>
              </a:rPr>
              <a:t>, laptop, hűtő, plazma TV</a:t>
            </a:r>
          </a:p>
          <a:p>
            <a:r>
              <a:rPr lang="hu-HU" altLang="en-US" sz="2800" dirty="0">
                <a:sym typeface="Wingdings" panose="05000000000000000000" pitchFamily="2" charset="2"/>
              </a:rPr>
              <a:t>Jövedelmi háttér?</a:t>
            </a:r>
            <a:endParaRPr lang="hu-HU" altLang="en-US" sz="2800" dirty="0"/>
          </a:p>
          <a:p>
            <a:pPr lvl="1"/>
            <a:r>
              <a:rPr lang="hu-HU" altLang="en-US" sz="2400" dirty="0" smtClean="0"/>
              <a:t>Alacsonyabb jövedelem mellett ált. rugalmasabb a kereslet</a:t>
            </a:r>
          </a:p>
          <a:p>
            <a:r>
              <a:rPr lang="hu-HU" altLang="en-US" sz="2800" dirty="0"/>
              <a:t>Mennyire halasztható a vásárlás (ha igen rugalmasabb)</a:t>
            </a:r>
          </a:p>
          <a:p>
            <a:r>
              <a:rPr lang="hu-HU" altLang="en-US" sz="2800" dirty="0"/>
              <a:t>Hányféle felhasználása van a terméknek (minél több annál rugalmasabb</a:t>
            </a:r>
            <a:r>
              <a:rPr lang="hu-HU" altLang="en-US" sz="2800" dirty="0" smtClean="0"/>
              <a:t>)</a:t>
            </a:r>
          </a:p>
          <a:p>
            <a:r>
              <a:rPr lang="hu-HU" altLang="en-US" sz="2800" dirty="0" smtClean="0"/>
              <a:t>…</a:t>
            </a:r>
            <a:endParaRPr lang="hu-HU" altLang="en-US" sz="2800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1056F36-1DAC-4DCF-A777-FC8D8287B6AD}" type="slidenum">
              <a:rPr lang="en-US" altLang="en-US" smtClean="0">
                <a:latin typeface="Calibri" pitchFamily="34" charset="0"/>
              </a:rPr>
              <a:pPr/>
              <a:t>20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78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keresleti árrugalmasság számítása</a:t>
            </a: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3FD9FAA-6583-4BA2-A203-5594ED56EB3E}" type="slidenum">
              <a:rPr lang="en-US" altLang="en-US" smtClean="0">
                <a:latin typeface="Calibri" pitchFamily="34" charset="0"/>
              </a:rPr>
              <a:pPr/>
              <a:t>21</a:t>
            </a:fld>
            <a:endParaRPr lang="en-US" altLang="en-US" smtClean="0">
              <a:latin typeface="Calibri" pitchFamily="34" charset="0"/>
            </a:endParaRPr>
          </a:p>
        </p:txBody>
      </p:sp>
      <p:graphicFrame>
        <p:nvGraphicFramePr>
          <p:cNvPr id="337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88807"/>
              </p:ext>
            </p:extLst>
          </p:nvPr>
        </p:nvGraphicFramePr>
        <p:xfrm>
          <a:off x="974725" y="5176838"/>
          <a:ext cx="73675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Equation" r:id="rId4" imgW="3187440" imgH="431640" progId="Equation.3">
                  <p:embed/>
                </p:oleObj>
              </mc:Choice>
              <mc:Fallback>
                <p:oleObj name="Equation" r:id="rId4" imgW="318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176838"/>
                        <a:ext cx="736758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61950" y="914400"/>
            <a:ext cx="8534400" cy="5562600"/>
          </a:xfrm>
        </p:spPr>
        <p:txBody>
          <a:bodyPr/>
          <a:lstStyle/>
          <a:p>
            <a:endParaRPr lang="hu-HU" dirty="0" smtClean="0"/>
          </a:p>
          <a:p>
            <a:endParaRPr lang="hu-HU" dirty="0" smtClean="0"/>
          </a:p>
          <a:p>
            <a:pPr lvl="1"/>
            <a:r>
              <a:rPr lang="hu-HU" altLang="en-US" dirty="0" smtClean="0"/>
              <a:t>Abszolút </a:t>
            </a:r>
            <a:r>
              <a:rPr lang="hu-HU" altLang="en-US" dirty="0"/>
              <a:t>értéket </a:t>
            </a:r>
            <a:r>
              <a:rPr lang="hu-HU" altLang="en-US" dirty="0" smtClean="0"/>
              <a:t>használunk </a:t>
            </a:r>
            <a:r>
              <a:rPr lang="en-US" altLang="en-US" dirty="0"/>
              <a:t>(</a:t>
            </a:r>
            <a:r>
              <a:rPr lang="hu-HU" altLang="en-US" dirty="0" smtClean="0"/>
              <a:t>hagyjuk </a:t>
            </a:r>
            <a:r>
              <a:rPr lang="hu-HU" altLang="en-US" dirty="0"/>
              <a:t>el a mínusz jelet</a:t>
            </a:r>
            <a:r>
              <a:rPr lang="en-US" altLang="en-US" dirty="0"/>
              <a:t>)</a:t>
            </a:r>
          </a:p>
          <a:p>
            <a:r>
              <a:rPr lang="hu-HU" altLang="en-US" dirty="0">
                <a:solidFill>
                  <a:srgbClr val="C00000"/>
                </a:solidFill>
              </a:rPr>
              <a:t>Felezőponti módszer</a:t>
            </a:r>
            <a:endParaRPr lang="en-US" altLang="en-US" dirty="0">
              <a:solidFill>
                <a:srgbClr val="C00000"/>
              </a:solidFill>
            </a:endParaRPr>
          </a:p>
          <a:p>
            <a:pPr lvl="1"/>
            <a:r>
              <a:rPr lang="hu-HU" altLang="en-US" dirty="0"/>
              <a:t>Két pont</a:t>
            </a:r>
            <a:r>
              <a:rPr lang="en-US" altLang="en-US" dirty="0"/>
              <a:t>: (Q</a:t>
            </a:r>
            <a:r>
              <a:rPr lang="en-US" altLang="en-US" baseline="-25000" dirty="0"/>
              <a:t>1</a:t>
            </a:r>
            <a:r>
              <a:rPr lang="en-US" altLang="en-US" dirty="0"/>
              <a:t>, P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hu-HU" altLang="en-US" dirty="0"/>
              <a:t>és </a:t>
            </a:r>
            <a:r>
              <a:rPr lang="en-US" altLang="en-US" dirty="0"/>
              <a:t>(Q</a:t>
            </a:r>
            <a:r>
              <a:rPr lang="en-US" altLang="en-US" baseline="-25000" dirty="0"/>
              <a:t>2</a:t>
            </a:r>
            <a:r>
              <a:rPr lang="en-US" altLang="en-US" dirty="0"/>
              <a:t>, P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hu-HU" altLang="en-US" dirty="0"/>
              <a:t> – a kettő átlagához viszonyítunk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24126" r="12422" b="60749"/>
          <a:stretch/>
        </p:blipFill>
        <p:spPr bwMode="auto">
          <a:xfrm>
            <a:off x="1066800" y="914400"/>
            <a:ext cx="712470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2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Számpélda</a:t>
            </a:r>
            <a:endParaRPr lang="en-US" altLang="en-US" smtClean="0"/>
          </a:p>
        </p:txBody>
      </p:sp>
      <p:sp>
        <p:nvSpPr>
          <p:cNvPr id="34820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C7DF969-9C9A-4062-92F7-AE5E6C01EFB3}" type="slidenum">
              <a:rPr lang="en-US" altLang="en-US" smtClean="0">
                <a:latin typeface="Calibri" pitchFamily="34" charset="0"/>
              </a:rPr>
              <a:pPr/>
              <a:t>22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791200"/>
          </a:xfrm>
        </p:spPr>
        <p:txBody>
          <a:bodyPr/>
          <a:lstStyle/>
          <a:p>
            <a:r>
              <a:rPr lang="hu-HU" dirty="0" smtClean="0"/>
              <a:t>A pont: Ár: 100 Ft, Mennyiség: 10</a:t>
            </a:r>
          </a:p>
          <a:p>
            <a:r>
              <a:rPr lang="hu-HU" dirty="0" smtClean="0"/>
              <a:t>B pont: Ár: 125 Ft, Mennyiség: 8</a:t>
            </a:r>
          </a:p>
          <a:p>
            <a:r>
              <a:rPr lang="hu-HU" dirty="0" smtClean="0"/>
              <a:t>A</a:t>
            </a:r>
            <a:r>
              <a:rPr lang="hu-HU" dirty="0" smtClean="0">
                <a:sym typeface="Wingdings" panose="05000000000000000000" pitchFamily="2" charset="2"/>
              </a:rPr>
              <a:t>B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B 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800100" y="4953000"/>
                <a:ext cx="7848600" cy="154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𝑟𝑟𝑢𝑔</m:t>
                      </m:r>
                      <m:r>
                        <a:rPr lang="hu-HU" sz="2800" b="0" i="1" smtClean="0"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hu-HU" sz="2800" b="0" i="1" smtClean="0">
                                  <a:latin typeface="Cambria Math"/>
                                </a:rPr>
                                <m:t>10−8</m:t>
                              </m:r>
                            </m:num>
                            <m:den>
                              <m:r>
                                <a:rPr lang="hu-HU" sz="2800" b="0" i="1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hu-HU" sz="2800" b="0" i="1" smtClean="0">
                                  <a:latin typeface="Cambria Math"/>
                                </a:rPr>
                                <m:t>100−125</m:t>
                              </m:r>
                            </m:num>
                            <m:den>
                              <m:r>
                                <a:rPr lang="hu-HU" sz="2800" b="0" i="1" smtClean="0">
                                  <a:latin typeface="Cambria Math"/>
                                </a:rPr>
                                <m:t>125</m:t>
                              </m:r>
                            </m:den>
                          </m:f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0,25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−0,2</m:t>
                          </m:r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→1,25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953000"/>
                <a:ext cx="7848600" cy="15427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923597" y="2819400"/>
                <a:ext cx="7848600" cy="153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latin typeface="Cambria Math"/>
                        </a:rPr>
                        <m:t>Á</m:t>
                      </m:r>
                      <m:r>
                        <a:rPr lang="hu-HU" sz="2800" b="0" i="1" smtClean="0">
                          <a:latin typeface="Cambria Math"/>
                        </a:rPr>
                        <m:t>𝑟𝑟𝑢𝑔</m:t>
                      </m:r>
                      <m:r>
                        <a:rPr lang="hu-HU" sz="2800" b="0" i="1" smtClean="0"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hu-HU" sz="2800" b="0" i="1" smtClean="0">
                                  <a:latin typeface="Cambria Math"/>
                                </a:rPr>
                                <m:t>8−10</m:t>
                              </m:r>
                            </m:num>
                            <m:den>
                              <m:r>
                                <a:rPr lang="hu-HU" sz="2800" b="0" i="1" smtClean="0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hu-HU" sz="2800" b="0" i="1" smtClean="0">
                                  <a:latin typeface="Cambria Math"/>
                                </a:rPr>
                                <m:t>125−100</m:t>
                              </m:r>
                            </m:num>
                            <m:den>
                              <m:r>
                                <a:rPr lang="hu-HU" sz="2800" b="0" i="1" smtClean="0">
                                  <a:latin typeface="Cambria Math"/>
                                </a:rPr>
                                <m:t>100</m:t>
                              </m:r>
                            </m:den>
                          </m:f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−0,2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0,25</m:t>
                          </m:r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hu-HU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hu-HU" sz="2800" b="0" i="1" smtClean="0">
                          <a:latin typeface="Cambria Math"/>
                        </a:rPr>
                        <m:t>→0,8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97" y="2819400"/>
                <a:ext cx="7848600" cy="15399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60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Számpélda (folyt.) – Felezőponti módszer</a:t>
            </a:r>
            <a:endParaRPr lang="en-US" altLang="en-US" dirty="0" smtClean="0"/>
          </a:p>
        </p:txBody>
      </p:sp>
      <p:sp>
        <p:nvSpPr>
          <p:cNvPr id="3" name="Tartalom helye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685800"/>
            <a:ext cx="8534400" cy="5715000"/>
          </a:xfrm>
          <a:blipFill rotWithShape="1">
            <a:blip r:embed="rId4"/>
            <a:stretch>
              <a:fillRect l="-1786" t="-1708"/>
            </a:stretch>
          </a:blipFill>
        </p:spPr>
        <p:txBody>
          <a:bodyPr/>
          <a:lstStyle/>
          <a:p>
            <a:pPr algn="r"/>
            <a:r>
              <a:rPr lang="en-US" sz="2400" b="1" dirty="0">
                <a:noFill/>
              </a:rPr>
              <a:t> </a:t>
            </a:r>
            <a:r>
              <a:rPr lang="hu-HU" sz="2400" b="1" dirty="0" smtClean="0"/>
              <a:t>(A </a:t>
            </a:r>
            <a:r>
              <a:rPr lang="hu-HU" sz="2400" b="1" dirty="0"/>
              <a:t>pont: P</a:t>
            </a:r>
            <a:r>
              <a:rPr lang="hu-HU" sz="2400" b="1" dirty="0" smtClean="0"/>
              <a:t>: </a:t>
            </a:r>
            <a:r>
              <a:rPr lang="hu-HU" sz="2400" b="1" dirty="0"/>
              <a:t>100 Ft, </a:t>
            </a:r>
            <a:r>
              <a:rPr lang="hu-HU" sz="2400" b="1" dirty="0" smtClean="0"/>
              <a:t>Q: 10, B pont: P: 125 Ft, Q: 8)</a:t>
            </a:r>
            <a:endParaRPr lang="hu-HU" sz="2400" b="1" dirty="0"/>
          </a:p>
        </p:txBody>
      </p:sp>
      <p:sp>
        <p:nvSpPr>
          <p:cNvPr id="35844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DF75962-DEAD-42B0-8691-85FC4D6B93F0}" type="slidenum">
              <a:rPr lang="en-US" altLang="en-US" smtClean="0">
                <a:latin typeface="Calibri" pitchFamily="34" charset="0"/>
              </a:rPr>
              <a:pPr/>
              <a:t>23</a:t>
            </a:fld>
            <a:endParaRPr lang="en-US" altLang="en-US" smtClean="0">
              <a:latin typeface="Calibri" pitchFamily="34" charset="0"/>
            </a:endParaRPr>
          </a:p>
        </p:txBody>
      </p:sp>
      <p:graphicFrame>
        <p:nvGraphicFramePr>
          <p:cNvPr id="35845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29896"/>
              </p:ext>
            </p:extLst>
          </p:nvPr>
        </p:nvGraphicFramePr>
        <p:xfrm>
          <a:off x="762000" y="5859463"/>
          <a:ext cx="73675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5" imgW="3187700" imgH="431800" progId="Equation.3">
                  <p:embed/>
                </p:oleObj>
              </mc:Choice>
              <mc:Fallback>
                <p:oleObj name="Equation" r:id="rId5" imgW="3187700" imgH="431800" progId="Equation.3">
                  <p:embed/>
                  <p:pic>
                    <p:nvPicPr>
                      <p:cNvPr id="0" name="Objektum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59463"/>
                        <a:ext cx="736758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 bwMode="auto">
          <a:xfrm>
            <a:off x="1311275" y="152400"/>
            <a:ext cx="68262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(a)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rugalmatlan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F3E122-B8D6-4670-8AE6-E1B41636FAFB}" type="slidenum">
              <a:rPr lang="en-US" altLang="en-US" smtClean="0">
                <a:latin typeface="Calibri" pitchFamily="34" charset="0"/>
              </a:rPr>
              <a:pPr eaLnBrk="1" hangingPunct="1"/>
              <a:t>24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3032125" y="990600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= 0</a:t>
            </a:r>
          </a:p>
        </p:txBody>
      </p:sp>
      <p:grpSp>
        <p:nvGrpSpPr>
          <p:cNvPr id="36869" name="Group 31"/>
          <p:cNvGrpSpPr>
            <a:grpSpLocks/>
          </p:cNvGrpSpPr>
          <p:nvPr/>
        </p:nvGrpSpPr>
        <p:grpSpPr bwMode="auto">
          <a:xfrm>
            <a:off x="2427288" y="2220913"/>
            <a:ext cx="3827462" cy="3352800"/>
            <a:chOff x="440511" y="1905000"/>
            <a:chExt cx="3826689" cy="3352800"/>
          </a:xfrm>
        </p:grpSpPr>
        <p:sp>
          <p:nvSpPr>
            <p:cNvPr id="31" name="Rectangle 30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6889" name="Group 13"/>
            <p:cNvGrpSpPr>
              <a:grpSpLocks/>
            </p:cNvGrpSpPr>
            <p:nvPr/>
          </p:nvGrpSpPr>
          <p:grpSpPr bwMode="auto">
            <a:xfrm>
              <a:off x="440511" y="1905000"/>
              <a:ext cx="543739" cy="3352800"/>
              <a:chOff x="440511" y="1905000"/>
              <a:chExt cx="543739" cy="33528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91" name="TextBox 9"/>
              <p:cNvSpPr txBox="1">
                <a:spLocks noChangeArrowheads="1"/>
              </p:cNvSpPr>
              <p:nvPr/>
            </p:nvSpPr>
            <p:spPr bwMode="auto">
              <a:xfrm>
                <a:off x="4405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6870" name="Group 12"/>
          <p:cNvGrpSpPr>
            <a:grpSpLocks/>
          </p:cNvGrpSpPr>
          <p:nvPr/>
        </p:nvGrpSpPr>
        <p:grpSpPr bwMode="auto">
          <a:xfrm>
            <a:off x="2665413" y="5573713"/>
            <a:ext cx="4359275" cy="614362"/>
            <a:chOff x="677694" y="5257800"/>
            <a:chExt cx="4359070" cy="6132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6" name="TextBox 10"/>
            <p:cNvSpPr txBox="1">
              <a:spLocks noChangeArrowheads="1"/>
            </p:cNvSpPr>
            <p:nvPr/>
          </p:nvSpPr>
          <p:spPr bwMode="auto">
            <a:xfrm>
              <a:off x="3276600" y="5410204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6887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6871" name="Group 19"/>
          <p:cNvGrpSpPr>
            <a:grpSpLocks/>
          </p:cNvGrpSpPr>
          <p:nvPr/>
        </p:nvGrpSpPr>
        <p:grpSpPr bwMode="auto">
          <a:xfrm>
            <a:off x="4425950" y="2525713"/>
            <a:ext cx="1619250" cy="3509962"/>
            <a:chOff x="2438400" y="2209800"/>
            <a:chExt cx="1620369" cy="3509590"/>
          </a:xfrm>
        </p:grpSpPr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2741793" y="2209800"/>
              <a:ext cx="1316976" cy="3049091"/>
              <a:chOff x="2741793" y="2209800"/>
              <a:chExt cx="1316976" cy="304909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1409259" y="3924911"/>
                <a:ext cx="2666718" cy="1588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84" name="TextBox 16"/>
              <p:cNvSpPr txBox="1">
                <a:spLocks noChangeArrowheads="1"/>
              </p:cNvSpPr>
              <p:nvPr/>
            </p:nvSpPr>
            <p:spPr bwMode="auto">
              <a:xfrm>
                <a:off x="2743202" y="2209800"/>
                <a:ext cx="1315567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Kereslet</a:t>
                </a:r>
                <a:endParaRPr lang="en-US" altLang="en-US" sz="2400"/>
              </a:p>
            </p:txBody>
          </p:sp>
        </p:grpSp>
        <p:sp>
          <p:nvSpPr>
            <p:cNvPr id="36882" name="TextBox 18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699647" cy="46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</p:grpSp>
      <p:grpSp>
        <p:nvGrpSpPr>
          <p:cNvPr id="36872" name="Group 26"/>
          <p:cNvGrpSpPr>
            <a:grpSpLocks/>
          </p:cNvGrpSpPr>
          <p:nvPr/>
        </p:nvGrpSpPr>
        <p:grpSpPr bwMode="auto">
          <a:xfrm>
            <a:off x="2444750" y="3429000"/>
            <a:ext cx="2286000" cy="461963"/>
            <a:chOff x="457200" y="3113219"/>
            <a:chExt cx="2286000" cy="46097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14400" y="3428454"/>
              <a:ext cx="18288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80" name="TextBox 23"/>
            <p:cNvSpPr txBox="1">
              <a:spLocks noChangeArrowheads="1"/>
            </p:cNvSpPr>
            <p:nvPr/>
          </p:nvSpPr>
          <p:spPr bwMode="auto">
            <a:xfrm>
              <a:off x="457200" y="3113219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6873" name="Group 25"/>
          <p:cNvGrpSpPr>
            <a:grpSpLocks/>
          </p:cNvGrpSpPr>
          <p:nvPr/>
        </p:nvGrpSpPr>
        <p:grpSpPr bwMode="auto">
          <a:xfrm>
            <a:off x="2589213" y="3897313"/>
            <a:ext cx="2141537" cy="461962"/>
            <a:chOff x="601494" y="4038604"/>
            <a:chExt cx="2141706" cy="46097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56" y="4265130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8" name="TextBox 24"/>
            <p:cNvSpPr txBox="1">
              <a:spLocks noChangeArrowheads="1"/>
            </p:cNvSpPr>
            <p:nvPr/>
          </p:nvSpPr>
          <p:spPr bwMode="auto">
            <a:xfrm>
              <a:off x="601494" y="4038604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rot="5400000" flipH="1" flipV="1">
            <a:off x="278765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04" name="Group 35"/>
          <p:cNvGrpSpPr>
            <a:grpSpLocks/>
          </p:cNvGrpSpPr>
          <p:nvPr/>
        </p:nvGrpSpPr>
        <p:grpSpPr bwMode="auto">
          <a:xfrm>
            <a:off x="291462" y="2895600"/>
            <a:ext cx="2443164" cy="1200329"/>
            <a:chOff x="-1694745" y="2579688"/>
            <a:chExt cx="2441977" cy="1200329"/>
          </a:xfrm>
          <a:noFill/>
        </p:grpSpPr>
        <p:sp>
          <p:nvSpPr>
            <p:cNvPr id="110642" name="TextBox 32"/>
            <p:cNvSpPr txBox="1">
              <a:spLocks noChangeArrowheads="1"/>
            </p:cNvSpPr>
            <p:nvPr/>
          </p:nvSpPr>
          <p:spPr bwMode="auto">
            <a:xfrm>
              <a:off x="-1694745" y="2579688"/>
              <a:ext cx="1900559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FontTx/>
                <a:buAutoNum type="arabicPeriod"/>
                <a:defRPr/>
              </a:pPr>
              <a:r>
                <a:rPr lang="hu-HU" altLang="en-US" sz="2400" dirty="0" smtClean="0"/>
                <a:t>Az</a:t>
              </a:r>
              <a:r>
                <a:rPr lang="en-US" altLang="en-US" sz="2400" dirty="0" smtClean="0"/>
                <a:t> </a:t>
              </a:r>
              <a:r>
                <a:rPr lang="en-US" altLang="en-US" sz="2400" dirty="0" err="1" smtClean="0"/>
                <a:t>ár</a:t>
              </a:r>
              <a:r>
                <a:rPr lang="hu-HU" altLang="en-US" sz="2400" dirty="0" smtClean="0"/>
                <a:t> </a:t>
              </a:r>
              <a:br>
                <a:rPr lang="hu-HU" altLang="en-US" sz="2400" dirty="0" smtClean="0"/>
              </a:br>
              <a:r>
                <a:rPr lang="hu-HU" altLang="en-US" sz="2400" dirty="0" err="1" smtClean="0"/>
                <a:t>megnöve-</a:t>
              </a:r>
              <a:r>
                <a:rPr lang="hu-HU" altLang="en-US" sz="2400" dirty="0" smtClean="0"/>
                <a:t/>
              </a:r>
              <a:br>
                <a:rPr lang="hu-HU" altLang="en-US" sz="2400" dirty="0" smtClean="0"/>
              </a:br>
              <a:r>
                <a:rPr lang="hu-HU" altLang="en-US" sz="2400" dirty="0" err="1" smtClean="0"/>
                <a:t>kedése</a:t>
              </a:r>
              <a:r>
                <a:rPr lang="en-US" altLang="en-US" sz="2400" dirty="0" smtClean="0"/>
                <a:t>…</a:t>
              </a:r>
            </a:p>
          </p:txBody>
        </p:sp>
        <p:cxnSp>
          <p:nvCxnSpPr>
            <p:cNvPr id="35" name="Straight Connector 34"/>
            <p:cNvCxnSpPr>
              <a:endCxn id="110642" idx="3"/>
            </p:cNvCxnSpPr>
            <p:nvPr/>
          </p:nvCxnSpPr>
          <p:spPr>
            <a:xfrm flipH="1" flipV="1">
              <a:off x="205814" y="3179853"/>
              <a:ext cx="541418" cy="42150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605" name="Group 39"/>
          <p:cNvGrpSpPr>
            <a:grpSpLocks/>
          </p:cNvGrpSpPr>
          <p:nvPr/>
        </p:nvGrpSpPr>
        <p:grpSpPr bwMode="auto">
          <a:xfrm>
            <a:off x="4730751" y="3733799"/>
            <a:ext cx="4293741" cy="1839911"/>
            <a:chOff x="2743201" y="3418812"/>
            <a:chExt cx="4292333" cy="1838988"/>
          </a:xfrm>
          <a:noFill/>
        </p:grpSpPr>
        <p:sp>
          <p:nvSpPr>
            <p:cNvPr id="110640" name="TextBox 36"/>
            <p:cNvSpPr txBox="1">
              <a:spLocks noChangeArrowheads="1"/>
            </p:cNvSpPr>
            <p:nvPr/>
          </p:nvSpPr>
          <p:spPr bwMode="auto">
            <a:xfrm>
              <a:off x="4488877" y="3418812"/>
              <a:ext cx="2546657" cy="156887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 smtClean="0"/>
                <a:t>2. …</a:t>
              </a:r>
              <a:r>
                <a:rPr lang="hu-HU" altLang="en-US" sz="2400" dirty="0" smtClean="0"/>
                <a:t>változatlanul</a:t>
              </a:r>
              <a:br>
                <a:rPr lang="hu-HU" altLang="en-US" sz="2400" dirty="0" smtClean="0"/>
              </a:br>
              <a:r>
                <a:rPr lang="hu-HU" altLang="en-US" sz="2400" dirty="0" smtClean="0"/>
                <a:t>hagyja a </a:t>
              </a:r>
              <a:br>
                <a:rPr lang="hu-HU" altLang="en-US" sz="2400" dirty="0" smtClean="0"/>
              </a:br>
              <a:r>
                <a:rPr lang="hu-HU" altLang="en-US" sz="2400" dirty="0" smtClean="0"/>
                <a:t>keresett</a:t>
              </a:r>
              <a:br>
                <a:rPr lang="hu-HU" altLang="en-US" sz="2400" dirty="0" smtClean="0"/>
              </a:br>
              <a:r>
                <a:rPr lang="en-US" altLang="en-US" sz="2400" dirty="0" smtClean="0"/>
                <a:t>mennyiség</a:t>
              </a:r>
              <a:r>
                <a:rPr lang="hu-HU" altLang="en-US" sz="2400" dirty="0" smtClean="0"/>
                <a:t>et</a:t>
              </a:r>
              <a:endParaRPr lang="en-US" altLang="en-US" sz="2400" dirty="0" smtClean="0"/>
            </a:p>
          </p:txBody>
        </p:sp>
        <p:cxnSp>
          <p:nvCxnSpPr>
            <p:cNvPr id="38" name="Straight Connector 37"/>
            <p:cNvCxnSpPr>
              <a:endCxn id="110640" idx="1"/>
            </p:cNvCxnSpPr>
            <p:nvPr/>
          </p:nvCxnSpPr>
          <p:spPr>
            <a:xfrm flipV="1">
              <a:off x="2743201" y="4203248"/>
              <a:ext cx="1745676" cy="10545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5225" y="228600"/>
            <a:ext cx="464820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(b)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Rugalmatlan kereslet</a:t>
            </a:r>
            <a:endParaRPr 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1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BF41738-EF3B-4291-A0A5-600097D00238}" type="slidenum">
              <a:rPr lang="en-US" altLang="en-US" smtClean="0">
                <a:latin typeface="Calibri" pitchFamily="34" charset="0"/>
              </a:rPr>
              <a:pPr/>
              <a:t>25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7892" name="TextBox 40"/>
          <p:cNvSpPr txBox="1">
            <a:spLocks noChangeArrowheads="1"/>
          </p:cNvSpPr>
          <p:nvPr/>
        </p:nvSpPr>
        <p:spPr bwMode="auto">
          <a:xfrm>
            <a:off x="3090863" y="1230313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&lt; 1</a:t>
            </a:r>
          </a:p>
        </p:txBody>
      </p:sp>
      <p:grpSp>
        <p:nvGrpSpPr>
          <p:cNvPr id="37893" name="Group 41"/>
          <p:cNvGrpSpPr>
            <a:grpSpLocks/>
          </p:cNvGrpSpPr>
          <p:nvPr/>
        </p:nvGrpSpPr>
        <p:grpSpPr bwMode="auto">
          <a:xfrm>
            <a:off x="2808288" y="2297113"/>
            <a:ext cx="3821112" cy="3352800"/>
            <a:chOff x="446861" y="1905000"/>
            <a:chExt cx="3820339" cy="3352800"/>
          </a:xfrm>
        </p:grpSpPr>
        <p:sp>
          <p:nvSpPr>
            <p:cNvPr id="7" name="Rectangle 42"/>
            <p:cNvSpPr/>
            <p:nvPr/>
          </p:nvSpPr>
          <p:spPr>
            <a:xfrm>
              <a:off x="915078" y="2209800"/>
              <a:ext cx="335212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7922" name="Group 13"/>
            <p:cNvGrpSpPr>
              <a:grpSpLocks/>
            </p:cNvGrpSpPr>
            <p:nvPr/>
          </p:nvGrpSpPr>
          <p:grpSpPr bwMode="auto">
            <a:xfrm>
              <a:off x="446861" y="1905000"/>
              <a:ext cx="543739" cy="3352800"/>
              <a:chOff x="446861" y="1905000"/>
              <a:chExt cx="543739" cy="3352800"/>
            </a:xfrm>
          </p:grpSpPr>
          <p:cxnSp>
            <p:nvCxnSpPr>
              <p:cNvPr id="9" name="Straight Connector 44"/>
              <p:cNvCxnSpPr/>
              <p:nvPr/>
            </p:nvCxnSpPr>
            <p:spPr>
              <a:xfrm rot="5400000">
                <a:off x="-608128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24" name="TextBox 45"/>
              <p:cNvSpPr txBox="1">
                <a:spLocks noChangeArrowheads="1"/>
              </p:cNvSpPr>
              <p:nvPr/>
            </p:nvSpPr>
            <p:spPr bwMode="auto">
              <a:xfrm>
                <a:off x="4468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7894" name="Group 46"/>
          <p:cNvGrpSpPr>
            <a:grpSpLocks/>
          </p:cNvGrpSpPr>
          <p:nvPr/>
        </p:nvGrpSpPr>
        <p:grpSpPr bwMode="auto">
          <a:xfrm>
            <a:off x="3040063" y="5649913"/>
            <a:ext cx="4359275" cy="614362"/>
            <a:chOff x="677694" y="5257800"/>
            <a:chExt cx="4359070" cy="613227"/>
          </a:xfrm>
        </p:grpSpPr>
        <p:cxnSp>
          <p:nvCxnSpPr>
            <p:cNvPr id="12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9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7920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7895" name="Group 55"/>
          <p:cNvGrpSpPr>
            <a:grpSpLocks/>
          </p:cNvGrpSpPr>
          <p:nvPr/>
        </p:nvGrpSpPr>
        <p:grpSpPr bwMode="auto">
          <a:xfrm>
            <a:off x="2819400" y="3592513"/>
            <a:ext cx="2057400" cy="461962"/>
            <a:chOff x="457200" y="3200400"/>
            <a:chExt cx="2057400" cy="460972"/>
          </a:xfrm>
        </p:grpSpPr>
        <p:cxnSp>
          <p:nvCxnSpPr>
            <p:cNvPr id="16" name="Straight Connector 56"/>
            <p:cNvCxnSpPr/>
            <p:nvPr/>
          </p:nvCxnSpPr>
          <p:spPr>
            <a:xfrm>
              <a:off x="914400" y="3428510"/>
              <a:ext cx="16002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7" name="TextBox 57"/>
            <p:cNvSpPr txBox="1">
              <a:spLocks noChangeArrowheads="1"/>
            </p:cNvSpPr>
            <p:nvPr/>
          </p:nvSpPr>
          <p:spPr bwMode="auto">
            <a:xfrm>
              <a:off x="457200" y="3200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7896" name="Group 58"/>
          <p:cNvGrpSpPr>
            <a:grpSpLocks/>
          </p:cNvGrpSpPr>
          <p:nvPr/>
        </p:nvGrpSpPr>
        <p:grpSpPr bwMode="auto">
          <a:xfrm>
            <a:off x="2963863" y="3973513"/>
            <a:ext cx="2141537" cy="461962"/>
            <a:chOff x="601494" y="4038600"/>
            <a:chExt cx="2141706" cy="460972"/>
          </a:xfrm>
        </p:grpSpPr>
        <p:cxnSp>
          <p:nvCxnSpPr>
            <p:cNvPr id="19" name="Straight Connector 59"/>
            <p:cNvCxnSpPr/>
            <p:nvPr/>
          </p:nvCxnSpPr>
          <p:spPr>
            <a:xfrm>
              <a:off x="914256" y="4265126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15" name="TextBox 60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1" name="Straight Arrow Connector 61"/>
          <p:cNvCxnSpPr/>
          <p:nvPr/>
        </p:nvCxnSpPr>
        <p:spPr>
          <a:xfrm rot="5400000" flipH="1" flipV="1">
            <a:off x="3162301" y="40116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898" name="Group 62"/>
          <p:cNvGrpSpPr>
            <a:grpSpLocks/>
          </p:cNvGrpSpPr>
          <p:nvPr/>
        </p:nvGrpSpPr>
        <p:grpSpPr bwMode="auto">
          <a:xfrm>
            <a:off x="152400" y="2424113"/>
            <a:ext cx="3276600" cy="1625600"/>
            <a:chOff x="-2215209" y="2030986"/>
            <a:chExt cx="3280882" cy="1626614"/>
          </a:xfrm>
        </p:grpSpPr>
        <p:sp>
          <p:nvSpPr>
            <p:cNvPr id="23" name="TextBox 63"/>
            <p:cNvSpPr txBox="1">
              <a:spLocks noChangeArrowheads="1"/>
            </p:cNvSpPr>
            <p:nvPr/>
          </p:nvSpPr>
          <p:spPr bwMode="auto">
            <a:xfrm>
              <a:off x="-2215209" y="2030986"/>
              <a:ext cx="1852604" cy="157039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 smtClean="0"/>
                <a:t>A</a:t>
              </a:r>
              <a:r>
                <a:rPr lang="hu-HU" altLang="en-US" dirty="0" smtClean="0"/>
                <a:t>z</a:t>
              </a:r>
              <a:r>
                <a:rPr lang="en-US" altLang="en-US" dirty="0" smtClean="0"/>
                <a:t> </a:t>
              </a:r>
              <a:r>
                <a:rPr lang="hu-HU" altLang="en-US" dirty="0" smtClean="0"/>
                <a:t>ár </a:t>
              </a:r>
              <a:br>
                <a:rPr lang="hu-HU" altLang="en-US" dirty="0" smtClean="0"/>
              </a:br>
              <a:r>
                <a:rPr lang="en-US" altLang="en-US" dirty="0" smtClean="0"/>
                <a:t>22%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err="1" smtClean="0"/>
                <a:t>megnö-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err="1" smtClean="0"/>
                <a:t>vekedése</a:t>
              </a:r>
              <a:endParaRPr lang="en-US" altLang="en-US" dirty="0" smtClean="0"/>
            </a:p>
          </p:txBody>
        </p:sp>
        <p:cxnSp>
          <p:nvCxnSpPr>
            <p:cNvPr id="24" name="Straight Connector 64"/>
            <p:cNvCxnSpPr>
              <a:endCxn id="23" idx="3"/>
            </p:cNvCxnSpPr>
            <p:nvPr/>
          </p:nvCxnSpPr>
          <p:spPr>
            <a:xfrm flipH="1" flipV="1">
              <a:off x="-363354" y="2815700"/>
              <a:ext cx="1429027" cy="8419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65"/>
          <p:cNvGrpSpPr>
            <a:grpSpLocks/>
          </p:cNvGrpSpPr>
          <p:nvPr/>
        </p:nvGrpSpPr>
        <p:grpSpPr bwMode="auto">
          <a:xfrm>
            <a:off x="5029200" y="3155950"/>
            <a:ext cx="4114800" cy="2265363"/>
            <a:chOff x="2667000" y="2763782"/>
            <a:chExt cx="4114800" cy="2265418"/>
          </a:xfrm>
        </p:grpSpPr>
        <p:sp>
          <p:nvSpPr>
            <p:cNvPr id="26" name="TextBox 66"/>
            <p:cNvSpPr txBox="1">
              <a:spLocks noChangeArrowheads="1"/>
            </p:cNvSpPr>
            <p:nvPr/>
          </p:nvSpPr>
          <p:spPr bwMode="auto">
            <a:xfrm>
              <a:off x="4591777" y="2763782"/>
              <a:ext cx="2190023" cy="193943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11%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/>
              </a:r>
              <a:br>
                <a:rPr lang="hu-HU" altLang="en-US" dirty="0" smtClean="0"/>
              </a:br>
              <a:r>
                <a:rPr lang="hu-HU" altLang="en-US" dirty="0" smtClean="0"/>
                <a:t>visszaesést</a:t>
              </a:r>
              <a:br>
                <a:rPr lang="hu-HU" altLang="en-US" dirty="0" smtClean="0"/>
              </a:br>
              <a:r>
                <a:rPr lang="hu-HU" altLang="en-US" dirty="0" smtClean="0"/>
                <a:t>eredményez</a:t>
              </a:r>
              <a:br>
                <a:rPr lang="hu-HU" altLang="en-US" dirty="0" smtClean="0"/>
              </a:br>
              <a:r>
                <a:rPr lang="hu-HU" altLang="en-US" dirty="0" smtClean="0"/>
                <a:t>a keresett</a:t>
              </a:r>
              <a:br>
                <a:rPr lang="hu-HU" altLang="en-US" dirty="0" smtClean="0"/>
              </a:br>
              <a:r>
                <a:rPr lang="hu-HU" altLang="en-US" dirty="0" smtClean="0"/>
                <a:t>mennyiségben</a:t>
              </a:r>
              <a:endParaRPr lang="en-US" altLang="en-US" dirty="0" smtClean="0"/>
            </a:p>
          </p:txBody>
        </p:sp>
        <p:cxnSp>
          <p:nvCxnSpPr>
            <p:cNvPr id="27" name="Straight Connector 67"/>
            <p:cNvCxnSpPr>
              <a:endCxn id="26" idx="1"/>
            </p:cNvCxnSpPr>
            <p:nvPr/>
          </p:nvCxnSpPr>
          <p:spPr>
            <a:xfrm flipV="1">
              <a:off x="2667000" y="3733769"/>
              <a:ext cx="1924050" cy="129543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0" name="Group 77"/>
          <p:cNvGrpSpPr>
            <a:grpSpLocks/>
          </p:cNvGrpSpPr>
          <p:nvPr/>
        </p:nvGrpSpPr>
        <p:grpSpPr bwMode="auto">
          <a:xfrm>
            <a:off x="4703763" y="2601913"/>
            <a:ext cx="1739900" cy="2057400"/>
            <a:chOff x="6738257" y="2057400"/>
            <a:chExt cx="1739636" cy="2057400"/>
          </a:xfrm>
        </p:grpSpPr>
        <p:sp>
          <p:nvSpPr>
            <p:cNvPr id="37908" name="TextBox 54"/>
            <p:cNvSpPr txBox="1">
              <a:spLocks noChangeArrowheads="1"/>
            </p:cNvSpPr>
            <p:nvPr/>
          </p:nvSpPr>
          <p:spPr bwMode="auto">
            <a:xfrm>
              <a:off x="7162800" y="2057400"/>
              <a:ext cx="13150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30" name="Freeform 68"/>
            <p:cNvSpPr/>
            <p:nvPr/>
          </p:nvSpPr>
          <p:spPr>
            <a:xfrm>
              <a:off x="6738257" y="2528887"/>
              <a:ext cx="1109494" cy="1585913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8795" h="1413164">
                  <a:moveTo>
                    <a:pt x="0" y="0"/>
                  </a:moveTo>
                  <a:cubicBezTo>
                    <a:pt x="223652" y="1002476"/>
                    <a:pt x="620365" y="1107681"/>
                    <a:pt x="1638795" y="1413164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7901" name="Group 78"/>
          <p:cNvGrpSpPr>
            <a:grpSpLocks/>
          </p:cNvGrpSpPr>
          <p:nvPr/>
        </p:nvGrpSpPr>
        <p:grpSpPr bwMode="auto">
          <a:xfrm>
            <a:off x="5016500" y="4202113"/>
            <a:ext cx="698500" cy="1909762"/>
            <a:chOff x="7073605" y="3657599"/>
            <a:chExt cx="698586" cy="1909325"/>
          </a:xfrm>
        </p:grpSpPr>
        <p:sp>
          <p:nvSpPr>
            <p:cNvPr id="37906" name="TextBox 52"/>
            <p:cNvSpPr txBox="1">
              <a:spLocks noChangeArrowheads="1"/>
            </p:cNvSpPr>
            <p:nvPr/>
          </p:nvSpPr>
          <p:spPr bwMode="auto">
            <a:xfrm>
              <a:off x="7073605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33" name="Straight Connector 75"/>
            <p:cNvCxnSpPr/>
            <p:nvPr/>
          </p:nvCxnSpPr>
          <p:spPr>
            <a:xfrm rot="5400000">
              <a:off x="6437988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2" name="Group 80"/>
          <p:cNvGrpSpPr>
            <a:grpSpLocks/>
          </p:cNvGrpSpPr>
          <p:nvPr/>
        </p:nvGrpSpPr>
        <p:grpSpPr bwMode="auto">
          <a:xfrm>
            <a:off x="4495800" y="3822700"/>
            <a:ext cx="527050" cy="2289175"/>
            <a:chOff x="6553417" y="3277393"/>
            <a:chExt cx="527495" cy="2289722"/>
          </a:xfrm>
        </p:grpSpPr>
        <p:cxnSp>
          <p:nvCxnSpPr>
            <p:cNvPr id="35" name="Straight Connector 74"/>
            <p:cNvCxnSpPr/>
            <p:nvPr/>
          </p:nvCxnSpPr>
          <p:spPr>
            <a:xfrm rot="5400000">
              <a:off x="6019327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5" name="TextBox 79"/>
            <p:cNvSpPr txBox="1">
              <a:spLocks noChangeArrowheads="1"/>
            </p:cNvSpPr>
            <p:nvPr/>
          </p:nvSpPr>
          <p:spPr bwMode="auto">
            <a:xfrm>
              <a:off x="6553417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90</a:t>
              </a:r>
            </a:p>
          </p:txBody>
        </p:sp>
      </p:grpSp>
      <p:cxnSp>
        <p:nvCxnSpPr>
          <p:cNvPr id="37" name="Straight Arrow Connector 81"/>
          <p:cNvCxnSpPr/>
          <p:nvPr/>
        </p:nvCxnSpPr>
        <p:spPr>
          <a:xfrm rot="10800000">
            <a:off x="4876800" y="5497513"/>
            <a:ext cx="2286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 bwMode="auto">
          <a:xfrm>
            <a:off x="1273175" y="228600"/>
            <a:ext cx="69024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(c)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Egységnyi rugalmasságú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896AEB-3B85-435D-A97E-C25117CF6A38}" type="slidenum">
              <a:rPr lang="en-US" altLang="en-US" smtClean="0">
                <a:latin typeface="Calibri" pitchFamily="34" charset="0"/>
              </a:rPr>
              <a:pPr eaLnBrk="1" hangingPunct="1"/>
              <a:t>26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8916" name="TextBox 40"/>
          <p:cNvSpPr txBox="1">
            <a:spLocks noChangeArrowheads="1"/>
          </p:cNvSpPr>
          <p:nvPr/>
        </p:nvSpPr>
        <p:spPr bwMode="auto">
          <a:xfrm>
            <a:off x="2876550" y="1143000"/>
            <a:ext cx="338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= 1</a:t>
            </a:r>
          </a:p>
        </p:txBody>
      </p:sp>
      <p:grpSp>
        <p:nvGrpSpPr>
          <p:cNvPr id="38917" name="Group 41"/>
          <p:cNvGrpSpPr>
            <a:grpSpLocks/>
          </p:cNvGrpSpPr>
          <p:nvPr/>
        </p:nvGrpSpPr>
        <p:grpSpPr bwMode="auto">
          <a:xfrm>
            <a:off x="2960688" y="2220913"/>
            <a:ext cx="3827462" cy="3352800"/>
            <a:chOff x="440511" y="1905000"/>
            <a:chExt cx="3826689" cy="3352800"/>
          </a:xfrm>
        </p:grpSpPr>
        <p:sp>
          <p:nvSpPr>
            <p:cNvPr id="43" name="Rectangle 42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8946" name="Group 13"/>
            <p:cNvGrpSpPr>
              <a:grpSpLocks/>
            </p:cNvGrpSpPr>
            <p:nvPr/>
          </p:nvGrpSpPr>
          <p:grpSpPr bwMode="auto">
            <a:xfrm>
              <a:off x="440511" y="1905000"/>
              <a:ext cx="543739" cy="3352800"/>
              <a:chOff x="440511" y="1905000"/>
              <a:chExt cx="543739" cy="3352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8" name="TextBox 45"/>
              <p:cNvSpPr txBox="1">
                <a:spLocks noChangeArrowheads="1"/>
              </p:cNvSpPr>
              <p:nvPr/>
            </p:nvSpPr>
            <p:spPr bwMode="auto">
              <a:xfrm>
                <a:off x="4405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8918" name="Group 46"/>
          <p:cNvGrpSpPr>
            <a:grpSpLocks/>
          </p:cNvGrpSpPr>
          <p:nvPr/>
        </p:nvGrpSpPr>
        <p:grpSpPr bwMode="auto">
          <a:xfrm>
            <a:off x="3198813" y="5573713"/>
            <a:ext cx="4359275" cy="614362"/>
            <a:chOff x="677694" y="5257800"/>
            <a:chExt cx="4359070" cy="61322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3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8944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8919" name="Group 55"/>
          <p:cNvGrpSpPr>
            <a:grpSpLocks/>
          </p:cNvGrpSpPr>
          <p:nvPr/>
        </p:nvGrpSpPr>
        <p:grpSpPr bwMode="auto">
          <a:xfrm>
            <a:off x="2895600" y="3429000"/>
            <a:ext cx="1987550" cy="461963"/>
            <a:chOff x="374650" y="3113223"/>
            <a:chExt cx="1987550" cy="460973"/>
          </a:xfrm>
        </p:grpSpPr>
        <p:cxnSp>
          <p:nvCxnSpPr>
            <p:cNvPr id="57" name="Straight Connector 56"/>
            <p:cNvCxnSpPr/>
            <p:nvPr/>
          </p:nvCxnSpPr>
          <p:spPr>
            <a:xfrm flipV="1">
              <a:off x="914400" y="3417370"/>
              <a:ext cx="1447800" cy="1108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1" name="TextBox 57"/>
            <p:cNvSpPr txBox="1">
              <a:spLocks noChangeArrowheads="1"/>
            </p:cNvSpPr>
            <p:nvPr/>
          </p:nvSpPr>
          <p:spPr bwMode="auto">
            <a:xfrm>
              <a:off x="374650" y="3113223"/>
              <a:ext cx="527709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8920" name="Group 58"/>
          <p:cNvGrpSpPr>
            <a:grpSpLocks/>
          </p:cNvGrpSpPr>
          <p:nvPr/>
        </p:nvGrpSpPr>
        <p:grpSpPr bwMode="auto">
          <a:xfrm>
            <a:off x="3048000" y="3957638"/>
            <a:ext cx="2216150" cy="461962"/>
            <a:chOff x="526875" y="4099138"/>
            <a:chExt cx="2216325" cy="46097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14256" y="4265468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9" name="TextBox 60"/>
            <p:cNvSpPr txBox="1">
              <a:spLocks noChangeArrowheads="1"/>
            </p:cNvSpPr>
            <p:nvPr/>
          </p:nvSpPr>
          <p:spPr bwMode="auto">
            <a:xfrm>
              <a:off x="526875" y="4099138"/>
              <a:ext cx="356216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5400000" flipH="1" flipV="1">
            <a:off x="332105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22" name="Group 62"/>
          <p:cNvGrpSpPr>
            <a:grpSpLocks/>
          </p:cNvGrpSpPr>
          <p:nvPr/>
        </p:nvGrpSpPr>
        <p:grpSpPr bwMode="auto">
          <a:xfrm>
            <a:off x="161925" y="3784600"/>
            <a:ext cx="3286125" cy="831850"/>
            <a:chOff x="-1285504" y="3773908"/>
            <a:chExt cx="3285720" cy="831578"/>
          </a:xfrm>
        </p:grpSpPr>
        <p:sp>
          <p:nvSpPr>
            <p:cNvPr id="111641" name="TextBox 63"/>
            <p:cNvSpPr txBox="1">
              <a:spLocks noChangeArrowheads="1"/>
            </p:cNvSpPr>
            <p:nvPr/>
          </p:nvSpPr>
          <p:spPr bwMode="auto">
            <a:xfrm>
              <a:off x="-1285504" y="3773908"/>
              <a:ext cx="2753815" cy="83157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Az ár </a:t>
              </a:r>
              <a:r>
                <a:rPr lang="en-US" altLang="en-US" dirty="0" smtClean="0"/>
                <a:t>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megnövekedése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1085929" y="3875475"/>
              <a:ext cx="914287" cy="15235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28" name="Group 65"/>
          <p:cNvGrpSpPr>
            <a:grpSpLocks/>
          </p:cNvGrpSpPr>
          <p:nvPr/>
        </p:nvGrpSpPr>
        <p:grpSpPr bwMode="auto">
          <a:xfrm>
            <a:off x="5075238" y="3657600"/>
            <a:ext cx="3916362" cy="1752600"/>
            <a:chOff x="3627575" y="3646915"/>
            <a:chExt cx="3916916" cy="1751473"/>
          </a:xfrm>
        </p:grpSpPr>
        <p:sp>
          <p:nvSpPr>
            <p:cNvPr id="111639" name="TextBox 66"/>
            <p:cNvSpPr txBox="1">
              <a:spLocks noChangeArrowheads="1"/>
            </p:cNvSpPr>
            <p:nvPr/>
          </p:nvSpPr>
          <p:spPr bwMode="auto">
            <a:xfrm>
              <a:off x="5187424" y="3646915"/>
              <a:ext cx="2357067" cy="1568650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22</a:t>
              </a:r>
              <a:r>
                <a:rPr lang="hu-HU" altLang="en-US" dirty="0" smtClean="0"/>
                <a:t>%-os</a:t>
              </a:r>
              <a:br>
                <a:rPr lang="hu-HU" altLang="en-US" dirty="0" smtClean="0"/>
              </a:br>
              <a:r>
                <a:rPr lang="hu-HU" altLang="en-US" dirty="0" smtClean="0"/>
                <a:t>visszaeséshez</a:t>
              </a:r>
              <a:br>
                <a:rPr lang="hu-HU" altLang="en-US" dirty="0" smtClean="0"/>
              </a:br>
              <a:r>
                <a:rPr lang="hu-HU" altLang="en-US" dirty="0" smtClean="0"/>
                <a:t>vezet a keresett</a:t>
              </a:r>
              <a:br>
                <a:rPr lang="hu-HU" altLang="en-US" dirty="0" smtClean="0"/>
              </a:br>
              <a:r>
                <a:rPr lang="hu-HU" altLang="en-US" dirty="0" smtClean="0"/>
                <a:t>mennyiségben</a:t>
              </a:r>
              <a:endParaRPr lang="en-US" altLang="en-US" dirty="0" smtClean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3627575" y="4484576"/>
              <a:ext cx="1554382" cy="91381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4" name="Group 77"/>
          <p:cNvGrpSpPr>
            <a:grpSpLocks/>
          </p:cNvGrpSpPr>
          <p:nvPr/>
        </p:nvGrpSpPr>
        <p:grpSpPr bwMode="auto">
          <a:xfrm>
            <a:off x="4425950" y="2514600"/>
            <a:ext cx="1828800" cy="1981200"/>
            <a:chOff x="6302420" y="2045732"/>
            <a:chExt cx="1828800" cy="1981200"/>
          </a:xfrm>
        </p:grpSpPr>
        <p:sp>
          <p:nvSpPr>
            <p:cNvPr id="38932" name="TextBox 54"/>
            <p:cNvSpPr txBox="1">
              <a:spLocks noChangeArrowheads="1"/>
            </p:cNvSpPr>
            <p:nvPr/>
          </p:nvSpPr>
          <p:spPr bwMode="auto">
            <a:xfrm>
              <a:off x="6454820" y="2045732"/>
              <a:ext cx="1314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302420" y="2121932"/>
              <a:ext cx="1828800" cy="1905000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976194"/>
                <a:gd name="connsiteY0" fmla="*/ 0 h 1413164"/>
                <a:gd name="connsiteX1" fmla="*/ 1976194 w 1976194"/>
                <a:gd name="connsiteY1" fmla="*/ 1413164 h 1413164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6059" h="1616935">
                  <a:moveTo>
                    <a:pt x="0" y="0"/>
                  </a:moveTo>
                  <a:cubicBezTo>
                    <a:pt x="223652" y="1002476"/>
                    <a:pt x="957032" y="1477615"/>
                    <a:pt x="2426059" y="1616935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8925" name="Group 78"/>
          <p:cNvGrpSpPr>
            <a:grpSpLocks/>
          </p:cNvGrpSpPr>
          <p:nvPr/>
        </p:nvGrpSpPr>
        <p:grpSpPr bwMode="auto">
          <a:xfrm>
            <a:off x="5075238" y="4125913"/>
            <a:ext cx="698500" cy="1909762"/>
            <a:chOff x="6974413" y="3657600"/>
            <a:chExt cx="698586" cy="1909324"/>
          </a:xfrm>
        </p:grpSpPr>
        <p:sp>
          <p:nvSpPr>
            <p:cNvPr id="38930" name="TextBox 52"/>
            <p:cNvSpPr txBox="1">
              <a:spLocks noChangeArrowheads="1"/>
            </p:cNvSpPr>
            <p:nvPr/>
          </p:nvSpPr>
          <p:spPr bwMode="auto">
            <a:xfrm>
              <a:off x="697441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6438821" y="4380540"/>
              <a:ext cx="1447468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6" name="Group 80"/>
          <p:cNvGrpSpPr>
            <a:grpSpLocks/>
          </p:cNvGrpSpPr>
          <p:nvPr/>
        </p:nvGrpSpPr>
        <p:grpSpPr bwMode="auto">
          <a:xfrm>
            <a:off x="4578350" y="3746500"/>
            <a:ext cx="527050" cy="2289175"/>
            <a:chOff x="6645454" y="3277393"/>
            <a:chExt cx="527495" cy="2289722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019211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9" name="TextBox 79"/>
            <p:cNvSpPr txBox="1">
              <a:spLocks noChangeArrowheads="1"/>
            </p:cNvSpPr>
            <p:nvPr/>
          </p:nvSpPr>
          <p:spPr bwMode="auto">
            <a:xfrm>
              <a:off x="6645454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80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4806950" y="5410200"/>
            <a:ext cx="457200" cy="12700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 bwMode="auto">
          <a:xfrm>
            <a:off x="2628900" y="76200"/>
            <a:ext cx="419100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(d)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Rugalmas kereslet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9781C4-82E3-482A-99EB-42533BC9BC93}" type="slidenum">
              <a:rPr lang="en-US" altLang="en-US" smtClean="0">
                <a:latin typeface="Calibri" pitchFamily="34" charset="0"/>
              </a:rPr>
              <a:pPr eaLnBrk="1" hangingPunct="1"/>
              <a:t>27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9940" name="TextBox 40"/>
          <p:cNvSpPr txBox="1">
            <a:spLocks noChangeArrowheads="1"/>
          </p:cNvSpPr>
          <p:nvPr/>
        </p:nvSpPr>
        <p:spPr bwMode="auto">
          <a:xfrm>
            <a:off x="2805113" y="9906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Rugalmasság </a:t>
            </a:r>
            <a:r>
              <a:rPr lang="en-US" altLang="en-US" sz="3200"/>
              <a:t>&gt; 1</a:t>
            </a:r>
          </a:p>
        </p:txBody>
      </p:sp>
      <p:grpSp>
        <p:nvGrpSpPr>
          <p:cNvPr id="39941" name="Group 41"/>
          <p:cNvGrpSpPr>
            <a:grpSpLocks/>
          </p:cNvGrpSpPr>
          <p:nvPr/>
        </p:nvGrpSpPr>
        <p:grpSpPr bwMode="auto">
          <a:xfrm>
            <a:off x="2579688" y="1992313"/>
            <a:ext cx="3821112" cy="3352800"/>
            <a:chOff x="446861" y="1905000"/>
            <a:chExt cx="3820339" cy="3352800"/>
          </a:xfrm>
        </p:grpSpPr>
        <p:sp>
          <p:nvSpPr>
            <p:cNvPr id="43" name="Rectangle 42"/>
            <p:cNvSpPr/>
            <p:nvPr/>
          </p:nvSpPr>
          <p:spPr>
            <a:xfrm>
              <a:off x="915078" y="2209800"/>
              <a:ext cx="3352122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39970" name="Group 13"/>
            <p:cNvGrpSpPr>
              <a:grpSpLocks/>
            </p:cNvGrpSpPr>
            <p:nvPr/>
          </p:nvGrpSpPr>
          <p:grpSpPr bwMode="auto">
            <a:xfrm>
              <a:off x="446861" y="1905000"/>
              <a:ext cx="543739" cy="3352800"/>
              <a:chOff x="446861" y="1905000"/>
              <a:chExt cx="543739" cy="33528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-608128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72" name="TextBox 45"/>
              <p:cNvSpPr txBox="1">
                <a:spLocks noChangeArrowheads="1"/>
              </p:cNvSpPr>
              <p:nvPr/>
            </p:nvSpPr>
            <p:spPr bwMode="auto">
              <a:xfrm>
                <a:off x="4468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39942" name="Group 46"/>
          <p:cNvGrpSpPr>
            <a:grpSpLocks/>
          </p:cNvGrpSpPr>
          <p:nvPr/>
        </p:nvGrpSpPr>
        <p:grpSpPr bwMode="auto">
          <a:xfrm>
            <a:off x="2811463" y="5345113"/>
            <a:ext cx="4359275" cy="614362"/>
            <a:chOff x="677694" y="5257800"/>
            <a:chExt cx="4359070" cy="61322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7" name="TextBox 48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39968" name="TextBox 4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39943" name="Group 55"/>
          <p:cNvGrpSpPr>
            <a:grpSpLocks/>
          </p:cNvGrpSpPr>
          <p:nvPr/>
        </p:nvGrpSpPr>
        <p:grpSpPr bwMode="auto">
          <a:xfrm>
            <a:off x="2514600" y="3287713"/>
            <a:ext cx="1447800" cy="461962"/>
            <a:chOff x="381000" y="3200400"/>
            <a:chExt cx="1447800" cy="46097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914400" y="3428510"/>
              <a:ext cx="9144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5" name="TextBox 57"/>
            <p:cNvSpPr txBox="1">
              <a:spLocks noChangeArrowheads="1"/>
            </p:cNvSpPr>
            <p:nvPr/>
          </p:nvSpPr>
          <p:spPr bwMode="auto">
            <a:xfrm>
              <a:off x="381000" y="3200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39944" name="Group 58"/>
          <p:cNvGrpSpPr>
            <a:grpSpLocks/>
          </p:cNvGrpSpPr>
          <p:nvPr/>
        </p:nvGrpSpPr>
        <p:grpSpPr bwMode="auto">
          <a:xfrm>
            <a:off x="2667000" y="3668713"/>
            <a:ext cx="2209800" cy="461962"/>
            <a:chOff x="533226" y="4038600"/>
            <a:chExt cx="2209974" cy="460972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914256" y="4265126"/>
              <a:ext cx="182894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3" name="TextBox 60"/>
            <p:cNvSpPr txBox="1">
              <a:spLocks noChangeArrowheads="1"/>
            </p:cNvSpPr>
            <p:nvPr/>
          </p:nvSpPr>
          <p:spPr bwMode="auto">
            <a:xfrm>
              <a:off x="533226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rot="5400000" flipH="1" flipV="1">
            <a:off x="2933701" y="37068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6" name="Group 62"/>
          <p:cNvGrpSpPr>
            <a:grpSpLocks/>
          </p:cNvGrpSpPr>
          <p:nvPr/>
        </p:nvGrpSpPr>
        <p:grpSpPr bwMode="auto">
          <a:xfrm>
            <a:off x="0" y="2438400"/>
            <a:ext cx="3122613" cy="1270000"/>
            <a:chOff x="-658" y="2590800"/>
            <a:chExt cx="3124542" cy="1269999"/>
          </a:xfrm>
        </p:grpSpPr>
        <p:sp>
          <p:nvSpPr>
            <p:cNvPr id="112689" name="TextBox 63"/>
            <p:cNvSpPr txBox="1">
              <a:spLocks noChangeArrowheads="1"/>
            </p:cNvSpPr>
            <p:nvPr/>
          </p:nvSpPr>
          <p:spPr bwMode="auto">
            <a:xfrm>
              <a:off x="-658" y="2590800"/>
              <a:ext cx="2703050" cy="83099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en-US" dirty="0" smtClean="0"/>
                <a:t>A</a:t>
              </a:r>
              <a:r>
                <a:rPr lang="hu-HU" altLang="en-US" dirty="0" smtClean="0"/>
                <a:t>z ár</a:t>
              </a:r>
              <a:r>
                <a:rPr lang="en-US" altLang="en-US" dirty="0" smtClean="0"/>
                <a:t>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megnövekedése...</a:t>
              </a:r>
              <a:endParaRPr lang="en-US" altLang="en-US" dirty="0" smtClean="0"/>
            </a:p>
          </p:txBody>
        </p:sp>
        <p:cxnSp>
          <p:nvCxnSpPr>
            <p:cNvPr id="65" name="Straight Connector 64"/>
            <p:cNvCxnSpPr>
              <a:endCxn id="112689" idx="3"/>
            </p:cNvCxnSpPr>
            <p:nvPr/>
          </p:nvCxnSpPr>
          <p:spPr>
            <a:xfrm flipH="1" flipV="1">
              <a:off x="2702936" y="3006725"/>
              <a:ext cx="420948" cy="85407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652" name="Group 65"/>
          <p:cNvGrpSpPr>
            <a:grpSpLocks/>
          </p:cNvGrpSpPr>
          <p:nvPr/>
        </p:nvGrpSpPr>
        <p:grpSpPr bwMode="auto">
          <a:xfrm>
            <a:off x="4419600" y="3276601"/>
            <a:ext cx="4648199" cy="1938992"/>
            <a:chOff x="4420338" y="3430555"/>
            <a:chExt cx="4940796" cy="1959615"/>
          </a:xfrm>
        </p:grpSpPr>
        <p:sp>
          <p:nvSpPr>
            <p:cNvPr id="112687" name="TextBox 66"/>
            <p:cNvSpPr txBox="1">
              <a:spLocks noChangeArrowheads="1"/>
            </p:cNvSpPr>
            <p:nvPr/>
          </p:nvSpPr>
          <p:spPr bwMode="auto">
            <a:xfrm>
              <a:off x="6859768" y="3430555"/>
              <a:ext cx="2501366" cy="195961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67%</a:t>
              </a:r>
              <a:r>
                <a:rPr lang="hu-HU" altLang="en-US" dirty="0" err="1" smtClean="0"/>
                <a:t>-os</a:t>
              </a:r>
              <a:endParaRPr lang="hu-HU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visszaeséshez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 a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keresett </a:t>
              </a:r>
              <a:r>
                <a:rPr lang="en-US" altLang="en-US" dirty="0" smtClean="0"/>
                <a:t>mennyiség</a:t>
              </a:r>
              <a:r>
                <a:rPr lang="hu-HU" altLang="en-US" dirty="0" err="1" smtClean="0"/>
                <a:t>ben</a:t>
              </a:r>
              <a:endParaRPr lang="en-US" altLang="en-US" dirty="0" smtClean="0"/>
            </a:p>
          </p:txBody>
        </p:sp>
        <p:cxnSp>
          <p:nvCxnSpPr>
            <p:cNvPr id="68" name="Straight Connector 67"/>
            <p:cNvCxnSpPr>
              <a:endCxn id="112687" idx="1"/>
            </p:cNvCxnSpPr>
            <p:nvPr/>
          </p:nvCxnSpPr>
          <p:spPr>
            <a:xfrm flipV="1">
              <a:off x="4420338" y="4410363"/>
              <a:ext cx="2439430" cy="84725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8" name="Group 77"/>
          <p:cNvGrpSpPr>
            <a:grpSpLocks/>
          </p:cNvGrpSpPr>
          <p:nvPr/>
        </p:nvGrpSpPr>
        <p:grpSpPr bwMode="auto">
          <a:xfrm>
            <a:off x="3352800" y="2754313"/>
            <a:ext cx="3373438" cy="1295400"/>
            <a:chOff x="5692820" y="2667000"/>
            <a:chExt cx="3372658" cy="1295400"/>
          </a:xfrm>
        </p:grpSpPr>
        <p:sp>
          <p:nvSpPr>
            <p:cNvPr id="39956" name="TextBox 54"/>
            <p:cNvSpPr txBox="1">
              <a:spLocks noChangeArrowheads="1"/>
            </p:cNvSpPr>
            <p:nvPr/>
          </p:nvSpPr>
          <p:spPr bwMode="auto">
            <a:xfrm>
              <a:off x="7750794" y="3494088"/>
              <a:ext cx="13146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5692820" y="2667000"/>
              <a:ext cx="2285471" cy="1295400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420289"/>
                <a:gd name="connsiteY0" fmla="*/ 0 h 1413164"/>
                <a:gd name="connsiteX1" fmla="*/ 1420289 w 1420289"/>
                <a:gd name="connsiteY1" fmla="*/ 1413164 h 1413164"/>
                <a:gd name="connsiteX0" fmla="*/ 0 w 1420289"/>
                <a:gd name="connsiteY0" fmla="*/ 0 h 1413164"/>
                <a:gd name="connsiteX1" fmla="*/ 1420289 w 1420289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8795" h="1413164">
                  <a:moveTo>
                    <a:pt x="0" y="0"/>
                  </a:moveTo>
                  <a:cubicBezTo>
                    <a:pt x="261961" y="977646"/>
                    <a:pt x="927550" y="1298766"/>
                    <a:pt x="1638795" y="1413164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39949" name="Group 78"/>
          <p:cNvGrpSpPr>
            <a:grpSpLocks/>
          </p:cNvGrpSpPr>
          <p:nvPr/>
        </p:nvGrpSpPr>
        <p:grpSpPr bwMode="auto">
          <a:xfrm>
            <a:off x="4687888" y="3897313"/>
            <a:ext cx="698500" cy="1909762"/>
            <a:chOff x="6974413" y="3657599"/>
            <a:chExt cx="698586" cy="1909325"/>
          </a:xfrm>
        </p:grpSpPr>
        <p:sp>
          <p:nvSpPr>
            <p:cNvPr id="39954" name="TextBox 52"/>
            <p:cNvSpPr txBox="1">
              <a:spLocks noChangeArrowheads="1"/>
            </p:cNvSpPr>
            <p:nvPr/>
          </p:nvSpPr>
          <p:spPr bwMode="auto">
            <a:xfrm>
              <a:off x="697441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76" name="Straight Connector 75"/>
            <p:cNvCxnSpPr/>
            <p:nvPr/>
          </p:nvCxnSpPr>
          <p:spPr>
            <a:xfrm rot="5400000">
              <a:off x="6438821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0" name="Group 80"/>
          <p:cNvGrpSpPr>
            <a:grpSpLocks/>
          </p:cNvGrpSpPr>
          <p:nvPr/>
        </p:nvGrpSpPr>
        <p:grpSpPr bwMode="auto">
          <a:xfrm>
            <a:off x="3673475" y="3517900"/>
            <a:ext cx="527050" cy="2289175"/>
            <a:chOff x="6645454" y="3277393"/>
            <a:chExt cx="527495" cy="2289722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019211" y="4191217"/>
              <a:ext cx="1829237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3" name="TextBox 79"/>
            <p:cNvSpPr txBox="1">
              <a:spLocks noChangeArrowheads="1"/>
            </p:cNvSpPr>
            <p:nvPr/>
          </p:nvSpPr>
          <p:spPr bwMode="auto">
            <a:xfrm>
              <a:off x="6645454" y="5105400"/>
              <a:ext cx="52749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3962400" y="5192713"/>
            <a:ext cx="9144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39875" y="152400"/>
            <a:ext cx="6369050" cy="584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(e)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rugalmas kereslet</a:t>
            </a:r>
            <a:endParaRPr 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63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526CFB-BDC8-405F-A1CD-6A403BE77FD3}" type="slidenum">
              <a:rPr lang="en-US" altLang="en-US" smtClean="0">
                <a:latin typeface="Calibri" pitchFamily="34" charset="0"/>
              </a:rPr>
              <a:pPr/>
              <a:t>28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40964" name="TextBox 69"/>
          <p:cNvSpPr txBox="1">
            <a:spLocks noChangeArrowheads="1"/>
          </p:cNvSpPr>
          <p:nvPr/>
        </p:nvSpPr>
        <p:spPr bwMode="auto">
          <a:xfrm>
            <a:off x="1779588" y="1066800"/>
            <a:ext cx="5557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hu-HU" altLang="en-US" sz="3200"/>
              <a:t>A rugalmasság végtelen nagy</a:t>
            </a:r>
            <a:endParaRPr lang="en-US" altLang="en-US" sz="3200"/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2438400" y="2438400"/>
            <a:ext cx="3359150" cy="3516313"/>
            <a:chOff x="908728" y="1741487"/>
            <a:chExt cx="3358472" cy="3516313"/>
          </a:xfrm>
        </p:grpSpPr>
        <p:sp>
          <p:nvSpPr>
            <p:cNvPr id="7" name="Rectangle 71"/>
            <p:cNvSpPr/>
            <p:nvPr/>
          </p:nvSpPr>
          <p:spPr>
            <a:xfrm>
              <a:off x="915077" y="2209800"/>
              <a:ext cx="3352123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40986" name="Group 13"/>
            <p:cNvGrpSpPr>
              <a:grpSpLocks/>
            </p:cNvGrpSpPr>
            <p:nvPr/>
          </p:nvGrpSpPr>
          <p:grpSpPr bwMode="auto">
            <a:xfrm>
              <a:off x="908728" y="1741487"/>
              <a:ext cx="543739" cy="3516313"/>
              <a:chOff x="908728" y="1741487"/>
              <a:chExt cx="543739" cy="3516313"/>
            </a:xfrm>
          </p:grpSpPr>
          <p:cxnSp>
            <p:nvCxnSpPr>
              <p:cNvPr id="9" name="Straight Connector 6"/>
              <p:cNvCxnSpPr/>
              <p:nvPr/>
            </p:nvCxnSpPr>
            <p:spPr>
              <a:xfrm rot="5400000">
                <a:off x="-608129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8" name="TextBox 76"/>
              <p:cNvSpPr txBox="1">
                <a:spLocks noChangeArrowheads="1"/>
              </p:cNvSpPr>
              <p:nvPr/>
            </p:nvSpPr>
            <p:spPr bwMode="auto">
              <a:xfrm>
                <a:off x="908728" y="1741487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dirty="0" err="1"/>
                  <a:t>ár</a:t>
                </a:r>
                <a:r>
                  <a:rPr lang="en-US" altLang="en-US" sz="2400" dirty="0"/>
                  <a:t> </a:t>
                </a:r>
              </a:p>
            </p:txBody>
          </p:sp>
        </p:grpSp>
      </p:grpSp>
      <p:grpSp>
        <p:nvGrpSpPr>
          <p:cNvPr id="40966" name="Group 77"/>
          <p:cNvGrpSpPr>
            <a:grpSpLocks/>
          </p:cNvGrpSpPr>
          <p:nvPr/>
        </p:nvGrpSpPr>
        <p:grpSpPr bwMode="auto">
          <a:xfrm>
            <a:off x="2208213" y="5943600"/>
            <a:ext cx="4359275" cy="473075"/>
            <a:chOff x="677694" y="5246709"/>
            <a:chExt cx="4359070" cy="471917"/>
          </a:xfrm>
        </p:grpSpPr>
        <p:cxnSp>
          <p:nvCxnSpPr>
            <p:cNvPr id="12" name="Straight Connector 78"/>
            <p:cNvCxnSpPr/>
            <p:nvPr/>
          </p:nvCxnSpPr>
          <p:spPr>
            <a:xfrm>
              <a:off x="914220" y="5257795"/>
              <a:ext cx="3352642" cy="1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3" name="TextBox 80"/>
            <p:cNvSpPr txBox="1">
              <a:spLocks noChangeArrowheads="1"/>
            </p:cNvSpPr>
            <p:nvPr/>
          </p:nvSpPr>
          <p:spPr bwMode="auto">
            <a:xfrm>
              <a:off x="3276600" y="5246709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0984" name="TextBox 8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952625" y="4278313"/>
            <a:ext cx="3810000" cy="598487"/>
            <a:chOff x="422196" y="3581400"/>
            <a:chExt cx="3810767" cy="597590"/>
          </a:xfrm>
        </p:grpSpPr>
        <p:grpSp>
          <p:nvGrpSpPr>
            <p:cNvPr id="40978" name="Group 17"/>
            <p:cNvGrpSpPr>
              <a:grpSpLocks/>
            </p:cNvGrpSpPr>
            <p:nvPr/>
          </p:nvGrpSpPr>
          <p:grpSpPr bwMode="auto">
            <a:xfrm>
              <a:off x="879488" y="3718018"/>
              <a:ext cx="3353475" cy="460972"/>
              <a:chOff x="879488" y="3718018"/>
              <a:chExt cx="3353475" cy="460972"/>
            </a:xfrm>
          </p:grpSpPr>
          <p:cxnSp>
            <p:nvCxnSpPr>
              <p:cNvPr id="18" name="Straight Connector 87"/>
              <p:cNvCxnSpPr/>
              <p:nvPr/>
            </p:nvCxnSpPr>
            <p:spPr>
              <a:xfrm>
                <a:off x="879488" y="3733572"/>
                <a:ext cx="3353475" cy="1585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81" name="TextBox 88"/>
              <p:cNvSpPr txBox="1">
                <a:spLocks noChangeArrowheads="1"/>
              </p:cNvSpPr>
              <p:nvPr/>
            </p:nvSpPr>
            <p:spPr bwMode="auto">
              <a:xfrm>
                <a:off x="2717849" y="3718018"/>
                <a:ext cx="1315049" cy="46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Kereslet</a:t>
                </a:r>
                <a:endParaRPr lang="en-US" altLang="en-US" sz="2400"/>
              </a:p>
            </p:txBody>
          </p:sp>
        </p:grpSp>
        <p:sp>
          <p:nvSpPr>
            <p:cNvPr id="40979" name="TextBox 86"/>
            <p:cNvSpPr txBox="1">
              <a:spLocks noChangeArrowheads="1"/>
            </p:cNvSpPr>
            <p:nvPr/>
          </p:nvSpPr>
          <p:spPr bwMode="auto">
            <a:xfrm>
              <a:off x="422196" y="3581400"/>
              <a:ext cx="527815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grpSp>
        <p:nvGrpSpPr>
          <p:cNvPr id="40968" name="Group 35"/>
          <p:cNvGrpSpPr>
            <a:grpSpLocks/>
          </p:cNvGrpSpPr>
          <p:nvPr/>
        </p:nvGrpSpPr>
        <p:grpSpPr bwMode="auto">
          <a:xfrm>
            <a:off x="152400" y="1806461"/>
            <a:ext cx="2910010" cy="2308225"/>
            <a:chOff x="-2009061" y="2520770"/>
            <a:chExt cx="2909232" cy="2306139"/>
          </a:xfrm>
        </p:grpSpPr>
        <p:sp>
          <p:nvSpPr>
            <p:cNvPr id="21" name="TextBox 97"/>
            <p:cNvSpPr txBox="1">
              <a:spLocks noChangeArrowheads="1"/>
            </p:cNvSpPr>
            <p:nvPr/>
          </p:nvSpPr>
          <p:spPr bwMode="auto">
            <a:xfrm>
              <a:off x="-2009061" y="2520770"/>
              <a:ext cx="2209209" cy="230613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hu-HU" dirty="0"/>
                <a:t>1. </a:t>
              </a:r>
              <a:r>
                <a:rPr lang="hu-HU" dirty="0" smtClean="0"/>
                <a:t>Bármely</a:t>
              </a:r>
              <a:br>
                <a:rPr lang="hu-HU" dirty="0" smtClean="0"/>
              </a:br>
              <a:r>
                <a:rPr lang="en-US" dirty="0" smtClean="0"/>
                <a:t>$4</a:t>
              </a:r>
              <a:r>
                <a:rPr lang="hu-HU" dirty="0" smtClean="0"/>
                <a:t> </a:t>
              </a:r>
              <a:r>
                <a:rPr lang="hu-HU" dirty="0"/>
                <a:t>feletti</a:t>
              </a:r>
            </a:p>
            <a:p>
              <a:pPr marL="0" indent="0">
                <a:buFontTx/>
                <a:buNone/>
                <a:defRPr/>
              </a:pPr>
              <a:r>
                <a:rPr lang="hu-HU" dirty="0"/>
                <a:t>árnál a keresett</a:t>
              </a:r>
              <a:r>
                <a:rPr lang="en-US" dirty="0"/>
                <a:t> mennyiség</a:t>
              </a:r>
            </a:p>
            <a:p>
              <a:pPr marL="0" indent="0">
                <a:buFontTx/>
                <a:buNone/>
                <a:defRPr/>
              </a:pPr>
              <a:r>
                <a:rPr lang="hu-HU" dirty="0" smtClean="0"/>
                <a:t>nulla</a:t>
              </a:r>
              <a:endParaRPr lang="en-US" dirty="0"/>
            </a:p>
          </p:txBody>
        </p:sp>
        <p:cxnSp>
          <p:nvCxnSpPr>
            <p:cNvPr id="22" name="Straight Connector 98"/>
            <p:cNvCxnSpPr/>
            <p:nvPr/>
          </p:nvCxnSpPr>
          <p:spPr>
            <a:xfrm flipH="1" flipV="1">
              <a:off x="168807" y="3638058"/>
              <a:ext cx="731364" cy="110484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9"/>
          <p:cNvGrpSpPr>
            <a:grpSpLocks/>
          </p:cNvGrpSpPr>
          <p:nvPr/>
        </p:nvGrpSpPr>
        <p:grpSpPr bwMode="auto">
          <a:xfrm>
            <a:off x="5111750" y="2185988"/>
            <a:ext cx="3186938" cy="2149475"/>
            <a:chOff x="2742798" y="3111336"/>
            <a:chExt cx="3188806" cy="2146464"/>
          </a:xfrm>
        </p:grpSpPr>
        <p:sp>
          <p:nvSpPr>
            <p:cNvPr id="24" name="TextBox 100"/>
            <p:cNvSpPr txBox="1">
              <a:spLocks noChangeArrowheads="1"/>
            </p:cNvSpPr>
            <p:nvPr/>
          </p:nvSpPr>
          <p:spPr bwMode="auto">
            <a:xfrm>
              <a:off x="3118161" y="3111336"/>
              <a:ext cx="2813443" cy="119864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0" indent="0" eaLnBrk="1" hangingPunct="1">
                <a:buFontTx/>
                <a:buNone/>
                <a:defRPr sz="2400">
                  <a:latin typeface="+mn-lt"/>
                  <a:cs typeface="+mn-cs"/>
                </a:defRPr>
              </a:lvl1pPr>
              <a:lvl2pPr marL="742950" indent="-285750">
                <a:defRPr>
                  <a:latin typeface="+mn-lt"/>
                  <a:cs typeface="+mn-cs"/>
                </a:defRPr>
              </a:lvl2pPr>
              <a:lvl3pPr marL="1143000" indent="-228600">
                <a:defRPr>
                  <a:latin typeface="+mn-lt"/>
                  <a:cs typeface="+mn-cs"/>
                </a:defRPr>
              </a:lvl3pPr>
              <a:lvl4pPr marL="1600200" indent="-228600">
                <a:defRPr>
                  <a:latin typeface="+mn-lt"/>
                  <a:cs typeface="+mn-cs"/>
                </a:defRPr>
              </a:lvl4pPr>
              <a:lvl5pPr marL="2057400" indent="-228600">
                <a:defRPr>
                  <a:latin typeface="+mn-lt"/>
                  <a:cs typeface="+mn-c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9pPr>
            </a:lstStyle>
            <a:p>
              <a:r>
                <a:rPr lang="en-US" altLang="en-US" dirty="0"/>
                <a:t>2. </a:t>
              </a:r>
              <a:r>
                <a:rPr lang="hu-HU" altLang="en-US" dirty="0"/>
                <a:t>Pontosan </a:t>
              </a:r>
              <a:r>
                <a:rPr lang="en-US" altLang="en-US" dirty="0"/>
                <a:t>$4</a:t>
              </a:r>
              <a:r>
                <a:rPr lang="hu-HU" altLang="en-US" dirty="0" err="1"/>
                <a:t>-nál</a:t>
              </a:r>
              <a:endParaRPr lang="en-US" altLang="en-US" dirty="0"/>
            </a:p>
            <a:p>
              <a:r>
                <a:rPr lang="hu-HU" altLang="en-US" dirty="0"/>
                <a:t>a fogyasztók bár-</a:t>
              </a:r>
            </a:p>
            <a:p>
              <a:r>
                <a:rPr lang="hu-HU" altLang="en-US" dirty="0"/>
                <a:t>mennyit megvesznek</a:t>
              </a:r>
              <a:endParaRPr lang="en-US" altLang="en-US" dirty="0"/>
            </a:p>
          </p:txBody>
        </p:sp>
        <p:cxnSp>
          <p:nvCxnSpPr>
            <p:cNvPr id="25" name="Straight Connector 101"/>
            <p:cNvCxnSpPr/>
            <p:nvPr/>
          </p:nvCxnSpPr>
          <p:spPr>
            <a:xfrm rot="5400000" flipH="1" flipV="1">
              <a:off x="2743050" y="4953115"/>
              <a:ext cx="304433" cy="304937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4086225" y="3709988"/>
            <a:ext cx="5048250" cy="1938337"/>
            <a:chOff x="1917463" y="1111252"/>
            <a:chExt cx="5046648" cy="1938992"/>
          </a:xfrm>
        </p:grpSpPr>
        <p:sp>
          <p:nvSpPr>
            <p:cNvPr id="27" name="TextBox 110"/>
            <p:cNvSpPr txBox="1">
              <a:spLocks noChangeArrowheads="1"/>
            </p:cNvSpPr>
            <p:nvPr/>
          </p:nvSpPr>
          <p:spPr bwMode="auto">
            <a:xfrm>
              <a:off x="4384033" y="1111252"/>
              <a:ext cx="2580078" cy="193899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3. </a:t>
              </a: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 alatti árnál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keresett </a:t>
              </a:r>
              <a:r>
                <a:rPr lang="en-US" altLang="en-US" dirty="0" smtClean="0"/>
                <a:t>mennyiség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végtelen</a:t>
              </a:r>
              <a:endParaRPr lang="en-US" altLang="en-US" dirty="0" smtClean="0"/>
            </a:p>
          </p:txBody>
        </p:sp>
        <p:cxnSp>
          <p:nvCxnSpPr>
            <p:cNvPr id="28" name="Straight Connector 111"/>
            <p:cNvCxnSpPr>
              <a:endCxn id="27" idx="1"/>
            </p:cNvCxnSpPr>
            <p:nvPr/>
          </p:nvCxnSpPr>
          <p:spPr>
            <a:xfrm flipV="1">
              <a:off x="1917463" y="2081542"/>
              <a:ext cx="2466192" cy="42559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111"/>
          <p:cNvCxnSpPr/>
          <p:nvPr/>
        </p:nvCxnSpPr>
        <p:spPr bwMode="auto">
          <a:xfrm flipV="1">
            <a:off x="4706938" y="2786063"/>
            <a:ext cx="782637" cy="164465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Különböző keresleti görbék</a:t>
            </a:r>
            <a:endParaRPr lang="en-US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Rugalmas kereslet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&gt; 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Keresett mennyiség &gt; </a:t>
            </a:r>
            <a:r>
              <a:rPr lang="el-GR" altLang="en-US" smtClean="0"/>
              <a:t>Δ</a:t>
            </a:r>
            <a:r>
              <a:rPr lang="hu-HU" altLang="en-US" smtClean="0"/>
              <a:t>ár (</a:t>
            </a:r>
            <a:r>
              <a:rPr lang="el-GR" altLang="en-US" smtClean="0"/>
              <a:t>Δ</a:t>
            </a:r>
            <a:r>
              <a:rPr lang="hu-HU" altLang="en-US" smtClean="0"/>
              <a:t> = változás)</a:t>
            </a:r>
            <a:endParaRPr lang="en-US" altLang="en-US" smtClean="0"/>
          </a:p>
          <a:p>
            <a:r>
              <a:rPr lang="hu-HU" altLang="en-US" smtClean="0"/>
              <a:t>Rugalmatlan kereslet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&lt; 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Keresett mennyiség &lt; </a:t>
            </a:r>
            <a:r>
              <a:rPr lang="el-GR" altLang="en-US" smtClean="0"/>
              <a:t>Δ</a:t>
            </a:r>
            <a:r>
              <a:rPr lang="hu-HU" altLang="en-US" smtClean="0"/>
              <a:t>ár</a:t>
            </a:r>
            <a:endParaRPr lang="en-US" altLang="en-US" smtClean="0"/>
          </a:p>
          <a:p>
            <a:r>
              <a:rPr lang="hu-HU" altLang="en-US" smtClean="0"/>
              <a:t>Egységnyi rugalmasságú kereslet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 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Keresett mennyiség = </a:t>
            </a:r>
            <a:r>
              <a:rPr lang="el-GR" altLang="en-US" smtClean="0"/>
              <a:t>Δ</a:t>
            </a:r>
            <a:r>
              <a:rPr lang="hu-HU" altLang="en-US" smtClean="0"/>
              <a:t>ár</a:t>
            </a: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A2CFB01-DE06-45F8-BA87-2658E99663B2}" type="slidenum">
              <a:rPr lang="en-US" altLang="en-US" smtClean="0">
                <a:latin typeface="Calibri" pitchFamily="34" charset="0"/>
              </a:rPr>
              <a:pPr/>
              <a:t>29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u-HU" sz="4000" dirty="0" smtClean="0"/>
              <a:t>ISMÉTLÉS: Árváltozás hatása: keresett mennyiség változik 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9395" name="Line 5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7"/>
          <p:cNvSpPr>
            <a:spLocks noChangeShapeType="1"/>
          </p:cNvSpPr>
          <p:nvPr/>
        </p:nvSpPr>
        <p:spPr bwMode="auto">
          <a:xfrm>
            <a:off x="1981200" y="1828800"/>
            <a:ext cx="4648200" cy="3962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1295400" y="6019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6781800" y="533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1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381000" y="1143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Cigaretta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59401" name="Text Box 12"/>
          <p:cNvSpPr txBox="1">
            <a:spLocks noChangeArrowheads="1"/>
          </p:cNvSpPr>
          <p:nvPr/>
        </p:nvSpPr>
        <p:spPr bwMode="auto">
          <a:xfrm>
            <a:off x="6248400" y="6216650"/>
            <a:ext cx="289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Naponta elszívott szálak</a:t>
            </a:r>
          </a:p>
        </p:txBody>
      </p:sp>
      <p:sp>
        <p:nvSpPr>
          <p:cNvPr id="1118221" name="Text Box 13"/>
          <p:cNvSpPr txBox="1">
            <a:spLocks noChangeArrowheads="1"/>
          </p:cNvSpPr>
          <p:nvPr/>
        </p:nvSpPr>
        <p:spPr bwMode="auto">
          <a:xfrm>
            <a:off x="5410200" y="1981200"/>
            <a:ext cx="3200400" cy="1016000"/>
          </a:xfrm>
          <a:prstGeom prst="rect">
            <a:avLst/>
          </a:prstGeom>
          <a:noFill/>
          <a:ln w="12700">
            <a:solidFill>
              <a:srgbClr val="474A8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Mozgás a görbe mentén – az ár változott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59403" name="Oval 14"/>
          <p:cNvSpPr>
            <a:spLocks noChangeArrowheads="1"/>
          </p:cNvSpPr>
          <p:nvPr/>
        </p:nvSpPr>
        <p:spPr bwMode="auto">
          <a:xfrm>
            <a:off x="5334000" y="46482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118224" name="Line 16"/>
          <p:cNvSpPr>
            <a:spLocks noChangeShapeType="1"/>
          </p:cNvSpPr>
          <p:nvPr/>
        </p:nvSpPr>
        <p:spPr bwMode="auto">
          <a:xfrm>
            <a:off x="1600200" y="2971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8225" name="Line 17"/>
          <p:cNvSpPr>
            <a:spLocks noChangeShapeType="1"/>
          </p:cNvSpPr>
          <p:nvPr/>
        </p:nvSpPr>
        <p:spPr bwMode="auto">
          <a:xfrm>
            <a:off x="3276600" y="2971800"/>
            <a:ext cx="0" cy="320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8"/>
          <p:cNvSpPr>
            <a:spLocks noChangeShapeType="1"/>
          </p:cNvSpPr>
          <p:nvPr/>
        </p:nvSpPr>
        <p:spPr bwMode="auto">
          <a:xfrm flipH="1">
            <a:off x="1600200" y="47244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9"/>
          <p:cNvSpPr>
            <a:spLocks noChangeShapeType="1"/>
          </p:cNvSpPr>
          <p:nvPr/>
        </p:nvSpPr>
        <p:spPr bwMode="auto">
          <a:xfrm>
            <a:off x="5410200" y="47244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Text Box 20"/>
          <p:cNvSpPr txBox="1">
            <a:spLocks noChangeArrowheads="1"/>
          </p:cNvSpPr>
          <p:nvPr/>
        </p:nvSpPr>
        <p:spPr bwMode="auto">
          <a:xfrm>
            <a:off x="5562600" y="4343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A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200400" y="2438400"/>
            <a:ext cx="609600" cy="609600"/>
            <a:chOff x="2016" y="1536"/>
            <a:chExt cx="384" cy="384"/>
          </a:xfrm>
        </p:grpSpPr>
        <p:sp>
          <p:nvSpPr>
            <p:cNvPr id="59419" name="Oval 15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hu-HU" altLang="en-US"/>
            </a:p>
          </p:txBody>
        </p:sp>
        <p:sp>
          <p:nvSpPr>
            <p:cNvPr id="59420" name="Text Box 21"/>
            <p:cNvSpPr txBox="1">
              <a:spLocks noChangeArrowheads="1"/>
            </p:cNvSpPr>
            <p:nvPr/>
          </p:nvSpPr>
          <p:spPr bwMode="auto">
            <a:xfrm>
              <a:off x="2064" y="15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1118230" name="Line 22"/>
          <p:cNvSpPr>
            <a:spLocks noChangeShapeType="1"/>
          </p:cNvSpPr>
          <p:nvPr/>
        </p:nvSpPr>
        <p:spPr bwMode="auto">
          <a:xfrm flipH="1" flipV="1">
            <a:off x="3581400" y="2895600"/>
            <a:ext cx="1905000" cy="16002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Text Box 23"/>
          <p:cNvSpPr txBox="1">
            <a:spLocks noChangeArrowheads="1"/>
          </p:cNvSpPr>
          <p:nvPr/>
        </p:nvSpPr>
        <p:spPr bwMode="auto">
          <a:xfrm>
            <a:off x="5105400" y="609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20</a:t>
            </a:r>
          </a:p>
        </p:txBody>
      </p:sp>
      <p:sp>
        <p:nvSpPr>
          <p:cNvPr id="59412" name="Text Box 25"/>
          <p:cNvSpPr txBox="1">
            <a:spLocks noChangeArrowheads="1"/>
          </p:cNvSpPr>
          <p:nvPr/>
        </p:nvSpPr>
        <p:spPr bwMode="auto">
          <a:xfrm>
            <a:off x="838200" y="4495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2.00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85800" y="2743200"/>
            <a:ext cx="914400" cy="1828800"/>
            <a:chOff x="432" y="1728"/>
            <a:chExt cx="576" cy="1152"/>
          </a:xfrm>
        </p:grpSpPr>
        <p:sp>
          <p:nvSpPr>
            <p:cNvPr id="59417" name="Text Box 26"/>
            <p:cNvSpPr txBox="1">
              <a:spLocks noChangeArrowheads="1"/>
            </p:cNvSpPr>
            <p:nvPr/>
          </p:nvSpPr>
          <p:spPr bwMode="auto">
            <a:xfrm>
              <a:off x="432" y="1728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ahoma" pitchFamily="34" charset="0"/>
                </a:rPr>
                <a:t>$4.00</a:t>
              </a:r>
            </a:p>
          </p:txBody>
        </p:sp>
        <p:sp>
          <p:nvSpPr>
            <p:cNvPr id="59418" name="Line 27"/>
            <p:cNvSpPr>
              <a:spLocks noChangeShapeType="1"/>
            </p:cNvSpPr>
            <p:nvPr/>
          </p:nvSpPr>
          <p:spPr bwMode="auto">
            <a:xfrm flipV="1">
              <a:off x="816" y="1968"/>
              <a:ext cx="0" cy="912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971800" y="6096000"/>
            <a:ext cx="2133600" cy="457200"/>
            <a:chOff x="1872" y="3840"/>
            <a:chExt cx="1344" cy="288"/>
          </a:xfrm>
        </p:grpSpPr>
        <p:sp>
          <p:nvSpPr>
            <p:cNvPr id="59415" name="Text Box 24"/>
            <p:cNvSpPr txBox="1">
              <a:spLocks noChangeArrowheads="1"/>
            </p:cNvSpPr>
            <p:nvPr/>
          </p:nvSpPr>
          <p:spPr bwMode="auto">
            <a:xfrm>
              <a:off x="1872" y="38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Tahoma" pitchFamily="34" charset="0"/>
                </a:rPr>
                <a:t>12</a:t>
              </a:r>
            </a:p>
          </p:txBody>
        </p:sp>
        <p:sp>
          <p:nvSpPr>
            <p:cNvPr id="59416" name="Line 28"/>
            <p:cNvSpPr>
              <a:spLocks noChangeShapeType="1"/>
            </p:cNvSpPr>
            <p:nvPr/>
          </p:nvSpPr>
          <p:spPr bwMode="auto">
            <a:xfrm flipH="1">
              <a:off x="2208" y="3984"/>
              <a:ext cx="1008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7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8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8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1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21" grpId="0" animBg="1" autoUpdateAnimBg="0"/>
      <p:bldP spid="1118224" grpId="0" animBg="1"/>
      <p:bldP spid="1118225" grpId="0" animBg="1"/>
      <p:bldP spid="11182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Különböző keresleti görbék</a:t>
            </a:r>
            <a:endParaRPr lang="en-US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Tökéletesen rugalmatlan kereslet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 0</a:t>
            </a:r>
          </a:p>
          <a:p>
            <a:pPr lvl="1"/>
            <a:r>
              <a:rPr lang="hu-HU" altLang="en-US" smtClean="0"/>
              <a:t>A keresleti görbe függőleges</a:t>
            </a:r>
            <a:endParaRPr lang="en-US" altLang="en-US" smtClean="0"/>
          </a:p>
          <a:p>
            <a:r>
              <a:rPr lang="hu-HU" altLang="en-US" smtClean="0"/>
              <a:t>Tökéletesen rugalma</a:t>
            </a:r>
            <a:r>
              <a:rPr lang="en-US" altLang="en-US" smtClean="0"/>
              <a:t>s</a:t>
            </a:r>
            <a:r>
              <a:rPr lang="hu-HU" altLang="en-US" smtClean="0"/>
              <a:t> kereslet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 </a:t>
            </a:r>
            <a:r>
              <a:rPr lang="hu-HU" altLang="en-US" smtClean="0"/>
              <a:t>végtelen</a:t>
            </a:r>
            <a:endParaRPr lang="en-US" altLang="en-US" smtClean="0"/>
          </a:p>
          <a:p>
            <a:pPr lvl="1"/>
            <a:r>
              <a:rPr lang="hu-HU" altLang="en-US" smtClean="0"/>
              <a:t>A keresleti görbe vízszintes</a:t>
            </a:r>
            <a:endParaRPr lang="en-US" altLang="en-US" smtClean="0"/>
          </a:p>
          <a:p>
            <a:r>
              <a:rPr lang="hu-HU" altLang="en-US" smtClean="0"/>
              <a:t>Minél laposabb a keresleti görbe, annál nagyobb a keresleti árrugalmasság</a:t>
            </a:r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F53D6BB-21C6-4D7A-89EE-CD680DCD8900}" type="slidenum">
              <a:rPr lang="en-US" altLang="en-US" smtClean="0">
                <a:latin typeface="Calibri" pitchFamily="34" charset="0"/>
              </a:rPr>
              <a:pPr/>
              <a:t>30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! – Milyen </a:t>
            </a:r>
            <a:r>
              <a:rPr lang="hu-HU" dirty="0" smtClean="0">
                <a:solidFill>
                  <a:srgbClr val="FF0000"/>
                </a:solidFill>
              </a:rPr>
              <a:t>ár</a:t>
            </a:r>
            <a:r>
              <a:rPr lang="hu-HU" dirty="0" smtClean="0"/>
              <a:t>rugalmasságú a kereslete…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724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Coca Colának?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Windows operációs rendszernek?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gyémántnak?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Benzinnek a Shell kútból?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</a:t>
            </a:r>
            <a:r>
              <a:rPr lang="hu-HU" dirty="0" smtClean="0"/>
              <a:t> víznek?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Apple termékek?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 </a:t>
            </a:r>
            <a:r>
              <a:rPr lang="hu-HU" dirty="0"/>
              <a:t>Tesco </a:t>
            </a:r>
            <a:r>
              <a:rPr lang="hu-HU" dirty="0" smtClean="0"/>
              <a:t>kenyérnek</a:t>
            </a:r>
            <a:r>
              <a:rPr lang="hu-HU" dirty="0"/>
              <a:t>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Megoldások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Rugalmas – vannak közeli helyettesítők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Rugalmatlan (legalábbis rövid távon) – </a:t>
            </a:r>
            <a:r>
              <a:rPr lang="hu-HU" sz="2800" dirty="0" err="1" smtClean="0"/>
              <a:t>mki</a:t>
            </a:r>
            <a:r>
              <a:rPr lang="hu-HU" sz="2800" dirty="0" smtClean="0"/>
              <a:t> </a:t>
            </a:r>
            <a:r>
              <a:rPr lang="hu-HU" sz="2800" dirty="0"/>
              <a:t>azt használja, nehéz lenne gyorsan valami másra átállni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Rugalmatlan – luxustermék, aminél nincs menőbb, eleve drága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Rugalmas – ha </a:t>
            </a:r>
            <a:r>
              <a:rPr lang="hu-HU" sz="2800" dirty="0"/>
              <a:t>az drágább, elmegyek másik kútba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Rugalmatlan – létszükséglet </a:t>
            </a:r>
            <a:endParaRPr lang="hu-HU" sz="2800" dirty="0"/>
          </a:p>
          <a:p>
            <a:pPr marL="514350" indent="-514350">
              <a:spcBef>
                <a:spcPct val="30000"/>
              </a:spcBef>
              <a:buFont typeface="+mj-lt"/>
              <a:buAutoNum type="arabicPeriod"/>
              <a:defRPr/>
            </a:pPr>
            <a:r>
              <a:rPr lang="hu-HU" sz="2800" dirty="0" smtClean="0"/>
              <a:t>Rugalmatlan – erős </a:t>
            </a:r>
            <a:r>
              <a:rPr lang="hu-HU" sz="2800" dirty="0" err="1" smtClean="0"/>
              <a:t>brand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Rugalmas – van közeli helyettesítő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 bwMode="auto">
          <a:xfrm>
            <a:off x="228600" y="34925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Teljes bevétel</a:t>
            </a:r>
            <a:endParaRPr lang="en-US"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smtClean="0"/>
              <a:t>A vevők által fizetett összeg</a:t>
            </a:r>
            <a:endParaRPr lang="en-US" altLang="en-US" sz="4000" smtClean="0"/>
          </a:p>
          <a:p>
            <a:r>
              <a:rPr lang="hu-HU" altLang="en-US" sz="4000" smtClean="0"/>
              <a:t>Egy jószág eladói kapják</a:t>
            </a:r>
            <a:endParaRPr lang="en-US" altLang="en-US" sz="4000" smtClean="0"/>
          </a:p>
          <a:p>
            <a:r>
              <a:rPr lang="hu-HU" altLang="en-US" sz="4000" smtClean="0"/>
              <a:t>Kiszámítása</a:t>
            </a:r>
            <a:r>
              <a:rPr lang="en-US" altLang="en-US" sz="4000" smtClean="0"/>
              <a:t>: </a:t>
            </a:r>
            <a:r>
              <a:rPr lang="hu-HU" altLang="en-US" sz="4000" smtClean="0"/>
              <a:t>a jószág ára szorozva az eladott mennyiséggel</a:t>
            </a:r>
            <a:r>
              <a:rPr lang="en-US" altLang="en-US" sz="4000" smtClean="0"/>
              <a:t> (</a:t>
            </a:r>
            <a:r>
              <a:rPr lang="en-US" altLang="en-US" sz="4000" smtClean="0">
                <a:latin typeface="Arial" charset="0"/>
                <a:cs typeface="Arial" charset="0"/>
              </a:rPr>
              <a:t>P ˣ Q</a:t>
            </a:r>
            <a:r>
              <a:rPr lang="en-US" altLang="en-US" sz="4000" smtClean="0"/>
              <a:t>)</a:t>
            </a:r>
            <a:endParaRPr lang="hu-HU" altLang="en-US" sz="4000" smtClean="0"/>
          </a:p>
          <a:p>
            <a:pPr lvl="1"/>
            <a:r>
              <a:rPr lang="hu-HU" altLang="en-US" sz="3800" smtClean="0"/>
              <a:t>P: ár (</a:t>
            </a:r>
            <a:r>
              <a:rPr lang="hu-HU" altLang="en-US" sz="3800" i="1" smtClean="0"/>
              <a:t>price</a:t>
            </a:r>
            <a:r>
              <a:rPr lang="hu-HU" altLang="en-US" sz="3800" smtClean="0"/>
              <a:t>)</a:t>
            </a:r>
          </a:p>
          <a:p>
            <a:pPr lvl="1"/>
            <a:r>
              <a:rPr lang="hu-HU" altLang="en-US" sz="3800" smtClean="0"/>
              <a:t>Q: mennyiség (</a:t>
            </a:r>
            <a:r>
              <a:rPr lang="hu-HU" altLang="en-US" sz="3800" i="1" smtClean="0"/>
              <a:t>quantity</a:t>
            </a:r>
            <a:r>
              <a:rPr lang="hu-HU" altLang="en-US" sz="3800" smtClean="0"/>
              <a:t>)</a:t>
            </a:r>
            <a:endParaRPr lang="en-US" altLang="en-US" sz="380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D33A82B-AF38-433F-969F-4AC51556779E}" type="slidenum">
              <a:rPr lang="en-US" altLang="en-US" smtClean="0">
                <a:latin typeface="Calibri" pitchFamily="34" charset="0"/>
              </a:rPr>
              <a:pPr/>
              <a:t>33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4000" smtClean="0">
                <a:solidFill>
                  <a:srgbClr val="000070"/>
                </a:solidFill>
                <a:latin typeface="Calibri" pitchFamily="34" charset="0"/>
              </a:rPr>
              <a:t>Teljes bevétel</a:t>
            </a:r>
            <a:endParaRPr lang="en-US" altLang="en-US" sz="4000" smtClean="0">
              <a:solidFill>
                <a:srgbClr val="000070"/>
              </a:solidFill>
              <a:latin typeface="Calibri" pitchFamily="34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170B17-4AE4-4CB2-A9F1-333DCA917EE3}" type="slidenum">
              <a:rPr lang="en-US" altLang="en-US" smtClean="0">
                <a:latin typeface="Calibri" pitchFamily="34" charset="0"/>
              </a:rPr>
              <a:pPr eaLnBrk="1" hangingPunct="1"/>
              <a:t>34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828800"/>
            <a:ext cx="44958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1. an</a:t>
            </a:r>
          </a:p>
        </p:txBody>
      </p:sp>
      <p:grpSp>
        <p:nvGrpSpPr>
          <p:cNvPr id="45061" name="Group 34"/>
          <p:cNvGrpSpPr>
            <a:grpSpLocks/>
          </p:cNvGrpSpPr>
          <p:nvPr/>
        </p:nvGrpSpPr>
        <p:grpSpPr bwMode="auto">
          <a:xfrm>
            <a:off x="1600200" y="3200400"/>
            <a:ext cx="685800" cy="1676400"/>
            <a:chOff x="762000" y="3429000"/>
            <a:chExt cx="685800" cy="1676400"/>
          </a:xfrm>
        </p:grpSpPr>
        <p:sp>
          <p:nvSpPr>
            <p:cNvPr id="31" name="Left Brace 30"/>
            <p:cNvSpPr/>
            <p:nvPr/>
          </p:nvSpPr>
          <p:spPr>
            <a:xfrm>
              <a:off x="1143000" y="3429000"/>
              <a:ext cx="304800" cy="1676400"/>
            </a:xfrm>
            <a:prstGeom prst="leftBrace">
              <a:avLst>
                <a:gd name="adj1" fmla="val 23917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5085" name="TextBox 32"/>
            <p:cNvSpPr txBox="1">
              <a:spLocks noChangeArrowheads="1"/>
            </p:cNvSpPr>
            <p:nvPr/>
          </p:nvSpPr>
          <p:spPr bwMode="auto">
            <a:xfrm>
              <a:off x="762000" y="411480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grpSp>
        <p:nvGrpSpPr>
          <p:cNvPr id="45062" name="Group 35"/>
          <p:cNvGrpSpPr>
            <a:grpSpLocks/>
          </p:cNvGrpSpPr>
          <p:nvPr/>
        </p:nvGrpSpPr>
        <p:grpSpPr bwMode="auto">
          <a:xfrm>
            <a:off x="2667000" y="5253038"/>
            <a:ext cx="1828800" cy="766762"/>
            <a:chOff x="1828801" y="5410199"/>
            <a:chExt cx="1828800" cy="766085"/>
          </a:xfrm>
        </p:grpSpPr>
        <p:sp>
          <p:nvSpPr>
            <p:cNvPr id="32" name="Left Brace 31"/>
            <p:cNvSpPr/>
            <p:nvPr/>
          </p:nvSpPr>
          <p:spPr>
            <a:xfrm rot="16200000">
              <a:off x="2590936" y="4648064"/>
              <a:ext cx="304531" cy="1828800"/>
            </a:xfrm>
            <a:prstGeom prst="leftBrace">
              <a:avLst>
                <a:gd name="adj1" fmla="val 23917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5083" name="TextBox 33"/>
            <p:cNvSpPr txBox="1">
              <a:spLocks noChangeArrowheads="1"/>
            </p:cNvSpPr>
            <p:nvPr/>
          </p:nvSpPr>
          <p:spPr bwMode="auto">
            <a:xfrm>
              <a:off x="2590800" y="5715000"/>
              <a:ext cx="423514" cy="46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Q</a:t>
              </a:r>
            </a:p>
          </p:txBody>
        </p:sp>
      </p:grpSp>
      <p:grpSp>
        <p:nvGrpSpPr>
          <p:cNvPr id="45063" name="Group 38"/>
          <p:cNvGrpSpPr>
            <a:grpSpLocks/>
          </p:cNvGrpSpPr>
          <p:nvPr/>
        </p:nvGrpSpPr>
        <p:grpSpPr bwMode="auto">
          <a:xfrm>
            <a:off x="2667000" y="3200400"/>
            <a:ext cx="1828800" cy="1676400"/>
            <a:chOff x="1905000" y="3429000"/>
            <a:chExt cx="1828800" cy="1676400"/>
          </a:xfrm>
        </p:grpSpPr>
        <p:sp>
          <p:nvSpPr>
            <p:cNvPr id="38" name="Rectangle 37"/>
            <p:cNvSpPr/>
            <p:nvPr/>
          </p:nvSpPr>
          <p:spPr>
            <a:xfrm>
              <a:off x="1905000" y="3429000"/>
              <a:ext cx="182880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081" name="TextBox 36"/>
            <p:cNvSpPr txBox="1">
              <a:spLocks noChangeArrowheads="1"/>
            </p:cNvSpPr>
            <p:nvPr/>
          </p:nvSpPr>
          <p:spPr bwMode="auto">
            <a:xfrm>
              <a:off x="1905000" y="3893403"/>
              <a:ext cx="175964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P ˣ Q=$400</a:t>
              </a:r>
            </a:p>
            <a:p>
              <a:pPr algn="ctr" eaLnBrk="1" hangingPunct="1"/>
              <a:r>
                <a:rPr lang="en-US" altLang="en-US" sz="2400"/>
                <a:t>(</a:t>
              </a:r>
              <a:r>
                <a:rPr lang="hu-HU" altLang="en-US" sz="2400"/>
                <a:t>bevétel</a:t>
              </a:r>
              <a:r>
                <a:rPr lang="en-US" altLang="en-US" sz="2400"/>
                <a:t>)</a:t>
              </a:r>
            </a:p>
          </p:txBody>
        </p:sp>
      </p:grpSp>
      <p:grpSp>
        <p:nvGrpSpPr>
          <p:cNvPr id="45064" name="Group 9"/>
          <p:cNvGrpSpPr>
            <a:grpSpLocks/>
          </p:cNvGrpSpPr>
          <p:nvPr/>
        </p:nvGrpSpPr>
        <p:grpSpPr bwMode="auto">
          <a:xfrm>
            <a:off x="2430463" y="4876800"/>
            <a:ext cx="4732337" cy="614363"/>
            <a:chOff x="677694" y="5257800"/>
            <a:chExt cx="4732506" cy="61322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14239" y="5257800"/>
              <a:ext cx="4495961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8" name="TextBox 11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481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5079" name="TextBox 1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201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5065" name="Group 17"/>
          <p:cNvGrpSpPr>
            <a:grpSpLocks/>
          </p:cNvGrpSpPr>
          <p:nvPr/>
        </p:nvGrpSpPr>
        <p:grpSpPr bwMode="auto">
          <a:xfrm>
            <a:off x="3200400" y="2057400"/>
            <a:ext cx="3752850" cy="2286000"/>
            <a:chOff x="1447800" y="2438400"/>
            <a:chExt cx="3753479" cy="22860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447800" y="2438400"/>
              <a:ext cx="2591234" cy="2286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6" name="TextBox 17"/>
            <p:cNvSpPr txBox="1">
              <a:spLocks noChangeArrowheads="1"/>
            </p:cNvSpPr>
            <p:nvPr/>
          </p:nvSpPr>
          <p:spPr bwMode="auto">
            <a:xfrm>
              <a:off x="3886201" y="4114800"/>
              <a:ext cx="13150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45066" name="Group 13"/>
          <p:cNvGrpSpPr>
            <a:grpSpLocks/>
          </p:cNvGrpSpPr>
          <p:nvPr/>
        </p:nvGrpSpPr>
        <p:grpSpPr bwMode="auto">
          <a:xfrm>
            <a:off x="1905000" y="1524000"/>
            <a:ext cx="763588" cy="3352800"/>
            <a:chOff x="152400" y="1905000"/>
            <a:chExt cx="763461" cy="3352800"/>
          </a:xfrm>
        </p:grpSpPr>
        <p:sp>
          <p:nvSpPr>
            <p:cNvPr id="45073" name="TextBox 8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67" name="Group 78"/>
          <p:cNvGrpSpPr>
            <a:grpSpLocks/>
          </p:cNvGrpSpPr>
          <p:nvPr/>
        </p:nvGrpSpPr>
        <p:grpSpPr bwMode="auto">
          <a:xfrm>
            <a:off x="4191000" y="3200400"/>
            <a:ext cx="698500" cy="2138363"/>
            <a:chOff x="6890107" y="3429001"/>
            <a:chExt cx="698585" cy="2137938"/>
          </a:xfrm>
        </p:grpSpPr>
        <p:sp>
          <p:nvSpPr>
            <p:cNvPr id="45071" name="TextBox 26"/>
            <p:cNvSpPr txBox="1">
              <a:spLocks noChangeArrowheads="1"/>
            </p:cNvSpPr>
            <p:nvPr/>
          </p:nvSpPr>
          <p:spPr bwMode="auto">
            <a:xfrm>
              <a:off x="6890107" y="5105400"/>
              <a:ext cx="698585" cy="46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356911" y="4267034"/>
              <a:ext cx="167606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68" name="Group 58"/>
          <p:cNvGrpSpPr>
            <a:grpSpLocks/>
          </p:cNvGrpSpPr>
          <p:nvPr/>
        </p:nvGrpSpPr>
        <p:grpSpPr bwMode="auto">
          <a:xfrm>
            <a:off x="2201863" y="2982913"/>
            <a:ext cx="2293937" cy="461962"/>
            <a:chOff x="449094" y="4038600"/>
            <a:chExt cx="2294106" cy="460973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14265" y="4265126"/>
              <a:ext cx="1828935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0" name="TextBox 24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48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991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Teljes bevétel és a kereslet árrugalmassága</a:t>
            </a:r>
            <a:endParaRPr lang="en-US" altLang="en-US" smtClean="0"/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latin typeface="Arial" charset="0"/>
                <a:cs typeface="Arial" charset="0"/>
              </a:rPr>
              <a:t>Rugalmatlan kereslet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hu-HU" altLang="en-US" dirty="0" smtClean="0"/>
              <a:t>Az ár megnövekedése növeli a teljes bevételt</a:t>
            </a:r>
          </a:p>
          <a:p>
            <a:pPr lvl="1"/>
            <a:r>
              <a:rPr lang="hu-HU" altLang="en-US" i="1" dirty="0" smtClean="0"/>
              <a:t>Miért? </a:t>
            </a:r>
          </a:p>
          <a:p>
            <a:pPr lvl="2"/>
            <a:r>
              <a:rPr lang="hu-HU" altLang="en-US" i="1" dirty="0" smtClean="0"/>
              <a:t>Kevesebbel csökken a keresett mennyiség, mint amennyivel nő az ár</a:t>
            </a:r>
          </a:p>
          <a:p>
            <a:pPr lvl="1"/>
            <a:r>
              <a:rPr lang="hu-HU" altLang="en-US" dirty="0" smtClean="0"/>
              <a:t>Az ár csökkenése csökkenti a teljes bevételt</a:t>
            </a:r>
          </a:p>
          <a:p>
            <a:pPr lvl="2"/>
            <a:r>
              <a:rPr lang="hu-HU" altLang="en-US" i="1" dirty="0" smtClean="0"/>
              <a:t>Kevesebbel nő a keresett mennyiség, mint amennyivel csökken az ár</a:t>
            </a:r>
            <a:endParaRPr lang="en-US" altLang="en-US" i="1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077B9E-B364-4D87-A14F-75EB5E5060EF}" type="slidenum">
              <a:rPr lang="en-US" altLang="en-US" smtClean="0">
                <a:latin typeface="Calibri" pitchFamily="34" charset="0"/>
              </a:rPr>
              <a:pPr/>
              <a:t>35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991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Teljes bevétel és a kereslet árrugalmassága</a:t>
            </a:r>
            <a:endParaRPr lang="en-US" altLang="en-US" smtClean="0"/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>
                <a:latin typeface="Arial" charset="0"/>
                <a:cs typeface="Arial" charset="0"/>
              </a:rPr>
              <a:t>Rugalmas kereslet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r>
              <a:rPr lang="hu-HU" altLang="en-US" dirty="0" smtClean="0"/>
              <a:t>Az ár megnövekedése csökkenti a teljes bevételt</a:t>
            </a:r>
          </a:p>
          <a:p>
            <a:pPr lvl="1"/>
            <a:r>
              <a:rPr lang="hu-HU" altLang="en-US" i="1" dirty="0" smtClean="0"/>
              <a:t>Miért?</a:t>
            </a:r>
          </a:p>
          <a:p>
            <a:pPr lvl="2"/>
            <a:r>
              <a:rPr lang="hu-HU" altLang="en-US" i="1" dirty="0" smtClean="0"/>
              <a:t>A keresett mennyiség csökkenése nagyobb lesz, mint az ár emelkedése</a:t>
            </a:r>
          </a:p>
          <a:p>
            <a:pPr lvl="1"/>
            <a:r>
              <a:rPr lang="hu-HU" altLang="en-US" dirty="0" smtClean="0"/>
              <a:t>Az ár csökkenése növeli a teljes bevételt</a:t>
            </a:r>
          </a:p>
          <a:p>
            <a:pPr lvl="2"/>
            <a:r>
              <a:rPr lang="hu-HU" altLang="en-US" i="1" dirty="0" smtClean="0"/>
              <a:t>A keresett mennyiség növekedése nagyobb lesz, mint az ár csökkenése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077B9E-B364-4D87-A14F-75EB5E5060EF}" type="slidenum">
              <a:rPr lang="en-US" altLang="en-US" smtClean="0">
                <a:latin typeface="Calibri" pitchFamily="34" charset="0"/>
              </a:rPr>
              <a:pPr/>
              <a:t>36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>
                <a:solidFill>
                  <a:schemeClr val="tx1"/>
                </a:solidFill>
              </a:rPr>
              <a:t>Hogy változik a teljes bevétel, amikor változik az </a:t>
            </a:r>
            <a:r>
              <a:rPr lang="en-US" altLang="en-US" smtClean="0">
                <a:solidFill>
                  <a:schemeClr val="tx1"/>
                </a:solidFill>
              </a:rPr>
              <a:t>ár</a:t>
            </a:r>
            <a:r>
              <a:rPr lang="hu-HU" altLang="en-US" smtClean="0">
                <a:solidFill>
                  <a:schemeClr val="tx1"/>
                </a:solidFill>
              </a:rPr>
              <a:t>?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7D3FDE-8D25-4651-B4A0-7824F35FB5E8}" type="slidenum">
              <a:rPr lang="en-US" altLang="en-US" sz="2400" smtClean="0">
                <a:latin typeface="Calibri" pitchFamily="34" charset="0"/>
              </a:rPr>
              <a:pPr eaLnBrk="1" hangingPunct="1"/>
              <a:t>37</a:t>
            </a:fld>
            <a:endParaRPr lang="en-US" altLang="en-US" sz="240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747713" y="4343400"/>
            <a:ext cx="1843087" cy="544513"/>
            <a:chOff x="1890631" y="4560332"/>
            <a:chExt cx="1843169" cy="545068"/>
          </a:xfrm>
        </p:grpSpPr>
        <p:sp>
          <p:nvSpPr>
            <p:cNvPr id="7" name="Rectangle 6"/>
            <p:cNvSpPr/>
            <p:nvPr/>
          </p:nvSpPr>
          <p:spPr>
            <a:xfrm>
              <a:off x="1904919" y="4560332"/>
              <a:ext cx="1828881" cy="5450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7148" name="TextBox 7"/>
            <p:cNvSpPr txBox="1">
              <a:spLocks noChangeArrowheads="1"/>
            </p:cNvSpPr>
            <p:nvPr/>
          </p:nvSpPr>
          <p:spPr bwMode="auto">
            <a:xfrm>
              <a:off x="1890631" y="4636532"/>
              <a:ext cx="1760417" cy="40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r>
                <a:rPr lang="en-US" altLang="en-US" sz="2000"/>
                <a:t>=$100</a:t>
              </a:r>
            </a:p>
          </p:txBody>
        </p:sp>
      </p:grp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525463" y="4876800"/>
            <a:ext cx="4359275" cy="473075"/>
            <a:chOff x="677694" y="5246132"/>
            <a:chExt cx="4359070" cy="473333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220" y="5246132"/>
              <a:ext cx="3200249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45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7146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7111" name="Group 17"/>
          <p:cNvGrpSpPr>
            <a:grpSpLocks/>
          </p:cNvGrpSpPr>
          <p:nvPr/>
        </p:nvGrpSpPr>
        <p:grpSpPr bwMode="auto">
          <a:xfrm>
            <a:off x="1981200" y="2286000"/>
            <a:ext cx="2152650" cy="2514600"/>
            <a:chOff x="2133599" y="2655332"/>
            <a:chExt cx="2153285" cy="2514600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1257411" y="3531520"/>
              <a:ext cx="2514600" cy="7622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43" name="TextBox 14"/>
            <p:cNvSpPr txBox="1">
              <a:spLocks noChangeArrowheads="1"/>
            </p:cNvSpPr>
            <p:nvPr/>
          </p:nvSpPr>
          <p:spPr bwMode="auto">
            <a:xfrm>
              <a:off x="2971801" y="4560332"/>
              <a:ext cx="1315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47112" name="Group 13"/>
          <p:cNvGrpSpPr>
            <a:grpSpLocks/>
          </p:cNvGrpSpPr>
          <p:nvPr/>
        </p:nvGrpSpPr>
        <p:grpSpPr bwMode="auto">
          <a:xfrm>
            <a:off x="0" y="1535113"/>
            <a:ext cx="763588" cy="3352800"/>
            <a:chOff x="152400" y="1905000"/>
            <a:chExt cx="763461" cy="3352800"/>
          </a:xfrm>
        </p:grpSpPr>
        <p:sp>
          <p:nvSpPr>
            <p:cNvPr id="47140" name="TextBox 16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1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13" name="Group 78"/>
          <p:cNvGrpSpPr>
            <a:grpSpLocks/>
          </p:cNvGrpSpPr>
          <p:nvPr/>
        </p:nvGrpSpPr>
        <p:grpSpPr bwMode="auto">
          <a:xfrm>
            <a:off x="2286000" y="4343400"/>
            <a:ext cx="698500" cy="1006475"/>
            <a:chOff x="6890107" y="4560332"/>
            <a:chExt cx="698585" cy="1006733"/>
          </a:xfrm>
        </p:grpSpPr>
        <p:sp>
          <p:nvSpPr>
            <p:cNvPr id="47138" name="TextBox 19"/>
            <p:cNvSpPr txBox="1">
              <a:spLocks noChangeArrowheads="1"/>
            </p:cNvSpPr>
            <p:nvPr/>
          </p:nvSpPr>
          <p:spPr bwMode="auto">
            <a:xfrm>
              <a:off x="6890107" y="5105400"/>
              <a:ext cx="6985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>
              <a:off x="6922617" y="4832659"/>
              <a:ext cx="5446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14" name="Group 58"/>
          <p:cNvGrpSpPr>
            <a:grpSpLocks/>
          </p:cNvGrpSpPr>
          <p:nvPr/>
        </p:nvGrpSpPr>
        <p:grpSpPr bwMode="auto">
          <a:xfrm>
            <a:off x="304800" y="4125913"/>
            <a:ext cx="2293938" cy="461962"/>
            <a:chOff x="449094" y="4038600"/>
            <a:chExt cx="2294106" cy="46097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66" y="4265126"/>
              <a:ext cx="1828934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7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48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$1</a:t>
              </a:r>
            </a:p>
          </p:txBody>
        </p:sp>
      </p:grpSp>
      <p:sp>
        <p:nvSpPr>
          <p:cNvPr id="47115" name="TextBox 24"/>
          <p:cNvSpPr txBox="1">
            <a:spLocks noChangeArrowheads="1"/>
          </p:cNvSpPr>
          <p:nvPr/>
        </p:nvSpPr>
        <p:spPr bwMode="auto">
          <a:xfrm>
            <a:off x="1695450" y="838200"/>
            <a:ext cx="5243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/>
              <a:t>(a) </a:t>
            </a:r>
            <a:r>
              <a:rPr lang="hu-HU" altLang="en-US" sz="2800"/>
              <a:t>A rugalmatlan kereslet esete</a:t>
            </a:r>
            <a:endParaRPr lang="en-US" altLang="en-US" sz="2800"/>
          </a:p>
        </p:txBody>
      </p:sp>
      <p:sp>
        <p:nvSpPr>
          <p:cNvPr id="31" name="Rectangle 30"/>
          <p:cNvSpPr/>
          <p:nvPr/>
        </p:nvSpPr>
        <p:spPr>
          <a:xfrm>
            <a:off x="5368925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47117" name="Group 31"/>
          <p:cNvGrpSpPr>
            <a:grpSpLocks/>
          </p:cNvGrpSpPr>
          <p:nvPr/>
        </p:nvGrpSpPr>
        <p:grpSpPr bwMode="auto">
          <a:xfrm>
            <a:off x="5319713" y="3429000"/>
            <a:ext cx="1760537" cy="1458913"/>
            <a:chOff x="1855824" y="3645932"/>
            <a:chExt cx="1760021" cy="1459468"/>
          </a:xfrm>
        </p:grpSpPr>
        <p:sp>
          <p:nvSpPr>
            <p:cNvPr id="33" name="Rectangle 32"/>
            <p:cNvSpPr/>
            <p:nvPr/>
          </p:nvSpPr>
          <p:spPr>
            <a:xfrm>
              <a:off x="1905022" y="3645932"/>
              <a:ext cx="1564816" cy="14594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7135" name="TextBox 33"/>
            <p:cNvSpPr txBox="1">
              <a:spLocks noChangeArrowheads="1"/>
            </p:cNvSpPr>
            <p:nvPr/>
          </p:nvSpPr>
          <p:spPr bwMode="auto">
            <a:xfrm>
              <a:off x="1855824" y="4179332"/>
              <a:ext cx="1760021" cy="40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r>
                <a:rPr lang="en-US" altLang="en-US" sz="2000"/>
                <a:t>=$240</a:t>
              </a:r>
            </a:p>
          </p:txBody>
        </p:sp>
      </p:grpSp>
      <p:grpSp>
        <p:nvGrpSpPr>
          <p:cNvPr id="47118" name="Group 34"/>
          <p:cNvGrpSpPr>
            <a:grpSpLocks/>
          </p:cNvGrpSpPr>
          <p:nvPr/>
        </p:nvGrpSpPr>
        <p:grpSpPr bwMode="auto">
          <a:xfrm>
            <a:off x="5132388" y="4876800"/>
            <a:ext cx="4171950" cy="473075"/>
            <a:chOff x="677694" y="5246132"/>
            <a:chExt cx="4171228" cy="47333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190" y="5246132"/>
              <a:ext cx="3199846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2" name="TextBox 36"/>
            <p:cNvSpPr txBox="1">
              <a:spLocks noChangeArrowheads="1"/>
            </p:cNvSpPr>
            <p:nvPr/>
          </p:nvSpPr>
          <p:spPr bwMode="auto">
            <a:xfrm>
              <a:off x="3088758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7133" name="TextBox 37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7119" name="Group 17"/>
          <p:cNvGrpSpPr>
            <a:grpSpLocks/>
          </p:cNvGrpSpPr>
          <p:nvPr/>
        </p:nvGrpSpPr>
        <p:grpSpPr bwMode="auto">
          <a:xfrm>
            <a:off x="6588125" y="2286000"/>
            <a:ext cx="2152650" cy="2514600"/>
            <a:chOff x="2133599" y="2655332"/>
            <a:chExt cx="2153285" cy="2514600"/>
          </a:xfrm>
        </p:grpSpPr>
        <p:cxnSp>
          <p:nvCxnSpPr>
            <p:cNvPr id="40" name="Straight Connector 39"/>
            <p:cNvCxnSpPr/>
            <p:nvPr/>
          </p:nvCxnSpPr>
          <p:spPr>
            <a:xfrm rot="16200000" flipH="1">
              <a:off x="1257411" y="3531520"/>
              <a:ext cx="2514600" cy="7622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0" name="TextBox 40"/>
            <p:cNvSpPr txBox="1">
              <a:spLocks noChangeArrowheads="1"/>
            </p:cNvSpPr>
            <p:nvPr/>
          </p:nvSpPr>
          <p:spPr bwMode="auto">
            <a:xfrm>
              <a:off x="2971801" y="4560332"/>
              <a:ext cx="131508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47120" name="Group 13"/>
          <p:cNvGrpSpPr>
            <a:grpSpLocks/>
          </p:cNvGrpSpPr>
          <p:nvPr/>
        </p:nvGrpSpPr>
        <p:grpSpPr bwMode="auto">
          <a:xfrm>
            <a:off x="4606925" y="1535113"/>
            <a:ext cx="763588" cy="3352800"/>
            <a:chOff x="152400" y="1905000"/>
            <a:chExt cx="763461" cy="3352800"/>
          </a:xfrm>
        </p:grpSpPr>
        <p:sp>
          <p:nvSpPr>
            <p:cNvPr id="47127" name="TextBox 42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44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1" name="Group 78"/>
          <p:cNvGrpSpPr>
            <a:grpSpLocks/>
          </p:cNvGrpSpPr>
          <p:nvPr/>
        </p:nvGrpSpPr>
        <p:grpSpPr bwMode="auto">
          <a:xfrm>
            <a:off x="6781800" y="3429000"/>
            <a:ext cx="527050" cy="1920875"/>
            <a:chOff x="7023557" y="3645932"/>
            <a:chExt cx="527495" cy="1921133"/>
          </a:xfrm>
        </p:grpSpPr>
        <p:sp>
          <p:nvSpPr>
            <p:cNvPr id="47125" name="TextBox 45"/>
            <p:cNvSpPr txBox="1">
              <a:spLocks noChangeArrowheads="1"/>
            </p:cNvSpPr>
            <p:nvPr/>
          </p:nvSpPr>
          <p:spPr bwMode="auto">
            <a:xfrm>
              <a:off x="7023557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80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6456064" y="4365954"/>
              <a:ext cx="1459109" cy="190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2" name="Group 58"/>
          <p:cNvGrpSpPr>
            <a:grpSpLocks/>
          </p:cNvGrpSpPr>
          <p:nvPr/>
        </p:nvGrpSpPr>
        <p:grpSpPr bwMode="auto">
          <a:xfrm>
            <a:off x="4911725" y="3200400"/>
            <a:ext cx="2022475" cy="461963"/>
            <a:chOff x="449094" y="4038600"/>
            <a:chExt cx="2294106" cy="46097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3677" y="4265126"/>
              <a:ext cx="1829523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4" name="TextBox 4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98584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(a) </a:t>
            </a:r>
            <a:endParaRPr lang="en-US" altLang="en-US" smtClean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altLang="en-US" sz="3600" dirty="0"/>
              <a:t>Az </a:t>
            </a:r>
            <a:r>
              <a:rPr lang="en-US" altLang="en-US" sz="3600" dirty="0" err="1"/>
              <a:t>ár</a:t>
            </a:r>
            <a:r>
              <a:rPr lang="hu-HU" altLang="en-US" sz="3600" dirty="0"/>
              <a:t>változás</a:t>
            </a:r>
            <a:r>
              <a:rPr lang="en-US" altLang="en-US" sz="3600" dirty="0"/>
              <a:t> </a:t>
            </a:r>
            <a:r>
              <a:rPr lang="hu-HU" altLang="en-US" sz="3600" dirty="0"/>
              <a:t>teljes bevételre </a:t>
            </a:r>
            <a:r>
              <a:rPr lang="en-US" altLang="en-US" sz="3600" dirty="0"/>
              <a:t>(</a:t>
            </a:r>
            <a:r>
              <a:rPr lang="hu-HU" altLang="en-US" sz="3600" dirty="0"/>
              <a:t>az </a:t>
            </a:r>
            <a:r>
              <a:rPr lang="en-US" altLang="en-US" sz="3600" dirty="0" err="1"/>
              <a:t>ár</a:t>
            </a:r>
            <a:r>
              <a:rPr lang="en-US" altLang="en-US" sz="3600" dirty="0"/>
              <a:t> </a:t>
            </a:r>
            <a:r>
              <a:rPr lang="hu-HU" altLang="en-US" sz="3600" dirty="0"/>
              <a:t>és a </a:t>
            </a:r>
            <a:r>
              <a:rPr lang="en-US" altLang="en-US" sz="3600" dirty="0"/>
              <a:t>mennyiség</a:t>
            </a:r>
            <a:r>
              <a:rPr lang="hu-HU" altLang="en-US" sz="3600" dirty="0"/>
              <a:t> szorzatára</a:t>
            </a:r>
            <a:r>
              <a:rPr lang="en-US" altLang="en-US" sz="3600" dirty="0"/>
              <a:t>) </a:t>
            </a:r>
            <a:r>
              <a:rPr lang="hu-HU" altLang="en-US" sz="3600" dirty="0"/>
              <a:t>gyakorolt hatása függ a kereslet rugalmasságától</a:t>
            </a:r>
            <a:r>
              <a:rPr lang="en-US" altLang="en-US" sz="3600" dirty="0"/>
              <a:t>. </a:t>
            </a:r>
            <a:r>
              <a:rPr lang="hu-HU" altLang="en-US" sz="3600" dirty="0"/>
              <a:t>Az </a:t>
            </a:r>
            <a:r>
              <a:rPr lang="en-US" altLang="en-US" sz="3600" dirty="0"/>
              <a:t>(a)</a:t>
            </a:r>
            <a:r>
              <a:rPr lang="hu-HU" altLang="en-US" sz="3600" dirty="0"/>
              <a:t> ábrán a keresleti görbe rugalmatlan. Ebben az esetben az ár megnövekedése arányaiban kisebb keresett mennyiség csökkenéshez vezet, tehát a teljes bevétel növekszik</a:t>
            </a:r>
            <a:r>
              <a:rPr lang="en-US" altLang="en-US" sz="3600" dirty="0"/>
              <a:t>. </a:t>
            </a:r>
            <a:r>
              <a:rPr lang="hu-HU" altLang="en-US" sz="3600" dirty="0"/>
              <a:t>Itt </a:t>
            </a:r>
            <a:r>
              <a:rPr lang="en-US" altLang="en-US" sz="3600" dirty="0"/>
              <a:t>$1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$3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nő az ár, amitől a keresett mennyiség</a:t>
            </a:r>
            <a:r>
              <a:rPr lang="en-US" altLang="en-US" sz="3600" dirty="0"/>
              <a:t> 100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80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csökken</a:t>
            </a:r>
            <a:r>
              <a:rPr lang="en-US" altLang="en-US" sz="3600" dirty="0"/>
              <a:t>. </a:t>
            </a:r>
            <a:r>
              <a:rPr lang="hu-HU" altLang="en-US" sz="3600" dirty="0"/>
              <a:t>A teljes bevétel </a:t>
            </a:r>
            <a:r>
              <a:rPr lang="en-US" altLang="en-US" sz="3600" dirty="0"/>
              <a:t>$100</a:t>
            </a:r>
            <a:r>
              <a:rPr lang="hu-HU" altLang="en-US" sz="3600" dirty="0" err="1"/>
              <a:t>-ról</a:t>
            </a:r>
            <a:r>
              <a:rPr lang="en-US" altLang="en-US" sz="3600" dirty="0"/>
              <a:t>  $240</a:t>
            </a:r>
            <a:r>
              <a:rPr lang="hu-HU" altLang="en-US" sz="3600" dirty="0" err="1"/>
              <a:t>-ra</a:t>
            </a:r>
            <a:r>
              <a:rPr lang="hu-HU" altLang="en-US" sz="3600" dirty="0"/>
              <a:t> nő meg.</a:t>
            </a:r>
            <a:endParaRPr lang="en-US" altLang="en-US" sz="36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8132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C1068C-DD65-4EE9-BC5C-4433BC19368D}" type="slidenum">
              <a:rPr lang="en-US" altLang="en-US" smtClean="0">
                <a:latin typeface="Calibri" pitchFamily="34" charset="0"/>
              </a:rPr>
              <a:pPr/>
              <a:t>38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 bwMode="auto">
          <a:xfrm>
            <a:off x="474663" y="304800"/>
            <a:ext cx="8499475" cy="5238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 eaLnBrk="1" hangingPunct="1">
              <a:defRPr/>
            </a:pPr>
            <a:r>
              <a:rPr lang="hu-HU" altLang="en-US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Hogy változik a teljes bevétel, amikor változik az </a:t>
            </a:r>
            <a:r>
              <a:rPr lang="en-US" altLang="en-US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ár</a:t>
            </a:r>
            <a:r>
              <a:rPr lang="hu-HU" altLang="en-US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28FA8B0-CA9C-466D-93DE-0605A2499C19}" type="slidenum">
              <a:rPr lang="en-US" altLang="en-US" sz="2400" smtClean="0">
                <a:latin typeface="Calibri" pitchFamily="34" charset="0"/>
              </a:rPr>
              <a:pPr eaLnBrk="1" hangingPunct="1"/>
              <a:t>39</a:t>
            </a:fld>
            <a:endParaRPr lang="en-US" altLang="en-US" sz="240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730250" y="2971800"/>
            <a:ext cx="1041400" cy="1916113"/>
            <a:chOff x="1872888" y="3188732"/>
            <a:chExt cx="1041627" cy="1916668"/>
          </a:xfrm>
        </p:grpSpPr>
        <p:sp>
          <p:nvSpPr>
            <p:cNvPr id="7" name="Rectangle 6"/>
            <p:cNvSpPr/>
            <p:nvPr/>
          </p:nvSpPr>
          <p:spPr>
            <a:xfrm>
              <a:off x="1904645" y="3188732"/>
              <a:ext cx="914599" cy="19166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49198" name="TextBox 7"/>
            <p:cNvSpPr txBox="1">
              <a:spLocks noChangeArrowheads="1"/>
            </p:cNvSpPr>
            <p:nvPr/>
          </p:nvSpPr>
          <p:spPr bwMode="auto">
            <a:xfrm>
              <a:off x="1872888" y="3670757"/>
              <a:ext cx="1041627" cy="70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2000"/>
                <a:t>Bevétel</a:t>
              </a:r>
              <a:endParaRPr lang="en-US" altLang="en-US" sz="2000"/>
            </a:p>
            <a:p>
              <a:pPr algn="ctr" eaLnBrk="1" hangingPunct="1"/>
              <a:r>
                <a:rPr lang="en-US" altLang="en-US" sz="2000"/>
                <a:t>=$200</a:t>
              </a:r>
            </a:p>
          </p:txBody>
        </p:sp>
      </p:grp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525463" y="4876800"/>
            <a:ext cx="4359275" cy="473075"/>
            <a:chOff x="677694" y="5246132"/>
            <a:chExt cx="4359070" cy="473333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220" y="5246132"/>
              <a:ext cx="3200249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95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9196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9159" name="Group 17"/>
          <p:cNvGrpSpPr>
            <a:grpSpLocks/>
          </p:cNvGrpSpPr>
          <p:nvPr/>
        </p:nvGrpSpPr>
        <p:grpSpPr bwMode="auto">
          <a:xfrm>
            <a:off x="914400" y="2438400"/>
            <a:ext cx="3219450" cy="2214563"/>
            <a:chOff x="1066799" y="2807732"/>
            <a:chExt cx="3220134" cy="221412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66799" y="2807732"/>
              <a:ext cx="2362702" cy="159988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93" name="TextBox 14"/>
            <p:cNvSpPr txBox="1">
              <a:spLocks noChangeArrowheads="1"/>
            </p:cNvSpPr>
            <p:nvPr/>
          </p:nvSpPr>
          <p:spPr bwMode="auto">
            <a:xfrm>
              <a:off x="2971800" y="4560332"/>
              <a:ext cx="1315133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49160" name="Group 13"/>
          <p:cNvGrpSpPr>
            <a:grpSpLocks/>
          </p:cNvGrpSpPr>
          <p:nvPr/>
        </p:nvGrpSpPr>
        <p:grpSpPr bwMode="auto">
          <a:xfrm>
            <a:off x="0" y="1535113"/>
            <a:ext cx="763588" cy="3352800"/>
            <a:chOff x="152400" y="1905000"/>
            <a:chExt cx="763461" cy="3352800"/>
          </a:xfrm>
        </p:grpSpPr>
        <p:sp>
          <p:nvSpPr>
            <p:cNvPr id="49190" name="TextBox 16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  <p:cxnSp>
          <p:nvCxnSpPr>
            <p:cNvPr id="18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61" name="Group 78"/>
          <p:cNvGrpSpPr>
            <a:grpSpLocks/>
          </p:cNvGrpSpPr>
          <p:nvPr/>
        </p:nvGrpSpPr>
        <p:grpSpPr bwMode="auto">
          <a:xfrm>
            <a:off x="1463675" y="2971800"/>
            <a:ext cx="527050" cy="2378075"/>
            <a:chOff x="6982361" y="3188732"/>
            <a:chExt cx="527495" cy="2378333"/>
          </a:xfrm>
        </p:grpSpPr>
        <p:sp>
          <p:nvSpPr>
            <p:cNvPr id="49188" name="TextBox 19"/>
            <p:cNvSpPr txBox="1">
              <a:spLocks noChangeArrowheads="1"/>
            </p:cNvSpPr>
            <p:nvPr/>
          </p:nvSpPr>
          <p:spPr bwMode="auto">
            <a:xfrm>
              <a:off x="6982361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6245049" y="4138948"/>
              <a:ext cx="1916321" cy="158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62" name="Group 58"/>
          <p:cNvGrpSpPr>
            <a:grpSpLocks/>
          </p:cNvGrpSpPr>
          <p:nvPr/>
        </p:nvGrpSpPr>
        <p:grpSpPr bwMode="auto">
          <a:xfrm>
            <a:off x="304800" y="2754313"/>
            <a:ext cx="1371600" cy="461962"/>
            <a:chOff x="449094" y="4038600"/>
            <a:chExt cx="1371600" cy="460973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914232" y="4255621"/>
              <a:ext cx="906462" cy="950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87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27709" cy="460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sp>
        <p:nvSpPr>
          <p:cNvPr id="49163" name="TextBox 24"/>
          <p:cNvSpPr txBox="1">
            <a:spLocks noChangeArrowheads="1"/>
          </p:cNvSpPr>
          <p:nvPr/>
        </p:nvSpPr>
        <p:spPr bwMode="auto">
          <a:xfrm>
            <a:off x="1812925" y="990600"/>
            <a:ext cx="484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800"/>
              <a:t>(b) </a:t>
            </a:r>
            <a:r>
              <a:rPr lang="hu-HU" altLang="en-US" sz="2800"/>
              <a:t>A rugalmas kereslet esete</a:t>
            </a:r>
            <a:endParaRPr lang="en-US" altLang="en-US" sz="2800"/>
          </a:p>
        </p:txBody>
      </p:sp>
      <p:sp>
        <p:nvSpPr>
          <p:cNvPr id="31" name="Rectangle 30"/>
          <p:cNvSpPr/>
          <p:nvPr/>
        </p:nvSpPr>
        <p:spPr>
          <a:xfrm>
            <a:off x="5368925" y="1839913"/>
            <a:ext cx="32004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1. an</a:t>
            </a:r>
          </a:p>
        </p:txBody>
      </p:sp>
      <p:grpSp>
        <p:nvGrpSpPr>
          <p:cNvPr id="49165" name="Group 17"/>
          <p:cNvGrpSpPr>
            <a:grpSpLocks/>
          </p:cNvGrpSpPr>
          <p:nvPr/>
        </p:nvGrpSpPr>
        <p:grpSpPr bwMode="auto">
          <a:xfrm>
            <a:off x="5486400" y="2362200"/>
            <a:ext cx="3254375" cy="2290763"/>
            <a:chOff x="1031796" y="2731532"/>
            <a:chExt cx="3255179" cy="22903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31796" y="2731532"/>
              <a:ext cx="2362784" cy="152371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85" name="TextBox 40"/>
            <p:cNvSpPr txBox="1">
              <a:spLocks noChangeArrowheads="1"/>
            </p:cNvSpPr>
            <p:nvPr/>
          </p:nvSpPr>
          <p:spPr bwMode="auto">
            <a:xfrm>
              <a:off x="2971800" y="4560332"/>
              <a:ext cx="1315175" cy="461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Kereslet</a:t>
              </a:r>
              <a:endParaRPr lang="en-US" altLang="en-US" sz="2400"/>
            </a:p>
          </p:txBody>
        </p:sp>
      </p:grpSp>
      <p:grpSp>
        <p:nvGrpSpPr>
          <p:cNvPr id="49166" name="Group 65"/>
          <p:cNvGrpSpPr>
            <a:grpSpLocks/>
          </p:cNvGrpSpPr>
          <p:nvPr/>
        </p:nvGrpSpPr>
        <p:grpSpPr bwMode="auto">
          <a:xfrm>
            <a:off x="5368925" y="2514600"/>
            <a:ext cx="2182813" cy="2373313"/>
            <a:chOff x="5369004" y="2514600"/>
            <a:chExt cx="2182298" cy="2373868"/>
          </a:xfrm>
        </p:grpSpPr>
        <p:grpSp>
          <p:nvGrpSpPr>
            <p:cNvPr id="49180" name="Group 31"/>
            <p:cNvGrpSpPr>
              <a:grpSpLocks/>
            </p:cNvGrpSpPr>
            <p:nvPr/>
          </p:nvGrpSpPr>
          <p:grpSpPr bwMode="auto">
            <a:xfrm>
              <a:off x="5369004" y="2514600"/>
              <a:ext cx="2182298" cy="2373868"/>
              <a:chOff x="1905000" y="2731532"/>
              <a:chExt cx="2182298" cy="237386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905000" y="2731532"/>
                <a:ext cx="345993" cy="23738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/>
              </a:p>
            </p:txBody>
          </p:sp>
          <p:sp>
            <p:nvSpPr>
              <p:cNvPr id="49183" name="TextBox 33"/>
              <p:cNvSpPr txBox="1">
                <a:spLocks noChangeArrowheads="1"/>
              </p:cNvSpPr>
              <p:nvPr/>
            </p:nvSpPr>
            <p:spPr bwMode="auto">
              <a:xfrm>
                <a:off x="2327200" y="4026932"/>
                <a:ext cx="1760098" cy="40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hu-HU" altLang="en-US" sz="2000"/>
                  <a:t>Bevétel</a:t>
                </a:r>
                <a:r>
                  <a:rPr lang="en-US" altLang="en-US" sz="2000"/>
                  <a:t>=$100</a:t>
                </a:r>
              </a:p>
            </p:txBody>
          </p:sp>
        </p:grpSp>
        <p:cxnSp>
          <p:nvCxnSpPr>
            <p:cNvPr id="65" name="Straight Connector 64"/>
            <p:cNvCxnSpPr/>
            <p:nvPr/>
          </p:nvCxnSpPr>
          <p:spPr>
            <a:xfrm flipV="1">
              <a:off x="5638815" y="4038956"/>
              <a:ext cx="228546" cy="76218"/>
            </a:xfrm>
            <a:prstGeom prst="line">
              <a:avLst/>
            </a:prstGeom>
            <a:ln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67" name="Group 34"/>
          <p:cNvGrpSpPr>
            <a:grpSpLocks/>
          </p:cNvGrpSpPr>
          <p:nvPr/>
        </p:nvGrpSpPr>
        <p:grpSpPr bwMode="auto">
          <a:xfrm>
            <a:off x="5132388" y="4876800"/>
            <a:ext cx="4171950" cy="473075"/>
            <a:chOff x="677694" y="5246132"/>
            <a:chExt cx="4171228" cy="47333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190" y="5246132"/>
              <a:ext cx="3199846" cy="111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8" name="TextBox 36"/>
            <p:cNvSpPr txBox="1">
              <a:spLocks noChangeArrowheads="1"/>
            </p:cNvSpPr>
            <p:nvPr/>
          </p:nvSpPr>
          <p:spPr bwMode="auto">
            <a:xfrm>
              <a:off x="3088758" y="5246132"/>
              <a:ext cx="17601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49179" name="TextBox 37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49168" name="Group 13"/>
          <p:cNvGrpSpPr>
            <a:grpSpLocks/>
          </p:cNvGrpSpPr>
          <p:nvPr/>
        </p:nvGrpSpPr>
        <p:grpSpPr bwMode="auto">
          <a:xfrm>
            <a:off x="4606925" y="1535113"/>
            <a:ext cx="763588" cy="3352800"/>
            <a:chOff x="152400" y="1905000"/>
            <a:chExt cx="763461" cy="3352800"/>
          </a:xfrm>
        </p:grpSpPr>
        <p:cxnSp>
          <p:nvCxnSpPr>
            <p:cNvPr id="44" name="Straight Connector 6"/>
            <p:cNvCxnSpPr/>
            <p:nvPr/>
          </p:nvCxnSpPr>
          <p:spPr>
            <a:xfrm rot="5400000">
              <a:off x="-608933" y="3733006"/>
              <a:ext cx="3048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6" name="TextBox 42"/>
            <p:cNvSpPr txBox="1">
              <a:spLocks noChangeArrowheads="1"/>
            </p:cNvSpPr>
            <p:nvPr/>
          </p:nvSpPr>
          <p:spPr bwMode="auto">
            <a:xfrm>
              <a:off x="152400" y="1905000"/>
              <a:ext cx="5436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ár </a:t>
              </a:r>
            </a:p>
          </p:txBody>
        </p:sp>
      </p:grpSp>
      <p:grpSp>
        <p:nvGrpSpPr>
          <p:cNvPr id="49169" name="Group 78"/>
          <p:cNvGrpSpPr>
            <a:grpSpLocks/>
          </p:cNvGrpSpPr>
          <p:nvPr/>
        </p:nvGrpSpPr>
        <p:grpSpPr bwMode="auto">
          <a:xfrm>
            <a:off x="5562600" y="2514600"/>
            <a:ext cx="527050" cy="2835275"/>
            <a:chOff x="7023557" y="2731532"/>
            <a:chExt cx="527495" cy="2835533"/>
          </a:xfrm>
        </p:grpSpPr>
        <p:sp>
          <p:nvSpPr>
            <p:cNvPr id="49173" name="TextBox 45"/>
            <p:cNvSpPr txBox="1">
              <a:spLocks noChangeArrowheads="1"/>
            </p:cNvSpPr>
            <p:nvPr/>
          </p:nvSpPr>
          <p:spPr bwMode="auto">
            <a:xfrm>
              <a:off x="7023557" y="5105400"/>
              <a:ext cx="5274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20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6200000" flipH="1">
              <a:off x="5998854" y="3908764"/>
              <a:ext cx="2373529" cy="1906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170" name="Group 58"/>
          <p:cNvGrpSpPr>
            <a:grpSpLocks/>
          </p:cNvGrpSpPr>
          <p:nvPr/>
        </p:nvGrpSpPr>
        <p:grpSpPr bwMode="auto">
          <a:xfrm>
            <a:off x="4911725" y="2286000"/>
            <a:ext cx="803275" cy="461963"/>
            <a:chOff x="449094" y="4038600"/>
            <a:chExt cx="911106" cy="460972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3650" y="4265126"/>
              <a:ext cx="44655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2" name="TextBox 4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598548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u-HU" sz="4000" dirty="0"/>
              <a:t>ISMÉTLÉS: </a:t>
            </a:r>
            <a:r>
              <a:rPr lang="hu-HU" sz="4000" dirty="0" smtClean="0"/>
              <a:t>Ha más az ok: a keresleti görbe maga változik</a:t>
            </a:r>
            <a:endParaRPr lang="en-US" sz="4000" dirty="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1443" name="Line 5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>
            <a:off x="1981200" y="1828800"/>
            <a:ext cx="4648200" cy="39624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1295400" y="6019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6781800" y="53340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1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0" name="Line 10"/>
          <p:cNvSpPr>
            <a:spLocks noChangeShapeType="1"/>
          </p:cNvSpPr>
          <p:nvPr/>
        </p:nvSpPr>
        <p:spPr bwMode="auto">
          <a:xfrm flipH="1">
            <a:off x="2971800" y="4114800"/>
            <a:ext cx="14478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61450" name="Text Box 13"/>
          <p:cNvSpPr txBox="1">
            <a:spLocks noChangeArrowheads="1"/>
          </p:cNvSpPr>
          <p:nvPr/>
        </p:nvSpPr>
        <p:spPr bwMode="auto">
          <a:xfrm>
            <a:off x="7315200" y="5942013"/>
            <a:ext cx="1676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Fogyasztott mennyiség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1121294" name="Line 14"/>
          <p:cNvSpPr>
            <a:spLocks noChangeShapeType="1"/>
          </p:cNvSpPr>
          <p:nvPr/>
        </p:nvSpPr>
        <p:spPr bwMode="auto">
          <a:xfrm>
            <a:off x="4191000" y="1789113"/>
            <a:ext cx="4114800" cy="3544887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5" name="Line 15"/>
          <p:cNvSpPr>
            <a:spLocks noChangeShapeType="1"/>
          </p:cNvSpPr>
          <p:nvPr/>
        </p:nvSpPr>
        <p:spPr bwMode="auto">
          <a:xfrm>
            <a:off x="1828800" y="3429000"/>
            <a:ext cx="3124200" cy="2590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6" name="Text Box 16"/>
          <p:cNvSpPr txBox="1">
            <a:spLocks noChangeArrowheads="1"/>
          </p:cNvSpPr>
          <p:nvPr/>
        </p:nvSpPr>
        <p:spPr bwMode="auto">
          <a:xfrm>
            <a:off x="49530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3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7" name="Text Box 17"/>
          <p:cNvSpPr txBox="1">
            <a:spLocks noChangeArrowheads="1"/>
          </p:cNvSpPr>
          <p:nvPr/>
        </p:nvSpPr>
        <p:spPr bwMode="auto">
          <a:xfrm>
            <a:off x="8382000" y="4800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0099"/>
                </a:solidFill>
              </a:rPr>
              <a:t>D</a:t>
            </a:r>
            <a:r>
              <a:rPr lang="en-US" altLang="en-US" b="1" baseline="-25000">
                <a:solidFill>
                  <a:srgbClr val="000099"/>
                </a:solidFill>
              </a:rPr>
              <a:t>2</a:t>
            </a:r>
            <a:endParaRPr lang="en-US" altLang="en-US" b="1">
              <a:solidFill>
                <a:srgbClr val="000099"/>
              </a:solidFill>
            </a:endParaRPr>
          </a:p>
        </p:txBody>
      </p:sp>
      <p:sp>
        <p:nvSpPr>
          <p:cNvPr id="1121298" name="Line 18"/>
          <p:cNvSpPr>
            <a:spLocks noChangeShapeType="1"/>
          </p:cNvSpPr>
          <p:nvPr/>
        </p:nvSpPr>
        <p:spPr bwMode="auto">
          <a:xfrm>
            <a:off x="4191000" y="3505200"/>
            <a:ext cx="16764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1299" name="Text Box 19"/>
          <p:cNvSpPr txBox="1">
            <a:spLocks noChangeArrowheads="1"/>
          </p:cNvSpPr>
          <p:nvPr/>
        </p:nvSpPr>
        <p:spPr bwMode="auto">
          <a:xfrm>
            <a:off x="3657600" y="2819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Növekvő kereslet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1121300" name="Text Box 20"/>
          <p:cNvSpPr txBox="1">
            <a:spLocks noChangeArrowheads="1"/>
          </p:cNvSpPr>
          <p:nvPr/>
        </p:nvSpPr>
        <p:spPr bwMode="auto">
          <a:xfrm>
            <a:off x="2971800" y="41148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Csökkenő kereslet</a:t>
            </a:r>
            <a:endParaRPr lang="en-US" altLang="en-US" sz="2000" b="1">
              <a:latin typeface="Tahoma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486400" y="1622425"/>
            <a:ext cx="3200400" cy="1323975"/>
          </a:xfrm>
          <a:prstGeom prst="rect">
            <a:avLst/>
          </a:prstGeom>
          <a:solidFill>
            <a:schemeClr val="bg1"/>
          </a:solidFill>
          <a:ln w="12700">
            <a:solidFill>
              <a:srgbClr val="474A8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sz="2000" b="1">
                <a:latin typeface="Tahoma" pitchFamily="34" charset="0"/>
              </a:rPr>
              <a:t>Minden ár mellett más keresett mennyiség – a fogyasztó viselkedése változott</a:t>
            </a:r>
            <a:endParaRPr lang="en-US" altLang="en-US" sz="20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56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90" grpId="0" animBg="1"/>
      <p:bldP spid="1121294" grpId="0" animBg="1"/>
      <p:bldP spid="1121295" grpId="0" animBg="1"/>
      <p:bldP spid="1121296" grpId="0" autoUpdateAnimBg="0"/>
      <p:bldP spid="1121297" grpId="0" autoUpdateAnimBg="0"/>
      <p:bldP spid="1121298" grpId="0" animBg="1"/>
      <p:bldP spid="1121299" grpId="0" autoUpdateAnimBg="0"/>
      <p:bldP spid="1121300" grpId="0" autoUpdateAnimBg="0"/>
      <p:bldP spid="18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(b) </a:t>
            </a:r>
            <a:endParaRPr lang="en-US" altLang="en-US" smtClean="0"/>
          </a:p>
        </p:txBody>
      </p:sp>
      <p:sp>
        <p:nvSpPr>
          <p:cNvPr id="50179" name="Tartalom helye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hu-HU" altLang="en-US" sz="3600" smtClean="0"/>
              <a:t>Az </a:t>
            </a:r>
            <a:r>
              <a:rPr lang="en-US" altLang="en-US" sz="3600" smtClean="0"/>
              <a:t>ár</a:t>
            </a:r>
            <a:r>
              <a:rPr lang="hu-HU" altLang="en-US" sz="3600" smtClean="0"/>
              <a:t>változás</a:t>
            </a:r>
            <a:r>
              <a:rPr lang="en-US" altLang="en-US" sz="3600" smtClean="0"/>
              <a:t> </a:t>
            </a:r>
            <a:r>
              <a:rPr lang="hu-HU" altLang="en-US" sz="3600" smtClean="0"/>
              <a:t>teljes bevételre </a:t>
            </a:r>
            <a:r>
              <a:rPr lang="en-US" altLang="en-US" sz="3600" smtClean="0"/>
              <a:t>(</a:t>
            </a:r>
            <a:r>
              <a:rPr lang="hu-HU" altLang="en-US" sz="3600" smtClean="0"/>
              <a:t>az </a:t>
            </a:r>
            <a:r>
              <a:rPr lang="en-US" altLang="en-US" sz="3600" smtClean="0"/>
              <a:t>ár </a:t>
            </a:r>
            <a:r>
              <a:rPr lang="hu-HU" altLang="en-US" sz="3600" smtClean="0"/>
              <a:t>és a </a:t>
            </a:r>
            <a:r>
              <a:rPr lang="en-US" altLang="en-US" sz="3600" smtClean="0"/>
              <a:t>mennyiség</a:t>
            </a:r>
            <a:r>
              <a:rPr lang="hu-HU" altLang="en-US" sz="3600" smtClean="0"/>
              <a:t> szorzatára</a:t>
            </a:r>
            <a:r>
              <a:rPr lang="en-US" altLang="en-US" sz="3600" smtClean="0"/>
              <a:t>) </a:t>
            </a:r>
            <a:r>
              <a:rPr lang="hu-HU" altLang="en-US" sz="3600" smtClean="0"/>
              <a:t>gyakorolt hatása függ a kereslet rugalmasságától</a:t>
            </a:r>
            <a:r>
              <a:rPr lang="en-US" altLang="en-US" sz="3600" smtClean="0"/>
              <a:t>. </a:t>
            </a:r>
            <a:r>
              <a:rPr lang="hu-HU" altLang="en-US" sz="3600" smtClean="0"/>
              <a:t>Az </a:t>
            </a:r>
            <a:r>
              <a:rPr lang="en-US" altLang="en-US" sz="3600" smtClean="0"/>
              <a:t>(</a:t>
            </a:r>
            <a:r>
              <a:rPr lang="hu-HU" altLang="en-US" sz="3600" smtClean="0"/>
              <a:t>b</a:t>
            </a:r>
            <a:r>
              <a:rPr lang="en-US" altLang="en-US" sz="3600" smtClean="0"/>
              <a:t>)</a:t>
            </a:r>
            <a:r>
              <a:rPr lang="hu-HU" altLang="en-US" sz="3600" smtClean="0"/>
              <a:t> ábrán a keresleti görbe rugalmas. Ebben az esetben az ár megnövekedése arányaiban nagyobb keresett mennyiség csökkenéshez vezet</a:t>
            </a:r>
            <a:r>
              <a:rPr lang="en-US" altLang="en-US" sz="3600" smtClean="0"/>
              <a:t>, </a:t>
            </a:r>
            <a:r>
              <a:rPr lang="hu-HU" altLang="en-US" sz="3600" smtClean="0"/>
              <a:t>tehát a teljes bevétel csökken</a:t>
            </a:r>
            <a:r>
              <a:rPr lang="en-US" altLang="en-US" sz="3600" smtClean="0"/>
              <a:t>. </a:t>
            </a:r>
            <a:r>
              <a:rPr lang="hu-HU" altLang="en-US" sz="3600" smtClean="0"/>
              <a:t>Itt </a:t>
            </a:r>
            <a:r>
              <a:rPr lang="en-US" altLang="en-US" sz="3600" smtClean="0"/>
              <a:t>$4</a:t>
            </a:r>
            <a:r>
              <a:rPr lang="hu-HU" altLang="en-US" sz="3600" smtClean="0"/>
              <a:t>-ról</a:t>
            </a:r>
            <a:r>
              <a:rPr lang="en-US" altLang="en-US" sz="3600" smtClean="0"/>
              <a:t> $5</a:t>
            </a:r>
            <a:r>
              <a:rPr lang="hu-HU" altLang="en-US" sz="3600" smtClean="0"/>
              <a:t>-ra nő az ár, amitől a keresett mennyiség</a:t>
            </a:r>
            <a:r>
              <a:rPr lang="en-US" altLang="en-US" sz="3600" smtClean="0"/>
              <a:t> 50</a:t>
            </a:r>
            <a:r>
              <a:rPr lang="hu-HU" altLang="en-US" sz="3600" smtClean="0"/>
              <a:t>-ről </a:t>
            </a:r>
            <a:r>
              <a:rPr lang="en-US" altLang="en-US" sz="3600" smtClean="0"/>
              <a:t>20</a:t>
            </a:r>
            <a:r>
              <a:rPr lang="hu-HU" altLang="en-US" sz="3600" smtClean="0"/>
              <a:t>-ra csökken</a:t>
            </a:r>
            <a:r>
              <a:rPr lang="en-US" altLang="en-US" sz="3600" smtClean="0"/>
              <a:t>. </a:t>
            </a:r>
            <a:r>
              <a:rPr lang="hu-HU" altLang="en-US" sz="3600" smtClean="0"/>
              <a:t>A teljes bevétel </a:t>
            </a:r>
            <a:r>
              <a:rPr lang="en-US" altLang="en-US" sz="3600" smtClean="0"/>
              <a:t>$200</a:t>
            </a:r>
            <a:r>
              <a:rPr lang="hu-HU" altLang="en-US" sz="3600" smtClean="0"/>
              <a:t>-ról</a:t>
            </a:r>
            <a:r>
              <a:rPr lang="en-US" altLang="en-US" sz="3600" smtClean="0"/>
              <a:t>  $100</a:t>
            </a:r>
            <a:r>
              <a:rPr lang="hu-HU" altLang="en-US" sz="3600" smtClean="0"/>
              <a:t>-ra csökken</a:t>
            </a:r>
            <a:r>
              <a:rPr lang="en-US" altLang="en-US" sz="3600" smtClean="0"/>
              <a:t>.</a:t>
            </a:r>
          </a:p>
        </p:txBody>
      </p:sp>
      <p:sp>
        <p:nvSpPr>
          <p:cNvPr id="50180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258F66E-6E37-476D-91E8-721731EA01A5}" type="slidenum">
              <a:rPr lang="en-US" altLang="en-US" smtClean="0">
                <a:latin typeface="Calibri" pitchFamily="34" charset="0"/>
              </a:rPr>
              <a:pPr/>
              <a:t>40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9916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Néhány általános szabály</a:t>
            </a: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Amikor a kereslet rugalmatlan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Az </a:t>
            </a:r>
            <a:r>
              <a:rPr lang="en-US" altLang="en-US" dirty="0" err="1" smtClean="0"/>
              <a:t>ár</a:t>
            </a:r>
            <a:r>
              <a:rPr lang="en-US" altLang="en-US" dirty="0" smtClean="0"/>
              <a:t> </a:t>
            </a:r>
            <a:r>
              <a:rPr lang="hu-HU" altLang="en-US" dirty="0" smtClean="0"/>
              <a:t>és a teljes bevétel ugyanabba az irányba mozog</a:t>
            </a:r>
            <a:endParaRPr lang="en-US" altLang="en-US" dirty="0" smtClean="0"/>
          </a:p>
          <a:p>
            <a:r>
              <a:rPr lang="hu-HU" altLang="en-US" dirty="0" smtClean="0"/>
              <a:t>Amikor a kereslet rugalmas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Az </a:t>
            </a:r>
            <a:r>
              <a:rPr lang="en-US" altLang="en-US" dirty="0" err="1" smtClean="0"/>
              <a:t>ár</a:t>
            </a:r>
            <a:r>
              <a:rPr lang="en-US" altLang="en-US" dirty="0" smtClean="0"/>
              <a:t> </a:t>
            </a:r>
            <a:r>
              <a:rPr lang="hu-HU" altLang="en-US" dirty="0" smtClean="0"/>
              <a:t>és a teljes bevétel ellentétes irányba mozog</a:t>
            </a:r>
            <a:endParaRPr lang="en-US" altLang="en-US" dirty="0" smtClean="0"/>
          </a:p>
          <a:p>
            <a:r>
              <a:rPr lang="hu-HU" altLang="en-US" dirty="0" smtClean="0"/>
              <a:t>Amikor a kereslet egységnyi rugalmasságú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teljes bevétel változatlan marad akkor is, ha változik az ár</a:t>
            </a:r>
            <a:endParaRPr lang="en-US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B9CCBBB-5C1C-4242-AD8D-5E856FFF2A4C}" type="slidenum">
              <a:rPr lang="en-US" altLang="en-US" smtClean="0">
                <a:latin typeface="Calibri" pitchFamily="34" charset="0"/>
              </a:rPr>
              <a:pPr/>
              <a:t>41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 bwMode="auto">
          <a:xfrm>
            <a:off x="762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Rugalmasság egy lineáris keresleti görbén</a:t>
            </a:r>
            <a:endParaRPr lang="en-US" alt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219200"/>
            <a:ext cx="85344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4000" smtClean="0"/>
              <a:t>Lineáris keresleti görbe</a:t>
            </a:r>
            <a:endParaRPr lang="en-US" altLang="en-US" sz="4000" smtClean="0"/>
          </a:p>
          <a:p>
            <a:pPr lvl="1"/>
            <a:r>
              <a:rPr lang="hu-HU" altLang="en-US" sz="4000" smtClean="0"/>
              <a:t>Állandó meredekség</a:t>
            </a:r>
            <a:endParaRPr lang="en-US" altLang="en-US" sz="4000" smtClean="0"/>
          </a:p>
          <a:p>
            <a:pPr lvl="1"/>
            <a:r>
              <a:rPr lang="hu-HU" altLang="en-US" sz="4000" smtClean="0"/>
              <a:t>Változó rugalmasság</a:t>
            </a:r>
            <a:endParaRPr lang="en-US" altLang="en-US" sz="4000" smtClean="0"/>
          </a:p>
          <a:p>
            <a:pPr lvl="2"/>
            <a:r>
              <a:rPr lang="hu-HU" altLang="en-US" sz="3600" smtClean="0"/>
              <a:t>Ahol alacsony az </a:t>
            </a:r>
            <a:r>
              <a:rPr lang="en-US" altLang="en-US" sz="3600" smtClean="0"/>
              <a:t>ár &amp; </a:t>
            </a:r>
            <a:r>
              <a:rPr lang="hu-HU" altLang="en-US" sz="3600" smtClean="0"/>
              <a:t>nagy a</a:t>
            </a:r>
            <a:r>
              <a:rPr lang="en-US" altLang="en-US" sz="3600" smtClean="0"/>
              <a:t> mennyiség</a:t>
            </a:r>
          </a:p>
          <a:p>
            <a:pPr lvl="3"/>
            <a:r>
              <a:rPr lang="hu-HU" altLang="en-US" sz="3200" smtClean="0"/>
              <a:t>Rugalmatlan </a:t>
            </a:r>
            <a:endParaRPr lang="en-US" altLang="en-US" sz="3200" smtClean="0"/>
          </a:p>
          <a:p>
            <a:pPr lvl="2"/>
            <a:r>
              <a:rPr lang="hu-HU" altLang="en-US" sz="3600" smtClean="0"/>
              <a:t>Ahol magas az </a:t>
            </a:r>
            <a:r>
              <a:rPr lang="en-US" altLang="en-US" sz="3600" smtClean="0"/>
              <a:t>ár &amp; </a:t>
            </a:r>
            <a:r>
              <a:rPr lang="hu-HU" altLang="en-US" sz="3600" smtClean="0"/>
              <a:t>kicsi a </a:t>
            </a:r>
            <a:r>
              <a:rPr lang="en-US" altLang="en-US" sz="3600" smtClean="0"/>
              <a:t>mennyiség</a:t>
            </a:r>
          </a:p>
          <a:p>
            <a:pPr lvl="3"/>
            <a:r>
              <a:rPr lang="hu-HU" altLang="en-US" sz="3200" smtClean="0"/>
              <a:t>Rugalmas</a:t>
            </a:r>
            <a:endParaRPr lang="en-US" altLang="en-US" sz="320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081352B-0D2A-48C0-9BC5-3C93EF2B74F7}" type="slidenum">
              <a:rPr lang="en-US" altLang="en-US" smtClean="0">
                <a:latin typeface="Calibri" pitchFamily="34" charset="0"/>
              </a:rPr>
              <a:pPr/>
              <a:t>42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zövegdoboz 26"/>
          <p:cNvSpPr txBox="1">
            <a:spLocks noChangeArrowheads="1"/>
          </p:cNvSpPr>
          <p:nvPr/>
        </p:nvSpPr>
        <p:spPr bwMode="auto">
          <a:xfrm>
            <a:off x="1897063" y="5778500"/>
            <a:ext cx="28956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Q↓</a:t>
            </a:r>
            <a:endParaRPr lang="en-US" altLang="en-US" sz="2800">
              <a:solidFill>
                <a:srgbClr val="FF0000"/>
              </a:solidFill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3200" smtClean="0">
                <a:solidFill>
                  <a:schemeClr val="tx1"/>
                </a:solidFill>
              </a:rPr>
              <a:t>A lineáris keresleti görbe rugalmassága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797675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2109BC-BA6C-42AD-BD33-BF702F9F8AA3}" type="slidenum">
              <a:rPr lang="en-US" altLang="en-US" smtClean="0">
                <a:latin typeface="Calibri" pitchFamily="34" charset="0"/>
              </a:rPr>
              <a:pPr eaLnBrk="1" hangingPunct="1"/>
              <a:t>43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1676400"/>
            <a:ext cx="4495800" cy="3668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1. an</a:t>
            </a:r>
          </a:p>
        </p:txBody>
      </p:sp>
      <p:grpSp>
        <p:nvGrpSpPr>
          <p:cNvPr id="53254" name="Group 5"/>
          <p:cNvGrpSpPr>
            <a:grpSpLocks/>
          </p:cNvGrpSpPr>
          <p:nvPr/>
        </p:nvGrpSpPr>
        <p:grpSpPr bwMode="auto">
          <a:xfrm>
            <a:off x="1592263" y="5345113"/>
            <a:ext cx="5183187" cy="433387"/>
            <a:chOff x="677694" y="5257800"/>
            <a:chExt cx="5182607" cy="43292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914205" y="5257800"/>
              <a:ext cx="4495297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21" name="TextBox 7"/>
            <p:cNvSpPr txBox="1">
              <a:spLocks noChangeArrowheads="1"/>
            </p:cNvSpPr>
            <p:nvPr/>
          </p:nvSpPr>
          <p:spPr bwMode="auto">
            <a:xfrm>
              <a:off x="4495800" y="5322332"/>
              <a:ext cx="1364501" cy="36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53322" name="TextBox 8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53255" name="Group 13"/>
          <p:cNvGrpSpPr>
            <a:grpSpLocks/>
          </p:cNvGrpSpPr>
          <p:nvPr/>
        </p:nvGrpSpPr>
        <p:grpSpPr bwMode="auto">
          <a:xfrm>
            <a:off x="1066800" y="1447800"/>
            <a:ext cx="762000" cy="3897313"/>
            <a:chOff x="152400" y="1359932"/>
            <a:chExt cx="761873" cy="3897868"/>
          </a:xfrm>
        </p:grpSpPr>
        <p:sp>
          <p:nvSpPr>
            <p:cNvPr id="53318" name="TextBox 13"/>
            <p:cNvSpPr txBox="1">
              <a:spLocks noChangeArrowheads="1"/>
            </p:cNvSpPr>
            <p:nvPr/>
          </p:nvSpPr>
          <p:spPr bwMode="auto">
            <a:xfrm>
              <a:off x="152400" y="1359932"/>
              <a:ext cx="453894" cy="369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ár 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 rot="5400000">
              <a:off x="-920345" y="3423183"/>
              <a:ext cx="36692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6" name="Group 57"/>
          <p:cNvGrpSpPr>
            <a:grpSpLocks/>
          </p:cNvGrpSpPr>
          <p:nvPr/>
        </p:nvGrpSpPr>
        <p:grpSpPr bwMode="auto">
          <a:xfrm>
            <a:off x="1387475" y="1981200"/>
            <a:ext cx="4672013" cy="3722688"/>
            <a:chOff x="1387654" y="1905000"/>
            <a:chExt cx="4672567" cy="3722132"/>
          </a:xfrm>
        </p:grpSpPr>
        <p:grpSp>
          <p:nvGrpSpPr>
            <p:cNvPr id="53313" name="Group 17"/>
            <p:cNvGrpSpPr>
              <a:grpSpLocks/>
            </p:cNvGrpSpPr>
            <p:nvPr/>
          </p:nvGrpSpPr>
          <p:grpSpPr bwMode="auto">
            <a:xfrm>
              <a:off x="1828967" y="2057377"/>
              <a:ext cx="4231254" cy="3199922"/>
              <a:chOff x="-457033" y="2895577"/>
              <a:chExt cx="4231254" cy="319992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-456540" y="2895148"/>
                <a:ext cx="3199922" cy="3200780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17" name="TextBox 11"/>
              <p:cNvSpPr txBox="1">
                <a:spLocks noChangeArrowheads="1"/>
              </p:cNvSpPr>
              <p:nvPr/>
            </p:nvSpPr>
            <p:spPr bwMode="auto">
              <a:xfrm>
                <a:off x="2743199" y="5334000"/>
                <a:ext cx="1031022" cy="3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/>
                  <a:t>Kereslet</a:t>
                </a:r>
                <a:endParaRPr lang="en-US" altLang="en-US"/>
              </a:p>
            </p:txBody>
          </p:sp>
        </p:grpSp>
        <p:sp>
          <p:nvSpPr>
            <p:cNvPr id="53314" name="TextBox 16"/>
            <p:cNvSpPr txBox="1">
              <a:spLocks noChangeArrowheads="1"/>
            </p:cNvSpPr>
            <p:nvPr/>
          </p:nvSpPr>
          <p:spPr bwMode="auto">
            <a:xfrm>
              <a:off x="1387654" y="19050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$7</a:t>
              </a:r>
            </a:p>
          </p:txBody>
        </p:sp>
        <p:sp>
          <p:nvSpPr>
            <p:cNvPr id="53315" name="TextBox 29"/>
            <p:cNvSpPr txBox="1">
              <a:spLocks noChangeArrowheads="1"/>
            </p:cNvSpPr>
            <p:nvPr/>
          </p:nvSpPr>
          <p:spPr bwMode="auto">
            <a:xfrm>
              <a:off x="4816654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14</a:t>
              </a:r>
            </a:p>
          </p:txBody>
        </p:sp>
      </p:grpSp>
      <p:grpSp>
        <p:nvGrpSpPr>
          <p:cNvPr id="53257" name="Group 64"/>
          <p:cNvGrpSpPr>
            <a:grpSpLocks/>
          </p:cNvGrpSpPr>
          <p:nvPr/>
        </p:nvGrpSpPr>
        <p:grpSpPr bwMode="auto">
          <a:xfrm>
            <a:off x="1516063" y="2362200"/>
            <a:ext cx="769937" cy="369888"/>
            <a:chOff x="1515894" y="2286000"/>
            <a:chExt cx="770106" cy="369332"/>
          </a:xfrm>
        </p:grpSpPr>
        <p:sp>
          <p:nvSpPr>
            <p:cNvPr id="53311" name="TextBox 17"/>
            <p:cNvSpPr txBox="1">
              <a:spLocks noChangeArrowheads="1"/>
            </p:cNvSpPr>
            <p:nvPr/>
          </p:nvSpPr>
          <p:spPr bwMode="auto">
            <a:xfrm>
              <a:off x="1515894" y="2286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28700" y="2514256"/>
              <a:ext cx="45730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8" name="Group 65"/>
          <p:cNvGrpSpPr>
            <a:grpSpLocks/>
          </p:cNvGrpSpPr>
          <p:nvPr/>
        </p:nvGrpSpPr>
        <p:grpSpPr bwMode="auto">
          <a:xfrm>
            <a:off x="1516063" y="2830513"/>
            <a:ext cx="1227137" cy="369887"/>
            <a:chOff x="1515894" y="2754868"/>
            <a:chExt cx="1227306" cy="369332"/>
          </a:xfrm>
        </p:grpSpPr>
        <p:sp>
          <p:nvSpPr>
            <p:cNvPr id="53309" name="TextBox 18"/>
            <p:cNvSpPr txBox="1">
              <a:spLocks noChangeArrowheads="1"/>
            </p:cNvSpPr>
            <p:nvPr/>
          </p:nvSpPr>
          <p:spPr bwMode="auto">
            <a:xfrm>
              <a:off x="1515894" y="27548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828674" y="2972029"/>
              <a:ext cx="914526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9" name="Group 66"/>
          <p:cNvGrpSpPr>
            <a:grpSpLocks/>
          </p:cNvGrpSpPr>
          <p:nvPr/>
        </p:nvGrpSpPr>
        <p:grpSpPr bwMode="auto">
          <a:xfrm>
            <a:off x="1516063" y="3276600"/>
            <a:ext cx="1684337" cy="369888"/>
            <a:chOff x="1515894" y="3200400"/>
            <a:chExt cx="1684506" cy="369332"/>
          </a:xfrm>
        </p:grpSpPr>
        <p:sp>
          <p:nvSpPr>
            <p:cNvPr id="53307" name="TextBox 19"/>
            <p:cNvSpPr txBox="1">
              <a:spLocks noChangeArrowheads="1"/>
            </p:cNvSpPr>
            <p:nvPr/>
          </p:nvSpPr>
          <p:spPr bwMode="auto">
            <a:xfrm>
              <a:off x="1515894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828662" y="3428656"/>
              <a:ext cx="137173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0" name="Group 67"/>
          <p:cNvGrpSpPr>
            <a:grpSpLocks/>
          </p:cNvGrpSpPr>
          <p:nvPr/>
        </p:nvGrpSpPr>
        <p:grpSpPr bwMode="auto">
          <a:xfrm>
            <a:off x="1516063" y="3733800"/>
            <a:ext cx="2141537" cy="369888"/>
            <a:chOff x="1515894" y="3657600"/>
            <a:chExt cx="2141706" cy="369332"/>
          </a:xfrm>
        </p:grpSpPr>
        <p:sp>
          <p:nvSpPr>
            <p:cNvPr id="53305" name="TextBox 20"/>
            <p:cNvSpPr txBox="1">
              <a:spLocks noChangeArrowheads="1"/>
            </p:cNvSpPr>
            <p:nvPr/>
          </p:nvSpPr>
          <p:spPr bwMode="auto">
            <a:xfrm>
              <a:off x="1515894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828656" y="3885856"/>
              <a:ext cx="182894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1" name="Group 68"/>
          <p:cNvGrpSpPr>
            <a:grpSpLocks/>
          </p:cNvGrpSpPr>
          <p:nvPr/>
        </p:nvGrpSpPr>
        <p:grpSpPr bwMode="auto">
          <a:xfrm>
            <a:off x="1516063" y="4191000"/>
            <a:ext cx="2598737" cy="369888"/>
            <a:chOff x="1515894" y="4114800"/>
            <a:chExt cx="2598906" cy="369332"/>
          </a:xfrm>
        </p:grpSpPr>
        <p:sp>
          <p:nvSpPr>
            <p:cNvPr id="53303" name="TextBox 21"/>
            <p:cNvSpPr txBox="1">
              <a:spLocks noChangeArrowheads="1"/>
            </p:cNvSpPr>
            <p:nvPr/>
          </p:nvSpPr>
          <p:spPr bwMode="auto">
            <a:xfrm>
              <a:off x="1515894" y="4114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828651" y="4343056"/>
              <a:ext cx="2286149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2" name="Group 69"/>
          <p:cNvGrpSpPr>
            <a:grpSpLocks/>
          </p:cNvGrpSpPr>
          <p:nvPr/>
        </p:nvGrpSpPr>
        <p:grpSpPr bwMode="auto">
          <a:xfrm>
            <a:off x="1516063" y="4724400"/>
            <a:ext cx="3055937" cy="369888"/>
            <a:chOff x="1515894" y="4648200"/>
            <a:chExt cx="3056106" cy="369332"/>
          </a:xfrm>
        </p:grpSpPr>
        <p:sp>
          <p:nvSpPr>
            <p:cNvPr id="53301" name="TextBox 22"/>
            <p:cNvSpPr txBox="1">
              <a:spLocks noChangeArrowheads="1"/>
            </p:cNvSpPr>
            <p:nvPr/>
          </p:nvSpPr>
          <p:spPr bwMode="auto">
            <a:xfrm>
              <a:off x="1515894" y="4648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828648" y="4800371"/>
              <a:ext cx="274335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3" name="Group 63"/>
          <p:cNvGrpSpPr>
            <a:grpSpLocks/>
          </p:cNvGrpSpPr>
          <p:nvPr/>
        </p:nvGrpSpPr>
        <p:grpSpPr bwMode="auto">
          <a:xfrm>
            <a:off x="2125663" y="2592388"/>
            <a:ext cx="312737" cy="3111500"/>
            <a:chOff x="2125494" y="2515394"/>
            <a:chExt cx="312906" cy="3111738"/>
          </a:xfrm>
        </p:grpSpPr>
        <p:sp>
          <p:nvSpPr>
            <p:cNvPr id="53299" name="TextBox 25"/>
            <p:cNvSpPr txBox="1">
              <a:spLocks noChangeArrowheads="1"/>
            </p:cNvSpPr>
            <p:nvPr/>
          </p:nvSpPr>
          <p:spPr bwMode="auto">
            <a:xfrm>
              <a:off x="21254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913419" y="3886304"/>
              <a:ext cx="2743410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4" name="Group 62"/>
          <p:cNvGrpSpPr>
            <a:grpSpLocks/>
          </p:cNvGrpSpPr>
          <p:nvPr/>
        </p:nvGrpSpPr>
        <p:grpSpPr bwMode="auto">
          <a:xfrm>
            <a:off x="2582863" y="3049588"/>
            <a:ext cx="312737" cy="2654300"/>
            <a:chOff x="2582694" y="2972594"/>
            <a:chExt cx="312906" cy="2654538"/>
          </a:xfrm>
        </p:grpSpPr>
        <p:sp>
          <p:nvSpPr>
            <p:cNvPr id="53297" name="TextBox 24"/>
            <p:cNvSpPr txBox="1">
              <a:spLocks noChangeArrowheads="1"/>
            </p:cNvSpPr>
            <p:nvPr/>
          </p:nvSpPr>
          <p:spPr bwMode="auto">
            <a:xfrm>
              <a:off x="2582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599222" y="4114902"/>
              <a:ext cx="2286205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5" name="Group 61"/>
          <p:cNvGrpSpPr>
            <a:grpSpLocks/>
          </p:cNvGrpSpPr>
          <p:nvPr/>
        </p:nvGrpSpPr>
        <p:grpSpPr bwMode="auto">
          <a:xfrm>
            <a:off x="3048000" y="3506788"/>
            <a:ext cx="312738" cy="2197100"/>
            <a:chOff x="3048000" y="3429794"/>
            <a:chExt cx="312906" cy="2197338"/>
          </a:xfrm>
        </p:grpSpPr>
        <p:sp>
          <p:nvSpPr>
            <p:cNvPr id="53295" name="TextBox 23"/>
            <p:cNvSpPr txBox="1">
              <a:spLocks noChangeArrowheads="1"/>
            </p:cNvSpPr>
            <p:nvPr/>
          </p:nvSpPr>
          <p:spPr bwMode="auto">
            <a:xfrm>
              <a:off x="3048000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2285189" y="4343499"/>
              <a:ext cx="182899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6" name="Group 60"/>
          <p:cNvGrpSpPr>
            <a:grpSpLocks/>
          </p:cNvGrpSpPr>
          <p:nvPr/>
        </p:nvGrpSpPr>
        <p:grpSpPr bwMode="auto">
          <a:xfrm>
            <a:off x="3489325" y="3963988"/>
            <a:ext cx="312738" cy="1739900"/>
            <a:chOff x="3488988" y="3886994"/>
            <a:chExt cx="312906" cy="1740138"/>
          </a:xfrm>
        </p:grpSpPr>
        <p:sp>
          <p:nvSpPr>
            <p:cNvPr id="53293" name="TextBox 28"/>
            <p:cNvSpPr txBox="1">
              <a:spLocks noChangeArrowheads="1"/>
            </p:cNvSpPr>
            <p:nvPr/>
          </p:nvSpPr>
          <p:spPr bwMode="auto">
            <a:xfrm>
              <a:off x="3488988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2970666" y="4572093"/>
              <a:ext cx="1371788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7" name="Group 59"/>
          <p:cNvGrpSpPr>
            <a:grpSpLocks/>
          </p:cNvGrpSpPr>
          <p:nvPr/>
        </p:nvGrpSpPr>
        <p:grpSpPr bwMode="auto">
          <a:xfrm>
            <a:off x="3886200" y="4421188"/>
            <a:ext cx="441325" cy="1282700"/>
            <a:chOff x="3886200" y="4344194"/>
            <a:chExt cx="441146" cy="1282938"/>
          </a:xfrm>
        </p:grpSpPr>
        <p:sp>
          <p:nvSpPr>
            <p:cNvPr id="53291" name="TextBox 27"/>
            <p:cNvSpPr txBox="1">
              <a:spLocks noChangeArrowheads="1"/>
            </p:cNvSpPr>
            <p:nvPr/>
          </p:nvSpPr>
          <p:spPr bwMode="auto">
            <a:xfrm>
              <a:off x="3886200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3656630" y="4800685"/>
              <a:ext cx="914570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68" name="Group 58"/>
          <p:cNvGrpSpPr>
            <a:grpSpLocks/>
          </p:cNvGrpSpPr>
          <p:nvPr/>
        </p:nvGrpSpPr>
        <p:grpSpPr bwMode="auto">
          <a:xfrm>
            <a:off x="4351338" y="4878388"/>
            <a:ext cx="441325" cy="825500"/>
            <a:chOff x="4351506" y="4801394"/>
            <a:chExt cx="441146" cy="825738"/>
          </a:xfrm>
        </p:grpSpPr>
        <p:sp>
          <p:nvSpPr>
            <p:cNvPr id="53289" name="TextBox 26"/>
            <p:cNvSpPr txBox="1">
              <a:spLocks noChangeArrowheads="1"/>
            </p:cNvSpPr>
            <p:nvPr/>
          </p:nvSpPr>
          <p:spPr bwMode="auto">
            <a:xfrm>
              <a:off x="4351506" y="5257800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342620" y="5029266"/>
              <a:ext cx="457332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69" name="Freeform 183"/>
          <p:cNvSpPr>
            <a:spLocks/>
          </p:cNvSpPr>
          <p:nvPr/>
        </p:nvSpPr>
        <p:spPr bwMode="auto">
          <a:xfrm>
            <a:off x="1752600" y="2057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0" name="Freeform 183"/>
          <p:cNvSpPr>
            <a:spLocks/>
          </p:cNvSpPr>
          <p:nvPr/>
        </p:nvSpPr>
        <p:spPr bwMode="auto">
          <a:xfrm>
            <a:off x="2209800" y="25304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Freeform 183"/>
          <p:cNvSpPr>
            <a:spLocks/>
          </p:cNvSpPr>
          <p:nvPr/>
        </p:nvSpPr>
        <p:spPr bwMode="auto">
          <a:xfrm>
            <a:off x="2667000" y="2971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Freeform 183"/>
          <p:cNvSpPr>
            <a:spLocks/>
          </p:cNvSpPr>
          <p:nvPr/>
        </p:nvSpPr>
        <p:spPr bwMode="auto">
          <a:xfrm>
            <a:off x="3124200" y="34290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Freeform 183"/>
          <p:cNvSpPr>
            <a:spLocks/>
          </p:cNvSpPr>
          <p:nvPr/>
        </p:nvSpPr>
        <p:spPr bwMode="auto">
          <a:xfrm>
            <a:off x="3581400" y="38862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Freeform 183"/>
          <p:cNvSpPr>
            <a:spLocks/>
          </p:cNvSpPr>
          <p:nvPr/>
        </p:nvSpPr>
        <p:spPr bwMode="auto">
          <a:xfrm>
            <a:off x="4038600" y="43434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Freeform 183"/>
          <p:cNvSpPr>
            <a:spLocks/>
          </p:cNvSpPr>
          <p:nvPr/>
        </p:nvSpPr>
        <p:spPr bwMode="auto">
          <a:xfrm>
            <a:off x="4495800" y="4800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6" name="Freeform 183"/>
          <p:cNvSpPr>
            <a:spLocks/>
          </p:cNvSpPr>
          <p:nvPr/>
        </p:nvSpPr>
        <p:spPr bwMode="auto">
          <a:xfrm>
            <a:off x="4953000" y="5257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77" name="Group 83"/>
          <p:cNvGrpSpPr>
            <a:grpSpLocks/>
          </p:cNvGrpSpPr>
          <p:nvPr/>
        </p:nvGrpSpPr>
        <p:grpSpPr bwMode="auto">
          <a:xfrm>
            <a:off x="2668588" y="1574800"/>
            <a:ext cx="3038475" cy="2271713"/>
            <a:chOff x="2668802" y="1498993"/>
            <a:chExt cx="3038444" cy="2270796"/>
          </a:xfrm>
        </p:grpSpPr>
        <p:sp>
          <p:nvSpPr>
            <p:cNvPr id="79" name="Right Brace 78"/>
            <p:cNvSpPr/>
            <p:nvPr/>
          </p:nvSpPr>
          <p:spPr>
            <a:xfrm rot="18955290">
              <a:off x="2668802" y="1498993"/>
              <a:ext cx="377821" cy="2270796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8" name="TextBox 80"/>
            <p:cNvSpPr txBox="1">
              <a:spLocks noChangeArrowheads="1"/>
            </p:cNvSpPr>
            <p:nvPr/>
          </p:nvSpPr>
          <p:spPr bwMode="auto">
            <a:xfrm>
              <a:off x="3048188" y="1752890"/>
              <a:ext cx="2659058" cy="646070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nagyobb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pSp>
        <p:nvGrpSpPr>
          <p:cNvPr id="53278" name="Group 82"/>
          <p:cNvGrpSpPr>
            <a:grpSpLocks/>
          </p:cNvGrpSpPr>
          <p:nvPr/>
        </p:nvGrpSpPr>
        <p:grpSpPr bwMode="auto">
          <a:xfrm>
            <a:off x="4270375" y="3233738"/>
            <a:ext cx="2895600" cy="2190750"/>
            <a:chOff x="4270210" y="3158246"/>
            <a:chExt cx="2896828" cy="2189283"/>
          </a:xfrm>
        </p:grpSpPr>
        <p:sp>
          <p:nvSpPr>
            <p:cNvPr id="80" name="Right Brace 79"/>
            <p:cNvSpPr/>
            <p:nvPr/>
          </p:nvSpPr>
          <p:spPr>
            <a:xfrm rot="18955290">
              <a:off x="4270210" y="3158246"/>
              <a:ext cx="377985" cy="2189283"/>
            </a:xfrm>
            <a:prstGeom prst="rightBrace">
              <a:avLst>
                <a:gd name="adj1" fmla="val 28168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286" name="TextBox 81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2442638" cy="645898"/>
            </a:xfrm>
            <a:prstGeom prst="rect">
              <a:avLst/>
            </a:prstGeom>
            <a:solidFill>
              <a:srgbClr val="F8ED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A rugalmasság kisebb</a:t>
              </a:r>
              <a:br>
                <a:rPr lang="hu-HU" altLang="en-US"/>
              </a:br>
              <a:r>
                <a:rPr lang="hu-HU" altLang="en-US"/>
                <a:t>mint </a:t>
              </a:r>
              <a:r>
                <a:rPr lang="en-US" altLang="en-US"/>
                <a:t>1</a:t>
              </a:r>
            </a:p>
          </p:txBody>
        </p:sp>
      </p:grpSp>
      <p:graphicFrame>
        <p:nvGraphicFramePr>
          <p:cNvPr id="53279" name="Objektum 5"/>
          <p:cNvGraphicFramePr>
            <a:graphicFrameLocks noChangeAspect="1"/>
          </p:cNvGraphicFramePr>
          <p:nvPr/>
        </p:nvGraphicFramePr>
        <p:xfrm>
          <a:off x="5440363" y="2471738"/>
          <a:ext cx="35226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Equation" r:id="rId3" imgW="1524000" imgH="431800" progId="Equation.3">
                  <p:embed/>
                </p:oleObj>
              </mc:Choice>
              <mc:Fallback>
                <p:oleObj name="Equation" r:id="rId3" imgW="1524000" imgH="431800" progId="Equation.3">
                  <p:embed/>
                  <p:pic>
                    <p:nvPicPr>
                      <p:cNvPr id="0" name="Objektum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2471738"/>
                        <a:ext cx="35226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Egyenes összekötő nyíllal 24"/>
          <p:cNvCxnSpPr/>
          <p:nvPr/>
        </p:nvCxnSpPr>
        <p:spPr>
          <a:xfrm>
            <a:off x="1825625" y="5715000"/>
            <a:ext cx="29908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églalap 27"/>
          <p:cNvSpPr>
            <a:spLocks noChangeArrowheads="1"/>
          </p:cNvSpPr>
          <p:nvPr/>
        </p:nvSpPr>
        <p:spPr bwMode="auto">
          <a:xfrm>
            <a:off x="8780463" y="304006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↑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29" name="Téglalap 28"/>
          <p:cNvSpPr>
            <a:spLocks noChangeArrowheads="1"/>
          </p:cNvSpPr>
          <p:nvPr/>
        </p:nvSpPr>
        <p:spPr bwMode="auto">
          <a:xfrm flipH="1">
            <a:off x="8780463" y="2286000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 b="1">
                <a:solidFill>
                  <a:srgbClr val="FF0000"/>
                </a:solidFill>
              </a:rPr>
              <a:t>↓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cxnSp>
        <p:nvCxnSpPr>
          <p:cNvPr id="31" name="Egyenes összekötő nyíllal 30"/>
          <p:cNvCxnSpPr/>
          <p:nvPr/>
        </p:nvCxnSpPr>
        <p:spPr>
          <a:xfrm>
            <a:off x="1295400" y="2165350"/>
            <a:ext cx="0" cy="30813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/>
          <p:cNvSpPr txBox="1">
            <a:spLocks noChangeArrowheads="1"/>
          </p:cNvSpPr>
          <p:nvPr/>
        </p:nvSpPr>
        <p:spPr bwMode="auto">
          <a:xfrm>
            <a:off x="76200" y="3429000"/>
            <a:ext cx="1311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800">
                <a:solidFill>
                  <a:srgbClr val="FF0000"/>
                </a:solidFill>
              </a:rPr>
              <a:t>%</a:t>
            </a:r>
            <a:r>
              <a:rPr lang="el-GR" altLang="en-US" sz="2800">
                <a:solidFill>
                  <a:srgbClr val="FF0000"/>
                </a:solidFill>
              </a:rPr>
              <a:t>Δ</a:t>
            </a:r>
            <a:r>
              <a:rPr lang="hu-HU" altLang="en-US" sz="2800">
                <a:solidFill>
                  <a:srgbClr val="FF0000"/>
                </a:solidFill>
              </a:rPr>
              <a:t>P↑</a:t>
            </a: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3200" smtClean="0">
                <a:solidFill>
                  <a:schemeClr val="tx1"/>
                </a:solidFill>
              </a:rPr>
              <a:t>A lineáris keresleti görbe rugalmassága</a:t>
            </a:r>
            <a:endParaRPr lang="en-US" altLang="en-US" sz="3200" smtClean="0">
              <a:solidFill>
                <a:schemeClr val="tx1"/>
              </a:solidFill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7D9FAB-FE43-4D7F-B5E3-BE6C2FBDCA0B}" type="slidenum">
              <a:rPr lang="en-US" altLang="en-US" smtClean="0">
                <a:latin typeface="Calibri" pitchFamily="34" charset="0"/>
              </a:rPr>
              <a:pPr eaLnBrk="1" hangingPunct="1"/>
              <a:t>44</a:t>
            </a:fld>
            <a:endParaRPr lang="en-US" altLang="en-US" smtClean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325" y="1371600"/>
          <a:ext cx="9083675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288"/>
                <a:gridCol w="1270112"/>
                <a:gridCol w="1948374"/>
                <a:gridCol w="1315538"/>
                <a:gridCol w="1369742"/>
                <a:gridCol w="1142547"/>
                <a:gridCol w="139707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ár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mennyiség</a:t>
                      </a:r>
                      <a:r>
                        <a:rPr lang="en-US" baseline="0" dirty="0" smtClean="0">
                          <a:solidFill>
                            <a:srgbClr val="000099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hu-HU" dirty="0" smtClean="0">
                          <a:solidFill>
                            <a:srgbClr val="000099"/>
                          </a:solidFill>
                          <a:latin typeface="+mn-lt"/>
                        </a:rPr>
                        <a:t>Teljes bevétel</a:t>
                      </a:r>
                      <a:endParaRPr lang="en-US" dirty="0" smtClean="0">
                        <a:solidFill>
                          <a:srgbClr val="000099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99"/>
                          </a:solidFill>
                          <a:latin typeface="+mn-lt"/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  <a:latin typeface="+mn-lt"/>
                        </a:rPr>
                        <a:t>ár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  <a:latin typeface="+mn-lt"/>
                          <a:cs typeface="Arial"/>
                        </a:rPr>
                        <a:t>ˣ mennyiség)</a:t>
                      </a:r>
                      <a:endParaRPr lang="en-US" dirty="0">
                        <a:solidFill>
                          <a:srgbClr val="000099"/>
                        </a:solidFill>
                        <a:latin typeface="+mn-lt"/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Az </a:t>
                      </a:r>
                      <a:r>
                        <a:rPr lang="en-US" dirty="0" err="1" smtClean="0">
                          <a:solidFill>
                            <a:srgbClr val="000099"/>
                          </a:solidFill>
                        </a:rPr>
                        <a:t>ár</a:t>
                      </a:r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 százalékos változása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A </a:t>
                      </a:r>
                      <a:r>
                        <a:rPr lang="en-US" dirty="0" smtClean="0">
                          <a:solidFill>
                            <a:srgbClr val="000099"/>
                          </a:solidFill>
                        </a:rPr>
                        <a:t>mennyiség</a:t>
                      </a:r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 százalékos változása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Rugalmasság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99"/>
                        </a:solidFill>
                      </a:endParaRPr>
                    </a:p>
                    <a:p>
                      <a:pPr algn="ctr"/>
                      <a:r>
                        <a:rPr lang="hu-HU" dirty="0" smtClean="0">
                          <a:solidFill>
                            <a:srgbClr val="000099"/>
                          </a:solidFill>
                        </a:rPr>
                        <a:t>Megnevezés</a:t>
                      </a:r>
                      <a:endParaRPr lang="en-US" dirty="0">
                        <a:solidFill>
                          <a:srgbClr val="000099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$7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8</a:t>
                      </a:r>
                    </a:p>
                    <a:p>
                      <a:pPr algn="ctr"/>
                      <a:r>
                        <a:rPr lang="en-US" dirty="0" smtClean="0"/>
                        <a:t>10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</a:p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$0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</a:p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dirty="0" smtClean="0"/>
                        <a:t>24</a:t>
                      </a:r>
                    </a:p>
                    <a:p>
                      <a:pPr algn="ctr"/>
                      <a:r>
                        <a:rPr lang="en-US" dirty="0" smtClean="0"/>
                        <a:t>24</a:t>
                      </a:r>
                    </a:p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dirty="0" smtClean="0"/>
                        <a:t>12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1436" marR="914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95713" y="2438400"/>
          <a:ext cx="542448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122"/>
                <a:gridCol w="1356122"/>
                <a:gridCol w="1013938"/>
                <a:gridCol w="1698306"/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</a:p>
                    <a:p>
                      <a:pPr algn="ctr"/>
                      <a:r>
                        <a:rPr lang="en-US" sz="1800" dirty="0" smtClean="0"/>
                        <a:t>18</a:t>
                      </a:r>
                    </a:p>
                    <a:p>
                      <a:pPr algn="ctr"/>
                      <a:r>
                        <a:rPr lang="en-US" sz="1800" dirty="0" smtClean="0"/>
                        <a:t>22</a:t>
                      </a:r>
                    </a:p>
                    <a:p>
                      <a:pPr algn="ctr"/>
                      <a:r>
                        <a:rPr lang="en-US" sz="1800" dirty="0" smtClean="0"/>
                        <a:t>29</a:t>
                      </a:r>
                    </a:p>
                    <a:p>
                      <a:pPr algn="ctr"/>
                      <a:r>
                        <a:rPr lang="en-US" sz="1800" dirty="0" smtClean="0"/>
                        <a:t>40</a:t>
                      </a:r>
                    </a:p>
                    <a:p>
                      <a:pPr algn="ctr"/>
                      <a:r>
                        <a:rPr lang="en-US" sz="1800" dirty="0" smtClean="0"/>
                        <a:t>67</a:t>
                      </a:r>
                    </a:p>
                    <a:p>
                      <a:pPr algn="ctr"/>
                      <a:r>
                        <a:rPr lang="en-US" sz="1800" dirty="0" smtClean="0"/>
                        <a:t>200</a:t>
                      </a:r>
                    </a:p>
                  </a:txBody>
                  <a:tcPr marL="91447" marR="91447"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200</a:t>
                      </a:r>
                    </a:p>
                    <a:p>
                      <a:pPr algn="ctr"/>
                      <a:r>
                        <a:rPr lang="en-US" sz="1800" dirty="0" smtClean="0"/>
                        <a:t>67</a:t>
                      </a:r>
                    </a:p>
                    <a:p>
                      <a:pPr algn="ctr"/>
                      <a:r>
                        <a:rPr lang="en-US" sz="1800" dirty="0" smtClean="0"/>
                        <a:t>40</a:t>
                      </a:r>
                    </a:p>
                    <a:p>
                      <a:pPr algn="ctr"/>
                      <a:r>
                        <a:rPr lang="en-US" sz="1800" dirty="0" smtClean="0"/>
                        <a:t>29</a:t>
                      </a:r>
                    </a:p>
                    <a:p>
                      <a:pPr algn="ctr"/>
                      <a:r>
                        <a:rPr lang="en-US" sz="1800" dirty="0" smtClean="0"/>
                        <a:t>22</a:t>
                      </a:r>
                    </a:p>
                    <a:p>
                      <a:pPr algn="ctr"/>
                      <a:r>
                        <a:rPr lang="en-US" sz="1800" dirty="0" smtClean="0"/>
                        <a:t>18</a:t>
                      </a:r>
                    </a:p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91447" marR="91447"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13.0</a:t>
                      </a:r>
                    </a:p>
                    <a:p>
                      <a:pPr algn="ctr"/>
                      <a:r>
                        <a:rPr lang="en-US" sz="1800" dirty="0" smtClean="0"/>
                        <a:t>3.7</a:t>
                      </a:r>
                    </a:p>
                    <a:p>
                      <a:pPr algn="ctr"/>
                      <a:r>
                        <a:rPr lang="en-US" sz="1800" dirty="0" smtClean="0"/>
                        <a:t>1.8</a:t>
                      </a:r>
                    </a:p>
                    <a:p>
                      <a:pPr algn="ctr"/>
                      <a:r>
                        <a:rPr lang="en-US" sz="1800" dirty="0" smtClean="0"/>
                        <a:t>1.0</a:t>
                      </a:r>
                    </a:p>
                    <a:p>
                      <a:pPr algn="ctr"/>
                      <a:r>
                        <a:rPr lang="en-US" sz="1800" dirty="0" smtClean="0"/>
                        <a:t>0.6</a:t>
                      </a:r>
                    </a:p>
                    <a:p>
                      <a:pPr algn="ctr"/>
                      <a:r>
                        <a:rPr lang="en-US" sz="1800" dirty="0" smtClean="0"/>
                        <a:t>0.3</a:t>
                      </a:r>
                    </a:p>
                    <a:p>
                      <a:pPr algn="ctr"/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 marL="91447" marR="91447"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Rugalmas</a:t>
                      </a:r>
                      <a:endParaRPr lang="en-US" sz="1800" dirty="0" smtClean="0"/>
                    </a:p>
                    <a:p>
                      <a:pPr algn="l"/>
                      <a:r>
                        <a:rPr lang="en-US" sz="1800" dirty="0" err="1" smtClean="0"/>
                        <a:t>Rugalmas</a:t>
                      </a:r>
                      <a:endParaRPr lang="en-US" sz="1800" dirty="0" smtClean="0"/>
                    </a:p>
                    <a:p>
                      <a:pPr algn="l"/>
                      <a:r>
                        <a:rPr lang="en-US" sz="1800" dirty="0" err="1" smtClean="0"/>
                        <a:t>Rugalmas</a:t>
                      </a:r>
                      <a:endParaRPr lang="en-US" sz="1800" dirty="0" smtClean="0"/>
                    </a:p>
                    <a:p>
                      <a:pPr algn="l"/>
                      <a:r>
                        <a:rPr lang="hu-HU" sz="1800" dirty="0" smtClean="0"/>
                        <a:t>Egységrugalmas</a:t>
                      </a:r>
                      <a:endParaRPr lang="en-US" sz="1800" dirty="0" smtClean="0"/>
                    </a:p>
                    <a:p>
                      <a:pPr algn="l"/>
                      <a:r>
                        <a:rPr lang="hu-HU" sz="1800" dirty="0" smtClean="0"/>
                        <a:t>Rugalmatlan</a:t>
                      </a:r>
                      <a:endParaRPr lang="en-US" sz="1800" dirty="0" smtClean="0"/>
                    </a:p>
                    <a:p>
                      <a:pPr algn="l"/>
                      <a:r>
                        <a:rPr lang="hu-HU" sz="1800" dirty="0" smtClean="0"/>
                        <a:t>Rugalmatlan</a:t>
                      </a:r>
                      <a:endParaRPr lang="en-US" sz="1800" dirty="0" smtClean="0"/>
                    </a:p>
                    <a:p>
                      <a:pPr algn="l"/>
                      <a:r>
                        <a:rPr lang="hu-HU" sz="1800" dirty="0" smtClean="0"/>
                        <a:t>Rugalmatlan</a:t>
                      </a:r>
                      <a:endParaRPr lang="en-US" sz="1800" dirty="0"/>
                    </a:p>
                  </a:txBody>
                  <a:tcPr marL="91447" marR="91447" marT="45693" marB="456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55299" name="Tartalom helye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hu-HU" altLang="en-US" sz="3600" smtClean="0"/>
              <a:t>A lineáris keresleti görbe meredeksége állandó</a:t>
            </a:r>
            <a:r>
              <a:rPr lang="en-US" altLang="en-US" sz="3600" smtClean="0"/>
              <a:t>, </a:t>
            </a:r>
            <a:r>
              <a:rPr lang="hu-HU" altLang="en-US" sz="3600" smtClean="0"/>
              <a:t>de a rugalmassága nem az. A keresleti táblázat alapján felezőponti módszerrel számoltuk ki a keresleti árrugalmasságot. Olyan pontoknál, ahol alacsony az </a:t>
            </a:r>
            <a:r>
              <a:rPr lang="en-US" altLang="en-US" sz="3600" smtClean="0"/>
              <a:t>ár </a:t>
            </a:r>
            <a:r>
              <a:rPr lang="hu-HU" altLang="en-US" sz="3600" smtClean="0"/>
              <a:t>és nagy a </a:t>
            </a:r>
            <a:r>
              <a:rPr lang="en-US" altLang="en-US" sz="3600" smtClean="0"/>
              <a:t>mennyiség, </a:t>
            </a:r>
            <a:r>
              <a:rPr lang="hu-HU" altLang="en-US" sz="3600" smtClean="0"/>
              <a:t>a keresleti görbe rugalmatlan</a:t>
            </a:r>
            <a:r>
              <a:rPr lang="en-US" altLang="en-US" sz="3600" smtClean="0"/>
              <a:t>. </a:t>
            </a:r>
            <a:r>
              <a:rPr lang="hu-HU" altLang="en-US" sz="3600" smtClean="0"/>
              <a:t>Olyan pontoknál, ahol magas az </a:t>
            </a:r>
            <a:r>
              <a:rPr lang="en-US" altLang="en-US" sz="3600" smtClean="0"/>
              <a:t>ár </a:t>
            </a:r>
            <a:r>
              <a:rPr lang="hu-HU" altLang="en-US" sz="3600" smtClean="0"/>
              <a:t>és alacsony a </a:t>
            </a:r>
            <a:r>
              <a:rPr lang="en-US" altLang="en-US" sz="3600" smtClean="0"/>
              <a:t>mennyiség, </a:t>
            </a:r>
            <a:r>
              <a:rPr lang="hu-HU" altLang="en-US" sz="3600" smtClean="0"/>
              <a:t>a keresleti görbe rugalmas</a:t>
            </a:r>
            <a:r>
              <a:rPr lang="en-US" altLang="en-US" sz="3600" smtClean="0"/>
              <a:t>.</a:t>
            </a:r>
          </a:p>
        </p:txBody>
      </p:sp>
      <p:sp>
        <p:nvSpPr>
          <p:cNvPr id="55300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6C2C949-EE6D-4A3C-800E-EAF4150A7E76}" type="slidenum">
              <a:rPr lang="en-US" altLang="en-US" smtClean="0">
                <a:latin typeface="Calibri" pitchFamily="34" charset="0"/>
              </a:rPr>
              <a:pPr/>
              <a:t>45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kereslet </a:t>
            </a:r>
            <a:r>
              <a:rPr lang="hu-HU" altLang="en-US" smtClean="0">
                <a:solidFill>
                  <a:srgbClr val="FF0000"/>
                </a:solidFill>
              </a:rPr>
              <a:t>jövedelem</a:t>
            </a:r>
            <a:r>
              <a:rPr lang="hu-HU" altLang="en-US" smtClean="0"/>
              <a:t>rugalmassága</a:t>
            </a:r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C8D4DCB-4F44-4997-AC3F-91B955FF9F80}" type="slidenum">
              <a:rPr lang="en-US" altLang="en-US" smtClean="0">
                <a:latin typeface="Calibri" pitchFamily="34" charset="0"/>
              </a:rPr>
              <a:pPr/>
              <a:t>46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Azt méri, hogy hogyan reagál egy jószág keresett mennyisége a jövedelem változására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altLang="en-US" dirty="0"/>
              <a:t>Normál jószág</a:t>
            </a:r>
            <a:r>
              <a:rPr lang="en-US" altLang="en-US" dirty="0"/>
              <a:t>: </a:t>
            </a:r>
            <a:r>
              <a:rPr lang="hu-HU" altLang="en-US" dirty="0"/>
              <a:t>pozitív jövedelemrugalmasság</a:t>
            </a:r>
            <a:endParaRPr lang="en-US" altLang="en-US" dirty="0"/>
          </a:p>
          <a:p>
            <a:pPr lvl="1"/>
            <a:r>
              <a:rPr lang="hu-HU" altLang="en-US" dirty="0"/>
              <a:t>Létszükségletek</a:t>
            </a:r>
            <a:r>
              <a:rPr lang="en-US" altLang="en-US" dirty="0"/>
              <a:t>: </a:t>
            </a:r>
            <a:r>
              <a:rPr lang="hu-HU" altLang="en-US" dirty="0"/>
              <a:t>kicsi jövedelemrugalmasság</a:t>
            </a:r>
            <a:endParaRPr lang="en-US" altLang="en-US" dirty="0"/>
          </a:p>
          <a:p>
            <a:pPr lvl="1"/>
            <a:r>
              <a:rPr lang="en-US" altLang="en-US" dirty="0" err="1"/>
              <a:t>Luxusjavak</a:t>
            </a:r>
            <a:r>
              <a:rPr lang="en-US" altLang="en-US" dirty="0"/>
              <a:t>: </a:t>
            </a:r>
            <a:r>
              <a:rPr lang="hu-HU" altLang="en-US" dirty="0"/>
              <a:t>nagyobb </a:t>
            </a:r>
            <a:r>
              <a:rPr lang="hu-HU" altLang="en-US" dirty="0" smtClean="0"/>
              <a:t>jövedelemrugalmasság</a:t>
            </a:r>
          </a:p>
          <a:p>
            <a:r>
              <a:rPr lang="hu-HU" altLang="en-US" dirty="0" err="1"/>
              <a:t>Alacsonyabbrendű</a:t>
            </a:r>
            <a:r>
              <a:rPr lang="hu-HU" altLang="en-US" dirty="0"/>
              <a:t> jószág</a:t>
            </a:r>
            <a:r>
              <a:rPr lang="en-US" altLang="en-US" dirty="0"/>
              <a:t>: </a:t>
            </a:r>
            <a:r>
              <a:rPr lang="hu-HU" altLang="en-US" dirty="0"/>
              <a:t>negatív jövedelemrugalmasság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23925" y="2114550"/>
            <a:ext cx="7439025" cy="1343025"/>
          </a:xfrm>
          <a:prstGeom prst="rect">
            <a:avLst/>
          </a:prstGeom>
          <a:blipFill rotWithShape="1">
            <a:blip r:embed="rId2"/>
            <a:srcRect/>
            <a:stretch>
              <a:fillRect l="-9667" t="-99735" r="-8499" b="-243023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noFill/>
              </a:rPr>
              <a:t> </a:t>
            </a: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928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/>
              <a:t>A kereslet </a:t>
            </a:r>
            <a:r>
              <a:rPr lang="hu-HU" altLang="en-US" dirty="0">
                <a:solidFill>
                  <a:srgbClr val="FF0000"/>
                </a:solidFill>
              </a:rPr>
              <a:t>keresztár-</a:t>
            </a:r>
            <a:r>
              <a:rPr lang="hu-HU" altLang="en-US" dirty="0"/>
              <a:t>rugalmassága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000" dirty="0" smtClean="0"/>
              <a:t>Azt méri, hogy hogyan reagál egy jószág keresett </a:t>
            </a:r>
            <a:r>
              <a:rPr lang="en-US" altLang="en-US" sz="3000" dirty="0" smtClean="0"/>
              <a:t>mennyiség</a:t>
            </a:r>
            <a:r>
              <a:rPr lang="hu-HU" altLang="en-US" sz="3000" dirty="0" smtClean="0"/>
              <a:t>e arra, ha</a:t>
            </a:r>
            <a:endParaRPr lang="en-US" altLang="en-US" sz="3000" dirty="0" smtClean="0"/>
          </a:p>
          <a:p>
            <a:pPr lvl="1"/>
            <a:r>
              <a:rPr lang="hu-HU" altLang="en-US" dirty="0" smtClean="0"/>
              <a:t>Megváltozik egy másik jószága ára</a:t>
            </a:r>
            <a:endParaRPr lang="en-US" altLang="en-US" dirty="0" smtClean="0"/>
          </a:p>
          <a:p>
            <a:endParaRPr lang="hu-HU" altLang="en-US" sz="3000" dirty="0" smtClean="0"/>
          </a:p>
          <a:p>
            <a:endParaRPr lang="hu-HU" altLang="en-US" sz="3000" dirty="0"/>
          </a:p>
          <a:p>
            <a:endParaRPr lang="hu-HU" altLang="en-US" sz="3000" dirty="0" smtClean="0"/>
          </a:p>
          <a:p>
            <a:r>
              <a:rPr lang="hu-HU" altLang="en-US" sz="3000" dirty="0" smtClean="0"/>
              <a:t>Helyettesítők</a:t>
            </a:r>
            <a:r>
              <a:rPr lang="en-US" altLang="en-US" sz="3000" dirty="0" smtClean="0"/>
              <a:t>: </a:t>
            </a:r>
            <a:r>
              <a:rPr lang="hu-HU" altLang="en-US" sz="3000" dirty="0" smtClean="0"/>
              <a:t>pozitív keresztár-rugalmasság</a:t>
            </a:r>
          </a:p>
          <a:p>
            <a:pPr lvl="1"/>
            <a:r>
              <a:rPr lang="hu-HU" altLang="en-US" dirty="0" smtClean="0"/>
              <a:t>Másik termék ára nő </a:t>
            </a:r>
            <a:r>
              <a:rPr lang="hu-HU" altLang="en-US" dirty="0" smtClean="0">
                <a:sym typeface="Wingdings" pitchFamily="2" charset="2"/>
              </a:rPr>
              <a:t></a:t>
            </a:r>
            <a:r>
              <a:rPr lang="en-US" altLang="en-US" dirty="0" smtClean="0">
                <a:sym typeface="Wingdings" pitchFamily="2" charset="2"/>
              </a:rPr>
              <a:t> </a:t>
            </a:r>
            <a:r>
              <a:rPr lang="en-US" altLang="en-US" dirty="0" err="1" smtClean="0">
                <a:sym typeface="Wingdings" pitchFamily="2" charset="2"/>
              </a:rPr>
              <a:t>ennek</a:t>
            </a:r>
            <a:r>
              <a:rPr lang="en-US" altLang="en-US" dirty="0" smtClean="0">
                <a:sym typeface="Wingdings" pitchFamily="2" charset="2"/>
              </a:rPr>
              <a:t> a term</a:t>
            </a:r>
            <a:r>
              <a:rPr lang="hu-HU" altLang="en-US" dirty="0" smtClean="0">
                <a:sym typeface="Wingdings" pitchFamily="2" charset="2"/>
              </a:rPr>
              <a:t>éknek a kereslete is</a:t>
            </a:r>
            <a:endParaRPr lang="en-US" altLang="en-US" dirty="0" smtClean="0"/>
          </a:p>
          <a:p>
            <a:r>
              <a:rPr lang="hu-HU" altLang="en-US" sz="3000" dirty="0" smtClean="0"/>
              <a:t>Kiegészítők</a:t>
            </a:r>
            <a:r>
              <a:rPr lang="en-US" altLang="en-US" sz="3000" dirty="0" smtClean="0"/>
              <a:t>: </a:t>
            </a:r>
            <a:r>
              <a:rPr lang="hu-HU" altLang="en-US" sz="3000" dirty="0" smtClean="0"/>
              <a:t>negatív keresztár-rugalmasság</a:t>
            </a:r>
            <a:endParaRPr lang="en-US" altLang="en-US" sz="3000" dirty="0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415F4C7-5AD3-4D92-B1B5-DE6CE95E365D}" type="slidenum">
              <a:rPr lang="en-US" altLang="en-US">
                <a:latin typeface="Calibri" pitchFamily="34" charset="0"/>
              </a:rPr>
              <a:pPr/>
              <a:t>47</a:t>
            </a:fld>
            <a:endParaRPr lang="en-US" altLang="en-US">
              <a:latin typeface="Calibri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7" t="54857" r="2024" b="22572"/>
          <a:stretch/>
        </p:blipFill>
        <p:spPr bwMode="auto">
          <a:xfrm>
            <a:off x="838201" y="2667000"/>
            <a:ext cx="7619999" cy="138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7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A kínálat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Azt méri, hogy hogyan reagál egy jószág kínált mennyisége arra, </a:t>
            </a:r>
            <a:r>
              <a:rPr lang="hu-HU" altLang="en-US" dirty="0" smtClean="0"/>
              <a:t>ha megváltozik </a:t>
            </a:r>
            <a:r>
              <a:rPr lang="hu-HU" altLang="en-US" dirty="0"/>
              <a:t>a jószág </a:t>
            </a:r>
            <a:r>
              <a:rPr lang="hu-HU" altLang="en-US" dirty="0" smtClean="0"/>
              <a:t>ára</a:t>
            </a:r>
          </a:p>
          <a:p>
            <a:endParaRPr lang="en-US" altLang="en-US" dirty="0"/>
          </a:p>
          <a:p>
            <a:endParaRPr lang="hu-HU" altLang="en-US" dirty="0" smtClean="0"/>
          </a:p>
          <a:p>
            <a:endParaRPr lang="hu-HU" altLang="en-US" dirty="0"/>
          </a:p>
          <a:p>
            <a:endParaRPr lang="hu-HU" altLang="en-US" dirty="0" smtClean="0"/>
          </a:p>
          <a:p>
            <a:r>
              <a:rPr lang="hu-HU" altLang="en-US" dirty="0" smtClean="0"/>
              <a:t>Az eladók </a:t>
            </a:r>
            <a:r>
              <a:rPr lang="hu-HU" altLang="en-US" dirty="0"/>
              <a:t>mennyire </a:t>
            </a:r>
            <a:r>
              <a:rPr lang="hu-HU" altLang="en-US" dirty="0" smtClean="0"/>
              <a:t>képesek </a:t>
            </a:r>
            <a:r>
              <a:rPr lang="hu-HU" altLang="en-US" dirty="0"/>
              <a:t>arra, hogy megváltoztassák az előállított </a:t>
            </a:r>
            <a:r>
              <a:rPr lang="hu-HU" altLang="en-US" dirty="0" smtClean="0"/>
              <a:t>mennyiséget</a:t>
            </a:r>
            <a:endParaRPr lang="en-US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38750" r="8594" b="40750"/>
          <a:stretch/>
        </p:blipFill>
        <p:spPr bwMode="auto">
          <a:xfrm>
            <a:off x="457200" y="2962990"/>
            <a:ext cx="7696200" cy="143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2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kínálat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rugalmassága</a:t>
            </a:r>
            <a:endParaRPr lang="en-US" altLang="en-US" dirty="0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600" dirty="0" smtClean="0"/>
              <a:t>Rugalmas kínálat</a:t>
            </a:r>
            <a:endParaRPr lang="en-US" altLang="en-US" sz="3600" dirty="0" smtClean="0"/>
          </a:p>
          <a:p>
            <a:pPr lvl="1"/>
            <a:r>
              <a:rPr lang="hu-HU" altLang="en-US" sz="3600" dirty="0" smtClean="0"/>
              <a:t>A kínált </a:t>
            </a:r>
            <a:r>
              <a:rPr lang="en-US" altLang="en-US" sz="3600" dirty="0" smtClean="0"/>
              <a:t>mennyiség </a:t>
            </a:r>
            <a:r>
              <a:rPr lang="hu-HU" altLang="en-US" sz="3600" dirty="0" smtClean="0"/>
              <a:t>jelentősen megváltozik az árváltozás következtében</a:t>
            </a:r>
            <a:endParaRPr lang="en-US" altLang="en-US" sz="3600" dirty="0" smtClean="0"/>
          </a:p>
          <a:p>
            <a:r>
              <a:rPr lang="hu-HU" altLang="en-US" sz="3600" dirty="0" smtClean="0"/>
              <a:t>Rugalmatlan kínálat</a:t>
            </a:r>
            <a:endParaRPr lang="en-US" altLang="en-US" sz="3600" dirty="0" smtClean="0"/>
          </a:p>
          <a:p>
            <a:pPr lvl="1"/>
            <a:r>
              <a:rPr lang="hu-HU" altLang="en-US" sz="3600" dirty="0" smtClean="0"/>
              <a:t>A kínált </a:t>
            </a:r>
            <a:r>
              <a:rPr lang="en-US" altLang="en-US" sz="3600" dirty="0" smtClean="0"/>
              <a:t>mennyiség </a:t>
            </a:r>
            <a:r>
              <a:rPr lang="hu-HU" altLang="en-US" sz="3600" dirty="0" smtClean="0"/>
              <a:t>csak kevéssé változik meg az árváltozás következtében</a:t>
            </a:r>
            <a:endParaRPr lang="en-US" altLang="en-US" sz="3600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56C34C5-2EF6-4212-AAD0-E2A96DFF5700}" type="slidenum">
              <a:rPr lang="en-US" altLang="en-US" smtClean="0">
                <a:latin typeface="Calibri" pitchFamily="34" charset="0"/>
              </a:rPr>
              <a:pPr/>
              <a:t>49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446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600" smtClean="0"/>
              <a:t>A piaci ár</a:t>
            </a:r>
          </a:p>
          <a:p>
            <a:r>
              <a:rPr lang="hu-HU" altLang="en-US" sz="2600" smtClean="0"/>
              <a:t>A fogyasztó jövedelme</a:t>
            </a:r>
          </a:p>
          <a:p>
            <a:r>
              <a:rPr lang="hu-HU" altLang="en-US" sz="2600" smtClean="0"/>
              <a:t>A kapcsolódó termékek ára</a:t>
            </a:r>
          </a:p>
          <a:p>
            <a:r>
              <a:rPr lang="hu-HU" altLang="en-US" sz="2600" smtClean="0"/>
              <a:t>A fogyasztó ízlése</a:t>
            </a:r>
          </a:p>
          <a:p>
            <a:r>
              <a:rPr lang="hu-HU" altLang="en-US" sz="2600" smtClean="0"/>
              <a:t>Vevők száma</a:t>
            </a:r>
          </a:p>
          <a:p>
            <a:r>
              <a:rPr lang="hu-HU" altLang="en-US" sz="2600" smtClean="0"/>
              <a:t>A fogyasztó várakozásai</a:t>
            </a:r>
          </a:p>
          <a:p>
            <a:endParaRPr lang="hu-HU" altLang="en-US" sz="2400" smtClean="0"/>
          </a:p>
          <a:p>
            <a:pPr lvl="1"/>
            <a:endParaRPr lang="hu-HU" altLang="en-US" sz="2400" smtClean="0"/>
          </a:p>
          <a:p>
            <a:pPr lvl="1"/>
            <a:endParaRPr lang="hu-HU" altLang="en-US" sz="2400" smtClean="0"/>
          </a:p>
          <a:p>
            <a:pPr lvl="1"/>
            <a:endParaRPr lang="en-US" altLang="en-US" sz="2400" smtClean="0"/>
          </a:p>
        </p:txBody>
      </p:sp>
      <p:sp>
        <p:nvSpPr>
          <p:cNvPr id="62468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Keresletet meghatározó tényezők</a:t>
            </a:r>
            <a:endParaRPr lang="en-US" altLang="en-US" dirty="0" smtClean="0"/>
          </a:p>
        </p:txBody>
      </p:sp>
      <p:pic>
        <p:nvPicPr>
          <p:cNvPr id="62469" name="Picture 2" descr="Wadilal Ice Cre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27525"/>
            <a:ext cx="26098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http://m.cdn.blog.hu/ri/ritmusakonyhaban/image/vaniliafagyi.jpg_480x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2250"/>
            <a:ext cx="277971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627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A kínálat </a:t>
            </a:r>
            <a:r>
              <a:rPr lang="hu-HU" altLang="en-US" smtClean="0">
                <a:solidFill>
                  <a:srgbClr val="FF0000"/>
                </a:solidFill>
              </a:rPr>
              <a:t>ár</a:t>
            </a:r>
            <a:r>
              <a:rPr lang="hu-HU" altLang="en-US" smtClean="0"/>
              <a:t>rugalmassága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3657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hu-HU" altLang="en-US" dirty="0">
                <a:solidFill>
                  <a:srgbClr val="C00000"/>
                </a:solidFill>
              </a:rPr>
              <a:t>A kínálati árrugalmasság meghatározói</a:t>
            </a:r>
            <a:endParaRPr lang="en-US" altLang="en-US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hu-HU" altLang="en-US" dirty="0" smtClean="0"/>
              <a:t>Időtáv</a:t>
            </a:r>
            <a:endParaRPr lang="en-US" altLang="en-US" dirty="0"/>
          </a:p>
          <a:p>
            <a:pPr lvl="2">
              <a:defRPr/>
            </a:pPr>
            <a:r>
              <a:rPr lang="hu-HU" altLang="en-US" dirty="0"/>
              <a:t>A kínálat rugalmasabb </a:t>
            </a:r>
            <a:r>
              <a:rPr lang="hu-HU" altLang="en-US" dirty="0" smtClean="0"/>
              <a:t>hosszú távon</a:t>
            </a:r>
          </a:p>
          <a:p>
            <a:pPr lvl="1">
              <a:defRPr/>
            </a:pPr>
            <a:r>
              <a:rPr lang="hu-HU" altLang="en-US" dirty="0" smtClean="0"/>
              <a:t>Inputok elérhetősége</a:t>
            </a:r>
          </a:p>
          <a:p>
            <a:pPr lvl="2">
              <a:defRPr/>
            </a:pPr>
            <a:r>
              <a:rPr lang="hu-HU" altLang="en-US" dirty="0" smtClean="0"/>
              <a:t>Pl. Kávézó, ahol kubai kávét kínálnak (havonta egyszer jön új szállítmány)</a:t>
            </a:r>
          </a:p>
          <a:p>
            <a:pPr lvl="1">
              <a:defRPr/>
            </a:pPr>
            <a:r>
              <a:rPr lang="hu-HU" altLang="en-US" dirty="0"/>
              <a:t>Eladók </a:t>
            </a:r>
            <a:r>
              <a:rPr lang="hu-HU" altLang="en-US" dirty="0" smtClean="0"/>
              <a:t>száma </a:t>
            </a:r>
          </a:p>
          <a:p>
            <a:pPr lvl="2">
              <a:defRPr/>
            </a:pPr>
            <a:r>
              <a:rPr lang="hu-HU" altLang="en-US" dirty="0" smtClean="0"/>
              <a:t>Ha többen vannak rugalmasabb a kínálat</a:t>
            </a:r>
          </a:p>
          <a:p>
            <a:pPr marL="342900" lvl="1" indent="-342900">
              <a:buFont typeface="Arial" charset="0"/>
              <a:buChar char="•"/>
              <a:defRPr/>
            </a:pPr>
            <a:r>
              <a:rPr lang="hu-HU" altLang="en-US" dirty="0" smtClean="0">
                <a:solidFill>
                  <a:srgbClr val="C00000"/>
                </a:solidFill>
              </a:rPr>
              <a:t>KÉRDÉS – milyen </a:t>
            </a:r>
            <a:r>
              <a:rPr lang="hu-HU" altLang="en-US" dirty="0">
                <a:solidFill>
                  <a:srgbClr val="C00000"/>
                </a:solidFill>
              </a:rPr>
              <a:t>a kínálati rugalmassága</a:t>
            </a:r>
            <a:r>
              <a:rPr lang="hu-HU" altLang="en-US" dirty="0" smtClean="0">
                <a:solidFill>
                  <a:srgbClr val="C00000"/>
                </a:solidFill>
              </a:rPr>
              <a:t>?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lvl="1">
              <a:defRPr/>
            </a:pPr>
            <a:endParaRPr lang="hu-HU" alt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E47B150-B7C1-40BC-BE09-515FAABF465B}" type="slidenum">
              <a:rPr lang="en-US" altLang="en-US" smtClean="0">
                <a:latin typeface="Calibri" pitchFamily="34" charset="0"/>
              </a:rPr>
              <a:pPr/>
              <a:t>50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57200" y="5690783"/>
            <a:ext cx="8382000" cy="12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400">
                <a:solidFill>
                  <a:srgbClr val="C00000"/>
                </a:solidFill>
                <a:latin typeface="+mn-lt"/>
                <a:cs typeface="+mn-cs"/>
              </a:defRPr>
            </a:lvl1pPr>
            <a:lvl2pPr marL="742950" lvl="1" indent="-285750">
              <a:spcBef>
                <a:spcPct val="20000"/>
              </a:spcBef>
              <a:buFont typeface="Arial" charset="0"/>
              <a:buChar char="–"/>
              <a:defRPr sz="3200">
                <a:latin typeface="+mn-lt"/>
                <a:cs typeface="+mn-cs"/>
              </a:defRPr>
            </a:lvl2pPr>
            <a:lvl3pPr marL="1143000" lvl="2" indent="-228600">
              <a:spcBef>
                <a:spcPct val="20000"/>
              </a:spcBef>
              <a:buFont typeface="Arial" charset="0"/>
              <a:buChar char="•"/>
              <a:defRPr sz="28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400">
                <a:latin typeface="+mn-lt"/>
                <a:cs typeface="+mn-cs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cs typeface="+mn-cs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hu-HU" sz="3200" dirty="0">
                <a:solidFill>
                  <a:schemeClr val="tx1"/>
                </a:solidFill>
              </a:rPr>
              <a:t>Atomenergia</a:t>
            </a:r>
          </a:p>
          <a:p>
            <a:pPr>
              <a:defRPr/>
            </a:pPr>
            <a:r>
              <a:rPr lang="hu-HU" sz="3200" dirty="0" smtClean="0">
                <a:solidFill>
                  <a:schemeClr val="tx1"/>
                </a:solidFill>
              </a:rPr>
              <a:t>Kőolaj</a:t>
            </a:r>
          </a:p>
          <a:p>
            <a:pPr>
              <a:defRPr/>
            </a:pPr>
            <a:r>
              <a:rPr lang="hu-HU" sz="3200" dirty="0" smtClean="0">
                <a:solidFill>
                  <a:schemeClr val="tx1"/>
                </a:solidFill>
              </a:rPr>
              <a:t>Kiadó iroda</a:t>
            </a:r>
            <a:endParaRPr lang="hu-HU" dirty="0" smtClean="0"/>
          </a:p>
          <a:p>
            <a:pPr>
              <a:defRPr/>
            </a:pPr>
            <a:r>
              <a:rPr lang="hu-HU" sz="3200" dirty="0" smtClean="0">
                <a:solidFill>
                  <a:schemeClr val="tx1"/>
                </a:solidFill>
              </a:rPr>
              <a:t>Hot-dog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kínálat </a:t>
            </a:r>
            <a:r>
              <a:rPr lang="hu-HU" altLang="en-US" dirty="0" smtClean="0">
                <a:solidFill>
                  <a:srgbClr val="FF0000"/>
                </a:solidFill>
              </a:rPr>
              <a:t>ár</a:t>
            </a:r>
            <a:r>
              <a:rPr lang="hu-HU" altLang="en-US" dirty="0" smtClean="0"/>
              <a:t>rugalmassága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1091381" y="1976284"/>
            <a:ext cx="7167716" cy="1209368"/>
          </a:xfrm>
          <a:blipFill rotWithShape="1">
            <a:blip r:embed="rId2"/>
            <a:srcRect/>
            <a:stretch>
              <a:fillRect l="-12036" t="-88565" r="-9156" b="-265853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692FA8A-5F49-4457-905B-54EB88D3B6D7}" type="slidenum">
              <a:rPr lang="en-US" altLang="en-US" smtClean="0">
                <a:latin typeface="Calibri" pitchFamily="34" charset="0"/>
              </a:rPr>
              <a:pPr/>
              <a:t>51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990600"/>
            <a:ext cx="8534400" cy="480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altLang="en-US" dirty="0" smtClean="0">
                <a:solidFill>
                  <a:srgbClr val="C00000"/>
                </a:solidFill>
              </a:rPr>
              <a:t>A kínálati árrugalmasság kiszámolása</a:t>
            </a:r>
            <a:endParaRPr lang="en-US" altLang="en-US" dirty="0" smtClean="0">
              <a:solidFill>
                <a:srgbClr val="C00000"/>
              </a:solidFill>
            </a:endParaRPr>
          </a:p>
          <a:p>
            <a:pPr marL="0" lvl="1" indent="0">
              <a:buNone/>
              <a:defRPr/>
            </a:pPr>
            <a:endParaRPr lang="hu-HU" altLang="en-US" dirty="0" smtClean="0">
              <a:solidFill>
                <a:srgbClr val="C00000"/>
              </a:solidFill>
            </a:endParaRPr>
          </a:p>
          <a:p>
            <a:pPr marL="342900" lvl="1" indent="-342900">
              <a:buFont typeface="Arial" charset="0"/>
              <a:buChar char="•"/>
              <a:defRPr/>
            </a:pPr>
            <a:endParaRPr lang="hu-HU" altLang="en-US" dirty="0">
              <a:solidFill>
                <a:srgbClr val="C00000"/>
              </a:solidFill>
            </a:endParaRPr>
          </a:p>
          <a:p>
            <a:pPr marL="342900" lvl="1" indent="-342900">
              <a:buFont typeface="Arial" charset="0"/>
              <a:buChar char="•"/>
              <a:defRPr/>
            </a:pPr>
            <a:endParaRPr lang="hu-HU" altLang="en-US" dirty="0" smtClean="0">
              <a:solidFill>
                <a:srgbClr val="C00000"/>
              </a:solidFill>
            </a:endParaRPr>
          </a:p>
          <a:p>
            <a:pPr marL="0" lvl="1" indent="0">
              <a:buNone/>
              <a:defRPr/>
            </a:pPr>
            <a:endParaRPr lang="hu-HU" altLang="en-US" dirty="0" smtClean="0">
              <a:solidFill>
                <a:srgbClr val="C00000"/>
              </a:solidFill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hu-HU" altLang="en-US" dirty="0" smtClean="0">
                <a:solidFill>
                  <a:srgbClr val="C00000"/>
                </a:solidFill>
              </a:rPr>
              <a:t>Itt is a felezőponti módszert használjuk</a:t>
            </a:r>
          </a:p>
          <a:p>
            <a:pPr marL="742950" lvl="2" indent="-342900">
              <a:defRPr/>
            </a:pPr>
            <a:endParaRPr lang="en-US" altLang="en-US" sz="2800" dirty="0"/>
          </a:p>
          <a:p>
            <a:pPr lvl="1">
              <a:defRPr/>
            </a:pPr>
            <a:endParaRPr lang="hu-HU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Különböző</a:t>
            </a:r>
            <a:r>
              <a:rPr lang="hu-HU" altLang="en-US" smtClean="0">
                <a:solidFill>
                  <a:srgbClr val="C00000"/>
                </a:solidFill>
              </a:rPr>
              <a:t> </a:t>
            </a:r>
            <a:r>
              <a:rPr lang="hu-HU" altLang="en-US" smtClean="0"/>
              <a:t>kínálati görbék</a:t>
            </a:r>
            <a:endParaRPr lang="en-US" altLang="en-US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Rugalmas kínálat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&gt;</a:t>
            </a:r>
            <a:r>
              <a:rPr lang="hu-HU" altLang="en-US" smtClean="0"/>
              <a:t> </a:t>
            </a:r>
            <a:r>
              <a:rPr lang="en-US" altLang="en-US" smtClean="0"/>
              <a:t>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 kínált mennyiség &gt; </a:t>
            </a:r>
            <a:r>
              <a:rPr lang="el-GR" altLang="en-US" smtClean="0"/>
              <a:t>Δ</a:t>
            </a:r>
            <a:r>
              <a:rPr lang="hu-HU" altLang="en-US" smtClean="0"/>
              <a:t>ár</a:t>
            </a:r>
            <a:endParaRPr lang="en-US" altLang="en-US" smtClean="0"/>
          </a:p>
          <a:p>
            <a:r>
              <a:rPr lang="hu-HU" altLang="en-US" smtClean="0"/>
              <a:t>Rugalmatlan kínálat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&lt; 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 kínált mennyiség &lt; </a:t>
            </a:r>
            <a:r>
              <a:rPr lang="el-GR" altLang="en-US" smtClean="0"/>
              <a:t>Δ</a:t>
            </a:r>
            <a:r>
              <a:rPr lang="hu-HU" altLang="en-US" smtClean="0"/>
              <a:t>ár</a:t>
            </a:r>
          </a:p>
          <a:p>
            <a:r>
              <a:rPr lang="hu-HU" altLang="en-US" smtClean="0"/>
              <a:t>Egységnyi rugalmasságú kínálat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</a:t>
            </a:r>
            <a:r>
              <a:rPr lang="hu-HU" altLang="en-US" smtClean="0"/>
              <a:t> </a:t>
            </a:r>
            <a:r>
              <a:rPr lang="en-US" altLang="en-US" smtClean="0"/>
              <a:t>1</a:t>
            </a:r>
            <a:endParaRPr lang="hu-HU" altLang="en-US" smtClean="0"/>
          </a:p>
          <a:p>
            <a:pPr lvl="1"/>
            <a:r>
              <a:rPr lang="el-GR" altLang="en-US" smtClean="0"/>
              <a:t>Δ</a:t>
            </a:r>
            <a:r>
              <a:rPr lang="hu-HU" altLang="en-US" smtClean="0"/>
              <a:t> kínált mennyiség = </a:t>
            </a:r>
            <a:r>
              <a:rPr lang="el-GR" altLang="en-US" smtClean="0"/>
              <a:t>Δ</a:t>
            </a:r>
            <a:r>
              <a:rPr lang="hu-HU" altLang="en-US" smtClean="0"/>
              <a:t>ár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62140A9-73FB-450C-953A-91AD4D9F03A1}" type="slidenum">
              <a:rPr lang="en-US" altLang="en-US" smtClean="0">
                <a:latin typeface="Calibri" pitchFamily="34" charset="0"/>
              </a:rPr>
              <a:pPr/>
              <a:t>52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Különböző</a:t>
            </a:r>
            <a:r>
              <a:rPr lang="hu-HU" altLang="en-US" smtClean="0">
                <a:solidFill>
                  <a:srgbClr val="C00000"/>
                </a:solidFill>
              </a:rPr>
              <a:t> </a:t>
            </a:r>
            <a:r>
              <a:rPr lang="hu-HU" altLang="en-US" smtClean="0"/>
              <a:t>kínálati görbék</a:t>
            </a:r>
            <a:endParaRPr lang="en-US" altLang="en-US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Tökéletesen rugalmatlan kínálat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</a:t>
            </a:r>
            <a:r>
              <a:rPr lang="hu-HU" altLang="en-US" smtClean="0"/>
              <a:t> </a:t>
            </a:r>
            <a:r>
              <a:rPr lang="en-US" altLang="en-US" smtClean="0"/>
              <a:t>0</a:t>
            </a:r>
          </a:p>
          <a:p>
            <a:pPr lvl="1"/>
            <a:r>
              <a:rPr lang="hu-HU" altLang="en-US" smtClean="0"/>
              <a:t>A kínálati görbe</a:t>
            </a:r>
            <a:r>
              <a:rPr lang="en-US" altLang="en-US" smtClean="0"/>
              <a:t> </a:t>
            </a:r>
            <a:r>
              <a:rPr lang="hu-HU" altLang="en-US" smtClean="0"/>
              <a:t>függőleges</a:t>
            </a:r>
            <a:endParaRPr lang="en-US" altLang="en-US" smtClean="0"/>
          </a:p>
          <a:p>
            <a:r>
              <a:rPr lang="hu-HU" altLang="en-US" smtClean="0"/>
              <a:t>Tökéletesen rugalmas kínálat</a:t>
            </a:r>
            <a:endParaRPr lang="en-US" altLang="en-US" smtClean="0"/>
          </a:p>
          <a:p>
            <a:pPr lvl="1"/>
            <a:r>
              <a:rPr lang="hu-HU" altLang="en-US" smtClean="0"/>
              <a:t>Rugalmasság </a:t>
            </a:r>
            <a:r>
              <a:rPr lang="en-US" altLang="en-US" smtClean="0"/>
              <a:t>= v</a:t>
            </a:r>
            <a:r>
              <a:rPr lang="hu-HU" altLang="en-US" smtClean="0"/>
              <a:t>é</a:t>
            </a:r>
            <a:r>
              <a:rPr lang="en-US" altLang="en-US" smtClean="0"/>
              <a:t>gtelen</a:t>
            </a:r>
          </a:p>
          <a:p>
            <a:pPr lvl="1"/>
            <a:r>
              <a:rPr lang="hu-HU" altLang="en-US" smtClean="0"/>
              <a:t>A kínálati görbe vízszintes</a:t>
            </a:r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3BECE35-3696-491C-818D-E884E112A4BD}" type="slidenum">
              <a:rPr lang="en-US" altLang="en-US" smtClean="0">
                <a:latin typeface="Calibri" pitchFamily="34" charset="0"/>
              </a:rPr>
              <a:pPr/>
              <a:t>53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(a)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Tökéletesen rugalmatlan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C1AC87-684F-4D7D-B0D8-6C42AA1D5F76}" type="slidenum">
              <a:rPr lang="en-US" altLang="en-US" smtClean="0">
                <a:latin typeface="Calibri" pitchFamily="34" charset="0"/>
              </a:rPr>
              <a:pPr eaLnBrk="1" hangingPunct="1"/>
              <a:t>54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2801938" y="10668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= 0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2503488" y="1752600"/>
            <a:ext cx="3903662" cy="3352800"/>
            <a:chOff x="364311" y="1905000"/>
            <a:chExt cx="3902889" cy="3352800"/>
          </a:xfrm>
        </p:grpSpPr>
        <p:sp>
          <p:nvSpPr>
            <p:cNvPr id="7" name="Rectangle 6"/>
            <p:cNvSpPr/>
            <p:nvPr/>
          </p:nvSpPr>
          <p:spPr>
            <a:xfrm>
              <a:off x="915064" y="2209800"/>
              <a:ext cx="3352136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4537" name="Group 13"/>
            <p:cNvGrpSpPr>
              <a:grpSpLocks/>
            </p:cNvGrpSpPr>
            <p:nvPr/>
          </p:nvGrpSpPr>
          <p:grpSpPr bwMode="auto">
            <a:xfrm>
              <a:off x="364311" y="1905000"/>
              <a:ext cx="551677" cy="3352800"/>
              <a:chOff x="364311" y="1905000"/>
              <a:chExt cx="551677" cy="33528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-608142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39" name="TextBox 9"/>
              <p:cNvSpPr txBox="1">
                <a:spLocks noChangeArrowheads="1"/>
              </p:cNvSpPr>
              <p:nvPr/>
            </p:nvSpPr>
            <p:spPr bwMode="auto">
              <a:xfrm>
                <a:off x="3643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4518" name="Group 10"/>
          <p:cNvGrpSpPr>
            <a:grpSpLocks/>
          </p:cNvGrpSpPr>
          <p:nvPr/>
        </p:nvGrpSpPr>
        <p:grpSpPr bwMode="auto">
          <a:xfrm>
            <a:off x="2817813" y="5105400"/>
            <a:ext cx="4359275" cy="614363"/>
            <a:chOff x="677694" y="5257800"/>
            <a:chExt cx="4359070" cy="61322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14220" y="5257800"/>
              <a:ext cx="3352642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34" name="TextBox 12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4535" name="TextBox 13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4519" name="Group 14"/>
          <p:cNvGrpSpPr>
            <a:grpSpLocks/>
          </p:cNvGrpSpPr>
          <p:nvPr/>
        </p:nvGrpSpPr>
        <p:grpSpPr bwMode="auto">
          <a:xfrm>
            <a:off x="4578350" y="2057400"/>
            <a:ext cx="1447800" cy="3509963"/>
            <a:chOff x="2438400" y="2209800"/>
            <a:chExt cx="1447625" cy="3509590"/>
          </a:xfrm>
        </p:grpSpPr>
        <p:grpSp>
          <p:nvGrpSpPr>
            <p:cNvPr id="64529" name="Group 17"/>
            <p:cNvGrpSpPr>
              <a:grpSpLocks/>
            </p:cNvGrpSpPr>
            <p:nvPr/>
          </p:nvGrpSpPr>
          <p:grpSpPr bwMode="auto">
            <a:xfrm>
              <a:off x="2741498" y="2209800"/>
              <a:ext cx="1144527" cy="3049091"/>
              <a:chOff x="2741498" y="2209800"/>
              <a:chExt cx="1144527" cy="304909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1409012" y="3924912"/>
                <a:ext cx="2666717" cy="1587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32" name="TextBox 18"/>
              <p:cNvSpPr txBox="1">
                <a:spLocks noChangeArrowheads="1"/>
              </p:cNvSpPr>
              <p:nvPr/>
            </p:nvSpPr>
            <p:spPr bwMode="auto">
              <a:xfrm>
                <a:off x="2743201" y="2209800"/>
                <a:ext cx="1142824" cy="46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Kínálat</a:t>
                </a:r>
                <a:endParaRPr lang="en-US" altLang="en-US" sz="2400"/>
              </a:p>
            </p:txBody>
          </p:sp>
        </p:grpSp>
        <p:sp>
          <p:nvSpPr>
            <p:cNvPr id="64530" name="TextBox 16"/>
            <p:cNvSpPr txBox="1">
              <a:spLocks noChangeArrowheads="1"/>
            </p:cNvSpPr>
            <p:nvPr/>
          </p:nvSpPr>
          <p:spPr bwMode="auto">
            <a:xfrm>
              <a:off x="2438400" y="5257800"/>
              <a:ext cx="698963" cy="46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</p:grpSp>
      <p:grpSp>
        <p:nvGrpSpPr>
          <p:cNvPr id="64520" name="Group 19"/>
          <p:cNvGrpSpPr>
            <a:grpSpLocks/>
          </p:cNvGrpSpPr>
          <p:nvPr/>
        </p:nvGrpSpPr>
        <p:grpSpPr bwMode="auto">
          <a:xfrm>
            <a:off x="2597150" y="2971800"/>
            <a:ext cx="2286000" cy="461963"/>
            <a:chOff x="457200" y="3124315"/>
            <a:chExt cx="2286000" cy="460972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14400" y="3428461"/>
              <a:ext cx="1828800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28" name="TextBox 21"/>
            <p:cNvSpPr txBox="1">
              <a:spLocks noChangeArrowheads="1"/>
            </p:cNvSpPr>
            <p:nvPr/>
          </p:nvSpPr>
          <p:spPr bwMode="auto">
            <a:xfrm>
              <a:off x="457200" y="3124315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4521" name="Group 22"/>
          <p:cNvGrpSpPr>
            <a:grpSpLocks/>
          </p:cNvGrpSpPr>
          <p:nvPr/>
        </p:nvGrpSpPr>
        <p:grpSpPr bwMode="auto">
          <a:xfrm>
            <a:off x="2741613" y="3429000"/>
            <a:ext cx="2141537" cy="461963"/>
            <a:chOff x="601494" y="4038600"/>
            <a:chExt cx="2141706" cy="4609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914256" y="4265126"/>
              <a:ext cx="1828944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26" name="TextBox 24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6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5400000" flipH="1" flipV="1">
            <a:off x="2940051" y="3467100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6"/>
          <p:cNvGrpSpPr>
            <a:grpSpLocks/>
          </p:cNvGrpSpPr>
          <p:nvPr/>
        </p:nvGrpSpPr>
        <p:grpSpPr bwMode="auto">
          <a:xfrm>
            <a:off x="427129" y="2286000"/>
            <a:ext cx="2611166" cy="1200329"/>
            <a:chOff x="-1711106" y="2438400"/>
            <a:chExt cx="2609558" cy="1200329"/>
          </a:xfrm>
          <a:noFill/>
        </p:grpSpPr>
        <p:sp>
          <p:nvSpPr>
            <p:cNvPr id="131122" name="TextBox 27"/>
            <p:cNvSpPr txBox="1">
              <a:spLocks noChangeArrowheads="1"/>
            </p:cNvSpPr>
            <p:nvPr/>
          </p:nvSpPr>
          <p:spPr bwMode="auto">
            <a:xfrm>
              <a:off x="-1711106" y="2438400"/>
              <a:ext cx="1554276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buFontTx/>
                <a:buAutoNum type="arabicPeriod"/>
                <a:defRPr/>
              </a:pPr>
              <a:r>
                <a:rPr lang="hu-HU" altLang="en-US" sz="2400" dirty="0" smtClean="0"/>
                <a:t>Az </a:t>
              </a:r>
              <a:r>
                <a:rPr lang="en-US" altLang="en-US" sz="2400" dirty="0" err="1" smtClean="0"/>
                <a:t>ár</a:t>
              </a:r>
              <a:r>
                <a:rPr lang="hu-HU" altLang="en-US" sz="2400" dirty="0" smtClean="0"/>
                <a:t> </a:t>
              </a:r>
            </a:p>
            <a:p>
              <a:pPr eaLnBrk="1" hangingPunct="1">
                <a:defRPr/>
              </a:pPr>
              <a:r>
                <a:rPr lang="hu-HU" altLang="en-US" sz="2400" dirty="0" err="1" smtClean="0"/>
                <a:t>megnöve-</a:t>
              </a:r>
              <a:endParaRPr lang="hu-HU" altLang="en-US" sz="2400" dirty="0" smtClean="0"/>
            </a:p>
            <a:p>
              <a:pPr eaLnBrk="1" hangingPunct="1">
                <a:defRPr/>
              </a:pPr>
              <a:r>
                <a:rPr lang="hu-HU" altLang="en-US" sz="2400" dirty="0" err="1" smtClean="0"/>
                <a:t>kedése</a:t>
              </a:r>
              <a:r>
                <a:rPr lang="en-US" altLang="en-US" sz="2400" dirty="0" smtClean="0"/>
                <a:t>…</a:t>
              </a:r>
            </a:p>
          </p:txBody>
        </p:sp>
        <p:cxnSp>
          <p:nvCxnSpPr>
            <p:cNvPr id="29" name="Straight Connector 28"/>
            <p:cNvCxnSpPr>
              <a:endCxn id="131122" idx="3"/>
            </p:cNvCxnSpPr>
            <p:nvPr/>
          </p:nvCxnSpPr>
          <p:spPr>
            <a:xfrm flipH="1" flipV="1">
              <a:off x="-156830" y="3038565"/>
              <a:ext cx="1055282" cy="5428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4883149" y="3722688"/>
            <a:ext cx="3603202" cy="1382716"/>
            <a:chOff x="2743199" y="3875782"/>
            <a:chExt cx="3602026" cy="1382022"/>
          </a:xfrm>
          <a:noFill/>
        </p:grpSpPr>
        <p:sp>
          <p:nvSpPr>
            <p:cNvPr id="131120" name="TextBox 30"/>
            <p:cNvSpPr txBox="1">
              <a:spLocks noChangeArrowheads="1"/>
            </p:cNvSpPr>
            <p:nvPr/>
          </p:nvSpPr>
          <p:spPr bwMode="auto">
            <a:xfrm>
              <a:off x="3798565" y="3875782"/>
              <a:ext cx="2546660" cy="119972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2400" dirty="0" smtClean="0"/>
                <a:t>2. …</a:t>
              </a:r>
              <a:r>
                <a:rPr lang="hu-HU" altLang="en-US" sz="2400" dirty="0" smtClean="0"/>
                <a:t>változatlanul</a:t>
              </a:r>
            </a:p>
            <a:p>
              <a:pPr eaLnBrk="1" hangingPunct="1">
                <a:defRPr/>
              </a:pPr>
              <a:r>
                <a:rPr lang="hu-HU" altLang="en-US" sz="2400" dirty="0" smtClean="0"/>
                <a:t>hagyja a kínált</a:t>
              </a:r>
            </a:p>
            <a:p>
              <a:pPr eaLnBrk="1" hangingPunct="1">
                <a:defRPr/>
              </a:pPr>
              <a:r>
                <a:rPr lang="hu-HU" altLang="en-US" sz="2400" dirty="0" smtClean="0"/>
                <a:t>mennyiséget</a:t>
              </a:r>
              <a:endParaRPr lang="en-US" altLang="en-US" sz="2400" dirty="0" smtClean="0"/>
            </a:p>
          </p:txBody>
        </p:sp>
        <p:cxnSp>
          <p:nvCxnSpPr>
            <p:cNvPr id="32" name="Straight Connector 31"/>
            <p:cNvCxnSpPr>
              <a:endCxn id="131120" idx="1"/>
            </p:cNvCxnSpPr>
            <p:nvPr/>
          </p:nvCxnSpPr>
          <p:spPr>
            <a:xfrm flipV="1">
              <a:off x="2743199" y="4475646"/>
              <a:ext cx="1055366" cy="78215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457200" y="33338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Példa</a:t>
            </a:r>
            <a:endParaRPr lang="en-US" altLang="en-US" smtClean="0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59197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6CFC4FD-F667-423B-B26D-334921006C22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pic>
        <p:nvPicPr>
          <p:cNvPr id="6554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54006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2"/>
          <a:stretch>
            <a:fillRect/>
          </a:stretch>
        </p:blipFill>
        <p:spPr bwMode="auto">
          <a:xfrm>
            <a:off x="914400" y="4729163"/>
            <a:ext cx="79629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10"/>
          <p:cNvSpPr txBox="1">
            <a:spLocks noChangeArrowheads="1"/>
          </p:cNvSpPr>
          <p:nvPr/>
        </p:nvSpPr>
        <p:spPr bwMode="auto">
          <a:xfrm>
            <a:off x="5486400" y="609600"/>
            <a:ext cx="36576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600" dirty="0"/>
              <a:t>Energia kínálata rövid távon tökéletesen rugalmatlan </a:t>
            </a:r>
          </a:p>
          <a:p>
            <a:endParaRPr lang="hu-HU" altLang="en-US" sz="2600" dirty="0"/>
          </a:p>
          <a:p>
            <a:r>
              <a:rPr lang="hu-HU" altLang="en-US" sz="2600" dirty="0"/>
              <a:t>(Szelet, napot nem lehet kikapcsolni, atomerőművet letekerni, ha csökken a kereslet)</a:t>
            </a:r>
          </a:p>
        </p:txBody>
      </p:sp>
      <p:sp>
        <p:nvSpPr>
          <p:cNvPr id="2" name="Szövegdoboz 1"/>
          <p:cNvSpPr txBox="1">
            <a:spLocks noChangeArrowheads="1"/>
          </p:cNvSpPr>
          <p:nvPr/>
        </p:nvSpPr>
        <p:spPr bwMode="auto">
          <a:xfrm>
            <a:off x="914400" y="6411913"/>
            <a:ext cx="899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1600" dirty="0"/>
              <a:t>Forrás: </a:t>
            </a:r>
            <a:r>
              <a:rPr lang="en-US" altLang="en-US" sz="1600" dirty="0"/>
              <a:t>http://www.businessinsider.com/electricity-prices-in-germany-down-to-zero-2014-5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BA0B8B-591E-4972-B437-403DD738FEEC}" type="slidenum">
              <a:rPr lang="en-US" altLang="en-US" smtClean="0">
                <a:latin typeface="Calibri" pitchFamily="34" charset="0"/>
              </a:rPr>
              <a:pPr/>
              <a:t>56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(b)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Rugalmatlan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6564" name="TextBox 32"/>
          <p:cNvSpPr txBox="1">
            <a:spLocks noChangeArrowheads="1"/>
          </p:cNvSpPr>
          <p:nvPr/>
        </p:nvSpPr>
        <p:spPr bwMode="auto">
          <a:xfrm>
            <a:off x="2778125" y="1295400"/>
            <a:ext cx="338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&lt; 1</a:t>
            </a:r>
          </a:p>
        </p:txBody>
      </p:sp>
      <p:grpSp>
        <p:nvGrpSpPr>
          <p:cNvPr id="66565" name="Group 33"/>
          <p:cNvGrpSpPr>
            <a:grpSpLocks/>
          </p:cNvGrpSpPr>
          <p:nvPr/>
        </p:nvGrpSpPr>
        <p:grpSpPr bwMode="auto">
          <a:xfrm>
            <a:off x="2743200" y="2220913"/>
            <a:ext cx="4114800" cy="3352800"/>
            <a:chOff x="152400" y="1905000"/>
            <a:chExt cx="4114800" cy="3352800"/>
          </a:xfrm>
        </p:grpSpPr>
        <p:sp>
          <p:nvSpPr>
            <p:cNvPr id="34" name="Rectangle 34"/>
            <p:cNvSpPr/>
            <p:nvPr/>
          </p:nvSpPr>
          <p:spPr>
            <a:xfrm>
              <a:off x="914400" y="2209800"/>
              <a:ext cx="33528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6594" name="Group 13"/>
            <p:cNvGrpSpPr>
              <a:grpSpLocks/>
            </p:cNvGrpSpPr>
            <p:nvPr/>
          </p:nvGrpSpPr>
          <p:grpSpPr bwMode="auto">
            <a:xfrm>
              <a:off x="152400" y="1905000"/>
              <a:ext cx="763588" cy="3352800"/>
              <a:chOff x="152400" y="1905000"/>
              <a:chExt cx="763588" cy="3352800"/>
            </a:xfrm>
          </p:grpSpPr>
          <p:cxnSp>
            <p:nvCxnSpPr>
              <p:cNvPr id="36" name="Straight Connector 3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96" name="TextBox 3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6566" name="Group 38"/>
          <p:cNvGrpSpPr>
            <a:grpSpLocks/>
          </p:cNvGrpSpPr>
          <p:nvPr/>
        </p:nvGrpSpPr>
        <p:grpSpPr bwMode="auto">
          <a:xfrm>
            <a:off x="3268663" y="5573713"/>
            <a:ext cx="4359275" cy="614362"/>
            <a:chOff x="677694" y="5257800"/>
            <a:chExt cx="4359070" cy="613227"/>
          </a:xfrm>
        </p:grpSpPr>
        <p:cxnSp>
          <p:nvCxnSpPr>
            <p:cNvPr id="39" name="Straight Connector 39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1" name="TextBox 40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6592" name="TextBox 4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6567" name="Group 42"/>
          <p:cNvGrpSpPr>
            <a:grpSpLocks/>
          </p:cNvGrpSpPr>
          <p:nvPr/>
        </p:nvGrpSpPr>
        <p:grpSpPr bwMode="auto">
          <a:xfrm>
            <a:off x="3063875" y="3352800"/>
            <a:ext cx="2270125" cy="461963"/>
            <a:chOff x="473254" y="3037134"/>
            <a:chExt cx="2269946" cy="460970"/>
          </a:xfrm>
        </p:grpSpPr>
        <p:cxnSp>
          <p:nvCxnSpPr>
            <p:cNvPr id="43" name="Straight Connector 43"/>
            <p:cNvCxnSpPr/>
            <p:nvPr/>
          </p:nvCxnSpPr>
          <p:spPr>
            <a:xfrm>
              <a:off x="914544" y="3428404"/>
              <a:ext cx="1828656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9" name="TextBox 44"/>
            <p:cNvSpPr txBox="1">
              <a:spLocks noChangeArrowheads="1"/>
            </p:cNvSpPr>
            <p:nvPr/>
          </p:nvSpPr>
          <p:spPr bwMode="auto">
            <a:xfrm>
              <a:off x="473254" y="3037134"/>
              <a:ext cx="527709" cy="46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6568" name="Group 45"/>
          <p:cNvGrpSpPr>
            <a:grpSpLocks/>
          </p:cNvGrpSpPr>
          <p:nvPr/>
        </p:nvGrpSpPr>
        <p:grpSpPr bwMode="auto">
          <a:xfrm>
            <a:off x="3192463" y="4049713"/>
            <a:ext cx="1912937" cy="461962"/>
            <a:chOff x="601494" y="4190770"/>
            <a:chExt cx="1913106" cy="460972"/>
          </a:xfrm>
        </p:grpSpPr>
        <p:cxnSp>
          <p:nvCxnSpPr>
            <p:cNvPr id="46" name="Straight Connector 46"/>
            <p:cNvCxnSpPr/>
            <p:nvPr/>
          </p:nvCxnSpPr>
          <p:spPr>
            <a:xfrm>
              <a:off x="914259" y="4265222"/>
              <a:ext cx="1600341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TextBox 47"/>
            <p:cNvSpPr txBox="1">
              <a:spLocks noChangeArrowheads="1"/>
            </p:cNvSpPr>
            <p:nvPr/>
          </p:nvSpPr>
          <p:spPr bwMode="auto">
            <a:xfrm>
              <a:off x="601494" y="4190770"/>
              <a:ext cx="35621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48" name="Straight Arrow Connector 48"/>
          <p:cNvCxnSpPr/>
          <p:nvPr/>
        </p:nvCxnSpPr>
        <p:spPr>
          <a:xfrm rot="5400000" flipH="1" flipV="1">
            <a:off x="3390901" y="3935412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70" name="Group 49"/>
          <p:cNvGrpSpPr>
            <a:grpSpLocks/>
          </p:cNvGrpSpPr>
          <p:nvPr/>
        </p:nvGrpSpPr>
        <p:grpSpPr bwMode="auto">
          <a:xfrm>
            <a:off x="457200" y="2763838"/>
            <a:ext cx="2968625" cy="1181100"/>
            <a:chOff x="-2134054" y="2448354"/>
            <a:chExt cx="2967893" cy="1181357"/>
          </a:xfrm>
        </p:grpSpPr>
        <p:sp>
          <p:nvSpPr>
            <p:cNvPr id="50" name="TextBox 50"/>
            <p:cNvSpPr txBox="1">
              <a:spLocks noChangeArrowheads="1"/>
            </p:cNvSpPr>
            <p:nvPr/>
          </p:nvSpPr>
          <p:spPr bwMode="auto">
            <a:xfrm>
              <a:off x="-2134054" y="2448354"/>
              <a:ext cx="2276547" cy="83099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51" name="Straight Connector 51"/>
            <p:cNvCxnSpPr>
              <a:endCxn id="50" idx="3"/>
            </p:cNvCxnSpPr>
            <p:nvPr/>
          </p:nvCxnSpPr>
          <p:spPr>
            <a:xfrm flipH="1" flipV="1">
              <a:off x="141860" y="2864370"/>
              <a:ext cx="691979" cy="76534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5257800" y="2525713"/>
            <a:ext cx="3733800" cy="2819400"/>
            <a:chOff x="2667000" y="2211205"/>
            <a:chExt cx="3732732" cy="2817994"/>
          </a:xfrm>
        </p:grpSpPr>
        <p:sp>
          <p:nvSpPr>
            <p:cNvPr id="53" name="TextBox 53"/>
            <p:cNvSpPr txBox="1">
              <a:spLocks noChangeArrowheads="1"/>
            </p:cNvSpPr>
            <p:nvPr/>
          </p:nvSpPr>
          <p:spPr bwMode="auto">
            <a:xfrm>
              <a:off x="4233105" y="2211205"/>
              <a:ext cx="2166627" cy="193802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</a:t>
              </a:r>
              <a:br>
                <a:rPr lang="hu-HU" altLang="en-US" dirty="0" smtClean="0"/>
              </a:br>
              <a:r>
                <a:rPr lang="hu-HU" altLang="en-US" dirty="0" smtClean="0"/>
                <a:t>1</a:t>
              </a:r>
              <a:r>
                <a:rPr lang="en-US" altLang="en-US" dirty="0" smtClean="0"/>
                <a:t>0%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</a:p>
          </p:txBody>
        </p:sp>
        <p:cxnSp>
          <p:nvCxnSpPr>
            <p:cNvPr id="54" name="Straight Connector 54"/>
            <p:cNvCxnSpPr>
              <a:endCxn id="34" idx="3"/>
            </p:cNvCxnSpPr>
            <p:nvPr/>
          </p:nvCxnSpPr>
          <p:spPr>
            <a:xfrm flipV="1">
              <a:off x="2667000" y="3734445"/>
              <a:ext cx="1599742" cy="129475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2" name="Group 58"/>
          <p:cNvGrpSpPr>
            <a:grpSpLocks/>
          </p:cNvGrpSpPr>
          <p:nvPr/>
        </p:nvGrpSpPr>
        <p:grpSpPr bwMode="auto">
          <a:xfrm>
            <a:off x="4495800" y="4125913"/>
            <a:ext cx="698500" cy="1893887"/>
            <a:chOff x="6554054" y="3657599"/>
            <a:chExt cx="698586" cy="1893311"/>
          </a:xfrm>
        </p:grpSpPr>
        <p:sp>
          <p:nvSpPr>
            <p:cNvPr id="66580" name="TextBox 59"/>
            <p:cNvSpPr txBox="1">
              <a:spLocks noChangeArrowheads="1"/>
            </p:cNvSpPr>
            <p:nvPr/>
          </p:nvSpPr>
          <p:spPr bwMode="auto">
            <a:xfrm>
              <a:off x="6554054" y="5089386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57" name="Straight Connector 60"/>
            <p:cNvCxnSpPr/>
            <p:nvPr/>
          </p:nvCxnSpPr>
          <p:spPr>
            <a:xfrm rot="5400000">
              <a:off x="6439256" y="4380485"/>
              <a:ext cx="1447360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73" name="Group 61"/>
          <p:cNvGrpSpPr>
            <a:grpSpLocks/>
          </p:cNvGrpSpPr>
          <p:nvPr/>
        </p:nvGrpSpPr>
        <p:grpSpPr bwMode="auto">
          <a:xfrm>
            <a:off x="5191125" y="3746500"/>
            <a:ext cx="676275" cy="2289175"/>
            <a:chOff x="7031079" y="3277394"/>
            <a:chExt cx="676180" cy="2289721"/>
          </a:xfrm>
        </p:grpSpPr>
        <p:cxnSp>
          <p:nvCxnSpPr>
            <p:cNvPr id="59" name="Straight Connector 62"/>
            <p:cNvCxnSpPr/>
            <p:nvPr/>
          </p:nvCxnSpPr>
          <p:spPr>
            <a:xfrm rot="5400000">
              <a:off x="6247412" y="4191218"/>
              <a:ext cx="1829236" cy="158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63"/>
            <p:cNvSpPr txBox="1">
              <a:spLocks noChangeArrowheads="1"/>
            </p:cNvSpPr>
            <p:nvPr/>
          </p:nvSpPr>
          <p:spPr bwMode="auto">
            <a:xfrm>
              <a:off x="7031079" y="5105400"/>
              <a:ext cx="676180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110</a:t>
              </a:r>
            </a:p>
          </p:txBody>
        </p:sp>
      </p:grpSp>
      <p:cxnSp>
        <p:nvCxnSpPr>
          <p:cNvPr id="61" name="Straight Arrow Connector 64"/>
          <p:cNvCxnSpPr/>
          <p:nvPr/>
        </p:nvCxnSpPr>
        <p:spPr>
          <a:xfrm rot="10800000">
            <a:off x="5105400" y="5421313"/>
            <a:ext cx="2286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575" name="Group 68"/>
          <p:cNvGrpSpPr>
            <a:grpSpLocks/>
          </p:cNvGrpSpPr>
          <p:nvPr/>
        </p:nvGrpSpPr>
        <p:grpSpPr bwMode="auto">
          <a:xfrm>
            <a:off x="4724400" y="2525713"/>
            <a:ext cx="1774825" cy="2286000"/>
            <a:chOff x="6553200" y="2057400"/>
            <a:chExt cx="1774642" cy="2286000"/>
          </a:xfrm>
        </p:grpSpPr>
        <p:sp>
          <p:nvSpPr>
            <p:cNvPr id="66576" name="TextBox 56"/>
            <p:cNvSpPr txBox="1">
              <a:spLocks noChangeArrowheads="1"/>
            </p:cNvSpPr>
            <p:nvPr/>
          </p:nvSpPr>
          <p:spPr bwMode="auto">
            <a:xfrm>
              <a:off x="7184980" y="2057400"/>
              <a:ext cx="11428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64" name="Straight Connector 67"/>
            <p:cNvCxnSpPr/>
            <p:nvPr/>
          </p:nvCxnSpPr>
          <p:spPr>
            <a:xfrm rot="5400000" flipH="1" flipV="1">
              <a:off x="6134049" y="2933751"/>
              <a:ext cx="1828800" cy="99049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(c)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Egységrugalmasságú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28CD2-D5D9-4C5A-8EEA-750B2A9C5F92}" type="slidenum">
              <a:rPr lang="en-US" altLang="en-US" smtClean="0">
                <a:latin typeface="Calibri" pitchFamily="34" charset="0"/>
              </a:rPr>
              <a:pPr eaLnBrk="1" hangingPunct="1"/>
              <a:t>57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7588" name="TextBox 32"/>
          <p:cNvSpPr txBox="1">
            <a:spLocks noChangeArrowheads="1"/>
          </p:cNvSpPr>
          <p:nvPr/>
        </p:nvSpPr>
        <p:spPr bwMode="auto">
          <a:xfrm>
            <a:off x="2825750" y="1143000"/>
            <a:ext cx="3273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 dirty="0"/>
              <a:t>Rugalmasság </a:t>
            </a:r>
            <a:r>
              <a:rPr lang="en-US" altLang="en-US" sz="3200" dirty="0"/>
              <a:t>=1</a:t>
            </a:r>
          </a:p>
        </p:txBody>
      </p:sp>
      <p:grpSp>
        <p:nvGrpSpPr>
          <p:cNvPr id="67589" name="Group 33"/>
          <p:cNvGrpSpPr>
            <a:grpSpLocks/>
          </p:cNvGrpSpPr>
          <p:nvPr/>
        </p:nvGrpSpPr>
        <p:grpSpPr bwMode="auto">
          <a:xfrm>
            <a:off x="2122488" y="1752600"/>
            <a:ext cx="3973512" cy="3352800"/>
            <a:chOff x="294461" y="1905000"/>
            <a:chExt cx="3972739" cy="3352800"/>
          </a:xfrm>
        </p:grpSpPr>
        <p:sp>
          <p:nvSpPr>
            <p:cNvPr id="35" name="Rectangle 34"/>
            <p:cNvSpPr/>
            <p:nvPr/>
          </p:nvSpPr>
          <p:spPr>
            <a:xfrm>
              <a:off x="915052" y="2209800"/>
              <a:ext cx="3352148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7618" name="Group 13"/>
            <p:cNvGrpSpPr>
              <a:grpSpLocks/>
            </p:cNvGrpSpPr>
            <p:nvPr/>
          </p:nvGrpSpPr>
          <p:grpSpPr bwMode="auto">
            <a:xfrm>
              <a:off x="294461" y="1905000"/>
              <a:ext cx="621527" cy="3352800"/>
              <a:chOff x="294461" y="1905000"/>
              <a:chExt cx="621527" cy="33528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-608154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20" name="TextBox 37"/>
              <p:cNvSpPr txBox="1">
                <a:spLocks noChangeArrowheads="1"/>
              </p:cNvSpPr>
              <p:nvPr/>
            </p:nvSpPr>
            <p:spPr bwMode="auto">
              <a:xfrm>
                <a:off x="2944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7590" name="Group 38"/>
          <p:cNvGrpSpPr>
            <a:grpSpLocks/>
          </p:cNvGrpSpPr>
          <p:nvPr/>
        </p:nvGrpSpPr>
        <p:grpSpPr bwMode="auto">
          <a:xfrm>
            <a:off x="2506663" y="5105400"/>
            <a:ext cx="4656137" cy="461963"/>
            <a:chOff x="677694" y="5257800"/>
            <a:chExt cx="4655465" cy="46083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914197" y="5257800"/>
              <a:ext cx="3352316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5" name="TextBox 40"/>
            <p:cNvSpPr txBox="1">
              <a:spLocks noChangeArrowheads="1"/>
            </p:cNvSpPr>
            <p:nvPr/>
          </p:nvSpPr>
          <p:spPr bwMode="auto">
            <a:xfrm>
              <a:off x="3572995" y="5257803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7616" name="TextBox 4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7591" name="Group 42"/>
          <p:cNvGrpSpPr>
            <a:grpSpLocks/>
          </p:cNvGrpSpPr>
          <p:nvPr/>
        </p:nvGrpSpPr>
        <p:grpSpPr bwMode="auto">
          <a:xfrm>
            <a:off x="2286000" y="2971800"/>
            <a:ext cx="2514600" cy="461963"/>
            <a:chOff x="457200" y="3124320"/>
            <a:chExt cx="2514600" cy="460972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914400" y="3428466"/>
              <a:ext cx="2057400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3" name="TextBox 44"/>
            <p:cNvSpPr txBox="1">
              <a:spLocks noChangeArrowheads="1"/>
            </p:cNvSpPr>
            <p:nvPr/>
          </p:nvSpPr>
          <p:spPr bwMode="auto">
            <a:xfrm>
              <a:off x="457200" y="312432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7592" name="Group 45"/>
          <p:cNvGrpSpPr>
            <a:grpSpLocks/>
          </p:cNvGrpSpPr>
          <p:nvPr/>
        </p:nvGrpSpPr>
        <p:grpSpPr bwMode="auto">
          <a:xfrm>
            <a:off x="2430463" y="3429000"/>
            <a:ext cx="1912937" cy="461963"/>
            <a:chOff x="601494" y="4038600"/>
            <a:chExt cx="1913106" cy="46097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914259" y="4265126"/>
              <a:ext cx="1600341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1" name="TextBox 47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1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5400000" flipH="1" flipV="1">
            <a:off x="2628901" y="3467100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594" name="Group 49"/>
          <p:cNvGrpSpPr>
            <a:grpSpLocks/>
          </p:cNvGrpSpPr>
          <p:nvPr/>
        </p:nvGrpSpPr>
        <p:grpSpPr bwMode="auto">
          <a:xfrm>
            <a:off x="-3175" y="2914650"/>
            <a:ext cx="2898775" cy="1200150"/>
            <a:chOff x="-1831885" y="3066871"/>
            <a:chExt cx="2898178" cy="1200329"/>
          </a:xfrm>
        </p:grpSpPr>
        <p:sp>
          <p:nvSpPr>
            <p:cNvPr id="133146" name="TextBox 50"/>
            <p:cNvSpPr txBox="1">
              <a:spLocks noChangeArrowheads="1"/>
            </p:cNvSpPr>
            <p:nvPr/>
          </p:nvSpPr>
          <p:spPr bwMode="auto">
            <a:xfrm>
              <a:off x="-1831885" y="3066871"/>
              <a:ext cx="2276546" cy="1200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  <a:p>
              <a:pPr>
                <a:defRPr/>
              </a:pPr>
              <a:endParaRPr lang="en-US" altLang="en-US" dirty="0" smtClean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 flipV="1">
              <a:off x="379048" y="3570184"/>
              <a:ext cx="687245" cy="8732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495800" y="3306763"/>
            <a:ext cx="4256911" cy="1570037"/>
            <a:chOff x="2666999" y="3460186"/>
            <a:chExt cx="4257544" cy="1569015"/>
          </a:xfrm>
        </p:grpSpPr>
        <p:sp>
          <p:nvSpPr>
            <p:cNvPr id="133144" name="TextBox 53"/>
            <p:cNvSpPr txBox="1">
              <a:spLocks noChangeArrowheads="1"/>
            </p:cNvSpPr>
            <p:nvPr/>
          </p:nvSpPr>
          <p:spPr bwMode="auto">
            <a:xfrm>
              <a:off x="4348711" y="3460186"/>
              <a:ext cx="2575832" cy="156863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 22</a:t>
              </a:r>
              <a:r>
                <a:rPr lang="en-US" altLang="en-US" dirty="0" smtClean="0"/>
                <a:t>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  <a:endParaRPr lang="en-US" altLang="en-US" dirty="0" smtClean="0"/>
            </a:p>
          </p:txBody>
        </p:sp>
        <p:cxnSp>
          <p:nvCxnSpPr>
            <p:cNvPr id="55" name="Straight Connector 54"/>
            <p:cNvCxnSpPr>
              <a:endCxn id="133144" idx="1"/>
            </p:cNvCxnSpPr>
            <p:nvPr/>
          </p:nvCxnSpPr>
          <p:spPr>
            <a:xfrm flipV="1">
              <a:off x="2666999" y="4244505"/>
              <a:ext cx="1681712" cy="78469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96" name="Group 58"/>
          <p:cNvGrpSpPr>
            <a:grpSpLocks/>
          </p:cNvGrpSpPr>
          <p:nvPr/>
        </p:nvGrpSpPr>
        <p:grpSpPr bwMode="auto">
          <a:xfrm>
            <a:off x="3886200" y="3657600"/>
            <a:ext cx="698500" cy="1909763"/>
            <a:chOff x="6706233" y="3657599"/>
            <a:chExt cx="698586" cy="1909325"/>
          </a:xfrm>
        </p:grpSpPr>
        <p:sp>
          <p:nvSpPr>
            <p:cNvPr id="67604" name="TextBox 59"/>
            <p:cNvSpPr txBox="1">
              <a:spLocks noChangeArrowheads="1"/>
            </p:cNvSpPr>
            <p:nvPr/>
          </p:nvSpPr>
          <p:spPr bwMode="auto">
            <a:xfrm>
              <a:off x="6706233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6438962" y="4380539"/>
              <a:ext cx="1447468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97" name="Group 61"/>
          <p:cNvGrpSpPr>
            <a:grpSpLocks/>
          </p:cNvGrpSpPr>
          <p:nvPr/>
        </p:nvGrpSpPr>
        <p:grpSpPr bwMode="auto">
          <a:xfrm>
            <a:off x="4635500" y="3278188"/>
            <a:ext cx="698500" cy="2289175"/>
            <a:chOff x="6996845" y="3277394"/>
            <a:chExt cx="698585" cy="2289721"/>
          </a:xfrm>
        </p:grpSpPr>
        <p:cxnSp>
          <p:nvCxnSpPr>
            <p:cNvPr id="63" name="Straight Connector 62"/>
            <p:cNvCxnSpPr/>
            <p:nvPr/>
          </p:nvCxnSpPr>
          <p:spPr>
            <a:xfrm rot="5400000">
              <a:off x="6246554" y="4191218"/>
              <a:ext cx="1829236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03" name="TextBox 63"/>
            <p:cNvSpPr txBox="1">
              <a:spLocks noChangeArrowheads="1"/>
            </p:cNvSpPr>
            <p:nvPr/>
          </p:nvSpPr>
          <p:spPr bwMode="auto">
            <a:xfrm>
              <a:off x="6996845" y="5105400"/>
              <a:ext cx="698585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125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 flipV="1">
            <a:off x="4343400" y="4951413"/>
            <a:ext cx="43021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599" name="Group 68"/>
          <p:cNvGrpSpPr>
            <a:grpSpLocks/>
          </p:cNvGrpSpPr>
          <p:nvPr/>
        </p:nvGrpSpPr>
        <p:grpSpPr bwMode="auto">
          <a:xfrm>
            <a:off x="2743200" y="2057400"/>
            <a:ext cx="2994025" cy="3048000"/>
            <a:chOff x="5334000" y="2057400"/>
            <a:chExt cx="2994242" cy="3048000"/>
          </a:xfrm>
        </p:grpSpPr>
        <p:sp>
          <p:nvSpPr>
            <p:cNvPr id="67600" name="TextBox 56"/>
            <p:cNvSpPr txBox="1">
              <a:spLocks noChangeArrowheads="1"/>
            </p:cNvSpPr>
            <p:nvPr/>
          </p:nvSpPr>
          <p:spPr bwMode="auto">
            <a:xfrm>
              <a:off x="7184980" y="2057400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5334000" y="2438400"/>
              <a:ext cx="2972015" cy="2667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(d)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Rugalmas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039018-FB7F-4169-AD8F-9AC82B6C7D01}" type="slidenum">
              <a:rPr lang="en-US" altLang="en-US" smtClean="0">
                <a:latin typeface="Calibri" pitchFamily="34" charset="0"/>
              </a:rPr>
              <a:pPr eaLnBrk="1" hangingPunct="1"/>
              <a:t>58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8612" name="TextBox 66"/>
          <p:cNvSpPr txBox="1">
            <a:spLocks noChangeArrowheads="1"/>
          </p:cNvSpPr>
          <p:nvPr/>
        </p:nvSpPr>
        <p:spPr bwMode="auto">
          <a:xfrm>
            <a:off x="2805113" y="1143000"/>
            <a:ext cx="3386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</a:t>
            </a:r>
            <a:r>
              <a:rPr lang="en-US" altLang="en-US" sz="3200"/>
              <a:t>&gt; 1</a:t>
            </a:r>
          </a:p>
        </p:txBody>
      </p:sp>
      <p:grpSp>
        <p:nvGrpSpPr>
          <p:cNvPr id="68613" name="Group 41"/>
          <p:cNvGrpSpPr>
            <a:grpSpLocks/>
          </p:cNvGrpSpPr>
          <p:nvPr/>
        </p:nvGrpSpPr>
        <p:grpSpPr bwMode="auto">
          <a:xfrm>
            <a:off x="2351088" y="2144713"/>
            <a:ext cx="3897312" cy="3352800"/>
            <a:chOff x="370661" y="1905000"/>
            <a:chExt cx="3896539" cy="3352800"/>
          </a:xfrm>
        </p:grpSpPr>
        <p:sp>
          <p:nvSpPr>
            <p:cNvPr id="70" name="Rectangle 69"/>
            <p:cNvSpPr/>
            <p:nvPr/>
          </p:nvSpPr>
          <p:spPr>
            <a:xfrm>
              <a:off x="915065" y="2209800"/>
              <a:ext cx="3352135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8642" name="Group 13"/>
            <p:cNvGrpSpPr>
              <a:grpSpLocks/>
            </p:cNvGrpSpPr>
            <p:nvPr/>
          </p:nvGrpSpPr>
          <p:grpSpPr bwMode="auto">
            <a:xfrm>
              <a:off x="370661" y="1905000"/>
              <a:ext cx="545327" cy="3352800"/>
              <a:chOff x="370661" y="1905000"/>
              <a:chExt cx="545327" cy="33528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>
                <a:off x="-608141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644" name="TextBox 72"/>
              <p:cNvSpPr txBox="1">
                <a:spLocks noChangeArrowheads="1"/>
              </p:cNvSpPr>
              <p:nvPr/>
            </p:nvSpPr>
            <p:spPr bwMode="auto">
              <a:xfrm>
                <a:off x="37066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8614" name="Group 46"/>
          <p:cNvGrpSpPr>
            <a:grpSpLocks/>
          </p:cNvGrpSpPr>
          <p:nvPr/>
        </p:nvGrpSpPr>
        <p:grpSpPr bwMode="auto">
          <a:xfrm>
            <a:off x="2659063" y="5497513"/>
            <a:ext cx="4359275" cy="614362"/>
            <a:chOff x="677694" y="5257800"/>
            <a:chExt cx="4359070" cy="613227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914220" y="5257800"/>
              <a:ext cx="3352642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TextBox 75"/>
            <p:cNvSpPr txBox="1">
              <a:spLocks noChangeArrowheads="1"/>
            </p:cNvSpPr>
            <p:nvPr/>
          </p:nvSpPr>
          <p:spPr bwMode="auto">
            <a:xfrm>
              <a:off x="3276600" y="5410200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8640" name="TextBox 76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8615" name="Group 55"/>
          <p:cNvGrpSpPr>
            <a:grpSpLocks/>
          </p:cNvGrpSpPr>
          <p:nvPr/>
        </p:nvGrpSpPr>
        <p:grpSpPr bwMode="auto">
          <a:xfrm>
            <a:off x="2438400" y="3276600"/>
            <a:ext cx="2209800" cy="461963"/>
            <a:chOff x="457200" y="3037139"/>
            <a:chExt cx="2209800" cy="460972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914400" y="3428411"/>
              <a:ext cx="1752600" cy="15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7" name="TextBox 79"/>
            <p:cNvSpPr txBox="1">
              <a:spLocks noChangeArrowheads="1"/>
            </p:cNvSpPr>
            <p:nvPr/>
          </p:nvSpPr>
          <p:spPr bwMode="auto">
            <a:xfrm>
              <a:off x="457200" y="3037139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$5</a:t>
              </a:r>
            </a:p>
          </p:txBody>
        </p:sp>
      </p:grpSp>
      <p:grpSp>
        <p:nvGrpSpPr>
          <p:cNvPr id="68616" name="Group 58"/>
          <p:cNvGrpSpPr>
            <a:grpSpLocks/>
          </p:cNvGrpSpPr>
          <p:nvPr/>
        </p:nvGrpSpPr>
        <p:grpSpPr bwMode="auto">
          <a:xfrm>
            <a:off x="2582863" y="3821113"/>
            <a:ext cx="1227137" cy="461962"/>
            <a:chOff x="601494" y="4038600"/>
            <a:chExt cx="1227306" cy="46097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914274" y="4265126"/>
              <a:ext cx="914526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82"/>
            <p:cNvSpPr txBox="1">
              <a:spLocks noChangeArrowheads="1"/>
            </p:cNvSpPr>
            <p:nvPr/>
          </p:nvSpPr>
          <p:spPr bwMode="auto">
            <a:xfrm>
              <a:off x="601494" y="4038600"/>
              <a:ext cx="356237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4</a:t>
              </a:r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 rot="5400000" flipH="1" flipV="1">
            <a:off x="2781301" y="3846513"/>
            <a:ext cx="3810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18" name="Group 62"/>
          <p:cNvGrpSpPr>
            <a:grpSpLocks/>
          </p:cNvGrpSpPr>
          <p:nvPr/>
        </p:nvGrpSpPr>
        <p:grpSpPr bwMode="auto">
          <a:xfrm>
            <a:off x="55563" y="3281363"/>
            <a:ext cx="2914650" cy="909637"/>
            <a:chOff x="-1926382" y="3022985"/>
            <a:chExt cx="2895862" cy="830818"/>
          </a:xfrm>
        </p:grpSpPr>
        <p:sp>
          <p:nvSpPr>
            <p:cNvPr id="134194" name="TextBox 85"/>
            <p:cNvSpPr txBox="1">
              <a:spLocks noChangeArrowheads="1"/>
            </p:cNvSpPr>
            <p:nvPr/>
          </p:nvSpPr>
          <p:spPr bwMode="auto">
            <a:xfrm>
              <a:off x="-1926382" y="3022985"/>
              <a:ext cx="2277631" cy="83081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Egy</a:t>
              </a:r>
              <a:r>
                <a:rPr lang="en-US" altLang="en-US" dirty="0" smtClean="0"/>
                <a:t>  22%</a:t>
              </a:r>
              <a:r>
                <a:rPr lang="hu-HU" altLang="en-US" dirty="0" err="1" smtClean="0"/>
                <a:t>-os</a:t>
              </a:r>
              <a:endParaRPr lang="en-US" altLang="en-US" dirty="0" smtClean="0"/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áremelkedés</a:t>
              </a:r>
              <a:r>
                <a:rPr lang="en-US" altLang="en-US" dirty="0" smtClean="0"/>
                <a:t>…</a:t>
              </a:r>
            </a:p>
          </p:txBody>
        </p:sp>
        <p:cxnSp>
          <p:nvCxnSpPr>
            <p:cNvPr id="87" name="Straight Connector 86"/>
            <p:cNvCxnSpPr>
              <a:endCxn id="134194" idx="3"/>
            </p:cNvCxnSpPr>
            <p:nvPr/>
          </p:nvCxnSpPr>
          <p:spPr>
            <a:xfrm flipH="1" flipV="1">
              <a:off x="351191" y="3439119"/>
              <a:ext cx="618289" cy="11164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108450" y="3230563"/>
            <a:ext cx="4720467" cy="2114551"/>
            <a:chOff x="2279585" y="3134459"/>
            <a:chExt cx="4721262" cy="2111445"/>
          </a:xfrm>
        </p:grpSpPr>
        <p:sp>
          <p:nvSpPr>
            <p:cNvPr id="134192" name="TextBox 88"/>
            <p:cNvSpPr txBox="1">
              <a:spLocks noChangeArrowheads="1"/>
            </p:cNvSpPr>
            <p:nvPr/>
          </p:nvSpPr>
          <p:spPr bwMode="auto">
            <a:xfrm>
              <a:off x="4424964" y="3134459"/>
              <a:ext cx="2575883" cy="156735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… </a:t>
              </a:r>
              <a:r>
                <a:rPr lang="hu-HU" altLang="en-US" dirty="0" smtClean="0"/>
                <a:t>a kínált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 67</a:t>
              </a:r>
              <a:r>
                <a:rPr lang="en-US" altLang="en-US" dirty="0" smtClean="0"/>
                <a:t>%</a:t>
              </a:r>
              <a:r>
                <a:rPr lang="hu-HU" altLang="en-US" dirty="0" err="1" smtClean="0"/>
                <a:t>-os</a:t>
              </a:r>
              <a:r>
                <a:rPr lang="hu-HU" altLang="en-US" dirty="0" smtClean="0"/>
                <a:t> 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növekedéséhez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vezet</a:t>
              </a:r>
              <a:endParaRPr lang="en-US" altLang="en-US" dirty="0" smtClean="0"/>
            </a:p>
          </p:txBody>
        </p:sp>
        <p:cxnSp>
          <p:nvCxnSpPr>
            <p:cNvPr id="90" name="Straight Connector 89"/>
            <p:cNvCxnSpPr>
              <a:endCxn id="134192" idx="1"/>
            </p:cNvCxnSpPr>
            <p:nvPr/>
          </p:nvCxnSpPr>
          <p:spPr>
            <a:xfrm flipV="1">
              <a:off x="2279585" y="3918136"/>
              <a:ext cx="2145379" cy="13277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20" name="Group 78"/>
          <p:cNvGrpSpPr>
            <a:grpSpLocks/>
          </p:cNvGrpSpPr>
          <p:nvPr/>
        </p:nvGrpSpPr>
        <p:grpSpPr bwMode="auto">
          <a:xfrm>
            <a:off x="3538538" y="4049713"/>
            <a:ext cx="698500" cy="1909762"/>
            <a:chOff x="6891288" y="3657599"/>
            <a:chExt cx="698586" cy="1909325"/>
          </a:xfrm>
        </p:grpSpPr>
        <p:sp>
          <p:nvSpPr>
            <p:cNvPr id="68628" name="TextBox 94"/>
            <p:cNvSpPr txBox="1">
              <a:spLocks noChangeArrowheads="1"/>
            </p:cNvSpPr>
            <p:nvPr/>
          </p:nvSpPr>
          <p:spPr bwMode="auto">
            <a:xfrm>
              <a:off x="6891288" y="5105400"/>
              <a:ext cx="698586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100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6438256" y="4380539"/>
              <a:ext cx="144746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21" name="Group 80"/>
          <p:cNvGrpSpPr>
            <a:grpSpLocks/>
          </p:cNvGrpSpPr>
          <p:nvPr/>
        </p:nvGrpSpPr>
        <p:grpSpPr bwMode="auto">
          <a:xfrm>
            <a:off x="4419600" y="3670300"/>
            <a:ext cx="527050" cy="2289175"/>
            <a:chOff x="6704829" y="3277394"/>
            <a:chExt cx="529399" cy="2289721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019033" y="4191215"/>
              <a:ext cx="1829236" cy="159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7" name="TextBox 98"/>
            <p:cNvSpPr txBox="1">
              <a:spLocks noChangeArrowheads="1"/>
            </p:cNvSpPr>
            <p:nvPr/>
          </p:nvSpPr>
          <p:spPr bwMode="auto">
            <a:xfrm>
              <a:off x="6704829" y="5105400"/>
              <a:ext cx="529399" cy="461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50</a:t>
              </a: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rot="10800000">
            <a:off x="3810001" y="5408612"/>
            <a:ext cx="762000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23" name="Group 127"/>
          <p:cNvGrpSpPr>
            <a:grpSpLocks/>
          </p:cNvGrpSpPr>
          <p:nvPr/>
        </p:nvGrpSpPr>
        <p:grpSpPr bwMode="auto">
          <a:xfrm>
            <a:off x="3048000" y="2830513"/>
            <a:ext cx="3352800" cy="1600200"/>
            <a:chOff x="1066800" y="2438400"/>
            <a:chExt cx="3352889" cy="1600200"/>
          </a:xfrm>
        </p:grpSpPr>
        <p:sp>
          <p:nvSpPr>
            <p:cNvPr id="68624" name="TextBox 91"/>
            <p:cNvSpPr txBox="1">
              <a:spLocks noChangeArrowheads="1"/>
            </p:cNvSpPr>
            <p:nvPr/>
          </p:nvSpPr>
          <p:spPr bwMode="auto">
            <a:xfrm>
              <a:off x="3276600" y="2438400"/>
              <a:ext cx="1143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cxnSp>
          <p:nvCxnSpPr>
            <p:cNvPr id="126" name="Straight Connector 125"/>
            <p:cNvCxnSpPr/>
            <p:nvPr/>
          </p:nvCxnSpPr>
          <p:spPr>
            <a:xfrm flipV="1">
              <a:off x="1066800" y="2895600"/>
              <a:ext cx="2362263" cy="114300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 számának helye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CEE35B-DCE7-4FA0-AE26-B1DEC5739C29}" type="slidenum">
              <a:rPr lang="en-US" altLang="en-US" smtClean="0">
                <a:latin typeface="Calibri" pitchFamily="34" charset="0"/>
              </a:rPr>
              <a:pPr/>
              <a:t>59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(e) </a:t>
            </a: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Tökéletesen rugalmas kínálat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9636" name="TextBox 100"/>
          <p:cNvSpPr txBox="1">
            <a:spLocks noChangeArrowheads="1"/>
          </p:cNvSpPr>
          <p:nvPr/>
        </p:nvSpPr>
        <p:spPr bwMode="auto">
          <a:xfrm>
            <a:off x="1312863" y="1066800"/>
            <a:ext cx="644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hu-HU" altLang="en-US" sz="3200"/>
              <a:t>Rugalmasság egyenlő végtelennel</a:t>
            </a:r>
            <a:endParaRPr lang="en-US" altLang="en-US" sz="3200"/>
          </a:p>
        </p:txBody>
      </p:sp>
      <p:grpSp>
        <p:nvGrpSpPr>
          <p:cNvPr id="69637" name="Group 31"/>
          <p:cNvGrpSpPr>
            <a:grpSpLocks/>
          </p:cNvGrpSpPr>
          <p:nvPr/>
        </p:nvGrpSpPr>
        <p:grpSpPr bwMode="auto">
          <a:xfrm>
            <a:off x="2351088" y="1905000"/>
            <a:ext cx="3903662" cy="3352800"/>
            <a:chOff x="364311" y="1905000"/>
            <a:chExt cx="3902889" cy="3352800"/>
          </a:xfrm>
        </p:grpSpPr>
        <p:sp>
          <p:nvSpPr>
            <p:cNvPr id="8" name="Rectangle 102"/>
            <p:cNvSpPr/>
            <p:nvPr/>
          </p:nvSpPr>
          <p:spPr>
            <a:xfrm>
              <a:off x="915064" y="2209800"/>
              <a:ext cx="3352136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69657" name="Group 13"/>
            <p:cNvGrpSpPr>
              <a:grpSpLocks/>
            </p:cNvGrpSpPr>
            <p:nvPr/>
          </p:nvGrpSpPr>
          <p:grpSpPr bwMode="auto">
            <a:xfrm>
              <a:off x="364311" y="1905000"/>
              <a:ext cx="551677" cy="3352800"/>
              <a:chOff x="364311" y="1905000"/>
              <a:chExt cx="551677" cy="3352800"/>
            </a:xfrm>
          </p:grpSpPr>
          <p:cxnSp>
            <p:nvCxnSpPr>
              <p:cNvPr id="10" name="Straight Connector 6"/>
              <p:cNvCxnSpPr/>
              <p:nvPr/>
            </p:nvCxnSpPr>
            <p:spPr>
              <a:xfrm rot="5400000">
                <a:off x="-608142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59" name="TextBox 105"/>
              <p:cNvSpPr txBox="1">
                <a:spLocks noChangeArrowheads="1"/>
              </p:cNvSpPr>
              <p:nvPr/>
            </p:nvSpPr>
            <p:spPr bwMode="auto">
              <a:xfrm>
                <a:off x="364311" y="1905000"/>
                <a:ext cx="5437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69638" name="Group 106"/>
          <p:cNvGrpSpPr>
            <a:grpSpLocks/>
          </p:cNvGrpSpPr>
          <p:nvPr/>
        </p:nvGrpSpPr>
        <p:grpSpPr bwMode="auto">
          <a:xfrm>
            <a:off x="2665413" y="5257800"/>
            <a:ext cx="4200525" cy="538163"/>
            <a:chOff x="677694" y="5257800"/>
            <a:chExt cx="4199799" cy="536891"/>
          </a:xfrm>
        </p:grpSpPr>
        <p:cxnSp>
          <p:nvCxnSpPr>
            <p:cNvPr id="13" name="Straight Connector 107"/>
            <p:cNvCxnSpPr/>
            <p:nvPr/>
          </p:nvCxnSpPr>
          <p:spPr>
            <a:xfrm>
              <a:off x="914190" y="5257800"/>
              <a:ext cx="3352221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54" name="TextBox 108"/>
            <p:cNvSpPr txBox="1">
              <a:spLocks noChangeArrowheads="1"/>
            </p:cNvSpPr>
            <p:nvPr/>
          </p:nvSpPr>
          <p:spPr bwMode="auto">
            <a:xfrm>
              <a:off x="3117329" y="5333864"/>
              <a:ext cx="1760164" cy="46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69655" name="TextBox 109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37" cy="46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69639" name="Group 19"/>
          <p:cNvGrpSpPr>
            <a:grpSpLocks/>
          </p:cNvGrpSpPr>
          <p:nvPr/>
        </p:nvGrpSpPr>
        <p:grpSpPr bwMode="auto">
          <a:xfrm>
            <a:off x="2409825" y="3581400"/>
            <a:ext cx="3962400" cy="690563"/>
            <a:chOff x="422196" y="3581400"/>
            <a:chExt cx="3962662" cy="689572"/>
          </a:xfrm>
        </p:grpSpPr>
        <p:grpSp>
          <p:nvGrpSpPr>
            <p:cNvPr id="69649" name="Group 17"/>
            <p:cNvGrpSpPr>
              <a:grpSpLocks/>
            </p:cNvGrpSpPr>
            <p:nvPr/>
          </p:nvGrpSpPr>
          <p:grpSpPr bwMode="auto">
            <a:xfrm>
              <a:off x="879396" y="3733571"/>
              <a:ext cx="3505462" cy="537401"/>
              <a:chOff x="879396" y="3733571"/>
              <a:chExt cx="3505462" cy="537401"/>
            </a:xfrm>
          </p:grpSpPr>
          <p:cxnSp>
            <p:nvCxnSpPr>
              <p:cNvPr id="19" name="Straight Connector 113"/>
              <p:cNvCxnSpPr/>
              <p:nvPr/>
            </p:nvCxnSpPr>
            <p:spPr>
              <a:xfrm>
                <a:off x="879426" y="3733581"/>
                <a:ext cx="3353022" cy="1586"/>
              </a:xfrm>
              <a:prstGeom prst="line">
                <a:avLst/>
              </a:prstGeom>
              <a:ln w="38100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652" name="TextBox 114"/>
              <p:cNvSpPr txBox="1">
                <a:spLocks noChangeArrowheads="1"/>
              </p:cNvSpPr>
              <p:nvPr/>
            </p:nvSpPr>
            <p:spPr bwMode="auto">
              <a:xfrm>
                <a:off x="3241596" y="3810000"/>
                <a:ext cx="1143262" cy="460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hu-HU" altLang="en-US" sz="2400"/>
                  <a:t>Kínálat</a:t>
                </a:r>
                <a:endParaRPr lang="en-US" altLang="en-US" sz="2400"/>
              </a:p>
            </p:txBody>
          </p:sp>
        </p:grpSp>
        <p:sp>
          <p:nvSpPr>
            <p:cNvPr id="69650" name="TextBox 112"/>
            <p:cNvSpPr txBox="1">
              <a:spLocks noChangeArrowheads="1"/>
            </p:cNvSpPr>
            <p:nvPr/>
          </p:nvSpPr>
          <p:spPr bwMode="auto">
            <a:xfrm>
              <a:off x="422196" y="3581400"/>
              <a:ext cx="527709" cy="46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$4</a:t>
              </a:r>
            </a:p>
          </p:txBody>
        </p:sp>
      </p:grpSp>
      <p:grpSp>
        <p:nvGrpSpPr>
          <p:cNvPr id="69640" name="Group 35"/>
          <p:cNvGrpSpPr>
            <a:grpSpLocks/>
          </p:cNvGrpSpPr>
          <p:nvPr/>
        </p:nvGrpSpPr>
        <p:grpSpPr bwMode="auto">
          <a:xfrm>
            <a:off x="76200" y="2305050"/>
            <a:ext cx="3151189" cy="1962150"/>
            <a:chOff x="-2193358" y="2293759"/>
            <a:chExt cx="3148955" cy="1962329"/>
          </a:xfrm>
        </p:grpSpPr>
        <p:sp>
          <p:nvSpPr>
            <p:cNvPr id="22" name="TextBox 116"/>
            <p:cNvSpPr txBox="1">
              <a:spLocks noChangeArrowheads="1"/>
            </p:cNvSpPr>
            <p:nvPr/>
          </p:nvSpPr>
          <p:spPr bwMode="auto">
            <a:xfrm>
              <a:off x="-2193358" y="2293759"/>
              <a:ext cx="2615935" cy="196232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feletti árnál a kínált </a:t>
              </a:r>
              <a:r>
                <a:rPr lang="en-US" altLang="en-US" dirty="0" smtClean="0"/>
                <a:t>mennyiség</a:t>
              </a:r>
              <a:r>
                <a:rPr lang="hu-HU" altLang="en-US" dirty="0" smtClean="0"/>
                <a:t> végtelen</a:t>
              </a:r>
              <a:endParaRPr lang="en-US" altLang="en-US" dirty="0" smtClean="0"/>
            </a:p>
          </p:txBody>
        </p:sp>
        <p:cxnSp>
          <p:nvCxnSpPr>
            <p:cNvPr id="23" name="Straight Connector 117"/>
            <p:cNvCxnSpPr>
              <a:endCxn id="22" idx="3"/>
            </p:cNvCxnSpPr>
            <p:nvPr/>
          </p:nvCxnSpPr>
          <p:spPr>
            <a:xfrm flipH="1" flipV="1">
              <a:off x="422577" y="3161886"/>
              <a:ext cx="533020" cy="11462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9"/>
          <p:cNvGrpSpPr>
            <a:grpSpLocks/>
          </p:cNvGrpSpPr>
          <p:nvPr/>
        </p:nvGrpSpPr>
        <p:grpSpPr bwMode="auto">
          <a:xfrm>
            <a:off x="4751388" y="1924050"/>
            <a:ext cx="4316412" cy="1831975"/>
            <a:chOff x="2159769" y="3424650"/>
            <a:chExt cx="4317831" cy="1833149"/>
          </a:xfrm>
        </p:grpSpPr>
        <p:sp>
          <p:nvSpPr>
            <p:cNvPr id="25" name="TextBox 119"/>
            <p:cNvSpPr txBox="1">
              <a:spLocks noChangeArrowheads="1"/>
            </p:cNvSpPr>
            <p:nvPr/>
          </p:nvSpPr>
          <p:spPr bwMode="auto">
            <a:xfrm>
              <a:off x="2798783" y="3424650"/>
              <a:ext cx="3678817" cy="120098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2. </a:t>
              </a:r>
              <a:r>
                <a:rPr lang="hu-HU" altLang="en-US" dirty="0" smtClean="0"/>
                <a:t>Pontosan </a:t>
              </a:r>
              <a:r>
                <a:rPr lang="en-US" altLang="en-US" dirty="0" smtClean="0"/>
                <a:t>$4</a:t>
              </a:r>
              <a:r>
                <a:rPr lang="hu-HU" altLang="en-US" dirty="0" err="1" smtClean="0"/>
                <a:t>-nál</a:t>
              </a:r>
              <a:r>
                <a:rPr lang="en-US" altLang="en-US" dirty="0" smtClean="0"/>
                <a:t>,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gyártók bármely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mennyiséget kínálhatnak</a:t>
              </a:r>
              <a:endParaRPr lang="en-US" altLang="en-US" dirty="0" smtClean="0"/>
            </a:p>
          </p:txBody>
        </p:sp>
        <p:cxnSp>
          <p:nvCxnSpPr>
            <p:cNvPr id="26" name="Straight Connector 120"/>
            <p:cNvCxnSpPr>
              <a:endCxn id="25" idx="1"/>
            </p:cNvCxnSpPr>
            <p:nvPr/>
          </p:nvCxnSpPr>
          <p:spPr>
            <a:xfrm flipV="1">
              <a:off x="2159769" y="4025110"/>
              <a:ext cx="638385" cy="123268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35"/>
          <p:cNvGrpSpPr>
            <a:grpSpLocks/>
          </p:cNvGrpSpPr>
          <p:nvPr/>
        </p:nvGrpSpPr>
        <p:grpSpPr bwMode="auto">
          <a:xfrm>
            <a:off x="4578350" y="4191000"/>
            <a:ext cx="4565650" cy="2103437"/>
            <a:chOff x="2383358" y="2512139"/>
            <a:chExt cx="4796263" cy="1938467"/>
          </a:xfrm>
        </p:grpSpPr>
        <p:sp>
          <p:nvSpPr>
            <p:cNvPr id="28" name="TextBox 122"/>
            <p:cNvSpPr txBox="1">
              <a:spLocks noChangeArrowheads="1"/>
            </p:cNvSpPr>
            <p:nvPr/>
          </p:nvSpPr>
          <p:spPr bwMode="auto">
            <a:xfrm>
              <a:off x="4674961" y="2512139"/>
              <a:ext cx="2504660" cy="1938467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en-US" altLang="en-US" dirty="0" smtClean="0"/>
                <a:t>3. </a:t>
              </a:r>
              <a:r>
                <a:rPr lang="hu-HU" altLang="en-US" dirty="0" smtClean="0"/>
                <a:t>Bármely </a:t>
              </a:r>
              <a:r>
                <a:rPr lang="en-US" altLang="en-US" dirty="0" smtClean="0"/>
                <a:t>$4</a:t>
              </a:r>
              <a:r>
                <a:rPr lang="hu-HU" altLang="en-US" dirty="0" smtClean="0"/>
                <a:t> alatti árnál</a:t>
              </a:r>
            </a:p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a kínált mennyiség</a:t>
              </a:r>
              <a:br>
                <a:rPr lang="hu-HU" altLang="en-US" dirty="0" smtClean="0"/>
              </a:br>
              <a:r>
                <a:rPr lang="hu-HU" altLang="en-US" dirty="0" smtClean="0"/>
                <a:t>nulla</a:t>
              </a:r>
              <a:endParaRPr lang="en-US" altLang="en-US" dirty="0" smtClean="0"/>
            </a:p>
          </p:txBody>
        </p:sp>
        <p:cxnSp>
          <p:nvCxnSpPr>
            <p:cNvPr id="29" name="Straight Connector 123"/>
            <p:cNvCxnSpPr>
              <a:endCxn id="28" idx="1"/>
            </p:cNvCxnSpPr>
            <p:nvPr/>
          </p:nvCxnSpPr>
          <p:spPr>
            <a:xfrm>
              <a:off x="2383358" y="2513725"/>
              <a:ext cx="2291603" cy="10497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6275" y="1295400"/>
            <a:ext cx="8001000" cy="5105400"/>
          </a:xfrm>
        </p:spPr>
        <p:txBody>
          <a:bodyPr/>
          <a:lstStyle/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200" dirty="0"/>
          </a:p>
          <a:p>
            <a:pPr marL="457200" lvl="1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24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24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en-US" sz="2400" dirty="0"/>
          </a:p>
        </p:txBody>
      </p:sp>
      <p:sp>
        <p:nvSpPr>
          <p:cNvPr id="75780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 smtClean="0"/>
              <a:t>ISMÉTLÉS</a:t>
            </a:r>
            <a:endParaRPr lang="en-US" altLang="en-US" dirty="0" smtClean="0"/>
          </a:p>
        </p:txBody>
      </p:sp>
      <p:sp>
        <p:nvSpPr>
          <p:cNvPr id="7578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Text Box 11"/>
          <p:cNvSpPr txBox="1">
            <a:spLocks noChangeArrowheads="1"/>
          </p:cNvSpPr>
          <p:nvPr/>
        </p:nvSpPr>
        <p:spPr bwMode="auto">
          <a:xfrm>
            <a:off x="2895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86400" y="6172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 5</a:t>
            </a:r>
          </a:p>
        </p:txBody>
      </p:sp>
      <p:sp>
        <p:nvSpPr>
          <p:cNvPr id="75788" name="Text Box 13"/>
          <p:cNvSpPr txBox="1">
            <a:spLocks noChangeArrowheads="1"/>
          </p:cNvSpPr>
          <p:nvPr/>
        </p:nvSpPr>
        <p:spPr bwMode="auto">
          <a:xfrm>
            <a:off x="611188" y="121126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5789" name="Text Box 14"/>
          <p:cNvSpPr txBox="1">
            <a:spLocks noChangeArrowheads="1"/>
          </p:cNvSpPr>
          <p:nvPr/>
        </p:nvSpPr>
        <p:spPr bwMode="auto">
          <a:xfrm>
            <a:off x="7315200" y="594201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Gombócok száma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5790" name="Text Box 15"/>
          <p:cNvSpPr txBox="1">
            <a:spLocks noChangeArrowheads="1"/>
          </p:cNvSpPr>
          <p:nvPr/>
        </p:nvSpPr>
        <p:spPr bwMode="auto">
          <a:xfrm>
            <a:off x="1371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75791" name="Line 16"/>
          <p:cNvSpPr>
            <a:spLocks noChangeShapeType="1"/>
          </p:cNvSpPr>
          <p:nvPr/>
        </p:nvSpPr>
        <p:spPr bwMode="auto">
          <a:xfrm flipV="1">
            <a:off x="2133600" y="2133600"/>
            <a:ext cx="4495800" cy="32766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7"/>
          <p:cNvSpPr txBox="1">
            <a:spLocks noChangeArrowheads="1"/>
          </p:cNvSpPr>
          <p:nvPr/>
        </p:nvSpPr>
        <p:spPr bwMode="auto">
          <a:xfrm>
            <a:off x="6553200" y="1524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</a:t>
            </a:r>
          </a:p>
        </p:txBody>
      </p:sp>
      <p:sp>
        <p:nvSpPr>
          <p:cNvPr id="75793" name="Text Box 18"/>
          <p:cNvSpPr txBox="1">
            <a:spLocks noChangeArrowheads="1"/>
          </p:cNvSpPr>
          <p:nvPr/>
        </p:nvSpPr>
        <p:spPr bwMode="auto">
          <a:xfrm>
            <a:off x="685800" y="4572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 1.00</a:t>
            </a:r>
          </a:p>
        </p:txBody>
      </p:sp>
      <p:sp>
        <p:nvSpPr>
          <p:cNvPr id="75794" name="Line 19"/>
          <p:cNvSpPr>
            <a:spLocks noChangeShapeType="1"/>
          </p:cNvSpPr>
          <p:nvPr/>
        </p:nvSpPr>
        <p:spPr bwMode="auto">
          <a:xfrm>
            <a:off x="1600200" y="4800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5" name="Line 20"/>
          <p:cNvSpPr>
            <a:spLocks noChangeShapeType="1"/>
          </p:cNvSpPr>
          <p:nvPr/>
        </p:nvSpPr>
        <p:spPr bwMode="auto">
          <a:xfrm>
            <a:off x="3048000" y="48006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600200" y="28194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715000" y="28194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Oval 23"/>
          <p:cNvSpPr>
            <a:spLocks noChangeArrowheads="1"/>
          </p:cNvSpPr>
          <p:nvPr/>
        </p:nvSpPr>
        <p:spPr bwMode="auto">
          <a:xfrm>
            <a:off x="2971800" y="47244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799" name="Oval 24"/>
          <p:cNvSpPr>
            <a:spLocks noChangeArrowheads="1"/>
          </p:cNvSpPr>
          <p:nvPr/>
        </p:nvSpPr>
        <p:spPr bwMode="auto">
          <a:xfrm>
            <a:off x="5638800" y="27432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5800" name="Text Box 25"/>
          <p:cNvSpPr txBox="1">
            <a:spLocks noChangeArrowheads="1"/>
          </p:cNvSpPr>
          <p:nvPr/>
        </p:nvSpPr>
        <p:spPr bwMode="auto">
          <a:xfrm>
            <a:off x="2667000" y="434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A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86400" y="2286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Tahoma" pitchFamily="34" charset="0"/>
              </a:rPr>
              <a:t>C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5800" y="2590800"/>
            <a:ext cx="914400" cy="1981200"/>
            <a:chOff x="432" y="1632"/>
            <a:chExt cx="576" cy="1248"/>
          </a:xfrm>
        </p:grpSpPr>
        <p:sp>
          <p:nvSpPr>
            <p:cNvPr id="75806" name="Text Box 10"/>
            <p:cNvSpPr txBox="1">
              <a:spLocks noChangeArrowheads="1"/>
            </p:cNvSpPr>
            <p:nvPr/>
          </p:nvSpPr>
          <p:spPr bwMode="auto">
            <a:xfrm>
              <a:off x="432" y="163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>
                  <a:latin typeface="Tahoma" pitchFamily="34" charset="0"/>
                </a:rPr>
                <a:t>$3.00</a:t>
              </a:r>
            </a:p>
          </p:txBody>
        </p:sp>
        <p:sp>
          <p:nvSpPr>
            <p:cNvPr id="75807" name="Line 27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96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76600" y="6400800"/>
            <a:ext cx="2133600" cy="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3124200" y="2895600"/>
            <a:ext cx="2209800" cy="1600200"/>
          </a:xfrm>
          <a:prstGeom prst="line">
            <a:avLst/>
          </a:prstGeom>
          <a:noFill/>
          <a:ln w="57150">
            <a:solidFill>
              <a:srgbClr val="FC0128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TextBox 1"/>
          <p:cNvSpPr txBox="1">
            <a:spLocks noChangeArrowheads="1"/>
          </p:cNvSpPr>
          <p:nvPr/>
        </p:nvSpPr>
        <p:spPr bwMode="auto">
          <a:xfrm>
            <a:off x="6248400" y="2743200"/>
            <a:ext cx="2428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/>
              <a:t>Piaci ár változik: </a:t>
            </a:r>
          </a:p>
          <a:p>
            <a:endParaRPr lang="hu-HU" altLang="en-US"/>
          </a:p>
          <a:p>
            <a:r>
              <a:rPr lang="hu-HU" altLang="en-US"/>
              <a:t>Mozgás a keresleti görbe mentén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017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1" grpId="0" animBg="1"/>
      <p:bldP spid="22" grpId="0" animBg="1"/>
      <p:bldP spid="26" grpId="0" autoUpdateAnimBg="0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hu-HU" altLang="en-US" sz="3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Hogyan változik a kínálati </a:t>
            </a:r>
            <a:r>
              <a:rPr lang="hu-HU" altLang="en-US" sz="3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árrugalmasság?</a:t>
            </a:r>
            <a:endParaRPr lang="en-US" altLang="en-US" sz="3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23288" y="6172200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F7F8A4C-935D-4F95-B010-6C93757A6B94}" type="slidenum">
              <a:rPr lang="en-US" altLang="en-US" sz="2000" smtClean="0">
                <a:latin typeface="Calibri" pitchFamily="34" charset="0"/>
              </a:rPr>
              <a:pPr eaLnBrk="1" hangingPunct="1"/>
              <a:t>60</a:t>
            </a:fld>
            <a:endParaRPr lang="en-US" altLang="en-US" sz="2000" smtClean="0">
              <a:latin typeface="Calibri" pitchFamily="34" charset="0"/>
            </a:endParaRPr>
          </a:p>
        </p:txBody>
      </p:sp>
      <p:grpSp>
        <p:nvGrpSpPr>
          <p:cNvPr id="70660" name="Group 41"/>
          <p:cNvGrpSpPr>
            <a:grpSpLocks/>
          </p:cNvGrpSpPr>
          <p:nvPr/>
        </p:nvGrpSpPr>
        <p:grpSpPr bwMode="auto">
          <a:xfrm>
            <a:off x="1066800" y="1828800"/>
            <a:ext cx="5715000" cy="3189288"/>
            <a:chOff x="152400" y="2069068"/>
            <a:chExt cx="5715000" cy="3188732"/>
          </a:xfrm>
        </p:grpSpPr>
        <p:sp>
          <p:nvSpPr>
            <p:cNvPr id="6" name="Rectangle 5"/>
            <p:cNvSpPr/>
            <p:nvPr/>
          </p:nvSpPr>
          <p:spPr>
            <a:xfrm>
              <a:off x="914400" y="2210331"/>
              <a:ext cx="4953000" cy="30474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1. an</a:t>
              </a:r>
            </a:p>
          </p:txBody>
        </p:sp>
        <p:grpSp>
          <p:nvGrpSpPr>
            <p:cNvPr id="70703" name="Group 13"/>
            <p:cNvGrpSpPr>
              <a:grpSpLocks/>
            </p:cNvGrpSpPr>
            <p:nvPr/>
          </p:nvGrpSpPr>
          <p:grpSpPr bwMode="auto">
            <a:xfrm>
              <a:off x="152400" y="2069068"/>
              <a:ext cx="763589" cy="3188732"/>
              <a:chOff x="152400" y="2069068"/>
              <a:chExt cx="763589" cy="3188732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-608540" y="3733272"/>
                <a:ext cx="3047469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705" name="TextBox 8"/>
              <p:cNvSpPr txBox="1">
                <a:spLocks noChangeArrowheads="1"/>
              </p:cNvSpPr>
              <p:nvPr/>
            </p:nvSpPr>
            <p:spPr bwMode="auto">
              <a:xfrm>
                <a:off x="152400" y="2069068"/>
                <a:ext cx="543739" cy="461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/>
                  <a:t>ár </a:t>
                </a:r>
              </a:p>
            </p:txBody>
          </p:sp>
        </p:grpSp>
      </p:grpSp>
      <p:grpSp>
        <p:nvGrpSpPr>
          <p:cNvPr id="70661" name="Group 46"/>
          <p:cNvGrpSpPr>
            <a:grpSpLocks/>
          </p:cNvGrpSpPr>
          <p:nvPr/>
        </p:nvGrpSpPr>
        <p:grpSpPr bwMode="auto">
          <a:xfrm>
            <a:off x="1592263" y="5018088"/>
            <a:ext cx="6797675" cy="473075"/>
            <a:chOff x="677694" y="5257800"/>
            <a:chExt cx="6797563" cy="47333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14227" y="5257800"/>
              <a:ext cx="4952918" cy="11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00" name="TextBox 11"/>
            <p:cNvSpPr txBox="1">
              <a:spLocks noChangeArrowheads="1"/>
            </p:cNvSpPr>
            <p:nvPr/>
          </p:nvSpPr>
          <p:spPr bwMode="auto">
            <a:xfrm>
              <a:off x="5715000" y="5269468"/>
              <a:ext cx="17602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mennyiség </a:t>
              </a:r>
            </a:p>
          </p:txBody>
        </p:sp>
        <p:sp>
          <p:nvSpPr>
            <p:cNvPr id="70701" name="TextBox 1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561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400"/>
                <a:t>0</a:t>
              </a:r>
            </a:p>
          </p:txBody>
        </p:sp>
      </p:grpSp>
      <p:grpSp>
        <p:nvGrpSpPr>
          <p:cNvPr id="70662" name="Group 55"/>
          <p:cNvGrpSpPr>
            <a:grpSpLocks/>
          </p:cNvGrpSpPr>
          <p:nvPr/>
        </p:nvGrpSpPr>
        <p:grpSpPr bwMode="auto">
          <a:xfrm>
            <a:off x="1258888" y="2297113"/>
            <a:ext cx="4379912" cy="400050"/>
            <a:chOff x="421213" y="3200400"/>
            <a:chExt cx="4379387" cy="3995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91057" y="3428691"/>
              <a:ext cx="3809543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8" name="TextBox 15"/>
            <p:cNvSpPr txBox="1">
              <a:spLocks noChangeArrowheads="1"/>
            </p:cNvSpPr>
            <p:nvPr/>
          </p:nvSpPr>
          <p:spPr bwMode="auto">
            <a:xfrm>
              <a:off x="421213" y="3200400"/>
              <a:ext cx="612595" cy="3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$15</a:t>
              </a:r>
            </a:p>
          </p:txBody>
        </p:sp>
      </p:grpSp>
      <p:grpSp>
        <p:nvGrpSpPr>
          <p:cNvPr id="70663" name="Group 58"/>
          <p:cNvGrpSpPr>
            <a:grpSpLocks/>
          </p:cNvGrpSpPr>
          <p:nvPr/>
        </p:nvGrpSpPr>
        <p:grpSpPr bwMode="auto">
          <a:xfrm>
            <a:off x="1387475" y="2895600"/>
            <a:ext cx="4022725" cy="369888"/>
            <a:chOff x="473254" y="4126468"/>
            <a:chExt cx="4022546" cy="36933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14559" y="4265958"/>
              <a:ext cx="3581241" cy="126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6" name="TextBox 18"/>
            <p:cNvSpPr txBox="1">
              <a:spLocks noChangeArrowheads="1"/>
            </p:cNvSpPr>
            <p:nvPr/>
          </p:nvSpPr>
          <p:spPr bwMode="auto">
            <a:xfrm>
              <a:off x="473254" y="4126468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</p:grpSp>
      <p:grpSp>
        <p:nvGrpSpPr>
          <p:cNvPr id="70664" name="Group 77"/>
          <p:cNvGrpSpPr>
            <a:grpSpLocks/>
          </p:cNvGrpSpPr>
          <p:nvPr/>
        </p:nvGrpSpPr>
        <p:grpSpPr bwMode="auto">
          <a:xfrm>
            <a:off x="1960563" y="1905000"/>
            <a:ext cx="4973637" cy="2616200"/>
            <a:chOff x="6264350" y="1492639"/>
            <a:chExt cx="4973766" cy="2616036"/>
          </a:xfrm>
        </p:grpSpPr>
        <p:sp>
          <p:nvSpPr>
            <p:cNvPr id="70693" name="TextBox 27"/>
            <p:cNvSpPr txBox="1">
              <a:spLocks noChangeArrowheads="1"/>
            </p:cNvSpPr>
            <p:nvPr/>
          </p:nvSpPr>
          <p:spPr bwMode="auto">
            <a:xfrm>
              <a:off x="10094972" y="1492639"/>
              <a:ext cx="1143144" cy="461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400"/>
                <a:t>Kínálat</a:t>
              </a:r>
              <a:endParaRPr lang="en-US" altLang="en-US" sz="2400"/>
            </a:p>
          </p:txBody>
        </p:sp>
        <p:sp>
          <p:nvSpPr>
            <p:cNvPr id="29" name="Freeform 28"/>
            <p:cNvSpPr/>
            <p:nvPr/>
          </p:nvSpPr>
          <p:spPr>
            <a:xfrm rot="15734642">
              <a:off x="7193154" y="1082915"/>
              <a:ext cx="2096956" cy="3954565"/>
            </a:xfrm>
            <a:custGeom>
              <a:avLst/>
              <a:gdLst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638795"/>
                <a:gd name="connsiteY0" fmla="*/ 0 h 1434949"/>
                <a:gd name="connsiteX1" fmla="*/ 1638795 w 1638795"/>
                <a:gd name="connsiteY1" fmla="*/ 1413164 h 1434949"/>
                <a:gd name="connsiteX0" fmla="*/ 0 w 1638795"/>
                <a:gd name="connsiteY0" fmla="*/ 0 h 1413164"/>
                <a:gd name="connsiteX1" fmla="*/ 1638795 w 1638795"/>
                <a:gd name="connsiteY1" fmla="*/ 1413164 h 1413164"/>
                <a:gd name="connsiteX0" fmla="*/ 0 w 1976194"/>
                <a:gd name="connsiteY0" fmla="*/ 0 h 1413164"/>
                <a:gd name="connsiteX1" fmla="*/ 1976194 w 1976194"/>
                <a:gd name="connsiteY1" fmla="*/ 1413164 h 1413164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426059"/>
                <a:gd name="connsiteY0" fmla="*/ 0 h 1616935"/>
                <a:gd name="connsiteX1" fmla="*/ 2426059 w 2426059"/>
                <a:gd name="connsiteY1" fmla="*/ 1616935 h 1616935"/>
                <a:gd name="connsiteX0" fmla="*/ 0 w 2032704"/>
                <a:gd name="connsiteY0" fmla="*/ 0 h 2389456"/>
                <a:gd name="connsiteX1" fmla="*/ 2032704 w 2032704"/>
                <a:gd name="connsiteY1" fmla="*/ 2389456 h 2389456"/>
                <a:gd name="connsiteX0" fmla="*/ 0 w 2032704"/>
                <a:gd name="connsiteY0" fmla="*/ 0 h 2389456"/>
                <a:gd name="connsiteX1" fmla="*/ 2032704 w 2032704"/>
                <a:gd name="connsiteY1" fmla="*/ 2389456 h 2389456"/>
                <a:gd name="connsiteX0" fmla="*/ 94538 w 2127242"/>
                <a:gd name="connsiteY0" fmla="*/ 0 h 2389456"/>
                <a:gd name="connsiteX1" fmla="*/ 2127242 w 2127242"/>
                <a:gd name="connsiteY1" fmla="*/ 2389456 h 2389456"/>
                <a:gd name="connsiteX0" fmla="*/ 612006 w 2644710"/>
                <a:gd name="connsiteY0" fmla="*/ 0 h 2389456"/>
                <a:gd name="connsiteX1" fmla="*/ 2644710 w 2644710"/>
                <a:gd name="connsiteY1" fmla="*/ 2389456 h 2389456"/>
                <a:gd name="connsiteX0" fmla="*/ 387714 w 2420418"/>
                <a:gd name="connsiteY0" fmla="*/ 0 h 2389456"/>
                <a:gd name="connsiteX1" fmla="*/ 2420418 w 2420418"/>
                <a:gd name="connsiteY1" fmla="*/ 2389456 h 2389456"/>
                <a:gd name="connsiteX0" fmla="*/ 387714 w 2420418"/>
                <a:gd name="connsiteY0" fmla="*/ 0 h 2389456"/>
                <a:gd name="connsiteX1" fmla="*/ 2420418 w 2420418"/>
                <a:gd name="connsiteY1" fmla="*/ 2389456 h 2389456"/>
                <a:gd name="connsiteX0" fmla="*/ 387714 w 2420418"/>
                <a:gd name="connsiteY0" fmla="*/ 0 h 2389456"/>
                <a:gd name="connsiteX1" fmla="*/ 2420418 w 2420418"/>
                <a:gd name="connsiteY1" fmla="*/ 2389456 h 2389456"/>
                <a:gd name="connsiteX0" fmla="*/ 299874 w 2332578"/>
                <a:gd name="connsiteY0" fmla="*/ 0 h 2389456"/>
                <a:gd name="connsiteX1" fmla="*/ 2332578 w 2332578"/>
                <a:gd name="connsiteY1" fmla="*/ 2389456 h 2389456"/>
                <a:gd name="connsiteX0" fmla="*/ 273605 w 2306309"/>
                <a:gd name="connsiteY0" fmla="*/ 0 h 2389456"/>
                <a:gd name="connsiteX1" fmla="*/ 2306309 w 2306309"/>
                <a:gd name="connsiteY1" fmla="*/ 2389456 h 2389456"/>
                <a:gd name="connsiteX0" fmla="*/ 273605 w 2306309"/>
                <a:gd name="connsiteY0" fmla="*/ 0 h 2389456"/>
                <a:gd name="connsiteX1" fmla="*/ 2306309 w 2306309"/>
                <a:gd name="connsiteY1" fmla="*/ 2389456 h 2389456"/>
                <a:gd name="connsiteX0" fmla="*/ 273605 w 2417479"/>
                <a:gd name="connsiteY0" fmla="*/ 0 h 2141204"/>
                <a:gd name="connsiteX1" fmla="*/ 2417479 w 2417479"/>
                <a:gd name="connsiteY1" fmla="*/ 2141204 h 2141204"/>
                <a:gd name="connsiteX0" fmla="*/ 273605 w 2417479"/>
                <a:gd name="connsiteY0" fmla="*/ 0 h 2141204"/>
                <a:gd name="connsiteX1" fmla="*/ 2417479 w 2417479"/>
                <a:gd name="connsiteY1" fmla="*/ 2141204 h 2141204"/>
                <a:gd name="connsiteX0" fmla="*/ 273605 w 2204813"/>
                <a:gd name="connsiteY0" fmla="*/ 0 h 2045786"/>
                <a:gd name="connsiteX1" fmla="*/ 2204813 w 2204813"/>
                <a:gd name="connsiteY1" fmla="*/ 2045786 h 2045786"/>
                <a:gd name="connsiteX0" fmla="*/ 273605 w 2204813"/>
                <a:gd name="connsiteY0" fmla="*/ 0 h 2045786"/>
                <a:gd name="connsiteX1" fmla="*/ 2204813 w 2204813"/>
                <a:gd name="connsiteY1" fmla="*/ 2045786 h 204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04813" h="2045786">
                  <a:moveTo>
                    <a:pt x="273605" y="0"/>
                  </a:moveTo>
                  <a:cubicBezTo>
                    <a:pt x="0" y="1202334"/>
                    <a:pt x="1182660" y="1931036"/>
                    <a:pt x="2204813" y="2045786"/>
                  </a:cubicBezTo>
                </a:path>
              </a:pathLst>
            </a:cu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70665" name="Group 78"/>
          <p:cNvGrpSpPr>
            <a:grpSpLocks/>
          </p:cNvGrpSpPr>
          <p:nvPr/>
        </p:nvGrpSpPr>
        <p:grpSpPr bwMode="auto">
          <a:xfrm>
            <a:off x="2286000" y="4497388"/>
            <a:ext cx="612775" cy="920750"/>
            <a:chOff x="6898213" y="4584463"/>
            <a:chExt cx="612103" cy="921619"/>
          </a:xfrm>
        </p:grpSpPr>
        <p:sp>
          <p:nvSpPr>
            <p:cNvPr id="70691" name="TextBox 30"/>
            <p:cNvSpPr txBox="1">
              <a:spLocks noChangeArrowheads="1"/>
            </p:cNvSpPr>
            <p:nvPr/>
          </p:nvSpPr>
          <p:spPr bwMode="auto">
            <a:xfrm>
              <a:off x="6898213" y="5105400"/>
              <a:ext cx="612103" cy="4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100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6942876" y="4844266"/>
              <a:ext cx="521191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66" name="Group 80"/>
          <p:cNvGrpSpPr>
            <a:grpSpLocks/>
          </p:cNvGrpSpPr>
          <p:nvPr/>
        </p:nvGrpSpPr>
        <p:grpSpPr bwMode="auto">
          <a:xfrm>
            <a:off x="5562600" y="2514600"/>
            <a:ext cx="612775" cy="2913063"/>
            <a:chOff x="6822013" y="2591594"/>
            <a:chExt cx="612103" cy="2913949"/>
          </a:xfrm>
        </p:grpSpPr>
        <p:cxnSp>
          <p:nvCxnSpPr>
            <p:cNvPr id="34" name="Straight Connector 33"/>
            <p:cNvCxnSpPr/>
            <p:nvPr/>
          </p:nvCxnSpPr>
          <p:spPr>
            <a:xfrm rot="16200000" flipH="1">
              <a:off x="5657891" y="3831833"/>
              <a:ext cx="2515365" cy="348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0" name="TextBox 34"/>
            <p:cNvSpPr txBox="1">
              <a:spLocks noChangeArrowheads="1"/>
            </p:cNvSpPr>
            <p:nvPr/>
          </p:nvSpPr>
          <p:spPr bwMode="auto">
            <a:xfrm>
              <a:off x="6822013" y="5105400"/>
              <a:ext cx="612103" cy="40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525</a:t>
              </a:r>
            </a:p>
          </p:txBody>
        </p:sp>
      </p:grpSp>
      <p:grpSp>
        <p:nvGrpSpPr>
          <p:cNvPr id="70667" name="Group 78"/>
          <p:cNvGrpSpPr>
            <a:grpSpLocks/>
          </p:cNvGrpSpPr>
          <p:nvPr/>
        </p:nvGrpSpPr>
        <p:grpSpPr bwMode="auto">
          <a:xfrm>
            <a:off x="5029200" y="3048000"/>
            <a:ext cx="612775" cy="2381250"/>
            <a:chOff x="6745888" y="3124200"/>
            <a:chExt cx="612103" cy="2381215"/>
          </a:xfrm>
        </p:grpSpPr>
        <p:sp>
          <p:nvSpPr>
            <p:cNvPr id="70687" name="TextBox 39"/>
            <p:cNvSpPr txBox="1">
              <a:spLocks noChangeArrowheads="1"/>
            </p:cNvSpPr>
            <p:nvPr/>
          </p:nvSpPr>
          <p:spPr bwMode="auto">
            <a:xfrm>
              <a:off x="6745888" y="5105400"/>
              <a:ext cx="612103" cy="400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500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16200000" flipH="1">
              <a:off x="6153329" y="4097342"/>
              <a:ext cx="1981171" cy="348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68" name="Group 78"/>
          <p:cNvGrpSpPr>
            <a:grpSpLocks/>
          </p:cNvGrpSpPr>
          <p:nvPr/>
        </p:nvGrpSpPr>
        <p:grpSpPr bwMode="auto">
          <a:xfrm>
            <a:off x="3068638" y="4343400"/>
            <a:ext cx="612775" cy="1085850"/>
            <a:chOff x="6879413" y="4419599"/>
            <a:chExt cx="612104" cy="1085700"/>
          </a:xfrm>
        </p:grpSpPr>
        <p:sp>
          <p:nvSpPr>
            <p:cNvPr id="70685" name="TextBox 42"/>
            <p:cNvSpPr txBox="1">
              <a:spLocks noChangeArrowheads="1"/>
            </p:cNvSpPr>
            <p:nvPr/>
          </p:nvSpPr>
          <p:spPr bwMode="auto">
            <a:xfrm>
              <a:off x="6879413" y="5105400"/>
              <a:ext cx="612104" cy="399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200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6819619" y="4761659"/>
              <a:ext cx="685705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669" name="Group 58"/>
          <p:cNvGrpSpPr>
            <a:grpSpLocks/>
          </p:cNvGrpSpPr>
          <p:nvPr/>
        </p:nvGrpSpPr>
        <p:grpSpPr bwMode="auto">
          <a:xfrm>
            <a:off x="1524000" y="4114800"/>
            <a:ext cx="1828800" cy="400050"/>
            <a:chOff x="601494" y="3950732"/>
            <a:chExt cx="1828800" cy="399509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914232" y="4179023"/>
              <a:ext cx="1516062" cy="110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84" name="TextBox 46"/>
            <p:cNvSpPr txBox="1">
              <a:spLocks noChangeArrowheads="1"/>
            </p:cNvSpPr>
            <p:nvPr/>
          </p:nvSpPr>
          <p:spPr bwMode="auto">
            <a:xfrm>
              <a:off x="601494" y="3950732"/>
              <a:ext cx="327334" cy="399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4</a:t>
              </a:r>
            </a:p>
          </p:txBody>
        </p:sp>
      </p:grpSp>
      <p:grpSp>
        <p:nvGrpSpPr>
          <p:cNvPr id="70670" name="Group 58"/>
          <p:cNvGrpSpPr>
            <a:grpSpLocks/>
          </p:cNvGrpSpPr>
          <p:nvPr/>
        </p:nvGrpSpPr>
        <p:grpSpPr bwMode="auto">
          <a:xfrm>
            <a:off x="1524000" y="4354513"/>
            <a:ext cx="990600" cy="400050"/>
            <a:chOff x="601494" y="4126468"/>
            <a:chExt cx="990600" cy="39951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914232" y="4265979"/>
              <a:ext cx="677862" cy="158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82" name="TextBox 49"/>
            <p:cNvSpPr txBox="1">
              <a:spLocks noChangeArrowheads="1"/>
            </p:cNvSpPr>
            <p:nvPr/>
          </p:nvSpPr>
          <p:spPr bwMode="auto">
            <a:xfrm>
              <a:off x="601494" y="4126468"/>
              <a:ext cx="327334" cy="399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3</a:t>
              </a:r>
            </a:p>
          </p:txBody>
        </p:sp>
      </p:grpSp>
      <p:sp>
        <p:nvSpPr>
          <p:cNvPr id="70671" name="Freeform 183"/>
          <p:cNvSpPr>
            <a:spLocks/>
          </p:cNvSpPr>
          <p:nvPr/>
        </p:nvSpPr>
        <p:spPr bwMode="auto">
          <a:xfrm>
            <a:off x="2514600" y="4419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Freeform 183"/>
          <p:cNvSpPr>
            <a:spLocks/>
          </p:cNvSpPr>
          <p:nvPr/>
        </p:nvSpPr>
        <p:spPr bwMode="auto">
          <a:xfrm>
            <a:off x="3276600" y="42672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Freeform 183"/>
          <p:cNvSpPr>
            <a:spLocks/>
          </p:cNvSpPr>
          <p:nvPr/>
        </p:nvSpPr>
        <p:spPr bwMode="auto">
          <a:xfrm>
            <a:off x="5334000" y="2971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Freeform 183"/>
          <p:cNvSpPr>
            <a:spLocks/>
          </p:cNvSpPr>
          <p:nvPr/>
        </p:nvSpPr>
        <p:spPr bwMode="auto">
          <a:xfrm>
            <a:off x="5586413" y="2465388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75" name="Group 73"/>
          <p:cNvGrpSpPr>
            <a:grpSpLocks/>
          </p:cNvGrpSpPr>
          <p:nvPr/>
        </p:nvGrpSpPr>
        <p:grpSpPr bwMode="auto">
          <a:xfrm>
            <a:off x="5545138" y="2549525"/>
            <a:ext cx="3446462" cy="879475"/>
            <a:chOff x="5545426" y="1863126"/>
            <a:chExt cx="3445456" cy="879019"/>
          </a:xfrm>
        </p:grpSpPr>
        <p:sp>
          <p:nvSpPr>
            <p:cNvPr id="135193" name="TextBox 24"/>
            <p:cNvSpPr txBox="1">
              <a:spLocks noChangeArrowheads="1"/>
            </p:cNvSpPr>
            <p:nvPr/>
          </p:nvSpPr>
          <p:spPr bwMode="auto">
            <a:xfrm>
              <a:off x="5890720" y="1912087"/>
              <a:ext cx="3100162" cy="8300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indent="0">
                <a:buFontTx/>
                <a:buNone/>
                <a:defRPr/>
              </a:pPr>
              <a:r>
                <a:rPr lang="hu-HU" altLang="en-US" dirty="0" smtClean="0"/>
                <a:t>2. Rugalmasság kicsi </a:t>
              </a:r>
              <a:r>
                <a:rPr lang="en-US" altLang="en-US" dirty="0" smtClean="0"/>
                <a:t>(</a:t>
              </a:r>
              <a:r>
                <a:rPr lang="hu-HU" altLang="en-US" dirty="0" smtClean="0"/>
                <a:t>kisebb mint </a:t>
              </a:r>
              <a:r>
                <a:rPr lang="en-US" altLang="en-US" dirty="0" smtClean="0"/>
                <a:t>1).</a:t>
              </a:r>
            </a:p>
          </p:txBody>
        </p:sp>
        <p:sp>
          <p:nvSpPr>
            <p:cNvPr id="73" name="Left Brace 72"/>
            <p:cNvSpPr/>
            <p:nvPr/>
          </p:nvSpPr>
          <p:spPr>
            <a:xfrm rot="12516976">
              <a:off x="5545426" y="1863126"/>
              <a:ext cx="307885" cy="644191"/>
            </a:xfrm>
            <a:prstGeom prst="leftBrace">
              <a:avLst>
                <a:gd name="adj1" fmla="val 33333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0676" name="Group 76"/>
          <p:cNvGrpSpPr>
            <a:grpSpLocks/>
          </p:cNvGrpSpPr>
          <p:nvPr/>
        </p:nvGrpSpPr>
        <p:grpSpPr bwMode="auto">
          <a:xfrm>
            <a:off x="1752600" y="3055938"/>
            <a:ext cx="3170238" cy="1203325"/>
            <a:chOff x="1753311" y="2368935"/>
            <a:chExt cx="3168369" cy="1204889"/>
          </a:xfrm>
        </p:grpSpPr>
        <p:sp>
          <p:nvSpPr>
            <p:cNvPr id="75" name="Left Brace 74"/>
            <p:cNvSpPr/>
            <p:nvPr/>
          </p:nvSpPr>
          <p:spPr>
            <a:xfrm rot="4702937">
              <a:off x="2747795" y="3032515"/>
              <a:ext cx="308375" cy="774243"/>
            </a:xfrm>
            <a:prstGeom prst="leftBrace">
              <a:avLst>
                <a:gd name="adj1" fmla="val 33333"/>
                <a:gd name="adj2" fmla="val 50000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192" name="TextBox 75"/>
            <p:cNvSpPr txBox="1">
              <a:spLocks noChangeArrowheads="1"/>
            </p:cNvSpPr>
            <p:nvPr/>
          </p:nvSpPr>
          <p:spPr bwMode="auto">
            <a:xfrm>
              <a:off x="1753311" y="2368935"/>
              <a:ext cx="3168369" cy="8315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342900" indent="-342900" eaLnBrk="1" hangingPunct="1">
                <a:buFontTx/>
                <a:buAutoNum type="arabicPeriod"/>
                <a:defRPr sz="2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hu-HU" altLang="en-US" dirty="0" smtClean="0"/>
                <a:t>Rugalmasság nagy </a:t>
              </a:r>
              <a:r>
                <a:rPr lang="en-US" altLang="en-US" dirty="0" smtClean="0"/>
                <a:t>(</a:t>
              </a:r>
              <a:r>
                <a:rPr lang="hu-HU" altLang="en-US" dirty="0" smtClean="0"/>
                <a:t>nagyobb mint </a:t>
              </a:r>
              <a:r>
                <a:rPr lang="en-US" altLang="en-US" dirty="0" smtClean="0"/>
                <a:t>1).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Sztori (előző ábrához)  </a:t>
            </a:r>
            <a:endParaRPr lang="en-US" altLang="en-US" dirty="0" smtClean="0"/>
          </a:p>
        </p:txBody>
      </p:sp>
      <p:sp>
        <p:nvSpPr>
          <p:cNvPr id="71683" name="Tartalom helye 2"/>
          <p:cNvSpPr>
            <a:spLocks noGrp="1"/>
          </p:cNvSpPr>
          <p:nvPr>
            <p:ph idx="1"/>
          </p:nvPr>
        </p:nvSpPr>
        <p:spPr bwMode="auto">
          <a:xfrm>
            <a:off x="381000" y="6096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hu-HU" altLang="en-US" sz="2800" smtClean="0"/>
              <a:t>Mivel a vállalatoknak gyakran van egy maximum gyártási kapacitásuk, a kínálati </a:t>
            </a:r>
            <a:r>
              <a:rPr lang="hu-HU" altLang="en-US" sz="2800" b="1" smtClean="0"/>
              <a:t>rugalmasság nagyon magas lehet a kínált </a:t>
            </a:r>
            <a:r>
              <a:rPr lang="en-US" altLang="en-US" sz="2800" b="1" smtClean="0"/>
              <a:t>mennyiség</a:t>
            </a:r>
            <a:r>
              <a:rPr lang="hu-HU" altLang="en-US" sz="2800" b="1" smtClean="0"/>
              <a:t> alacsony szintjénél</a:t>
            </a:r>
            <a:r>
              <a:rPr lang="hu-HU" altLang="en-US" sz="2800" smtClean="0"/>
              <a:t>, és nagyon alacsony lehet a kínált </a:t>
            </a:r>
            <a:r>
              <a:rPr lang="en-US" altLang="en-US" sz="2800" smtClean="0"/>
              <a:t>mennyiség </a:t>
            </a:r>
            <a:r>
              <a:rPr lang="hu-HU" altLang="en-US" sz="2800" smtClean="0"/>
              <a:t>magas szintjénél</a:t>
            </a:r>
            <a:r>
              <a:rPr lang="en-US" altLang="en-US" sz="2800" smtClean="0"/>
              <a:t>. </a:t>
            </a:r>
            <a:r>
              <a:rPr lang="hu-HU" altLang="en-US" sz="2800" smtClean="0"/>
              <a:t>Itt az </a:t>
            </a:r>
            <a:r>
              <a:rPr lang="en-US" altLang="en-US" sz="2800" smtClean="0"/>
              <a:t>ár $3</a:t>
            </a:r>
            <a:r>
              <a:rPr lang="hu-HU" altLang="en-US" sz="2800" smtClean="0"/>
              <a:t>-ról</a:t>
            </a:r>
            <a:r>
              <a:rPr lang="en-US" altLang="en-US" sz="2800" smtClean="0"/>
              <a:t> $4</a:t>
            </a:r>
            <a:r>
              <a:rPr lang="hu-HU" altLang="en-US" sz="2800" smtClean="0"/>
              <a:t>-re való emelkedése a kínált </a:t>
            </a:r>
            <a:r>
              <a:rPr lang="en-US" altLang="en-US" sz="2800" smtClean="0"/>
              <a:t>mennyiség</a:t>
            </a:r>
            <a:r>
              <a:rPr lang="hu-HU" altLang="en-US" sz="2800" smtClean="0"/>
              <a:t>et </a:t>
            </a:r>
            <a:r>
              <a:rPr lang="en-US" altLang="en-US" sz="2800" smtClean="0"/>
              <a:t>100</a:t>
            </a:r>
            <a:r>
              <a:rPr lang="hu-HU" altLang="en-US" sz="2800" smtClean="0"/>
              <a:t>-ról</a:t>
            </a:r>
            <a:r>
              <a:rPr lang="en-US" altLang="en-US" sz="2800" smtClean="0"/>
              <a:t> 200</a:t>
            </a:r>
            <a:r>
              <a:rPr lang="hu-HU" altLang="en-US" sz="2800" smtClean="0"/>
              <a:t>-ra emeli</a:t>
            </a:r>
            <a:r>
              <a:rPr lang="en-US" altLang="en-US" sz="2800" smtClean="0"/>
              <a:t>. </a:t>
            </a:r>
            <a:r>
              <a:rPr lang="hu-HU" altLang="en-US" sz="2800" smtClean="0"/>
              <a:t>Mivel a kínált </a:t>
            </a:r>
            <a:r>
              <a:rPr lang="en-US" altLang="en-US" sz="2800" smtClean="0"/>
              <a:t>mennyiség</a:t>
            </a:r>
            <a:r>
              <a:rPr lang="hu-HU" altLang="en-US" sz="2800" smtClean="0"/>
              <a:t> </a:t>
            </a:r>
            <a:r>
              <a:rPr lang="en-US" altLang="en-US" sz="2800" smtClean="0"/>
              <a:t>67</a:t>
            </a:r>
            <a:r>
              <a:rPr lang="hu-HU" altLang="en-US" sz="2800" smtClean="0"/>
              <a:t>%-os</a:t>
            </a:r>
            <a:r>
              <a:rPr lang="en-US" altLang="en-US" sz="2800" smtClean="0"/>
              <a:t> </a:t>
            </a:r>
            <a:r>
              <a:rPr lang="hu-HU" altLang="en-US" sz="2800" smtClean="0"/>
              <a:t>növekedése </a:t>
            </a:r>
            <a:r>
              <a:rPr lang="en-US" altLang="en-US" sz="2800" smtClean="0"/>
              <a:t>(</a:t>
            </a:r>
            <a:r>
              <a:rPr lang="hu-HU" altLang="en-US" sz="2800" smtClean="0"/>
              <a:t>a felezőponti módszerrel számolva</a:t>
            </a:r>
            <a:r>
              <a:rPr lang="en-US" altLang="en-US" sz="2800" smtClean="0"/>
              <a:t>) </a:t>
            </a:r>
            <a:r>
              <a:rPr lang="hu-HU" altLang="en-US" sz="2800" smtClean="0"/>
              <a:t>nagyobb, mint az ár 29%-os növekedése</a:t>
            </a:r>
            <a:r>
              <a:rPr lang="en-US" altLang="en-US" sz="2800" smtClean="0"/>
              <a:t>, </a:t>
            </a:r>
            <a:r>
              <a:rPr lang="hu-HU" altLang="en-US" sz="2800" smtClean="0"/>
              <a:t>a kínálati görbe ezen a szakaszon rugalmas</a:t>
            </a:r>
            <a:r>
              <a:rPr lang="en-US" altLang="en-US" sz="2800" smtClean="0"/>
              <a:t>. </a:t>
            </a:r>
            <a:r>
              <a:rPr lang="hu-HU" altLang="en-US" sz="2800" smtClean="0"/>
              <a:t>Ezzel szemben, amikor az ár </a:t>
            </a:r>
            <a:r>
              <a:rPr lang="en-US" altLang="en-US" sz="2800" smtClean="0"/>
              <a:t>$12</a:t>
            </a:r>
            <a:r>
              <a:rPr lang="hu-HU" altLang="en-US" sz="2800" smtClean="0"/>
              <a:t>-ról</a:t>
            </a:r>
            <a:r>
              <a:rPr lang="en-US" altLang="en-US" sz="2800" smtClean="0"/>
              <a:t> $15</a:t>
            </a:r>
            <a:r>
              <a:rPr lang="hu-HU" altLang="en-US" sz="2800" smtClean="0"/>
              <a:t>-ra nő</a:t>
            </a:r>
            <a:r>
              <a:rPr lang="en-US" altLang="en-US" sz="2800" smtClean="0"/>
              <a:t>, </a:t>
            </a:r>
            <a:r>
              <a:rPr lang="hu-HU" altLang="en-US" sz="2800" smtClean="0"/>
              <a:t>a kínált </a:t>
            </a:r>
            <a:r>
              <a:rPr lang="en-US" altLang="en-US" sz="2800" smtClean="0"/>
              <a:t>mennyiség 500</a:t>
            </a:r>
            <a:r>
              <a:rPr lang="hu-HU" altLang="en-US" sz="2800" smtClean="0"/>
              <a:t>-ról csak</a:t>
            </a:r>
            <a:r>
              <a:rPr lang="en-US" altLang="en-US" sz="2800" smtClean="0"/>
              <a:t> 525</a:t>
            </a:r>
            <a:r>
              <a:rPr lang="hu-HU" altLang="en-US" sz="2800" smtClean="0"/>
              <a:t>-re nő</a:t>
            </a:r>
            <a:r>
              <a:rPr lang="en-US" altLang="en-US" sz="2800" smtClean="0"/>
              <a:t>. </a:t>
            </a:r>
            <a:r>
              <a:rPr lang="hu-HU" altLang="en-US" sz="2800" smtClean="0"/>
              <a:t>Mivel a kínált </a:t>
            </a:r>
            <a:r>
              <a:rPr lang="en-US" altLang="en-US" sz="2800" smtClean="0"/>
              <a:t>mennyiség 5</a:t>
            </a:r>
            <a:r>
              <a:rPr lang="hu-HU" altLang="en-US" sz="2800" smtClean="0"/>
              <a:t>%-os növekedése kisebb, mint az ár </a:t>
            </a:r>
            <a:r>
              <a:rPr lang="en-US" altLang="en-US" sz="2800" smtClean="0"/>
              <a:t>22</a:t>
            </a:r>
            <a:r>
              <a:rPr lang="hu-HU" altLang="en-US" sz="2800" smtClean="0"/>
              <a:t>%-os növekedése, a kínálati görbe ezen a szakaszon rugalmatlan.</a:t>
            </a:r>
            <a:endParaRPr lang="en-US" altLang="en-US" sz="2800" smtClean="0"/>
          </a:p>
          <a:p>
            <a:pPr marL="0" indent="0">
              <a:buFont typeface="Arial" charset="0"/>
              <a:buNone/>
            </a:pPr>
            <a:endParaRPr lang="en-US" altLang="en-US" sz="2800" smtClean="0"/>
          </a:p>
        </p:txBody>
      </p:sp>
      <p:sp>
        <p:nvSpPr>
          <p:cNvPr id="71684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548A1EB-77A5-4C9A-AFB9-C4DC9194D981}" type="slidenum">
              <a:rPr lang="en-US" altLang="en-US" smtClean="0">
                <a:latin typeface="Calibri" pitchFamily="34" charset="0"/>
              </a:rPr>
              <a:pPr/>
              <a:t>61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1. ALKALMAZÁS: Lehetséges, hogy a jó hír a termesztésnek rossz hír a termesztőknek</a:t>
            </a:r>
            <a:r>
              <a:rPr lang="en-US" altLang="en-US" dirty="0" smtClean="0"/>
              <a:t>?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 bwMode="auto">
          <a:xfrm>
            <a:off x="342900" y="790575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 altLang="en-US" dirty="0" smtClean="0"/>
          </a:p>
          <a:p>
            <a:r>
              <a:rPr lang="hu-HU" altLang="en-US" dirty="0" smtClean="0"/>
              <a:t>Egy új hibrid búzafajta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holdanként </a:t>
            </a:r>
            <a:r>
              <a:rPr lang="en-US" altLang="en-US" dirty="0" smtClean="0"/>
              <a:t>20%</a:t>
            </a:r>
            <a:r>
              <a:rPr lang="hu-HU" altLang="en-US" dirty="0" err="1" smtClean="0"/>
              <a:t>-kal</a:t>
            </a:r>
            <a:r>
              <a:rPr lang="hu-HU" altLang="en-US" dirty="0" smtClean="0"/>
              <a:t> növeli a termelést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kínálati görbe jobbra tolódik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Nagyobb </a:t>
            </a:r>
            <a:r>
              <a:rPr lang="en-US" altLang="en-US" dirty="0" smtClean="0"/>
              <a:t>mennyiség; </a:t>
            </a:r>
            <a:r>
              <a:rPr lang="hu-HU" altLang="en-US" dirty="0" smtClean="0"/>
              <a:t>alacsonyabb </a:t>
            </a:r>
            <a:r>
              <a:rPr lang="en-US" altLang="en-US" dirty="0" err="1" smtClean="0"/>
              <a:t>ár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Kereslet – rugalmatlan 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teljes bevétel csökken</a:t>
            </a:r>
            <a:endParaRPr lang="en-US" altLang="en-US" dirty="0" smtClean="0"/>
          </a:p>
          <a:p>
            <a:r>
              <a:rPr lang="hu-HU" altLang="en-US" dirty="0" smtClean="0"/>
              <a:t>Közpolitikai paradoxon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Arra sarkallja a termesztőket, hogy ne ültessenek terményeket</a:t>
            </a:r>
            <a:endParaRPr lang="en-US" alt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88C2104-59BD-4B88-AA16-E384F38D4EBA}" type="slidenum">
              <a:rPr lang="en-US" altLang="en-US" smtClean="0">
                <a:latin typeface="Calibri" pitchFamily="34" charset="0"/>
              </a:rPr>
              <a:pPr/>
              <a:t>62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4000" dirty="0" smtClean="0">
                <a:solidFill>
                  <a:srgbClr val="000070"/>
                </a:solidFill>
                <a:latin typeface="Calibri" pitchFamily="34" charset="0"/>
              </a:rPr>
              <a:t>Kínálati növekedés a búza piacán</a:t>
            </a:r>
            <a:endParaRPr lang="en-US" altLang="en-US" sz="4000" dirty="0" smtClean="0">
              <a:solidFill>
                <a:srgbClr val="000070"/>
              </a:solidFill>
              <a:latin typeface="Calibri" pitchFamily="34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499475" y="6324600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DD4B71E-30ED-4DE2-8BB0-08FDB485865F}" type="slidenum">
              <a:rPr lang="en-US" altLang="en-US" smtClean="0">
                <a:latin typeface="Calibri" pitchFamily="34" charset="0"/>
              </a:rPr>
              <a:pPr eaLnBrk="1" hangingPunct="1"/>
              <a:t>63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75" y="1752600"/>
            <a:ext cx="51054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3733" name="Group 5"/>
          <p:cNvGrpSpPr>
            <a:grpSpLocks/>
          </p:cNvGrpSpPr>
          <p:nvPr/>
        </p:nvGrpSpPr>
        <p:grpSpPr bwMode="auto">
          <a:xfrm>
            <a:off x="2446338" y="2068513"/>
            <a:ext cx="3186112" cy="2452687"/>
            <a:chOff x="6000641" y="2699268"/>
            <a:chExt cx="3185620" cy="2451266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000641" y="2935668"/>
              <a:ext cx="2761823" cy="221486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74" name="TextBox 7"/>
            <p:cNvSpPr txBox="1">
              <a:spLocks noChangeArrowheads="1"/>
            </p:cNvSpPr>
            <p:nvPr/>
          </p:nvSpPr>
          <p:spPr bwMode="auto">
            <a:xfrm>
              <a:off x="8762747" y="269926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3734" name="Group 11"/>
          <p:cNvGrpSpPr>
            <a:grpSpLocks/>
          </p:cNvGrpSpPr>
          <p:nvPr/>
        </p:nvGrpSpPr>
        <p:grpSpPr bwMode="auto">
          <a:xfrm>
            <a:off x="3063875" y="2636838"/>
            <a:ext cx="2716213" cy="2168525"/>
            <a:chOff x="4718320" y="2514600"/>
            <a:chExt cx="2715594" cy="216823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718320" y="2808248"/>
              <a:ext cx="2329919" cy="1874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72" name="TextBox 13"/>
            <p:cNvSpPr txBox="1">
              <a:spLocks noChangeArrowheads="1"/>
            </p:cNvSpPr>
            <p:nvPr/>
          </p:nvSpPr>
          <p:spPr bwMode="auto">
            <a:xfrm>
              <a:off x="7010400" y="2514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73735" name="Group 15"/>
          <p:cNvGrpSpPr>
            <a:grpSpLocks/>
          </p:cNvGrpSpPr>
          <p:nvPr/>
        </p:nvGrpSpPr>
        <p:grpSpPr bwMode="auto">
          <a:xfrm>
            <a:off x="587375" y="1600200"/>
            <a:ext cx="1208088" cy="3590925"/>
            <a:chOff x="622584" y="981670"/>
            <a:chExt cx="1207009" cy="3591125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109441" y="2852644"/>
              <a:ext cx="343871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70" name="TextBox 18"/>
            <p:cNvSpPr txBox="1">
              <a:spLocks noChangeArrowheads="1"/>
            </p:cNvSpPr>
            <p:nvPr/>
          </p:nvSpPr>
          <p:spPr bwMode="auto">
            <a:xfrm>
              <a:off x="622584" y="981670"/>
              <a:ext cx="1106348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/>
                <a:t>Búza ára</a:t>
              </a:r>
              <a:endParaRPr lang="en-US" altLang="en-US"/>
            </a:p>
          </p:txBody>
        </p:sp>
      </p:grpSp>
      <p:grpSp>
        <p:nvGrpSpPr>
          <p:cNvPr id="73736" name="Group 18"/>
          <p:cNvGrpSpPr>
            <a:grpSpLocks/>
          </p:cNvGrpSpPr>
          <p:nvPr/>
        </p:nvGrpSpPr>
        <p:grpSpPr bwMode="auto">
          <a:xfrm>
            <a:off x="1641475" y="5191125"/>
            <a:ext cx="5257800" cy="563563"/>
            <a:chOff x="1676400" y="5181600"/>
            <a:chExt cx="5257800" cy="56419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28800" y="5181600"/>
              <a:ext cx="510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67" name="TextBox 21"/>
            <p:cNvSpPr txBox="1">
              <a:spLocks noChangeArrowheads="1"/>
            </p:cNvSpPr>
            <p:nvPr/>
          </p:nvSpPr>
          <p:spPr bwMode="auto">
            <a:xfrm>
              <a:off x="1975044" y="5376446"/>
              <a:ext cx="2018501" cy="369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Búza mennyisége</a:t>
              </a:r>
              <a:endParaRPr lang="en-US" altLang="en-US"/>
            </a:p>
          </p:txBody>
        </p:sp>
        <p:sp>
          <p:nvSpPr>
            <p:cNvPr id="73768" name="TextBox 2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3737" name="Group 22"/>
          <p:cNvGrpSpPr>
            <a:grpSpLocks/>
          </p:cNvGrpSpPr>
          <p:nvPr/>
        </p:nvGrpSpPr>
        <p:grpSpPr bwMode="auto">
          <a:xfrm>
            <a:off x="4081463" y="3819525"/>
            <a:ext cx="552450" cy="1739900"/>
            <a:chOff x="2818755" y="3201193"/>
            <a:chExt cx="552564" cy="174019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2360694" y="3886313"/>
              <a:ext cx="1371829" cy="15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65" name="TextBox 25"/>
            <p:cNvSpPr txBox="1">
              <a:spLocks noChangeArrowheads="1"/>
            </p:cNvSpPr>
            <p:nvPr/>
          </p:nvSpPr>
          <p:spPr bwMode="auto">
            <a:xfrm>
              <a:off x="2818755" y="4572000"/>
              <a:ext cx="552564" cy="369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110</a:t>
              </a:r>
            </a:p>
          </p:txBody>
        </p:sp>
      </p:grpSp>
      <p:grpSp>
        <p:nvGrpSpPr>
          <p:cNvPr id="73738" name="Group 25"/>
          <p:cNvGrpSpPr>
            <a:grpSpLocks/>
          </p:cNvGrpSpPr>
          <p:nvPr/>
        </p:nvGrpSpPr>
        <p:grpSpPr bwMode="auto">
          <a:xfrm>
            <a:off x="1311275" y="3124200"/>
            <a:ext cx="2692400" cy="369888"/>
            <a:chOff x="1344977" y="3014247"/>
            <a:chExt cx="2693623" cy="3687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7796" y="3199427"/>
              <a:ext cx="2210804" cy="158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63" name="TextBox 28"/>
            <p:cNvSpPr txBox="1">
              <a:spLocks noChangeArrowheads="1"/>
            </p:cNvSpPr>
            <p:nvPr/>
          </p:nvSpPr>
          <p:spPr bwMode="auto">
            <a:xfrm>
              <a:off x="1344977" y="3014247"/>
              <a:ext cx="441254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$3</a:t>
              </a:r>
            </a:p>
          </p:txBody>
        </p:sp>
      </p:grpSp>
      <p:grpSp>
        <p:nvGrpSpPr>
          <p:cNvPr id="73739" name="Group 28"/>
          <p:cNvGrpSpPr>
            <a:grpSpLocks/>
          </p:cNvGrpSpPr>
          <p:nvPr/>
        </p:nvGrpSpPr>
        <p:grpSpPr bwMode="auto">
          <a:xfrm>
            <a:off x="1400175" y="3632200"/>
            <a:ext cx="2887663" cy="369888"/>
            <a:chOff x="1423136" y="3014247"/>
            <a:chExt cx="2887684" cy="368777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827952" y="3189931"/>
              <a:ext cx="2482868" cy="949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61" name="TextBox 31"/>
            <p:cNvSpPr txBox="1">
              <a:spLocks noChangeArrowheads="1"/>
            </p:cNvSpPr>
            <p:nvPr/>
          </p:nvSpPr>
          <p:spPr bwMode="auto">
            <a:xfrm>
              <a:off x="1423136" y="3014247"/>
              <a:ext cx="312870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73740" name="Group 25"/>
          <p:cNvGrpSpPr>
            <a:grpSpLocks/>
          </p:cNvGrpSpPr>
          <p:nvPr/>
        </p:nvGrpSpPr>
        <p:grpSpPr bwMode="auto">
          <a:xfrm>
            <a:off x="3624263" y="3362325"/>
            <a:ext cx="569912" cy="2197100"/>
            <a:chOff x="3879969" y="2743994"/>
            <a:chExt cx="569694" cy="2197378"/>
          </a:xfrm>
        </p:grpSpPr>
        <p:cxnSp>
          <p:nvCxnSpPr>
            <p:cNvPr id="33" name="Straight Connector 32"/>
            <p:cNvCxnSpPr/>
            <p:nvPr/>
          </p:nvCxnSpPr>
          <p:spPr>
            <a:xfrm rot="5400000">
              <a:off x="3277278" y="3657716"/>
              <a:ext cx="1829031" cy="1586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59" name="TextBox 34"/>
            <p:cNvSpPr txBox="1">
              <a:spLocks noChangeArrowheads="1"/>
            </p:cNvSpPr>
            <p:nvPr/>
          </p:nvSpPr>
          <p:spPr bwMode="auto">
            <a:xfrm>
              <a:off x="3879969" y="4572000"/>
              <a:ext cx="569694" cy="369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100</a:t>
              </a:r>
            </a:p>
          </p:txBody>
        </p:sp>
      </p:grpSp>
      <p:grpSp>
        <p:nvGrpSpPr>
          <p:cNvPr id="73741" name="Group 34"/>
          <p:cNvGrpSpPr>
            <a:grpSpLocks/>
          </p:cNvGrpSpPr>
          <p:nvPr/>
        </p:nvGrpSpPr>
        <p:grpSpPr bwMode="auto">
          <a:xfrm>
            <a:off x="3267075" y="2430463"/>
            <a:ext cx="2797175" cy="2751137"/>
            <a:chOff x="5715000" y="2895600"/>
            <a:chExt cx="4015607" cy="216626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15000" y="2895600"/>
              <a:ext cx="2504627" cy="190501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57" name="TextBox 37"/>
            <p:cNvSpPr txBox="1">
              <a:spLocks noChangeArrowheads="1"/>
            </p:cNvSpPr>
            <p:nvPr/>
          </p:nvSpPr>
          <p:spPr bwMode="auto">
            <a:xfrm>
              <a:off x="8026469" y="4771085"/>
              <a:ext cx="1704138" cy="290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/>
                <a:t>D</a:t>
              </a:r>
              <a:endParaRPr lang="en-US" altLang="en-US" baseline="-25000"/>
            </a:p>
          </p:txBody>
        </p:sp>
      </p:grpSp>
      <p:sp>
        <p:nvSpPr>
          <p:cNvPr id="73742" name="Freeform 183"/>
          <p:cNvSpPr>
            <a:spLocks/>
          </p:cNvSpPr>
          <p:nvPr/>
        </p:nvSpPr>
        <p:spPr bwMode="auto">
          <a:xfrm>
            <a:off x="4216400" y="37338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743" name="Group 41"/>
          <p:cNvGrpSpPr>
            <a:grpSpLocks/>
          </p:cNvGrpSpPr>
          <p:nvPr/>
        </p:nvGrpSpPr>
        <p:grpSpPr bwMode="auto">
          <a:xfrm>
            <a:off x="2327275" y="1143000"/>
            <a:ext cx="3644900" cy="1981200"/>
            <a:chOff x="4952999" y="1078468"/>
            <a:chExt cx="3645943" cy="1981200"/>
          </a:xfrm>
        </p:grpSpPr>
        <p:sp>
          <p:nvSpPr>
            <p:cNvPr id="73754" name="TextBox 43"/>
            <p:cNvSpPr txBox="1">
              <a:spLocks noChangeArrowheads="1"/>
            </p:cNvSpPr>
            <p:nvPr/>
          </p:nvSpPr>
          <p:spPr bwMode="auto">
            <a:xfrm>
              <a:off x="4952999" y="1078468"/>
              <a:ext cx="3645943" cy="1015663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2000" dirty="0"/>
                <a:t>1. Amikor a kereslet rugalmatlan,</a:t>
              </a:r>
            </a:p>
            <a:p>
              <a:pPr eaLnBrk="1" hangingPunct="1"/>
              <a:r>
                <a:rPr lang="hu-HU" altLang="en-US" sz="2000" dirty="0"/>
                <a:t>akkor a kínálat növekedése</a:t>
              </a:r>
              <a:r>
                <a:rPr lang="en-US" altLang="en-US" sz="2000" dirty="0"/>
                <a:t>. . .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20433" y="2188131"/>
              <a:ext cx="876551" cy="87153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>
            <a:off x="4267200" y="3189288"/>
            <a:ext cx="647700" cy="0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-34925" y="2673350"/>
            <a:ext cx="1752600" cy="1323975"/>
            <a:chOff x="3124199" y="-819596"/>
            <a:chExt cx="1752606" cy="1322721"/>
          </a:xfrm>
        </p:grpSpPr>
        <p:sp>
          <p:nvSpPr>
            <p:cNvPr id="73752" name="TextBox 47"/>
            <p:cNvSpPr txBox="1">
              <a:spLocks noChangeArrowheads="1"/>
            </p:cNvSpPr>
            <p:nvPr/>
          </p:nvSpPr>
          <p:spPr bwMode="auto">
            <a:xfrm>
              <a:off x="3124199" y="-819596"/>
              <a:ext cx="1467073" cy="132272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 dirty="0"/>
                <a:t>2. … </a:t>
              </a:r>
              <a:r>
                <a:rPr lang="hu-HU" altLang="en-US" sz="2000" dirty="0"/>
                <a:t>nagy </a:t>
              </a:r>
            </a:p>
            <a:p>
              <a:pPr eaLnBrk="1" hangingPunct="1"/>
              <a:r>
                <a:rPr lang="hu-HU" altLang="en-US" sz="2000" dirty="0"/>
                <a:t>árzuhanás-</a:t>
              </a:r>
            </a:p>
            <a:p>
              <a:pPr eaLnBrk="1" hangingPunct="1"/>
              <a:r>
                <a:rPr lang="hu-HU" altLang="en-US" sz="2000" dirty="0"/>
                <a:t>hoz</a:t>
              </a:r>
            </a:p>
            <a:p>
              <a:pPr eaLnBrk="1" hangingPunct="1"/>
              <a:r>
                <a:rPr lang="hu-HU" altLang="en-US" sz="2000" dirty="0"/>
                <a:t>vezet</a:t>
              </a:r>
              <a:r>
                <a:rPr lang="en-US" altLang="en-US" sz="2000" dirty="0"/>
                <a:t>. . .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10800000">
              <a:off x="4229103" y="-113827"/>
              <a:ext cx="647702" cy="199836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 rot="5400000" flipH="1" flipV="1">
            <a:off x="1641476" y="3579812"/>
            <a:ext cx="457200" cy="3175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951288" y="5091113"/>
            <a:ext cx="360362" cy="31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4232275" y="2743200"/>
            <a:ext cx="4759325" cy="2286000"/>
            <a:chOff x="1066800" y="-2733642"/>
            <a:chExt cx="4758904" cy="2288393"/>
          </a:xfrm>
        </p:grpSpPr>
        <p:sp>
          <p:nvSpPr>
            <p:cNvPr id="73750" name="TextBox 52"/>
            <p:cNvSpPr txBox="1">
              <a:spLocks noChangeArrowheads="1"/>
            </p:cNvSpPr>
            <p:nvPr/>
          </p:nvSpPr>
          <p:spPr bwMode="auto">
            <a:xfrm>
              <a:off x="2694578" y="-2733642"/>
              <a:ext cx="3131126" cy="1941018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000"/>
                <a:t>3. … </a:t>
              </a:r>
              <a:r>
                <a:rPr lang="hu-HU" altLang="en-US" sz="2000"/>
                <a:t>és egy arányaiban kisebb növekedéshez</a:t>
              </a:r>
            </a:p>
            <a:p>
              <a:pPr eaLnBrk="1" hangingPunct="1"/>
              <a:r>
                <a:rPr lang="hu-HU" altLang="en-US" sz="2000"/>
                <a:t>az eladott mennyiségben</a:t>
              </a:r>
              <a:r>
                <a:rPr lang="en-US" altLang="en-US" sz="2000"/>
                <a:t>. </a:t>
              </a:r>
              <a:r>
                <a:rPr lang="hu-HU" altLang="en-US" sz="2000"/>
                <a:t>Következésképpen</a:t>
              </a:r>
              <a:r>
                <a:rPr lang="en-US" altLang="en-US" sz="2000"/>
                <a:t>,</a:t>
              </a:r>
            </a:p>
            <a:p>
              <a:pPr eaLnBrk="1" hangingPunct="1"/>
              <a:r>
                <a:rPr lang="hu-HU" altLang="en-US" sz="2000"/>
                <a:t>a bevétel </a:t>
              </a:r>
              <a:r>
                <a:rPr lang="en-US" altLang="en-US" sz="2000"/>
                <a:t>$300</a:t>
              </a:r>
              <a:r>
                <a:rPr lang="hu-HU" altLang="en-US" sz="2000"/>
                <a:t>-ról </a:t>
              </a:r>
              <a:r>
                <a:rPr lang="en-US" altLang="en-US" sz="2000"/>
                <a:t>$220</a:t>
              </a:r>
              <a:r>
                <a:rPr lang="hu-HU" altLang="en-US" sz="2000"/>
                <a:t>-ra zuhan.</a:t>
              </a:r>
              <a:endParaRPr lang="en-US" altLang="en-US" sz="2000"/>
            </a:p>
          </p:txBody>
        </p:sp>
        <p:cxnSp>
          <p:nvCxnSpPr>
            <p:cNvPr id="53" name="Straight Connector 52"/>
            <p:cNvCxnSpPr>
              <a:endCxn id="73750" idx="1"/>
            </p:cNvCxnSpPr>
            <p:nvPr/>
          </p:nvCxnSpPr>
          <p:spPr>
            <a:xfrm flipV="1">
              <a:off x="1066800" y="-1762664"/>
              <a:ext cx="1627044" cy="131741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749" name="Freeform 183"/>
          <p:cNvSpPr>
            <a:spLocks/>
          </p:cNvSpPr>
          <p:nvPr/>
        </p:nvSpPr>
        <p:spPr bwMode="auto">
          <a:xfrm>
            <a:off x="3857625" y="32766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4755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hu-HU" altLang="en-US" sz="3200" dirty="0" smtClean="0"/>
              <a:t>Amikor egy termeléstechnológiai fejlődés következtében a búza kínálata </a:t>
            </a:r>
            <a:r>
              <a:rPr lang="en-US" altLang="en-US" sz="3200" dirty="0" smtClean="0"/>
              <a:t>S</a:t>
            </a:r>
            <a:r>
              <a:rPr lang="en-US" altLang="en-US" sz="3200" baseline="-25000" dirty="0" smtClean="0"/>
              <a:t>1</a:t>
            </a:r>
            <a:r>
              <a:rPr lang="hu-HU" altLang="en-US" sz="3200" dirty="0" err="1" smtClean="0"/>
              <a:t>-ről</a:t>
            </a:r>
            <a:r>
              <a:rPr lang="en-US" altLang="en-US" sz="3200" dirty="0" smtClean="0"/>
              <a:t> S</a:t>
            </a:r>
            <a:r>
              <a:rPr lang="en-US" altLang="en-US" sz="3200" baseline="-25000" dirty="0" smtClean="0"/>
              <a:t>2</a:t>
            </a:r>
            <a:r>
              <a:rPr lang="hu-HU" altLang="en-US" sz="3200" dirty="0" err="1" smtClean="0"/>
              <a:t>-re</a:t>
            </a:r>
            <a:r>
              <a:rPr lang="hu-HU" altLang="en-US" sz="3200" dirty="0" smtClean="0"/>
              <a:t> nő, 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a búza ára csökken</a:t>
            </a:r>
            <a:r>
              <a:rPr lang="en-US" altLang="en-US" sz="3200" dirty="0" smtClean="0"/>
              <a:t>. </a:t>
            </a:r>
            <a:r>
              <a:rPr lang="hu-HU" altLang="en-US" sz="3200" dirty="0" smtClean="0"/>
              <a:t>Mivel a búza kereslete rugalmatlan</a:t>
            </a:r>
            <a:r>
              <a:rPr lang="en-US" altLang="en-US" sz="3200" dirty="0" smtClean="0"/>
              <a:t>, </a:t>
            </a:r>
            <a:r>
              <a:rPr lang="hu-HU" altLang="en-US" sz="3200" dirty="0" smtClean="0"/>
              <a:t>az eladott </a:t>
            </a:r>
            <a:r>
              <a:rPr lang="en-US" altLang="en-US" sz="3200" dirty="0" smtClean="0"/>
              <a:t>mennyiség 100 </a:t>
            </a:r>
            <a:r>
              <a:rPr lang="hu-HU" altLang="en-US" sz="3200" dirty="0" err="1" smtClean="0"/>
              <a:t>-ról</a:t>
            </a:r>
            <a:r>
              <a:rPr lang="en-US" altLang="en-US" sz="3200" dirty="0" smtClean="0"/>
              <a:t> 110</a:t>
            </a:r>
            <a:r>
              <a:rPr lang="hu-HU" altLang="en-US" sz="3200" dirty="0" err="1" smtClean="0"/>
              <a:t>-re</a:t>
            </a:r>
            <a:r>
              <a:rPr lang="hu-HU" altLang="en-US" sz="3200" dirty="0" smtClean="0"/>
              <a:t> való növekedése arányaiban kisebb,</a:t>
            </a:r>
            <a:r>
              <a:rPr lang="en-US" altLang="en-US" sz="3200" dirty="0" smtClean="0"/>
              <a:t> </a:t>
            </a:r>
            <a:r>
              <a:rPr lang="hu-HU" altLang="en-US" sz="3200" dirty="0" smtClean="0"/>
              <a:t>mint az ár </a:t>
            </a:r>
            <a:r>
              <a:rPr lang="en-US" altLang="en-US" sz="3200" dirty="0" smtClean="0"/>
              <a:t>$3</a:t>
            </a:r>
            <a:r>
              <a:rPr lang="hu-HU" altLang="en-US" sz="3200" dirty="0" err="1" smtClean="0"/>
              <a:t>-ról</a:t>
            </a:r>
            <a:r>
              <a:rPr lang="en-US" altLang="en-US" sz="3200" dirty="0" smtClean="0"/>
              <a:t> $2</a:t>
            </a:r>
            <a:r>
              <a:rPr lang="hu-HU" altLang="en-US" sz="3200" dirty="0" err="1" smtClean="0"/>
              <a:t>-re</a:t>
            </a:r>
            <a:r>
              <a:rPr lang="hu-HU" altLang="en-US" sz="3200" dirty="0" smtClean="0"/>
              <a:t> való csökkenése</a:t>
            </a:r>
            <a:r>
              <a:rPr lang="en-US" altLang="en-US" sz="3200" dirty="0" smtClean="0"/>
              <a:t>. </a:t>
            </a:r>
            <a:r>
              <a:rPr lang="hu-HU" altLang="en-US" sz="3200" dirty="0" smtClean="0"/>
              <a:t>Következésképpen, a termelő teljes bevétele </a:t>
            </a:r>
            <a:r>
              <a:rPr lang="en-US" altLang="en-US" sz="3200" dirty="0" smtClean="0"/>
              <a:t>$300 ($3 × 100) </a:t>
            </a:r>
            <a:r>
              <a:rPr lang="hu-HU" altLang="en-US" sz="3200" dirty="0" smtClean="0"/>
              <a:t>–</a:t>
            </a:r>
            <a:r>
              <a:rPr lang="hu-HU" altLang="en-US" sz="3200" dirty="0" err="1" smtClean="0"/>
              <a:t>ról</a:t>
            </a:r>
            <a:r>
              <a:rPr lang="hu-HU" altLang="en-US" sz="3200" dirty="0" smtClean="0"/>
              <a:t> </a:t>
            </a:r>
            <a:r>
              <a:rPr lang="en-US" altLang="en-US" sz="3200" dirty="0" smtClean="0"/>
              <a:t>$220 ($2 × 110)</a:t>
            </a:r>
            <a:r>
              <a:rPr lang="hu-HU" altLang="en-US" sz="3200" dirty="0" err="1" smtClean="0"/>
              <a:t>-ra</a:t>
            </a:r>
            <a:r>
              <a:rPr lang="hu-HU" altLang="en-US" sz="3200" dirty="0" smtClean="0"/>
              <a:t> csökken</a:t>
            </a:r>
            <a:r>
              <a:rPr lang="en-US" altLang="en-US" sz="3200" dirty="0" smtClean="0"/>
              <a:t>.</a:t>
            </a:r>
            <a:r>
              <a:rPr lang="hu-HU" altLang="en-US" sz="3200" dirty="0" smtClean="0"/>
              <a:t> </a:t>
            </a:r>
          </a:p>
          <a:p>
            <a:pPr marL="0" indent="0">
              <a:buFont typeface="Arial" charset="0"/>
              <a:buNone/>
            </a:pPr>
            <a:r>
              <a:rPr lang="hu-HU" altLang="en-US" sz="3200" dirty="0" smtClean="0"/>
              <a:t>Ami egyénileg jó döntésnek tűnhet egy-egy gazdának összességében mindegyiküket rosszabb helyzetbe hozza.</a:t>
            </a:r>
            <a:endParaRPr lang="en-US" altLang="en-US" sz="3200" dirty="0" smtClean="0"/>
          </a:p>
        </p:txBody>
      </p:sp>
      <p:sp>
        <p:nvSpPr>
          <p:cNvPr id="74756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5C46D35-44BC-4467-96BC-EDE848808F18}" type="slidenum">
              <a:rPr lang="en-US" altLang="en-US" smtClean="0">
                <a:latin typeface="Calibri" pitchFamily="34" charset="0"/>
              </a:rPr>
              <a:pPr/>
              <a:t>64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Megjegyzés. A robotok elveszik a munkahelyeinket?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5800" r="40250" b="28200"/>
          <a:stretch/>
        </p:blipFill>
        <p:spPr bwMode="auto">
          <a:xfrm>
            <a:off x="152400" y="1295400"/>
            <a:ext cx="646176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www.economist.com/blogs/freeexchange/2011/11/technological-unemployment</a:t>
            </a:r>
            <a:r>
              <a:rPr lang="hu-HU" dirty="0" smtClean="0"/>
              <a:t>,</a:t>
            </a:r>
            <a:r>
              <a:rPr lang="hu-HU" dirty="0" smtClean="0">
                <a:hlinkClick r:id="rId5"/>
              </a:rPr>
              <a:t>http</a:t>
            </a:r>
            <a:r>
              <a:rPr lang="hu-HU" dirty="0">
                <a:hlinkClick r:id="rId5"/>
              </a:rPr>
              <a:t>://</a:t>
            </a:r>
            <a:r>
              <a:rPr lang="hu-HU" dirty="0" smtClean="0">
                <a:hlinkClick r:id="rId5"/>
              </a:rPr>
              <a:t>www2.itif.org/2013-are-robots-taking-jobs.pdf</a:t>
            </a:r>
            <a:r>
              <a:rPr lang="hu-HU" dirty="0" smtClean="0"/>
              <a:t> </a:t>
            </a:r>
            <a:endParaRPr lang="en-US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0" t="36199" r="20000" b="8401"/>
          <a:stretch/>
        </p:blipFill>
        <p:spPr bwMode="auto">
          <a:xfrm>
            <a:off x="3124200" y="1981200"/>
            <a:ext cx="5425440" cy="42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8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2. ALKALMAZÁS: Miért nem sikerült az </a:t>
            </a:r>
            <a:r>
              <a:rPr lang="en-US" altLang="en-US" dirty="0" smtClean="0"/>
              <a:t>OPEC</a:t>
            </a:r>
            <a:r>
              <a:rPr lang="hu-HU" altLang="en-US" dirty="0" err="1" smtClean="0"/>
              <a:t>-nek</a:t>
            </a:r>
            <a:r>
              <a:rPr lang="hu-HU" altLang="en-US" dirty="0" smtClean="0"/>
              <a:t> magasan tartania az olaj árát</a:t>
            </a:r>
            <a:r>
              <a:rPr lang="en-US" altLang="en-US" dirty="0" smtClean="0"/>
              <a:t>? 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371600"/>
            <a:ext cx="85344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1970</a:t>
            </a:r>
            <a:r>
              <a:rPr lang="hu-HU" altLang="en-US" smtClean="0"/>
              <a:t>-es évek</a:t>
            </a:r>
            <a:r>
              <a:rPr lang="en-US" altLang="en-US" smtClean="0"/>
              <a:t>: OPEC </a:t>
            </a:r>
            <a:r>
              <a:rPr lang="hu-HU" altLang="en-US" smtClean="0"/>
              <a:t>lecsökkentette az olaj kínálatát</a:t>
            </a:r>
            <a:endParaRPr lang="en-US" altLang="en-US" smtClean="0"/>
          </a:p>
          <a:p>
            <a:pPr lvl="1"/>
            <a:r>
              <a:rPr lang="hu-HU" altLang="en-US" smtClean="0"/>
              <a:t>Árnövekedések: </a:t>
            </a:r>
            <a:r>
              <a:rPr lang="en-US" altLang="en-US" smtClean="0"/>
              <a:t>1973-1974 </a:t>
            </a:r>
            <a:r>
              <a:rPr lang="hu-HU" altLang="en-US" smtClean="0"/>
              <a:t>és </a:t>
            </a:r>
            <a:r>
              <a:rPr lang="en-US" altLang="en-US" smtClean="0"/>
              <a:t>1971-1981</a:t>
            </a:r>
          </a:p>
          <a:p>
            <a:pPr lvl="1"/>
            <a:r>
              <a:rPr lang="hu-HU" altLang="en-US" smtClean="0"/>
              <a:t>Rövidtáv: kínálat</a:t>
            </a:r>
            <a:r>
              <a:rPr lang="en-US" altLang="en-US" smtClean="0"/>
              <a:t>, kereslet</a:t>
            </a:r>
            <a:r>
              <a:rPr lang="hu-HU" altLang="en-US" smtClean="0"/>
              <a:t> rugalmatlan</a:t>
            </a:r>
            <a:endParaRPr lang="en-US" altLang="en-US" smtClean="0"/>
          </a:p>
          <a:p>
            <a:pPr lvl="2"/>
            <a:r>
              <a:rPr lang="hu-HU" altLang="en-US" smtClean="0"/>
              <a:t>Kínálatcsökkenés </a:t>
            </a:r>
            <a:r>
              <a:rPr lang="hu-HU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</a:t>
            </a:r>
            <a:r>
              <a:rPr lang="hu-HU" altLang="en-US" smtClean="0"/>
              <a:t>nagy árnövekedés</a:t>
            </a:r>
            <a:endParaRPr lang="en-US" altLang="en-US" smtClean="0"/>
          </a:p>
          <a:p>
            <a:r>
              <a:rPr lang="en-US" altLang="en-US" smtClean="0"/>
              <a:t>1982-1990 – </a:t>
            </a:r>
            <a:r>
              <a:rPr lang="hu-HU" altLang="en-US" smtClean="0"/>
              <a:t>az olaj ára csökken</a:t>
            </a:r>
            <a:endParaRPr lang="en-US" altLang="en-US" smtClean="0"/>
          </a:p>
          <a:p>
            <a:pPr lvl="1"/>
            <a:r>
              <a:rPr lang="hu-HU" altLang="en-US" smtClean="0"/>
              <a:t>Hosszútáv: kínálat</a:t>
            </a:r>
            <a:r>
              <a:rPr lang="en-US" altLang="en-US" smtClean="0"/>
              <a:t>, kereslet</a:t>
            </a:r>
            <a:r>
              <a:rPr lang="hu-HU" altLang="en-US" smtClean="0"/>
              <a:t> rugalmas</a:t>
            </a:r>
            <a:endParaRPr lang="en-US" altLang="en-US" smtClean="0"/>
          </a:p>
          <a:p>
            <a:pPr lvl="2"/>
            <a:r>
              <a:rPr lang="hu-HU" altLang="en-US" smtClean="0"/>
              <a:t>Kínálatcsökkenés </a:t>
            </a:r>
            <a:r>
              <a:rPr lang="hu-HU" altLang="en-US" smtClean="0">
                <a:sym typeface="Wingdings" pitchFamily="2" charset="2"/>
              </a:rPr>
              <a:t></a:t>
            </a:r>
            <a:r>
              <a:rPr lang="en-US" altLang="en-US" smtClean="0"/>
              <a:t> </a:t>
            </a:r>
            <a:r>
              <a:rPr lang="hu-HU" altLang="en-US" smtClean="0"/>
              <a:t>kicsi árnövekedés</a:t>
            </a:r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C5AEDD7-02AB-4B27-8B7A-9F6DD19C2475}" type="slidenum">
              <a:rPr lang="en-US" altLang="en-US" smtClean="0">
                <a:latin typeface="Calibri" pitchFamily="34" charset="0"/>
              </a:rPr>
              <a:pPr/>
              <a:t>66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15"/>
          <p:cNvGrpSpPr>
            <a:grpSpLocks/>
          </p:cNvGrpSpPr>
          <p:nvPr/>
        </p:nvGrpSpPr>
        <p:grpSpPr bwMode="auto">
          <a:xfrm>
            <a:off x="4578350" y="2906713"/>
            <a:ext cx="3962400" cy="3352800"/>
            <a:chOff x="4607004" y="1535668"/>
            <a:chExt cx="3962400" cy="3352800"/>
          </a:xfrm>
        </p:grpSpPr>
        <p:sp>
          <p:nvSpPr>
            <p:cNvPr id="26" name="Rectangle 25"/>
            <p:cNvSpPr/>
            <p:nvPr/>
          </p:nvSpPr>
          <p:spPr>
            <a:xfrm>
              <a:off x="5369004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76871" name="Group 13"/>
            <p:cNvGrpSpPr>
              <a:grpSpLocks/>
            </p:cNvGrpSpPr>
            <p:nvPr/>
          </p:nvGrpSpPr>
          <p:grpSpPr bwMode="auto">
            <a:xfrm>
              <a:off x="4607004" y="1535668"/>
              <a:ext cx="763588" cy="3352800"/>
              <a:chOff x="152400" y="1905000"/>
              <a:chExt cx="763588" cy="3352800"/>
            </a:xfrm>
          </p:grpSpPr>
          <p:sp>
            <p:nvSpPr>
              <p:cNvPr id="76872" name="TextBox 3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39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803" name="Group 114"/>
          <p:cNvGrpSpPr>
            <a:grpSpLocks/>
          </p:cNvGrpSpPr>
          <p:nvPr/>
        </p:nvGrpSpPr>
        <p:grpSpPr bwMode="auto">
          <a:xfrm>
            <a:off x="0" y="2895600"/>
            <a:ext cx="3962400" cy="3352800"/>
            <a:chOff x="0" y="1535668"/>
            <a:chExt cx="3962400" cy="3352800"/>
          </a:xfrm>
        </p:grpSpPr>
        <p:sp>
          <p:nvSpPr>
            <p:cNvPr id="5" name="Rectangle 4"/>
            <p:cNvSpPr/>
            <p:nvPr/>
          </p:nvSpPr>
          <p:spPr>
            <a:xfrm>
              <a:off x="762000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76867" name="Group 13"/>
            <p:cNvGrpSpPr>
              <a:grpSpLocks/>
            </p:cNvGrpSpPr>
            <p:nvPr/>
          </p:nvGrpSpPr>
          <p:grpSpPr bwMode="auto">
            <a:xfrm>
              <a:off x="0" y="1535668"/>
              <a:ext cx="763588" cy="3352800"/>
              <a:chOff x="152400" y="1905000"/>
              <a:chExt cx="763588" cy="3352800"/>
            </a:xfrm>
          </p:grpSpPr>
          <p:sp>
            <p:nvSpPr>
              <p:cNvPr id="76868" name="TextBox 16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18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80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u-HU" altLang="en-US" sz="4000" dirty="0">
                <a:solidFill>
                  <a:srgbClr val="000070"/>
                </a:solidFill>
                <a:latin typeface="Calibri" pitchFamily="34" charset="0"/>
              </a:rPr>
              <a:t>Kínálati csökkenés az olajpiacon</a:t>
            </a:r>
            <a:endParaRPr lang="en-US" altLang="en-US" sz="4000" dirty="0">
              <a:solidFill>
                <a:srgbClr val="000070"/>
              </a:solidFill>
              <a:latin typeface="Calibri" pitchFamily="34" charset="0"/>
            </a:endParaRPr>
          </a:p>
        </p:txBody>
      </p:sp>
      <p:sp>
        <p:nvSpPr>
          <p:cNvPr id="76805" name="Slide Number Placeholder 3"/>
          <p:cNvSpPr>
            <a:spLocks noGrp="1"/>
          </p:cNvSpPr>
          <p:nvPr>
            <p:ph type="sldNum" sz="quarter" idx="14"/>
          </p:nvPr>
        </p:nvSpPr>
        <p:spPr bwMode="auto">
          <a:xfrm>
            <a:off x="8534400" y="6492875"/>
            <a:ext cx="609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4186A8C-EC34-4A77-AEA8-8374FA84BB79}" type="slidenum">
              <a:rPr lang="en-US" altLang="en-US" smtClean="0">
                <a:latin typeface="Calibri" pitchFamily="34" charset="0"/>
              </a:rPr>
              <a:pPr eaLnBrk="1" hangingPunct="1"/>
              <a:t>67</a:t>
            </a:fld>
            <a:endParaRPr lang="en-US" altLang="en-US" dirty="0" smtClean="0">
              <a:latin typeface="Calibri" pitchFamily="34" charset="0"/>
            </a:endParaRPr>
          </a:p>
        </p:txBody>
      </p:sp>
      <p:grpSp>
        <p:nvGrpSpPr>
          <p:cNvPr id="76806" name="Group 17"/>
          <p:cNvGrpSpPr>
            <a:grpSpLocks/>
          </p:cNvGrpSpPr>
          <p:nvPr/>
        </p:nvGrpSpPr>
        <p:grpSpPr bwMode="auto">
          <a:xfrm>
            <a:off x="1981199" y="3657600"/>
            <a:ext cx="1037177" cy="2514600"/>
            <a:chOff x="2133599" y="2655332"/>
            <a:chExt cx="1037414" cy="2514600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1257386" y="3531545"/>
              <a:ext cx="2514600" cy="762174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5" name="TextBox 14"/>
            <p:cNvSpPr txBox="1">
              <a:spLocks noChangeArrowheads="1"/>
            </p:cNvSpPr>
            <p:nvPr/>
          </p:nvSpPr>
          <p:spPr bwMode="auto">
            <a:xfrm>
              <a:off x="2819555" y="4724400"/>
              <a:ext cx="3514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grpSp>
        <p:nvGrpSpPr>
          <p:cNvPr id="76807" name="Group 58"/>
          <p:cNvGrpSpPr>
            <a:grpSpLocks/>
          </p:cNvGrpSpPr>
          <p:nvPr/>
        </p:nvGrpSpPr>
        <p:grpSpPr bwMode="auto">
          <a:xfrm>
            <a:off x="322263" y="3822700"/>
            <a:ext cx="1812925" cy="369887"/>
            <a:chOff x="449094" y="4038600"/>
            <a:chExt cx="1812937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914234" y="4265271"/>
              <a:ext cx="1347797" cy="47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3" name="TextBox 23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76808" name="TextBox 24"/>
          <p:cNvSpPr txBox="1">
            <a:spLocks noChangeArrowheads="1"/>
          </p:cNvSpPr>
          <p:nvPr/>
        </p:nvSpPr>
        <p:spPr bwMode="auto">
          <a:xfrm>
            <a:off x="-35793" y="685800"/>
            <a:ext cx="47626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3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800" dirty="0"/>
              <a:t>(a) </a:t>
            </a:r>
            <a:r>
              <a:rPr lang="hu-HU" altLang="en-US" sz="2800" dirty="0"/>
              <a:t>Az olajpiac rövidtávon</a:t>
            </a:r>
            <a:endParaRPr lang="en-US" altLang="en-US" sz="2800" dirty="0"/>
          </a:p>
        </p:txBody>
      </p:sp>
      <p:grpSp>
        <p:nvGrpSpPr>
          <p:cNvPr id="76809" name="Group 17"/>
          <p:cNvGrpSpPr>
            <a:grpSpLocks/>
          </p:cNvGrpSpPr>
          <p:nvPr/>
        </p:nvGrpSpPr>
        <p:grpSpPr bwMode="auto">
          <a:xfrm>
            <a:off x="5516563" y="4103689"/>
            <a:ext cx="3044573" cy="1473200"/>
            <a:chOff x="1091172" y="3100655"/>
            <a:chExt cx="3044477" cy="147334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091172" y="3100655"/>
              <a:ext cx="2881221" cy="1473342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61" name="TextBox 35"/>
            <p:cNvSpPr txBox="1">
              <a:spLocks noChangeArrowheads="1"/>
            </p:cNvSpPr>
            <p:nvPr/>
          </p:nvSpPr>
          <p:spPr bwMode="auto">
            <a:xfrm>
              <a:off x="3784282" y="4186946"/>
              <a:ext cx="351367" cy="36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sp>
        <p:nvSpPr>
          <p:cNvPr id="76810" name="TextBox 46"/>
          <p:cNvSpPr txBox="1">
            <a:spLocks noChangeArrowheads="1"/>
          </p:cNvSpPr>
          <p:nvPr/>
        </p:nvSpPr>
        <p:spPr bwMode="auto">
          <a:xfrm>
            <a:off x="4316735" y="685800"/>
            <a:ext cx="51730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32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800" dirty="0"/>
              <a:t>(b) </a:t>
            </a:r>
            <a:r>
              <a:rPr lang="hu-HU" altLang="en-US" sz="2800" dirty="0"/>
              <a:t>Az olajpiac hosszútávon</a:t>
            </a:r>
            <a:endParaRPr lang="en-US" altLang="en-US" sz="2800" dirty="0"/>
          </a:p>
        </p:txBody>
      </p:sp>
      <p:grpSp>
        <p:nvGrpSpPr>
          <p:cNvPr id="76811" name="Group 17"/>
          <p:cNvGrpSpPr>
            <a:grpSpLocks/>
          </p:cNvGrpSpPr>
          <p:nvPr/>
        </p:nvGrpSpPr>
        <p:grpSpPr bwMode="auto">
          <a:xfrm>
            <a:off x="1839913" y="3490912"/>
            <a:ext cx="1614487" cy="2447925"/>
            <a:chOff x="1033155" y="2458400"/>
            <a:chExt cx="1614014" cy="2449285"/>
          </a:xfrm>
        </p:grpSpPr>
        <p:cxnSp>
          <p:nvCxnSpPr>
            <p:cNvPr id="52" name="Straight Connector 51"/>
            <p:cNvCxnSpPr/>
            <p:nvPr/>
          </p:nvCxnSpPr>
          <p:spPr>
            <a:xfrm rot="5400000">
              <a:off x="456900" y="3231615"/>
              <a:ext cx="2252326" cy="109981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9" name="TextBox 52"/>
            <p:cNvSpPr txBox="1">
              <a:spLocks noChangeArrowheads="1"/>
            </p:cNvSpPr>
            <p:nvPr/>
          </p:nvSpPr>
          <p:spPr bwMode="auto">
            <a:xfrm>
              <a:off x="2223655" y="2458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6812" name="Group 17"/>
          <p:cNvGrpSpPr>
            <a:grpSpLocks/>
          </p:cNvGrpSpPr>
          <p:nvPr/>
        </p:nvGrpSpPr>
        <p:grpSpPr bwMode="auto">
          <a:xfrm>
            <a:off x="1233488" y="3344862"/>
            <a:ext cx="1171015" cy="2568575"/>
            <a:chOff x="950030" y="2553400"/>
            <a:chExt cx="1171598" cy="2568035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374279" y="3444998"/>
              <a:ext cx="2252188" cy="110068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7" name="TextBox 56"/>
            <p:cNvSpPr txBox="1">
              <a:spLocks noChangeArrowheads="1"/>
            </p:cNvSpPr>
            <p:nvPr/>
          </p:nvSpPr>
          <p:spPr bwMode="auto">
            <a:xfrm>
              <a:off x="1698114" y="25534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S</a:t>
              </a:r>
              <a:r>
                <a:rPr lang="en-US" altLang="en-US" baseline="-25000" dirty="0"/>
                <a:t>2</a:t>
              </a:r>
            </a:p>
          </p:txBody>
        </p:sp>
      </p:grpSp>
      <p:sp>
        <p:nvSpPr>
          <p:cNvPr id="76813" name="Freeform 183"/>
          <p:cNvSpPr>
            <a:spLocks/>
          </p:cNvSpPr>
          <p:nvPr/>
        </p:nvSpPr>
        <p:spPr bwMode="auto">
          <a:xfrm>
            <a:off x="2043113" y="40227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Freeform 183"/>
          <p:cNvSpPr>
            <a:spLocks/>
          </p:cNvSpPr>
          <p:nvPr/>
        </p:nvSpPr>
        <p:spPr bwMode="auto">
          <a:xfrm>
            <a:off x="2289175" y="481647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815" name="Group 58"/>
          <p:cNvGrpSpPr>
            <a:grpSpLocks/>
          </p:cNvGrpSpPr>
          <p:nvPr/>
        </p:nvGrpSpPr>
        <p:grpSpPr bwMode="auto">
          <a:xfrm>
            <a:off x="298450" y="4633912"/>
            <a:ext cx="2070100" cy="368300"/>
            <a:chOff x="449094" y="4038600"/>
            <a:chExt cx="2071538" cy="3693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914555" y="4264657"/>
              <a:ext cx="1606077" cy="159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55" name="TextBox 61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2244725" y="3873500"/>
            <a:ext cx="557213" cy="476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H="1" flipV="1">
            <a:off x="493712" y="4443413"/>
            <a:ext cx="765175" cy="19050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18" name="Group 75"/>
          <p:cNvGrpSpPr>
            <a:grpSpLocks/>
          </p:cNvGrpSpPr>
          <p:nvPr/>
        </p:nvGrpSpPr>
        <p:grpSpPr bwMode="auto">
          <a:xfrm>
            <a:off x="561182" y="1478499"/>
            <a:ext cx="3455988" cy="2333089"/>
            <a:chOff x="4742612" y="-68079"/>
            <a:chExt cx="3456710" cy="2333304"/>
          </a:xfrm>
        </p:grpSpPr>
        <p:sp>
          <p:nvSpPr>
            <p:cNvPr id="76852" name="TextBox 43"/>
            <p:cNvSpPr txBox="1">
              <a:spLocks noChangeArrowheads="1"/>
            </p:cNvSpPr>
            <p:nvPr/>
          </p:nvSpPr>
          <p:spPr bwMode="auto">
            <a:xfrm>
              <a:off x="4742612" y="-68079"/>
              <a:ext cx="3456710" cy="1323561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Rövidtávon, ahol a kereslet és a kínálat rugalmatlan</a:t>
              </a:r>
              <a:r>
                <a:rPr lang="en-US" altLang="en-US" dirty="0"/>
                <a:t>, </a:t>
              </a:r>
              <a:r>
                <a:rPr lang="hu-HU" altLang="en-US" dirty="0"/>
                <a:t>a kínálat eltolódása</a:t>
              </a:r>
              <a:r>
                <a:rPr lang="en-US" altLang="en-US" dirty="0"/>
                <a:t>.</a:t>
              </a:r>
              <a:r>
                <a:rPr lang="hu-HU" altLang="en-US" dirty="0"/>
                <a:t>..</a:t>
              </a:r>
              <a:endParaRPr lang="en-US" altLang="en-US" dirty="0"/>
            </a:p>
          </p:txBody>
        </p:sp>
        <p:cxnSp>
          <p:nvCxnSpPr>
            <p:cNvPr id="78" name="Straight Connector 77"/>
            <p:cNvCxnSpPr>
              <a:stCxn id="76852" idx="2"/>
            </p:cNvCxnSpPr>
            <p:nvPr/>
          </p:nvCxnSpPr>
          <p:spPr>
            <a:xfrm>
              <a:off x="6470967" y="1255482"/>
              <a:ext cx="234204" cy="100974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19" name="Group 78"/>
          <p:cNvGrpSpPr>
            <a:grpSpLocks/>
          </p:cNvGrpSpPr>
          <p:nvPr/>
        </p:nvGrpSpPr>
        <p:grpSpPr bwMode="auto">
          <a:xfrm>
            <a:off x="1108076" y="4253180"/>
            <a:ext cx="3448698" cy="1323439"/>
            <a:chOff x="5256412" y="1121134"/>
            <a:chExt cx="3448096" cy="1325146"/>
          </a:xfrm>
        </p:grpSpPr>
        <p:sp>
          <p:nvSpPr>
            <p:cNvPr id="76850" name="TextBox 43"/>
            <p:cNvSpPr txBox="1">
              <a:spLocks noChangeArrowheads="1"/>
            </p:cNvSpPr>
            <p:nvPr/>
          </p:nvSpPr>
          <p:spPr bwMode="auto">
            <a:xfrm>
              <a:off x="7205415" y="1121134"/>
              <a:ext cx="1499093" cy="132514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nagy árnövekedéshez vezet</a:t>
              </a:r>
              <a:endParaRPr lang="en-US" altLang="en-US" dirty="0"/>
            </a:p>
          </p:txBody>
        </p:sp>
        <p:cxnSp>
          <p:nvCxnSpPr>
            <p:cNvPr id="81" name="Straight Connector 80"/>
            <p:cNvCxnSpPr>
              <a:endCxn id="76850" idx="1"/>
            </p:cNvCxnSpPr>
            <p:nvPr/>
          </p:nvCxnSpPr>
          <p:spPr>
            <a:xfrm>
              <a:off x="5256412" y="1286180"/>
              <a:ext cx="1949003" cy="49752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20" name="Group 58"/>
          <p:cNvGrpSpPr>
            <a:grpSpLocks/>
          </p:cNvGrpSpPr>
          <p:nvPr/>
        </p:nvGrpSpPr>
        <p:grpSpPr bwMode="auto">
          <a:xfrm>
            <a:off x="4862513" y="4549775"/>
            <a:ext cx="2032000" cy="369888"/>
            <a:chOff x="449094" y="4038600"/>
            <a:chExt cx="2031497" cy="369332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914116" y="4289048"/>
              <a:ext cx="1566475" cy="317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9" name="TextBox 84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76821" name="Group 17"/>
          <p:cNvGrpSpPr>
            <a:grpSpLocks/>
          </p:cNvGrpSpPr>
          <p:nvPr/>
        </p:nvGrpSpPr>
        <p:grpSpPr bwMode="auto">
          <a:xfrm>
            <a:off x="6169025" y="3765550"/>
            <a:ext cx="2432050" cy="2235200"/>
            <a:chOff x="1033157" y="2672156"/>
            <a:chExt cx="2433409" cy="2235528"/>
          </a:xfrm>
        </p:grpSpPr>
        <p:cxnSp>
          <p:nvCxnSpPr>
            <p:cNvPr id="87" name="Straight Connector 86"/>
            <p:cNvCxnSpPr/>
            <p:nvPr/>
          </p:nvCxnSpPr>
          <p:spPr>
            <a:xfrm rot="10800000" flipV="1">
              <a:off x="1033157" y="3080204"/>
              <a:ext cx="2033135" cy="1827480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7" name="TextBox 87"/>
            <p:cNvSpPr txBox="1">
              <a:spLocks noChangeArrowheads="1"/>
            </p:cNvSpPr>
            <p:nvPr/>
          </p:nvSpPr>
          <p:spPr bwMode="auto">
            <a:xfrm>
              <a:off x="3043052" y="267215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76822" name="Group 17"/>
          <p:cNvGrpSpPr>
            <a:grpSpLocks/>
          </p:cNvGrpSpPr>
          <p:nvPr/>
        </p:nvGrpSpPr>
        <p:grpSpPr bwMode="auto">
          <a:xfrm>
            <a:off x="5813425" y="3692525"/>
            <a:ext cx="2322513" cy="2097088"/>
            <a:chOff x="609601" y="2589026"/>
            <a:chExt cx="2322582" cy="2096986"/>
          </a:xfrm>
        </p:grpSpPr>
        <p:cxnSp>
          <p:nvCxnSpPr>
            <p:cNvPr id="90" name="Straight Connector 89"/>
            <p:cNvCxnSpPr/>
            <p:nvPr/>
          </p:nvCxnSpPr>
          <p:spPr>
            <a:xfrm rot="10800000" flipV="1">
              <a:off x="609601" y="2963658"/>
              <a:ext cx="1924107" cy="17223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5" name="TextBox 90"/>
            <p:cNvSpPr txBox="1">
              <a:spLocks noChangeArrowheads="1"/>
            </p:cNvSpPr>
            <p:nvPr/>
          </p:nvSpPr>
          <p:spPr bwMode="auto">
            <a:xfrm>
              <a:off x="2508669" y="258902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76823" name="Freeform 183"/>
          <p:cNvSpPr>
            <a:spLocks/>
          </p:cNvSpPr>
          <p:nvPr/>
        </p:nvSpPr>
        <p:spPr bwMode="auto">
          <a:xfrm>
            <a:off x="6861175" y="47371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24" name="Freeform 183"/>
          <p:cNvSpPr>
            <a:spLocks/>
          </p:cNvSpPr>
          <p:nvPr/>
        </p:nvSpPr>
        <p:spPr bwMode="auto">
          <a:xfrm>
            <a:off x="7216775" y="49498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6825" name="Group 58"/>
          <p:cNvGrpSpPr>
            <a:grpSpLocks/>
          </p:cNvGrpSpPr>
          <p:nvPr/>
        </p:nvGrpSpPr>
        <p:grpSpPr bwMode="auto">
          <a:xfrm>
            <a:off x="4891088" y="4811712"/>
            <a:ext cx="2400300" cy="369888"/>
            <a:chOff x="460969" y="4062350"/>
            <a:chExt cx="2399934" cy="369332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914925" y="4265245"/>
              <a:ext cx="194597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43" name="TextBox 95"/>
            <p:cNvSpPr txBox="1">
              <a:spLocks noChangeArrowheads="1"/>
            </p:cNvSpPr>
            <p:nvPr/>
          </p:nvSpPr>
          <p:spPr bwMode="auto">
            <a:xfrm>
              <a:off x="460969" y="406235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97" name="Straight Arrow Connector 96"/>
          <p:cNvCxnSpPr/>
          <p:nvPr/>
        </p:nvCxnSpPr>
        <p:spPr>
          <a:xfrm flipV="1">
            <a:off x="7491413" y="4324350"/>
            <a:ext cx="558800" cy="6350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5343525" y="4894262"/>
            <a:ext cx="223838" cy="14288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28" name="Group 98"/>
          <p:cNvGrpSpPr>
            <a:grpSpLocks/>
          </p:cNvGrpSpPr>
          <p:nvPr/>
        </p:nvGrpSpPr>
        <p:grpSpPr bwMode="auto">
          <a:xfrm>
            <a:off x="5514975" y="1371600"/>
            <a:ext cx="3455988" cy="2947988"/>
            <a:chOff x="4953000" y="-326609"/>
            <a:chExt cx="3456710" cy="2946890"/>
          </a:xfrm>
        </p:grpSpPr>
        <p:sp>
          <p:nvSpPr>
            <p:cNvPr id="76840" name="TextBox 43"/>
            <p:cNvSpPr txBox="1">
              <a:spLocks noChangeArrowheads="1"/>
            </p:cNvSpPr>
            <p:nvPr/>
          </p:nvSpPr>
          <p:spPr bwMode="auto">
            <a:xfrm>
              <a:off x="4953000" y="-326609"/>
              <a:ext cx="3456710" cy="132294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Hosszútávon, ahol a kereslet és a kínálat rugalmatlan, a kínálat eltolódása</a:t>
              </a:r>
              <a:r>
                <a:rPr lang="en-US" altLang="en-US" dirty="0" smtClean="0"/>
                <a:t>.</a:t>
              </a:r>
              <a:r>
                <a:rPr lang="hu-HU" altLang="en-US" dirty="0" smtClean="0"/>
                <a:t>.</a:t>
              </a:r>
              <a:r>
                <a:rPr lang="en-US" altLang="en-US" dirty="0" smtClean="0"/>
                <a:t>. </a:t>
              </a:r>
              <a:endParaRPr lang="en-US" altLang="en-US" dirty="0"/>
            </a:p>
          </p:txBody>
        </p:sp>
        <p:cxnSp>
          <p:nvCxnSpPr>
            <p:cNvPr id="101" name="Straight Connector 100"/>
            <p:cNvCxnSpPr>
              <a:stCxn id="76840" idx="2"/>
            </p:cNvCxnSpPr>
            <p:nvPr/>
          </p:nvCxnSpPr>
          <p:spPr>
            <a:xfrm>
              <a:off x="6681355" y="996337"/>
              <a:ext cx="586704" cy="162394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29" name="Group 101"/>
          <p:cNvGrpSpPr>
            <a:grpSpLocks/>
          </p:cNvGrpSpPr>
          <p:nvPr/>
        </p:nvGrpSpPr>
        <p:grpSpPr bwMode="auto">
          <a:xfrm>
            <a:off x="5451476" y="4946650"/>
            <a:ext cx="3149598" cy="1326812"/>
            <a:chOff x="4667002" y="1657783"/>
            <a:chExt cx="3150211" cy="1328434"/>
          </a:xfrm>
        </p:grpSpPr>
        <p:sp>
          <p:nvSpPr>
            <p:cNvPr id="76838" name="TextBox 43"/>
            <p:cNvSpPr txBox="1">
              <a:spLocks noChangeArrowheads="1"/>
            </p:cNvSpPr>
            <p:nvPr/>
          </p:nvSpPr>
          <p:spPr bwMode="auto">
            <a:xfrm>
              <a:off x="6048876" y="1969313"/>
              <a:ext cx="1768337" cy="1016904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kis </a:t>
              </a:r>
              <a:r>
                <a:rPr lang="hu-HU" altLang="en-US" dirty="0" err="1" smtClean="0"/>
                <a:t>árnövekedés-hez</a:t>
              </a:r>
              <a:r>
                <a:rPr lang="hu-HU" altLang="en-US" dirty="0" smtClean="0"/>
                <a:t> </a:t>
              </a:r>
              <a:r>
                <a:rPr lang="hu-HU" altLang="en-US" dirty="0"/>
                <a:t>vezet</a:t>
              </a:r>
              <a:endParaRPr lang="en-US" altLang="en-US" dirty="0"/>
            </a:p>
          </p:txBody>
        </p:sp>
        <p:cxnSp>
          <p:nvCxnSpPr>
            <p:cNvPr id="104" name="Straight Connector 103"/>
            <p:cNvCxnSpPr>
              <a:endCxn id="76838" idx="1"/>
            </p:cNvCxnSpPr>
            <p:nvPr/>
          </p:nvCxnSpPr>
          <p:spPr>
            <a:xfrm>
              <a:off x="4667002" y="1657783"/>
              <a:ext cx="1381874" cy="81998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30" name="Group 8"/>
          <p:cNvGrpSpPr>
            <a:grpSpLocks/>
          </p:cNvGrpSpPr>
          <p:nvPr/>
        </p:nvGrpSpPr>
        <p:grpSpPr bwMode="auto">
          <a:xfrm>
            <a:off x="531813" y="6248400"/>
            <a:ext cx="3963987" cy="381000"/>
            <a:chOff x="677694" y="5246132"/>
            <a:chExt cx="3963415" cy="3810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914197" y="5246132"/>
              <a:ext cx="3199938" cy="11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36" name="TextBox 10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76837" name="TextBox 11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76831" name="Group 34"/>
          <p:cNvGrpSpPr>
            <a:grpSpLocks/>
          </p:cNvGrpSpPr>
          <p:nvPr/>
        </p:nvGrpSpPr>
        <p:grpSpPr bwMode="auto">
          <a:xfrm>
            <a:off x="5103813" y="6248400"/>
            <a:ext cx="3963987" cy="381000"/>
            <a:chOff x="677694" y="5246132"/>
            <a:chExt cx="3963415" cy="381000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914197" y="5246132"/>
              <a:ext cx="3199938" cy="111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33" name="TextBox 31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76834" name="TextBox 32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  <p:bldP spid="76823" grpId="0" animBg="1"/>
      <p:bldP spid="768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charset="0"/>
              <a:buNone/>
            </a:pPr>
            <a:r>
              <a:rPr lang="hu-HU" altLang="en-US" sz="3200" smtClean="0"/>
              <a:t>Amikor az olaj kínálatat csökken, a reakció függ az időtávtól</a:t>
            </a:r>
            <a:r>
              <a:rPr lang="en-US" altLang="en-US" sz="3200" smtClean="0"/>
              <a:t>. </a:t>
            </a:r>
            <a:r>
              <a:rPr lang="hu-HU" altLang="en-US" sz="3200" smtClean="0"/>
              <a:t>Rövidtávon a kereslet és a kínálat viszonylag rugalmatlan, ahogy azt az </a:t>
            </a:r>
            <a:r>
              <a:rPr lang="en-US" altLang="en-US" sz="3200" smtClean="0"/>
              <a:t>(a)</a:t>
            </a:r>
            <a:r>
              <a:rPr lang="hu-HU" altLang="en-US" sz="3200" smtClean="0"/>
              <a:t> ábra mutatja</a:t>
            </a:r>
            <a:r>
              <a:rPr lang="en-US" altLang="en-US" sz="3200" smtClean="0"/>
              <a:t>. </a:t>
            </a:r>
            <a:r>
              <a:rPr lang="hu-HU" altLang="en-US" sz="3200" smtClean="0"/>
              <a:t>Ezért amikor a kínálati görbe </a:t>
            </a:r>
            <a:r>
              <a:rPr lang="en-US" altLang="en-US" sz="3200" smtClean="0"/>
              <a:t>S</a:t>
            </a:r>
            <a:r>
              <a:rPr lang="en-US" altLang="en-US" sz="3200" baseline="-25000" smtClean="0"/>
              <a:t>1</a:t>
            </a:r>
            <a:r>
              <a:rPr lang="hu-HU" altLang="en-US" sz="3200" smtClean="0"/>
              <a:t>-ből </a:t>
            </a:r>
            <a:r>
              <a:rPr lang="en-US" altLang="en-US" sz="3200" smtClean="0"/>
              <a:t>S</a:t>
            </a:r>
            <a:r>
              <a:rPr lang="en-US" altLang="en-US" sz="3200" baseline="-25000" smtClean="0"/>
              <a:t>2</a:t>
            </a:r>
            <a:r>
              <a:rPr lang="hu-HU" altLang="en-US" sz="3200" smtClean="0"/>
              <a:t>-be tolódik, az ár jelentősen megnövekszik. </a:t>
            </a:r>
            <a:r>
              <a:rPr lang="en-US" altLang="en-US" sz="3200" smtClean="0"/>
              <a:t> </a:t>
            </a:r>
            <a:r>
              <a:rPr lang="hu-HU" altLang="en-US" sz="3200" smtClean="0"/>
              <a:t>Ezzel szemben hosszútávon a kereslet és a kínálat viszonylag rugalmas, ahogy azt a </a:t>
            </a:r>
            <a:r>
              <a:rPr lang="en-US" altLang="en-US" sz="3200" smtClean="0"/>
              <a:t>(b)</a:t>
            </a:r>
            <a:r>
              <a:rPr lang="hu-HU" altLang="en-US" sz="3200" smtClean="0"/>
              <a:t> ábra mutatja</a:t>
            </a:r>
            <a:r>
              <a:rPr lang="en-US" altLang="en-US" sz="3200" smtClean="0"/>
              <a:t>. </a:t>
            </a:r>
            <a:r>
              <a:rPr lang="hu-HU" altLang="en-US" sz="3200" smtClean="0"/>
              <a:t>Ebben az esetben a kínálati görbe ugyanakkora eltolódása </a:t>
            </a:r>
            <a:r>
              <a:rPr lang="en-US" altLang="en-US" sz="3200" smtClean="0"/>
              <a:t>(S</a:t>
            </a:r>
            <a:r>
              <a:rPr lang="en-US" altLang="en-US" sz="3200" baseline="-25000" smtClean="0"/>
              <a:t>1</a:t>
            </a:r>
            <a:r>
              <a:rPr lang="hu-HU" altLang="en-US" sz="3200" smtClean="0"/>
              <a:t>-ből </a:t>
            </a:r>
            <a:r>
              <a:rPr lang="en-US" altLang="en-US" sz="3200" smtClean="0"/>
              <a:t>S</a:t>
            </a:r>
            <a:r>
              <a:rPr lang="en-US" altLang="en-US" sz="3200" baseline="-25000" smtClean="0"/>
              <a:t>2</a:t>
            </a:r>
            <a:r>
              <a:rPr lang="hu-HU" altLang="en-US" sz="3200" smtClean="0"/>
              <a:t>-be)</a:t>
            </a:r>
            <a:r>
              <a:rPr lang="en-US" altLang="en-US" sz="3200" smtClean="0"/>
              <a:t> </a:t>
            </a:r>
            <a:r>
              <a:rPr lang="hu-HU" altLang="en-US" sz="3200" smtClean="0"/>
              <a:t>kisebb árnövekedést eredményez.</a:t>
            </a:r>
            <a:endParaRPr lang="en-US" altLang="en-US" sz="3200" smtClean="0"/>
          </a:p>
          <a:p>
            <a:pPr marL="0" indent="0">
              <a:buFont typeface="Arial" charset="0"/>
              <a:buNone/>
            </a:pPr>
            <a:endParaRPr lang="en-US" altLang="en-US" sz="3200" smtClean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68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3200" dirty="0" smtClean="0"/>
              <a:t>3. ALKALMAZÁS: A </a:t>
            </a:r>
            <a:r>
              <a:rPr lang="hu-HU" altLang="en-US" sz="3200" dirty="0"/>
              <a:t>kábítószerek tiltása növeli vagy csökkenti a droggal kapcsolatos bűntetteket</a:t>
            </a:r>
            <a:r>
              <a:rPr lang="en-US" altLang="en-US" sz="3200" dirty="0"/>
              <a:t>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447800"/>
            <a:ext cx="8534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Ha a kormány növeli a kábítószerek ellen küzdő rendőrök számát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drogok kínálati görbéje balra tolódik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Magasabb </a:t>
            </a:r>
            <a:r>
              <a:rPr lang="en-US" altLang="en-US" dirty="0" err="1" smtClean="0"/>
              <a:t>ár</a:t>
            </a:r>
            <a:r>
              <a:rPr lang="en-US" altLang="en-US" dirty="0" smtClean="0"/>
              <a:t>; </a:t>
            </a:r>
            <a:r>
              <a:rPr lang="hu-HU" altLang="en-US" dirty="0" smtClean="0"/>
              <a:t>alacsonyabb</a:t>
            </a:r>
            <a:r>
              <a:rPr lang="en-US" altLang="en-US" dirty="0" smtClean="0"/>
              <a:t> mennyiség</a:t>
            </a:r>
          </a:p>
          <a:p>
            <a:r>
              <a:rPr lang="hu-HU" altLang="en-US" dirty="0" smtClean="0"/>
              <a:t>De mi történik a droggal kapcsolatos bűntettekkel?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Rugalmatlan kereslet a drogokra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Magasabb drog-árak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nagyobb összbevétel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Növeli a droggal kapcsolatos bűntetteket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670F463-D51C-4C97-BAEB-6414D6E52FD9}" type="slidenum">
              <a:rPr lang="en-US" altLang="en-US" smtClean="0">
                <a:latin typeface="Calibri" pitchFamily="34" charset="0"/>
              </a:rPr>
              <a:pPr/>
              <a:t>69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A kínálat eltolódásai</a:t>
            </a:r>
            <a:endParaRPr lang="en-US" altLang="en-US" dirty="0" smtClean="0"/>
          </a:p>
        </p:txBody>
      </p:sp>
      <p:sp>
        <p:nvSpPr>
          <p:cNvPr id="76804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5" name="Rectangle 205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6" name="Rectangle 205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6807" name="Line 2056"/>
          <p:cNvSpPr>
            <a:spLocks noChangeShapeType="1"/>
          </p:cNvSpPr>
          <p:nvPr/>
        </p:nvSpPr>
        <p:spPr bwMode="auto">
          <a:xfrm>
            <a:off x="16002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2057"/>
          <p:cNvSpPr>
            <a:spLocks noChangeShapeType="1"/>
          </p:cNvSpPr>
          <p:nvPr/>
        </p:nvSpPr>
        <p:spPr bwMode="auto">
          <a:xfrm>
            <a:off x="1600200" y="61722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Text Box 2058"/>
          <p:cNvSpPr txBox="1">
            <a:spLocks noChangeArrowheads="1"/>
          </p:cNvSpPr>
          <p:nvPr/>
        </p:nvSpPr>
        <p:spPr bwMode="auto">
          <a:xfrm>
            <a:off x="228600" y="12954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Fagylalt ára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6810" name="Text Box 2059"/>
          <p:cNvSpPr txBox="1">
            <a:spLocks noChangeArrowheads="1"/>
          </p:cNvSpPr>
          <p:nvPr/>
        </p:nvSpPr>
        <p:spPr bwMode="auto">
          <a:xfrm>
            <a:off x="7315200" y="5942013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en-US" b="1">
                <a:latin typeface="Tahoma" pitchFamily="34" charset="0"/>
              </a:rPr>
              <a:t>Gombócok száma</a:t>
            </a:r>
            <a:endParaRPr lang="en-US" altLang="en-US" b="1">
              <a:latin typeface="Tahoma" pitchFamily="34" charset="0"/>
            </a:endParaRPr>
          </a:p>
        </p:txBody>
      </p:sp>
      <p:sp>
        <p:nvSpPr>
          <p:cNvPr id="76811" name="Text Box 2060"/>
          <p:cNvSpPr txBox="1">
            <a:spLocks noChangeArrowheads="1"/>
          </p:cNvSpPr>
          <p:nvPr/>
        </p:nvSpPr>
        <p:spPr bwMode="auto">
          <a:xfrm>
            <a:off x="1371600" y="6172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ahoma" pitchFamily="34" charset="0"/>
              </a:rPr>
              <a:t>0</a:t>
            </a:r>
          </a:p>
        </p:txBody>
      </p:sp>
      <p:sp>
        <p:nvSpPr>
          <p:cNvPr id="76812" name="Line 2061"/>
          <p:cNvSpPr>
            <a:spLocks noChangeShapeType="1"/>
          </p:cNvSpPr>
          <p:nvPr/>
        </p:nvSpPr>
        <p:spPr bwMode="auto">
          <a:xfrm flipV="1">
            <a:off x="2133600" y="1981200"/>
            <a:ext cx="4495800" cy="3276600"/>
          </a:xfrm>
          <a:prstGeom prst="line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Text Box 2062"/>
          <p:cNvSpPr txBox="1">
            <a:spLocks noChangeArrowheads="1"/>
          </p:cNvSpPr>
          <p:nvPr/>
        </p:nvSpPr>
        <p:spPr bwMode="auto">
          <a:xfrm>
            <a:off x="6553200" y="1524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S</a:t>
            </a:r>
            <a:r>
              <a:rPr lang="en-US" altLang="en-US" b="1" baseline="-25000"/>
              <a:t>1</a:t>
            </a:r>
            <a:endParaRPr lang="en-US" altLang="en-US" b="1"/>
          </a:p>
        </p:txBody>
      </p:sp>
      <p:grpSp>
        <p:nvGrpSpPr>
          <p:cNvPr id="2" name="Group 2071"/>
          <p:cNvGrpSpPr>
            <a:grpSpLocks/>
          </p:cNvGrpSpPr>
          <p:nvPr/>
        </p:nvGrpSpPr>
        <p:grpSpPr bwMode="auto">
          <a:xfrm>
            <a:off x="4419600" y="1676400"/>
            <a:ext cx="4572000" cy="3886200"/>
            <a:chOff x="2784" y="1056"/>
            <a:chExt cx="2880" cy="2448"/>
          </a:xfrm>
        </p:grpSpPr>
        <p:sp>
          <p:nvSpPr>
            <p:cNvPr id="76825" name="Line 2063"/>
            <p:cNvSpPr>
              <a:spLocks noChangeShapeType="1"/>
            </p:cNvSpPr>
            <p:nvPr/>
          </p:nvSpPr>
          <p:spPr bwMode="auto">
            <a:xfrm flipV="1">
              <a:off x="2784" y="1440"/>
              <a:ext cx="2832" cy="2064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6" name="Text Box 2064"/>
            <p:cNvSpPr txBox="1">
              <a:spLocks noChangeArrowheads="1"/>
            </p:cNvSpPr>
            <p:nvPr/>
          </p:nvSpPr>
          <p:spPr bwMode="auto">
            <a:xfrm>
              <a:off x="5280" y="1056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S</a:t>
              </a:r>
              <a:r>
                <a:rPr lang="en-US" altLang="en-US" b="1" baseline="-25000"/>
                <a:t>2</a:t>
              </a:r>
              <a:endParaRPr lang="en-US" altLang="en-US" b="1"/>
            </a:p>
          </p:txBody>
        </p:sp>
      </p:grpSp>
      <p:grpSp>
        <p:nvGrpSpPr>
          <p:cNvPr id="3" name="Group 2073"/>
          <p:cNvGrpSpPr>
            <a:grpSpLocks/>
          </p:cNvGrpSpPr>
          <p:nvPr/>
        </p:nvGrpSpPr>
        <p:grpSpPr bwMode="auto">
          <a:xfrm>
            <a:off x="1676400" y="1143000"/>
            <a:ext cx="3962400" cy="2743200"/>
            <a:chOff x="1056" y="720"/>
            <a:chExt cx="2496" cy="1728"/>
          </a:xfrm>
        </p:grpSpPr>
        <p:sp>
          <p:nvSpPr>
            <p:cNvPr id="76823" name="Line 2065"/>
            <p:cNvSpPr>
              <a:spLocks noChangeShapeType="1"/>
            </p:cNvSpPr>
            <p:nvPr/>
          </p:nvSpPr>
          <p:spPr bwMode="auto">
            <a:xfrm flipV="1">
              <a:off x="1056" y="864"/>
              <a:ext cx="2112" cy="1584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4" name="Text Box 2066"/>
            <p:cNvSpPr txBox="1">
              <a:spLocks noChangeArrowheads="1"/>
            </p:cNvSpPr>
            <p:nvPr/>
          </p:nvSpPr>
          <p:spPr bwMode="auto">
            <a:xfrm>
              <a:off x="3168" y="72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1"/>
                <a:t>S</a:t>
              </a:r>
              <a:r>
                <a:rPr lang="en-US" altLang="en-US" b="1" baseline="-25000"/>
                <a:t>3</a:t>
              </a:r>
              <a:endParaRPr lang="en-US" altLang="en-US" b="1"/>
            </a:p>
          </p:txBody>
        </p:sp>
      </p:grpSp>
      <p:grpSp>
        <p:nvGrpSpPr>
          <p:cNvPr id="4" name="Group 2072"/>
          <p:cNvGrpSpPr>
            <a:grpSpLocks/>
          </p:cNvGrpSpPr>
          <p:nvPr/>
        </p:nvGrpSpPr>
        <p:grpSpPr bwMode="auto">
          <a:xfrm>
            <a:off x="4343400" y="3581400"/>
            <a:ext cx="2514600" cy="628650"/>
            <a:chOff x="2736" y="2256"/>
            <a:chExt cx="1584" cy="396"/>
          </a:xfrm>
        </p:grpSpPr>
        <p:sp>
          <p:nvSpPr>
            <p:cNvPr id="76821" name="Text Box 2067"/>
            <p:cNvSpPr txBox="1">
              <a:spLocks noChangeArrowheads="1"/>
            </p:cNvSpPr>
            <p:nvPr/>
          </p:nvSpPr>
          <p:spPr bwMode="auto">
            <a:xfrm>
              <a:off x="2736" y="2400"/>
              <a:ext cx="10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en-US" sz="2000" b="1">
                  <a:latin typeface="Tahoma" pitchFamily="34" charset="0"/>
                </a:rPr>
                <a:t>Kínálat nő</a:t>
              </a:r>
              <a:endParaRPr lang="en-US" altLang="en-US" sz="2000" b="1">
                <a:latin typeface="Tahoma" pitchFamily="34" charset="0"/>
              </a:endParaRPr>
            </a:p>
          </p:txBody>
        </p:sp>
        <p:sp>
          <p:nvSpPr>
            <p:cNvPr id="76822" name="Line 2069"/>
            <p:cNvSpPr>
              <a:spLocks noChangeShapeType="1"/>
            </p:cNvSpPr>
            <p:nvPr/>
          </p:nvSpPr>
          <p:spPr bwMode="auto">
            <a:xfrm>
              <a:off x="2928" y="2256"/>
              <a:ext cx="1392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074"/>
          <p:cNvGrpSpPr>
            <a:grpSpLocks/>
          </p:cNvGrpSpPr>
          <p:nvPr/>
        </p:nvGrpSpPr>
        <p:grpSpPr bwMode="auto">
          <a:xfrm>
            <a:off x="2362200" y="2590800"/>
            <a:ext cx="2590800" cy="914400"/>
            <a:chOff x="1488" y="1632"/>
            <a:chExt cx="1632" cy="576"/>
          </a:xfrm>
        </p:grpSpPr>
        <p:sp>
          <p:nvSpPr>
            <p:cNvPr id="76819" name="Text Box 2068"/>
            <p:cNvSpPr txBox="1">
              <a:spLocks noChangeArrowheads="1"/>
            </p:cNvSpPr>
            <p:nvPr/>
          </p:nvSpPr>
          <p:spPr bwMode="auto">
            <a:xfrm>
              <a:off x="2064" y="1632"/>
              <a:ext cx="105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en-US" sz="2000" b="1">
                  <a:latin typeface="Tahoma" pitchFamily="34" charset="0"/>
                </a:rPr>
                <a:t>Kínálat csökken</a:t>
              </a:r>
              <a:endParaRPr lang="en-US" altLang="en-US" sz="2000" b="1">
                <a:latin typeface="Tahoma" pitchFamily="34" charset="0"/>
              </a:endParaRPr>
            </a:p>
          </p:txBody>
        </p:sp>
        <p:sp>
          <p:nvSpPr>
            <p:cNvPr id="76820" name="Line 2070"/>
            <p:cNvSpPr>
              <a:spLocks noChangeShapeType="1"/>
            </p:cNvSpPr>
            <p:nvPr/>
          </p:nvSpPr>
          <p:spPr bwMode="auto">
            <a:xfrm flipH="1">
              <a:off x="1488" y="2208"/>
              <a:ext cx="1200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8" name="TextBox 2"/>
          <p:cNvSpPr txBox="1">
            <a:spLocks noChangeArrowheads="1"/>
          </p:cNvSpPr>
          <p:nvPr/>
        </p:nvSpPr>
        <p:spPr bwMode="auto">
          <a:xfrm>
            <a:off x="1905000" y="1143000"/>
            <a:ext cx="236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/>
              <a:t>Bármi más hatása, ami nem árváltozás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1232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752600"/>
            <a:ext cx="8534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Alternatív megoldás: Felvilágosítás a kábítószerekről, leszokást segítő programok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Csökkenti a drogok keresletét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keresleti görbe balra tolódik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Alacsonyabb </a:t>
            </a:r>
            <a:r>
              <a:rPr lang="en-US" altLang="en-US" dirty="0" smtClean="0"/>
              <a:t>mennyiség; </a:t>
            </a:r>
            <a:r>
              <a:rPr lang="hu-HU" altLang="en-US" dirty="0" smtClean="0"/>
              <a:t>alacsonyabb </a:t>
            </a:r>
            <a:r>
              <a:rPr lang="en-US" altLang="en-US" dirty="0" err="1" smtClean="0"/>
              <a:t>ár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Kevesebb droggal kapcsolatos bűntett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010936D-BC5D-4040-B754-9B53CF0EC038}" type="slidenum">
              <a:rPr lang="en-US" altLang="en-US" smtClean="0">
                <a:latin typeface="Calibri" pitchFamily="34" charset="0"/>
              </a:rPr>
              <a:pPr/>
              <a:t>70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6200"/>
            <a:ext cx="9144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rgbClr val="000070"/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hu-HU" altLang="en-US" sz="3200" dirty="0" smtClean="0"/>
              <a:t>3. ALKALMAZÁS: A </a:t>
            </a:r>
            <a:r>
              <a:rPr lang="hu-HU" altLang="en-US" sz="3200" dirty="0"/>
              <a:t>kábítószerek tiltása növeli vagy csökkenti a droggal kapcsolatos bűntetteket</a:t>
            </a:r>
            <a:r>
              <a:rPr lang="en-US" altLang="en-US" sz="32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Az illegális drogok csökkentésének gazdaságpolitikája</a:t>
            </a:r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5F988-CEEC-42BD-A9C1-5AC4E69A0EAC}" type="slidenum">
              <a:rPr lang="en-US" altLang="en-US" smtClean="0">
                <a:latin typeface="Calibri" pitchFamily="34" charset="0"/>
              </a:rPr>
              <a:pPr eaLnBrk="1" hangingPunct="1"/>
              <a:t>71</a:t>
            </a:fld>
            <a:endParaRPr lang="en-US" altLang="en-US" smtClean="0">
              <a:latin typeface="Calibri" pitchFamily="34" charset="0"/>
            </a:endParaRPr>
          </a:p>
        </p:txBody>
      </p:sp>
      <p:grpSp>
        <p:nvGrpSpPr>
          <p:cNvPr id="80901" name="Group 4"/>
          <p:cNvGrpSpPr>
            <a:grpSpLocks/>
          </p:cNvGrpSpPr>
          <p:nvPr/>
        </p:nvGrpSpPr>
        <p:grpSpPr bwMode="auto">
          <a:xfrm>
            <a:off x="4606925" y="1831975"/>
            <a:ext cx="3962400" cy="3352800"/>
            <a:chOff x="4607004" y="1535668"/>
            <a:chExt cx="3962400" cy="3352800"/>
          </a:xfrm>
        </p:grpSpPr>
        <p:sp>
          <p:nvSpPr>
            <p:cNvPr id="6" name="Rectangle 5"/>
            <p:cNvSpPr/>
            <p:nvPr/>
          </p:nvSpPr>
          <p:spPr>
            <a:xfrm>
              <a:off x="5369004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80989" name="Group 13"/>
            <p:cNvGrpSpPr>
              <a:grpSpLocks/>
            </p:cNvGrpSpPr>
            <p:nvPr/>
          </p:nvGrpSpPr>
          <p:grpSpPr bwMode="auto">
            <a:xfrm>
              <a:off x="4607004" y="1535668"/>
              <a:ext cx="763588" cy="3352800"/>
              <a:chOff x="152400" y="1905000"/>
              <a:chExt cx="763588" cy="3352800"/>
            </a:xfrm>
          </p:grpSpPr>
          <p:sp>
            <p:nvSpPr>
              <p:cNvPr id="80990" name="TextBox 7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9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02" name="Group 9"/>
          <p:cNvGrpSpPr>
            <a:grpSpLocks/>
          </p:cNvGrpSpPr>
          <p:nvPr/>
        </p:nvGrpSpPr>
        <p:grpSpPr bwMode="auto">
          <a:xfrm>
            <a:off x="31510" y="1831975"/>
            <a:ext cx="3962400" cy="3352800"/>
            <a:chOff x="0" y="1535668"/>
            <a:chExt cx="3962400" cy="3352800"/>
          </a:xfrm>
        </p:grpSpPr>
        <p:sp>
          <p:nvSpPr>
            <p:cNvPr id="11" name="Rectangle 10"/>
            <p:cNvSpPr/>
            <p:nvPr/>
          </p:nvSpPr>
          <p:spPr>
            <a:xfrm>
              <a:off x="762000" y="1840468"/>
              <a:ext cx="3200400" cy="304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1. an</a:t>
              </a:r>
            </a:p>
          </p:txBody>
        </p:sp>
        <p:grpSp>
          <p:nvGrpSpPr>
            <p:cNvPr id="80985" name="Group 13"/>
            <p:cNvGrpSpPr>
              <a:grpSpLocks/>
            </p:cNvGrpSpPr>
            <p:nvPr/>
          </p:nvGrpSpPr>
          <p:grpSpPr bwMode="auto">
            <a:xfrm>
              <a:off x="0" y="1535668"/>
              <a:ext cx="763588" cy="3352800"/>
              <a:chOff x="152400" y="1905000"/>
              <a:chExt cx="763588" cy="3352800"/>
            </a:xfrm>
          </p:grpSpPr>
          <p:sp>
            <p:nvSpPr>
              <p:cNvPr id="80986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1905000"/>
                <a:ext cx="4539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ár </a:t>
                </a:r>
              </a:p>
            </p:txBody>
          </p:sp>
          <p:cxnSp>
            <p:nvCxnSpPr>
              <p:cNvPr id="14" name="Straight Connector 6"/>
              <p:cNvCxnSpPr/>
              <p:nvPr/>
            </p:nvCxnSpPr>
            <p:spPr>
              <a:xfrm rot="5400000">
                <a:off x="-608806" y="3733006"/>
                <a:ext cx="30480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03" name="Group 17"/>
          <p:cNvGrpSpPr>
            <a:grpSpLocks/>
          </p:cNvGrpSpPr>
          <p:nvPr/>
        </p:nvGrpSpPr>
        <p:grpSpPr bwMode="auto">
          <a:xfrm>
            <a:off x="1981199" y="2582863"/>
            <a:ext cx="1082861" cy="2514600"/>
            <a:chOff x="2133599" y="2655332"/>
            <a:chExt cx="1082629" cy="2514600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1257217" y="3531714"/>
              <a:ext cx="2514600" cy="761836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83" name="TextBox 16"/>
            <p:cNvSpPr txBox="1">
              <a:spLocks noChangeArrowheads="1"/>
            </p:cNvSpPr>
            <p:nvPr/>
          </p:nvSpPr>
          <p:spPr bwMode="auto">
            <a:xfrm>
              <a:off x="2864925" y="4762207"/>
              <a:ext cx="3513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D</a:t>
              </a:r>
              <a:endParaRPr lang="en-US" altLang="en-US" dirty="0"/>
            </a:p>
          </p:txBody>
        </p:sp>
      </p:grpSp>
      <p:grpSp>
        <p:nvGrpSpPr>
          <p:cNvPr id="80904" name="Group 58"/>
          <p:cNvGrpSpPr>
            <a:grpSpLocks/>
          </p:cNvGrpSpPr>
          <p:nvPr/>
        </p:nvGrpSpPr>
        <p:grpSpPr bwMode="auto">
          <a:xfrm>
            <a:off x="322263" y="3132138"/>
            <a:ext cx="1898650" cy="369887"/>
            <a:chOff x="449094" y="4038600"/>
            <a:chExt cx="1898890" cy="36933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14290" y="4265271"/>
              <a:ext cx="1433694" cy="158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81" name="TextBox 19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80905" name="TextBox 20"/>
          <p:cNvSpPr txBox="1">
            <a:spLocks noChangeArrowheads="1"/>
          </p:cNvSpPr>
          <p:nvPr/>
        </p:nvSpPr>
        <p:spPr bwMode="auto">
          <a:xfrm>
            <a:off x="728316" y="533400"/>
            <a:ext cx="27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(a) </a:t>
            </a:r>
            <a:r>
              <a:rPr lang="hu-HU" altLang="en-US" dirty="0"/>
              <a:t>A drog tiltása</a:t>
            </a:r>
            <a:endParaRPr lang="en-US" altLang="en-US" dirty="0"/>
          </a:p>
        </p:txBody>
      </p:sp>
      <p:grpSp>
        <p:nvGrpSpPr>
          <p:cNvPr id="80906" name="Group 17"/>
          <p:cNvGrpSpPr>
            <a:grpSpLocks/>
          </p:cNvGrpSpPr>
          <p:nvPr/>
        </p:nvGrpSpPr>
        <p:grpSpPr bwMode="auto">
          <a:xfrm>
            <a:off x="6732588" y="2576513"/>
            <a:ext cx="2103437" cy="2459037"/>
            <a:chOff x="2278705" y="2649400"/>
            <a:chExt cx="2103204" cy="2458395"/>
          </a:xfrm>
        </p:grpSpPr>
        <p:cxnSp>
          <p:nvCxnSpPr>
            <p:cNvPr id="23" name="Straight Connector 22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9" name="TextBox 23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1</a:t>
              </a:r>
            </a:p>
          </p:txBody>
        </p:sp>
      </p:grpSp>
      <p:sp>
        <p:nvSpPr>
          <p:cNvPr id="80908" name="TextBox 25"/>
          <p:cNvSpPr txBox="1">
            <a:spLocks noChangeArrowheads="1"/>
          </p:cNvSpPr>
          <p:nvPr/>
        </p:nvSpPr>
        <p:spPr bwMode="auto">
          <a:xfrm>
            <a:off x="5016682" y="533400"/>
            <a:ext cx="37048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Drog-felvilágosítás</a:t>
            </a:r>
            <a:endParaRPr lang="en-US" altLang="en-US" dirty="0"/>
          </a:p>
        </p:txBody>
      </p:sp>
      <p:grpSp>
        <p:nvGrpSpPr>
          <p:cNvPr id="80909" name="Group 17"/>
          <p:cNvGrpSpPr>
            <a:grpSpLocks/>
          </p:cNvGrpSpPr>
          <p:nvPr/>
        </p:nvGrpSpPr>
        <p:grpSpPr bwMode="auto">
          <a:xfrm>
            <a:off x="1839913" y="2479675"/>
            <a:ext cx="1982787" cy="2471738"/>
            <a:chOff x="1033157" y="2434649"/>
            <a:chExt cx="1982147" cy="2473035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855363" y="3090532"/>
              <a:ext cx="1994946" cy="1639358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7" name="TextBox 28"/>
            <p:cNvSpPr txBox="1">
              <a:spLocks noChangeArrowheads="1"/>
            </p:cNvSpPr>
            <p:nvPr/>
          </p:nvSpPr>
          <p:spPr bwMode="auto">
            <a:xfrm>
              <a:off x="2591790" y="2434649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80910" name="Group 17"/>
          <p:cNvGrpSpPr>
            <a:grpSpLocks/>
          </p:cNvGrpSpPr>
          <p:nvPr/>
        </p:nvGrpSpPr>
        <p:grpSpPr bwMode="auto">
          <a:xfrm>
            <a:off x="1114425" y="2393950"/>
            <a:ext cx="2136775" cy="2341563"/>
            <a:chOff x="831277" y="2589026"/>
            <a:chExt cx="2136532" cy="2342403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637917" y="3001540"/>
              <a:ext cx="2123249" cy="173652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5" name="TextBox 31"/>
            <p:cNvSpPr txBox="1">
              <a:spLocks noChangeArrowheads="1"/>
            </p:cNvSpPr>
            <p:nvPr/>
          </p:nvSpPr>
          <p:spPr bwMode="auto">
            <a:xfrm>
              <a:off x="2544295" y="2589026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80911" name="Freeform 183"/>
          <p:cNvSpPr>
            <a:spLocks/>
          </p:cNvSpPr>
          <p:nvPr/>
        </p:nvSpPr>
        <p:spPr bwMode="auto">
          <a:xfrm>
            <a:off x="2136775" y="32861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Freeform 183"/>
          <p:cNvSpPr>
            <a:spLocks/>
          </p:cNvSpPr>
          <p:nvPr/>
        </p:nvSpPr>
        <p:spPr bwMode="auto">
          <a:xfrm>
            <a:off x="2384425" y="412750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13" name="Group 58"/>
          <p:cNvGrpSpPr>
            <a:grpSpLocks/>
          </p:cNvGrpSpPr>
          <p:nvPr/>
        </p:nvGrpSpPr>
        <p:grpSpPr bwMode="auto">
          <a:xfrm>
            <a:off x="298450" y="3967163"/>
            <a:ext cx="2182813" cy="368300"/>
            <a:chOff x="449094" y="4038600"/>
            <a:chExt cx="2184199" cy="369332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914527" y="4264657"/>
              <a:ext cx="1718766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73" name="TextBox 36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V="1">
            <a:off x="2552700" y="3051175"/>
            <a:ext cx="760413" cy="12700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476250" y="3773488"/>
            <a:ext cx="803275" cy="15875"/>
          </a:xfrm>
          <a:prstGeom prst="straightConnector1">
            <a:avLst/>
          </a:prstGeom>
          <a:ln w="28575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16" name="Group 39"/>
          <p:cNvGrpSpPr>
            <a:grpSpLocks/>
          </p:cNvGrpSpPr>
          <p:nvPr/>
        </p:nvGrpSpPr>
        <p:grpSpPr bwMode="auto">
          <a:xfrm>
            <a:off x="2190750" y="1023938"/>
            <a:ext cx="2435225" cy="1933574"/>
            <a:chOff x="5020338" y="698933"/>
            <a:chExt cx="2435432" cy="1934193"/>
          </a:xfrm>
        </p:grpSpPr>
        <p:sp>
          <p:nvSpPr>
            <p:cNvPr id="80970" name="TextBox 43"/>
            <p:cNvSpPr txBox="1">
              <a:spLocks noChangeArrowheads="1"/>
            </p:cNvSpPr>
            <p:nvPr/>
          </p:nvSpPr>
          <p:spPr bwMode="auto">
            <a:xfrm>
              <a:off x="5020338" y="698933"/>
              <a:ext cx="2435432" cy="1015989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 drogok tiltása csökkenti a drog kínálatát</a:t>
              </a:r>
              <a:r>
                <a:rPr lang="en-US" altLang="en-US" dirty="0"/>
                <a:t>. . .</a:t>
              </a:r>
            </a:p>
          </p:txBody>
        </p:sp>
        <p:cxnSp>
          <p:nvCxnSpPr>
            <p:cNvPr id="42" name="Straight Connector 41"/>
            <p:cNvCxnSpPr>
              <a:stCxn id="80970" idx="2"/>
            </p:cNvCxnSpPr>
            <p:nvPr/>
          </p:nvCxnSpPr>
          <p:spPr>
            <a:xfrm flipH="1">
              <a:off x="5954411" y="1714922"/>
              <a:ext cx="283643" cy="91820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7" name="Group 42"/>
          <p:cNvGrpSpPr>
            <a:grpSpLocks/>
          </p:cNvGrpSpPr>
          <p:nvPr/>
        </p:nvGrpSpPr>
        <p:grpSpPr bwMode="auto">
          <a:xfrm>
            <a:off x="877886" y="1905000"/>
            <a:ext cx="1242219" cy="1876425"/>
            <a:chOff x="5000501" y="753861"/>
            <a:chExt cx="1242288" cy="1875391"/>
          </a:xfrm>
        </p:grpSpPr>
        <p:sp>
          <p:nvSpPr>
            <p:cNvPr id="80968" name="TextBox 43"/>
            <p:cNvSpPr txBox="1">
              <a:spLocks noChangeArrowheads="1"/>
            </p:cNvSpPr>
            <p:nvPr/>
          </p:nvSpPr>
          <p:spPr bwMode="auto">
            <a:xfrm>
              <a:off x="5000501" y="753861"/>
              <a:ext cx="1242288" cy="1015103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… </a:t>
              </a:r>
              <a:r>
                <a:rPr lang="hu-HU" altLang="en-US" dirty="0"/>
                <a:t>ami növeli az </a:t>
              </a:r>
              <a:r>
                <a:rPr lang="hu-HU" altLang="en-US" dirty="0" smtClean="0"/>
                <a:t>árat</a:t>
              </a:r>
              <a:r>
                <a:rPr lang="en-US" altLang="en-US" dirty="0" smtClean="0"/>
                <a:t>…</a:t>
              </a:r>
              <a:endParaRPr lang="en-US" altLang="en-US" dirty="0"/>
            </a:p>
          </p:txBody>
        </p:sp>
        <p:cxnSp>
          <p:nvCxnSpPr>
            <p:cNvPr id="45" name="Straight Connector 44"/>
            <p:cNvCxnSpPr>
              <a:endCxn id="80968" idx="2"/>
            </p:cNvCxnSpPr>
            <p:nvPr/>
          </p:nvCxnSpPr>
          <p:spPr>
            <a:xfrm flipV="1">
              <a:off x="5008440" y="1768964"/>
              <a:ext cx="613205" cy="86028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18" name="Group 58"/>
          <p:cNvGrpSpPr>
            <a:grpSpLocks/>
          </p:cNvGrpSpPr>
          <p:nvPr/>
        </p:nvGrpSpPr>
        <p:grpSpPr bwMode="auto">
          <a:xfrm>
            <a:off x="4938713" y="3824288"/>
            <a:ext cx="2233612" cy="368300"/>
            <a:chOff x="449094" y="4038600"/>
            <a:chExt cx="2233378" cy="369332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914182" y="4290128"/>
              <a:ext cx="1768290" cy="159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7" name="TextBox 47"/>
            <p:cNvSpPr txBox="1">
              <a:spLocks noChangeArrowheads="1"/>
            </p:cNvSpPr>
            <p:nvPr/>
          </p:nvSpPr>
          <p:spPr bwMode="auto">
            <a:xfrm>
              <a:off x="449094" y="40386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19" name="Group 17"/>
          <p:cNvGrpSpPr>
            <a:grpSpLocks/>
          </p:cNvGrpSpPr>
          <p:nvPr/>
        </p:nvGrpSpPr>
        <p:grpSpPr bwMode="auto">
          <a:xfrm>
            <a:off x="6197600" y="2690813"/>
            <a:ext cx="2347618" cy="2235200"/>
            <a:chOff x="1033157" y="2672156"/>
            <a:chExt cx="2348589" cy="2235528"/>
          </a:xfrm>
        </p:grpSpPr>
        <p:cxnSp>
          <p:nvCxnSpPr>
            <p:cNvPr id="50" name="Straight Connector 49"/>
            <p:cNvCxnSpPr/>
            <p:nvPr/>
          </p:nvCxnSpPr>
          <p:spPr>
            <a:xfrm rot="10800000" flipV="1">
              <a:off x="1033157" y="3080203"/>
              <a:ext cx="2032841" cy="1827481"/>
            </a:xfrm>
            <a:prstGeom prst="line">
              <a:avLst/>
            </a:prstGeom>
            <a:ln w="38100">
              <a:solidFill>
                <a:srgbClr val="00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5" name="TextBox 50"/>
            <p:cNvSpPr txBox="1">
              <a:spLocks noChangeArrowheads="1"/>
            </p:cNvSpPr>
            <p:nvPr/>
          </p:nvSpPr>
          <p:spPr bwMode="auto">
            <a:xfrm>
              <a:off x="3043052" y="2672156"/>
              <a:ext cx="338694" cy="369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dirty="0" smtClean="0"/>
                <a:t>S</a:t>
              </a:r>
              <a:endParaRPr lang="en-US" altLang="en-US" baseline="-25000" dirty="0"/>
            </a:p>
          </p:txBody>
        </p:sp>
      </p:grpSp>
      <p:sp>
        <p:nvSpPr>
          <p:cNvPr id="80920" name="Freeform 183"/>
          <p:cNvSpPr>
            <a:spLocks/>
          </p:cNvSpPr>
          <p:nvPr/>
        </p:nvSpPr>
        <p:spPr bwMode="auto">
          <a:xfrm>
            <a:off x="7537450" y="3603625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0921" name="Group 58"/>
          <p:cNvGrpSpPr>
            <a:grpSpLocks/>
          </p:cNvGrpSpPr>
          <p:nvPr/>
        </p:nvGrpSpPr>
        <p:grpSpPr bwMode="auto">
          <a:xfrm>
            <a:off x="4938713" y="3465513"/>
            <a:ext cx="2684462" cy="369887"/>
            <a:chOff x="460969" y="4062350"/>
            <a:chExt cx="2684942" cy="36933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915075" y="4265245"/>
              <a:ext cx="2230836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63" name="TextBox 58"/>
            <p:cNvSpPr txBox="1">
              <a:spLocks noChangeArrowheads="1"/>
            </p:cNvSpPr>
            <p:nvPr/>
          </p:nvSpPr>
          <p:spPr bwMode="auto">
            <a:xfrm>
              <a:off x="460969" y="406235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V="1">
            <a:off x="6564313" y="3144838"/>
            <a:ext cx="558800" cy="476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5280025" y="3879851"/>
            <a:ext cx="352425" cy="12700"/>
          </a:xfrm>
          <a:prstGeom prst="straightConnector1">
            <a:avLst/>
          </a:prstGeom>
          <a:ln w="19050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24" name="Group 61"/>
          <p:cNvGrpSpPr>
            <a:grpSpLocks/>
          </p:cNvGrpSpPr>
          <p:nvPr/>
        </p:nvGrpSpPr>
        <p:grpSpPr bwMode="auto">
          <a:xfrm>
            <a:off x="6853238" y="983490"/>
            <a:ext cx="2339975" cy="2091498"/>
            <a:chOff x="6262992" y="357132"/>
            <a:chExt cx="2340429" cy="2093937"/>
          </a:xfrm>
        </p:grpSpPr>
        <p:sp>
          <p:nvSpPr>
            <p:cNvPr id="80960" name="TextBox 43"/>
            <p:cNvSpPr txBox="1">
              <a:spLocks noChangeArrowheads="1"/>
            </p:cNvSpPr>
            <p:nvPr/>
          </p:nvSpPr>
          <p:spPr bwMode="auto">
            <a:xfrm>
              <a:off x="6262992" y="357132"/>
              <a:ext cx="2340429" cy="132498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A drog-felvilágosítás csökkenti a keresletet</a:t>
              </a:r>
              <a:r>
                <a:rPr lang="en-US" altLang="en-US" dirty="0" smtClean="0"/>
                <a:t>.</a:t>
              </a:r>
              <a:r>
                <a:rPr lang="hu-HU" altLang="en-US" dirty="0" smtClean="0"/>
                <a:t>.</a:t>
              </a:r>
              <a:r>
                <a:rPr lang="en-US" altLang="en-US" dirty="0" smtClean="0"/>
                <a:t>.</a:t>
              </a:r>
              <a:endParaRPr lang="en-US" alt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6196746" y="1792571"/>
              <a:ext cx="724744" cy="59225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5" name="Group 64"/>
          <p:cNvGrpSpPr>
            <a:grpSpLocks/>
          </p:cNvGrpSpPr>
          <p:nvPr/>
        </p:nvGrpSpPr>
        <p:grpSpPr bwMode="auto">
          <a:xfrm>
            <a:off x="5456237" y="1343561"/>
            <a:ext cx="1287462" cy="2528352"/>
            <a:chOff x="4642814" y="-869185"/>
            <a:chExt cx="1287493" cy="252697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4738067" y="399584"/>
              <a:ext cx="274247" cy="125820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9" name="TextBox 43"/>
            <p:cNvSpPr txBox="1">
              <a:spLocks noChangeArrowheads="1"/>
            </p:cNvSpPr>
            <p:nvPr/>
          </p:nvSpPr>
          <p:spPr bwMode="auto">
            <a:xfrm>
              <a:off x="4642814" y="-869185"/>
              <a:ext cx="1287493" cy="132271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2. . . . </a:t>
              </a:r>
              <a:r>
                <a:rPr lang="hu-HU" altLang="en-US" dirty="0"/>
                <a:t>ami csökkenti az árat</a:t>
              </a:r>
              <a:r>
                <a:rPr lang="en-US" altLang="en-US" dirty="0"/>
                <a:t> . .</a:t>
              </a:r>
            </a:p>
          </p:txBody>
        </p:sp>
      </p:grpSp>
      <p:grpSp>
        <p:nvGrpSpPr>
          <p:cNvPr id="80926" name="Group 8"/>
          <p:cNvGrpSpPr>
            <a:grpSpLocks/>
          </p:cNvGrpSpPr>
          <p:nvPr/>
        </p:nvGrpSpPr>
        <p:grpSpPr bwMode="auto">
          <a:xfrm>
            <a:off x="525463" y="5173663"/>
            <a:ext cx="3963987" cy="381000"/>
            <a:chOff x="677694" y="5246132"/>
            <a:chExt cx="3963415" cy="381000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6" name="TextBox 69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mennyiség </a:t>
              </a:r>
            </a:p>
          </p:txBody>
        </p:sp>
        <p:sp>
          <p:nvSpPr>
            <p:cNvPr id="80957" name="TextBox 70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80927" name="Group 34"/>
          <p:cNvGrpSpPr>
            <a:grpSpLocks/>
          </p:cNvGrpSpPr>
          <p:nvPr/>
        </p:nvGrpSpPr>
        <p:grpSpPr bwMode="auto">
          <a:xfrm>
            <a:off x="5132388" y="5173663"/>
            <a:ext cx="3963987" cy="381000"/>
            <a:chOff x="677694" y="5246132"/>
            <a:chExt cx="3963415" cy="381000"/>
          </a:xfrm>
        </p:grpSpPr>
        <p:cxnSp>
          <p:nvCxnSpPr>
            <p:cNvPr id="73" name="Straight Connector 72"/>
            <p:cNvCxnSpPr/>
            <p:nvPr/>
          </p:nvCxnSpPr>
          <p:spPr>
            <a:xfrm flipV="1">
              <a:off x="914197" y="5246132"/>
              <a:ext cx="3199938" cy="11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53" name="TextBox 73"/>
            <p:cNvSpPr txBox="1">
              <a:spLocks noChangeArrowheads="1"/>
            </p:cNvSpPr>
            <p:nvPr/>
          </p:nvSpPr>
          <p:spPr bwMode="auto">
            <a:xfrm>
              <a:off x="3276600" y="5246132"/>
              <a:ext cx="13645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dirty="0"/>
                <a:t>mennyiség </a:t>
              </a:r>
            </a:p>
          </p:txBody>
        </p:sp>
        <p:sp>
          <p:nvSpPr>
            <p:cNvPr id="80954" name="TextBox 74"/>
            <p:cNvSpPr txBox="1">
              <a:spLocks noChangeArrowheads="1"/>
            </p:cNvSpPr>
            <p:nvPr/>
          </p:nvSpPr>
          <p:spPr bwMode="auto">
            <a:xfrm>
              <a:off x="677694" y="525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80928" name="Group 58"/>
          <p:cNvGrpSpPr>
            <a:grpSpLocks/>
          </p:cNvGrpSpPr>
          <p:nvPr/>
        </p:nvGrpSpPr>
        <p:grpSpPr bwMode="auto">
          <a:xfrm>
            <a:off x="2257425" y="4217988"/>
            <a:ext cx="449263" cy="1330325"/>
            <a:chOff x="6960219" y="4144491"/>
            <a:chExt cx="449162" cy="1330241"/>
          </a:xfrm>
        </p:grpSpPr>
        <p:sp>
          <p:nvSpPr>
            <p:cNvPr id="80950" name="TextBox 83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6683186" y="4623092"/>
              <a:ext cx="960376" cy="317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29" name="Group 58"/>
          <p:cNvGrpSpPr>
            <a:grpSpLocks/>
          </p:cNvGrpSpPr>
          <p:nvPr/>
        </p:nvGrpSpPr>
        <p:grpSpPr bwMode="auto">
          <a:xfrm>
            <a:off x="1965325" y="3341688"/>
            <a:ext cx="449263" cy="2206625"/>
            <a:chOff x="6926171" y="3267888"/>
            <a:chExt cx="449162" cy="2206844"/>
          </a:xfrm>
        </p:grpSpPr>
        <p:sp>
          <p:nvSpPr>
            <p:cNvPr id="80948" name="TextBox 87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6246576" y="4182380"/>
              <a:ext cx="1836919" cy="793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 flipV="1">
            <a:off x="2190750" y="5062538"/>
            <a:ext cx="246063" cy="1587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1" name="Group 100"/>
          <p:cNvGrpSpPr>
            <a:grpSpLocks/>
          </p:cNvGrpSpPr>
          <p:nvPr/>
        </p:nvGrpSpPr>
        <p:grpSpPr bwMode="auto">
          <a:xfrm>
            <a:off x="2209800" y="5064124"/>
            <a:ext cx="2481264" cy="1641475"/>
            <a:chOff x="4935988" y="1710957"/>
            <a:chExt cx="2479353" cy="1643383"/>
          </a:xfrm>
        </p:grpSpPr>
        <p:sp>
          <p:nvSpPr>
            <p:cNvPr id="80946" name="TextBox 101"/>
            <p:cNvSpPr txBox="1">
              <a:spLocks noChangeArrowheads="1"/>
            </p:cNvSpPr>
            <p:nvPr/>
          </p:nvSpPr>
          <p:spPr bwMode="auto">
            <a:xfrm>
              <a:off x="4935988" y="2337497"/>
              <a:ext cx="2479353" cy="1016843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03" name="Straight Connector 102"/>
            <p:cNvCxnSpPr>
              <a:endCxn id="80946" idx="0"/>
            </p:cNvCxnSpPr>
            <p:nvPr/>
          </p:nvCxnSpPr>
          <p:spPr>
            <a:xfrm>
              <a:off x="5110479" y="1710957"/>
              <a:ext cx="1065186" cy="6265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2" name="Group 17"/>
          <p:cNvGrpSpPr>
            <a:grpSpLocks/>
          </p:cNvGrpSpPr>
          <p:nvPr/>
        </p:nvGrpSpPr>
        <p:grpSpPr bwMode="auto">
          <a:xfrm>
            <a:off x="6065838" y="2681288"/>
            <a:ext cx="2103437" cy="2459037"/>
            <a:chOff x="2278705" y="2649400"/>
            <a:chExt cx="2103204" cy="2458395"/>
          </a:xfrm>
        </p:grpSpPr>
        <p:cxnSp>
          <p:nvCxnSpPr>
            <p:cNvPr id="108" name="Straight Connector 107"/>
            <p:cNvCxnSpPr/>
            <p:nvPr/>
          </p:nvCxnSpPr>
          <p:spPr>
            <a:xfrm rot="16200000" flipH="1">
              <a:off x="2062988" y="2865117"/>
              <a:ext cx="2118759" cy="168732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45" name="TextBox 108"/>
            <p:cNvSpPr txBox="1">
              <a:spLocks noChangeArrowheads="1"/>
            </p:cNvSpPr>
            <p:nvPr/>
          </p:nvSpPr>
          <p:spPr bwMode="auto">
            <a:xfrm>
              <a:off x="3945571" y="4738463"/>
              <a:ext cx="4363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80933" name="Group 58"/>
          <p:cNvGrpSpPr>
            <a:grpSpLocks/>
          </p:cNvGrpSpPr>
          <p:nvPr/>
        </p:nvGrpSpPr>
        <p:grpSpPr bwMode="auto">
          <a:xfrm>
            <a:off x="7385050" y="3668713"/>
            <a:ext cx="449263" cy="1866900"/>
            <a:chOff x="6960219" y="3609366"/>
            <a:chExt cx="449162" cy="1865366"/>
          </a:xfrm>
        </p:grpSpPr>
        <p:sp>
          <p:nvSpPr>
            <p:cNvPr id="80942" name="TextBox 110"/>
            <p:cNvSpPr txBox="1">
              <a:spLocks noChangeArrowheads="1"/>
            </p:cNvSpPr>
            <p:nvPr/>
          </p:nvSpPr>
          <p:spPr bwMode="auto">
            <a:xfrm>
              <a:off x="6960219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1</a:t>
              </a:r>
            </a:p>
          </p:txBody>
        </p:sp>
        <p:cxnSp>
          <p:nvCxnSpPr>
            <p:cNvPr id="112" name="Straight Connector 111"/>
            <p:cNvCxnSpPr/>
            <p:nvPr/>
          </p:nvCxnSpPr>
          <p:spPr>
            <a:xfrm rot="5400000">
              <a:off x="6426593" y="4344560"/>
              <a:ext cx="1495782" cy="2539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934" name="Group 58"/>
          <p:cNvGrpSpPr>
            <a:grpSpLocks/>
          </p:cNvGrpSpPr>
          <p:nvPr/>
        </p:nvGrpSpPr>
        <p:grpSpPr bwMode="auto">
          <a:xfrm>
            <a:off x="6927850" y="4073525"/>
            <a:ext cx="449263" cy="1460500"/>
            <a:chOff x="6926171" y="4013528"/>
            <a:chExt cx="449162" cy="1461204"/>
          </a:xfrm>
        </p:grpSpPr>
        <p:sp>
          <p:nvSpPr>
            <p:cNvPr id="80940" name="TextBox 113"/>
            <p:cNvSpPr txBox="1">
              <a:spLocks noChangeArrowheads="1"/>
            </p:cNvSpPr>
            <p:nvPr/>
          </p:nvSpPr>
          <p:spPr bwMode="auto">
            <a:xfrm>
              <a:off x="6926171" y="5105400"/>
              <a:ext cx="4491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  <a:r>
                <a:rPr lang="en-US" altLang="en-US" baseline="-25000"/>
                <a:t>2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rot="16200000" flipH="1">
              <a:off x="6614706" y="4558304"/>
              <a:ext cx="1091139" cy="158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935" name="Freeform 183"/>
          <p:cNvSpPr>
            <a:spLocks/>
          </p:cNvSpPr>
          <p:nvPr/>
        </p:nvSpPr>
        <p:spPr bwMode="auto">
          <a:xfrm>
            <a:off x="7081838" y="4006850"/>
            <a:ext cx="146050" cy="136525"/>
          </a:xfrm>
          <a:custGeom>
            <a:avLst/>
            <a:gdLst>
              <a:gd name="T0" fmla="*/ 2147483647 w 106"/>
              <a:gd name="T1" fmla="*/ 2147483647 h 68"/>
              <a:gd name="T2" fmla="*/ 2147483647 w 106"/>
              <a:gd name="T3" fmla="*/ 2147483647 h 68"/>
              <a:gd name="T4" fmla="*/ 2147483647 w 106"/>
              <a:gd name="T5" fmla="*/ 2147483647 h 68"/>
              <a:gd name="T6" fmla="*/ 2147483647 w 106"/>
              <a:gd name="T7" fmla="*/ 2147483647 h 68"/>
              <a:gd name="T8" fmla="*/ 2147483647 w 106"/>
              <a:gd name="T9" fmla="*/ 2147483647 h 68"/>
              <a:gd name="T10" fmla="*/ 2147483647 w 106"/>
              <a:gd name="T11" fmla="*/ 2147483647 h 68"/>
              <a:gd name="T12" fmla="*/ 2147483647 w 106"/>
              <a:gd name="T13" fmla="*/ 2147483647 h 68"/>
              <a:gd name="T14" fmla="*/ 2147483647 w 106"/>
              <a:gd name="T15" fmla="*/ 2147483647 h 68"/>
              <a:gd name="T16" fmla="*/ 2147483647 w 106"/>
              <a:gd name="T17" fmla="*/ 2147483647 h 68"/>
              <a:gd name="T18" fmla="*/ 2147483647 w 106"/>
              <a:gd name="T19" fmla="*/ 2147483647 h 68"/>
              <a:gd name="T20" fmla="*/ 2147483647 w 106"/>
              <a:gd name="T21" fmla="*/ 0 h 68"/>
              <a:gd name="T22" fmla="*/ 2147483647 w 106"/>
              <a:gd name="T23" fmla="*/ 0 h 68"/>
              <a:gd name="T24" fmla="*/ 2147483647 w 106"/>
              <a:gd name="T25" fmla="*/ 2147483647 h 68"/>
              <a:gd name="T26" fmla="*/ 2147483647 w 106"/>
              <a:gd name="T27" fmla="*/ 2147483647 h 68"/>
              <a:gd name="T28" fmla="*/ 2147483647 w 106"/>
              <a:gd name="T29" fmla="*/ 2147483647 h 68"/>
              <a:gd name="T30" fmla="*/ 0 w 106"/>
              <a:gd name="T31" fmla="*/ 2147483647 h 68"/>
              <a:gd name="T32" fmla="*/ 0 w 106"/>
              <a:gd name="T33" fmla="*/ 2147483647 h 68"/>
              <a:gd name="T34" fmla="*/ 2147483647 w 106"/>
              <a:gd name="T35" fmla="*/ 2147483647 h 68"/>
              <a:gd name="T36" fmla="*/ 2147483647 w 106"/>
              <a:gd name="T37" fmla="*/ 2147483647 h 68"/>
              <a:gd name="T38" fmla="*/ 2147483647 w 106"/>
              <a:gd name="T39" fmla="*/ 2147483647 h 68"/>
              <a:gd name="T40" fmla="*/ 2147483647 w 106"/>
              <a:gd name="T41" fmla="*/ 2147483647 h 68"/>
              <a:gd name="T42" fmla="*/ 2147483647 w 106"/>
              <a:gd name="T43" fmla="*/ 2147483647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161213" y="4964113"/>
            <a:ext cx="403225" cy="11112"/>
          </a:xfrm>
          <a:prstGeom prst="straightConnector1">
            <a:avLst/>
          </a:prstGeom>
          <a:ln w="28575">
            <a:solidFill>
              <a:srgbClr val="80008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937" name="Group 121"/>
          <p:cNvGrpSpPr>
            <a:grpSpLocks/>
          </p:cNvGrpSpPr>
          <p:nvPr/>
        </p:nvGrpSpPr>
        <p:grpSpPr bwMode="auto">
          <a:xfrm>
            <a:off x="5343304" y="5035550"/>
            <a:ext cx="2256059" cy="1672637"/>
            <a:chOff x="3033557" y="1777565"/>
            <a:chExt cx="2256401" cy="1668457"/>
          </a:xfrm>
        </p:grpSpPr>
        <p:sp>
          <p:nvSpPr>
            <p:cNvPr id="80938" name="TextBox 122"/>
            <p:cNvSpPr txBox="1">
              <a:spLocks noChangeArrowheads="1"/>
            </p:cNvSpPr>
            <p:nvPr/>
          </p:nvSpPr>
          <p:spPr bwMode="auto">
            <a:xfrm>
              <a:off x="3033557" y="2432897"/>
              <a:ext cx="2256401" cy="1013125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3. … </a:t>
              </a:r>
              <a:r>
                <a:rPr lang="hu-HU" altLang="en-US" dirty="0"/>
                <a:t>és csökkenti az eladott mennyiséget</a:t>
              </a:r>
              <a:endParaRPr lang="en-US" altLang="en-US" dirty="0"/>
            </a:p>
          </p:txBody>
        </p:sp>
        <p:cxnSp>
          <p:nvCxnSpPr>
            <p:cNvPr id="124" name="Straight Connector 123"/>
            <p:cNvCxnSpPr>
              <a:endCxn id="80938" idx="0"/>
            </p:cNvCxnSpPr>
            <p:nvPr/>
          </p:nvCxnSpPr>
          <p:spPr>
            <a:xfrm flipH="1">
              <a:off x="4161758" y="1777565"/>
              <a:ext cx="877337" cy="65533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0" grpId="0" animBg="1"/>
      <p:bldP spid="8093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Sztori (előző ábrához)  </a:t>
            </a:r>
            <a:endParaRPr lang="en-US" altLang="en-US" dirty="0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hu-HU" altLang="en-US" sz="3200" dirty="0"/>
              <a:t>A drogok tiltása </a:t>
            </a:r>
            <a:r>
              <a:rPr lang="en-US" altLang="en-US" sz="3200" dirty="0"/>
              <a:t>S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-ből</a:t>
            </a:r>
            <a:r>
              <a:rPr lang="en-US" altLang="en-US" sz="3200" dirty="0"/>
              <a:t> S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-be</a:t>
            </a:r>
            <a:r>
              <a:rPr lang="hu-HU" altLang="en-US" sz="3200" dirty="0"/>
              <a:t> csökkenti a drogok kínálatát, ahogy az</a:t>
            </a:r>
            <a:r>
              <a:rPr lang="en-US" altLang="en-US" sz="3200" dirty="0"/>
              <a:t> (a)</a:t>
            </a:r>
            <a:r>
              <a:rPr lang="hu-HU" altLang="en-US" sz="3200" dirty="0"/>
              <a:t> ábrán látható</a:t>
            </a:r>
            <a:r>
              <a:rPr lang="en-US" altLang="en-US" sz="3200" dirty="0"/>
              <a:t>. </a:t>
            </a:r>
            <a:r>
              <a:rPr lang="hu-HU" altLang="en-US" sz="3200" dirty="0"/>
              <a:t>Ha a drogok kereslete rugalmatlan</a:t>
            </a:r>
            <a:r>
              <a:rPr lang="en-US" altLang="en-US" sz="3200" dirty="0"/>
              <a:t>, </a:t>
            </a:r>
            <a:r>
              <a:rPr lang="hu-HU" altLang="en-US" sz="3200" dirty="0"/>
              <a:t>akkor a drogosok által fizetett összeg nő</a:t>
            </a:r>
            <a:r>
              <a:rPr lang="en-US" altLang="en-US" sz="3200" dirty="0"/>
              <a:t>, </a:t>
            </a:r>
            <a:r>
              <a:rPr lang="hu-HU" altLang="en-US" sz="3200" dirty="0"/>
              <a:t>még ha a használt drogok száma csökken is</a:t>
            </a:r>
            <a:r>
              <a:rPr lang="en-US" altLang="en-US" sz="3200" dirty="0"/>
              <a:t>. </a:t>
            </a:r>
            <a:r>
              <a:rPr lang="hu-HU" altLang="en-US" sz="3200" dirty="0"/>
              <a:t>Ezzel szemben a </a:t>
            </a:r>
            <a:r>
              <a:rPr lang="hu-HU" altLang="en-US" sz="3200" dirty="0" err="1"/>
              <a:t>drogfelvilágosítás</a:t>
            </a:r>
            <a:r>
              <a:rPr lang="hu-HU" altLang="en-US" sz="3200" dirty="0"/>
              <a:t> csökkenti a drogok keresletét </a:t>
            </a:r>
            <a:r>
              <a:rPr lang="en-US" altLang="en-US" sz="3200" dirty="0"/>
              <a:t>D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-ről</a:t>
            </a:r>
            <a:r>
              <a:rPr lang="en-US" altLang="en-US" sz="3200" dirty="0"/>
              <a:t> D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-re</a:t>
            </a:r>
            <a:r>
              <a:rPr lang="hu-HU" altLang="en-US" sz="3200" dirty="0"/>
              <a:t>, ahogy</a:t>
            </a:r>
            <a:r>
              <a:rPr lang="en-US" altLang="en-US" sz="3200" dirty="0"/>
              <a:t> </a:t>
            </a:r>
            <a:r>
              <a:rPr lang="hu-HU" altLang="en-US" sz="3200" dirty="0"/>
              <a:t>a</a:t>
            </a:r>
            <a:r>
              <a:rPr lang="en-US" altLang="en-US" sz="3200" dirty="0"/>
              <a:t> (b)</a:t>
            </a:r>
            <a:r>
              <a:rPr lang="hu-HU" altLang="en-US" sz="3200" dirty="0"/>
              <a:t> ábrán látható</a:t>
            </a:r>
            <a:r>
              <a:rPr lang="en-US" altLang="en-US" sz="3200" dirty="0"/>
              <a:t>. </a:t>
            </a:r>
            <a:r>
              <a:rPr lang="hu-HU" altLang="en-US" sz="3200" dirty="0"/>
              <a:t>Mivel az </a:t>
            </a:r>
            <a:r>
              <a:rPr lang="en-US" altLang="en-US" sz="3200" dirty="0" err="1"/>
              <a:t>ár</a:t>
            </a:r>
            <a:r>
              <a:rPr lang="en-US" altLang="en-US" sz="3200" dirty="0"/>
              <a:t> </a:t>
            </a:r>
            <a:r>
              <a:rPr lang="hu-HU" altLang="en-US" sz="3200" dirty="0"/>
              <a:t>is és a</a:t>
            </a:r>
            <a:r>
              <a:rPr lang="en-US" altLang="en-US" sz="3200" dirty="0"/>
              <a:t> mennyiség </a:t>
            </a:r>
            <a:r>
              <a:rPr lang="hu-HU" altLang="en-US" sz="3200" dirty="0"/>
              <a:t>is csökken</a:t>
            </a:r>
            <a:r>
              <a:rPr lang="en-US" altLang="en-US" sz="3200" dirty="0"/>
              <a:t>, </a:t>
            </a:r>
            <a:r>
              <a:rPr lang="hu-HU" altLang="en-US" sz="3200" dirty="0"/>
              <a:t>a drogosok által fizetett összeg csökken.</a:t>
            </a:r>
            <a:endParaRPr lang="en-US" altLang="en-US" sz="3200" dirty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72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04800" y="5638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Olvasmány: </a:t>
            </a:r>
            <a:r>
              <a:rPr lang="hu-HU" dirty="0" err="1" smtClean="0"/>
              <a:t>Gary</a:t>
            </a:r>
            <a:r>
              <a:rPr lang="hu-HU" dirty="0" smtClean="0"/>
              <a:t> Becker: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lost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war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drugs</a:t>
            </a:r>
            <a:r>
              <a:rPr lang="hu-HU" dirty="0" smtClean="0"/>
              <a:t>? 2013. The Wall Street Journal </a:t>
            </a:r>
            <a:r>
              <a:rPr lang="hu-HU" dirty="0" smtClean="0">
                <a:hlinkClick r:id="rId3"/>
              </a:rPr>
              <a:t>http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www.wsj.com/articles/SB10001424127887324374004578217682305605070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0E74CE1-2295-44D0-9565-FDF0A0A3F43C}" type="slidenum">
              <a:rPr lang="en-US" altLang="en-US">
                <a:latin typeface="Calibri" pitchFamily="34" charset="0"/>
              </a:rPr>
              <a:pPr/>
              <a:t>73</a:t>
            </a:fld>
            <a:endParaRPr lang="en-US" altLang="en-US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2567"/>
              </p:ext>
            </p:extLst>
          </p:nvPr>
        </p:nvGraphicFramePr>
        <p:xfrm>
          <a:off x="1600200" y="1025525"/>
          <a:ext cx="6096000" cy="546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Áru 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Becsült</a:t>
                      </a:r>
                      <a:r>
                        <a:rPr lang="hu-HU" sz="1800" baseline="0" dirty="0" smtClean="0"/>
                        <a:t> rugalmasság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640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/>
                        <a:t>Cigaretta (felnőttek)/Cigaretta (</a:t>
                      </a:r>
                      <a:r>
                        <a:rPr lang="hu-HU" sz="1800" baseline="0" dirty="0" smtClean="0"/>
                        <a:t>fiatalok)</a:t>
                      </a:r>
                      <a:endParaRPr lang="en-US" sz="1800" dirty="0" smtClean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-0.3</a:t>
                      </a:r>
                      <a:r>
                        <a:rPr lang="hu-HU" sz="1800" baseline="0" dirty="0" smtClean="0"/>
                        <a:t> - </a:t>
                      </a:r>
                      <a:r>
                        <a:rPr lang="hu-HU" sz="1800" dirty="0" smtClean="0"/>
                        <a:t>-0.6 /</a:t>
                      </a:r>
                      <a:r>
                        <a:rPr lang="hu-HU" sz="1800" baseline="0" dirty="0" smtClean="0"/>
                        <a:t> </a:t>
                      </a:r>
                      <a:r>
                        <a:rPr lang="hu-HU" sz="1800" baseline="0" dirty="0" err="1" smtClean="0"/>
                        <a:t>-0.6</a:t>
                      </a:r>
                      <a:r>
                        <a:rPr lang="hu-HU" sz="1800" baseline="0" dirty="0" smtClean="0"/>
                        <a:t> - -0.7</a:t>
                      </a:r>
                      <a:r>
                        <a:rPr lang="hu-HU" sz="1800" dirty="0" smtClean="0"/>
                        <a:t> 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Sör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-0.3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Bor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Első </a:t>
                      </a:r>
                      <a:r>
                        <a:rPr lang="hu-HU" sz="1800" baseline="0" dirty="0" smtClean="0"/>
                        <a:t>osztályú repülőjegy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-0.3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Turistaosztályú repülőjegy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-0.9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Benzin – rövid távon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-0.09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Benzin</a:t>
                      </a:r>
                      <a:r>
                        <a:rPr lang="hu-HU" sz="1800" baseline="0" dirty="0" smtClean="0"/>
                        <a:t> – hosszú távon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-0.31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Rizs (USA)</a:t>
                      </a:r>
                      <a:r>
                        <a:rPr lang="hu-HU" sz="1800" baseline="0" dirty="0" smtClean="0"/>
                        <a:t> / Rizs (Japán)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-0.55 ,</a:t>
                      </a:r>
                      <a:r>
                        <a:rPr lang="hu-HU" sz="1800" baseline="0" dirty="0" smtClean="0"/>
                        <a:t> -0.25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Mozijegy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-0.87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Coca-Cola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-3.8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Acél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-0.3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Tojás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Gyermekorvosi</a:t>
                      </a:r>
                      <a:r>
                        <a:rPr lang="hu-HU" sz="1800" baseline="0" dirty="0" smtClean="0"/>
                        <a:t> vizsgálat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-0.03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52277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Néhány becsült keresleti árrugalmasság (forrás: Wikipedia)</a:t>
            </a:r>
            <a:endParaRPr lang="en-US" altLang="en-US" smtClean="0"/>
          </a:p>
        </p:txBody>
      </p:sp>
      <p:sp>
        <p:nvSpPr>
          <p:cNvPr id="2" name="Szövegdoboz 1"/>
          <p:cNvSpPr txBox="1"/>
          <p:nvPr/>
        </p:nvSpPr>
        <p:spPr>
          <a:xfrm>
            <a:off x="1676400" y="64770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en.wikipedia.org/wiki/Price_elasticity_of_demand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359A22-B188-4814-AF90-5EC8C344A9ED}" type="slidenum">
              <a:rPr lang="en-US" altLang="en-US">
                <a:latin typeface="Calibri" pitchFamily="34" charset="0"/>
              </a:rPr>
              <a:pPr/>
              <a:t>74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53251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763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Néhány becsült </a:t>
            </a:r>
            <a:r>
              <a:rPr lang="hu-HU" altLang="en-US" dirty="0" err="1" smtClean="0"/>
              <a:t>keresztárrugalmasság</a:t>
            </a:r>
            <a:r>
              <a:rPr lang="hu-HU" altLang="en-US" dirty="0" smtClean="0"/>
              <a:t> (Price és </a:t>
            </a:r>
            <a:r>
              <a:rPr lang="hu-HU" altLang="en-US" dirty="0" err="1" smtClean="0"/>
              <a:t>Mittelhammer</a:t>
            </a:r>
            <a:r>
              <a:rPr lang="hu-HU" altLang="en-US" dirty="0" smtClean="0"/>
              <a:t>, 1979)</a:t>
            </a:r>
            <a:endParaRPr lang="en-US" altLang="en-US" dirty="0" smtClean="0"/>
          </a:p>
        </p:txBody>
      </p:sp>
      <p:pic>
        <p:nvPicPr>
          <p:cNvPr id="532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04237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81000" y="548640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Forrás: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ageconsearch.umn.edu/bitstream/32427/1/04010069.pdf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Miről volt eddig szó?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Mitől függ, hogy hogyan alakul az egyensúlyi mennyiség?</a:t>
            </a:r>
          </a:p>
          <a:p>
            <a:pPr lvl="1"/>
            <a:r>
              <a:rPr lang="hu-HU" altLang="en-US" dirty="0" smtClean="0"/>
              <a:t>Kereslet / kínálat elmozdulásainak iránya (előző óra)</a:t>
            </a:r>
          </a:p>
          <a:p>
            <a:pPr lvl="1"/>
            <a:r>
              <a:rPr lang="hu-HU" altLang="en-US" dirty="0" smtClean="0"/>
              <a:t>Kereslet és kínálat rugalmassága </a:t>
            </a:r>
          </a:p>
          <a:p>
            <a:pPr lvl="1"/>
            <a:endParaRPr lang="hu-HU" altLang="en-US" dirty="0" smtClean="0"/>
          </a:p>
          <a:p>
            <a:pPr lvl="2"/>
            <a:endParaRPr lang="hu-HU" alt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673420-9712-4445-ACAF-677A5AAE5F7B}" type="slidenum">
              <a:rPr lang="en-US" altLang="en-US">
                <a:latin typeface="Calibri" pitchFamily="34" charset="0"/>
              </a:rPr>
              <a:pPr/>
              <a:t>75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sz="4000" dirty="0"/>
              <a:t>Rugalmas </a:t>
            </a:r>
            <a:r>
              <a:rPr lang="hu-HU" altLang="en-US" sz="4000" dirty="0" smtClean="0"/>
              <a:t>kereslet / kínálat</a:t>
            </a:r>
            <a:endParaRPr lang="en-US" altLang="en-US" sz="4000" dirty="0"/>
          </a:p>
          <a:p>
            <a:pPr lvl="1"/>
            <a:r>
              <a:rPr lang="hu-HU" altLang="en-US" sz="4000" dirty="0"/>
              <a:t>A </a:t>
            </a:r>
            <a:r>
              <a:rPr lang="hu-HU" altLang="en-US" sz="4000" dirty="0" smtClean="0"/>
              <a:t>keresett / kínált </a:t>
            </a:r>
            <a:r>
              <a:rPr lang="hu-HU" altLang="en-US" sz="4000" dirty="0"/>
              <a:t>mennyiség jelentősen megváltozik az árváltozás következtében</a:t>
            </a:r>
          </a:p>
          <a:p>
            <a:r>
              <a:rPr lang="hu-HU" altLang="en-US" sz="4000" dirty="0"/>
              <a:t>Rugalmatlan </a:t>
            </a:r>
            <a:r>
              <a:rPr lang="hu-HU" altLang="en-US" sz="4000" dirty="0" smtClean="0"/>
              <a:t>kereslet / kínálat</a:t>
            </a:r>
            <a:endParaRPr lang="en-US" altLang="en-US" sz="4000" dirty="0"/>
          </a:p>
          <a:p>
            <a:pPr lvl="1"/>
            <a:r>
              <a:rPr lang="hu-HU" altLang="en-US" sz="4000" dirty="0"/>
              <a:t>A </a:t>
            </a:r>
            <a:r>
              <a:rPr lang="hu-HU" altLang="en-US" sz="4000" dirty="0" smtClean="0"/>
              <a:t>keresett / kínált </a:t>
            </a:r>
            <a:r>
              <a:rPr lang="en-US" altLang="en-US" sz="4000" dirty="0"/>
              <a:t>mennyiség </a:t>
            </a:r>
            <a:r>
              <a:rPr lang="hu-HU" altLang="en-US" sz="4000" dirty="0"/>
              <a:t>csak kicsit változik meg az árváltozás következtében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Amikor a kereslet rugalmatlan</a:t>
            </a:r>
            <a:endParaRPr lang="en-US" altLang="en-US" dirty="0"/>
          </a:p>
          <a:p>
            <a:pPr lvl="1"/>
            <a:r>
              <a:rPr lang="hu-HU" altLang="en-US" dirty="0"/>
              <a:t>Az </a:t>
            </a:r>
            <a:r>
              <a:rPr lang="en-US" altLang="en-US" dirty="0" err="1"/>
              <a:t>ár</a:t>
            </a:r>
            <a:r>
              <a:rPr lang="en-US" altLang="en-US" dirty="0"/>
              <a:t> </a:t>
            </a:r>
            <a:r>
              <a:rPr lang="hu-HU" altLang="en-US" dirty="0"/>
              <a:t>és a teljes bevétel ugyanabba az irányba mozog</a:t>
            </a:r>
            <a:endParaRPr lang="en-US" altLang="en-US" dirty="0"/>
          </a:p>
          <a:p>
            <a:r>
              <a:rPr lang="hu-HU" altLang="en-US" dirty="0"/>
              <a:t>Amikor a kereslet rugalmas</a:t>
            </a:r>
            <a:endParaRPr lang="en-US" altLang="en-US" dirty="0"/>
          </a:p>
          <a:p>
            <a:pPr lvl="1"/>
            <a:r>
              <a:rPr lang="hu-HU" altLang="en-US" dirty="0"/>
              <a:t>Az </a:t>
            </a:r>
            <a:r>
              <a:rPr lang="en-US" altLang="en-US" dirty="0" err="1"/>
              <a:t>ár</a:t>
            </a:r>
            <a:r>
              <a:rPr lang="en-US" altLang="en-US" dirty="0"/>
              <a:t> </a:t>
            </a:r>
            <a:r>
              <a:rPr lang="hu-HU" altLang="en-US" dirty="0"/>
              <a:t>és a teljes bevétel ellentétes irányba mozog</a:t>
            </a:r>
            <a:endParaRPr lang="en-US" altLang="en-US" dirty="0"/>
          </a:p>
          <a:p>
            <a:r>
              <a:rPr lang="hu-HU" altLang="en-US" dirty="0"/>
              <a:t>Amikor a kereslet egységnyi rugalmasságú</a:t>
            </a:r>
            <a:endParaRPr lang="en-US" altLang="en-US" dirty="0"/>
          </a:p>
          <a:p>
            <a:pPr lvl="1"/>
            <a:r>
              <a:rPr lang="hu-HU" altLang="en-US" dirty="0"/>
              <a:t>A teljes bevétel változatlan marad akkor is, ha változik az ár</a:t>
            </a:r>
            <a:endParaRPr lang="en-US" alt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2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-304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94211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Görbetologatás</a:t>
            </a:r>
            <a:endParaRPr lang="en-US" altLang="en-US" dirty="0" smtClean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84288" y="2133600"/>
            <a:ext cx="2982912" cy="2552700"/>
            <a:chOff x="1433" y="1344"/>
            <a:chExt cx="1879" cy="1608"/>
          </a:xfrm>
        </p:grpSpPr>
        <p:sp>
          <p:nvSpPr>
            <p:cNvPr id="94256" name="Line 42"/>
            <p:cNvSpPr>
              <a:spLocks noChangeShapeType="1"/>
            </p:cNvSpPr>
            <p:nvPr/>
          </p:nvSpPr>
          <p:spPr bwMode="auto">
            <a:xfrm flipH="1">
              <a:off x="1433" y="1584"/>
              <a:ext cx="1639" cy="136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7" name="Rectangle 55"/>
            <p:cNvSpPr>
              <a:spLocks noChangeArrowheads="1"/>
            </p:cNvSpPr>
            <p:nvPr/>
          </p:nvSpPr>
          <p:spPr bwMode="auto">
            <a:xfrm>
              <a:off x="3024" y="13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6619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6619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ahoma" pitchFamily="34" charset="0"/>
                </a:rPr>
                <a:t>S</a:t>
              </a:r>
              <a:r>
                <a:rPr lang="en-US" altLang="en-US" sz="2000" b="1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94213" name="Rectangle 3"/>
          <p:cNvSpPr>
            <a:spLocks noChangeArrowheads="1"/>
          </p:cNvSpPr>
          <p:nvPr/>
        </p:nvSpPr>
        <p:spPr bwMode="auto">
          <a:xfrm>
            <a:off x="595313" y="1676400"/>
            <a:ext cx="2428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Ár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955675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13446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16700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201771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343150" y="6062663"/>
            <a:ext cx="1381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94219" name="Rectangle 10"/>
          <p:cNvSpPr>
            <a:spLocks noChangeArrowheads="1"/>
          </p:cNvSpPr>
          <p:nvPr/>
        </p:nvSpPr>
        <p:spPr bwMode="auto">
          <a:xfrm>
            <a:off x="3379788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37258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4030663" y="6062663"/>
            <a:ext cx="1381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222" name="Rectangle 13"/>
          <p:cNvSpPr>
            <a:spLocks noChangeArrowheads="1"/>
          </p:cNvSpPr>
          <p:nvPr/>
        </p:nvSpPr>
        <p:spPr bwMode="auto">
          <a:xfrm>
            <a:off x="4657725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11</a:t>
            </a:r>
          </a:p>
        </p:txBody>
      </p:sp>
      <p:sp>
        <p:nvSpPr>
          <p:cNvPr id="94223" name="Rectangle 14"/>
          <p:cNvSpPr>
            <a:spLocks noChangeArrowheads="1"/>
          </p:cNvSpPr>
          <p:nvPr/>
        </p:nvSpPr>
        <p:spPr bwMode="auto">
          <a:xfrm>
            <a:off x="500538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4224" name="Line 15"/>
          <p:cNvSpPr>
            <a:spLocks noChangeShapeType="1"/>
          </p:cNvSpPr>
          <p:nvPr/>
        </p:nvSpPr>
        <p:spPr bwMode="auto">
          <a:xfrm>
            <a:off x="139223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5" name="Line 16"/>
          <p:cNvSpPr>
            <a:spLocks noChangeShapeType="1"/>
          </p:cNvSpPr>
          <p:nvPr/>
        </p:nvSpPr>
        <p:spPr bwMode="auto">
          <a:xfrm>
            <a:off x="17160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Line 17"/>
          <p:cNvSpPr>
            <a:spLocks noChangeShapeType="1"/>
          </p:cNvSpPr>
          <p:nvPr/>
        </p:nvSpPr>
        <p:spPr bwMode="auto">
          <a:xfrm>
            <a:off x="20621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Line 18"/>
          <p:cNvSpPr>
            <a:spLocks noChangeShapeType="1"/>
          </p:cNvSpPr>
          <p:nvPr/>
        </p:nvSpPr>
        <p:spPr bwMode="auto">
          <a:xfrm>
            <a:off x="2411413" y="5949950"/>
            <a:ext cx="0" cy="1190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Line 19"/>
          <p:cNvSpPr>
            <a:spLocks noChangeShapeType="1"/>
          </p:cNvSpPr>
          <p:nvPr/>
        </p:nvSpPr>
        <p:spPr bwMode="auto">
          <a:xfrm>
            <a:off x="273367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Line 20"/>
          <p:cNvSpPr>
            <a:spLocks noChangeShapeType="1"/>
          </p:cNvSpPr>
          <p:nvPr/>
        </p:nvSpPr>
        <p:spPr bwMode="auto">
          <a:xfrm>
            <a:off x="30797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Line 21"/>
          <p:cNvSpPr>
            <a:spLocks noChangeShapeType="1"/>
          </p:cNvSpPr>
          <p:nvPr/>
        </p:nvSpPr>
        <p:spPr bwMode="auto">
          <a:xfrm>
            <a:off x="37512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1" name="Line 22"/>
          <p:cNvSpPr>
            <a:spLocks noChangeShapeType="1"/>
          </p:cNvSpPr>
          <p:nvPr/>
        </p:nvSpPr>
        <p:spPr bwMode="auto">
          <a:xfrm>
            <a:off x="407670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2" name="Line 23"/>
          <p:cNvSpPr>
            <a:spLocks noChangeShapeType="1"/>
          </p:cNvSpPr>
          <p:nvPr/>
        </p:nvSpPr>
        <p:spPr bwMode="auto">
          <a:xfrm flipH="1">
            <a:off x="4424363" y="5935663"/>
            <a:ext cx="1587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Line 24"/>
          <p:cNvSpPr>
            <a:spLocks noChangeShapeType="1"/>
          </p:cNvSpPr>
          <p:nvPr/>
        </p:nvSpPr>
        <p:spPr bwMode="auto">
          <a:xfrm>
            <a:off x="4767263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Line 25"/>
          <p:cNvSpPr>
            <a:spLocks noChangeShapeType="1"/>
          </p:cNvSpPr>
          <p:nvPr/>
        </p:nvSpPr>
        <p:spPr bwMode="auto">
          <a:xfrm>
            <a:off x="5094288" y="5940425"/>
            <a:ext cx="1587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Line 26"/>
          <p:cNvSpPr>
            <a:spLocks noChangeShapeType="1"/>
          </p:cNvSpPr>
          <p:nvPr/>
        </p:nvSpPr>
        <p:spPr bwMode="auto">
          <a:xfrm flipH="1">
            <a:off x="5441950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Line 27"/>
          <p:cNvSpPr>
            <a:spLocks noChangeShapeType="1"/>
          </p:cNvSpPr>
          <p:nvPr/>
        </p:nvSpPr>
        <p:spPr bwMode="auto">
          <a:xfrm>
            <a:off x="3425825" y="5940425"/>
            <a:ext cx="1588" cy="122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Rectangle 28"/>
          <p:cNvSpPr>
            <a:spLocks noChangeArrowheads="1"/>
          </p:cNvSpPr>
          <p:nvPr/>
        </p:nvSpPr>
        <p:spPr bwMode="auto">
          <a:xfrm>
            <a:off x="6188075" y="6146800"/>
            <a:ext cx="1174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hu-HU" altLang="en-US" sz="1700" b="1">
                <a:solidFill>
                  <a:srgbClr val="000000"/>
                </a:solidFill>
                <a:latin typeface="Tahoma" pitchFamily="34" charset="0"/>
              </a:rPr>
              <a:t>Mennyiség</a:t>
            </a:r>
            <a:endParaRPr lang="en-US" altLang="en-US" sz="17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4238" name="Rectangle 29"/>
          <p:cNvSpPr>
            <a:spLocks noChangeArrowheads="1"/>
          </p:cNvSpPr>
          <p:nvPr/>
        </p:nvSpPr>
        <p:spPr bwMode="auto">
          <a:xfrm>
            <a:off x="5329238" y="6062663"/>
            <a:ext cx="2762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13</a:t>
            </a:r>
          </a:p>
        </p:txBody>
      </p:sp>
      <p:sp>
        <p:nvSpPr>
          <p:cNvPr id="94239" name="Line 30"/>
          <p:cNvSpPr>
            <a:spLocks noChangeShapeType="1"/>
          </p:cNvSpPr>
          <p:nvPr/>
        </p:nvSpPr>
        <p:spPr bwMode="auto">
          <a:xfrm flipH="1">
            <a:off x="1695450" y="2817813"/>
            <a:ext cx="3394075" cy="28225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Line 31"/>
          <p:cNvSpPr>
            <a:spLocks noChangeShapeType="1"/>
          </p:cNvSpPr>
          <p:nvPr/>
        </p:nvSpPr>
        <p:spPr bwMode="auto">
          <a:xfrm>
            <a:off x="1328738" y="3257550"/>
            <a:ext cx="4260850" cy="19621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Freeform 32"/>
          <p:cNvSpPr>
            <a:spLocks/>
          </p:cNvSpPr>
          <p:nvPr/>
        </p:nvSpPr>
        <p:spPr bwMode="auto">
          <a:xfrm>
            <a:off x="3359150" y="4171950"/>
            <a:ext cx="130175" cy="93663"/>
          </a:xfrm>
          <a:custGeom>
            <a:avLst/>
            <a:gdLst>
              <a:gd name="T0" fmla="*/ 2147483647 w 82"/>
              <a:gd name="T1" fmla="*/ 2147483647 h 59"/>
              <a:gd name="T2" fmla="*/ 2147483647 w 82"/>
              <a:gd name="T3" fmla="*/ 2147483647 h 59"/>
              <a:gd name="T4" fmla="*/ 2147483647 w 82"/>
              <a:gd name="T5" fmla="*/ 2147483647 h 59"/>
              <a:gd name="T6" fmla="*/ 2147483647 w 82"/>
              <a:gd name="T7" fmla="*/ 2147483647 h 59"/>
              <a:gd name="T8" fmla="*/ 2147483647 w 82"/>
              <a:gd name="T9" fmla="*/ 2147483647 h 59"/>
              <a:gd name="T10" fmla="*/ 2147483647 w 82"/>
              <a:gd name="T11" fmla="*/ 0 h 59"/>
              <a:gd name="T12" fmla="*/ 2147483647 w 82"/>
              <a:gd name="T13" fmla="*/ 0 h 59"/>
              <a:gd name="T14" fmla="*/ 2147483647 w 82"/>
              <a:gd name="T15" fmla="*/ 0 h 59"/>
              <a:gd name="T16" fmla="*/ 0 w 82"/>
              <a:gd name="T17" fmla="*/ 2147483647 h 59"/>
              <a:gd name="T18" fmla="*/ 0 w 82"/>
              <a:gd name="T19" fmla="*/ 2147483647 h 59"/>
              <a:gd name="T20" fmla="*/ 0 w 82"/>
              <a:gd name="T21" fmla="*/ 2147483647 h 59"/>
              <a:gd name="T22" fmla="*/ 2147483647 w 82"/>
              <a:gd name="T23" fmla="*/ 2147483647 h 59"/>
              <a:gd name="T24" fmla="*/ 2147483647 w 82"/>
              <a:gd name="T25" fmla="*/ 2147483647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"/>
              <a:gd name="T40" fmla="*/ 0 h 59"/>
              <a:gd name="T41" fmla="*/ 82 w 82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" h="59">
                <a:moveTo>
                  <a:pt x="40" y="58"/>
                </a:moveTo>
                <a:lnTo>
                  <a:pt x="54" y="58"/>
                </a:lnTo>
                <a:lnTo>
                  <a:pt x="67" y="46"/>
                </a:lnTo>
                <a:lnTo>
                  <a:pt x="81" y="35"/>
                </a:lnTo>
                <a:lnTo>
                  <a:pt x="67" y="12"/>
                </a:lnTo>
                <a:lnTo>
                  <a:pt x="54" y="0"/>
                </a:lnTo>
                <a:lnTo>
                  <a:pt x="40" y="0"/>
                </a:lnTo>
                <a:lnTo>
                  <a:pt x="27" y="0"/>
                </a:lnTo>
                <a:lnTo>
                  <a:pt x="0" y="12"/>
                </a:lnTo>
                <a:lnTo>
                  <a:pt x="0" y="35"/>
                </a:lnTo>
                <a:lnTo>
                  <a:pt x="0" y="46"/>
                </a:lnTo>
                <a:lnTo>
                  <a:pt x="27" y="58"/>
                </a:lnTo>
                <a:lnTo>
                  <a:pt x="40" y="5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Freeform 33"/>
          <p:cNvSpPr>
            <a:spLocks/>
          </p:cNvSpPr>
          <p:nvPr/>
        </p:nvSpPr>
        <p:spPr bwMode="auto">
          <a:xfrm>
            <a:off x="914400" y="1784350"/>
            <a:ext cx="6518275" cy="4279900"/>
          </a:xfrm>
          <a:custGeom>
            <a:avLst/>
            <a:gdLst>
              <a:gd name="T0" fmla="*/ 0 w 4106"/>
              <a:gd name="T1" fmla="*/ 0 h 2696"/>
              <a:gd name="T2" fmla="*/ 0 w 4106"/>
              <a:gd name="T3" fmla="*/ 2147483647 h 2696"/>
              <a:gd name="T4" fmla="*/ 2147483647 w 4106"/>
              <a:gd name="T5" fmla="*/ 2147483647 h 2696"/>
              <a:gd name="T6" fmla="*/ 0 60000 65536"/>
              <a:gd name="T7" fmla="*/ 0 60000 65536"/>
              <a:gd name="T8" fmla="*/ 0 60000 65536"/>
              <a:gd name="T9" fmla="*/ 0 w 4106"/>
              <a:gd name="T10" fmla="*/ 0 h 2696"/>
              <a:gd name="T11" fmla="*/ 4106 w 4106"/>
              <a:gd name="T12" fmla="*/ 2696 h 2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06" h="2696">
                <a:moveTo>
                  <a:pt x="0" y="0"/>
                </a:moveTo>
                <a:lnTo>
                  <a:pt x="0" y="2695"/>
                </a:lnTo>
                <a:lnTo>
                  <a:pt x="4105" y="26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3" name="Rectangle 36"/>
          <p:cNvSpPr>
            <a:spLocks noChangeArrowheads="1"/>
          </p:cNvSpPr>
          <p:nvPr/>
        </p:nvSpPr>
        <p:spPr bwMode="auto">
          <a:xfrm>
            <a:off x="5181600" y="2514600"/>
            <a:ext cx="271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Tahoma" pitchFamily="34" charset="0"/>
              </a:rPr>
              <a:t>S</a:t>
            </a:r>
            <a:r>
              <a:rPr lang="en-US" altLang="en-US" sz="2000" b="1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94244" name="Rectangle 37"/>
          <p:cNvSpPr>
            <a:spLocks noChangeArrowheads="1"/>
          </p:cNvSpPr>
          <p:nvPr/>
        </p:nvSpPr>
        <p:spPr bwMode="auto">
          <a:xfrm>
            <a:off x="4248150" y="6029325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788" tIns="39688" rIns="77788" bIns="39688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700" b="1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290638" y="3703638"/>
            <a:ext cx="4137025" cy="1871662"/>
            <a:chOff x="2232" y="1413"/>
            <a:chExt cx="2515" cy="1995"/>
          </a:xfrm>
        </p:grpSpPr>
        <p:sp>
          <p:nvSpPr>
            <p:cNvPr id="94254" name="Line 21"/>
            <p:cNvSpPr>
              <a:spLocks noChangeShapeType="1"/>
            </p:cNvSpPr>
            <p:nvPr/>
          </p:nvSpPr>
          <p:spPr bwMode="auto">
            <a:xfrm>
              <a:off x="2232" y="1413"/>
              <a:ext cx="2243" cy="1847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5" name="Rectangle 66"/>
            <p:cNvSpPr>
              <a:spLocks noChangeArrowheads="1"/>
            </p:cNvSpPr>
            <p:nvPr/>
          </p:nvSpPr>
          <p:spPr bwMode="auto">
            <a:xfrm>
              <a:off x="4560" y="3216"/>
              <a:ext cx="1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598488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59848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Tahoma" pitchFamily="34" charset="0"/>
                </a:rPr>
                <a:t>D</a:t>
              </a:r>
              <a:r>
                <a:rPr lang="en-US" altLang="en-US" sz="2000" b="1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89588" y="1144588"/>
            <a:ext cx="3249612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Szalmonellajárvány:</a:t>
            </a: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Csökken a kínálat (a tej egy részét megsemmisítik)</a:t>
            </a: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Csökken a kereslet (az emberek óvatosabbak)</a:t>
            </a:r>
          </a:p>
          <a:p>
            <a:pPr marL="285750" indent="-285750">
              <a:buFontTx/>
              <a:buChar char="-"/>
              <a:defRPr/>
            </a:pP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A mennyiség csökken, az árváltozás bizonytalan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>
            <a:off x="3352800" y="3048000"/>
            <a:ext cx="1293813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3998913" y="4876800"/>
            <a:ext cx="674687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49" name="Line 38"/>
          <p:cNvSpPr>
            <a:spLocks noChangeShapeType="1"/>
          </p:cNvSpPr>
          <p:nvPr/>
        </p:nvSpPr>
        <p:spPr bwMode="auto">
          <a:xfrm>
            <a:off x="3429000" y="41910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50" name="Line 39"/>
          <p:cNvSpPr>
            <a:spLocks noChangeShapeType="1"/>
          </p:cNvSpPr>
          <p:nvPr/>
        </p:nvSpPr>
        <p:spPr bwMode="auto">
          <a:xfrm flipH="1" flipV="1">
            <a:off x="914400" y="4171950"/>
            <a:ext cx="2514600" cy="190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955675" y="4051300"/>
            <a:ext cx="1131888" cy="2011363"/>
          </a:xfrm>
          <a:custGeom>
            <a:avLst/>
            <a:gdLst>
              <a:gd name="T0" fmla="*/ 0 w 860"/>
              <a:gd name="T1" fmla="*/ 0 h 1458"/>
              <a:gd name="T2" fmla="*/ 2147483647 w 860"/>
              <a:gd name="T3" fmla="*/ 0 h 1458"/>
              <a:gd name="T4" fmla="*/ 2147483647 w 860"/>
              <a:gd name="T5" fmla="*/ 2147483647 h 1458"/>
              <a:gd name="T6" fmla="*/ 0 60000 65536"/>
              <a:gd name="T7" fmla="*/ 0 60000 65536"/>
              <a:gd name="T8" fmla="*/ 0 60000 65536"/>
              <a:gd name="T9" fmla="*/ 0 w 860"/>
              <a:gd name="T10" fmla="*/ 0 h 1458"/>
              <a:gd name="T11" fmla="*/ 860 w 860"/>
              <a:gd name="T12" fmla="*/ 1458 h 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0" h="1458">
                <a:moveTo>
                  <a:pt x="0" y="0"/>
                </a:moveTo>
                <a:lnTo>
                  <a:pt x="859" y="0"/>
                </a:lnTo>
                <a:lnTo>
                  <a:pt x="859" y="1457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52" name="Rectangle 36"/>
          <p:cNvSpPr>
            <a:spLocks noChangeArrowheads="1"/>
          </p:cNvSpPr>
          <p:nvPr/>
        </p:nvSpPr>
        <p:spPr bwMode="auto">
          <a:xfrm>
            <a:off x="5118100" y="4594225"/>
            <a:ext cx="30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661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hu-HU" altLang="en-US" sz="2000" b="1">
                <a:solidFill>
                  <a:srgbClr val="000000"/>
                </a:solidFill>
                <a:latin typeface="Tahoma" pitchFamily="34" charset="0"/>
              </a:rPr>
              <a:t>D</a:t>
            </a:r>
            <a:r>
              <a:rPr lang="en-US" altLang="en-US" sz="2000" b="1" baseline="-2500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9" name="Freeform 32"/>
          <p:cNvSpPr>
            <a:spLocks/>
          </p:cNvSpPr>
          <p:nvPr/>
        </p:nvSpPr>
        <p:spPr bwMode="auto">
          <a:xfrm>
            <a:off x="2003425" y="4021138"/>
            <a:ext cx="130175" cy="93662"/>
          </a:xfrm>
          <a:custGeom>
            <a:avLst/>
            <a:gdLst>
              <a:gd name="T0" fmla="*/ 2147483647 w 82"/>
              <a:gd name="T1" fmla="*/ 2147483647 h 59"/>
              <a:gd name="T2" fmla="*/ 2147483647 w 82"/>
              <a:gd name="T3" fmla="*/ 2147483647 h 59"/>
              <a:gd name="T4" fmla="*/ 2147483647 w 82"/>
              <a:gd name="T5" fmla="*/ 2147483647 h 59"/>
              <a:gd name="T6" fmla="*/ 2147483647 w 82"/>
              <a:gd name="T7" fmla="*/ 2147483647 h 59"/>
              <a:gd name="T8" fmla="*/ 2147483647 w 82"/>
              <a:gd name="T9" fmla="*/ 2147483647 h 59"/>
              <a:gd name="T10" fmla="*/ 2147483647 w 82"/>
              <a:gd name="T11" fmla="*/ 0 h 59"/>
              <a:gd name="T12" fmla="*/ 2147483647 w 82"/>
              <a:gd name="T13" fmla="*/ 0 h 59"/>
              <a:gd name="T14" fmla="*/ 2147483647 w 82"/>
              <a:gd name="T15" fmla="*/ 0 h 59"/>
              <a:gd name="T16" fmla="*/ 0 w 82"/>
              <a:gd name="T17" fmla="*/ 2147483647 h 59"/>
              <a:gd name="T18" fmla="*/ 0 w 82"/>
              <a:gd name="T19" fmla="*/ 2147483647 h 59"/>
              <a:gd name="T20" fmla="*/ 0 w 82"/>
              <a:gd name="T21" fmla="*/ 2147483647 h 59"/>
              <a:gd name="T22" fmla="*/ 2147483647 w 82"/>
              <a:gd name="T23" fmla="*/ 2147483647 h 59"/>
              <a:gd name="T24" fmla="*/ 2147483647 w 82"/>
              <a:gd name="T25" fmla="*/ 2147483647 h 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2"/>
              <a:gd name="T40" fmla="*/ 0 h 59"/>
              <a:gd name="T41" fmla="*/ 82 w 82"/>
              <a:gd name="T42" fmla="*/ 59 h 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2" h="59">
                <a:moveTo>
                  <a:pt x="40" y="58"/>
                </a:moveTo>
                <a:lnTo>
                  <a:pt x="54" y="58"/>
                </a:lnTo>
                <a:lnTo>
                  <a:pt x="67" y="46"/>
                </a:lnTo>
                <a:lnTo>
                  <a:pt x="81" y="35"/>
                </a:lnTo>
                <a:lnTo>
                  <a:pt x="67" y="12"/>
                </a:lnTo>
                <a:lnTo>
                  <a:pt x="54" y="0"/>
                </a:lnTo>
                <a:lnTo>
                  <a:pt x="40" y="0"/>
                </a:lnTo>
                <a:lnTo>
                  <a:pt x="27" y="0"/>
                </a:lnTo>
                <a:lnTo>
                  <a:pt x="0" y="12"/>
                </a:lnTo>
                <a:lnTo>
                  <a:pt x="0" y="35"/>
                </a:lnTo>
                <a:lnTo>
                  <a:pt x="0" y="46"/>
                </a:lnTo>
                <a:lnTo>
                  <a:pt x="27" y="58"/>
                </a:lnTo>
                <a:lnTo>
                  <a:pt x="40" y="58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8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 animBg="1"/>
      <p:bldP spid="4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1437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5715000" y="24384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259080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38800" y="2455863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38800" y="261302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52800" y="2613025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352800" y="2743200"/>
            <a:ext cx="1209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143000" y="2460625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3352800"/>
            <a:ext cx="861060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Kereslet és kínálat is csökken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Kínált mennyiség csökken, de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nem változik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</a:t>
            </a:r>
            <a:r>
              <a:rPr lang="hu-HU" sz="2500" dirty="0" smtClean="0">
                <a:latin typeface="+mj-lt"/>
                <a:cs typeface="Arial" panose="020B0604020202020204" pitchFamily="34" charset="0"/>
              </a:rPr>
              <a:t>nő, MERT rugalmatlan kereslet, rugalmas kínálat</a:t>
            </a:r>
            <a:endParaRPr lang="hu-HU" sz="2500" dirty="0">
              <a:latin typeface="+mj-lt"/>
              <a:cs typeface="Arial" panose="020B0604020202020204" pitchFamily="34" charset="0"/>
            </a:endParaRPr>
          </a:p>
          <a:p>
            <a:pPr marL="914400" lvl="1" indent="-457200">
              <a:buFontTx/>
              <a:buAutoNum type="arabicPeriod"/>
              <a:defRPr/>
            </a:pPr>
            <a:r>
              <a:rPr lang="hu-HU" sz="2500" dirty="0">
                <a:latin typeface="+mj-lt"/>
                <a:cs typeface="Arial" panose="020B0604020202020204" pitchFamily="34" charset="0"/>
              </a:rPr>
              <a:t>ábra: ár </a:t>
            </a:r>
            <a:r>
              <a:rPr lang="hu-HU" sz="2500" dirty="0" smtClean="0">
                <a:latin typeface="+mj-lt"/>
                <a:cs typeface="Arial" panose="020B0604020202020204" pitchFamily="34" charset="0"/>
              </a:rPr>
              <a:t>csökken, MERT rugalmas kereslet, rugalmatlan kínálat</a:t>
            </a:r>
            <a:endParaRPr lang="hu-HU" sz="2500" dirty="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endParaRPr lang="en-US" sz="25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03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295400"/>
            <a:ext cx="80010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09A0E"/>
              </a:buClr>
              <a:buFont typeface="Arial" charset="0"/>
              <a:buChar char="–"/>
            </a:pPr>
            <a:r>
              <a:rPr lang="hu-HU" altLang="en-US" sz="3200" smtClean="0"/>
              <a:t>A piaci ár</a:t>
            </a:r>
          </a:p>
          <a:p>
            <a:pPr>
              <a:buClr>
                <a:srgbClr val="F09A0E"/>
              </a:buClr>
              <a:buFont typeface="Arial" charset="0"/>
              <a:buChar char="–"/>
            </a:pPr>
            <a:r>
              <a:rPr lang="hu-HU" altLang="en-US" sz="3200" smtClean="0"/>
              <a:t>A tényezőárak (inputárak)</a:t>
            </a:r>
          </a:p>
          <a:p>
            <a:pPr>
              <a:buClr>
                <a:srgbClr val="F09A0E"/>
              </a:buClr>
              <a:buFont typeface="Arial" charset="0"/>
              <a:buChar char="–"/>
            </a:pPr>
            <a:r>
              <a:rPr lang="hu-HU" altLang="en-US" sz="3200" smtClean="0"/>
              <a:t>A technológia</a:t>
            </a:r>
          </a:p>
          <a:p>
            <a:pPr>
              <a:buClr>
                <a:srgbClr val="F09A0E"/>
              </a:buClr>
              <a:buFont typeface="Arial" charset="0"/>
              <a:buChar char="–"/>
            </a:pPr>
            <a:r>
              <a:rPr lang="hu-HU" altLang="en-US" sz="3200" smtClean="0"/>
              <a:t>A várakozások</a:t>
            </a:r>
          </a:p>
          <a:p>
            <a:pPr>
              <a:buClr>
                <a:srgbClr val="F09A0E"/>
              </a:buClr>
              <a:buFont typeface="Arial" charset="0"/>
              <a:buChar char="–"/>
            </a:pPr>
            <a:r>
              <a:rPr lang="hu-HU" altLang="en-US" sz="3200" smtClean="0"/>
              <a:t>A termelők száma</a:t>
            </a:r>
          </a:p>
        </p:txBody>
      </p:sp>
      <p:sp>
        <p:nvSpPr>
          <p:cNvPr id="77828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A kínálatot meghatározó tényezők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3311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hu-HU" dirty="0" smtClean="0"/>
              <a:t>Gazdaságpolitikák elemezése (könyv 6. fejezete)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79C54-296D-4933-9059-61150EB85A3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5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Gazdaságpolitikák elemzése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Árszabályozás</a:t>
            </a:r>
          </a:p>
          <a:p>
            <a:pPr lvl="1"/>
            <a:r>
              <a:rPr lang="hu-HU" altLang="en-US" dirty="0" smtClean="0"/>
              <a:t>Ármaximálás („árplafon”)</a:t>
            </a:r>
          </a:p>
          <a:p>
            <a:pPr lvl="1"/>
            <a:r>
              <a:rPr lang="hu-HU" altLang="en-US" dirty="0" smtClean="0"/>
              <a:t>Árminimalizálás („árpadló”)</a:t>
            </a:r>
          </a:p>
          <a:p>
            <a:r>
              <a:rPr lang="hu-HU" altLang="en-US" dirty="0" smtClean="0"/>
              <a:t>Adózás</a:t>
            </a:r>
          </a:p>
          <a:p>
            <a:pPr lvl="1"/>
            <a:r>
              <a:rPr lang="hu-HU" altLang="en-US" dirty="0" smtClean="0"/>
              <a:t>Termelőre, fogyasztóra</a:t>
            </a:r>
          </a:p>
          <a:p>
            <a:pPr lvl="2"/>
            <a:endParaRPr lang="hu-HU" altLang="en-US" dirty="0" smtClean="0"/>
          </a:p>
          <a:p>
            <a:pPr lvl="2"/>
            <a:endParaRPr lang="en-US" alt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673420-9712-4445-ACAF-677A5AAE5F7B}" type="slidenum">
              <a:rPr lang="en-US" altLang="en-US">
                <a:latin typeface="Calibri" pitchFamily="34" charset="0"/>
              </a:rPr>
              <a:pPr/>
              <a:t>81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8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Árplafon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jószág eladási árának legális maximuma</a:t>
            </a:r>
            <a:endParaRPr lang="en-US" altLang="en-US" dirty="0" smtClean="0"/>
          </a:p>
          <a:p>
            <a:r>
              <a:rPr lang="hu-HU" altLang="en-US" dirty="0" smtClean="0"/>
              <a:t>Ha az egyensúlyi ár fölött van</a:t>
            </a:r>
          </a:p>
          <a:p>
            <a:pPr lvl="1"/>
            <a:r>
              <a:rPr lang="hu-HU" altLang="en-US" dirty="0"/>
              <a:t>Nem </a:t>
            </a:r>
            <a:r>
              <a:rPr lang="hu-HU" altLang="en-US" dirty="0" smtClean="0"/>
              <a:t>effektív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Nincs hatása</a:t>
            </a:r>
            <a:endParaRPr lang="en-US" altLang="en-US" dirty="0" smtClean="0"/>
          </a:p>
          <a:p>
            <a:r>
              <a:rPr lang="hu-HU" altLang="en-US" dirty="0" smtClean="0"/>
              <a:t>Ha az egyensúlyi ár alatt van</a:t>
            </a:r>
          </a:p>
          <a:p>
            <a:pPr lvl="1"/>
            <a:r>
              <a:rPr lang="hu-HU" altLang="en-US" dirty="0"/>
              <a:t>Effektív </a:t>
            </a:r>
            <a:r>
              <a:rPr lang="hu-HU" altLang="en-US" dirty="0" smtClean="0"/>
              <a:t>korlát</a:t>
            </a:r>
            <a:endParaRPr lang="en-US" altLang="en-US" dirty="0" smtClean="0"/>
          </a:p>
          <a:p>
            <a:pPr lvl="1"/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Hiány 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Az eladóknak valahogy adagolni kell a szűkös jószágot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Az adagoló mechanizmus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nem kívánatos</a:t>
            </a:r>
            <a:endParaRPr lang="en-US" alt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98DB4A1-A261-4CEA-9E01-AE7428608149}" type="slidenum">
              <a:rPr lang="en-US" altLang="en-US">
                <a:latin typeface="Calibri" pitchFamily="34" charset="0"/>
              </a:rPr>
              <a:pPr/>
              <a:t>82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3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piac árplafonnal</a:t>
            </a:r>
            <a:endParaRPr lang="en-US" alt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FB0F58-E4FD-40EA-A9F6-774E64503113}" type="slidenum">
              <a:rPr lang="en-US" altLang="en-US">
                <a:latin typeface="Calibri" pitchFamily="34" charset="0"/>
              </a:rPr>
              <a:pPr/>
              <a:t>83</a:t>
            </a:fld>
            <a:endParaRPr lang="en-US" altLang="en-US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63" y="1755775"/>
            <a:ext cx="3535362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n-US" sz="1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71438" y="1290638"/>
            <a:ext cx="841376" cy="3589337"/>
            <a:chOff x="1028133" y="982734"/>
            <a:chExt cx="841277" cy="3589266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227972" y="2971832"/>
              <a:ext cx="32003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92" name="TextBox 7"/>
            <p:cNvSpPr txBox="1">
              <a:spLocks noChangeArrowheads="1"/>
            </p:cNvSpPr>
            <p:nvPr/>
          </p:nvSpPr>
          <p:spPr bwMode="auto">
            <a:xfrm>
              <a:off x="1028133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6263" y="4879975"/>
            <a:ext cx="3733800" cy="550863"/>
            <a:chOff x="1676400" y="5181600"/>
            <a:chExt cx="3733800" cy="54971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9" name="TextBox 10"/>
            <p:cNvSpPr txBox="1">
              <a:spLocks noChangeArrowheads="1"/>
            </p:cNvSpPr>
            <p:nvPr/>
          </p:nvSpPr>
          <p:spPr bwMode="auto">
            <a:xfrm>
              <a:off x="2236294" y="5423952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56390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460500" y="1839913"/>
            <a:ext cx="2689225" cy="2173287"/>
            <a:chOff x="2826228" y="2067572"/>
            <a:chExt cx="3001977" cy="2947861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292" y="2460508"/>
              <a:ext cx="2947861" cy="21619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7" name="TextBox 14"/>
            <p:cNvSpPr txBox="1">
              <a:spLocks noChangeArrowheads="1"/>
            </p:cNvSpPr>
            <p:nvPr/>
          </p:nvSpPr>
          <p:spPr bwMode="auto">
            <a:xfrm>
              <a:off x="4888268" y="4396597"/>
              <a:ext cx="939937" cy="417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5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-183458" y="685800"/>
            <a:ext cx="49840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8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400" dirty="0"/>
              <a:t>(a) </a:t>
            </a:r>
            <a:r>
              <a:rPr lang="hu-HU" altLang="en-US" sz="2400" dirty="0"/>
              <a:t>Egy nem </a:t>
            </a:r>
            <a:r>
              <a:rPr lang="hu-HU" altLang="en-US" sz="2400" dirty="0" smtClean="0"/>
              <a:t>érvényesülő árplafon</a:t>
            </a:r>
            <a:endParaRPr lang="en-US" altLang="en-US" sz="2400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230519" y="533400"/>
            <a:ext cx="3913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Egy </a:t>
            </a:r>
            <a:r>
              <a:rPr lang="hu-HU" altLang="en-US" dirty="0" smtClean="0"/>
              <a:t>érvényesülő árplafon</a:t>
            </a:r>
            <a:endParaRPr lang="en-US" altLang="en-US" dirty="0"/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304799" y="2720974"/>
            <a:ext cx="2106613" cy="307777"/>
            <a:chOff x="1392785" y="3014250"/>
            <a:chExt cx="2106187" cy="30795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7672" y="3200098"/>
              <a:ext cx="1671300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3" name="TextBox 78"/>
            <p:cNvSpPr txBox="1">
              <a:spLocks noChangeArrowheads="1"/>
            </p:cNvSpPr>
            <p:nvPr/>
          </p:nvSpPr>
          <p:spPr bwMode="auto">
            <a:xfrm>
              <a:off x="1392785" y="3014250"/>
              <a:ext cx="383360" cy="3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 dirty="0" smtClean="0"/>
                <a:t>$</a:t>
              </a:r>
              <a:r>
                <a:rPr lang="en-US" altLang="en-US" sz="1400" dirty="0" smtClean="0"/>
                <a:t>3</a:t>
              </a:r>
              <a:endParaRPr lang="en-US" altLang="en-US" sz="1400" dirty="0"/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30" name="Straight Connector 29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81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32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331788" y="2119313"/>
            <a:ext cx="3783012" cy="401637"/>
            <a:chOff x="331796" y="2581889"/>
            <a:chExt cx="3783004" cy="402101"/>
          </a:xfrm>
        </p:grpSpPr>
        <p:grpSp>
          <p:nvGrpSpPr>
            <p:cNvPr id="56376" name="Group 28"/>
            <p:cNvGrpSpPr>
              <a:grpSpLocks/>
            </p:cNvGrpSpPr>
            <p:nvPr/>
          </p:nvGrpSpPr>
          <p:grpSpPr bwMode="auto">
            <a:xfrm>
              <a:off x="331796" y="2676213"/>
              <a:ext cx="3783004" cy="307777"/>
              <a:chOff x="1432678" y="3014250"/>
              <a:chExt cx="3781830" cy="308157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829429" y="3199878"/>
                <a:ext cx="3385079" cy="1591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79" name="TextBox 30"/>
              <p:cNvSpPr txBox="1">
                <a:spLocks noChangeArrowheads="1"/>
              </p:cNvSpPr>
              <p:nvPr/>
            </p:nvSpPr>
            <p:spPr bwMode="auto">
              <a:xfrm>
                <a:off x="1432678" y="3014250"/>
                <a:ext cx="383319" cy="308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56377" name="TextBox 92"/>
            <p:cNvSpPr txBox="1">
              <a:spLocks noChangeArrowheads="1"/>
            </p:cNvSpPr>
            <p:nvPr/>
          </p:nvSpPr>
          <p:spPr bwMode="auto">
            <a:xfrm>
              <a:off x="3162754" y="2581889"/>
              <a:ext cx="851683" cy="308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98" name="TextBox 92"/>
          <p:cNvSpPr txBox="1">
            <a:spLocks noChangeArrowheads="1"/>
          </p:cNvSpPr>
          <p:nvPr/>
        </p:nvSpPr>
        <p:spPr bwMode="auto">
          <a:xfrm>
            <a:off x="-2261" y="2989988"/>
            <a:ext cx="1725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  <a:endParaRPr lang="en-US" altLang="en-US" dirty="0"/>
          </a:p>
        </p:txBody>
      </p:sp>
      <p:sp>
        <p:nvSpPr>
          <p:cNvPr id="99" name="TextBox 92"/>
          <p:cNvSpPr txBox="1">
            <a:spLocks noChangeArrowheads="1"/>
          </p:cNvSpPr>
          <p:nvPr/>
        </p:nvSpPr>
        <p:spPr bwMode="auto">
          <a:xfrm>
            <a:off x="2133044" y="5715000"/>
            <a:ext cx="2738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mennyiség</a:t>
            </a:r>
            <a:endParaRPr lang="en-US" alt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299075" y="1754188"/>
            <a:ext cx="3533775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endParaRPr lang="en-US" sz="1400" dirty="0"/>
          </a:p>
        </p:txBody>
      </p:sp>
      <p:grpSp>
        <p:nvGrpSpPr>
          <p:cNvPr id="15" name="Group 162"/>
          <p:cNvGrpSpPr>
            <a:grpSpLocks/>
          </p:cNvGrpSpPr>
          <p:nvPr/>
        </p:nvGrpSpPr>
        <p:grpSpPr bwMode="auto">
          <a:xfrm>
            <a:off x="4497388" y="1289050"/>
            <a:ext cx="841375" cy="3589338"/>
            <a:chOff x="1028136" y="982734"/>
            <a:chExt cx="841277" cy="3589266"/>
          </a:xfrm>
        </p:grpSpPr>
        <p:cxnSp>
          <p:nvCxnSpPr>
            <p:cNvPr id="164" name="Straight Connector 163"/>
            <p:cNvCxnSpPr/>
            <p:nvPr/>
          </p:nvCxnSpPr>
          <p:spPr>
            <a:xfrm rot="5400000">
              <a:off x="227975" y="2971832"/>
              <a:ext cx="32003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5" name="TextBox 164"/>
            <p:cNvSpPr txBox="1">
              <a:spLocks noChangeArrowheads="1"/>
            </p:cNvSpPr>
            <p:nvPr/>
          </p:nvSpPr>
          <p:spPr bwMode="auto">
            <a:xfrm>
              <a:off x="1028136" y="982734"/>
              <a:ext cx="841277" cy="738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hu-HU" altLang="en-US" sz="1400"/>
                <a:t>A fagyi</a:t>
              </a:r>
            </a:p>
            <a:p>
              <a:pPr algn="r" eaLnBrk="1" hangingPunct="1"/>
              <a:r>
                <a:rPr lang="hu-HU" altLang="en-US" sz="1400"/>
                <a:t>kelyhek </a:t>
              </a:r>
            </a:p>
            <a:p>
              <a:pPr algn="r" eaLnBrk="1" hangingPunct="1"/>
              <a:r>
                <a:rPr lang="hu-HU" altLang="en-US" sz="1400"/>
                <a:t>ára</a:t>
              </a:r>
              <a:endParaRPr lang="en-US" altLang="en-US" sz="1400"/>
            </a:p>
          </p:txBody>
        </p:sp>
      </p:grpSp>
      <p:grpSp>
        <p:nvGrpSpPr>
          <p:cNvPr id="16" name="Group 165"/>
          <p:cNvGrpSpPr>
            <a:grpSpLocks/>
          </p:cNvGrpSpPr>
          <p:nvPr/>
        </p:nvGrpSpPr>
        <p:grpSpPr bwMode="auto">
          <a:xfrm>
            <a:off x="5146675" y="4878388"/>
            <a:ext cx="3733800" cy="550862"/>
            <a:chOff x="1676400" y="5181600"/>
            <a:chExt cx="3733800" cy="549713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828800" y="5181600"/>
              <a:ext cx="3581400" cy="15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2" name="TextBox 167"/>
            <p:cNvSpPr txBox="1">
              <a:spLocks noChangeArrowheads="1"/>
            </p:cNvSpPr>
            <p:nvPr/>
          </p:nvSpPr>
          <p:spPr bwMode="auto">
            <a:xfrm>
              <a:off x="2236294" y="5423948"/>
              <a:ext cx="2345257" cy="307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56373" name="TextBox 168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169"/>
          <p:cNvGrpSpPr>
            <a:grpSpLocks/>
          </p:cNvGrpSpPr>
          <p:nvPr/>
        </p:nvGrpSpPr>
        <p:grpSpPr bwMode="auto">
          <a:xfrm>
            <a:off x="6030913" y="1838325"/>
            <a:ext cx="2778125" cy="2190750"/>
            <a:chOff x="2826228" y="2067572"/>
            <a:chExt cx="3103222" cy="2972030"/>
          </a:xfrm>
        </p:grpSpPr>
        <p:cxnSp>
          <p:nvCxnSpPr>
            <p:cNvPr id="171" name="Straight Connector 170"/>
            <p:cNvCxnSpPr/>
            <p:nvPr/>
          </p:nvCxnSpPr>
          <p:spPr>
            <a:xfrm rot="16200000" flipH="1">
              <a:off x="2432865" y="2460935"/>
              <a:ext cx="2948341" cy="216161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70" name="TextBox 171"/>
            <p:cNvSpPr txBox="1">
              <a:spLocks noChangeArrowheads="1"/>
            </p:cNvSpPr>
            <p:nvPr/>
          </p:nvSpPr>
          <p:spPr bwMode="auto">
            <a:xfrm>
              <a:off x="4967833" y="4622115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19" name="Group 76"/>
          <p:cNvGrpSpPr>
            <a:grpSpLocks/>
          </p:cNvGrpSpPr>
          <p:nvPr/>
        </p:nvGrpSpPr>
        <p:grpSpPr bwMode="auto">
          <a:xfrm>
            <a:off x="4940300" y="2719388"/>
            <a:ext cx="2039938" cy="306387"/>
            <a:chOff x="1458746" y="3014250"/>
            <a:chExt cx="2040226" cy="308157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1828686" y="3199464"/>
              <a:ext cx="1670286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8" name="TextBox 78"/>
            <p:cNvSpPr txBox="1">
              <a:spLocks noChangeArrowheads="1"/>
            </p:cNvSpPr>
            <p:nvPr/>
          </p:nvSpPr>
          <p:spPr bwMode="auto">
            <a:xfrm>
              <a:off x="1458746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5734050" y="1738313"/>
            <a:ext cx="2160588" cy="2511425"/>
            <a:chOff x="2446826" y="4309345"/>
            <a:chExt cx="2414091" cy="3405563"/>
          </a:xfrm>
        </p:grpSpPr>
        <p:cxnSp>
          <p:nvCxnSpPr>
            <p:cNvPr id="180" name="Straight Connector 179"/>
            <p:cNvCxnSpPr/>
            <p:nvPr/>
          </p:nvCxnSpPr>
          <p:spPr>
            <a:xfrm rot="5400000" flipH="1" flipV="1">
              <a:off x="2074869" y="4928861"/>
              <a:ext cx="3158004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6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630" cy="417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182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182"/>
          <p:cNvGrpSpPr>
            <a:grpSpLocks/>
          </p:cNvGrpSpPr>
          <p:nvPr/>
        </p:nvGrpSpPr>
        <p:grpSpPr bwMode="auto">
          <a:xfrm>
            <a:off x="4973638" y="3149600"/>
            <a:ext cx="3687762" cy="403225"/>
            <a:chOff x="426796" y="2581889"/>
            <a:chExt cx="3688004" cy="402531"/>
          </a:xfrm>
        </p:grpSpPr>
        <p:grpSp>
          <p:nvGrpSpPr>
            <p:cNvPr id="56361" name="Group 28"/>
            <p:cNvGrpSpPr>
              <a:grpSpLocks/>
            </p:cNvGrpSpPr>
            <p:nvPr/>
          </p:nvGrpSpPr>
          <p:grpSpPr bwMode="auto">
            <a:xfrm>
              <a:off x="426796" y="2676643"/>
              <a:ext cx="3688004" cy="307777"/>
              <a:chOff x="1527646" y="3014250"/>
              <a:chExt cx="3686862" cy="30811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829197" y="3200203"/>
                <a:ext cx="3385311" cy="1586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64" name="TextBox 30"/>
              <p:cNvSpPr txBox="1">
                <a:spLocks noChangeArrowheads="1"/>
              </p:cNvSpPr>
              <p:nvPr/>
            </p:nvSpPr>
            <p:spPr bwMode="auto">
              <a:xfrm>
                <a:off x="1527646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56362" name="TextBox 184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51742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sp>
        <p:nvSpPr>
          <p:cNvPr id="188" name="TextBox 92"/>
          <p:cNvSpPr txBox="1">
            <a:spLocks noChangeArrowheads="1"/>
          </p:cNvSpPr>
          <p:nvPr/>
        </p:nvSpPr>
        <p:spPr bwMode="auto">
          <a:xfrm>
            <a:off x="5222875" y="2330450"/>
            <a:ext cx="1725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  <a:endParaRPr lang="en-US" altLang="en-US" dirty="0"/>
          </a:p>
        </p:txBody>
      </p: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6302375" y="3455988"/>
            <a:ext cx="382588" cy="1730375"/>
            <a:chOff x="2854420" y="3148113"/>
            <a:chExt cx="383477" cy="1731882"/>
          </a:xfrm>
        </p:grpSpPr>
        <p:cxnSp>
          <p:nvCxnSpPr>
            <p:cNvPr id="191" name="Straight Connector 190"/>
            <p:cNvCxnSpPr/>
            <p:nvPr/>
          </p:nvCxnSpPr>
          <p:spPr>
            <a:xfrm rot="5400000">
              <a:off x="2335931" y="3859137"/>
              <a:ext cx="1423639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60" name="TextBox 24"/>
            <p:cNvSpPr txBox="1">
              <a:spLocks noChangeArrowheads="1"/>
            </p:cNvSpPr>
            <p:nvPr/>
          </p:nvSpPr>
          <p:spPr bwMode="auto">
            <a:xfrm>
              <a:off x="2854420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75</a:t>
              </a:r>
            </a:p>
          </p:txBody>
        </p:sp>
      </p:grpSp>
      <p:sp>
        <p:nvSpPr>
          <p:cNvPr id="193" name="TextBox 92"/>
          <p:cNvSpPr txBox="1">
            <a:spLocks noChangeArrowheads="1"/>
          </p:cNvSpPr>
          <p:nvPr/>
        </p:nvSpPr>
        <p:spPr bwMode="auto">
          <a:xfrm>
            <a:off x="6723306" y="5886510"/>
            <a:ext cx="2449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Keresett mennyiség</a:t>
            </a:r>
            <a:endParaRPr lang="en-US" altLang="en-US" dirty="0"/>
          </a:p>
        </p:txBody>
      </p:sp>
      <p:sp>
        <p:nvSpPr>
          <p:cNvPr id="194" name="TextBox 92"/>
          <p:cNvSpPr txBox="1">
            <a:spLocks noChangeArrowheads="1"/>
          </p:cNvSpPr>
          <p:nvPr/>
        </p:nvSpPr>
        <p:spPr bwMode="auto">
          <a:xfrm>
            <a:off x="4887091" y="5423719"/>
            <a:ext cx="2151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Kínált mennyiség</a:t>
            </a:r>
            <a:endParaRPr lang="en-US" altLang="en-US" dirty="0"/>
          </a:p>
        </p:txBody>
      </p: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7226300" y="3454400"/>
            <a:ext cx="482600" cy="1730375"/>
            <a:chOff x="2806915" y="3148113"/>
            <a:chExt cx="482873" cy="1731882"/>
          </a:xfrm>
        </p:grpSpPr>
        <p:cxnSp>
          <p:nvCxnSpPr>
            <p:cNvPr id="197" name="Straight Connector 196"/>
            <p:cNvCxnSpPr/>
            <p:nvPr/>
          </p:nvCxnSpPr>
          <p:spPr>
            <a:xfrm rot="5400000">
              <a:off x="2335739" y="3859138"/>
              <a:ext cx="1423639" cy="15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58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125</a:t>
              </a:r>
            </a:p>
          </p:txBody>
        </p:sp>
      </p:grpSp>
      <p:sp>
        <p:nvSpPr>
          <p:cNvPr id="199" name="Freeform 183"/>
          <p:cNvSpPr>
            <a:spLocks/>
          </p:cNvSpPr>
          <p:nvPr/>
        </p:nvSpPr>
        <p:spPr bwMode="auto">
          <a:xfrm>
            <a:off x="6426200" y="33543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Freeform 183"/>
          <p:cNvSpPr>
            <a:spLocks/>
          </p:cNvSpPr>
          <p:nvPr/>
        </p:nvSpPr>
        <p:spPr bwMode="auto">
          <a:xfrm>
            <a:off x="7397750" y="33543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132"/>
          <p:cNvGrpSpPr>
            <a:grpSpLocks/>
          </p:cNvGrpSpPr>
          <p:nvPr/>
        </p:nvGrpSpPr>
        <p:grpSpPr bwMode="auto">
          <a:xfrm>
            <a:off x="6454775" y="3552827"/>
            <a:ext cx="1033463" cy="634651"/>
            <a:chOff x="1886474" y="2240444"/>
            <a:chExt cx="1032763" cy="634664"/>
          </a:xfrm>
        </p:grpSpPr>
        <p:sp>
          <p:nvSpPr>
            <p:cNvPr id="56355" name="TextBox 133"/>
            <p:cNvSpPr txBox="1">
              <a:spLocks noChangeArrowheads="1"/>
            </p:cNvSpPr>
            <p:nvPr/>
          </p:nvSpPr>
          <p:spPr bwMode="auto">
            <a:xfrm>
              <a:off x="1886474" y="2474990"/>
              <a:ext cx="103276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Hiány</a:t>
              </a:r>
              <a:endParaRPr lang="en-US" altLang="en-US" dirty="0"/>
            </a:p>
          </p:txBody>
        </p:sp>
        <p:sp>
          <p:nvSpPr>
            <p:cNvPr id="203" name="Left Brace 202"/>
            <p:cNvSpPr/>
            <p:nvPr/>
          </p:nvSpPr>
          <p:spPr>
            <a:xfrm rot="16200000">
              <a:off x="2284580" y="1881999"/>
              <a:ext cx="250830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cxnSp>
        <p:nvCxnSpPr>
          <p:cNvPr id="76" name="Straight Connector 63"/>
          <p:cNvCxnSpPr/>
          <p:nvPr/>
        </p:nvCxnSpPr>
        <p:spPr bwMode="auto">
          <a:xfrm flipH="1">
            <a:off x="5562600" y="5034185"/>
            <a:ext cx="780803" cy="39665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63"/>
          <p:cNvCxnSpPr>
            <a:endCxn id="193" idx="0"/>
          </p:cNvCxnSpPr>
          <p:nvPr/>
        </p:nvCxnSpPr>
        <p:spPr bwMode="auto">
          <a:xfrm>
            <a:off x="7484497" y="5121243"/>
            <a:ext cx="463664" cy="765267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3"/>
          <p:cNvCxnSpPr>
            <a:endCxn id="99" idx="0"/>
          </p:cNvCxnSpPr>
          <p:nvPr/>
        </p:nvCxnSpPr>
        <p:spPr bwMode="auto">
          <a:xfrm>
            <a:off x="2612001" y="5048204"/>
            <a:ext cx="890168" cy="66679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5" grpId="0"/>
      <p:bldP spid="32" grpId="0" animBg="1"/>
      <p:bldP spid="98" grpId="0" animBg="1"/>
      <p:bldP spid="99" grpId="0" animBg="1"/>
      <p:bldP spid="162" grpId="0" animBg="1"/>
      <p:bldP spid="182" grpId="0" animBg="1"/>
      <p:bldP spid="188" grpId="0" animBg="1"/>
      <p:bldP spid="193" grpId="0" animBg="1"/>
      <p:bldP spid="194" grpId="0" animBg="1"/>
      <p:bldP spid="199" grpId="0" animBg="1"/>
      <p:bldP spid="20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Sztori (az előző ábrához)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en-US" sz="3200" dirty="0"/>
              <a:t>Az </a:t>
            </a:r>
            <a:r>
              <a:rPr lang="en-US" altLang="en-US" sz="3200" dirty="0"/>
              <a:t>(a)</a:t>
            </a:r>
            <a:r>
              <a:rPr lang="hu-HU" altLang="en-US" sz="3200" dirty="0"/>
              <a:t> ábrán a kormány egy </a:t>
            </a:r>
            <a:r>
              <a:rPr lang="en-US" altLang="en-US" sz="3200" dirty="0"/>
              <a:t>$4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árplafont szab meg</a:t>
            </a:r>
            <a:r>
              <a:rPr lang="en-US" altLang="en-US" sz="3200" dirty="0"/>
              <a:t>. </a:t>
            </a:r>
            <a:r>
              <a:rPr lang="hu-HU" altLang="en-US" sz="3200" dirty="0" smtClean="0"/>
              <a:t>Mivel </a:t>
            </a:r>
            <a:r>
              <a:rPr lang="hu-HU" altLang="en-US" sz="3200" dirty="0"/>
              <a:t>az árplafon a egyensúlyi </a:t>
            </a:r>
            <a:r>
              <a:rPr lang="en-US" altLang="en-US" sz="3200" dirty="0"/>
              <a:t>$3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 felett van</a:t>
            </a:r>
            <a:r>
              <a:rPr lang="en-US" altLang="en-US" sz="3200" dirty="0"/>
              <a:t>, </a:t>
            </a:r>
            <a:r>
              <a:rPr lang="hu-HU" altLang="en-US" sz="3200" dirty="0"/>
              <a:t>az árplafonnal nincsen hatása, és a piac elérheti a kereslet és a kínálat egyensúlyát. Ebben az egyensúlyban, a termelt és a keresett mennyiség is 100 </a:t>
            </a:r>
            <a:r>
              <a:rPr lang="hu-HU" altLang="en-US" sz="3200" dirty="0" err="1"/>
              <a:t>fagyikehely</a:t>
            </a:r>
            <a:r>
              <a:rPr lang="hu-HU" altLang="en-US" sz="3200" dirty="0"/>
              <a:t>. A </a:t>
            </a:r>
            <a:r>
              <a:rPr lang="en-US" altLang="en-US" sz="3200" dirty="0"/>
              <a:t>(b)</a:t>
            </a:r>
            <a:r>
              <a:rPr lang="hu-HU" altLang="en-US" sz="3200" dirty="0"/>
              <a:t> ábrán a kormány </a:t>
            </a:r>
            <a:r>
              <a:rPr lang="en-US" altLang="en-US" sz="3200" dirty="0"/>
              <a:t>$2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árplafont szab meg</a:t>
            </a:r>
            <a:r>
              <a:rPr lang="en-US" altLang="en-US" sz="3200" dirty="0"/>
              <a:t>. </a:t>
            </a:r>
            <a:r>
              <a:rPr lang="hu-HU" altLang="en-US" sz="3200" dirty="0"/>
              <a:t>Mivel az árplafon a </a:t>
            </a:r>
            <a:r>
              <a:rPr lang="en-US" altLang="en-US" sz="3200" dirty="0"/>
              <a:t>$3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egyensúlyi ár alatt van</a:t>
            </a:r>
            <a:r>
              <a:rPr lang="en-US" altLang="en-US" sz="3200" dirty="0"/>
              <a:t>, </a:t>
            </a:r>
            <a:r>
              <a:rPr lang="hu-HU" altLang="en-US" sz="3200" dirty="0"/>
              <a:t>a piaci ár </a:t>
            </a:r>
            <a:r>
              <a:rPr lang="en-US" altLang="en-US" sz="3200" dirty="0"/>
              <a:t>$2</a:t>
            </a:r>
            <a:r>
              <a:rPr lang="hu-HU" altLang="en-US" sz="3200" dirty="0"/>
              <a:t> lesz</a:t>
            </a:r>
            <a:r>
              <a:rPr lang="en-US" altLang="en-US" sz="3200" dirty="0"/>
              <a:t>. </a:t>
            </a:r>
            <a:r>
              <a:rPr lang="hu-HU" altLang="en-US" sz="3200" dirty="0"/>
              <a:t>Ezen az áron </a:t>
            </a:r>
            <a:r>
              <a:rPr lang="en-US" altLang="en-US" sz="3200" dirty="0"/>
              <a:t>125 </a:t>
            </a:r>
            <a:r>
              <a:rPr lang="hu-HU" altLang="en-US" sz="3200" dirty="0"/>
              <a:t>kelyhet keresnek, de csak </a:t>
            </a:r>
            <a:r>
              <a:rPr lang="en-US" altLang="en-US" sz="3200" dirty="0"/>
              <a:t>75</a:t>
            </a:r>
            <a:r>
              <a:rPr lang="hu-HU" altLang="en-US" sz="3200" dirty="0" err="1"/>
              <a:t>-öt</a:t>
            </a:r>
            <a:r>
              <a:rPr lang="hu-HU" altLang="en-US" sz="3200" dirty="0"/>
              <a:t> kínálnak, tehát 50 kehelynyi hiány van.</a:t>
            </a:r>
            <a:endParaRPr lang="en-US" alt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4E3861-485D-4327-BD11-9E2A37B25231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839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1973, OPEC </a:t>
            </a:r>
            <a:r>
              <a:rPr lang="hu-HU" altLang="en-US" dirty="0" smtClean="0"/>
              <a:t>megemelte a nyersolaj árát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Lecsökkentette a benzin kínálatot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Hosszú sorok a benzinkútnál</a:t>
            </a:r>
            <a:endParaRPr lang="en-US" altLang="en-US" dirty="0" smtClean="0"/>
          </a:p>
          <a:p>
            <a:r>
              <a:rPr lang="hu-HU" altLang="en-US" dirty="0" smtClean="0"/>
              <a:t>Miért voltak hosszú sorok a benzinkútnál (Amerikában)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smtClean="0"/>
              <a:t>OPEC: </a:t>
            </a:r>
            <a:r>
              <a:rPr lang="hu-HU" altLang="en-US" dirty="0" smtClean="0"/>
              <a:t>benzinhiányt hozott létre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Kormányrendelet</a:t>
            </a:r>
            <a:r>
              <a:rPr lang="en-US" altLang="en-US" dirty="0" smtClean="0"/>
              <a:t>: </a:t>
            </a:r>
            <a:r>
              <a:rPr lang="hu-HU" altLang="en-US" dirty="0" smtClean="0"/>
              <a:t>árplafon a benzinre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Mielőtt az </a:t>
            </a:r>
            <a:r>
              <a:rPr lang="en-US" altLang="en-US" dirty="0" smtClean="0"/>
              <a:t>OPEC </a:t>
            </a:r>
            <a:r>
              <a:rPr lang="hu-HU" altLang="en-US" dirty="0" smtClean="0"/>
              <a:t>megemelte a nyersolaj árát</a:t>
            </a:r>
            <a:r>
              <a:rPr lang="hu-HU" altLang="en-US" dirty="0"/>
              <a:t> </a:t>
            </a:r>
            <a:r>
              <a:rPr lang="hu-HU" altLang="en-US" dirty="0" smtClean="0"/>
              <a:t>az egyensúlyi ár az árplafon alatt volt: hatástalan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Amikor a nyersolaj ára megemelkedett, lecsökkent a benzin kínálata </a:t>
            </a:r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Egyensúlyi ár az</a:t>
            </a:r>
            <a:r>
              <a:rPr lang="en-US" altLang="en-US" dirty="0" smtClean="0"/>
              <a:t> </a:t>
            </a:r>
            <a:r>
              <a:rPr lang="hu-HU" altLang="en-US" dirty="0" smtClean="0"/>
              <a:t>árplafon fölött: hiány</a:t>
            </a:r>
            <a:endParaRPr lang="en-US" altLang="en-US" dirty="0" smtClean="0"/>
          </a:p>
        </p:txBody>
      </p:sp>
      <p:sp>
        <p:nvSpPr>
          <p:cNvPr id="57347" name="Title 2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2514600"/>
          </a:xfrm>
        </p:spPr>
        <p:txBody>
          <a:bodyPr/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Hosszú sor a benzinkútnál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BA4FB3A-86F2-46DB-95B6-2F2E63FD2A1D}" type="slidenum">
              <a:rPr lang="en-US" altLang="en-US">
                <a:latin typeface="Calibri" pitchFamily="34" charset="0"/>
              </a:rPr>
              <a:pPr/>
              <a:t>85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6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benzin piaca árplafonnal</a:t>
            </a:r>
            <a:endParaRPr lang="en-US" alt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3F754F5-6AB6-4D80-AF92-76EAED5F8721}" type="slidenum">
              <a:rPr lang="en-US" altLang="en-US">
                <a:latin typeface="Calibri" pitchFamily="34" charset="0"/>
              </a:rPr>
              <a:pPr/>
              <a:t>86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-22225" y="1338263"/>
            <a:ext cx="4238625" cy="3540125"/>
            <a:chOff x="-92623" y="1338325"/>
            <a:chExt cx="4237111" cy="3540752"/>
          </a:xfrm>
        </p:grpSpPr>
        <p:sp>
          <p:nvSpPr>
            <p:cNvPr id="5" name="Rectangle 4"/>
            <p:cNvSpPr/>
            <p:nvPr/>
          </p:nvSpPr>
          <p:spPr>
            <a:xfrm>
              <a:off x="734170" y="1762262"/>
              <a:ext cx="3410318" cy="3110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58452" name="Group 5"/>
            <p:cNvGrpSpPr>
              <a:grpSpLocks/>
            </p:cNvGrpSpPr>
            <p:nvPr/>
          </p:nvGrpSpPr>
          <p:grpSpPr bwMode="auto">
            <a:xfrm>
              <a:off x="-92623" y="1338325"/>
              <a:ext cx="891329" cy="3540752"/>
              <a:chOff x="1002521" y="1030226"/>
              <a:chExt cx="890622" cy="3540102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59424" y="2997922"/>
                <a:ext cx="3140055" cy="47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454" name="TextBox 7"/>
              <p:cNvSpPr txBox="1">
                <a:spLocks noChangeArrowheads="1"/>
              </p:cNvSpPr>
              <p:nvPr/>
            </p:nvSpPr>
            <p:spPr bwMode="auto">
              <a:xfrm>
                <a:off x="1002521" y="1030226"/>
                <a:ext cx="890622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Benzinár</a:t>
                </a:r>
                <a:endParaRPr lang="en-US" altLang="en-US" sz="140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647700" y="4892675"/>
            <a:ext cx="3779838" cy="323850"/>
            <a:chOff x="1676400" y="5181600"/>
            <a:chExt cx="3780380" cy="3251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22" y="5181600"/>
              <a:ext cx="3415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49" name="TextBox 10"/>
            <p:cNvSpPr txBox="1">
              <a:spLocks noChangeArrowheads="1"/>
            </p:cNvSpPr>
            <p:nvPr/>
          </p:nvSpPr>
          <p:spPr bwMode="auto">
            <a:xfrm>
              <a:off x="3708837" y="5198314"/>
              <a:ext cx="1747943" cy="30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Benzin mennyisége</a:t>
              </a:r>
              <a:endParaRPr lang="en-US" altLang="en-US" sz="1400"/>
            </a:p>
          </p:txBody>
        </p:sp>
        <p:sp>
          <p:nvSpPr>
            <p:cNvPr id="58450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200150" y="1995488"/>
            <a:ext cx="3040063" cy="2376487"/>
            <a:chOff x="2454919" y="1590816"/>
            <a:chExt cx="3394965" cy="3223268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050783" y="1994952"/>
              <a:ext cx="3100539" cy="229226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47" name="TextBox 14"/>
            <p:cNvSpPr txBox="1">
              <a:spLocks noChangeArrowheads="1"/>
            </p:cNvSpPr>
            <p:nvPr/>
          </p:nvSpPr>
          <p:spPr bwMode="auto">
            <a:xfrm>
              <a:off x="4888267" y="4396597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278063" y="3425825"/>
            <a:ext cx="392112" cy="1760538"/>
            <a:chOff x="2842544" y="3117924"/>
            <a:chExt cx="391494" cy="1762071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318509" y="3843253"/>
              <a:ext cx="1453828" cy="317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45" name="TextBox 24"/>
            <p:cNvSpPr txBox="1">
              <a:spLocks noChangeArrowheads="1"/>
            </p:cNvSpPr>
            <p:nvPr/>
          </p:nvSpPr>
          <p:spPr bwMode="auto">
            <a:xfrm>
              <a:off x="2842544" y="4572000"/>
              <a:ext cx="39149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Q</a:t>
              </a:r>
              <a:r>
                <a:rPr lang="en-US" altLang="en-US" sz="1400" baseline="-25000"/>
                <a:t>1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9898" y="609600"/>
            <a:ext cx="3497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Az árplafon nem effektív</a:t>
            </a:r>
            <a:endParaRPr lang="en-US" alt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73690" y="609600"/>
            <a:ext cx="3257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Az árplafon effektív</a:t>
            </a:r>
            <a:endParaRPr lang="en-US" altLang="en-US" dirty="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430213" y="3236913"/>
            <a:ext cx="2051050" cy="306387"/>
            <a:chOff x="1446873" y="3014250"/>
            <a:chExt cx="2052099" cy="3081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8068" y="3199464"/>
              <a:ext cx="1670904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43" name="TextBox 78"/>
            <p:cNvSpPr txBox="1">
              <a:spLocks noChangeArrowheads="1"/>
            </p:cNvSpPr>
            <p:nvPr/>
          </p:nvSpPr>
          <p:spPr bwMode="auto">
            <a:xfrm>
              <a:off x="1446873" y="3014250"/>
              <a:ext cx="37214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P</a:t>
              </a:r>
              <a:r>
                <a:rPr lang="en-US" altLang="en-US" sz="1400" baseline="-25000"/>
                <a:t>1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590675" y="2246313"/>
            <a:ext cx="2324100" cy="2130425"/>
            <a:chOff x="2844758" y="4309345"/>
            <a:chExt cx="2595844" cy="2890101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2545323" y="5082567"/>
              <a:ext cx="2416314" cy="181744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41" name="TextBox 92"/>
            <p:cNvSpPr txBox="1">
              <a:spLocks noChangeArrowheads="1"/>
            </p:cNvSpPr>
            <p:nvPr/>
          </p:nvSpPr>
          <p:spPr bwMode="auto">
            <a:xfrm>
              <a:off x="4225074" y="4309345"/>
              <a:ext cx="1215528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r>
                <a:rPr lang="en-US" altLang="en-US" sz="1400"/>
                <a:t>, S</a:t>
              </a:r>
              <a:r>
                <a:rPr lang="en-US" altLang="en-US" sz="1400" baseline="-25000"/>
                <a:t>1</a:t>
              </a:r>
              <a:r>
                <a:rPr lang="en-US" altLang="en-US" sz="1400"/>
                <a:t> </a:t>
              </a:r>
              <a:endParaRPr lang="en-US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416175" y="33480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800100" y="2624138"/>
            <a:ext cx="3386138" cy="307975"/>
            <a:chOff x="728663" y="2581888"/>
            <a:chExt cx="3386795" cy="307579"/>
          </a:xfrm>
        </p:grpSpPr>
        <p:cxnSp>
          <p:nvCxnSpPr>
            <p:cNvPr id="32" name="Straight Connector 31"/>
            <p:cNvCxnSpPr/>
            <p:nvPr/>
          </p:nvCxnSpPr>
          <p:spPr bwMode="auto">
            <a:xfrm>
              <a:off x="728663" y="2862514"/>
              <a:ext cx="3386795" cy="1586"/>
            </a:xfrm>
            <a:prstGeom prst="line">
              <a:avLst/>
            </a:prstGeom>
            <a:ln w="38100">
              <a:solidFill>
                <a:srgbClr val="9E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39" name="TextBox 30"/>
            <p:cNvSpPr txBox="1">
              <a:spLocks noChangeArrowheads="1"/>
            </p:cNvSpPr>
            <p:nvPr/>
          </p:nvSpPr>
          <p:spPr bwMode="auto">
            <a:xfrm>
              <a:off x="3046747" y="2581888"/>
              <a:ext cx="851680" cy="307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832992" y="2576512"/>
            <a:ext cx="1729233" cy="3674340"/>
            <a:chOff x="702808" y="2576501"/>
            <a:chExt cx="1729210" cy="3677982"/>
          </a:xfrm>
        </p:grpSpPr>
        <p:sp>
          <p:nvSpPr>
            <p:cNvPr id="58436" name="TextBox 92"/>
            <p:cNvSpPr txBox="1">
              <a:spLocks noChangeArrowheads="1"/>
            </p:cNvSpPr>
            <p:nvPr/>
          </p:nvSpPr>
          <p:spPr bwMode="auto">
            <a:xfrm>
              <a:off x="702808" y="5237813"/>
              <a:ext cx="1729210" cy="1016670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>
                  <a:latin typeface="+mn-lt"/>
                  <a:cs typeface="+mn-cs"/>
                </a:defRPr>
              </a:lvl1pPr>
              <a:lvl2pPr marL="742950" indent="-285750">
                <a:defRPr>
                  <a:latin typeface="+mn-lt"/>
                  <a:cs typeface="+mn-cs"/>
                </a:defRPr>
              </a:lvl2pPr>
              <a:lvl3pPr marL="1143000" indent="-228600">
                <a:defRPr>
                  <a:latin typeface="+mn-lt"/>
                  <a:cs typeface="+mn-cs"/>
                </a:defRPr>
              </a:lvl3pPr>
              <a:lvl4pPr marL="1600200" indent="-228600">
                <a:defRPr>
                  <a:latin typeface="+mn-lt"/>
                  <a:cs typeface="+mn-cs"/>
                </a:defRPr>
              </a:lvl4pPr>
              <a:lvl5pPr marL="2057400" indent="-228600">
                <a:defRPr>
                  <a:latin typeface="+mn-lt"/>
                  <a:cs typeface="+mn-cs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+mn-lt"/>
                  <a:cs typeface="+mn-cs"/>
                </a:defRPr>
              </a:lvl9pPr>
            </a:lstStyle>
            <a:p>
              <a:r>
                <a:rPr lang="en-US" altLang="en-US" dirty="0"/>
                <a:t>1. </a:t>
              </a:r>
              <a:r>
                <a:rPr lang="hu-HU" altLang="en-US" dirty="0"/>
                <a:t>Kezdetben az árplafon nem effektív</a:t>
              </a:r>
              <a:r>
                <a:rPr lang="en-US" altLang="en-US" dirty="0"/>
                <a:t>…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 rot="16200000" flipV="1">
              <a:off x="730067" y="2689386"/>
              <a:ext cx="344829" cy="1190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cxnSp>
      </p:grp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4418013" y="1336675"/>
            <a:ext cx="4260850" cy="3540125"/>
            <a:chOff x="-116900" y="1338325"/>
            <a:chExt cx="4261388" cy="3540752"/>
          </a:xfrm>
        </p:grpSpPr>
        <p:sp>
          <p:nvSpPr>
            <p:cNvPr id="95" name="Rectangle 94"/>
            <p:cNvSpPr/>
            <p:nvPr/>
          </p:nvSpPr>
          <p:spPr>
            <a:xfrm>
              <a:off x="734107" y="1762263"/>
              <a:ext cx="3410381" cy="31104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58433" name="Group 5"/>
            <p:cNvGrpSpPr>
              <a:grpSpLocks/>
            </p:cNvGrpSpPr>
            <p:nvPr/>
          </p:nvGrpSpPr>
          <p:grpSpPr bwMode="auto">
            <a:xfrm>
              <a:off x="-116900" y="1338325"/>
              <a:ext cx="891668" cy="3540752"/>
              <a:chOff x="978363" y="1030226"/>
              <a:chExt cx="891052" cy="3540102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rot="5400000">
                <a:off x="259549" y="2997921"/>
                <a:ext cx="3140055" cy="4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435" name="TextBox 97"/>
              <p:cNvSpPr txBox="1">
                <a:spLocks noChangeArrowheads="1"/>
              </p:cNvSpPr>
              <p:nvPr/>
            </p:nvSpPr>
            <p:spPr bwMode="auto">
              <a:xfrm>
                <a:off x="978363" y="1030226"/>
                <a:ext cx="891052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Benzinár</a:t>
                </a:r>
                <a:endParaRPr lang="en-US" altLang="en-US" sz="1400"/>
              </a:p>
            </p:txBody>
          </p:sp>
        </p:grpSp>
      </p:grpSp>
      <p:grpSp>
        <p:nvGrpSpPr>
          <p:cNvPr id="22" name="Group 98"/>
          <p:cNvGrpSpPr>
            <a:grpSpLocks/>
          </p:cNvGrpSpPr>
          <p:nvPr/>
        </p:nvGrpSpPr>
        <p:grpSpPr bwMode="auto">
          <a:xfrm>
            <a:off x="5099050" y="4891088"/>
            <a:ext cx="4044950" cy="323850"/>
            <a:chOff x="1676400" y="5181600"/>
            <a:chExt cx="4045756" cy="325109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1828830" y="5181600"/>
              <a:ext cx="34153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30" name="TextBox 100"/>
            <p:cNvSpPr txBox="1">
              <a:spLocks noChangeArrowheads="1"/>
            </p:cNvSpPr>
            <p:nvPr/>
          </p:nvSpPr>
          <p:spPr bwMode="auto">
            <a:xfrm>
              <a:off x="3572294" y="5198320"/>
              <a:ext cx="2149862" cy="30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Benzin mennyisége</a:t>
              </a:r>
              <a:endParaRPr lang="en-US" altLang="en-US" sz="1400"/>
            </a:p>
          </p:txBody>
        </p:sp>
        <p:sp>
          <p:nvSpPr>
            <p:cNvPr id="58431" name="TextBox 10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24" name="Group 102"/>
          <p:cNvGrpSpPr>
            <a:grpSpLocks/>
          </p:cNvGrpSpPr>
          <p:nvPr/>
        </p:nvGrpSpPr>
        <p:grpSpPr bwMode="auto">
          <a:xfrm>
            <a:off x="5662614" y="1992312"/>
            <a:ext cx="2233155" cy="2586191"/>
            <a:chOff x="2454920" y="1590815"/>
            <a:chExt cx="2493858" cy="3507694"/>
          </a:xfrm>
        </p:grpSpPr>
        <p:cxnSp>
          <p:nvCxnSpPr>
            <p:cNvPr id="104" name="Straight Connector 103"/>
            <p:cNvCxnSpPr/>
            <p:nvPr/>
          </p:nvCxnSpPr>
          <p:spPr>
            <a:xfrm rot="16200000" flipH="1">
              <a:off x="2050783" y="1994952"/>
              <a:ext cx="3100539" cy="229226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28" name="TextBox 104"/>
            <p:cNvSpPr txBox="1">
              <a:spLocks noChangeArrowheads="1"/>
            </p:cNvSpPr>
            <p:nvPr/>
          </p:nvSpPr>
          <p:spPr bwMode="auto">
            <a:xfrm>
              <a:off x="4597551" y="4681066"/>
              <a:ext cx="351227" cy="41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 dirty="0" smtClean="0"/>
                <a:t>D</a:t>
              </a:r>
              <a:endParaRPr lang="en-US" altLang="en-US" sz="1400" baseline="-25000" dirty="0"/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6742113" y="3424238"/>
            <a:ext cx="390525" cy="1760537"/>
            <a:chOff x="2842544" y="3117924"/>
            <a:chExt cx="391494" cy="1762071"/>
          </a:xfrm>
        </p:grpSpPr>
        <p:cxnSp>
          <p:nvCxnSpPr>
            <p:cNvPr id="107" name="Straight Connector 106"/>
            <p:cNvCxnSpPr/>
            <p:nvPr/>
          </p:nvCxnSpPr>
          <p:spPr>
            <a:xfrm rot="16200000" flipH="1">
              <a:off x="2318538" y="3844042"/>
              <a:ext cx="1453828" cy="159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26" name="TextBox 24"/>
            <p:cNvSpPr txBox="1">
              <a:spLocks noChangeArrowheads="1"/>
            </p:cNvSpPr>
            <p:nvPr/>
          </p:nvSpPr>
          <p:spPr bwMode="auto">
            <a:xfrm>
              <a:off x="2842544" y="4572000"/>
              <a:ext cx="39149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Q</a:t>
              </a:r>
              <a:r>
                <a:rPr lang="en-US" altLang="en-US" sz="1400" baseline="-25000"/>
                <a:t>1</a:t>
              </a:r>
            </a:p>
          </p:txBody>
        </p:sp>
      </p:grp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4892675" y="3233738"/>
            <a:ext cx="2052638" cy="307975"/>
            <a:chOff x="1446873" y="3014250"/>
            <a:chExt cx="2052099" cy="308157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827773" y="3200097"/>
              <a:ext cx="1671199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24" name="TextBox 78"/>
            <p:cNvSpPr txBox="1">
              <a:spLocks noChangeArrowheads="1"/>
            </p:cNvSpPr>
            <p:nvPr/>
          </p:nvSpPr>
          <p:spPr bwMode="auto">
            <a:xfrm>
              <a:off x="1446873" y="3014250"/>
              <a:ext cx="37214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P</a:t>
              </a:r>
              <a:r>
                <a:rPr lang="en-US" altLang="en-US" sz="1400" baseline="-25000"/>
                <a:t>1</a:t>
              </a:r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6054725" y="2244725"/>
            <a:ext cx="2060575" cy="2130425"/>
            <a:chOff x="2844758" y="4309345"/>
            <a:chExt cx="2302554" cy="2890101"/>
          </a:xfrm>
        </p:grpSpPr>
        <p:cxnSp>
          <p:nvCxnSpPr>
            <p:cNvPr id="113" name="Straight Connector 112"/>
            <p:cNvCxnSpPr/>
            <p:nvPr/>
          </p:nvCxnSpPr>
          <p:spPr>
            <a:xfrm rot="5400000" flipH="1" flipV="1">
              <a:off x="2544850" y="5083040"/>
              <a:ext cx="2416314" cy="181649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22" name="TextBox 92"/>
            <p:cNvSpPr txBox="1">
              <a:spLocks noChangeArrowheads="1"/>
            </p:cNvSpPr>
            <p:nvPr/>
          </p:nvSpPr>
          <p:spPr bwMode="auto">
            <a:xfrm>
              <a:off x="4676056" y="4309345"/>
              <a:ext cx="471256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S</a:t>
              </a:r>
              <a:r>
                <a:rPr lang="en-US" altLang="en-US" sz="1400" baseline="-25000"/>
                <a:t>1</a:t>
              </a:r>
              <a:r>
                <a:rPr lang="en-US" altLang="en-US" sz="1400"/>
                <a:t> </a:t>
              </a:r>
              <a:endParaRPr lang="en-US" altLang="en-US" sz="1400" baseline="-25000"/>
            </a:p>
          </p:txBody>
        </p:sp>
      </p:grpSp>
      <p:sp>
        <p:nvSpPr>
          <p:cNvPr id="115" name="Freeform 183"/>
          <p:cNvSpPr>
            <a:spLocks/>
          </p:cNvSpPr>
          <p:nvPr/>
        </p:nvSpPr>
        <p:spPr bwMode="auto">
          <a:xfrm>
            <a:off x="6878638" y="334645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115"/>
          <p:cNvGrpSpPr>
            <a:grpSpLocks/>
          </p:cNvGrpSpPr>
          <p:nvPr/>
        </p:nvGrpSpPr>
        <p:grpSpPr bwMode="auto">
          <a:xfrm>
            <a:off x="5262563" y="2622550"/>
            <a:ext cx="3387725" cy="307975"/>
            <a:chOff x="728663" y="2581888"/>
            <a:chExt cx="3386833" cy="307579"/>
          </a:xfrm>
        </p:grpSpPr>
        <p:cxnSp>
          <p:nvCxnSpPr>
            <p:cNvPr id="117" name="Straight Connector 116"/>
            <p:cNvCxnSpPr/>
            <p:nvPr/>
          </p:nvCxnSpPr>
          <p:spPr bwMode="auto">
            <a:xfrm>
              <a:off x="728663" y="2862515"/>
              <a:ext cx="3386833" cy="1585"/>
            </a:xfrm>
            <a:prstGeom prst="line">
              <a:avLst/>
            </a:prstGeom>
            <a:ln w="38100">
              <a:solidFill>
                <a:srgbClr val="9E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20" name="TextBox 117"/>
            <p:cNvSpPr txBox="1">
              <a:spLocks noChangeArrowheads="1"/>
            </p:cNvSpPr>
            <p:nvPr/>
          </p:nvSpPr>
          <p:spPr bwMode="auto">
            <a:xfrm>
              <a:off x="3046747" y="2581888"/>
              <a:ext cx="851291" cy="307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Árplafon</a:t>
              </a:r>
              <a:endParaRPr lang="en-US" altLang="en-US" sz="1400" baseline="-25000"/>
            </a:p>
          </p:txBody>
        </p:sp>
      </p:grpSp>
      <p:grpSp>
        <p:nvGrpSpPr>
          <p:cNvPr id="31" name="Group 118"/>
          <p:cNvGrpSpPr>
            <a:grpSpLocks/>
          </p:cNvGrpSpPr>
          <p:nvPr/>
        </p:nvGrpSpPr>
        <p:grpSpPr bwMode="auto">
          <a:xfrm>
            <a:off x="6994565" y="1019269"/>
            <a:ext cx="1696997" cy="1393731"/>
            <a:chOff x="2400013" y="915401"/>
            <a:chExt cx="1696968" cy="2105295"/>
          </a:xfrm>
        </p:grpSpPr>
        <p:sp>
          <p:nvSpPr>
            <p:cNvPr id="58417" name="TextBox 92"/>
            <p:cNvSpPr txBox="1">
              <a:spLocks noChangeArrowheads="1"/>
            </p:cNvSpPr>
            <p:nvPr/>
          </p:nvSpPr>
          <p:spPr bwMode="auto">
            <a:xfrm>
              <a:off x="2565064" y="915401"/>
              <a:ext cx="1531917" cy="1633032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2…</a:t>
              </a:r>
              <a:r>
                <a:rPr lang="hu-HU" altLang="en-US" dirty="0"/>
                <a:t>de amikor a kínálat visszaesik</a:t>
              </a:r>
              <a:r>
                <a:rPr lang="en-US" altLang="en-US" dirty="0"/>
                <a:t>…</a:t>
              </a:r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V="1">
              <a:off x="2400013" y="2445462"/>
              <a:ext cx="174217" cy="575234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4" name="Group 90"/>
          <p:cNvGrpSpPr>
            <a:grpSpLocks/>
          </p:cNvGrpSpPr>
          <p:nvPr/>
        </p:nvGrpSpPr>
        <p:grpSpPr bwMode="auto">
          <a:xfrm>
            <a:off x="5510213" y="1790700"/>
            <a:ext cx="1498600" cy="1581150"/>
            <a:chOff x="3658296" y="3971081"/>
            <a:chExt cx="1674712" cy="2144853"/>
          </a:xfrm>
        </p:grpSpPr>
        <p:cxnSp>
          <p:nvCxnSpPr>
            <p:cNvPr id="123" name="Straight Connector 122"/>
            <p:cNvCxnSpPr/>
            <p:nvPr/>
          </p:nvCxnSpPr>
          <p:spPr>
            <a:xfrm rot="5400000" flipH="1" flipV="1">
              <a:off x="3438488" y="4595740"/>
              <a:ext cx="1740001" cy="130038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16" name="TextBox 92"/>
            <p:cNvSpPr txBox="1">
              <a:spLocks noChangeArrowheads="1"/>
            </p:cNvSpPr>
            <p:nvPr/>
          </p:nvSpPr>
          <p:spPr bwMode="auto">
            <a:xfrm>
              <a:off x="4861752" y="3971081"/>
              <a:ext cx="471256" cy="4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S</a:t>
              </a:r>
              <a:r>
                <a:rPr lang="en-US" altLang="en-US" sz="1400" baseline="-25000"/>
                <a:t>2</a:t>
              </a:r>
              <a:r>
                <a:rPr lang="en-US" altLang="en-US" sz="1400"/>
                <a:t> </a:t>
              </a:r>
              <a:endParaRPr lang="en-US" altLang="en-US" sz="1400" baseline="-25000"/>
            </a:p>
          </p:txBody>
        </p:sp>
      </p:grpSp>
      <p:grpSp>
        <p:nvGrpSpPr>
          <p:cNvPr id="16385" name="Group 76"/>
          <p:cNvGrpSpPr>
            <a:grpSpLocks/>
          </p:cNvGrpSpPr>
          <p:nvPr/>
        </p:nvGrpSpPr>
        <p:grpSpPr bwMode="auto">
          <a:xfrm>
            <a:off x="4867275" y="2413000"/>
            <a:ext cx="1355725" cy="307975"/>
            <a:chOff x="1446873" y="3014250"/>
            <a:chExt cx="1355542" cy="308157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1827822" y="3200098"/>
              <a:ext cx="974593" cy="1588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14" name="TextBox 78"/>
            <p:cNvSpPr txBox="1">
              <a:spLocks noChangeArrowheads="1"/>
            </p:cNvSpPr>
            <p:nvPr/>
          </p:nvSpPr>
          <p:spPr bwMode="auto">
            <a:xfrm>
              <a:off x="1446873" y="3014250"/>
              <a:ext cx="37214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P</a:t>
              </a:r>
              <a:r>
                <a:rPr lang="en-US" altLang="en-US" sz="1400" baseline="-25000"/>
                <a:t>2</a:t>
              </a: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 rot="10800000">
            <a:off x="6496050" y="2363788"/>
            <a:ext cx="1020763" cy="355600"/>
          </a:xfrm>
          <a:prstGeom prst="straightConnector1">
            <a:avLst/>
          </a:prstGeom>
          <a:ln w="19050">
            <a:solidFill>
              <a:srgbClr val="80008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8" name="Group 134"/>
          <p:cNvGrpSpPr>
            <a:grpSpLocks/>
          </p:cNvGrpSpPr>
          <p:nvPr/>
        </p:nvGrpSpPr>
        <p:grpSpPr bwMode="auto">
          <a:xfrm>
            <a:off x="7612063" y="2905126"/>
            <a:ext cx="1531937" cy="1186781"/>
            <a:chOff x="2829868" y="1496292"/>
            <a:chExt cx="1531917" cy="1187299"/>
          </a:xfrm>
        </p:grpSpPr>
        <p:sp>
          <p:nvSpPr>
            <p:cNvPr id="58411" name="TextBox 92"/>
            <p:cNvSpPr txBox="1">
              <a:spLocks noChangeArrowheads="1"/>
            </p:cNvSpPr>
            <p:nvPr/>
          </p:nvSpPr>
          <p:spPr bwMode="auto">
            <a:xfrm>
              <a:off x="2829868" y="1667485"/>
              <a:ext cx="1531917" cy="101610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en-US" dirty="0"/>
                <a:t>3…</a:t>
              </a:r>
              <a:r>
                <a:rPr lang="hu-HU" altLang="en-US" dirty="0"/>
                <a:t>akkor az árplafon effektív </a:t>
              </a:r>
              <a:r>
                <a:rPr lang="hu-HU" altLang="en-US" dirty="0" smtClean="0"/>
                <a:t>lesz</a:t>
              </a:r>
              <a:endParaRPr lang="en-US" alt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16200000" flipV="1">
              <a:off x="2879033" y="1526501"/>
              <a:ext cx="206465" cy="1460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9" name="Group 22"/>
          <p:cNvGrpSpPr>
            <a:grpSpLocks/>
          </p:cNvGrpSpPr>
          <p:nvPr/>
        </p:nvGrpSpPr>
        <p:grpSpPr bwMode="auto">
          <a:xfrm>
            <a:off x="5741988" y="2909888"/>
            <a:ext cx="404812" cy="2284412"/>
            <a:chOff x="2842543" y="2593505"/>
            <a:chExt cx="404319" cy="2286490"/>
          </a:xfrm>
        </p:grpSpPr>
        <p:cxnSp>
          <p:nvCxnSpPr>
            <p:cNvPr id="140" name="Straight Connector 139"/>
            <p:cNvCxnSpPr/>
            <p:nvPr/>
          </p:nvCxnSpPr>
          <p:spPr>
            <a:xfrm rot="5400000">
              <a:off x="2059549" y="3581037"/>
              <a:ext cx="1978235" cy="317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10" name="TextBox 24"/>
            <p:cNvSpPr txBox="1">
              <a:spLocks noChangeArrowheads="1"/>
            </p:cNvSpPr>
            <p:nvPr/>
          </p:nvSpPr>
          <p:spPr bwMode="auto">
            <a:xfrm>
              <a:off x="2842543" y="4572000"/>
              <a:ext cx="40431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Q</a:t>
              </a:r>
              <a:r>
                <a:rPr lang="en-US" altLang="en-US" sz="1400" baseline="-25000"/>
                <a:t>S</a:t>
              </a:r>
            </a:p>
          </p:txBody>
        </p:sp>
      </p:grpSp>
      <p:grpSp>
        <p:nvGrpSpPr>
          <p:cNvPr id="16390" name="Group 22"/>
          <p:cNvGrpSpPr>
            <a:grpSpLocks/>
          </p:cNvGrpSpPr>
          <p:nvPr/>
        </p:nvGrpSpPr>
        <p:grpSpPr bwMode="auto">
          <a:xfrm>
            <a:off x="6249988" y="2909888"/>
            <a:ext cx="411162" cy="2284412"/>
            <a:chOff x="2842545" y="2593505"/>
            <a:chExt cx="410732" cy="2286490"/>
          </a:xfrm>
        </p:grpSpPr>
        <p:cxnSp>
          <p:nvCxnSpPr>
            <p:cNvPr id="145" name="Straight Connector 144"/>
            <p:cNvCxnSpPr/>
            <p:nvPr/>
          </p:nvCxnSpPr>
          <p:spPr>
            <a:xfrm rot="5400000">
              <a:off x="2059586" y="3581037"/>
              <a:ext cx="1978235" cy="3172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08" name="TextBox 24"/>
            <p:cNvSpPr txBox="1">
              <a:spLocks noChangeArrowheads="1"/>
            </p:cNvSpPr>
            <p:nvPr/>
          </p:nvSpPr>
          <p:spPr bwMode="auto">
            <a:xfrm>
              <a:off x="2842545" y="4572000"/>
              <a:ext cx="41073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Q</a:t>
              </a:r>
              <a:r>
                <a:rPr lang="en-US" altLang="en-US" sz="1400" baseline="-25000"/>
                <a:t>D</a:t>
              </a:r>
            </a:p>
          </p:txBody>
        </p:sp>
      </p:grpSp>
      <p:sp>
        <p:nvSpPr>
          <p:cNvPr id="147" name="Freeform 183"/>
          <p:cNvSpPr>
            <a:spLocks/>
          </p:cNvSpPr>
          <p:nvPr/>
        </p:nvSpPr>
        <p:spPr bwMode="auto">
          <a:xfrm>
            <a:off x="5891213" y="28209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" name="Freeform 183"/>
          <p:cNvSpPr>
            <a:spLocks/>
          </p:cNvSpPr>
          <p:nvPr/>
        </p:nvSpPr>
        <p:spPr bwMode="auto">
          <a:xfrm>
            <a:off x="6388100" y="28289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391" name="Group 153"/>
          <p:cNvGrpSpPr>
            <a:grpSpLocks/>
          </p:cNvGrpSpPr>
          <p:nvPr/>
        </p:nvGrpSpPr>
        <p:grpSpPr bwMode="auto">
          <a:xfrm>
            <a:off x="4800600" y="2986090"/>
            <a:ext cx="2181355" cy="3109910"/>
            <a:chOff x="4800510" y="2986393"/>
            <a:chExt cx="2180857" cy="3109227"/>
          </a:xfrm>
        </p:grpSpPr>
        <p:grpSp>
          <p:nvGrpSpPr>
            <p:cNvPr id="58403" name="Group 132"/>
            <p:cNvGrpSpPr>
              <a:grpSpLocks/>
            </p:cNvGrpSpPr>
            <p:nvPr/>
          </p:nvGrpSpPr>
          <p:grpSpPr bwMode="auto">
            <a:xfrm>
              <a:off x="4800510" y="2986393"/>
              <a:ext cx="2180857" cy="3109227"/>
              <a:chOff x="232502" y="1674722"/>
              <a:chExt cx="2179717" cy="3106694"/>
            </a:xfrm>
          </p:grpSpPr>
          <p:sp>
            <p:nvSpPr>
              <p:cNvPr id="58405" name="TextBox 133"/>
              <p:cNvSpPr txBox="1">
                <a:spLocks noChangeArrowheads="1"/>
              </p:cNvSpPr>
              <p:nvPr/>
            </p:nvSpPr>
            <p:spPr bwMode="auto">
              <a:xfrm>
                <a:off x="232502" y="4074262"/>
                <a:ext cx="2179717" cy="707154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>
                <a:spAutoFit/>
              </a:bodyPr>
              <a:lstStyle>
                <a:defPPr>
                  <a:defRPr lang="en-US"/>
                </a:defPPr>
                <a:lvl1pPr eaLnBrk="1" hangingPunct="1">
                  <a:defRPr sz="2000"/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en-US" dirty="0"/>
                  <a:t>4. …</a:t>
                </a:r>
                <a:r>
                  <a:rPr lang="hu-HU" altLang="en-US" dirty="0"/>
                  <a:t>ami hiányt eredményez</a:t>
                </a:r>
                <a:endParaRPr lang="en-US" altLang="en-US" dirty="0"/>
              </a:p>
            </p:txBody>
          </p:sp>
          <p:sp>
            <p:nvSpPr>
              <p:cNvPr id="151" name="Left Brace 150"/>
              <p:cNvSpPr/>
              <p:nvPr/>
            </p:nvSpPr>
            <p:spPr>
              <a:xfrm rot="16200000">
                <a:off x="1540440" y="1526374"/>
                <a:ext cx="196646" cy="493341"/>
              </a:xfrm>
              <a:prstGeom prst="leftBrace">
                <a:avLst>
                  <a:gd name="adj1" fmla="val 36904"/>
                  <a:gd name="adj2" fmla="val 49026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</p:grpSp>
        <p:cxnSp>
          <p:nvCxnSpPr>
            <p:cNvPr id="153" name="Straight Connector 152"/>
            <p:cNvCxnSpPr>
              <a:stCxn id="58405" idx="0"/>
            </p:cNvCxnSpPr>
            <p:nvPr/>
          </p:nvCxnSpPr>
          <p:spPr>
            <a:xfrm flipV="1">
              <a:off x="5890938" y="3282168"/>
              <a:ext cx="303961" cy="210572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5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115" grpId="0" animBg="1"/>
      <p:bldP spid="147" grpId="0" animBg="1"/>
      <p:bldP spid="14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hu-HU" altLang="en-US" sz="3200" dirty="0"/>
              <a:t>Az </a:t>
            </a:r>
            <a:r>
              <a:rPr lang="en-US" altLang="en-US" sz="3200" dirty="0"/>
              <a:t>(a) </a:t>
            </a:r>
            <a:r>
              <a:rPr lang="hu-HU" altLang="en-US" sz="3200" dirty="0"/>
              <a:t>ábrán lévő benzinpiacon az árplafon nem effektív, mivel az egyensúlyi ár</a:t>
            </a:r>
            <a:r>
              <a:rPr lang="en-US" altLang="en-US" sz="3200" dirty="0"/>
              <a:t>, P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, </a:t>
            </a:r>
            <a:r>
              <a:rPr lang="hu-HU" altLang="en-US" sz="3200" dirty="0"/>
              <a:t>a plafon alatt van</a:t>
            </a:r>
            <a:r>
              <a:rPr lang="en-US" altLang="en-US" sz="3200" dirty="0"/>
              <a:t>.</a:t>
            </a:r>
            <a:r>
              <a:rPr lang="hu-HU" altLang="en-US" sz="3200" dirty="0"/>
              <a:t> A</a:t>
            </a:r>
            <a:r>
              <a:rPr lang="en-US" altLang="en-US" sz="3200" dirty="0"/>
              <a:t> (b) </a:t>
            </a:r>
            <a:r>
              <a:rPr lang="hu-HU" altLang="en-US" sz="3200" dirty="0"/>
              <a:t>ábrán a benzinpiacon megemelkedett a nyersolaj ára </a:t>
            </a:r>
            <a:r>
              <a:rPr lang="en-US" altLang="en-US" sz="3200" dirty="0"/>
              <a:t>(</a:t>
            </a:r>
            <a:r>
              <a:rPr lang="hu-HU" altLang="en-US" sz="3200" dirty="0"/>
              <a:t>ez egy </a:t>
            </a:r>
            <a:r>
              <a:rPr lang="en-US" altLang="en-US" sz="3200" dirty="0"/>
              <a:t>input </a:t>
            </a:r>
            <a:r>
              <a:rPr lang="hu-HU" altLang="en-US" sz="3200" dirty="0"/>
              <a:t>amiből a benzin készül</a:t>
            </a:r>
            <a:r>
              <a:rPr lang="en-US" altLang="en-US" sz="3200" dirty="0"/>
              <a:t>)</a:t>
            </a:r>
            <a:r>
              <a:rPr lang="hu-HU" altLang="en-US" sz="3200" dirty="0"/>
              <a:t>, amitől a kínálati görbe</a:t>
            </a:r>
            <a:r>
              <a:rPr lang="en-US" altLang="en-US" sz="3200" dirty="0"/>
              <a:t> </a:t>
            </a:r>
            <a:r>
              <a:rPr lang="hu-HU" altLang="en-US" sz="3200" dirty="0"/>
              <a:t>balra tolódik </a:t>
            </a:r>
            <a:r>
              <a:rPr lang="en-US" altLang="en-US" sz="3200" dirty="0"/>
              <a:t>S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-ből</a:t>
            </a:r>
            <a:r>
              <a:rPr lang="en-US" altLang="en-US" sz="3200" dirty="0"/>
              <a:t> S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-be</a:t>
            </a:r>
            <a:r>
              <a:rPr lang="hu-HU" altLang="en-US" sz="3200" dirty="0"/>
              <a:t>. Egy szabályozatlan piacon az ár </a:t>
            </a:r>
            <a:r>
              <a:rPr lang="en-US" altLang="en-US" sz="3200" dirty="0"/>
              <a:t> P</a:t>
            </a:r>
            <a:r>
              <a:rPr lang="en-US" altLang="en-US" sz="3200" baseline="-25000" dirty="0"/>
              <a:t>1</a:t>
            </a:r>
            <a:r>
              <a:rPr lang="hu-HU" altLang="en-US" sz="3200" dirty="0" err="1"/>
              <a:t>-ből</a:t>
            </a:r>
            <a:r>
              <a:rPr lang="en-US" altLang="en-US" sz="3200" dirty="0"/>
              <a:t> P</a:t>
            </a:r>
            <a:r>
              <a:rPr lang="en-US" altLang="en-US" sz="3200" baseline="-25000" dirty="0"/>
              <a:t>2</a:t>
            </a:r>
            <a:r>
              <a:rPr lang="hu-HU" altLang="en-US" sz="3200" dirty="0" err="1"/>
              <a:t>-be</a:t>
            </a:r>
            <a:r>
              <a:rPr lang="hu-HU" altLang="en-US" sz="3200" dirty="0"/>
              <a:t> emelkedett volna.</a:t>
            </a:r>
            <a:r>
              <a:rPr lang="en-US" altLang="en-US" sz="3200" dirty="0"/>
              <a:t> </a:t>
            </a:r>
            <a:r>
              <a:rPr lang="hu-HU" altLang="en-US" sz="3200" dirty="0"/>
              <a:t>Azonban az árplafon megakadályozza, hogy ez történjen. Az effektív árplafonnál a fogyasztók </a:t>
            </a:r>
            <a:r>
              <a:rPr lang="en-US" altLang="en-US" sz="3200" dirty="0"/>
              <a:t>Q</a:t>
            </a:r>
            <a:r>
              <a:rPr lang="en-US" altLang="en-US" sz="3200" baseline="-25000" dirty="0"/>
              <a:t>D</a:t>
            </a:r>
            <a:r>
              <a:rPr lang="hu-HU" altLang="en-US" sz="3200" dirty="0"/>
              <a:t> mennyiséget akarnak venni, de a termelők csak </a:t>
            </a:r>
            <a:r>
              <a:rPr lang="en-US" altLang="en-US" sz="3200" dirty="0"/>
              <a:t> Q</a:t>
            </a:r>
            <a:r>
              <a:rPr lang="en-US" altLang="en-US" sz="3200" baseline="-25000" dirty="0"/>
              <a:t>S</a:t>
            </a:r>
            <a:r>
              <a:rPr lang="hu-HU" altLang="en-US" sz="3200" dirty="0"/>
              <a:t> –t akarnak eladni. A keresett és a kínált mennyiség közötti különbség</a:t>
            </a:r>
            <a:r>
              <a:rPr lang="en-US" altLang="en-US" sz="3200" dirty="0"/>
              <a:t>, Q</a:t>
            </a:r>
            <a:r>
              <a:rPr lang="en-US" altLang="en-US" sz="3200" baseline="-25000" dirty="0"/>
              <a:t>D</a:t>
            </a:r>
            <a:r>
              <a:rPr lang="en-US" altLang="en-US" sz="3200" dirty="0"/>
              <a:t> – Q</a:t>
            </a:r>
            <a:r>
              <a:rPr lang="en-US" altLang="en-US" sz="3200" baseline="-25000" dirty="0"/>
              <a:t>S</a:t>
            </a:r>
            <a:r>
              <a:rPr lang="en-US" altLang="en-US" sz="3200" dirty="0"/>
              <a:t>, </a:t>
            </a:r>
            <a:r>
              <a:rPr lang="hu-HU" altLang="en-US" sz="3200" dirty="0"/>
              <a:t>a benzinhiány</a:t>
            </a:r>
            <a:r>
              <a:rPr lang="en-US" altLang="en-US" sz="3200" dirty="0"/>
              <a:t>.</a:t>
            </a:r>
          </a:p>
          <a:p>
            <a:pPr marL="0" indent="0">
              <a:buFont typeface="Arial" charset="0"/>
              <a:buNone/>
            </a:pPr>
            <a:endParaRPr lang="en-US" altLang="en-US" sz="3200" dirty="0" smtClean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87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2192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Árplafon</a:t>
            </a:r>
            <a:r>
              <a:rPr lang="en-US" altLang="en-US" dirty="0" smtClean="0"/>
              <a:t>: </a:t>
            </a:r>
            <a:r>
              <a:rPr lang="hu-HU" altLang="en-US" dirty="0" smtClean="0"/>
              <a:t>Lakbérszabályozás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Önkormányzat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plafon a lakbéreken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Cél</a:t>
            </a:r>
            <a:r>
              <a:rPr lang="en-US" altLang="en-US" dirty="0" smtClean="0"/>
              <a:t>: </a:t>
            </a:r>
            <a:r>
              <a:rPr lang="hu-HU" altLang="en-US" dirty="0" smtClean="0"/>
              <a:t>segítsük a szegényeket </a:t>
            </a:r>
            <a:r>
              <a:rPr lang="en-US" altLang="en-US" dirty="0" smtClean="0"/>
              <a:t>(</a:t>
            </a:r>
            <a:r>
              <a:rPr lang="hu-HU" altLang="en-US" dirty="0" smtClean="0"/>
              <a:t>tegyük a lakhatást könnyebben elérhetővé)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Kritika</a:t>
            </a:r>
            <a:r>
              <a:rPr lang="en-US" altLang="en-US" dirty="0" smtClean="0"/>
              <a:t>: </a:t>
            </a:r>
            <a:r>
              <a:rPr lang="hu-HU" altLang="en-US" dirty="0" smtClean="0"/>
              <a:t>nagyon kevéssé hatékony módszer arra, hogy emeljük a szegények életszínvonalát</a:t>
            </a:r>
            <a:endParaRPr lang="en-US" altLang="en-US" dirty="0" smtClean="0"/>
          </a:p>
          <a:p>
            <a:r>
              <a:rPr lang="hu-HU" altLang="en-US" dirty="0" smtClean="0"/>
              <a:t>A lakbérszabályozás rövidtávú kedvezőtlen hatásai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 lakás kereslete és kínálata viszonylag rugalmatlan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Kezdetben kis hiány</a:t>
            </a:r>
          </a:p>
          <a:p>
            <a:pPr lvl="1"/>
            <a:r>
              <a:rPr lang="hu-HU" altLang="en-US" dirty="0" smtClean="0"/>
              <a:t>Csökkenő lakbérek</a:t>
            </a:r>
            <a:endParaRPr lang="en-US" altLang="en-US" dirty="0" smtClean="0"/>
          </a:p>
        </p:txBody>
      </p:sp>
      <p:sp>
        <p:nvSpPr>
          <p:cNvPr id="59395" name="Title 2"/>
          <p:cNvSpPr>
            <a:spLocks noGrp="1"/>
          </p:cNvSpPr>
          <p:nvPr>
            <p:ph type="title"/>
          </p:nvPr>
        </p:nvSpPr>
        <p:spPr bwMode="auto">
          <a:xfrm>
            <a:off x="0" y="-7374"/>
            <a:ext cx="9144000" cy="2514600"/>
          </a:xfrm>
        </p:spPr>
        <p:txBody>
          <a:bodyPr/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Lakbérszabályozás rövidtávon és hosszútávon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4BF6E5E-0B84-4A48-BC7E-F36D54E78578}" type="slidenum">
              <a:rPr lang="en-US" altLang="en-US">
                <a:latin typeface="Calibri" pitchFamily="34" charset="0"/>
              </a:rPr>
              <a:pPr/>
              <a:t>88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9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209550" y="9906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lakbérszabályozás hosszú távú kedvezőtlen hatásai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Kereslet és kínálat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rugalmasabb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</a:t>
            </a:r>
            <a:r>
              <a:rPr lang="hu-HU" altLang="en-US" dirty="0" smtClean="0"/>
              <a:t>ér</a:t>
            </a:r>
            <a:r>
              <a:rPr lang="en-US" altLang="en-US" dirty="0" smtClean="0"/>
              <a:t>bead</a:t>
            </a:r>
            <a:r>
              <a:rPr lang="hu-HU" altLang="en-US" dirty="0" smtClean="0"/>
              <a:t>ók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nem építenek új lakásokat és</a:t>
            </a:r>
            <a:r>
              <a:rPr lang="en-US" altLang="en-US" dirty="0" smtClean="0"/>
              <a:t> </a:t>
            </a:r>
            <a:r>
              <a:rPr lang="hu-HU" altLang="en-US" dirty="0" smtClean="0"/>
              <a:t>nem tartanak jól karban a meglévőket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Emberek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saját lakást keresnek és</a:t>
            </a:r>
            <a:r>
              <a:rPr lang="en-US" altLang="en-US" dirty="0" smtClean="0"/>
              <a:t> </a:t>
            </a:r>
            <a:r>
              <a:rPr lang="hu-HU" altLang="en-US" dirty="0" smtClean="0"/>
              <a:t>több embert bírnak rá, hogy a városba költözzön</a:t>
            </a:r>
            <a:endParaRPr lang="en-US" altLang="en-US" dirty="0" smtClean="0"/>
          </a:p>
          <a:p>
            <a:pPr lvl="2"/>
            <a:r>
              <a:rPr lang="hu-HU" altLang="en-US" dirty="0" smtClean="0">
                <a:sym typeface="Wingdings" panose="05000000000000000000" pitchFamily="2" charset="2"/>
              </a:rPr>
              <a:t> </a:t>
            </a:r>
            <a:r>
              <a:rPr lang="hu-HU" altLang="en-US" dirty="0" smtClean="0"/>
              <a:t>Nagy lakáshiány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Adagoló mechanizmus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Hosszú várólista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Gyermektelen bérlőket preferálják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Faji alapú diszkrimináció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Házfelügyelők megvesztegetése </a:t>
            </a:r>
            <a:endParaRPr lang="en-US" altLang="en-US" dirty="0" smtClean="0"/>
          </a:p>
        </p:txBody>
      </p:sp>
      <p:sp>
        <p:nvSpPr>
          <p:cNvPr id="60419" name="Title 2"/>
          <p:cNvSpPr>
            <a:spLocks noGrp="1"/>
          </p:cNvSpPr>
          <p:nvPr>
            <p:ph type="title"/>
          </p:nvPr>
        </p:nvSpPr>
        <p:spPr bwMode="auto">
          <a:xfrm>
            <a:off x="0" y="-76200"/>
            <a:ext cx="9296400" cy="1295400"/>
          </a:xfrm>
        </p:spPr>
        <p:txBody>
          <a:bodyPr/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Lakbérszabályozás rövidtávon és </a:t>
            </a:r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hosszú távon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BDCB4F-B2BF-4FF7-AB1A-EB805716A05E}" type="slidenum">
              <a:rPr lang="en-US" altLang="en-US">
                <a:latin typeface="Calibri" pitchFamily="34" charset="0"/>
              </a:rPr>
              <a:pPr/>
              <a:t>89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hu-HU" altLang="en-US"/>
          </a:p>
        </p:txBody>
      </p:sp>
      <p:sp>
        <p:nvSpPr>
          <p:cNvPr id="1080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6275" y="1143000"/>
            <a:ext cx="8001000" cy="5105400"/>
          </a:xfrm>
        </p:spPr>
        <p:txBody>
          <a:bodyPr/>
          <a:lstStyle/>
          <a:p>
            <a:pPr>
              <a:buClr>
                <a:srgbClr val="F09A0E"/>
              </a:buClr>
              <a:buFont typeface="Arial" panose="020B0604020202020204" pitchFamily="34" charset="0"/>
              <a:buChar char="•"/>
              <a:defRPr/>
            </a:pPr>
            <a:r>
              <a:rPr lang="hu-HU" sz="3600" dirty="0" smtClean="0"/>
              <a:t>Hogyan kell elemezni a piaci egyensúlyok változását?</a:t>
            </a:r>
            <a:endParaRPr lang="hu-HU" sz="3600" dirty="0"/>
          </a:p>
          <a:p>
            <a:pPr marL="971550" lvl="1" indent="-514350">
              <a:buClr>
                <a:srgbClr val="F09A0E"/>
              </a:buClr>
              <a:buFont typeface="+mj-lt"/>
              <a:buAutoNum type="arabicPeriod"/>
              <a:defRPr/>
            </a:pPr>
            <a:r>
              <a:rPr lang="hu-HU" dirty="0" smtClean="0"/>
              <a:t>A keresleti, vagy a kínálati görbére hatnak a változások? Esetleg mindkettőre?</a:t>
            </a:r>
            <a:endParaRPr lang="hu-HU" dirty="0"/>
          </a:p>
          <a:p>
            <a:pPr marL="971550" lvl="1" indent="-514350">
              <a:buClr>
                <a:srgbClr val="F09A0E"/>
              </a:buClr>
              <a:buFont typeface="+mj-lt"/>
              <a:buAutoNum type="arabicPeriod"/>
              <a:defRPr/>
            </a:pPr>
            <a:r>
              <a:rPr lang="hu-HU" dirty="0" smtClean="0"/>
              <a:t>Melyik irányba mozdul(</a:t>
            </a:r>
            <a:r>
              <a:rPr lang="hu-HU" dirty="0" err="1" smtClean="0"/>
              <a:t>nak</a:t>
            </a:r>
            <a:r>
              <a:rPr lang="hu-HU" dirty="0" smtClean="0"/>
              <a:t>) a görbe (görbék)?</a:t>
            </a:r>
            <a:endParaRPr lang="hu-HU" dirty="0"/>
          </a:p>
          <a:p>
            <a:pPr marL="971550" lvl="1" indent="-514350">
              <a:buClr>
                <a:srgbClr val="F09A0E"/>
              </a:buClr>
              <a:buFont typeface="+mj-lt"/>
              <a:buAutoNum type="arabicPeriod"/>
              <a:defRPr/>
            </a:pPr>
            <a:r>
              <a:rPr lang="hu-HU" dirty="0" smtClean="0"/>
              <a:t>Régi és új egyensúly összehasonlítása: mi történik az egyensúlyi árral és mennyiséggel?</a:t>
            </a:r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dirty="0"/>
          </a:p>
          <a:p>
            <a:pPr marL="457200" lvl="1" indent="0">
              <a:buClr>
                <a:srgbClr val="F09A0E"/>
              </a:buClr>
              <a:buFont typeface="Arial" panose="020B0604020202020204" pitchFamily="34" charset="0"/>
              <a:buNone/>
              <a:defRPr/>
            </a:pPr>
            <a:endParaRPr lang="hu-HU" sz="36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hu-HU" sz="3600" dirty="0" smtClean="0"/>
          </a:p>
          <a:p>
            <a:pPr lvl="1">
              <a:buClr>
                <a:srgbClr val="F09A0E"/>
              </a:buClr>
              <a:buFont typeface="Arial" panose="020B0604020202020204" pitchFamily="34" charset="0"/>
              <a:buChar char="–"/>
              <a:defRPr/>
            </a:pPr>
            <a:endParaRPr lang="en-US" sz="3600" dirty="0"/>
          </a:p>
        </p:txBody>
      </p:sp>
      <p:sp>
        <p:nvSpPr>
          <p:cNvPr id="90116" name="Title 1"/>
          <p:cNvSpPr>
            <a:spLocks noGrp="1"/>
          </p:cNvSpPr>
          <p:nvPr>
            <p:ph type="title"/>
          </p:nvPr>
        </p:nvSpPr>
        <p:spPr bwMode="auto">
          <a:xfrm>
            <a:off x="228600" y="76200"/>
            <a:ext cx="8915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dirty="0"/>
              <a:t>ISMÉTLÉS: </a:t>
            </a:r>
            <a:r>
              <a:rPr lang="hu-HU" altLang="en-US" dirty="0" smtClean="0"/>
              <a:t>Görbetologatás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896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>
          <a:xfrm>
            <a:off x="304800" y="3048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Lakbérszabályozás rövidtávon és hosszútávon</a:t>
            </a:r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AF6CCEA-DA2A-4F88-AFE2-AF143E167352}" type="slidenum">
              <a:rPr lang="en-US" altLang="en-US">
                <a:latin typeface="Calibri" pitchFamily="34" charset="0"/>
              </a:rPr>
              <a:pPr/>
              <a:t>90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014538"/>
            <a:ext cx="4298950" cy="3208337"/>
            <a:chOff x="-154539" y="1670892"/>
            <a:chExt cx="4299027" cy="3208184"/>
          </a:xfrm>
        </p:grpSpPr>
        <p:sp>
          <p:nvSpPr>
            <p:cNvPr id="6" name="Rectangle 5"/>
            <p:cNvSpPr/>
            <p:nvPr/>
          </p:nvSpPr>
          <p:spPr>
            <a:xfrm>
              <a:off x="734477" y="1762963"/>
              <a:ext cx="3410011" cy="3109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1493" name="Group 5"/>
            <p:cNvGrpSpPr>
              <a:grpSpLocks/>
            </p:cNvGrpSpPr>
            <p:nvPr/>
          </p:nvGrpSpPr>
          <p:grpSpPr bwMode="auto">
            <a:xfrm>
              <a:off x="-154539" y="1670892"/>
              <a:ext cx="890606" cy="3208184"/>
              <a:chOff x="940750" y="1362733"/>
              <a:chExt cx="889990" cy="3207595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258684" y="2998274"/>
                <a:ext cx="3139349" cy="4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95" name="TextBox 8"/>
              <p:cNvSpPr txBox="1">
                <a:spLocks noChangeArrowheads="1"/>
              </p:cNvSpPr>
              <p:nvPr/>
            </p:nvSpPr>
            <p:spPr bwMode="auto">
              <a:xfrm>
                <a:off x="940750" y="1362733"/>
                <a:ext cx="730797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Lakbér</a:t>
                </a:r>
                <a:endParaRPr lang="en-US" altLang="en-US" sz="1400"/>
              </a:p>
            </p:txBody>
          </p:sp>
        </p:grp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30250" y="5237163"/>
            <a:ext cx="3568700" cy="323850"/>
            <a:chOff x="1676400" y="5181600"/>
            <a:chExt cx="3568043" cy="325103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828772" y="5181600"/>
              <a:ext cx="34156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90" name="TextBox 11"/>
            <p:cNvSpPr txBox="1">
              <a:spLocks noChangeArrowheads="1"/>
            </p:cNvSpPr>
            <p:nvPr/>
          </p:nvSpPr>
          <p:spPr bwMode="auto">
            <a:xfrm>
              <a:off x="3708836" y="5198314"/>
              <a:ext cx="1428333" cy="30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Lakások száma</a:t>
              </a:r>
              <a:endParaRPr lang="en-US" altLang="en-US" sz="1400"/>
            </a:p>
          </p:txBody>
        </p:sp>
        <p:sp>
          <p:nvSpPr>
            <p:cNvPr id="61491" name="TextBox 1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603375" y="2422525"/>
            <a:ext cx="2006600" cy="2246313"/>
            <a:chOff x="2866016" y="1703586"/>
            <a:chExt cx="2241251" cy="3046065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2039435" y="2530167"/>
              <a:ext cx="2899682" cy="124651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88" name="TextBox 15"/>
            <p:cNvSpPr txBox="1">
              <a:spLocks noChangeArrowheads="1"/>
            </p:cNvSpPr>
            <p:nvPr/>
          </p:nvSpPr>
          <p:spPr bwMode="auto">
            <a:xfrm>
              <a:off x="4145650" y="4332164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86474" y="1233488"/>
            <a:ext cx="50465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(a) </a:t>
            </a:r>
            <a:r>
              <a:rPr lang="hu-HU" altLang="en-US" sz="2000" dirty="0"/>
              <a:t>Lakbérszabályozás </a:t>
            </a:r>
            <a:r>
              <a:rPr lang="hu-HU" altLang="en-US" sz="2000" b="1" dirty="0" smtClean="0"/>
              <a:t>rövidtávon</a:t>
            </a:r>
            <a:endParaRPr lang="en-US" altLang="en-US" sz="2000" b="1" dirty="0"/>
          </a:p>
          <a:p>
            <a:r>
              <a:rPr lang="en-US" altLang="en-US" sz="2000" dirty="0"/>
              <a:t>(</a:t>
            </a:r>
            <a:r>
              <a:rPr lang="hu-HU" altLang="en-US" sz="2000" dirty="0"/>
              <a:t>a kereslet és a kínálat rugalmatlan</a:t>
            </a:r>
            <a:r>
              <a:rPr lang="en-US" altLang="en-US" sz="2000" dirty="0"/>
              <a:t>)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284451" y="1233488"/>
            <a:ext cx="50994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(b) </a:t>
            </a:r>
            <a:r>
              <a:rPr lang="hu-HU" altLang="en-US" sz="2000" dirty="0"/>
              <a:t>Lakbérszabályozás </a:t>
            </a:r>
            <a:r>
              <a:rPr lang="hu-HU" altLang="en-US" sz="2000" b="1" dirty="0" smtClean="0"/>
              <a:t>hosszú távon</a:t>
            </a:r>
            <a:endParaRPr lang="en-US" altLang="en-US" sz="2000" b="1" dirty="0"/>
          </a:p>
          <a:p>
            <a:r>
              <a:rPr lang="en-US" altLang="en-US" sz="2000" dirty="0"/>
              <a:t>(</a:t>
            </a:r>
            <a:r>
              <a:rPr lang="hu-HU" altLang="en-US" sz="2000" dirty="0"/>
              <a:t>a kereslet és a kínálat rugalmas</a:t>
            </a:r>
            <a:r>
              <a:rPr lang="en-US" altLang="en-US" sz="2000" dirty="0"/>
              <a:t>)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1722438" y="2127250"/>
            <a:ext cx="742950" cy="3086100"/>
            <a:chOff x="2898651" y="3681119"/>
            <a:chExt cx="828754" cy="4185277"/>
          </a:xfrm>
        </p:grpSpPr>
        <p:cxnSp>
          <p:nvCxnSpPr>
            <p:cNvPr id="27" name="Straight Connector 26"/>
            <p:cNvCxnSpPr/>
            <p:nvPr/>
          </p:nvCxnSpPr>
          <p:spPr>
            <a:xfrm rot="16200000" flipV="1">
              <a:off x="1471708" y="6016223"/>
              <a:ext cx="3687952" cy="1239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86" name="TextBox 92"/>
            <p:cNvSpPr txBox="1">
              <a:spLocks noChangeArrowheads="1"/>
            </p:cNvSpPr>
            <p:nvPr/>
          </p:nvSpPr>
          <p:spPr bwMode="auto">
            <a:xfrm>
              <a:off x="2898651" y="3681119"/>
              <a:ext cx="828754" cy="417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882650" y="3752850"/>
            <a:ext cx="3803650" cy="307975"/>
            <a:chOff x="728663" y="2581888"/>
            <a:chExt cx="3804522" cy="30757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728663" y="2862515"/>
              <a:ext cx="3386914" cy="1585"/>
            </a:xfrm>
            <a:prstGeom prst="line">
              <a:avLst/>
            </a:prstGeom>
            <a:ln w="38100">
              <a:solidFill>
                <a:srgbClr val="9E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84" name="TextBox 31"/>
            <p:cNvSpPr txBox="1">
              <a:spLocks noChangeArrowheads="1"/>
            </p:cNvSpPr>
            <p:nvPr/>
          </p:nvSpPr>
          <p:spPr bwMode="auto">
            <a:xfrm>
              <a:off x="2785497" y="2581888"/>
              <a:ext cx="1747688" cy="307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Szabályozott lakbér</a:t>
              </a:r>
              <a:endParaRPr lang="en-US" altLang="en-US" sz="1400" baseline="-25000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4637088" y="1966913"/>
            <a:ext cx="4208462" cy="3254375"/>
            <a:chOff x="-63395" y="1623383"/>
            <a:chExt cx="4207883" cy="3255694"/>
          </a:xfrm>
        </p:grpSpPr>
        <p:sp>
          <p:nvSpPr>
            <p:cNvPr id="37" name="Rectangle 36"/>
            <p:cNvSpPr/>
            <p:nvPr/>
          </p:nvSpPr>
          <p:spPr>
            <a:xfrm>
              <a:off x="735007" y="1761551"/>
              <a:ext cx="3409481" cy="31111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1480" name="Group 5"/>
            <p:cNvGrpSpPr>
              <a:grpSpLocks/>
            </p:cNvGrpSpPr>
            <p:nvPr/>
          </p:nvGrpSpPr>
          <p:grpSpPr bwMode="auto">
            <a:xfrm>
              <a:off x="-63395" y="1623383"/>
              <a:ext cx="799511" cy="3255694"/>
              <a:chOff x="1031830" y="1315232"/>
              <a:chExt cx="798958" cy="325509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rot="5400000">
                <a:off x="258502" y="2997563"/>
                <a:ext cx="3140771" cy="47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82" name="TextBox 39"/>
              <p:cNvSpPr txBox="1">
                <a:spLocks noChangeArrowheads="1"/>
              </p:cNvSpPr>
              <p:nvPr/>
            </p:nvSpPr>
            <p:spPr bwMode="auto">
              <a:xfrm>
                <a:off x="1031830" y="1315232"/>
                <a:ext cx="730786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Lakbér</a:t>
                </a:r>
                <a:endParaRPr lang="en-US" altLang="en-US" sz="1400"/>
              </a:p>
            </p:txBody>
          </p:sp>
        </p:grp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5265738" y="5235575"/>
            <a:ext cx="3567112" cy="323850"/>
            <a:chOff x="1676400" y="5181600"/>
            <a:chExt cx="3567859" cy="32510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828832" y="5181600"/>
              <a:ext cx="34154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77" name="TextBox 42"/>
            <p:cNvSpPr txBox="1">
              <a:spLocks noChangeArrowheads="1"/>
            </p:cNvSpPr>
            <p:nvPr/>
          </p:nvSpPr>
          <p:spPr bwMode="auto">
            <a:xfrm>
              <a:off x="3708836" y="5198317"/>
              <a:ext cx="1428895" cy="30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Lakások száma</a:t>
              </a:r>
              <a:endParaRPr lang="en-US" altLang="en-US" sz="1400"/>
            </a:p>
          </p:txBody>
        </p:sp>
        <p:sp>
          <p:nvSpPr>
            <p:cNvPr id="61478" name="TextBox 43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5676900" y="3074988"/>
            <a:ext cx="3467100" cy="1590675"/>
            <a:chOff x="2284740" y="2592233"/>
            <a:chExt cx="3872222" cy="2157422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284740" y="2592233"/>
              <a:ext cx="3037142" cy="161053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75" name="TextBox 46"/>
            <p:cNvSpPr txBox="1">
              <a:spLocks noChangeArrowheads="1"/>
            </p:cNvSpPr>
            <p:nvPr/>
          </p:nvSpPr>
          <p:spPr bwMode="auto">
            <a:xfrm>
              <a:off x="5195345" y="4332168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17" name="Group 90"/>
          <p:cNvGrpSpPr>
            <a:grpSpLocks/>
          </p:cNvGrpSpPr>
          <p:nvPr/>
        </p:nvGrpSpPr>
        <p:grpSpPr bwMode="auto">
          <a:xfrm>
            <a:off x="5592763" y="2743200"/>
            <a:ext cx="3235325" cy="1590675"/>
            <a:chOff x="2143964" y="4518753"/>
            <a:chExt cx="3613506" cy="2158300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2143964" y="5033558"/>
              <a:ext cx="2904280" cy="1643495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73" name="TextBox 92"/>
            <p:cNvSpPr txBox="1">
              <a:spLocks noChangeArrowheads="1"/>
            </p:cNvSpPr>
            <p:nvPr/>
          </p:nvSpPr>
          <p:spPr bwMode="auto">
            <a:xfrm>
              <a:off x="4928076" y="4518753"/>
              <a:ext cx="829394" cy="417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5418138" y="3656013"/>
            <a:ext cx="3725862" cy="388937"/>
            <a:chOff x="728663" y="2475075"/>
            <a:chExt cx="3726892" cy="389161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728663" y="2862648"/>
              <a:ext cx="3385486" cy="1588"/>
            </a:xfrm>
            <a:prstGeom prst="line">
              <a:avLst/>
            </a:prstGeom>
            <a:ln w="38100">
              <a:solidFill>
                <a:srgbClr val="9E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71" name="TextBox 59"/>
            <p:cNvSpPr txBox="1">
              <a:spLocks noChangeArrowheads="1"/>
            </p:cNvSpPr>
            <p:nvPr/>
          </p:nvSpPr>
          <p:spPr bwMode="auto">
            <a:xfrm>
              <a:off x="2707478" y="2475075"/>
              <a:ext cx="1748077" cy="307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Szabályozott lakbér</a:t>
              </a:r>
              <a:endParaRPr lang="en-US" altLang="en-US" sz="1400" baseline="-25000"/>
            </a:p>
          </p:txBody>
        </p:sp>
      </p:grpSp>
      <p:sp>
        <p:nvSpPr>
          <p:cNvPr id="80" name="Freeform 183"/>
          <p:cNvSpPr>
            <a:spLocks/>
          </p:cNvSpPr>
          <p:nvPr/>
        </p:nvSpPr>
        <p:spPr bwMode="auto">
          <a:xfrm>
            <a:off x="6151563" y="39798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" name="Group 132"/>
          <p:cNvGrpSpPr>
            <a:grpSpLocks/>
          </p:cNvGrpSpPr>
          <p:nvPr/>
        </p:nvGrpSpPr>
        <p:grpSpPr bwMode="auto">
          <a:xfrm>
            <a:off x="6297612" y="4141786"/>
            <a:ext cx="1524001" cy="557214"/>
            <a:chOff x="1123487" y="1535626"/>
            <a:chExt cx="1523559" cy="557247"/>
          </a:xfrm>
        </p:grpSpPr>
        <p:sp>
          <p:nvSpPr>
            <p:cNvPr id="61468" name="TextBox 133"/>
            <p:cNvSpPr txBox="1">
              <a:spLocks noChangeArrowheads="1"/>
            </p:cNvSpPr>
            <p:nvPr/>
          </p:nvSpPr>
          <p:spPr bwMode="auto">
            <a:xfrm>
              <a:off x="1404271" y="1785347"/>
              <a:ext cx="954358" cy="307526"/>
            </a:xfrm>
            <a:prstGeom prst="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>
              <a:spAutoFit/>
            </a:bodyPr>
            <a:lstStyle>
              <a:defPPr>
                <a:defRPr lang="en-US"/>
              </a:defPPr>
              <a:lvl1pPr algn="ctr" eaLnBrk="1" hangingPunct="1">
                <a:defRPr sz="14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b="1" dirty="0"/>
                <a:t>Hiány</a:t>
              </a:r>
              <a:endParaRPr lang="en-US" altLang="en-US" b="1" dirty="0"/>
            </a:p>
          </p:txBody>
        </p:sp>
        <p:sp>
          <p:nvSpPr>
            <p:cNvPr id="86" name="Left Brace 85"/>
            <p:cNvSpPr/>
            <p:nvPr/>
          </p:nvSpPr>
          <p:spPr>
            <a:xfrm rot="16200000">
              <a:off x="1803506" y="855607"/>
              <a:ext cx="163522" cy="1523559"/>
            </a:xfrm>
            <a:prstGeom prst="leftBrace">
              <a:avLst>
                <a:gd name="adj1" fmla="val 36904"/>
                <a:gd name="adj2" fmla="val 4902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algn="ctr" eaLnBrk="1" hangingPunct="1"/>
              <a:endParaRPr lang="en-US" sz="1400">
                <a:latin typeface="Arial" charset="0"/>
                <a:cs typeface="Arial" charset="0"/>
              </a:endParaRPr>
            </a:p>
          </p:txBody>
        </p:sp>
      </p:grpSp>
      <p:sp>
        <p:nvSpPr>
          <p:cNvPr id="93" name="Freeform 183"/>
          <p:cNvSpPr>
            <a:spLocks/>
          </p:cNvSpPr>
          <p:nvPr/>
        </p:nvSpPr>
        <p:spPr bwMode="auto">
          <a:xfrm>
            <a:off x="2373313" y="39671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1057275" y="4141788"/>
            <a:ext cx="1390650" cy="555625"/>
            <a:chOff x="5024963" y="2979680"/>
            <a:chExt cx="1391243" cy="556273"/>
          </a:xfrm>
        </p:grpSpPr>
        <p:grpSp>
          <p:nvGrpSpPr>
            <p:cNvPr id="61464" name="Group 132"/>
            <p:cNvGrpSpPr>
              <a:grpSpLocks/>
            </p:cNvGrpSpPr>
            <p:nvPr/>
          </p:nvGrpSpPr>
          <p:grpSpPr bwMode="auto">
            <a:xfrm>
              <a:off x="5024963" y="2979680"/>
              <a:ext cx="1391243" cy="556273"/>
              <a:chOff x="456838" y="1668010"/>
              <a:chExt cx="1390516" cy="555819"/>
            </a:xfrm>
          </p:grpSpPr>
          <p:sp>
            <p:nvSpPr>
              <p:cNvPr id="61466" name="TextBox 133"/>
              <p:cNvSpPr txBox="1">
                <a:spLocks noChangeArrowheads="1"/>
              </p:cNvSpPr>
              <p:nvPr/>
            </p:nvSpPr>
            <p:spPr bwMode="auto">
              <a:xfrm>
                <a:off x="456838" y="1916303"/>
                <a:ext cx="954358" cy="30752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hu-HU" altLang="en-US" sz="1400" b="1" dirty="0"/>
                  <a:t>Hiány</a:t>
                </a:r>
                <a:endParaRPr lang="en-US" altLang="en-US" sz="1400" b="1" dirty="0"/>
              </a:p>
            </p:txBody>
          </p:sp>
          <p:sp>
            <p:nvSpPr>
              <p:cNvPr id="98" name="Left Brace 97"/>
              <p:cNvSpPr/>
              <p:nvPr/>
            </p:nvSpPr>
            <p:spPr>
              <a:xfrm rot="16200000">
                <a:off x="1615570" y="1577563"/>
                <a:ext cx="141336" cy="322231"/>
              </a:xfrm>
              <a:prstGeom prst="leftBrace">
                <a:avLst>
                  <a:gd name="adj1" fmla="val 36904"/>
                  <a:gd name="adj2" fmla="val 49026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160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 flipV="1">
              <a:off x="5960400" y="3129079"/>
              <a:ext cx="279519" cy="27336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183"/>
          <p:cNvSpPr>
            <a:spLocks/>
          </p:cNvSpPr>
          <p:nvPr/>
        </p:nvSpPr>
        <p:spPr bwMode="auto">
          <a:xfrm>
            <a:off x="2022475" y="397351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Freeform 183"/>
          <p:cNvSpPr>
            <a:spLocks/>
          </p:cNvSpPr>
          <p:nvPr/>
        </p:nvSpPr>
        <p:spPr bwMode="auto">
          <a:xfrm>
            <a:off x="7821613" y="397827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80" grpId="0" animBg="1"/>
      <p:bldP spid="93" grpId="0" animBg="1"/>
      <p:bldP spid="29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hu-HU" altLang="en-US" sz="3200" dirty="0"/>
              <a:t>Az </a:t>
            </a:r>
            <a:r>
              <a:rPr lang="en-US" altLang="en-US" sz="3200" dirty="0"/>
              <a:t>(a) </a:t>
            </a:r>
            <a:r>
              <a:rPr lang="hu-HU" altLang="en-US" sz="3200" dirty="0"/>
              <a:t>ábrán látjuk a lakbér-szabályozás rövidtávú hatásait. Mivel a kereslet és a kínálat viszonylag rugalmatlan</a:t>
            </a:r>
            <a:r>
              <a:rPr lang="en-US" altLang="en-US" sz="3200" dirty="0"/>
              <a:t>,</a:t>
            </a:r>
            <a:r>
              <a:rPr lang="hu-HU" altLang="en-US" sz="3200" dirty="0"/>
              <a:t> a lakbér törvény által meghatározott árplafon csak egy kis hiányt eredményez. A </a:t>
            </a:r>
            <a:r>
              <a:rPr lang="en-US" altLang="en-US" sz="3200" dirty="0"/>
              <a:t>(b) </a:t>
            </a:r>
            <a:r>
              <a:rPr lang="hu-HU" altLang="en-US" sz="3200" dirty="0"/>
              <a:t>ábrán láthatjuk a lakbérszabályozás </a:t>
            </a:r>
            <a:r>
              <a:rPr lang="hu-HU" altLang="en-US" sz="3200" dirty="0" smtClean="0"/>
              <a:t>hosszú távú </a:t>
            </a:r>
            <a:r>
              <a:rPr lang="hu-HU" altLang="en-US" sz="3200" dirty="0"/>
              <a:t>hatásait. Mivel a kereslet és a kínálat rugalmasabb, a lakbér szabályozás nagy hiányt eredményez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91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z="2800" dirty="0" smtClean="0"/>
              <a:t>Az emberek reagálnak az ösztönzőkre</a:t>
            </a:r>
            <a:endParaRPr lang="en-US" altLang="en-US" sz="2800" dirty="0" smtClean="0"/>
          </a:p>
          <a:p>
            <a:pPr lvl="1"/>
            <a:r>
              <a:rPr lang="hu-HU" altLang="en-US" sz="2400" dirty="0" smtClean="0"/>
              <a:t>Szabad piac</a:t>
            </a:r>
            <a:endParaRPr lang="en-US" altLang="en-US" sz="2400" dirty="0" smtClean="0"/>
          </a:p>
          <a:p>
            <a:pPr lvl="2"/>
            <a:r>
              <a:rPr lang="hu-HU" altLang="en-US" sz="2000" dirty="0" smtClean="0"/>
              <a:t>A </a:t>
            </a:r>
            <a:r>
              <a:rPr lang="en-US" altLang="en-US" sz="2000" dirty="0" smtClean="0"/>
              <a:t>b</a:t>
            </a:r>
            <a:r>
              <a:rPr lang="hu-HU" altLang="en-US" sz="2000" dirty="0" smtClean="0"/>
              <a:t>ér</a:t>
            </a:r>
            <a:r>
              <a:rPr lang="en-US" altLang="en-US" sz="2000" dirty="0" smtClean="0"/>
              <a:t>bead</a:t>
            </a:r>
            <a:r>
              <a:rPr lang="hu-HU" altLang="en-US" sz="2000" dirty="0" smtClean="0"/>
              <a:t>ók tisztán és biztonságosan próbálják tartani a házaikat</a:t>
            </a:r>
            <a:endParaRPr lang="en-US" altLang="en-US" sz="2000" dirty="0" smtClean="0"/>
          </a:p>
          <a:p>
            <a:pPr lvl="2"/>
            <a:r>
              <a:rPr lang="hu-HU" altLang="en-US" sz="2000" dirty="0" smtClean="0"/>
              <a:t>Magasabb árak</a:t>
            </a:r>
            <a:endParaRPr lang="en-US" altLang="en-US" sz="2000" dirty="0" smtClean="0"/>
          </a:p>
          <a:p>
            <a:pPr lvl="1"/>
            <a:r>
              <a:rPr lang="hu-HU" altLang="en-US" sz="2400" dirty="0" smtClean="0"/>
              <a:t>Lakbérszabályozás </a:t>
            </a:r>
            <a:r>
              <a:rPr lang="en-US" altLang="en-US" sz="2400" dirty="0" smtClean="0"/>
              <a:t>– </a:t>
            </a:r>
            <a:r>
              <a:rPr lang="hu-HU" altLang="en-US" sz="2400" dirty="0" smtClean="0"/>
              <a:t>hiány </a:t>
            </a:r>
            <a:r>
              <a:rPr lang="en-US" altLang="en-US" sz="2400" dirty="0" smtClean="0"/>
              <a:t>&amp; </a:t>
            </a:r>
            <a:r>
              <a:rPr lang="hu-HU" altLang="en-US" sz="2400" dirty="0" smtClean="0"/>
              <a:t>várólista</a:t>
            </a:r>
            <a:endParaRPr lang="en-US" altLang="en-US" sz="2400" dirty="0" smtClean="0"/>
          </a:p>
          <a:p>
            <a:pPr lvl="2"/>
            <a:r>
              <a:rPr lang="hu-HU" altLang="en-US" sz="2000" dirty="0" smtClean="0"/>
              <a:t>A </a:t>
            </a:r>
            <a:r>
              <a:rPr lang="en-US" altLang="en-US" sz="2000" dirty="0" smtClean="0"/>
              <a:t>b</a:t>
            </a:r>
            <a:r>
              <a:rPr lang="hu-HU" altLang="en-US" sz="2000" dirty="0" smtClean="0"/>
              <a:t>ér</a:t>
            </a:r>
            <a:r>
              <a:rPr lang="en-US" altLang="en-US" sz="2000" dirty="0" smtClean="0"/>
              <a:t>bead</a:t>
            </a:r>
            <a:r>
              <a:rPr lang="hu-HU" altLang="en-US" sz="2000" dirty="0" smtClean="0"/>
              <a:t>ók elvesztik a motivációt arra, hogy törődjenek az bérlők által fontosnak tartott dolgokkal</a:t>
            </a:r>
            <a:endParaRPr lang="en-US" altLang="en-US" sz="2000" dirty="0" smtClean="0"/>
          </a:p>
          <a:p>
            <a:pPr lvl="1"/>
            <a:r>
              <a:rPr lang="hu-HU" altLang="en-US" sz="2400" dirty="0" smtClean="0"/>
              <a:t>Az bérlők alacsonyabb lakbért </a:t>
            </a:r>
            <a:r>
              <a:rPr lang="en-US" altLang="en-US" sz="2400" dirty="0" smtClean="0"/>
              <a:t>&amp; </a:t>
            </a:r>
            <a:r>
              <a:rPr lang="hu-HU" altLang="en-US" sz="2400" dirty="0" smtClean="0"/>
              <a:t>alacsonyabb minőségű lakásokat kapnak</a:t>
            </a:r>
            <a:endParaRPr lang="en-US" altLang="en-US" sz="2400" dirty="0" smtClean="0"/>
          </a:p>
          <a:p>
            <a:r>
              <a:rPr lang="hu-HU" altLang="en-US" sz="2800" dirty="0" err="1" smtClean="0"/>
              <a:t>Gazdpol</a:t>
            </a:r>
            <a:r>
              <a:rPr lang="hu-HU" altLang="en-US" sz="2800" dirty="0" smtClean="0"/>
              <a:t> döntéshozók</a:t>
            </a:r>
            <a:r>
              <a:rPr lang="en-US" altLang="en-US" sz="2800" dirty="0" smtClean="0"/>
              <a:t>– </a:t>
            </a:r>
            <a:r>
              <a:rPr lang="hu-HU" altLang="en-US" sz="2800" dirty="0" smtClean="0"/>
              <a:t>további szabályok</a:t>
            </a:r>
          </a:p>
          <a:p>
            <a:pPr lvl="1"/>
            <a:r>
              <a:rPr lang="hu-HU" altLang="en-US" sz="2400" dirty="0" err="1" smtClean="0"/>
              <a:t>pl</a:t>
            </a:r>
            <a:r>
              <a:rPr lang="hu-HU" altLang="en-US" sz="2400" dirty="0" smtClean="0"/>
              <a:t>: </a:t>
            </a:r>
            <a:r>
              <a:rPr lang="hu-HU" altLang="en-US" sz="2400" dirty="0" err="1" smtClean="0"/>
              <a:t>antidiszkriminációs</a:t>
            </a:r>
            <a:r>
              <a:rPr lang="hu-HU" altLang="en-US" sz="2400" dirty="0" smtClean="0"/>
              <a:t> törvények,  minimális karbantartási előírás, </a:t>
            </a:r>
            <a:endParaRPr lang="en-US" altLang="en-US" sz="2400" dirty="0" smtClean="0"/>
          </a:p>
          <a:p>
            <a:pPr lvl="1"/>
            <a:r>
              <a:rPr lang="hu-HU" altLang="en-US" sz="2400" dirty="0" smtClean="0"/>
              <a:t>Bonyolult és drága betartatni őket</a:t>
            </a:r>
            <a:endParaRPr lang="en-US" altLang="en-US" sz="2400" dirty="0" smtClean="0"/>
          </a:p>
        </p:txBody>
      </p:sp>
      <p:sp>
        <p:nvSpPr>
          <p:cNvPr id="62467" name="Title 2"/>
          <p:cNvSpPr>
            <a:spLocks noGrp="1"/>
          </p:cNvSpPr>
          <p:nvPr>
            <p:ph type="title"/>
          </p:nvPr>
        </p:nvSpPr>
        <p:spPr bwMode="auto">
          <a:xfrm>
            <a:off x="0" y="-76200"/>
            <a:ext cx="9144000" cy="2514600"/>
          </a:xfrm>
        </p:spPr>
        <p:txBody>
          <a:bodyPr/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Lakbérszabályozás rövidtávon és hosszútávon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44FDD0C-0508-4453-8534-86B659C046BC}" type="slidenum">
              <a:rPr lang="en-US" altLang="en-US">
                <a:latin typeface="Calibri" pitchFamily="34" charset="0"/>
              </a:rPr>
              <a:pPr/>
              <a:t>92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Árpadló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09563" y="823913"/>
            <a:ext cx="8534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jószág eladási árának legális minimuma</a:t>
            </a:r>
            <a:endParaRPr lang="en-US" alt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hu-HU" altLang="en-US" dirty="0"/>
              <a:t>Ha az egyensúlyi ár alatt van</a:t>
            </a:r>
            <a:endParaRPr lang="en-US" altLang="en-US" dirty="0"/>
          </a:p>
          <a:p>
            <a:pPr lvl="1"/>
            <a:r>
              <a:rPr lang="hu-HU" altLang="en-US" dirty="0" smtClean="0"/>
              <a:t>Nem effektív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Nincs hatása</a:t>
            </a:r>
            <a:endParaRPr lang="en-US" alt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hu-HU" altLang="en-US" dirty="0"/>
              <a:t>Ha az egyensúlyi ár felett van</a:t>
            </a:r>
            <a:endParaRPr lang="en-US" altLang="en-US" dirty="0"/>
          </a:p>
          <a:p>
            <a:pPr lvl="1"/>
            <a:r>
              <a:rPr lang="hu-HU" altLang="en-US" dirty="0" smtClean="0"/>
              <a:t>Effektív korlát</a:t>
            </a:r>
            <a:endParaRPr lang="en-US" altLang="en-US" dirty="0" smtClean="0"/>
          </a:p>
          <a:p>
            <a:pPr lvl="1"/>
            <a:r>
              <a:rPr lang="hu-HU" altLang="en-US" dirty="0" smtClean="0">
                <a:sym typeface="Wingdings" panose="05000000000000000000" pitchFamily="2" charset="2"/>
              </a:rPr>
              <a:t></a:t>
            </a:r>
            <a:r>
              <a:rPr lang="hu-HU" altLang="en-US" dirty="0" smtClean="0"/>
              <a:t>Felesleg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Bizonyos eladók nem tudják eladni amit akarnak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Az adagoló mechanizmus</a:t>
            </a:r>
            <a:r>
              <a:rPr lang="en-US" altLang="en-US" dirty="0" smtClean="0"/>
              <a:t> – </a:t>
            </a:r>
            <a:r>
              <a:rPr lang="hu-HU" altLang="en-US" dirty="0" smtClean="0"/>
              <a:t>nem kívánatos</a:t>
            </a:r>
            <a:endParaRPr lang="en-US" alt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8DCC364-48C0-41F0-B65F-E75F7B22FFB7}" type="slidenum">
              <a:rPr lang="en-US" altLang="en-US">
                <a:latin typeface="Calibri" pitchFamily="34" charset="0"/>
              </a:rPr>
              <a:pPr/>
              <a:t>93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xfrm>
            <a:off x="304800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Egy piac árpadlóval</a:t>
            </a:r>
            <a:endParaRPr lang="en-US" alt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DC781E6-51EE-4AEC-AC75-439C5079AC20}" type="slidenum">
              <a:rPr lang="en-US" altLang="en-US">
                <a:latin typeface="Calibri" pitchFamily="34" charset="0"/>
              </a:rPr>
              <a:pPr/>
              <a:t>94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-71438" y="1290638"/>
            <a:ext cx="4335463" cy="3589337"/>
            <a:chOff x="-72644" y="1290825"/>
            <a:chExt cx="4335886" cy="3589925"/>
          </a:xfrm>
        </p:grpSpPr>
        <p:sp>
          <p:nvSpPr>
            <p:cNvPr id="5" name="Rectangle 4"/>
            <p:cNvSpPr/>
            <p:nvPr/>
          </p:nvSpPr>
          <p:spPr>
            <a:xfrm>
              <a:off x="727535" y="1756038"/>
              <a:ext cx="3535707" cy="3124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4584" name="Group 5"/>
            <p:cNvGrpSpPr>
              <a:grpSpLocks/>
            </p:cNvGrpSpPr>
            <p:nvPr/>
          </p:nvGrpSpPr>
          <p:grpSpPr bwMode="auto">
            <a:xfrm>
              <a:off x="-72644" y="1290825"/>
              <a:ext cx="841887" cy="3589925"/>
              <a:chOff x="1028189" y="982734"/>
              <a:chExt cx="841224" cy="358926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27569" y="2971832"/>
                <a:ext cx="320033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86" name="TextBox 7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 dirty="0"/>
                  <a:t>A fagyi</a:t>
                </a:r>
              </a:p>
              <a:p>
                <a:pPr algn="r" eaLnBrk="1" hangingPunct="1"/>
                <a:r>
                  <a:rPr lang="hu-HU" altLang="en-US" sz="1400" dirty="0"/>
                  <a:t>kelyhek </a:t>
                </a:r>
              </a:p>
              <a:p>
                <a:pPr algn="r" eaLnBrk="1" hangingPunct="1"/>
                <a:r>
                  <a:rPr lang="hu-HU" altLang="en-US" sz="1400" dirty="0"/>
                  <a:t>ára</a:t>
                </a:r>
                <a:endParaRPr lang="en-US" altLang="en-US" sz="1400" dirty="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76263" y="4879975"/>
            <a:ext cx="3733800" cy="514350"/>
            <a:chOff x="1676400" y="5181600"/>
            <a:chExt cx="3733800" cy="5136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181600"/>
              <a:ext cx="3581400" cy="1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81" name="TextBox 10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6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64582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60500" y="1839913"/>
            <a:ext cx="2732088" cy="2346325"/>
            <a:chOff x="2826228" y="2067572"/>
            <a:chExt cx="3050179" cy="3181439"/>
          </a:xfrm>
        </p:grpSpPr>
        <p:cxnSp>
          <p:nvCxnSpPr>
            <p:cNvPr id="14" name="Straight Connector 13"/>
            <p:cNvCxnSpPr/>
            <p:nvPr/>
          </p:nvCxnSpPr>
          <p:spPr>
            <a:xfrm rot="16200000" flipH="1">
              <a:off x="2433942" y="2459858"/>
              <a:ext cx="2946813" cy="2162242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9" name="TextBox 14"/>
            <p:cNvSpPr txBox="1">
              <a:spLocks noChangeArrowheads="1"/>
            </p:cNvSpPr>
            <p:nvPr/>
          </p:nvSpPr>
          <p:spPr bwMode="auto">
            <a:xfrm>
              <a:off x="4914790" y="4831524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171700" y="2944813"/>
            <a:ext cx="482600" cy="2243137"/>
            <a:chOff x="2806915" y="2635139"/>
            <a:chExt cx="482873" cy="2244856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078441" y="3603461"/>
              <a:ext cx="193664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7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100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1984" y="685800"/>
            <a:ext cx="34812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(a) </a:t>
            </a:r>
            <a:r>
              <a:rPr lang="hu-HU" altLang="en-US" dirty="0"/>
              <a:t>Nem effektív árpadló</a:t>
            </a:r>
            <a:endParaRPr lang="en-US" altLang="en-US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45641" y="685800"/>
            <a:ext cx="2779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(b) </a:t>
            </a:r>
            <a:r>
              <a:rPr lang="hu-HU" altLang="en-US" dirty="0"/>
              <a:t>Effektív árpadló</a:t>
            </a:r>
            <a:endParaRPr lang="en-US" altLang="en-US" dirty="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334963" y="2720975"/>
            <a:ext cx="2076450" cy="307975"/>
            <a:chOff x="1423127" y="3014250"/>
            <a:chExt cx="2075845" cy="3081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7821" y="3200098"/>
              <a:ext cx="1671151" cy="317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5" name="TextBox 78"/>
            <p:cNvSpPr txBox="1">
              <a:spLocks noChangeArrowheads="1"/>
            </p:cNvSpPr>
            <p:nvPr/>
          </p:nvSpPr>
          <p:spPr bwMode="auto">
            <a:xfrm>
              <a:off x="1423127" y="3014250"/>
              <a:ext cx="383367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$3</a:t>
              </a:r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163638" y="1741488"/>
            <a:ext cx="2162175" cy="2509837"/>
            <a:chOff x="2446825" y="4309345"/>
            <a:chExt cx="2414091" cy="3405562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2074947" y="4928938"/>
              <a:ext cx="3157846" cy="2414091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73" name="TextBox 92"/>
            <p:cNvSpPr txBox="1">
              <a:spLocks noChangeArrowheads="1"/>
            </p:cNvSpPr>
            <p:nvPr/>
          </p:nvSpPr>
          <p:spPr bwMode="auto">
            <a:xfrm>
              <a:off x="3933267" y="4309345"/>
              <a:ext cx="829021" cy="417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344738" y="2841625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90525" y="3246438"/>
            <a:ext cx="3724275" cy="403225"/>
            <a:chOff x="391171" y="2581889"/>
            <a:chExt cx="3723629" cy="402531"/>
          </a:xfrm>
        </p:grpSpPr>
        <p:grpSp>
          <p:nvGrpSpPr>
            <p:cNvPr id="64568" name="Group 28"/>
            <p:cNvGrpSpPr>
              <a:grpSpLocks/>
            </p:cNvGrpSpPr>
            <p:nvPr/>
          </p:nvGrpSpPr>
          <p:grpSpPr bwMode="auto">
            <a:xfrm>
              <a:off x="391171" y="2676643"/>
              <a:ext cx="3723629" cy="307777"/>
              <a:chOff x="1492033" y="3014250"/>
              <a:chExt cx="3722475" cy="308113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830008" y="3200202"/>
                <a:ext cx="3384500" cy="1587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71" name="TextBox 30"/>
              <p:cNvSpPr txBox="1">
                <a:spLocks noChangeArrowheads="1"/>
              </p:cNvSpPr>
              <p:nvPr/>
            </p:nvSpPr>
            <p:spPr bwMode="auto">
              <a:xfrm>
                <a:off x="1492033" y="3014250"/>
                <a:ext cx="283964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2</a:t>
                </a:r>
              </a:p>
            </p:txBody>
          </p:sp>
        </p:grpSp>
        <p:sp>
          <p:nvSpPr>
            <p:cNvPr id="64569" name="TextBox 30"/>
            <p:cNvSpPr txBox="1">
              <a:spLocks noChangeArrowheads="1"/>
            </p:cNvSpPr>
            <p:nvPr/>
          </p:nvSpPr>
          <p:spPr bwMode="auto">
            <a:xfrm>
              <a:off x="3162753" y="2581889"/>
              <a:ext cx="801524" cy="307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683229" y="2850323"/>
            <a:ext cx="14269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</a:t>
            </a:r>
          </a:p>
          <a:p>
            <a:r>
              <a:rPr lang="hu-HU" altLang="en-US" dirty="0"/>
              <a:t> ár</a:t>
            </a:r>
            <a:endParaRPr lang="en-US" altLang="en-US" dirty="0"/>
          </a:p>
        </p:txBody>
      </p:sp>
      <p:sp>
        <p:nvSpPr>
          <p:cNvPr id="35" name="TextBox 92"/>
          <p:cNvSpPr txBox="1">
            <a:spLocks noChangeArrowheads="1"/>
          </p:cNvSpPr>
          <p:nvPr/>
        </p:nvSpPr>
        <p:spPr bwMode="auto">
          <a:xfrm>
            <a:off x="2644673" y="5867400"/>
            <a:ext cx="14975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4497388" y="1289050"/>
            <a:ext cx="4335462" cy="3589338"/>
            <a:chOff x="4497369" y="1288849"/>
            <a:chExt cx="4335886" cy="3589925"/>
          </a:xfrm>
        </p:grpSpPr>
        <p:sp>
          <p:nvSpPr>
            <p:cNvPr id="36" name="Rectangle 35"/>
            <p:cNvSpPr/>
            <p:nvPr/>
          </p:nvSpPr>
          <p:spPr>
            <a:xfrm>
              <a:off x="5297547" y="1754063"/>
              <a:ext cx="3535708" cy="3124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4565" name="Group 36"/>
            <p:cNvGrpSpPr>
              <a:grpSpLocks/>
            </p:cNvGrpSpPr>
            <p:nvPr/>
          </p:nvGrpSpPr>
          <p:grpSpPr bwMode="auto">
            <a:xfrm>
              <a:off x="4497369" y="1288849"/>
              <a:ext cx="841887" cy="3589925"/>
              <a:chOff x="1028189" y="982734"/>
              <a:chExt cx="841224" cy="358926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7569" y="2971832"/>
                <a:ext cx="32003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67" name="TextBox 38"/>
              <p:cNvSpPr txBox="1">
                <a:spLocks noChangeArrowheads="1"/>
              </p:cNvSpPr>
              <p:nvPr/>
            </p:nvSpPr>
            <p:spPr bwMode="auto">
              <a:xfrm>
                <a:off x="1028189" y="982734"/>
                <a:ext cx="841224" cy="738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A fagyi</a:t>
                </a:r>
              </a:p>
              <a:p>
                <a:pPr algn="r" eaLnBrk="1" hangingPunct="1"/>
                <a:r>
                  <a:rPr lang="hu-HU" altLang="en-US" sz="1400"/>
                  <a:t>kelyhek </a:t>
                </a:r>
              </a:p>
              <a:p>
                <a:pPr algn="r" eaLnBrk="1" hangingPunct="1"/>
                <a:r>
                  <a:rPr lang="hu-HU" altLang="en-US" sz="1400"/>
                  <a:t>ára</a:t>
                </a:r>
                <a:endParaRPr lang="en-US" altLang="en-US" sz="1400"/>
              </a:p>
            </p:txBody>
          </p:sp>
        </p:grp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5146675" y="4878388"/>
            <a:ext cx="3733800" cy="514350"/>
            <a:chOff x="1676400" y="5181600"/>
            <a:chExt cx="3733800" cy="51459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800" y="5181600"/>
              <a:ext cx="3581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62" name="TextBox 41"/>
            <p:cNvSpPr txBox="1">
              <a:spLocks noChangeArrowheads="1"/>
            </p:cNvSpPr>
            <p:nvPr/>
          </p:nvSpPr>
          <p:spPr bwMode="auto">
            <a:xfrm>
              <a:off x="2236294" y="5388323"/>
              <a:ext cx="2345257" cy="307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A fagyikelyhek mennyisége</a:t>
              </a:r>
              <a:endParaRPr lang="en-US" altLang="en-US" sz="1400"/>
            </a:p>
          </p:txBody>
        </p:sp>
        <p:sp>
          <p:nvSpPr>
            <p:cNvPr id="64563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6030913" y="1838325"/>
            <a:ext cx="2730500" cy="2322513"/>
            <a:chOff x="2826228" y="2067572"/>
            <a:chExt cx="3050177" cy="3149223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2433650" y="2460150"/>
              <a:ext cx="2946881" cy="21617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60" name="TextBox 45"/>
            <p:cNvSpPr txBox="1">
              <a:spLocks noChangeArrowheads="1"/>
            </p:cNvSpPr>
            <p:nvPr/>
          </p:nvSpPr>
          <p:spPr bwMode="auto">
            <a:xfrm>
              <a:off x="4914788" y="4799308"/>
              <a:ext cx="961617" cy="4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4987925" y="2719388"/>
            <a:ext cx="1992313" cy="306387"/>
            <a:chOff x="1506238" y="3014250"/>
            <a:chExt cx="1992734" cy="30815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828569" y="3199464"/>
              <a:ext cx="1670403" cy="3193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8" name="TextBox 78"/>
            <p:cNvSpPr txBox="1">
              <a:spLocks noChangeArrowheads="1"/>
            </p:cNvSpPr>
            <p:nvPr/>
          </p:nvSpPr>
          <p:spPr bwMode="auto">
            <a:xfrm>
              <a:off x="1506238" y="3014250"/>
              <a:ext cx="283999" cy="308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3</a:t>
              </a: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5734050" y="1785938"/>
            <a:ext cx="2940050" cy="2463800"/>
            <a:chOff x="2446826" y="4373780"/>
            <a:chExt cx="3284236" cy="3341127"/>
          </a:xfrm>
        </p:grpSpPr>
        <p:cxnSp>
          <p:nvCxnSpPr>
            <p:cNvPr id="51" name="Straight Connector 50"/>
            <p:cNvCxnSpPr/>
            <p:nvPr/>
          </p:nvCxnSpPr>
          <p:spPr>
            <a:xfrm rot="5400000" flipH="1" flipV="1">
              <a:off x="2074517" y="4929075"/>
              <a:ext cx="3158141" cy="2413524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6" name="TextBox 92"/>
            <p:cNvSpPr txBox="1">
              <a:spLocks noChangeArrowheads="1"/>
            </p:cNvSpPr>
            <p:nvPr/>
          </p:nvSpPr>
          <p:spPr bwMode="auto">
            <a:xfrm>
              <a:off x="4901557" y="4373780"/>
              <a:ext cx="829505" cy="417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53" name="Freeform 183"/>
          <p:cNvSpPr>
            <a:spLocks/>
          </p:cNvSpPr>
          <p:nvPr/>
        </p:nvSpPr>
        <p:spPr bwMode="auto">
          <a:xfrm>
            <a:off x="6915150" y="284003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4913313" y="2152650"/>
            <a:ext cx="3846512" cy="544513"/>
            <a:chOff x="367422" y="2676643"/>
            <a:chExt cx="3846589" cy="546108"/>
          </a:xfrm>
        </p:grpSpPr>
        <p:grpSp>
          <p:nvGrpSpPr>
            <p:cNvPr id="64551" name="Group 28"/>
            <p:cNvGrpSpPr>
              <a:grpSpLocks/>
            </p:cNvGrpSpPr>
            <p:nvPr/>
          </p:nvGrpSpPr>
          <p:grpSpPr bwMode="auto">
            <a:xfrm>
              <a:off x="367422" y="2676643"/>
              <a:ext cx="3747380" cy="307777"/>
              <a:chOff x="1468291" y="3014250"/>
              <a:chExt cx="3746217" cy="30811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1830136" y="3200735"/>
                <a:ext cx="3385154" cy="1593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54" name="TextBox 30"/>
              <p:cNvSpPr txBox="1">
                <a:spLocks noChangeArrowheads="1"/>
              </p:cNvSpPr>
              <p:nvPr/>
            </p:nvSpPr>
            <p:spPr bwMode="auto">
              <a:xfrm>
                <a:off x="1468291" y="3014250"/>
                <a:ext cx="383319" cy="3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$4</a:t>
                </a:r>
              </a:p>
            </p:txBody>
          </p:sp>
        </p:grpSp>
        <p:sp>
          <p:nvSpPr>
            <p:cNvPr id="64552" name="TextBox 55"/>
            <p:cNvSpPr txBox="1">
              <a:spLocks noChangeArrowheads="1"/>
            </p:cNvSpPr>
            <p:nvPr/>
          </p:nvSpPr>
          <p:spPr bwMode="auto">
            <a:xfrm>
              <a:off x="3412135" y="2914398"/>
              <a:ext cx="801876" cy="308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hu-HU" altLang="en-US" sz="1400"/>
                <a:t>Árpadló</a:t>
              </a:r>
              <a:endParaRPr lang="en-US" altLang="en-US" sz="1400" baseline="-25000"/>
            </a:p>
          </p:txBody>
        </p:sp>
      </p:grpSp>
      <p:sp>
        <p:nvSpPr>
          <p:cNvPr id="59" name="TextBox 92"/>
          <p:cNvSpPr txBox="1">
            <a:spLocks noChangeArrowheads="1"/>
          </p:cNvSpPr>
          <p:nvPr/>
        </p:nvSpPr>
        <p:spPr bwMode="auto">
          <a:xfrm>
            <a:off x="5257800" y="2873514"/>
            <a:ext cx="1555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Egyensúlyi ár</a:t>
            </a: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6302375" y="2339975"/>
            <a:ext cx="382588" cy="2846388"/>
            <a:chOff x="2854419" y="2031043"/>
            <a:chExt cx="383477" cy="2848952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1777399" y="3300597"/>
              <a:ext cx="2540700" cy="159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50" name="TextBox 24"/>
            <p:cNvSpPr txBox="1">
              <a:spLocks noChangeArrowheads="1"/>
            </p:cNvSpPr>
            <p:nvPr/>
          </p:nvSpPr>
          <p:spPr bwMode="auto">
            <a:xfrm>
              <a:off x="2854419" y="4572000"/>
              <a:ext cx="38347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80</a:t>
              </a:r>
            </a:p>
          </p:txBody>
        </p:sp>
      </p:grpSp>
      <p:sp>
        <p:nvSpPr>
          <p:cNvPr id="63" name="TextBox 92"/>
          <p:cNvSpPr txBox="1">
            <a:spLocks noChangeArrowheads="1"/>
          </p:cNvSpPr>
          <p:nvPr/>
        </p:nvSpPr>
        <p:spPr bwMode="auto">
          <a:xfrm>
            <a:off x="7506510" y="57150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Kínált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sp>
        <p:nvSpPr>
          <p:cNvPr id="64" name="TextBox 92"/>
          <p:cNvSpPr txBox="1">
            <a:spLocks noChangeArrowheads="1"/>
          </p:cNvSpPr>
          <p:nvPr/>
        </p:nvSpPr>
        <p:spPr bwMode="auto">
          <a:xfrm>
            <a:off x="5210635" y="5715000"/>
            <a:ext cx="14253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20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hu-HU" altLang="en-US" dirty="0"/>
              <a:t>Keresett </a:t>
            </a:r>
          </a:p>
          <a:p>
            <a:r>
              <a:rPr lang="hu-HU" altLang="en-US" dirty="0"/>
              <a:t>mennyiség</a:t>
            </a:r>
            <a:endParaRPr lang="en-US" altLang="en-US" dirty="0"/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7226300" y="2327275"/>
            <a:ext cx="482600" cy="2857500"/>
            <a:chOff x="2806915" y="2021135"/>
            <a:chExt cx="482873" cy="2858860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1779336" y="3288562"/>
              <a:ext cx="2550738" cy="15884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48" name="TextBox 24"/>
            <p:cNvSpPr txBox="1">
              <a:spLocks noChangeArrowheads="1"/>
            </p:cNvSpPr>
            <p:nvPr/>
          </p:nvSpPr>
          <p:spPr bwMode="auto">
            <a:xfrm>
              <a:off x="2806915" y="4572000"/>
              <a:ext cx="482873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120</a:t>
              </a:r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6426200" y="2260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7397750" y="2260600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132"/>
          <p:cNvGrpSpPr>
            <a:grpSpLocks/>
          </p:cNvGrpSpPr>
          <p:nvPr/>
        </p:nvGrpSpPr>
        <p:grpSpPr bwMode="auto">
          <a:xfrm>
            <a:off x="6467475" y="1649413"/>
            <a:ext cx="1241425" cy="609600"/>
            <a:chOff x="1898344" y="1881706"/>
            <a:chExt cx="1240584" cy="608905"/>
          </a:xfrm>
        </p:grpSpPr>
        <p:sp>
          <p:nvSpPr>
            <p:cNvPr id="64545" name="TextBox 133"/>
            <p:cNvSpPr txBox="1">
              <a:spLocks noChangeArrowheads="1"/>
            </p:cNvSpPr>
            <p:nvPr/>
          </p:nvSpPr>
          <p:spPr bwMode="auto">
            <a:xfrm>
              <a:off x="1898344" y="1881706"/>
              <a:ext cx="1240584" cy="399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/>
                <a:t>Felesleg</a:t>
              </a:r>
              <a:endParaRPr lang="en-US" alt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283904" y="1881482"/>
              <a:ext cx="250539" cy="967719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cxnSp>
        <p:nvCxnSpPr>
          <p:cNvPr id="76" name="Straight Connector 95"/>
          <p:cNvCxnSpPr/>
          <p:nvPr/>
        </p:nvCxnSpPr>
        <p:spPr bwMode="auto">
          <a:xfrm flipH="1" flipV="1">
            <a:off x="2399492" y="5121275"/>
            <a:ext cx="1011115" cy="74612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95"/>
          <p:cNvCxnSpPr>
            <a:stCxn id="63" idx="0"/>
          </p:cNvCxnSpPr>
          <p:nvPr/>
        </p:nvCxnSpPr>
        <p:spPr bwMode="auto">
          <a:xfrm flipH="1" flipV="1">
            <a:off x="7473951" y="5147905"/>
            <a:ext cx="745254" cy="567095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95"/>
          <p:cNvCxnSpPr>
            <a:stCxn id="64" idx="0"/>
          </p:cNvCxnSpPr>
          <p:nvPr/>
        </p:nvCxnSpPr>
        <p:spPr bwMode="auto">
          <a:xfrm flipV="1">
            <a:off x="5923330" y="5147906"/>
            <a:ext cx="497698" cy="56709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34" grpId="0" animBg="1"/>
      <p:bldP spid="35" grpId="0" animBg="1"/>
      <p:bldP spid="53" grpId="0" animBg="1"/>
      <p:bldP spid="59" grpId="0" animBg="1"/>
      <p:bldP spid="63" grpId="0" animBg="1"/>
      <p:bldP spid="64" grpId="0" animBg="1"/>
      <p:bldP spid="68" grpId="0" animBg="1"/>
      <p:bldP spid="6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u-HU" altLang="en-US" sz="3200" dirty="0"/>
              <a:t>Az </a:t>
            </a:r>
            <a:r>
              <a:rPr lang="en-US" altLang="en-US" sz="3200" dirty="0"/>
              <a:t>(a)</a:t>
            </a:r>
            <a:r>
              <a:rPr lang="hu-HU" altLang="en-US" sz="3200" dirty="0"/>
              <a:t> ábrán a kormány </a:t>
            </a:r>
            <a:r>
              <a:rPr lang="en-US" altLang="en-US" sz="3200" dirty="0"/>
              <a:t>$2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árpadlót vezet be</a:t>
            </a:r>
            <a:r>
              <a:rPr lang="en-US" altLang="en-US" sz="3200" dirty="0"/>
              <a:t>. </a:t>
            </a:r>
            <a:r>
              <a:rPr lang="hu-HU" altLang="en-US" sz="3200" dirty="0"/>
              <a:t>Mivel ez a </a:t>
            </a:r>
            <a:r>
              <a:rPr lang="en-US" altLang="en-US" sz="3200" dirty="0"/>
              <a:t>$3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</a:t>
            </a:r>
            <a:r>
              <a:rPr lang="hu-HU" altLang="en-US" sz="3200" dirty="0" err="1"/>
              <a:t>egyensúyi</a:t>
            </a:r>
            <a:r>
              <a:rPr lang="hu-HU" altLang="en-US" sz="3200" dirty="0"/>
              <a:t> ár alatt van, ezért az árpadlónak nincs hatása</a:t>
            </a:r>
            <a:r>
              <a:rPr lang="en-US" altLang="en-US" sz="3200" dirty="0"/>
              <a:t>. </a:t>
            </a:r>
            <a:r>
              <a:rPr lang="hu-HU" altLang="en-US" sz="3200" dirty="0"/>
              <a:t>A piaci ár úgy állítódik be, hogy a kereslet és a kínálat egyensúlyban legyen</a:t>
            </a:r>
            <a:r>
              <a:rPr lang="en-US" altLang="en-US" sz="3200" dirty="0"/>
              <a:t>. </a:t>
            </a:r>
            <a:r>
              <a:rPr lang="hu-HU" altLang="en-US" sz="3200" dirty="0"/>
              <a:t>Egyensúlyban mind a keresett, mind a kínált mennyiség </a:t>
            </a:r>
            <a:r>
              <a:rPr lang="en-US" altLang="en-US" sz="3200" dirty="0"/>
              <a:t>100 </a:t>
            </a:r>
            <a:r>
              <a:rPr lang="hu-HU" altLang="en-US" sz="3200" dirty="0"/>
              <a:t>kehely</a:t>
            </a:r>
            <a:r>
              <a:rPr lang="en-US" altLang="en-US" sz="3200" dirty="0"/>
              <a:t>. </a:t>
            </a:r>
            <a:endParaRPr lang="hu-HU" altLang="en-US" sz="3200" dirty="0"/>
          </a:p>
          <a:p>
            <a:pPr eaLnBrk="1" hangingPunct="1"/>
            <a:r>
              <a:rPr lang="hu-HU" altLang="en-US" sz="3200" dirty="0"/>
              <a:t>A </a:t>
            </a:r>
            <a:r>
              <a:rPr lang="en-US" altLang="en-US" sz="3200" dirty="0"/>
              <a:t>(b)</a:t>
            </a:r>
            <a:r>
              <a:rPr lang="hu-HU" altLang="en-US" sz="3200" dirty="0"/>
              <a:t> ábrán a kormány </a:t>
            </a:r>
            <a:r>
              <a:rPr lang="en-US" altLang="en-US" sz="3200" dirty="0"/>
              <a:t>$4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árpadlót vezet be, ami az egyensúlyi </a:t>
            </a:r>
            <a:r>
              <a:rPr lang="en-US" altLang="en-US" sz="3200" dirty="0"/>
              <a:t> $3</a:t>
            </a:r>
            <a:r>
              <a:rPr lang="hu-HU" altLang="en-US" sz="3200" dirty="0" err="1"/>
              <a:t>-os</a:t>
            </a:r>
            <a:r>
              <a:rPr lang="hu-HU" altLang="en-US" sz="3200" dirty="0"/>
              <a:t> ár felett van</a:t>
            </a:r>
            <a:r>
              <a:rPr lang="en-US" altLang="en-US" sz="3200" dirty="0"/>
              <a:t>. </a:t>
            </a:r>
            <a:r>
              <a:rPr lang="hu-HU" altLang="en-US" sz="3200" dirty="0"/>
              <a:t>Következésképpen, a piaci ár </a:t>
            </a:r>
            <a:r>
              <a:rPr lang="en-US" altLang="en-US" sz="3200" dirty="0"/>
              <a:t>$4</a:t>
            </a:r>
            <a:r>
              <a:rPr lang="hu-HU" altLang="en-US" sz="3200" dirty="0"/>
              <a:t> lesz</a:t>
            </a:r>
            <a:r>
              <a:rPr lang="en-US" altLang="en-US" sz="3200" dirty="0"/>
              <a:t>. </a:t>
            </a:r>
            <a:r>
              <a:rPr lang="hu-HU" altLang="en-US" sz="3200" dirty="0"/>
              <a:t>Mivel ezen az áron </a:t>
            </a:r>
            <a:r>
              <a:rPr lang="en-US" altLang="en-US" sz="3200" dirty="0"/>
              <a:t>120 </a:t>
            </a:r>
            <a:r>
              <a:rPr lang="hu-HU" altLang="en-US" sz="3200" dirty="0"/>
              <a:t>kelyhet kínálnak de csak </a:t>
            </a:r>
            <a:r>
              <a:rPr lang="en-US" altLang="en-US" sz="3200" dirty="0"/>
              <a:t>80</a:t>
            </a:r>
            <a:r>
              <a:rPr lang="hu-HU" altLang="en-US" sz="3200" dirty="0" err="1"/>
              <a:t>-at</a:t>
            </a:r>
            <a:r>
              <a:rPr lang="hu-HU" altLang="en-US" sz="3200" dirty="0"/>
              <a:t> keresnek, 40 kehelynyi felesleg keletkezik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95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Munkaerőpiac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Munkások </a:t>
            </a:r>
            <a:r>
              <a:rPr lang="en-US" altLang="en-US" dirty="0" smtClean="0"/>
              <a:t>– </a:t>
            </a:r>
            <a:r>
              <a:rPr lang="hu-HU" altLang="en-US" dirty="0" err="1" smtClean="0"/>
              <a:t>munkaerőkínálat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Vállalatok </a:t>
            </a:r>
            <a:r>
              <a:rPr lang="en-US" altLang="en-US" dirty="0" smtClean="0"/>
              <a:t>– </a:t>
            </a:r>
            <a:r>
              <a:rPr lang="hu-HU" altLang="en-US" dirty="0" err="1" smtClean="0"/>
              <a:t>munkaerőkereslet</a:t>
            </a:r>
            <a:endParaRPr lang="en-US" altLang="en-US" dirty="0" smtClean="0"/>
          </a:p>
          <a:p>
            <a:r>
              <a:rPr lang="hu-HU" altLang="en-US" dirty="0" smtClean="0"/>
              <a:t>Ha a minimálbér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az egyensúly felett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Munkanélküliség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Magasabb jövedelem azoknak a munkásoknak, akiknek van állásuk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Alacsonyabb jövedelem azoknak a munkásoknak, akik nem találnak munkát</a:t>
            </a:r>
            <a:endParaRPr lang="en-US" altLang="en-US" dirty="0" smtClean="0"/>
          </a:p>
        </p:txBody>
      </p:sp>
      <p:sp>
        <p:nvSpPr>
          <p:cNvPr id="65539" name="Title 2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9144000" cy="2514600"/>
          </a:xfrm>
        </p:spPr>
        <p:txBody>
          <a:bodyPr/>
          <a:lstStyle/>
          <a:p>
            <a:r>
              <a:rPr lang="hu-HU" altLang="en-US" dirty="0" smtClean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Példa: A </a:t>
            </a:r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minimálbér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F8033B1-9656-41E9-85AD-DDB256D592AD}" type="slidenum">
              <a:rPr lang="en-US" altLang="en-US">
                <a:latin typeface="Calibri" pitchFamily="34" charset="0"/>
              </a:rPr>
              <a:pPr/>
              <a:t>96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 bwMode="auto">
          <a:xfrm>
            <a:off x="304800" y="1066800"/>
            <a:ext cx="8534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A minimálbér következményei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Magasan képzett és tapasztalt munkások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Nem érinti őket</a:t>
            </a:r>
            <a:r>
              <a:rPr lang="en-US" altLang="en-US" dirty="0" smtClean="0"/>
              <a:t>: </a:t>
            </a:r>
            <a:r>
              <a:rPr lang="hu-HU" altLang="en-US" dirty="0" smtClean="0"/>
              <a:t>Egyensúlyi bér a minimum felett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minimálbér nem effektív</a:t>
            </a:r>
            <a:endParaRPr lang="en-US" altLang="en-US" dirty="0" smtClean="0"/>
          </a:p>
          <a:p>
            <a:pPr lvl="1"/>
            <a:r>
              <a:rPr lang="hu-HU" altLang="en-US" dirty="0" smtClean="0"/>
              <a:t>Fiatalkorúak és alacsonyan képzettek foglalkoztatása </a:t>
            </a:r>
            <a:r>
              <a:rPr lang="en-US" altLang="en-US" dirty="0" smtClean="0"/>
              <a:t>– </a:t>
            </a:r>
            <a:r>
              <a:rPr lang="hu-HU" altLang="en-US" dirty="0" smtClean="0"/>
              <a:t>legképzetlenebb és legkevésbé tapasztalt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Alacsony egyensúlyi bérek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Hajlandóak elfogadni egy alacsonyabb bért azért, hogy cserébe a munkahelyen tanítsák őket (</a:t>
            </a:r>
            <a:r>
              <a:rPr lang="en-US" altLang="en-US" dirty="0" smtClean="0"/>
              <a:t>on-the-job training</a:t>
            </a:r>
            <a:r>
              <a:rPr lang="hu-HU" altLang="en-US" dirty="0" smtClean="0"/>
              <a:t>)</a:t>
            </a:r>
            <a:endParaRPr lang="en-US" altLang="en-US" dirty="0" smtClean="0"/>
          </a:p>
          <a:p>
            <a:pPr lvl="2"/>
            <a:r>
              <a:rPr lang="hu-HU" altLang="en-US" dirty="0" smtClean="0"/>
              <a:t>A minimálbér náluk effektív </a:t>
            </a:r>
            <a:endParaRPr lang="en-US" altLang="en-US" dirty="0" smtClean="0"/>
          </a:p>
        </p:txBody>
      </p:sp>
      <p:sp>
        <p:nvSpPr>
          <p:cNvPr id="66563" name="Title 2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2514600"/>
          </a:xfrm>
        </p:spPr>
        <p:txBody>
          <a:bodyPr/>
          <a:lstStyle/>
          <a:p>
            <a:r>
              <a:rPr lang="hu-HU" altLang="en-US" dirty="0">
                <a:solidFill>
                  <a:srgbClr val="000070"/>
                </a:solidFill>
                <a:latin typeface="+mj-lt"/>
                <a:ea typeface="+mj-ea"/>
                <a:cs typeface="+mj-cs"/>
              </a:rPr>
              <a:t>A minimálbér</a:t>
            </a:r>
            <a:endParaRPr lang="en-US" altLang="en-US" dirty="0">
              <a:solidFill>
                <a:srgbClr val="00007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400800"/>
            <a:ext cx="609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CC618A-D3FD-4073-A1A9-7C3AF3220E5E}" type="slidenum">
              <a:rPr lang="en-US" altLang="en-US">
                <a:latin typeface="Calibri" pitchFamily="34" charset="0"/>
              </a:rPr>
              <a:pPr/>
              <a:t>97</a:t>
            </a:fld>
            <a:endParaRPr lang="en-US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 bwMode="auto">
          <a:xfrm>
            <a:off x="394571" y="1524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dirty="0" smtClean="0"/>
              <a:t>Hogyan hat a minimálbér a munkaerőpiacra</a:t>
            </a:r>
            <a:endParaRPr lang="en-US" alt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846F3B9-F0BC-428C-A219-270EA79E3401}" type="slidenum">
              <a:rPr lang="en-US" altLang="en-US">
                <a:latin typeface="Calibri" pitchFamily="34" charset="0"/>
              </a:rPr>
              <a:pPr/>
              <a:t>98</a:t>
            </a:fld>
            <a:endParaRPr lang="en-US" altLang="en-US">
              <a:latin typeface="Calibri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07988" y="1706563"/>
            <a:ext cx="3867150" cy="3448050"/>
            <a:chOff x="218139" y="1706454"/>
            <a:chExt cx="3866973" cy="3447421"/>
          </a:xfrm>
        </p:grpSpPr>
        <p:sp>
          <p:nvSpPr>
            <p:cNvPr id="5" name="Rectangle 4"/>
            <p:cNvSpPr/>
            <p:nvPr/>
          </p:nvSpPr>
          <p:spPr>
            <a:xfrm>
              <a:off x="729291" y="2030245"/>
              <a:ext cx="3355821" cy="312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7640" name="Group 5"/>
            <p:cNvGrpSpPr>
              <a:grpSpLocks/>
            </p:cNvGrpSpPr>
            <p:nvPr/>
          </p:nvGrpSpPr>
          <p:grpSpPr bwMode="auto">
            <a:xfrm>
              <a:off x="218139" y="1706454"/>
              <a:ext cx="511190" cy="3447421"/>
              <a:chOff x="1318742" y="1125212"/>
              <a:chExt cx="510787" cy="3446788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229877" y="2972386"/>
                <a:ext cx="31992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42" name="TextBox 7"/>
              <p:cNvSpPr txBox="1">
                <a:spLocks noChangeArrowheads="1"/>
              </p:cNvSpPr>
              <p:nvPr/>
            </p:nvSpPr>
            <p:spPr bwMode="auto">
              <a:xfrm>
                <a:off x="1318742" y="1125212"/>
                <a:ext cx="463197" cy="307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Bér</a:t>
                </a:r>
                <a:endParaRPr lang="en-US" altLang="en-US" sz="1400"/>
              </a:p>
            </p:txBody>
          </p:sp>
        </p:grp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54063" y="5154613"/>
            <a:ext cx="3775075" cy="539750"/>
            <a:chOff x="1676400" y="5181600"/>
            <a:chExt cx="3774497" cy="54011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777" y="5181600"/>
              <a:ext cx="34030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7" name="TextBox 10"/>
            <p:cNvSpPr txBox="1">
              <a:spLocks noChangeArrowheads="1"/>
            </p:cNvSpPr>
            <p:nvPr/>
          </p:nvSpPr>
          <p:spPr bwMode="auto">
            <a:xfrm>
              <a:off x="4400551" y="5198310"/>
              <a:ext cx="1050346" cy="52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Munka-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  <p:sp>
          <p:nvSpPr>
            <p:cNvPr id="67638" name="TextBox 11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200150" y="2660650"/>
            <a:ext cx="3059113" cy="1922463"/>
            <a:chOff x="2322309" y="2808578"/>
            <a:chExt cx="3416597" cy="260955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322309" y="2808578"/>
              <a:ext cx="2851005" cy="260955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5" name="TextBox 14"/>
            <p:cNvSpPr txBox="1">
              <a:spLocks noChangeArrowheads="1"/>
            </p:cNvSpPr>
            <p:nvPr/>
          </p:nvSpPr>
          <p:spPr bwMode="auto">
            <a:xfrm>
              <a:off x="4832635" y="4493249"/>
              <a:ext cx="906271" cy="710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992313" y="3763963"/>
            <a:ext cx="1279525" cy="1912937"/>
            <a:chOff x="2366535" y="3181794"/>
            <a:chExt cx="1280105" cy="1913661"/>
          </a:xfrm>
        </p:grpSpPr>
        <p:cxnSp>
          <p:nvCxnSpPr>
            <p:cNvPr id="17" name="Straight Connector 16"/>
            <p:cNvCxnSpPr/>
            <p:nvPr/>
          </p:nvCxnSpPr>
          <p:spPr>
            <a:xfrm rot="16200000" flipH="1">
              <a:off x="2351499" y="3876588"/>
              <a:ext cx="138958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3" name="TextBox 24"/>
            <p:cNvSpPr txBox="1">
              <a:spLocks noChangeArrowheads="1"/>
            </p:cNvSpPr>
            <p:nvPr/>
          </p:nvSpPr>
          <p:spPr bwMode="auto">
            <a:xfrm>
              <a:off x="2366535" y="4572000"/>
              <a:ext cx="1280105" cy="523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Egyensúlyi</a:t>
              </a:r>
            </a:p>
            <a:p>
              <a:pPr algn="ctr" eaLnBrk="1" hangingPunct="1"/>
              <a:r>
                <a:rPr lang="hu-HU" altLang="en-US" sz="1400"/>
                <a:t>foglalkoztatás</a:t>
              </a:r>
              <a:endParaRPr lang="en-US" altLang="en-US" sz="1400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972" y="986135"/>
            <a:ext cx="42771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(a) </a:t>
            </a:r>
            <a:r>
              <a:rPr lang="hu-HU" altLang="en-US" sz="2000" dirty="0"/>
              <a:t>Egy szabad munkaerőpiac</a:t>
            </a:r>
            <a:endParaRPr lang="en-US" altLang="en-US" sz="2000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3187" y="840719"/>
            <a:ext cx="4430338" cy="63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>
              <a:defRPr sz="2400"/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sz="2000" dirty="0"/>
              <a:t>(b) </a:t>
            </a:r>
            <a:r>
              <a:rPr lang="hu-HU" altLang="en-US" sz="2000" dirty="0"/>
              <a:t>Egy munkaerőpiac effektív </a:t>
            </a:r>
            <a:r>
              <a:rPr lang="hu-HU" altLang="en-US" sz="2000" dirty="0" err="1"/>
              <a:t>minimábérrel</a:t>
            </a:r>
            <a:endParaRPr lang="en-US" altLang="en-US" sz="2000" dirty="0"/>
          </a:p>
        </p:txBody>
      </p: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-71438" y="3492500"/>
            <a:ext cx="2671763" cy="523875"/>
            <a:chOff x="827111" y="2942913"/>
            <a:chExt cx="2671861" cy="52321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828861" y="3199763"/>
              <a:ext cx="1670111" cy="3171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31" name="TextBox 78"/>
            <p:cNvSpPr txBox="1">
              <a:spLocks noChangeArrowheads="1"/>
            </p:cNvSpPr>
            <p:nvPr/>
          </p:nvSpPr>
          <p:spPr bwMode="auto">
            <a:xfrm>
              <a:off x="827111" y="2942913"/>
              <a:ext cx="1051921" cy="52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Egyensúlyi</a:t>
              </a:r>
            </a:p>
            <a:p>
              <a:pPr algn="ctr" eaLnBrk="1" hangingPunct="1"/>
              <a:r>
                <a:rPr lang="hu-HU" altLang="en-US" sz="1400"/>
                <a:t>bér</a:t>
              </a:r>
              <a:endParaRPr lang="en-US" altLang="en-US" sz="1400"/>
            </a:p>
          </p:txBody>
        </p:sp>
      </p:grp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1033463" y="2125663"/>
            <a:ext cx="3360737" cy="2873375"/>
            <a:chOff x="2088692" y="4461228"/>
            <a:chExt cx="3755415" cy="3898032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2088692" y="5395894"/>
              <a:ext cx="3276453" cy="2963366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9" name="TextBox 92"/>
            <p:cNvSpPr txBox="1">
              <a:spLocks noChangeArrowheads="1"/>
            </p:cNvSpPr>
            <p:nvPr/>
          </p:nvSpPr>
          <p:spPr bwMode="auto">
            <a:xfrm>
              <a:off x="5037857" y="4461228"/>
              <a:ext cx="806250" cy="70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Munkakínálat</a:t>
              </a:r>
              <a:endParaRPr lang="hu-HU" altLang="en-US" sz="1400" baseline="-25000"/>
            </a:p>
          </p:txBody>
        </p:sp>
      </p:grpSp>
      <p:sp>
        <p:nvSpPr>
          <p:cNvPr id="28" name="Freeform 183"/>
          <p:cNvSpPr>
            <a:spLocks/>
          </p:cNvSpPr>
          <p:nvPr/>
        </p:nvSpPr>
        <p:spPr bwMode="auto">
          <a:xfrm>
            <a:off x="2617788" y="3697288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77"/>
          <p:cNvGrpSpPr>
            <a:grpSpLocks/>
          </p:cNvGrpSpPr>
          <p:nvPr/>
        </p:nvGrpSpPr>
        <p:grpSpPr bwMode="auto">
          <a:xfrm>
            <a:off x="5010150" y="1752600"/>
            <a:ext cx="3840163" cy="3398838"/>
            <a:chOff x="4875605" y="1751978"/>
            <a:chExt cx="3840884" cy="3399921"/>
          </a:xfrm>
        </p:grpSpPr>
        <p:sp>
          <p:nvSpPr>
            <p:cNvPr id="36" name="Rectangle 35"/>
            <p:cNvSpPr/>
            <p:nvPr/>
          </p:nvSpPr>
          <p:spPr>
            <a:xfrm>
              <a:off x="5297959" y="2028291"/>
              <a:ext cx="3418530" cy="312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eaLnBrk="1" hangingPunct="1">
                <a:defRPr/>
              </a:pPr>
              <a:endParaRPr lang="en-US" sz="1400" dirty="0"/>
            </a:p>
          </p:txBody>
        </p:sp>
        <p:grpSp>
          <p:nvGrpSpPr>
            <p:cNvPr id="67625" name="Group 36"/>
            <p:cNvGrpSpPr>
              <a:grpSpLocks/>
            </p:cNvGrpSpPr>
            <p:nvPr/>
          </p:nvGrpSpPr>
          <p:grpSpPr bwMode="auto">
            <a:xfrm>
              <a:off x="4875605" y="1751978"/>
              <a:ext cx="463655" cy="3399921"/>
              <a:chOff x="1406129" y="1172704"/>
              <a:chExt cx="463290" cy="339929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228528" y="2972378"/>
                <a:ext cx="31992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627" name="TextBox 38"/>
              <p:cNvSpPr txBox="1">
                <a:spLocks noChangeArrowheads="1"/>
              </p:cNvSpPr>
              <p:nvPr/>
            </p:nvSpPr>
            <p:spPr bwMode="auto">
              <a:xfrm>
                <a:off x="1406129" y="1172704"/>
                <a:ext cx="463290" cy="307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r" eaLnBrk="1" hangingPunct="1"/>
                <a:r>
                  <a:rPr lang="hu-HU" altLang="en-US" sz="1400"/>
                  <a:t>Bér</a:t>
                </a:r>
                <a:endParaRPr lang="en-US" altLang="en-US" sz="1400"/>
              </a:p>
            </p:txBody>
          </p:sp>
        </p:grp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5300663" y="5151438"/>
            <a:ext cx="3852862" cy="528637"/>
            <a:chOff x="1676400" y="5181600"/>
            <a:chExt cx="3852277" cy="527494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828777" y="5181600"/>
              <a:ext cx="3399909" cy="47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2" name="TextBox 41"/>
            <p:cNvSpPr txBox="1">
              <a:spLocks noChangeArrowheads="1"/>
            </p:cNvSpPr>
            <p:nvPr/>
          </p:nvSpPr>
          <p:spPr bwMode="auto">
            <a:xfrm>
              <a:off x="4478334" y="5186443"/>
              <a:ext cx="1050343" cy="52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Munka-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  <p:sp>
          <p:nvSpPr>
            <p:cNvPr id="67623" name="TextBox 42"/>
            <p:cNvSpPr txBox="1">
              <a:spLocks noChangeArrowheads="1"/>
            </p:cNvSpPr>
            <p:nvPr/>
          </p:nvSpPr>
          <p:spPr bwMode="auto">
            <a:xfrm>
              <a:off x="1676400" y="51816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</a:p>
          </p:txBody>
        </p:sp>
      </p:grpSp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4387850" y="3162300"/>
            <a:ext cx="4427538" cy="306388"/>
            <a:chOff x="788290" y="3002379"/>
            <a:chExt cx="4426218" cy="307728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829380" y="3200090"/>
              <a:ext cx="3385128" cy="159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20" name="TextBox 30"/>
            <p:cNvSpPr txBox="1">
              <a:spLocks noChangeArrowheads="1"/>
            </p:cNvSpPr>
            <p:nvPr/>
          </p:nvSpPr>
          <p:spPr bwMode="auto">
            <a:xfrm>
              <a:off x="788290" y="3002379"/>
              <a:ext cx="1059673" cy="307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Minimálbér</a:t>
              </a:r>
              <a:endParaRPr lang="en-US" altLang="en-US" sz="1400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6196013" y="3360738"/>
            <a:ext cx="1050925" cy="2314575"/>
            <a:chOff x="2534849" y="2779726"/>
            <a:chExt cx="1051162" cy="2315787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2151115" y="3674751"/>
              <a:ext cx="1791638" cy="1587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8" name="TextBox 24"/>
            <p:cNvSpPr txBox="1">
              <a:spLocks noChangeArrowheads="1"/>
            </p:cNvSpPr>
            <p:nvPr/>
          </p:nvSpPr>
          <p:spPr bwMode="auto">
            <a:xfrm>
              <a:off x="2534849" y="4572001"/>
              <a:ext cx="1051162" cy="52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Keresett</a:t>
              </a:r>
            </a:p>
            <a:p>
              <a:pPr algn="ctr" eaLnBrk="1" hangingPunct="1"/>
              <a:r>
                <a:rPr lang="hu-HU" altLang="en-US" sz="1400"/>
                <a:t>mennyiség</a:t>
              </a:r>
              <a:endParaRPr lang="en-US" altLang="en-US" sz="1400"/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7221538" y="3349625"/>
            <a:ext cx="1050925" cy="2324100"/>
            <a:chOff x="2470664" y="2769819"/>
            <a:chExt cx="1049196" cy="2325779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2146798" y="3668999"/>
              <a:ext cx="1803115" cy="475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6" name="TextBox 24"/>
            <p:cNvSpPr txBox="1">
              <a:spLocks noChangeArrowheads="1"/>
            </p:cNvSpPr>
            <p:nvPr/>
          </p:nvSpPr>
          <p:spPr bwMode="auto">
            <a:xfrm>
              <a:off x="2470664" y="4572001"/>
              <a:ext cx="1049196" cy="523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 dirty="0"/>
                <a:t>Kínált</a:t>
              </a:r>
            </a:p>
            <a:p>
              <a:pPr algn="ctr" eaLnBrk="1" hangingPunct="1"/>
              <a:r>
                <a:rPr lang="hu-HU" altLang="en-US" sz="1400" dirty="0"/>
                <a:t>mennyiség</a:t>
              </a:r>
              <a:endParaRPr lang="en-US" altLang="en-US" sz="1400" dirty="0"/>
            </a:p>
          </p:txBody>
        </p:sp>
      </p:grpSp>
      <p:grpSp>
        <p:nvGrpSpPr>
          <p:cNvPr id="25" name="Group 132"/>
          <p:cNvGrpSpPr>
            <a:grpSpLocks/>
          </p:cNvGrpSpPr>
          <p:nvPr/>
        </p:nvGrpSpPr>
        <p:grpSpPr bwMode="auto">
          <a:xfrm>
            <a:off x="6070599" y="2204781"/>
            <a:ext cx="2252664" cy="1059122"/>
            <a:chOff x="1346323" y="621145"/>
            <a:chExt cx="2252684" cy="1057479"/>
          </a:xfrm>
        </p:grpSpPr>
        <p:sp>
          <p:nvSpPr>
            <p:cNvPr id="67613" name="TextBox 133"/>
            <p:cNvSpPr txBox="1">
              <a:spLocks noChangeArrowheads="1"/>
            </p:cNvSpPr>
            <p:nvPr/>
          </p:nvSpPr>
          <p:spPr bwMode="auto">
            <a:xfrm>
              <a:off x="1346323" y="621145"/>
              <a:ext cx="2252684" cy="706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2000"/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hu-HU" altLang="en-US" dirty="0" err="1"/>
                <a:t>Munkaerőfelesleg</a:t>
              </a:r>
              <a:r>
                <a:rPr lang="hu-HU" altLang="en-US" dirty="0"/>
                <a:t> (munkanélküliség)</a:t>
              </a:r>
              <a:endParaRPr lang="en-US" altLang="en-US" dirty="0"/>
            </a:p>
          </p:txBody>
        </p:sp>
        <p:sp>
          <p:nvSpPr>
            <p:cNvPr id="72" name="Left Brace 71"/>
            <p:cNvSpPr/>
            <p:nvPr/>
          </p:nvSpPr>
          <p:spPr>
            <a:xfrm rot="5400000">
              <a:off x="2400629" y="983488"/>
              <a:ext cx="250436" cy="1139835"/>
            </a:xfrm>
            <a:prstGeom prst="leftBrace">
              <a:avLst>
                <a:gd name="adj1" fmla="val 36904"/>
                <a:gd name="adj2" fmla="val 49026"/>
              </a:avLst>
            </a:prstGeom>
            <a:ln w="19050">
              <a:solidFill>
                <a:srgbClr val="80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600"/>
            </a:p>
          </p:txBody>
        </p:sp>
      </p:grpSp>
      <p:grpSp>
        <p:nvGrpSpPr>
          <p:cNvPr id="27" name="Group 83"/>
          <p:cNvGrpSpPr>
            <a:grpSpLocks/>
          </p:cNvGrpSpPr>
          <p:nvPr/>
        </p:nvGrpSpPr>
        <p:grpSpPr bwMode="auto">
          <a:xfrm>
            <a:off x="5768975" y="2657475"/>
            <a:ext cx="3060700" cy="1924050"/>
            <a:chOff x="2322309" y="2808578"/>
            <a:chExt cx="3416364" cy="2609559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22309" y="2808578"/>
              <a:ext cx="2851105" cy="2609559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2" name="TextBox 85"/>
            <p:cNvSpPr txBox="1">
              <a:spLocks noChangeArrowheads="1"/>
            </p:cNvSpPr>
            <p:nvPr/>
          </p:nvSpPr>
          <p:spPr bwMode="auto">
            <a:xfrm>
              <a:off x="4832870" y="4493250"/>
              <a:ext cx="905803" cy="70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kereslet</a:t>
              </a:r>
              <a:endParaRPr lang="en-US" altLang="en-US" sz="1400" baseline="-25000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603875" y="2297113"/>
            <a:ext cx="3360738" cy="2700337"/>
            <a:chOff x="2088692" y="4695945"/>
            <a:chExt cx="3755417" cy="366331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088692" y="5395872"/>
              <a:ext cx="3276455" cy="2963388"/>
            </a:xfrm>
            <a:prstGeom prst="line">
              <a:avLst/>
            </a:prstGeom>
            <a:ln w="38100">
              <a:solidFill>
                <a:srgbClr val="0000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10" name="TextBox 92"/>
            <p:cNvSpPr txBox="1">
              <a:spLocks noChangeArrowheads="1"/>
            </p:cNvSpPr>
            <p:nvPr/>
          </p:nvSpPr>
          <p:spPr bwMode="auto">
            <a:xfrm>
              <a:off x="5037860" y="4695945"/>
              <a:ext cx="806249" cy="70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hu-HU" altLang="en-US" sz="1400"/>
                <a:t>Munka</a:t>
              </a:r>
            </a:p>
            <a:p>
              <a:pPr algn="ctr" eaLnBrk="1" hangingPunct="1"/>
              <a:r>
                <a:rPr lang="hu-HU" altLang="en-US" sz="1400"/>
                <a:t>kínálat</a:t>
              </a:r>
              <a:endParaRPr lang="en-US" altLang="en-US" sz="1400" baseline="-25000"/>
            </a:p>
          </p:txBody>
        </p:sp>
      </p:grpSp>
      <p:sp>
        <p:nvSpPr>
          <p:cNvPr id="68" name="Freeform 183"/>
          <p:cNvSpPr>
            <a:spLocks/>
          </p:cNvSpPr>
          <p:nvPr/>
        </p:nvSpPr>
        <p:spPr bwMode="auto">
          <a:xfrm>
            <a:off x="6643688" y="32940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Freeform 183"/>
          <p:cNvSpPr>
            <a:spLocks/>
          </p:cNvSpPr>
          <p:nvPr/>
        </p:nvSpPr>
        <p:spPr bwMode="auto">
          <a:xfrm>
            <a:off x="7742238" y="3294063"/>
            <a:ext cx="146050" cy="136525"/>
          </a:xfrm>
          <a:custGeom>
            <a:avLst/>
            <a:gdLst>
              <a:gd name="T0" fmla="*/ 2147483646 w 106"/>
              <a:gd name="T1" fmla="*/ 2147483646 h 68"/>
              <a:gd name="T2" fmla="*/ 2147483646 w 106"/>
              <a:gd name="T3" fmla="*/ 2147483646 h 68"/>
              <a:gd name="T4" fmla="*/ 2147483646 w 106"/>
              <a:gd name="T5" fmla="*/ 2147483646 h 68"/>
              <a:gd name="T6" fmla="*/ 2147483646 w 106"/>
              <a:gd name="T7" fmla="*/ 2147483646 h 68"/>
              <a:gd name="T8" fmla="*/ 2147483646 w 106"/>
              <a:gd name="T9" fmla="*/ 2147483646 h 68"/>
              <a:gd name="T10" fmla="*/ 2147483646 w 106"/>
              <a:gd name="T11" fmla="*/ 2147483646 h 68"/>
              <a:gd name="T12" fmla="*/ 2147483646 w 106"/>
              <a:gd name="T13" fmla="*/ 2147483646 h 68"/>
              <a:gd name="T14" fmla="*/ 2147483646 w 106"/>
              <a:gd name="T15" fmla="*/ 2147483646 h 68"/>
              <a:gd name="T16" fmla="*/ 2147483646 w 106"/>
              <a:gd name="T17" fmla="*/ 2147483646 h 68"/>
              <a:gd name="T18" fmla="*/ 2147483646 w 106"/>
              <a:gd name="T19" fmla="*/ 2147483646 h 68"/>
              <a:gd name="T20" fmla="*/ 2147483646 w 106"/>
              <a:gd name="T21" fmla="*/ 0 h 68"/>
              <a:gd name="T22" fmla="*/ 2147483646 w 106"/>
              <a:gd name="T23" fmla="*/ 0 h 68"/>
              <a:gd name="T24" fmla="*/ 2147483646 w 106"/>
              <a:gd name="T25" fmla="*/ 2147483646 h 68"/>
              <a:gd name="T26" fmla="*/ 2147483646 w 106"/>
              <a:gd name="T27" fmla="*/ 2147483646 h 68"/>
              <a:gd name="T28" fmla="*/ 2147483646 w 106"/>
              <a:gd name="T29" fmla="*/ 2147483646 h 68"/>
              <a:gd name="T30" fmla="*/ 0 w 106"/>
              <a:gd name="T31" fmla="*/ 2147483646 h 68"/>
              <a:gd name="T32" fmla="*/ 0 w 106"/>
              <a:gd name="T33" fmla="*/ 2147483646 h 68"/>
              <a:gd name="T34" fmla="*/ 2147483646 w 106"/>
              <a:gd name="T35" fmla="*/ 2147483646 h 68"/>
              <a:gd name="T36" fmla="*/ 2147483646 w 106"/>
              <a:gd name="T37" fmla="*/ 2147483646 h 68"/>
              <a:gd name="T38" fmla="*/ 2147483646 w 106"/>
              <a:gd name="T39" fmla="*/ 2147483646 h 68"/>
              <a:gd name="T40" fmla="*/ 2147483646 w 106"/>
              <a:gd name="T41" fmla="*/ 2147483646 h 68"/>
              <a:gd name="T42" fmla="*/ 2147483646 w 106"/>
              <a:gd name="T43" fmla="*/ 2147483646 h 6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6"/>
              <a:gd name="T67" fmla="*/ 0 h 68"/>
              <a:gd name="T68" fmla="*/ 106 w 106"/>
              <a:gd name="T69" fmla="*/ 68 h 6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6" h="68">
                <a:moveTo>
                  <a:pt x="56" y="68"/>
                </a:moveTo>
                <a:lnTo>
                  <a:pt x="56" y="68"/>
                </a:lnTo>
                <a:lnTo>
                  <a:pt x="76" y="65"/>
                </a:lnTo>
                <a:lnTo>
                  <a:pt x="91" y="58"/>
                </a:lnTo>
                <a:lnTo>
                  <a:pt x="101" y="45"/>
                </a:lnTo>
                <a:lnTo>
                  <a:pt x="106" y="32"/>
                </a:lnTo>
                <a:lnTo>
                  <a:pt x="101" y="19"/>
                </a:lnTo>
                <a:lnTo>
                  <a:pt x="91" y="9"/>
                </a:lnTo>
                <a:lnTo>
                  <a:pt x="76" y="3"/>
                </a:lnTo>
                <a:lnTo>
                  <a:pt x="56" y="0"/>
                </a:lnTo>
                <a:lnTo>
                  <a:pt x="36" y="3"/>
                </a:lnTo>
                <a:lnTo>
                  <a:pt x="15" y="9"/>
                </a:lnTo>
                <a:lnTo>
                  <a:pt x="5" y="19"/>
                </a:lnTo>
                <a:lnTo>
                  <a:pt x="0" y="32"/>
                </a:lnTo>
                <a:lnTo>
                  <a:pt x="5" y="45"/>
                </a:lnTo>
                <a:lnTo>
                  <a:pt x="15" y="58"/>
                </a:lnTo>
                <a:lnTo>
                  <a:pt x="36" y="65"/>
                </a:lnTo>
                <a:lnTo>
                  <a:pt x="56" y="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8" grpId="0" animBg="1"/>
      <p:bldP spid="68" grpId="0" animBg="1"/>
      <p:bldP spid="6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hu-HU" altLang="en-US" smtClean="0"/>
              <a:t>Sztori  </a:t>
            </a:r>
            <a:endParaRPr lang="en-US" altLang="en-US" smtClean="0"/>
          </a:p>
        </p:txBody>
      </p:sp>
      <p:sp>
        <p:nvSpPr>
          <p:cNvPr id="77827" name="Tartalom helye 2"/>
          <p:cNvSpPr>
            <a:spLocks noGrp="1"/>
          </p:cNvSpPr>
          <p:nvPr>
            <p:ph idx="1"/>
          </p:nvPr>
        </p:nvSpPr>
        <p:spPr bwMode="auto">
          <a:xfrm>
            <a:off x="381000" y="762000"/>
            <a:ext cx="8534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hu-HU" altLang="en-US" sz="3200" dirty="0"/>
              <a:t>Az </a:t>
            </a:r>
            <a:r>
              <a:rPr lang="en-US" altLang="en-US" sz="3200" dirty="0"/>
              <a:t>(a) </a:t>
            </a:r>
            <a:r>
              <a:rPr lang="hu-HU" altLang="en-US" sz="3200" dirty="0"/>
              <a:t>ábra egy olyan munkaerőpiacot mutat, ahol a bér úgy alakul, hogy a munkakereslet és a munkakínálat egyensúlyba kerül. A </a:t>
            </a:r>
            <a:r>
              <a:rPr lang="en-US" altLang="en-US" sz="3200" dirty="0"/>
              <a:t>(b) </a:t>
            </a:r>
            <a:r>
              <a:rPr lang="hu-HU" altLang="en-US" sz="3200" dirty="0"/>
              <a:t>ábra az effektív minimálbér hatását mutatja. Mivel a minimálbér egy árpadló, felesleget teremt: a felkínált munkaerő több, mint a keresett munkaerő. Emiatt munkanélküliség lesz.</a:t>
            </a:r>
            <a:endParaRPr lang="en-US" altLang="en-US" sz="3200" dirty="0"/>
          </a:p>
          <a:p>
            <a:pPr marL="0" indent="0" eaLnBrk="1" hangingPunct="1">
              <a:buNone/>
            </a:pPr>
            <a:endParaRPr lang="en-US" altLang="en-US" sz="3200" dirty="0"/>
          </a:p>
        </p:txBody>
      </p:sp>
      <p:sp>
        <p:nvSpPr>
          <p:cNvPr id="77828" name="Dia számának hely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56223C-C241-47E6-AAC4-B64F551B76E9}" type="slidenum">
              <a:rPr lang="en-US" altLang="en-US" smtClean="0">
                <a:latin typeface="Calibri" pitchFamily="34" charset="0"/>
              </a:rPr>
              <a:pPr/>
              <a:t>99</a:t>
            </a:fld>
            <a:endParaRPr lang="en-US" alt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ab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pend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Fig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4821</Words>
  <Application>Microsoft Office PowerPoint</Application>
  <PresentationFormat>Diavetítés a képernyőre (4:3 oldalarány)</PresentationFormat>
  <Paragraphs>1212</Paragraphs>
  <Slides>100</Slides>
  <Notes>40</Notes>
  <HiddenSlides>0</HiddenSlides>
  <MMClips>0</MMClips>
  <ScaleCrop>false</ScaleCrop>
  <HeadingPairs>
    <vt:vector size="6" baseType="variant">
      <vt:variant>
        <vt:lpstr>Téma</vt:lpstr>
      </vt:variant>
      <vt:variant>
        <vt:i4>6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100</vt:i4>
      </vt:variant>
    </vt:vector>
  </HeadingPairs>
  <TitlesOfParts>
    <vt:vector size="108" baseType="lpstr">
      <vt:lpstr>Chapter title</vt:lpstr>
      <vt:lpstr>Chapter content</vt:lpstr>
      <vt:lpstr>Table</vt:lpstr>
      <vt:lpstr>Figure</vt:lpstr>
      <vt:lpstr>Appendix</vt:lpstr>
      <vt:lpstr>1_Figure</vt:lpstr>
      <vt:lpstr>Document</vt:lpstr>
      <vt:lpstr>Equation</vt:lpstr>
      <vt:lpstr>Rugalmasság és használata (könyv 5. fejezete)  Közgazdaságtani alapismeretek 4. előadás</vt:lpstr>
      <vt:lpstr>Mi lesz ma?</vt:lpstr>
      <vt:lpstr>ISMÉTLÉS: Árváltozás hatása: keresett mennyiség változik </vt:lpstr>
      <vt:lpstr>ISMÉTLÉS: Ha más az ok: a keresleti görbe maga változik</vt:lpstr>
      <vt:lpstr>ISMÉTLÉS: Keresletet meghatározó tényezők</vt:lpstr>
      <vt:lpstr>ISMÉTLÉS</vt:lpstr>
      <vt:lpstr>ISMÉTLÉS: A kínálat eltolódásai</vt:lpstr>
      <vt:lpstr>ISMÉTLÉS: A kínálatot meghatározó tényezők</vt:lpstr>
      <vt:lpstr>ISMÉTLÉS: Görbetologatás</vt:lpstr>
      <vt:lpstr>ISMÉTLÉS: Görbetologatás</vt:lpstr>
      <vt:lpstr>ISMÉTLÉS: Görbetologatás – összefoglaló </vt:lpstr>
      <vt:lpstr>ISMÉTLÉS: Kereslet és kínálat csökkenése</vt:lpstr>
      <vt:lpstr>PowerPoint bemutató</vt:lpstr>
      <vt:lpstr>ISMÉTLÉS VÉGE</vt:lpstr>
      <vt:lpstr>A rugalmasság fogalma</vt:lpstr>
      <vt:lpstr>A kereslet árrugalmassága</vt:lpstr>
      <vt:lpstr>A kereslet árrugalmassága</vt:lpstr>
      <vt:lpstr>A keresleti árrugalmasság meghatározói</vt:lpstr>
      <vt:lpstr>A keresleti árrugalmasság meghatározói</vt:lpstr>
      <vt:lpstr>A keresleti árrugalmasság meghatározói</vt:lpstr>
      <vt:lpstr>A keresleti árrugalmasság számítása</vt:lpstr>
      <vt:lpstr>Számpélda</vt:lpstr>
      <vt:lpstr>Számpélda (folyt.) – Felezőponti módszer</vt:lpstr>
      <vt:lpstr>(a) Tökéletesen rugalmatlan kereslet</vt:lpstr>
      <vt:lpstr>(b) Rugalmatlan kereslet</vt:lpstr>
      <vt:lpstr>(c) Egységnyi rugalmasságú kereslet</vt:lpstr>
      <vt:lpstr>(d) Rugalmas kereslet</vt:lpstr>
      <vt:lpstr>(e) Tökéletesen rugalmas kereslet</vt:lpstr>
      <vt:lpstr>Különböző keresleti görbék</vt:lpstr>
      <vt:lpstr>Különböző keresleti görbék</vt:lpstr>
      <vt:lpstr>FELADAT ! – Milyen árrugalmasságú a kereslete…</vt:lpstr>
      <vt:lpstr>Megoldások</vt:lpstr>
      <vt:lpstr>Teljes bevétel</vt:lpstr>
      <vt:lpstr>Teljes bevétel</vt:lpstr>
      <vt:lpstr>Teljes bevétel és a kereslet árrugalmassága</vt:lpstr>
      <vt:lpstr>Teljes bevétel és a kereslet árrugalmassága</vt:lpstr>
      <vt:lpstr>Hogy változik a teljes bevétel, amikor változik az ár?</vt:lpstr>
      <vt:lpstr>Sztori (a) </vt:lpstr>
      <vt:lpstr>Hogy változik a teljes bevétel, amikor változik az ár?</vt:lpstr>
      <vt:lpstr>Sztori (b) </vt:lpstr>
      <vt:lpstr>Néhány általános szabály</vt:lpstr>
      <vt:lpstr>Rugalmasság egy lineáris keresleti görbén</vt:lpstr>
      <vt:lpstr>A lineáris keresleti görbe rugalmassága</vt:lpstr>
      <vt:lpstr>A lineáris keresleti görbe rugalmassága</vt:lpstr>
      <vt:lpstr>Sztori  </vt:lpstr>
      <vt:lpstr>A kereslet jövedelemrugalmassága</vt:lpstr>
      <vt:lpstr>A kereslet keresztár-rugalmassága</vt:lpstr>
      <vt:lpstr>A kínálat árrugalmassága</vt:lpstr>
      <vt:lpstr>A kínálat árrugalmassága</vt:lpstr>
      <vt:lpstr>A kínálat árrugalmassága</vt:lpstr>
      <vt:lpstr>A kínálat árrugalmassága</vt:lpstr>
      <vt:lpstr>Különböző kínálati görbék</vt:lpstr>
      <vt:lpstr>Különböző kínálati görbék</vt:lpstr>
      <vt:lpstr>(a) Tökéletesen rugalmatlan kínálat</vt:lpstr>
      <vt:lpstr>Példa</vt:lpstr>
      <vt:lpstr>(b) Rugalmatlan kínálat</vt:lpstr>
      <vt:lpstr>(c) Egységrugalmasságú kínálat</vt:lpstr>
      <vt:lpstr>(d) Rugalmas kínálat</vt:lpstr>
      <vt:lpstr>(e) Tökéletesen rugalmas kínálat</vt:lpstr>
      <vt:lpstr>Hogyan változik a kínálati árrugalmasság?</vt:lpstr>
      <vt:lpstr>Sztori (előző ábrához)  </vt:lpstr>
      <vt:lpstr>1. ALKALMAZÁS: Lehetséges, hogy a jó hír a termesztésnek rossz hír a termesztőknek?</vt:lpstr>
      <vt:lpstr>Kínálati növekedés a búza piacán</vt:lpstr>
      <vt:lpstr>Sztori  </vt:lpstr>
      <vt:lpstr>Megjegyzés. A robotok elveszik a munkahelyeinket?</vt:lpstr>
      <vt:lpstr>2. ALKALMAZÁS: Miért nem sikerült az OPEC-nek magasan tartania az olaj árát? </vt:lpstr>
      <vt:lpstr>Kínálati csökkenés az olajpiacon</vt:lpstr>
      <vt:lpstr>Sztori  </vt:lpstr>
      <vt:lpstr>3. ALKALMAZÁS: A kábítószerek tiltása növeli vagy csökkenti a droggal kapcsolatos bűntetteket?</vt:lpstr>
      <vt:lpstr>PowerPoint bemutató</vt:lpstr>
      <vt:lpstr>Az illegális drogok csökkentésének gazdaságpolitikája</vt:lpstr>
      <vt:lpstr>Sztori (előző ábrához)  </vt:lpstr>
      <vt:lpstr>Néhány becsült keresleti árrugalmasság (forrás: Wikipedia)</vt:lpstr>
      <vt:lpstr>Néhány becsült keresztárrugalmasság (Price és Mittelhammer, 1979)</vt:lpstr>
      <vt:lpstr>Miről volt eddig szó?</vt:lpstr>
      <vt:lpstr>Összefoglalás</vt:lpstr>
      <vt:lpstr>Összefoglalás</vt:lpstr>
      <vt:lpstr>ISMÉTLÉS: Görbetologatás</vt:lpstr>
      <vt:lpstr>PowerPoint bemutató</vt:lpstr>
      <vt:lpstr>Gazdaságpolitikák elemezése (könyv 6. fejezete)</vt:lpstr>
      <vt:lpstr>Gazdaságpolitikák elemzése</vt:lpstr>
      <vt:lpstr>Árplafon</vt:lpstr>
      <vt:lpstr>Egy piac árplafonnal</vt:lpstr>
      <vt:lpstr>Sztori (az előző ábrához)</vt:lpstr>
      <vt:lpstr>Hosszú sor a benzinkútnál</vt:lpstr>
      <vt:lpstr>A benzin piaca árplafonnal</vt:lpstr>
      <vt:lpstr>Sztori  </vt:lpstr>
      <vt:lpstr>Lakbérszabályozás rövidtávon és hosszútávon</vt:lpstr>
      <vt:lpstr>Lakbérszabályozás rövidtávon és hosszú távon</vt:lpstr>
      <vt:lpstr>Lakbérszabályozás rövidtávon és hosszútávon</vt:lpstr>
      <vt:lpstr>Sztori  </vt:lpstr>
      <vt:lpstr>Lakbérszabályozás rövidtávon és hosszútávon</vt:lpstr>
      <vt:lpstr>Árpadló</vt:lpstr>
      <vt:lpstr>Egy piac árpadlóval</vt:lpstr>
      <vt:lpstr>Sztori  </vt:lpstr>
      <vt:lpstr>Példa: A minimálbér</vt:lpstr>
      <vt:lpstr>A minimálbér</vt:lpstr>
      <vt:lpstr>Hogyan hat a minimálbér a munkaerőpiacra</vt:lpstr>
      <vt:lpstr>Sztori  </vt:lpstr>
      <vt:lpstr>Köszönöm a figyelmet!</vt:lpstr>
    </vt:vector>
  </TitlesOfParts>
  <Company>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Network Administrator</dc:creator>
  <cp:lastModifiedBy>MarkLili</cp:lastModifiedBy>
  <cp:revision>385</cp:revision>
  <cp:lastPrinted>2015-03-05T14:16:34Z</cp:lastPrinted>
  <dcterms:created xsi:type="dcterms:W3CDTF">2008-07-04T09:17:33Z</dcterms:created>
  <dcterms:modified xsi:type="dcterms:W3CDTF">2015-10-04T16:54:38Z</dcterms:modified>
</cp:coreProperties>
</file>