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923" r:id="rId6"/>
    <p:sldMasterId id="2147484224" r:id="rId7"/>
  </p:sldMasterIdLst>
  <p:notesMasterIdLst>
    <p:notesMasterId r:id="rId115"/>
  </p:notesMasterIdLst>
  <p:handoutMasterIdLst>
    <p:handoutMasterId r:id="rId116"/>
  </p:handoutMasterIdLst>
  <p:sldIdLst>
    <p:sldId id="393" r:id="rId8"/>
    <p:sldId id="639" r:id="rId9"/>
    <p:sldId id="646" r:id="rId10"/>
    <p:sldId id="641" r:id="rId11"/>
    <p:sldId id="642" r:id="rId12"/>
    <p:sldId id="643" r:id="rId13"/>
    <p:sldId id="644" r:id="rId14"/>
    <p:sldId id="645" r:id="rId15"/>
    <p:sldId id="647" r:id="rId16"/>
    <p:sldId id="648" r:id="rId17"/>
    <p:sldId id="650" r:id="rId18"/>
    <p:sldId id="651" r:id="rId19"/>
    <p:sldId id="652" r:id="rId20"/>
    <p:sldId id="653" r:id="rId21"/>
    <p:sldId id="656" r:id="rId22"/>
    <p:sldId id="657" r:id="rId23"/>
    <p:sldId id="654" r:id="rId24"/>
    <p:sldId id="655" r:id="rId25"/>
    <p:sldId id="566" r:id="rId26"/>
    <p:sldId id="635" r:id="rId27"/>
    <p:sldId id="658" r:id="rId28"/>
    <p:sldId id="504" r:id="rId29"/>
    <p:sldId id="506" r:id="rId30"/>
    <p:sldId id="505" r:id="rId31"/>
    <p:sldId id="541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40" r:id="rId42"/>
    <p:sldId id="542" r:id="rId43"/>
    <p:sldId id="516" r:id="rId44"/>
    <p:sldId id="533" r:id="rId45"/>
    <p:sldId id="517" r:id="rId46"/>
    <p:sldId id="636" r:id="rId47"/>
    <p:sldId id="562" r:id="rId48"/>
    <p:sldId id="544" r:id="rId49"/>
    <p:sldId id="563" r:id="rId50"/>
    <p:sldId id="561" r:id="rId51"/>
    <p:sldId id="545" r:id="rId52"/>
    <p:sldId id="560" r:id="rId53"/>
    <p:sldId id="559" r:id="rId54"/>
    <p:sldId id="546" r:id="rId55"/>
    <p:sldId id="548" r:id="rId56"/>
    <p:sldId id="565" r:id="rId57"/>
    <p:sldId id="547" r:id="rId58"/>
    <p:sldId id="549" r:id="rId59"/>
    <p:sldId id="564" r:id="rId60"/>
    <p:sldId id="550" r:id="rId61"/>
    <p:sldId id="552" r:id="rId62"/>
    <p:sldId id="551" r:id="rId63"/>
    <p:sldId id="634" r:id="rId64"/>
    <p:sldId id="633" r:id="rId65"/>
    <p:sldId id="554" r:id="rId66"/>
    <p:sldId id="555" r:id="rId67"/>
    <p:sldId id="553" r:id="rId68"/>
    <p:sldId id="556" r:id="rId69"/>
    <p:sldId id="637" r:id="rId70"/>
    <p:sldId id="557" r:id="rId71"/>
    <p:sldId id="558" r:id="rId72"/>
    <p:sldId id="638" r:id="rId73"/>
    <p:sldId id="567" r:id="rId74"/>
    <p:sldId id="568" r:id="rId75"/>
    <p:sldId id="569" r:id="rId76"/>
    <p:sldId id="571" r:id="rId77"/>
    <p:sldId id="573" r:id="rId78"/>
    <p:sldId id="574" r:id="rId79"/>
    <p:sldId id="577" r:id="rId80"/>
    <p:sldId id="640" r:id="rId81"/>
    <p:sldId id="570" r:id="rId82"/>
    <p:sldId id="572" r:id="rId83"/>
    <p:sldId id="578" r:id="rId84"/>
    <p:sldId id="579" r:id="rId85"/>
    <p:sldId id="580" r:id="rId86"/>
    <p:sldId id="581" r:id="rId87"/>
    <p:sldId id="582" r:id="rId88"/>
    <p:sldId id="583" r:id="rId89"/>
    <p:sldId id="584" r:id="rId90"/>
    <p:sldId id="585" r:id="rId91"/>
    <p:sldId id="586" r:id="rId92"/>
    <p:sldId id="587" r:id="rId93"/>
    <p:sldId id="588" r:id="rId94"/>
    <p:sldId id="589" r:id="rId95"/>
    <p:sldId id="590" r:id="rId96"/>
    <p:sldId id="591" r:id="rId97"/>
    <p:sldId id="592" r:id="rId98"/>
    <p:sldId id="593" r:id="rId99"/>
    <p:sldId id="594" r:id="rId100"/>
    <p:sldId id="595" r:id="rId101"/>
    <p:sldId id="596" r:id="rId102"/>
    <p:sldId id="597" r:id="rId103"/>
    <p:sldId id="598" r:id="rId104"/>
    <p:sldId id="599" r:id="rId105"/>
    <p:sldId id="600" r:id="rId106"/>
    <p:sldId id="602" r:id="rId107"/>
    <p:sldId id="603" r:id="rId108"/>
    <p:sldId id="604" r:id="rId109"/>
    <p:sldId id="605" r:id="rId110"/>
    <p:sldId id="606" r:id="rId111"/>
    <p:sldId id="607" r:id="rId112"/>
    <p:sldId id="608" r:id="rId113"/>
    <p:sldId id="659" r:id="rId114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0"/>
    <a:srgbClr val="0000B8"/>
    <a:srgbClr val="9E0000"/>
    <a:srgbClr val="800080"/>
    <a:srgbClr val="F8EDEC"/>
    <a:srgbClr val="000099"/>
    <a:srgbClr val="006400"/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8235" autoAdjust="0"/>
  </p:normalViewPr>
  <p:slideViewPr>
    <p:cSldViewPr>
      <p:cViewPr varScale="1">
        <p:scale>
          <a:sx n="65" d="100"/>
          <a:sy n="65" d="100"/>
        </p:scale>
        <p:origin x="-15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presProps" Target="presProps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viewProps" Target="viewProps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Munka1!$A$1</c:f>
              <c:strCache>
                <c:ptCount val="1"/>
                <c:pt idx="0">
                  <c:v>nettó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val>
            <c:numRef>
              <c:f>Munka1!$B$1</c:f>
              <c:numCache>
                <c:formatCode>0%</c:formatCode>
                <c:ptCount val="1"/>
                <c:pt idx="0">
                  <c:v>0.65500000000000003</c:v>
                </c:pt>
              </c:numCache>
            </c:numRef>
          </c:val>
        </c:ser>
        <c:ser>
          <c:idx val="1"/>
          <c:order val="1"/>
          <c:tx>
            <c:strRef>
              <c:f>Munka1!$A$2</c:f>
              <c:strCache>
                <c:ptCount val="1"/>
                <c:pt idx="0">
                  <c:v>nyugdíjjárulék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val>
            <c:numRef>
              <c:f>Munka1!$B$2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2"/>
          <c:order val="2"/>
          <c:tx>
            <c:strRef>
              <c:f>Munka1!$A$3</c:f>
              <c:strCache>
                <c:ptCount val="1"/>
                <c:pt idx="0">
                  <c:v>egészségbiztosítási és munkaerőpiaci járulék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val>
            <c:numRef>
              <c:f>Munka1!$B$3</c:f>
              <c:numCache>
                <c:formatCode>0%</c:formatCode>
                <c:ptCount val="1"/>
                <c:pt idx="0">
                  <c:v>8.5000000000000006E-2</c:v>
                </c:pt>
              </c:numCache>
            </c:numRef>
          </c:val>
        </c:ser>
        <c:ser>
          <c:idx val="3"/>
          <c:order val="3"/>
          <c:tx>
            <c:strRef>
              <c:f>Munka1!$A$4</c:f>
              <c:strCache>
                <c:ptCount val="1"/>
                <c:pt idx="0">
                  <c:v>szja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</c:spPr>
          <c:invertIfNegative val="0"/>
          <c:val>
            <c:numRef>
              <c:f>Munka1!$B$4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</c:ser>
        <c:ser>
          <c:idx val="4"/>
          <c:order val="4"/>
          <c:tx>
            <c:strRef>
              <c:f>Munka1!$A$5</c:f>
              <c:strCache>
                <c:ptCount val="1"/>
                <c:pt idx="0">
                  <c:v>szociális hozzájárulási adó (munkáltatói járulék)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val>
            <c:numRef>
              <c:f>Munka1!$B$5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</c:ser>
        <c:ser>
          <c:idx val="5"/>
          <c:order val="5"/>
          <c:tx>
            <c:strRef>
              <c:f>Munka1!$A$6</c:f>
              <c:strCache>
                <c:ptCount val="1"/>
                <c:pt idx="0">
                  <c:v>szakképzési hozzájárulás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</c:spPr>
          <c:invertIfNegative val="0"/>
          <c:val>
            <c:numRef>
              <c:f>Munka1!$B$6</c:f>
              <c:numCache>
                <c:formatCode>0%</c:formatCode>
                <c:ptCount val="1"/>
                <c:pt idx="0">
                  <c:v>1.4999999999999999E-2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878272"/>
        <c:axId val="77482240"/>
      </c:barChart>
      <c:catAx>
        <c:axId val="37878272"/>
        <c:scaling>
          <c:orientation val="minMax"/>
        </c:scaling>
        <c:delete val="1"/>
        <c:axPos val="b"/>
        <c:majorTickMark val="out"/>
        <c:minorTickMark val="none"/>
        <c:tickLblPos val="none"/>
        <c:crossAx val="77482240"/>
        <c:crosses val="autoZero"/>
        <c:auto val="1"/>
        <c:lblAlgn val="ctr"/>
        <c:lblOffset val="100"/>
        <c:noMultiLvlLbl val="0"/>
      </c:catAx>
      <c:valAx>
        <c:axId val="774822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787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hu-H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220E19B-47A1-4076-9310-C1BECDB68F84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20648F9-570C-4BA6-B7F6-88348C5E7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5B73819-F92E-414F-A5BD-067DA1DB790F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39088" cy="305911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1F7C7BAC-C32E-4DA8-A235-FF834D95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4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9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6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6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3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7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2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6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79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7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6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3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3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04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2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2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2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8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892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097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7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9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507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7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5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13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531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1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302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2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8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711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1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19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19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15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735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5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940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40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145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5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21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3" tIns="0" rIns="20633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17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350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50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8007" tIns="48143" rIns="98007" bIns="4814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22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555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5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34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34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24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759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9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27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169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374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4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579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9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78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3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98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8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47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26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19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3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53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398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8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6030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31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807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7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56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33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012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2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1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54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54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32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217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7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59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59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35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422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2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36</a:t>
            </a:r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729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9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36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9342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43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62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36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438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67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5874382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67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" y="6658526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" y="0"/>
            <a:ext cx="4492719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635" tIns="0" rIns="20635" bIns="0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100" i="1">
                <a:latin typeface="Times New Roman" pitchFamily="18" charset="0"/>
                <a:ea typeface="MS PGothic" pitchFamily="34" charset="-128"/>
              </a:rPr>
              <a:t>38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4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548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87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68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68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5872064" y="0"/>
            <a:ext cx="4495037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5872064" y="6657438"/>
            <a:ext cx="4495037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39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-2319" y="6657438"/>
            <a:ext cx="4492721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-2319" y="0"/>
            <a:ext cx="4492721" cy="35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75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35" name="Rectangle 1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69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95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874382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874382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741" tIns="0" rIns="19741" bIns="0" anchor="b"/>
          <a:lstStyle>
            <a:lvl1pPr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477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r>
              <a:rPr lang="it-IT" altLang="en-US" sz="1000" i="1">
                <a:latin typeface="Times New Roman" pitchFamily="18" charset="0"/>
                <a:ea typeface="MS PGothic" pitchFamily="34" charset="-128"/>
              </a:rPr>
              <a:t>71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" y="6657438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" y="0"/>
            <a:ext cx="4492719" cy="35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773" tIns="46063" rIns="93773" bIns="46063"/>
          <a:lstStyle/>
          <a:p>
            <a:pPr eaLnBrk="1" hangingPunct="1"/>
            <a:endParaRPr lang="it-IT" alt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80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80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DD9C4C-D378-45C8-B962-F737A398E6E5}" type="datetime1">
              <a:rPr lang="it-IT"/>
              <a:pPr>
                <a:defRPr/>
              </a:pPr>
              <a:t>09/10/2015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Lezione 10 "Efficienza allocativa"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BBB89E-E5E3-4FB9-A554-5429D945980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29293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it-IT" noProof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F31FAD-8622-4922-A346-25F4A19A5914}" type="datetime1">
              <a:rPr lang="it-IT"/>
              <a:pPr>
                <a:defRPr/>
              </a:pPr>
              <a:t>09/10/2015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Lezione 10 "Efficienza allocativa"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8CB23F-E5C4-4460-91BC-C4E42C33ABDE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215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F2B3072-6287-4B30-B371-DC4A548A99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0286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06F22E3-8E1F-41DF-A91C-16311BF8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8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BFFB646-1FD1-4FC9-9493-3A5D23D0F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8142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E20F648-9E5D-4D10-B6A9-7F6642528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860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55276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24994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54E3861-485D-4327-BD11-9E2A37B25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5E55A4-2375-4AFD-AFC6-6C1CC806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546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B8CE60B-6DF9-44CD-84FE-38898DFAC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71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8FD756B-624A-451E-A052-63AB6F89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220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CC8D430-CB31-4C58-BCAE-CE6859E5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11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87EED4-9500-4708-9E6E-0D7C964DE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49FB57-6CD4-4984-B674-92F77EAE1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37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990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78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82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3E79C54-296D-4933-9059-61150EB8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6033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55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3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68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53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75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66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2015.10.09.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912792B-0180-4B3A-9E6E-9F4379126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08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809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809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95A22FBF-C07E-4B10-88AD-74B288C82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180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1981200"/>
            <a:ext cx="1271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7696200" y="161925"/>
            <a:ext cx="1365250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64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Fejezet</a:t>
            </a:r>
            <a:endParaRPr lang="en-US" sz="2800" smtClean="0">
              <a:solidFill>
                <a:srgbClr val="0064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89" r:id="rId3"/>
    <p:sldLayoutId id="2147484193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36" r:id="rId14"/>
    <p:sldLayoutId id="2147484237" r:id="rId15"/>
    <p:sldLayoutId id="2147484238" r:id="rId16"/>
    <p:sldLayoutId id="2147484239" r:id="rId17"/>
    <p:sldLayoutId id="2147484240" r:id="rId18"/>
    <p:sldLayoutId id="2147484241" r:id="rId19"/>
    <p:sldLayoutId id="214748424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1" cy="6858000"/>
          </a:xfrm>
        </p:grpSpPr>
        <p:pic>
          <p:nvPicPr>
            <p:cNvPr id="205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565275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00B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Táblázat</a:t>
            </a:r>
            <a:endParaRPr lang="en-US" sz="2800" smtClean="0">
              <a:solidFill>
                <a:srgbClr val="0000B8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7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9445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8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Ábra</a:t>
            </a:r>
            <a:endParaRPr lang="en-US" sz="2800" smtClean="0">
              <a:solidFill>
                <a:srgbClr val="800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1"/>
          <p:cNvSpPr>
            <a:spLocks noChangeArrowheads="1"/>
          </p:cNvSpPr>
          <p:nvPr userDrawn="1"/>
        </p:nvSpPr>
        <p:spPr bwMode="auto">
          <a:xfrm>
            <a:off x="3429000" y="0"/>
            <a:ext cx="1665288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Függelék</a:t>
            </a:r>
            <a:endParaRPr lang="en-US" sz="2800" b="1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2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20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Figure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F20ED127-B1CC-468F-AADA-1CF3EDD56B67}" type="datetimeFigureOut">
              <a:rPr lang="hu-H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2015.10.09.</a:t>
            </a:fld>
            <a:endParaRPr lang="hu-H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hu-H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5163DAF-AEAD-419F-8F04-BC730DB40E3D}" type="slidenum">
              <a:rPr lang="hu-H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u-H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08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uropa.eu/rapid/press-release_MEMO-13-1_en.htm?locale=en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rportal.hu/c/a-minimalber-alakulasa-2000-2015-2015031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xwell.syr.edu/uploadedFiles/econ/seminars/Lindner_Paper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j.com/articles/SB11399782163777445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topceg.info/tartalom/adokulcsok-jarulekmertekek-egeszsegbiztositas-fizetendo-jarulekok-2014-ben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2057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Adózás, piaci hatékonyság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5. előadás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Október 9., Márk Lili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(a)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Tökéletesen rugalmatlan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C1AC87-684F-4D7D-B0D8-6C42AA1D5F76}" type="slidenum">
              <a:rPr lang="en-US" altLang="en-US" smtClean="0">
                <a:latin typeface="Calibri" pitchFamily="34" charset="0"/>
              </a:rPr>
              <a:pPr eaLnBrk="1" hangingPunct="1"/>
              <a:t>10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2801938" y="10668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= 0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2503488" y="1752600"/>
            <a:ext cx="3903662" cy="3352800"/>
            <a:chOff x="364311" y="1905000"/>
            <a:chExt cx="3902889" cy="3352800"/>
          </a:xfrm>
        </p:grpSpPr>
        <p:sp>
          <p:nvSpPr>
            <p:cNvPr id="7" name="Rectangle 6"/>
            <p:cNvSpPr/>
            <p:nvPr/>
          </p:nvSpPr>
          <p:spPr>
            <a:xfrm>
              <a:off x="915064" y="2209800"/>
              <a:ext cx="3352136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4537" name="Group 13"/>
            <p:cNvGrpSpPr>
              <a:grpSpLocks/>
            </p:cNvGrpSpPr>
            <p:nvPr/>
          </p:nvGrpSpPr>
          <p:grpSpPr bwMode="auto">
            <a:xfrm>
              <a:off x="364311" y="1905000"/>
              <a:ext cx="551677" cy="3352800"/>
              <a:chOff x="364311" y="1905000"/>
              <a:chExt cx="551677" cy="33528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-608142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39" name="TextBox 9"/>
              <p:cNvSpPr txBox="1">
                <a:spLocks noChangeArrowheads="1"/>
              </p:cNvSpPr>
              <p:nvPr/>
            </p:nvSpPr>
            <p:spPr bwMode="auto">
              <a:xfrm>
                <a:off x="3643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4518" name="Group 10"/>
          <p:cNvGrpSpPr>
            <a:grpSpLocks/>
          </p:cNvGrpSpPr>
          <p:nvPr/>
        </p:nvGrpSpPr>
        <p:grpSpPr bwMode="auto">
          <a:xfrm>
            <a:off x="2817813" y="5105400"/>
            <a:ext cx="4359275" cy="614363"/>
            <a:chOff x="677694" y="5257800"/>
            <a:chExt cx="4359070" cy="61322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220" y="5257800"/>
              <a:ext cx="3352642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4" name="TextBox 12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4535" name="TextBox 13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4519" name="Group 14"/>
          <p:cNvGrpSpPr>
            <a:grpSpLocks/>
          </p:cNvGrpSpPr>
          <p:nvPr/>
        </p:nvGrpSpPr>
        <p:grpSpPr bwMode="auto">
          <a:xfrm>
            <a:off x="4578350" y="2057400"/>
            <a:ext cx="1447800" cy="3509963"/>
            <a:chOff x="2438400" y="2209800"/>
            <a:chExt cx="1447625" cy="3509590"/>
          </a:xfrm>
        </p:grpSpPr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>
              <a:off x="2741498" y="2209800"/>
              <a:ext cx="1144527" cy="3049091"/>
              <a:chOff x="2741498" y="2209800"/>
              <a:chExt cx="1144527" cy="304909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1409012" y="3924912"/>
                <a:ext cx="2666717" cy="1587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32" name="TextBox 18"/>
              <p:cNvSpPr txBox="1">
                <a:spLocks noChangeArrowheads="1"/>
              </p:cNvSpPr>
              <p:nvPr/>
            </p:nvSpPr>
            <p:spPr bwMode="auto">
              <a:xfrm>
                <a:off x="2743201" y="2209800"/>
                <a:ext cx="1142824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Kínálat</a:t>
                </a:r>
                <a:endParaRPr lang="en-US" altLang="en-US" sz="2400"/>
              </a:p>
            </p:txBody>
          </p:sp>
        </p:grpSp>
        <p:sp>
          <p:nvSpPr>
            <p:cNvPr id="64530" name="TextBox 16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698963" cy="46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</p:grpSp>
      <p:grpSp>
        <p:nvGrpSpPr>
          <p:cNvPr id="64520" name="Group 19"/>
          <p:cNvGrpSpPr>
            <a:grpSpLocks/>
          </p:cNvGrpSpPr>
          <p:nvPr/>
        </p:nvGrpSpPr>
        <p:grpSpPr bwMode="auto">
          <a:xfrm>
            <a:off x="2597150" y="2971800"/>
            <a:ext cx="2286000" cy="461963"/>
            <a:chOff x="457200" y="3124315"/>
            <a:chExt cx="2286000" cy="46097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14400" y="3428461"/>
              <a:ext cx="1828800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28" name="TextBox 21"/>
            <p:cNvSpPr txBox="1">
              <a:spLocks noChangeArrowheads="1"/>
            </p:cNvSpPr>
            <p:nvPr/>
          </p:nvSpPr>
          <p:spPr bwMode="auto">
            <a:xfrm>
              <a:off x="457200" y="3124315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4521" name="Group 22"/>
          <p:cNvGrpSpPr>
            <a:grpSpLocks/>
          </p:cNvGrpSpPr>
          <p:nvPr/>
        </p:nvGrpSpPr>
        <p:grpSpPr bwMode="auto">
          <a:xfrm>
            <a:off x="2741613" y="3429000"/>
            <a:ext cx="2141537" cy="461963"/>
            <a:chOff x="601494" y="4038600"/>
            <a:chExt cx="2141706" cy="4609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14256" y="4265126"/>
              <a:ext cx="1828944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26" name="TextBox 24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 flipH="1" flipV="1">
            <a:off x="2940051" y="3467100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427129" y="2286000"/>
            <a:ext cx="2611166" cy="1200329"/>
            <a:chOff x="-1711106" y="2438400"/>
            <a:chExt cx="2609558" cy="1200329"/>
          </a:xfrm>
          <a:noFill/>
        </p:grpSpPr>
        <p:sp>
          <p:nvSpPr>
            <p:cNvPr id="131122" name="TextBox 27"/>
            <p:cNvSpPr txBox="1">
              <a:spLocks noChangeArrowheads="1"/>
            </p:cNvSpPr>
            <p:nvPr/>
          </p:nvSpPr>
          <p:spPr bwMode="auto">
            <a:xfrm>
              <a:off x="-1711106" y="2438400"/>
              <a:ext cx="1554276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FontTx/>
                <a:buAutoNum type="arabicPeriod"/>
                <a:defRPr/>
              </a:pPr>
              <a:r>
                <a:rPr lang="hu-HU" altLang="en-US" sz="2400" dirty="0" smtClean="0"/>
                <a:t>Az </a:t>
              </a:r>
              <a:r>
                <a:rPr lang="en-US" altLang="en-US" sz="2400" dirty="0" err="1" smtClean="0"/>
                <a:t>ár</a:t>
              </a:r>
              <a:r>
                <a:rPr lang="hu-HU" altLang="en-US" sz="2400" dirty="0" smtClean="0"/>
                <a:t> </a:t>
              </a:r>
            </a:p>
            <a:p>
              <a:pPr eaLnBrk="1" hangingPunct="1">
                <a:defRPr/>
              </a:pPr>
              <a:r>
                <a:rPr lang="hu-HU" altLang="en-US" sz="2400" dirty="0" err="1" smtClean="0"/>
                <a:t>megnöve-</a:t>
              </a:r>
              <a:endParaRPr lang="hu-HU" altLang="en-US" sz="2400" dirty="0" smtClean="0"/>
            </a:p>
            <a:p>
              <a:pPr eaLnBrk="1" hangingPunct="1">
                <a:defRPr/>
              </a:pPr>
              <a:r>
                <a:rPr lang="hu-HU" altLang="en-US" sz="2400" dirty="0" err="1" smtClean="0"/>
                <a:t>kedése</a:t>
              </a:r>
              <a:r>
                <a:rPr lang="en-US" altLang="en-US" sz="2400" dirty="0" smtClean="0"/>
                <a:t>…</a:t>
              </a:r>
            </a:p>
          </p:txBody>
        </p:sp>
        <p:cxnSp>
          <p:nvCxnSpPr>
            <p:cNvPr id="29" name="Straight Connector 28"/>
            <p:cNvCxnSpPr>
              <a:endCxn id="131122" idx="3"/>
            </p:cNvCxnSpPr>
            <p:nvPr/>
          </p:nvCxnSpPr>
          <p:spPr>
            <a:xfrm flipH="1" flipV="1">
              <a:off x="-156830" y="3038565"/>
              <a:ext cx="1055282" cy="5428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4883149" y="3722688"/>
            <a:ext cx="3603202" cy="1382716"/>
            <a:chOff x="2743199" y="3875782"/>
            <a:chExt cx="3602026" cy="1382022"/>
          </a:xfrm>
          <a:noFill/>
        </p:grpSpPr>
        <p:sp>
          <p:nvSpPr>
            <p:cNvPr id="131120" name="TextBox 30"/>
            <p:cNvSpPr txBox="1">
              <a:spLocks noChangeArrowheads="1"/>
            </p:cNvSpPr>
            <p:nvPr/>
          </p:nvSpPr>
          <p:spPr bwMode="auto">
            <a:xfrm>
              <a:off x="3798565" y="3875782"/>
              <a:ext cx="2546660" cy="119972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 smtClean="0"/>
                <a:t>2. …</a:t>
              </a:r>
              <a:r>
                <a:rPr lang="hu-HU" altLang="en-US" sz="2400" dirty="0" smtClean="0"/>
                <a:t>változatlanul</a:t>
              </a:r>
            </a:p>
            <a:p>
              <a:pPr eaLnBrk="1" hangingPunct="1">
                <a:defRPr/>
              </a:pPr>
              <a:r>
                <a:rPr lang="hu-HU" altLang="en-US" sz="2400" dirty="0" smtClean="0"/>
                <a:t>hagyja a kínált</a:t>
              </a:r>
            </a:p>
            <a:p>
              <a:pPr eaLnBrk="1" hangingPunct="1">
                <a:defRPr/>
              </a:pPr>
              <a:r>
                <a:rPr lang="hu-HU" altLang="en-US" sz="2400" dirty="0" smtClean="0"/>
                <a:t>mennyiséget</a:t>
              </a:r>
              <a:endParaRPr lang="en-US" altLang="en-US" sz="2400" dirty="0" smtClean="0"/>
            </a:p>
          </p:txBody>
        </p:sp>
        <p:cxnSp>
          <p:nvCxnSpPr>
            <p:cNvPr id="32" name="Straight Connector 31"/>
            <p:cNvCxnSpPr>
              <a:endCxn id="131120" idx="1"/>
            </p:cNvCxnSpPr>
            <p:nvPr/>
          </p:nvCxnSpPr>
          <p:spPr>
            <a:xfrm flipV="1">
              <a:off x="2743199" y="4475646"/>
              <a:ext cx="1055366" cy="78215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57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BD6507-16D1-442A-B089-7B9958CC7B18}" type="slidenum">
              <a:rPr lang="it-IT" altLang="en-US"/>
              <a:pPr/>
              <a:t>100</a:t>
            </a:fld>
            <a:endParaRPr lang="it-IT" altLang="en-US"/>
          </a:p>
        </p:txBody>
      </p:sp>
      <p:sp>
        <p:nvSpPr>
          <p:cNvPr id="101379" name="Rectangle 7"/>
          <p:cNvSpPr>
            <a:spLocks noChangeArrowheads="1"/>
          </p:cNvSpPr>
          <p:nvPr/>
        </p:nvSpPr>
        <p:spPr bwMode="auto">
          <a:xfrm>
            <a:off x="1901825" y="1458913"/>
            <a:ext cx="60753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800">
                <a:solidFill>
                  <a:srgbClr val="333333"/>
                </a:solidFill>
                <a:latin typeface="Lucida Grande"/>
              </a:rPr>
              <a:t>"Az embernek ... állandóan szüksége van felebarátai segítségére, de ezt hiába várja pusztán a jóindulatuktól. [...] Ebédünket nem a mészáros, a sörfőző vagy a pék jóakaratától várjuk, hanem attól, hogy ezek saját érdekeiket tartják szem előtt." </a:t>
            </a:r>
            <a:endParaRPr lang="hu-HU" altLang="en-US" sz="2800">
              <a:solidFill>
                <a:srgbClr val="333333"/>
              </a:solidFill>
              <a:latin typeface="Lucida Grande"/>
            </a:endParaRPr>
          </a:p>
          <a:p>
            <a:endParaRPr lang="hu-HU" altLang="en-US" sz="2800">
              <a:solidFill>
                <a:srgbClr val="333333"/>
              </a:solidFill>
              <a:latin typeface="Lucida Grande"/>
            </a:endParaRPr>
          </a:p>
          <a:p>
            <a:r>
              <a:rPr lang="en-US" altLang="en-US" sz="2800">
                <a:solidFill>
                  <a:srgbClr val="333333"/>
                </a:solidFill>
                <a:latin typeface="Lucida Grande"/>
              </a:rPr>
              <a:t>Adam Smith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529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550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Mindig érvényes-e ez a tétel?</a:t>
            </a:r>
            <a:endParaRPr lang="en-GB" altLang="en-US" smtClean="0"/>
          </a:p>
        </p:txBody>
      </p:sp>
      <p:sp>
        <p:nvSpPr>
          <p:cNvPr id="206857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2362200"/>
            <a:ext cx="8642350" cy="3581400"/>
          </a:xfrm>
          <a:extLst/>
        </p:spPr>
        <p:txBody>
          <a:bodyPr lIns="90488" tIns="44450" rIns="90488" bIns="44450"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Nem, legalább két esetben nem</a:t>
            </a:r>
            <a:endParaRPr lang="en-GB" dirty="0" smtClean="0"/>
          </a:p>
          <a:p>
            <a:pPr marL="609600" indent="-609600" eaLnBrk="1" fontAlgn="auto" hangingPunct="1">
              <a:spcAft>
                <a:spcPts val="0"/>
              </a:spcAft>
              <a:buFont typeface="Wingdings" charset="0"/>
              <a:buAutoNum type="arabicPeriod"/>
              <a:defRPr/>
            </a:pPr>
            <a:r>
              <a:rPr lang="hu-HU" dirty="0" smtClean="0"/>
              <a:t>Piaci erő</a:t>
            </a:r>
            <a:r>
              <a:rPr lang="en-GB" dirty="0" smtClean="0"/>
              <a:t>;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charset="0"/>
              <a:buAutoNum type="arabicPeriod"/>
              <a:defRPr/>
            </a:pPr>
            <a:r>
              <a:rPr lang="hu-HU" dirty="0" err="1" smtClean="0"/>
              <a:t>Externáliák</a:t>
            </a:r>
            <a:r>
              <a:rPr lang="en-GB" dirty="0" smtClean="0"/>
              <a:t>.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endParaRPr lang="en-GB" dirty="0" smtClean="0"/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	Ezen esetekben általában </a:t>
            </a:r>
            <a:r>
              <a:rPr lang="hu-HU" b="1" dirty="0" smtClean="0"/>
              <a:t>piaci 	kudarcokról </a:t>
            </a:r>
            <a:r>
              <a:rPr lang="hu-HU" dirty="0" smtClean="0"/>
              <a:t>beszélünk</a:t>
            </a:r>
            <a:endParaRPr lang="en-GB" b="1" dirty="0" smtClean="0">
              <a:solidFill>
                <a:srgbClr val="FFFF00"/>
              </a:solidFill>
            </a:endParaRPr>
          </a:p>
        </p:txBody>
      </p:sp>
      <p:sp>
        <p:nvSpPr>
          <p:cNvPr id="10240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7AE5F381-0982-4056-9360-13C5F23292E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758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3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Piaci erő</a:t>
            </a:r>
            <a:endParaRPr lang="en-GB" altLang="en-US" smtClean="0"/>
          </a:p>
        </p:txBody>
      </p:sp>
      <p:sp>
        <p:nvSpPr>
          <p:cNvPr id="104451" name="Rectangle 103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98625"/>
            <a:ext cx="7772400" cy="475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738188" algn="l"/>
              </a:tabLst>
            </a:pPr>
            <a:r>
              <a:rPr lang="hu-HU" altLang="en-US" sz="3000" b="1" smtClean="0">
                <a:solidFill>
                  <a:srgbClr val="000000"/>
                </a:solidFill>
              </a:rPr>
              <a:t>Piaci erő: </a:t>
            </a:r>
            <a:r>
              <a:rPr lang="hu-HU" altLang="en-US" sz="3000" smtClean="0">
                <a:solidFill>
                  <a:srgbClr val="000000"/>
                </a:solidFill>
              </a:rPr>
              <a:t>ha a termelők vagy a fogyasztók befolyásolni tudják a piaci árat. Ekkor nem tökéletes versenyről beszélünk (monopólium, oligopólium, monopszónium)</a:t>
            </a:r>
            <a:endParaRPr lang="en-GB" altLang="ja-JP" sz="3000" smtClean="0"/>
          </a:p>
          <a:p>
            <a:pPr eaLnBrk="1" hangingPunct="1">
              <a:tabLst>
                <a:tab pos="738188" algn="l"/>
              </a:tabLst>
            </a:pPr>
            <a:r>
              <a:rPr lang="hu-HU" altLang="en-US" sz="3000" smtClean="0"/>
              <a:t>A piaci erő nem-hatékony helyzetet hoz létre („hatékonytalan”?), mert a piaci árak nem az erőforrások társadalmi költségét tükrözik </a:t>
            </a:r>
          </a:p>
        </p:txBody>
      </p:sp>
      <p:sp>
        <p:nvSpPr>
          <p:cNvPr id="104452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71564672-0AA1-49B0-8C44-9EAF6A2D43D2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1396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Externália</a:t>
            </a:r>
            <a:endParaRPr lang="en-GB" altLang="en-US" smtClean="0"/>
          </a:p>
        </p:txBody>
      </p:sp>
      <p:sp>
        <p:nvSpPr>
          <p:cNvPr id="106499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tabLst>
                <a:tab pos="738188" algn="l"/>
              </a:tabLst>
            </a:pPr>
            <a:r>
              <a:rPr lang="hu-HU" altLang="en-US" sz="3000" b="1" smtClean="0">
                <a:solidFill>
                  <a:srgbClr val="000000"/>
                </a:solidFill>
              </a:rPr>
              <a:t>Externália (külső gazdasági hatás)</a:t>
            </a:r>
            <a:r>
              <a:rPr lang="en-GB" altLang="en-US" sz="3000" smtClean="0"/>
              <a:t>: </a:t>
            </a:r>
            <a:r>
              <a:rPr lang="hu-HU" altLang="en-US" sz="3000" smtClean="0"/>
              <a:t>amikor a fogyasztó vagy a termelő döntése „külső hatásokkal” bír (akár jó akár rossz), amelyek olyanokon jelentkeznek, akik nem vesznek részt a piacon.</a:t>
            </a:r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000" smtClean="0"/>
              <a:t>Az externália nem-hatékony helyzetet hoz létre („hatékonytalan”?), mert a piaci árak nem az erőforrások társadalmi költségét tükrözik </a:t>
            </a:r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tabLst>
                <a:tab pos="738188" algn="l"/>
              </a:tabLst>
            </a:pPr>
            <a:endParaRPr lang="hu-HU" altLang="en-US" sz="3000" smtClean="0"/>
          </a:p>
        </p:txBody>
      </p:sp>
      <p:sp>
        <p:nvSpPr>
          <p:cNvPr id="106500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978E740D-C014-4EA8-A859-896203B1C07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3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4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5" name="Rectangle 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6506" name="Rectangle 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45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Jólét</a:t>
            </a:r>
            <a:endParaRPr lang="it-IT" altLang="en-US" smtClean="0"/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629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hu-HU" altLang="en-US" smtClean="0"/>
              <a:t>A fogyasztói többlet és a termelői többlet azt mutatja meg, hogy a fogyasztó és a termelő mennyit nyer azon, hogy részt vesz a piaci cserében.</a:t>
            </a:r>
          </a:p>
        </p:txBody>
      </p:sp>
      <p:sp>
        <p:nvSpPr>
          <p:cNvPr id="10854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0FDAD464-BDA4-46BC-AC25-7AD46180C96A}" type="slidenum">
              <a:rPr lang="it-IT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104</a:t>
            </a:fld>
            <a:endParaRPr lang="it-IT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855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044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Hatékonyság</a:t>
            </a:r>
            <a:endParaRPr lang="en-GB" altLang="en-US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09600" y="1762125"/>
            <a:ext cx="81391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mtClean="0"/>
              <a:t>Az az erőforrás-allokáció hatékony, amely a legnagyobb teljes többletet (fogyasztói + termelői) hozza létre.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mtClean="0"/>
              <a:t>A piaci erő és az externáliák nem-hatékony piaci kimeneteket, piaci kudarcokat okoznak.</a:t>
            </a:r>
          </a:p>
        </p:txBody>
      </p:sp>
      <p:sp>
        <p:nvSpPr>
          <p:cNvPr id="110596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77416E2E-85BA-42B6-ADC5-D46760D452E9}" type="slidenum">
              <a:rPr lang="it-IT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105</a:t>
            </a:fld>
            <a:endParaRPr lang="it-IT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1059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07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hu-HU" altLang="en-US" sz="4000" dirty="0" smtClean="0"/>
              <a:t>Gyakorlati példa: adózás</a:t>
            </a:r>
            <a:endParaRPr lang="en-US" altLang="en-US" sz="4000" dirty="0" smtClean="0"/>
          </a:p>
        </p:txBody>
      </p:sp>
      <p:sp>
        <p:nvSpPr>
          <p:cNvPr id="112643" name="Freeform 17"/>
          <p:cNvSpPr>
            <a:spLocks/>
          </p:cNvSpPr>
          <p:nvPr/>
        </p:nvSpPr>
        <p:spPr bwMode="auto">
          <a:xfrm>
            <a:off x="1593850" y="1285875"/>
            <a:ext cx="6850063" cy="4727575"/>
          </a:xfrm>
          <a:custGeom>
            <a:avLst/>
            <a:gdLst>
              <a:gd name="T0" fmla="*/ 0 w 4315"/>
              <a:gd name="T1" fmla="*/ 0 h 2978"/>
              <a:gd name="T2" fmla="*/ 0 w 4315"/>
              <a:gd name="T3" fmla="*/ 2147483646 h 2978"/>
              <a:gd name="T4" fmla="*/ 2147483646 w 4315"/>
              <a:gd name="T5" fmla="*/ 2147483646 h 2978"/>
              <a:gd name="T6" fmla="*/ 0 60000 65536"/>
              <a:gd name="T7" fmla="*/ 0 60000 65536"/>
              <a:gd name="T8" fmla="*/ 0 60000 65536"/>
              <a:gd name="T9" fmla="*/ 0 w 4315"/>
              <a:gd name="T10" fmla="*/ 0 h 2978"/>
              <a:gd name="T11" fmla="*/ 4315 w 4315"/>
              <a:gd name="T12" fmla="*/ 2978 h 29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" h="2978">
                <a:moveTo>
                  <a:pt x="0" y="0"/>
                </a:moveTo>
                <a:lnTo>
                  <a:pt x="0" y="2978"/>
                </a:lnTo>
                <a:lnTo>
                  <a:pt x="4315" y="2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44" name="Group 18"/>
          <p:cNvGrpSpPr>
            <a:grpSpLocks/>
          </p:cNvGrpSpPr>
          <p:nvPr/>
        </p:nvGrpSpPr>
        <p:grpSpPr bwMode="auto">
          <a:xfrm>
            <a:off x="3417888" y="2754313"/>
            <a:ext cx="1930400" cy="1533525"/>
            <a:chOff x="2153" y="1735"/>
            <a:chExt cx="1216" cy="966"/>
          </a:xfrm>
        </p:grpSpPr>
        <p:sp>
          <p:nvSpPr>
            <p:cNvPr id="112675" name="Freeform 19"/>
            <p:cNvSpPr>
              <a:spLocks/>
            </p:cNvSpPr>
            <p:nvPr/>
          </p:nvSpPr>
          <p:spPr bwMode="auto">
            <a:xfrm>
              <a:off x="2153" y="1820"/>
              <a:ext cx="102" cy="881"/>
            </a:xfrm>
            <a:custGeom>
              <a:avLst/>
              <a:gdLst>
                <a:gd name="T0" fmla="*/ 0 w 8"/>
                <a:gd name="T1" fmla="*/ 0 h 69"/>
                <a:gd name="T2" fmla="*/ 1347318 w 8"/>
                <a:gd name="T3" fmla="*/ 2046129 h 69"/>
                <a:gd name="T4" fmla="*/ 1347318 w 8"/>
                <a:gd name="T5" fmla="*/ 10524222 h 69"/>
                <a:gd name="T6" fmla="*/ 2694470 w 8"/>
                <a:gd name="T7" fmla="*/ 11879289 h 69"/>
                <a:gd name="T8" fmla="*/ 1347318 w 8"/>
                <a:gd name="T9" fmla="*/ 13236310 h 69"/>
                <a:gd name="T10" fmla="*/ 1347318 w 8"/>
                <a:gd name="T11" fmla="*/ 21368795 h 69"/>
                <a:gd name="T12" fmla="*/ 0 w 8"/>
                <a:gd name="T13" fmla="*/ 2341509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9"/>
                <a:gd name="T23" fmla="*/ 8 w 8"/>
                <a:gd name="T24" fmla="*/ 69 h 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9">
                  <a:moveTo>
                    <a:pt x="0" y="0"/>
                  </a:moveTo>
                  <a:cubicBezTo>
                    <a:pt x="2" y="0"/>
                    <a:pt x="4" y="3"/>
                    <a:pt x="4" y="6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5" y="35"/>
                    <a:pt x="8" y="35"/>
                  </a:cubicBezTo>
                  <a:cubicBezTo>
                    <a:pt x="5" y="35"/>
                    <a:pt x="4" y="36"/>
                    <a:pt x="4" y="39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6"/>
                    <a:pt x="2" y="69"/>
                    <a:pt x="0" y="69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Line 20"/>
            <p:cNvSpPr>
              <a:spLocks noChangeShapeType="1"/>
            </p:cNvSpPr>
            <p:nvPr/>
          </p:nvSpPr>
          <p:spPr bwMode="auto">
            <a:xfrm flipV="1">
              <a:off x="2281" y="1832"/>
              <a:ext cx="280" cy="43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7" name="Rectangle 21"/>
            <p:cNvSpPr>
              <a:spLocks noChangeArrowheads="1"/>
            </p:cNvSpPr>
            <p:nvPr/>
          </p:nvSpPr>
          <p:spPr bwMode="auto">
            <a:xfrm>
              <a:off x="2603" y="1735"/>
              <a:ext cx="7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 nagysága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112645" name="Rectangle 22"/>
          <p:cNvSpPr>
            <a:spLocks noChangeArrowheads="1"/>
          </p:cNvSpPr>
          <p:nvPr/>
        </p:nvSpPr>
        <p:spPr bwMode="auto">
          <a:xfrm>
            <a:off x="7580313" y="6042025"/>
            <a:ext cx="984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 b="1">
                <a:solidFill>
                  <a:srgbClr val="000000"/>
                </a:solidFill>
                <a:latin typeface="Calibri" pitchFamily="34" charset="0"/>
              </a:rPr>
              <a:t>Mennyiség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2646" name="Rectangle 23"/>
          <p:cNvSpPr>
            <a:spLocks noChangeArrowheads="1"/>
          </p:cNvSpPr>
          <p:nvPr/>
        </p:nvSpPr>
        <p:spPr bwMode="auto">
          <a:xfrm>
            <a:off x="1417638" y="6048375"/>
            <a:ext cx="1111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altLang="en-US" sz="2400">
              <a:latin typeface="Calibri" pitchFamily="34" charset="0"/>
            </a:endParaRPr>
          </a:p>
        </p:txBody>
      </p:sp>
      <p:sp>
        <p:nvSpPr>
          <p:cNvPr id="112647" name="Rectangle 24"/>
          <p:cNvSpPr>
            <a:spLocks noChangeArrowheads="1"/>
          </p:cNvSpPr>
          <p:nvPr/>
        </p:nvSpPr>
        <p:spPr bwMode="auto">
          <a:xfrm>
            <a:off x="415925" y="1069975"/>
            <a:ext cx="968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Termelői ár</a:t>
            </a:r>
          </a:p>
          <a:p>
            <a:r>
              <a:rPr lang="hu-HU" altLang="en-US" sz="1400" b="1">
                <a:solidFill>
                  <a:srgbClr val="000000"/>
                </a:solidFill>
                <a:latin typeface="Calibri" pitchFamily="34" charset="0"/>
              </a:rPr>
              <a:t>Fogyasztói ár</a:t>
            </a:r>
            <a:endParaRPr lang="en-US" altLang="en-US">
              <a:latin typeface="Calibri" pitchFamily="34" charset="0"/>
            </a:endParaRPr>
          </a:p>
        </p:txBody>
      </p:sp>
      <p:grpSp>
        <p:nvGrpSpPr>
          <p:cNvPr id="112648" name="Group 25"/>
          <p:cNvGrpSpPr>
            <a:grpSpLocks/>
          </p:cNvGrpSpPr>
          <p:nvPr/>
        </p:nvGrpSpPr>
        <p:grpSpPr bwMode="auto">
          <a:xfrm>
            <a:off x="265113" y="2590800"/>
            <a:ext cx="1335088" cy="2181224"/>
            <a:chOff x="296" y="1632"/>
            <a:chExt cx="841" cy="1374"/>
          </a:xfrm>
        </p:grpSpPr>
        <p:sp>
          <p:nvSpPr>
            <p:cNvPr id="112671" name="Rectangle 27"/>
            <p:cNvSpPr>
              <a:spLocks noChangeArrowheads="1"/>
            </p:cNvSpPr>
            <p:nvPr/>
          </p:nvSpPr>
          <p:spPr bwMode="auto">
            <a:xfrm>
              <a:off x="296" y="1632"/>
              <a:ext cx="84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 dirty="0">
                  <a:solidFill>
                    <a:srgbClr val="000000"/>
                  </a:solidFill>
                  <a:latin typeface="Calibri" pitchFamily="34" charset="0"/>
                </a:rPr>
                <a:t>Vásárlók által fizetett ár</a:t>
              </a:r>
              <a:endParaRPr lang="en-US" altLang="en-US" sz="2400" dirty="0">
                <a:latin typeface="Calibri" pitchFamily="34" charset="0"/>
              </a:endParaRPr>
            </a:p>
          </p:txBody>
        </p:sp>
        <p:grpSp>
          <p:nvGrpSpPr>
            <p:cNvPr id="112672" name="Group 29"/>
            <p:cNvGrpSpPr>
              <a:grpSpLocks/>
            </p:cNvGrpSpPr>
            <p:nvPr/>
          </p:nvGrpSpPr>
          <p:grpSpPr bwMode="auto">
            <a:xfrm>
              <a:off x="373" y="2671"/>
              <a:ext cx="756" cy="335"/>
              <a:chOff x="373" y="2671"/>
              <a:chExt cx="756" cy="335"/>
            </a:xfrm>
          </p:grpSpPr>
          <p:sp>
            <p:nvSpPr>
              <p:cNvPr id="112673" name="Rectangle 30"/>
              <p:cNvSpPr>
                <a:spLocks noChangeArrowheads="1"/>
              </p:cNvSpPr>
              <p:nvPr/>
            </p:nvSpPr>
            <p:spPr bwMode="auto">
              <a:xfrm>
                <a:off x="423" y="2671"/>
                <a:ext cx="641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Eladók által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2674" name="Rectangle 31"/>
              <p:cNvSpPr>
                <a:spLocks noChangeArrowheads="1"/>
              </p:cNvSpPr>
              <p:nvPr/>
            </p:nvSpPr>
            <p:spPr bwMode="auto">
              <a:xfrm>
                <a:off x="373" y="2841"/>
                <a:ext cx="75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Megkapott ár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2649" name="Group 32"/>
          <p:cNvGrpSpPr>
            <a:grpSpLocks/>
          </p:cNvGrpSpPr>
          <p:nvPr/>
        </p:nvGrpSpPr>
        <p:grpSpPr bwMode="auto">
          <a:xfrm>
            <a:off x="1614488" y="1611313"/>
            <a:ext cx="6049962" cy="3678237"/>
            <a:chOff x="1017" y="1015"/>
            <a:chExt cx="3811" cy="2317"/>
          </a:xfrm>
        </p:grpSpPr>
        <p:sp>
          <p:nvSpPr>
            <p:cNvPr id="112669" name="Line 33"/>
            <p:cNvSpPr>
              <a:spLocks noChangeShapeType="1"/>
            </p:cNvSpPr>
            <p:nvPr/>
          </p:nvSpPr>
          <p:spPr bwMode="auto">
            <a:xfrm>
              <a:off x="1017" y="1015"/>
              <a:ext cx="3319" cy="2223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Rectangle 34"/>
            <p:cNvSpPr>
              <a:spLocks noChangeArrowheads="1"/>
            </p:cNvSpPr>
            <p:nvPr/>
          </p:nvSpPr>
          <p:spPr bwMode="auto">
            <a:xfrm>
              <a:off x="4377" y="3167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Kereslet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2650" name="Group 35"/>
          <p:cNvGrpSpPr>
            <a:grpSpLocks/>
          </p:cNvGrpSpPr>
          <p:nvPr/>
        </p:nvGrpSpPr>
        <p:grpSpPr bwMode="auto">
          <a:xfrm>
            <a:off x="1633538" y="2209800"/>
            <a:ext cx="5921375" cy="3133725"/>
            <a:chOff x="1029" y="1392"/>
            <a:chExt cx="3730" cy="1974"/>
          </a:xfrm>
        </p:grpSpPr>
        <p:sp>
          <p:nvSpPr>
            <p:cNvPr id="112667" name="Line 36"/>
            <p:cNvSpPr>
              <a:spLocks noChangeShapeType="1"/>
            </p:cNvSpPr>
            <p:nvPr/>
          </p:nvSpPr>
          <p:spPr bwMode="auto">
            <a:xfrm flipH="1">
              <a:off x="1029" y="1500"/>
              <a:ext cx="3320" cy="1866"/>
            </a:xfrm>
            <a:prstGeom prst="line">
              <a:avLst/>
            </a:prstGeom>
            <a:noFill/>
            <a:ln w="60325">
              <a:solidFill>
                <a:srgbClr val="003F9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Rectangle 37"/>
            <p:cNvSpPr>
              <a:spLocks noChangeArrowheads="1"/>
            </p:cNvSpPr>
            <p:nvPr/>
          </p:nvSpPr>
          <p:spPr bwMode="auto">
            <a:xfrm>
              <a:off x="4377" y="1392"/>
              <a:ext cx="3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Kínálat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grpSp>
        <p:nvGrpSpPr>
          <p:cNvPr id="112651" name="Group 38"/>
          <p:cNvGrpSpPr>
            <a:grpSpLocks/>
          </p:cNvGrpSpPr>
          <p:nvPr/>
        </p:nvGrpSpPr>
        <p:grpSpPr bwMode="auto">
          <a:xfrm>
            <a:off x="304800" y="3514725"/>
            <a:ext cx="5130800" cy="3046413"/>
            <a:chOff x="192" y="2214"/>
            <a:chExt cx="3232" cy="1919"/>
          </a:xfrm>
        </p:grpSpPr>
        <p:sp>
          <p:nvSpPr>
            <p:cNvPr id="112661" name="Oval 39"/>
            <p:cNvSpPr>
              <a:spLocks noChangeArrowheads="1"/>
            </p:cNvSpPr>
            <p:nvPr/>
          </p:nvSpPr>
          <p:spPr bwMode="auto">
            <a:xfrm>
              <a:off x="2881" y="2254"/>
              <a:ext cx="89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grpSp>
          <p:nvGrpSpPr>
            <p:cNvPr id="112662" name="Group 40"/>
            <p:cNvGrpSpPr>
              <a:grpSpLocks/>
            </p:cNvGrpSpPr>
            <p:nvPr/>
          </p:nvGrpSpPr>
          <p:grpSpPr bwMode="auto">
            <a:xfrm>
              <a:off x="192" y="2214"/>
              <a:ext cx="3232" cy="1919"/>
              <a:chOff x="192" y="2214"/>
              <a:chExt cx="3232" cy="1919"/>
            </a:xfrm>
          </p:grpSpPr>
          <p:sp>
            <p:nvSpPr>
              <p:cNvPr id="112663" name="Freeform 41"/>
              <p:cNvSpPr>
                <a:spLocks/>
              </p:cNvSpPr>
              <p:nvPr/>
            </p:nvSpPr>
            <p:spPr bwMode="auto">
              <a:xfrm>
                <a:off x="1004" y="2305"/>
                <a:ext cx="1915" cy="1470"/>
              </a:xfrm>
              <a:custGeom>
                <a:avLst/>
                <a:gdLst>
                  <a:gd name="T0" fmla="*/ 1915 w 1915"/>
                  <a:gd name="T1" fmla="*/ 1470 h 1470"/>
                  <a:gd name="T2" fmla="*/ 1915 w 1915"/>
                  <a:gd name="T3" fmla="*/ 0 h 1470"/>
                  <a:gd name="T4" fmla="*/ 0 w 1915"/>
                  <a:gd name="T5" fmla="*/ 0 h 1470"/>
                  <a:gd name="T6" fmla="*/ 0 60000 65536"/>
                  <a:gd name="T7" fmla="*/ 0 60000 65536"/>
                  <a:gd name="T8" fmla="*/ 0 60000 65536"/>
                  <a:gd name="T9" fmla="*/ 0 w 1915"/>
                  <a:gd name="T10" fmla="*/ 0 h 1470"/>
                  <a:gd name="T11" fmla="*/ 1915 w 1915"/>
                  <a:gd name="T12" fmla="*/ 1470 h 14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5" h="1470">
                    <a:moveTo>
                      <a:pt x="1915" y="1470"/>
                    </a:moveTo>
                    <a:lnTo>
                      <a:pt x="1915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4" name="Rectangle 42"/>
              <p:cNvSpPr>
                <a:spLocks noChangeArrowheads="1"/>
              </p:cNvSpPr>
              <p:nvPr/>
            </p:nvSpPr>
            <p:spPr bwMode="auto">
              <a:xfrm>
                <a:off x="660" y="2214"/>
                <a:ext cx="1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Ár </a:t>
                </a:r>
              </a:p>
              <a:p>
                <a:endParaRPr lang="en-US" altLang="en-US" sz="2400">
                  <a:latin typeface="Calibri" pitchFamily="34" charset="0"/>
                </a:endParaRPr>
              </a:p>
            </p:txBody>
          </p:sp>
          <p:sp>
            <p:nvSpPr>
              <p:cNvPr id="112665" name="Rectangle 43"/>
              <p:cNvSpPr>
                <a:spLocks noChangeArrowheads="1"/>
              </p:cNvSpPr>
              <p:nvPr/>
            </p:nvSpPr>
            <p:spPr bwMode="auto">
              <a:xfrm>
                <a:off x="192" y="2383"/>
                <a:ext cx="76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 dirty="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 dirty="0">
                  <a:latin typeface="Calibri" pitchFamily="34" charset="0"/>
                </a:endParaRPr>
              </a:p>
            </p:txBody>
          </p:sp>
          <p:sp>
            <p:nvSpPr>
              <p:cNvPr id="112666" name="Rectangle 44"/>
              <p:cNvSpPr>
                <a:spLocks noChangeArrowheads="1"/>
              </p:cNvSpPr>
              <p:nvPr/>
            </p:nvSpPr>
            <p:spPr bwMode="auto">
              <a:xfrm>
                <a:off x="2676" y="3803"/>
                <a:ext cx="74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Mennyiség </a:t>
                </a:r>
              </a:p>
              <a:p>
                <a:r>
                  <a:rPr lang="hu-HU" altLang="en-US" sz="1700">
                    <a:solidFill>
                      <a:srgbClr val="000000"/>
                    </a:solidFill>
                    <a:latin typeface="Calibri" pitchFamily="34" charset="0"/>
                  </a:rPr>
                  <a:t>adózás nélkül</a:t>
                </a:r>
                <a:endParaRPr lang="en-US" altLang="en-US" sz="2400">
                  <a:latin typeface="Calibri" pitchFamily="34" charset="0"/>
                </a:endParaRPr>
              </a:p>
            </p:txBody>
          </p:sp>
        </p:grpSp>
      </p:grpSp>
      <p:grpSp>
        <p:nvGrpSpPr>
          <p:cNvPr id="112652" name="Group 46"/>
          <p:cNvGrpSpPr>
            <a:grpSpLocks/>
          </p:cNvGrpSpPr>
          <p:nvPr/>
        </p:nvGrpSpPr>
        <p:grpSpPr bwMode="auto">
          <a:xfrm>
            <a:off x="1593850" y="2706688"/>
            <a:ext cx="2346325" cy="3865562"/>
            <a:chOff x="1004" y="1705"/>
            <a:chExt cx="1478" cy="2435"/>
          </a:xfrm>
        </p:grpSpPr>
        <p:grpSp>
          <p:nvGrpSpPr>
            <p:cNvPr id="112655" name="Group 47"/>
            <p:cNvGrpSpPr>
              <a:grpSpLocks/>
            </p:cNvGrpSpPr>
            <p:nvPr/>
          </p:nvGrpSpPr>
          <p:grpSpPr bwMode="auto">
            <a:xfrm>
              <a:off x="1004" y="1743"/>
              <a:ext cx="1111" cy="2032"/>
              <a:chOff x="1004" y="1743"/>
              <a:chExt cx="1111" cy="2032"/>
            </a:xfrm>
          </p:grpSpPr>
          <p:sp>
            <p:nvSpPr>
              <p:cNvPr id="112659" name="Freeform 48"/>
              <p:cNvSpPr>
                <a:spLocks/>
              </p:cNvSpPr>
              <p:nvPr/>
            </p:nvSpPr>
            <p:spPr bwMode="auto">
              <a:xfrm>
                <a:off x="1004" y="1743"/>
                <a:ext cx="1111" cy="2032"/>
              </a:xfrm>
              <a:custGeom>
                <a:avLst/>
                <a:gdLst>
                  <a:gd name="T0" fmla="*/ 1111 w 1111"/>
                  <a:gd name="T1" fmla="*/ 2032 h 2032"/>
                  <a:gd name="T2" fmla="*/ 1111 w 1111"/>
                  <a:gd name="T3" fmla="*/ 0 h 2032"/>
                  <a:gd name="T4" fmla="*/ 0 w 1111"/>
                  <a:gd name="T5" fmla="*/ 0 h 2032"/>
                  <a:gd name="T6" fmla="*/ 0 60000 65536"/>
                  <a:gd name="T7" fmla="*/ 0 60000 65536"/>
                  <a:gd name="T8" fmla="*/ 0 60000 65536"/>
                  <a:gd name="T9" fmla="*/ 0 w 1111"/>
                  <a:gd name="T10" fmla="*/ 0 h 2032"/>
                  <a:gd name="T11" fmla="*/ 1111 w 1111"/>
                  <a:gd name="T12" fmla="*/ 2032 h 20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1" h="2032">
                    <a:moveTo>
                      <a:pt x="1111" y="2032"/>
                    </a:moveTo>
                    <a:lnTo>
                      <a:pt x="111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0" name="Line 49"/>
              <p:cNvSpPr>
                <a:spLocks noChangeShapeType="1"/>
              </p:cNvSpPr>
              <p:nvPr/>
            </p:nvSpPr>
            <p:spPr bwMode="auto">
              <a:xfrm flipH="1">
                <a:off x="1004" y="2765"/>
                <a:ext cx="1111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656" name="Oval 50"/>
            <p:cNvSpPr>
              <a:spLocks noChangeArrowheads="1"/>
            </p:cNvSpPr>
            <p:nvPr/>
          </p:nvSpPr>
          <p:spPr bwMode="auto">
            <a:xfrm>
              <a:off x="2076" y="2714"/>
              <a:ext cx="77" cy="9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2657" name="Oval 51"/>
            <p:cNvSpPr>
              <a:spLocks noChangeArrowheads="1"/>
            </p:cNvSpPr>
            <p:nvPr/>
          </p:nvSpPr>
          <p:spPr bwMode="auto">
            <a:xfrm>
              <a:off x="2076" y="1705"/>
              <a:ext cx="77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12658" name="Rectangle 52"/>
            <p:cNvSpPr>
              <a:spLocks noChangeArrowheads="1"/>
            </p:cNvSpPr>
            <p:nvPr/>
          </p:nvSpPr>
          <p:spPr bwMode="auto">
            <a:xfrm>
              <a:off x="1875" y="3810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Mennyiség</a:t>
              </a:r>
            </a:p>
            <a:p>
              <a:r>
                <a:rPr lang="hu-HU" altLang="en-US" sz="1700">
                  <a:solidFill>
                    <a:srgbClr val="000000"/>
                  </a:solidFill>
                  <a:latin typeface="Calibri" pitchFamily="34" charset="0"/>
                </a:rPr>
                <a:t>adózással</a:t>
              </a:r>
              <a:endParaRPr lang="en-US" altLang="en-US" sz="2400">
                <a:latin typeface="Calibri" pitchFamily="34" charset="0"/>
              </a:endParaRPr>
            </a:p>
          </p:txBody>
        </p:sp>
      </p:grp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1539875" y="798513"/>
            <a:ext cx="5270500" cy="2962275"/>
          </a:xfrm>
          <a:prstGeom prst="line">
            <a:avLst/>
          </a:prstGeom>
          <a:ln w="571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Rectangle 37"/>
          <p:cNvSpPr>
            <a:spLocks noChangeArrowheads="1"/>
          </p:cNvSpPr>
          <p:nvPr/>
        </p:nvSpPr>
        <p:spPr bwMode="auto">
          <a:xfrm>
            <a:off x="6215063" y="1146175"/>
            <a:ext cx="666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700">
                <a:solidFill>
                  <a:srgbClr val="000000"/>
                </a:solidFill>
                <a:latin typeface="Calibri" pitchFamily="34" charset="0"/>
              </a:rPr>
              <a:t>Ár+Adó</a:t>
            </a:r>
            <a:endParaRPr lang="en-US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33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772400" cy="1143000"/>
          </a:xfrm>
        </p:spPr>
        <p:txBody>
          <a:bodyPr/>
          <a:lstStyle/>
          <a:p>
            <a:r>
              <a:rPr lang="hu-HU" dirty="0" smtClean="0"/>
              <a:t>Innen folytatjuk…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79C54-296D-4933-9059-61150EB85A3F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7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BA0B8B-591E-4972-B437-403DD738FEEC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(b)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Rugalmatlan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6564" name="TextBox 32"/>
          <p:cNvSpPr txBox="1">
            <a:spLocks noChangeArrowheads="1"/>
          </p:cNvSpPr>
          <p:nvPr/>
        </p:nvSpPr>
        <p:spPr bwMode="auto">
          <a:xfrm>
            <a:off x="2778125" y="1295400"/>
            <a:ext cx="338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&lt; 1</a:t>
            </a:r>
          </a:p>
        </p:txBody>
      </p:sp>
      <p:grpSp>
        <p:nvGrpSpPr>
          <p:cNvPr id="66565" name="Group 33"/>
          <p:cNvGrpSpPr>
            <a:grpSpLocks/>
          </p:cNvGrpSpPr>
          <p:nvPr/>
        </p:nvGrpSpPr>
        <p:grpSpPr bwMode="auto">
          <a:xfrm>
            <a:off x="2743200" y="2220913"/>
            <a:ext cx="4114800" cy="3352800"/>
            <a:chOff x="152400" y="1905000"/>
            <a:chExt cx="4114800" cy="3352800"/>
          </a:xfrm>
        </p:grpSpPr>
        <p:sp>
          <p:nvSpPr>
            <p:cNvPr id="34" name="Rectangle 34"/>
            <p:cNvSpPr/>
            <p:nvPr/>
          </p:nvSpPr>
          <p:spPr>
            <a:xfrm>
              <a:off x="914400" y="2209800"/>
              <a:ext cx="33528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6594" name="Group 13"/>
            <p:cNvGrpSpPr>
              <a:grpSpLocks/>
            </p:cNvGrpSpPr>
            <p:nvPr/>
          </p:nvGrpSpPr>
          <p:grpSpPr bwMode="auto">
            <a:xfrm>
              <a:off x="152400" y="1905000"/>
              <a:ext cx="763588" cy="3352800"/>
              <a:chOff x="152400" y="1905000"/>
              <a:chExt cx="763588" cy="3352800"/>
            </a:xfrm>
          </p:grpSpPr>
          <p:cxnSp>
            <p:nvCxnSpPr>
              <p:cNvPr id="36" name="Straight Connector 3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6" name="TextBox 3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6566" name="Group 38"/>
          <p:cNvGrpSpPr>
            <a:grpSpLocks/>
          </p:cNvGrpSpPr>
          <p:nvPr/>
        </p:nvGrpSpPr>
        <p:grpSpPr bwMode="auto">
          <a:xfrm>
            <a:off x="3268663" y="5573713"/>
            <a:ext cx="4359275" cy="614362"/>
            <a:chOff x="677694" y="5257800"/>
            <a:chExt cx="4359070" cy="613227"/>
          </a:xfrm>
        </p:grpSpPr>
        <p:cxnSp>
          <p:nvCxnSpPr>
            <p:cNvPr id="39" name="Straight Connector 39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1" name="TextBox 40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6592" name="TextBox 4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6567" name="Group 42"/>
          <p:cNvGrpSpPr>
            <a:grpSpLocks/>
          </p:cNvGrpSpPr>
          <p:nvPr/>
        </p:nvGrpSpPr>
        <p:grpSpPr bwMode="auto">
          <a:xfrm>
            <a:off x="3063875" y="3352800"/>
            <a:ext cx="2270125" cy="461963"/>
            <a:chOff x="473254" y="3037134"/>
            <a:chExt cx="2269946" cy="460970"/>
          </a:xfrm>
        </p:grpSpPr>
        <p:cxnSp>
          <p:nvCxnSpPr>
            <p:cNvPr id="43" name="Straight Connector 43"/>
            <p:cNvCxnSpPr/>
            <p:nvPr/>
          </p:nvCxnSpPr>
          <p:spPr>
            <a:xfrm>
              <a:off x="914544" y="3428404"/>
              <a:ext cx="1828656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9" name="TextBox 44"/>
            <p:cNvSpPr txBox="1">
              <a:spLocks noChangeArrowheads="1"/>
            </p:cNvSpPr>
            <p:nvPr/>
          </p:nvSpPr>
          <p:spPr bwMode="auto">
            <a:xfrm>
              <a:off x="473254" y="3037134"/>
              <a:ext cx="527709" cy="46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6568" name="Group 45"/>
          <p:cNvGrpSpPr>
            <a:grpSpLocks/>
          </p:cNvGrpSpPr>
          <p:nvPr/>
        </p:nvGrpSpPr>
        <p:grpSpPr bwMode="auto">
          <a:xfrm>
            <a:off x="3192463" y="4049713"/>
            <a:ext cx="1912937" cy="461962"/>
            <a:chOff x="601494" y="4190770"/>
            <a:chExt cx="1913106" cy="460972"/>
          </a:xfrm>
        </p:grpSpPr>
        <p:cxnSp>
          <p:nvCxnSpPr>
            <p:cNvPr id="46" name="Straight Connector 46"/>
            <p:cNvCxnSpPr/>
            <p:nvPr/>
          </p:nvCxnSpPr>
          <p:spPr>
            <a:xfrm>
              <a:off x="914259" y="4265222"/>
              <a:ext cx="1600341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TextBox 47"/>
            <p:cNvSpPr txBox="1">
              <a:spLocks noChangeArrowheads="1"/>
            </p:cNvSpPr>
            <p:nvPr/>
          </p:nvSpPr>
          <p:spPr bwMode="auto">
            <a:xfrm>
              <a:off x="601494" y="4190770"/>
              <a:ext cx="35621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48" name="Straight Arrow Connector 48"/>
          <p:cNvCxnSpPr/>
          <p:nvPr/>
        </p:nvCxnSpPr>
        <p:spPr>
          <a:xfrm rot="5400000" flipH="1" flipV="1">
            <a:off x="339090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70" name="Group 49"/>
          <p:cNvGrpSpPr>
            <a:grpSpLocks/>
          </p:cNvGrpSpPr>
          <p:nvPr/>
        </p:nvGrpSpPr>
        <p:grpSpPr bwMode="auto">
          <a:xfrm>
            <a:off x="457200" y="2763838"/>
            <a:ext cx="2968625" cy="1181100"/>
            <a:chOff x="-2134054" y="2448354"/>
            <a:chExt cx="2967893" cy="1181357"/>
          </a:xfrm>
        </p:grpSpPr>
        <p:sp>
          <p:nvSpPr>
            <p:cNvPr id="50" name="TextBox 50"/>
            <p:cNvSpPr txBox="1">
              <a:spLocks noChangeArrowheads="1"/>
            </p:cNvSpPr>
            <p:nvPr/>
          </p:nvSpPr>
          <p:spPr bwMode="auto">
            <a:xfrm>
              <a:off x="-2134054" y="2448354"/>
              <a:ext cx="2276547" cy="83099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51" name="Straight Connector 51"/>
            <p:cNvCxnSpPr>
              <a:endCxn id="50" idx="3"/>
            </p:cNvCxnSpPr>
            <p:nvPr/>
          </p:nvCxnSpPr>
          <p:spPr>
            <a:xfrm flipH="1" flipV="1">
              <a:off x="141860" y="2864370"/>
              <a:ext cx="691979" cy="76534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5257800" y="2525713"/>
            <a:ext cx="3733800" cy="2819400"/>
            <a:chOff x="2667000" y="2211205"/>
            <a:chExt cx="3732732" cy="2817994"/>
          </a:xfrm>
        </p:grpSpPr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4233105" y="2211205"/>
              <a:ext cx="2166627" cy="193802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</a:t>
              </a:r>
              <a:br>
                <a:rPr lang="hu-HU" altLang="en-US" dirty="0" smtClean="0"/>
              </a:br>
              <a:r>
                <a:rPr lang="hu-HU" altLang="en-US" dirty="0" smtClean="0"/>
                <a:t>1</a:t>
              </a:r>
              <a:r>
                <a:rPr lang="en-US" altLang="en-US" dirty="0" smtClean="0"/>
                <a:t>0%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</a:p>
          </p:txBody>
        </p:sp>
        <p:cxnSp>
          <p:nvCxnSpPr>
            <p:cNvPr id="54" name="Straight Connector 54"/>
            <p:cNvCxnSpPr>
              <a:endCxn id="34" idx="3"/>
            </p:cNvCxnSpPr>
            <p:nvPr/>
          </p:nvCxnSpPr>
          <p:spPr>
            <a:xfrm flipV="1">
              <a:off x="2667000" y="3734445"/>
              <a:ext cx="1599742" cy="129475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2" name="Group 58"/>
          <p:cNvGrpSpPr>
            <a:grpSpLocks/>
          </p:cNvGrpSpPr>
          <p:nvPr/>
        </p:nvGrpSpPr>
        <p:grpSpPr bwMode="auto">
          <a:xfrm>
            <a:off x="4495800" y="4125913"/>
            <a:ext cx="698500" cy="1893887"/>
            <a:chOff x="6554054" y="3657599"/>
            <a:chExt cx="698586" cy="1893311"/>
          </a:xfrm>
        </p:grpSpPr>
        <p:sp>
          <p:nvSpPr>
            <p:cNvPr id="66580" name="TextBox 59"/>
            <p:cNvSpPr txBox="1">
              <a:spLocks noChangeArrowheads="1"/>
            </p:cNvSpPr>
            <p:nvPr/>
          </p:nvSpPr>
          <p:spPr bwMode="auto">
            <a:xfrm>
              <a:off x="6554054" y="5089386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57" name="Straight Connector 60"/>
            <p:cNvCxnSpPr/>
            <p:nvPr/>
          </p:nvCxnSpPr>
          <p:spPr>
            <a:xfrm rot="5400000">
              <a:off x="6439256" y="4380485"/>
              <a:ext cx="1447360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3" name="Group 61"/>
          <p:cNvGrpSpPr>
            <a:grpSpLocks/>
          </p:cNvGrpSpPr>
          <p:nvPr/>
        </p:nvGrpSpPr>
        <p:grpSpPr bwMode="auto">
          <a:xfrm>
            <a:off x="5191125" y="3746500"/>
            <a:ext cx="676275" cy="2289175"/>
            <a:chOff x="7031079" y="3277394"/>
            <a:chExt cx="676180" cy="2289721"/>
          </a:xfrm>
        </p:grpSpPr>
        <p:cxnSp>
          <p:nvCxnSpPr>
            <p:cNvPr id="59" name="Straight Connector 62"/>
            <p:cNvCxnSpPr/>
            <p:nvPr/>
          </p:nvCxnSpPr>
          <p:spPr>
            <a:xfrm rot="5400000">
              <a:off x="6247412" y="4191218"/>
              <a:ext cx="1829236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63"/>
            <p:cNvSpPr txBox="1">
              <a:spLocks noChangeArrowheads="1"/>
            </p:cNvSpPr>
            <p:nvPr/>
          </p:nvSpPr>
          <p:spPr bwMode="auto">
            <a:xfrm>
              <a:off x="7031079" y="5105400"/>
              <a:ext cx="676180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110</a:t>
              </a:r>
            </a:p>
          </p:txBody>
        </p:sp>
      </p:grpSp>
      <p:cxnSp>
        <p:nvCxnSpPr>
          <p:cNvPr id="61" name="Straight Arrow Connector 64"/>
          <p:cNvCxnSpPr/>
          <p:nvPr/>
        </p:nvCxnSpPr>
        <p:spPr>
          <a:xfrm rot="10800000">
            <a:off x="5105400" y="5421313"/>
            <a:ext cx="2286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75" name="Group 68"/>
          <p:cNvGrpSpPr>
            <a:grpSpLocks/>
          </p:cNvGrpSpPr>
          <p:nvPr/>
        </p:nvGrpSpPr>
        <p:grpSpPr bwMode="auto">
          <a:xfrm>
            <a:off x="4724400" y="2525713"/>
            <a:ext cx="1774825" cy="2286000"/>
            <a:chOff x="6553200" y="2057400"/>
            <a:chExt cx="1774642" cy="2286000"/>
          </a:xfrm>
        </p:grpSpPr>
        <p:sp>
          <p:nvSpPr>
            <p:cNvPr id="66576" name="TextBox 56"/>
            <p:cNvSpPr txBox="1">
              <a:spLocks noChangeArrowheads="1"/>
            </p:cNvSpPr>
            <p:nvPr/>
          </p:nvSpPr>
          <p:spPr bwMode="auto">
            <a:xfrm>
              <a:off x="7184980" y="2057400"/>
              <a:ext cx="11428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64" name="Straight Connector 67"/>
            <p:cNvCxnSpPr/>
            <p:nvPr/>
          </p:nvCxnSpPr>
          <p:spPr>
            <a:xfrm rot="5400000" flipH="1" flipV="1">
              <a:off x="6134049" y="2933751"/>
              <a:ext cx="1828800" cy="99049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(c)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Egységrugalmasságú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28CD2-D5D9-4C5A-8EEA-750B2A9C5F92}" type="slidenum">
              <a:rPr lang="en-US" altLang="en-US" smtClean="0">
                <a:latin typeface="Calibri" pitchFamily="34" charset="0"/>
              </a:rPr>
              <a:pPr eaLnBrk="1" hangingPunct="1"/>
              <a:t>12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7588" name="TextBox 32"/>
          <p:cNvSpPr txBox="1">
            <a:spLocks noChangeArrowheads="1"/>
          </p:cNvSpPr>
          <p:nvPr/>
        </p:nvSpPr>
        <p:spPr bwMode="auto">
          <a:xfrm>
            <a:off x="2825750" y="1143000"/>
            <a:ext cx="327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 dirty="0"/>
              <a:t>Rugalmasság </a:t>
            </a:r>
            <a:r>
              <a:rPr lang="en-US" altLang="en-US" sz="3200" dirty="0"/>
              <a:t>=1</a:t>
            </a:r>
          </a:p>
        </p:txBody>
      </p:sp>
      <p:grpSp>
        <p:nvGrpSpPr>
          <p:cNvPr id="67589" name="Group 33"/>
          <p:cNvGrpSpPr>
            <a:grpSpLocks/>
          </p:cNvGrpSpPr>
          <p:nvPr/>
        </p:nvGrpSpPr>
        <p:grpSpPr bwMode="auto">
          <a:xfrm>
            <a:off x="2122488" y="1752600"/>
            <a:ext cx="3973512" cy="3352800"/>
            <a:chOff x="294461" y="1905000"/>
            <a:chExt cx="3972739" cy="3352800"/>
          </a:xfrm>
        </p:grpSpPr>
        <p:sp>
          <p:nvSpPr>
            <p:cNvPr id="35" name="Rectangle 34"/>
            <p:cNvSpPr/>
            <p:nvPr/>
          </p:nvSpPr>
          <p:spPr>
            <a:xfrm>
              <a:off x="915052" y="2209800"/>
              <a:ext cx="3352148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7618" name="Group 13"/>
            <p:cNvGrpSpPr>
              <a:grpSpLocks/>
            </p:cNvGrpSpPr>
            <p:nvPr/>
          </p:nvGrpSpPr>
          <p:grpSpPr bwMode="auto">
            <a:xfrm>
              <a:off x="294461" y="1905000"/>
              <a:ext cx="621527" cy="3352800"/>
              <a:chOff x="294461" y="1905000"/>
              <a:chExt cx="621527" cy="33528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-608154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20" name="TextBox 37"/>
              <p:cNvSpPr txBox="1">
                <a:spLocks noChangeArrowheads="1"/>
              </p:cNvSpPr>
              <p:nvPr/>
            </p:nvSpPr>
            <p:spPr bwMode="auto">
              <a:xfrm>
                <a:off x="2944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7590" name="Group 38"/>
          <p:cNvGrpSpPr>
            <a:grpSpLocks/>
          </p:cNvGrpSpPr>
          <p:nvPr/>
        </p:nvGrpSpPr>
        <p:grpSpPr bwMode="auto">
          <a:xfrm>
            <a:off x="2506663" y="5105400"/>
            <a:ext cx="4656137" cy="461963"/>
            <a:chOff x="677694" y="5257800"/>
            <a:chExt cx="4655465" cy="46083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914197" y="5257800"/>
              <a:ext cx="3352316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5" name="TextBox 40"/>
            <p:cNvSpPr txBox="1">
              <a:spLocks noChangeArrowheads="1"/>
            </p:cNvSpPr>
            <p:nvPr/>
          </p:nvSpPr>
          <p:spPr bwMode="auto">
            <a:xfrm>
              <a:off x="3572995" y="5257803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7616" name="TextBox 4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7591" name="Group 42"/>
          <p:cNvGrpSpPr>
            <a:grpSpLocks/>
          </p:cNvGrpSpPr>
          <p:nvPr/>
        </p:nvGrpSpPr>
        <p:grpSpPr bwMode="auto">
          <a:xfrm>
            <a:off x="2286000" y="2971800"/>
            <a:ext cx="2514600" cy="461963"/>
            <a:chOff x="457200" y="3124320"/>
            <a:chExt cx="2514600" cy="46097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14400" y="3428466"/>
              <a:ext cx="2057400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3" name="TextBox 44"/>
            <p:cNvSpPr txBox="1">
              <a:spLocks noChangeArrowheads="1"/>
            </p:cNvSpPr>
            <p:nvPr/>
          </p:nvSpPr>
          <p:spPr bwMode="auto">
            <a:xfrm>
              <a:off x="457200" y="312432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7592" name="Group 45"/>
          <p:cNvGrpSpPr>
            <a:grpSpLocks/>
          </p:cNvGrpSpPr>
          <p:nvPr/>
        </p:nvGrpSpPr>
        <p:grpSpPr bwMode="auto">
          <a:xfrm>
            <a:off x="2430463" y="3429000"/>
            <a:ext cx="1912937" cy="461963"/>
            <a:chOff x="601494" y="4038600"/>
            <a:chExt cx="1913106" cy="46097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914259" y="4265126"/>
              <a:ext cx="1600341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1" name="TextBox 47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5400000" flipH="1" flipV="1">
            <a:off x="2628901" y="3467100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594" name="Group 49"/>
          <p:cNvGrpSpPr>
            <a:grpSpLocks/>
          </p:cNvGrpSpPr>
          <p:nvPr/>
        </p:nvGrpSpPr>
        <p:grpSpPr bwMode="auto">
          <a:xfrm>
            <a:off x="-3175" y="2914650"/>
            <a:ext cx="2898775" cy="1200150"/>
            <a:chOff x="-1831885" y="3066871"/>
            <a:chExt cx="2898178" cy="1200329"/>
          </a:xfrm>
        </p:grpSpPr>
        <p:sp>
          <p:nvSpPr>
            <p:cNvPr id="133146" name="TextBox 50"/>
            <p:cNvSpPr txBox="1">
              <a:spLocks noChangeArrowheads="1"/>
            </p:cNvSpPr>
            <p:nvPr/>
          </p:nvSpPr>
          <p:spPr bwMode="auto">
            <a:xfrm>
              <a:off x="-1831885" y="3066871"/>
              <a:ext cx="2276546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  <a:p>
              <a:pPr>
                <a:defRPr/>
              </a:pPr>
              <a:endParaRPr lang="en-US" altLang="en-US" dirty="0" smtClean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379048" y="3570184"/>
              <a:ext cx="687245" cy="8732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495800" y="3306763"/>
            <a:ext cx="4256911" cy="1570037"/>
            <a:chOff x="2666999" y="3460186"/>
            <a:chExt cx="4257544" cy="1569015"/>
          </a:xfrm>
        </p:grpSpPr>
        <p:sp>
          <p:nvSpPr>
            <p:cNvPr id="133144" name="TextBox 53"/>
            <p:cNvSpPr txBox="1">
              <a:spLocks noChangeArrowheads="1"/>
            </p:cNvSpPr>
            <p:nvPr/>
          </p:nvSpPr>
          <p:spPr bwMode="auto">
            <a:xfrm>
              <a:off x="4348711" y="3460186"/>
              <a:ext cx="2575832" cy="156863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 22</a:t>
              </a:r>
              <a:r>
                <a:rPr lang="en-US" altLang="en-US" dirty="0" smtClean="0"/>
                <a:t>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  <a:endParaRPr lang="en-US" altLang="en-US" dirty="0" smtClean="0"/>
            </a:p>
          </p:txBody>
        </p:sp>
        <p:cxnSp>
          <p:nvCxnSpPr>
            <p:cNvPr id="55" name="Straight Connector 54"/>
            <p:cNvCxnSpPr>
              <a:endCxn id="133144" idx="1"/>
            </p:cNvCxnSpPr>
            <p:nvPr/>
          </p:nvCxnSpPr>
          <p:spPr>
            <a:xfrm flipV="1">
              <a:off x="2666999" y="4244505"/>
              <a:ext cx="1681712" cy="78469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96" name="Group 58"/>
          <p:cNvGrpSpPr>
            <a:grpSpLocks/>
          </p:cNvGrpSpPr>
          <p:nvPr/>
        </p:nvGrpSpPr>
        <p:grpSpPr bwMode="auto">
          <a:xfrm>
            <a:off x="3886200" y="3657600"/>
            <a:ext cx="698500" cy="1909763"/>
            <a:chOff x="6706233" y="3657599"/>
            <a:chExt cx="698586" cy="1909325"/>
          </a:xfrm>
        </p:grpSpPr>
        <p:sp>
          <p:nvSpPr>
            <p:cNvPr id="67604" name="TextBox 59"/>
            <p:cNvSpPr txBox="1">
              <a:spLocks noChangeArrowheads="1"/>
            </p:cNvSpPr>
            <p:nvPr/>
          </p:nvSpPr>
          <p:spPr bwMode="auto">
            <a:xfrm>
              <a:off x="670623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6438962" y="4380539"/>
              <a:ext cx="1447468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97" name="Group 61"/>
          <p:cNvGrpSpPr>
            <a:grpSpLocks/>
          </p:cNvGrpSpPr>
          <p:nvPr/>
        </p:nvGrpSpPr>
        <p:grpSpPr bwMode="auto">
          <a:xfrm>
            <a:off x="4635500" y="3278188"/>
            <a:ext cx="698500" cy="2289175"/>
            <a:chOff x="6996845" y="3277394"/>
            <a:chExt cx="698585" cy="2289721"/>
          </a:xfrm>
        </p:grpSpPr>
        <p:cxnSp>
          <p:nvCxnSpPr>
            <p:cNvPr id="63" name="Straight Connector 62"/>
            <p:cNvCxnSpPr/>
            <p:nvPr/>
          </p:nvCxnSpPr>
          <p:spPr>
            <a:xfrm rot="5400000">
              <a:off x="6246554" y="4191218"/>
              <a:ext cx="1829236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03" name="TextBox 63"/>
            <p:cNvSpPr txBox="1">
              <a:spLocks noChangeArrowheads="1"/>
            </p:cNvSpPr>
            <p:nvPr/>
          </p:nvSpPr>
          <p:spPr bwMode="auto">
            <a:xfrm>
              <a:off x="6996845" y="5105400"/>
              <a:ext cx="69858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125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4343400" y="4951413"/>
            <a:ext cx="4302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599" name="Group 68"/>
          <p:cNvGrpSpPr>
            <a:grpSpLocks/>
          </p:cNvGrpSpPr>
          <p:nvPr/>
        </p:nvGrpSpPr>
        <p:grpSpPr bwMode="auto">
          <a:xfrm>
            <a:off x="2743200" y="2057400"/>
            <a:ext cx="2994025" cy="3048000"/>
            <a:chOff x="5334000" y="2057400"/>
            <a:chExt cx="2994242" cy="3048000"/>
          </a:xfrm>
        </p:grpSpPr>
        <p:sp>
          <p:nvSpPr>
            <p:cNvPr id="67600" name="TextBox 56"/>
            <p:cNvSpPr txBox="1">
              <a:spLocks noChangeArrowheads="1"/>
            </p:cNvSpPr>
            <p:nvPr/>
          </p:nvSpPr>
          <p:spPr bwMode="auto">
            <a:xfrm>
              <a:off x="7184980" y="2057400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5334000" y="2438400"/>
              <a:ext cx="2972015" cy="2667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0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(d)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Rugalmas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039018-FB7F-4169-AD8F-9AC82B6C7D01}" type="slidenum">
              <a:rPr lang="en-US" altLang="en-US" smtClean="0">
                <a:latin typeface="Calibri" pitchFamily="34" charset="0"/>
              </a:rPr>
              <a:pPr eaLnBrk="1" hangingPunct="1"/>
              <a:t>13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8612" name="TextBox 66"/>
          <p:cNvSpPr txBox="1">
            <a:spLocks noChangeArrowheads="1"/>
          </p:cNvSpPr>
          <p:nvPr/>
        </p:nvSpPr>
        <p:spPr bwMode="auto">
          <a:xfrm>
            <a:off x="2805113" y="11430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&gt; 1</a:t>
            </a:r>
          </a:p>
        </p:txBody>
      </p:sp>
      <p:grpSp>
        <p:nvGrpSpPr>
          <p:cNvPr id="68613" name="Group 41"/>
          <p:cNvGrpSpPr>
            <a:grpSpLocks/>
          </p:cNvGrpSpPr>
          <p:nvPr/>
        </p:nvGrpSpPr>
        <p:grpSpPr bwMode="auto">
          <a:xfrm>
            <a:off x="2351088" y="2144713"/>
            <a:ext cx="3897312" cy="3352800"/>
            <a:chOff x="370661" y="1905000"/>
            <a:chExt cx="3896539" cy="3352800"/>
          </a:xfrm>
        </p:grpSpPr>
        <p:sp>
          <p:nvSpPr>
            <p:cNvPr id="70" name="Rectangle 69"/>
            <p:cNvSpPr/>
            <p:nvPr/>
          </p:nvSpPr>
          <p:spPr>
            <a:xfrm>
              <a:off x="915065" y="2209800"/>
              <a:ext cx="3352135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8642" name="Group 13"/>
            <p:cNvGrpSpPr>
              <a:grpSpLocks/>
            </p:cNvGrpSpPr>
            <p:nvPr/>
          </p:nvGrpSpPr>
          <p:grpSpPr bwMode="auto">
            <a:xfrm>
              <a:off x="370661" y="1905000"/>
              <a:ext cx="545327" cy="3352800"/>
              <a:chOff x="370661" y="1905000"/>
              <a:chExt cx="545327" cy="33528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>
                <a:off x="-608141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44" name="TextBox 72"/>
              <p:cNvSpPr txBox="1">
                <a:spLocks noChangeArrowheads="1"/>
              </p:cNvSpPr>
              <p:nvPr/>
            </p:nvSpPr>
            <p:spPr bwMode="auto">
              <a:xfrm>
                <a:off x="3706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8614" name="Group 46"/>
          <p:cNvGrpSpPr>
            <a:grpSpLocks/>
          </p:cNvGrpSpPr>
          <p:nvPr/>
        </p:nvGrpSpPr>
        <p:grpSpPr bwMode="auto">
          <a:xfrm>
            <a:off x="2659063" y="5497513"/>
            <a:ext cx="4359275" cy="614362"/>
            <a:chOff x="677694" y="5257800"/>
            <a:chExt cx="4359070" cy="613227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TextBox 75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8640" name="TextBox 76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8615" name="Group 55"/>
          <p:cNvGrpSpPr>
            <a:grpSpLocks/>
          </p:cNvGrpSpPr>
          <p:nvPr/>
        </p:nvGrpSpPr>
        <p:grpSpPr bwMode="auto">
          <a:xfrm>
            <a:off x="2438400" y="3276600"/>
            <a:ext cx="2209800" cy="461963"/>
            <a:chOff x="457200" y="3037139"/>
            <a:chExt cx="2209800" cy="46097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914400" y="3428411"/>
              <a:ext cx="17526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7" name="TextBox 79"/>
            <p:cNvSpPr txBox="1">
              <a:spLocks noChangeArrowheads="1"/>
            </p:cNvSpPr>
            <p:nvPr/>
          </p:nvSpPr>
          <p:spPr bwMode="auto">
            <a:xfrm>
              <a:off x="457200" y="3037139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8616" name="Group 58"/>
          <p:cNvGrpSpPr>
            <a:grpSpLocks/>
          </p:cNvGrpSpPr>
          <p:nvPr/>
        </p:nvGrpSpPr>
        <p:grpSpPr bwMode="auto">
          <a:xfrm>
            <a:off x="2582863" y="3821113"/>
            <a:ext cx="1227137" cy="461962"/>
            <a:chOff x="601494" y="4038600"/>
            <a:chExt cx="1227306" cy="46097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914274" y="4265126"/>
              <a:ext cx="914526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82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37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rot="5400000" flipH="1" flipV="1">
            <a:off x="2781301" y="3846513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18" name="Group 62"/>
          <p:cNvGrpSpPr>
            <a:grpSpLocks/>
          </p:cNvGrpSpPr>
          <p:nvPr/>
        </p:nvGrpSpPr>
        <p:grpSpPr bwMode="auto">
          <a:xfrm>
            <a:off x="55563" y="3281363"/>
            <a:ext cx="2914650" cy="909637"/>
            <a:chOff x="-1926382" y="3022985"/>
            <a:chExt cx="2895862" cy="830818"/>
          </a:xfrm>
        </p:grpSpPr>
        <p:sp>
          <p:nvSpPr>
            <p:cNvPr id="134194" name="TextBox 85"/>
            <p:cNvSpPr txBox="1">
              <a:spLocks noChangeArrowheads="1"/>
            </p:cNvSpPr>
            <p:nvPr/>
          </p:nvSpPr>
          <p:spPr bwMode="auto">
            <a:xfrm>
              <a:off x="-1926382" y="3022985"/>
              <a:ext cx="2277631" cy="83081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87" name="Straight Connector 86"/>
            <p:cNvCxnSpPr>
              <a:endCxn id="134194" idx="3"/>
            </p:cNvCxnSpPr>
            <p:nvPr/>
          </p:nvCxnSpPr>
          <p:spPr>
            <a:xfrm flipH="1" flipV="1">
              <a:off x="351191" y="3439119"/>
              <a:ext cx="618289" cy="11164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108450" y="3230563"/>
            <a:ext cx="4720467" cy="2114551"/>
            <a:chOff x="2279585" y="3134459"/>
            <a:chExt cx="4721262" cy="2111445"/>
          </a:xfrm>
        </p:grpSpPr>
        <p:sp>
          <p:nvSpPr>
            <p:cNvPr id="134192" name="TextBox 88"/>
            <p:cNvSpPr txBox="1">
              <a:spLocks noChangeArrowheads="1"/>
            </p:cNvSpPr>
            <p:nvPr/>
          </p:nvSpPr>
          <p:spPr bwMode="auto">
            <a:xfrm>
              <a:off x="4424964" y="3134459"/>
              <a:ext cx="2575883" cy="156735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 67</a:t>
              </a:r>
              <a:r>
                <a:rPr lang="en-US" altLang="en-US" dirty="0" smtClean="0"/>
                <a:t>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  <a:endParaRPr lang="en-US" altLang="en-US" dirty="0" smtClean="0"/>
            </a:p>
          </p:txBody>
        </p:sp>
        <p:cxnSp>
          <p:nvCxnSpPr>
            <p:cNvPr id="90" name="Straight Connector 89"/>
            <p:cNvCxnSpPr>
              <a:endCxn id="134192" idx="1"/>
            </p:cNvCxnSpPr>
            <p:nvPr/>
          </p:nvCxnSpPr>
          <p:spPr>
            <a:xfrm flipV="1">
              <a:off x="2279585" y="3918136"/>
              <a:ext cx="2145379" cy="13277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20" name="Group 78"/>
          <p:cNvGrpSpPr>
            <a:grpSpLocks/>
          </p:cNvGrpSpPr>
          <p:nvPr/>
        </p:nvGrpSpPr>
        <p:grpSpPr bwMode="auto">
          <a:xfrm>
            <a:off x="3538538" y="4049713"/>
            <a:ext cx="698500" cy="1909762"/>
            <a:chOff x="6891288" y="3657599"/>
            <a:chExt cx="698586" cy="1909325"/>
          </a:xfrm>
        </p:grpSpPr>
        <p:sp>
          <p:nvSpPr>
            <p:cNvPr id="68628" name="TextBox 94"/>
            <p:cNvSpPr txBox="1">
              <a:spLocks noChangeArrowheads="1"/>
            </p:cNvSpPr>
            <p:nvPr/>
          </p:nvSpPr>
          <p:spPr bwMode="auto">
            <a:xfrm>
              <a:off x="6891288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6438256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21" name="Group 80"/>
          <p:cNvGrpSpPr>
            <a:grpSpLocks/>
          </p:cNvGrpSpPr>
          <p:nvPr/>
        </p:nvGrpSpPr>
        <p:grpSpPr bwMode="auto">
          <a:xfrm>
            <a:off x="4419600" y="3670300"/>
            <a:ext cx="527050" cy="2289175"/>
            <a:chOff x="6704829" y="3277394"/>
            <a:chExt cx="529399" cy="2289721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019033" y="4191215"/>
              <a:ext cx="1829236" cy="159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7" name="TextBox 98"/>
            <p:cNvSpPr txBox="1">
              <a:spLocks noChangeArrowheads="1"/>
            </p:cNvSpPr>
            <p:nvPr/>
          </p:nvSpPr>
          <p:spPr bwMode="auto">
            <a:xfrm>
              <a:off x="6704829" y="5105400"/>
              <a:ext cx="529399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rot="10800000">
            <a:off x="3810001" y="5408612"/>
            <a:ext cx="7620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23" name="Group 127"/>
          <p:cNvGrpSpPr>
            <a:grpSpLocks/>
          </p:cNvGrpSpPr>
          <p:nvPr/>
        </p:nvGrpSpPr>
        <p:grpSpPr bwMode="auto">
          <a:xfrm>
            <a:off x="3048000" y="2830513"/>
            <a:ext cx="3352800" cy="1600200"/>
            <a:chOff x="1066800" y="2438400"/>
            <a:chExt cx="3352889" cy="1600200"/>
          </a:xfrm>
        </p:grpSpPr>
        <p:sp>
          <p:nvSpPr>
            <p:cNvPr id="68624" name="TextBox 91"/>
            <p:cNvSpPr txBox="1">
              <a:spLocks noChangeArrowheads="1"/>
            </p:cNvSpPr>
            <p:nvPr/>
          </p:nvSpPr>
          <p:spPr bwMode="auto">
            <a:xfrm>
              <a:off x="3276600" y="2438400"/>
              <a:ext cx="1143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066800" y="2895600"/>
              <a:ext cx="2362263" cy="1143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1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CEE35B-DCE7-4FA0-AE26-B1DEC5739C29}" type="slidenum">
              <a:rPr lang="en-US" altLang="en-US" smtClean="0">
                <a:latin typeface="Calibri" pitchFamily="34" charset="0"/>
              </a:rPr>
              <a:pPr/>
              <a:t>14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(e)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rugalmas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9636" name="TextBox 100"/>
          <p:cNvSpPr txBox="1">
            <a:spLocks noChangeArrowheads="1"/>
          </p:cNvSpPr>
          <p:nvPr/>
        </p:nvSpPr>
        <p:spPr bwMode="auto">
          <a:xfrm>
            <a:off x="1312863" y="1066800"/>
            <a:ext cx="644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egyenlő végtelennel</a:t>
            </a:r>
            <a:endParaRPr lang="en-US" altLang="en-US" sz="3200"/>
          </a:p>
        </p:txBody>
      </p:sp>
      <p:grpSp>
        <p:nvGrpSpPr>
          <p:cNvPr id="69637" name="Group 31"/>
          <p:cNvGrpSpPr>
            <a:grpSpLocks/>
          </p:cNvGrpSpPr>
          <p:nvPr/>
        </p:nvGrpSpPr>
        <p:grpSpPr bwMode="auto">
          <a:xfrm>
            <a:off x="2351088" y="1905000"/>
            <a:ext cx="3903662" cy="3352800"/>
            <a:chOff x="364311" y="1905000"/>
            <a:chExt cx="3902889" cy="3352800"/>
          </a:xfrm>
        </p:grpSpPr>
        <p:sp>
          <p:nvSpPr>
            <p:cNvPr id="8" name="Rectangle 102"/>
            <p:cNvSpPr/>
            <p:nvPr/>
          </p:nvSpPr>
          <p:spPr>
            <a:xfrm>
              <a:off x="915064" y="2209800"/>
              <a:ext cx="3352136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9657" name="Group 13"/>
            <p:cNvGrpSpPr>
              <a:grpSpLocks/>
            </p:cNvGrpSpPr>
            <p:nvPr/>
          </p:nvGrpSpPr>
          <p:grpSpPr bwMode="auto">
            <a:xfrm>
              <a:off x="364311" y="1905000"/>
              <a:ext cx="551677" cy="3352800"/>
              <a:chOff x="364311" y="1905000"/>
              <a:chExt cx="551677" cy="3352800"/>
            </a:xfrm>
          </p:grpSpPr>
          <p:cxnSp>
            <p:nvCxnSpPr>
              <p:cNvPr id="10" name="Straight Connector 6"/>
              <p:cNvCxnSpPr/>
              <p:nvPr/>
            </p:nvCxnSpPr>
            <p:spPr>
              <a:xfrm rot="5400000">
                <a:off x="-608142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59" name="TextBox 105"/>
              <p:cNvSpPr txBox="1">
                <a:spLocks noChangeArrowheads="1"/>
              </p:cNvSpPr>
              <p:nvPr/>
            </p:nvSpPr>
            <p:spPr bwMode="auto">
              <a:xfrm>
                <a:off x="3643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9638" name="Group 106"/>
          <p:cNvGrpSpPr>
            <a:grpSpLocks/>
          </p:cNvGrpSpPr>
          <p:nvPr/>
        </p:nvGrpSpPr>
        <p:grpSpPr bwMode="auto">
          <a:xfrm>
            <a:off x="2665413" y="5257800"/>
            <a:ext cx="4200525" cy="538163"/>
            <a:chOff x="677694" y="5257800"/>
            <a:chExt cx="4199799" cy="536891"/>
          </a:xfrm>
        </p:grpSpPr>
        <p:cxnSp>
          <p:nvCxnSpPr>
            <p:cNvPr id="13" name="Straight Connector 107"/>
            <p:cNvCxnSpPr/>
            <p:nvPr/>
          </p:nvCxnSpPr>
          <p:spPr>
            <a:xfrm>
              <a:off x="914190" y="5257800"/>
              <a:ext cx="3352221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4" name="TextBox 108"/>
            <p:cNvSpPr txBox="1">
              <a:spLocks noChangeArrowheads="1"/>
            </p:cNvSpPr>
            <p:nvPr/>
          </p:nvSpPr>
          <p:spPr bwMode="auto">
            <a:xfrm>
              <a:off x="3117329" y="5333864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9655" name="TextBox 10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9639" name="Group 19"/>
          <p:cNvGrpSpPr>
            <a:grpSpLocks/>
          </p:cNvGrpSpPr>
          <p:nvPr/>
        </p:nvGrpSpPr>
        <p:grpSpPr bwMode="auto">
          <a:xfrm>
            <a:off x="2409825" y="3581400"/>
            <a:ext cx="3962400" cy="690563"/>
            <a:chOff x="422196" y="3581400"/>
            <a:chExt cx="3962662" cy="689572"/>
          </a:xfrm>
        </p:grpSpPr>
        <p:grpSp>
          <p:nvGrpSpPr>
            <p:cNvPr id="69649" name="Group 17"/>
            <p:cNvGrpSpPr>
              <a:grpSpLocks/>
            </p:cNvGrpSpPr>
            <p:nvPr/>
          </p:nvGrpSpPr>
          <p:grpSpPr bwMode="auto">
            <a:xfrm>
              <a:off x="879396" y="3733571"/>
              <a:ext cx="3505462" cy="537401"/>
              <a:chOff x="879396" y="3733571"/>
              <a:chExt cx="3505462" cy="537401"/>
            </a:xfrm>
          </p:grpSpPr>
          <p:cxnSp>
            <p:nvCxnSpPr>
              <p:cNvPr id="19" name="Straight Connector 113"/>
              <p:cNvCxnSpPr/>
              <p:nvPr/>
            </p:nvCxnSpPr>
            <p:spPr>
              <a:xfrm>
                <a:off x="879426" y="3733581"/>
                <a:ext cx="3353022" cy="1586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52" name="TextBox 114"/>
              <p:cNvSpPr txBox="1">
                <a:spLocks noChangeArrowheads="1"/>
              </p:cNvSpPr>
              <p:nvPr/>
            </p:nvSpPr>
            <p:spPr bwMode="auto">
              <a:xfrm>
                <a:off x="3241596" y="3810000"/>
                <a:ext cx="1143262" cy="46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Kínálat</a:t>
                </a:r>
                <a:endParaRPr lang="en-US" altLang="en-US" sz="2400"/>
              </a:p>
            </p:txBody>
          </p:sp>
        </p:grpSp>
        <p:sp>
          <p:nvSpPr>
            <p:cNvPr id="69650" name="TextBox 112"/>
            <p:cNvSpPr txBox="1">
              <a:spLocks noChangeArrowheads="1"/>
            </p:cNvSpPr>
            <p:nvPr/>
          </p:nvSpPr>
          <p:spPr bwMode="auto">
            <a:xfrm>
              <a:off x="422196" y="3581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grpSp>
        <p:nvGrpSpPr>
          <p:cNvPr id="69640" name="Group 35"/>
          <p:cNvGrpSpPr>
            <a:grpSpLocks/>
          </p:cNvGrpSpPr>
          <p:nvPr/>
        </p:nvGrpSpPr>
        <p:grpSpPr bwMode="auto">
          <a:xfrm>
            <a:off x="76200" y="2305050"/>
            <a:ext cx="3151189" cy="1962150"/>
            <a:chOff x="-2193358" y="2293759"/>
            <a:chExt cx="3148955" cy="1962329"/>
          </a:xfrm>
        </p:grpSpPr>
        <p:sp>
          <p:nvSpPr>
            <p:cNvPr id="22" name="TextBox 116"/>
            <p:cNvSpPr txBox="1">
              <a:spLocks noChangeArrowheads="1"/>
            </p:cNvSpPr>
            <p:nvPr/>
          </p:nvSpPr>
          <p:spPr bwMode="auto">
            <a:xfrm>
              <a:off x="-2193358" y="2293759"/>
              <a:ext cx="2615935" cy="1962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feletti árnál a kínált </a:t>
              </a:r>
              <a:r>
                <a:rPr lang="en-US" altLang="en-US" dirty="0" smtClean="0"/>
                <a:t>mennyiség</a:t>
              </a:r>
              <a:r>
                <a:rPr lang="hu-HU" altLang="en-US" dirty="0" smtClean="0"/>
                <a:t> végtelen</a:t>
              </a:r>
              <a:endParaRPr lang="en-US" altLang="en-US" dirty="0" smtClean="0"/>
            </a:p>
          </p:txBody>
        </p:sp>
        <p:cxnSp>
          <p:nvCxnSpPr>
            <p:cNvPr id="23" name="Straight Connector 117"/>
            <p:cNvCxnSpPr>
              <a:endCxn id="22" idx="3"/>
            </p:cNvCxnSpPr>
            <p:nvPr/>
          </p:nvCxnSpPr>
          <p:spPr>
            <a:xfrm flipH="1" flipV="1">
              <a:off x="422577" y="3161886"/>
              <a:ext cx="533020" cy="11462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4751388" y="1924050"/>
            <a:ext cx="4316412" cy="1831975"/>
            <a:chOff x="2159769" y="3424650"/>
            <a:chExt cx="4317831" cy="1833149"/>
          </a:xfrm>
        </p:grpSpPr>
        <p:sp>
          <p:nvSpPr>
            <p:cNvPr id="25" name="TextBox 119"/>
            <p:cNvSpPr txBox="1">
              <a:spLocks noChangeArrowheads="1"/>
            </p:cNvSpPr>
            <p:nvPr/>
          </p:nvSpPr>
          <p:spPr bwMode="auto">
            <a:xfrm>
              <a:off x="2798783" y="3424650"/>
              <a:ext cx="3678817" cy="120098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</a:t>
              </a:r>
              <a:r>
                <a:rPr lang="hu-HU" altLang="en-US" dirty="0" smtClean="0"/>
                <a:t>Pontosan </a:t>
              </a:r>
              <a:r>
                <a:rPr lang="en-US" altLang="en-US" dirty="0" smtClean="0"/>
                <a:t>$4</a:t>
              </a:r>
              <a:r>
                <a:rPr lang="hu-HU" altLang="en-US" dirty="0" err="1" smtClean="0"/>
                <a:t>-nál</a:t>
              </a:r>
              <a:r>
                <a:rPr lang="en-US" altLang="en-US" dirty="0" smtClean="0"/>
                <a:t>,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gyártók bármely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mennyiséget kínálhatnak</a:t>
              </a:r>
              <a:endParaRPr lang="en-US" altLang="en-US" dirty="0" smtClean="0"/>
            </a:p>
          </p:txBody>
        </p:sp>
        <p:cxnSp>
          <p:nvCxnSpPr>
            <p:cNvPr id="26" name="Straight Connector 120"/>
            <p:cNvCxnSpPr>
              <a:endCxn id="25" idx="1"/>
            </p:cNvCxnSpPr>
            <p:nvPr/>
          </p:nvCxnSpPr>
          <p:spPr>
            <a:xfrm flipV="1">
              <a:off x="2159769" y="4025110"/>
              <a:ext cx="638385" cy="12326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5"/>
          <p:cNvGrpSpPr>
            <a:grpSpLocks/>
          </p:cNvGrpSpPr>
          <p:nvPr/>
        </p:nvGrpSpPr>
        <p:grpSpPr bwMode="auto">
          <a:xfrm>
            <a:off x="4578350" y="4191000"/>
            <a:ext cx="4565650" cy="2103437"/>
            <a:chOff x="2383358" y="2512139"/>
            <a:chExt cx="4796263" cy="1938467"/>
          </a:xfrm>
        </p:grpSpPr>
        <p:sp>
          <p:nvSpPr>
            <p:cNvPr id="28" name="TextBox 122"/>
            <p:cNvSpPr txBox="1">
              <a:spLocks noChangeArrowheads="1"/>
            </p:cNvSpPr>
            <p:nvPr/>
          </p:nvSpPr>
          <p:spPr bwMode="auto">
            <a:xfrm>
              <a:off x="4674961" y="2512139"/>
              <a:ext cx="2504660" cy="193846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3. </a:t>
              </a: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 alatti árnál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kínált mennyiség</a:t>
              </a:r>
              <a:br>
                <a:rPr lang="hu-HU" altLang="en-US" dirty="0" smtClean="0"/>
              </a:br>
              <a:r>
                <a:rPr lang="hu-HU" altLang="en-US" dirty="0" smtClean="0"/>
                <a:t>nulla</a:t>
              </a:r>
              <a:endParaRPr lang="en-US" altLang="en-US" dirty="0" smtClean="0"/>
            </a:p>
          </p:txBody>
        </p:sp>
        <p:cxnSp>
          <p:nvCxnSpPr>
            <p:cNvPr id="29" name="Straight Connector 123"/>
            <p:cNvCxnSpPr>
              <a:endCxn id="28" idx="1"/>
            </p:cNvCxnSpPr>
            <p:nvPr/>
          </p:nvCxnSpPr>
          <p:spPr>
            <a:xfrm>
              <a:off x="2383358" y="2513725"/>
              <a:ext cx="2291603" cy="10497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7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15"/>
          <p:cNvGrpSpPr>
            <a:grpSpLocks/>
          </p:cNvGrpSpPr>
          <p:nvPr/>
        </p:nvGrpSpPr>
        <p:grpSpPr bwMode="auto">
          <a:xfrm>
            <a:off x="4578350" y="2906713"/>
            <a:ext cx="3962400" cy="3352800"/>
            <a:chOff x="4607004" y="1535668"/>
            <a:chExt cx="3962400" cy="3352800"/>
          </a:xfrm>
        </p:grpSpPr>
        <p:sp>
          <p:nvSpPr>
            <p:cNvPr id="26" name="Rectangle 25"/>
            <p:cNvSpPr/>
            <p:nvPr/>
          </p:nvSpPr>
          <p:spPr>
            <a:xfrm>
              <a:off x="5369004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76871" name="Group 13"/>
            <p:cNvGrpSpPr>
              <a:grpSpLocks/>
            </p:cNvGrpSpPr>
            <p:nvPr/>
          </p:nvGrpSpPr>
          <p:grpSpPr bwMode="auto">
            <a:xfrm>
              <a:off x="4607004" y="1535668"/>
              <a:ext cx="763588" cy="3352800"/>
              <a:chOff x="152400" y="1905000"/>
              <a:chExt cx="763588" cy="3352800"/>
            </a:xfrm>
          </p:grpSpPr>
          <p:sp>
            <p:nvSpPr>
              <p:cNvPr id="76872" name="TextBox 3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39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803" name="Group 114"/>
          <p:cNvGrpSpPr>
            <a:grpSpLocks/>
          </p:cNvGrpSpPr>
          <p:nvPr/>
        </p:nvGrpSpPr>
        <p:grpSpPr bwMode="auto">
          <a:xfrm>
            <a:off x="0" y="2895600"/>
            <a:ext cx="3962400" cy="3352800"/>
            <a:chOff x="0" y="1535668"/>
            <a:chExt cx="3962400" cy="3352800"/>
          </a:xfrm>
        </p:grpSpPr>
        <p:sp>
          <p:nvSpPr>
            <p:cNvPr id="5" name="Rectangle 4"/>
            <p:cNvSpPr/>
            <p:nvPr/>
          </p:nvSpPr>
          <p:spPr>
            <a:xfrm>
              <a:off x="762000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76867" name="Group 13"/>
            <p:cNvGrpSpPr>
              <a:grpSpLocks/>
            </p:cNvGrpSpPr>
            <p:nvPr/>
          </p:nvGrpSpPr>
          <p:grpSpPr bwMode="auto">
            <a:xfrm>
              <a:off x="0" y="1535668"/>
              <a:ext cx="763588" cy="3352800"/>
              <a:chOff x="152400" y="1905000"/>
              <a:chExt cx="763588" cy="3352800"/>
            </a:xfrm>
          </p:grpSpPr>
          <p:sp>
            <p:nvSpPr>
              <p:cNvPr id="76868" name="TextBox 16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18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80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4000" dirty="0">
                <a:solidFill>
                  <a:srgbClr val="000070"/>
                </a:solidFill>
                <a:latin typeface="Calibri" pitchFamily="34" charset="0"/>
              </a:rPr>
              <a:t>Kínálati csökkenés az olajpiacon</a:t>
            </a:r>
            <a:endParaRPr lang="en-US" altLang="en-US" sz="4000" dirty="0">
              <a:solidFill>
                <a:srgbClr val="000070"/>
              </a:solidFill>
              <a:latin typeface="Calibri" pitchFamily="34" charset="0"/>
            </a:endParaRPr>
          </a:p>
        </p:txBody>
      </p:sp>
      <p:sp>
        <p:nvSpPr>
          <p:cNvPr id="76805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492875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186A8C-EC34-4A77-AEA8-8374FA84BB79}" type="slidenum">
              <a:rPr lang="en-US" altLang="en-US" smtClean="0">
                <a:latin typeface="Calibri" pitchFamily="34" charset="0"/>
              </a:rPr>
              <a:pPr eaLnBrk="1" hangingPunct="1"/>
              <a:t>15</a:t>
            </a:fld>
            <a:endParaRPr lang="en-US" altLang="en-US" dirty="0" smtClean="0">
              <a:latin typeface="Calibri" pitchFamily="34" charset="0"/>
            </a:endParaRPr>
          </a:p>
        </p:txBody>
      </p:sp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1981199" y="3657600"/>
            <a:ext cx="1037177" cy="2514600"/>
            <a:chOff x="2133599" y="2655332"/>
            <a:chExt cx="1037414" cy="2514600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1257386" y="3531545"/>
              <a:ext cx="2514600" cy="76217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5" name="TextBox 14"/>
            <p:cNvSpPr txBox="1">
              <a:spLocks noChangeArrowheads="1"/>
            </p:cNvSpPr>
            <p:nvPr/>
          </p:nvSpPr>
          <p:spPr bwMode="auto">
            <a:xfrm>
              <a:off x="2819555" y="4724400"/>
              <a:ext cx="351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grpSp>
        <p:nvGrpSpPr>
          <p:cNvPr id="76807" name="Group 58"/>
          <p:cNvGrpSpPr>
            <a:grpSpLocks/>
          </p:cNvGrpSpPr>
          <p:nvPr/>
        </p:nvGrpSpPr>
        <p:grpSpPr bwMode="auto">
          <a:xfrm>
            <a:off x="322263" y="3822700"/>
            <a:ext cx="1812925" cy="369887"/>
            <a:chOff x="449094" y="4038600"/>
            <a:chExt cx="1812937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34" y="4265271"/>
              <a:ext cx="1347797" cy="47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3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76808" name="TextBox 24"/>
          <p:cNvSpPr txBox="1">
            <a:spLocks noChangeArrowheads="1"/>
          </p:cNvSpPr>
          <p:nvPr/>
        </p:nvSpPr>
        <p:spPr bwMode="auto">
          <a:xfrm>
            <a:off x="-35793" y="685800"/>
            <a:ext cx="4762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3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800" dirty="0"/>
              <a:t>(a) </a:t>
            </a:r>
            <a:r>
              <a:rPr lang="hu-HU" altLang="en-US" sz="2800" dirty="0"/>
              <a:t>Az olajpiac rövidtávon</a:t>
            </a:r>
            <a:endParaRPr lang="en-US" altLang="en-US" sz="2800" dirty="0"/>
          </a:p>
        </p:txBody>
      </p:sp>
      <p:grpSp>
        <p:nvGrpSpPr>
          <p:cNvPr id="76809" name="Group 17"/>
          <p:cNvGrpSpPr>
            <a:grpSpLocks/>
          </p:cNvGrpSpPr>
          <p:nvPr/>
        </p:nvGrpSpPr>
        <p:grpSpPr bwMode="auto">
          <a:xfrm>
            <a:off x="5516563" y="4103689"/>
            <a:ext cx="3044573" cy="1473200"/>
            <a:chOff x="1091172" y="3100655"/>
            <a:chExt cx="3044477" cy="147334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091172" y="3100655"/>
              <a:ext cx="2881221" cy="147334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1" name="TextBox 35"/>
            <p:cNvSpPr txBox="1">
              <a:spLocks noChangeArrowheads="1"/>
            </p:cNvSpPr>
            <p:nvPr/>
          </p:nvSpPr>
          <p:spPr bwMode="auto">
            <a:xfrm>
              <a:off x="3784282" y="4186946"/>
              <a:ext cx="351367" cy="36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sp>
        <p:nvSpPr>
          <p:cNvPr id="76810" name="TextBox 46"/>
          <p:cNvSpPr txBox="1">
            <a:spLocks noChangeArrowheads="1"/>
          </p:cNvSpPr>
          <p:nvPr/>
        </p:nvSpPr>
        <p:spPr bwMode="auto">
          <a:xfrm>
            <a:off x="4316735" y="685800"/>
            <a:ext cx="51730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3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800" dirty="0"/>
              <a:t>(b) </a:t>
            </a:r>
            <a:r>
              <a:rPr lang="hu-HU" altLang="en-US" sz="2800" dirty="0"/>
              <a:t>Az olajpiac hosszútávon</a:t>
            </a:r>
            <a:endParaRPr lang="en-US" altLang="en-US" sz="2800" dirty="0"/>
          </a:p>
        </p:txBody>
      </p:sp>
      <p:grpSp>
        <p:nvGrpSpPr>
          <p:cNvPr id="76811" name="Group 17"/>
          <p:cNvGrpSpPr>
            <a:grpSpLocks/>
          </p:cNvGrpSpPr>
          <p:nvPr/>
        </p:nvGrpSpPr>
        <p:grpSpPr bwMode="auto">
          <a:xfrm>
            <a:off x="1839913" y="3490912"/>
            <a:ext cx="1614487" cy="2447925"/>
            <a:chOff x="1033155" y="2458400"/>
            <a:chExt cx="1614014" cy="2449285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456900" y="3231615"/>
              <a:ext cx="2252326" cy="109981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9" name="TextBox 52"/>
            <p:cNvSpPr txBox="1">
              <a:spLocks noChangeArrowheads="1"/>
            </p:cNvSpPr>
            <p:nvPr/>
          </p:nvSpPr>
          <p:spPr bwMode="auto">
            <a:xfrm>
              <a:off x="2223655" y="2458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6812" name="Group 17"/>
          <p:cNvGrpSpPr>
            <a:grpSpLocks/>
          </p:cNvGrpSpPr>
          <p:nvPr/>
        </p:nvGrpSpPr>
        <p:grpSpPr bwMode="auto">
          <a:xfrm>
            <a:off x="1233488" y="3344862"/>
            <a:ext cx="1171015" cy="2568575"/>
            <a:chOff x="950030" y="2553400"/>
            <a:chExt cx="1171598" cy="2568035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74279" y="3444998"/>
              <a:ext cx="2252188" cy="110068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7" name="TextBox 56"/>
            <p:cNvSpPr txBox="1">
              <a:spLocks noChangeArrowheads="1"/>
            </p:cNvSpPr>
            <p:nvPr/>
          </p:nvSpPr>
          <p:spPr bwMode="auto">
            <a:xfrm>
              <a:off x="1698114" y="2553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S</a:t>
              </a:r>
              <a:r>
                <a:rPr lang="en-US" altLang="en-US" baseline="-25000" dirty="0"/>
                <a:t>2</a:t>
              </a:r>
            </a:p>
          </p:txBody>
        </p:sp>
      </p:grpSp>
      <p:sp>
        <p:nvSpPr>
          <p:cNvPr id="76813" name="Freeform 183"/>
          <p:cNvSpPr>
            <a:spLocks/>
          </p:cNvSpPr>
          <p:nvPr/>
        </p:nvSpPr>
        <p:spPr bwMode="auto">
          <a:xfrm>
            <a:off x="2043113" y="40227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Freeform 183"/>
          <p:cNvSpPr>
            <a:spLocks/>
          </p:cNvSpPr>
          <p:nvPr/>
        </p:nvSpPr>
        <p:spPr bwMode="auto">
          <a:xfrm>
            <a:off x="2289175" y="48164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815" name="Group 58"/>
          <p:cNvGrpSpPr>
            <a:grpSpLocks/>
          </p:cNvGrpSpPr>
          <p:nvPr/>
        </p:nvGrpSpPr>
        <p:grpSpPr bwMode="auto">
          <a:xfrm>
            <a:off x="298450" y="4633912"/>
            <a:ext cx="2070100" cy="368300"/>
            <a:chOff x="449094" y="4038600"/>
            <a:chExt cx="2071538" cy="3693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14555" y="4264657"/>
              <a:ext cx="1606077" cy="159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5" name="TextBox 61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2244725" y="3873500"/>
            <a:ext cx="557213" cy="476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493712" y="4443413"/>
            <a:ext cx="765175" cy="19050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18" name="Group 75"/>
          <p:cNvGrpSpPr>
            <a:grpSpLocks/>
          </p:cNvGrpSpPr>
          <p:nvPr/>
        </p:nvGrpSpPr>
        <p:grpSpPr bwMode="auto">
          <a:xfrm>
            <a:off x="561182" y="1478499"/>
            <a:ext cx="3455988" cy="2333089"/>
            <a:chOff x="4742612" y="-68079"/>
            <a:chExt cx="3456710" cy="2333304"/>
          </a:xfrm>
        </p:grpSpPr>
        <p:sp>
          <p:nvSpPr>
            <p:cNvPr id="76852" name="TextBox 43"/>
            <p:cNvSpPr txBox="1">
              <a:spLocks noChangeArrowheads="1"/>
            </p:cNvSpPr>
            <p:nvPr/>
          </p:nvSpPr>
          <p:spPr bwMode="auto">
            <a:xfrm>
              <a:off x="4742612" y="-68079"/>
              <a:ext cx="3456710" cy="132356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Rövidtávon, ahol a kereslet és a kínálat rugalmatlan</a:t>
              </a:r>
              <a:r>
                <a:rPr lang="en-US" altLang="en-US" dirty="0"/>
                <a:t>, </a:t>
              </a:r>
              <a:r>
                <a:rPr lang="hu-HU" altLang="en-US" dirty="0"/>
                <a:t>a kínálat eltolódása</a:t>
              </a:r>
              <a:r>
                <a:rPr lang="en-US" altLang="en-US" dirty="0"/>
                <a:t>.</a:t>
              </a:r>
              <a:r>
                <a:rPr lang="hu-HU" altLang="en-US" dirty="0"/>
                <a:t>..</a:t>
              </a:r>
              <a:endParaRPr lang="en-US" altLang="en-US" dirty="0"/>
            </a:p>
          </p:txBody>
        </p:sp>
        <p:cxnSp>
          <p:nvCxnSpPr>
            <p:cNvPr id="78" name="Straight Connector 77"/>
            <p:cNvCxnSpPr>
              <a:stCxn id="76852" idx="2"/>
            </p:cNvCxnSpPr>
            <p:nvPr/>
          </p:nvCxnSpPr>
          <p:spPr>
            <a:xfrm>
              <a:off x="6470967" y="1255482"/>
              <a:ext cx="234204" cy="100974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19" name="Group 78"/>
          <p:cNvGrpSpPr>
            <a:grpSpLocks/>
          </p:cNvGrpSpPr>
          <p:nvPr/>
        </p:nvGrpSpPr>
        <p:grpSpPr bwMode="auto">
          <a:xfrm>
            <a:off x="1108076" y="4253180"/>
            <a:ext cx="3448698" cy="1323439"/>
            <a:chOff x="5256412" y="1121134"/>
            <a:chExt cx="3448096" cy="1325146"/>
          </a:xfrm>
        </p:grpSpPr>
        <p:sp>
          <p:nvSpPr>
            <p:cNvPr id="76850" name="TextBox 43"/>
            <p:cNvSpPr txBox="1">
              <a:spLocks noChangeArrowheads="1"/>
            </p:cNvSpPr>
            <p:nvPr/>
          </p:nvSpPr>
          <p:spPr bwMode="auto">
            <a:xfrm>
              <a:off x="7205415" y="1121134"/>
              <a:ext cx="1499093" cy="132514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nagy árnövekedéshez vezet</a:t>
              </a:r>
              <a:endParaRPr lang="en-US" altLang="en-US" dirty="0"/>
            </a:p>
          </p:txBody>
        </p:sp>
        <p:cxnSp>
          <p:nvCxnSpPr>
            <p:cNvPr id="81" name="Straight Connector 80"/>
            <p:cNvCxnSpPr>
              <a:endCxn id="76850" idx="1"/>
            </p:cNvCxnSpPr>
            <p:nvPr/>
          </p:nvCxnSpPr>
          <p:spPr>
            <a:xfrm>
              <a:off x="5256412" y="1286180"/>
              <a:ext cx="1949003" cy="49752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20" name="Group 58"/>
          <p:cNvGrpSpPr>
            <a:grpSpLocks/>
          </p:cNvGrpSpPr>
          <p:nvPr/>
        </p:nvGrpSpPr>
        <p:grpSpPr bwMode="auto">
          <a:xfrm>
            <a:off x="4862513" y="4549775"/>
            <a:ext cx="2032000" cy="369888"/>
            <a:chOff x="449094" y="4038600"/>
            <a:chExt cx="2031497" cy="36933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914116" y="4289048"/>
              <a:ext cx="1566475" cy="31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9" name="TextBox 84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76821" name="Group 17"/>
          <p:cNvGrpSpPr>
            <a:grpSpLocks/>
          </p:cNvGrpSpPr>
          <p:nvPr/>
        </p:nvGrpSpPr>
        <p:grpSpPr bwMode="auto">
          <a:xfrm>
            <a:off x="6169025" y="3765550"/>
            <a:ext cx="2432050" cy="2235200"/>
            <a:chOff x="1033157" y="2672156"/>
            <a:chExt cx="2433409" cy="2235528"/>
          </a:xfrm>
        </p:grpSpPr>
        <p:cxnSp>
          <p:nvCxnSpPr>
            <p:cNvPr id="87" name="Straight Connector 86"/>
            <p:cNvCxnSpPr/>
            <p:nvPr/>
          </p:nvCxnSpPr>
          <p:spPr>
            <a:xfrm rot="10800000" flipV="1">
              <a:off x="1033157" y="3080204"/>
              <a:ext cx="2033135" cy="182748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7" name="TextBox 87"/>
            <p:cNvSpPr txBox="1">
              <a:spLocks noChangeArrowheads="1"/>
            </p:cNvSpPr>
            <p:nvPr/>
          </p:nvSpPr>
          <p:spPr bwMode="auto">
            <a:xfrm>
              <a:off x="3043052" y="267215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6822" name="Group 17"/>
          <p:cNvGrpSpPr>
            <a:grpSpLocks/>
          </p:cNvGrpSpPr>
          <p:nvPr/>
        </p:nvGrpSpPr>
        <p:grpSpPr bwMode="auto">
          <a:xfrm>
            <a:off x="5813425" y="3692525"/>
            <a:ext cx="2322513" cy="2097088"/>
            <a:chOff x="609601" y="2589026"/>
            <a:chExt cx="2322582" cy="2096986"/>
          </a:xfrm>
        </p:grpSpPr>
        <p:cxnSp>
          <p:nvCxnSpPr>
            <p:cNvPr id="90" name="Straight Connector 89"/>
            <p:cNvCxnSpPr/>
            <p:nvPr/>
          </p:nvCxnSpPr>
          <p:spPr>
            <a:xfrm rot="10800000" flipV="1">
              <a:off x="609601" y="2963658"/>
              <a:ext cx="1924107" cy="17223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5" name="TextBox 90"/>
            <p:cNvSpPr txBox="1">
              <a:spLocks noChangeArrowheads="1"/>
            </p:cNvSpPr>
            <p:nvPr/>
          </p:nvSpPr>
          <p:spPr bwMode="auto">
            <a:xfrm>
              <a:off x="2508669" y="258902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76823" name="Freeform 183"/>
          <p:cNvSpPr>
            <a:spLocks/>
          </p:cNvSpPr>
          <p:nvPr/>
        </p:nvSpPr>
        <p:spPr bwMode="auto">
          <a:xfrm>
            <a:off x="6861175" y="47371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4" name="Freeform 183"/>
          <p:cNvSpPr>
            <a:spLocks/>
          </p:cNvSpPr>
          <p:nvPr/>
        </p:nvSpPr>
        <p:spPr bwMode="auto">
          <a:xfrm>
            <a:off x="7216775" y="49498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825" name="Group 58"/>
          <p:cNvGrpSpPr>
            <a:grpSpLocks/>
          </p:cNvGrpSpPr>
          <p:nvPr/>
        </p:nvGrpSpPr>
        <p:grpSpPr bwMode="auto">
          <a:xfrm>
            <a:off x="4891088" y="4811712"/>
            <a:ext cx="2400300" cy="369888"/>
            <a:chOff x="460969" y="4062350"/>
            <a:chExt cx="2399934" cy="369332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914925" y="4265245"/>
              <a:ext cx="194597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3" name="TextBox 95"/>
            <p:cNvSpPr txBox="1">
              <a:spLocks noChangeArrowheads="1"/>
            </p:cNvSpPr>
            <p:nvPr/>
          </p:nvSpPr>
          <p:spPr bwMode="auto">
            <a:xfrm>
              <a:off x="460969" y="406235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V="1">
            <a:off x="7491413" y="4324350"/>
            <a:ext cx="558800" cy="6350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5343525" y="4894262"/>
            <a:ext cx="223838" cy="14288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28" name="Group 98"/>
          <p:cNvGrpSpPr>
            <a:grpSpLocks/>
          </p:cNvGrpSpPr>
          <p:nvPr/>
        </p:nvGrpSpPr>
        <p:grpSpPr bwMode="auto">
          <a:xfrm>
            <a:off x="5514975" y="1371600"/>
            <a:ext cx="3455988" cy="2947988"/>
            <a:chOff x="4953000" y="-326609"/>
            <a:chExt cx="3456710" cy="2946890"/>
          </a:xfrm>
        </p:grpSpPr>
        <p:sp>
          <p:nvSpPr>
            <p:cNvPr id="76840" name="TextBox 43"/>
            <p:cNvSpPr txBox="1">
              <a:spLocks noChangeArrowheads="1"/>
            </p:cNvSpPr>
            <p:nvPr/>
          </p:nvSpPr>
          <p:spPr bwMode="auto">
            <a:xfrm>
              <a:off x="4953000" y="-326609"/>
              <a:ext cx="3456710" cy="132294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Hosszútávon, ahol a kereslet és a kínálat rugalmatlan, a kínálat eltolódása</a:t>
              </a:r>
              <a:r>
                <a:rPr lang="en-US" altLang="en-US" dirty="0" smtClean="0"/>
                <a:t>.</a:t>
              </a:r>
              <a:r>
                <a:rPr lang="hu-HU" altLang="en-US" dirty="0" smtClean="0"/>
                <a:t>.</a:t>
              </a:r>
              <a:r>
                <a:rPr lang="en-US" altLang="en-US" dirty="0" smtClean="0"/>
                <a:t>. </a:t>
              </a:r>
              <a:endParaRPr lang="en-US" altLang="en-US" dirty="0"/>
            </a:p>
          </p:txBody>
        </p:sp>
        <p:cxnSp>
          <p:nvCxnSpPr>
            <p:cNvPr id="101" name="Straight Connector 100"/>
            <p:cNvCxnSpPr>
              <a:stCxn id="76840" idx="2"/>
            </p:cNvCxnSpPr>
            <p:nvPr/>
          </p:nvCxnSpPr>
          <p:spPr>
            <a:xfrm>
              <a:off x="6681355" y="996337"/>
              <a:ext cx="586704" cy="162394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29" name="Group 101"/>
          <p:cNvGrpSpPr>
            <a:grpSpLocks/>
          </p:cNvGrpSpPr>
          <p:nvPr/>
        </p:nvGrpSpPr>
        <p:grpSpPr bwMode="auto">
          <a:xfrm>
            <a:off x="5451476" y="4946650"/>
            <a:ext cx="3149598" cy="1326812"/>
            <a:chOff x="4667002" y="1657783"/>
            <a:chExt cx="3150211" cy="1328434"/>
          </a:xfrm>
        </p:grpSpPr>
        <p:sp>
          <p:nvSpPr>
            <p:cNvPr id="76838" name="TextBox 43"/>
            <p:cNvSpPr txBox="1">
              <a:spLocks noChangeArrowheads="1"/>
            </p:cNvSpPr>
            <p:nvPr/>
          </p:nvSpPr>
          <p:spPr bwMode="auto">
            <a:xfrm>
              <a:off x="6048876" y="1969313"/>
              <a:ext cx="1768337" cy="101690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kis </a:t>
              </a:r>
              <a:r>
                <a:rPr lang="hu-HU" altLang="en-US" dirty="0" err="1" smtClean="0"/>
                <a:t>árnövekedés-hez</a:t>
              </a:r>
              <a:r>
                <a:rPr lang="hu-HU" altLang="en-US" dirty="0" smtClean="0"/>
                <a:t> </a:t>
              </a:r>
              <a:r>
                <a:rPr lang="hu-HU" altLang="en-US" dirty="0"/>
                <a:t>vezet</a:t>
              </a:r>
              <a:endParaRPr lang="en-US" altLang="en-US" dirty="0"/>
            </a:p>
          </p:txBody>
        </p:sp>
        <p:cxnSp>
          <p:nvCxnSpPr>
            <p:cNvPr id="104" name="Straight Connector 103"/>
            <p:cNvCxnSpPr>
              <a:endCxn id="76838" idx="1"/>
            </p:cNvCxnSpPr>
            <p:nvPr/>
          </p:nvCxnSpPr>
          <p:spPr>
            <a:xfrm>
              <a:off x="4667002" y="1657783"/>
              <a:ext cx="1381874" cy="8199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30" name="Group 8"/>
          <p:cNvGrpSpPr>
            <a:grpSpLocks/>
          </p:cNvGrpSpPr>
          <p:nvPr/>
        </p:nvGrpSpPr>
        <p:grpSpPr bwMode="auto">
          <a:xfrm>
            <a:off x="531813" y="6248400"/>
            <a:ext cx="3963987" cy="381000"/>
            <a:chOff x="677694" y="5246132"/>
            <a:chExt cx="3963415" cy="381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197" y="5246132"/>
              <a:ext cx="3199938" cy="11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36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76837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6831" name="Group 34"/>
          <p:cNvGrpSpPr>
            <a:grpSpLocks/>
          </p:cNvGrpSpPr>
          <p:nvPr/>
        </p:nvGrpSpPr>
        <p:grpSpPr bwMode="auto">
          <a:xfrm>
            <a:off x="5103813" y="6248400"/>
            <a:ext cx="3963987" cy="381000"/>
            <a:chOff x="677694" y="5246132"/>
            <a:chExt cx="3963415" cy="3810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914197" y="5246132"/>
              <a:ext cx="3199938" cy="11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33" name="TextBox 31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76834" name="TextBox 3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  <p:bldP spid="76823" grpId="0" animBg="1"/>
      <p:bldP spid="768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illegális drogok csökkentésének gazdaságpolitikája</a:t>
            </a: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5F988-CEEC-42BD-A9C1-5AC4E69A0EAC}" type="slidenum">
              <a:rPr lang="en-US" altLang="en-US" smtClean="0">
                <a:latin typeface="Calibri" pitchFamily="34" charset="0"/>
              </a:rPr>
              <a:pPr eaLnBrk="1" hangingPunct="1"/>
              <a:t>16</a:t>
            </a:fld>
            <a:endParaRPr lang="en-US" altLang="en-US" smtClean="0">
              <a:latin typeface="Calibri" pitchFamily="34" charset="0"/>
            </a:endParaRPr>
          </a:p>
        </p:txBody>
      </p:sp>
      <p:grpSp>
        <p:nvGrpSpPr>
          <p:cNvPr id="80901" name="Group 4"/>
          <p:cNvGrpSpPr>
            <a:grpSpLocks/>
          </p:cNvGrpSpPr>
          <p:nvPr/>
        </p:nvGrpSpPr>
        <p:grpSpPr bwMode="auto">
          <a:xfrm>
            <a:off x="4606925" y="1831975"/>
            <a:ext cx="3962400" cy="3352800"/>
            <a:chOff x="4607004" y="1535668"/>
            <a:chExt cx="3962400" cy="3352800"/>
          </a:xfrm>
        </p:grpSpPr>
        <p:sp>
          <p:nvSpPr>
            <p:cNvPr id="6" name="Rectangle 5"/>
            <p:cNvSpPr/>
            <p:nvPr/>
          </p:nvSpPr>
          <p:spPr>
            <a:xfrm>
              <a:off x="5369004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80989" name="Group 13"/>
            <p:cNvGrpSpPr>
              <a:grpSpLocks/>
            </p:cNvGrpSpPr>
            <p:nvPr/>
          </p:nvGrpSpPr>
          <p:grpSpPr bwMode="auto">
            <a:xfrm>
              <a:off x="4607004" y="1535668"/>
              <a:ext cx="763588" cy="3352800"/>
              <a:chOff x="152400" y="1905000"/>
              <a:chExt cx="763588" cy="3352800"/>
            </a:xfrm>
          </p:grpSpPr>
          <p:sp>
            <p:nvSpPr>
              <p:cNvPr id="80990" name="TextBox 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9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02" name="Group 9"/>
          <p:cNvGrpSpPr>
            <a:grpSpLocks/>
          </p:cNvGrpSpPr>
          <p:nvPr/>
        </p:nvGrpSpPr>
        <p:grpSpPr bwMode="auto">
          <a:xfrm>
            <a:off x="31510" y="1831975"/>
            <a:ext cx="3962400" cy="3352800"/>
            <a:chOff x="0" y="1535668"/>
            <a:chExt cx="3962400" cy="3352800"/>
          </a:xfrm>
        </p:grpSpPr>
        <p:sp>
          <p:nvSpPr>
            <p:cNvPr id="11" name="Rectangle 10"/>
            <p:cNvSpPr/>
            <p:nvPr/>
          </p:nvSpPr>
          <p:spPr>
            <a:xfrm>
              <a:off x="762000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80985" name="Group 13"/>
            <p:cNvGrpSpPr>
              <a:grpSpLocks/>
            </p:cNvGrpSpPr>
            <p:nvPr/>
          </p:nvGrpSpPr>
          <p:grpSpPr bwMode="auto">
            <a:xfrm>
              <a:off x="0" y="1535668"/>
              <a:ext cx="763588" cy="3352800"/>
              <a:chOff x="152400" y="1905000"/>
              <a:chExt cx="763588" cy="3352800"/>
            </a:xfrm>
          </p:grpSpPr>
          <p:sp>
            <p:nvSpPr>
              <p:cNvPr id="80986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14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03" name="Group 17"/>
          <p:cNvGrpSpPr>
            <a:grpSpLocks/>
          </p:cNvGrpSpPr>
          <p:nvPr/>
        </p:nvGrpSpPr>
        <p:grpSpPr bwMode="auto">
          <a:xfrm>
            <a:off x="1981199" y="2582863"/>
            <a:ext cx="1082861" cy="2514600"/>
            <a:chOff x="2133599" y="2655332"/>
            <a:chExt cx="1082629" cy="25146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1257217" y="3531714"/>
              <a:ext cx="2514600" cy="761836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83" name="TextBox 16"/>
            <p:cNvSpPr txBox="1">
              <a:spLocks noChangeArrowheads="1"/>
            </p:cNvSpPr>
            <p:nvPr/>
          </p:nvSpPr>
          <p:spPr bwMode="auto">
            <a:xfrm>
              <a:off x="2864925" y="4762207"/>
              <a:ext cx="3513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grpSp>
        <p:nvGrpSpPr>
          <p:cNvPr id="80904" name="Group 58"/>
          <p:cNvGrpSpPr>
            <a:grpSpLocks/>
          </p:cNvGrpSpPr>
          <p:nvPr/>
        </p:nvGrpSpPr>
        <p:grpSpPr bwMode="auto">
          <a:xfrm>
            <a:off x="322263" y="3132138"/>
            <a:ext cx="1898650" cy="369887"/>
            <a:chOff x="449094" y="4038600"/>
            <a:chExt cx="1898890" cy="3693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14290" y="4265271"/>
              <a:ext cx="143369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81" name="TextBox 1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80905" name="TextBox 20"/>
          <p:cNvSpPr txBox="1">
            <a:spLocks noChangeArrowheads="1"/>
          </p:cNvSpPr>
          <p:nvPr/>
        </p:nvSpPr>
        <p:spPr bwMode="auto">
          <a:xfrm>
            <a:off x="728316" y="533400"/>
            <a:ext cx="27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(a) </a:t>
            </a:r>
            <a:r>
              <a:rPr lang="hu-HU" altLang="en-US" dirty="0"/>
              <a:t>A drog tiltása</a:t>
            </a:r>
            <a:endParaRPr lang="en-US" altLang="en-US" dirty="0"/>
          </a:p>
        </p:txBody>
      </p:sp>
      <p:grpSp>
        <p:nvGrpSpPr>
          <p:cNvPr id="80906" name="Group 17"/>
          <p:cNvGrpSpPr>
            <a:grpSpLocks/>
          </p:cNvGrpSpPr>
          <p:nvPr/>
        </p:nvGrpSpPr>
        <p:grpSpPr bwMode="auto">
          <a:xfrm>
            <a:off x="6732588" y="2576513"/>
            <a:ext cx="2103437" cy="2459037"/>
            <a:chOff x="2278705" y="2649400"/>
            <a:chExt cx="2103204" cy="2458395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9" name="TextBox 23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</a:t>
              </a:r>
            </a:p>
          </p:txBody>
        </p:sp>
      </p:grpSp>
      <p:sp>
        <p:nvSpPr>
          <p:cNvPr id="80908" name="TextBox 25"/>
          <p:cNvSpPr txBox="1">
            <a:spLocks noChangeArrowheads="1"/>
          </p:cNvSpPr>
          <p:nvPr/>
        </p:nvSpPr>
        <p:spPr bwMode="auto">
          <a:xfrm>
            <a:off x="5016682" y="533400"/>
            <a:ext cx="3704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Drog-felvilágosítás</a:t>
            </a:r>
            <a:endParaRPr lang="en-US" altLang="en-US" dirty="0"/>
          </a:p>
        </p:txBody>
      </p:sp>
      <p:grpSp>
        <p:nvGrpSpPr>
          <p:cNvPr id="80909" name="Group 17"/>
          <p:cNvGrpSpPr>
            <a:grpSpLocks/>
          </p:cNvGrpSpPr>
          <p:nvPr/>
        </p:nvGrpSpPr>
        <p:grpSpPr bwMode="auto">
          <a:xfrm>
            <a:off x="1839913" y="2479675"/>
            <a:ext cx="1982787" cy="2471738"/>
            <a:chOff x="1033157" y="2434649"/>
            <a:chExt cx="1982147" cy="2473035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855363" y="3090532"/>
              <a:ext cx="1994946" cy="163935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7" name="TextBox 28"/>
            <p:cNvSpPr txBox="1">
              <a:spLocks noChangeArrowheads="1"/>
            </p:cNvSpPr>
            <p:nvPr/>
          </p:nvSpPr>
          <p:spPr bwMode="auto">
            <a:xfrm>
              <a:off x="2591790" y="2434649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80910" name="Group 17"/>
          <p:cNvGrpSpPr>
            <a:grpSpLocks/>
          </p:cNvGrpSpPr>
          <p:nvPr/>
        </p:nvGrpSpPr>
        <p:grpSpPr bwMode="auto">
          <a:xfrm>
            <a:off x="1114425" y="2393950"/>
            <a:ext cx="2136775" cy="2341563"/>
            <a:chOff x="831277" y="2589026"/>
            <a:chExt cx="2136532" cy="2342403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637917" y="3001540"/>
              <a:ext cx="2123249" cy="17365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5" name="TextBox 31"/>
            <p:cNvSpPr txBox="1">
              <a:spLocks noChangeArrowheads="1"/>
            </p:cNvSpPr>
            <p:nvPr/>
          </p:nvSpPr>
          <p:spPr bwMode="auto">
            <a:xfrm>
              <a:off x="2544295" y="258902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80911" name="Freeform 183"/>
          <p:cNvSpPr>
            <a:spLocks/>
          </p:cNvSpPr>
          <p:nvPr/>
        </p:nvSpPr>
        <p:spPr bwMode="auto">
          <a:xfrm>
            <a:off x="2136775" y="32861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Freeform 183"/>
          <p:cNvSpPr>
            <a:spLocks/>
          </p:cNvSpPr>
          <p:nvPr/>
        </p:nvSpPr>
        <p:spPr bwMode="auto">
          <a:xfrm>
            <a:off x="2384425" y="41275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13" name="Group 58"/>
          <p:cNvGrpSpPr>
            <a:grpSpLocks/>
          </p:cNvGrpSpPr>
          <p:nvPr/>
        </p:nvGrpSpPr>
        <p:grpSpPr bwMode="auto">
          <a:xfrm>
            <a:off x="298450" y="3967163"/>
            <a:ext cx="2182813" cy="368300"/>
            <a:chOff x="449094" y="4038600"/>
            <a:chExt cx="2184199" cy="36933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527" y="4264657"/>
              <a:ext cx="1718766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3" name="TextBox 36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2552700" y="3051175"/>
            <a:ext cx="760413" cy="12700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76250" y="3773488"/>
            <a:ext cx="803275" cy="158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16" name="Group 39"/>
          <p:cNvGrpSpPr>
            <a:grpSpLocks/>
          </p:cNvGrpSpPr>
          <p:nvPr/>
        </p:nvGrpSpPr>
        <p:grpSpPr bwMode="auto">
          <a:xfrm>
            <a:off x="2190750" y="1023938"/>
            <a:ext cx="2435225" cy="1933574"/>
            <a:chOff x="5020338" y="698933"/>
            <a:chExt cx="2435432" cy="1934193"/>
          </a:xfrm>
        </p:grpSpPr>
        <p:sp>
          <p:nvSpPr>
            <p:cNvPr id="80970" name="TextBox 43"/>
            <p:cNvSpPr txBox="1">
              <a:spLocks noChangeArrowheads="1"/>
            </p:cNvSpPr>
            <p:nvPr/>
          </p:nvSpPr>
          <p:spPr bwMode="auto">
            <a:xfrm>
              <a:off x="5020338" y="698933"/>
              <a:ext cx="2435432" cy="101598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 drogok tiltása csökkenti a drog kínálatát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42" name="Straight Connector 41"/>
            <p:cNvCxnSpPr>
              <a:stCxn id="80970" idx="2"/>
            </p:cNvCxnSpPr>
            <p:nvPr/>
          </p:nvCxnSpPr>
          <p:spPr>
            <a:xfrm flipH="1">
              <a:off x="5954411" y="1714922"/>
              <a:ext cx="283643" cy="91820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7" name="Group 42"/>
          <p:cNvGrpSpPr>
            <a:grpSpLocks/>
          </p:cNvGrpSpPr>
          <p:nvPr/>
        </p:nvGrpSpPr>
        <p:grpSpPr bwMode="auto">
          <a:xfrm>
            <a:off x="877886" y="1905000"/>
            <a:ext cx="1242219" cy="1876425"/>
            <a:chOff x="5000501" y="753861"/>
            <a:chExt cx="1242288" cy="1875391"/>
          </a:xfrm>
        </p:grpSpPr>
        <p:sp>
          <p:nvSpPr>
            <p:cNvPr id="80968" name="TextBox 43"/>
            <p:cNvSpPr txBox="1">
              <a:spLocks noChangeArrowheads="1"/>
            </p:cNvSpPr>
            <p:nvPr/>
          </p:nvSpPr>
          <p:spPr bwMode="auto">
            <a:xfrm>
              <a:off x="5000501" y="753861"/>
              <a:ext cx="1242288" cy="1015103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ami növeli az </a:t>
              </a:r>
              <a:r>
                <a:rPr lang="hu-HU" altLang="en-US" dirty="0" smtClean="0"/>
                <a:t>árat</a:t>
              </a:r>
              <a:r>
                <a:rPr lang="en-US" altLang="en-US" dirty="0" smtClean="0"/>
                <a:t>…</a:t>
              </a:r>
              <a:endParaRPr lang="en-US" altLang="en-US" dirty="0"/>
            </a:p>
          </p:txBody>
        </p:sp>
        <p:cxnSp>
          <p:nvCxnSpPr>
            <p:cNvPr id="45" name="Straight Connector 44"/>
            <p:cNvCxnSpPr>
              <a:endCxn id="80968" idx="2"/>
            </p:cNvCxnSpPr>
            <p:nvPr/>
          </p:nvCxnSpPr>
          <p:spPr>
            <a:xfrm flipV="1">
              <a:off x="5008440" y="1768964"/>
              <a:ext cx="613205" cy="8602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8" name="Group 58"/>
          <p:cNvGrpSpPr>
            <a:grpSpLocks/>
          </p:cNvGrpSpPr>
          <p:nvPr/>
        </p:nvGrpSpPr>
        <p:grpSpPr bwMode="auto">
          <a:xfrm>
            <a:off x="4938713" y="3824288"/>
            <a:ext cx="2233612" cy="368300"/>
            <a:chOff x="449094" y="4038600"/>
            <a:chExt cx="2233378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914182" y="4290128"/>
              <a:ext cx="1768290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7" name="TextBox 47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19" name="Group 17"/>
          <p:cNvGrpSpPr>
            <a:grpSpLocks/>
          </p:cNvGrpSpPr>
          <p:nvPr/>
        </p:nvGrpSpPr>
        <p:grpSpPr bwMode="auto">
          <a:xfrm>
            <a:off x="6197600" y="2690813"/>
            <a:ext cx="2347618" cy="2235200"/>
            <a:chOff x="1033157" y="2672156"/>
            <a:chExt cx="2348589" cy="2235528"/>
          </a:xfrm>
        </p:grpSpPr>
        <p:cxnSp>
          <p:nvCxnSpPr>
            <p:cNvPr id="50" name="Straight Connector 49"/>
            <p:cNvCxnSpPr/>
            <p:nvPr/>
          </p:nvCxnSpPr>
          <p:spPr>
            <a:xfrm rot="10800000" flipV="1">
              <a:off x="1033157" y="3080203"/>
              <a:ext cx="2032841" cy="182748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5" name="TextBox 50"/>
            <p:cNvSpPr txBox="1">
              <a:spLocks noChangeArrowheads="1"/>
            </p:cNvSpPr>
            <p:nvPr/>
          </p:nvSpPr>
          <p:spPr bwMode="auto">
            <a:xfrm>
              <a:off x="3043052" y="2672156"/>
              <a:ext cx="338694" cy="369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S</a:t>
              </a:r>
              <a:endParaRPr lang="en-US" altLang="en-US" baseline="-25000" dirty="0"/>
            </a:p>
          </p:txBody>
        </p:sp>
      </p:grpSp>
      <p:sp>
        <p:nvSpPr>
          <p:cNvPr id="80920" name="Freeform 183"/>
          <p:cNvSpPr>
            <a:spLocks/>
          </p:cNvSpPr>
          <p:nvPr/>
        </p:nvSpPr>
        <p:spPr bwMode="auto">
          <a:xfrm>
            <a:off x="7537450" y="36036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21" name="Group 58"/>
          <p:cNvGrpSpPr>
            <a:grpSpLocks/>
          </p:cNvGrpSpPr>
          <p:nvPr/>
        </p:nvGrpSpPr>
        <p:grpSpPr bwMode="auto">
          <a:xfrm>
            <a:off x="4938713" y="3465513"/>
            <a:ext cx="2684462" cy="369887"/>
            <a:chOff x="460969" y="4062350"/>
            <a:chExt cx="2684942" cy="36933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915075" y="4265245"/>
              <a:ext cx="22308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3" name="TextBox 58"/>
            <p:cNvSpPr txBox="1">
              <a:spLocks noChangeArrowheads="1"/>
            </p:cNvSpPr>
            <p:nvPr/>
          </p:nvSpPr>
          <p:spPr bwMode="auto">
            <a:xfrm>
              <a:off x="460969" y="406235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6564313" y="3144838"/>
            <a:ext cx="558800" cy="476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5280025" y="3879851"/>
            <a:ext cx="352425" cy="12700"/>
          </a:xfrm>
          <a:prstGeom prst="straightConnector1">
            <a:avLst/>
          </a:prstGeom>
          <a:ln w="19050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24" name="Group 61"/>
          <p:cNvGrpSpPr>
            <a:grpSpLocks/>
          </p:cNvGrpSpPr>
          <p:nvPr/>
        </p:nvGrpSpPr>
        <p:grpSpPr bwMode="auto">
          <a:xfrm>
            <a:off x="6853238" y="983490"/>
            <a:ext cx="2339975" cy="2091498"/>
            <a:chOff x="6262992" y="357132"/>
            <a:chExt cx="2340429" cy="2093937"/>
          </a:xfrm>
        </p:grpSpPr>
        <p:sp>
          <p:nvSpPr>
            <p:cNvPr id="80960" name="TextBox 43"/>
            <p:cNvSpPr txBox="1">
              <a:spLocks noChangeArrowheads="1"/>
            </p:cNvSpPr>
            <p:nvPr/>
          </p:nvSpPr>
          <p:spPr bwMode="auto">
            <a:xfrm>
              <a:off x="6262992" y="357132"/>
              <a:ext cx="2340429" cy="132498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 drog-felvilágosítás csökkenti a keresletet</a:t>
              </a:r>
              <a:r>
                <a:rPr lang="en-US" altLang="en-US" dirty="0" smtClean="0"/>
                <a:t>.</a:t>
              </a:r>
              <a:r>
                <a:rPr lang="hu-HU" altLang="en-US" dirty="0" smtClean="0"/>
                <a:t>.</a:t>
              </a:r>
              <a:r>
                <a:rPr lang="en-US" altLang="en-US" dirty="0" smtClean="0"/>
                <a:t>.</a:t>
              </a:r>
              <a:endParaRPr lang="en-US" alt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6196746" y="1792571"/>
              <a:ext cx="724744" cy="5922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5" name="Group 64"/>
          <p:cNvGrpSpPr>
            <a:grpSpLocks/>
          </p:cNvGrpSpPr>
          <p:nvPr/>
        </p:nvGrpSpPr>
        <p:grpSpPr bwMode="auto">
          <a:xfrm>
            <a:off x="5456237" y="1343561"/>
            <a:ext cx="1287462" cy="2528352"/>
            <a:chOff x="4642814" y="-869185"/>
            <a:chExt cx="1287493" cy="252697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4738067" y="399584"/>
              <a:ext cx="274247" cy="125820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9" name="TextBox 43"/>
            <p:cNvSpPr txBox="1">
              <a:spLocks noChangeArrowheads="1"/>
            </p:cNvSpPr>
            <p:nvPr/>
          </p:nvSpPr>
          <p:spPr bwMode="auto">
            <a:xfrm>
              <a:off x="4642814" y="-869185"/>
              <a:ext cx="1287493" cy="132271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ami csökkenti az árat</a:t>
              </a:r>
              <a:r>
                <a:rPr lang="en-US" altLang="en-US" dirty="0"/>
                <a:t> . .</a:t>
              </a:r>
            </a:p>
          </p:txBody>
        </p:sp>
      </p:grpSp>
      <p:grpSp>
        <p:nvGrpSpPr>
          <p:cNvPr id="80926" name="Group 8"/>
          <p:cNvGrpSpPr>
            <a:grpSpLocks/>
          </p:cNvGrpSpPr>
          <p:nvPr/>
        </p:nvGrpSpPr>
        <p:grpSpPr bwMode="auto">
          <a:xfrm>
            <a:off x="525463" y="5173663"/>
            <a:ext cx="3963987" cy="381000"/>
            <a:chOff x="677694" y="5246132"/>
            <a:chExt cx="3963415" cy="381000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6" name="TextBox 69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80957" name="TextBox 70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80927" name="Group 34"/>
          <p:cNvGrpSpPr>
            <a:grpSpLocks/>
          </p:cNvGrpSpPr>
          <p:nvPr/>
        </p:nvGrpSpPr>
        <p:grpSpPr bwMode="auto">
          <a:xfrm>
            <a:off x="5132388" y="5173663"/>
            <a:ext cx="3963987" cy="381000"/>
            <a:chOff x="677694" y="5246132"/>
            <a:chExt cx="3963415" cy="381000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3" name="TextBox 73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mennyiség </a:t>
              </a:r>
            </a:p>
          </p:txBody>
        </p:sp>
        <p:sp>
          <p:nvSpPr>
            <p:cNvPr id="80954" name="TextBox 74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80928" name="Group 58"/>
          <p:cNvGrpSpPr>
            <a:grpSpLocks/>
          </p:cNvGrpSpPr>
          <p:nvPr/>
        </p:nvGrpSpPr>
        <p:grpSpPr bwMode="auto">
          <a:xfrm>
            <a:off x="2257425" y="4217988"/>
            <a:ext cx="449263" cy="1330325"/>
            <a:chOff x="6960219" y="4144491"/>
            <a:chExt cx="449162" cy="1330241"/>
          </a:xfrm>
        </p:grpSpPr>
        <p:sp>
          <p:nvSpPr>
            <p:cNvPr id="80950" name="TextBox 83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6683186" y="4623092"/>
              <a:ext cx="960376" cy="31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9" name="Group 58"/>
          <p:cNvGrpSpPr>
            <a:grpSpLocks/>
          </p:cNvGrpSpPr>
          <p:nvPr/>
        </p:nvGrpSpPr>
        <p:grpSpPr bwMode="auto">
          <a:xfrm>
            <a:off x="1965325" y="3341688"/>
            <a:ext cx="449263" cy="2206625"/>
            <a:chOff x="6926171" y="3267888"/>
            <a:chExt cx="449162" cy="2206844"/>
          </a:xfrm>
        </p:grpSpPr>
        <p:sp>
          <p:nvSpPr>
            <p:cNvPr id="80948" name="TextBox 87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6246576" y="4182380"/>
              <a:ext cx="1836919" cy="793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 flipV="1">
            <a:off x="2190750" y="5062538"/>
            <a:ext cx="24606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1" name="Group 100"/>
          <p:cNvGrpSpPr>
            <a:grpSpLocks/>
          </p:cNvGrpSpPr>
          <p:nvPr/>
        </p:nvGrpSpPr>
        <p:grpSpPr bwMode="auto">
          <a:xfrm>
            <a:off x="2209800" y="5064124"/>
            <a:ext cx="2481264" cy="1641475"/>
            <a:chOff x="4935988" y="1710957"/>
            <a:chExt cx="2479353" cy="1643383"/>
          </a:xfrm>
        </p:grpSpPr>
        <p:sp>
          <p:nvSpPr>
            <p:cNvPr id="80946" name="TextBox 101"/>
            <p:cNvSpPr txBox="1">
              <a:spLocks noChangeArrowheads="1"/>
            </p:cNvSpPr>
            <p:nvPr/>
          </p:nvSpPr>
          <p:spPr bwMode="auto">
            <a:xfrm>
              <a:off x="4935988" y="2337497"/>
              <a:ext cx="2479353" cy="1016843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03" name="Straight Connector 102"/>
            <p:cNvCxnSpPr>
              <a:endCxn id="80946" idx="0"/>
            </p:cNvCxnSpPr>
            <p:nvPr/>
          </p:nvCxnSpPr>
          <p:spPr>
            <a:xfrm>
              <a:off x="5110479" y="1710957"/>
              <a:ext cx="1065186" cy="6265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2" name="Group 17"/>
          <p:cNvGrpSpPr>
            <a:grpSpLocks/>
          </p:cNvGrpSpPr>
          <p:nvPr/>
        </p:nvGrpSpPr>
        <p:grpSpPr bwMode="auto">
          <a:xfrm>
            <a:off x="6065838" y="2681288"/>
            <a:ext cx="2103437" cy="2459037"/>
            <a:chOff x="2278705" y="2649400"/>
            <a:chExt cx="2103204" cy="2458395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5" name="TextBox 108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33" name="Group 58"/>
          <p:cNvGrpSpPr>
            <a:grpSpLocks/>
          </p:cNvGrpSpPr>
          <p:nvPr/>
        </p:nvGrpSpPr>
        <p:grpSpPr bwMode="auto">
          <a:xfrm>
            <a:off x="7385050" y="3668713"/>
            <a:ext cx="449263" cy="1866900"/>
            <a:chOff x="6960219" y="3609366"/>
            <a:chExt cx="449162" cy="1865366"/>
          </a:xfrm>
        </p:grpSpPr>
        <p:sp>
          <p:nvSpPr>
            <p:cNvPr id="80942" name="TextBox 110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6426593" y="4344560"/>
              <a:ext cx="1495782" cy="2539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4" name="Group 58"/>
          <p:cNvGrpSpPr>
            <a:grpSpLocks/>
          </p:cNvGrpSpPr>
          <p:nvPr/>
        </p:nvGrpSpPr>
        <p:grpSpPr bwMode="auto">
          <a:xfrm>
            <a:off x="6927850" y="4073525"/>
            <a:ext cx="449263" cy="1460500"/>
            <a:chOff x="6926171" y="4013528"/>
            <a:chExt cx="449162" cy="1461204"/>
          </a:xfrm>
        </p:grpSpPr>
        <p:sp>
          <p:nvSpPr>
            <p:cNvPr id="80940" name="TextBox 113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6200000" flipH="1">
              <a:off x="6614706" y="4558304"/>
              <a:ext cx="109113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35" name="Freeform 183"/>
          <p:cNvSpPr>
            <a:spLocks/>
          </p:cNvSpPr>
          <p:nvPr/>
        </p:nvSpPr>
        <p:spPr bwMode="auto">
          <a:xfrm>
            <a:off x="7081838" y="400685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161213" y="4964113"/>
            <a:ext cx="403225" cy="1111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7" name="Group 121"/>
          <p:cNvGrpSpPr>
            <a:grpSpLocks/>
          </p:cNvGrpSpPr>
          <p:nvPr/>
        </p:nvGrpSpPr>
        <p:grpSpPr bwMode="auto">
          <a:xfrm>
            <a:off x="5343304" y="5035550"/>
            <a:ext cx="2256059" cy="1672637"/>
            <a:chOff x="3033557" y="1777565"/>
            <a:chExt cx="2256401" cy="1668457"/>
          </a:xfrm>
        </p:grpSpPr>
        <p:sp>
          <p:nvSpPr>
            <p:cNvPr id="80938" name="TextBox 122"/>
            <p:cNvSpPr txBox="1">
              <a:spLocks noChangeArrowheads="1"/>
            </p:cNvSpPr>
            <p:nvPr/>
          </p:nvSpPr>
          <p:spPr bwMode="auto">
            <a:xfrm>
              <a:off x="3033557" y="2432897"/>
              <a:ext cx="2256401" cy="101312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24" name="Straight Connector 123"/>
            <p:cNvCxnSpPr>
              <a:endCxn id="80938" idx="0"/>
            </p:cNvCxnSpPr>
            <p:nvPr/>
          </p:nvCxnSpPr>
          <p:spPr>
            <a:xfrm flipH="1">
              <a:off x="4161758" y="1777565"/>
              <a:ext cx="877337" cy="65533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5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0" grpId="0" animBg="1"/>
      <p:bldP spid="809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piac árplafonnal</a:t>
            </a:r>
            <a:endParaRPr lang="en-US" alt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FB0F58-E4FD-40EA-A9F6-774E64503113}" type="slidenum">
              <a:rPr lang="en-US" altLang="en-US">
                <a:latin typeface="Calibri" pitchFamily="34" charset="0"/>
              </a:rPr>
              <a:pPr/>
              <a:t>17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63" y="1755775"/>
            <a:ext cx="3535362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n-US" sz="1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1438" y="1290638"/>
            <a:ext cx="841376" cy="3589337"/>
            <a:chOff x="1028133" y="982734"/>
            <a:chExt cx="841277" cy="3589266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27972" y="2971832"/>
              <a:ext cx="32003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92" name="TextBox 7"/>
            <p:cNvSpPr txBox="1">
              <a:spLocks noChangeArrowheads="1"/>
            </p:cNvSpPr>
            <p:nvPr/>
          </p:nvSpPr>
          <p:spPr bwMode="auto">
            <a:xfrm>
              <a:off x="1028133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6263" y="4879975"/>
            <a:ext cx="3733800" cy="550863"/>
            <a:chOff x="1676400" y="5181600"/>
            <a:chExt cx="3733800" cy="5497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9" name="TextBox 10"/>
            <p:cNvSpPr txBox="1">
              <a:spLocks noChangeArrowheads="1"/>
            </p:cNvSpPr>
            <p:nvPr/>
          </p:nvSpPr>
          <p:spPr bwMode="auto">
            <a:xfrm>
              <a:off x="2236294" y="5423952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56390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60500" y="1839913"/>
            <a:ext cx="2689225" cy="2173287"/>
            <a:chOff x="2826228" y="2067572"/>
            <a:chExt cx="3001977" cy="2947861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292" y="2460508"/>
              <a:ext cx="2947861" cy="21619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7" name="TextBox 14"/>
            <p:cNvSpPr txBox="1">
              <a:spLocks noChangeArrowheads="1"/>
            </p:cNvSpPr>
            <p:nvPr/>
          </p:nvSpPr>
          <p:spPr bwMode="auto">
            <a:xfrm>
              <a:off x="4888268" y="4396597"/>
              <a:ext cx="939937" cy="417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5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-183458" y="685800"/>
            <a:ext cx="49840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400" dirty="0"/>
              <a:t>(a) </a:t>
            </a:r>
            <a:r>
              <a:rPr lang="hu-HU" altLang="en-US" sz="2400" dirty="0"/>
              <a:t>Egy nem </a:t>
            </a:r>
            <a:r>
              <a:rPr lang="hu-HU" altLang="en-US" sz="2400" dirty="0" smtClean="0"/>
              <a:t>érvényesülő árplafon</a:t>
            </a:r>
            <a:endParaRPr lang="en-US" altLang="en-US" sz="24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30519" y="533400"/>
            <a:ext cx="3913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Egy </a:t>
            </a:r>
            <a:r>
              <a:rPr lang="hu-HU" altLang="en-US" dirty="0" smtClean="0"/>
              <a:t>érvényesülő árplafon</a:t>
            </a:r>
            <a:endParaRPr lang="en-US" altLang="en-US" dirty="0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304799" y="2720974"/>
            <a:ext cx="2106613" cy="307777"/>
            <a:chOff x="1392785" y="3014250"/>
            <a:chExt cx="2106187" cy="30795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7672" y="3200098"/>
              <a:ext cx="1671300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3" name="TextBox 78"/>
            <p:cNvSpPr txBox="1">
              <a:spLocks noChangeArrowheads="1"/>
            </p:cNvSpPr>
            <p:nvPr/>
          </p:nvSpPr>
          <p:spPr bwMode="auto">
            <a:xfrm>
              <a:off x="1392785" y="3014250"/>
              <a:ext cx="383360" cy="3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 dirty="0" smtClean="0"/>
                <a:t>$</a:t>
              </a:r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30" name="Straight Connector 29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1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32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331788" y="2119313"/>
            <a:ext cx="3783012" cy="401637"/>
            <a:chOff x="331796" y="2581889"/>
            <a:chExt cx="3783004" cy="402101"/>
          </a:xfrm>
        </p:grpSpPr>
        <p:grpSp>
          <p:nvGrpSpPr>
            <p:cNvPr id="56376" name="Group 28"/>
            <p:cNvGrpSpPr>
              <a:grpSpLocks/>
            </p:cNvGrpSpPr>
            <p:nvPr/>
          </p:nvGrpSpPr>
          <p:grpSpPr bwMode="auto">
            <a:xfrm>
              <a:off x="331796" y="2676213"/>
              <a:ext cx="3783004" cy="307777"/>
              <a:chOff x="1432678" y="3014250"/>
              <a:chExt cx="3781830" cy="30815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9429" y="3199878"/>
                <a:ext cx="3385079" cy="1591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79" name="TextBox 30"/>
              <p:cNvSpPr txBox="1">
                <a:spLocks noChangeArrowheads="1"/>
              </p:cNvSpPr>
              <p:nvPr/>
            </p:nvSpPr>
            <p:spPr bwMode="auto">
              <a:xfrm>
                <a:off x="1432678" y="3014250"/>
                <a:ext cx="383319" cy="308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56377" name="TextBox 92"/>
            <p:cNvSpPr txBox="1">
              <a:spLocks noChangeArrowheads="1"/>
            </p:cNvSpPr>
            <p:nvPr/>
          </p:nvSpPr>
          <p:spPr bwMode="auto">
            <a:xfrm>
              <a:off x="3162754" y="2581889"/>
              <a:ext cx="851683" cy="30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98" name="TextBox 92"/>
          <p:cNvSpPr txBox="1">
            <a:spLocks noChangeArrowheads="1"/>
          </p:cNvSpPr>
          <p:nvPr/>
        </p:nvSpPr>
        <p:spPr bwMode="auto">
          <a:xfrm>
            <a:off x="-2261" y="2989988"/>
            <a:ext cx="1725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  <a:endParaRPr lang="en-US" altLang="en-US" dirty="0"/>
          </a:p>
        </p:txBody>
      </p:sp>
      <p:sp>
        <p:nvSpPr>
          <p:cNvPr id="99" name="TextBox 92"/>
          <p:cNvSpPr txBox="1">
            <a:spLocks noChangeArrowheads="1"/>
          </p:cNvSpPr>
          <p:nvPr/>
        </p:nvSpPr>
        <p:spPr bwMode="auto">
          <a:xfrm>
            <a:off x="2133044" y="5715000"/>
            <a:ext cx="2738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mennyiség</a:t>
            </a:r>
            <a:endParaRPr lang="en-US" alt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299075" y="1754188"/>
            <a:ext cx="3533775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n-US" sz="1400" dirty="0"/>
          </a:p>
        </p:txBody>
      </p: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4497388" y="1289050"/>
            <a:ext cx="841375" cy="3589338"/>
            <a:chOff x="1028136" y="982734"/>
            <a:chExt cx="841277" cy="3589266"/>
          </a:xfrm>
        </p:grpSpPr>
        <p:cxnSp>
          <p:nvCxnSpPr>
            <p:cNvPr id="164" name="Straight Connector 163"/>
            <p:cNvCxnSpPr/>
            <p:nvPr/>
          </p:nvCxnSpPr>
          <p:spPr>
            <a:xfrm rot="5400000">
              <a:off x="227975" y="2971832"/>
              <a:ext cx="3200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5" name="TextBox 164"/>
            <p:cNvSpPr txBox="1">
              <a:spLocks noChangeArrowheads="1"/>
            </p:cNvSpPr>
            <p:nvPr/>
          </p:nvSpPr>
          <p:spPr bwMode="auto">
            <a:xfrm>
              <a:off x="1028136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16" name="Group 165"/>
          <p:cNvGrpSpPr>
            <a:grpSpLocks/>
          </p:cNvGrpSpPr>
          <p:nvPr/>
        </p:nvGrpSpPr>
        <p:grpSpPr bwMode="auto">
          <a:xfrm>
            <a:off x="5146675" y="4878388"/>
            <a:ext cx="3733800" cy="550862"/>
            <a:chOff x="1676400" y="5181600"/>
            <a:chExt cx="3733800" cy="549713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828800" y="5181600"/>
              <a:ext cx="3581400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2" name="TextBox 167"/>
            <p:cNvSpPr txBox="1">
              <a:spLocks noChangeArrowheads="1"/>
            </p:cNvSpPr>
            <p:nvPr/>
          </p:nvSpPr>
          <p:spPr bwMode="auto">
            <a:xfrm>
              <a:off x="2236294" y="5423948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56373" name="TextBox 168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169"/>
          <p:cNvGrpSpPr>
            <a:grpSpLocks/>
          </p:cNvGrpSpPr>
          <p:nvPr/>
        </p:nvGrpSpPr>
        <p:grpSpPr bwMode="auto">
          <a:xfrm>
            <a:off x="6030913" y="1838325"/>
            <a:ext cx="2778125" cy="2190750"/>
            <a:chOff x="2826228" y="2067572"/>
            <a:chExt cx="3103222" cy="2972030"/>
          </a:xfrm>
        </p:grpSpPr>
        <p:cxnSp>
          <p:nvCxnSpPr>
            <p:cNvPr id="171" name="Straight Connector 170"/>
            <p:cNvCxnSpPr/>
            <p:nvPr/>
          </p:nvCxnSpPr>
          <p:spPr>
            <a:xfrm rot="16200000" flipH="1">
              <a:off x="2432865" y="2460935"/>
              <a:ext cx="2948341" cy="21616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0" name="TextBox 171"/>
            <p:cNvSpPr txBox="1">
              <a:spLocks noChangeArrowheads="1"/>
            </p:cNvSpPr>
            <p:nvPr/>
          </p:nvSpPr>
          <p:spPr bwMode="auto">
            <a:xfrm>
              <a:off x="4967833" y="4622115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4940300" y="2719388"/>
            <a:ext cx="2039938" cy="306387"/>
            <a:chOff x="1458746" y="3014250"/>
            <a:chExt cx="2040226" cy="308157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1828686" y="3199464"/>
              <a:ext cx="1670286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8" name="TextBox 78"/>
            <p:cNvSpPr txBox="1">
              <a:spLocks noChangeArrowheads="1"/>
            </p:cNvSpPr>
            <p:nvPr/>
          </p:nvSpPr>
          <p:spPr bwMode="auto">
            <a:xfrm>
              <a:off x="1458746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5734050" y="1738313"/>
            <a:ext cx="2160588" cy="2511425"/>
            <a:chOff x="2446826" y="4309345"/>
            <a:chExt cx="2414091" cy="3405563"/>
          </a:xfrm>
        </p:grpSpPr>
        <p:cxnSp>
          <p:nvCxnSpPr>
            <p:cNvPr id="180" name="Straight Connector 179"/>
            <p:cNvCxnSpPr/>
            <p:nvPr/>
          </p:nvCxnSpPr>
          <p:spPr>
            <a:xfrm rot="5400000" flipH="1" flipV="1">
              <a:off x="2074869" y="4928861"/>
              <a:ext cx="3158004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6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630" cy="41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182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4973638" y="3149600"/>
            <a:ext cx="3687762" cy="403225"/>
            <a:chOff x="426796" y="2581889"/>
            <a:chExt cx="3688004" cy="402531"/>
          </a:xfrm>
        </p:grpSpPr>
        <p:grpSp>
          <p:nvGrpSpPr>
            <p:cNvPr id="56361" name="Group 28"/>
            <p:cNvGrpSpPr>
              <a:grpSpLocks/>
            </p:cNvGrpSpPr>
            <p:nvPr/>
          </p:nvGrpSpPr>
          <p:grpSpPr bwMode="auto">
            <a:xfrm>
              <a:off x="426796" y="2676643"/>
              <a:ext cx="3688004" cy="307777"/>
              <a:chOff x="1527646" y="3014250"/>
              <a:chExt cx="3686862" cy="30811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829197" y="3200203"/>
                <a:ext cx="3385311" cy="1586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64" name="TextBox 30"/>
              <p:cNvSpPr txBox="1">
                <a:spLocks noChangeArrowheads="1"/>
              </p:cNvSpPr>
              <p:nvPr/>
            </p:nvSpPr>
            <p:spPr bwMode="auto">
              <a:xfrm>
                <a:off x="1527646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56362" name="TextBox 184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51742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188" name="TextBox 92"/>
          <p:cNvSpPr txBox="1">
            <a:spLocks noChangeArrowheads="1"/>
          </p:cNvSpPr>
          <p:nvPr/>
        </p:nvSpPr>
        <p:spPr bwMode="auto">
          <a:xfrm>
            <a:off x="5222875" y="2330450"/>
            <a:ext cx="1725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  <a:endParaRPr lang="en-US" altLang="en-US" dirty="0"/>
          </a:p>
        </p:txBody>
      </p: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6302375" y="3455988"/>
            <a:ext cx="382588" cy="1730375"/>
            <a:chOff x="2854420" y="3148113"/>
            <a:chExt cx="383477" cy="1731882"/>
          </a:xfrm>
        </p:grpSpPr>
        <p:cxnSp>
          <p:nvCxnSpPr>
            <p:cNvPr id="191" name="Straight Connector 190"/>
            <p:cNvCxnSpPr/>
            <p:nvPr/>
          </p:nvCxnSpPr>
          <p:spPr>
            <a:xfrm rot="5400000">
              <a:off x="2335931" y="3859137"/>
              <a:ext cx="1423639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0" name="TextBox 24"/>
            <p:cNvSpPr txBox="1">
              <a:spLocks noChangeArrowheads="1"/>
            </p:cNvSpPr>
            <p:nvPr/>
          </p:nvSpPr>
          <p:spPr bwMode="auto">
            <a:xfrm>
              <a:off x="2854420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75</a:t>
              </a:r>
            </a:p>
          </p:txBody>
        </p:sp>
      </p:grpSp>
      <p:sp>
        <p:nvSpPr>
          <p:cNvPr id="193" name="TextBox 92"/>
          <p:cNvSpPr txBox="1">
            <a:spLocks noChangeArrowheads="1"/>
          </p:cNvSpPr>
          <p:nvPr/>
        </p:nvSpPr>
        <p:spPr bwMode="auto">
          <a:xfrm>
            <a:off x="6723306" y="5886510"/>
            <a:ext cx="2449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Keresett mennyiség</a:t>
            </a:r>
            <a:endParaRPr lang="en-US" altLang="en-US" dirty="0"/>
          </a:p>
        </p:txBody>
      </p:sp>
      <p:sp>
        <p:nvSpPr>
          <p:cNvPr id="194" name="TextBox 92"/>
          <p:cNvSpPr txBox="1">
            <a:spLocks noChangeArrowheads="1"/>
          </p:cNvSpPr>
          <p:nvPr/>
        </p:nvSpPr>
        <p:spPr bwMode="auto">
          <a:xfrm>
            <a:off x="4887091" y="5423719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Kínált mennyiség</a:t>
            </a:r>
            <a:endParaRPr lang="en-US" altLang="en-US" dirty="0"/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7226300" y="3454400"/>
            <a:ext cx="482600" cy="1730375"/>
            <a:chOff x="2806915" y="3148113"/>
            <a:chExt cx="482873" cy="1731882"/>
          </a:xfrm>
        </p:grpSpPr>
        <p:cxnSp>
          <p:nvCxnSpPr>
            <p:cNvPr id="197" name="Straight Connector 196"/>
            <p:cNvCxnSpPr/>
            <p:nvPr/>
          </p:nvCxnSpPr>
          <p:spPr>
            <a:xfrm rot="5400000">
              <a:off x="2335739" y="3859138"/>
              <a:ext cx="1423639" cy="15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58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125</a:t>
              </a:r>
            </a:p>
          </p:txBody>
        </p:sp>
      </p:grpSp>
      <p:sp>
        <p:nvSpPr>
          <p:cNvPr id="199" name="Freeform 183"/>
          <p:cNvSpPr>
            <a:spLocks/>
          </p:cNvSpPr>
          <p:nvPr/>
        </p:nvSpPr>
        <p:spPr bwMode="auto">
          <a:xfrm>
            <a:off x="6426200" y="33543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83"/>
          <p:cNvSpPr>
            <a:spLocks/>
          </p:cNvSpPr>
          <p:nvPr/>
        </p:nvSpPr>
        <p:spPr bwMode="auto">
          <a:xfrm>
            <a:off x="7397750" y="33543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132"/>
          <p:cNvGrpSpPr>
            <a:grpSpLocks/>
          </p:cNvGrpSpPr>
          <p:nvPr/>
        </p:nvGrpSpPr>
        <p:grpSpPr bwMode="auto">
          <a:xfrm>
            <a:off x="6454775" y="3552827"/>
            <a:ext cx="1033463" cy="634651"/>
            <a:chOff x="1886474" y="2240444"/>
            <a:chExt cx="1032763" cy="634664"/>
          </a:xfrm>
        </p:grpSpPr>
        <p:sp>
          <p:nvSpPr>
            <p:cNvPr id="56355" name="TextBox 133"/>
            <p:cNvSpPr txBox="1">
              <a:spLocks noChangeArrowheads="1"/>
            </p:cNvSpPr>
            <p:nvPr/>
          </p:nvSpPr>
          <p:spPr bwMode="auto">
            <a:xfrm>
              <a:off x="1886474" y="2474990"/>
              <a:ext cx="103276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Hiány</a:t>
              </a:r>
              <a:endParaRPr lang="en-US" altLang="en-US" dirty="0"/>
            </a:p>
          </p:txBody>
        </p:sp>
        <p:sp>
          <p:nvSpPr>
            <p:cNvPr id="203" name="Left Brace 202"/>
            <p:cNvSpPr/>
            <p:nvPr/>
          </p:nvSpPr>
          <p:spPr>
            <a:xfrm rot="16200000">
              <a:off x="2284580" y="1881999"/>
              <a:ext cx="250830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cxnSp>
        <p:nvCxnSpPr>
          <p:cNvPr id="76" name="Straight Connector 63"/>
          <p:cNvCxnSpPr/>
          <p:nvPr/>
        </p:nvCxnSpPr>
        <p:spPr bwMode="auto">
          <a:xfrm flipH="1">
            <a:off x="5562600" y="5034185"/>
            <a:ext cx="780803" cy="3966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3"/>
          <p:cNvCxnSpPr>
            <a:endCxn id="193" idx="0"/>
          </p:cNvCxnSpPr>
          <p:nvPr/>
        </p:nvCxnSpPr>
        <p:spPr bwMode="auto">
          <a:xfrm>
            <a:off x="7484497" y="5121243"/>
            <a:ext cx="463664" cy="76526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3"/>
          <p:cNvCxnSpPr>
            <a:endCxn id="99" idx="0"/>
          </p:cNvCxnSpPr>
          <p:nvPr/>
        </p:nvCxnSpPr>
        <p:spPr bwMode="auto">
          <a:xfrm>
            <a:off x="2612001" y="5048204"/>
            <a:ext cx="890168" cy="66679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5" grpId="0"/>
      <p:bldP spid="32" grpId="0" animBg="1"/>
      <p:bldP spid="98" grpId="0" animBg="1"/>
      <p:bldP spid="99" grpId="0" animBg="1"/>
      <p:bldP spid="162" grpId="0" animBg="1"/>
      <p:bldP spid="182" grpId="0" animBg="1"/>
      <p:bldP spid="188" grpId="0" animBg="1"/>
      <p:bldP spid="193" grpId="0" animBg="1"/>
      <p:bldP spid="194" grpId="0" animBg="1"/>
      <p:bldP spid="199" grpId="0" animBg="1"/>
      <p:bldP spid="2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piac árpadlóval</a:t>
            </a:r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DC781E6-51EE-4AEC-AC75-439C5079AC20}" type="slidenum">
              <a:rPr lang="en-US" altLang="en-US">
                <a:latin typeface="Calibri" pitchFamily="34" charset="0"/>
              </a:rPr>
              <a:pPr/>
              <a:t>18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71438" y="1290638"/>
            <a:ext cx="4335463" cy="3589337"/>
            <a:chOff x="-72644" y="1290825"/>
            <a:chExt cx="4335886" cy="3589925"/>
          </a:xfrm>
        </p:grpSpPr>
        <p:sp>
          <p:nvSpPr>
            <p:cNvPr id="5" name="Rectangle 4"/>
            <p:cNvSpPr/>
            <p:nvPr/>
          </p:nvSpPr>
          <p:spPr>
            <a:xfrm>
              <a:off x="727535" y="1756038"/>
              <a:ext cx="3535707" cy="3124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4584" name="Group 5"/>
            <p:cNvGrpSpPr>
              <a:grpSpLocks/>
            </p:cNvGrpSpPr>
            <p:nvPr/>
          </p:nvGrpSpPr>
          <p:grpSpPr bwMode="auto">
            <a:xfrm>
              <a:off x="-72644" y="1290825"/>
              <a:ext cx="841887" cy="3589925"/>
              <a:chOff x="1028189" y="982734"/>
              <a:chExt cx="841224" cy="358926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27569" y="2971832"/>
                <a:ext cx="32003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86" name="TextBox 7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 dirty="0"/>
                  <a:t>A fagyi</a:t>
                </a:r>
              </a:p>
              <a:p>
                <a:pPr algn="r" eaLnBrk="1" hangingPunct="1"/>
                <a:r>
                  <a:rPr lang="hu-HU" altLang="en-US" sz="1400" dirty="0"/>
                  <a:t>kelyhek </a:t>
                </a:r>
              </a:p>
              <a:p>
                <a:pPr algn="r" eaLnBrk="1" hangingPunct="1"/>
                <a:r>
                  <a:rPr lang="hu-HU" altLang="en-US" sz="1400" dirty="0"/>
                  <a:t>ára</a:t>
                </a:r>
                <a:endParaRPr lang="en-US" altLang="en-US" sz="1400" dirty="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76263" y="4879975"/>
            <a:ext cx="3733800" cy="514350"/>
            <a:chOff x="1676400" y="5181600"/>
            <a:chExt cx="3733800" cy="5136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81" name="TextBox 10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64582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60500" y="1839913"/>
            <a:ext cx="2732088" cy="2346325"/>
            <a:chOff x="2826228" y="2067572"/>
            <a:chExt cx="3050179" cy="3181439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942" y="2459858"/>
              <a:ext cx="2946813" cy="2162242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9" name="TextBox 14"/>
            <p:cNvSpPr txBox="1">
              <a:spLocks noChangeArrowheads="1"/>
            </p:cNvSpPr>
            <p:nvPr/>
          </p:nvSpPr>
          <p:spPr bwMode="auto">
            <a:xfrm>
              <a:off x="4914790" y="4831524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7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1984" y="685800"/>
            <a:ext cx="3481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(a) </a:t>
            </a:r>
            <a:r>
              <a:rPr lang="hu-HU" altLang="en-US" dirty="0"/>
              <a:t>Nem effektív árpadló</a:t>
            </a:r>
            <a:endParaRPr lang="en-US" alt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45641" y="685800"/>
            <a:ext cx="2779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Effektív árpadló</a:t>
            </a:r>
            <a:endParaRPr lang="en-US" altLang="en-US" dirty="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34963" y="2720975"/>
            <a:ext cx="2076450" cy="307975"/>
            <a:chOff x="1423127" y="3014250"/>
            <a:chExt cx="2075845" cy="3081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7821" y="3200098"/>
              <a:ext cx="1671151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5" name="TextBox 78"/>
            <p:cNvSpPr txBox="1">
              <a:spLocks noChangeArrowheads="1"/>
            </p:cNvSpPr>
            <p:nvPr/>
          </p:nvSpPr>
          <p:spPr bwMode="auto">
            <a:xfrm>
              <a:off x="1423127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3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90525" y="3246438"/>
            <a:ext cx="3724275" cy="403225"/>
            <a:chOff x="391171" y="2581889"/>
            <a:chExt cx="3723629" cy="402531"/>
          </a:xfrm>
        </p:grpSpPr>
        <p:grpSp>
          <p:nvGrpSpPr>
            <p:cNvPr id="64568" name="Group 28"/>
            <p:cNvGrpSpPr>
              <a:grpSpLocks/>
            </p:cNvGrpSpPr>
            <p:nvPr/>
          </p:nvGrpSpPr>
          <p:grpSpPr bwMode="auto">
            <a:xfrm>
              <a:off x="391171" y="2676643"/>
              <a:ext cx="3723629" cy="307777"/>
              <a:chOff x="1492033" y="3014250"/>
              <a:chExt cx="3722475" cy="3081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0008" y="3200202"/>
                <a:ext cx="3384500" cy="1587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71" name="TextBox 30"/>
              <p:cNvSpPr txBox="1">
                <a:spLocks noChangeArrowheads="1"/>
              </p:cNvSpPr>
              <p:nvPr/>
            </p:nvSpPr>
            <p:spPr bwMode="auto">
              <a:xfrm>
                <a:off x="1492033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64569" name="TextBox 30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01524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683229" y="2850323"/>
            <a:ext cx="14269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</a:t>
            </a:r>
          </a:p>
          <a:p>
            <a:r>
              <a:rPr lang="hu-HU" altLang="en-US" dirty="0"/>
              <a:t> ár</a:t>
            </a:r>
            <a:endParaRPr lang="en-US" altLang="en-US" dirty="0"/>
          </a:p>
        </p:txBody>
      </p:sp>
      <p:sp>
        <p:nvSpPr>
          <p:cNvPr id="35" name="TextBox 92"/>
          <p:cNvSpPr txBox="1">
            <a:spLocks noChangeArrowheads="1"/>
          </p:cNvSpPr>
          <p:nvPr/>
        </p:nvSpPr>
        <p:spPr bwMode="auto">
          <a:xfrm>
            <a:off x="2644673" y="5867400"/>
            <a:ext cx="1497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497388" y="1289050"/>
            <a:ext cx="4335462" cy="3589338"/>
            <a:chOff x="4497369" y="1288849"/>
            <a:chExt cx="4335886" cy="3589925"/>
          </a:xfrm>
        </p:grpSpPr>
        <p:sp>
          <p:nvSpPr>
            <p:cNvPr id="36" name="Rectangle 35"/>
            <p:cNvSpPr/>
            <p:nvPr/>
          </p:nvSpPr>
          <p:spPr>
            <a:xfrm>
              <a:off x="5297547" y="1754063"/>
              <a:ext cx="3535708" cy="3124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4565" name="Group 36"/>
            <p:cNvGrpSpPr>
              <a:grpSpLocks/>
            </p:cNvGrpSpPr>
            <p:nvPr/>
          </p:nvGrpSpPr>
          <p:grpSpPr bwMode="auto">
            <a:xfrm>
              <a:off x="4497369" y="1288849"/>
              <a:ext cx="841887" cy="3589925"/>
              <a:chOff x="1028189" y="982734"/>
              <a:chExt cx="841224" cy="358926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7569" y="2971832"/>
                <a:ext cx="32003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67" name="TextBox 38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A fagyi</a:t>
                </a:r>
              </a:p>
              <a:p>
                <a:pPr algn="r" eaLnBrk="1" hangingPunct="1"/>
                <a:r>
                  <a:rPr lang="hu-HU" altLang="en-US" sz="1400"/>
                  <a:t>kelyhek </a:t>
                </a:r>
              </a:p>
              <a:p>
                <a:pPr algn="r" eaLnBrk="1" hangingPunct="1"/>
                <a:r>
                  <a:rPr lang="hu-HU" altLang="en-US" sz="1400"/>
                  <a:t>ára</a:t>
                </a:r>
                <a:endParaRPr lang="en-US" altLang="en-US" sz="1400"/>
              </a:p>
            </p:txBody>
          </p:sp>
        </p:grp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5146675" y="4878388"/>
            <a:ext cx="3733800" cy="514350"/>
            <a:chOff x="1676400" y="5181600"/>
            <a:chExt cx="3733800" cy="51459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800" y="5181600"/>
              <a:ext cx="3581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62" name="TextBox 41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64563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6030913" y="1838325"/>
            <a:ext cx="2730500" cy="2322513"/>
            <a:chOff x="2826228" y="2067572"/>
            <a:chExt cx="3050177" cy="3149223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2433650" y="2460150"/>
              <a:ext cx="2946881" cy="21617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60" name="TextBox 45"/>
            <p:cNvSpPr txBox="1">
              <a:spLocks noChangeArrowheads="1"/>
            </p:cNvSpPr>
            <p:nvPr/>
          </p:nvSpPr>
          <p:spPr bwMode="auto">
            <a:xfrm>
              <a:off x="4914788" y="4799308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4987925" y="2719388"/>
            <a:ext cx="1992313" cy="306387"/>
            <a:chOff x="1506238" y="3014250"/>
            <a:chExt cx="1992734" cy="30815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828569" y="3199464"/>
              <a:ext cx="1670403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8" name="TextBox 78"/>
            <p:cNvSpPr txBox="1">
              <a:spLocks noChangeArrowheads="1"/>
            </p:cNvSpPr>
            <p:nvPr/>
          </p:nvSpPr>
          <p:spPr bwMode="auto">
            <a:xfrm>
              <a:off x="1506238" y="3014250"/>
              <a:ext cx="28399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5734050" y="1785938"/>
            <a:ext cx="2940050" cy="2463800"/>
            <a:chOff x="2446826" y="4373780"/>
            <a:chExt cx="3284236" cy="3341127"/>
          </a:xfrm>
        </p:grpSpPr>
        <p:cxnSp>
          <p:nvCxnSpPr>
            <p:cNvPr id="51" name="Straight Connector 50"/>
            <p:cNvCxnSpPr/>
            <p:nvPr/>
          </p:nvCxnSpPr>
          <p:spPr>
            <a:xfrm rot="5400000" flipH="1" flipV="1">
              <a:off x="2074517" y="4929075"/>
              <a:ext cx="3158141" cy="24135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6" name="TextBox 92"/>
            <p:cNvSpPr txBox="1">
              <a:spLocks noChangeArrowheads="1"/>
            </p:cNvSpPr>
            <p:nvPr/>
          </p:nvSpPr>
          <p:spPr bwMode="auto">
            <a:xfrm>
              <a:off x="4901557" y="4373780"/>
              <a:ext cx="829505" cy="417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53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913313" y="2152650"/>
            <a:ext cx="3846512" cy="544513"/>
            <a:chOff x="367422" y="2676643"/>
            <a:chExt cx="3846589" cy="546108"/>
          </a:xfrm>
        </p:grpSpPr>
        <p:grpSp>
          <p:nvGrpSpPr>
            <p:cNvPr id="64551" name="Group 28"/>
            <p:cNvGrpSpPr>
              <a:grpSpLocks/>
            </p:cNvGrpSpPr>
            <p:nvPr/>
          </p:nvGrpSpPr>
          <p:grpSpPr bwMode="auto">
            <a:xfrm>
              <a:off x="367422" y="2676643"/>
              <a:ext cx="3747380" cy="307777"/>
              <a:chOff x="1468291" y="3014250"/>
              <a:chExt cx="3746217" cy="30811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830136" y="3200735"/>
                <a:ext cx="3385154" cy="1593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54" name="TextBox 30"/>
              <p:cNvSpPr txBox="1">
                <a:spLocks noChangeArrowheads="1"/>
              </p:cNvSpPr>
              <p:nvPr/>
            </p:nvSpPr>
            <p:spPr bwMode="auto">
              <a:xfrm>
                <a:off x="1468291" y="3014250"/>
                <a:ext cx="383319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64552" name="TextBox 55"/>
            <p:cNvSpPr txBox="1">
              <a:spLocks noChangeArrowheads="1"/>
            </p:cNvSpPr>
            <p:nvPr/>
          </p:nvSpPr>
          <p:spPr bwMode="auto">
            <a:xfrm>
              <a:off x="3412135" y="2914398"/>
              <a:ext cx="801876" cy="308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59" name="TextBox 92"/>
          <p:cNvSpPr txBox="1">
            <a:spLocks noChangeArrowheads="1"/>
          </p:cNvSpPr>
          <p:nvPr/>
        </p:nvSpPr>
        <p:spPr bwMode="auto">
          <a:xfrm>
            <a:off x="5257800" y="2873514"/>
            <a:ext cx="1555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6302375" y="2339975"/>
            <a:ext cx="382588" cy="2846388"/>
            <a:chOff x="2854419" y="2031043"/>
            <a:chExt cx="383477" cy="2848952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1777399" y="3300597"/>
              <a:ext cx="2540700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0" name="TextBox 24"/>
            <p:cNvSpPr txBox="1">
              <a:spLocks noChangeArrowheads="1"/>
            </p:cNvSpPr>
            <p:nvPr/>
          </p:nvSpPr>
          <p:spPr bwMode="auto">
            <a:xfrm>
              <a:off x="2854419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80</a:t>
              </a:r>
            </a:p>
          </p:txBody>
        </p:sp>
      </p:grpSp>
      <p:sp>
        <p:nvSpPr>
          <p:cNvPr id="63" name="TextBox 92"/>
          <p:cNvSpPr txBox="1">
            <a:spLocks noChangeArrowheads="1"/>
          </p:cNvSpPr>
          <p:nvPr/>
        </p:nvSpPr>
        <p:spPr bwMode="auto">
          <a:xfrm>
            <a:off x="7506510" y="57150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Kínált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sp>
        <p:nvSpPr>
          <p:cNvPr id="64" name="TextBox 92"/>
          <p:cNvSpPr txBox="1">
            <a:spLocks noChangeArrowheads="1"/>
          </p:cNvSpPr>
          <p:nvPr/>
        </p:nvSpPr>
        <p:spPr bwMode="auto">
          <a:xfrm>
            <a:off x="5210635" y="57150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Keresett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7226300" y="2327275"/>
            <a:ext cx="482600" cy="2857500"/>
            <a:chOff x="2806915" y="2021135"/>
            <a:chExt cx="482873" cy="2858860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1779336" y="3288562"/>
              <a:ext cx="2550738" cy="1588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48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120</a:t>
              </a:r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6426200" y="2260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7397750" y="2260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132"/>
          <p:cNvGrpSpPr>
            <a:grpSpLocks/>
          </p:cNvGrpSpPr>
          <p:nvPr/>
        </p:nvGrpSpPr>
        <p:grpSpPr bwMode="auto">
          <a:xfrm>
            <a:off x="6467475" y="1649413"/>
            <a:ext cx="1241425" cy="609600"/>
            <a:chOff x="1898344" y="1881706"/>
            <a:chExt cx="1240584" cy="608905"/>
          </a:xfrm>
        </p:grpSpPr>
        <p:sp>
          <p:nvSpPr>
            <p:cNvPr id="64545" name="TextBox 133"/>
            <p:cNvSpPr txBox="1">
              <a:spLocks noChangeArrowheads="1"/>
            </p:cNvSpPr>
            <p:nvPr/>
          </p:nvSpPr>
          <p:spPr bwMode="auto">
            <a:xfrm>
              <a:off x="1898344" y="1881706"/>
              <a:ext cx="1240584" cy="399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Felesleg</a:t>
              </a:r>
              <a:endParaRPr lang="en-US" alt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283904" y="1881482"/>
              <a:ext cx="250539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cxnSp>
        <p:nvCxnSpPr>
          <p:cNvPr id="76" name="Straight Connector 95"/>
          <p:cNvCxnSpPr/>
          <p:nvPr/>
        </p:nvCxnSpPr>
        <p:spPr bwMode="auto">
          <a:xfrm flipH="1" flipV="1">
            <a:off x="2399492" y="5121275"/>
            <a:ext cx="1011115" cy="74612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5"/>
          <p:cNvCxnSpPr>
            <a:stCxn id="63" idx="0"/>
          </p:cNvCxnSpPr>
          <p:nvPr/>
        </p:nvCxnSpPr>
        <p:spPr bwMode="auto">
          <a:xfrm flipH="1" flipV="1">
            <a:off x="7473951" y="5147905"/>
            <a:ext cx="745254" cy="56709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5"/>
          <p:cNvCxnSpPr>
            <a:stCxn id="64" idx="0"/>
          </p:cNvCxnSpPr>
          <p:nvPr/>
        </p:nvCxnSpPr>
        <p:spPr bwMode="auto">
          <a:xfrm flipV="1">
            <a:off x="5923330" y="5147906"/>
            <a:ext cx="497698" cy="56709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34" grpId="0" animBg="1"/>
      <p:bldP spid="35" grpId="0" animBg="1"/>
      <p:bldP spid="53" grpId="0" animBg="1"/>
      <p:bldP spid="59" grpId="0" animBg="1"/>
      <p:bldP spid="63" grpId="0" animBg="1"/>
      <p:bldP spid="64" grpId="0" animBg="1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Ismétlés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12875"/>
            <a:ext cx="8229600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hu-HU" altLang="en-US" dirty="0" smtClean="0"/>
              <a:t>1000 forint a cigaretta ára, a kormány bevezet egy 1200 forintos ársapkát. Mi a hatása a piacra?</a:t>
            </a:r>
            <a:endParaRPr lang="en-GB" altLang="en-US" dirty="0" smtClean="0"/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dirty="0" smtClean="0"/>
              <a:t>A) … </a:t>
            </a:r>
            <a:r>
              <a:rPr lang="hu-HU" altLang="en-US" dirty="0" smtClean="0"/>
              <a:t>Túlkínálat: kínálat </a:t>
            </a:r>
            <a:r>
              <a:rPr lang="en-US" altLang="en-US" dirty="0" smtClean="0"/>
              <a:t>&gt;</a:t>
            </a:r>
            <a:r>
              <a:rPr lang="hu-HU" altLang="en-US" dirty="0" smtClean="0"/>
              <a:t> kereslet</a:t>
            </a:r>
            <a:endParaRPr lang="en-GB" altLang="en-US" dirty="0" smtClean="0"/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dirty="0" smtClean="0"/>
              <a:t>B) ... </a:t>
            </a:r>
            <a:r>
              <a:rPr lang="hu-HU" altLang="en-US" dirty="0" smtClean="0"/>
              <a:t>Hiány: Kereslet </a:t>
            </a:r>
            <a:r>
              <a:rPr lang="en-US" altLang="en-US" dirty="0" smtClean="0"/>
              <a:t>&gt; </a:t>
            </a:r>
            <a:r>
              <a:rPr lang="en-US" altLang="en-US" dirty="0" err="1" smtClean="0"/>
              <a:t>kín</a:t>
            </a:r>
            <a:r>
              <a:rPr lang="hu-HU" altLang="en-US" dirty="0" err="1" smtClean="0"/>
              <a:t>álat</a:t>
            </a:r>
            <a:endParaRPr lang="en-GB" altLang="en-US" dirty="0" smtClean="0"/>
          </a:p>
          <a:p>
            <a:pPr marL="0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GB" altLang="en-US" dirty="0" smtClean="0"/>
              <a:t>C) ... </a:t>
            </a:r>
            <a:r>
              <a:rPr lang="hu-HU" altLang="en-US" dirty="0" smtClean="0"/>
              <a:t>Nincs hatás</a:t>
            </a:r>
            <a:endParaRPr lang="en-GB" altLang="en-US" dirty="0" smtClean="0"/>
          </a:p>
        </p:txBody>
      </p:sp>
      <p:sp>
        <p:nvSpPr>
          <p:cNvPr id="3584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97A259AA-4459-40AC-96F0-A896E162A372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19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" name="Ellipszis 1"/>
          <p:cNvSpPr/>
          <p:nvPr/>
        </p:nvSpPr>
        <p:spPr>
          <a:xfrm>
            <a:off x="304800" y="44196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ma?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Ismétlés</a:t>
            </a:r>
          </a:p>
          <a:p>
            <a:r>
              <a:rPr lang="hu-HU" dirty="0" smtClean="0"/>
              <a:t>Az adózás</a:t>
            </a:r>
          </a:p>
          <a:p>
            <a:r>
              <a:rPr lang="hu-HU" altLang="en-US" dirty="0"/>
              <a:t>Piaci hatékonyság – hogyan mérjük a termelők és a fogyasztók jólétét?</a:t>
            </a:r>
          </a:p>
          <a:p>
            <a:r>
              <a:rPr lang="hu-HU" altLang="en-US" dirty="0"/>
              <a:t>Fogyasztói többlet, termelői többlet</a:t>
            </a:r>
          </a:p>
          <a:p>
            <a:r>
              <a:rPr lang="hu-HU" altLang="en-US" dirty="0"/>
              <a:t>A láthatatlan kéz</a:t>
            </a:r>
          </a:p>
          <a:p>
            <a:r>
              <a:rPr lang="hu-HU" altLang="en-US" dirty="0"/>
              <a:t>Gyakorlati alkalmazás: az adózás jóléti hatásai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Ismétlés	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410200"/>
          </a:xfrm>
        </p:spPr>
        <p:txBody>
          <a:bodyPr/>
          <a:lstStyle/>
          <a:p>
            <a:pPr lvl="0"/>
            <a:r>
              <a:rPr lang="hu-HU" sz="3600" dirty="0"/>
              <a:t>Egy termék keresletét akkor nevezzük rugalmatlanak, ha</a:t>
            </a:r>
            <a:endParaRPr lang="en-US" sz="20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termék árának 1%-os változásakor a keresett mennyiség nem változik.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termék árának 1%-os változásakor a keresett mennyiség kevesebb, mint 1%-ot változik.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termék árának 1%-os változásakor a keresett mennyiség éppen 1%-ot változik.</a:t>
            </a:r>
            <a:endParaRPr lang="en-US" sz="1800" dirty="0"/>
          </a:p>
          <a:p>
            <a:pPr marL="971550" lvl="1" indent="-514350">
              <a:buFont typeface="+mj-lt"/>
              <a:buAutoNum type="alphaUcPeriod"/>
            </a:pPr>
            <a:r>
              <a:rPr lang="hu-HU" dirty="0"/>
              <a:t>a termék árának 1%-os változásakor a keresett mennyiség több min 1%-ot változik.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Ellipszis 4"/>
          <p:cNvSpPr/>
          <p:nvPr/>
        </p:nvSpPr>
        <p:spPr>
          <a:xfrm>
            <a:off x="457200" y="29718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763000" cy="762000"/>
          </a:xfrm>
        </p:spPr>
        <p:txBody>
          <a:bodyPr/>
          <a:lstStyle/>
          <a:p>
            <a:r>
              <a:rPr lang="hu-HU" dirty="0" smtClean="0"/>
              <a:t>ISMÉTLÉS VÉGE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/>
              <a:t>Munkaerőpiac</a:t>
            </a:r>
            <a:endParaRPr lang="en-US" altLang="en-US" sz="4000" dirty="0" smtClean="0"/>
          </a:p>
          <a:p>
            <a:pPr lvl="1"/>
            <a:r>
              <a:rPr lang="hu-HU" altLang="en-US" sz="3600" dirty="0" smtClean="0"/>
              <a:t>Munkások </a:t>
            </a:r>
            <a:r>
              <a:rPr lang="en-US" altLang="en-US" sz="3600" dirty="0" smtClean="0"/>
              <a:t>– </a:t>
            </a:r>
            <a:r>
              <a:rPr lang="hu-HU" altLang="en-US" sz="3600" dirty="0" err="1" smtClean="0"/>
              <a:t>munkaerőkínálat</a:t>
            </a:r>
            <a:endParaRPr lang="en-US" altLang="en-US" sz="3600" dirty="0" smtClean="0"/>
          </a:p>
          <a:p>
            <a:pPr lvl="1"/>
            <a:r>
              <a:rPr lang="hu-HU" altLang="en-US" sz="3600" dirty="0" smtClean="0"/>
              <a:t>Vállalatok </a:t>
            </a:r>
            <a:r>
              <a:rPr lang="en-US" altLang="en-US" sz="3600" dirty="0" smtClean="0"/>
              <a:t>– </a:t>
            </a:r>
            <a:r>
              <a:rPr lang="hu-HU" altLang="en-US" sz="3600" dirty="0" err="1" smtClean="0"/>
              <a:t>munkaerőkereslet</a:t>
            </a:r>
            <a:endParaRPr lang="en-US" altLang="en-US" sz="3600" dirty="0" smtClean="0"/>
          </a:p>
        </p:txBody>
      </p:sp>
      <p:sp>
        <p:nvSpPr>
          <p:cNvPr id="65539" name="Title 2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2514600"/>
          </a:xfrm>
        </p:spPr>
        <p:txBody>
          <a:bodyPr/>
          <a:lstStyle/>
          <a:p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Árpadló – Példa: A minimálbér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8033B1-9656-41E9-85AD-DDB256D592AD}" type="slidenum">
              <a:rPr lang="en-US" altLang="en-US">
                <a:latin typeface="Calibri" pitchFamily="34" charset="0"/>
              </a:rPr>
              <a:pPr/>
              <a:t>22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 bwMode="auto">
          <a:xfrm>
            <a:off x="394571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hat a minimálbér a munkaerőpiacra</a:t>
            </a:r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46F3B9-F0BC-428C-A219-270EA79E3401}" type="slidenum">
              <a:rPr lang="en-US" altLang="en-US">
                <a:latin typeface="Calibri" pitchFamily="34" charset="0"/>
              </a:rPr>
              <a:pPr/>
              <a:t>23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07988" y="1706563"/>
            <a:ext cx="3867150" cy="3448050"/>
            <a:chOff x="218139" y="1706454"/>
            <a:chExt cx="3866973" cy="3447421"/>
          </a:xfrm>
        </p:grpSpPr>
        <p:sp>
          <p:nvSpPr>
            <p:cNvPr id="5" name="Rectangle 4"/>
            <p:cNvSpPr/>
            <p:nvPr/>
          </p:nvSpPr>
          <p:spPr>
            <a:xfrm>
              <a:off x="729291" y="2030245"/>
              <a:ext cx="3355821" cy="312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7640" name="Group 5"/>
            <p:cNvGrpSpPr>
              <a:grpSpLocks/>
            </p:cNvGrpSpPr>
            <p:nvPr/>
          </p:nvGrpSpPr>
          <p:grpSpPr bwMode="auto">
            <a:xfrm>
              <a:off x="218139" y="1706454"/>
              <a:ext cx="511190" cy="3447421"/>
              <a:chOff x="1318742" y="1125212"/>
              <a:chExt cx="510787" cy="344678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29877" y="2972386"/>
                <a:ext cx="31992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42" name="TextBox 7"/>
              <p:cNvSpPr txBox="1">
                <a:spLocks noChangeArrowheads="1"/>
              </p:cNvSpPr>
              <p:nvPr/>
            </p:nvSpPr>
            <p:spPr bwMode="auto">
              <a:xfrm>
                <a:off x="1318742" y="1125212"/>
                <a:ext cx="463197" cy="307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Bér</a:t>
                </a:r>
                <a:endParaRPr lang="en-US" altLang="en-US" sz="140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54063" y="5154613"/>
            <a:ext cx="3775075" cy="539750"/>
            <a:chOff x="1676400" y="5181600"/>
            <a:chExt cx="3774497" cy="54011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777" y="5181600"/>
              <a:ext cx="3403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7" name="TextBox 10"/>
            <p:cNvSpPr txBox="1">
              <a:spLocks noChangeArrowheads="1"/>
            </p:cNvSpPr>
            <p:nvPr/>
          </p:nvSpPr>
          <p:spPr bwMode="auto">
            <a:xfrm>
              <a:off x="4400551" y="5198310"/>
              <a:ext cx="1050346" cy="52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Munka-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  <p:sp>
          <p:nvSpPr>
            <p:cNvPr id="67638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200150" y="2660650"/>
            <a:ext cx="3059113" cy="1922463"/>
            <a:chOff x="2322309" y="2808578"/>
            <a:chExt cx="3416597" cy="260955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322309" y="2808578"/>
              <a:ext cx="2851005" cy="260955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5" name="TextBox 14"/>
            <p:cNvSpPr txBox="1">
              <a:spLocks noChangeArrowheads="1"/>
            </p:cNvSpPr>
            <p:nvPr/>
          </p:nvSpPr>
          <p:spPr bwMode="auto">
            <a:xfrm>
              <a:off x="4832635" y="4493249"/>
              <a:ext cx="906271" cy="71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992313" y="3763963"/>
            <a:ext cx="1279525" cy="1912937"/>
            <a:chOff x="2366535" y="3181794"/>
            <a:chExt cx="1280105" cy="1913661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351499" y="3876588"/>
              <a:ext cx="138958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3" name="TextBox 24"/>
            <p:cNvSpPr txBox="1">
              <a:spLocks noChangeArrowheads="1"/>
            </p:cNvSpPr>
            <p:nvPr/>
          </p:nvSpPr>
          <p:spPr bwMode="auto">
            <a:xfrm>
              <a:off x="2366535" y="4572000"/>
              <a:ext cx="1280105" cy="52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Egyensúlyi</a:t>
              </a:r>
            </a:p>
            <a:p>
              <a:pPr algn="ctr" eaLnBrk="1" hangingPunct="1"/>
              <a:r>
                <a:rPr lang="hu-HU" altLang="en-US" sz="1400"/>
                <a:t>foglalkoztatás</a:t>
              </a:r>
              <a:endParaRPr lang="en-US" altLang="en-US" sz="140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972" y="986135"/>
            <a:ext cx="4277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(a) </a:t>
            </a:r>
            <a:r>
              <a:rPr lang="hu-HU" altLang="en-US" sz="2000" dirty="0"/>
              <a:t>Egy szabad munkaerőpiac</a:t>
            </a:r>
            <a:endParaRPr lang="en-US" altLang="en-US" sz="2000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3187" y="840719"/>
            <a:ext cx="4430338" cy="63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(b) </a:t>
            </a:r>
            <a:r>
              <a:rPr lang="hu-HU" altLang="en-US" sz="2000" dirty="0"/>
              <a:t>Egy munkaerőpiac effektív </a:t>
            </a:r>
            <a:r>
              <a:rPr lang="hu-HU" altLang="en-US" sz="2000" dirty="0" smtClean="0"/>
              <a:t>minimálbérrel</a:t>
            </a:r>
            <a:endParaRPr lang="en-US" altLang="en-US" sz="2000" dirty="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-71438" y="3492500"/>
            <a:ext cx="2671763" cy="523875"/>
            <a:chOff x="827111" y="2942913"/>
            <a:chExt cx="2671861" cy="52321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8861" y="3199763"/>
              <a:ext cx="1670111" cy="317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1" name="TextBox 78"/>
            <p:cNvSpPr txBox="1">
              <a:spLocks noChangeArrowheads="1"/>
            </p:cNvSpPr>
            <p:nvPr/>
          </p:nvSpPr>
          <p:spPr bwMode="auto">
            <a:xfrm>
              <a:off x="827111" y="2942913"/>
              <a:ext cx="1051921" cy="52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Egyensúlyi</a:t>
              </a:r>
            </a:p>
            <a:p>
              <a:pPr algn="ctr" eaLnBrk="1" hangingPunct="1"/>
              <a:r>
                <a:rPr lang="hu-HU" altLang="en-US" sz="1400"/>
                <a:t>bér</a:t>
              </a:r>
              <a:endParaRPr lang="en-US" altLang="en-US" sz="1400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033463" y="2125663"/>
            <a:ext cx="3360737" cy="2873375"/>
            <a:chOff x="2088692" y="4461228"/>
            <a:chExt cx="3755415" cy="3898032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088692" y="5395894"/>
              <a:ext cx="3276453" cy="296336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9" name="TextBox 92"/>
            <p:cNvSpPr txBox="1">
              <a:spLocks noChangeArrowheads="1"/>
            </p:cNvSpPr>
            <p:nvPr/>
          </p:nvSpPr>
          <p:spPr bwMode="auto">
            <a:xfrm>
              <a:off x="5037857" y="4461228"/>
              <a:ext cx="806250" cy="70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Munkakínálat</a:t>
              </a:r>
              <a:endParaRPr lang="hu-HU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617788" y="36972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5010150" y="1752600"/>
            <a:ext cx="3840163" cy="3398838"/>
            <a:chOff x="4875605" y="1751978"/>
            <a:chExt cx="3840884" cy="3399921"/>
          </a:xfrm>
        </p:grpSpPr>
        <p:sp>
          <p:nvSpPr>
            <p:cNvPr id="36" name="Rectangle 35"/>
            <p:cNvSpPr/>
            <p:nvPr/>
          </p:nvSpPr>
          <p:spPr>
            <a:xfrm>
              <a:off x="5297959" y="2028291"/>
              <a:ext cx="3418530" cy="312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7625" name="Group 36"/>
            <p:cNvGrpSpPr>
              <a:grpSpLocks/>
            </p:cNvGrpSpPr>
            <p:nvPr/>
          </p:nvGrpSpPr>
          <p:grpSpPr bwMode="auto">
            <a:xfrm>
              <a:off x="4875605" y="1751978"/>
              <a:ext cx="463655" cy="3399921"/>
              <a:chOff x="1406129" y="1172704"/>
              <a:chExt cx="463290" cy="339929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8528" y="2972378"/>
                <a:ext cx="31992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27" name="TextBox 38"/>
              <p:cNvSpPr txBox="1">
                <a:spLocks noChangeArrowheads="1"/>
              </p:cNvSpPr>
              <p:nvPr/>
            </p:nvSpPr>
            <p:spPr bwMode="auto">
              <a:xfrm>
                <a:off x="1406129" y="1172704"/>
                <a:ext cx="463290" cy="307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Bér</a:t>
                </a:r>
                <a:endParaRPr lang="en-US" altLang="en-US" sz="1400"/>
              </a:p>
            </p:txBody>
          </p:sp>
        </p:grp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5300663" y="5151438"/>
            <a:ext cx="3852862" cy="528637"/>
            <a:chOff x="1676400" y="5181600"/>
            <a:chExt cx="3852277" cy="52749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777" y="5181600"/>
              <a:ext cx="3399909" cy="4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2" name="TextBox 41"/>
            <p:cNvSpPr txBox="1">
              <a:spLocks noChangeArrowheads="1"/>
            </p:cNvSpPr>
            <p:nvPr/>
          </p:nvSpPr>
          <p:spPr bwMode="auto">
            <a:xfrm>
              <a:off x="4478334" y="5186443"/>
              <a:ext cx="1050343" cy="52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Munka-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  <p:sp>
          <p:nvSpPr>
            <p:cNvPr id="67623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4387850" y="3162300"/>
            <a:ext cx="4427538" cy="306388"/>
            <a:chOff x="788290" y="3002379"/>
            <a:chExt cx="4426218" cy="30772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829380" y="3200090"/>
              <a:ext cx="3385128" cy="159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0" name="TextBox 30"/>
            <p:cNvSpPr txBox="1">
              <a:spLocks noChangeArrowheads="1"/>
            </p:cNvSpPr>
            <p:nvPr/>
          </p:nvSpPr>
          <p:spPr bwMode="auto">
            <a:xfrm>
              <a:off x="788290" y="3002379"/>
              <a:ext cx="1059673" cy="3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Minimálbér</a:t>
              </a:r>
              <a:endParaRPr lang="en-US" altLang="en-US" sz="1400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196013" y="3360738"/>
            <a:ext cx="1050925" cy="2314575"/>
            <a:chOff x="2534849" y="2779726"/>
            <a:chExt cx="1051162" cy="2315787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2151115" y="3674751"/>
              <a:ext cx="1791638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8" name="TextBox 24"/>
            <p:cNvSpPr txBox="1">
              <a:spLocks noChangeArrowheads="1"/>
            </p:cNvSpPr>
            <p:nvPr/>
          </p:nvSpPr>
          <p:spPr bwMode="auto">
            <a:xfrm>
              <a:off x="2534849" y="4572001"/>
              <a:ext cx="1051162" cy="52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Keresett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7221538" y="3349625"/>
            <a:ext cx="1050925" cy="2324100"/>
            <a:chOff x="2470664" y="2769819"/>
            <a:chExt cx="1049196" cy="2325779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2146798" y="3668999"/>
              <a:ext cx="1803115" cy="475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6" name="TextBox 24"/>
            <p:cNvSpPr txBox="1">
              <a:spLocks noChangeArrowheads="1"/>
            </p:cNvSpPr>
            <p:nvPr/>
          </p:nvSpPr>
          <p:spPr bwMode="auto">
            <a:xfrm>
              <a:off x="2470664" y="4572001"/>
              <a:ext cx="1049196" cy="52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 dirty="0"/>
                <a:t>Kínált</a:t>
              </a:r>
            </a:p>
            <a:p>
              <a:pPr algn="ctr" eaLnBrk="1" hangingPunct="1"/>
              <a:r>
                <a:rPr lang="hu-HU" altLang="en-US" sz="1400" dirty="0"/>
                <a:t>mennyiség</a:t>
              </a:r>
              <a:endParaRPr lang="en-US" altLang="en-US" sz="1400" dirty="0"/>
            </a:p>
          </p:txBody>
        </p:sp>
      </p:grpSp>
      <p:grpSp>
        <p:nvGrpSpPr>
          <p:cNvPr id="25" name="Group 132"/>
          <p:cNvGrpSpPr>
            <a:grpSpLocks/>
          </p:cNvGrpSpPr>
          <p:nvPr/>
        </p:nvGrpSpPr>
        <p:grpSpPr bwMode="auto">
          <a:xfrm>
            <a:off x="6070599" y="2204781"/>
            <a:ext cx="2252664" cy="1059122"/>
            <a:chOff x="1346323" y="621145"/>
            <a:chExt cx="2252684" cy="1057479"/>
          </a:xfrm>
        </p:grpSpPr>
        <p:sp>
          <p:nvSpPr>
            <p:cNvPr id="67613" name="TextBox 133"/>
            <p:cNvSpPr txBox="1">
              <a:spLocks noChangeArrowheads="1"/>
            </p:cNvSpPr>
            <p:nvPr/>
          </p:nvSpPr>
          <p:spPr bwMode="auto">
            <a:xfrm>
              <a:off x="1346323" y="621145"/>
              <a:ext cx="2252684" cy="70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/>
                <a:t>Munkaerőfelesleg</a:t>
              </a:r>
              <a:r>
                <a:rPr lang="hu-HU" altLang="en-US" dirty="0"/>
                <a:t> (munkanélküliség)</a:t>
              </a:r>
              <a:endParaRPr lang="en-US" alt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400629" y="983488"/>
              <a:ext cx="250436" cy="1139835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83"/>
          <p:cNvGrpSpPr>
            <a:grpSpLocks/>
          </p:cNvGrpSpPr>
          <p:nvPr/>
        </p:nvGrpSpPr>
        <p:grpSpPr bwMode="auto">
          <a:xfrm>
            <a:off x="5768975" y="2657475"/>
            <a:ext cx="3060700" cy="1924050"/>
            <a:chOff x="2322309" y="2808578"/>
            <a:chExt cx="3416364" cy="2609559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22309" y="2808578"/>
              <a:ext cx="2851105" cy="260955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2" name="TextBox 85"/>
            <p:cNvSpPr txBox="1">
              <a:spLocks noChangeArrowheads="1"/>
            </p:cNvSpPr>
            <p:nvPr/>
          </p:nvSpPr>
          <p:spPr bwMode="auto">
            <a:xfrm>
              <a:off x="4832870" y="4493250"/>
              <a:ext cx="905803" cy="70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603875" y="2297113"/>
            <a:ext cx="3360738" cy="2700337"/>
            <a:chOff x="2088692" y="4695945"/>
            <a:chExt cx="3755417" cy="366331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088692" y="5395872"/>
              <a:ext cx="3276455" cy="2963388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0" name="TextBox 92"/>
            <p:cNvSpPr txBox="1">
              <a:spLocks noChangeArrowheads="1"/>
            </p:cNvSpPr>
            <p:nvPr/>
          </p:nvSpPr>
          <p:spPr bwMode="auto">
            <a:xfrm>
              <a:off x="5037860" y="4695945"/>
              <a:ext cx="806249" cy="70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6643688" y="32940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7742238" y="32940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minimálbér következményei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Magasan képzett és tapasztalt munkások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Nem érinti őket</a:t>
            </a:r>
            <a:r>
              <a:rPr lang="en-US" altLang="en-US" dirty="0" smtClean="0"/>
              <a:t>: </a:t>
            </a:r>
            <a:r>
              <a:rPr lang="hu-HU" altLang="en-US" dirty="0" smtClean="0"/>
              <a:t>Egyensúlyi bér a minimum felett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minimálbér nem effektív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Fiatalkorúak és alacsonyan képzettek foglalkoztatása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legképzetlenebb és legkevésbé tapasztalt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Alacsony egyensúlyi bérek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Hajlandóak elfogadni egy alacsonyabb bért azért, hogy cserébe a munkahelyen tanítsák őket (</a:t>
            </a:r>
            <a:r>
              <a:rPr lang="en-US" altLang="en-US" dirty="0" smtClean="0"/>
              <a:t>on-the-job training</a:t>
            </a:r>
            <a:r>
              <a:rPr lang="hu-HU" altLang="en-US" dirty="0" smtClean="0"/>
              <a:t>)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minimálbér náluk effektív </a:t>
            </a:r>
            <a:r>
              <a:rPr lang="hu-HU" altLang="en-US" dirty="0" smtClean="0">
                <a:sym typeface="Wingdings" panose="05000000000000000000" pitchFamily="2" charset="2"/>
              </a:rPr>
              <a:t> munkanélküliség </a:t>
            </a:r>
            <a:endParaRPr lang="en-US" altLang="en-US" dirty="0" smtClean="0"/>
          </a:p>
        </p:txBody>
      </p:sp>
      <p:sp>
        <p:nvSpPr>
          <p:cNvPr id="66563" name="Tit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2514600"/>
          </a:xfrm>
        </p:spPr>
        <p:txBody>
          <a:bodyPr/>
          <a:lstStyle/>
          <a:p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Árpadló 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– Példa: A minimálbér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CC618A-D3FD-4073-A1A9-7C3AF3220E5E}" type="slidenum">
              <a:rPr lang="en-US" altLang="en-US">
                <a:latin typeface="Calibri" pitchFamily="34" charset="0"/>
              </a:rPr>
              <a:pPr/>
              <a:t>24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hu-HU" altLang="en-US" sz="3200" dirty="0"/>
              <a:t>Az </a:t>
            </a:r>
            <a:r>
              <a:rPr lang="en-US" altLang="en-US" sz="3200" dirty="0"/>
              <a:t>(a) </a:t>
            </a:r>
            <a:r>
              <a:rPr lang="hu-HU" altLang="en-US" sz="3200" dirty="0"/>
              <a:t>ábra egy olyan munkaerőpiacot mutat, ahol a bér úgy alakul, hogy a munkakereslet és a munkakínálat egyensúlyba kerül. A </a:t>
            </a:r>
            <a:r>
              <a:rPr lang="en-US" altLang="en-US" sz="3200" dirty="0"/>
              <a:t>(b) </a:t>
            </a:r>
            <a:r>
              <a:rPr lang="hu-HU" altLang="en-US" sz="3200" dirty="0"/>
              <a:t>ábra az effektív minimálbér hatását mutatja. Mivel a minimálbér egy árpadló, felesleget teremt: a felkínált munkaerő több, mint a keresett munkaerő. Emiatt munkanélküliség lesz.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Árpadló </a:t>
            </a:r>
            <a:r>
              <a:rPr lang="hu-HU" altLang="en-US" dirty="0"/>
              <a:t>– Példa: A minimálbér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KÉRDÉS</a:t>
            </a:r>
          </a:p>
          <a:p>
            <a:r>
              <a:rPr lang="hu-HU" altLang="en-US" sz="3600" dirty="0" smtClean="0"/>
              <a:t>Mit tettünk fel az előbbi ábrán, amiből következett, hogy jelentős munkanélküliséget okoz a minimálbér?</a:t>
            </a:r>
            <a:endParaRPr lang="en-US" alt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812CBD9-DA85-4DE9-8A87-7F6AC0182EAB}" type="slidenum">
              <a:rPr lang="en-US" altLang="en-US">
                <a:latin typeface="Calibri" pitchFamily="34" charset="0"/>
              </a:rPr>
              <a:pPr/>
              <a:t>26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 bwMode="auto">
          <a:xfrm>
            <a:off x="317500" y="223838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Hogyan hat a minimálbér a munkaerőpiacra?</a:t>
            </a:r>
            <a:endParaRPr lang="en-US" altLang="en-US" smtClean="0"/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2514600" y="1377950"/>
            <a:ext cx="3840163" cy="3398838"/>
            <a:chOff x="4875605" y="1751978"/>
            <a:chExt cx="3840884" cy="3399921"/>
          </a:xfrm>
        </p:grpSpPr>
        <p:sp>
          <p:nvSpPr>
            <p:cNvPr id="36" name="Rectangle 35"/>
            <p:cNvSpPr/>
            <p:nvPr/>
          </p:nvSpPr>
          <p:spPr>
            <a:xfrm>
              <a:off x="5297959" y="2028291"/>
              <a:ext cx="3418530" cy="312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9661" name="Group 36"/>
            <p:cNvGrpSpPr>
              <a:grpSpLocks/>
            </p:cNvGrpSpPr>
            <p:nvPr/>
          </p:nvGrpSpPr>
          <p:grpSpPr bwMode="auto">
            <a:xfrm>
              <a:off x="4875605" y="1751978"/>
              <a:ext cx="463655" cy="3399921"/>
              <a:chOff x="1406129" y="1172704"/>
              <a:chExt cx="463290" cy="339929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8528" y="2972378"/>
                <a:ext cx="31992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63" name="TextBox 38"/>
              <p:cNvSpPr txBox="1">
                <a:spLocks noChangeArrowheads="1"/>
              </p:cNvSpPr>
              <p:nvPr/>
            </p:nvSpPr>
            <p:spPr bwMode="auto">
              <a:xfrm>
                <a:off x="1406129" y="1172704"/>
                <a:ext cx="463290" cy="307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Bér</a:t>
                </a:r>
                <a:endParaRPr lang="en-US" altLang="en-US" sz="1400"/>
              </a:p>
            </p:txBody>
          </p:sp>
        </p:grp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2801938" y="4770438"/>
            <a:ext cx="3852862" cy="528637"/>
            <a:chOff x="1676400" y="5181600"/>
            <a:chExt cx="3852277" cy="52749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777" y="5181600"/>
              <a:ext cx="3399909" cy="4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8" name="TextBox 41"/>
            <p:cNvSpPr txBox="1">
              <a:spLocks noChangeArrowheads="1"/>
            </p:cNvSpPr>
            <p:nvPr/>
          </p:nvSpPr>
          <p:spPr bwMode="auto">
            <a:xfrm>
              <a:off x="4478334" y="5186443"/>
              <a:ext cx="1050343" cy="52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Munka-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  <p:sp>
          <p:nvSpPr>
            <p:cNvPr id="69659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1931988" y="2652713"/>
            <a:ext cx="4427537" cy="306387"/>
            <a:chOff x="788290" y="3002379"/>
            <a:chExt cx="4426218" cy="30772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829380" y="3200091"/>
              <a:ext cx="3385128" cy="1594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6" name="TextBox 30"/>
            <p:cNvSpPr txBox="1">
              <a:spLocks noChangeArrowheads="1"/>
            </p:cNvSpPr>
            <p:nvPr/>
          </p:nvSpPr>
          <p:spPr bwMode="auto">
            <a:xfrm>
              <a:off x="788290" y="3002379"/>
              <a:ext cx="1059673" cy="3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Minimálbér</a:t>
              </a:r>
              <a:endParaRPr lang="en-US" altLang="en-US" sz="1400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697288" y="2979738"/>
            <a:ext cx="1050925" cy="2314575"/>
            <a:chOff x="2534849" y="2779726"/>
            <a:chExt cx="1051162" cy="2315787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2151115" y="3674751"/>
              <a:ext cx="1791638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4" name="TextBox 24"/>
            <p:cNvSpPr txBox="1">
              <a:spLocks noChangeArrowheads="1"/>
            </p:cNvSpPr>
            <p:nvPr/>
          </p:nvSpPr>
          <p:spPr bwMode="auto">
            <a:xfrm>
              <a:off x="2534849" y="4572001"/>
              <a:ext cx="1051162" cy="52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Keresett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4722813" y="2968625"/>
            <a:ext cx="1050925" cy="2324100"/>
            <a:chOff x="2470664" y="2769819"/>
            <a:chExt cx="1049196" cy="2325779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2146798" y="3668999"/>
              <a:ext cx="1803115" cy="475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2" name="TextBox 24"/>
            <p:cNvSpPr txBox="1">
              <a:spLocks noChangeArrowheads="1"/>
            </p:cNvSpPr>
            <p:nvPr/>
          </p:nvSpPr>
          <p:spPr bwMode="auto">
            <a:xfrm>
              <a:off x="2470664" y="4572001"/>
              <a:ext cx="1049196" cy="52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Kínált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</p:grpSp>
      <p:grpSp>
        <p:nvGrpSpPr>
          <p:cNvPr id="25" name="Group 132"/>
          <p:cNvGrpSpPr>
            <a:grpSpLocks/>
          </p:cNvGrpSpPr>
          <p:nvPr/>
        </p:nvGrpSpPr>
        <p:grpSpPr bwMode="auto">
          <a:xfrm>
            <a:off x="3775075" y="1785938"/>
            <a:ext cx="1854200" cy="957262"/>
            <a:chOff x="1593976" y="817948"/>
            <a:chExt cx="1854216" cy="956370"/>
          </a:xfrm>
        </p:grpSpPr>
        <p:sp>
          <p:nvSpPr>
            <p:cNvPr id="69649" name="TextBox 133"/>
            <p:cNvSpPr txBox="1">
              <a:spLocks noChangeArrowheads="1"/>
            </p:cNvSpPr>
            <p:nvPr/>
          </p:nvSpPr>
          <p:spPr bwMode="auto">
            <a:xfrm>
              <a:off x="1593976" y="817948"/>
              <a:ext cx="1854216" cy="58386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>
                  <a:solidFill>
                    <a:srgbClr val="800080"/>
                  </a:solidFill>
                </a:rPr>
                <a:t>Munkaerőfelesleg (munkanélküliség)</a:t>
              </a:r>
              <a:endParaRPr lang="en-US" altLang="en-US" sz="1600">
                <a:solidFill>
                  <a:srgbClr val="800080"/>
                </a:solidFill>
              </a:endParaRPr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427541" y="1582350"/>
              <a:ext cx="255349" cy="128588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83"/>
          <p:cNvGrpSpPr>
            <a:grpSpLocks/>
          </p:cNvGrpSpPr>
          <p:nvPr/>
        </p:nvGrpSpPr>
        <p:grpSpPr bwMode="auto">
          <a:xfrm>
            <a:off x="4316413" y="1462088"/>
            <a:ext cx="811212" cy="3211512"/>
            <a:chOff x="3488992" y="1704029"/>
            <a:chExt cx="905803" cy="4355732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3692842" y="1704029"/>
              <a:ext cx="398838" cy="429759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48" name="TextBox 85"/>
            <p:cNvSpPr txBox="1">
              <a:spLocks noChangeArrowheads="1"/>
            </p:cNvSpPr>
            <p:nvPr/>
          </p:nvSpPr>
          <p:spPr bwMode="auto">
            <a:xfrm>
              <a:off x="3488992" y="5350126"/>
              <a:ext cx="905803" cy="70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4146550" y="1250950"/>
            <a:ext cx="1150938" cy="3221038"/>
            <a:chOff x="2609337" y="4695945"/>
            <a:chExt cx="3276455" cy="3335201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609337" y="5067436"/>
              <a:ext cx="3276455" cy="2963710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46" name="TextBox 92"/>
            <p:cNvSpPr txBox="1">
              <a:spLocks noChangeArrowheads="1"/>
            </p:cNvSpPr>
            <p:nvPr/>
          </p:nvSpPr>
          <p:spPr bwMode="auto">
            <a:xfrm>
              <a:off x="5037860" y="4695945"/>
              <a:ext cx="806249" cy="70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4570413" y="275431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4725988" y="275431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Árpadló </a:t>
            </a:r>
            <a:r>
              <a:rPr lang="hu-HU" altLang="en-US" dirty="0"/>
              <a:t>– Példa: A minimálbér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Mekkora a rugalmasság? </a:t>
            </a:r>
          </a:p>
          <a:p>
            <a:pPr lvl="1"/>
            <a:r>
              <a:rPr lang="hu-HU" altLang="en-US" dirty="0" smtClean="0"/>
              <a:t>Empirikus kérdés</a:t>
            </a:r>
          </a:p>
          <a:p>
            <a:r>
              <a:rPr lang="hu-HU" altLang="en-US" sz="3600" dirty="0" smtClean="0"/>
              <a:t>Mekkora hatása van a minimálbérnek? </a:t>
            </a:r>
          </a:p>
          <a:p>
            <a:pPr lvl="1"/>
            <a:r>
              <a:rPr lang="hu-HU" altLang="en-US" dirty="0" smtClean="0"/>
              <a:t>Szintén empirikus kérdés!</a:t>
            </a:r>
          </a:p>
          <a:p>
            <a:r>
              <a:rPr lang="hu-HU" altLang="en-US" sz="3600" dirty="0" smtClean="0"/>
              <a:t>Hogyan vizsgáljuk?</a:t>
            </a:r>
            <a:endParaRPr lang="en-US" alt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1F2695E-7066-4D1F-8859-25175EBB3D84}" type="slidenum">
              <a:rPr lang="en-US" altLang="en-US">
                <a:latin typeface="Calibri" pitchFamily="34" charset="0"/>
              </a:rPr>
              <a:pPr/>
              <a:t>28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8400"/>
            <a:ext cx="685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5CA4C28-BCA4-4338-87B8-C560F8F54D1B}" type="slidenum">
              <a:rPr lang="en-US" altLang="en-US"/>
              <a:pPr/>
              <a:t>29</a:t>
            </a:fld>
            <a:endParaRPr lang="en-US" altLang="en-US" dirty="0"/>
          </a:p>
        </p:txBody>
      </p:sp>
      <p:pic>
        <p:nvPicPr>
          <p:cNvPr id="71683" name="Picture 2" descr="http://pogiblog.atlatszo.hu/wp-content/uploads/sites/15/2015/02/photo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1257300"/>
            <a:ext cx="6667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Orsz</a:t>
            </a:r>
            <a:r>
              <a:rPr lang="hu-HU" altLang="en-US" smtClean="0"/>
              <a:t>ágok közti összehasonlítás?</a:t>
            </a:r>
            <a:endParaRPr lang="en-US" altLang="en-US" smtClean="0"/>
          </a:p>
        </p:txBody>
      </p:sp>
      <p:sp>
        <p:nvSpPr>
          <p:cNvPr id="71685" name="Title 1"/>
          <p:cNvSpPr txBox="1">
            <a:spLocks/>
          </p:cNvSpPr>
          <p:nvPr/>
        </p:nvSpPr>
        <p:spPr bwMode="auto">
          <a:xfrm>
            <a:off x="0" y="53340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 dirty="0">
                <a:latin typeface="Calibri" pitchFamily="34" charset="0"/>
              </a:rPr>
              <a:t>Jobbára értelmetlen…</a:t>
            </a: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28600" y="6031468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europa.eu/rapid/press-release_MEMO-13-1_en.htm?locale=en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35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keresleti árrugalmasság számítása</a:t>
            </a: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3FD9FAA-6583-4BA2-A203-5594ED56EB3E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 smtClean="0">
              <a:latin typeface="Calibri" pitchFamily="34" charset="0"/>
            </a:endParaRPr>
          </a:p>
        </p:txBody>
      </p:sp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20465"/>
              </p:ext>
            </p:extLst>
          </p:nvPr>
        </p:nvGraphicFramePr>
        <p:xfrm>
          <a:off x="974725" y="5176838"/>
          <a:ext cx="73675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3187440" imgH="431640" progId="Equation.3">
                  <p:embed/>
                </p:oleObj>
              </mc:Choice>
              <mc:Fallback>
                <p:oleObj name="Equation" r:id="rId4" imgW="318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176838"/>
                        <a:ext cx="736758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61950" y="914400"/>
            <a:ext cx="8534400" cy="5562600"/>
          </a:xfrm>
        </p:spPr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pPr lvl="1"/>
            <a:r>
              <a:rPr lang="hu-HU" altLang="en-US" dirty="0" smtClean="0"/>
              <a:t>Abszolút </a:t>
            </a:r>
            <a:r>
              <a:rPr lang="hu-HU" altLang="en-US" dirty="0"/>
              <a:t>értéket </a:t>
            </a:r>
            <a:r>
              <a:rPr lang="hu-HU" altLang="en-US" dirty="0" smtClean="0"/>
              <a:t>használunk </a:t>
            </a:r>
            <a:r>
              <a:rPr lang="en-US" altLang="en-US" dirty="0"/>
              <a:t>(</a:t>
            </a:r>
            <a:r>
              <a:rPr lang="hu-HU" altLang="en-US" dirty="0" smtClean="0"/>
              <a:t>hagyjuk </a:t>
            </a:r>
            <a:r>
              <a:rPr lang="hu-HU" altLang="en-US" dirty="0"/>
              <a:t>el a mínusz jelet</a:t>
            </a:r>
            <a:r>
              <a:rPr lang="en-US" altLang="en-US" dirty="0"/>
              <a:t>)</a:t>
            </a:r>
          </a:p>
          <a:p>
            <a:r>
              <a:rPr lang="hu-HU" altLang="en-US" dirty="0">
                <a:solidFill>
                  <a:srgbClr val="C00000"/>
                </a:solidFill>
              </a:rPr>
              <a:t>Felezőponti módszer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/>
              <a:t>Két pont</a:t>
            </a:r>
            <a:r>
              <a:rPr lang="en-US" altLang="en-US" dirty="0"/>
              <a:t>: (Q</a:t>
            </a:r>
            <a:r>
              <a:rPr lang="en-US" altLang="en-US" baseline="-25000" dirty="0"/>
              <a:t>1</a:t>
            </a:r>
            <a:r>
              <a:rPr lang="en-US" altLang="en-US" dirty="0"/>
              <a:t>, P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hu-HU" altLang="en-US" dirty="0"/>
              <a:t>és </a:t>
            </a:r>
            <a:r>
              <a:rPr lang="en-US" altLang="en-US" dirty="0"/>
              <a:t>(Q</a:t>
            </a:r>
            <a:r>
              <a:rPr lang="en-US" altLang="en-US" baseline="-25000" dirty="0"/>
              <a:t>2</a:t>
            </a:r>
            <a:r>
              <a:rPr lang="en-US" altLang="en-US" dirty="0"/>
              <a:t>, P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hu-HU" altLang="en-US" dirty="0"/>
              <a:t> – a kettő átlagához viszonyítunk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4126" r="12422" b="60749"/>
          <a:stretch/>
        </p:blipFill>
        <p:spPr bwMode="auto">
          <a:xfrm>
            <a:off x="1066800" y="914400"/>
            <a:ext cx="712470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err="1"/>
              <a:t>Árpadó</a:t>
            </a:r>
            <a:r>
              <a:rPr lang="hu-HU" altLang="en-US" dirty="0"/>
              <a:t> – Példa: A minimálbér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Semmit nem bizonyít! Korreláció nem okság!</a:t>
            </a:r>
          </a:p>
          <a:p>
            <a:r>
              <a:rPr lang="hu-HU" altLang="en-US" sz="3600" dirty="0" smtClean="0"/>
              <a:t>Körte + alma (UK és HU ezer más dologban különbözik)</a:t>
            </a:r>
          </a:p>
          <a:p>
            <a:r>
              <a:rPr lang="hu-HU" altLang="en-US" sz="3600" dirty="0" smtClean="0"/>
              <a:t>Mekkora az aktivitási ráta?</a:t>
            </a:r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97229FD-A49D-48E1-B69C-A465342E455F}" type="slidenum">
              <a:rPr lang="en-US" altLang="en-US">
                <a:latin typeface="Calibri" pitchFamily="34" charset="0"/>
              </a:rPr>
              <a:pPr/>
              <a:t>30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B3C0260-1F65-4D29-9EE8-9192E0D13106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73731" name="Picture 2" descr="http://www.foxbusiness.com/static/managed/img/fb2/news/unemployment-min-wage-ch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42988"/>
            <a:ext cx="4892675" cy="447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Orsz</a:t>
            </a:r>
            <a:r>
              <a:rPr lang="hu-HU" altLang="en-US" smtClean="0"/>
              <a:t>ágon belül, eltérő időpontokban?</a:t>
            </a:r>
            <a:endParaRPr lang="en-US" altLang="en-US" smtClean="0"/>
          </a:p>
        </p:txBody>
      </p:sp>
      <p:sp>
        <p:nvSpPr>
          <p:cNvPr id="73733" name="Title 1"/>
          <p:cNvSpPr txBox="1">
            <a:spLocks/>
          </p:cNvSpPr>
          <p:nvPr/>
        </p:nvSpPr>
        <p:spPr bwMode="auto">
          <a:xfrm>
            <a:off x="304800" y="57912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2400" dirty="0" smtClean="0">
                <a:latin typeface="Calibri" pitchFamily="34" charset="0"/>
              </a:rPr>
              <a:t>Egyéb </a:t>
            </a:r>
            <a:r>
              <a:rPr lang="hu-HU" altLang="en-US" sz="2400" dirty="0">
                <a:latin typeface="Calibri" pitchFamily="34" charset="0"/>
              </a:rPr>
              <a:t>tényezők hatása figyelmen kívül hagyva (pl. 2008-as válság)</a:t>
            </a:r>
            <a:endParaRPr lang="en-US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448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err="1"/>
              <a:t>Árpadó</a:t>
            </a:r>
            <a:r>
              <a:rPr lang="hu-HU" altLang="en-US" dirty="0"/>
              <a:t> – Példa: A minimálbér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685800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Hogyan vizsgáljuk a minimálbér hatását?</a:t>
            </a:r>
          </a:p>
          <a:p>
            <a:pPr lvl="1"/>
            <a:r>
              <a:rPr lang="hu-HU" altLang="en-US" dirty="0" smtClean="0"/>
              <a:t>Olyan szegmens, akinek a számára effektív korlát</a:t>
            </a:r>
          </a:p>
          <a:p>
            <a:pPr lvl="2"/>
            <a:r>
              <a:rPr lang="hu-HU" altLang="en-US" dirty="0" smtClean="0"/>
              <a:t>Pl. </a:t>
            </a:r>
            <a:r>
              <a:rPr lang="hu-HU" altLang="en-US" dirty="0" err="1" smtClean="0"/>
              <a:t>kisker</a:t>
            </a:r>
            <a:r>
              <a:rPr lang="hu-HU" altLang="en-US" dirty="0" smtClean="0"/>
              <a:t> dolgozók, szakképzetlenek, diákmunka</a:t>
            </a:r>
          </a:p>
          <a:p>
            <a:pPr lvl="1"/>
            <a:r>
              <a:rPr lang="hu-HU" altLang="en-US" dirty="0" smtClean="0"/>
              <a:t>Tényellentétes események hiánya</a:t>
            </a:r>
          </a:p>
          <a:p>
            <a:pPr lvl="2"/>
            <a:r>
              <a:rPr lang="hu-HU" altLang="en-US" dirty="0" smtClean="0"/>
              <a:t>Ha megemelik a minimálbért a munkanélküliség változását nem a régi értékhez kéne hasonlítani, hanem ahhoz, hogy mennyi lenne most, emelés nélkül</a:t>
            </a:r>
          </a:p>
          <a:p>
            <a:pPr lvl="2"/>
            <a:r>
              <a:rPr lang="hu-HU" altLang="en-US" dirty="0" smtClean="0"/>
              <a:t>Tényellentétes hatásvizsgálat, programértékelés, kvázi-kísérleti módszertan,… </a:t>
            </a:r>
            <a:r>
              <a:rPr lang="hu-HU" altLang="en-US" i="1" dirty="0" smtClean="0"/>
              <a:t>(</a:t>
            </a:r>
            <a:r>
              <a:rPr lang="hu-HU" altLang="en-US" i="1" dirty="0" err="1" smtClean="0"/>
              <a:t>impact</a:t>
            </a:r>
            <a:r>
              <a:rPr lang="hu-HU" altLang="en-US" i="1" dirty="0" smtClean="0"/>
              <a:t> </a:t>
            </a:r>
            <a:r>
              <a:rPr lang="hu-HU" altLang="en-US" i="1" dirty="0" err="1" smtClean="0"/>
              <a:t>assessment</a:t>
            </a:r>
            <a:r>
              <a:rPr lang="hu-HU" altLang="en-US" i="1" dirty="0" smtClean="0"/>
              <a:t>, program </a:t>
            </a:r>
            <a:r>
              <a:rPr lang="hu-HU" altLang="en-US" i="1" dirty="0" err="1" smtClean="0"/>
              <a:t>evaluation</a:t>
            </a:r>
            <a:r>
              <a:rPr lang="hu-HU" altLang="en-US" i="1" dirty="0" smtClean="0"/>
              <a:t>, </a:t>
            </a:r>
            <a:r>
              <a:rPr lang="hu-HU" altLang="en-US" i="1" dirty="0" err="1" smtClean="0"/>
              <a:t>quasi-experimental</a:t>
            </a:r>
            <a:r>
              <a:rPr lang="hu-HU" altLang="en-US" i="1" dirty="0" smtClean="0"/>
              <a:t> design,..)</a:t>
            </a:r>
            <a:endParaRPr lang="en-US" altLang="en-US" i="1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1D6F71D-1DF2-4365-8DC2-88DA7CBC8DA5}" type="slidenum">
              <a:rPr lang="en-US" altLang="en-US">
                <a:latin typeface="Calibri" pitchFamily="34" charset="0"/>
              </a:rPr>
              <a:pPr/>
              <a:t>32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152400" y="9525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Árpadló </a:t>
            </a:r>
            <a:r>
              <a:rPr lang="hu-HU" altLang="en-US" dirty="0"/>
              <a:t>– Példa: A minimálbér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hu-HU" sz="3200" dirty="0" smtClean="0"/>
              <a:t>Természetes kísérletek szerepe (</a:t>
            </a:r>
            <a:r>
              <a:rPr lang="hu-HU" sz="3200" dirty="0" err="1" smtClean="0"/>
              <a:t>Card</a:t>
            </a:r>
            <a:r>
              <a:rPr lang="hu-HU" sz="3200" dirty="0" smtClean="0"/>
              <a:t> és </a:t>
            </a:r>
            <a:r>
              <a:rPr lang="hu-HU" sz="3200" dirty="0" err="1" smtClean="0"/>
              <a:t>Krueger</a:t>
            </a:r>
            <a:r>
              <a:rPr lang="hu-HU" sz="3200" dirty="0" smtClean="0"/>
              <a:t> 1994)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sz="3200" dirty="0" smtClean="0"/>
              <a:t>Pennsylvania és New Jersey: 1992-ig ugyanaz a minimálbér</a:t>
            </a:r>
            <a:endParaRPr lang="hu-HU" sz="3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sz="3200" dirty="0" smtClean="0"/>
              <a:t>1992 április: New Jersey állam meglepetésszerűen 4,25-ről 5,05 dollárra emeli a minimálbért – közel 20%!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hu-HU" sz="3200" dirty="0" smtClean="0"/>
              <a:t>Árat emelni nem nagyon lehet – átmegy az ember a határon vásárolni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hu-HU" sz="3200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endParaRPr lang="hu-HU" sz="3600" dirty="0" smtClean="0"/>
          </a:p>
          <a:p>
            <a:pPr lvl="3">
              <a:buFont typeface="Arial" panose="020B0604020202020204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12B9AB3-CDFA-41F1-8681-15A87D5B307B}" type="slidenum">
              <a:rPr lang="en-US" altLang="en-US">
                <a:latin typeface="Calibri" pitchFamily="34" charset="0"/>
              </a:rPr>
              <a:pPr/>
              <a:t>33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6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6C2DF3-9ECF-4B7D-B01B-57B9308AE5DC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76803" name="Picture 2" descr="http://blog.lib.umn.edu/moor0554/canoemoore/PA_NJ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62025"/>
            <a:ext cx="49371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525" y="533400"/>
            <a:ext cx="35210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foglalkoztatás New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Jersey-ben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még nőtt is! (kicsivel)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rugalmatlan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munkaer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ő-kereslet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kérdés persze bonyolultabb, az éttermek keresleti döntése nem egy sima lineáris függvény (betanítási költségek, kirúgási költségek)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Más tanulmányok eltérő eredményt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mutatnak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070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Minimálbér </a:t>
            </a:r>
            <a:r>
              <a:rPr lang="hu-HU" dirty="0" err="1" smtClean="0"/>
              <a:t>Mo-n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38049"/>
            <a:ext cx="7665423" cy="5915151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Szövegdoboz 5"/>
          <p:cNvSpPr txBox="1"/>
          <p:nvPr/>
        </p:nvSpPr>
        <p:spPr>
          <a:xfrm>
            <a:off x="152400" y="6488668"/>
            <a:ext cx="862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</a:t>
            </a:r>
            <a:r>
              <a:rPr lang="hu-HU" dirty="0">
                <a:hlinkClick r:id="rId4"/>
              </a:rPr>
              <a:t>http://</a:t>
            </a:r>
            <a:r>
              <a:rPr lang="hu-HU" dirty="0" smtClean="0">
                <a:hlinkClick r:id="rId4"/>
              </a:rPr>
              <a:t>www.hrportal.hu/c/a-minimalber-alakulasa-2000-2015-20150312.html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Minimálbér hatása </a:t>
            </a:r>
            <a:r>
              <a:rPr lang="hu-HU" dirty="0" err="1" smtClean="0"/>
              <a:t>Mo-n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-73742" y="6324600"/>
            <a:ext cx="762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Forrás</a:t>
            </a:r>
            <a:r>
              <a:rPr lang="hu-HU" sz="1600" dirty="0" smtClean="0"/>
              <a:t>: Lindner Attila, </a:t>
            </a:r>
            <a:r>
              <a:rPr lang="hu-HU" sz="1600" dirty="0" err="1" smtClean="0"/>
              <a:t>Harasztosi</a:t>
            </a:r>
            <a:r>
              <a:rPr lang="hu-HU" sz="1600" dirty="0" smtClean="0"/>
              <a:t> Péter. (2015) </a:t>
            </a:r>
            <a:r>
              <a:rPr lang="hu-HU" sz="1600" dirty="0" err="1" smtClean="0"/>
              <a:t>Who</a:t>
            </a:r>
            <a:r>
              <a:rPr lang="hu-HU" sz="1600" dirty="0" smtClean="0"/>
              <a:t> </a:t>
            </a:r>
            <a:r>
              <a:rPr lang="hu-HU" sz="1600" dirty="0" err="1" smtClean="0"/>
              <a:t>Pays</a:t>
            </a:r>
            <a:r>
              <a:rPr lang="hu-HU" sz="1600" dirty="0" smtClean="0"/>
              <a:t> </a:t>
            </a:r>
            <a:r>
              <a:rPr lang="hu-HU" sz="1600" dirty="0" err="1" smtClean="0"/>
              <a:t>for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Minimum </a:t>
            </a:r>
            <a:r>
              <a:rPr lang="hu-HU" sz="1600" dirty="0" err="1" smtClean="0"/>
              <a:t>Wage</a:t>
            </a:r>
            <a:r>
              <a:rPr lang="hu-HU" sz="1600" dirty="0" smtClean="0"/>
              <a:t>?</a:t>
            </a:r>
          </a:p>
          <a:p>
            <a:r>
              <a:rPr lang="hu-HU" sz="1600" dirty="0" smtClean="0"/>
              <a:t> </a:t>
            </a:r>
            <a:r>
              <a:rPr lang="hu-HU" sz="1600" dirty="0">
                <a:hlinkClick r:id="rId2"/>
              </a:rPr>
              <a:t>https://</a:t>
            </a:r>
            <a:r>
              <a:rPr lang="hu-HU" sz="1600" dirty="0" smtClean="0">
                <a:hlinkClick r:id="rId2"/>
              </a:rPr>
              <a:t>www.maxwell.syr.edu/uploadedFiles/econ/seminars/Lindner_Paper.pdf</a:t>
            </a:r>
            <a:r>
              <a:rPr lang="hu-HU" sz="1600" dirty="0" smtClean="0"/>
              <a:t> </a:t>
            </a:r>
            <a:endParaRPr lang="en-US" sz="1600" dirty="0"/>
          </a:p>
        </p:txBody>
      </p:sp>
      <p:pic>
        <p:nvPicPr>
          <p:cNvPr id="1187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3" y="609600"/>
            <a:ext cx="7464917" cy="575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Másik példa (árpadló): EU közös agrárpolitika</a:t>
            </a: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4BC58D4-5F22-4638-A135-20551BFE6F59}" type="slidenum">
              <a:rPr lang="en-US" altLang="en-US">
                <a:latin typeface="Calibri" pitchFamily="34" charset="0"/>
              </a:rPr>
              <a:pPr/>
              <a:t>37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117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87213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5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Az árszabályozások értékelése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A piac általában jó módszer a gazdasági működés megszervezésére </a:t>
            </a:r>
          </a:p>
          <a:p>
            <a:pPr lvl="1"/>
            <a:r>
              <a:rPr lang="hu-HU" altLang="en-US" dirty="0" smtClean="0"/>
              <a:t>A közgazdászok általában ellenzik az árplafonokat és árpadlókat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Árak koordinálják a gazdasági aktivitást</a:t>
            </a:r>
            <a:endParaRPr lang="en-US" alt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4BC58D4-5F22-4638-A135-20551BFE6F59}" type="slidenum">
              <a:rPr lang="en-US" altLang="en-US">
                <a:latin typeface="Calibri" pitchFamily="34" charset="0"/>
              </a:rPr>
              <a:pPr/>
              <a:t>38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Az árszabályozások értékelése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A kormány néha tud javítani a piaci kimeneten </a:t>
            </a:r>
          </a:p>
          <a:p>
            <a:pPr lvl="1"/>
            <a:r>
              <a:rPr lang="hu-HU" altLang="en-US" dirty="0" smtClean="0"/>
              <a:t>Árszabályozás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igazságtalan piaci kimenetek miatt</a:t>
            </a:r>
            <a:r>
              <a:rPr lang="hu-HU" altLang="en-US" dirty="0"/>
              <a:t> </a:t>
            </a:r>
            <a:r>
              <a:rPr lang="hu-HU" altLang="en-US" dirty="0" smtClean="0"/>
              <a:t>– a szegényeket hivatott segíteni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Gyakran káros azoknak, akiknek segíteni akar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Más módszerek a rászorultak megsegítésére: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Lakbértámogatás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Bértámogatás </a:t>
            </a:r>
          </a:p>
          <a:p>
            <a:r>
              <a:rPr lang="hu-HU" dirty="0" err="1" smtClean="0"/>
              <a:t>Pl</a:t>
            </a:r>
            <a:r>
              <a:rPr lang="hu-HU" dirty="0" smtClean="0"/>
              <a:t>: Hugo </a:t>
            </a:r>
            <a:r>
              <a:rPr lang="hu-HU" dirty="0" err="1"/>
              <a:t>Chávez</a:t>
            </a:r>
            <a:r>
              <a:rPr lang="hu-HU" dirty="0"/>
              <a:t>, </a:t>
            </a:r>
            <a:r>
              <a:rPr lang="hu-HU" dirty="0" smtClean="0"/>
              <a:t>Venezuela (könyvben is)  </a:t>
            </a:r>
            <a:r>
              <a:rPr lang="hu-HU" sz="2000" dirty="0">
                <a:hlinkClick r:id="rId3"/>
              </a:rPr>
              <a:t>http://</a:t>
            </a:r>
            <a:r>
              <a:rPr lang="hu-HU" sz="2000" dirty="0" smtClean="0">
                <a:hlinkClick r:id="rId3"/>
              </a:rPr>
              <a:t>www.wsj.com/articles/SB113997821637774456</a:t>
            </a:r>
            <a:r>
              <a:rPr lang="hu-HU" sz="2000" dirty="0" smtClean="0"/>
              <a:t> </a:t>
            </a:r>
            <a:endParaRPr lang="en-US" altLang="en-US" sz="2000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CE3BB0-CFB4-44E9-AB71-9B87BB0D31A1}" type="slidenum">
              <a:rPr lang="en-US" altLang="en-US">
                <a:latin typeface="Calibri" pitchFamily="34" charset="0"/>
              </a:rPr>
              <a:pPr/>
              <a:t>39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 bwMode="auto">
          <a:xfrm>
            <a:off x="1311275" y="152400"/>
            <a:ext cx="68262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(a)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rugalmatlan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3E122-B8D6-4670-8AE6-E1B41636FAFB}" type="slidenum">
              <a:rPr lang="en-US" altLang="en-US" smtClean="0">
                <a:latin typeface="Calibri" pitchFamily="34" charset="0"/>
              </a:rPr>
              <a:pPr eaLnBrk="1" hangingPunct="1"/>
              <a:t>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3032125" y="990600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= 0</a:t>
            </a:r>
          </a:p>
        </p:txBody>
      </p:sp>
      <p:grpSp>
        <p:nvGrpSpPr>
          <p:cNvPr id="36869" name="Group 31"/>
          <p:cNvGrpSpPr>
            <a:grpSpLocks/>
          </p:cNvGrpSpPr>
          <p:nvPr/>
        </p:nvGrpSpPr>
        <p:grpSpPr bwMode="auto">
          <a:xfrm>
            <a:off x="2427288" y="2220913"/>
            <a:ext cx="3827462" cy="3352800"/>
            <a:chOff x="440511" y="1905000"/>
            <a:chExt cx="3826689" cy="3352800"/>
          </a:xfrm>
        </p:grpSpPr>
        <p:sp>
          <p:nvSpPr>
            <p:cNvPr id="31" name="Rectangle 30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6889" name="Group 13"/>
            <p:cNvGrpSpPr>
              <a:grpSpLocks/>
            </p:cNvGrpSpPr>
            <p:nvPr/>
          </p:nvGrpSpPr>
          <p:grpSpPr bwMode="auto">
            <a:xfrm>
              <a:off x="440511" y="1905000"/>
              <a:ext cx="543739" cy="3352800"/>
              <a:chOff x="440511" y="1905000"/>
              <a:chExt cx="543739" cy="3352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91" name="TextBox 9"/>
              <p:cNvSpPr txBox="1">
                <a:spLocks noChangeArrowheads="1"/>
              </p:cNvSpPr>
              <p:nvPr/>
            </p:nvSpPr>
            <p:spPr bwMode="auto">
              <a:xfrm>
                <a:off x="4405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6870" name="Group 12"/>
          <p:cNvGrpSpPr>
            <a:grpSpLocks/>
          </p:cNvGrpSpPr>
          <p:nvPr/>
        </p:nvGrpSpPr>
        <p:grpSpPr bwMode="auto">
          <a:xfrm>
            <a:off x="2665413" y="5573713"/>
            <a:ext cx="4359275" cy="614362"/>
            <a:chOff x="677694" y="5257800"/>
            <a:chExt cx="4359070" cy="6132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6" name="TextBox 10"/>
            <p:cNvSpPr txBox="1">
              <a:spLocks noChangeArrowheads="1"/>
            </p:cNvSpPr>
            <p:nvPr/>
          </p:nvSpPr>
          <p:spPr bwMode="auto">
            <a:xfrm>
              <a:off x="3276600" y="5410204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6887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6871" name="Group 19"/>
          <p:cNvGrpSpPr>
            <a:grpSpLocks/>
          </p:cNvGrpSpPr>
          <p:nvPr/>
        </p:nvGrpSpPr>
        <p:grpSpPr bwMode="auto">
          <a:xfrm>
            <a:off x="4425950" y="2525713"/>
            <a:ext cx="1619250" cy="3509962"/>
            <a:chOff x="2438400" y="2209800"/>
            <a:chExt cx="1620369" cy="3509590"/>
          </a:xfrm>
        </p:grpSpPr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2741793" y="2209800"/>
              <a:ext cx="1316976" cy="3049091"/>
              <a:chOff x="2741793" y="2209800"/>
              <a:chExt cx="1316976" cy="304909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1409259" y="3924911"/>
                <a:ext cx="2666718" cy="1588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84" name="TextBox 16"/>
              <p:cNvSpPr txBox="1">
                <a:spLocks noChangeArrowheads="1"/>
              </p:cNvSpPr>
              <p:nvPr/>
            </p:nvSpPr>
            <p:spPr bwMode="auto">
              <a:xfrm>
                <a:off x="2743202" y="2209800"/>
                <a:ext cx="1315567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Kereslet</a:t>
                </a:r>
                <a:endParaRPr lang="en-US" altLang="en-US" sz="2400"/>
              </a:p>
            </p:txBody>
          </p:sp>
        </p:grpSp>
        <p:sp>
          <p:nvSpPr>
            <p:cNvPr id="36882" name="TextBox 18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699647" cy="46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</p:grpSp>
      <p:grpSp>
        <p:nvGrpSpPr>
          <p:cNvPr id="36872" name="Group 26"/>
          <p:cNvGrpSpPr>
            <a:grpSpLocks/>
          </p:cNvGrpSpPr>
          <p:nvPr/>
        </p:nvGrpSpPr>
        <p:grpSpPr bwMode="auto">
          <a:xfrm>
            <a:off x="2444750" y="3429000"/>
            <a:ext cx="2286000" cy="461963"/>
            <a:chOff x="457200" y="3113219"/>
            <a:chExt cx="2286000" cy="46097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" y="3428454"/>
              <a:ext cx="18288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0" name="TextBox 23"/>
            <p:cNvSpPr txBox="1">
              <a:spLocks noChangeArrowheads="1"/>
            </p:cNvSpPr>
            <p:nvPr/>
          </p:nvSpPr>
          <p:spPr bwMode="auto">
            <a:xfrm>
              <a:off x="457200" y="3113219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6873" name="Group 25"/>
          <p:cNvGrpSpPr>
            <a:grpSpLocks/>
          </p:cNvGrpSpPr>
          <p:nvPr/>
        </p:nvGrpSpPr>
        <p:grpSpPr bwMode="auto">
          <a:xfrm>
            <a:off x="2589213" y="3897313"/>
            <a:ext cx="2141537" cy="461962"/>
            <a:chOff x="601494" y="4038604"/>
            <a:chExt cx="2141706" cy="46097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56" y="4265130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8" name="TextBox 24"/>
            <p:cNvSpPr txBox="1">
              <a:spLocks noChangeArrowheads="1"/>
            </p:cNvSpPr>
            <p:nvPr/>
          </p:nvSpPr>
          <p:spPr bwMode="auto">
            <a:xfrm>
              <a:off x="601494" y="4038604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 flipH="1" flipV="1">
            <a:off x="278765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04" name="Group 35"/>
          <p:cNvGrpSpPr>
            <a:grpSpLocks/>
          </p:cNvGrpSpPr>
          <p:nvPr/>
        </p:nvGrpSpPr>
        <p:grpSpPr bwMode="auto">
          <a:xfrm>
            <a:off x="291462" y="2895600"/>
            <a:ext cx="2443164" cy="1200329"/>
            <a:chOff x="-1694745" y="2579688"/>
            <a:chExt cx="2441977" cy="1200329"/>
          </a:xfrm>
          <a:noFill/>
        </p:grpSpPr>
        <p:sp>
          <p:nvSpPr>
            <p:cNvPr id="110642" name="TextBox 32"/>
            <p:cNvSpPr txBox="1">
              <a:spLocks noChangeArrowheads="1"/>
            </p:cNvSpPr>
            <p:nvPr/>
          </p:nvSpPr>
          <p:spPr bwMode="auto">
            <a:xfrm>
              <a:off x="-1694745" y="2579688"/>
              <a:ext cx="1900559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FontTx/>
                <a:buAutoNum type="arabicPeriod"/>
                <a:defRPr/>
              </a:pPr>
              <a:r>
                <a:rPr lang="hu-HU" altLang="en-US" sz="2400" dirty="0" smtClean="0"/>
                <a:t>Az</a:t>
              </a:r>
              <a:r>
                <a:rPr lang="en-US" altLang="en-US" sz="2400" dirty="0" smtClean="0"/>
                <a:t> </a:t>
              </a:r>
              <a:r>
                <a:rPr lang="en-US" altLang="en-US" sz="2400" dirty="0" err="1" smtClean="0"/>
                <a:t>ár</a:t>
              </a:r>
              <a:r>
                <a:rPr lang="hu-HU" altLang="en-US" sz="2400" dirty="0" smtClean="0"/>
                <a:t> </a:t>
              </a:r>
              <a:br>
                <a:rPr lang="hu-HU" altLang="en-US" sz="2400" dirty="0" smtClean="0"/>
              </a:br>
              <a:r>
                <a:rPr lang="hu-HU" altLang="en-US" sz="2400" dirty="0" err="1" smtClean="0"/>
                <a:t>megnöve-</a:t>
              </a:r>
              <a:r>
                <a:rPr lang="hu-HU" altLang="en-US" sz="2400" dirty="0" smtClean="0"/>
                <a:t/>
              </a:r>
              <a:br>
                <a:rPr lang="hu-HU" altLang="en-US" sz="2400" dirty="0" smtClean="0"/>
              </a:br>
              <a:r>
                <a:rPr lang="hu-HU" altLang="en-US" sz="2400" dirty="0" err="1" smtClean="0"/>
                <a:t>kedése</a:t>
              </a:r>
              <a:r>
                <a:rPr lang="en-US" altLang="en-US" sz="2400" dirty="0" smtClean="0"/>
                <a:t>…</a:t>
              </a:r>
            </a:p>
          </p:txBody>
        </p:sp>
        <p:cxnSp>
          <p:nvCxnSpPr>
            <p:cNvPr id="35" name="Straight Connector 34"/>
            <p:cNvCxnSpPr>
              <a:endCxn id="110642" idx="3"/>
            </p:cNvCxnSpPr>
            <p:nvPr/>
          </p:nvCxnSpPr>
          <p:spPr>
            <a:xfrm flipH="1" flipV="1">
              <a:off x="205814" y="3179853"/>
              <a:ext cx="541418" cy="42150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605" name="Group 39"/>
          <p:cNvGrpSpPr>
            <a:grpSpLocks/>
          </p:cNvGrpSpPr>
          <p:nvPr/>
        </p:nvGrpSpPr>
        <p:grpSpPr bwMode="auto">
          <a:xfrm>
            <a:off x="4730751" y="3733799"/>
            <a:ext cx="4293741" cy="1839911"/>
            <a:chOff x="2743201" y="3418812"/>
            <a:chExt cx="4292333" cy="1838988"/>
          </a:xfrm>
          <a:noFill/>
        </p:grpSpPr>
        <p:sp>
          <p:nvSpPr>
            <p:cNvPr id="110640" name="TextBox 36"/>
            <p:cNvSpPr txBox="1">
              <a:spLocks noChangeArrowheads="1"/>
            </p:cNvSpPr>
            <p:nvPr/>
          </p:nvSpPr>
          <p:spPr bwMode="auto">
            <a:xfrm>
              <a:off x="4488877" y="3418812"/>
              <a:ext cx="2546657" cy="156887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 smtClean="0"/>
                <a:t>2. …</a:t>
              </a:r>
              <a:r>
                <a:rPr lang="hu-HU" altLang="en-US" sz="2400" dirty="0" smtClean="0"/>
                <a:t>változatlanul</a:t>
              </a:r>
              <a:br>
                <a:rPr lang="hu-HU" altLang="en-US" sz="2400" dirty="0" smtClean="0"/>
              </a:br>
              <a:r>
                <a:rPr lang="hu-HU" altLang="en-US" sz="2400" dirty="0" smtClean="0"/>
                <a:t>hagyja a </a:t>
              </a:r>
              <a:br>
                <a:rPr lang="hu-HU" altLang="en-US" sz="2400" dirty="0" smtClean="0"/>
              </a:br>
              <a:r>
                <a:rPr lang="hu-HU" altLang="en-US" sz="2400" dirty="0" smtClean="0"/>
                <a:t>keresett</a:t>
              </a:r>
              <a:br>
                <a:rPr lang="hu-HU" altLang="en-US" sz="2400" dirty="0" smtClean="0"/>
              </a:br>
              <a:r>
                <a:rPr lang="en-US" altLang="en-US" sz="2400" dirty="0" smtClean="0"/>
                <a:t>mennyiség</a:t>
              </a:r>
              <a:r>
                <a:rPr lang="hu-HU" altLang="en-US" sz="2400" dirty="0" smtClean="0"/>
                <a:t>et</a:t>
              </a:r>
              <a:endParaRPr lang="en-US" altLang="en-US" sz="2400" dirty="0" smtClean="0"/>
            </a:p>
          </p:txBody>
        </p:sp>
        <p:cxnSp>
          <p:nvCxnSpPr>
            <p:cNvPr id="38" name="Straight Connector 37"/>
            <p:cNvCxnSpPr>
              <a:endCxn id="110640" idx="1"/>
            </p:cNvCxnSpPr>
            <p:nvPr/>
          </p:nvCxnSpPr>
          <p:spPr>
            <a:xfrm flipV="1">
              <a:off x="2743201" y="4203248"/>
              <a:ext cx="1745676" cy="10545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76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763000" cy="762000"/>
          </a:xfrm>
        </p:spPr>
        <p:txBody>
          <a:bodyPr/>
          <a:lstStyle/>
          <a:p>
            <a:r>
              <a:rPr lang="hu-HU" dirty="0" smtClean="0"/>
              <a:t>Adók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Adók – bevezetés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50888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Kormányzat elsődleges bevételi forrása</a:t>
            </a:r>
          </a:p>
          <a:p>
            <a:r>
              <a:rPr lang="hu-HU" altLang="en-US" sz="3600" dirty="0" smtClean="0"/>
              <a:t>Mire költi? (Jó esetben)</a:t>
            </a:r>
          </a:p>
          <a:p>
            <a:pPr lvl="1"/>
            <a:r>
              <a:rPr lang="hu-HU" altLang="en-US" dirty="0" smtClean="0"/>
              <a:t>Közjavak </a:t>
            </a:r>
          </a:p>
          <a:p>
            <a:pPr lvl="2"/>
            <a:r>
              <a:rPr lang="hu-HU" altLang="en-US" dirty="0" smtClean="0"/>
              <a:t>pl. hadsereg, egészségügy, tűzoltóság, infrastruktúra, igazságszolgáltatás</a:t>
            </a:r>
          </a:p>
          <a:p>
            <a:pPr lvl="1"/>
            <a:r>
              <a:rPr lang="hu-HU" altLang="en-US" dirty="0" smtClean="0"/>
              <a:t>Újraelosztás</a:t>
            </a:r>
          </a:p>
          <a:p>
            <a:pPr lvl="2"/>
            <a:r>
              <a:rPr lang="hu-HU" altLang="en-US" dirty="0" smtClean="0"/>
              <a:t>Egyenlőség elősegítése</a:t>
            </a:r>
          </a:p>
          <a:p>
            <a:pPr lvl="2"/>
            <a:r>
              <a:rPr lang="hu-HU" altLang="en-US" dirty="0" smtClean="0"/>
              <a:t>Szegények segítése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3FBEFAA-E639-46D0-B401-850369A8FFAF}" type="slidenum">
              <a:rPr lang="en-US" altLang="en-US">
                <a:latin typeface="Calibri" pitchFamily="34" charset="0"/>
              </a:rPr>
              <a:pPr/>
              <a:t>41</a:t>
            </a:fld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3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Adók – bevezetés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50888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Milyen adónemeket ismerünk?</a:t>
            </a:r>
          </a:p>
          <a:p>
            <a:pPr lvl="1"/>
            <a:r>
              <a:rPr lang="hu-HU" altLang="en-US" sz="3600" dirty="0"/>
              <a:t>J</a:t>
            </a:r>
            <a:r>
              <a:rPr lang="hu-HU" altLang="en-US" sz="3600" dirty="0" smtClean="0"/>
              <a:t>övedelemadó, ÁFA, idegenforgalmi adó, társasági adó, stb.</a:t>
            </a:r>
          </a:p>
          <a:p>
            <a:pPr lvl="1"/>
            <a:r>
              <a:rPr lang="hu-HU" altLang="en-US" sz="3600" dirty="0" smtClean="0"/>
              <a:t>Típusai: egyösszegű, arányos, progresszív, stb.</a:t>
            </a:r>
          </a:p>
          <a:p>
            <a:pPr lvl="1"/>
            <a:r>
              <a:rPr lang="hu-HU" altLang="en-US" sz="3600" dirty="0" smtClean="0"/>
              <a:t>Itt nem csak azt értjük adó alatt, amit a hétköznapokban, hanem:</a:t>
            </a:r>
          </a:p>
          <a:p>
            <a:pPr lvl="2"/>
            <a:r>
              <a:rPr lang="hu-HU" altLang="en-US" sz="3200" dirty="0" smtClean="0"/>
              <a:t>Adók, járulékok, díjak, illetékek, stb.</a:t>
            </a:r>
          </a:p>
          <a:p>
            <a:pPr lvl="2"/>
            <a:r>
              <a:rPr lang="hu-HU" altLang="en-US" sz="3200" dirty="0" smtClean="0"/>
              <a:t>Minden olyan transzfer, amit a háztartások és a vállalati szektor fizet a kormányzatnak</a:t>
            </a:r>
          </a:p>
          <a:p>
            <a:pPr lvl="1"/>
            <a:endParaRPr lang="hu-HU" altLang="en-US" dirty="0" smtClean="0"/>
          </a:p>
          <a:p>
            <a:endParaRPr lang="en-US" altLang="en-US" sz="2800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3FBEFAA-E639-46D0-B401-850369A8FFAF}" type="slidenum">
              <a:rPr lang="en-US" altLang="en-US">
                <a:latin typeface="Calibri" pitchFamily="34" charset="0"/>
              </a:rPr>
              <a:pPr/>
              <a:t>42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Ábra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23900"/>
            <a:ext cx="7569200" cy="56769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 smtClean="0"/>
              <a:t>Adóteher-megoszlás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3800" dirty="0" smtClean="0"/>
              <a:t>Hogyan </a:t>
            </a:r>
            <a:r>
              <a:rPr lang="hu-HU" altLang="en-US" sz="3800" dirty="0"/>
              <a:t>oszlik meg az adó terhe a piac különböző szereplői között</a:t>
            </a:r>
            <a:r>
              <a:rPr lang="hu-HU" altLang="en-US" sz="3800" dirty="0" smtClean="0"/>
              <a:t>?</a:t>
            </a:r>
          </a:p>
          <a:p>
            <a:r>
              <a:rPr lang="hu-HU" sz="3800" dirty="0" smtClean="0"/>
              <a:t>Angolul: </a:t>
            </a:r>
            <a:r>
              <a:rPr lang="hu-HU" sz="3800" i="1" dirty="0" err="1" smtClean="0"/>
              <a:t>tax</a:t>
            </a:r>
            <a:r>
              <a:rPr lang="hu-HU" sz="3800" i="1" dirty="0" smtClean="0"/>
              <a:t> </a:t>
            </a:r>
            <a:r>
              <a:rPr lang="hu-HU" sz="3800" i="1" dirty="0" err="1" smtClean="0"/>
              <a:t>incidence</a:t>
            </a:r>
            <a:r>
              <a:rPr lang="hu-HU" sz="3800" i="1" dirty="0" smtClean="0"/>
              <a:t> </a:t>
            </a:r>
            <a:r>
              <a:rPr lang="hu-HU" sz="3800" dirty="0" smtClean="0"/>
              <a:t>(magyarul is előfordul: </a:t>
            </a:r>
            <a:r>
              <a:rPr lang="hu-HU" sz="3800" dirty="0" err="1" smtClean="0"/>
              <a:t>adóincidencia</a:t>
            </a:r>
            <a:r>
              <a:rPr lang="hu-HU" sz="3800" dirty="0" smtClean="0"/>
              <a:t>)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eladókra kivetett adó</a:t>
            </a: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529844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653B1A6-3F0E-4311-AD91-4F0324A07505}" type="slidenum">
              <a:rPr lang="en-US" altLang="en-US">
                <a:latin typeface="Calibri" pitchFamily="34" charset="0"/>
              </a:rPr>
              <a:pPr/>
              <a:t>45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28713" y="1714500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0956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958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16175" y="5553075"/>
            <a:ext cx="5991225" cy="390525"/>
            <a:chOff x="1676400" y="5181600"/>
            <a:chExt cx="5990782" cy="39028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89" y="5181600"/>
              <a:ext cx="44367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3" name="TextBox 11"/>
            <p:cNvSpPr txBox="1">
              <a:spLocks noChangeArrowheads="1"/>
            </p:cNvSpPr>
            <p:nvPr/>
          </p:nvSpPr>
          <p:spPr bwMode="auto">
            <a:xfrm>
              <a:off x="4662725" y="5233870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0954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790825" y="2133600"/>
            <a:ext cx="3914776" cy="3102391"/>
            <a:chOff x="2242744" y="2083701"/>
            <a:chExt cx="4372075" cy="420737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4856" cy="372024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1" name="TextBox 15"/>
            <p:cNvSpPr txBox="1">
              <a:spLocks noChangeArrowheads="1"/>
            </p:cNvSpPr>
            <p:nvPr/>
          </p:nvSpPr>
          <p:spPr bwMode="auto">
            <a:xfrm>
              <a:off x="6159735" y="5831936"/>
              <a:ext cx="455084" cy="45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D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273550" y="3416300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9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3040063" y="2730122"/>
            <a:ext cx="3484562" cy="2538790"/>
            <a:chOff x="2473355" y="5269486"/>
            <a:chExt cx="3892157" cy="3444159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1272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7" name="TextBox 92"/>
            <p:cNvSpPr txBox="1">
              <a:spLocks noChangeArrowheads="1"/>
            </p:cNvSpPr>
            <p:nvPr/>
          </p:nvSpPr>
          <p:spPr bwMode="auto">
            <a:xfrm>
              <a:off x="5922904" y="5269486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1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3097213" y="2425213"/>
            <a:ext cx="2693987" cy="2034074"/>
            <a:chOff x="2473355" y="5955083"/>
            <a:chExt cx="3009337" cy="275856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2473355" y="6282989"/>
              <a:ext cx="2654672" cy="243065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5" name="TextBox 92"/>
            <p:cNvSpPr txBox="1">
              <a:spLocks noChangeArrowheads="1"/>
            </p:cNvSpPr>
            <p:nvPr/>
          </p:nvSpPr>
          <p:spPr bwMode="auto">
            <a:xfrm>
              <a:off x="5040084" y="5955083"/>
              <a:ext cx="442608" cy="45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/>
                <a:t>S</a:t>
              </a:r>
              <a:r>
                <a:rPr lang="en-US" altLang="en-US" sz="1600" baseline="-25000" dirty="0"/>
                <a:t>2</a:t>
              </a:r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932363" y="3725862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3"/>
          <p:cNvSpPr>
            <a:spLocks/>
          </p:cNvSpPr>
          <p:nvPr/>
        </p:nvSpPr>
        <p:spPr bwMode="auto">
          <a:xfrm>
            <a:off x="4422775" y="3360737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746625" y="3819525"/>
            <a:ext cx="525463" cy="2046287"/>
            <a:chOff x="2795074" y="2862911"/>
            <a:chExt cx="526165" cy="2047881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911350" y="3225800"/>
            <a:ext cx="2578100" cy="338137"/>
            <a:chOff x="1173794" y="3014250"/>
            <a:chExt cx="2576508" cy="338972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1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992313" y="3627437"/>
            <a:ext cx="2995612" cy="338138"/>
            <a:chOff x="1245032" y="3014250"/>
            <a:chExt cx="2994048" cy="33897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9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3.00</a:t>
              </a: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003425" y="4005262"/>
            <a:ext cx="2473325" cy="338138"/>
            <a:chOff x="1245032" y="3014250"/>
            <a:chExt cx="2473608" cy="338972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37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89360" y="2501591"/>
            <a:ext cx="1742665" cy="771832"/>
            <a:chOff x="488263" y="1947255"/>
            <a:chExt cx="1744298" cy="772514"/>
          </a:xfrm>
        </p:grpSpPr>
        <p:sp>
          <p:nvSpPr>
            <p:cNvPr id="80934" name="TextBox 92"/>
            <p:cNvSpPr txBox="1">
              <a:spLocks noChangeArrowheads="1"/>
            </p:cNvSpPr>
            <p:nvPr/>
          </p:nvSpPr>
          <p:spPr bwMode="auto">
            <a:xfrm>
              <a:off x="488263" y="1947255"/>
              <a:ext cx="1497581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Vevők által </a:t>
              </a:r>
            </a:p>
            <a:p>
              <a:r>
                <a:rPr lang="hu-HU" altLang="en-US" dirty="0"/>
                <a:t>fizetett ár</a:t>
              </a:r>
              <a:endParaRPr lang="en-US" alt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31818" y="2351144"/>
              <a:ext cx="700743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01546" y="3419475"/>
            <a:ext cx="1838391" cy="422275"/>
            <a:chOff x="201553" y="2864915"/>
            <a:chExt cx="1839024" cy="422648"/>
          </a:xfrm>
        </p:grpSpPr>
        <p:sp>
          <p:nvSpPr>
            <p:cNvPr id="80932" name="TextBox 92"/>
            <p:cNvSpPr txBox="1">
              <a:spLocks noChangeArrowheads="1"/>
            </p:cNvSpPr>
            <p:nvPr/>
          </p:nvSpPr>
          <p:spPr bwMode="auto">
            <a:xfrm>
              <a:off x="201553" y="2864915"/>
              <a:ext cx="1780267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Adómentes ár</a:t>
              </a:r>
              <a:endParaRPr lang="en-US" alt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567339" y="3217651"/>
              <a:ext cx="473238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246316" y="4341816"/>
            <a:ext cx="2022222" cy="936621"/>
            <a:chOff x="245438" y="3787935"/>
            <a:chExt cx="2022748" cy="938369"/>
          </a:xfrm>
        </p:grpSpPr>
        <p:sp>
          <p:nvSpPr>
            <p:cNvPr id="80930" name="TextBox 92"/>
            <p:cNvSpPr txBox="1">
              <a:spLocks noChangeArrowheads="1"/>
            </p:cNvSpPr>
            <p:nvPr/>
          </p:nvSpPr>
          <p:spPr bwMode="auto">
            <a:xfrm>
              <a:off x="245438" y="4017096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400675" y="1202868"/>
            <a:ext cx="3674145" cy="1973720"/>
            <a:chOff x="-724395" y="876371"/>
            <a:chExt cx="3673567" cy="1973708"/>
          </a:xfrm>
        </p:grpSpPr>
        <p:sp>
          <p:nvSpPr>
            <p:cNvPr id="80928" name="TextBox 92"/>
            <p:cNvSpPr txBox="1">
              <a:spLocks noChangeArrowheads="1"/>
            </p:cNvSpPr>
            <p:nvPr/>
          </p:nvSpPr>
          <p:spPr bwMode="auto">
            <a:xfrm>
              <a:off x="351761" y="876371"/>
              <a:ext cx="2597411" cy="16312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hu-HU" altLang="en-US" dirty="0"/>
                <a:t>Az eladókra kivetett </a:t>
              </a:r>
              <a:r>
                <a:rPr lang="hu-HU" altLang="en-US" dirty="0" smtClean="0"/>
                <a:t>adó az </a:t>
              </a:r>
              <a:r>
                <a:rPr lang="hu-HU" altLang="en-US" dirty="0"/>
                <a:t>adó </a:t>
              </a:r>
              <a:r>
                <a:rPr lang="hu-HU" altLang="en-US" dirty="0" smtClean="0"/>
                <a:t>nagyságával </a:t>
              </a:r>
              <a:r>
                <a:rPr lang="en-US" altLang="en-US" dirty="0"/>
                <a:t>($0.50</a:t>
              </a:r>
              <a:r>
                <a:rPr lang="en-US" altLang="en-US" dirty="0" smtClean="0"/>
                <a:t>)</a:t>
              </a:r>
              <a:r>
                <a:rPr lang="hu-HU" altLang="en-US" dirty="0" smtClean="0"/>
                <a:t> felfelé </a:t>
              </a:r>
              <a:r>
                <a:rPr lang="hu-HU" altLang="en-US" dirty="0"/>
                <a:t>tolja el a </a:t>
              </a:r>
              <a:r>
                <a:rPr lang="hu-HU" altLang="en-US" dirty="0" smtClean="0"/>
                <a:t>kínálati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-724395" y="2008678"/>
              <a:ext cx="1304720" cy="8414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 rot="5400000" flipH="1" flipV="1">
            <a:off x="4916488" y="3201987"/>
            <a:ext cx="712788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32"/>
          <p:cNvGrpSpPr>
            <a:grpSpLocks/>
          </p:cNvGrpSpPr>
          <p:nvPr/>
        </p:nvGrpSpPr>
        <p:grpSpPr bwMode="auto">
          <a:xfrm>
            <a:off x="2613025" y="3436937"/>
            <a:ext cx="1169194" cy="886058"/>
            <a:chOff x="1588167" y="1014080"/>
            <a:chExt cx="922597" cy="885119"/>
          </a:xfrm>
        </p:grpSpPr>
        <p:sp>
          <p:nvSpPr>
            <p:cNvPr id="80926" name="TextBox 133"/>
            <p:cNvSpPr txBox="1">
              <a:spLocks noChangeArrowheads="1"/>
            </p:cNvSpPr>
            <p:nvPr/>
          </p:nvSpPr>
          <p:spPr bwMode="auto">
            <a:xfrm>
              <a:off x="1758451" y="1069083"/>
              <a:ext cx="752313" cy="830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 dirty="0"/>
                <a:t>Adó</a:t>
              </a:r>
              <a:endParaRPr lang="en-US" altLang="en-US" sz="1600" dirty="0"/>
            </a:p>
            <a:p>
              <a:pPr algn="ctr" eaLnBrk="1" hangingPunct="1"/>
              <a:r>
                <a:rPr lang="en-US" altLang="en-US" sz="1600" dirty="0"/>
                <a:t>($0.50)</a:t>
              </a:r>
            </a:p>
          </p:txBody>
        </p:sp>
        <p:sp>
          <p:nvSpPr>
            <p:cNvPr id="74" name="Left Brace 73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5141913" y="3702050"/>
            <a:ext cx="3850112" cy="400110"/>
            <a:chOff x="-1385455" y="2439385"/>
            <a:chExt cx="3849972" cy="401098"/>
          </a:xfrm>
        </p:grpSpPr>
        <p:sp>
          <p:nvSpPr>
            <p:cNvPr id="80924" name="TextBox 92"/>
            <p:cNvSpPr txBox="1">
              <a:spLocks noChangeArrowheads="1"/>
            </p:cNvSpPr>
            <p:nvPr/>
          </p:nvSpPr>
          <p:spPr bwMode="auto">
            <a:xfrm>
              <a:off x="-203104" y="2439385"/>
              <a:ext cx="2667621" cy="4010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-1385455" y="2569881"/>
              <a:ext cx="1182644" cy="509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8" name="Group 79"/>
          <p:cNvGrpSpPr>
            <a:grpSpLocks/>
          </p:cNvGrpSpPr>
          <p:nvPr/>
        </p:nvGrpSpPr>
        <p:grpSpPr bwMode="auto">
          <a:xfrm>
            <a:off x="3352800" y="2135127"/>
            <a:ext cx="2537874" cy="1127185"/>
            <a:chOff x="-3326410" y="720572"/>
            <a:chExt cx="2536284" cy="1126039"/>
          </a:xfrm>
        </p:grpSpPr>
        <p:sp>
          <p:nvSpPr>
            <p:cNvPr id="80922" name="TextBox 92"/>
            <p:cNvSpPr txBox="1">
              <a:spLocks noChangeArrowheads="1"/>
            </p:cNvSpPr>
            <p:nvPr/>
          </p:nvSpPr>
          <p:spPr bwMode="auto">
            <a:xfrm>
              <a:off x="-3326410" y="720572"/>
              <a:ext cx="2536284" cy="39970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-2686113" y="1374770"/>
              <a:ext cx="739023" cy="204660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cxnSp>
        <p:nvCxnSpPr>
          <p:cNvPr id="64" name="Straight Connector 56"/>
          <p:cNvCxnSpPr/>
          <p:nvPr/>
        </p:nvCxnSpPr>
        <p:spPr bwMode="auto">
          <a:xfrm>
            <a:off x="1822170" y="3017734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7"/>
          <p:cNvCxnSpPr/>
          <p:nvPr/>
        </p:nvCxnSpPr>
        <p:spPr bwMode="auto">
          <a:xfrm>
            <a:off x="5237032" y="3830406"/>
            <a:ext cx="1053435" cy="5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7"/>
          <p:cNvCxnSpPr/>
          <p:nvPr/>
        </p:nvCxnSpPr>
        <p:spPr bwMode="auto">
          <a:xfrm flipV="1">
            <a:off x="4495800" y="2529680"/>
            <a:ext cx="73025" cy="6797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183"/>
          <p:cNvSpPr>
            <a:spLocks/>
          </p:cNvSpPr>
          <p:nvPr/>
        </p:nvSpPr>
        <p:spPr bwMode="auto">
          <a:xfrm>
            <a:off x="4936331" y="29718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4750978" y="3089273"/>
            <a:ext cx="525463" cy="2909887"/>
            <a:chOff x="2795074" y="2862911"/>
            <a:chExt cx="526165" cy="2047881"/>
          </a:xfrm>
        </p:grpSpPr>
        <p:cxnSp>
          <p:nvCxnSpPr>
            <p:cNvPr id="72" name="Straight Connector 35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1828800" y="2819400"/>
            <a:ext cx="3082925" cy="465137"/>
            <a:chOff x="1173794" y="3014250"/>
            <a:chExt cx="2576508" cy="339390"/>
          </a:xfrm>
        </p:grpSpPr>
        <p:cxnSp>
          <p:nvCxnSpPr>
            <p:cNvPr id="76" name="Straight Connector 40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196" cy="339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$</a:t>
              </a:r>
              <a:r>
                <a:rPr lang="en-US" altLang="en-US" sz="1600" dirty="0" smtClean="0"/>
                <a:t>3.</a:t>
              </a:r>
              <a:r>
                <a:rPr lang="hu-HU" altLang="en-US" sz="1600" dirty="0" smtClean="0"/>
                <a:t>5</a:t>
              </a:r>
              <a:r>
                <a:rPr lang="en-US" altLang="en-US" sz="1600" dirty="0" smtClean="0"/>
                <a:t>0</a:t>
              </a:r>
              <a:endParaRPr lang="en-US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28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600" dirty="0"/>
              <a:t>Amikor egy </a:t>
            </a:r>
            <a:r>
              <a:rPr lang="en-US" altLang="en-US" sz="3600" dirty="0"/>
              <a:t>$0.50</a:t>
            </a:r>
            <a:r>
              <a:rPr lang="hu-HU" altLang="en-US" sz="3600" dirty="0" err="1"/>
              <a:t>-os</a:t>
            </a:r>
            <a:r>
              <a:rPr lang="hu-HU" altLang="en-US" sz="3600" dirty="0"/>
              <a:t> adót vetnek ki az eladókra, a kínálati görbe </a:t>
            </a:r>
            <a:r>
              <a:rPr lang="en-US" altLang="en-US" sz="3600" dirty="0"/>
              <a:t>$0.50</a:t>
            </a:r>
            <a:r>
              <a:rPr lang="hu-HU" altLang="en-US" sz="3600" dirty="0" err="1"/>
              <a:t>-tel</a:t>
            </a:r>
            <a:r>
              <a:rPr lang="en-US" altLang="en-US" sz="3600" dirty="0"/>
              <a:t> </a:t>
            </a:r>
            <a:r>
              <a:rPr lang="hu-HU" altLang="en-US" sz="3600" dirty="0"/>
              <a:t>eltolódik, </a:t>
            </a:r>
            <a:r>
              <a:rPr lang="en-US" altLang="en-US" sz="3600" dirty="0"/>
              <a:t>S</a:t>
            </a:r>
            <a:r>
              <a:rPr lang="en-US" altLang="en-US" sz="3600" baseline="-25000" dirty="0"/>
              <a:t>1</a:t>
            </a:r>
            <a:r>
              <a:rPr lang="hu-HU" altLang="en-US" sz="3600" dirty="0" err="1"/>
              <a:t>-ből</a:t>
            </a:r>
            <a:r>
              <a:rPr lang="hu-HU" altLang="en-US" sz="3600" dirty="0"/>
              <a:t> </a:t>
            </a:r>
            <a:r>
              <a:rPr lang="en-US" altLang="en-US" sz="3600" dirty="0"/>
              <a:t>S</a:t>
            </a:r>
            <a:r>
              <a:rPr lang="en-US" altLang="en-US" sz="3600" baseline="-25000" dirty="0"/>
              <a:t>2</a:t>
            </a:r>
            <a:r>
              <a:rPr lang="hu-HU" altLang="en-US" sz="3600" dirty="0" err="1"/>
              <a:t>-be</a:t>
            </a:r>
            <a:r>
              <a:rPr lang="hu-HU" altLang="en-US" sz="3600" dirty="0"/>
              <a:t>.</a:t>
            </a:r>
            <a:r>
              <a:rPr lang="en-US" altLang="en-US" sz="3600" dirty="0"/>
              <a:t> </a:t>
            </a:r>
            <a:r>
              <a:rPr lang="hu-HU" altLang="en-US" sz="3600" dirty="0"/>
              <a:t>Az egyensúlyi mennyiség </a:t>
            </a:r>
            <a:r>
              <a:rPr lang="en-US" altLang="en-US" sz="3600" dirty="0"/>
              <a:t>100</a:t>
            </a:r>
            <a:r>
              <a:rPr lang="hu-HU" altLang="en-US" sz="3600" dirty="0" err="1"/>
              <a:t>-ról</a:t>
            </a:r>
            <a:r>
              <a:rPr lang="hu-HU" altLang="en-US" sz="3600" dirty="0"/>
              <a:t> </a:t>
            </a:r>
            <a:r>
              <a:rPr lang="en-US" altLang="en-US" sz="3600" dirty="0"/>
              <a:t>90 </a:t>
            </a:r>
            <a:r>
              <a:rPr lang="hu-HU" altLang="en-US" sz="3600" dirty="0" smtClean="0"/>
              <a:t>doboz cigire esik</a:t>
            </a:r>
            <a:r>
              <a:rPr lang="en-US" altLang="en-US" sz="3600" dirty="0"/>
              <a:t>. </a:t>
            </a:r>
            <a:r>
              <a:rPr lang="hu-HU" altLang="en-US" sz="3600" dirty="0"/>
              <a:t>A vevők által fizetett ár </a:t>
            </a:r>
            <a:r>
              <a:rPr lang="en-US" altLang="en-US" sz="3600" dirty="0"/>
              <a:t>$3.00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$3.30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emelkedik</a:t>
            </a:r>
            <a:r>
              <a:rPr lang="en-US" altLang="en-US" sz="3600" dirty="0"/>
              <a:t>. </a:t>
            </a:r>
            <a:r>
              <a:rPr lang="hu-HU" altLang="en-US" sz="3600" dirty="0"/>
              <a:t>Az (adózás után) az eladók által kapott ár </a:t>
            </a:r>
            <a:r>
              <a:rPr lang="en-US" altLang="en-US" sz="3600" dirty="0"/>
              <a:t>$3.00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$2.80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esik</a:t>
            </a:r>
            <a:r>
              <a:rPr lang="en-US" altLang="en-US" sz="3600" dirty="0"/>
              <a:t>. </a:t>
            </a:r>
            <a:endParaRPr lang="hu-HU" altLang="en-US" sz="3600" dirty="0" smtClean="0"/>
          </a:p>
          <a:p>
            <a:pPr marL="0" indent="0">
              <a:buNone/>
            </a:pPr>
            <a:r>
              <a:rPr lang="hu-HU" altLang="en-US" sz="3600" dirty="0" smtClean="0">
                <a:sym typeface="Wingdings" panose="05000000000000000000" pitchFamily="2" charset="2"/>
              </a:rPr>
              <a:t> </a:t>
            </a:r>
            <a:r>
              <a:rPr lang="hu-HU" altLang="en-US" sz="3600" dirty="0" smtClean="0"/>
              <a:t>Annak </a:t>
            </a:r>
            <a:r>
              <a:rPr lang="hu-HU" altLang="en-US" sz="3600" dirty="0"/>
              <a:t>ellenére, hogy az adót az eladókra vetették ki, a vevők és az eladók megosztoznak az adóterhen.</a:t>
            </a:r>
            <a:endParaRPr lang="en-US" altLang="en-US" sz="36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Eladókra kivetett adók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600" dirty="0" smtClean="0">
                <a:solidFill>
                  <a:srgbClr val="C00000"/>
                </a:solidFill>
              </a:rPr>
              <a:t>Hogyan </a:t>
            </a:r>
            <a:r>
              <a:rPr lang="hu-HU" altLang="en-US" sz="3600" dirty="0">
                <a:solidFill>
                  <a:srgbClr val="C00000"/>
                </a:solidFill>
              </a:rPr>
              <a:t>befolyásolják az eladót érintő adók a piaci </a:t>
            </a:r>
            <a:r>
              <a:rPr lang="hu-HU" altLang="en-US" sz="3600" dirty="0" smtClean="0">
                <a:solidFill>
                  <a:srgbClr val="C00000"/>
                </a:solidFill>
              </a:rPr>
              <a:t>eredményt?</a:t>
            </a:r>
            <a:endParaRPr lang="hu-HU" altLang="en-US" sz="3600" dirty="0" smtClean="0"/>
          </a:p>
          <a:p>
            <a:r>
              <a:rPr lang="hu-HU" altLang="en-US" sz="3600" dirty="0" smtClean="0"/>
              <a:t>Azonnali </a:t>
            </a:r>
            <a:r>
              <a:rPr lang="hu-HU" altLang="en-US" sz="3600" dirty="0"/>
              <a:t>hatás az eladón</a:t>
            </a:r>
            <a:endParaRPr lang="en-US" altLang="en-US" sz="3600" dirty="0"/>
          </a:p>
          <a:p>
            <a:r>
              <a:rPr lang="hu-HU" altLang="en-US" sz="3600" dirty="0"/>
              <a:t>Kínálat </a:t>
            </a:r>
            <a:r>
              <a:rPr lang="hu-HU" altLang="en-US" sz="3600" dirty="0" smtClean="0"/>
              <a:t>feljebb tolódik</a:t>
            </a:r>
            <a:endParaRPr lang="en-US" altLang="en-US" sz="3600" dirty="0"/>
          </a:p>
          <a:p>
            <a:r>
              <a:rPr lang="hu-HU" altLang="en-US" sz="3600" dirty="0" smtClean="0"/>
              <a:t>Magasabb </a:t>
            </a:r>
            <a:r>
              <a:rPr lang="hu-HU" altLang="en-US" sz="3600" dirty="0"/>
              <a:t>egyensúlyi ár</a:t>
            </a:r>
            <a:endParaRPr lang="en-US" altLang="en-US" sz="3600" dirty="0"/>
          </a:p>
          <a:p>
            <a:r>
              <a:rPr lang="hu-HU" altLang="en-US" sz="3600" dirty="0"/>
              <a:t>Alacsonyabb egyensúlyi mennyiség</a:t>
            </a:r>
            <a:endParaRPr lang="en-US" altLang="en-US" sz="3600" dirty="0"/>
          </a:p>
          <a:p>
            <a:r>
              <a:rPr lang="hu-HU" altLang="en-US" sz="3600" dirty="0"/>
              <a:t>Az adó csökkenti a piac </a:t>
            </a:r>
            <a:r>
              <a:rPr lang="hu-HU" altLang="en-US" sz="3600" dirty="0" smtClean="0"/>
              <a:t>méretét</a:t>
            </a:r>
            <a:endParaRPr lang="en-US" altLang="en-US" sz="3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Eladókra kivetett adók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914400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200" dirty="0" smtClean="0"/>
              <a:t>Vevők és eladók osztoznak az adóterhen</a:t>
            </a:r>
            <a:endParaRPr lang="en-US" altLang="en-US" sz="3200" dirty="0" smtClean="0"/>
          </a:p>
          <a:p>
            <a:r>
              <a:rPr lang="hu-HU" altLang="en-US" sz="3200" dirty="0" smtClean="0"/>
              <a:t>Vevők többet fizetnek </a:t>
            </a:r>
            <a:endParaRPr lang="en-US" altLang="en-US" sz="3200" dirty="0" smtClean="0"/>
          </a:p>
          <a:p>
            <a:pPr marL="457200" lvl="1" indent="0">
              <a:buNone/>
            </a:pPr>
            <a:r>
              <a:rPr lang="hu-HU" altLang="en-US" sz="2800" dirty="0" smtClean="0">
                <a:sym typeface="Wingdings" panose="05000000000000000000" pitchFamily="2" charset="2"/>
              </a:rPr>
              <a:t></a:t>
            </a:r>
            <a:r>
              <a:rPr lang="hu-HU" altLang="en-US" sz="2800" dirty="0" smtClean="0"/>
              <a:t>Rosszabbul járnak</a:t>
            </a:r>
            <a:endParaRPr lang="en-US" altLang="en-US" sz="2800" dirty="0" smtClean="0"/>
          </a:p>
          <a:p>
            <a:r>
              <a:rPr lang="hu-HU" altLang="en-US" sz="3200" dirty="0" smtClean="0"/>
              <a:t>Eladók kevesebbet kapnak</a:t>
            </a:r>
            <a:endParaRPr lang="en-US" altLang="en-US" sz="3200" dirty="0" smtClean="0"/>
          </a:p>
          <a:p>
            <a:pPr lvl="1"/>
            <a:r>
              <a:rPr lang="hu-HU" altLang="en-US" sz="2800" dirty="0" smtClean="0"/>
              <a:t>Magasabb árat kapnak, de abból adót kell fizetniük</a:t>
            </a:r>
            <a:endParaRPr lang="en-US" altLang="en-US" sz="2800" dirty="0" smtClean="0"/>
          </a:p>
          <a:p>
            <a:pPr marL="457200" lvl="1" indent="0">
              <a:buNone/>
            </a:pPr>
            <a:r>
              <a:rPr lang="hu-HU" altLang="en-US" sz="2800" dirty="0" smtClean="0">
                <a:sym typeface="Wingdings" panose="05000000000000000000" pitchFamily="2" charset="2"/>
              </a:rPr>
              <a:t></a:t>
            </a:r>
            <a:r>
              <a:rPr lang="hu-HU" altLang="en-US" sz="2800" dirty="0" smtClean="0"/>
              <a:t>Rosszabbul járnak</a:t>
            </a:r>
            <a:endParaRPr lang="en-US" altLang="en-US" sz="2800" dirty="0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2A19256-D0AC-4CB3-A9D6-3AE2966FCBE3}" type="slidenum">
              <a:rPr lang="en-US" altLang="en-US">
                <a:latin typeface="Calibri" pitchFamily="34" charset="0"/>
              </a:rPr>
              <a:pPr/>
              <a:t>48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vevőkre kivetett adó</a:t>
            </a:r>
            <a:endParaRPr lang="en-US" alt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22896B-FC92-460E-BC3E-30FB2A83BAE3}" type="slidenum">
              <a:rPr lang="en-US" altLang="en-US">
                <a:latin typeface="Calibri" pitchFamily="34" charset="0"/>
              </a:rPr>
              <a:pPr/>
              <a:t>49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8023" y="1801813"/>
            <a:ext cx="5876925" cy="3838575"/>
            <a:chOff x="-724375" y="1706454"/>
            <a:chExt cx="5878286" cy="3839297"/>
          </a:xfrm>
        </p:grpSpPr>
        <p:sp>
          <p:nvSpPr>
            <p:cNvPr id="6" name="Rectangle 5"/>
            <p:cNvSpPr/>
            <p:nvPr/>
          </p:nvSpPr>
          <p:spPr>
            <a:xfrm>
              <a:off x="728523" y="2030365"/>
              <a:ext cx="4425388" cy="350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4028" name="Group 5"/>
            <p:cNvGrpSpPr>
              <a:grpSpLocks/>
            </p:cNvGrpSpPr>
            <p:nvPr/>
          </p:nvGrpSpPr>
          <p:grpSpPr bwMode="auto">
            <a:xfrm>
              <a:off x="-724375" y="1706454"/>
              <a:ext cx="1451310" cy="3839297"/>
              <a:chOff x="377268" y="1125212"/>
              <a:chExt cx="1451310" cy="383859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962" y="3161188"/>
                <a:ext cx="3590941" cy="142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030" name="TextBox 8"/>
              <p:cNvSpPr txBox="1">
                <a:spLocks noChangeArrowheads="1"/>
              </p:cNvSpPr>
              <p:nvPr/>
            </p:nvSpPr>
            <p:spPr bwMode="auto">
              <a:xfrm>
                <a:off x="377268" y="1125212"/>
                <a:ext cx="1404679" cy="584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 dirty="0"/>
                  <a:t>A </a:t>
                </a:r>
                <a:r>
                  <a:rPr lang="hu-HU" altLang="en-US" sz="1600" dirty="0" smtClean="0"/>
                  <a:t>cigi</a:t>
                </a:r>
                <a:endParaRPr lang="hu-HU" altLang="en-US" sz="1600" dirty="0"/>
              </a:p>
              <a:p>
                <a:pPr algn="r" eaLnBrk="1" hangingPunct="1"/>
                <a:r>
                  <a:rPr lang="hu-HU" altLang="en-US" sz="1600" dirty="0"/>
                  <a:t>ára</a:t>
                </a:r>
                <a:endParaRPr lang="en-US" altLang="en-US" sz="1600" dirty="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95485" y="5640388"/>
            <a:ext cx="6049963" cy="379412"/>
            <a:chOff x="1676400" y="5181600"/>
            <a:chExt cx="6050157" cy="3784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5" y="5181600"/>
              <a:ext cx="44372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5" name="TextBox 11"/>
            <p:cNvSpPr txBox="1">
              <a:spLocks noChangeArrowheads="1"/>
            </p:cNvSpPr>
            <p:nvPr/>
          </p:nvSpPr>
          <p:spPr bwMode="auto">
            <a:xfrm>
              <a:off x="4722100" y="5222013"/>
              <a:ext cx="3004457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/>
                <a:t>A </a:t>
              </a:r>
              <a:r>
                <a:rPr lang="hu-HU" altLang="en-US" sz="1600" dirty="0" smtClean="0"/>
                <a:t>cigi mennyisége</a:t>
              </a:r>
              <a:endParaRPr lang="en-US" altLang="en-US" sz="1600" dirty="0"/>
            </a:p>
          </p:txBody>
        </p:sp>
        <p:sp>
          <p:nvSpPr>
            <p:cNvPr id="8402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670135" y="2220913"/>
            <a:ext cx="4075113" cy="3076575"/>
            <a:chOff x="2242744" y="2083701"/>
            <a:chExt cx="4551496" cy="41729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42744" y="2083701"/>
              <a:ext cx="4085175" cy="3720737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3" name="TextBox 15"/>
            <p:cNvSpPr txBox="1">
              <a:spLocks noChangeArrowheads="1"/>
            </p:cNvSpPr>
            <p:nvPr/>
          </p:nvSpPr>
          <p:spPr bwMode="auto">
            <a:xfrm>
              <a:off x="6274766" y="5797376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1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152860" y="3503613"/>
            <a:ext cx="412750" cy="2463800"/>
            <a:chOff x="2842569" y="2445001"/>
            <a:chExt cx="412337" cy="2465791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1982669" y="3507898"/>
              <a:ext cx="2127380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21" name="TextBox 24"/>
            <p:cNvSpPr txBox="1">
              <a:spLocks noChangeArrowheads="1"/>
            </p:cNvSpPr>
            <p:nvPr/>
          </p:nvSpPr>
          <p:spPr bwMode="auto">
            <a:xfrm>
              <a:off x="2842569" y="4571998"/>
              <a:ext cx="412337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90</a:t>
              </a:r>
            </a:p>
          </p:txBody>
        </p:sp>
      </p:grpSp>
      <p:grpSp>
        <p:nvGrpSpPr>
          <p:cNvPr id="10" name="Group 90"/>
          <p:cNvGrpSpPr>
            <a:grpSpLocks/>
          </p:cNvGrpSpPr>
          <p:nvPr/>
        </p:nvGrpSpPr>
        <p:grpSpPr bwMode="auto">
          <a:xfrm>
            <a:off x="2919373" y="2655888"/>
            <a:ext cx="3375999" cy="2700337"/>
            <a:chOff x="2473355" y="5050329"/>
            <a:chExt cx="3770509" cy="3663316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2473355" y="5556430"/>
              <a:ext cx="3460920" cy="31572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9" name="TextBox 92"/>
            <p:cNvSpPr txBox="1">
              <a:spLocks noChangeArrowheads="1"/>
            </p:cNvSpPr>
            <p:nvPr/>
          </p:nvSpPr>
          <p:spPr bwMode="auto">
            <a:xfrm>
              <a:off x="5801296" y="5050329"/>
              <a:ext cx="442568" cy="45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/>
                <a:t>S</a:t>
              </a:r>
              <a:r>
                <a:rPr lang="en-US" altLang="en-US" sz="1600" baseline="-25000" dirty="0" smtClean="0"/>
                <a:t>1</a:t>
              </a:r>
              <a:endParaRPr lang="en-US" altLang="en-US" sz="1600" baseline="-25000" dirty="0"/>
            </a:p>
          </p:txBody>
        </p:sp>
      </p:grpSp>
      <p:sp>
        <p:nvSpPr>
          <p:cNvPr id="27" name="Freeform 183"/>
          <p:cNvSpPr>
            <a:spLocks/>
          </p:cNvSpPr>
          <p:nvPr/>
        </p:nvSpPr>
        <p:spPr bwMode="auto">
          <a:xfrm>
            <a:off x="4811673" y="38131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4625935" y="3906838"/>
            <a:ext cx="525463" cy="2046287"/>
            <a:chOff x="2795074" y="2862911"/>
            <a:chExt cx="526165" cy="2047881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2192289" y="3716856"/>
              <a:ext cx="1709481" cy="159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7" name="TextBox 24"/>
            <p:cNvSpPr txBox="1">
              <a:spLocks noChangeArrowheads="1"/>
            </p:cNvSpPr>
            <p:nvPr/>
          </p:nvSpPr>
          <p:spPr bwMode="auto">
            <a:xfrm>
              <a:off x="2795074" y="4571998"/>
              <a:ext cx="526165" cy="33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100</a:t>
              </a:r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790660" y="3313113"/>
            <a:ext cx="2578100" cy="338137"/>
            <a:chOff x="1173794" y="3014250"/>
            <a:chExt cx="2576508" cy="33897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29027" y="3200446"/>
              <a:ext cx="1921275" cy="477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5" name="TextBox 78"/>
            <p:cNvSpPr txBox="1">
              <a:spLocks noChangeArrowheads="1"/>
            </p:cNvSpPr>
            <p:nvPr/>
          </p:nvSpPr>
          <p:spPr bwMode="auto">
            <a:xfrm>
              <a:off x="1173794" y="3014250"/>
              <a:ext cx="697499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$3.30</a:t>
              </a: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1871623" y="3690938"/>
            <a:ext cx="2995612" cy="338137"/>
            <a:chOff x="1245032" y="3014250"/>
            <a:chExt cx="2994048" cy="33897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828927" y="3200446"/>
              <a:ext cx="2410153" cy="636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3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3.00</a:t>
              </a:r>
            </a:p>
          </p:txBody>
        </p:sp>
      </p:grpSp>
      <p:grpSp>
        <p:nvGrpSpPr>
          <p:cNvPr id="16" name="Group 76"/>
          <p:cNvGrpSpPr>
            <a:grpSpLocks/>
          </p:cNvGrpSpPr>
          <p:nvPr/>
        </p:nvGrpSpPr>
        <p:grpSpPr bwMode="auto">
          <a:xfrm>
            <a:off x="1882735" y="4092575"/>
            <a:ext cx="2473325" cy="338138"/>
            <a:chOff x="1245032" y="3014250"/>
            <a:chExt cx="2473608" cy="33897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1827712" y="3197263"/>
              <a:ext cx="1890928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11" name="TextBox 78"/>
            <p:cNvSpPr txBox="1">
              <a:spLocks noChangeArrowheads="1"/>
            </p:cNvSpPr>
            <p:nvPr/>
          </p:nvSpPr>
          <p:spPr bwMode="auto">
            <a:xfrm>
              <a:off x="1245032" y="3014250"/>
              <a:ext cx="583707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2.80</a:t>
              </a:r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261900" y="2641600"/>
            <a:ext cx="1849435" cy="719138"/>
            <a:chOff x="382316" y="1999996"/>
            <a:chExt cx="1850245" cy="719773"/>
          </a:xfrm>
        </p:grpSpPr>
        <p:sp>
          <p:nvSpPr>
            <p:cNvPr id="84008" name="TextBox 92"/>
            <p:cNvSpPr txBox="1">
              <a:spLocks noChangeArrowheads="1"/>
            </p:cNvSpPr>
            <p:nvPr/>
          </p:nvSpPr>
          <p:spPr bwMode="auto">
            <a:xfrm>
              <a:off x="382316" y="1999996"/>
              <a:ext cx="1695693" cy="7085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 által </a:t>
              </a:r>
            </a:p>
            <a:p>
              <a:r>
                <a:rPr lang="hu-HU" altLang="en-US" dirty="0"/>
                <a:t>fizetett ár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532167" y="2351144"/>
              <a:ext cx="700394" cy="368625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242625" y="3506788"/>
            <a:ext cx="1739579" cy="422275"/>
            <a:chOff x="362698" y="2864915"/>
            <a:chExt cx="1740882" cy="422648"/>
          </a:xfrm>
        </p:grpSpPr>
        <p:sp>
          <p:nvSpPr>
            <p:cNvPr id="84006" name="TextBox 92"/>
            <p:cNvSpPr txBox="1">
              <a:spLocks noChangeArrowheads="1"/>
            </p:cNvSpPr>
            <p:nvPr/>
          </p:nvSpPr>
          <p:spPr bwMode="auto">
            <a:xfrm>
              <a:off x="362698" y="2864915"/>
              <a:ext cx="1740882" cy="4004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ár</a:t>
              </a:r>
              <a:endParaRPr lang="en-US" altLang="en-US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67148" y="3217651"/>
              <a:ext cx="473429" cy="6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52400" y="4418263"/>
            <a:ext cx="1798638" cy="707886"/>
            <a:chOff x="469080" y="3717955"/>
            <a:chExt cx="1799106" cy="709208"/>
          </a:xfrm>
        </p:grpSpPr>
        <p:sp>
          <p:nvSpPr>
            <p:cNvPr id="84004" name="TextBox 92"/>
            <p:cNvSpPr txBox="1">
              <a:spLocks noChangeArrowheads="1"/>
            </p:cNvSpPr>
            <p:nvPr/>
          </p:nvSpPr>
          <p:spPr bwMode="auto">
            <a:xfrm>
              <a:off x="469080" y="3717955"/>
              <a:ext cx="1582896" cy="70920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Eladók által </a:t>
              </a:r>
            </a:p>
            <a:p>
              <a:r>
                <a:rPr lang="hu-HU" altLang="en-US" dirty="0"/>
                <a:t>kapott ár</a:t>
              </a:r>
              <a:endParaRPr lang="en-US" alt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1579032" y="3787935"/>
              <a:ext cx="689154" cy="26242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5437148" y="3585111"/>
            <a:ext cx="3750751" cy="1323439"/>
            <a:chOff x="-722416" y="1401570"/>
            <a:chExt cx="3752061" cy="1324491"/>
          </a:xfrm>
        </p:grpSpPr>
        <p:sp>
          <p:nvSpPr>
            <p:cNvPr id="84002" name="TextBox 92"/>
            <p:cNvSpPr txBox="1">
              <a:spLocks noChangeArrowheads="1"/>
            </p:cNvSpPr>
            <p:nvPr/>
          </p:nvSpPr>
          <p:spPr bwMode="auto">
            <a:xfrm>
              <a:off x="54715" y="1401570"/>
              <a:ext cx="2974930" cy="1324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 vevőkre kivetett adó</a:t>
              </a:r>
            </a:p>
            <a:p>
              <a:r>
                <a:rPr lang="hu-HU" altLang="en-US" dirty="0"/>
                <a:t>az adó méretéve </a:t>
              </a:r>
              <a:r>
                <a:rPr lang="en-US" altLang="en-US" dirty="0"/>
                <a:t>($0.50)</a:t>
              </a:r>
              <a:endParaRPr lang="hu-HU" altLang="en-US" dirty="0"/>
            </a:p>
            <a:p>
              <a:r>
                <a:rPr lang="hu-HU" altLang="en-US" dirty="0"/>
                <a:t>lefelé tolja a </a:t>
              </a:r>
            </a:p>
            <a:p>
              <a:r>
                <a:rPr lang="hu-HU" altLang="en-US" dirty="0"/>
                <a:t>keresleti görbét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-722416" y="2057192"/>
              <a:ext cx="1068760" cy="4623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H="1">
            <a:off x="5365710" y="4298950"/>
            <a:ext cx="1588" cy="66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2492336" y="3524250"/>
            <a:ext cx="1169194" cy="762948"/>
            <a:chOff x="1588167" y="1014080"/>
            <a:chExt cx="1167513" cy="762139"/>
          </a:xfrm>
        </p:grpSpPr>
        <p:sp>
          <p:nvSpPr>
            <p:cNvPr id="84000" name="TextBox 133"/>
            <p:cNvSpPr txBox="1">
              <a:spLocks noChangeArrowheads="1"/>
            </p:cNvSpPr>
            <p:nvPr/>
          </p:nvSpPr>
          <p:spPr bwMode="auto">
            <a:xfrm>
              <a:off x="1758450" y="1069083"/>
              <a:ext cx="997230" cy="7071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  <a:p>
              <a:r>
                <a:rPr lang="en-US" altLang="en-US" dirty="0"/>
                <a:t>($0.50)</a:t>
              </a:r>
            </a:p>
          </p:txBody>
        </p:sp>
        <p:sp>
          <p:nvSpPr>
            <p:cNvPr id="56" name="Left Brace 55"/>
            <p:cNvSpPr/>
            <p:nvPr/>
          </p:nvSpPr>
          <p:spPr>
            <a:xfrm rot="10800000">
              <a:off x="1588167" y="1014080"/>
              <a:ext cx="206078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5021223" y="3028950"/>
            <a:ext cx="3574073" cy="890588"/>
            <a:chOff x="-1385455" y="1679361"/>
            <a:chExt cx="3574413" cy="889667"/>
          </a:xfrm>
        </p:grpSpPr>
        <p:sp>
          <p:nvSpPr>
            <p:cNvPr id="83998" name="TextBox 92"/>
            <p:cNvSpPr txBox="1">
              <a:spLocks noChangeArrowheads="1"/>
            </p:cNvSpPr>
            <p:nvPr/>
          </p:nvSpPr>
          <p:spPr bwMode="auto">
            <a:xfrm>
              <a:off x="-479013" y="1679361"/>
              <a:ext cx="2667971" cy="39969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Adó nélküli egyensúly</a:t>
              </a:r>
              <a:endParaRPr lang="en-US" alt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-1385455" y="2069482"/>
              <a:ext cx="1354266" cy="499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59"/>
          <p:cNvGrpSpPr>
            <a:grpSpLocks/>
          </p:cNvGrpSpPr>
          <p:nvPr/>
        </p:nvGrpSpPr>
        <p:grpSpPr bwMode="auto">
          <a:xfrm>
            <a:off x="3361236" y="2171700"/>
            <a:ext cx="2537874" cy="1960563"/>
            <a:chOff x="-3197270" y="669959"/>
            <a:chExt cx="2536279" cy="1960423"/>
          </a:xfrm>
        </p:grpSpPr>
        <p:sp>
          <p:nvSpPr>
            <p:cNvPr id="83996" name="TextBox 92"/>
            <p:cNvSpPr txBox="1">
              <a:spLocks noChangeArrowheads="1"/>
            </p:cNvSpPr>
            <p:nvPr/>
          </p:nvSpPr>
          <p:spPr bwMode="auto">
            <a:xfrm>
              <a:off x="-3197270" y="669959"/>
              <a:ext cx="2536279" cy="40008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hu-HU" altLang="en-US" dirty="0"/>
                <a:t>Egyensúly az adóval</a:t>
              </a:r>
              <a:endParaRPr lang="en-US" alt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16200000" flipH="1">
              <a:off x="-3414015" y="1467033"/>
              <a:ext cx="1590561" cy="736137"/>
            </a:xfrm>
            <a:prstGeom prst="lin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2822535" y="3127375"/>
            <a:ext cx="3260725" cy="2408238"/>
            <a:chOff x="2242744" y="2083701"/>
            <a:chExt cx="3640786" cy="326779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242744" y="2083701"/>
              <a:ext cx="3130296" cy="28477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95" name="TextBox 65"/>
            <p:cNvSpPr txBox="1">
              <a:spLocks noChangeArrowheads="1"/>
            </p:cNvSpPr>
            <p:nvPr/>
          </p:nvSpPr>
          <p:spPr bwMode="auto">
            <a:xfrm>
              <a:off x="5364056" y="4892258"/>
              <a:ext cx="519474" cy="459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 D</a:t>
              </a:r>
              <a:r>
                <a:rPr lang="en-US" altLang="en-US" sz="1600" baseline="-25000"/>
                <a:t>2</a:t>
              </a:r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4276685" y="42116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57"/>
          <p:cNvCxnSpPr/>
          <p:nvPr/>
        </p:nvCxnSpPr>
        <p:spPr bwMode="auto">
          <a:xfrm flipV="1">
            <a:off x="1682711" y="4405413"/>
            <a:ext cx="450974" cy="261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6"/>
          <p:cNvCxnSpPr/>
          <p:nvPr/>
        </p:nvCxnSpPr>
        <p:spPr bwMode="auto">
          <a:xfrm>
            <a:off x="1719008" y="3105047"/>
            <a:ext cx="181255" cy="20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 flipV="1">
            <a:off x="4368760" y="2551514"/>
            <a:ext cx="442913" cy="1541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1871624" y="4495804"/>
            <a:ext cx="3005178" cy="338554"/>
            <a:chOff x="1445532" y="3040324"/>
            <a:chExt cx="2273108" cy="278038"/>
          </a:xfrm>
        </p:grpSpPr>
        <p:cxnSp>
          <p:nvCxnSpPr>
            <p:cNvPr id="69" name="Straight Connector 38"/>
            <p:cNvCxnSpPr/>
            <p:nvPr/>
          </p:nvCxnSpPr>
          <p:spPr>
            <a:xfrm flipV="1">
              <a:off x="1881414" y="3197263"/>
              <a:ext cx="1837226" cy="318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445532" y="3040324"/>
              <a:ext cx="441595" cy="278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 dirty="0" smtClean="0"/>
                <a:t>2.50</a:t>
              </a:r>
              <a:endParaRPr lang="en-US" altLang="en-US" sz="1600" dirty="0"/>
            </a:p>
          </p:txBody>
        </p:sp>
      </p:grpSp>
      <p:sp>
        <p:nvSpPr>
          <p:cNvPr id="71" name="Freeform 183"/>
          <p:cNvSpPr>
            <a:spLocks/>
          </p:cNvSpPr>
          <p:nvPr/>
        </p:nvSpPr>
        <p:spPr bwMode="auto">
          <a:xfrm>
            <a:off x="4806950" y="46482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 animBg="1"/>
      <p:bldP spid="7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5225" y="228600"/>
            <a:ext cx="464820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(b)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Rugalmatlan kereslet</a:t>
            </a:r>
            <a:endParaRPr 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1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BF41738-EF3B-4291-A0A5-600097D00238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7892" name="TextBox 40"/>
          <p:cNvSpPr txBox="1">
            <a:spLocks noChangeArrowheads="1"/>
          </p:cNvSpPr>
          <p:nvPr/>
        </p:nvSpPr>
        <p:spPr bwMode="auto">
          <a:xfrm>
            <a:off x="3090863" y="1230313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&lt; 1</a:t>
            </a:r>
          </a:p>
        </p:txBody>
      </p:sp>
      <p:grpSp>
        <p:nvGrpSpPr>
          <p:cNvPr id="37893" name="Group 41"/>
          <p:cNvGrpSpPr>
            <a:grpSpLocks/>
          </p:cNvGrpSpPr>
          <p:nvPr/>
        </p:nvGrpSpPr>
        <p:grpSpPr bwMode="auto">
          <a:xfrm>
            <a:off x="2808288" y="2297113"/>
            <a:ext cx="3821112" cy="3352800"/>
            <a:chOff x="446861" y="1905000"/>
            <a:chExt cx="3820339" cy="3352800"/>
          </a:xfrm>
        </p:grpSpPr>
        <p:sp>
          <p:nvSpPr>
            <p:cNvPr id="7" name="Rectangle 42"/>
            <p:cNvSpPr/>
            <p:nvPr/>
          </p:nvSpPr>
          <p:spPr>
            <a:xfrm>
              <a:off x="915078" y="2209800"/>
              <a:ext cx="335212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7922" name="Group 13"/>
            <p:cNvGrpSpPr>
              <a:grpSpLocks/>
            </p:cNvGrpSpPr>
            <p:nvPr/>
          </p:nvGrpSpPr>
          <p:grpSpPr bwMode="auto">
            <a:xfrm>
              <a:off x="446861" y="1905000"/>
              <a:ext cx="543739" cy="3352800"/>
              <a:chOff x="446861" y="1905000"/>
              <a:chExt cx="543739" cy="3352800"/>
            </a:xfrm>
          </p:grpSpPr>
          <p:cxnSp>
            <p:nvCxnSpPr>
              <p:cNvPr id="9" name="Straight Connector 44"/>
              <p:cNvCxnSpPr/>
              <p:nvPr/>
            </p:nvCxnSpPr>
            <p:spPr>
              <a:xfrm rot="5400000">
                <a:off x="-608128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24" name="TextBox 45"/>
              <p:cNvSpPr txBox="1">
                <a:spLocks noChangeArrowheads="1"/>
              </p:cNvSpPr>
              <p:nvPr/>
            </p:nvSpPr>
            <p:spPr bwMode="auto">
              <a:xfrm>
                <a:off x="4468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7894" name="Group 46"/>
          <p:cNvGrpSpPr>
            <a:grpSpLocks/>
          </p:cNvGrpSpPr>
          <p:nvPr/>
        </p:nvGrpSpPr>
        <p:grpSpPr bwMode="auto">
          <a:xfrm>
            <a:off x="3040063" y="5649913"/>
            <a:ext cx="4359275" cy="614362"/>
            <a:chOff x="677694" y="5257800"/>
            <a:chExt cx="4359070" cy="613227"/>
          </a:xfrm>
        </p:grpSpPr>
        <p:cxnSp>
          <p:nvCxnSpPr>
            <p:cNvPr id="12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9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7920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7895" name="Group 55"/>
          <p:cNvGrpSpPr>
            <a:grpSpLocks/>
          </p:cNvGrpSpPr>
          <p:nvPr/>
        </p:nvGrpSpPr>
        <p:grpSpPr bwMode="auto">
          <a:xfrm>
            <a:off x="2819400" y="3592513"/>
            <a:ext cx="2057400" cy="461962"/>
            <a:chOff x="457200" y="3200400"/>
            <a:chExt cx="2057400" cy="460972"/>
          </a:xfrm>
        </p:grpSpPr>
        <p:cxnSp>
          <p:nvCxnSpPr>
            <p:cNvPr id="16" name="Straight Connector 56"/>
            <p:cNvCxnSpPr/>
            <p:nvPr/>
          </p:nvCxnSpPr>
          <p:spPr>
            <a:xfrm>
              <a:off x="914400" y="3428510"/>
              <a:ext cx="16002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7" name="TextBox 57"/>
            <p:cNvSpPr txBox="1">
              <a:spLocks noChangeArrowheads="1"/>
            </p:cNvSpPr>
            <p:nvPr/>
          </p:nvSpPr>
          <p:spPr bwMode="auto">
            <a:xfrm>
              <a:off x="457200" y="3200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7896" name="Group 58"/>
          <p:cNvGrpSpPr>
            <a:grpSpLocks/>
          </p:cNvGrpSpPr>
          <p:nvPr/>
        </p:nvGrpSpPr>
        <p:grpSpPr bwMode="auto">
          <a:xfrm>
            <a:off x="2963863" y="3973513"/>
            <a:ext cx="2141537" cy="461962"/>
            <a:chOff x="601494" y="4038600"/>
            <a:chExt cx="2141706" cy="460972"/>
          </a:xfrm>
        </p:grpSpPr>
        <p:cxnSp>
          <p:nvCxnSpPr>
            <p:cNvPr id="19" name="Straight Connector 59"/>
            <p:cNvCxnSpPr/>
            <p:nvPr/>
          </p:nvCxnSpPr>
          <p:spPr>
            <a:xfrm>
              <a:off x="914256" y="4265126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5" name="TextBox 60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1" name="Straight Arrow Connector 61"/>
          <p:cNvCxnSpPr/>
          <p:nvPr/>
        </p:nvCxnSpPr>
        <p:spPr>
          <a:xfrm rot="5400000" flipH="1" flipV="1">
            <a:off x="3162301" y="40116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8" name="Group 62"/>
          <p:cNvGrpSpPr>
            <a:grpSpLocks/>
          </p:cNvGrpSpPr>
          <p:nvPr/>
        </p:nvGrpSpPr>
        <p:grpSpPr bwMode="auto">
          <a:xfrm>
            <a:off x="152400" y="2424113"/>
            <a:ext cx="3276600" cy="1625600"/>
            <a:chOff x="-2215209" y="2030986"/>
            <a:chExt cx="3280882" cy="1626614"/>
          </a:xfrm>
        </p:grpSpPr>
        <p:sp>
          <p:nvSpPr>
            <p:cNvPr id="23" name="TextBox 63"/>
            <p:cNvSpPr txBox="1">
              <a:spLocks noChangeArrowheads="1"/>
            </p:cNvSpPr>
            <p:nvPr/>
          </p:nvSpPr>
          <p:spPr bwMode="auto">
            <a:xfrm>
              <a:off x="-2215209" y="2030986"/>
              <a:ext cx="1852604" cy="157039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 smtClean="0"/>
                <a:t>A</a:t>
              </a:r>
              <a:r>
                <a:rPr lang="hu-HU" altLang="en-US" dirty="0" smtClean="0"/>
                <a:t>z</a:t>
              </a:r>
              <a:r>
                <a:rPr lang="en-US" altLang="en-US" dirty="0" smtClean="0"/>
                <a:t> </a:t>
              </a:r>
              <a:r>
                <a:rPr lang="hu-HU" altLang="en-US" dirty="0" smtClean="0"/>
                <a:t>ár </a:t>
              </a:r>
              <a:br>
                <a:rPr lang="hu-HU" altLang="en-US" dirty="0" smtClean="0"/>
              </a:br>
              <a:r>
                <a:rPr lang="en-US" altLang="en-US" dirty="0" smtClean="0"/>
                <a:t>22%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err="1" smtClean="0"/>
                <a:t>megnö-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err="1" smtClean="0"/>
                <a:t>vekedése</a:t>
              </a:r>
              <a:endParaRPr lang="en-US" altLang="en-US" dirty="0" smtClean="0"/>
            </a:p>
          </p:txBody>
        </p:sp>
        <p:cxnSp>
          <p:nvCxnSpPr>
            <p:cNvPr id="24" name="Straight Connector 64"/>
            <p:cNvCxnSpPr>
              <a:endCxn id="23" idx="3"/>
            </p:cNvCxnSpPr>
            <p:nvPr/>
          </p:nvCxnSpPr>
          <p:spPr>
            <a:xfrm flipH="1" flipV="1">
              <a:off x="-363354" y="2815700"/>
              <a:ext cx="1429027" cy="8419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029200" y="3155950"/>
            <a:ext cx="4114800" cy="2265363"/>
            <a:chOff x="2667000" y="2763782"/>
            <a:chExt cx="4114800" cy="2265418"/>
          </a:xfrm>
        </p:grpSpPr>
        <p:sp>
          <p:nvSpPr>
            <p:cNvPr id="26" name="TextBox 66"/>
            <p:cNvSpPr txBox="1">
              <a:spLocks noChangeArrowheads="1"/>
            </p:cNvSpPr>
            <p:nvPr/>
          </p:nvSpPr>
          <p:spPr bwMode="auto">
            <a:xfrm>
              <a:off x="4591777" y="2763782"/>
              <a:ext cx="2190023" cy="193943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11%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smtClean="0"/>
                <a:t>visszaesést</a:t>
              </a:r>
              <a:br>
                <a:rPr lang="hu-HU" altLang="en-US" dirty="0" smtClean="0"/>
              </a:br>
              <a:r>
                <a:rPr lang="hu-HU" altLang="en-US" dirty="0" smtClean="0"/>
                <a:t>eredményez</a:t>
              </a:r>
              <a:br>
                <a:rPr lang="hu-HU" altLang="en-US" dirty="0" smtClean="0"/>
              </a:br>
              <a:r>
                <a:rPr lang="hu-HU" altLang="en-US" dirty="0" smtClean="0"/>
                <a:t>a keresett</a:t>
              </a:r>
              <a:br>
                <a:rPr lang="hu-HU" altLang="en-US" dirty="0" smtClean="0"/>
              </a:br>
              <a:r>
                <a:rPr lang="hu-HU" altLang="en-US" dirty="0" smtClean="0"/>
                <a:t>mennyiségben</a:t>
              </a:r>
              <a:endParaRPr lang="en-US" altLang="en-US" dirty="0" smtClean="0"/>
            </a:p>
          </p:txBody>
        </p:sp>
        <p:cxnSp>
          <p:nvCxnSpPr>
            <p:cNvPr id="27" name="Straight Connector 67"/>
            <p:cNvCxnSpPr>
              <a:endCxn id="26" idx="1"/>
            </p:cNvCxnSpPr>
            <p:nvPr/>
          </p:nvCxnSpPr>
          <p:spPr>
            <a:xfrm flipV="1">
              <a:off x="2667000" y="3733769"/>
              <a:ext cx="1924050" cy="129543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0" name="Group 77"/>
          <p:cNvGrpSpPr>
            <a:grpSpLocks/>
          </p:cNvGrpSpPr>
          <p:nvPr/>
        </p:nvGrpSpPr>
        <p:grpSpPr bwMode="auto">
          <a:xfrm>
            <a:off x="4703763" y="2601913"/>
            <a:ext cx="1739900" cy="2057400"/>
            <a:chOff x="6738257" y="2057400"/>
            <a:chExt cx="1739636" cy="2057400"/>
          </a:xfrm>
        </p:grpSpPr>
        <p:sp>
          <p:nvSpPr>
            <p:cNvPr id="37908" name="TextBox 54"/>
            <p:cNvSpPr txBox="1">
              <a:spLocks noChangeArrowheads="1"/>
            </p:cNvSpPr>
            <p:nvPr/>
          </p:nvSpPr>
          <p:spPr bwMode="auto">
            <a:xfrm>
              <a:off x="7162800" y="2057400"/>
              <a:ext cx="13150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30" name="Freeform 68"/>
            <p:cNvSpPr/>
            <p:nvPr/>
          </p:nvSpPr>
          <p:spPr>
            <a:xfrm>
              <a:off x="6738257" y="2528887"/>
              <a:ext cx="1109494" cy="1585913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8795" h="1413164">
                  <a:moveTo>
                    <a:pt x="0" y="0"/>
                  </a:moveTo>
                  <a:cubicBezTo>
                    <a:pt x="223652" y="1002476"/>
                    <a:pt x="620365" y="1107681"/>
                    <a:pt x="1638795" y="1413164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7901" name="Group 78"/>
          <p:cNvGrpSpPr>
            <a:grpSpLocks/>
          </p:cNvGrpSpPr>
          <p:nvPr/>
        </p:nvGrpSpPr>
        <p:grpSpPr bwMode="auto">
          <a:xfrm>
            <a:off x="5016500" y="4202113"/>
            <a:ext cx="698500" cy="1909762"/>
            <a:chOff x="7073605" y="3657599"/>
            <a:chExt cx="698586" cy="1909325"/>
          </a:xfrm>
        </p:grpSpPr>
        <p:sp>
          <p:nvSpPr>
            <p:cNvPr id="37906" name="TextBox 52"/>
            <p:cNvSpPr txBox="1">
              <a:spLocks noChangeArrowheads="1"/>
            </p:cNvSpPr>
            <p:nvPr/>
          </p:nvSpPr>
          <p:spPr bwMode="auto">
            <a:xfrm>
              <a:off x="7073605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33" name="Straight Connector 75"/>
            <p:cNvCxnSpPr/>
            <p:nvPr/>
          </p:nvCxnSpPr>
          <p:spPr>
            <a:xfrm rot="5400000">
              <a:off x="6437988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2" name="Group 80"/>
          <p:cNvGrpSpPr>
            <a:grpSpLocks/>
          </p:cNvGrpSpPr>
          <p:nvPr/>
        </p:nvGrpSpPr>
        <p:grpSpPr bwMode="auto">
          <a:xfrm>
            <a:off x="4495800" y="3822700"/>
            <a:ext cx="527050" cy="2289175"/>
            <a:chOff x="6553417" y="3277393"/>
            <a:chExt cx="527495" cy="2289722"/>
          </a:xfrm>
        </p:grpSpPr>
        <p:cxnSp>
          <p:nvCxnSpPr>
            <p:cNvPr id="35" name="Straight Connector 74"/>
            <p:cNvCxnSpPr/>
            <p:nvPr/>
          </p:nvCxnSpPr>
          <p:spPr>
            <a:xfrm rot="5400000">
              <a:off x="6019327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5" name="TextBox 79"/>
            <p:cNvSpPr txBox="1">
              <a:spLocks noChangeArrowheads="1"/>
            </p:cNvSpPr>
            <p:nvPr/>
          </p:nvSpPr>
          <p:spPr bwMode="auto">
            <a:xfrm>
              <a:off x="6553417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90</a:t>
              </a:r>
            </a:p>
          </p:txBody>
        </p:sp>
      </p:grpSp>
      <p:cxnSp>
        <p:nvCxnSpPr>
          <p:cNvPr id="37" name="Straight Arrow Connector 81"/>
          <p:cNvCxnSpPr/>
          <p:nvPr/>
        </p:nvCxnSpPr>
        <p:spPr>
          <a:xfrm rot="10800000">
            <a:off x="4876800" y="5497513"/>
            <a:ext cx="2286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600" dirty="0"/>
              <a:t>Amikor egy </a:t>
            </a:r>
            <a:r>
              <a:rPr lang="en-US" altLang="en-US" sz="3600" dirty="0"/>
              <a:t>$0.50</a:t>
            </a:r>
            <a:r>
              <a:rPr lang="hu-HU" altLang="en-US" sz="3600" dirty="0" err="1"/>
              <a:t>-os</a:t>
            </a:r>
            <a:r>
              <a:rPr lang="hu-HU" altLang="en-US" sz="3600" dirty="0"/>
              <a:t> adót vetnek ki a vevőkre, a keresleti görbe</a:t>
            </a:r>
            <a:r>
              <a:rPr lang="en-US" altLang="en-US" sz="3600" dirty="0"/>
              <a:t> $0.50</a:t>
            </a:r>
            <a:r>
              <a:rPr lang="hu-HU" altLang="en-US" sz="3600" dirty="0" err="1"/>
              <a:t>-vel</a:t>
            </a:r>
            <a:r>
              <a:rPr lang="hu-HU" altLang="en-US" sz="3600" dirty="0"/>
              <a:t> lefelé tolódik,</a:t>
            </a:r>
            <a:r>
              <a:rPr lang="en-US" altLang="en-US" sz="3600" dirty="0"/>
              <a:t> D</a:t>
            </a:r>
            <a:r>
              <a:rPr lang="en-US" altLang="en-US" sz="3600" baseline="-25000" dirty="0"/>
              <a:t>1</a:t>
            </a:r>
            <a:r>
              <a:rPr lang="hu-HU" altLang="en-US" sz="3600" dirty="0" err="1"/>
              <a:t>-ből</a:t>
            </a:r>
            <a:r>
              <a:rPr lang="en-US" altLang="en-US" sz="3600" dirty="0"/>
              <a:t> D</a:t>
            </a:r>
            <a:r>
              <a:rPr lang="en-US" altLang="en-US" sz="3600" baseline="-25000" dirty="0"/>
              <a:t>2</a:t>
            </a:r>
            <a:r>
              <a:rPr lang="hu-HU" altLang="en-US" sz="3600" dirty="0" err="1"/>
              <a:t>-be</a:t>
            </a:r>
            <a:r>
              <a:rPr lang="hu-HU" altLang="en-US" sz="3600" dirty="0"/>
              <a:t>.</a:t>
            </a:r>
            <a:r>
              <a:rPr lang="en-US" altLang="en-US" sz="3600" dirty="0"/>
              <a:t> </a:t>
            </a:r>
            <a:r>
              <a:rPr lang="hu-HU" altLang="en-US" sz="3600" dirty="0"/>
              <a:t>Az egyensúlyi mennyiség </a:t>
            </a:r>
            <a:r>
              <a:rPr lang="en-US" altLang="en-US" sz="3600" dirty="0"/>
              <a:t>100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90 </a:t>
            </a:r>
            <a:r>
              <a:rPr lang="hu-HU" altLang="en-US" sz="3600" dirty="0" smtClean="0"/>
              <a:t>doboz cigire csökken</a:t>
            </a:r>
            <a:r>
              <a:rPr lang="en-US" altLang="en-US" sz="3600" dirty="0"/>
              <a:t>. </a:t>
            </a:r>
            <a:r>
              <a:rPr lang="hu-HU" altLang="en-US" sz="3600" dirty="0"/>
              <a:t>Az eladók által kapott ár</a:t>
            </a:r>
            <a:r>
              <a:rPr lang="en-US" altLang="en-US" sz="3600" dirty="0"/>
              <a:t> $3.00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$2.80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csökken</a:t>
            </a:r>
            <a:r>
              <a:rPr lang="en-US" altLang="en-US" sz="3600" dirty="0"/>
              <a:t>. </a:t>
            </a:r>
            <a:r>
              <a:rPr lang="hu-HU" altLang="en-US" sz="3600" dirty="0"/>
              <a:t>A vevők által fizetett ár (adóval együtt) </a:t>
            </a:r>
            <a:r>
              <a:rPr lang="en-US" altLang="en-US" sz="3600" dirty="0"/>
              <a:t>$3.00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$3.30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emelkedik</a:t>
            </a:r>
            <a:r>
              <a:rPr lang="en-US" altLang="en-US" sz="3600" dirty="0"/>
              <a:t>. </a:t>
            </a:r>
            <a:endParaRPr lang="hu-HU" altLang="en-US" sz="3600" dirty="0" smtClean="0"/>
          </a:p>
          <a:p>
            <a:pPr marL="0" indent="0">
              <a:buNone/>
            </a:pPr>
            <a:r>
              <a:rPr lang="hu-HU" altLang="en-US" sz="3600" dirty="0" smtClean="0">
                <a:sym typeface="Wingdings" panose="05000000000000000000" pitchFamily="2" charset="2"/>
              </a:rPr>
              <a:t> </a:t>
            </a:r>
            <a:r>
              <a:rPr lang="hu-HU" altLang="en-US" sz="3600" dirty="0" smtClean="0"/>
              <a:t>Annak </a:t>
            </a:r>
            <a:r>
              <a:rPr lang="hu-HU" altLang="en-US" sz="3600" dirty="0"/>
              <a:t>ellenére, hogy az adót a vevőkre vetették ki, a vevők és az eladók megosztoznak az adóterhen.</a:t>
            </a:r>
            <a:endParaRPr lang="en-US" altLang="en-US" sz="3600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vevőkre kivetett adók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solidFill>
                  <a:srgbClr val="C00000"/>
                </a:solidFill>
              </a:rPr>
              <a:t>Hogyan befolyásolja a vevőkre kivetett adó a piaci kimenetet?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/>
            <a:r>
              <a:rPr lang="hu-HU" altLang="en-US" dirty="0" smtClean="0"/>
              <a:t>Kezdeti hatás a keresletre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Keresleti görbe lefele tolódik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Alacsonyabb egyensúlyi ár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Alacsonyabb egyensúlyi mennyiség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Az adó</a:t>
            </a:r>
            <a:r>
              <a:rPr lang="en-US" altLang="en-US" dirty="0" smtClean="0"/>
              <a:t> </a:t>
            </a:r>
            <a:r>
              <a:rPr lang="hu-HU" altLang="en-US" dirty="0" smtClean="0"/>
              <a:t>lecsökkenti a piac méretét</a:t>
            </a:r>
            <a:endParaRPr lang="en-US" alt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AE6BE1C-448C-4BEC-B0A3-9EA55B591DCE}" type="slidenum">
              <a:rPr lang="en-US" altLang="en-US">
                <a:latin typeface="Calibri" pitchFamily="34" charset="0"/>
              </a:rPr>
              <a:pPr/>
              <a:t>51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vevőkre kivetett adók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47750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Vevők és eladók osztoznak az adóterhen</a:t>
            </a:r>
            <a:endParaRPr lang="en-US" altLang="en-US" dirty="0" smtClean="0"/>
          </a:p>
          <a:p>
            <a:r>
              <a:rPr lang="hu-HU" altLang="en-US" dirty="0" smtClean="0"/>
              <a:t>Eladók alacsonyabb árat kapnak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Rosszabbul járnak</a:t>
            </a:r>
            <a:endParaRPr lang="en-US" altLang="en-US" dirty="0" smtClean="0"/>
          </a:p>
          <a:p>
            <a:r>
              <a:rPr lang="hu-HU" altLang="en-US" dirty="0" smtClean="0"/>
              <a:t>Vevők alacsonyabb piaci árat fizetnek, de ők fizetik be az adót </a:t>
            </a:r>
          </a:p>
          <a:p>
            <a:pPr marL="457200" lvl="1" indent="0">
              <a:buNone/>
            </a:pPr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Rosszabbul járnak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CA53C87-B32A-4DDA-BF27-A5AE4AF82CD7}" type="slidenum">
              <a:rPr lang="en-US" altLang="en-US">
                <a:latin typeface="Calibri" pitchFamily="34" charset="0"/>
              </a:rPr>
              <a:pPr/>
              <a:t>52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vevőkre és eladókra kivetett adók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Ebben a példában eladókra és a vevőkre kivetett adók </a:t>
            </a:r>
            <a:r>
              <a:rPr lang="hu-HU" altLang="en-US" dirty="0" smtClean="0"/>
              <a:t>ekvivalensek</a:t>
            </a:r>
          </a:p>
          <a:p>
            <a:r>
              <a:rPr lang="hu-HU" altLang="en-US" dirty="0" smtClean="0"/>
              <a:t>Általánosságban: nem azon múlik az adóteher megoszlása, hogy ki fizeti be az adót, hanem a keresleten és a kínálaton.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Jövedelemadó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megkeresett összegből van levonva</a:t>
            </a:r>
            <a:endParaRPr lang="en-US" altLang="en-US" dirty="0" smtClean="0"/>
          </a:p>
          <a:p>
            <a:r>
              <a:rPr lang="hu-HU" altLang="en-US" dirty="0" smtClean="0"/>
              <a:t>Törvényileg az adóteher</a:t>
            </a:r>
            <a:r>
              <a:rPr lang="en-US" altLang="en-US" dirty="0" smtClean="0"/>
              <a:t>:  </a:t>
            </a:r>
          </a:p>
          <a:p>
            <a:pPr lvl="1"/>
            <a:r>
              <a:rPr lang="hu-HU" altLang="en-US" dirty="0" smtClean="0"/>
              <a:t>Az adó egy részét a vállalatok fizetik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vállalatok bevételéből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Az adó másik részét a munkások fizetik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munkások fizetéséből van levonva</a:t>
            </a:r>
            <a:endParaRPr lang="en-US" altLang="en-US" dirty="0" smtClean="0"/>
          </a:p>
          <a:p>
            <a:r>
              <a:rPr lang="hu-HU" altLang="en-US" dirty="0" smtClean="0"/>
              <a:t>Adótehermegoszlás-elemzés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Jövedelemadó </a:t>
            </a:r>
            <a:r>
              <a:rPr lang="en-US" altLang="en-US" dirty="0" smtClean="0"/>
              <a:t>= </a:t>
            </a:r>
            <a:r>
              <a:rPr lang="hu-HU" altLang="en-US" dirty="0" smtClean="0"/>
              <a:t>egy jószág adója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Jószág </a:t>
            </a:r>
            <a:r>
              <a:rPr lang="en-US" altLang="en-US" dirty="0" smtClean="0"/>
              <a:t>= </a:t>
            </a:r>
            <a:r>
              <a:rPr lang="hu-HU" altLang="en-US" dirty="0" smtClean="0"/>
              <a:t>munka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Ár </a:t>
            </a:r>
            <a:r>
              <a:rPr lang="en-US" altLang="en-US" dirty="0" smtClean="0"/>
              <a:t>= </a:t>
            </a:r>
            <a:r>
              <a:rPr lang="hu-HU" altLang="en-US" dirty="0" smtClean="0"/>
              <a:t>bér</a:t>
            </a:r>
            <a:endParaRPr lang="en-US" alt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1BE2E19-7481-4C6E-948A-C2F157E13828}" type="slidenum">
              <a:rPr lang="en-US" altLang="en-US">
                <a:latin typeface="Calibri" pitchFamily="34" charset="0"/>
              </a:rPr>
              <a:pPr/>
              <a:t>54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-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rgbClr val="00007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hu-HU" altLang="en-US" dirty="0" smtClean="0"/>
              <a:t>Példa: Jövedelemadó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98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Béradó</a:t>
            </a: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6ABB60B-CA08-438B-8846-59BC78DB50A0}" type="slidenum">
              <a:rPr lang="en-US" altLang="en-US">
                <a:latin typeface="Calibri" pitchFamily="34" charset="0"/>
              </a:rPr>
              <a:pPr/>
              <a:t>55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04988" y="1231900"/>
            <a:ext cx="5200650" cy="3767138"/>
            <a:chOff x="-47451" y="1777706"/>
            <a:chExt cx="5201362" cy="3768044"/>
          </a:xfrm>
        </p:grpSpPr>
        <p:sp>
          <p:nvSpPr>
            <p:cNvPr id="6" name="Rectangle 5"/>
            <p:cNvSpPr/>
            <p:nvPr/>
          </p:nvSpPr>
          <p:spPr>
            <a:xfrm>
              <a:off x="728942" y="2030180"/>
              <a:ext cx="4424969" cy="3504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88098" name="Group 5"/>
            <p:cNvGrpSpPr>
              <a:grpSpLocks/>
            </p:cNvGrpSpPr>
            <p:nvPr/>
          </p:nvGrpSpPr>
          <p:grpSpPr bwMode="auto">
            <a:xfrm>
              <a:off x="-47451" y="1777706"/>
              <a:ext cx="774675" cy="3768044"/>
              <a:chOff x="1054192" y="1196451"/>
              <a:chExt cx="774675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288" y="3161094"/>
                <a:ext cx="3591129" cy="142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100" name="TextBox 8"/>
              <p:cNvSpPr txBox="1">
                <a:spLocks noChangeArrowheads="1"/>
              </p:cNvSpPr>
              <p:nvPr/>
            </p:nvSpPr>
            <p:spPr bwMode="auto">
              <a:xfrm>
                <a:off x="1054192" y="1196451"/>
                <a:ext cx="739631" cy="338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Bér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16175" y="4999038"/>
            <a:ext cx="5967413" cy="342900"/>
            <a:chOff x="1676400" y="5181600"/>
            <a:chExt cx="5967569" cy="34286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804" y="5181600"/>
              <a:ext cx="443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5" name="TextBox 11"/>
            <p:cNvSpPr txBox="1">
              <a:spLocks noChangeArrowheads="1"/>
            </p:cNvSpPr>
            <p:nvPr/>
          </p:nvSpPr>
          <p:spPr bwMode="auto">
            <a:xfrm>
              <a:off x="5731564" y="5186446"/>
              <a:ext cx="1912405" cy="33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Munkamennyiség</a:t>
              </a:r>
              <a:endParaRPr lang="en-US" altLang="en-US" sz="1600"/>
            </a:p>
          </p:txBody>
        </p:sp>
        <p:sp>
          <p:nvSpPr>
            <p:cNvPr id="8809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906838" y="1995488"/>
            <a:ext cx="3195637" cy="2835275"/>
            <a:chOff x="3489338" y="2647473"/>
            <a:chExt cx="3567286" cy="3846589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3015295" y="3121516"/>
              <a:ext cx="3480452" cy="253236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3" name="TextBox 15"/>
            <p:cNvSpPr txBox="1">
              <a:spLocks noChangeArrowheads="1"/>
            </p:cNvSpPr>
            <p:nvPr/>
          </p:nvSpPr>
          <p:spPr bwMode="auto">
            <a:xfrm>
              <a:off x="6048743" y="5700727"/>
              <a:ext cx="1007881" cy="79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Munka-</a:t>
              </a:r>
            </a:p>
            <a:p>
              <a:pPr algn="ctr" eaLnBrk="1" hangingPunct="1"/>
              <a:r>
                <a:rPr lang="hu-HU" altLang="en-US" sz="1600"/>
                <a:t>kereslet</a:t>
              </a:r>
              <a:endParaRPr lang="en-US" altLang="en-US" sz="1600" baseline="-25000"/>
            </a:p>
          </p:txBody>
        </p:sp>
      </p:grpSp>
      <p:cxnSp>
        <p:nvCxnSpPr>
          <p:cNvPr id="18" name="Straight Connector 17"/>
          <p:cNvCxnSpPr/>
          <p:nvPr/>
        </p:nvCxnSpPr>
        <p:spPr bwMode="auto">
          <a:xfrm rot="16200000" flipH="1">
            <a:off x="4234656" y="3234532"/>
            <a:ext cx="795337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586163" y="1646238"/>
            <a:ext cx="3436937" cy="3198812"/>
            <a:chOff x="3083568" y="4550970"/>
            <a:chExt cx="3837723" cy="4339838"/>
          </a:xfrm>
        </p:grpSpPr>
        <p:cxnSp>
          <p:nvCxnSpPr>
            <p:cNvPr id="21" name="Straight Connector 20"/>
            <p:cNvCxnSpPr/>
            <p:nvPr/>
          </p:nvCxnSpPr>
          <p:spPr>
            <a:xfrm rot="5400000" flipH="1" flipV="1">
              <a:off x="2521086" y="5490360"/>
              <a:ext cx="3962930" cy="283796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1" name="TextBox 92"/>
            <p:cNvSpPr txBox="1">
              <a:spLocks noChangeArrowheads="1"/>
            </p:cNvSpPr>
            <p:nvPr/>
          </p:nvSpPr>
          <p:spPr bwMode="auto">
            <a:xfrm>
              <a:off x="5950637" y="4550970"/>
              <a:ext cx="970654" cy="793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Munka-</a:t>
              </a:r>
            </a:p>
            <a:p>
              <a:pPr algn="ctr" eaLnBrk="1" hangingPunct="1"/>
              <a:r>
                <a:rPr lang="hu-HU" altLang="en-US" sz="1600"/>
                <a:t>kínálat</a:t>
              </a:r>
              <a:endParaRPr lang="en-US" altLang="en-US" sz="1600" baseline="-25000"/>
            </a:p>
          </p:txBody>
        </p:sp>
      </p:grpSp>
      <p:sp>
        <p:nvSpPr>
          <p:cNvPr id="23" name="Freeform 183"/>
          <p:cNvSpPr>
            <a:spLocks/>
          </p:cNvSpPr>
          <p:nvPr/>
        </p:nvSpPr>
        <p:spPr bwMode="auto">
          <a:xfrm>
            <a:off x="4932363" y="31718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49238" y="2636838"/>
            <a:ext cx="4357687" cy="338137"/>
            <a:chOff x="-488642" y="2978565"/>
            <a:chExt cx="4357708" cy="339389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1838644" y="3157023"/>
              <a:ext cx="2030422" cy="318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9" name="TextBox 78"/>
            <p:cNvSpPr txBox="1">
              <a:spLocks noChangeArrowheads="1"/>
            </p:cNvSpPr>
            <p:nvPr/>
          </p:nvSpPr>
          <p:spPr bwMode="auto">
            <a:xfrm>
              <a:off x="-488642" y="2978565"/>
              <a:ext cx="2305625" cy="339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Vállalat által fizetett bér</a:t>
              </a:r>
              <a:endParaRPr lang="en-US" altLang="en-US" sz="1600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769938" y="3073400"/>
            <a:ext cx="4252912" cy="338138"/>
            <a:chOff x="57718" y="3026141"/>
            <a:chExt cx="4252633" cy="339389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1868936" y="3195039"/>
              <a:ext cx="2441415" cy="637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7" name="TextBox 78"/>
            <p:cNvSpPr txBox="1">
              <a:spLocks noChangeArrowheads="1"/>
            </p:cNvSpPr>
            <p:nvPr/>
          </p:nvSpPr>
          <p:spPr bwMode="auto">
            <a:xfrm>
              <a:off x="57718" y="3026141"/>
              <a:ext cx="1539103" cy="339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Adó nélküli bér</a:t>
              </a:r>
              <a:endParaRPr lang="en-US" altLang="en-US" sz="1600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274638" y="3509963"/>
            <a:ext cx="4354512" cy="338137"/>
            <a:chOff x="-481898" y="3073743"/>
            <a:chExt cx="4352370" cy="338386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28365" y="3211957"/>
              <a:ext cx="2042107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5" name="TextBox 78"/>
            <p:cNvSpPr txBox="1">
              <a:spLocks noChangeArrowheads="1"/>
            </p:cNvSpPr>
            <p:nvPr/>
          </p:nvSpPr>
          <p:spPr bwMode="auto">
            <a:xfrm>
              <a:off x="-481898" y="3073743"/>
              <a:ext cx="2306179" cy="3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Munkás által kapott bér</a:t>
              </a:r>
              <a:endParaRPr lang="en-US" altLang="en-US" sz="1600"/>
            </a:p>
          </p:txBody>
        </p:sp>
      </p:grpSp>
      <p:grpSp>
        <p:nvGrpSpPr>
          <p:cNvPr id="14" name="Group 132"/>
          <p:cNvGrpSpPr>
            <a:grpSpLocks/>
          </p:cNvGrpSpPr>
          <p:nvPr/>
        </p:nvGrpSpPr>
        <p:grpSpPr bwMode="auto">
          <a:xfrm>
            <a:off x="3522663" y="2841625"/>
            <a:ext cx="1003300" cy="739775"/>
            <a:chOff x="1286258" y="2175189"/>
            <a:chExt cx="1002910" cy="738991"/>
          </a:xfrm>
        </p:grpSpPr>
        <p:sp>
          <p:nvSpPr>
            <p:cNvPr id="88082" name="TextBox 133"/>
            <p:cNvSpPr txBox="1">
              <a:spLocks noChangeArrowheads="1"/>
            </p:cNvSpPr>
            <p:nvPr/>
          </p:nvSpPr>
          <p:spPr bwMode="auto">
            <a:xfrm>
              <a:off x="1286258" y="2382197"/>
              <a:ext cx="752313" cy="307451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>
                  <a:solidFill>
                    <a:srgbClr val="800080"/>
                  </a:solidFill>
                </a:rPr>
                <a:t>Adóék</a:t>
              </a:r>
              <a:endParaRPr lang="en-US" altLang="en-US" sz="1400">
                <a:solidFill>
                  <a:srgbClr val="800080"/>
                </a:solidFill>
              </a:endParaRPr>
            </a:p>
          </p:txBody>
        </p:sp>
        <p:sp>
          <p:nvSpPr>
            <p:cNvPr id="51" name="Left Brace 50"/>
            <p:cNvSpPr/>
            <p:nvPr/>
          </p:nvSpPr>
          <p:spPr>
            <a:xfrm>
              <a:off x="2082873" y="2175189"/>
              <a:ext cx="206295" cy="738991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sp>
        <p:nvSpPr>
          <p:cNvPr id="61" name="Freeform 183"/>
          <p:cNvSpPr>
            <a:spLocks/>
          </p:cNvSpPr>
          <p:nvPr/>
        </p:nvSpPr>
        <p:spPr bwMode="auto">
          <a:xfrm>
            <a:off x="4568825" y="2768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183"/>
          <p:cNvSpPr>
            <a:spLocks/>
          </p:cNvSpPr>
          <p:nvPr/>
        </p:nvSpPr>
        <p:spPr bwMode="auto">
          <a:xfrm>
            <a:off x="4559300" y="356235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222250" y="685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Bevezetik a jövedelemadót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munkások által kapott bér csökken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vállalatok által fizetett bér nő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munkások és a vállalatok megosztják az adóterhet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Nem feltétlenül a törvény által előírt %-ban</a:t>
            </a:r>
            <a:endParaRPr lang="en-US" altLang="en-US" dirty="0" smtClean="0"/>
          </a:p>
          <a:p>
            <a:r>
              <a:rPr lang="hu-HU" altLang="en-US" dirty="0" smtClean="0"/>
              <a:t>Törvényhozók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Eldönthetik, hogy a vevő vagy az eladó zsebéből legyen kifizetve az adó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De nem tudják szabályozni az adóteher igazi megoszlását</a:t>
            </a:r>
            <a:endParaRPr lang="en-US" altLang="en-US" dirty="0" smtClean="0"/>
          </a:p>
          <a:p>
            <a:r>
              <a:rPr lang="hu-HU" altLang="en-US" dirty="0" smtClean="0"/>
              <a:t>Adóteher-megoszlás</a:t>
            </a:r>
            <a:r>
              <a:rPr lang="en-US" altLang="en-US" dirty="0" smtClean="0"/>
              <a:t>: </a:t>
            </a:r>
            <a:r>
              <a:rPr lang="hu-HU" altLang="en-US" dirty="0" smtClean="0"/>
              <a:t>a kereslet és a kínálat ereje</a:t>
            </a:r>
            <a:endParaRPr lang="en-US" altLang="en-US" dirty="0" smtClean="0"/>
          </a:p>
        </p:txBody>
      </p:sp>
      <p:sp>
        <p:nvSpPr>
          <p:cNvPr id="87043" name="Title 2"/>
          <p:cNvSpPr>
            <a:spLocks noGrp="1"/>
          </p:cNvSpPr>
          <p:nvPr>
            <p:ph type="title"/>
          </p:nvPr>
        </p:nvSpPr>
        <p:spPr bwMode="auto">
          <a:xfrm>
            <a:off x="1250950" y="0"/>
            <a:ext cx="64770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Példa: Jövedelemadó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A553AF9-9D24-4824-959D-9D3A0B609BCC}" type="slidenum">
              <a:rPr lang="en-US" altLang="en-US">
                <a:latin typeface="Calibri" pitchFamily="34" charset="0"/>
              </a:rPr>
              <a:pPr/>
              <a:t>56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hu-HU" sz="4000" dirty="0">
                <a:solidFill>
                  <a:srgbClr val="000070"/>
                </a:solidFill>
              </a:rPr>
              <a:t>A munkát terhelő adók Magyarországon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1556792"/>
          <a:ext cx="3609974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Egyenes összekötő 5"/>
          <p:cNvCxnSpPr>
            <a:endCxn id="9" idx="1"/>
          </p:cNvCxnSpPr>
          <p:nvPr/>
        </p:nvCxnSpPr>
        <p:spPr>
          <a:xfrm>
            <a:off x="3203848" y="4901098"/>
            <a:ext cx="2088232" cy="8068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292080" y="547716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Nettó (65,5%)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3" name="Egyenes összekötő 12"/>
          <p:cNvCxnSpPr>
            <a:endCxn id="14" idx="1"/>
          </p:cNvCxnSpPr>
          <p:nvPr/>
        </p:nvCxnSpPr>
        <p:spPr>
          <a:xfrm>
            <a:off x="3203848" y="3861048"/>
            <a:ext cx="2088232" cy="120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5292080" y="4839543"/>
            <a:ext cx="362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Nyugdíjjárulék (10%)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5" name="Egyenes összekötő 14"/>
          <p:cNvCxnSpPr>
            <a:endCxn id="16" idx="1"/>
          </p:cNvCxnSpPr>
          <p:nvPr/>
        </p:nvCxnSpPr>
        <p:spPr>
          <a:xfrm>
            <a:off x="3203848" y="3573016"/>
            <a:ext cx="2088232" cy="664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292080" y="3822139"/>
            <a:ext cx="38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Egészségbiztosítási és munkaerőpiaci járulék (8,5%)</a:t>
            </a:r>
          </a:p>
        </p:txBody>
      </p:sp>
      <p:cxnSp>
        <p:nvCxnSpPr>
          <p:cNvPr id="17" name="Egyenes összekötő 16"/>
          <p:cNvCxnSpPr>
            <a:endCxn id="35" idx="1"/>
          </p:cNvCxnSpPr>
          <p:nvPr/>
        </p:nvCxnSpPr>
        <p:spPr>
          <a:xfrm>
            <a:off x="3203848" y="3212976"/>
            <a:ext cx="2088232" cy="230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>
            <a:endCxn id="20" idx="1"/>
          </p:cNvCxnSpPr>
          <p:nvPr/>
        </p:nvCxnSpPr>
        <p:spPr>
          <a:xfrm flipV="1">
            <a:off x="3203848" y="2548355"/>
            <a:ext cx="2088232" cy="16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5292080" y="2132856"/>
            <a:ext cx="385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Szociális hozzájárulási adó (munkáltatói járulék) (27%)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21" name="Egyenes összekötő 20"/>
          <p:cNvCxnSpPr>
            <a:endCxn id="22" idx="1"/>
          </p:cNvCxnSpPr>
          <p:nvPr/>
        </p:nvCxnSpPr>
        <p:spPr>
          <a:xfrm flipV="1">
            <a:off x="3093368" y="1715617"/>
            <a:ext cx="2088232" cy="417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5181600" y="1484784"/>
            <a:ext cx="430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>
                <a:solidFill>
                  <a:prstClr val="black"/>
                </a:solidFill>
                <a:latin typeface="Calibri"/>
                <a:cs typeface="+mn-cs"/>
              </a:rPr>
              <a:t>S</a:t>
            </a: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zakképzési hozzájárulás (1,5%) 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5292080" y="32129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Szja (16%)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0" y="6172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hu-HU" sz="2400" dirty="0" smtClean="0">
                <a:solidFill>
                  <a:prstClr val="black"/>
                </a:solidFill>
                <a:latin typeface="Calibri"/>
                <a:cs typeface="+mn-cs"/>
              </a:rPr>
              <a:t>2014   Forrás: </a:t>
            </a:r>
            <a:r>
              <a:rPr lang="hu-HU" sz="1200" dirty="0" smtClean="0">
                <a:solidFill>
                  <a:prstClr val="black"/>
                </a:solidFill>
                <a:latin typeface="Calibri"/>
                <a:cs typeface="+mn-cs"/>
                <a:hlinkClick r:id="rId4"/>
              </a:rPr>
              <a:t>http://topceg.info/tartalom/adokulcsok-jarulekmertekek-egeszsegbiztositas-fizetendo-jarulekok-2014-ben</a:t>
            </a:r>
            <a:r>
              <a:rPr lang="hu-HU" sz="1200" dirty="0" smtClean="0">
                <a:solidFill>
                  <a:prstClr val="black"/>
                </a:solidFill>
                <a:latin typeface="Calibri"/>
                <a:cs typeface="+mn-cs"/>
              </a:rPr>
              <a:t> alapján</a:t>
            </a:r>
            <a:endParaRPr lang="hu-HU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Munkát terhelő adók – </a:t>
            </a:r>
            <a:r>
              <a:rPr lang="hu-HU" dirty="0" err="1" smtClean="0"/>
              <a:t>Mo</a:t>
            </a:r>
            <a:r>
              <a:rPr lang="hu-HU" dirty="0" smtClean="0"/>
              <a:t>. vs. OECD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2288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2" t="10967" r="14804" b="20185"/>
          <a:stretch/>
        </p:blipFill>
        <p:spPr bwMode="auto">
          <a:xfrm>
            <a:off x="1039761" y="838200"/>
            <a:ext cx="6961239" cy="545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479323" y="6172200"/>
            <a:ext cx="8664677" cy="64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 (érdemes nézegetni): </a:t>
            </a:r>
            <a:r>
              <a:rPr lang="en-US" dirty="0" smtClean="0"/>
              <a:t>http</a:t>
            </a:r>
            <a:r>
              <a:rPr lang="en-US" dirty="0"/>
              <a:t>://www.oecd.org/ctp/tax-policy/taxing-wages-20725124.htm</a:t>
            </a:r>
          </a:p>
        </p:txBody>
      </p:sp>
    </p:spTree>
    <p:extLst>
      <p:ext uri="{BB962C8B-B14F-4D97-AF65-F5344CB8AC3E}">
        <p14:creationId xmlns:p14="http://schemas.microsoft.com/office/powerpoint/2010/main" val="25444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oszlik meg az adóteher </a:t>
            </a:r>
            <a:r>
              <a:rPr lang="en-US" altLang="en-US" dirty="0" smtClean="0"/>
              <a:t>(a)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75D445-40BD-4066-A50A-EC899DC3CCA1}" type="slidenum">
              <a:rPr lang="en-US" altLang="en-US">
                <a:latin typeface="Calibri" pitchFamily="34" charset="0"/>
              </a:rPr>
              <a:pPr/>
              <a:t>59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90675" y="1717675"/>
            <a:ext cx="5202238" cy="3768725"/>
            <a:chOff x="-47451" y="1777706"/>
            <a:chExt cx="5201362" cy="3768044"/>
          </a:xfrm>
        </p:grpSpPr>
        <p:sp>
          <p:nvSpPr>
            <p:cNvPr id="6" name="Rectangle 5"/>
            <p:cNvSpPr/>
            <p:nvPr/>
          </p:nvSpPr>
          <p:spPr>
            <a:xfrm>
              <a:off x="728706" y="2030073"/>
              <a:ext cx="4425205" cy="3504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90158" name="Group 5"/>
            <p:cNvGrpSpPr>
              <a:grpSpLocks/>
            </p:cNvGrpSpPr>
            <p:nvPr/>
          </p:nvGrpSpPr>
          <p:grpSpPr bwMode="auto">
            <a:xfrm>
              <a:off x="-47451" y="1777706"/>
              <a:ext cx="774675" cy="3768044"/>
              <a:chOff x="1054192" y="1196451"/>
              <a:chExt cx="774675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019" y="3161059"/>
                <a:ext cx="3591203" cy="142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60" name="TextBox 8"/>
              <p:cNvSpPr txBox="1">
                <a:spLocks noChangeArrowheads="1"/>
              </p:cNvSpPr>
              <p:nvPr/>
            </p:nvSpPr>
            <p:spPr bwMode="auto">
              <a:xfrm>
                <a:off x="1054192" y="1196451"/>
                <a:ext cx="739631" cy="338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Ár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03450" y="5486400"/>
            <a:ext cx="5302250" cy="342900"/>
            <a:chOff x="1676400" y="5181600"/>
            <a:chExt cx="5302041" cy="3433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5" name="TextBox 11"/>
            <p:cNvSpPr txBox="1">
              <a:spLocks noChangeArrowheads="1"/>
            </p:cNvSpPr>
            <p:nvPr/>
          </p:nvSpPr>
          <p:spPr bwMode="auto">
            <a:xfrm>
              <a:off x="5731564" y="5186441"/>
              <a:ext cx="12468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Mennyiség</a:t>
              </a:r>
              <a:endParaRPr lang="en-US" altLang="en-US" sz="1600"/>
            </a:p>
          </p:txBody>
        </p:sp>
        <p:sp>
          <p:nvSpPr>
            <p:cNvPr id="90156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4037013" y="2470150"/>
            <a:ext cx="2362200" cy="2957513"/>
            <a:chOff x="3873903" y="2631383"/>
            <a:chExt cx="2636814" cy="4011840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2726421" y="3778865"/>
              <a:ext cx="3833105" cy="153814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3" name="TextBox 15"/>
            <p:cNvSpPr txBox="1">
              <a:spLocks noChangeArrowheads="1"/>
            </p:cNvSpPr>
            <p:nvPr/>
          </p:nvSpPr>
          <p:spPr bwMode="auto">
            <a:xfrm>
              <a:off x="5465264" y="6183979"/>
              <a:ext cx="1045453" cy="45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  <a:endParaRPr lang="en-US" altLang="en-US" sz="1600" baseline="-25000"/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3590925" y="3744913"/>
            <a:ext cx="1403350" cy="127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230563" y="2619375"/>
            <a:ext cx="3654425" cy="2546350"/>
            <a:chOff x="2924389" y="5211413"/>
            <a:chExt cx="4082746" cy="345389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924389" y="5732512"/>
              <a:ext cx="3621619" cy="2932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51" name="TextBox 92"/>
            <p:cNvSpPr txBox="1">
              <a:spLocks noChangeArrowheads="1"/>
            </p:cNvSpPr>
            <p:nvPr/>
          </p:nvSpPr>
          <p:spPr bwMode="auto">
            <a:xfrm>
              <a:off x="6088088" y="5211413"/>
              <a:ext cx="919047" cy="459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Kínálat</a:t>
              </a:r>
              <a:endParaRPr lang="en-US" altLang="en-US" sz="1600" baseline="-25000"/>
            </a:p>
          </p:txBody>
        </p:sp>
      </p:grpSp>
      <p:sp>
        <p:nvSpPr>
          <p:cNvPr id="21" name="Freeform 183"/>
          <p:cNvSpPr>
            <a:spLocks/>
          </p:cNvSpPr>
          <p:nvPr/>
        </p:nvSpPr>
        <p:spPr bwMode="auto">
          <a:xfrm>
            <a:off x="4752975" y="40513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055688" y="2825750"/>
            <a:ext cx="3254375" cy="584200"/>
            <a:chOff x="532666" y="2954929"/>
            <a:chExt cx="3253282" cy="58348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840327" y="3157879"/>
              <a:ext cx="1945621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9" name="TextBox 78"/>
            <p:cNvSpPr txBox="1">
              <a:spLocks noChangeArrowheads="1"/>
            </p:cNvSpPr>
            <p:nvPr/>
          </p:nvSpPr>
          <p:spPr bwMode="auto">
            <a:xfrm>
              <a:off x="532666" y="2954929"/>
              <a:ext cx="1232761" cy="58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Vevők által </a:t>
              </a:r>
            </a:p>
            <a:p>
              <a:pPr eaLnBrk="1" hangingPunct="1"/>
              <a:r>
                <a:rPr lang="hu-HU" altLang="en-US" sz="1600"/>
                <a:t>fizetett ár</a:t>
              </a:r>
              <a:endParaRPr lang="en-US" altLang="en-US" sz="1600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650875" y="3927475"/>
            <a:ext cx="4170363" cy="338138"/>
            <a:chOff x="140829" y="3026145"/>
            <a:chExt cx="4169522" cy="33780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831176" y="3206941"/>
              <a:ext cx="2479175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7" name="TextBox 78"/>
            <p:cNvSpPr txBox="1">
              <a:spLocks noChangeArrowheads="1"/>
            </p:cNvSpPr>
            <p:nvPr/>
          </p:nvSpPr>
          <p:spPr bwMode="auto">
            <a:xfrm>
              <a:off x="140829" y="3026145"/>
              <a:ext cx="1425103" cy="33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Adó nélküli ár</a:t>
              </a:r>
              <a:endParaRPr lang="en-US" altLang="en-US" sz="1600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041400" y="4281488"/>
            <a:ext cx="3257550" cy="584200"/>
            <a:chOff x="496961" y="3038026"/>
            <a:chExt cx="3257323" cy="584485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828781" y="3209560"/>
              <a:ext cx="1925503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45" name="TextBox 78"/>
            <p:cNvSpPr txBox="1">
              <a:spLocks noChangeArrowheads="1"/>
            </p:cNvSpPr>
            <p:nvPr/>
          </p:nvSpPr>
          <p:spPr bwMode="auto">
            <a:xfrm>
              <a:off x="496961" y="3038026"/>
              <a:ext cx="1300239" cy="584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Eladók által </a:t>
              </a:r>
            </a:p>
            <a:p>
              <a:pPr algn="ctr" eaLnBrk="1" hangingPunct="1"/>
              <a:r>
                <a:rPr lang="hu-HU" altLang="en-US" sz="1600"/>
                <a:t>kapott ár</a:t>
              </a:r>
              <a:endParaRPr lang="en-US" altLang="en-US" sz="1600"/>
            </a:p>
          </p:txBody>
        </p:sp>
      </p:grpSp>
      <p:grpSp>
        <p:nvGrpSpPr>
          <p:cNvPr id="14" name="Group 132"/>
          <p:cNvGrpSpPr>
            <a:grpSpLocks/>
          </p:cNvGrpSpPr>
          <p:nvPr/>
        </p:nvGrpSpPr>
        <p:grpSpPr bwMode="auto">
          <a:xfrm>
            <a:off x="3208338" y="3106738"/>
            <a:ext cx="1036637" cy="1298575"/>
            <a:chOff x="1185371" y="1926009"/>
            <a:chExt cx="1037175" cy="1297465"/>
          </a:xfrm>
        </p:grpSpPr>
        <p:sp>
          <p:nvSpPr>
            <p:cNvPr id="90142" name="TextBox 133"/>
            <p:cNvSpPr txBox="1">
              <a:spLocks noChangeArrowheads="1"/>
            </p:cNvSpPr>
            <p:nvPr/>
          </p:nvSpPr>
          <p:spPr bwMode="auto">
            <a:xfrm>
              <a:off x="1185371" y="2382221"/>
              <a:ext cx="752312" cy="3997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1911235" y="1926009"/>
              <a:ext cx="311311" cy="1297465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224338" y="29718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83"/>
          <p:cNvSpPr>
            <a:spLocks/>
          </p:cNvSpPr>
          <p:nvPr/>
        </p:nvSpPr>
        <p:spPr bwMode="auto">
          <a:xfrm>
            <a:off x="4214813" y="44164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600200" y="762000"/>
            <a:ext cx="5971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(a) </a:t>
            </a:r>
            <a:r>
              <a:rPr lang="hu-HU" altLang="en-US" sz="2400" dirty="0"/>
              <a:t>Rugalmas kínálat, rugalmatlan kereslet</a:t>
            </a:r>
            <a:endParaRPr lang="en-US" altLang="en-US" sz="2400" dirty="0"/>
          </a:p>
        </p:txBody>
      </p: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4089399" y="1447800"/>
            <a:ext cx="2347913" cy="1793875"/>
            <a:chOff x="4088346" y="1447565"/>
            <a:chExt cx="2348076" cy="1794399"/>
          </a:xfrm>
        </p:grpSpPr>
        <p:sp>
          <p:nvSpPr>
            <p:cNvPr id="90140" name="TextBox 133"/>
            <p:cNvSpPr txBox="1">
              <a:spLocks noChangeArrowheads="1"/>
            </p:cNvSpPr>
            <p:nvPr/>
          </p:nvSpPr>
          <p:spPr bwMode="auto">
            <a:xfrm>
              <a:off x="4088346" y="1447565"/>
              <a:ext cx="2348076" cy="10159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Amikor a kínálat rugalmasabb mint a kereslet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5262383" y="2470213"/>
              <a:ext cx="758085" cy="771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4438650" y="3124200"/>
            <a:ext cx="4705350" cy="1015663"/>
            <a:chOff x="3087585" y="2104544"/>
            <a:chExt cx="4705222" cy="1016973"/>
          </a:xfrm>
        </p:grpSpPr>
        <p:sp>
          <p:nvSpPr>
            <p:cNvPr id="90138" name="TextBox 133"/>
            <p:cNvSpPr txBox="1">
              <a:spLocks noChangeArrowheads="1"/>
            </p:cNvSpPr>
            <p:nvPr/>
          </p:nvSpPr>
          <p:spPr bwMode="auto">
            <a:xfrm>
              <a:off x="4714503" y="2104544"/>
              <a:ext cx="3078304" cy="10169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Az adóteher nagyobb része hárul a fogyasztókra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087585" y="2589354"/>
              <a:ext cx="1820074" cy="236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4441825" y="4264027"/>
            <a:ext cx="2885649" cy="787261"/>
            <a:chOff x="3519054" y="2533404"/>
            <a:chExt cx="2886417" cy="789498"/>
          </a:xfrm>
        </p:grpSpPr>
        <p:sp>
          <p:nvSpPr>
            <p:cNvPr id="90136" name="TextBox 133"/>
            <p:cNvSpPr txBox="1">
              <a:spLocks noChangeArrowheads="1"/>
            </p:cNvSpPr>
            <p:nvPr/>
          </p:nvSpPr>
          <p:spPr bwMode="auto">
            <a:xfrm>
              <a:off x="4182806" y="2613004"/>
              <a:ext cx="2222665" cy="7098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3. . . . </a:t>
              </a:r>
              <a:r>
                <a:rPr lang="hu-HU" altLang="en-US" dirty="0"/>
                <a:t>Mint a termelőkre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519054" y="2533404"/>
              <a:ext cx="982924" cy="355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 bwMode="auto">
          <a:xfrm rot="10800000">
            <a:off x="4324350" y="3121025"/>
            <a:ext cx="220663" cy="969963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61" name="Left Brace 60"/>
          <p:cNvSpPr/>
          <p:nvPr/>
        </p:nvSpPr>
        <p:spPr bwMode="auto">
          <a:xfrm rot="10800000">
            <a:off x="4321175" y="4117975"/>
            <a:ext cx="150813" cy="271463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652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 bwMode="auto">
          <a:xfrm>
            <a:off x="1273175" y="228600"/>
            <a:ext cx="69024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(c)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Egységnyi rugalmasságú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896AEB-3B85-435D-A97E-C25117CF6A38}" type="slidenum">
              <a:rPr lang="en-US" altLang="en-US" smtClean="0">
                <a:latin typeface="Calibri" pitchFamily="34" charset="0"/>
              </a:rPr>
              <a:pPr eaLnBrk="1" hangingPunct="1"/>
              <a:t>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8916" name="TextBox 40"/>
          <p:cNvSpPr txBox="1">
            <a:spLocks noChangeArrowheads="1"/>
          </p:cNvSpPr>
          <p:nvPr/>
        </p:nvSpPr>
        <p:spPr bwMode="auto">
          <a:xfrm>
            <a:off x="2876550" y="1143000"/>
            <a:ext cx="338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= 1</a:t>
            </a:r>
          </a:p>
        </p:txBody>
      </p:sp>
      <p:grpSp>
        <p:nvGrpSpPr>
          <p:cNvPr id="38917" name="Group 41"/>
          <p:cNvGrpSpPr>
            <a:grpSpLocks/>
          </p:cNvGrpSpPr>
          <p:nvPr/>
        </p:nvGrpSpPr>
        <p:grpSpPr bwMode="auto">
          <a:xfrm>
            <a:off x="2960688" y="2220913"/>
            <a:ext cx="3827462" cy="3352800"/>
            <a:chOff x="440511" y="1905000"/>
            <a:chExt cx="3826689" cy="3352800"/>
          </a:xfrm>
        </p:grpSpPr>
        <p:sp>
          <p:nvSpPr>
            <p:cNvPr id="43" name="Rectangle 42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8946" name="Group 13"/>
            <p:cNvGrpSpPr>
              <a:grpSpLocks/>
            </p:cNvGrpSpPr>
            <p:nvPr/>
          </p:nvGrpSpPr>
          <p:grpSpPr bwMode="auto">
            <a:xfrm>
              <a:off x="440511" y="1905000"/>
              <a:ext cx="543739" cy="3352800"/>
              <a:chOff x="440511" y="1905000"/>
              <a:chExt cx="543739" cy="3352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8" name="TextBox 45"/>
              <p:cNvSpPr txBox="1">
                <a:spLocks noChangeArrowheads="1"/>
              </p:cNvSpPr>
              <p:nvPr/>
            </p:nvSpPr>
            <p:spPr bwMode="auto">
              <a:xfrm>
                <a:off x="4405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8918" name="Group 46"/>
          <p:cNvGrpSpPr>
            <a:grpSpLocks/>
          </p:cNvGrpSpPr>
          <p:nvPr/>
        </p:nvGrpSpPr>
        <p:grpSpPr bwMode="auto">
          <a:xfrm>
            <a:off x="3198813" y="5573713"/>
            <a:ext cx="4359275" cy="614362"/>
            <a:chOff x="677694" y="5257800"/>
            <a:chExt cx="4359070" cy="61322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3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8944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8919" name="Group 55"/>
          <p:cNvGrpSpPr>
            <a:grpSpLocks/>
          </p:cNvGrpSpPr>
          <p:nvPr/>
        </p:nvGrpSpPr>
        <p:grpSpPr bwMode="auto">
          <a:xfrm>
            <a:off x="2895600" y="3429000"/>
            <a:ext cx="1987550" cy="461963"/>
            <a:chOff x="374650" y="3113223"/>
            <a:chExt cx="1987550" cy="460973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914400" y="3417370"/>
              <a:ext cx="1447800" cy="1108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1" name="TextBox 57"/>
            <p:cNvSpPr txBox="1">
              <a:spLocks noChangeArrowheads="1"/>
            </p:cNvSpPr>
            <p:nvPr/>
          </p:nvSpPr>
          <p:spPr bwMode="auto">
            <a:xfrm>
              <a:off x="374650" y="3113223"/>
              <a:ext cx="527709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8920" name="Group 58"/>
          <p:cNvGrpSpPr>
            <a:grpSpLocks/>
          </p:cNvGrpSpPr>
          <p:nvPr/>
        </p:nvGrpSpPr>
        <p:grpSpPr bwMode="auto">
          <a:xfrm>
            <a:off x="3048000" y="3957638"/>
            <a:ext cx="2216150" cy="461962"/>
            <a:chOff x="526875" y="4099138"/>
            <a:chExt cx="2216325" cy="46097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14256" y="4265468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9" name="TextBox 60"/>
            <p:cNvSpPr txBox="1">
              <a:spLocks noChangeArrowheads="1"/>
            </p:cNvSpPr>
            <p:nvPr/>
          </p:nvSpPr>
          <p:spPr bwMode="auto">
            <a:xfrm>
              <a:off x="526875" y="4099138"/>
              <a:ext cx="356216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5400000" flipH="1" flipV="1">
            <a:off x="332105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22" name="Group 62"/>
          <p:cNvGrpSpPr>
            <a:grpSpLocks/>
          </p:cNvGrpSpPr>
          <p:nvPr/>
        </p:nvGrpSpPr>
        <p:grpSpPr bwMode="auto">
          <a:xfrm>
            <a:off x="161925" y="3784600"/>
            <a:ext cx="3286125" cy="831850"/>
            <a:chOff x="-1285504" y="3773908"/>
            <a:chExt cx="3285720" cy="831578"/>
          </a:xfrm>
        </p:grpSpPr>
        <p:sp>
          <p:nvSpPr>
            <p:cNvPr id="111641" name="TextBox 63"/>
            <p:cNvSpPr txBox="1">
              <a:spLocks noChangeArrowheads="1"/>
            </p:cNvSpPr>
            <p:nvPr/>
          </p:nvSpPr>
          <p:spPr bwMode="auto">
            <a:xfrm>
              <a:off x="-1285504" y="3773908"/>
              <a:ext cx="2753815" cy="83157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Az ár </a:t>
              </a:r>
              <a:r>
                <a:rPr lang="en-US" altLang="en-US" dirty="0" smtClean="0"/>
                <a:t>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megnövekedése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1085929" y="3875475"/>
              <a:ext cx="914287" cy="15235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28" name="Group 65"/>
          <p:cNvGrpSpPr>
            <a:grpSpLocks/>
          </p:cNvGrpSpPr>
          <p:nvPr/>
        </p:nvGrpSpPr>
        <p:grpSpPr bwMode="auto">
          <a:xfrm>
            <a:off x="5075238" y="3657600"/>
            <a:ext cx="3916362" cy="1752600"/>
            <a:chOff x="3627575" y="3646915"/>
            <a:chExt cx="3916916" cy="1751473"/>
          </a:xfrm>
        </p:grpSpPr>
        <p:sp>
          <p:nvSpPr>
            <p:cNvPr id="111639" name="TextBox 66"/>
            <p:cNvSpPr txBox="1">
              <a:spLocks noChangeArrowheads="1"/>
            </p:cNvSpPr>
            <p:nvPr/>
          </p:nvSpPr>
          <p:spPr bwMode="auto">
            <a:xfrm>
              <a:off x="5187424" y="3646915"/>
              <a:ext cx="2357067" cy="1568650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22</a:t>
              </a:r>
              <a:r>
                <a:rPr lang="hu-HU" altLang="en-US" dirty="0" smtClean="0"/>
                <a:t>%-os</a:t>
              </a:r>
              <a:br>
                <a:rPr lang="hu-HU" altLang="en-US" dirty="0" smtClean="0"/>
              </a:br>
              <a:r>
                <a:rPr lang="hu-HU" altLang="en-US" dirty="0" smtClean="0"/>
                <a:t>visszaeséshez</a:t>
              </a:r>
              <a:br>
                <a:rPr lang="hu-HU" altLang="en-US" dirty="0" smtClean="0"/>
              </a:br>
              <a:r>
                <a:rPr lang="hu-HU" altLang="en-US" dirty="0" smtClean="0"/>
                <a:t>vezet a keresett</a:t>
              </a:r>
              <a:br>
                <a:rPr lang="hu-HU" altLang="en-US" dirty="0" smtClean="0"/>
              </a:br>
              <a:r>
                <a:rPr lang="hu-HU" altLang="en-US" dirty="0" smtClean="0"/>
                <a:t>mennyiségben</a:t>
              </a:r>
              <a:endParaRPr lang="en-US" altLang="en-US" dirty="0" smtClean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3627575" y="4484576"/>
              <a:ext cx="1554382" cy="91381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4" name="Group 77"/>
          <p:cNvGrpSpPr>
            <a:grpSpLocks/>
          </p:cNvGrpSpPr>
          <p:nvPr/>
        </p:nvGrpSpPr>
        <p:grpSpPr bwMode="auto">
          <a:xfrm>
            <a:off x="4425950" y="2514600"/>
            <a:ext cx="1828800" cy="1981200"/>
            <a:chOff x="6302420" y="2045732"/>
            <a:chExt cx="1828800" cy="1981200"/>
          </a:xfrm>
        </p:grpSpPr>
        <p:sp>
          <p:nvSpPr>
            <p:cNvPr id="38932" name="TextBox 54"/>
            <p:cNvSpPr txBox="1">
              <a:spLocks noChangeArrowheads="1"/>
            </p:cNvSpPr>
            <p:nvPr/>
          </p:nvSpPr>
          <p:spPr bwMode="auto">
            <a:xfrm>
              <a:off x="6454820" y="2045732"/>
              <a:ext cx="1314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302420" y="2121932"/>
              <a:ext cx="1828800" cy="1905000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976194"/>
                <a:gd name="connsiteY0" fmla="*/ 0 h 1413164"/>
                <a:gd name="connsiteX1" fmla="*/ 1976194 w 1976194"/>
                <a:gd name="connsiteY1" fmla="*/ 1413164 h 1413164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6059" h="1616935">
                  <a:moveTo>
                    <a:pt x="0" y="0"/>
                  </a:moveTo>
                  <a:cubicBezTo>
                    <a:pt x="223652" y="1002476"/>
                    <a:pt x="957032" y="1477615"/>
                    <a:pt x="2426059" y="1616935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8925" name="Group 78"/>
          <p:cNvGrpSpPr>
            <a:grpSpLocks/>
          </p:cNvGrpSpPr>
          <p:nvPr/>
        </p:nvGrpSpPr>
        <p:grpSpPr bwMode="auto">
          <a:xfrm>
            <a:off x="5075238" y="4125913"/>
            <a:ext cx="698500" cy="1909762"/>
            <a:chOff x="6974413" y="3657600"/>
            <a:chExt cx="698586" cy="1909324"/>
          </a:xfrm>
        </p:grpSpPr>
        <p:sp>
          <p:nvSpPr>
            <p:cNvPr id="38930" name="TextBox 52"/>
            <p:cNvSpPr txBox="1">
              <a:spLocks noChangeArrowheads="1"/>
            </p:cNvSpPr>
            <p:nvPr/>
          </p:nvSpPr>
          <p:spPr bwMode="auto">
            <a:xfrm>
              <a:off x="697441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6438821" y="4380540"/>
              <a:ext cx="1447468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6" name="Group 80"/>
          <p:cNvGrpSpPr>
            <a:grpSpLocks/>
          </p:cNvGrpSpPr>
          <p:nvPr/>
        </p:nvGrpSpPr>
        <p:grpSpPr bwMode="auto">
          <a:xfrm>
            <a:off x="4578350" y="3746500"/>
            <a:ext cx="527050" cy="2289175"/>
            <a:chOff x="6645454" y="3277393"/>
            <a:chExt cx="527495" cy="2289722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019211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9" name="TextBox 79"/>
            <p:cNvSpPr txBox="1">
              <a:spLocks noChangeArrowheads="1"/>
            </p:cNvSpPr>
            <p:nvPr/>
          </p:nvSpPr>
          <p:spPr bwMode="auto">
            <a:xfrm>
              <a:off x="6645454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80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4806950" y="5410200"/>
            <a:ext cx="457200" cy="12700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oszlik meg az adóteher </a:t>
            </a:r>
            <a:r>
              <a:rPr lang="en-US" altLang="en-US" dirty="0" smtClean="0"/>
              <a:t>(b)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19F24F-38E0-464B-9E23-648E0592CB6C}" type="slidenum">
              <a:rPr lang="en-US" altLang="en-US">
                <a:latin typeface="Calibri" pitchFamily="34" charset="0"/>
              </a:rPr>
              <a:pPr/>
              <a:t>60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90675" y="1717675"/>
            <a:ext cx="5202238" cy="3768725"/>
            <a:chOff x="-47451" y="1777706"/>
            <a:chExt cx="5201362" cy="3768044"/>
          </a:xfrm>
        </p:grpSpPr>
        <p:sp>
          <p:nvSpPr>
            <p:cNvPr id="6" name="Rectangle 5"/>
            <p:cNvSpPr/>
            <p:nvPr/>
          </p:nvSpPr>
          <p:spPr>
            <a:xfrm>
              <a:off x="728706" y="2030073"/>
              <a:ext cx="4425205" cy="3504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600" dirty="0"/>
            </a:p>
          </p:txBody>
        </p:sp>
        <p:grpSp>
          <p:nvGrpSpPr>
            <p:cNvPr id="91182" name="Group 5"/>
            <p:cNvGrpSpPr>
              <a:grpSpLocks/>
            </p:cNvGrpSpPr>
            <p:nvPr/>
          </p:nvGrpSpPr>
          <p:grpSpPr bwMode="auto">
            <a:xfrm>
              <a:off x="-47451" y="1777706"/>
              <a:ext cx="774675" cy="3768044"/>
              <a:chOff x="1054192" y="1196451"/>
              <a:chExt cx="774675" cy="376735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6019" y="3161059"/>
                <a:ext cx="3591203" cy="142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84" name="TextBox 8"/>
              <p:cNvSpPr txBox="1">
                <a:spLocks noChangeArrowheads="1"/>
              </p:cNvSpPr>
              <p:nvPr/>
            </p:nvSpPr>
            <p:spPr bwMode="auto">
              <a:xfrm>
                <a:off x="1054192" y="1196451"/>
                <a:ext cx="739631" cy="338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600"/>
                  <a:t>Ár</a:t>
                </a:r>
                <a:endParaRPr lang="en-US" altLang="en-US" sz="16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203450" y="5486400"/>
            <a:ext cx="5302250" cy="342900"/>
            <a:chOff x="1676400" y="5181600"/>
            <a:chExt cx="5302041" cy="3433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94" y="5181600"/>
              <a:ext cx="44368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9" name="TextBox 11"/>
            <p:cNvSpPr txBox="1">
              <a:spLocks noChangeArrowheads="1"/>
            </p:cNvSpPr>
            <p:nvPr/>
          </p:nvSpPr>
          <p:spPr bwMode="auto">
            <a:xfrm>
              <a:off x="5731564" y="5186441"/>
              <a:ext cx="12468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600"/>
                <a:t>Mennyiség</a:t>
              </a:r>
              <a:endParaRPr lang="en-US" altLang="en-US" sz="1600"/>
            </a:p>
          </p:txBody>
        </p:sp>
        <p:sp>
          <p:nvSpPr>
            <p:cNvPr id="91180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395663" y="2316163"/>
            <a:ext cx="3490912" cy="2185987"/>
            <a:chOff x="3449549" y="2486409"/>
            <a:chExt cx="3896580" cy="296471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449549" y="2486409"/>
              <a:ext cx="2810358" cy="2835537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7" name="TextBox 15"/>
            <p:cNvSpPr txBox="1">
              <a:spLocks noChangeArrowheads="1"/>
            </p:cNvSpPr>
            <p:nvPr/>
          </p:nvSpPr>
          <p:spPr bwMode="auto">
            <a:xfrm>
              <a:off x="6300746" y="4991958"/>
              <a:ext cx="1045383" cy="459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Kereslet</a:t>
              </a:r>
              <a:endParaRPr lang="en-US" altLang="en-US" sz="1600" baseline="-25000"/>
            </a:p>
          </p:txBody>
        </p:sp>
      </p:grpSp>
      <p:cxnSp>
        <p:nvCxnSpPr>
          <p:cNvPr id="17" name="Straight Connector 16"/>
          <p:cNvCxnSpPr/>
          <p:nvPr/>
        </p:nvCxnSpPr>
        <p:spPr bwMode="auto">
          <a:xfrm rot="5400000">
            <a:off x="3638550" y="4113213"/>
            <a:ext cx="177165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357688" y="2738438"/>
            <a:ext cx="1922462" cy="2641600"/>
            <a:chOff x="4184496" y="5356390"/>
            <a:chExt cx="2145803" cy="3582767"/>
          </a:xfrm>
        </p:grpSpPr>
        <p:cxnSp>
          <p:nvCxnSpPr>
            <p:cNvPr id="19" name="Straight Connector 18"/>
            <p:cNvCxnSpPr/>
            <p:nvPr/>
          </p:nvCxnSpPr>
          <p:spPr>
            <a:xfrm rot="5400000" flipH="1" flipV="1">
              <a:off x="3115580" y="6690137"/>
              <a:ext cx="3317936" cy="118010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5" name="TextBox 92"/>
            <p:cNvSpPr txBox="1">
              <a:spLocks noChangeArrowheads="1"/>
            </p:cNvSpPr>
            <p:nvPr/>
          </p:nvSpPr>
          <p:spPr bwMode="auto">
            <a:xfrm>
              <a:off x="5411977" y="5356390"/>
              <a:ext cx="918322" cy="459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Kínálat</a:t>
              </a:r>
              <a:endParaRPr lang="en-US" altLang="en-US" sz="1600" baseline="-25000"/>
            </a:p>
          </p:txBody>
        </p:sp>
      </p:grpSp>
      <p:sp>
        <p:nvSpPr>
          <p:cNvPr id="21" name="Freeform 183"/>
          <p:cNvSpPr>
            <a:spLocks/>
          </p:cNvSpPr>
          <p:nvPr/>
        </p:nvSpPr>
        <p:spPr bwMode="auto">
          <a:xfrm>
            <a:off x="5014913" y="36353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174750" y="2908300"/>
            <a:ext cx="3373438" cy="585788"/>
            <a:chOff x="651330" y="2823805"/>
            <a:chExt cx="3372080" cy="58621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39889" y="3160603"/>
              <a:ext cx="2183521" cy="953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3" name="TextBox 78"/>
            <p:cNvSpPr txBox="1">
              <a:spLocks noChangeArrowheads="1"/>
            </p:cNvSpPr>
            <p:nvPr/>
          </p:nvSpPr>
          <p:spPr bwMode="auto">
            <a:xfrm>
              <a:off x="651330" y="2823805"/>
              <a:ext cx="1174864" cy="58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Vevők által</a:t>
              </a:r>
            </a:p>
            <a:p>
              <a:pPr eaLnBrk="1" hangingPunct="1"/>
              <a:r>
                <a:rPr lang="hu-HU" altLang="en-US" sz="1600"/>
                <a:t>fizetett ár</a:t>
              </a:r>
              <a:endParaRPr lang="en-US" altLang="en-US" sz="1600"/>
            </a:p>
          </p:txBody>
        </p:sp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650875" y="3511550"/>
            <a:ext cx="4443413" cy="338138"/>
            <a:chOff x="140829" y="3026145"/>
            <a:chExt cx="4442598" cy="337804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9619" y="3208528"/>
              <a:ext cx="2753808" cy="1110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1" name="TextBox 78"/>
            <p:cNvSpPr txBox="1">
              <a:spLocks noChangeArrowheads="1"/>
            </p:cNvSpPr>
            <p:nvPr/>
          </p:nvSpPr>
          <p:spPr bwMode="auto">
            <a:xfrm>
              <a:off x="140829" y="3026145"/>
              <a:ext cx="1425129" cy="33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600"/>
                <a:t>Adó nélküli ár</a:t>
              </a:r>
              <a:endParaRPr lang="en-US" altLang="en-US" sz="1600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1041400" y="4816475"/>
            <a:ext cx="3482975" cy="584200"/>
            <a:chOff x="496928" y="3038033"/>
            <a:chExt cx="3482945" cy="586074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1828830" y="3197292"/>
              <a:ext cx="2151043" cy="1433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69" name="TextBox 78"/>
            <p:cNvSpPr txBox="1">
              <a:spLocks noChangeArrowheads="1"/>
            </p:cNvSpPr>
            <p:nvPr/>
          </p:nvSpPr>
          <p:spPr bwMode="auto">
            <a:xfrm>
              <a:off x="496928" y="3038033"/>
              <a:ext cx="1300309" cy="58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600"/>
                <a:t>Eladók által </a:t>
              </a:r>
            </a:p>
            <a:p>
              <a:pPr algn="ctr" eaLnBrk="1" hangingPunct="1"/>
              <a:r>
                <a:rPr lang="hu-HU" altLang="en-US" sz="1600"/>
                <a:t>kapott ár</a:t>
              </a:r>
              <a:endParaRPr lang="en-US" altLang="en-US" sz="1600"/>
            </a:p>
          </p:txBody>
        </p:sp>
      </p:grpSp>
      <p:grpSp>
        <p:nvGrpSpPr>
          <p:cNvPr id="14" name="Group 132"/>
          <p:cNvGrpSpPr>
            <a:grpSpLocks/>
          </p:cNvGrpSpPr>
          <p:nvPr/>
        </p:nvGrpSpPr>
        <p:grpSpPr bwMode="auto">
          <a:xfrm>
            <a:off x="3286299" y="3308350"/>
            <a:ext cx="1125364" cy="1631950"/>
            <a:chOff x="1263333" y="2127725"/>
            <a:chExt cx="1125381" cy="1629707"/>
          </a:xfrm>
        </p:grpSpPr>
        <p:sp>
          <p:nvSpPr>
            <p:cNvPr id="91166" name="TextBox 133"/>
            <p:cNvSpPr txBox="1">
              <a:spLocks noChangeArrowheads="1"/>
            </p:cNvSpPr>
            <p:nvPr/>
          </p:nvSpPr>
          <p:spPr bwMode="auto">
            <a:xfrm>
              <a:off x="1263333" y="2761792"/>
              <a:ext cx="752312" cy="39956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Adó</a:t>
              </a:r>
              <a:endParaRPr lang="en-US" alt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2077559" y="2127725"/>
              <a:ext cx="311155" cy="1629707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sp>
        <p:nvSpPr>
          <p:cNvPr id="34" name="Freeform 183"/>
          <p:cNvSpPr>
            <a:spLocks/>
          </p:cNvSpPr>
          <p:nvPr/>
        </p:nvSpPr>
        <p:spPr bwMode="auto">
          <a:xfrm>
            <a:off x="4460875" y="31972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83"/>
          <p:cNvSpPr>
            <a:spLocks/>
          </p:cNvSpPr>
          <p:nvPr/>
        </p:nvSpPr>
        <p:spPr bwMode="auto">
          <a:xfrm>
            <a:off x="4451350" y="4927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371600" y="685800"/>
            <a:ext cx="5971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Rugalmatlan kínálat, rugalmas kereslet</a:t>
            </a:r>
            <a:endParaRPr lang="en-US" altLang="en-US" dirty="0"/>
          </a:p>
        </p:txBody>
      </p: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2971800" y="1371600"/>
            <a:ext cx="3079938" cy="1133475"/>
            <a:chOff x="3541832" y="1550712"/>
            <a:chExt cx="3079877" cy="1132504"/>
          </a:xfrm>
        </p:grpSpPr>
        <p:sp>
          <p:nvSpPr>
            <p:cNvPr id="91164" name="TextBox 133"/>
            <p:cNvSpPr txBox="1">
              <a:spLocks noChangeArrowheads="1"/>
            </p:cNvSpPr>
            <p:nvPr/>
          </p:nvSpPr>
          <p:spPr bwMode="auto">
            <a:xfrm>
              <a:off x="3541832" y="1550712"/>
              <a:ext cx="3079877" cy="10147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Amikor a kereslet rugalmasabb, mint a kínálat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216591" y="2481697"/>
              <a:ext cx="212543" cy="190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4845050" y="3192463"/>
            <a:ext cx="3989388" cy="707886"/>
            <a:chOff x="3422073" y="2219925"/>
            <a:chExt cx="3990094" cy="707431"/>
          </a:xfrm>
        </p:grpSpPr>
        <p:sp>
          <p:nvSpPr>
            <p:cNvPr id="91162" name="TextBox 133"/>
            <p:cNvSpPr txBox="1">
              <a:spLocks noChangeArrowheads="1"/>
            </p:cNvSpPr>
            <p:nvPr/>
          </p:nvSpPr>
          <p:spPr bwMode="auto">
            <a:xfrm>
              <a:off x="5189502" y="2219925"/>
              <a:ext cx="2222665" cy="7074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3. </a:t>
              </a:r>
              <a:r>
                <a:rPr lang="hu-HU" altLang="en-US" dirty="0"/>
                <a:t>... Mint a vevők.</a:t>
              </a:r>
              <a:endParaRPr lang="en-US" altLang="en-US" dirty="0"/>
            </a:p>
          </p:txBody>
        </p:sp>
        <p:cxnSp>
          <p:nvCxnSpPr>
            <p:cNvPr id="54" name="Straight Connector 53"/>
            <p:cNvCxnSpPr>
              <a:endCxn id="91162" idx="1"/>
            </p:cNvCxnSpPr>
            <p:nvPr/>
          </p:nvCxnSpPr>
          <p:spPr>
            <a:xfrm>
              <a:off x="3422073" y="2483282"/>
              <a:ext cx="1767429" cy="903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4714875" y="4357687"/>
            <a:ext cx="3744254" cy="1153775"/>
            <a:chOff x="3519054" y="2533408"/>
            <a:chExt cx="3745640" cy="1152828"/>
          </a:xfrm>
        </p:grpSpPr>
        <p:sp>
          <p:nvSpPr>
            <p:cNvPr id="91160" name="TextBox 133"/>
            <p:cNvSpPr txBox="1">
              <a:spLocks noChangeArrowheads="1"/>
            </p:cNvSpPr>
            <p:nvPr/>
          </p:nvSpPr>
          <p:spPr bwMode="auto">
            <a:xfrm>
              <a:off x="3909724" y="2671407"/>
              <a:ext cx="3354970" cy="101482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eaLnBrk="1" hangingPunct="1">
                <a:defRPr sz="2000">
                  <a:latin typeface="Arial" charset="0"/>
                  <a:cs typeface="Arial" charset="0"/>
                </a:defRPr>
              </a:lvl1pPr>
              <a:lvl2pPr marL="742950" indent="-285750">
                <a:defRPr>
                  <a:latin typeface="Arial" charset="0"/>
                  <a:cs typeface="Arial" charset="0"/>
                </a:defRPr>
              </a:lvl2pPr>
              <a:lvl3pPr marL="1143000" indent="-228600">
                <a:defRPr>
                  <a:latin typeface="Arial" charset="0"/>
                  <a:cs typeface="Arial" charset="0"/>
                </a:defRPr>
              </a:lvl3pPr>
              <a:lvl4pPr marL="1600200" indent="-228600">
                <a:defRPr>
                  <a:latin typeface="Arial" charset="0"/>
                  <a:cs typeface="Arial" charset="0"/>
                </a:defRPr>
              </a:lvl4pPr>
              <a:lvl5pPr marL="2057400" indent="-22860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Akkor az adóteher nagyobb részét viselik az eladók..</a:t>
              </a:r>
              <a:r>
                <a:rPr lang="en-US" altLang="en-US" dirty="0"/>
                <a:t>.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519054" y="2533408"/>
              <a:ext cx="676525" cy="225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 bwMode="auto">
          <a:xfrm rot="10800000">
            <a:off x="4598988" y="3263900"/>
            <a:ext cx="133350" cy="431800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  <p:sp>
        <p:nvSpPr>
          <p:cNvPr id="61" name="Left Brace 60"/>
          <p:cNvSpPr/>
          <p:nvPr/>
        </p:nvSpPr>
        <p:spPr bwMode="auto">
          <a:xfrm rot="10800000">
            <a:off x="4575175" y="3730625"/>
            <a:ext cx="152400" cy="1195388"/>
          </a:xfrm>
          <a:prstGeom prst="leftBrace">
            <a:avLst>
              <a:gd name="adj1" fmla="val 36904"/>
              <a:gd name="adj2" fmla="val 4902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628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Rugalmasság és </a:t>
            </a:r>
            <a:r>
              <a:rPr lang="hu-HU" altLang="en-US" dirty="0" smtClean="0"/>
              <a:t>adóteher-megosztás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Nagyon rugalmas kínálat és viszonylag rugalmatlan kereslet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Eladók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adóteher kis része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Vevők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adóteher nagy része</a:t>
            </a:r>
            <a:endParaRPr lang="en-US" altLang="en-US" dirty="0" smtClean="0"/>
          </a:p>
          <a:p>
            <a:r>
              <a:rPr lang="hu-HU" altLang="en-US" dirty="0" smtClean="0"/>
              <a:t>Viszonylag rugalmatlan kínálat és nagyon rugalmas kereslet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Eladók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adóteher nagy része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Vevők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adóteher kis része</a:t>
            </a:r>
            <a:endParaRPr lang="en-US" alt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D63A48-78AA-45B8-8B8E-4C5D034791D4}" type="slidenum">
              <a:rPr lang="en-US" altLang="en-US">
                <a:latin typeface="Calibri" pitchFamily="34" charset="0"/>
              </a:rPr>
              <a:pPr/>
              <a:t>61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Rugalmasság és adóteher-megosztás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adóteher</a:t>
            </a:r>
            <a:r>
              <a:rPr lang="en-US" altLang="en-US" dirty="0" smtClean="0"/>
              <a:t> </a:t>
            </a:r>
            <a:r>
              <a:rPr lang="hu-HU" altLang="en-US" dirty="0" smtClean="0"/>
              <a:t>a rugalmatlanabb piaci  szereplőre hárul nagyobb részben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Kevéssé rugalmas kereslet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vevőknek nincs sok alternatívájuk erre a termékre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Kevéssé rugalmas kínálat</a:t>
            </a:r>
          </a:p>
          <a:p>
            <a:pPr lvl="2"/>
            <a:r>
              <a:rPr lang="hu-HU" altLang="en-US" dirty="0" smtClean="0"/>
              <a:t>Az eladóknak nincs sok alternatívájuk a termék gyártására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1B4D560-9CC3-45C0-A162-2BF058BBBC75}" type="slidenum">
              <a:rPr lang="en-US" altLang="en-US">
                <a:latin typeface="Calibri" pitchFamily="34" charset="0"/>
              </a:rPr>
              <a:pPr/>
              <a:t>62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Rugalmasság és adóteher-megosztás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KÉRDÉS</a:t>
            </a:r>
          </a:p>
          <a:p>
            <a:pPr lvl="1"/>
            <a:r>
              <a:rPr lang="hu-HU" altLang="en-US" dirty="0" smtClean="0"/>
              <a:t>Munkaerőpiac?</a:t>
            </a:r>
          </a:p>
          <a:p>
            <a:pPr lvl="2"/>
            <a:r>
              <a:rPr lang="hu-HU" altLang="en-US" dirty="0" smtClean="0"/>
              <a:t>Kereslet ált. rugalmatlanabb (Nehéz gyorsan új szakmát tanulni)</a:t>
            </a:r>
          </a:p>
          <a:p>
            <a:pPr lvl="2"/>
            <a:r>
              <a:rPr lang="hu-HU" altLang="en-US" dirty="0" smtClean="0"/>
              <a:t>Kínálat ált. rugalmasabb (Fejlődik a technológia, gazdasági ciklusok)</a:t>
            </a:r>
          </a:p>
          <a:p>
            <a:pPr lvl="1"/>
            <a:r>
              <a:rPr lang="hu-HU" altLang="en-US" dirty="0" smtClean="0"/>
              <a:t>Cigaretta?</a:t>
            </a:r>
          </a:p>
          <a:p>
            <a:pPr lvl="2"/>
            <a:r>
              <a:rPr lang="hu-HU" altLang="en-US" dirty="0" smtClean="0"/>
              <a:t>Kereslet rugalmatlan (függőség)</a:t>
            </a:r>
          </a:p>
          <a:p>
            <a:pPr lvl="2"/>
            <a:r>
              <a:rPr lang="hu-HU" altLang="en-US" dirty="0" smtClean="0"/>
              <a:t>Kínálat relatíve rugalmasabb</a:t>
            </a:r>
          </a:p>
          <a:p>
            <a:pPr lvl="1"/>
            <a:r>
              <a:rPr lang="hu-HU" altLang="en-US" dirty="0" smtClean="0"/>
              <a:t>Chipsadó? (Chips, csoki, ételízesítő, </a:t>
            </a:r>
            <a:r>
              <a:rPr lang="hu-HU" altLang="en-US" dirty="0" err="1" smtClean="0"/>
              <a:t>energiaitel</a:t>
            </a:r>
            <a:r>
              <a:rPr lang="hu-HU" altLang="en-US" dirty="0" smtClean="0"/>
              <a:t>? </a:t>
            </a:r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1B4D560-9CC3-45C0-A162-2BF058BBBC75}" type="slidenum">
              <a:rPr lang="en-US" altLang="en-US">
                <a:latin typeface="Calibri" pitchFamily="34" charset="0"/>
              </a:rPr>
              <a:pPr/>
              <a:t>63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199</a:t>
            </a:r>
            <a:r>
              <a:rPr lang="hu-HU" altLang="en-US" dirty="0" smtClean="0"/>
              <a:t>1 november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luxusadó az USA-ban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Cél</a:t>
            </a:r>
            <a:r>
              <a:rPr lang="en-US" altLang="en-US" dirty="0" smtClean="0"/>
              <a:t>: </a:t>
            </a:r>
            <a:r>
              <a:rPr lang="hu-HU" altLang="en-US" dirty="0" smtClean="0"/>
              <a:t>attól szedjünk több adót, aki a legkönnyebben megengedheti magának, hogy fizessen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Luxuscikkek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Kereslet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viszonylag rugalmas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Kínálat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viszonylag rugalmatlan</a:t>
            </a:r>
            <a:endParaRPr lang="en-US" altLang="en-US" dirty="0" smtClean="0"/>
          </a:p>
          <a:p>
            <a:endParaRPr lang="hu-HU" altLang="en-US" dirty="0" smtClean="0"/>
          </a:p>
          <a:p>
            <a:r>
              <a:rPr lang="hu-HU" altLang="en-US" dirty="0" smtClean="0"/>
              <a:t>Eredmény</a:t>
            </a:r>
            <a:r>
              <a:rPr lang="en-US" altLang="en-US" dirty="0" smtClean="0"/>
              <a:t>:</a:t>
            </a:r>
          </a:p>
          <a:p>
            <a:pPr lvl="1"/>
            <a:r>
              <a:rPr lang="hu-HU" altLang="en-US" dirty="0" smtClean="0"/>
              <a:t>Az adó legnagyobbrészt az eladót terheli</a:t>
            </a:r>
            <a:endParaRPr lang="en-US" altLang="en-US" dirty="0" smtClean="0"/>
          </a:p>
          <a:p>
            <a:r>
              <a:rPr lang="en-US" altLang="en-US" dirty="0" smtClean="0"/>
              <a:t>1993 – </a:t>
            </a:r>
            <a:r>
              <a:rPr lang="hu-HU" altLang="en-US" dirty="0" smtClean="0"/>
              <a:t>a legtöbb luxusadót eltörölték</a:t>
            </a:r>
            <a:endParaRPr lang="en-US" altLang="en-US" dirty="0" smtClean="0"/>
          </a:p>
        </p:txBody>
      </p:sp>
      <p:pic>
        <p:nvPicPr>
          <p:cNvPr id="93186" name="Picture 4" descr="http://www.soccerissue.com/wp-content/uploads/2013/03/28_Luxury-Tax-Contests-Daily-Fantasy-Spor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81635"/>
            <a:ext cx="2895600" cy="217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D9CAC5A-BB69-4EFA-A1AB-A2DAC006447D}" type="slidenum">
              <a:rPr lang="en-US" altLang="en-US">
                <a:latin typeface="Calibri" pitchFamily="34" charset="0"/>
              </a:rPr>
              <a:pPr/>
              <a:t>64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rgbClr val="00007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hu-HU" altLang="en-US" dirty="0" smtClean="0"/>
              <a:t>Ki fizeti a luxusadót?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0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Miért van az, hogy ha Magyarországon gyorsan adóbevételt kell generálni, akkor:</a:t>
            </a:r>
          </a:p>
          <a:p>
            <a:pPr lvl="1"/>
            <a:r>
              <a:rPr lang="hu-HU" altLang="en-US" smtClean="0"/>
              <a:t>Felemelik a jövedéki adót (cigaretta, ital, üzemanyag)</a:t>
            </a:r>
          </a:p>
          <a:p>
            <a:pPr lvl="1"/>
            <a:r>
              <a:rPr lang="hu-HU" altLang="en-US" smtClean="0"/>
              <a:t>Megemelik az áfakulcsokat?</a:t>
            </a:r>
          </a:p>
          <a:p>
            <a:r>
              <a:rPr lang="hu-HU" altLang="en-US" smtClean="0"/>
              <a:t>Milyen egyéb hatásai lehetnek az intézkedéseknek?</a:t>
            </a: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1EF6114-3EA2-4EE6-8A03-42BCEF8AF563}" type="slidenum">
              <a:rPr lang="en-US" altLang="en-US">
                <a:latin typeface="Calibri" pitchFamily="34" charset="0"/>
              </a:rPr>
              <a:pPr/>
              <a:t>65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76200"/>
            <a:ext cx="8763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rgbClr val="00007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hu-HU" altLang="en-US" dirty="0" smtClean="0"/>
              <a:t>Kérdés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7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763000" cy="762000"/>
          </a:xfrm>
        </p:spPr>
        <p:txBody>
          <a:bodyPr/>
          <a:lstStyle/>
          <a:p>
            <a:r>
              <a:rPr lang="hu-HU" dirty="0" smtClean="0"/>
              <a:t>Piaci hatékonyság, fogyasztói és termelői többlet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Elöljáróban: mi az aukció?</a:t>
            </a:r>
            <a:endParaRPr lang="en-GB" altLang="en-US" smtClean="0"/>
          </a:p>
        </p:txBody>
      </p:sp>
      <p:pic>
        <p:nvPicPr>
          <p:cNvPr id="229379" name="Picture 3" descr="imag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43213" y="1700213"/>
            <a:ext cx="3273425" cy="4465637"/>
          </a:xfrm>
          <a:ln w="6350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3686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68ADD7AC-8BFF-40EE-B0B9-922C3BE46A87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67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8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Két szempont</a:t>
            </a:r>
            <a:endParaRPr lang="en-GB" altLang="en-US" smtClean="0"/>
          </a:p>
        </p:txBody>
      </p:sp>
      <p:sp>
        <p:nvSpPr>
          <p:cNvPr id="37891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228600" y="1905000"/>
            <a:ext cx="8458200" cy="422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609600" indent="-609600" eaLnBrk="1" hangingPunct="1">
              <a:buFont typeface="Wingdings" pitchFamily="2" charset="2"/>
              <a:buNone/>
              <a:tabLst>
                <a:tab pos="738188" algn="l"/>
              </a:tabLst>
            </a:pPr>
            <a:r>
              <a:rPr lang="en-GB" altLang="en-US" smtClean="0"/>
              <a:t>1. </a:t>
            </a:r>
            <a:r>
              <a:rPr lang="hu-HU" altLang="en-US" smtClean="0"/>
              <a:t>Van </a:t>
            </a:r>
            <a:r>
              <a:rPr lang="hu-HU" altLang="en-US" b="1" smtClean="0"/>
              <a:t>helyes</a:t>
            </a:r>
            <a:r>
              <a:rPr lang="hu-HU" altLang="en-US" smtClean="0"/>
              <a:t> ár?</a:t>
            </a:r>
            <a:endParaRPr lang="en-GB" altLang="en-US" smtClean="0"/>
          </a:p>
          <a:p>
            <a:pPr marL="609600" indent="-609600" eaLnBrk="1" hangingPunct="1">
              <a:spcBef>
                <a:spcPts val="600"/>
              </a:spcBef>
              <a:tabLst>
                <a:tab pos="738188" algn="l"/>
              </a:tabLst>
            </a:pPr>
            <a:r>
              <a:rPr lang="hu-HU" altLang="en-US" smtClean="0"/>
              <a:t>A fogyasztóknak </a:t>
            </a:r>
            <a:r>
              <a:rPr lang="hu-HU" altLang="en-US" b="1" smtClean="0"/>
              <a:t>mindig</a:t>
            </a:r>
            <a:r>
              <a:rPr lang="hu-HU" altLang="en-US" smtClean="0"/>
              <a:t> túl magas az ár</a:t>
            </a:r>
            <a:endParaRPr lang="en-GB" altLang="en-US" smtClean="0"/>
          </a:p>
          <a:p>
            <a:pPr marL="609600" indent="-609600" eaLnBrk="1" hangingPunct="1">
              <a:spcBef>
                <a:spcPts val="600"/>
              </a:spcBef>
              <a:tabLst>
                <a:tab pos="738188" algn="l"/>
              </a:tabLst>
            </a:pPr>
            <a:r>
              <a:rPr lang="hu-HU" altLang="en-US" smtClean="0"/>
              <a:t>A termelőknek </a:t>
            </a:r>
            <a:r>
              <a:rPr lang="hu-HU" altLang="en-US" b="1" smtClean="0"/>
              <a:t>mindig</a:t>
            </a:r>
            <a:r>
              <a:rPr lang="hu-HU" altLang="en-US" smtClean="0"/>
              <a:t> túl alacsony az ár</a:t>
            </a:r>
            <a:endParaRPr lang="en-GB" altLang="en-US" smtClean="0"/>
          </a:p>
          <a:p>
            <a:pPr marL="609600" indent="-609600" eaLnBrk="1" hangingPunct="1">
              <a:spcBef>
                <a:spcPts val="600"/>
              </a:spcBef>
              <a:buFont typeface="Arial" pitchFamily="34" charset="0"/>
              <a:buNone/>
              <a:tabLst>
                <a:tab pos="738188" algn="l"/>
              </a:tabLst>
            </a:pPr>
            <a:endParaRPr lang="en-GB" altLang="en-US" smtClean="0"/>
          </a:p>
          <a:p>
            <a:pPr marL="609600" indent="-609600" eaLnBrk="1" hangingPunct="1"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mtClean="0"/>
              <a:t>Mit értünk „megfelelő”, „helyes”, „jó” ár alatt?</a:t>
            </a:r>
            <a:endParaRPr lang="en-GB" altLang="en-US" smtClean="0"/>
          </a:p>
        </p:txBody>
      </p:sp>
      <p:sp>
        <p:nvSpPr>
          <p:cNvPr id="37892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2ACABD2D-679B-4457-B0B5-B1C8BCB6EA23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68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844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7" name="Rectangle 9"/>
          <p:cNvSpPr>
            <a:spLocks noGrp="1" noChangeArrowheads="1"/>
          </p:cNvSpPr>
          <p:nvPr>
            <p:ph idx="1"/>
          </p:nvPr>
        </p:nvSpPr>
        <p:spPr>
          <a:extLst/>
        </p:spPr>
        <p:txBody>
          <a:bodyPr lIns="90488" tIns="44450" rIns="90488" bIns="44450" rtlCol="0">
            <a:normAutofit/>
          </a:bodyPr>
          <a:lstStyle/>
          <a:p>
            <a:pPr marL="0" indent="-609600" eaLnBrk="1" fontAlgn="auto" hangingPunct="1">
              <a:spcAft>
                <a:spcPts val="0"/>
              </a:spcAft>
              <a:buFont typeface="Wingdings" charset="0"/>
              <a:buNone/>
              <a:tabLst>
                <a:tab pos="738188" algn="l"/>
              </a:tabLst>
              <a:defRPr/>
            </a:pPr>
            <a:r>
              <a:rPr lang="en-GB" dirty="0" smtClean="0"/>
              <a:t>2. </a:t>
            </a:r>
            <a:r>
              <a:rPr lang="hu-HU" dirty="0" smtClean="0"/>
              <a:t>A piaci ár-e a helyes ár?</a:t>
            </a:r>
            <a:endParaRPr lang="en-GB" dirty="0" smtClean="0"/>
          </a:p>
          <a:p>
            <a:pPr marL="1004400" indent="-609600" eaLnBrk="1" fontAlgn="auto" hangingPunct="1"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Eddig: a piaci folyamatok </a:t>
            </a:r>
            <a:r>
              <a:rPr lang="hu-HU" b="1" dirty="0" smtClean="0"/>
              <a:t>pozitív </a:t>
            </a:r>
            <a:r>
              <a:rPr lang="hu-HU" dirty="0" smtClean="0"/>
              <a:t>elemzése</a:t>
            </a:r>
            <a:endParaRPr lang="hu-HU" b="1" dirty="0" smtClean="0"/>
          </a:p>
          <a:p>
            <a:pPr marL="1004400" indent="-609600" eaLnBrk="1" fontAlgn="auto" hangingPunct="1"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Most: </a:t>
            </a:r>
            <a:r>
              <a:rPr lang="hu-HU" b="1" dirty="0" smtClean="0"/>
              <a:t>normatív</a:t>
            </a:r>
            <a:r>
              <a:rPr lang="hu-HU" dirty="0" smtClean="0"/>
              <a:t> elemzés</a:t>
            </a:r>
            <a:endParaRPr lang="en-GB" b="1" dirty="0" smtClean="0"/>
          </a:p>
          <a:p>
            <a:pPr marL="1004400" indent="-609600" eaLnBrk="1" fontAlgn="auto" hangingPunct="1"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 kérdés: kívánatos-e az az erőforrás-allokáció, amelyet a piac biztosít? Milyen értelemben igen/nem?</a:t>
            </a:r>
            <a:endParaRPr lang="en-GB" dirty="0" smtClean="0"/>
          </a:p>
          <a:p>
            <a:pPr marL="1004400" indent="-609600" eaLnBrk="1" fontAlgn="auto" hangingPunct="1"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Hogy mérjük a fogyasztó jólétét?</a:t>
            </a:r>
          </a:p>
          <a:p>
            <a:pPr marL="1004400" indent="-609600" eaLnBrk="1" fontAlgn="auto" hangingPunct="1"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b="1" dirty="0" smtClean="0"/>
              <a:t>Jóléti közgazdaságtan</a:t>
            </a:r>
            <a:endParaRPr lang="en-GB" b="1" dirty="0" smtClean="0"/>
          </a:p>
        </p:txBody>
      </p:sp>
      <p:sp>
        <p:nvSpPr>
          <p:cNvPr id="39939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A06BF0CD-BB65-4F1E-A0CB-9EA8BC3A9B76}" type="slidenum">
              <a:rPr lang="it-IT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69</a:t>
            </a:fld>
            <a:endParaRPr lang="it-IT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Két szempont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644474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 bwMode="auto">
          <a:xfrm>
            <a:off x="2628900" y="76200"/>
            <a:ext cx="419100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(d)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Rugalmas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9781C4-82E3-482A-99EB-42533BC9BC93}" type="slidenum">
              <a:rPr lang="en-US" altLang="en-US" smtClean="0">
                <a:latin typeface="Calibri" pitchFamily="34" charset="0"/>
              </a:rPr>
              <a:pPr eaLnBrk="1" hangingPunct="1"/>
              <a:t>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9940" name="TextBox 40"/>
          <p:cNvSpPr txBox="1">
            <a:spLocks noChangeArrowheads="1"/>
          </p:cNvSpPr>
          <p:nvPr/>
        </p:nvSpPr>
        <p:spPr bwMode="auto">
          <a:xfrm>
            <a:off x="2805113" y="9906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&gt; 1</a:t>
            </a:r>
          </a:p>
        </p:txBody>
      </p:sp>
      <p:grpSp>
        <p:nvGrpSpPr>
          <p:cNvPr id="39941" name="Group 41"/>
          <p:cNvGrpSpPr>
            <a:grpSpLocks/>
          </p:cNvGrpSpPr>
          <p:nvPr/>
        </p:nvGrpSpPr>
        <p:grpSpPr bwMode="auto">
          <a:xfrm>
            <a:off x="2579688" y="1992313"/>
            <a:ext cx="3821112" cy="3352800"/>
            <a:chOff x="446861" y="1905000"/>
            <a:chExt cx="3820339" cy="3352800"/>
          </a:xfrm>
        </p:grpSpPr>
        <p:sp>
          <p:nvSpPr>
            <p:cNvPr id="43" name="Rectangle 42"/>
            <p:cNvSpPr/>
            <p:nvPr/>
          </p:nvSpPr>
          <p:spPr>
            <a:xfrm>
              <a:off x="915078" y="2209800"/>
              <a:ext cx="335212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9970" name="Group 13"/>
            <p:cNvGrpSpPr>
              <a:grpSpLocks/>
            </p:cNvGrpSpPr>
            <p:nvPr/>
          </p:nvGrpSpPr>
          <p:grpSpPr bwMode="auto">
            <a:xfrm>
              <a:off x="446861" y="1905000"/>
              <a:ext cx="543739" cy="3352800"/>
              <a:chOff x="446861" y="1905000"/>
              <a:chExt cx="543739" cy="3352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-608128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72" name="TextBox 45"/>
              <p:cNvSpPr txBox="1">
                <a:spLocks noChangeArrowheads="1"/>
              </p:cNvSpPr>
              <p:nvPr/>
            </p:nvSpPr>
            <p:spPr bwMode="auto">
              <a:xfrm>
                <a:off x="4468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9942" name="Group 46"/>
          <p:cNvGrpSpPr>
            <a:grpSpLocks/>
          </p:cNvGrpSpPr>
          <p:nvPr/>
        </p:nvGrpSpPr>
        <p:grpSpPr bwMode="auto">
          <a:xfrm>
            <a:off x="2811463" y="5345113"/>
            <a:ext cx="4359275" cy="614362"/>
            <a:chOff x="677694" y="5257800"/>
            <a:chExt cx="4359070" cy="61322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7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9968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9943" name="Group 55"/>
          <p:cNvGrpSpPr>
            <a:grpSpLocks/>
          </p:cNvGrpSpPr>
          <p:nvPr/>
        </p:nvGrpSpPr>
        <p:grpSpPr bwMode="auto">
          <a:xfrm>
            <a:off x="2514600" y="3287713"/>
            <a:ext cx="1447800" cy="461962"/>
            <a:chOff x="381000" y="3200400"/>
            <a:chExt cx="1447800" cy="46097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914400" y="3428510"/>
              <a:ext cx="9144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5" name="TextBox 57"/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9944" name="Group 58"/>
          <p:cNvGrpSpPr>
            <a:grpSpLocks/>
          </p:cNvGrpSpPr>
          <p:nvPr/>
        </p:nvGrpSpPr>
        <p:grpSpPr bwMode="auto">
          <a:xfrm>
            <a:off x="2667000" y="3668713"/>
            <a:ext cx="2209800" cy="461962"/>
            <a:chOff x="533226" y="4038600"/>
            <a:chExt cx="2209974" cy="46097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14256" y="4265126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3" name="TextBox 60"/>
            <p:cNvSpPr txBox="1">
              <a:spLocks noChangeArrowheads="1"/>
            </p:cNvSpPr>
            <p:nvPr/>
          </p:nvSpPr>
          <p:spPr bwMode="auto">
            <a:xfrm>
              <a:off x="533226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5400000" flipH="1" flipV="1">
            <a:off x="2933701" y="37068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6" name="Group 62"/>
          <p:cNvGrpSpPr>
            <a:grpSpLocks/>
          </p:cNvGrpSpPr>
          <p:nvPr/>
        </p:nvGrpSpPr>
        <p:grpSpPr bwMode="auto">
          <a:xfrm>
            <a:off x="0" y="2438400"/>
            <a:ext cx="3122613" cy="1270000"/>
            <a:chOff x="-658" y="2590800"/>
            <a:chExt cx="3124542" cy="1269999"/>
          </a:xfrm>
        </p:grpSpPr>
        <p:sp>
          <p:nvSpPr>
            <p:cNvPr id="112689" name="TextBox 63"/>
            <p:cNvSpPr txBox="1">
              <a:spLocks noChangeArrowheads="1"/>
            </p:cNvSpPr>
            <p:nvPr/>
          </p:nvSpPr>
          <p:spPr bwMode="auto">
            <a:xfrm>
              <a:off x="-658" y="2590800"/>
              <a:ext cx="2703050" cy="83099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 smtClean="0"/>
                <a:t>A</a:t>
              </a:r>
              <a:r>
                <a:rPr lang="hu-HU" altLang="en-US" dirty="0" smtClean="0"/>
                <a:t>z ár</a:t>
              </a:r>
              <a:r>
                <a:rPr lang="en-US" altLang="en-US" dirty="0" smtClean="0"/>
                <a:t>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megnövekedése...</a:t>
              </a:r>
              <a:endParaRPr lang="en-US" altLang="en-US" dirty="0" smtClean="0"/>
            </a:p>
          </p:txBody>
        </p:sp>
        <p:cxnSp>
          <p:nvCxnSpPr>
            <p:cNvPr id="65" name="Straight Connector 64"/>
            <p:cNvCxnSpPr>
              <a:endCxn id="112689" idx="3"/>
            </p:cNvCxnSpPr>
            <p:nvPr/>
          </p:nvCxnSpPr>
          <p:spPr>
            <a:xfrm flipH="1" flipV="1">
              <a:off x="2702936" y="3006725"/>
              <a:ext cx="420948" cy="85407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652" name="Group 65"/>
          <p:cNvGrpSpPr>
            <a:grpSpLocks/>
          </p:cNvGrpSpPr>
          <p:nvPr/>
        </p:nvGrpSpPr>
        <p:grpSpPr bwMode="auto">
          <a:xfrm>
            <a:off x="4419600" y="3276601"/>
            <a:ext cx="4648199" cy="1938992"/>
            <a:chOff x="4420338" y="3430555"/>
            <a:chExt cx="4940796" cy="1959615"/>
          </a:xfrm>
        </p:grpSpPr>
        <p:sp>
          <p:nvSpPr>
            <p:cNvPr id="112687" name="TextBox 66"/>
            <p:cNvSpPr txBox="1">
              <a:spLocks noChangeArrowheads="1"/>
            </p:cNvSpPr>
            <p:nvPr/>
          </p:nvSpPr>
          <p:spPr bwMode="auto">
            <a:xfrm>
              <a:off x="6859768" y="3430555"/>
              <a:ext cx="2501366" cy="195961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67%</a:t>
              </a:r>
              <a:r>
                <a:rPr lang="hu-HU" altLang="en-US" dirty="0" err="1" smtClean="0"/>
                <a:t>-os</a:t>
              </a:r>
              <a:endParaRPr lang="hu-HU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visszaeséshez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 a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keresett </a:t>
              </a:r>
              <a:r>
                <a:rPr lang="en-US" altLang="en-US" dirty="0" smtClean="0"/>
                <a:t>mennyiség</a:t>
              </a:r>
              <a:r>
                <a:rPr lang="hu-HU" altLang="en-US" dirty="0" err="1" smtClean="0"/>
                <a:t>ben</a:t>
              </a:r>
              <a:endParaRPr lang="en-US" altLang="en-US" dirty="0" smtClean="0"/>
            </a:p>
          </p:txBody>
        </p:sp>
        <p:cxnSp>
          <p:nvCxnSpPr>
            <p:cNvPr id="68" name="Straight Connector 67"/>
            <p:cNvCxnSpPr>
              <a:endCxn id="112687" idx="1"/>
            </p:cNvCxnSpPr>
            <p:nvPr/>
          </p:nvCxnSpPr>
          <p:spPr>
            <a:xfrm flipV="1">
              <a:off x="4420338" y="4410363"/>
              <a:ext cx="2439430" cy="84725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8" name="Group 77"/>
          <p:cNvGrpSpPr>
            <a:grpSpLocks/>
          </p:cNvGrpSpPr>
          <p:nvPr/>
        </p:nvGrpSpPr>
        <p:grpSpPr bwMode="auto">
          <a:xfrm>
            <a:off x="3352800" y="2754313"/>
            <a:ext cx="3373438" cy="1295400"/>
            <a:chOff x="5692820" y="2667000"/>
            <a:chExt cx="3372658" cy="1295400"/>
          </a:xfrm>
        </p:grpSpPr>
        <p:sp>
          <p:nvSpPr>
            <p:cNvPr id="39956" name="TextBox 54"/>
            <p:cNvSpPr txBox="1">
              <a:spLocks noChangeArrowheads="1"/>
            </p:cNvSpPr>
            <p:nvPr/>
          </p:nvSpPr>
          <p:spPr bwMode="auto">
            <a:xfrm>
              <a:off x="7750794" y="3494088"/>
              <a:ext cx="1314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692820" y="2667000"/>
              <a:ext cx="2285471" cy="1295400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420289"/>
                <a:gd name="connsiteY0" fmla="*/ 0 h 1413164"/>
                <a:gd name="connsiteX1" fmla="*/ 1420289 w 1420289"/>
                <a:gd name="connsiteY1" fmla="*/ 1413164 h 1413164"/>
                <a:gd name="connsiteX0" fmla="*/ 0 w 1420289"/>
                <a:gd name="connsiteY0" fmla="*/ 0 h 1413164"/>
                <a:gd name="connsiteX1" fmla="*/ 1420289 w 1420289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8795" h="1413164">
                  <a:moveTo>
                    <a:pt x="0" y="0"/>
                  </a:moveTo>
                  <a:cubicBezTo>
                    <a:pt x="261961" y="977646"/>
                    <a:pt x="927550" y="1298766"/>
                    <a:pt x="1638795" y="1413164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9949" name="Group 78"/>
          <p:cNvGrpSpPr>
            <a:grpSpLocks/>
          </p:cNvGrpSpPr>
          <p:nvPr/>
        </p:nvGrpSpPr>
        <p:grpSpPr bwMode="auto">
          <a:xfrm>
            <a:off x="4687888" y="3897313"/>
            <a:ext cx="698500" cy="1909762"/>
            <a:chOff x="6974413" y="3657599"/>
            <a:chExt cx="698586" cy="1909325"/>
          </a:xfrm>
        </p:grpSpPr>
        <p:sp>
          <p:nvSpPr>
            <p:cNvPr id="39954" name="TextBox 52"/>
            <p:cNvSpPr txBox="1">
              <a:spLocks noChangeArrowheads="1"/>
            </p:cNvSpPr>
            <p:nvPr/>
          </p:nvSpPr>
          <p:spPr bwMode="auto">
            <a:xfrm>
              <a:off x="697441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6438821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0" name="Group 80"/>
          <p:cNvGrpSpPr>
            <a:grpSpLocks/>
          </p:cNvGrpSpPr>
          <p:nvPr/>
        </p:nvGrpSpPr>
        <p:grpSpPr bwMode="auto">
          <a:xfrm>
            <a:off x="3673475" y="3517900"/>
            <a:ext cx="527050" cy="2289175"/>
            <a:chOff x="6645454" y="3277393"/>
            <a:chExt cx="527495" cy="2289722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019211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3" name="TextBox 79"/>
            <p:cNvSpPr txBox="1">
              <a:spLocks noChangeArrowheads="1"/>
            </p:cNvSpPr>
            <p:nvPr/>
          </p:nvSpPr>
          <p:spPr bwMode="auto">
            <a:xfrm>
              <a:off x="6645454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3962400" y="5192713"/>
            <a:ext cx="9144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dirty="0" smtClean="0"/>
              <a:t>Fizetési hajlandóság</a:t>
            </a:r>
            <a:endParaRPr lang="en-GB" altLang="en-US" dirty="0" smtClean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905000"/>
            <a:ext cx="82296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600" b="1" dirty="0" smtClean="0">
                <a:solidFill>
                  <a:srgbClr val="000000"/>
                </a:solidFill>
              </a:rPr>
              <a:t>Fizetési hajlandóság: </a:t>
            </a:r>
            <a:r>
              <a:rPr lang="hu-HU" altLang="en-US" sz="3600" dirty="0" smtClean="0">
                <a:solidFill>
                  <a:srgbClr val="000000"/>
                </a:solidFill>
              </a:rPr>
              <a:t> a legnagyobb összeg, amelyet egy vevő fizetni hajlandó egy jószágért (rezervációs ár)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  <a:tabLst>
                <a:tab pos="738188" algn="l"/>
              </a:tabLst>
            </a:pPr>
            <a:r>
              <a:rPr lang="hu-HU" altLang="en-US" sz="3600" dirty="0" smtClean="0">
                <a:solidFill>
                  <a:srgbClr val="000000"/>
                </a:solidFill>
              </a:rPr>
              <a:t>Azt méri, hogy a fogyasztó mekkora értéket tulajdon</a:t>
            </a:r>
            <a:r>
              <a:rPr lang="hu-HU" altLang="en-US" sz="3600" dirty="0" smtClean="0"/>
              <a:t>ít az adott terméknek vagy szolgáltatásnak</a:t>
            </a:r>
            <a:endParaRPr lang="en-GB" altLang="en-US" sz="3600" dirty="0" smtClean="0"/>
          </a:p>
        </p:txBody>
      </p:sp>
      <p:sp>
        <p:nvSpPr>
          <p:cNvPr id="44036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47BBE16A-7CFC-4922-BE2F-5B6CA3E35B83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92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z="3600" dirty="0" smtClean="0"/>
              <a:t>Példa: mennyit ér egy ritka Elvis-lemez a fogyasztónak?</a:t>
            </a:r>
            <a:endParaRPr lang="en-GB" sz="3600" dirty="0" smtClean="0"/>
          </a:p>
        </p:txBody>
      </p:sp>
      <p:graphicFrame>
        <p:nvGraphicFramePr>
          <p:cNvPr id="208994" name="Group 9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3205668"/>
              </p:ext>
            </p:extLst>
          </p:nvPr>
        </p:nvGraphicFramePr>
        <p:xfrm>
          <a:off x="323850" y="1889125"/>
          <a:ext cx="8218488" cy="1330328"/>
        </p:xfrm>
        <a:graphic>
          <a:graphicData uri="http://schemas.openxmlformats.org/drawingml/2006/table">
            <a:tbl>
              <a:tblPr/>
              <a:tblGrid>
                <a:gridCol w="3455988"/>
                <a:gridCol w="4762500"/>
              </a:tblGrid>
              <a:tr h="74907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Fogyasztó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Fizetési</a:t>
                      </a: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r>
                        <a:rPr kumimoji="0" lang="hu-H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hajlandóság (EUR)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25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100</a:t>
                      </a:r>
                    </a:p>
                  </a:txBody>
                  <a:tcPr marL="90000" marR="252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5" name="Group 99"/>
          <p:cNvGraphicFramePr>
            <a:graphicFrameLocks noGrp="1"/>
          </p:cNvGraphicFramePr>
          <p:nvPr>
            <p:ph sz="quarter" idx="2"/>
          </p:nvPr>
        </p:nvGraphicFramePr>
        <p:xfrm>
          <a:off x="323850" y="3328988"/>
          <a:ext cx="8208963" cy="6762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676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80</a:t>
                      </a: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6" name="Group 100"/>
          <p:cNvGraphicFramePr>
            <a:graphicFrameLocks noGrp="1"/>
          </p:cNvGraphicFramePr>
          <p:nvPr>
            <p:ph sz="quarter" idx="3"/>
          </p:nvPr>
        </p:nvGraphicFramePr>
        <p:xfrm>
          <a:off x="323850" y="4083050"/>
          <a:ext cx="8208963" cy="7143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714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George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70</a:t>
                      </a: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7" name="Group 101"/>
          <p:cNvGraphicFramePr>
            <a:graphicFrameLocks noGrp="1"/>
          </p:cNvGraphicFramePr>
          <p:nvPr>
            <p:ph sz="quarter" idx="4"/>
          </p:nvPr>
        </p:nvGraphicFramePr>
        <p:xfrm>
          <a:off x="323850" y="4868863"/>
          <a:ext cx="8208963" cy="719137"/>
        </p:xfrm>
        <a:graphic>
          <a:graphicData uri="http://schemas.openxmlformats.org/drawingml/2006/table">
            <a:tbl>
              <a:tblPr/>
              <a:tblGrid>
                <a:gridCol w="3456219"/>
                <a:gridCol w="4752744"/>
              </a:tblGrid>
              <a:tr h="71913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Ringo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50</a:t>
                      </a:r>
                    </a:p>
                  </a:txBody>
                  <a:tcPr marL="90004" marR="25201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BA38C91-76C1-484D-A239-4B5A5646D50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12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4000" smtClean="0"/>
              <a:t>Kereslettáblázat</a:t>
            </a:r>
            <a:endParaRPr lang="en-US" altLang="en-US" sz="4000" smtClean="0"/>
          </a:p>
        </p:txBody>
      </p:sp>
      <p:graphicFrame>
        <p:nvGraphicFramePr>
          <p:cNvPr id="213033" name="Group 4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08657880"/>
              </p:ext>
            </p:extLst>
          </p:nvPr>
        </p:nvGraphicFramePr>
        <p:xfrm>
          <a:off x="457200" y="1600200"/>
          <a:ext cx="8435975" cy="3989388"/>
        </p:xfrm>
        <a:graphic>
          <a:graphicData uri="http://schemas.openxmlformats.org/drawingml/2006/table">
            <a:tbl>
              <a:tblPr/>
              <a:tblGrid>
                <a:gridCol w="1954213"/>
                <a:gridCol w="4248150"/>
                <a:gridCol w="2233612"/>
              </a:tblGrid>
              <a:tr h="11303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Ár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Fogyasztók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Keresett mennyiség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&gt;100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senki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0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100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7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 80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2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1</a:t>
                      </a: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– 70</a:t>
                      </a:r>
                      <a:r>
                        <a:rPr kumimoji="0" lang="hu-HU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 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Paul, George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3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&lt; 50 </a:t>
                      </a:r>
                      <a:endParaRPr kumimoji="0" lang="en-GB" sz="2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John, Paul, George, Ringo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4</a:t>
                      </a:r>
                      <a:endParaRPr kumimoji="0" lang="en-GB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DA69B340-CC97-4759-8AEA-E18C68ADE9A3}" type="slidenum">
              <a:rPr lang="en-US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72</a:t>
            </a:fld>
            <a:endParaRPr lang="en-US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89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778000" y="2014538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1828800" y="427990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828800" y="361315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828800" y="3279775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1930400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1633538" y="2606675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2093913" y="4387850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2093913" y="371951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2093913" y="338296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2093913" y="2713038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271621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34051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409416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7640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78130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52813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12115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808538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6710363" y="6092825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093913" y="2063750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2960687" y="2709069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29"/>
          <p:cNvSpPr>
            <a:spLocks noChangeArrowheads="1"/>
          </p:cNvSpPr>
          <p:nvPr/>
        </p:nvSpPr>
        <p:spPr bwMode="auto">
          <a:xfrm>
            <a:off x="3915697" y="2568059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568700" y="3352800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652963" y="3124200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Paul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  <a:cs typeface="Arial" pitchFamily="34" charset="0"/>
              </a:rPr>
              <a:t>fizetési hajlandósága 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2124075" y="2060575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4908550" y="5187950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 dirty="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864076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 smtClean="0">
                <a:latin typeface="Calibri" pitchFamily="34" charset="0"/>
              </a:rPr>
              <a:t>Keresleti görbe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 flipV="1">
            <a:off x="4271040" y="3759201"/>
            <a:ext cx="847725" cy="2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 bwMode="auto">
          <a:xfrm>
            <a:off x="5226050" y="362052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George 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 flipV="1">
            <a:off x="4997449" y="4379956"/>
            <a:ext cx="632463" cy="35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29"/>
          <p:cNvSpPr>
            <a:spLocks noChangeArrowheads="1"/>
          </p:cNvSpPr>
          <p:nvPr/>
        </p:nvSpPr>
        <p:spPr bwMode="auto">
          <a:xfrm>
            <a:off x="5715000" y="4191000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400" dirty="0" err="1" smtClean="0">
                <a:latin typeface="Arial Narrow" pitchFamily="34" charset="0"/>
                <a:ea typeface="MS PGothic" pitchFamily="34" charset="-128"/>
              </a:rPr>
              <a:t>Ringo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 fizetési hajlandósága </a:t>
            </a:r>
            <a:endParaRPr lang="en-GB" altLang="en-US" sz="2400" dirty="0"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736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100263" y="2719388"/>
            <a:ext cx="674687" cy="996950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5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F61874A-2048-4ECA-936E-D3E07F1D16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1778000" y="2014538"/>
            <a:ext cx="1984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1828800" y="427990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50</a:t>
            </a: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828800" y="3613150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70</a:t>
            </a:r>
          </a:p>
        </p:txBody>
      </p:sp>
      <p:sp>
        <p:nvSpPr>
          <p:cNvPr id="54283" name="Rectangle 10"/>
          <p:cNvSpPr>
            <a:spLocks noChangeArrowheads="1"/>
          </p:cNvSpPr>
          <p:nvPr/>
        </p:nvSpPr>
        <p:spPr bwMode="auto">
          <a:xfrm>
            <a:off x="1828800" y="3279775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80</a:t>
            </a:r>
          </a:p>
        </p:txBody>
      </p:sp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1930400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1633538" y="2606675"/>
            <a:ext cx="388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 100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>
            <a:off x="2093913" y="4387850"/>
            <a:ext cx="122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H="1">
            <a:off x="2093913" y="371951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H="1">
            <a:off x="2093913" y="3382963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 flipH="1">
            <a:off x="2093913" y="2713038"/>
            <a:ext cx="1222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7"/>
          <p:cNvSpPr>
            <a:spLocks noChangeArrowheads="1"/>
          </p:cNvSpPr>
          <p:nvPr/>
        </p:nvSpPr>
        <p:spPr bwMode="auto">
          <a:xfrm>
            <a:off x="271621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4291" name="Rectangle 18"/>
          <p:cNvSpPr>
            <a:spLocks noChangeArrowheads="1"/>
          </p:cNvSpPr>
          <p:nvPr/>
        </p:nvSpPr>
        <p:spPr bwMode="auto">
          <a:xfrm>
            <a:off x="34051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54292" name="Rectangle 19"/>
          <p:cNvSpPr>
            <a:spLocks noChangeArrowheads="1"/>
          </p:cNvSpPr>
          <p:nvPr/>
        </p:nvSpPr>
        <p:spPr bwMode="auto">
          <a:xfrm>
            <a:off x="4094163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54293" name="Rectangle 20"/>
          <p:cNvSpPr>
            <a:spLocks noChangeArrowheads="1"/>
          </p:cNvSpPr>
          <p:nvPr/>
        </p:nvSpPr>
        <p:spPr bwMode="auto">
          <a:xfrm>
            <a:off x="4764088" y="6092825"/>
            <a:ext cx="1111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900">
                <a:latin typeface="Arial Narrow" pitchFamily="34" charset="0"/>
                <a:ea typeface="MS PGothic" pitchFamily="34" charset="-128"/>
              </a:rPr>
              <a:t>4</a:t>
            </a: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78130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452813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4121150" y="5954713"/>
            <a:ext cx="1588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>
            <a:off x="4808538" y="5954713"/>
            <a:ext cx="1587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5"/>
          <p:cNvSpPr>
            <a:spLocks noChangeArrowheads="1"/>
          </p:cNvSpPr>
          <p:nvPr/>
        </p:nvSpPr>
        <p:spPr bwMode="auto">
          <a:xfrm>
            <a:off x="6710363" y="6092825"/>
            <a:ext cx="9636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30426" name="Freeform 26"/>
          <p:cNvSpPr>
            <a:spLocks/>
          </p:cNvSpPr>
          <p:nvPr/>
        </p:nvSpPr>
        <p:spPr bwMode="auto">
          <a:xfrm>
            <a:off x="2093913" y="2063750"/>
            <a:ext cx="5313362" cy="3998913"/>
          </a:xfrm>
          <a:custGeom>
            <a:avLst/>
            <a:gdLst>
              <a:gd name="T0" fmla="*/ 0 w 3347"/>
              <a:gd name="T1" fmla="*/ 0 h 2519"/>
              <a:gd name="T2" fmla="*/ 0 w 3347"/>
              <a:gd name="T3" fmla="*/ 3997325 h 2519"/>
              <a:gd name="T4" fmla="*/ 5311775 w 3347"/>
              <a:gd name="T5" fmla="*/ 3997325 h 2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47" h="2519">
                <a:moveTo>
                  <a:pt x="0" y="0"/>
                </a:moveTo>
                <a:lnTo>
                  <a:pt x="0" y="2518"/>
                </a:lnTo>
                <a:lnTo>
                  <a:pt x="3346" y="251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100263" y="2719388"/>
            <a:ext cx="674687" cy="657225"/>
          </a:xfrm>
          <a:prstGeom prst="rect">
            <a:avLst/>
          </a:prstGeom>
          <a:solidFill>
            <a:srgbClr val="CDF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1" name="Line 28"/>
          <p:cNvSpPr>
            <a:spLocks noChangeShapeType="1"/>
          </p:cNvSpPr>
          <p:nvPr/>
        </p:nvSpPr>
        <p:spPr bwMode="auto">
          <a:xfrm>
            <a:off x="2716213" y="2989263"/>
            <a:ext cx="847725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29"/>
          <p:cNvSpPr>
            <a:spLocks noChangeArrowheads="1"/>
          </p:cNvSpPr>
          <p:nvPr/>
        </p:nvSpPr>
        <p:spPr bwMode="auto">
          <a:xfrm>
            <a:off x="3563938" y="285273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2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2787650" y="3387725"/>
            <a:ext cx="657225" cy="323850"/>
          </a:xfrm>
          <a:prstGeom prst="rect">
            <a:avLst/>
          </a:prstGeom>
          <a:solidFill>
            <a:srgbClr val="9AE1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384550" y="3560763"/>
            <a:ext cx="1003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4500563" y="3352800"/>
            <a:ext cx="3805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Paul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fogyasztói többlete</a:t>
            </a:r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 (10 euro)</a:t>
            </a: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133600" y="4378404"/>
            <a:ext cx="21193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2130425"/>
            <a:r>
              <a:rPr lang="hu-HU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Teljes fogyasztói többlet</a:t>
            </a:r>
            <a:endParaRPr lang="it-IT" altLang="en-US" sz="2400" dirty="0">
              <a:latin typeface="Arial Narrow" pitchFamily="34" charset="0"/>
              <a:ea typeface="MS PGothic" pitchFamily="34" charset="-128"/>
              <a:cs typeface="Arial" pitchFamily="34" charset="0"/>
            </a:endParaRPr>
          </a:p>
          <a:p>
            <a:pPr algn="ctr" defTabSz="2130425"/>
            <a:r>
              <a:rPr lang="it-IT" altLang="en-US" sz="2400" dirty="0">
                <a:latin typeface="Arial Narrow" pitchFamily="34" charset="0"/>
                <a:ea typeface="MS PGothic" pitchFamily="34" charset="-128"/>
                <a:cs typeface="Arial" pitchFamily="34" charset="0"/>
              </a:rPr>
              <a:t>(40 euro)</a:t>
            </a:r>
          </a:p>
        </p:txBody>
      </p:sp>
      <p:sp>
        <p:nvSpPr>
          <p:cNvPr id="54307" name="Line 36"/>
          <p:cNvSpPr>
            <a:spLocks noChangeShapeType="1"/>
          </p:cNvSpPr>
          <p:nvPr/>
        </p:nvSpPr>
        <p:spPr bwMode="auto">
          <a:xfrm flipH="1">
            <a:off x="2627313" y="3767138"/>
            <a:ext cx="349250" cy="598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"/>
          <p:cNvSpPr>
            <a:spLocks/>
          </p:cNvSpPr>
          <p:nvPr/>
        </p:nvSpPr>
        <p:spPr bwMode="auto">
          <a:xfrm>
            <a:off x="2093913" y="3381375"/>
            <a:ext cx="688975" cy="338138"/>
          </a:xfrm>
          <a:custGeom>
            <a:avLst/>
            <a:gdLst>
              <a:gd name="T0" fmla="*/ 0 w 434"/>
              <a:gd name="T1" fmla="*/ 0 h 213"/>
              <a:gd name="T2" fmla="*/ 687388 w 434"/>
              <a:gd name="T3" fmla="*/ 0 h 213"/>
              <a:gd name="T4" fmla="*/ 687388 w 434"/>
              <a:gd name="T5" fmla="*/ 336550 h 2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213">
                <a:moveTo>
                  <a:pt x="0" y="0"/>
                </a:moveTo>
                <a:lnTo>
                  <a:pt x="433" y="0"/>
                </a:lnTo>
                <a:lnTo>
                  <a:pt x="433" y="2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09" name="Line 35"/>
          <p:cNvSpPr>
            <a:spLocks noChangeShapeType="1"/>
          </p:cNvSpPr>
          <p:nvPr/>
        </p:nvSpPr>
        <p:spPr bwMode="auto">
          <a:xfrm>
            <a:off x="2484438" y="3789363"/>
            <a:ext cx="142875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7"/>
          <p:cNvSpPr>
            <a:spLocks/>
          </p:cNvSpPr>
          <p:nvPr/>
        </p:nvSpPr>
        <p:spPr bwMode="auto">
          <a:xfrm>
            <a:off x="2124075" y="2060575"/>
            <a:ext cx="2697163" cy="3998913"/>
          </a:xfrm>
          <a:custGeom>
            <a:avLst/>
            <a:gdLst>
              <a:gd name="T0" fmla="*/ 2695575 w 1699"/>
              <a:gd name="T1" fmla="*/ 3997325 h 2519"/>
              <a:gd name="T2" fmla="*/ 2695575 w 1699"/>
              <a:gd name="T3" fmla="*/ 2322513 h 2519"/>
              <a:gd name="T4" fmla="*/ 2008188 w 1699"/>
              <a:gd name="T5" fmla="*/ 2322513 h 2519"/>
              <a:gd name="T6" fmla="*/ 2008188 w 1699"/>
              <a:gd name="T7" fmla="*/ 1654175 h 2519"/>
              <a:gd name="T8" fmla="*/ 1336675 w 1699"/>
              <a:gd name="T9" fmla="*/ 1654175 h 2519"/>
              <a:gd name="T10" fmla="*/ 1336675 w 1699"/>
              <a:gd name="T11" fmla="*/ 1320800 h 2519"/>
              <a:gd name="T12" fmla="*/ 668338 w 1699"/>
              <a:gd name="T13" fmla="*/ 1320800 h 2519"/>
              <a:gd name="T14" fmla="*/ 668338 w 1699"/>
              <a:gd name="T15" fmla="*/ 649288 h 2519"/>
              <a:gd name="T16" fmla="*/ 0 w 1699"/>
              <a:gd name="T17" fmla="*/ 649288 h 2519"/>
              <a:gd name="T18" fmla="*/ 0 w 1699"/>
              <a:gd name="T19" fmla="*/ 0 h 25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9" h="2519">
                <a:moveTo>
                  <a:pt x="1698" y="2518"/>
                </a:moveTo>
                <a:lnTo>
                  <a:pt x="1698" y="1463"/>
                </a:lnTo>
                <a:lnTo>
                  <a:pt x="1265" y="1463"/>
                </a:lnTo>
                <a:lnTo>
                  <a:pt x="1265" y="1042"/>
                </a:lnTo>
                <a:lnTo>
                  <a:pt x="842" y="1042"/>
                </a:lnTo>
                <a:lnTo>
                  <a:pt x="842" y="832"/>
                </a:lnTo>
                <a:lnTo>
                  <a:pt x="421" y="832"/>
                </a:lnTo>
                <a:lnTo>
                  <a:pt x="42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635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311" name="Rectangle 38"/>
          <p:cNvSpPr>
            <a:spLocks noChangeArrowheads="1"/>
          </p:cNvSpPr>
          <p:nvPr/>
        </p:nvSpPr>
        <p:spPr bwMode="auto">
          <a:xfrm>
            <a:off x="4860925" y="5187950"/>
            <a:ext cx="730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Kereslet</a:t>
            </a:r>
            <a:endParaRPr lang="it-IT" altLang="en-US" sz="19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4312" name="Rectangle 6"/>
          <p:cNvSpPr txBox="1">
            <a:spLocks noChangeArrowheads="1"/>
          </p:cNvSpPr>
          <p:nvPr/>
        </p:nvSpPr>
        <p:spPr bwMode="auto">
          <a:xfrm>
            <a:off x="179388" y="277813"/>
            <a:ext cx="864076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hu-HU" altLang="en-US" sz="3200" dirty="0">
                <a:latin typeface="Calibri" pitchFamily="34" charset="0"/>
              </a:rPr>
              <a:t>Fogyasztói </a:t>
            </a:r>
            <a:r>
              <a:rPr lang="hu-HU" altLang="en-US" sz="3200" dirty="0" smtClean="0">
                <a:latin typeface="Calibri" pitchFamily="34" charset="0"/>
              </a:rPr>
              <a:t>többlet különböző árak mellett</a:t>
            </a:r>
            <a:endParaRPr lang="en-GB" altLang="en-US" sz="3200" dirty="0">
              <a:latin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3581400" y="2831068"/>
            <a:ext cx="407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130425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130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John</a:t>
            </a:r>
            <a:r>
              <a:rPr lang="hu-HU" altLang="en-US" sz="2400" dirty="0">
                <a:latin typeface="Arial Narrow" pitchFamily="34" charset="0"/>
                <a:ea typeface="MS PGothic" pitchFamily="34" charset="-128"/>
              </a:rPr>
              <a:t> fogyasztói többlete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 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(</a:t>
            </a:r>
            <a:r>
              <a:rPr lang="hu-HU" altLang="en-US" sz="2400" dirty="0" smtClean="0">
                <a:latin typeface="Arial Narrow" pitchFamily="34" charset="0"/>
                <a:ea typeface="MS PGothic" pitchFamily="34" charset="-128"/>
              </a:rPr>
              <a:t>3</a:t>
            </a:r>
            <a:r>
              <a:rPr lang="en-GB" altLang="en-US" sz="2400" dirty="0" smtClean="0">
                <a:latin typeface="Arial Narrow" pitchFamily="34" charset="0"/>
                <a:ea typeface="MS PGothic" pitchFamily="34" charset="-128"/>
              </a:rPr>
              <a:t>0 </a:t>
            </a:r>
            <a:r>
              <a:rPr lang="en-GB" altLang="en-US" sz="2400" dirty="0">
                <a:latin typeface="Arial Narrow" pitchFamily="34" charset="0"/>
                <a:ea typeface="MS PGothic" pitchFamily="34" charset="-128"/>
              </a:rPr>
              <a:t>euro)</a:t>
            </a:r>
          </a:p>
        </p:txBody>
      </p:sp>
    </p:spTree>
    <p:extLst>
      <p:ext uri="{BB962C8B-B14F-4D97-AF65-F5344CB8AC3E}">
        <p14:creationId xmlns:p14="http://schemas.microsoft.com/office/powerpoint/2010/main" val="2851789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302" grpId="0"/>
      <p:bldP spid="54303" grpId="0" animBg="1"/>
      <p:bldP spid="54304" grpId="0" animBg="1"/>
      <p:bldP spid="54305" grpId="0"/>
      <p:bldP spid="54306" grpId="0"/>
      <p:bldP spid="54307" grpId="0" animBg="1"/>
      <p:bldP spid="43" grpId="0" animBg="1"/>
      <p:bldP spid="54309" grpId="0" animBg="1"/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 jólét mérése</a:t>
            </a:r>
            <a:endParaRPr lang="en-GB" altLang="en-US" smtClean="0"/>
          </a:p>
        </p:txBody>
      </p:sp>
      <p:sp>
        <p:nvSpPr>
          <p:cNvPr id="41987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2060575"/>
            <a:ext cx="8229600" cy="365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z="3600" dirty="0" smtClean="0"/>
              <a:t>A </a:t>
            </a:r>
            <a:r>
              <a:rPr lang="hu-HU" altLang="en-US" sz="3600" b="1" dirty="0" smtClean="0"/>
              <a:t>fogyasztói többlet </a:t>
            </a:r>
            <a:r>
              <a:rPr lang="hu-HU" altLang="en-US" sz="3600" dirty="0" smtClean="0"/>
              <a:t>méri azt a nyereséget, amelyre a fogyasztó szert tesz a piaci csere következtében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z="3600" dirty="0" smtClean="0"/>
              <a:t>A </a:t>
            </a:r>
            <a:r>
              <a:rPr lang="hu-HU" altLang="en-US" sz="3600" b="1" dirty="0" smtClean="0"/>
              <a:t>termelői többlet </a:t>
            </a:r>
            <a:r>
              <a:rPr lang="hu-HU" altLang="en-US" sz="3600" dirty="0" smtClean="0"/>
              <a:t>ugyanezt a nyereséget méri a termelő oldalán</a:t>
            </a:r>
          </a:p>
        </p:txBody>
      </p:sp>
      <p:sp>
        <p:nvSpPr>
          <p:cNvPr id="4198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E353AEEA-0771-4439-8B2D-9E75A649BE1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9900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687513"/>
            <a:ext cx="8229600" cy="181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hu-HU" altLang="en-US" smtClean="0"/>
              <a:t>A keresleti görbe írja le, hogy bizonyos mennyiségekért a fogyasztók mennyi pénzt hajlandóak adni</a:t>
            </a:r>
            <a:endParaRPr lang="en-GB" altLang="en-US" smtClean="0"/>
          </a:p>
        </p:txBody>
      </p:sp>
      <p:sp>
        <p:nvSpPr>
          <p:cNvPr id="46083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554FA1B2-77AE-4CC7-A761-B5E307A6ABE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6084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Fogyasztói többlet</a:t>
            </a:r>
            <a:endParaRPr lang="en-GB" altLang="en-US" smtClean="0"/>
          </a:p>
        </p:txBody>
      </p:sp>
      <p:sp>
        <p:nvSpPr>
          <p:cNvPr id="46085" name="Rectangle 9"/>
          <p:cNvSpPr txBox="1">
            <a:spLocks noChangeArrowheads="1"/>
          </p:cNvSpPr>
          <p:nvPr/>
        </p:nvSpPr>
        <p:spPr bwMode="auto">
          <a:xfrm>
            <a:off x="539750" y="3776663"/>
            <a:ext cx="82296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defTabSz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hu-HU" altLang="en-US" sz="3400" b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 fogyasztói többlet </a:t>
            </a:r>
            <a:r>
              <a:rPr lang="hu-HU" altLang="en-US" sz="340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 ténylegesen kifizetett ár és a fizetési hajlandóság közti különbség. (amennyi a fogyasztónál marad)</a:t>
            </a:r>
            <a:endParaRPr lang="hu-HU" altLang="en-US" sz="3400" b="1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4635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398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Fogyasztói többlet és ár</a:t>
            </a:r>
            <a:endParaRPr lang="en-GB" altLang="en-US" smtClean="0"/>
          </a:p>
        </p:txBody>
      </p:sp>
      <p:sp>
        <p:nvSpPr>
          <p:cNvPr id="409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916363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b="1" dirty="0" smtClean="0"/>
              <a:t>Fogyasztói többlet</a:t>
            </a:r>
            <a:r>
              <a:rPr lang="en-GB" b="1" dirty="0" smtClean="0"/>
              <a:t> </a:t>
            </a:r>
            <a:r>
              <a:rPr lang="en-GB" dirty="0" smtClean="0"/>
              <a:t>= </a:t>
            </a:r>
            <a:r>
              <a:rPr lang="hu-HU" dirty="0" smtClean="0"/>
              <a:t>Az árszint egyenese és a keresleti görbe közti terület nagysága</a:t>
            </a:r>
            <a:endParaRPr lang="en-GB" dirty="0" smtClean="0"/>
          </a:p>
          <a:p>
            <a:pPr marL="0" indent="0" eaLnBrk="1" fontAlgn="auto" hangingPunct="1">
              <a:spcAft>
                <a:spcPts val="120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dirty="0" smtClean="0"/>
              <a:t>Ha az ár nő, a fogyasztói többlet csökken.</a:t>
            </a:r>
          </a:p>
          <a:p>
            <a:pPr eaLnBrk="1" fontAlgn="auto" hangingPunct="1">
              <a:spcAft>
                <a:spcPts val="1200"/>
              </a:spcAft>
              <a:buFont typeface="Wingdings" charset="0"/>
              <a:buNone/>
              <a:tabLst>
                <a:tab pos="738188" algn="l"/>
              </a:tabLst>
              <a:defRPr/>
            </a:pPr>
            <a:endParaRPr lang="en-GB" dirty="0" smtClean="0"/>
          </a:p>
        </p:txBody>
      </p:sp>
      <p:sp>
        <p:nvSpPr>
          <p:cNvPr id="5632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CD66CB5E-44A2-4824-ABF8-842FF8118D1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77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684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  <p:sp>
        <p:nvSpPr>
          <p:cNvPr id="58371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8270F60-6CBB-4C0D-872D-B9969B929B72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58388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9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58384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5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58386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6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58377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379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8380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58381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58382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58383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1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14B6E827-709B-4799-82C7-D10B1ACAD1F0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79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60444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5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0420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60440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1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0442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3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60424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6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0427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14037" name="Freeform 21"/>
          <p:cNvSpPr>
            <a:spLocks/>
          </p:cNvSpPr>
          <p:nvPr/>
        </p:nvSpPr>
        <p:spPr bwMode="auto">
          <a:xfrm>
            <a:off x="3951288" y="4521200"/>
            <a:ext cx="111125" cy="109538"/>
          </a:xfrm>
          <a:custGeom>
            <a:avLst/>
            <a:gdLst>
              <a:gd name="T0" fmla="*/ 46038 w 70"/>
              <a:gd name="T1" fmla="*/ 107950 h 69"/>
              <a:gd name="T2" fmla="*/ 66675 w 70"/>
              <a:gd name="T3" fmla="*/ 107950 h 69"/>
              <a:gd name="T4" fmla="*/ 88900 w 70"/>
              <a:gd name="T5" fmla="*/ 85725 h 69"/>
              <a:gd name="T6" fmla="*/ 109538 w 70"/>
              <a:gd name="T7" fmla="*/ 65088 h 69"/>
              <a:gd name="T8" fmla="*/ 88900 w 70"/>
              <a:gd name="T9" fmla="*/ 42863 h 69"/>
              <a:gd name="T10" fmla="*/ 66675 w 70"/>
              <a:gd name="T11" fmla="*/ 22225 h 69"/>
              <a:gd name="T12" fmla="*/ 46038 w 70"/>
              <a:gd name="T13" fmla="*/ 0 h 69"/>
              <a:gd name="T14" fmla="*/ 23813 w 70"/>
              <a:gd name="T15" fmla="*/ 22225 h 69"/>
              <a:gd name="T16" fmla="*/ 0 w 70"/>
              <a:gd name="T17" fmla="*/ 42863 h 69"/>
              <a:gd name="T18" fmla="*/ 0 w 70"/>
              <a:gd name="T19" fmla="*/ 65088 h 69"/>
              <a:gd name="T20" fmla="*/ 0 w 70"/>
              <a:gd name="T21" fmla="*/ 85725 h 69"/>
              <a:gd name="T22" fmla="*/ 23813 w 70"/>
              <a:gd name="T23" fmla="*/ 107950 h 69"/>
              <a:gd name="T24" fmla="*/ 46038 w 70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0" h="69">
                <a:moveTo>
                  <a:pt x="29" y="68"/>
                </a:moveTo>
                <a:lnTo>
                  <a:pt x="42" y="68"/>
                </a:lnTo>
                <a:lnTo>
                  <a:pt x="56" y="54"/>
                </a:lnTo>
                <a:lnTo>
                  <a:pt x="69" y="41"/>
                </a:lnTo>
                <a:lnTo>
                  <a:pt x="56" y="27"/>
                </a:lnTo>
                <a:lnTo>
                  <a:pt x="42" y="14"/>
                </a:lnTo>
                <a:lnTo>
                  <a:pt x="29" y="0"/>
                </a:lnTo>
                <a:lnTo>
                  <a:pt x="15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5" y="68"/>
                </a:lnTo>
                <a:lnTo>
                  <a:pt x="29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38" name="Freeform 22"/>
          <p:cNvSpPr>
            <a:spLocks/>
          </p:cNvSpPr>
          <p:nvPr/>
        </p:nvSpPr>
        <p:spPr bwMode="auto">
          <a:xfrm>
            <a:off x="1704975" y="4586288"/>
            <a:ext cx="2293938" cy="1636712"/>
          </a:xfrm>
          <a:custGeom>
            <a:avLst/>
            <a:gdLst>
              <a:gd name="T0" fmla="*/ 0 w 1445"/>
              <a:gd name="T1" fmla="*/ 0 h 1031"/>
              <a:gd name="T2" fmla="*/ 2292350 w 1445"/>
              <a:gd name="T3" fmla="*/ 0 h 1031"/>
              <a:gd name="T4" fmla="*/ 2292350 w 1445"/>
              <a:gd name="T5" fmla="*/ 1635125 h 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5" h="1031">
                <a:moveTo>
                  <a:pt x="0" y="0"/>
                </a:moveTo>
                <a:lnTo>
                  <a:pt x="1444" y="0"/>
                </a:lnTo>
                <a:lnTo>
                  <a:pt x="1444" y="10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971550" y="4468813"/>
            <a:ext cx="217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14040" name="Freeform 24"/>
          <p:cNvSpPr>
            <a:spLocks/>
          </p:cNvSpPr>
          <p:nvPr/>
        </p:nvSpPr>
        <p:spPr bwMode="auto">
          <a:xfrm>
            <a:off x="1662113" y="4521200"/>
            <a:ext cx="112712" cy="109538"/>
          </a:xfrm>
          <a:custGeom>
            <a:avLst/>
            <a:gdLst>
              <a:gd name="T0" fmla="*/ 42862 w 71"/>
              <a:gd name="T1" fmla="*/ 107950 h 69"/>
              <a:gd name="T2" fmla="*/ 88900 w 71"/>
              <a:gd name="T3" fmla="*/ 107950 h 69"/>
              <a:gd name="T4" fmla="*/ 88900 w 71"/>
              <a:gd name="T5" fmla="*/ 85725 h 69"/>
              <a:gd name="T6" fmla="*/ 111125 w 71"/>
              <a:gd name="T7" fmla="*/ 65088 h 69"/>
              <a:gd name="T8" fmla="*/ 88900 w 71"/>
              <a:gd name="T9" fmla="*/ 42863 h 69"/>
              <a:gd name="T10" fmla="*/ 88900 w 71"/>
              <a:gd name="T11" fmla="*/ 22225 h 69"/>
              <a:gd name="T12" fmla="*/ 42862 w 71"/>
              <a:gd name="T13" fmla="*/ 0 h 69"/>
              <a:gd name="T14" fmla="*/ 22225 w 71"/>
              <a:gd name="T15" fmla="*/ 22225 h 69"/>
              <a:gd name="T16" fmla="*/ 0 w 71"/>
              <a:gd name="T17" fmla="*/ 42863 h 69"/>
              <a:gd name="T18" fmla="*/ 0 w 71"/>
              <a:gd name="T19" fmla="*/ 65088 h 69"/>
              <a:gd name="T20" fmla="*/ 0 w 71"/>
              <a:gd name="T21" fmla="*/ 85725 h 69"/>
              <a:gd name="T22" fmla="*/ 22225 w 71"/>
              <a:gd name="T23" fmla="*/ 107950 h 69"/>
              <a:gd name="T24" fmla="*/ 42862 w 71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69">
                <a:moveTo>
                  <a:pt x="27" y="68"/>
                </a:moveTo>
                <a:lnTo>
                  <a:pt x="56" y="68"/>
                </a:lnTo>
                <a:lnTo>
                  <a:pt x="56" y="54"/>
                </a:lnTo>
                <a:lnTo>
                  <a:pt x="70" y="41"/>
                </a:lnTo>
                <a:lnTo>
                  <a:pt x="56" y="27"/>
                </a:lnTo>
                <a:lnTo>
                  <a:pt x="56" y="14"/>
                </a:lnTo>
                <a:lnTo>
                  <a:pt x="27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34" name="Rectangle 25"/>
          <p:cNvSpPr>
            <a:spLocks noChangeArrowheads="1"/>
          </p:cNvSpPr>
          <p:nvPr/>
        </p:nvSpPr>
        <p:spPr bwMode="auto">
          <a:xfrm>
            <a:off x="3900488" y="6237288"/>
            <a:ext cx="236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60435" name="Rectangle 26"/>
          <p:cNvSpPr>
            <a:spLocks noChangeArrowheads="1"/>
          </p:cNvSpPr>
          <p:nvPr/>
        </p:nvSpPr>
        <p:spPr bwMode="auto">
          <a:xfrm>
            <a:off x="4140200" y="4365625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60436" name="Rectangle 29"/>
          <p:cNvSpPr>
            <a:spLocks noChangeArrowheads="1"/>
          </p:cNvSpPr>
          <p:nvPr/>
        </p:nvSpPr>
        <p:spPr bwMode="auto">
          <a:xfrm>
            <a:off x="1828800" y="4579938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60437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Line 38"/>
          <p:cNvSpPr>
            <a:spLocks noChangeShapeType="1"/>
          </p:cNvSpPr>
          <p:nvPr/>
        </p:nvSpPr>
        <p:spPr bwMode="auto">
          <a:xfrm flipH="1">
            <a:off x="684213" y="36449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1710541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39875" y="152400"/>
            <a:ext cx="63690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(e)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rugalmas kereslet</a:t>
            </a:r>
            <a:endParaRPr 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63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526CFB-BDC8-405F-A1CD-6A403BE77FD3}" type="slidenum">
              <a:rPr lang="en-US" altLang="en-US" smtClean="0">
                <a:latin typeface="Calibri" pitchFamily="34" charset="0"/>
              </a:rPr>
              <a:pPr/>
              <a:t>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40964" name="TextBox 69"/>
          <p:cNvSpPr txBox="1">
            <a:spLocks noChangeArrowheads="1"/>
          </p:cNvSpPr>
          <p:nvPr/>
        </p:nvSpPr>
        <p:spPr bwMode="auto">
          <a:xfrm>
            <a:off x="1779588" y="1066800"/>
            <a:ext cx="5557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A rugalmasság végtelen nagy</a:t>
            </a:r>
            <a:endParaRPr lang="en-US" altLang="en-US" sz="3200"/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2438400" y="2438400"/>
            <a:ext cx="3359150" cy="3516313"/>
            <a:chOff x="908728" y="1741487"/>
            <a:chExt cx="3358472" cy="3516313"/>
          </a:xfrm>
        </p:grpSpPr>
        <p:sp>
          <p:nvSpPr>
            <p:cNvPr id="7" name="Rectangle 71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40986" name="Group 13"/>
            <p:cNvGrpSpPr>
              <a:grpSpLocks/>
            </p:cNvGrpSpPr>
            <p:nvPr/>
          </p:nvGrpSpPr>
          <p:grpSpPr bwMode="auto">
            <a:xfrm>
              <a:off x="908728" y="1741487"/>
              <a:ext cx="543739" cy="3516313"/>
              <a:chOff x="908728" y="1741487"/>
              <a:chExt cx="543739" cy="3516313"/>
            </a:xfrm>
          </p:grpSpPr>
          <p:cxnSp>
            <p:nvCxnSpPr>
              <p:cNvPr id="9" name="Straight Connector 6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8" name="TextBox 76"/>
              <p:cNvSpPr txBox="1">
                <a:spLocks noChangeArrowheads="1"/>
              </p:cNvSpPr>
              <p:nvPr/>
            </p:nvSpPr>
            <p:spPr bwMode="auto">
              <a:xfrm>
                <a:off x="908728" y="1741487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dirty="0" err="1"/>
                  <a:t>ár</a:t>
                </a:r>
                <a:r>
                  <a:rPr lang="en-US" altLang="en-US" sz="2400" dirty="0"/>
                  <a:t> </a:t>
                </a:r>
              </a:p>
            </p:txBody>
          </p:sp>
        </p:grpSp>
      </p:grpSp>
      <p:grpSp>
        <p:nvGrpSpPr>
          <p:cNvPr id="40966" name="Group 77"/>
          <p:cNvGrpSpPr>
            <a:grpSpLocks/>
          </p:cNvGrpSpPr>
          <p:nvPr/>
        </p:nvGrpSpPr>
        <p:grpSpPr bwMode="auto">
          <a:xfrm>
            <a:off x="2208213" y="5943600"/>
            <a:ext cx="4359275" cy="473075"/>
            <a:chOff x="677694" y="5246709"/>
            <a:chExt cx="4359070" cy="471917"/>
          </a:xfrm>
        </p:grpSpPr>
        <p:cxnSp>
          <p:nvCxnSpPr>
            <p:cNvPr id="12" name="Straight Connector 78"/>
            <p:cNvCxnSpPr/>
            <p:nvPr/>
          </p:nvCxnSpPr>
          <p:spPr>
            <a:xfrm>
              <a:off x="914220" y="5257795"/>
              <a:ext cx="3352642" cy="1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3" name="TextBox 80"/>
            <p:cNvSpPr txBox="1">
              <a:spLocks noChangeArrowheads="1"/>
            </p:cNvSpPr>
            <p:nvPr/>
          </p:nvSpPr>
          <p:spPr bwMode="auto">
            <a:xfrm>
              <a:off x="3276600" y="5246709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0984" name="TextBox 8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952625" y="4278313"/>
            <a:ext cx="3810000" cy="598487"/>
            <a:chOff x="422196" y="3581400"/>
            <a:chExt cx="3810767" cy="597590"/>
          </a:xfrm>
        </p:grpSpPr>
        <p:grpSp>
          <p:nvGrpSpPr>
            <p:cNvPr id="40978" name="Group 17"/>
            <p:cNvGrpSpPr>
              <a:grpSpLocks/>
            </p:cNvGrpSpPr>
            <p:nvPr/>
          </p:nvGrpSpPr>
          <p:grpSpPr bwMode="auto">
            <a:xfrm>
              <a:off x="879488" y="3718018"/>
              <a:ext cx="3353475" cy="460972"/>
              <a:chOff x="879488" y="3718018"/>
              <a:chExt cx="3353475" cy="460972"/>
            </a:xfrm>
          </p:grpSpPr>
          <p:cxnSp>
            <p:nvCxnSpPr>
              <p:cNvPr id="18" name="Straight Connector 87"/>
              <p:cNvCxnSpPr/>
              <p:nvPr/>
            </p:nvCxnSpPr>
            <p:spPr>
              <a:xfrm>
                <a:off x="879488" y="3733572"/>
                <a:ext cx="3353475" cy="1585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1" name="TextBox 88"/>
              <p:cNvSpPr txBox="1">
                <a:spLocks noChangeArrowheads="1"/>
              </p:cNvSpPr>
              <p:nvPr/>
            </p:nvSpPr>
            <p:spPr bwMode="auto">
              <a:xfrm>
                <a:off x="2717849" y="3718018"/>
                <a:ext cx="1315049" cy="46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Kereslet</a:t>
                </a:r>
                <a:endParaRPr lang="en-US" altLang="en-US" sz="2400"/>
              </a:p>
            </p:txBody>
          </p:sp>
        </p:grpSp>
        <p:sp>
          <p:nvSpPr>
            <p:cNvPr id="40979" name="TextBox 86"/>
            <p:cNvSpPr txBox="1">
              <a:spLocks noChangeArrowheads="1"/>
            </p:cNvSpPr>
            <p:nvPr/>
          </p:nvSpPr>
          <p:spPr bwMode="auto">
            <a:xfrm>
              <a:off x="422196" y="3581400"/>
              <a:ext cx="527815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grpSp>
        <p:nvGrpSpPr>
          <p:cNvPr id="40968" name="Group 35"/>
          <p:cNvGrpSpPr>
            <a:grpSpLocks/>
          </p:cNvGrpSpPr>
          <p:nvPr/>
        </p:nvGrpSpPr>
        <p:grpSpPr bwMode="auto">
          <a:xfrm>
            <a:off x="152400" y="1806461"/>
            <a:ext cx="2910010" cy="2308225"/>
            <a:chOff x="-2009061" y="2520770"/>
            <a:chExt cx="2909232" cy="2306139"/>
          </a:xfrm>
        </p:grpSpPr>
        <p:sp>
          <p:nvSpPr>
            <p:cNvPr id="21" name="TextBox 97"/>
            <p:cNvSpPr txBox="1">
              <a:spLocks noChangeArrowheads="1"/>
            </p:cNvSpPr>
            <p:nvPr/>
          </p:nvSpPr>
          <p:spPr bwMode="auto">
            <a:xfrm>
              <a:off x="-2009061" y="2520770"/>
              <a:ext cx="2209209" cy="230613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hu-HU" dirty="0"/>
                <a:t>1. </a:t>
              </a:r>
              <a:r>
                <a:rPr lang="hu-HU" dirty="0" smtClean="0"/>
                <a:t>Bármely</a:t>
              </a:r>
              <a:br>
                <a:rPr lang="hu-HU" dirty="0" smtClean="0"/>
              </a:br>
              <a:r>
                <a:rPr lang="en-US" dirty="0" smtClean="0"/>
                <a:t>$4</a:t>
              </a:r>
              <a:r>
                <a:rPr lang="hu-HU" dirty="0" smtClean="0"/>
                <a:t> </a:t>
              </a:r>
              <a:r>
                <a:rPr lang="hu-HU" dirty="0"/>
                <a:t>feletti</a:t>
              </a:r>
            </a:p>
            <a:p>
              <a:pPr marL="0" indent="0">
                <a:buFontTx/>
                <a:buNone/>
                <a:defRPr/>
              </a:pPr>
              <a:r>
                <a:rPr lang="hu-HU" dirty="0"/>
                <a:t>árnál a keresett</a:t>
              </a:r>
              <a:r>
                <a:rPr lang="en-US" dirty="0"/>
                <a:t> mennyiség</a:t>
              </a:r>
            </a:p>
            <a:p>
              <a:pPr marL="0" indent="0">
                <a:buFontTx/>
                <a:buNone/>
                <a:defRPr/>
              </a:pPr>
              <a:r>
                <a:rPr lang="hu-HU" dirty="0" smtClean="0"/>
                <a:t>nulla</a:t>
              </a:r>
              <a:endParaRPr lang="en-US" dirty="0"/>
            </a:p>
          </p:txBody>
        </p:sp>
        <p:cxnSp>
          <p:nvCxnSpPr>
            <p:cNvPr id="22" name="Straight Connector 98"/>
            <p:cNvCxnSpPr/>
            <p:nvPr/>
          </p:nvCxnSpPr>
          <p:spPr>
            <a:xfrm flipH="1" flipV="1">
              <a:off x="168807" y="3638058"/>
              <a:ext cx="731364" cy="110484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5111750" y="2185988"/>
            <a:ext cx="3186938" cy="2149475"/>
            <a:chOff x="2742798" y="3111336"/>
            <a:chExt cx="3188806" cy="2146464"/>
          </a:xfrm>
        </p:grpSpPr>
        <p:sp>
          <p:nvSpPr>
            <p:cNvPr id="24" name="TextBox 100"/>
            <p:cNvSpPr txBox="1">
              <a:spLocks noChangeArrowheads="1"/>
            </p:cNvSpPr>
            <p:nvPr/>
          </p:nvSpPr>
          <p:spPr bwMode="auto">
            <a:xfrm>
              <a:off x="3118161" y="3111336"/>
              <a:ext cx="2813443" cy="119864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indent="0" eaLnBrk="1" hangingPunct="1">
                <a:buFontTx/>
                <a:buNone/>
                <a:defRPr sz="2400">
                  <a:latin typeface="+mn-lt"/>
                  <a:cs typeface="+mn-cs"/>
                </a:defRPr>
              </a:lvl1pPr>
              <a:lvl2pPr marL="742950" indent="-285750">
                <a:defRPr>
                  <a:latin typeface="+mn-lt"/>
                  <a:cs typeface="+mn-cs"/>
                </a:defRPr>
              </a:lvl2pPr>
              <a:lvl3pPr marL="1143000" indent="-228600">
                <a:defRPr>
                  <a:latin typeface="+mn-lt"/>
                  <a:cs typeface="+mn-cs"/>
                </a:defRPr>
              </a:lvl3pPr>
              <a:lvl4pPr marL="1600200" indent="-228600">
                <a:defRPr>
                  <a:latin typeface="+mn-lt"/>
                  <a:cs typeface="+mn-cs"/>
                </a:defRPr>
              </a:lvl4pPr>
              <a:lvl5pPr marL="2057400" indent="-228600">
                <a:defRPr>
                  <a:latin typeface="+mn-lt"/>
                  <a:cs typeface="+mn-c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9pPr>
            </a:lstStyle>
            <a:p>
              <a:r>
                <a:rPr lang="en-US" altLang="en-US" dirty="0"/>
                <a:t>2. </a:t>
              </a:r>
              <a:r>
                <a:rPr lang="hu-HU" altLang="en-US" dirty="0"/>
                <a:t>Pontosan </a:t>
              </a:r>
              <a:r>
                <a:rPr lang="en-US" altLang="en-US" dirty="0"/>
                <a:t>$4</a:t>
              </a:r>
              <a:r>
                <a:rPr lang="hu-HU" altLang="en-US" dirty="0" err="1"/>
                <a:t>-nál</a:t>
              </a:r>
              <a:endParaRPr lang="en-US" altLang="en-US" dirty="0"/>
            </a:p>
            <a:p>
              <a:r>
                <a:rPr lang="hu-HU" altLang="en-US" dirty="0"/>
                <a:t>a fogyasztók bár-</a:t>
              </a:r>
            </a:p>
            <a:p>
              <a:r>
                <a:rPr lang="hu-HU" altLang="en-US" dirty="0"/>
                <a:t>mennyit megvesznek</a:t>
              </a:r>
              <a:endParaRPr lang="en-US" altLang="en-US" dirty="0"/>
            </a:p>
          </p:txBody>
        </p:sp>
        <p:cxnSp>
          <p:nvCxnSpPr>
            <p:cNvPr id="25" name="Straight Connector 101"/>
            <p:cNvCxnSpPr/>
            <p:nvPr/>
          </p:nvCxnSpPr>
          <p:spPr>
            <a:xfrm rot="5400000" flipH="1" flipV="1">
              <a:off x="2743050" y="4953115"/>
              <a:ext cx="304433" cy="304937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4086225" y="3709988"/>
            <a:ext cx="5048250" cy="1938337"/>
            <a:chOff x="1917463" y="1111252"/>
            <a:chExt cx="5046648" cy="1938992"/>
          </a:xfrm>
        </p:grpSpPr>
        <p:sp>
          <p:nvSpPr>
            <p:cNvPr id="27" name="TextBox 110"/>
            <p:cNvSpPr txBox="1">
              <a:spLocks noChangeArrowheads="1"/>
            </p:cNvSpPr>
            <p:nvPr/>
          </p:nvSpPr>
          <p:spPr bwMode="auto">
            <a:xfrm>
              <a:off x="4384033" y="1111252"/>
              <a:ext cx="2580078" cy="193899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3. </a:t>
              </a: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 alatti árnál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keresett </a:t>
              </a:r>
              <a:r>
                <a:rPr lang="en-US" altLang="en-US" dirty="0" smtClean="0"/>
                <a:t>mennyiség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végtelen</a:t>
              </a:r>
              <a:endParaRPr lang="en-US" altLang="en-US" dirty="0" smtClean="0"/>
            </a:p>
          </p:txBody>
        </p:sp>
        <p:cxnSp>
          <p:nvCxnSpPr>
            <p:cNvPr id="28" name="Straight Connector 111"/>
            <p:cNvCxnSpPr>
              <a:endCxn id="27" idx="1"/>
            </p:cNvCxnSpPr>
            <p:nvPr/>
          </p:nvCxnSpPr>
          <p:spPr>
            <a:xfrm flipV="1">
              <a:off x="1917463" y="2081542"/>
              <a:ext cx="2466192" cy="42559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111"/>
          <p:cNvCxnSpPr/>
          <p:nvPr/>
        </p:nvCxnSpPr>
        <p:spPr bwMode="auto">
          <a:xfrm flipV="1">
            <a:off x="4706938" y="2786063"/>
            <a:ext cx="782637" cy="164465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1"/>
          <p:cNvSpPr>
            <a:spLocks noChangeArrowheads="1"/>
          </p:cNvSpPr>
          <p:nvPr/>
        </p:nvSpPr>
        <p:spPr bwMode="auto">
          <a:xfrm>
            <a:off x="1692275" y="3789363"/>
            <a:ext cx="1584325" cy="8064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67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3084125E-1D15-469D-A2BF-5DD9A0EF28F4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1662113" y="2079625"/>
            <a:ext cx="4067175" cy="4108450"/>
            <a:chOff x="1047" y="1310"/>
            <a:chExt cx="2562" cy="2588"/>
          </a:xfrm>
        </p:grpSpPr>
        <p:sp>
          <p:nvSpPr>
            <p:cNvPr id="62501" name="Rectangle 4"/>
            <p:cNvSpPr>
              <a:spLocks noChangeArrowheads="1"/>
            </p:cNvSpPr>
            <p:nvPr/>
          </p:nvSpPr>
          <p:spPr bwMode="auto">
            <a:xfrm>
              <a:off x="3171" y="3421"/>
              <a:ext cx="4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Kereslet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502" name="Line 5"/>
            <p:cNvSpPr>
              <a:spLocks noChangeShapeType="1"/>
            </p:cNvSpPr>
            <p:nvPr/>
          </p:nvSpPr>
          <p:spPr bwMode="auto">
            <a:xfrm>
              <a:off x="1087" y="1350"/>
              <a:ext cx="2369" cy="25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22" name="Freeform 6"/>
            <p:cNvSpPr>
              <a:spLocks/>
            </p:cNvSpPr>
            <p:nvPr/>
          </p:nvSpPr>
          <p:spPr bwMode="auto">
            <a:xfrm>
              <a:off x="1047" y="1310"/>
              <a:ext cx="71" cy="69"/>
            </a:xfrm>
            <a:custGeom>
              <a:avLst/>
              <a:gdLst>
                <a:gd name="T0" fmla="*/ 27 w 71"/>
                <a:gd name="T1" fmla="*/ 68 h 69"/>
                <a:gd name="T2" fmla="*/ 56 w 71"/>
                <a:gd name="T3" fmla="*/ 54 h 69"/>
                <a:gd name="T4" fmla="*/ 56 w 71"/>
                <a:gd name="T5" fmla="*/ 41 h 69"/>
                <a:gd name="T6" fmla="*/ 70 w 71"/>
                <a:gd name="T7" fmla="*/ 27 h 69"/>
                <a:gd name="T8" fmla="*/ 56 w 71"/>
                <a:gd name="T9" fmla="*/ 14 h 69"/>
                <a:gd name="T10" fmla="*/ 56 w 71"/>
                <a:gd name="T11" fmla="*/ 0 h 69"/>
                <a:gd name="T12" fmla="*/ 27 w 71"/>
                <a:gd name="T13" fmla="*/ 0 h 69"/>
                <a:gd name="T14" fmla="*/ 14 w 71"/>
                <a:gd name="T15" fmla="*/ 0 h 69"/>
                <a:gd name="T16" fmla="*/ 0 w 71"/>
                <a:gd name="T17" fmla="*/ 14 h 69"/>
                <a:gd name="T18" fmla="*/ 0 w 71"/>
                <a:gd name="T19" fmla="*/ 27 h 69"/>
                <a:gd name="T20" fmla="*/ 0 w 71"/>
                <a:gd name="T21" fmla="*/ 41 h 69"/>
                <a:gd name="T22" fmla="*/ 14 w 71"/>
                <a:gd name="T23" fmla="*/ 54 h 69"/>
                <a:gd name="T24" fmla="*/ 27 w 71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69">
                  <a:moveTo>
                    <a:pt x="27" y="68"/>
                  </a:moveTo>
                  <a:lnTo>
                    <a:pt x="56" y="54"/>
                  </a:lnTo>
                  <a:lnTo>
                    <a:pt x="56" y="41"/>
                  </a:lnTo>
                  <a:lnTo>
                    <a:pt x="70" y="27"/>
                  </a:lnTo>
                  <a:lnTo>
                    <a:pt x="56" y="1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14" y="54"/>
                  </a:lnTo>
                  <a:lnTo>
                    <a:pt x="27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2469" name="Group 7"/>
          <p:cNvGrpSpPr>
            <a:grpSpLocks/>
          </p:cNvGrpSpPr>
          <p:nvPr/>
        </p:nvGrpSpPr>
        <p:grpSpPr bwMode="auto">
          <a:xfrm>
            <a:off x="990600" y="1752600"/>
            <a:ext cx="7099300" cy="4818063"/>
            <a:chOff x="624" y="1104"/>
            <a:chExt cx="4472" cy="3035"/>
          </a:xfrm>
        </p:grpSpPr>
        <p:sp>
          <p:nvSpPr>
            <p:cNvPr id="62497" name="Rectangle 8"/>
            <p:cNvSpPr>
              <a:spLocks noChangeArrowheads="1"/>
            </p:cNvSpPr>
            <p:nvPr/>
          </p:nvSpPr>
          <p:spPr bwMode="auto">
            <a:xfrm>
              <a:off x="4518" y="3965"/>
              <a:ext cx="5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Mennyiség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8" name="Rectangle 9"/>
            <p:cNvSpPr>
              <a:spLocks noChangeArrowheads="1"/>
            </p:cNvSpPr>
            <p:nvPr/>
          </p:nvSpPr>
          <p:spPr bwMode="auto">
            <a:xfrm>
              <a:off x="624" y="1104"/>
              <a:ext cx="1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hu-HU" altLang="en-US">
                  <a:latin typeface="Arial Narrow" pitchFamily="34" charset="0"/>
                  <a:ea typeface="MS PGothic" pitchFamily="34" charset="-128"/>
                </a:rPr>
                <a:t>Ár</a:t>
              </a:r>
              <a:endParaRPr lang="en-GB" altLang="en-US">
                <a:latin typeface="Arial Narrow" pitchFamily="34" charset="0"/>
                <a:ea typeface="MS PGothic" pitchFamily="34" charset="-128"/>
              </a:endParaRPr>
            </a:p>
          </p:txBody>
        </p:sp>
        <p:sp>
          <p:nvSpPr>
            <p:cNvPr id="62499" name="Rectangle 10"/>
            <p:cNvSpPr>
              <a:spLocks noChangeArrowheads="1"/>
            </p:cNvSpPr>
            <p:nvPr/>
          </p:nvSpPr>
          <p:spPr bwMode="auto">
            <a:xfrm>
              <a:off x="948" y="392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0</a:t>
              </a:r>
            </a:p>
          </p:txBody>
        </p:sp>
        <p:sp>
          <p:nvSpPr>
            <p:cNvPr id="214027" name="Freeform 11"/>
            <p:cNvSpPr>
              <a:spLocks/>
            </p:cNvSpPr>
            <p:nvPr/>
          </p:nvSpPr>
          <p:spPr bwMode="auto">
            <a:xfrm>
              <a:off x="1074" y="1131"/>
              <a:ext cx="3833" cy="2789"/>
            </a:xfrm>
            <a:custGeom>
              <a:avLst/>
              <a:gdLst>
                <a:gd name="T0" fmla="*/ 0 w 3833"/>
                <a:gd name="T1" fmla="*/ 0 h 2789"/>
                <a:gd name="T2" fmla="*/ 0 w 3833"/>
                <a:gd name="T3" fmla="*/ 2788 h 2789"/>
                <a:gd name="T4" fmla="*/ 3832 w 3833"/>
                <a:gd name="T5" fmla="*/ 2788 h 2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33" h="2789">
                  <a:moveTo>
                    <a:pt x="0" y="0"/>
                  </a:moveTo>
                  <a:lnTo>
                    <a:pt x="0" y="2788"/>
                  </a:lnTo>
                  <a:lnTo>
                    <a:pt x="3832" y="2788"/>
                  </a:lnTo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4028" name="Freeform 12"/>
          <p:cNvSpPr>
            <a:spLocks/>
          </p:cNvSpPr>
          <p:nvPr/>
        </p:nvSpPr>
        <p:spPr bwMode="auto">
          <a:xfrm>
            <a:off x="3189288" y="3714750"/>
            <a:ext cx="109537" cy="109538"/>
          </a:xfrm>
          <a:custGeom>
            <a:avLst/>
            <a:gdLst>
              <a:gd name="T0" fmla="*/ 42862 w 69"/>
              <a:gd name="T1" fmla="*/ 107950 h 69"/>
              <a:gd name="T2" fmla="*/ 85725 w 69"/>
              <a:gd name="T3" fmla="*/ 107950 h 69"/>
              <a:gd name="T4" fmla="*/ 85725 w 69"/>
              <a:gd name="T5" fmla="*/ 85725 h 69"/>
              <a:gd name="T6" fmla="*/ 107950 w 69"/>
              <a:gd name="T7" fmla="*/ 65088 h 69"/>
              <a:gd name="T8" fmla="*/ 85725 w 69"/>
              <a:gd name="T9" fmla="*/ 22225 h 69"/>
              <a:gd name="T10" fmla="*/ 85725 w 69"/>
              <a:gd name="T11" fmla="*/ 0 h 69"/>
              <a:gd name="T12" fmla="*/ 42862 w 69"/>
              <a:gd name="T13" fmla="*/ 0 h 69"/>
              <a:gd name="T14" fmla="*/ 22225 w 69"/>
              <a:gd name="T15" fmla="*/ 0 h 69"/>
              <a:gd name="T16" fmla="*/ 0 w 69"/>
              <a:gd name="T17" fmla="*/ 22225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42862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27" y="68"/>
                </a:moveTo>
                <a:lnTo>
                  <a:pt x="54" y="68"/>
                </a:lnTo>
                <a:lnTo>
                  <a:pt x="54" y="54"/>
                </a:lnTo>
                <a:lnTo>
                  <a:pt x="68" y="41"/>
                </a:lnTo>
                <a:lnTo>
                  <a:pt x="54" y="14"/>
                </a:lnTo>
                <a:lnTo>
                  <a:pt x="54" y="0"/>
                </a:lnTo>
                <a:lnTo>
                  <a:pt x="27" y="0"/>
                </a:lnTo>
                <a:lnTo>
                  <a:pt x="14" y="0"/>
                </a:lnTo>
                <a:lnTo>
                  <a:pt x="0" y="14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29" name="Freeform 13"/>
          <p:cNvSpPr>
            <a:spLocks/>
          </p:cNvSpPr>
          <p:nvPr/>
        </p:nvSpPr>
        <p:spPr bwMode="auto">
          <a:xfrm>
            <a:off x="1704975" y="3779838"/>
            <a:ext cx="1528763" cy="2443162"/>
          </a:xfrm>
          <a:custGeom>
            <a:avLst/>
            <a:gdLst>
              <a:gd name="T0" fmla="*/ 0 w 963"/>
              <a:gd name="T1" fmla="*/ 0 h 1539"/>
              <a:gd name="T2" fmla="*/ 1527175 w 963"/>
              <a:gd name="T3" fmla="*/ 0 h 1539"/>
              <a:gd name="T4" fmla="*/ 1527175 w 963"/>
              <a:gd name="T5" fmla="*/ 2441575 h 15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3" h="1539">
                <a:moveTo>
                  <a:pt x="0" y="0"/>
                </a:moveTo>
                <a:lnTo>
                  <a:pt x="962" y="0"/>
                </a:lnTo>
                <a:lnTo>
                  <a:pt x="962" y="153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2" name="Rectangle 14"/>
          <p:cNvSpPr>
            <a:spLocks noChangeArrowheads="1"/>
          </p:cNvSpPr>
          <p:nvPr/>
        </p:nvSpPr>
        <p:spPr bwMode="auto">
          <a:xfrm>
            <a:off x="971550" y="3644900"/>
            <a:ext cx="2174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62473" name="Rectangle 15"/>
          <p:cNvSpPr>
            <a:spLocks noChangeArrowheads="1"/>
          </p:cNvSpPr>
          <p:nvPr/>
        </p:nvSpPr>
        <p:spPr bwMode="auto">
          <a:xfrm>
            <a:off x="3140075" y="6237288"/>
            <a:ext cx="2365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214032" name="Freeform 16"/>
          <p:cNvSpPr>
            <a:spLocks/>
          </p:cNvSpPr>
          <p:nvPr/>
        </p:nvSpPr>
        <p:spPr bwMode="auto">
          <a:xfrm>
            <a:off x="1738313" y="2181225"/>
            <a:ext cx="1528762" cy="1582738"/>
          </a:xfrm>
          <a:custGeom>
            <a:avLst/>
            <a:gdLst>
              <a:gd name="T0" fmla="*/ 0 w 963"/>
              <a:gd name="T1" fmla="*/ 0 h 1045"/>
              <a:gd name="T2" fmla="*/ 0 w 963"/>
              <a:gd name="T3" fmla="*/ 1581223 h 1045"/>
              <a:gd name="T4" fmla="*/ 1527175 w 963"/>
              <a:gd name="T5" fmla="*/ 1581223 h 1045"/>
              <a:gd name="T6" fmla="*/ 0 w 963"/>
              <a:gd name="T7" fmla="*/ 0 h 10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3" h="1045">
                <a:moveTo>
                  <a:pt x="0" y="0"/>
                </a:moveTo>
                <a:lnTo>
                  <a:pt x="0" y="1044"/>
                </a:lnTo>
                <a:lnTo>
                  <a:pt x="962" y="104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75" name="Rectangle 17"/>
          <p:cNvSpPr>
            <a:spLocks noChangeArrowheads="1"/>
          </p:cNvSpPr>
          <p:nvPr/>
        </p:nvSpPr>
        <p:spPr bwMode="auto">
          <a:xfrm>
            <a:off x="1644650" y="3154363"/>
            <a:ext cx="11985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Első fogyasztó eredeti többlete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76" name="Rectangle 18"/>
          <p:cNvSpPr>
            <a:spLocks noChangeArrowheads="1"/>
          </p:cNvSpPr>
          <p:nvPr/>
        </p:nvSpPr>
        <p:spPr bwMode="auto">
          <a:xfrm>
            <a:off x="1787525" y="1897063"/>
            <a:ext cx="12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A</a:t>
            </a:r>
          </a:p>
        </p:txBody>
      </p:sp>
      <p:sp>
        <p:nvSpPr>
          <p:cNvPr id="62477" name="Rectangle 19"/>
          <p:cNvSpPr>
            <a:spLocks noChangeArrowheads="1"/>
          </p:cNvSpPr>
          <p:nvPr/>
        </p:nvSpPr>
        <p:spPr bwMode="auto">
          <a:xfrm>
            <a:off x="1492250" y="3675063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B</a:t>
            </a:r>
          </a:p>
        </p:txBody>
      </p:sp>
      <p:sp>
        <p:nvSpPr>
          <p:cNvPr id="62478" name="Rectangle 20"/>
          <p:cNvSpPr>
            <a:spLocks noChangeArrowheads="1"/>
          </p:cNvSpPr>
          <p:nvPr/>
        </p:nvSpPr>
        <p:spPr bwMode="auto">
          <a:xfrm>
            <a:off x="3313113" y="3554413"/>
            <a:ext cx="12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C</a:t>
            </a:r>
          </a:p>
        </p:txBody>
      </p:sp>
      <p:sp>
        <p:nvSpPr>
          <p:cNvPr id="214037" name="Freeform 21"/>
          <p:cNvSpPr>
            <a:spLocks/>
          </p:cNvSpPr>
          <p:nvPr/>
        </p:nvSpPr>
        <p:spPr bwMode="auto">
          <a:xfrm>
            <a:off x="3951288" y="4521200"/>
            <a:ext cx="111125" cy="109538"/>
          </a:xfrm>
          <a:custGeom>
            <a:avLst/>
            <a:gdLst>
              <a:gd name="T0" fmla="*/ 46038 w 70"/>
              <a:gd name="T1" fmla="*/ 107950 h 69"/>
              <a:gd name="T2" fmla="*/ 66675 w 70"/>
              <a:gd name="T3" fmla="*/ 107950 h 69"/>
              <a:gd name="T4" fmla="*/ 88900 w 70"/>
              <a:gd name="T5" fmla="*/ 85725 h 69"/>
              <a:gd name="T6" fmla="*/ 109538 w 70"/>
              <a:gd name="T7" fmla="*/ 65088 h 69"/>
              <a:gd name="T8" fmla="*/ 88900 w 70"/>
              <a:gd name="T9" fmla="*/ 42863 h 69"/>
              <a:gd name="T10" fmla="*/ 66675 w 70"/>
              <a:gd name="T11" fmla="*/ 22225 h 69"/>
              <a:gd name="T12" fmla="*/ 46038 w 70"/>
              <a:gd name="T13" fmla="*/ 0 h 69"/>
              <a:gd name="T14" fmla="*/ 23813 w 70"/>
              <a:gd name="T15" fmla="*/ 22225 h 69"/>
              <a:gd name="T16" fmla="*/ 0 w 70"/>
              <a:gd name="T17" fmla="*/ 42863 h 69"/>
              <a:gd name="T18" fmla="*/ 0 w 70"/>
              <a:gd name="T19" fmla="*/ 65088 h 69"/>
              <a:gd name="T20" fmla="*/ 0 w 70"/>
              <a:gd name="T21" fmla="*/ 85725 h 69"/>
              <a:gd name="T22" fmla="*/ 23813 w 70"/>
              <a:gd name="T23" fmla="*/ 107950 h 69"/>
              <a:gd name="T24" fmla="*/ 46038 w 70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0" h="69">
                <a:moveTo>
                  <a:pt x="29" y="68"/>
                </a:moveTo>
                <a:lnTo>
                  <a:pt x="42" y="68"/>
                </a:lnTo>
                <a:lnTo>
                  <a:pt x="56" y="54"/>
                </a:lnTo>
                <a:lnTo>
                  <a:pt x="69" y="41"/>
                </a:lnTo>
                <a:lnTo>
                  <a:pt x="56" y="27"/>
                </a:lnTo>
                <a:lnTo>
                  <a:pt x="42" y="14"/>
                </a:lnTo>
                <a:lnTo>
                  <a:pt x="29" y="0"/>
                </a:lnTo>
                <a:lnTo>
                  <a:pt x="15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5" y="68"/>
                </a:lnTo>
                <a:lnTo>
                  <a:pt x="29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38" name="Freeform 22"/>
          <p:cNvSpPr>
            <a:spLocks/>
          </p:cNvSpPr>
          <p:nvPr/>
        </p:nvSpPr>
        <p:spPr bwMode="auto">
          <a:xfrm>
            <a:off x="1704975" y="4586288"/>
            <a:ext cx="2293938" cy="1636712"/>
          </a:xfrm>
          <a:custGeom>
            <a:avLst/>
            <a:gdLst>
              <a:gd name="T0" fmla="*/ 0 w 1445"/>
              <a:gd name="T1" fmla="*/ 0 h 1031"/>
              <a:gd name="T2" fmla="*/ 2292350 w 1445"/>
              <a:gd name="T3" fmla="*/ 0 h 1031"/>
              <a:gd name="T4" fmla="*/ 2292350 w 1445"/>
              <a:gd name="T5" fmla="*/ 1635125 h 1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5" h="1031">
                <a:moveTo>
                  <a:pt x="0" y="0"/>
                </a:moveTo>
                <a:lnTo>
                  <a:pt x="1444" y="0"/>
                </a:lnTo>
                <a:lnTo>
                  <a:pt x="1444" y="10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971550" y="4468813"/>
            <a:ext cx="2174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P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214040" name="Freeform 24"/>
          <p:cNvSpPr>
            <a:spLocks/>
          </p:cNvSpPr>
          <p:nvPr/>
        </p:nvSpPr>
        <p:spPr bwMode="auto">
          <a:xfrm>
            <a:off x="1662113" y="4521200"/>
            <a:ext cx="112712" cy="109538"/>
          </a:xfrm>
          <a:custGeom>
            <a:avLst/>
            <a:gdLst>
              <a:gd name="T0" fmla="*/ 42862 w 71"/>
              <a:gd name="T1" fmla="*/ 107950 h 69"/>
              <a:gd name="T2" fmla="*/ 88900 w 71"/>
              <a:gd name="T3" fmla="*/ 107950 h 69"/>
              <a:gd name="T4" fmla="*/ 88900 w 71"/>
              <a:gd name="T5" fmla="*/ 85725 h 69"/>
              <a:gd name="T6" fmla="*/ 111125 w 71"/>
              <a:gd name="T7" fmla="*/ 65088 h 69"/>
              <a:gd name="T8" fmla="*/ 88900 w 71"/>
              <a:gd name="T9" fmla="*/ 42863 h 69"/>
              <a:gd name="T10" fmla="*/ 88900 w 71"/>
              <a:gd name="T11" fmla="*/ 22225 h 69"/>
              <a:gd name="T12" fmla="*/ 42862 w 71"/>
              <a:gd name="T13" fmla="*/ 0 h 69"/>
              <a:gd name="T14" fmla="*/ 22225 w 71"/>
              <a:gd name="T15" fmla="*/ 22225 h 69"/>
              <a:gd name="T16" fmla="*/ 0 w 71"/>
              <a:gd name="T17" fmla="*/ 42863 h 69"/>
              <a:gd name="T18" fmla="*/ 0 w 71"/>
              <a:gd name="T19" fmla="*/ 65088 h 69"/>
              <a:gd name="T20" fmla="*/ 0 w 71"/>
              <a:gd name="T21" fmla="*/ 85725 h 69"/>
              <a:gd name="T22" fmla="*/ 22225 w 71"/>
              <a:gd name="T23" fmla="*/ 107950 h 69"/>
              <a:gd name="T24" fmla="*/ 42862 w 71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1" h="69">
                <a:moveTo>
                  <a:pt x="27" y="68"/>
                </a:moveTo>
                <a:lnTo>
                  <a:pt x="56" y="68"/>
                </a:lnTo>
                <a:lnTo>
                  <a:pt x="56" y="54"/>
                </a:lnTo>
                <a:lnTo>
                  <a:pt x="70" y="41"/>
                </a:lnTo>
                <a:lnTo>
                  <a:pt x="56" y="27"/>
                </a:lnTo>
                <a:lnTo>
                  <a:pt x="56" y="14"/>
                </a:lnTo>
                <a:lnTo>
                  <a:pt x="27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27" y="6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83" name="Rectangle 25"/>
          <p:cNvSpPr>
            <a:spLocks noChangeArrowheads="1"/>
          </p:cNvSpPr>
          <p:nvPr/>
        </p:nvSpPr>
        <p:spPr bwMode="auto">
          <a:xfrm>
            <a:off x="3900488" y="6237288"/>
            <a:ext cx="236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latin typeface="Arial Narrow" pitchFamily="34" charset="0"/>
                <a:ea typeface="MS PGothic" pitchFamily="34" charset="-128"/>
              </a:rPr>
              <a:t>Q</a:t>
            </a:r>
            <a:r>
              <a:rPr lang="en-GB" altLang="en-US" i="1" baseline="-250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62484" name="Rectangle 26"/>
          <p:cNvSpPr>
            <a:spLocks noChangeArrowheads="1"/>
          </p:cNvSpPr>
          <p:nvPr/>
        </p:nvSpPr>
        <p:spPr bwMode="auto">
          <a:xfrm>
            <a:off x="4140200" y="4365625"/>
            <a:ext cx="10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F</a:t>
            </a:r>
          </a:p>
        </p:txBody>
      </p:sp>
      <p:sp>
        <p:nvSpPr>
          <p:cNvPr id="62485" name="Line 27"/>
          <p:cNvSpPr>
            <a:spLocks noChangeShapeType="1"/>
          </p:cNvSpPr>
          <p:nvPr/>
        </p:nvSpPr>
        <p:spPr bwMode="auto">
          <a:xfrm flipV="1">
            <a:off x="3708400" y="3644900"/>
            <a:ext cx="568325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Rectangle 28"/>
          <p:cNvSpPr>
            <a:spLocks noChangeArrowheads="1"/>
          </p:cNvSpPr>
          <p:nvPr/>
        </p:nvSpPr>
        <p:spPr bwMode="auto">
          <a:xfrm>
            <a:off x="4421188" y="3068638"/>
            <a:ext cx="15192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>
                <a:latin typeface="Arial Narrow" pitchFamily="34" charset="0"/>
                <a:ea typeface="MS PGothic" pitchFamily="34" charset="-128"/>
              </a:rPr>
              <a:t>Második fogyasztó többlete</a:t>
            </a:r>
          </a:p>
          <a:p>
            <a:endParaRPr lang="en-GB" altLang="en-US" sz="20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2487" name="Rectangle 29"/>
          <p:cNvSpPr>
            <a:spLocks noChangeArrowheads="1"/>
          </p:cNvSpPr>
          <p:nvPr/>
        </p:nvSpPr>
        <p:spPr bwMode="auto">
          <a:xfrm>
            <a:off x="1828800" y="4579938"/>
            <a:ext cx="128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latin typeface="Arial Narrow" pitchFamily="34" charset="0"/>
                <a:ea typeface="MS PGothic" pitchFamily="34" charset="-128"/>
              </a:rPr>
              <a:t>D</a:t>
            </a:r>
          </a:p>
        </p:txBody>
      </p:sp>
      <p:sp>
        <p:nvSpPr>
          <p:cNvPr id="62488" name="Rectangle 30"/>
          <p:cNvSpPr>
            <a:spLocks noChangeArrowheads="1"/>
          </p:cNvSpPr>
          <p:nvPr/>
        </p:nvSpPr>
        <p:spPr bwMode="auto">
          <a:xfrm>
            <a:off x="1828800" y="4800600"/>
            <a:ext cx="1981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2641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latin typeface="Arial Narrow" pitchFamily="34" charset="0"/>
                <a:ea typeface="MS PGothic" pitchFamily="34" charset="-128"/>
              </a:rPr>
              <a:t>Első fogyasztó többlete ennyivel nő</a:t>
            </a:r>
          </a:p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62489" name="Group 32"/>
          <p:cNvGrpSpPr>
            <a:grpSpLocks/>
          </p:cNvGrpSpPr>
          <p:nvPr/>
        </p:nvGrpSpPr>
        <p:grpSpPr bwMode="auto">
          <a:xfrm>
            <a:off x="3189288" y="3792538"/>
            <a:ext cx="809625" cy="1028700"/>
            <a:chOff x="2009" y="2381"/>
            <a:chExt cx="510" cy="669"/>
          </a:xfrm>
        </p:grpSpPr>
        <p:sp>
          <p:nvSpPr>
            <p:cNvPr id="214049" name="Freeform 33"/>
            <p:cNvSpPr>
              <a:spLocks/>
            </p:cNvSpPr>
            <p:nvPr/>
          </p:nvSpPr>
          <p:spPr bwMode="auto">
            <a:xfrm>
              <a:off x="2036" y="2381"/>
              <a:ext cx="483" cy="509"/>
            </a:xfrm>
            <a:custGeom>
              <a:avLst/>
              <a:gdLst>
                <a:gd name="T0" fmla="*/ 0 w 483"/>
                <a:gd name="T1" fmla="*/ 0 h 509"/>
                <a:gd name="T2" fmla="*/ 0 w 483"/>
                <a:gd name="T3" fmla="*/ 508 h 509"/>
                <a:gd name="T4" fmla="*/ 482 w 483"/>
                <a:gd name="T5" fmla="*/ 508 h 509"/>
                <a:gd name="T6" fmla="*/ 0 w 483"/>
                <a:gd name="T7" fmla="*/ 0 h 5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3" h="509">
                  <a:moveTo>
                    <a:pt x="0" y="0"/>
                  </a:moveTo>
                  <a:lnTo>
                    <a:pt x="0" y="508"/>
                  </a:lnTo>
                  <a:lnTo>
                    <a:pt x="482" y="508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5" name="Rectangle 34"/>
            <p:cNvSpPr>
              <a:spLocks noChangeArrowheads="1"/>
            </p:cNvSpPr>
            <p:nvPr/>
          </p:nvSpPr>
          <p:spPr bwMode="auto">
            <a:xfrm>
              <a:off x="2112" y="2880"/>
              <a:ext cx="75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2641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264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GB" altLang="en-US">
                  <a:latin typeface="Arial Narrow" pitchFamily="34" charset="0"/>
                  <a:ea typeface="MS PGothic" pitchFamily="34" charset="-128"/>
                </a:rPr>
                <a:t>E</a:t>
              </a:r>
            </a:p>
          </p:txBody>
        </p:sp>
        <p:sp>
          <p:nvSpPr>
            <p:cNvPr id="214051" name="Freeform 35"/>
            <p:cNvSpPr>
              <a:spLocks/>
            </p:cNvSpPr>
            <p:nvPr/>
          </p:nvSpPr>
          <p:spPr bwMode="auto">
            <a:xfrm>
              <a:off x="2009" y="2848"/>
              <a:ext cx="69" cy="69"/>
            </a:xfrm>
            <a:custGeom>
              <a:avLst/>
              <a:gdLst>
                <a:gd name="T0" fmla="*/ 27 w 69"/>
                <a:gd name="T1" fmla="*/ 68 h 69"/>
                <a:gd name="T2" fmla="*/ 54 w 69"/>
                <a:gd name="T3" fmla="*/ 68 h 69"/>
                <a:gd name="T4" fmla="*/ 54 w 69"/>
                <a:gd name="T5" fmla="*/ 54 h 69"/>
                <a:gd name="T6" fmla="*/ 68 w 69"/>
                <a:gd name="T7" fmla="*/ 41 h 69"/>
                <a:gd name="T8" fmla="*/ 54 w 69"/>
                <a:gd name="T9" fmla="*/ 27 h 69"/>
                <a:gd name="T10" fmla="*/ 54 w 69"/>
                <a:gd name="T11" fmla="*/ 14 h 69"/>
                <a:gd name="T12" fmla="*/ 27 w 69"/>
                <a:gd name="T13" fmla="*/ 0 h 69"/>
                <a:gd name="T14" fmla="*/ 14 w 69"/>
                <a:gd name="T15" fmla="*/ 14 h 69"/>
                <a:gd name="T16" fmla="*/ 0 w 69"/>
                <a:gd name="T17" fmla="*/ 27 h 69"/>
                <a:gd name="T18" fmla="*/ 0 w 69"/>
                <a:gd name="T19" fmla="*/ 41 h 69"/>
                <a:gd name="T20" fmla="*/ 0 w 69"/>
                <a:gd name="T21" fmla="*/ 54 h 69"/>
                <a:gd name="T22" fmla="*/ 14 w 69"/>
                <a:gd name="T23" fmla="*/ 68 h 69"/>
                <a:gd name="T24" fmla="*/ 27 w 69"/>
                <a:gd name="T25" fmla="*/ 68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9" h="69">
                  <a:moveTo>
                    <a:pt x="27" y="68"/>
                  </a:moveTo>
                  <a:lnTo>
                    <a:pt x="54" y="68"/>
                  </a:lnTo>
                  <a:lnTo>
                    <a:pt x="54" y="54"/>
                  </a:lnTo>
                  <a:lnTo>
                    <a:pt x="68" y="41"/>
                  </a:lnTo>
                  <a:lnTo>
                    <a:pt x="54" y="27"/>
                  </a:lnTo>
                  <a:lnTo>
                    <a:pt x="54" y="14"/>
                  </a:lnTo>
                  <a:lnTo>
                    <a:pt x="27" y="0"/>
                  </a:lnTo>
                  <a:lnTo>
                    <a:pt x="14" y="14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0" y="54"/>
                  </a:lnTo>
                  <a:lnTo>
                    <a:pt x="14" y="68"/>
                  </a:lnTo>
                  <a:lnTo>
                    <a:pt x="27" y="68"/>
                  </a:lnTo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490" name="Line 36"/>
          <p:cNvSpPr>
            <a:spLocks noChangeShapeType="1"/>
          </p:cNvSpPr>
          <p:nvPr/>
        </p:nvSpPr>
        <p:spPr bwMode="auto">
          <a:xfrm flipH="1">
            <a:off x="3232150" y="3779838"/>
            <a:ext cx="0" cy="808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37"/>
          <p:cNvSpPr>
            <a:spLocks noChangeShapeType="1"/>
          </p:cNvSpPr>
          <p:nvPr/>
        </p:nvSpPr>
        <p:spPr bwMode="auto">
          <a:xfrm flipH="1">
            <a:off x="2492375" y="4470400"/>
            <a:ext cx="6985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38"/>
          <p:cNvSpPr>
            <a:spLocks noChangeShapeType="1"/>
          </p:cNvSpPr>
          <p:nvPr/>
        </p:nvSpPr>
        <p:spPr bwMode="auto">
          <a:xfrm flipH="1">
            <a:off x="684213" y="3644900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fogyasztói többletre</a:t>
            </a:r>
            <a:br>
              <a:rPr lang="hu-HU" sz="4000" dirty="0" smtClean="0"/>
            </a:b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534250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Termelői többlet</a:t>
            </a:r>
            <a:endParaRPr lang="en-GB" altLang="en-US" smtClean="0"/>
          </a:p>
        </p:txBody>
      </p:sp>
      <p:sp>
        <p:nvSpPr>
          <p:cNvPr id="67593" name="Rectangle 9"/>
          <p:cNvSpPr>
            <a:spLocks noGrp="1" noChangeArrowheads="1"/>
          </p:cNvSpPr>
          <p:nvPr>
            <p:ph idx="1"/>
          </p:nvPr>
        </p:nvSpPr>
        <p:spPr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tabLst>
                <a:tab pos="738188" algn="l"/>
              </a:tabLst>
              <a:defRPr/>
            </a:pPr>
            <a:r>
              <a:rPr lang="hu-HU" sz="3600" dirty="0" smtClean="0"/>
              <a:t>Kínálati görbe</a:t>
            </a:r>
            <a:endParaRPr lang="en-GB" sz="3600" dirty="0" smtClean="0"/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Azt mutatja meg, mennyit hajlandóak a termelők eladni adott ár mellett</a:t>
            </a:r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Az eladási hajlandóságot a költségek határozzák meg (alternatív költségként: minden, amelyről a termelőnek le kell mondania, hogy a terméket létrehozza)</a:t>
            </a:r>
          </a:p>
          <a:p>
            <a:pPr marL="720000" indent="-34920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738188" algn="l"/>
              </a:tabLst>
              <a:defRPr/>
            </a:pPr>
            <a:r>
              <a:rPr lang="hu-HU" dirty="0" smtClean="0"/>
              <a:t>Ahogy nő a piaci ár, kevésbé hatékony termelők és be tudnak lépni a piacra (akik magasabb költséggel dolgoznak)</a:t>
            </a:r>
          </a:p>
        </p:txBody>
      </p:sp>
      <p:sp>
        <p:nvSpPr>
          <p:cNvPr id="64516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0C7D9D4C-8858-40CE-BE90-A3B81F867C6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81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370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Termelői többlet</a:t>
            </a:r>
            <a:endParaRPr lang="en-GB" altLang="en-US" smtClean="0"/>
          </a:p>
        </p:txBody>
      </p:sp>
      <p:sp>
        <p:nvSpPr>
          <p:cNvPr id="6656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2209800"/>
            <a:ext cx="8229600" cy="391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b="1" smtClean="0">
                <a:solidFill>
                  <a:srgbClr val="000000"/>
                </a:solidFill>
              </a:rPr>
              <a:t>A termelői többlet </a:t>
            </a:r>
            <a:r>
              <a:rPr lang="hu-HU" altLang="en-US" smtClean="0">
                <a:solidFill>
                  <a:srgbClr val="000000"/>
                </a:solidFill>
              </a:rPr>
              <a:t>a fizetett ár és a termelési költség közti különbség</a:t>
            </a:r>
          </a:p>
          <a:p>
            <a:pPr marL="0" indent="0" eaLnBrk="1" hangingPunct="1">
              <a:spcAft>
                <a:spcPts val="1200"/>
              </a:spcAft>
              <a:buFont typeface="Arial" pitchFamily="34" charset="0"/>
              <a:buNone/>
            </a:pPr>
            <a:r>
              <a:rPr lang="hu-HU" altLang="en-US" smtClean="0">
                <a:solidFill>
                  <a:srgbClr val="000000"/>
                </a:solidFill>
              </a:rPr>
              <a:t>Azt méri, mennyit nyer a termelő a piaci cserében való részvétel által</a:t>
            </a:r>
          </a:p>
        </p:txBody>
      </p:sp>
      <p:sp>
        <p:nvSpPr>
          <p:cNvPr id="66564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245DEFDE-058C-44DA-B39D-71A9F9244C0A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82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919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z="3600" dirty="0" smtClean="0"/>
              <a:t>Mekkora egy ritka Elvis-lemez eladási hajlandósága?</a:t>
            </a:r>
            <a:endParaRPr lang="en-GB" sz="3600" dirty="0" smtClean="0"/>
          </a:p>
        </p:txBody>
      </p:sp>
      <p:graphicFrame>
        <p:nvGraphicFramePr>
          <p:cNvPr id="208994" name="Group 98"/>
          <p:cNvGraphicFramePr>
            <a:graphicFrameLocks noGrp="1"/>
          </p:cNvGraphicFramePr>
          <p:nvPr>
            <p:ph sz="quarter" idx="1"/>
          </p:nvPr>
        </p:nvGraphicFramePr>
        <p:xfrm>
          <a:off x="323850" y="1889125"/>
          <a:ext cx="8218488" cy="1330328"/>
        </p:xfrm>
        <a:graphic>
          <a:graphicData uri="http://schemas.openxmlformats.org/drawingml/2006/table">
            <a:tbl>
              <a:tblPr/>
              <a:tblGrid>
                <a:gridCol w="3455988"/>
                <a:gridCol w="4762500"/>
              </a:tblGrid>
              <a:tr h="74907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Termelő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Költség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25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Mick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900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787" marB="467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5" name="Group 99"/>
          <p:cNvGraphicFramePr>
            <a:graphicFrameLocks noGrp="1"/>
          </p:cNvGraphicFramePr>
          <p:nvPr>
            <p:ph sz="quarter" idx="2"/>
          </p:nvPr>
        </p:nvGraphicFramePr>
        <p:xfrm>
          <a:off x="323850" y="3328988"/>
          <a:ext cx="8208963" cy="6762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6762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Keith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800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6" name="Group 10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96750340"/>
              </p:ext>
            </p:extLst>
          </p:nvPr>
        </p:nvGraphicFramePr>
        <p:xfrm>
          <a:off x="323850" y="4083050"/>
          <a:ext cx="8208963" cy="714375"/>
        </p:xfrm>
        <a:graphic>
          <a:graphicData uri="http://schemas.openxmlformats.org/drawingml/2006/table">
            <a:tbl>
              <a:tblPr/>
              <a:tblGrid>
                <a:gridCol w="3455988"/>
                <a:gridCol w="4752975"/>
              </a:tblGrid>
              <a:tr h="714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Charli</a:t>
                      </a:r>
                      <a:r>
                        <a:rPr kumimoji="0" lang="hu-HU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600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0" marR="25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97" name="Group 101"/>
          <p:cNvGraphicFramePr>
            <a:graphicFrameLocks noGrp="1"/>
          </p:cNvGraphicFramePr>
          <p:nvPr>
            <p:ph sz="quarter" idx="4"/>
          </p:nvPr>
        </p:nvGraphicFramePr>
        <p:xfrm>
          <a:off x="323850" y="4868863"/>
          <a:ext cx="8208963" cy="719137"/>
        </p:xfrm>
        <a:graphic>
          <a:graphicData uri="http://schemas.openxmlformats.org/drawingml/2006/table">
            <a:tbl>
              <a:tblPr/>
              <a:tblGrid>
                <a:gridCol w="3456219"/>
                <a:gridCol w="4752744"/>
              </a:tblGrid>
              <a:tr h="71913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Bill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Times New Roman" charset="0"/>
                          <a:cs typeface="Calibri"/>
                        </a:rPr>
                        <a:t>500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Times New Roman" charset="0"/>
                        <a:cs typeface="Calibri"/>
                      </a:endParaRPr>
                    </a:p>
                  </a:txBody>
                  <a:tcPr marL="90004" marR="25201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4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E9906CB-3180-411E-A139-BEDB34C11A2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237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Kínálattáblázat</a:t>
            </a:r>
            <a:endParaRPr lang="en-GB" altLang="en-US" smtClean="0"/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412875"/>
          <a:ext cx="8229600" cy="4757737"/>
        </p:xfrm>
        <a:graphic>
          <a:graphicData uri="http://schemas.openxmlformats.org/drawingml/2006/table">
            <a:tbl>
              <a:tblPr/>
              <a:tblGrid>
                <a:gridCol w="2459038"/>
                <a:gridCol w="3527425"/>
                <a:gridCol w="2243137"/>
              </a:tblGrid>
              <a:tr h="944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Ár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Eladók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Kínált mennyiség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7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P &gt; 900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Charlie, Keith </a:t>
                      </a: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és</a:t>
                      </a: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 Mick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4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800 -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900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  <a:sym typeface="Symbol" charset="0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Charlie, Keith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3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600 -800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Bill, Charlie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500 -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600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Bill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P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  <a:sym typeface="Symbol" charset="0"/>
                        </a:rPr>
                        <a:t>&lt; </a:t>
                      </a:r>
                      <a:r>
                        <a:rPr kumimoji="0" lang="en-GB" sz="2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500</a:t>
                      </a:r>
                      <a:endParaRPr kumimoji="0" lang="en-GB" sz="28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senki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0</a:t>
                      </a:r>
                      <a:endParaRPr kumimoji="0" lang="en-GB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65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7306ADC6-A308-4A91-B61E-2B1AD715540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352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8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  <p:sp>
        <p:nvSpPr>
          <p:cNvPr id="70659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FDC891B0-B7C7-457E-89D2-421598C99E5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5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0666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0669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676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0677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0678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83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töblete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(100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p=600</a:t>
            </a:r>
          </a:p>
        </p:txBody>
      </p:sp>
    </p:spTree>
    <p:extLst>
      <p:ext uri="{BB962C8B-B14F-4D97-AF65-F5344CB8AC3E}">
        <p14:creationId xmlns:p14="http://schemas.microsoft.com/office/powerpoint/2010/main" val="2562420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4E35728-74A6-43CE-9557-333AA85D9FA3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Bill többlete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2732" name="Rectangle 28"/>
          <p:cNvSpPr>
            <a:spLocks noChangeArrowheads="1"/>
          </p:cNvSpPr>
          <p:nvPr/>
        </p:nvSpPr>
        <p:spPr bwMode="auto">
          <a:xfrm>
            <a:off x="3621088" y="3579813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4321175" y="3992563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924425" y="4043363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Charlie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3230563" y="3141663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3924300" y="3141663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3222625" y="2722563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 dirty="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 dirty="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2738" name="Rectangle 4"/>
          <p:cNvSpPr>
            <a:spLocks noChangeArrowheads="1"/>
          </p:cNvSpPr>
          <p:nvPr/>
        </p:nvSpPr>
        <p:spPr bwMode="auto">
          <a:xfrm>
            <a:off x="2806700" y="3575050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6466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5C632E8B-4B17-4F7F-930F-162D413C0A89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2814638" y="4394200"/>
            <a:ext cx="801687" cy="390525"/>
          </a:xfrm>
          <a:prstGeom prst="rect">
            <a:avLst/>
          </a:prstGeom>
          <a:solidFill>
            <a:srgbClr val="E6B4E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289675" y="6061075"/>
            <a:ext cx="8112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Mennyiség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538413" y="1887538"/>
            <a:ext cx="168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600">
                <a:latin typeface="Arial Narrow" pitchFamily="34" charset="0"/>
                <a:ea typeface="MS PGothic" pitchFamily="34" charset="-128"/>
              </a:rPr>
              <a:t>Ár</a:t>
            </a:r>
            <a:endParaRPr lang="en-GB" altLang="en-US" sz="160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465388" y="4678363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500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465388" y="345598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800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370138" y="3049588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 900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579688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2798763" y="4797425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2465388" y="4270375"/>
            <a:ext cx="280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600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H="1">
            <a:off x="2798763" y="35750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2798763" y="3168650"/>
            <a:ext cx="1508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798763" y="4389438"/>
            <a:ext cx="1508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3560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4397375" y="6010275"/>
            <a:ext cx="936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5211763" y="6010275"/>
            <a:ext cx="936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600">
                <a:latin typeface="Arial Narrow" pitchFamily="34" charset="0"/>
                <a:ea typeface="MS PGothic" pitchFamily="34" charset="-128"/>
              </a:rPr>
              <a:t>3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36163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4454525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5268913" y="5838825"/>
            <a:ext cx="1587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6108700" y="5838825"/>
            <a:ext cx="1588" cy="1238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17" name="Freeform 25"/>
          <p:cNvSpPr>
            <a:spLocks/>
          </p:cNvSpPr>
          <p:nvPr/>
        </p:nvSpPr>
        <p:spPr bwMode="auto">
          <a:xfrm>
            <a:off x="2800350" y="1966913"/>
            <a:ext cx="4313238" cy="4003675"/>
          </a:xfrm>
          <a:custGeom>
            <a:avLst/>
            <a:gdLst>
              <a:gd name="T0" fmla="*/ 0 w 2717"/>
              <a:gd name="T1" fmla="*/ 0 h 2522"/>
              <a:gd name="T2" fmla="*/ 0 w 2717"/>
              <a:gd name="T3" fmla="*/ 4002088 h 2522"/>
              <a:gd name="T4" fmla="*/ 4311650 w 2717"/>
              <a:gd name="T5" fmla="*/ 4002088 h 2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17" h="2522">
                <a:moveTo>
                  <a:pt x="0" y="0"/>
                </a:moveTo>
                <a:lnTo>
                  <a:pt x="0" y="2521"/>
                </a:lnTo>
                <a:lnTo>
                  <a:pt x="2716" y="25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363913" y="4567238"/>
            <a:ext cx="149225" cy="48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3033713" y="5051425"/>
            <a:ext cx="31940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Bill</a:t>
            </a:r>
            <a:r>
              <a:rPr lang="hu-HU" altLang="it-IT" sz="1900" b="1">
                <a:latin typeface="Arial Narrow" pitchFamily="34" charset="0"/>
                <a:ea typeface="MS PGothic" pitchFamily="34" charset="-128"/>
              </a:rPr>
              <a:t> többlete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(300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 </a:t>
            </a:r>
            <a:r>
              <a:rPr lang="en-GB" altLang="en-US" sz="1900" b="1">
                <a:latin typeface="Arial Narrow" pitchFamily="34" charset="0"/>
                <a:ea typeface="MS PGothic" pitchFamily="34" charset="-128"/>
              </a:rPr>
              <a:t>p=800</a:t>
            </a:r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3621088" y="3579813"/>
            <a:ext cx="827087" cy="801687"/>
          </a:xfrm>
          <a:prstGeom prst="rect">
            <a:avLst/>
          </a:prstGeom>
          <a:solidFill>
            <a:srgbClr val="C5AED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4321175" y="3992563"/>
            <a:ext cx="581025" cy="195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4924425" y="4043363"/>
            <a:ext cx="192246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Charlie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 többlete</a:t>
            </a:r>
            <a:endParaRPr lang="it-IT" altLang="en-US" sz="1900" b="1">
              <a:latin typeface="Arial Narrow" pitchFamily="34" charset="0"/>
              <a:ea typeface="MS PGothic" pitchFamily="34" charset="-128"/>
            </a:endParaRPr>
          </a:p>
          <a:p>
            <a:pPr>
              <a:lnSpc>
                <a:spcPct val="85000"/>
              </a:lnSpc>
            </a:pP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(200 euro) </a:t>
            </a:r>
            <a:r>
              <a:rPr lang="hu-HU" altLang="en-US" sz="1900" b="1">
                <a:latin typeface="Arial Narrow" pitchFamily="34" charset="0"/>
                <a:ea typeface="MS PGothic" pitchFamily="34" charset="-128"/>
              </a:rPr>
              <a:t>ha</a:t>
            </a:r>
            <a:r>
              <a:rPr lang="it-IT" altLang="en-US" sz="1900" b="1">
                <a:latin typeface="Arial Narrow" pitchFamily="34" charset="0"/>
                <a:ea typeface="MS PGothic" pitchFamily="34" charset="-128"/>
              </a:rPr>
              <a:t> p=800</a:t>
            </a: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3230563" y="3141663"/>
            <a:ext cx="693737" cy="614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924300" y="3141663"/>
            <a:ext cx="114300" cy="639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3222625" y="1916113"/>
            <a:ext cx="30051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900">
                <a:latin typeface="Arial Narrow" pitchFamily="34" charset="0"/>
                <a:ea typeface="MS PGothic" pitchFamily="34" charset="-128"/>
              </a:rPr>
              <a:t>Teljes termelői többlet</a:t>
            </a:r>
            <a:r>
              <a:rPr lang="it-IT" altLang="en-US" sz="1900">
                <a:latin typeface="Arial Narrow" pitchFamily="34" charset="0"/>
                <a:ea typeface="MS PGothic" pitchFamily="34" charset="-128"/>
              </a:rPr>
              <a:t> (500 euro)</a:t>
            </a:r>
          </a:p>
        </p:txBody>
      </p:sp>
      <p:sp>
        <p:nvSpPr>
          <p:cNvPr id="74786" name="Rectangle 4"/>
          <p:cNvSpPr>
            <a:spLocks noChangeArrowheads="1"/>
          </p:cNvSpPr>
          <p:nvPr/>
        </p:nvSpPr>
        <p:spPr bwMode="auto">
          <a:xfrm>
            <a:off x="2806700" y="3575050"/>
            <a:ext cx="801688" cy="1208088"/>
          </a:xfrm>
          <a:prstGeom prst="rect">
            <a:avLst/>
          </a:prstGeom>
          <a:solidFill>
            <a:srgbClr val="E6B4E6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it-IT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4787" name="Rectangle 34"/>
          <p:cNvSpPr>
            <a:spLocks noChangeArrowheads="1"/>
          </p:cNvSpPr>
          <p:nvPr/>
        </p:nvSpPr>
        <p:spPr bwMode="auto">
          <a:xfrm>
            <a:off x="6480175" y="2295525"/>
            <a:ext cx="654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6652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665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2000" dirty="0" smtClean="0">
                <a:latin typeface="Arial Narrow" pitchFamily="34" charset="0"/>
                <a:ea typeface="MS PGothic" pitchFamily="34" charset="-128"/>
              </a:rPr>
              <a:t>Kínálat</a:t>
            </a:r>
            <a:endParaRPr lang="it-IT" altLang="en-US" sz="2000" dirty="0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822575" y="2373313"/>
            <a:ext cx="3284538" cy="3597275"/>
          </a:xfrm>
          <a:custGeom>
            <a:avLst/>
            <a:gdLst>
              <a:gd name="T0" fmla="*/ 0 w 2069"/>
              <a:gd name="T1" fmla="*/ 3595688 h 2266"/>
              <a:gd name="T2" fmla="*/ 0 w 2069"/>
              <a:gd name="T3" fmla="*/ 2420938 h 2266"/>
              <a:gd name="T4" fmla="*/ 790575 w 2069"/>
              <a:gd name="T5" fmla="*/ 2420938 h 2266"/>
              <a:gd name="T6" fmla="*/ 790575 w 2069"/>
              <a:gd name="T7" fmla="*/ 2012950 h 2266"/>
              <a:gd name="T8" fmla="*/ 1628775 w 2069"/>
              <a:gd name="T9" fmla="*/ 2012950 h 2266"/>
              <a:gd name="T10" fmla="*/ 1628775 w 2069"/>
              <a:gd name="T11" fmla="*/ 1198563 h 2266"/>
              <a:gd name="T12" fmla="*/ 2444750 w 2069"/>
              <a:gd name="T13" fmla="*/ 1198563 h 2266"/>
              <a:gd name="T14" fmla="*/ 2444750 w 2069"/>
              <a:gd name="T15" fmla="*/ 790575 h 2266"/>
              <a:gd name="T16" fmla="*/ 3282950 w 2069"/>
              <a:gd name="T17" fmla="*/ 790575 h 2266"/>
              <a:gd name="T18" fmla="*/ 3282950 w 2069"/>
              <a:gd name="T19" fmla="*/ 0 h 22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69" h="2266">
                <a:moveTo>
                  <a:pt x="0" y="2265"/>
                </a:moveTo>
                <a:lnTo>
                  <a:pt x="0" y="1525"/>
                </a:lnTo>
                <a:lnTo>
                  <a:pt x="498" y="1525"/>
                </a:lnTo>
                <a:lnTo>
                  <a:pt x="498" y="1268"/>
                </a:lnTo>
                <a:lnTo>
                  <a:pt x="1026" y="1268"/>
                </a:lnTo>
                <a:lnTo>
                  <a:pt x="1026" y="755"/>
                </a:lnTo>
                <a:lnTo>
                  <a:pt x="1540" y="755"/>
                </a:lnTo>
                <a:lnTo>
                  <a:pt x="1540" y="498"/>
                </a:lnTo>
                <a:lnTo>
                  <a:pt x="2068" y="498"/>
                </a:lnTo>
                <a:lnTo>
                  <a:pt x="2068" y="0"/>
                </a:lnTo>
              </a:path>
            </a:pathLst>
          </a:custGeom>
          <a:noFill/>
          <a:ln w="50800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3600" dirty="0" smtClean="0"/>
              <a:t>Hogy mérjük a kínálati görbével a termelői többletet?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544311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termelői többletre</a:t>
            </a:r>
            <a:endParaRPr lang="en-GB" sz="4000" dirty="0" smtClean="0"/>
          </a:p>
        </p:txBody>
      </p:sp>
      <p:sp>
        <p:nvSpPr>
          <p:cNvPr id="76803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A46F057-E19B-460D-A62D-02445028E57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07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76808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76812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76815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18" name="Rectangle 21"/>
          <p:cNvSpPr>
            <a:spLocks noChangeArrowheads="1"/>
          </p:cNvSpPr>
          <p:nvPr/>
        </p:nvSpPr>
        <p:spPr bwMode="auto">
          <a:xfrm>
            <a:off x="2359025" y="4330700"/>
            <a:ext cx="14208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6819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76820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822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1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/>
        </p:nvSpPr>
        <p:spPr bwMode="auto">
          <a:xfrm>
            <a:off x="2366963" y="34051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31763 h 84"/>
              <a:gd name="T4" fmla="*/ 104775 w 83"/>
              <a:gd name="T5" fmla="*/ 106363 h 84"/>
              <a:gd name="T6" fmla="*/ 130175 w 83"/>
              <a:gd name="T7" fmla="*/ 79375 h 84"/>
              <a:gd name="T8" fmla="*/ 104775 w 83"/>
              <a:gd name="T9" fmla="*/ 52388 h 84"/>
              <a:gd name="T10" fmla="*/ 77787 w 83"/>
              <a:gd name="T11" fmla="*/ 25400 h 84"/>
              <a:gd name="T12" fmla="*/ 52387 w 83"/>
              <a:gd name="T13" fmla="*/ 0 h 84"/>
              <a:gd name="T14" fmla="*/ 25400 w 83"/>
              <a:gd name="T15" fmla="*/ 25400 h 84"/>
              <a:gd name="T16" fmla="*/ 0 w 83"/>
              <a:gd name="T17" fmla="*/ 52388 h 84"/>
              <a:gd name="T18" fmla="*/ 0 w 83"/>
              <a:gd name="T19" fmla="*/ 79375 h 84"/>
              <a:gd name="T20" fmla="*/ 0 w 83"/>
              <a:gd name="T21" fmla="*/ 106363 h 84"/>
              <a:gd name="T22" fmla="*/ 25400 w 83"/>
              <a:gd name="T23" fmla="*/ 1317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83"/>
                </a:lnTo>
                <a:lnTo>
                  <a:pt x="66" y="67"/>
                </a:lnTo>
                <a:lnTo>
                  <a:pt x="82" y="50"/>
                </a:lnTo>
                <a:lnTo>
                  <a:pt x="66" y="33"/>
                </a:lnTo>
                <a:lnTo>
                  <a:pt x="49" y="16"/>
                </a:lnTo>
                <a:lnTo>
                  <a:pt x="33" y="0"/>
                </a:lnTo>
                <a:lnTo>
                  <a:pt x="16" y="16"/>
                </a:lnTo>
                <a:lnTo>
                  <a:pt x="0" y="33"/>
                </a:lnTo>
                <a:lnTo>
                  <a:pt x="0" y="50"/>
                </a:lnTo>
                <a:lnTo>
                  <a:pt x="0" y="67"/>
                </a:lnTo>
                <a:lnTo>
                  <a:pt x="16" y="83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1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B049065-88B3-406F-AF52-37DC8A07B4A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89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78856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8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78859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78860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8862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78863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66" name="Rectangle 21"/>
          <p:cNvSpPr>
            <a:spLocks noChangeArrowheads="1"/>
          </p:cNvSpPr>
          <p:nvPr/>
        </p:nvSpPr>
        <p:spPr bwMode="auto">
          <a:xfrm>
            <a:off x="2359025" y="4330700"/>
            <a:ext cx="142081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Első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78867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78868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70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417763" y="3486150"/>
            <a:ext cx="2759075" cy="2703513"/>
          </a:xfrm>
          <a:custGeom>
            <a:avLst/>
            <a:gdLst>
              <a:gd name="T0" fmla="*/ 0 w 1738"/>
              <a:gd name="T1" fmla="*/ 0 h 1703"/>
              <a:gd name="T2" fmla="*/ 2757488 w 1738"/>
              <a:gd name="T3" fmla="*/ 0 h 1703"/>
              <a:gd name="T4" fmla="*/ 2757488 w 1738"/>
              <a:gd name="T5" fmla="*/ 2701925 h 17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8" h="1703">
                <a:moveTo>
                  <a:pt x="0" y="0"/>
                </a:moveTo>
                <a:lnTo>
                  <a:pt x="1737" y="0"/>
                </a:lnTo>
                <a:lnTo>
                  <a:pt x="1737" y="170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72" name="Rectangle 12"/>
          <p:cNvSpPr>
            <a:spLocks noChangeArrowheads="1"/>
          </p:cNvSpPr>
          <p:nvPr/>
        </p:nvSpPr>
        <p:spPr bwMode="auto">
          <a:xfrm>
            <a:off x="2097088" y="3348038"/>
            <a:ext cx="2222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en-US" i="1">
                <a:ea typeface="MS PGothic" pitchFamily="34" charset="-128"/>
              </a:rPr>
              <a:t>P</a:t>
            </a:r>
            <a:r>
              <a:rPr lang="it-IT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78873" name="Rectangle 27"/>
          <p:cNvSpPr>
            <a:spLocks noChangeArrowheads="1"/>
          </p:cNvSpPr>
          <p:nvPr/>
        </p:nvSpPr>
        <p:spPr bwMode="auto">
          <a:xfrm>
            <a:off x="5062538" y="6232525"/>
            <a:ext cx="2460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it-IT" altLang="en-US" i="1">
                <a:ea typeface="MS PGothic" pitchFamily="34" charset="-128"/>
              </a:rPr>
              <a:t>Q</a:t>
            </a:r>
            <a:r>
              <a:rPr lang="it-IT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28" name="Rectangle 6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extLst/>
        </p:spPr>
        <p:txBody>
          <a:bodyPr lIns="90488" tIns="44450" rIns="90488" bIns="44450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hu-HU" sz="4000" smtClean="0"/>
              <a:t>Árváltozások hatása a termelői többletre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154529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zövegdoboz 26"/>
          <p:cNvSpPr txBox="1">
            <a:spLocks noChangeArrowheads="1"/>
          </p:cNvSpPr>
          <p:nvPr/>
        </p:nvSpPr>
        <p:spPr bwMode="auto">
          <a:xfrm>
            <a:off x="1897063" y="5778500"/>
            <a:ext cx="28956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Q↓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3200" smtClean="0">
                <a:solidFill>
                  <a:schemeClr val="tx1"/>
                </a:solidFill>
              </a:rPr>
              <a:t>A lineáris keresleti görbe rugalmassága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797675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2109BC-BA6C-42AD-BD33-BF702F9F8AA3}" type="slidenum">
              <a:rPr lang="en-US" altLang="en-US" smtClean="0">
                <a:latin typeface="Calibri" pitchFamily="34" charset="0"/>
              </a:rPr>
              <a:pPr eaLnBrk="1" hangingPunct="1"/>
              <a:t>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676400"/>
            <a:ext cx="4495800" cy="366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1. an</a:t>
            </a:r>
          </a:p>
        </p:txBody>
      </p:sp>
      <p:grpSp>
        <p:nvGrpSpPr>
          <p:cNvPr id="53254" name="Group 5"/>
          <p:cNvGrpSpPr>
            <a:grpSpLocks/>
          </p:cNvGrpSpPr>
          <p:nvPr/>
        </p:nvGrpSpPr>
        <p:grpSpPr bwMode="auto">
          <a:xfrm>
            <a:off x="1592263" y="5345113"/>
            <a:ext cx="5183187" cy="433387"/>
            <a:chOff x="677694" y="5257800"/>
            <a:chExt cx="5182607" cy="4329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14205" y="5257800"/>
              <a:ext cx="4495297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21" name="TextBox 7"/>
            <p:cNvSpPr txBox="1">
              <a:spLocks noChangeArrowheads="1"/>
            </p:cNvSpPr>
            <p:nvPr/>
          </p:nvSpPr>
          <p:spPr bwMode="auto">
            <a:xfrm>
              <a:off x="4495800" y="5322332"/>
              <a:ext cx="1364501" cy="36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53322" name="TextBox 8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53255" name="Group 13"/>
          <p:cNvGrpSpPr>
            <a:grpSpLocks/>
          </p:cNvGrpSpPr>
          <p:nvPr/>
        </p:nvGrpSpPr>
        <p:grpSpPr bwMode="auto">
          <a:xfrm>
            <a:off x="1066800" y="1447800"/>
            <a:ext cx="762000" cy="3897313"/>
            <a:chOff x="152400" y="1359932"/>
            <a:chExt cx="761873" cy="3897868"/>
          </a:xfrm>
        </p:grpSpPr>
        <p:sp>
          <p:nvSpPr>
            <p:cNvPr id="53318" name="TextBox 13"/>
            <p:cNvSpPr txBox="1">
              <a:spLocks noChangeArrowheads="1"/>
            </p:cNvSpPr>
            <p:nvPr/>
          </p:nvSpPr>
          <p:spPr bwMode="auto">
            <a:xfrm>
              <a:off x="152400" y="1359932"/>
              <a:ext cx="453894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ár 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 rot="5400000">
              <a:off x="-920345" y="3423183"/>
              <a:ext cx="36692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6" name="Group 57"/>
          <p:cNvGrpSpPr>
            <a:grpSpLocks/>
          </p:cNvGrpSpPr>
          <p:nvPr/>
        </p:nvGrpSpPr>
        <p:grpSpPr bwMode="auto">
          <a:xfrm>
            <a:off x="1387475" y="1981200"/>
            <a:ext cx="4672013" cy="3722688"/>
            <a:chOff x="1387654" y="1905000"/>
            <a:chExt cx="4672567" cy="3722132"/>
          </a:xfrm>
        </p:grpSpPr>
        <p:grpSp>
          <p:nvGrpSpPr>
            <p:cNvPr id="53313" name="Group 17"/>
            <p:cNvGrpSpPr>
              <a:grpSpLocks/>
            </p:cNvGrpSpPr>
            <p:nvPr/>
          </p:nvGrpSpPr>
          <p:grpSpPr bwMode="auto">
            <a:xfrm>
              <a:off x="1828967" y="2057377"/>
              <a:ext cx="4231254" cy="3199922"/>
              <a:chOff x="-457033" y="2895577"/>
              <a:chExt cx="4231254" cy="319992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-456540" y="2895148"/>
                <a:ext cx="3199922" cy="3200780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17" name="TextBox 11"/>
              <p:cNvSpPr txBox="1">
                <a:spLocks noChangeArrowheads="1"/>
              </p:cNvSpPr>
              <p:nvPr/>
            </p:nvSpPr>
            <p:spPr bwMode="auto">
              <a:xfrm>
                <a:off x="2743199" y="5334000"/>
                <a:ext cx="1031022" cy="3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/>
                  <a:t>Kereslet</a:t>
                </a:r>
                <a:endParaRPr lang="en-US" altLang="en-US"/>
              </a:p>
            </p:txBody>
          </p:sp>
        </p:grpSp>
        <p:sp>
          <p:nvSpPr>
            <p:cNvPr id="53314" name="TextBox 16"/>
            <p:cNvSpPr txBox="1">
              <a:spLocks noChangeArrowheads="1"/>
            </p:cNvSpPr>
            <p:nvPr/>
          </p:nvSpPr>
          <p:spPr bwMode="auto">
            <a:xfrm>
              <a:off x="1387654" y="1905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$7</a:t>
              </a:r>
            </a:p>
          </p:txBody>
        </p:sp>
        <p:sp>
          <p:nvSpPr>
            <p:cNvPr id="53315" name="TextBox 29"/>
            <p:cNvSpPr txBox="1">
              <a:spLocks noChangeArrowheads="1"/>
            </p:cNvSpPr>
            <p:nvPr/>
          </p:nvSpPr>
          <p:spPr bwMode="auto">
            <a:xfrm>
              <a:off x="4816654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14</a:t>
              </a:r>
            </a:p>
          </p:txBody>
        </p:sp>
      </p:grpSp>
      <p:grpSp>
        <p:nvGrpSpPr>
          <p:cNvPr id="53257" name="Group 64"/>
          <p:cNvGrpSpPr>
            <a:grpSpLocks/>
          </p:cNvGrpSpPr>
          <p:nvPr/>
        </p:nvGrpSpPr>
        <p:grpSpPr bwMode="auto">
          <a:xfrm>
            <a:off x="1516063" y="2362200"/>
            <a:ext cx="769937" cy="369888"/>
            <a:chOff x="1515894" y="2286000"/>
            <a:chExt cx="770106" cy="369332"/>
          </a:xfrm>
        </p:grpSpPr>
        <p:sp>
          <p:nvSpPr>
            <p:cNvPr id="53311" name="TextBox 17"/>
            <p:cNvSpPr txBox="1">
              <a:spLocks noChangeArrowheads="1"/>
            </p:cNvSpPr>
            <p:nvPr/>
          </p:nvSpPr>
          <p:spPr bwMode="auto">
            <a:xfrm>
              <a:off x="1515894" y="2286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28700" y="2514256"/>
              <a:ext cx="45730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8" name="Group 65"/>
          <p:cNvGrpSpPr>
            <a:grpSpLocks/>
          </p:cNvGrpSpPr>
          <p:nvPr/>
        </p:nvGrpSpPr>
        <p:grpSpPr bwMode="auto">
          <a:xfrm>
            <a:off x="1516063" y="2830513"/>
            <a:ext cx="1227137" cy="369887"/>
            <a:chOff x="1515894" y="2754868"/>
            <a:chExt cx="1227306" cy="369332"/>
          </a:xfrm>
        </p:grpSpPr>
        <p:sp>
          <p:nvSpPr>
            <p:cNvPr id="53309" name="TextBox 18"/>
            <p:cNvSpPr txBox="1">
              <a:spLocks noChangeArrowheads="1"/>
            </p:cNvSpPr>
            <p:nvPr/>
          </p:nvSpPr>
          <p:spPr bwMode="auto">
            <a:xfrm>
              <a:off x="1515894" y="27548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828674" y="2972029"/>
              <a:ext cx="914526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9" name="Group 66"/>
          <p:cNvGrpSpPr>
            <a:grpSpLocks/>
          </p:cNvGrpSpPr>
          <p:nvPr/>
        </p:nvGrpSpPr>
        <p:grpSpPr bwMode="auto">
          <a:xfrm>
            <a:off x="1516063" y="3276600"/>
            <a:ext cx="1684337" cy="369888"/>
            <a:chOff x="1515894" y="3200400"/>
            <a:chExt cx="1684506" cy="369332"/>
          </a:xfrm>
        </p:grpSpPr>
        <p:sp>
          <p:nvSpPr>
            <p:cNvPr id="53307" name="TextBox 19"/>
            <p:cNvSpPr txBox="1">
              <a:spLocks noChangeArrowheads="1"/>
            </p:cNvSpPr>
            <p:nvPr/>
          </p:nvSpPr>
          <p:spPr bwMode="auto">
            <a:xfrm>
              <a:off x="1515894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828662" y="3428656"/>
              <a:ext cx="137173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0" name="Group 67"/>
          <p:cNvGrpSpPr>
            <a:grpSpLocks/>
          </p:cNvGrpSpPr>
          <p:nvPr/>
        </p:nvGrpSpPr>
        <p:grpSpPr bwMode="auto">
          <a:xfrm>
            <a:off x="1516063" y="3733800"/>
            <a:ext cx="2141537" cy="369888"/>
            <a:chOff x="1515894" y="3657600"/>
            <a:chExt cx="2141706" cy="369332"/>
          </a:xfrm>
        </p:grpSpPr>
        <p:sp>
          <p:nvSpPr>
            <p:cNvPr id="53305" name="TextBox 20"/>
            <p:cNvSpPr txBox="1">
              <a:spLocks noChangeArrowheads="1"/>
            </p:cNvSpPr>
            <p:nvPr/>
          </p:nvSpPr>
          <p:spPr bwMode="auto">
            <a:xfrm>
              <a:off x="1515894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828656" y="3885856"/>
              <a:ext cx="182894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1" name="Group 68"/>
          <p:cNvGrpSpPr>
            <a:grpSpLocks/>
          </p:cNvGrpSpPr>
          <p:nvPr/>
        </p:nvGrpSpPr>
        <p:grpSpPr bwMode="auto">
          <a:xfrm>
            <a:off x="1516063" y="4191000"/>
            <a:ext cx="2598737" cy="369888"/>
            <a:chOff x="1515894" y="4114800"/>
            <a:chExt cx="2598906" cy="369332"/>
          </a:xfrm>
        </p:grpSpPr>
        <p:sp>
          <p:nvSpPr>
            <p:cNvPr id="53303" name="TextBox 21"/>
            <p:cNvSpPr txBox="1">
              <a:spLocks noChangeArrowheads="1"/>
            </p:cNvSpPr>
            <p:nvPr/>
          </p:nvSpPr>
          <p:spPr bwMode="auto">
            <a:xfrm>
              <a:off x="1515894" y="4114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828651" y="4343056"/>
              <a:ext cx="2286149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2" name="Group 69"/>
          <p:cNvGrpSpPr>
            <a:grpSpLocks/>
          </p:cNvGrpSpPr>
          <p:nvPr/>
        </p:nvGrpSpPr>
        <p:grpSpPr bwMode="auto">
          <a:xfrm>
            <a:off x="1516063" y="4724400"/>
            <a:ext cx="3055937" cy="369888"/>
            <a:chOff x="1515894" y="4648200"/>
            <a:chExt cx="3056106" cy="369332"/>
          </a:xfrm>
        </p:grpSpPr>
        <p:sp>
          <p:nvSpPr>
            <p:cNvPr id="53301" name="TextBox 22"/>
            <p:cNvSpPr txBox="1">
              <a:spLocks noChangeArrowheads="1"/>
            </p:cNvSpPr>
            <p:nvPr/>
          </p:nvSpPr>
          <p:spPr bwMode="auto">
            <a:xfrm>
              <a:off x="1515894" y="4648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828648" y="4800371"/>
              <a:ext cx="274335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3" name="Group 63"/>
          <p:cNvGrpSpPr>
            <a:grpSpLocks/>
          </p:cNvGrpSpPr>
          <p:nvPr/>
        </p:nvGrpSpPr>
        <p:grpSpPr bwMode="auto">
          <a:xfrm>
            <a:off x="2125663" y="2592388"/>
            <a:ext cx="312737" cy="3111500"/>
            <a:chOff x="2125494" y="2515394"/>
            <a:chExt cx="312906" cy="3111738"/>
          </a:xfrm>
        </p:grpSpPr>
        <p:sp>
          <p:nvSpPr>
            <p:cNvPr id="53299" name="TextBox 25"/>
            <p:cNvSpPr txBox="1">
              <a:spLocks noChangeArrowheads="1"/>
            </p:cNvSpPr>
            <p:nvPr/>
          </p:nvSpPr>
          <p:spPr bwMode="auto">
            <a:xfrm>
              <a:off x="21254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913419" y="3886304"/>
              <a:ext cx="274341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4" name="Group 62"/>
          <p:cNvGrpSpPr>
            <a:grpSpLocks/>
          </p:cNvGrpSpPr>
          <p:nvPr/>
        </p:nvGrpSpPr>
        <p:grpSpPr bwMode="auto">
          <a:xfrm>
            <a:off x="2582863" y="3049588"/>
            <a:ext cx="312737" cy="2654300"/>
            <a:chOff x="2582694" y="2972594"/>
            <a:chExt cx="312906" cy="2654538"/>
          </a:xfrm>
        </p:grpSpPr>
        <p:sp>
          <p:nvSpPr>
            <p:cNvPr id="53297" name="TextBox 24"/>
            <p:cNvSpPr txBox="1">
              <a:spLocks noChangeArrowheads="1"/>
            </p:cNvSpPr>
            <p:nvPr/>
          </p:nvSpPr>
          <p:spPr bwMode="auto">
            <a:xfrm>
              <a:off x="2582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599222" y="4114902"/>
              <a:ext cx="2286205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5" name="Group 61"/>
          <p:cNvGrpSpPr>
            <a:grpSpLocks/>
          </p:cNvGrpSpPr>
          <p:nvPr/>
        </p:nvGrpSpPr>
        <p:grpSpPr bwMode="auto">
          <a:xfrm>
            <a:off x="3048000" y="3506788"/>
            <a:ext cx="312738" cy="2197100"/>
            <a:chOff x="3048000" y="3429794"/>
            <a:chExt cx="312906" cy="2197338"/>
          </a:xfrm>
        </p:grpSpPr>
        <p:sp>
          <p:nvSpPr>
            <p:cNvPr id="53295" name="TextBox 23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2285189" y="4343499"/>
              <a:ext cx="182899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6" name="Group 60"/>
          <p:cNvGrpSpPr>
            <a:grpSpLocks/>
          </p:cNvGrpSpPr>
          <p:nvPr/>
        </p:nvGrpSpPr>
        <p:grpSpPr bwMode="auto">
          <a:xfrm>
            <a:off x="3489325" y="3963988"/>
            <a:ext cx="312738" cy="1739900"/>
            <a:chOff x="3488988" y="3886994"/>
            <a:chExt cx="312906" cy="1740138"/>
          </a:xfrm>
        </p:grpSpPr>
        <p:sp>
          <p:nvSpPr>
            <p:cNvPr id="53293" name="TextBox 28"/>
            <p:cNvSpPr txBox="1">
              <a:spLocks noChangeArrowheads="1"/>
            </p:cNvSpPr>
            <p:nvPr/>
          </p:nvSpPr>
          <p:spPr bwMode="auto">
            <a:xfrm>
              <a:off x="3488988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2970666" y="4572093"/>
              <a:ext cx="137178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7" name="Group 59"/>
          <p:cNvGrpSpPr>
            <a:grpSpLocks/>
          </p:cNvGrpSpPr>
          <p:nvPr/>
        </p:nvGrpSpPr>
        <p:grpSpPr bwMode="auto">
          <a:xfrm>
            <a:off x="3886200" y="4421188"/>
            <a:ext cx="441325" cy="1282700"/>
            <a:chOff x="3886200" y="4344194"/>
            <a:chExt cx="441146" cy="1282938"/>
          </a:xfrm>
        </p:grpSpPr>
        <p:sp>
          <p:nvSpPr>
            <p:cNvPr id="53291" name="TextBox 27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3656630" y="4800685"/>
              <a:ext cx="91457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8" name="Group 58"/>
          <p:cNvGrpSpPr>
            <a:grpSpLocks/>
          </p:cNvGrpSpPr>
          <p:nvPr/>
        </p:nvGrpSpPr>
        <p:grpSpPr bwMode="auto">
          <a:xfrm>
            <a:off x="4351338" y="4878388"/>
            <a:ext cx="441325" cy="825500"/>
            <a:chOff x="4351506" y="4801394"/>
            <a:chExt cx="441146" cy="825738"/>
          </a:xfrm>
        </p:grpSpPr>
        <p:sp>
          <p:nvSpPr>
            <p:cNvPr id="53289" name="TextBox 26"/>
            <p:cNvSpPr txBox="1">
              <a:spLocks noChangeArrowheads="1"/>
            </p:cNvSpPr>
            <p:nvPr/>
          </p:nvSpPr>
          <p:spPr bwMode="auto">
            <a:xfrm>
              <a:off x="4351506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342620" y="5029266"/>
              <a:ext cx="45733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69" name="Freeform 183"/>
          <p:cNvSpPr>
            <a:spLocks/>
          </p:cNvSpPr>
          <p:nvPr/>
        </p:nvSpPr>
        <p:spPr bwMode="auto">
          <a:xfrm>
            <a:off x="1752600" y="2057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Freeform 183"/>
          <p:cNvSpPr>
            <a:spLocks/>
          </p:cNvSpPr>
          <p:nvPr/>
        </p:nvSpPr>
        <p:spPr bwMode="auto">
          <a:xfrm>
            <a:off x="2209800" y="25304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Freeform 183"/>
          <p:cNvSpPr>
            <a:spLocks/>
          </p:cNvSpPr>
          <p:nvPr/>
        </p:nvSpPr>
        <p:spPr bwMode="auto">
          <a:xfrm>
            <a:off x="2667000" y="2971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Freeform 183"/>
          <p:cNvSpPr>
            <a:spLocks/>
          </p:cNvSpPr>
          <p:nvPr/>
        </p:nvSpPr>
        <p:spPr bwMode="auto">
          <a:xfrm>
            <a:off x="3124200" y="34290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Freeform 183"/>
          <p:cNvSpPr>
            <a:spLocks/>
          </p:cNvSpPr>
          <p:nvPr/>
        </p:nvSpPr>
        <p:spPr bwMode="auto">
          <a:xfrm>
            <a:off x="3581400" y="38862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Freeform 183"/>
          <p:cNvSpPr>
            <a:spLocks/>
          </p:cNvSpPr>
          <p:nvPr/>
        </p:nvSpPr>
        <p:spPr bwMode="auto">
          <a:xfrm>
            <a:off x="4038600" y="4343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Freeform 183"/>
          <p:cNvSpPr>
            <a:spLocks/>
          </p:cNvSpPr>
          <p:nvPr/>
        </p:nvSpPr>
        <p:spPr bwMode="auto">
          <a:xfrm>
            <a:off x="4495800" y="4800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Freeform 183"/>
          <p:cNvSpPr>
            <a:spLocks/>
          </p:cNvSpPr>
          <p:nvPr/>
        </p:nvSpPr>
        <p:spPr bwMode="auto">
          <a:xfrm>
            <a:off x="4953000" y="5257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77" name="Group 83"/>
          <p:cNvGrpSpPr>
            <a:grpSpLocks/>
          </p:cNvGrpSpPr>
          <p:nvPr/>
        </p:nvGrpSpPr>
        <p:grpSpPr bwMode="auto">
          <a:xfrm>
            <a:off x="2668588" y="1574800"/>
            <a:ext cx="3038475" cy="2271713"/>
            <a:chOff x="2668802" y="1498993"/>
            <a:chExt cx="3038444" cy="2270796"/>
          </a:xfrm>
        </p:grpSpPr>
        <p:sp>
          <p:nvSpPr>
            <p:cNvPr id="79" name="Right Brace 78"/>
            <p:cNvSpPr/>
            <p:nvPr/>
          </p:nvSpPr>
          <p:spPr>
            <a:xfrm rot="18955290">
              <a:off x="2668802" y="1498993"/>
              <a:ext cx="377821" cy="2270796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8" name="TextBox 80"/>
            <p:cNvSpPr txBox="1">
              <a:spLocks noChangeArrowheads="1"/>
            </p:cNvSpPr>
            <p:nvPr/>
          </p:nvSpPr>
          <p:spPr bwMode="auto">
            <a:xfrm>
              <a:off x="3048188" y="1752890"/>
              <a:ext cx="2659058" cy="646070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nagyobb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pSp>
        <p:nvGrpSpPr>
          <p:cNvPr id="53278" name="Group 82"/>
          <p:cNvGrpSpPr>
            <a:grpSpLocks/>
          </p:cNvGrpSpPr>
          <p:nvPr/>
        </p:nvGrpSpPr>
        <p:grpSpPr bwMode="auto">
          <a:xfrm>
            <a:off x="4270375" y="3233738"/>
            <a:ext cx="2895600" cy="2190750"/>
            <a:chOff x="4270210" y="3158246"/>
            <a:chExt cx="2896828" cy="2189283"/>
          </a:xfrm>
        </p:grpSpPr>
        <p:sp>
          <p:nvSpPr>
            <p:cNvPr id="80" name="Right Brace 79"/>
            <p:cNvSpPr/>
            <p:nvPr/>
          </p:nvSpPr>
          <p:spPr>
            <a:xfrm rot="18955290">
              <a:off x="4270210" y="3158246"/>
              <a:ext cx="377985" cy="2189283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6" name="TextBox 81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2442638" cy="64589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kisebb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aphicFrame>
        <p:nvGraphicFramePr>
          <p:cNvPr id="53279" name="Objektum 5"/>
          <p:cNvGraphicFramePr>
            <a:graphicFrameLocks noChangeAspect="1"/>
          </p:cNvGraphicFramePr>
          <p:nvPr/>
        </p:nvGraphicFramePr>
        <p:xfrm>
          <a:off x="5440363" y="2471738"/>
          <a:ext cx="35226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524000" imgH="431800" progId="Equation.3">
                  <p:embed/>
                </p:oleObj>
              </mc:Choice>
              <mc:Fallback>
                <p:oleObj name="Equation" r:id="rId3" imgW="152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471738"/>
                        <a:ext cx="35226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Egyenes összekötő nyíllal 24"/>
          <p:cNvCxnSpPr/>
          <p:nvPr/>
        </p:nvCxnSpPr>
        <p:spPr>
          <a:xfrm>
            <a:off x="1825625" y="5715000"/>
            <a:ext cx="29908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églalap 27"/>
          <p:cNvSpPr>
            <a:spLocks noChangeArrowheads="1"/>
          </p:cNvSpPr>
          <p:nvPr/>
        </p:nvSpPr>
        <p:spPr bwMode="auto">
          <a:xfrm>
            <a:off x="8780463" y="304006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↑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29" name="Téglalap 28"/>
          <p:cNvSpPr>
            <a:spLocks noChangeArrowheads="1"/>
          </p:cNvSpPr>
          <p:nvPr/>
        </p:nvSpPr>
        <p:spPr bwMode="auto">
          <a:xfrm flipH="1">
            <a:off x="8780463" y="2286000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↓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cxnSp>
        <p:nvCxnSpPr>
          <p:cNvPr id="31" name="Egyenes összekötő nyíllal 30"/>
          <p:cNvCxnSpPr/>
          <p:nvPr/>
        </p:nvCxnSpPr>
        <p:spPr>
          <a:xfrm>
            <a:off x="1295400" y="2165350"/>
            <a:ext cx="0" cy="30813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>
            <a:spLocks noChangeArrowheads="1"/>
          </p:cNvSpPr>
          <p:nvPr/>
        </p:nvSpPr>
        <p:spPr bwMode="auto">
          <a:xfrm>
            <a:off x="76200" y="3429000"/>
            <a:ext cx="1311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P↑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7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4"/>
          <p:cNvSpPr>
            <a:spLocks/>
          </p:cNvSpPr>
          <p:nvPr/>
        </p:nvSpPr>
        <p:spPr bwMode="auto">
          <a:xfrm>
            <a:off x="2366963" y="34051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31763 h 84"/>
              <a:gd name="T4" fmla="*/ 104775 w 83"/>
              <a:gd name="T5" fmla="*/ 106363 h 84"/>
              <a:gd name="T6" fmla="*/ 130175 w 83"/>
              <a:gd name="T7" fmla="*/ 79375 h 84"/>
              <a:gd name="T8" fmla="*/ 104775 w 83"/>
              <a:gd name="T9" fmla="*/ 52388 h 84"/>
              <a:gd name="T10" fmla="*/ 77787 w 83"/>
              <a:gd name="T11" fmla="*/ 25400 h 84"/>
              <a:gd name="T12" fmla="*/ 52387 w 83"/>
              <a:gd name="T13" fmla="*/ 0 h 84"/>
              <a:gd name="T14" fmla="*/ 25400 w 83"/>
              <a:gd name="T15" fmla="*/ 25400 h 84"/>
              <a:gd name="T16" fmla="*/ 0 w 83"/>
              <a:gd name="T17" fmla="*/ 52388 h 84"/>
              <a:gd name="T18" fmla="*/ 0 w 83"/>
              <a:gd name="T19" fmla="*/ 79375 h 84"/>
              <a:gd name="T20" fmla="*/ 0 w 83"/>
              <a:gd name="T21" fmla="*/ 106363 h 84"/>
              <a:gd name="T22" fmla="*/ 25400 w 83"/>
              <a:gd name="T23" fmla="*/ 1317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83"/>
                </a:lnTo>
                <a:lnTo>
                  <a:pt x="66" y="67"/>
                </a:lnTo>
                <a:lnTo>
                  <a:pt x="82" y="50"/>
                </a:lnTo>
                <a:lnTo>
                  <a:pt x="66" y="33"/>
                </a:lnTo>
                <a:lnTo>
                  <a:pt x="49" y="16"/>
                </a:lnTo>
                <a:lnTo>
                  <a:pt x="33" y="0"/>
                </a:lnTo>
                <a:lnTo>
                  <a:pt x="16" y="16"/>
                </a:lnTo>
                <a:lnTo>
                  <a:pt x="0" y="33"/>
                </a:lnTo>
                <a:lnTo>
                  <a:pt x="0" y="50"/>
                </a:lnTo>
                <a:lnTo>
                  <a:pt x="0" y="67"/>
                </a:lnTo>
                <a:lnTo>
                  <a:pt x="16" y="83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899" name="Segnaposto numero diapositiva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94137B41-A5D4-42C6-9340-47E525F4A82D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/>
              <a:t>90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6376988" y="6232525"/>
            <a:ext cx="1116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Mennyiség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447925" y="4244975"/>
            <a:ext cx="1809750" cy="1550988"/>
          </a:xfrm>
          <a:custGeom>
            <a:avLst/>
            <a:gdLst>
              <a:gd name="T0" fmla="*/ 1808189 w 1159"/>
              <a:gd name="T1" fmla="*/ 0 h 977"/>
              <a:gd name="T2" fmla="*/ 0 w 1159"/>
              <a:gd name="T3" fmla="*/ 0 h 977"/>
              <a:gd name="T4" fmla="*/ 0 w 1159"/>
              <a:gd name="T5" fmla="*/ 1549400 h 977"/>
              <a:gd name="T6" fmla="*/ 1808189 w 1159"/>
              <a:gd name="T7" fmla="*/ 0 h 9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9" h="977">
                <a:moveTo>
                  <a:pt x="1158" y="0"/>
                </a:moveTo>
                <a:lnTo>
                  <a:pt x="0" y="0"/>
                </a:lnTo>
                <a:lnTo>
                  <a:pt x="0" y="976"/>
                </a:lnTo>
                <a:lnTo>
                  <a:pt x="1158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1676400" y="17526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Ár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2300288" y="6232525"/>
            <a:ext cx="120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0</a:t>
            </a:r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2097088" y="410845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2366963" y="41925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07" name="Rectangle 14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V="1">
            <a:off x="2430463" y="424815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Rectangle 16"/>
          <p:cNvSpPr>
            <a:spLocks noChangeArrowheads="1"/>
          </p:cNvSpPr>
          <p:nvPr/>
        </p:nvSpPr>
        <p:spPr bwMode="auto">
          <a:xfrm>
            <a:off x="6192838" y="2036763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>
                <a:ea typeface="MS PGothic" pitchFamily="34" charset="-128"/>
              </a:rPr>
              <a:t>Kínálat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0" name="Rectangle 17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11" name="Line 18"/>
          <p:cNvSpPr>
            <a:spLocks noChangeShapeType="1"/>
          </p:cNvSpPr>
          <p:nvPr/>
        </p:nvSpPr>
        <p:spPr bwMode="auto">
          <a:xfrm flipV="1">
            <a:off x="2433638" y="2374900"/>
            <a:ext cx="4011612" cy="3429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Freeform 19"/>
          <p:cNvSpPr>
            <a:spLocks/>
          </p:cNvSpPr>
          <p:nvPr/>
        </p:nvSpPr>
        <p:spPr bwMode="auto">
          <a:xfrm>
            <a:off x="2366963" y="5741988"/>
            <a:ext cx="131762" cy="133350"/>
          </a:xfrm>
          <a:custGeom>
            <a:avLst/>
            <a:gdLst>
              <a:gd name="T0" fmla="*/ 52387 w 83"/>
              <a:gd name="T1" fmla="*/ 131763 h 84"/>
              <a:gd name="T2" fmla="*/ 77787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77787 w 83"/>
              <a:gd name="T11" fmla="*/ 0 h 84"/>
              <a:gd name="T12" fmla="*/ 52387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7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49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49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>
            <a:off x="4203700" y="4192588"/>
            <a:ext cx="131763" cy="133350"/>
          </a:xfrm>
          <a:custGeom>
            <a:avLst/>
            <a:gdLst>
              <a:gd name="T0" fmla="*/ 52388 w 83"/>
              <a:gd name="T1" fmla="*/ 131763 h 84"/>
              <a:gd name="T2" fmla="*/ 104775 w 83"/>
              <a:gd name="T3" fmla="*/ 106363 h 84"/>
              <a:gd name="T4" fmla="*/ 104775 w 83"/>
              <a:gd name="T5" fmla="*/ 79375 h 84"/>
              <a:gd name="T6" fmla="*/ 130175 w 83"/>
              <a:gd name="T7" fmla="*/ 52388 h 84"/>
              <a:gd name="T8" fmla="*/ 104775 w 83"/>
              <a:gd name="T9" fmla="*/ 25400 h 84"/>
              <a:gd name="T10" fmla="*/ 104775 w 83"/>
              <a:gd name="T11" fmla="*/ 0 h 84"/>
              <a:gd name="T12" fmla="*/ 52388 w 83"/>
              <a:gd name="T13" fmla="*/ 0 h 84"/>
              <a:gd name="T14" fmla="*/ 25400 w 83"/>
              <a:gd name="T15" fmla="*/ 0 h 84"/>
              <a:gd name="T16" fmla="*/ 0 w 83"/>
              <a:gd name="T17" fmla="*/ 25400 h 84"/>
              <a:gd name="T18" fmla="*/ 0 w 83"/>
              <a:gd name="T19" fmla="*/ 52388 h 84"/>
              <a:gd name="T20" fmla="*/ 0 w 83"/>
              <a:gd name="T21" fmla="*/ 79375 h 84"/>
              <a:gd name="T22" fmla="*/ 25400 w 83"/>
              <a:gd name="T23" fmla="*/ 106363 h 84"/>
              <a:gd name="T24" fmla="*/ 52388 w 83"/>
              <a:gd name="T25" fmla="*/ 131763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3" h="84">
                <a:moveTo>
                  <a:pt x="33" y="83"/>
                </a:moveTo>
                <a:lnTo>
                  <a:pt x="66" y="67"/>
                </a:lnTo>
                <a:lnTo>
                  <a:pt x="66" y="50"/>
                </a:lnTo>
                <a:lnTo>
                  <a:pt x="82" y="33"/>
                </a:lnTo>
                <a:lnTo>
                  <a:pt x="66" y="16"/>
                </a:lnTo>
                <a:lnTo>
                  <a:pt x="66" y="0"/>
                </a:lnTo>
                <a:lnTo>
                  <a:pt x="33" y="0"/>
                </a:lnTo>
                <a:lnTo>
                  <a:pt x="16" y="0"/>
                </a:lnTo>
                <a:lnTo>
                  <a:pt x="0" y="16"/>
                </a:lnTo>
                <a:lnTo>
                  <a:pt x="0" y="33"/>
                </a:lnTo>
                <a:lnTo>
                  <a:pt x="0" y="50"/>
                </a:lnTo>
                <a:lnTo>
                  <a:pt x="16" y="67"/>
                </a:lnTo>
                <a:lnTo>
                  <a:pt x="33" y="83"/>
                </a:lnTo>
              </a:path>
            </a:pathLst>
          </a:cu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4" name="Rectangle 21"/>
          <p:cNvSpPr>
            <a:spLocks noChangeArrowheads="1"/>
          </p:cNvSpPr>
          <p:nvPr/>
        </p:nvSpPr>
        <p:spPr bwMode="auto">
          <a:xfrm>
            <a:off x="2359025" y="4330700"/>
            <a:ext cx="1420813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eredeti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15" name="Rectangle 22"/>
          <p:cNvSpPr>
            <a:spLocks noChangeArrowheads="1"/>
          </p:cNvSpPr>
          <p:nvPr/>
        </p:nvSpPr>
        <p:spPr bwMode="auto">
          <a:xfrm>
            <a:off x="4143375" y="6232525"/>
            <a:ext cx="2905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1</a:t>
            </a:r>
          </a:p>
        </p:txBody>
      </p:sp>
      <p:sp>
        <p:nvSpPr>
          <p:cNvPr id="80916" name="Rectangle 23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2438400" y="1828800"/>
            <a:ext cx="4700588" cy="4384675"/>
          </a:xfrm>
          <a:custGeom>
            <a:avLst/>
            <a:gdLst>
              <a:gd name="T0" fmla="*/ 0 w 2961"/>
              <a:gd name="T1" fmla="*/ 0 h 2762"/>
              <a:gd name="T2" fmla="*/ 0 w 2961"/>
              <a:gd name="T3" fmla="*/ 4383088 h 2762"/>
              <a:gd name="T4" fmla="*/ 4699000 w 2961"/>
              <a:gd name="T5" fmla="*/ 4383088 h 27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1" h="2762">
                <a:moveTo>
                  <a:pt x="0" y="0"/>
                </a:moveTo>
                <a:lnTo>
                  <a:pt x="0" y="2761"/>
                </a:lnTo>
                <a:lnTo>
                  <a:pt x="2960" y="2761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18" name="Line 25"/>
          <p:cNvSpPr>
            <a:spLocks noChangeShapeType="1"/>
          </p:cNvSpPr>
          <p:nvPr/>
        </p:nvSpPr>
        <p:spPr bwMode="auto">
          <a:xfrm>
            <a:off x="4268788" y="4273550"/>
            <a:ext cx="1587" cy="1933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417763" y="3486150"/>
            <a:ext cx="2759075" cy="2703513"/>
          </a:xfrm>
          <a:custGeom>
            <a:avLst/>
            <a:gdLst>
              <a:gd name="T0" fmla="*/ 0 w 1738"/>
              <a:gd name="T1" fmla="*/ 0 h 1703"/>
              <a:gd name="T2" fmla="*/ 2757488 w 1738"/>
              <a:gd name="T3" fmla="*/ 0 h 1703"/>
              <a:gd name="T4" fmla="*/ 2757488 w 1738"/>
              <a:gd name="T5" fmla="*/ 2701925 h 17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38" h="1703">
                <a:moveTo>
                  <a:pt x="0" y="0"/>
                </a:moveTo>
                <a:lnTo>
                  <a:pt x="1737" y="0"/>
                </a:lnTo>
                <a:lnTo>
                  <a:pt x="1737" y="170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0" name="Rectangle 12"/>
          <p:cNvSpPr>
            <a:spLocks noChangeArrowheads="1"/>
          </p:cNvSpPr>
          <p:nvPr/>
        </p:nvSpPr>
        <p:spPr bwMode="auto">
          <a:xfrm>
            <a:off x="2097088" y="3348038"/>
            <a:ext cx="2667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P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1" name="Rectangle 27"/>
          <p:cNvSpPr>
            <a:spLocks noChangeArrowheads="1"/>
          </p:cNvSpPr>
          <p:nvPr/>
        </p:nvSpPr>
        <p:spPr bwMode="auto">
          <a:xfrm>
            <a:off x="5062538" y="6232525"/>
            <a:ext cx="2905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i="1">
                <a:ea typeface="MS PGothic" pitchFamily="34" charset="-128"/>
              </a:rPr>
              <a:t>Q</a:t>
            </a:r>
            <a:r>
              <a:rPr lang="en-GB" altLang="en-US" i="1" baseline="-25000">
                <a:ea typeface="MS PGothic" pitchFamily="34" charset="-128"/>
              </a:rPr>
              <a:t>2</a:t>
            </a:r>
          </a:p>
        </p:txBody>
      </p:sp>
      <p:sp>
        <p:nvSpPr>
          <p:cNvPr id="80922" name="Rectangle 9"/>
          <p:cNvSpPr>
            <a:spLocks noChangeArrowheads="1"/>
          </p:cNvSpPr>
          <p:nvPr/>
        </p:nvSpPr>
        <p:spPr bwMode="auto">
          <a:xfrm>
            <a:off x="2417763" y="3486150"/>
            <a:ext cx="1838325" cy="758825"/>
          </a:xfrm>
          <a:prstGeom prst="rect">
            <a:avLst/>
          </a:prstGeom>
          <a:solidFill>
            <a:srgbClr val="E6B4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4256088" y="3486150"/>
            <a:ext cx="920750" cy="760413"/>
          </a:xfrm>
          <a:custGeom>
            <a:avLst/>
            <a:gdLst>
              <a:gd name="T0" fmla="*/ 0 w 580"/>
              <a:gd name="T1" fmla="*/ 758825 h 479"/>
              <a:gd name="T2" fmla="*/ 0 w 580"/>
              <a:gd name="T3" fmla="*/ 0 h 479"/>
              <a:gd name="T4" fmla="*/ 919163 w 580"/>
              <a:gd name="T5" fmla="*/ 0 h 479"/>
              <a:gd name="T6" fmla="*/ 0 w 580"/>
              <a:gd name="T7" fmla="*/ 758825 h 4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0" h="479">
                <a:moveTo>
                  <a:pt x="0" y="478"/>
                </a:moveTo>
                <a:lnTo>
                  <a:pt x="0" y="0"/>
                </a:lnTo>
                <a:lnTo>
                  <a:pt x="579" y="0"/>
                </a:lnTo>
                <a:lnTo>
                  <a:pt x="0" y="478"/>
                </a:lnTo>
              </a:path>
            </a:pathLst>
          </a:custGeom>
          <a:solidFill>
            <a:srgbClr val="C5AE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924" name="Rectangle 18"/>
          <p:cNvSpPr>
            <a:spLocks noChangeArrowheads="1"/>
          </p:cNvSpPr>
          <p:nvPr/>
        </p:nvSpPr>
        <p:spPr bwMode="auto">
          <a:xfrm>
            <a:off x="2516188" y="39766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B</a:t>
            </a:r>
          </a:p>
        </p:txBody>
      </p:sp>
      <p:sp>
        <p:nvSpPr>
          <p:cNvPr id="80925" name="Rectangle 19"/>
          <p:cNvSpPr>
            <a:spLocks noChangeArrowheads="1"/>
          </p:cNvSpPr>
          <p:nvPr/>
        </p:nvSpPr>
        <p:spPr bwMode="auto">
          <a:xfrm>
            <a:off x="4327525" y="4238625"/>
            <a:ext cx="157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C</a:t>
            </a:r>
          </a:p>
        </p:txBody>
      </p:sp>
      <p:sp>
        <p:nvSpPr>
          <p:cNvPr id="80926" name="Rectangle 22"/>
          <p:cNvSpPr>
            <a:spLocks noChangeArrowheads="1"/>
          </p:cNvSpPr>
          <p:nvPr/>
        </p:nvSpPr>
        <p:spPr bwMode="auto">
          <a:xfrm>
            <a:off x="2516188" y="5735638"/>
            <a:ext cx="1492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A</a:t>
            </a:r>
          </a:p>
        </p:txBody>
      </p:sp>
      <p:sp>
        <p:nvSpPr>
          <p:cNvPr id="80927" name="Rectangle 26"/>
          <p:cNvSpPr>
            <a:spLocks noChangeArrowheads="1"/>
          </p:cNvSpPr>
          <p:nvPr/>
        </p:nvSpPr>
        <p:spPr bwMode="auto">
          <a:xfrm>
            <a:off x="2516188" y="3189288"/>
            <a:ext cx="1571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D</a:t>
            </a:r>
          </a:p>
        </p:txBody>
      </p:sp>
      <p:sp>
        <p:nvSpPr>
          <p:cNvPr id="80928" name="Rectangle 29"/>
          <p:cNvSpPr>
            <a:spLocks noChangeArrowheads="1"/>
          </p:cNvSpPr>
          <p:nvPr/>
        </p:nvSpPr>
        <p:spPr bwMode="auto">
          <a:xfrm>
            <a:off x="5299075" y="3373438"/>
            <a:ext cx="1333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>
                <a:ea typeface="MS PGothic" pitchFamily="34" charset="-128"/>
              </a:rPr>
              <a:t>F</a:t>
            </a:r>
          </a:p>
        </p:txBody>
      </p:sp>
      <p:sp>
        <p:nvSpPr>
          <p:cNvPr id="80929" name="Line 30"/>
          <p:cNvSpPr>
            <a:spLocks noChangeShapeType="1"/>
          </p:cNvSpPr>
          <p:nvPr/>
        </p:nvSpPr>
        <p:spPr bwMode="auto">
          <a:xfrm>
            <a:off x="3200400" y="2667000"/>
            <a:ext cx="209550" cy="107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35"/>
          <p:cNvSpPr>
            <a:spLocks noChangeShapeType="1"/>
          </p:cNvSpPr>
          <p:nvPr/>
        </p:nvSpPr>
        <p:spPr bwMode="auto">
          <a:xfrm>
            <a:off x="4557713" y="3762375"/>
            <a:ext cx="766762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Rectangle 38"/>
          <p:cNvSpPr>
            <a:spLocks noChangeArrowheads="1"/>
          </p:cNvSpPr>
          <p:nvPr/>
        </p:nvSpPr>
        <p:spPr bwMode="auto">
          <a:xfrm>
            <a:off x="5378450" y="4395788"/>
            <a:ext cx="200183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új termelő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80932" name="Rectangle 39"/>
          <p:cNvSpPr>
            <a:spLocks noChangeArrowheads="1"/>
          </p:cNvSpPr>
          <p:nvPr/>
        </p:nvSpPr>
        <p:spPr bwMode="auto">
          <a:xfrm>
            <a:off x="2827338" y="2087563"/>
            <a:ext cx="24653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9224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922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>
                <a:ea typeface="MS PGothic" pitchFamily="34" charset="-128"/>
              </a:rPr>
              <a:t>Az első termelő további többlete</a:t>
            </a:r>
            <a:endParaRPr lang="en-GB" altLang="en-US">
              <a:ea typeface="MS PGothic" pitchFamily="34" charset="-128"/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sz="4000" dirty="0" smtClean="0"/>
              <a:t>Árváltozások hatása a termelői többletre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474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Piaci hatékonyság</a:t>
            </a:r>
            <a:endParaRPr lang="en-GB" altLang="en-US" smtClean="0"/>
          </a:p>
        </p:txBody>
      </p:sp>
      <p:sp>
        <p:nvSpPr>
          <p:cNvPr id="19456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21163"/>
          </a:xfrm>
          <a:extLst/>
        </p:spPr>
        <p:txBody>
          <a:bodyPr lIns="90488" tIns="44450" rIns="90488" bIns="44450"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hu-HU" sz="3600" dirty="0" smtClean="0"/>
              <a:t>Versenyző, </a:t>
            </a:r>
            <a:r>
              <a:rPr lang="hu-HU" sz="3600" dirty="0" err="1" smtClean="0"/>
              <a:t>externáliák</a:t>
            </a:r>
            <a:r>
              <a:rPr lang="hu-HU" sz="3600" dirty="0" smtClean="0"/>
              <a:t> nélküli piacon:</a:t>
            </a:r>
            <a:endParaRPr lang="en-GB" sz="3600" dirty="0" smtClean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hu-HU" sz="3600" b="1" dirty="0" smtClean="0"/>
              <a:t>Teljes többlet (társadalmi jólét)</a:t>
            </a:r>
            <a:r>
              <a:rPr lang="en-GB" sz="3600" b="1" dirty="0" smtClean="0"/>
              <a:t> = </a:t>
            </a:r>
            <a:r>
              <a:rPr lang="hu-HU" sz="3600" b="1" dirty="0" smtClean="0"/>
              <a:t>fogyasztói többlet + termelői többlet</a:t>
            </a:r>
            <a:endParaRPr lang="en-GB" sz="3600" b="1" dirty="0" smtClean="0"/>
          </a:p>
        </p:txBody>
      </p:sp>
      <p:sp>
        <p:nvSpPr>
          <p:cNvPr id="8294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A66A5088-C164-46AD-8826-10207EE9EBF6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91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1276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499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C3E1B51F-817C-495E-8B8C-3472C1F86F9E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92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5000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2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5003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4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06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5007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08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5009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5010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15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5016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1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7043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9F0694D-58CE-48BE-9376-343688BC5B58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93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7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7048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49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0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7051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2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54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7055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6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7057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7058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63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7064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86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smtClean="0"/>
              <a:t>Fogyasztói és termelői többlet piaci egyensúlyban</a:t>
            </a:r>
            <a:endParaRPr lang="en-GB" altLang="en-US" sz="3200" smtClean="0"/>
          </a:p>
        </p:txBody>
      </p:sp>
      <p:sp>
        <p:nvSpPr>
          <p:cNvPr id="89091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1F619B71-901E-4AB7-B28C-6E660C5FDA0F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94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1447800" y="1752600"/>
            <a:ext cx="1920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1095375" y="3673475"/>
            <a:ext cx="1244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500">
                <a:ea typeface="MS PGothic" pitchFamily="34" charset="-128"/>
              </a:rPr>
              <a:t>Egyensúlyi ár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106613" y="61531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0</a:t>
            </a:r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7221538" y="6153150"/>
            <a:ext cx="933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3852863" y="6194425"/>
            <a:ext cx="16557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Egyensúlyi mennyiség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305050" y="3903663"/>
            <a:ext cx="2259013" cy="2236787"/>
          </a:xfrm>
          <a:custGeom>
            <a:avLst/>
            <a:gdLst>
              <a:gd name="T0" fmla="*/ 0 w 1423"/>
              <a:gd name="T1" fmla="*/ 0 h 1409"/>
              <a:gd name="T2" fmla="*/ 2257425 w 1423"/>
              <a:gd name="T3" fmla="*/ 0 h 1409"/>
              <a:gd name="T4" fmla="*/ 2257425 w 1423"/>
              <a:gd name="T5" fmla="*/ 2235200 h 1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3" h="1409">
                <a:moveTo>
                  <a:pt x="0" y="0"/>
                </a:moveTo>
                <a:lnTo>
                  <a:pt x="1422" y="0"/>
                </a:lnTo>
                <a:lnTo>
                  <a:pt x="1422" y="14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02" name="Rectangle 13"/>
          <p:cNvSpPr>
            <a:spLocks noChangeArrowheads="1"/>
          </p:cNvSpPr>
          <p:nvPr/>
        </p:nvSpPr>
        <p:spPr bwMode="auto">
          <a:xfrm>
            <a:off x="2384425" y="1790700"/>
            <a:ext cx="144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A</a:t>
            </a:r>
          </a:p>
        </p:txBody>
      </p:sp>
      <p:sp>
        <p:nvSpPr>
          <p:cNvPr id="89103" name="Rectangle 14"/>
          <p:cNvSpPr>
            <a:spLocks noChangeArrowheads="1"/>
          </p:cNvSpPr>
          <p:nvPr/>
        </p:nvSpPr>
        <p:spPr bwMode="auto">
          <a:xfrm>
            <a:off x="6211888" y="2478088"/>
            <a:ext cx="600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Kínálat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4" name="Rectangle 15"/>
          <p:cNvSpPr>
            <a:spLocks noChangeArrowheads="1"/>
          </p:cNvSpPr>
          <p:nvPr/>
        </p:nvSpPr>
        <p:spPr bwMode="auto">
          <a:xfrm>
            <a:off x="2384425" y="57673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C</a:t>
            </a:r>
          </a:p>
        </p:txBody>
      </p:sp>
      <p:sp>
        <p:nvSpPr>
          <p:cNvPr id="89105" name="Rectangle 16"/>
          <p:cNvSpPr>
            <a:spLocks noChangeArrowheads="1"/>
          </p:cNvSpPr>
          <p:nvPr/>
        </p:nvSpPr>
        <p:spPr bwMode="auto">
          <a:xfrm>
            <a:off x="6040438" y="52308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B</a:t>
            </a:r>
          </a:p>
        </p:txBody>
      </p:sp>
      <p:sp>
        <p:nvSpPr>
          <p:cNvPr id="89106" name="Rectangle 17"/>
          <p:cNvSpPr>
            <a:spLocks noChangeArrowheads="1"/>
          </p:cNvSpPr>
          <p:nvPr/>
        </p:nvSpPr>
        <p:spPr bwMode="auto">
          <a:xfrm>
            <a:off x="6211888" y="5080000"/>
            <a:ext cx="7064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500">
                <a:ea typeface="MS PGothic" pitchFamily="34" charset="-128"/>
              </a:rPr>
              <a:t>Kereslet</a:t>
            </a:r>
            <a:endParaRPr lang="en-GB" altLang="en-US" sz="1500">
              <a:ea typeface="MS PGothic" pitchFamily="34" charset="-128"/>
            </a:endParaRPr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 flipV="1">
            <a:off x="2301875" y="2603500"/>
            <a:ext cx="3773488" cy="32242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>
            <a:off x="2303463" y="2030413"/>
            <a:ext cx="3773487" cy="314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2284413" y="1776413"/>
            <a:ext cx="5548312" cy="4364037"/>
          </a:xfrm>
          <a:custGeom>
            <a:avLst/>
            <a:gdLst>
              <a:gd name="T0" fmla="*/ 0 w 3495"/>
              <a:gd name="T1" fmla="*/ 0 h 2749"/>
              <a:gd name="T2" fmla="*/ 0 w 3495"/>
              <a:gd name="T3" fmla="*/ 4362450 h 2749"/>
              <a:gd name="T4" fmla="*/ 5546725 w 3495"/>
              <a:gd name="T5" fmla="*/ 4362450 h 27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95" h="2749">
                <a:moveTo>
                  <a:pt x="0" y="0"/>
                </a:moveTo>
                <a:lnTo>
                  <a:pt x="0" y="2748"/>
                </a:lnTo>
                <a:lnTo>
                  <a:pt x="3494" y="2748"/>
                </a:lnTo>
              </a:path>
            </a:pathLst>
          </a:custGeom>
          <a:noFill/>
          <a:ln w="3492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5" name="Freeform 21"/>
          <p:cNvSpPr>
            <a:spLocks/>
          </p:cNvSpPr>
          <p:nvPr/>
        </p:nvSpPr>
        <p:spPr bwMode="auto">
          <a:xfrm>
            <a:off x="2241550" y="57531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106363 h 68"/>
              <a:gd name="T4" fmla="*/ 107950 w 69"/>
              <a:gd name="T5" fmla="*/ 84138 h 68"/>
              <a:gd name="T6" fmla="*/ 107950 w 69"/>
              <a:gd name="T7" fmla="*/ 63500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67"/>
                </a:lnTo>
                <a:lnTo>
                  <a:pt x="68" y="53"/>
                </a:lnTo>
                <a:lnTo>
                  <a:pt x="68" y="40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1" name="Rectangle 22"/>
          <p:cNvSpPr>
            <a:spLocks noChangeArrowheads="1"/>
          </p:cNvSpPr>
          <p:nvPr/>
        </p:nvSpPr>
        <p:spPr bwMode="auto">
          <a:xfrm>
            <a:off x="6040438" y="232886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D</a:t>
            </a:r>
          </a:p>
        </p:txBody>
      </p:sp>
      <p:sp>
        <p:nvSpPr>
          <p:cNvPr id="89112" name="Rectangle 23"/>
          <p:cNvSpPr>
            <a:spLocks noChangeArrowheads="1"/>
          </p:cNvSpPr>
          <p:nvPr/>
        </p:nvSpPr>
        <p:spPr bwMode="auto">
          <a:xfrm>
            <a:off x="4684713" y="3790950"/>
            <a:ext cx="1285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500">
                <a:ea typeface="MS PGothic" pitchFamily="34" charset="-128"/>
              </a:rPr>
              <a:t>E</a:t>
            </a:r>
          </a:p>
        </p:txBody>
      </p:sp>
      <p:sp>
        <p:nvSpPr>
          <p:cNvPr id="221208" name="Freeform 24"/>
          <p:cNvSpPr>
            <a:spLocks/>
          </p:cNvSpPr>
          <p:nvPr/>
        </p:nvSpPr>
        <p:spPr bwMode="auto">
          <a:xfrm>
            <a:off x="4498975" y="3860800"/>
            <a:ext cx="109538" cy="107950"/>
          </a:xfrm>
          <a:custGeom>
            <a:avLst/>
            <a:gdLst>
              <a:gd name="T0" fmla="*/ 63500 w 69"/>
              <a:gd name="T1" fmla="*/ 106363 h 68"/>
              <a:gd name="T2" fmla="*/ 85725 w 69"/>
              <a:gd name="T3" fmla="*/ 84138 h 68"/>
              <a:gd name="T4" fmla="*/ 107950 w 69"/>
              <a:gd name="T5" fmla="*/ 63500 h 68"/>
              <a:gd name="T6" fmla="*/ 107950 w 69"/>
              <a:gd name="T7" fmla="*/ 42863 h 68"/>
              <a:gd name="T8" fmla="*/ 107950 w 69"/>
              <a:gd name="T9" fmla="*/ 22225 h 68"/>
              <a:gd name="T10" fmla="*/ 85725 w 69"/>
              <a:gd name="T11" fmla="*/ 0 h 68"/>
              <a:gd name="T12" fmla="*/ 6350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63500 h 68"/>
              <a:gd name="T22" fmla="*/ 22225 w 69"/>
              <a:gd name="T23" fmla="*/ 84138 h 68"/>
              <a:gd name="T24" fmla="*/ 6350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40" y="67"/>
                </a:moveTo>
                <a:lnTo>
                  <a:pt x="54" y="53"/>
                </a:lnTo>
                <a:lnTo>
                  <a:pt x="68" y="40"/>
                </a:lnTo>
                <a:lnTo>
                  <a:pt x="68" y="27"/>
                </a:lnTo>
                <a:lnTo>
                  <a:pt x="68" y="14"/>
                </a:lnTo>
                <a:lnTo>
                  <a:pt x="54" y="0"/>
                </a:lnTo>
                <a:lnTo>
                  <a:pt x="40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40"/>
                </a:lnTo>
                <a:lnTo>
                  <a:pt x="14" y="53"/>
                </a:lnTo>
                <a:lnTo>
                  <a:pt x="40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09" name="Freeform 25"/>
          <p:cNvSpPr>
            <a:spLocks/>
          </p:cNvSpPr>
          <p:nvPr/>
        </p:nvSpPr>
        <p:spPr bwMode="auto">
          <a:xfrm>
            <a:off x="6046788" y="2549525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85725 w 69"/>
              <a:gd name="T3" fmla="*/ 106363 h 68"/>
              <a:gd name="T4" fmla="*/ 85725 w 69"/>
              <a:gd name="T5" fmla="*/ 84138 h 68"/>
              <a:gd name="T6" fmla="*/ 107950 w 69"/>
              <a:gd name="T7" fmla="*/ 63500 h 68"/>
              <a:gd name="T8" fmla="*/ 85725 w 69"/>
              <a:gd name="T9" fmla="*/ 42863 h 68"/>
              <a:gd name="T10" fmla="*/ 85725 w 69"/>
              <a:gd name="T11" fmla="*/ 22225 h 68"/>
              <a:gd name="T12" fmla="*/ 44450 w 69"/>
              <a:gd name="T13" fmla="*/ 0 h 68"/>
              <a:gd name="T14" fmla="*/ 22225 w 69"/>
              <a:gd name="T15" fmla="*/ 22225 h 68"/>
              <a:gd name="T16" fmla="*/ 0 w 69"/>
              <a:gd name="T17" fmla="*/ 42863 h 68"/>
              <a:gd name="T18" fmla="*/ 0 w 69"/>
              <a:gd name="T19" fmla="*/ 63500 h 68"/>
              <a:gd name="T20" fmla="*/ 0 w 69"/>
              <a:gd name="T21" fmla="*/ 84138 h 68"/>
              <a:gd name="T22" fmla="*/ 22225 w 69"/>
              <a:gd name="T23" fmla="*/ 106363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54" y="67"/>
                </a:lnTo>
                <a:lnTo>
                  <a:pt x="54" y="53"/>
                </a:lnTo>
                <a:lnTo>
                  <a:pt x="68" y="40"/>
                </a:lnTo>
                <a:lnTo>
                  <a:pt x="54" y="27"/>
                </a:lnTo>
                <a:lnTo>
                  <a:pt x="54" y="14"/>
                </a:lnTo>
                <a:lnTo>
                  <a:pt x="28" y="0"/>
                </a:lnTo>
                <a:lnTo>
                  <a:pt x="14" y="14"/>
                </a:lnTo>
                <a:lnTo>
                  <a:pt x="0" y="27"/>
                </a:lnTo>
                <a:lnTo>
                  <a:pt x="0" y="40"/>
                </a:lnTo>
                <a:lnTo>
                  <a:pt x="0" y="53"/>
                </a:lnTo>
                <a:lnTo>
                  <a:pt x="14" y="67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0" name="Freeform 26"/>
          <p:cNvSpPr>
            <a:spLocks/>
          </p:cNvSpPr>
          <p:nvPr/>
        </p:nvSpPr>
        <p:spPr bwMode="auto">
          <a:xfrm>
            <a:off x="6046788" y="5151438"/>
            <a:ext cx="109537" cy="107950"/>
          </a:xfrm>
          <a:custGeom>
            <a:avLst/>
            <a:gdLst>
              <a:gd name="T0" fmla="*/ 44450 w 69"/>
              <a:gd name="T1" fmla="*/ 106363 h 68"/>
              <a:gd name="T2" fmla="*/ 63500 w 69"/>
              <a:gd name="T3" fmla="*/ 84138 h 68"/>
              <a:gd name="T4" fmla="*/ 85725 w 69"/>
              <a:gd name="T5" fmla="*/ 84138 h 68"/>
              <a:gd name="T6" fmla="*/ 107950 w 69"/>
              <a:gd name="T7" fmla="*/ 42863 h 68"/>
              <a:gd name="T8" fmla="*/ 85725 w 69"/>
              <a:gd name="T9" fmla="*/ 22225 h 68"/>
              <a:gd name="T10" fmla="*/ 63500 w 69"/>
              <a:gd name="T11" fmla="*/ 0 h 68"/>
              <a:gd name="T12" fmla="*/ 44450 w 69"/>
              <a:gd name="T13" fmla="*/ 0 h 68"/>
              <a:gd name="T14" fmla="*/ 22225 w 69"/>
              <a:gd name="T15" fmla="*/ 0 h 68"/>
              <a:gd name="T16" fmla="*/ 0 w 69"/>
              <a:gd name="T17" fmla="*/ 22225 h 68"/>
              <a:gd name="T18" fmla="*/ 0 w 69"/>
              <a:gd name="T19" fmla="*/ 42863 h 68"/>
              <a:gd name="T20" fmla="*/ 0 w 69"/>
              <a:gd name="T21" fmla="*/ 84138 h 68"/>
              <a:gd name="T22" fmla="*/ 22225 w 69"/>
              <a:gd name="T23" fmla="*/ 84138 h 68"/>
              <a:gd name="T24" fmla="*/ 44450 w 69"/>
              <a:gd name="T25" fmla="*/ 106363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8">
                <a:moveTo>
                  <a:pt x="28" y="67"/>
                </a:moveTo>
                <a:lnTo>
                  <a:pt x="40" y="53"/>
                </a:lnTo>
                <a:lnTo>
                  <a:pt x="54" y="53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28" y="0"/>
                </a:lnTo>
                <a:lnTo>
                  <a:pt x="14" y="0"/>
                </a:lnTo>
                <a:lnTo>
                  <a:pt x="0" y="14"/>
                </a:lnTo>
                <a:lnTo>
                  <a:pt x="0" y="27"/>
                </a:lnTo>
                <a:lnTo>
                  <a:pt x="0" y="53"/>
                </a:lnTo>
                <a:lnTo>
                  <a:pt x="14" y="53"/>
                </a:lnTo>
                <a:lnTo>
                  <a:pt x="28" y="6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1211" name="Freeform 27"/>
          <p:cNvSpPr>
            <a:spLocks/>
          </p:cNvSpPr>
          <p:nvPr/>
        </p:nvSpPr>
        <p:spPr bwMode="auto">
          <a:xfrm>
            <a:off x="2241550" y="1946275"/>
            <a:ext cx="109538" cy="109538"/>
          </a:xfrm>
          <a:custGeom>
            <a:avLst/>
            <a:gdLst>
              <a:gd name="T0" fmla="*/ 63500 w 69"/>
              <a:gd name="T1" fmla="*/ 107950 h 69"/>
              <a:gd name="T2" fmla="*/ 85725 w 69"/>
              <a:gd name="T3" fmla="*/ 107950 h 69"/>
              <a:gd name="T4" fmla="*/ 107950 w 69"/>
              <a:gd name="T5" fmla="*/ 85725 h 69"/>
              <a:gd name="T6" fmla="*/ 107950 w 69"/>
              <a:gd name="T7" fmla="*/ 65088 h 69"/>
              <a:gd name="T8" fmla="*/ 107950 w 69"/>
              <a:gd name="T9" fmla="*/ 42863 h 69"/>
              <a:gd name="T10" fmla="*/ 85725 w 69"/>
              <a:gd name="T11" fmla="*/ 22225 h 69"/>
              <a:gd name="T12" fmla="*/ 63500 w 69"/>
              <a:gd name="T13" fmla="*/ 0 h 69"/>
              <a:gd name="T14" fmla="*/ 22225 w 69"/>
              <a:gd name="T15" fmla="*/ 22225 h 69"/>
              <a:gd name="T16" fmla="*/ 0 w 69"/>
              <a:gd name="T17" fmla="*/ 42863 h 69"/>
              <a:gd name="T18" fmla="*/ 0 w 69"/>
              <a:gd name="T19" fmla="*/ 65088 h 69"/>
              <a:gd name="T20" fmla="*/ 0 w 69"/>
              <a:gd name="T21" fmla="*/ 85725 h 69"/>
              <a:gd name="T22" fmla="*/ 22225 w 69"/>
              <a:gd name="T23" fmla="*/ 107950 h 69"/>
              <a:gd name="T24" fmla="*/ 63500 w 69"/>
              <a:gd name="T25" fmla="*/ 10795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9" h="69">
                <a:moveTo>
                  <a:pt x="40" y="68"/>
                </a:moveTo>
                <a:lnTo>
                  <a:pt x="54" y="68"/>
                </a:lnTo>
                <a:lnTo>
                  <a:pt x="68" y="54"/>
                </a:lnTo>
                <a:lnTo>
                  <a:pt x="68" y="41"/>
                </a:lnTo>
                <a:lnTo>
                  <a:pt x="68" y="27"/>
                </a:lnTo>
                <a:lnTo>
                  <a:pt x="54" y="14"/>
                </a:lnTo>
                <a:lnTo>
                  <a:pt x="40" y="0"/>
                </a:lnTo>
                <a:lnTo>
                  <a:pt x="14" y="14"/>
                </a:lnTo>
                <a:lnTo>
                  <a:pt x="0" y="27"/>
                </a:lnTo>
                <a:lnTo>
                  <a:pt x="0" y="41"/>
                </a:lnTo>
                <a:lnTo>
                  <a:pt x="0" y="54"/>
                </a:lnTo>
                <a:lnTo>
                  <a:pt x="14" y="68"/>
                </a:lnTo>
                <a:lnTo>
                  <a:pt x="40" y="6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284413" y="3903663"/>
            <a:ext cx="2279650" cy="1916112"/>
          </a:xfrm>
          <a:custGeom>
            <a:avLst/>
            <a:gdLst>
              <a:gd name="T0" fmla="*/ 2278063 w 1436"/>
              <a:gd name="T1" fmla="*/ 0 h 1207"/>
              <a:gd name="T2" fmla="*/ 0 w 1436"/>
              <a:gd name="T3" fmla="*/ 0 h 1207"/>
              <a:gd name="T4" fmla="*/ 0 w 1436"/>
              <a:gd name="T5" fmla="*/ 1914525 h 1207"/>
              <a:gd name="T6" fmla="*/ 2278063 w 1436"/>
              <a:gd name="T7" fmla="*/ 0 h 120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207">
                <a:moveTo>
                  <a:pt x="1435" y="0"/>
                </a:moveTo>
                <a:lnTo>
                  <a:pt x="0" y="0"/>
                </a:lnTo>
                <a:lnTo>
                  <a:pt x="0" y="1206"/>
                </a:lnTo>
                <a:lnTo>
                  <a:pt x="1435" y="0"/>
                </a:lnTo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644775" y="4217988"/>
            <a:ext cx="11350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Termelői többlet</a:t>
            </a:r>
            <a:endParaRPr lang="it-IT" altLang="en-US" sz="1500">
              <a:ea typeface="MS PGothic" pitchFamily="34" charset="-128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319338" y="2133600"/>
            <a:ext cx="2087562" cy="1716088"/>
          </a:xfrm>
          <a:custGeom>
            <a:avLst/>
            <a:gdLst>
              <a:gd name="T0" fmla="*/ 2086108 w 1436"/>
              <a:gd name="T1" fmla="*/ 1714650 h 1193"/>
              <a:gd name="T2" fmla="*/ 0 w 1436"/>
              <a:gd name="T3" fmla="*/ 1714650 h 1193"/>
              <a:gd name="T4" fmla="*/ 0 w 1436"/>
              <a:gd name="T5" fmla="*/ 0 h 1193"/>
              <a:gd name="T6" fmla="*/ 2086108 w 1436"/>
              <a:gd name="T7" fmla="*/ 1714650 h 119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6" h="1193">
                <a:moveTo>
                  <a:pt x="1435" y="1192"/>
                </a:moveTo>
                <a:lnTo>
                  <a:pt x="0" y="1192"/>
                </a:lnTo>
                <a:lnTo>
                  <a:pt x="0" y="0"/>
                </a:lnTo>
                <a:lnTo>
                  <a:pt x="1435" y="1192"/>
                </a:lnTo>
              </a:path>
            </a:pathLst>
          </a:custGeom>
          <a:solidFill>
            <a:srgbClr val="CD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633663" y="3257550"/>
            <a:ext cx="121761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833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8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500">
                <a:ea typeface="MS PGothic" pitchFamily="34" charset="-128"/>
              </a:rPr>
              <a:t>Fogyasztói többlet</a:t>
            </a:r>
            <a:endParaRPr lang="it-IT" altLang="en-US" sz="15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768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Allokációs hatékonyság</a:t>
            </a:r>
            <a:endParaRPr lang="en-GB" altLang="en-US" smtClean="0"/>
          </a:p>
        </p:txBody>
      </p:sp>
      <p:sp>
        <p:nvSpPr>
          <p:cNvPr id="91139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981200"/>
            <a:ext cx="8362950" cy="4144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hu-HU" altLang="en-US" smtClean="0">
                <a:solidFill>
                  <a:srgbClr val="000000"/>
                </a:solidFill>
              </a:rPr>
              <a:t>Akkor beszélünk </a:t>
            </a:r>
            <a:r>
              <a:rPr lang="hu-HU" altLang="en-US" b="1" smtClean="0">
                <a:solidFill>
                  <a:srgbClr val="000000"/>
                </a:solidFill>
              </a:rPr>
              <a:t>allokációs hatékonyságról, </a:t>
            </a:r>
            <a:r>
              <a:rPr lang="hu-HU" altLang="en-US" smtClean="0">
                <a:solidFill>
                  <a:srgbClr val="000000"/>
                </a:solidFill>
              </a:rPr>
              <a:t>ha az erőforrások elhelyezése maximalizálja a teljes többletet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hu-HU" altLang="en-US" smtClean="0">
                <a:solidFill>
                  <a:srgbClr val="000000"/>
                </a:solidFill>
              </a:rPr>
              <a:t>Eléri-e ezt a versenyzői piac?</a:t>
            </a:r>
          </a:p>
        </p:txBody>
      </p:sp>
      <p:sp>
        <p:nvSpPr>
          <p:cNvPr id="91140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B565F7D3-A486-4FC1-B6D1-16D9FD8EEF9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95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438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398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Piaci egyensúly és allokációs hatékonyság</a:t>
            </a:r>
            <a:endParaRPr lang="en-GB" altLang="en-US" smtClean="0"/>
          </a:p>
        </p:txBody>
      </p:sp>
      <p:sp>
        <p:nvSpPr>
          <p:cNvPr id="93187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395288" y="19161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en-US" smtClean="0"/>
              <a:t>Szabad piacon:</a:t>
            </a: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A kínált terméket az a fogyasztó szerzi meg, aki a legtöbbre értékeli azt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A fogyasztói keresletet az a termelő elégíti ki, aki a legalacsonyabb ár mellett tudja termelni az adott jószágot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en-US" smtClean="0"/>
              <a:t>Olyan mennyiség jön létre, amelyik mellett a legnagyobb a fogyasztói és a termelői többlet</a:t>
            </a:r>
          </a:p>
        </p:txBody>
      </p:sp>
      <p:sp>
        <p:nvSpPr>
          <p:cNvPr id="9318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910F4EBF-9675-4DC2-835C-58E39A3B9E25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96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31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Allokációs hatékonyság</a:t>
            </a:r>
            <a:endParaRPr lang="en-GB" altLang="en-US" smtClean="0"/>
          </a:p>
        </p:txBody>
      </p:sp>
      <p:sp>
        <p:nvSpPr>
          <p:cNvPr id="95235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F5065997-3F15-419C-B32F-B97216B6D42B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97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709613" y="1520825"/>
            <a:ext cx="8001000" cy="37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en-GB" altLang="en-US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907338" y="5284788"/>
            <a:ext cx="865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Mennyiség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07950" y="1484313"/>
            <a:ext cx="1793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Ár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52438" y="5284788"/>
            <a:ext cx="128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altLang="en-US" sz="1400">
                <a:latin typeface="FranklinGothic-Book"/>
                <a:ea typeface="MS PGothic" pitchFamily="34" charset="-128"/>
              </a:rPr>
              <a:t>0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230236" y="5284788"/>
            <a:ext cx="2037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Egyensúlyi mennyiség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41" name="Line 10"/>
          <p:cNvSpPr>
            <a:spLocks noChangeShapeType="1"/>
          </p:cNvSpPr>
          <p:nvPr/>
        </p:nvSpPr>
        <p:spPr bwMode="auto">
          <a:xfrm>
            <a:off x="3722688" y="3346450"/>
            <a:ext cx="1587" cy="1893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Rectangle 11"/>
          <p:cNvSpPr>
            <a:spLocks noChangeArrowheads="1"/>
          </p:cNvSpPr>
          <p:nvPr/>
        </p:nvSpPr>
        <p:spPr bwMode="auto">
          <a:xfrm>
            <a:off x="6818313" y="1614488"/>
            <a:ext cx="557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Kínálat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3" name="Rectangle 12"/>
          <p:cNvSpPr>
            <a:spLocks noChangeArrowheads="1"/>
          </p:cNvSpPr>
          <p:nvPr/>
        </p:nvSpPr>
        <p:spPr bwMode="auto">
          <a:xfrm>
            <a:off x="6846888" y="4881563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hu-HU" altLang="en-US" sz="1400">
                <a:latin typeface="FranklinGothic-Book"/>
                <a:ea typeface="MS PGothic" pitchFamily="34" charset="-128"/>
              </a:rPr>
              <a:t>Kereslet</a:t>
            </a:r>
            <a:endParaRPr lang="en-GB" altLang="en-US" sz="1400">
              <a:latin typeface="FranklinGothic-Book"/>
              <a:ea typeface="MS PGothic" pitchFamily="34" charset="-128"/>
            </a:endParaRPr>
          </a:p>
        </p:txBody>
      </p:sp>
      <p:sp>
        <p:nvSpPr>
          <p:cNvPr id="95244" name="Line 13"/>
          <p:cNvSpPr>
            <a:spLocks noChangeShapeType="1"/>
          </p:cNvSpPr>
          <p:nvPr/>
        </p:nvSpPr>
        <p:spPr bwMode="auto">
          <a:xfrm flipV="1">
            <a:off x="749300" y="1719263"/>
            <a:ext cx="5972175" cy="32353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4"/>
          <p:cNvSpPr>
            <a:spLocks noChangeShapeType="1"/>
          </p:cNvSpPr>
          <p:nvPr/>
        </p:nvSpPr>
        <p:spPr bwMode="auto">
          <a:xfrm>
            <a:off x="750888" y="1749425"/>
            <a:ext cx="6000750" cy="3216275"/>
          </a:xfrm>
          <a:prstGeom prst="line">
            <a:avLst/>
          </a:prstGeom>
          <a:noFill/>
          <a:ln w="381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21"/>
          <p:cNvSpPr>
            <a:spLocks noChangeArrowheads="1"/>
          </p:cNvSpPr>
          <p:nvPr/>
        </p:nvSpPr>
        <p:spPr bwMode="auto">
          <a:xfrm>
            <a:off x="1600200" y="3062288"/>
            <a:ext cx="10636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63" name="Freeform 27"/>
          <p:cNvSpPr>
            <a:spLocks/>
          </p:cNvSpPr>
          <p:nvPr/>
        </p:nvSpPr>
        <p:spPr bwMode="auto">
          <a:xfrm>
            <a:off x="3663950" y="3300413"/>
            <a:ext cx="146050" cy="93662"/>
          </a:xfrm>
          <a:custGeom>
            <a:avLst/>
            <a:gdLst>
              <a:gd name="T0" fmla="*/ 57651 w 76"/>
              <a:gd name="T1" fmla="*/ 92413 h 75"/>
              <a:gd name="T2" fmla="*/ 86477 w 76"/>
              <a:gd name="T3" fmla="*/ 73681 h 75"/>
              <a:gd name="T4" fmla="*/ 115303 w 76"/>
              <a:gd name="T5" fmla="*/ 54948 h 75"/>
              <a:gd name="T6" fmla="*/ 144128 w 76"/>
              <a:gd name="T7" fmla="*/ 37465 h 75"/>
              <a:gd name="T8" fmla="*/ 115303 w 76"/>
              <a:gd name="T9" fmla="*/ 18732 h 75"/>
              <a:gd name="T10" fmla="*/ 86477 w 76"/>
              <a:gd name="T11" fmla="*/ 0 h 75"/>
              <a:gd name="T12" fmla="*/ 57651 w 76"/>
              <a:gd name="T13" fmla="*/ 0 h 75"/>
              <a:gd name="T14" fmla="*/ 28826 w 76"/>
              <a:gd name="T15" fmla="*/ 0 h 75"/>
              <a:gd name="T16" fmla="*/ 0 w 76"/>
              <a:gd name="T17" fmla="*/ 18732 h 75"/>
              <a:gd name="T18" fmla="*/ 0 w 76"/>
              <a:gd name="T19" fmla="*/ 37465 h 75"/>
              <a:gd name="T20" fmla="*/ 0 w 76"/>
              <a:gd name="T21" fmla="*/ 54948 h 75"/>
              <a:gd name="T22" fmla="*/ 28826 w 76"/>
              <a:gd name="T23" fmla="*/ 73681 h 75"/>
              <a:gd name="T24" fmla="*/ 57651 w 76"/>
              <a:gd name="T25" fmla="*/ 92413 h 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75">
                <a:moveTo>
                  <a:pt x="30" y="74"/>
                </a:moveTo>
                <a:lnTo>
                  <a:pt x="45" y="59"/>
                </a:lnTo>
                <a:lnTo>
                  <a:pt x="60" y="44"/>
                </a:lnTo>
                <a:lnTo>
                  <a:pt x="75" y="30"/>
                </a:lnTo>
                <a:lnTo>
                  <a:pt x="60" y="15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15"/>
                </a:lnTo>
                <a:lnTo>
                  <a:pt x="0" y="30"/>
                </a:lnTo>
                <a:lnTo>
                  <a:pt x="0" y="44"/>
                </a:lnTo>
                <a:lnTo>
                  <a:pt x="15" y="59"/>
                </a:lnTo>
                <a:lnTo>
                  <a:pt x="30" y="7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4" name="Freeform 28"/>
          <p:cNvSpPr>
            <a:spLocks/>
          </p:cNvSpPr>
          <p:nvPr/>
        </p:nvSpPr>
        <p:spPr bwMode="auto">
          <a:xfrm>
            <a:off x="3549650" y="5649913"/>
            <a:ext cx="115888" cy="55562"/>
          </a:xfrm>
          <a:custGeom>
            <a:avLst/>
            <a:gdLst>
              <a:gd name="T0" fmla="*/ 113957 w 60"/>
              <a:gd name="T1" fmla="*/ 0 h 46"/>
              <a:gd name="T2" fmla="*/ 113957 w 60"/>
              <a:gd name="T3" fmla="*/ 18118 h 46"/>
              <a:gd name="T4" fmla="*/ 56013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59" y="15"/>
                </a:lnTo>
                <a:lnTo>
                  <a:pt x="29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5" name="Freeform 29"/>
          <p:cNvSpPr>
            <a:spLocks/>
          </p:cNvSpPr>
          <p:nvPr/>
        </p:nvSpPr>
        <p:spPr bwMode="auto">
          <a:xfrm>
            <a:off x="2259013" y="5705475"/>
            <a:ext cx="1292225" cy="1588"/>
          </a:xfrm>
          <a:custGeom>
            <a:avLst/>
            <a:gdLst>
              <a:gd name="T0" fmla="*/ 1290299 w 671"/>
              <a:gd name="T1" fmla="*/ 0 h 1"/>
              <a:gd name="T2" fmla="*/ 1261412 w 671"/>
              <a:gd name="T3" fmla="*/ 0 h 1"/>
              <a:gd name="T4" fmla="*/ 1232525 w 671"/>
              <a:gd name="T5" fmla="*/ 0 h 1"/>
              <a:gd name="T6" fmla="*/ 1203637 w 671"/>
              <a:gd name="T7" fmla="*/ 0 h 1"/>
              <a:gd name="T8" fmla="*/ 1174750 w 671"/>
              <a:gd name="T9" fmla="*/ 0 h 1"/>
              <a:gd name="T10" fmla="*/ 1118901 w 671"/>
              <a:gd name="T11" fmla="*/ 0 h 1"/>
              <a:gd name="T12" fmla="*/ 1061127 w 671"/>
              <a:gd name="T13" fmla="*/ 0 h 1"/>
              <a:gd name="T14" fmla="*/ 1032239 w 671"/>
              <a:gd name="T15" fmla="*/ 0 h 1"/>
              <a:gd name="T16" fmla="*/ 974465 w 671"/>
              <a:gd name="T17" fmla="*/ 0 h 1"/>
              <a:gd name="T18" fmla="*/ 916690 w 671"/>
              <a:gd name="T19" fmla="*/ 0 h 1"/>
              <a:gd name="T20" fmla="*/ 831954 w 671"/>
              <a:gd name="T21" fmla="*/ 0 h 1"/>
              <a:gd name="T22" fmla="*/ 774180 w 671"/>
              <a:gd name="T23" fmla="*/ 0 h 1"/>
              <a:gd name="T24" fmla="*/ 716405 w 671"/>
              <a:gd name="T25" fmla="*/ 0 h 1"/>
              <a:gd name="T26" fmla="*/ 658630 w 671"/>
              <a:gd name="T27" fmla="*/ 0 h 1"/>
              <a:gd name="T28" fmla="*/ 602782 w 671"/>
              <a:gd name="T29" fmla="*/ 0 h 1"/>
              <a:gd name="T30" fmla="*/ 516120 w 671"/>
              <a:gd name="T31" fmla="*/ 0 h 1"/>
              <a:gd name="T32" fmla="*/ 458345 w 671"/>
              <a:gd name="T33" fmla="*/ 0 h 1"/>
              <a:gd name="T34" fmla="*/ 400570 w 671"/>
              <a:gd name="T35" fmla="*/ 0 h 1"/>
              <a:gd name="T36" fmla="*/ 344722 w 671"/>
              <a:gd name="T37" fmla="*/ 0 h 1"/>
              <a:gd name="T38" fmla="*/ 286947 w 671"/>
              <a:gd name="T39" fmla="*/ 0 h 1"/>
              <a:gd name="T40" fmla="*/ 229173 w 671"/>
              <a:gd name="T41" fmla="*/ 0 h 1"/>
              <a:gd name="T42" fmla="*/ 200285 w 671"/>
              <a:gd name="T43" fmla="*/ 0 h 1"/>
              <a:gd name="T44" fmla="*/ 142511 w 671"/>
              <a:gd name="T45" fmla="*/ 0 h 1"/>
              <a:gd name="T46" fmla="*/ 115549 w 671"/>
              <a:gd name="T47" fmla="*/ 0 h 1"/>
              <a:gd name="T48" fmla="*/ 86662 w 671"/>
              <a:gd name="T49" fmla="*/ 0 h 1"/>
              <a:gd name="T50" fmla="*/ 57775 w 671"/>
              <a:gd name="T51" fmla="*/ 0 h 1"/>
              <a:gd name="T52" fmla="*/ 28887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81" y="0"/>
                </a:lnTo>
                <a:lnTo>
                  <a:pt x="551" y="0"/>
                </a:lnTo>
                <a:lnTo>
                  <a:pt x="536" y="0"/>
                </a:lnTo>
                <a:lnTo>
                  <a:pt x="506" y="0"/>
                </a:lnTo>
                <a:lnTo>
                  <a:pt x="476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42" y="0"/>
                </a:lnTo>
                <a:lnTo>
                  <a:pt x="313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104" y="0"/>
                </a:lnTo>
                <a:lnTo>
                  <a:pt x="74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6" name="Freeform 30"/>
          <p:cNvSpPr>
            <a:spLocks/>
          </p:cNvSpPr>
          <p:nvPr/>
        </p:nvSpPr>
        <p:spPr bwMode="auto">
          <a:xfrm>
            <a:off x="2171700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57978 w 46"/>
              <a:gd name="T3" fmla="*/ 0 h 46"/>
              <a:gd name="T4" fmla="*/ 28989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30" y="0"/>
                </a:lnTo>
                <a:lnTo>
                  <a:pt x="15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7" name="Freeform 31"/>
          <p:cNvSpPr>
            <a:spLocks/>
          </p:cNvSpPr>
          <p:nvPr/>
        </p:nvSpPr>
        <p:spPr bwMode="auto">
          <a:xfrm>
            <a:off x="2087563" y="5705475"/>
            <a:ext cx="85725" cy="55563"/>
          </a:xfrm>
          <a:custGeom>
            <a:avLst/>
            <a:gdLst>
              <a:gd name="T0" fmla="*/ 83820 w 45"/>
              <a:gd name="T1" fmla="*/ 54355 h 46"/>
              <a:gd name="T2" fmla="*/ 83820 w 45"/>
              <a:gd name="T3" fmla="*/ 18118 h 46"/>
              <a:gd name="T4" fmla="*/ 55245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44" y="15"/>
                </a:lnTo>
                <a:lnTo>
                  <a:pt x="2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8" name="Freeform 32"/>
          <p:cNvSpPr>
            <a:spLocks/>
          </p:cNvSpPr>
          <p:nvPr/>
        </p:nvSpPr>
        <p:spPr bwMode="auto">
          <a:xfrm>
            <a:off x="825500" y="5705475"/>
            <a:ext cx="1263650" cy="1588"/>
          </a:xfrm>
          <a:custGeom>
            <a:avLst/>
            <a:gdLst>
              <a:gd name="T0" fmla="*/ 1261724 w 656"/>
              <a:gd name="T1" fmla="*/ 0 h 1"/>
              <a:gd name="T2" fmla="*/ 1232829 w 656"/>
              <a:gd name="T3" fmla="*/ 0 h 1"/>
              <a:gd name="T4" fmla="*/ 1203935 w 656"/>
              <a:gd name="T5" fmla="*/ 0 h 1"/>
              <a:gd name="T6" fmla="*/ 1175040 w 656"/>
              <a:gd name="T7" fmla="*/ 0 h 1"/>
              <a:gd name="T8" fmla="*/ 1146146 w 656"/>
              <a:gd name="T9" fmla="*/ 0 h 1"/>
              <a:gd name="T10" fmla="*/ 1090283 w 656"/>
              <a:gd name="T11" fmla="*/ 0 h 1"/>
              <a:gd name="T12" fmla="*/ 1061389 w 656"/>
              <a:gd name="T13" fmla="*/ 0 h 1"/>
              <a:gd name="T14" fmla="*/ 1003600 w 656"/>
              <a:gd name="T15" fmla="*/ 0 h 1"/>
              <a:gd name="T16" fmla="*/ 945811 w 656"/>
              <a:gd name="T17" fmla="*/ 0 h 1"/>
              <a:gd name="T18" fmla="*/ 888022 w 656"/>
              <a:gd name="T19" fmla="*/ 0 h 1"/>
              <a:gd name="T20" fmla="*/ 832160 w 656"/>
              <a:gd name="T21" fmla="*/ 0 h 1"/>
              <a:gd name="T22" fmla="*/ 774371 w 656"/>
              <a:gd name="T23" fmla="*/ 0 h 1"/>
              <a:gd name="T24" fmla="*/ 687688 w 656"/>
              <a:gd name="T25" fmla="*/ 0 h 1"/>
              <a:gd name="T26" fmla="*/ 629899 w 656"/>
              <a:gd name="T27" fmla="*/ 0 h 1"/>
              <a:gd name="T28" fmla="*/ 574036 w 656"/>
              <a:gd name="T29" fmla="*/ 0 h 1"/>
              <a:gd name="T30" fmla="*/ 516247 w 656"/>
              <a:gd name="T31" fmla="*/ 0 h 1"/>
              <a:gd name="T32" fmla="*/ 458458 w 656"/>
              <a:gd name="T33" fmla="*/ 0 h 1"/>
              <a:gd name="T34" fmla="*/ 373701 w 656"/>
              <a:gd name="T35" fmla="*/ 0 h 1"/>
              <a:gd name="T36" fmla="*/ 315913 w 656"/>
              <a:gd name="T37" fmla="*/ 0 h 1"/>
              <a:gd name="T38" fmla="*/ 258124 w 656"/>
              <a:gd name="T39" fmla="*/ 0 h 1"/>
              <a:gd name="T40" fmla="*/ 229229 w 656"/>
              <a:gd name="T41" fmla="*/ 0 h 1"/>
              <a:gd name="T42" fmla="*/ 171440 w 656"/>
              <a:gd name="T43" fmla="*/ 0 h 1"/>
              <a:gd name="T44" fmla="*/ 142546 w 656"/>
              <a:gd name="T45" fmla="*/ 0 h 1"/>
              <a:gd name="T46" fmla="*/ 86683 w 656"/>
              <a:gd name="T47" fmla="*/ 0 h 1"/>
              <a:gd name="T48" fmla="*/ 57789 w 656"/>
              <a:gd name="T49" fmla="*/ 0 h 1"/>
              <a:gd name="T50" fmla="*/ 28894 w 656"/>
              <a:gd name="T51" fmla="*/ 0 h 1"/>
              <a:gd name="T52" fmla="*/ 0 w 656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56" h="1">
                <a:moveTo>
                  <a:pt x="655" y="0"/>
                </a:move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5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1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7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69" name="Freeform 33"/>
          <p:cNvSpPr>
            <a:spLocks/>
          </p:cNvSpPr>
          <p:nvPr/>
        </p:nvSpPr>
        <p:spPr bwMode="auto">
          <a:xfrm>
            <a:off x="709613" y="5649913"/>
            <a:ext cx="117475" cy="55562"/>
          </a:xfrm>
          <a:custGeom>
            <a:avLst/>
            <a:gdLst>
              <a:gd name="T0" fmla="*/ 115549 w 61"/>
              <a:gd name="T1" fmla="*/ 54354 h 46"/>
              <a:gd name="T2" fmla="*/ 57775 w 61"/>
              <a:gd name="T3" fmla="*/ 36236 h 46"/>
              <a:gd name="T4" fmla="*/ 28887 w 61"/>
              <a:gd name="T5" fmla="*/ 18118 h 46"/>
              <a:gd name="T6" fmla="*/ 0 w 6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" h="46">
                <a:moveTo>
                  <a:pt x="60" y="45"/>
                </a:moveTo>
                <a:lnTo>
                  <a:pt x="30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0" name="Freeform 34"/>
          <p:cNvSpPr>
            <a:spLocks/>
          </p:cNvSpPr>
          <p:nvPr/>
        </p:nvSpPr>
        <p:spPr bwMode="auto">
          <a:xfrm>
            <a:off x="6646863" y="5649913"/>
            <a:ext cx="115887" cy="55562"/>
          </a:xfrm>
          <a:custGeom>
            <a:avLst/>
            <a:gdLst>
              <a:gd name="T0" fmla="*/ 113956 w 60"/>
              <a:gd name="T1" fmla="*/ 0 h 46"/>
              <a:gd name="T2" fmla="*/ 84984 w 60"/>
              <a:gd name="T3" fmla="*/ 18118 h 46"/>
              <a:gd name="T4" fmla="*/ 28972 w 60"/>
              <a:gd name="T5" fmla="*/ 36236 h 46"/>
              <a:gd name="T6" fmla="*/ 0 w 60"/>
              <a:gd name="T7" fmla="*/ 54354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0"/>
                </a:moveTo>
                <a:lnTo>
                  <a:pt x="44" y="15"/>
                </a:lnTo>
                <a:lnTo>
                  <a:pt x="15" y="30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1" name="Freeform 35"/>
          <p:cNvSpPr>
            <a:spLocks/>
          </p:cNvSpPr>
          <p:nvPr/>
        </p:nvSpPr>
        <p:spPr bwMode="auto">
          <a:xfrm>
            <a:off x="5354638" y="5705475"/>
            <a:ext cx="1293812" cy="1588"/>
          </a:xfrm>
          <a:custGeom>
            <a:avLst/>
            <a:gdLst>
              <a:gd name="T0" fmla="*/ 1291884 w 671"/>
              <a:gd name="T1" fmla="*/ 0 h 1"/>
              <a:gd name="T2" fmla="*/ 1262961 w 671"/>
              <a:gd name="T3" fmla="*/ 0 h 1"/>
              <a:gd name="T4" fmla="*/ 1234038 w 671"/>
              <a:gd name="T5" fmla="*/ 0 h 1"/>
              <a:gd name="T6" fmla="*/ 1205115 w 671"/>
              <a:gd name="T7" fmla="*/ 0 h 1"/>
              <a:gd name="T8" fmla="*/ 1176193 w 671"/>
              <a:gd name="T9" fmla="*/ 0 h 1"/>
              <a:gd name="T10" fmla="*/ 1149198 w 671"/>
              <a:gd name="T11" fmla="*/ 0 h 1"/>
              <a:gd name="T12" fmla="*/ 1091353 w 671"/>
              <a:gd name="T13" fmla="*/ 0 h 1"/>
              <a:gd name="T14" fmla="*/ 1062430 w 671"/>
              <a:gd name="T15" fmla="*/ 0 h 1"/>
              <a:gd name="T16" fmla="*/ 1004584 w 671"/>
              <a:gd name="T17" fmla="*/ 0 h 1"/>
              <a:gd name="T18" fmla="*/ 946739 w 671"/>
              <a:gd name="T19" fmla="*/ 0 h 1"/>
              <a:gd name="T20" fmla="*/ 890821 w 671"/>
              <a:gd name="T21" fmla="*/ 0 h 1"/>
              <a:gd name="T22" fmla="*/ 832976 w 671"/>
              <a:gd name="T23" fmla="*/ 0 h 1"/>
              <a:gd name="T24" fmla="*/ 775130 w 671"/>
              <a:gd name="T25" fmla="*/ 0 h 1"/>
              <a:gd name="T26" fmla="*/ 688362 w 671"/>
              <a:gd name="T27" fmla="*/ 0 h 1"/>
              <a:gd name="T28" fmla="*/ 632445 w 671"/>
              <a:gd name="T29" fmla="*/ 0 h 1"/>
              <a:gd name="T30" fmla="*/ 574599 w 671"/>
              <a:gd name="T31" fmla="*/ 0 h 1"/>
              <a:gd name="T32" fmla="*/ 516754 w 671"/>
              <a:gd name="T33" fmla="*/ 0 h 1"/>
              <a:gd name="T34" fmla="*/ 458908 w 671"/>
              <a:gd name="T35" fmla="*/ 0 h 1"/>
              <a:gd name="T36" fmla="*/ 374068 w 671"/>
              <a:gd name="T37" fmla="*/ 0 h 1"/>
              <a:gd name="T38" fmla="*/ 316222 w 671"/>
              <a:gd name="T39" fmla="*/ 0 h 1"/>
              <a:gd name="T40" fmla="*/ 258377 w 671"/>
              <a:gd name="T41" fmla="*/ 0 h 1"/>
              <a:gd name="T42" fmla="*/ 229454 w 671"/>
              <a:gd name="T43" fmla="*/ 0 h 1"/>
              <a:gd name="T44" fmla="*/ 171608 w 671"/>
              <a:gd name="T45" fmla="*/ 0 h 1"/>
              <a:gd name="T46" fmla="*/ 115691 w 671"/>
              <a:gd name="T47" fmla="*/ 0 h 1"/>
              <a:gd name="T48" fmla="*/ 86768 w 671"/>
              <a:gd name="T49" fmla="*/ 0 h 1"/>
              <a:gd name="T50" fmla="*/ 57846 w 671"/>
              <a:gd name="T51" fmla="*/ 0 h 1"/>
              <a:gd name="T52" fmla="*/ 28923 w 671"/>
              <a:gd name="T53" fmla="*/ 0 h 1"/>
              <a:gd name="T54" fmla="*/ 0 w 671"/>
              <a:gd name="T55" fmla="*/ 0 h 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25" y="0"/>
                </a:lnTo>
                <a:lnTo>
                  <a:pt x="610" y="0"/>
                </a:lnTo>
                <a:lnTo>
                  <a:pt x="596" y="0"/>
                </a:lnTo>
                <a:lnTo>
                  <a:pt x="566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57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194" y="0"/>
                </a:lnTo>
                <a:lnTo>
                  <a:pt x="164" y="0"/>
                </a:lnTo>
                <a:lnTo>
                  <a:pt x="134" y="0"/>
                </a:lnTo>
                <a:lnTo>
                  <a:pt x="119" y="0"/>
                </a:lnTo>
                <a:lnTo>
                  <a:pt x="89" y="0"/>
                </a:lnTo>
                <a:lnTo>
                  <a:pt x="60" y="0"/>
                </a:lnTo>
                <a:lnTo>
                  <a:pt x="45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2" name="Freeform 36"/>
          <p:cNvSpPr>
            <a:spLocks/>
          </p:cNvSpPr>
          <p:nvPr/>
        </p:nvSpPr>
        <p:spPr bwMode="auto">
          <a:xfrm>
            <a:off x="5268913" y="5705475"/>
            <a:ext cx="88900" cy="55563"/>
          </a:xfrm>
          <a:custGeom>
            <a:avLst/>
            <a:gdLst>
              <a:gd name="T0" fmla="*/ 86967 w 46"/>
              <a:gd name="T1" fmla="*/ 0 h 46"/>
              <a:gd name="T2" fmla="*/ 28989 w 46"/>
              <a:gd name="T3" fmla="*/ 0 h 46"/>
              <a:gd name="T4" fmla="*/ 0 w 46"/>
              <a:gd name="T5" fmla="*/ 18118 h 46"/>
              <a:gd name="T6" fmla="*/ 0 w 46"/>
              <a:gd name="T7" fmla="*/ 5435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" h="46">
                <a:moveTo>
                  <a:pt x="45" y="0"/>
                </a:moveTo>
                <a:lnTo>
                  <a:pt x="15" y="0"/>
                </a:lnTo>
                <a:lnTo>
                  <a:pt x="0" y="15"/>
                </a:lnTo>
                <a:lnTo>
                  <a:pt x="0" y="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3" name="Freeform 37"/>
          <p:cNvSpPr>
            <a:spLocks/>
          </p:cNvSpPr>
          <p:nvPr/>
        </p:nvSpPr>
        <p:spPr bwMode="auto">
          <a:xfrm>
            <a:off x="5183188" y="5705475"/>
            <a:ext cx="87312" cy="55563"/>
          </a:xfrm>
          <a:custGeom>
            <a:avLst/>
            <a:gdLst>
              <a:gd name="T0" fmla="*/ 85372 w 45"/>
              <a:gd name="T1" fmla="*/ 54355 h 46"/>
              <a:gd name="T2" fmla="*/ 56268 w 45"/>
              <a:gd name="T3" fmla="*/ 18118 h 46"/>
              <a:gd name="T4" fmla="*/ 29104 w 45"/>
              <a:gd name="T5" fmla="*/ 0 h 46"/>
              <a:gd name="T6" fmla="*/ 0 w 45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" h="46">
                <a:moveTo>
                  <a:pt x="44" y="45"/>
                </a:moveTo>
                <a:lnTo>
                  <a:pt x="29" y="15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4" name="Freeform 38"/>
          <p:cNvSpPr>
            <a:spLocks/>
          </p:cNvSpPr>
          <p:nvPr/>
        </p:nvSpPr>
        <p:spPr bwMode="auto">
          <a:xfrm>
            <a:off x="3892550" y="5705475"/>
            <a:ext cx="1293813" cy="1588"/>
          </a:xfrm>
          <a:custGeom>
            <a:avLst/>
            <a:gdLst>
              <a:gd name="T0" fmla="*/ 1291885 w 671"/>
              <a:gd name="T1" fmla="*/ 0 h 1"/>
              <a:gd name="T2" fmla="*/ 1262962 w 671"/>
              <a:gd name="T3" fmla="*/ 0 h 1"/>
              <a:gd name="T4" fmla="*/ 1234039 w 671"/>
              <a:gd name="T5" fmla="*/ 0 h 1"/>
              <a:gd name="T6" fmla="*/ 1176194 w 671"/>
              <a:gd name="T7" fmla="*/ 0 h 1"/>
              <a:gd name="T8" fmla="*/ 1149199 w 671"/>
              <a:gd name="T9" fmla="*/ 0 h 1"/>
              <a:gd name="T10" fmla="*/ 1120276 w 671"/>
              <a:gd name="T11" fmla="*/ 0 h 1"/>
              <a:gd name="T12" fmla="*/ 1062431 w 671"/>
              <a:gd name="T13" fmla="*/ 0 h 1"/>
              <a:gd name="T14" fmla="*/ 1004585 w 671"/>
              <a:gd name="T15" fmla="*/ 0 h 1"/>
              <a:gd name="T16" fmla="*/ 946739 w 671"/>
              <a:gd name="T17" fmla="*/ 0 h 1"/>
              <a:gd name="T18" fmla="*/ 890822 w 671"/>
              <a:gd name="T19" fmla="*/ 0 h 1"/>
              <a:gd name="T20" fmla="*/ 832976 w 671"/>
              <a:gd name="T21" fmla="*/ 0 h 1"/>
              <a:gd name="T22" fmla="*/ 775131 w 671"/>
              <a:gd name="T23" fmla="*/ 0 h 1"/>
              <a:gd name="T24" fmla="*/ 717285 w 671"/>
              <a:gd name="T25" fmla="*/ 0 h 1"/>
              <a:gd name="T26" fmla="*/ 632445 w 671"/>
              <a:gd name="T27" fmla="*/ 0 h 1"/>
              <a:gd name="T28" fmla="*/ 574600 w 671"/>
              <a:gd name="T29" fmla="*/ 0 h 1"/>
              <a:gd name="T30" fmla="*/ 516754 w 671"/>
              <a:gd name="T31" fmla="*/ 0 h 1"/>
              <a:gd name="T32" fmla="*/ 458908 w 671"/>
              <a:gd name="T33" fmla="*/ 0 h 1"/>
              <a:gd name="T34" fmla="*/ 401063 w 671"/>
              <a:gd name="T35" fmla="*/ 0 h 1"/>
              <a:gd name="T36" fmla="*/ 345145 w 671"/>
              <a:gd name="T37" fmla="*/ 0 h 1"/>
              <a:gd name="T38" fmla="*/ 287300 w 671"/>
              <a:gd name="T39" fmla="*/ 0 h 1"/>
              <a:gd name="T40" fmla="*/ 229454 w 671"/>
              <a:gd name="T41" fmla="*/ 0 h 1"/>
              <a:gd name="T42" fmla="*/ 171609 w 671"/>
              <a:gd name="T43" fmla="*/ 0 h 1"/>
              <a:gd name="T44" fmla="*/ 142686 w 671"/>
              <a:gd name="T45" fmla="*/ 0 h 1"/>
              <a:gd name="T46" fmla="*/ 115691 w 671"/>
              <a:gd name="T47" fmla="*/ 0 h 1"/>
              <a:gd name="T48" fmla="*/ 57846 w 671"/>
              <a:gd name="T49" fmla="*/ 0 h 1"/>
              <a:gd name="T50" fmla="*/ 28923 w 671"/>
              <a:gd name="T51" fmla="*/ 0 h 1"/>
              <a:gd name="T52" fmla="*/ 0 w 671"/>
              <a:gd name="T53" fmla="*/ 0 h 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71" h="1">
                <a:moveTo>
                  <a:pt x="670" y="0"/>
                </a:moveTo>
                <a:lnTo>
                  <a:pt x="655" y="0"/>
                </a:lnTo>
                <a:lnTo>
                  <a:pt x="640" y="0"/>
                </a:lnTo>
                <a:lnTo>
                  <a:pt x="610" y="0"/>
                </a:lnTo>
                <a:lnTo>
                  <a:pt x="596" y="0"/>
                </a:lnTo>
                <a:lnTo>
                  <a:pt x="581" y="0"/>
                </a:lnTo>
                <a:lnTo>
                  <a:pt x="551" y="0"/>
                </a:lnTo>
                <a:lnTo>
                  <a:pt x="521" y="0"/>
                </a:lnTo>
                <a:lnTo>
                  <a:pt x="491" y="0"/>
                </a:lnTo>
                <a:lnTo>
                  <a:pt x="462" y="0"/>
                </a:lnTo>
                <a:lnTo>
                  <a:pt x="432" y="0"/>
                </a:lnTo>
                <a:lnTo>
                  <a:pt x="402" y="0"/>
                </a:lnTo>
                <a:lnTo>
                  <a:pt x="372" y="0"/>
                </a:lnTo>
                <a:lnTo>
                  <a:pt x="328" y="0"/>
                </a:lnTo>
                <a:lnTo>
                  <a:pt x="298" y="0"/>
                </a:lnTo>
                <a:lnTo>
                  <a:pt x="268" y="0"/>
                </a:lnTo>
                <a:lnTo>
                  <a:pt x="238" y="0"/>
                </a:lnTo>
                <a:lnTo>
                  <a:pt x="208" y="0"/>
                </a:lnTo>
                <a:lnTo>
                  <a:pt x="179" y="0"/>
                </a:lnTo>
                <a:lnTo>
                  <a:pt x="149" y="0"/>
                </a:lnTo>
                <a:lnTo>
                  <a:pt x="119" y="0"/>
                </a:lnTo>
                <a:lnTo>
                  <a:pt x="89" y="0"/>
                </a:lnTo>
                <a:lnTo>
                  <a:pt x="74" y="0"/>
                </a:lnTo>
                <a:lnTo>
                  <a:pt x="60" y="0"/>
                </a:lnTo>
                <a:lnTo>
                  <a:pt x="30" y="0"/>
                </a:ln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75" name="Freeform 39"/>
          <p:cNvSpPr>
            <a:spLocks/>
          </p:cNvSpPr>
          <p:nvPr/>
        </p:nvSpPr>
        <p:spPr bwMode="auto">
          <a:xfrm>
            <a:off x="3778250" y="5649913"/>
            <a:ext cx="115888" cy="55562"/>
          </a:xfrm>
          <a:custGeom>
            <a:avLst/>
            <a:gdLst>
              <a:gd name="T0" fmla="*/ 113957 w 60"/>
              <a:gd name="T1" fmla="*/ 54354 h 46"/>
              <a:gd name="T2" fmla="*/ 56013 w 60"/>
              <a:gd name="T3" fmla="*/ 36236 h 46"/>
              <a:gd name="T4" fmla="*/ 28972 w 60"/>
              <a:gd name="T5" fmla="*/ 18118 h 46"/>
              <a:gd name="T6" fmla="*/ 0 w 60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" h="46">
                <a:moveTo>
                  <a:pt x="59" y="45"/>
                </a:moveTo>
                <a:lnTo>
                  <a:pt x="29" y="30"/>
                </a:lnTo>
                <a:lnTo>
                  <a:pt x="15" y="1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60" name="Line 40"/>
          <p:cNvSpPr>
            <a:spLocks noChangeShapeType="1"/>
          </p:cNvSpPr>
          <p:nvPr/>
        </p:nvSpPr>
        <p:spPr bwMode="auto">
          <a:xfrm flipV="1">
            <a:off x="2805113" y="3003550"/>
            <a:ext cx="0" cy="2244725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1" name="Line 41"/>
          <p:cNvSpPr>
            <a:spLocks noChangeShapeType="1"/>
          </p:cNvSpPr>
          <p:nvPr/>
        </p:nvSpPr>
        <p:spPr bwMode="auto">
          <a:xfrm flipV="1">
            <a:off x="2547938" y="4124325"/>
            <a:ext cx="0" cy="1125538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2" name="Line 42"/>
          <p:cNvSpPr>
            <a:spLocks noChangeShapeType="1"/>
          </p:cNvSpPr>
          <p:nvPr/>
        </p:nvSpPr>
        <p:spPr bwMode="auto">
          <a:xfrm flipV="1">
            <a:off x="4640263" y="3024188"/>
            <a:ext cx="0" cy="222567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3" name="Line 43"/>
          <p:cNvSpPr>
            <a:spLocks noChangeShapeType="1"/>
          </p:cNvSpPr>
          <p:nvPr/>
        </p:nvSpPr>
        <p:spPr bwMode="auto">
          <a:xfrm flipV="1">
            <a:off x="4899025" y="4124325"/>
            <a:ext cx="0" cy="1125538"/>
          </a:xfrm>
          <a:prstGeom prst="line">
            <a:avLst/>
          </a:prstGeom>
          <a:noFill/>
          <a:ln w="12700">
            <a:solidFill>
              <a:srgbClr val="40A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4" name="Line 44"/>
          <p:cNvSpPr>
            <a:spLocks noChangeShapeType="1"/>
          </p:cNvSpPr>
          <p:nvPr/>
        </p:nvSpPr>
        <p:spPr bwMode="auto">
          <a:xfrm>
            <a:off x="2174875" y="5805488"/>
            <a:ext cx="3175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5" name="Line 45"/>
          <p:cNvSpPr>
            <a:spLocks noChangeShapeType="1"/>
          </p:cNvSpPr>
          <p:nvPr/>
        </p:nvSpPr>
        <p:spPr bwMode="auto">
          <a:xfrm>
            <a:off x="5272088" y="5805488"/>
            <a:ext cx="1587" cy="96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82" name="Freeform 46"/>
          <p:cNvSpPr>
            <a:spLocks/>
          </p:cNvSpPr>
          <p:nvPr/>
        </p:nvSpPr>
        <p:spPr bwMode="auto">
          <a:xfrm>
            <a:off x="4578350" y="2836863"/>
            <a:ext cx="146050" cy="166687"/>
          </a:xfrm>
          <a:custGeom>
            <a:avLst/>
            <a:gdLst>
              <a:gd name="T0" fmla="*/ 86477 w 76"/>
              <a:gd name="T1" fmla="*/ 128411 h 135"/>
              <a:gd name="T2" fmla="*/ 0 w 76"/>
              <a:gd name="T3" fmla="*/ 165452 h 135"/>
              <a:gd name="T4" fmla="*/ 0 w 76"/>
              <a:gd name="T5" fmla="*/ 146932 h 135"/>
              <a:gd name="T6" fmla="*/ 28826 w 76"/>
              <a:gd name="T7" fmla="*/ 109890 h 135"/>
              <a:gd name="T8" fmla="*/ 57651 w 76"/>
              <a:gd name="T9" fmla="*/ 74083 h 135"/>
              <a:gd name="T10" fmla="*/ 57651 w 76"/>
              <a:gd name="T11" fmla="*/ 55562 h 135"/>
              <a:gd name="T12" fmla="*/ 57651 w 76"/>
              <a:gd name="T13" fmla="*/ 18521 h 135"/>
              <a:gd name="T14" fmla="*/ 86477 w 76"/>
              <a:gd name="T15" fmla="*/ 0 h 135"/>
              <a:gd name="T16" fmla="*/ 86477 w 76"/>
              <a:gd name="T17" fmla="*/ 18521 h 135"/>
              <a:gd name="T18" fmla="*/ 86477 w 76"/>
              <a:gd name="T19" fmla="*/ 55562 h 135"/>
              <a:gd name="T20" fmla="*/ 115303 w 76"/>
              <a:gd name="T21" fmla="*/ 74083 h 135"/>
              <a:gd name="T22" fmla="*/ 115303 w 76"/>
              <a:gd name="T23" fmla="*/ 109890 h 135"/>
              <a:gd name="T24" fmla="*/ 144128 w 76"/>
              <a:gd name="T25" fmla="*/ 146932 h 135"/>
              <a:gd name="T26" fmla="*/ 144128 w 76"/>
              <a:gd name="T27" fmla="*/ 165452 h 135"/>
              <a:gd name="T28" fmla="*/ 86477 w 76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" h="135">
                <a:moveTo>
                  <a:pt x="45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30" y="60"/>
                </a:lnTo>
                <a:lnTo>
                  <a:pt x="30" y="45"/>
                </a:lnTo>
                <a:lnTo>
                  <a:pt x="30" y="15"/>
                </a:lnTo>
                <a:lnTo>
                  <a:pt x="45" y="0"/>
                </a:lnTo>
                <a:lnTo>
                  <a:pt x="45" y="15"/>
                </a:lnTo>
                <a:lnTo>
                  <a:pt x="45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75" y="134"/>
                </a:lnTo>
                <a:lnTo>
                  <a:pt x="45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3" name="Freeform 47"/>
          <p:cNvSpPr>
            <a:spLocks/>
          </p:cNvSpPr>
          <p:nvPr/>
        </p:nvSpPr>
        <p:spPr bwMode="auto">
          <a:xfrm>
            <a:off x="2459038" y="4016375"/>
            <a:ext cx="173037" cy="166688"/>
          </a:xfrm>
          <a:custGeom>
            <a:avLst/>
            <a:gdLst>
              <a:gd name="T0" fmla="*/ 84596 w 90"/>
              <a:gd name="T1" fmla="*/ 128411 h 135"/>
              <a:gd name="T2" fmla="*/ 0 w 90"/>
              <a:gd name="T3" fmla="*/ 165453 h 135"/>
              <a:gd name="T4" fmla="*/ 28840 w 90"/>
              <a:gd name="T5" fmla="*/ 146932 h 135"/>
              <a:gd name="T6" fmla="*/ 57679 w 90"/>
              <a:gd name="T7" fmla="*/ 109891 h 135"/>
              <a:gd name="T8" fmla="*/ 57679 w 90"/>
              <a:gd name="T9" fmla="*/ 74084 h 135"/>
              <a:gd name="T10" fmla="*/ 57679 w 90"/>
              <a:gd name="T11" fmla="*/ 55563 h 135"/>
              <a:gd name="T12" fmla="*/ 84596 w 90"/>
              <a:gd name="T13" fmla="*/ 18521 h 135"/>
              <a:gd name="T14" fmla="*/ 84596 w 90"/>
              <a:gd name="T15" fmla="*/ 0 h 135"/>
              <a:gd name="T16" fmla="*/ 84596 w 90"/>
              <a:gd name="T17" fmla="*/ 18521 h 135"/>
              <a:gd name="T18" fmla="*/ 113435 w 90"/>
              <a:gd name="T19" fmla="*/ 55563 h 135"/>
              <a:gd name="T20" fmla="*/ 113435 w 90"/>
              <a:gd name="T21" fmla="*/ 74084 h 135"/>
              <a:gd name="T22" fmla="*/ 142275 w 90"/>
              <a:gd name="T23" fmla="*/ 109891 h 135"/>
              <a:gd name="T24" fmla="*/ 142275 w 90"/>
              <a:gd name="T25" fmla="*/ 146932 h 135"/>
              <a:gd name="T26" fmla="*/ 171114 w 90"/>
              <a:gd name="T27" fmla="*/ 165453 h 135"/>
              <a:gd name="T28" fmla="*/ 84596 w 90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135">
                <a:moveTo>
                  <a:pt x="44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4" y="15"/>
                </a:lnTo>
                <a:lnTo>
                  <a:pt x="44" y="0"/>
                </a:lnTo>
                <a:lnTo>
                  <a:pt x="44" y="15"/>
                </a:lnTo>
                <a:lnTo>
                  <a:pt x="59" y="45"/>
                </a:lnTo>
                <a:lnTo>
                  <a:pt x="59" y="60"/>
                </a:lnTo>
                <a:lnTo>
                  <a:pt x="74" y="89"/>
                </a:lnTo>
                <a:lnTo>
                  <a:pt x="74" y="119"/>
                </a:lnTo>
                <a:lnTo>
                  <a:pt x="89" y="134"/>
                </a:lnTo>
                <a:lnTo>
                  <a:pt x="44" y="104"/>
                </a:lnTo>
              </a:path>
            </a:pathLst>
          </a:cu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4" name="Freeform 48"/>
          <p:cNvSpPr>
            <a:spLocks/>
          </p:cNvSpPr>
          <p:nvPr/>
        </p:nvSpPr>
        <p:spPr bwMode="auto">
          <a:xfrm>
            <a:off x="2746375" y="2897188"/>
            <a:ext cx="144463" cy="166687"/>
          </a:xfrm>
          <a:custGeom>
            <a:avLst/>
            <a:gdLst>
              <a:gd name="T0" fmla="*/ 57785 w 75"/>
              <a:gd name="T1" fmla="*/ 128411 h 135"/>
              <a:gd name="T2" fmla="*/ 0 w 75"/>
              <a:gd name="T3" fmla="*/ 165452 h 135"/>
              <a:gd name="T4" fmla="*/ 0 w 75"/>
              <a:gd name="T5" fmla="*/ 146932 h 135"/>
              <a:gd name="T6" fmla="*/ 28893 w 75"/>
              <a:gd name="T7" fmla="*/ 109890 h 135"/>
              <a:gd name="T8" fmla="*/ 28893 w 75"/>
              <a:gd name="T9" fmla="*/ 74083 h 135"/>
              <a:gd name="T10" fmla="*/ 57785 w 75"/>
              <a:gd name="T11" fmla="*/ 55562 h 135"/>
              <a:gd name="T12" fmla="*/ 57785 w 75"/>
              <a:gd name="T13" fmla="*/ 18521 h 135"/>
              <a:gd name="T14" fmla="*/ 57785 w 75"/>
              <a:gd name="T15" fmla="*/ 0 h 135"/>
              <a:gd name="T16" fmla="*/ 84752 w 75"/>
              <a:gd name="T17" fmla="*/ 18521 h 135"/>
              <a:gd name="T18" fmla="*/ 84752 w 75"/>
              <a:gd name="T19" fmla="*/ 55562 h 135"/>
              <a:gd name="T20" fmla="*/ 84752 w 75"/>
              <a:gd name="T21" fmla="*/ 74083 h 135"/>
              <a:gd name="T22" fmla="*/ 113644 w 75"/>
              <a:gd name="T23" fmla="*/ 109890 h 135"/>
              <a:gd name="T24" fmla="*/ 142537 w 75"/>
              <a:gd name="T25" fmla="*/ 146932 h 135"/>
              <a:gd name="T26" fmla="*/ 142537 w 75"/>
              <a:gd name="T27" fmla="*/ 165452 h 135"/>
              <a:gd name="T28" fmla="*/ 57785 w 75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5" h="135">
                <a:moveTo>
                  <a:pt x="30" y="104"/>
                </a:moveTo>
                <a:lnTo>
                  <a:pt x="0" y="134"/>
                </a:lnTo>
                <a:lnTo>
                  <a:pt x="0" y="119"/>
                </a:lnTo>
                <a:lnTo>
                  <a:pt x="15" y="89"/>
                </a:lnTo>
                <a:lnTo>
                  <a:pt x="15" y="60"/>
                </a:lnTo>
                <a:lnTo>
                  <a:pt x="30" y="45"/>
                </a:lnTo>
                <a:lnTo>
                  <a:pt x="30" y="15"/>
                </a:lnTo>
                <a:lnTo>
                  <a:pt x="30" y="0"/>
                </a:lnTo>
                <a:lnTo>
                  <a:pt x="44" y="15"/>
                </a:lnTo>
                <a:lnTo>
                  <a:pt x="44" y="45"/>
                </a:lnTo>
                <a:lnTo>
                  <a:pt x="44" y="60"/>
                </a:lnTo>
                <a:lnTo>
                  <a:pt x="59" y="89"/>
                </a:lnTo>
                <a:lnTo>
                  <a:pt x="74" y="119"/>
                </a:lnTo>
                <a:lnTo>
                  <a:pt x="74" y="134"/>
                </a:lnTo>
                <a:lnTo>
                  <a:pt x="30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4785" name="Freeform 49"/>
          <p:cNvSpPr>
            <a:spLocks/>
          </p:cNvSpPr>
          <p:nvPr/>
        </p:nvSpPr>
        <p:spPr bwMode="auto">
          <a:xfrm>
            <a:off x="4810125" y="4016375"/>
            <a:ext cx="174625" cy="166688"/>
          </a:xfrm>
          <a:custGeom>
            <a:avLst/>
            <a:gdLst>
              <a:gd name="T0" fmla="*/ 86353 w 91"/>
              <a:gd name="T1" fmla="*/ 128411 h 135"/>
              <a:gd name="T2" fmla="*/ 0 w 91"/>
              <a:gd name="T3" fmla="*/ 165453 h 135"/>
              <a:gd name="T4" fmla="*/ 28784 w 91"/>
              <a:gd name="T5" fmla="*/ 146932 h 135"/>
              <a:gd name="T6" fmla="*/ 57569 w 91"/>
              <a:gd name="T7" fmla="*/ 109891 h 135"/>
              <a:gd name="T8" fmla="*/ 57569 w 91"/>
              <a:gd name="T9" fmla="*/ 74084 h 135"/>
              <a:gd name="T10" fmla="*/ 57569 w 91"/>
              <a:gd name="T11" fmla="*/ 55563 h 135"/>
              <a:gd name="T12" fmla="*/ 86353 w 91"/>
              <a:gd name="T13" fmla="*/ 18521 h 135"/>
              <a:gd name="T14" fmla="*/ 86353 w 91"/>
              <a:gd name="T15" fmla="*/ 0 h 135"/>
              <a:gd name="T16" fmla="*/ 86353 w 91"/>
              <a:gd name="T17" fmla="*/ 18521 h 135"/>
              <a:gd name="T18" fmla="*/ 115137 w 91"/>
              <a:gd name="T19" fmla="*/ 55563 h 135"/>
              <a:gd name="T20" fmla="*/ 115137 w 91"/>
              <a:gd name="T21" fmla="*/ 74084 h 135"/>
              <a:gd name="T22" fmla="*/ 115137 w 91"/>
              <a:gd name="T23" fmla="*/ 109891 h 135"/>
              <a:gd name="T24" fmla="*/ 143922 w 91"/>
              <a:gd name="T25" fmla="*/ 146932 h 135"/>
              <a:gd name="T26" fmla="*/ 172706 w 91"/>
              <a:gd name="T27" fmla="*/ 165453 h 135"/>
              <a:gd name="T28" fmla="*/ 86353 w 91"/>
              <a:gd name="T29" fmla="*/ 128411 h 13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1" h="135">
                <a:moveTo>
                  <a:pt x="45" y="104"/>
                </a:moveTo>
                <a:lnTo>
                  <a:pt x="0" y="134"/>
                </a:lnTo>
                <a:lnTo>
                  <a:pt x="15" y="119"/>
                </a:lnTo>
                <a:lnTo>
                  <a:pt x="30" y="89"/>
                </a:lnTo>
                <a:lnTo>
                  <a:pt x="30" y="60"/>
                </a:lnTo>
                <a:lnTo>
                  <a:pt x="30" y="45"/>
                </a:lnTo>
                <a:lnTo>
                  <a:pt x="45" y="15"/>
                </a:lnTo>
                <a:lnTo>
                  <a:pt x="45" y="0"/>
                </a:lnTo>
                <a:lnTo>
                  <a:pt x="45" y="15"/>
                </a:lnTo>
                <a:lnTo>
                  <a:pt x="60" y="45"/>
                </a:lnTo>
                <a:lnTo>
                  <a:pt x="60" y="60"/>
                </a:lnTo>
                <a:lnTo>
                  <a:pt x="60" y="89"/>
                </a:lnTo>
                <a:lnTo>
                  <a:pt x="75" y="119"/>
                </a:lnTo>
                <a:lnTo>
                  <a:pt x="90" y="134"/>
                </a:lnTo>
                <a:lnTo>
                  <a:pt x="45" y="104"/>
                </a:lnTo>
              </a:path>
            </a:pathLst>
          </a:custGeom>
          <a:solidFill>
            <a:srgbClr val="40A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1" name="Rectangle 51"/>
          <p:cNvSpPr>
            <a:spLocks noChangeArrowheads="1"/>
          </p:cNvSpPr>
          <p:nvPr/>
        </p:nvSpPr>
        <p:spPr bwMode="auto">
          <a:xfrm>
            <a:off x="825500" y="5902325"/>
            <a:ext cx="2851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költségnél többre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jóságot 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95273" name="Rectangle 53"/>
          <p:cNvSpPr>
            <a:spLocks noChangeArrowheads="1"/>
          </p:cNvSpPr>
          <p:nvPr/>
        </p:nvSpPr>
        <p:spPr bwMode="auto">
          <a:xfrm>
            <a:off x="4010025" y="5864225"/>
            <a:ext cx="215283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A fogyasztó a termelő 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k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öltségénél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kevesebbre</a:t>
            </a:r>
          </a:p>
          <a:p>
            <a:pPr eaLnBrk="1" hangingPunct="1"/>
            <a:r>
              <a:rPr lang="hu-HU" altLang="en-US" sz="1600" dirty="0">
                <a:latin typeface="FranklinGothic-Book"/>
                <a:ea typeface="MS PGothic" pitchFamily="34" charset="-128"/>
              </a:rPr>
              <a:t>é</a:t>
            </a:r>
            <a:r>
              <a:rPr lang="hu-HU" altLang="en-US" sz="1600" dirty="0" smtClean="0">
                <a:latin typeface="FranklinGothic-Book"/>
                <a:ea typeface="MS PGothic" pitchFamily="34" charset="-128"/>
              </a:rPr>
              <a:t>rtékeli </a:t>
            </a:r>
            <a:r>
              <a:rPr lang="hu-HU" altLang="en-US" sz="1600" dirty="0">
                <a:latin typeface="FranklinGothic-Book"/>
                <a:ea typeface="MS PGothic" pitchFamily="34" charset="-128"/>
              </a:rPr>
              <a:t>a jószágot</a:t>
            </a:r>
            <a:endParaRPr lang="en-GB" altLang="en-US" sz="1600" dirty="0">
              <a:latin typeface="FranklinGothic-Book"/>
              <a:ea typeface="MS PGothic" pitchFamily="34" charset="-128"/>
            </a:endParaRPr>
          </a:p>
        </p:txBody>
      </p:sp>
      <p:sp>
        <p:nvSpPr>
          <p:cNvPr id="244790" name="Freeform 54"/>
          <p:cNvSpPr>
            <a:spLocks/>
          </p:cNvSpPr>
          <p:nvPr/>
        </p:nvSpPr>
        <p:spPr bwMode="auto">
          <a:xfrm>
            <a:off x="709613" y="1520825"/>
            <a:ext cx="8002587" cy="3725863"/>
          </a:xfrm>
          <a:custGeom>
            <a:avLst/>
            <a:gdLst>
              <a:gd name="T0" fmla="*/ 0 w 4153"/>
              <a:gd name="T1" fmla="*/ 0 h 3021"/>
              <a:gd name="T2" fmla="*/ 0 w 4153"/>
              <a:gd name="T3" fmla="*/ 3724630 h 3021"/>
              <a:gd name="T4" fmla="*/ 8000660 w 4153"/>
              <a:gd name="T5" fmla="*/ 3724630 h 3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53" h="3021">
                <a:moveTo>
                  <a:pt x="0" y="0"/>
                </a:moveTo>
                <a:lnTo>
                  <a:pt x="0" y="3020"/>
                </a:lnTo>
                <a:lnTo>
                  <a:pt x="4152" y="30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275" name="Rectangle 18"/>
          <p:cNvSpPr>
            <a:spLocks noChangeArrowheads="1"/>
          </p:cNvSpPr>
          <p:nvPr/>
        </p:nvSpPr>
        <p:spPr bwMode="auto">
          <a:xfrm>
            <a:off x="1111883" y="473710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6" name="Rectangle 21"/>
          <p:cNvSpPr>
            <a:spLocks noChangeArrowheads="1"/>
          </p:cNvSpPr>
          <p:nvPr/>
        </p:nvSpPr>
        <p:spPr bwMode="auto">
          <a:xfrm>
            <a:off x="5029200" y="4612957"/>
            <a:ext cx="10842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fogyasztó értékelése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95277" name="Rectangle 18"/>
          <p:cNvSpPr>
            <a:spLocks noChangeArrowheads="1"/>
          </p:cNvSpPr>
          <p:nvPr/>
        </p:nvSpPr>
        <p:spPr bwMode="auto">
          <a:xfrm>
            <a:off x="4769483" y="2813050"/>
            <a:ext cx="16878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hu-HU" altLang="en-US" sz="1600" dirty="0">
                <a:latin typeface="FranklinGothic-Book"/>
                <a:ea typeface="MS PGothic" pitchFamily="34" charset="-128"/>
                <a:cs typeface="Arial" pitchFamily="34" charset="0"/>
              </a:rPr>
              <a:t>A termelő költsége</a:t>
            </a:r>
            <a:endParaRPr lang="en-GB" altLang="en-US" sz="1600" dirty="0">
              <a:latin typeface="FranklinGothic-Book"/>
              <a:ea typeface="MS PGothic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A láthatatlan kéz</a:t>
            </a:r>
            <a:endParaRPr lang="en-GB" altLang="en-US" smtClean="0"/>
          </a:p>
        </p:txBody>
      </p:sp>
      <p:sp>
        <p:nvSpPr>
          <p:cNvPr id="129033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64575" cy="4495800"/>
          </a:xfrm>
          <a:extLst/>
        </p:spPr>
        <p:txBody>
          <a:bodyPr lIns="90488" tIns="44450" rIns="90488" bIns="44450" rtlCol="0">
            <a:normAutofit lnSpcReduction="1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A szabad piacon sok termelő és fogyasztó van, mindegyiket a saját önérdeke motiválja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hu-HU" dirty="0" smtClean="0"/>
              <a:t>Az </a:t>
            </a:r>
            <a:r>
              <a:rPr lang="hu-HU" b="1" dirty="0" smtClean="0"/>
              <a:t>árrendszernek köszönhetően </a:t>
            </a:r>
            <a:r>
              <a:rPr lang="hu-HU" dirty="0" smtClean="0"/>
              <a:t>(ami egy személytelen koordinációs és kommunikációs eszköz):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hu-HU" dirty="0" smtClean="0"/>
              <a:t>Az egyéni termelői és fogyasztói döntések az erőforrások hatékony elosztásához vezetnek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GB" dirty="0" smtClean="0"/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hu-HU" dirty="0"/>
              <a:t>	</a:t>
            </a:r>
            <a:r>
              <a:rPr lang="hu-HU" dirty="0" smtClean="0"/>
              <a:t>Ez a </a:t>
            </a:r>
            <a:r>
              <a:rPr lang="hu-HU" b="1" dirty="0" smtClean="0"/>
              <a:t>láthatatlan kéz</a:t>
            </a:r>
            <a:r>
              <a:rPr lang="hu-HU" dirty="0" smtClean="0"/>
              <a:t> elve.</a:t>
            </a:r>
            <a:endParaRPr lang="en-GB" b="1" dirty="0" smtClean="0">
              <a:solidFill>
                <a:srgbClr val="FFFF00"/>
              </a:solidFill>
            </a:endParaRPr>
          </a:p>
        </p:txBody>
      </p:sp>
      <p:sp>
        <p:nvSpPr>
          <p:cNvPr id="96260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33BB9309-12B2-46D0-A55C-CB84A4C10CC8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98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909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mtClean="0"/>
              <a:t>Tudna-e javítani ezen egy „társadalmi tervező”?</a:t>
            </a:r>
            <a:endParaRPr lang="en-GB" altLang="en-US" smtClean="0"/>
          </a:p>
        </p:txBody>
      </p:sp>
      <p:sp>
        <p:nvSpPr>
          <p:cNvPr id="129033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64575" cy="4495800"/>
          </a:xfrm>
          <a:extLst/>
        </p:spPr>
        <p:txBody>
          <a:bodyPr lIns="90488" tIns="44450" rIns="90488" bIns="44450"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Képzeljünk el egy „jóindulatú diktátort”, aki meg tud hozni minden piaci döntést a termelők és a fogyasztók helyett. Tudja-e növelni a hatékonyságot?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Nem tud javítani azáltal, hogy eldönti, melyik termelő mennyit termel, melyik fogyasztó mennyit fogyaszt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-"/>
              <a:defRPr/>
            </a:pPr>
            <a:r>
              <a:rPr lang="hu-HU" dirty="0" smtClean="0"/>
              <a:t>Nem tud javítani azáltal, hogy növeli vagy csökkenti a termelt mennyiséget vagy a piaci árat</a:t>
            </a:r>
          </a:p>
        </p:txBody>
      </p:sp>
      <p:sp>
        <p:nvSpPr>
          <p:cNvPr id="98308" name="Segnaposto numero diapositiva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0" hangingPunct="0"/>
            <a:fld id="{4E0AEB8A-8173-4873-9FFA-DBFA7C9CB2FC}" type="slidenum">
              <a:rPr lang="en-GB" altLang="en-US" sz="1200" b="1">
                <a:solidFill>
                  <a:srgbClr val="898989"/>
                </a:solidFill>
                <a:latin typeface="Arial Narrow" pitchFamily="34" charset="0"/>
                <a:ea typeface="MS PGothic" pitchFamily="34" charset="-128"/>
              </a:rPr>
              <a:pPr algn="l" eaLnBrk="0" hangingPunct="0"/>
              <a:t>99</a:t>
            </a:fld>
            <a:endParaRPr lang="en-GB" altLang="en-US" sz="1200" b="1">
              <a:solidFill>
                <a:srgbClr val="898989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4644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4213</Words>
  <Application>Microsoft Office PowerPoint</Application>
  <PresentationFormat>Diavetítés a képernyőre (4:3 oldalarány)</PresentationFormat>
  <Paragraphs>1274</Paragraphs>
  <Slides>107</Slides>
  <Notes>68</Notes>
  <HiddenSlides>0</HiddenSlides>
  <MMClips>0</MMClips>
  <ScaleCrop>false</ScaleCrop>
  <HeadingPairs>
    <vt:vector size="6" baseType="variant">
      <vt:variant>
        <vt:lpstr>Téma</vt:lpstr>
      </vt:variant>
      <vt:variant>
        <vt:i4>7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107</vt:i4>
      </vt:variant>
    </vt:vector>
  </HeadingPairs>
  <TitlesOfParts>
    <vt:vector size="115" baseType="lpstr">
      <vt:lpstr>Chapter title</vt:lpstr>
      <vt:lpstr>Chapter content</vt:lpstr>
      <vt:lpstr>Table</vt:lpstr>
      <vt:lpstr>Figure</vt:lpstr>
      <vt:lpstr>Appendix</vt:lpstr>
      <vt:lpstr>1_Figure</vt:lpstr>
      <vt:lpstr>Office-téma</vt:lpstr>
      <vt:lpstr>Equation</vt:lpstr>
      <vt:lpstr>Adózás, piaci hatékonyság  Közgazdaságtani alapismeretek 5. előadás Október 9., Márk Lili</vt:lpstr>
      <vt:lpstr>Mi lesz ma?</vt:lpstr>
      <vt:lpstr>A keresleti árrugalmasság számítása</vt:lpstr>
      <vt:lpstr>(a) Tökéletesen rugalmatlan kereslet</vt:lpstr>
      <vt:lpstr>(b) Rugalmatlan kereslet</vt:lpstr>
      <vt:lpstr>(c) Egységnyi rugalmasságú kereslet</vt:lpstr>
      <vt:lpstr>(d) Rugalmas kereslet</vt:lpstr>
      <vt:lpstr>(e) Tökéletesen rugalmas kereslet</vt:lpstr>
      <vt:lpstr>A lineáris keresleti görbe rugalmassága</vt:lpstr>
      <vt:lpstr>(a) Tökéletesen rugalmatlan kínálat</vt:lpstr>
      <vt:lpstr>(b) Rugalmatlan kínálat</vt:lpstr>
      <vt:lpstr>(c) Egységrugalmasságú kínálat</vt:lpstr>
      <vt:lpstr>(d) Rugalmas kínálat</vt:lpstr>
      <vt:lpstr>(e) Tökéletesen rugalmas kínálat</vt:lpstr>
      <vt:lpstr>Kínálati csökkenés az olajpiacon</vt:lpstr>
      <vt:lpstr>Az illegális drogok csökkentésének gazdaságpolitikája</vt:lpstr>
      <vt:lpstr>Egy piac árplafonnal</vt:lpstr>
      <vt:lpstr>Egy piac árpadlóval</vt:lpstr>
      <vt:lpstr>Ismétlés</vt:lpstr>
      <vt:lpstr>Ismétlés </vt:lpstr>
      <vt:lpstr>ISMÉTLÉS VÉGE</vt:lpstr>
      <vt:lpstr>Árpadló – Példa: A minimálbér</vt:lpstr>
      <vt:lpstr>Hogyan hat a minimálbér a munkaerőpiacra</vt:lpstr>
      <vt:lpstr>Árpadló – Példa: A minimálbér</vt:lpstr>
      <vt:lpstr>Sztori  </vt:lpstr>
      <vt:lpstr>Árpadló – Példa: A minimálbér</vt:lpstr>
      <vt:lpstr>Hogyan hat a minimálbér a munkaerőpiacra?</vt:lpstr>
      <vt:lpstr>Árpadló – Példa: A minimálbér</vt:lpstr>
      <vt:lpstr>Országok közti összehasonlítás?</vt:lpstr>
      <vt:lpstr>Árpadó – Példa: A minimálbér</vt:lpstr>
      <vt:lpstr>Országon belül, eltérő időpontokban?</vt:lpstr>
      <vt:lpstr>Árpadó – Példa: A minimálbér</vt:lpstr>
      <vt:lpstr>Árpadló – Példa: A minimálbér</vt:lpstr>
      <vt:lpstr>PowerPoint bemutató</vt:lpstr>
      <vt:lpstr>Minimálbér Mo-n</vt:lpstr>
      <vt:lpstr>Minimálbér hatása Mo-n</vt:lpstr>
      <vt:lpstr>Másik példa (árpadló): EU közös agrárpolitika</vt:lpstr>
      <vt:lpstr>Az árszabályozások értékelése </vt:lpstr>
      <vt:lpstr>Az árszabályozások értékelése </vt:lpstr>
      <vt:lpstr>Adók</vt:lpstr>
      <vt:lpstr>Adók – bevezetés</vt:lpstr>
      <vt:lpstr>Adók – bevezetés</vt:lpstr>
      <vt:lpstr>Ábra</vt:lpstr>
      <vt:lpstr>Adóteher-megoszlás</vt:lpstr>
      <vt:lpstr>Az eladókra kivetett adó</vt:lpstr>
      <vt:lpstr>Sztori</vt:lpstr>
      <vt:lpstr>Eladókra kivetett adók</vt:lpstr>
      <vt:lpstr>Eladókra kivetett adók</vt:lpstr>
      <vt:lpstr>A vevőkre kivetett adó</vt:lpstr>
      <vt:lpstr>Sztori</vt:lpstr>
      <vt:lpstr>A vevőkre kivetett adók</vt:lpstr>
      <vt:lpstr>A vevőkre kivetett adók</vt:lpstr>
      <vt:lpstr>A vevőkre és eladókra kivetett adók</vt:lpstr>
      <vt:lpstr>PowerPoint bemutató</vt:lpstr>
      <vt:lpstr>Béradó</vt:lpstr>
      <vt:lpstr>Példa: Jövedelemadó</vt:lpstr>
      <vt:lpstr>A munkát terhelő adók Magyarországon</vt:lpstr>
      <vt:lpstr>Munkát terhelő adók – Mo. vs. OECD</vt:lpstr>
      <vt:lpstr>Hogyan oszlik meg az adóteher (a)</vt:lpstr>
      <vt:lpstr>Hogyan oszlik meg az adóteher (b)</vt:lpstr>
      <vt:lpstr>Rugalmasság és adóteher-megosztás</vt:lpstr>
      <vt:lpstr>Rugalmasság és adóteher-megosztás</vt:lpstr>
      <vt:lpstr>Rugalmasság és adóteher-megosztás</vt:lpstr>
      <vt:lpstr>PowerPoint bemutató</vt:lpstr>
      <vt:lpstr>PowerPoint bemutató</vt:lpstr>
      <vt:lpstr>Piaci hatékonyság, fogyasztói és termelői többlet</vt:lpstr>
      <vt:lpstr>Elöljáróban: mi az aukció?</vt:lpstr>
      <vt:lpstr>Két szempont</vt:lpstr>
      <vt:lpstr>Két szempont</vt:lpstr>
      <vt:lpstr>Fizetési hajlandóság</vt:lpstr>
      <vt:lpstr>Példa: mennyit ér egy ritka Elvis-lemez a fogyasztónak?</vt:lpstr>
      <vt:lpstr>Kereslettáblázat</vt:lpstr>
      <vt:lpstr>PowerPoint bemutató</vt:lpstr>
      <vt:lpstr>PowerPoint bemutató</vt:lpstr>
      <vt:lpstr>A jólét mérése</vt:lpstr>
      <vt:lpstr>Fogyasztói többlet</vt:lpstr>
      <vt:lpstr>Fogyasztói többlet és ár</vt:lpstr>
      <vt:lpstr>Árváltozások hatása a fogyasztói többletre </vt:lpstr>
      <vt:lpstr>Árváltozások hatása a fogyasztói többletre </vt:lpstr>
      <vt:lpstr>Árváltozások hatása a fogyasztói többletre </vt:lpstr>
      <vt:lpstr>Termelői többlet</vt:lpstr>
      <vt:lpstr>Termelői többlet</vt:lpstr>
      <vt:lpstr>Mekkora egy ritka Elvis-lemez eladási hajlandósága?</vt:lpstr>
      <vt:lpstr>Kínálattáblázat</vt:lpstr>
      <vt:lpstr>Hogy mérjük a kínálati görbével a termelői többletet?</vt:lpstr>
      <vt:lpstr>Hogy mérjük a kínálati görbével a termelői többletet?</vt:lpstr>
      <vt:lpstr>Hogy mérjük a kínálati görbével a termelői többletet?</vt:lpstr>
      <vt:lpstr>Árváltozások hatása a termelői többletre</vt:lpstr>
      <vt:lpstr>PowerPoint bemutató</vt:lpstr>
      <vt:lpstr>Árváltozások hatása a termelői többletre</vt:lpstr>
      <vt:lpstr>Piaci hatékonyság</vt:lpstr>
      <vt:lpstr>Fogyasztói és termelői többlet piaci egyensúlyban</vt:lpstr>
      <vt:lpstr>Fogyasztói és termelői többlet piaci egyensúlyban</vt:lpstr>
      <vt:lpstr>Fogyasztói és termelői többlet piaci egyensúlyban</vt:lpstr>
      <vt:lpstr>Allokációs hatékonyság</vt:lpstr>
      <vt:lpstr>Piaci egyensúly és allokációs hatékonyság</vt:lpstr>
      <vt:lpstr>Allokációs hatékonyság</vt:lpstr>
      <vt:lpstr>A láthatatlan kéz</vt:lpstr>
      <vt:lpstr>Tudna-e javítani ezen egy „társadalmi tervező”?</vt:lpstr>
      <vt:lpstr>PowerPoint bemutató</vt:lpstr>
      <vt:lpstr>Mindig érvényes-e ez a tétel?</vt:lpstr>
      <vt:lpstr>Piaci erő</vt:lpstr>
      <vt:lpstr>Externália</vt:lpstr>
      <vt:lpstr>Jólét</vt:lpstr>
      <vt:lpstr>Hatékonyság</vt:lpstr>
      <vt:lpstr>Gyakorlati példa: adózás</vt:lpstr>
      <vt:lpstr>Innen folytatjuk…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User</cp:lastModifiedBy>
  <cp:revision>440</cp:revision>
  <cp:lastPrinted>2015-03-05T14:16:34Z</cp:lastPrinted>
  <dcterms:created xsi:type="dcterms:W3CDTF">2008-07-04T09:17:33Z</dcterms:created>
  <dcterms:modified xsi:type="dcterms:W3CDTF">2015-10-09T09:50:47Z</dcterms:modified>
</cp:coreProperties>
</file>