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5" r:id="rId3"/>
    <p:sldMasterId id="2147483674" r:id="rId4"/>
    <p:sldMasterId id="2147483676" r:id="rId5"/>
    <p:sldMasterId id="2147483923" r:id="rId6"/>
  </p:sldMasterIdLst>
  <p:notesMasterIdLst>
    <p:notesMasterId r:id="rId103"/>
  </p:notesMasterIdLst>
  <p:handoutMasterIdLst>
    <p:handoutMasterId r:id="rId104"/>
  </p:handoutMasterIdLst>
  <p:sldIdLst>
    <p:sldId id="393" r:id="rId7"/>
    <p:sldId id="639" r:id="rId8"/>
    <p:sldId id="662" r:id="rId9"/>
    <p:sldId id="638" r:id="rId10"/>
    <p:sldId id="571" r:id="rId11"/>
    <p:sldId id="573" r:id="rId12"/>
    <p:sldId id="574" r:id="rId13"/>
    <p:sldId id="577" r:id="rId14"/>
    <p:sldId id="640" r:id="rId15"/>
    <p:sldId id="578" r:id="rId16"/>
    <p:sldId id="579" r:id="rId17"/>
    <p:sldId id="580" r:id="rId18"/>
    <p:sldId id="581" r:id="rId19"/>
    <p:sldId id="570" r:id="rId20"/>
    <p:sldId id="582" r:id="rId21"/>
    <p:sldId id="583" r:id="rId22"/>
    <p:sldId id="584" r:id="rId23"/>
    <p:sldId id="585" r:id="rId24"/>
    <p:sldId id="586" r:id="rId25"/>
    <p:sldId id="587" r:id="rId26"/>
    <p:sldId id="588" r:id="rId27"/>
    <p:sldId id="589" r:id="rId28"/>
    <p:sldId id="590" r:id="rId29"/>
    <p:sldId id="591" r:id="rId30"/>
    <p:sldId id="592" r:id="rId31"/>
    <p:sldId id="664" r:id="rId32"/>
    <p:sldId id="593" r:id="rId33"/>
    <p:sldId id="594" r:id="rId34"/>
    <p:sldId id="595" r:id="rId35"/>
    <p:sldId id="596" r:id="rId36"/>
    <p:sldId id="597" r:id="rId37"/>
    <p:sldId id="598" r:id="rId38"/>
    <p:sldId id="600" r:id="rId39"/>
    <p:sldId id="665" r:id="rId40"/>
    <p:sldId id="603" r:id="rId41"/>
    <p:sldId id="604" r:id="rId42"/>
    <p:sldId id="605" r:id="rId43"/>
    <p:sldId id="606" r:id="rId44"/>
    <p:sldId id="608" r:id="rId45"/>
    <p:sldId id="666" r:id="rId46"/>
    <p:sldId id="667" r:id="rId47"/>
    <p:sldId id="609" r:id="rId48"/>
    <p:sldId id="610" r:id="rId49"/>
    <p:sldId id="611" r:id="rId50"/>
    <p:sldId id="612" r:id="rId51"/>
    <p:sldId id="613" r:id="rId52"/>
    <p:sldId id="614" r:id="rId53"/>
    <p:sldId id="616" r:id="rId54"/>
    <p:sldId id="617" r:id="rId55"/>
    <p:sldId id="660" r:id="rId56"/>
    <p:sldId id="661" r:id="rId57"/>
    <p:sldId id="618" r:id="rId58"/>
    <p:sldId id="619" r:id="rId59"/>
    <p:sldId id="620" r:id="rId60"/>
    <p:sldId id="621" r:id="rId61"/>
    <p:sldId id="622" r:id="rId62"/>
    <p:sldId id="623" r:id="rId63"/>
    <p:sldId id="624" r:id="rId64"/>
    <p:sldId id="668" r:id="rId65"/>
    <p:sldId id="625" r:id="rId66"/>
    <p:sldId id="626" r:id="rId67"/>
    <p:sldId id="627" r:id="rId68"/>
    <p:sldId id="628" r:id="rId69"/>
    <p:sldId id="629" r:id="rId70"/>
    <p:sldId id="630" r:id="rId71"/>
    <p:sldId id="631" r:id="rId72"/>
    <p:sldId id="632" r:id="rId73"/>
    <p:sldId id="669" r:id="rId74"/>
    <p:sldId id="670" r:id="rId75"/>
    <p:sldId id="671" r:id="rId76"/>
    <p:sldId id="672" r:id="rId77"/>
    <p:sldId id="673" r:id="rId78"/>
    <p:sldId id="674" r:id="rId79"/>
    <p:sldId id="675" r:id="rId80"/>
    <p:sldId id="676" r:id="rId81"/>
    <p:sldId id="677" r:id="rId82"/>
    <p:sldId id="678" r:id="rId83"/>
    <p:sldId id="679" r:id="rId84"/>
    <p:sldId id="680" r:id="rId85"/>
    <p:sldId id="681" r:id="rId86"/>
    <p:sldId id="682" r:id="rId87"/>
    <p:sldId id="683" r:id="rId88"/>
    <p:sldId id="684" r:id="rId89"/>
    <p:sldId id="685" r:id="rId90"/>
    <p:sldId id="686" r:id="rId91"/>
    <p:sldId id="687" r:id="rId92"/>
    <p:sldId id="688" r:id="rId93"/>
    <p:sldId id="689" r:id="rId94"/>
    <p:sldId id="690" r:id="rId95"/>
    <p:sldId id="691" r:id="rId96"/>
    <p:sldId id="692" r:id="rId97"/>
    <p:sldId id="693" r:id="rId98"/>
    <p:sldId id="694" r:id="rId99"/>
    <p:sldId id="695" r:id="rId100"/>
    <p:sldId id="701" r:id="rId101"/>
    <p:sldId id="543" r:id="rId102"/>
  </p:sldIdLst>
  <p:sldSz cx="9144000" cy="6858000" type="screen4x3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0"/>
    <a:srgbClr val="0000B8"/>
    <a:srgbClr val="9E0000"/>
    <a:srgbClr val="800080"/>
    <a:srgbClr val="F8EDEC"/>
    <a:srgbClr val="000099"/>
    <a:srgbClr val="006400"/>
    <a:srgbClr val="004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5" autoAdjust="0"/>
    <p:restoredTop sz="88235" autoAdjust="0"/>
  </p:normalViewPr>
  <p:slideViewPr>
    <p:cSldViewPr>
      <p:cViewPr varScale="1">
        <p:scale>
          <a:sx n="65" d="100"/>
          <a:sy n="65" d="100"/>
        </p:scale>
        <p:origin x="-12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07" Type="http://schemas.openxmlformats.org/officeDocument/2006/relationships/theme" Target="theme/theme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87" Type="http://schemas.openxmlformats.org/officeDocument/2006/relationships/slide" Target="slides/slide81.xml"/><Relationship Id="rId102" Type="http://schemas.openxmlformats.org/officeDocument/2006/relationships/slide" Target="slides/slide96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6" Type="http://schemas.openxmlformats.org/officeDocument/2006/relationships/viewProps" Target="view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unkaf&#252;ze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Munka1!$A$1</c:f>
              <c:strCache>
                <c:ptCount val="1"/>
                <c:pt idx="0">
                  <c:v>nettó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val>
            <c:numRef>
              <c:f>Munka1!$B$1</c:f>
              <c:numCache>
                <c:formatCode>0%</c:formatCode>
                <c:ptCount val="1"/>
                <c:pt idx="0">
                  <c:v>0.65500000000000003</c:v>
                </c:pt>
              </c:numCache>
            </c:numRef>
          </c:val>
        </c:ser>
        <c:ser>
          <c:idx val="1"/>
          <c:order val="1"/>
          <c:tx>
            <c:strRef>
              <c:f>Munka1!$A$2</c:f>
              <c:strCache>
                <c:ptCount val="1"/>
                <c:pt idx="0">
                  <c:v>nyugdíjjárulék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val>
            <c:numRef>
              <c:f>Munka1!$B$2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</c:ser>
        <c:ser>
          <c:idx val="2"/>
          <c:order val="2"/>
          <c:tx>
            <c:strRef>
              <c:f>Munka1!$A$3</c:f>
              <c:strCache>
                <c:ptCount val="1"/>
                <c:pt idx="0">
                  <c:v>egészségbiztosítási és munkaerőpiaci járulék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val>
            <c:numRef>
              <c:f>Munka1!$B$3</c:f>
              <c:numCache>
                <c:formatCode>0%</c:formatCode>
                <c:ptCount val="1"/>
                <c:pt idx="0">
                  <c:v>8.5000000000000006E-2</c:v>
                </c:pt>
              </c:numCache>
            </c:numRef>
          </c:val>
        </c:ser>
        <c:ser>
          <c:idx val="3"/>
          <c:order val="3"/>
          <c:tx>
            <c:strRef>
              <c:f>Munka1!$A$4</c:f>
              <c:strCache>
                <c:ptCount val="1"/>
                <c:pt idx="0">
                  <c:v>szja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</c:spPr>
          <c:invertIfNegative val="0"/>
          <c:val>
            <c:numRef>
              <c:f>Munka1!$B$4</c:f>
              <c:numCache>
                <c:formatCode>0%</c:formatCode>
                <c:ptCount val="1"/>
                <c:pt idx="0">
                  <c:v>0.16</c:v>
                </c:pt>
              </c:numCache>
            </c:numRef>
          </c:val>
        </c:ser>
        <c:ser>
          <c:idx val="4"/>
          <c:order val="4"/>
          <c:tx>
            <c:strRef>
              <c:f>Munka1!$A$5</c:f>
              <c:strCache>
                <c:ptCount val="1"/>
                <c:pt idx="0">
                  <c:v>szociális hozzájárulási adó (munkáltatói járulék)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val>
            <c:numRef>
              <c:f>Munka1!$B$5</c:f>
              <c:numCache>
                <c:formatCode>0%</c:formatCode>
                <c:ptCount val="1"/>
                <c:pt idx="0">
                  <c:v>0.27</c:v>
                </c:pt>
              </c:numCache>
            </c:numRef>
          </c:val>
        </c:ser>
        <c:ser>
          <c:idx val="5"/>
          <c:order val="5"/>
          <c:tx>
            <c:strRef>
              <c:f>Munka1!$A$6</c:f>
              <c:strCache>
                <c:ptCount val="1"/>
                <c:pt idx="0">
                  <c:v>szakképzési hozzájárulás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</c:spPr>
          <c:invertIfNegative val="0"/>
          <c:val>
            <c:numRef>
              <c:f>Munka1!$B$6</c:f>
              <c:numCache>
                <c:formatCode>0%</c:formatCode>
                <c:ptCount val="1"/>
                <c:pt idx="0">
                  <c:v>1.4999999999999999E-2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043904"/>
        <c:axId val="48045440"/>
      </c:barChart>
      <c:catAx>
        <c:axId val="48043904"/>
        <c:scaling>
          <c:orientation val="minMax"/>
        </c:scaling>
        <c:delete val="1"/>
        <c:axPos val="b"/>
        <c:majorTickMark val="out"/>
        <c:minorTickMark val="none"/>
        <c:tickLblPos val="none"/>
        <c:crossAx val="48045440"/>
        <c:crosses val="autoZero"/>
        <c:auto val="1"/>
        <c:lblAlgn val="ctr"/>
        <c:lblOffset val="100"/>
        <c:noMultiLvlLbl val="0"/>
      </c:catAx>
      <c:valAx>
        <c:axId val="4804544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48043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220E19B-47A1-4076-9310-C1BECDB68F84}" type="datetimeFigureOut">
              <a:rPr lang="en-US"/>
              <a:pPr>
                <a:defRPr/>
              </a:pPr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20648F9-570C-4BA6-B7F6-88348C5E7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8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55B73819-F92E-414F-A5BD-067DA1DB790F}" type="datetimeFigureOut">
              <a:rPr lang="en-US"/>
              <a:pPr>
                <a:defRPr/>
              </a:pPr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11175"/>
            <a:ext cx="3398838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775" y="3228975"/>
            <a:ext cx="7939088" cy="3059113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1F7C7BAC-C32E-4DA8-A235-FF834D95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69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6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6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9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5070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71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34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34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24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7598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99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38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38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26</a:t>
            </a:r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1694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95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38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38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26</a:t>
            </a: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3742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43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38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38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26</a:t>
            </a:r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90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91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47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47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26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7838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39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47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47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26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9886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87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47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47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26</a:t>
            </a: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34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35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53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53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32</a:t>
            </a:r>
          </a:p>
        </p:txBody>
      </p:sp>
      <p:sp>
        <p:nvSpPr>
          <p:cNvPr id="83980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82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83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53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53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32</a:t>
            </a:r>
          </a:p>
        </p:txBody>
      </p:sp>
      <p:sp>
        <p:nvSpPr>
          <p:cNvPr id="83980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82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83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56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56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33</a:t>
            </a: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6030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31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13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13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13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10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11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56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56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33</a:t>
            </a:r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8078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79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56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56</a:t>
            </a: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33</a:t>
            </a:r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26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27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54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54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32</a:t>
            </a: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2174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75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59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59</a:t>
            </a: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35</a:t>
            </a: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4222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23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62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62</a:t>
            </a: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36</a:t>
            </a: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9341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9342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43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62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62</a:t>
            </a: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3435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36</a:t>
            </a:r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3437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3438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39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67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67</a:t>
            </a: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38</a:t>
            </a:r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5486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87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68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68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7530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39</a:t>
            </a:r>
          </a:p>
        </p:txBody>
      </p:sp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7534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35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69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95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3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13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13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13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10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11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791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793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135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782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endParaRPr lang="hu-HU" alt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94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4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19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19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15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7358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59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21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21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17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9406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407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8007" tIns="48143" rIns="98007" bIns="4814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21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21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17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1454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55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8007" tIns="48143" rIns="98007" bIns="4814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21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21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17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502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503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8007" tIns="48143" rIns="98007" bIns="4814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5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5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5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3022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23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32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32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22</a:t>
            </a:r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5550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51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251460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rgbClr val="A6190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685800"/>
            <a:ext cx="1371600" cy="1066800"/>
          </a:xfrm>
          <a:prstGeom prst="rect">
            <a:avLst/>
          </a:prstGeom>
          <a:noFill/>
          <a:ln w="3175">
            <a:solidFill>
              <a:srgbClr val="006400"/>
            </a:solidFill>
            <a:prstDash val="sysDot"/>
          </a:ln>
        </p:spPr>
        <p:txBody>
          <a:bodyPr/>
          <a:lstStyle>
            <a:lvl1pPr marL="0" indent="0" algn="ctr">
              <a:buNone/>
              <a:defRPr sz="6000" i="0">
                <a:solidFill>
                  <a:srgbClr val="0064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5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CC8D430-CB31-4C58-BCAE-CE6859E5C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411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534400" cy="5562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C87EED4-9500-4708-9E6E-0D7C964DE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95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49FB57-6CD4-4984-B674-92F77EAE1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237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410200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54E3861-485D-4327-BD11-9E2A37B25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4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3E79C54-296D-4933-9059-61150EB85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6033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251460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rgbClr val="A6190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685800"/>
            <a:ext cx="1371600" cy="1066800"/>
          </a:xfrm>
          <a:prstGeom prst="rect">
            <a:avLst/>
          </a:prstGeom>
          <a:noFill/>
          <a:ln w="3175">
            <a:solidFill>
              <a:srgbClr val="006400"/>
            </a:solidFill>
            <a:prstDash val="sysDot"/>
          </a:ln>
        </p:spPr>
        <p:txBody>
          <a:bodyPr/>
          <a:lstStyle>
            <a:lvl1pPr marL="0" indent="0" algn="ctr">
              <a:buNone/>
              <a:defRPr sz="6000" i="0">
                <a:solidFill>
                  <a:srgbClr val="0064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4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olo e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DD9C4C-D378-45C8-B962-F737A398E6E5}" type="datetime1">
              <a:rPr lang="it-IT"/>
              <a:pPr>
                <a:defRPr/>
              </a:pPr>
              <a:t>04/11/2015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Lezione 10 "Efficienza allocativa"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BBB89E-E5E3-4FB9-A554-5429D945980E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29293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it-IT" noProof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F31FAD-8622-4922-A346-25F4A19A5914}" type="datetime1">
              <a:rPr lang="it-IT"/>
              <a:pPr>
                <a:defRPr/>
              </a:pPr>
              <a:t>04/11/2015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Lezione 10 "Efficienza allocativa"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18CB23F-E5C4-4460-91BC-C4E42C33ABDE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52151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fld id="{95A22FBF-C07E-4B10-88AD-74B288C822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38997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fld id="{95A22FBF-C07E-4B10-88AD-74B288C822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32833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0000B8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0000B8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8FD756B-624A-451E-A052-63AB6F898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2220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7924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46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1981200"/>
            <a:ext cx="12715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1"/>
          <p:cNvSpPr>
            <a:spLocks noChangeArrowheads="1"/>
          </p:cNvSpPr>
          <p:nvPr userDrawn="1"/>
        </p:nvSpPr>
        <p:spPr bwMode="auto">
          <a:xfrm>
            <a:off x="7696200" y="161925"/>
            <a:ext cx="1365250" cy="5238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sz="2800" smtClean="0">
                <a:solidFill>
                  <a:srgbClr val="0064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Fejezet</a:t>
            </a:r>
            <a:endParaRPr lang="en-US" sz="2800" smtClean="0">
              <a:solidFill>
                <a:srgbClr val="0064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89" r:id="rId3"/>
    <p:sldLayoutId id="2147484221" r:id="rId4"/>
    <p:sldLayoutId id="2147484222" r:id="rId5"/>
    <p:sldLayoutId id="2147484223" r:id="rId6"/>
    <p:sldLayoutId id="2147484224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1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1" cy="6858000"/>
          </a:xfrm>
        </p:grpSpPr>
        <p:pic>
          <p:nvPicPr>
            <p:cNvPr id="2052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33400"/>
              <a:ext cx="91440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Rectangle 9"/>
          <p:cNvSpPr>
            <a:spLocks noChangeArrowheads="1"/>
          </p:cNvSpPr>
          <p:nvPr userDrawn="1"/>
        </p:nvSpPr>
        <p:spPr bwMode="auto">
          <a:xfrm>
            <a:off x="209550" y="0"/>
            <a:ext cx="1565275" cy="5238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sz="2800" smtClean="0">
                <a:solidFill>
                  <a:srgbClr val="0000B8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Táblázat</a:t>
            </a:r>
            <a:endParaRPr lang="en-US" sz="2800" smtClean="0">
              <a:solidFill>
                <a:srgbClr val="0000B8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076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33400"/>
              <a:ext cx="91440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9" name="Rectangle 9"/>
          <p:cNvSpPr>
            <a:spLocks noChangeArrowheads="1"/>
          </p:cNvSpPr>
          <p:nvPr userDrawn="1"/>
        </p:nvSpPr>
        <p:spPr bwMode="auto">
          <a:xfrm>
            <a:off x="209550" y="0"/>
            <a:ext cx="944563" cy="5238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sz="2800" smtClean="0">
                <a:solidFill>
                  <a:srgbClr val="8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Ábra</a:t>
            </a:r>
            <a:endParaRPr lang="en-US" sz="2800" smtClean="0">
              <a:solidFill>
                <a:srgbClr val="800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11"/>
          <p:cNvSpPr>
            <a:spLocks noChangeArrowheads="1"/>
          </p:cNvSpPr>
          <p:nvPr userDrawn="1"/>
        </p:nvSpPr>
        <p:spPr bwMode="auto">
          <a:xfrm>
            <a:off x="3429000" y="0"/>
            <a:ext cx="1665288" cy="5238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sz="2800" b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Függelék</a:t>
            </a:r>
            <a:endParaRPr lang="en-US" sz="2800" b="1" smtClean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124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5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33400"/>
              <a:ext cx="91440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3" name="Rectangle 9"/>
          <p:cNvSpPr>
            <a:spLocks noChangeArrowheads="1"/>
          </p:cNvSpPr>
          <p:nvPr userDrawn="1"/>
        </p:nvSpPr>
        <p:spPr bwMode="auto">
          <a:xfrm>
            <a:off x="209550" y="0"/>
            <a:ext cx="1206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Figure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pceg.info/tartalom/adokulcsok-jarulekmertekek-egeszsegbiztositas-fizetendo-jarulekok-2014-be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 bwMode="auto">
          <a:xfrm>
            <a:off x="0" y="1295400"/>
            <a:ext cx="9144000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/>
            </a:r>
            <a:b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</a:br>
            <a:r>
              <a:rPr lang="hu-HU" altLang="en-US" dirty="0" smtClean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Az adózás költségei / Nemzetközi kereskedelem</a:t>
            </a:r>
            <a:br>
              <a:rPr lang="hu-HU" altLang="en-US" dirty="0" smtClean="0">
                <a:solidFill>
                  <a:srgbClr val="000070"/>
                </a:solidFill>
                <a:latin typeface="+mj-lt"/>
                <a:ea typeface="+mj-ea"/>
                <a:cs typeface="+mj-cs"/>
              </a:rPr>
            </a:br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/>
            </a:r>
            <a:b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Közgazdaságtani </a:t>
            </a: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alapismeretek</a:t>
            </a:r>
            <a:b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6. előadás</a:t>
            </a:r>
            <a:b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Október 16., Márk Lili</a:t>
            </a:r>
            <a:endParaRPr lang="en-US" altLang="en-US" dirty="0">
              <a:solidFill>
                <a:srgbClr val="9E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398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Fogyasztói többlet és ár</a:t>
            </a:r>
            <a:endParaRPr lang="en-GB" altLang="en-US" smtClean="0"/>
          </a:p>
        </p:txBody>
      </p:sp>
      <p:sp>
        <p:nvSpPr>
          <p:cNvPr id="40969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916363"/>
          </a:xfrm>
          <a:extLst/>
        </p:spPr>
        <p:txBody>
          <a:bodyPr lIns="90488" tIns="44450" rIns="90488" bIns="44450" rtlCol="0">
            <a:normAutofit/>
          </a:bodyPr>
          <a:lstStyle/>
          <a:p>
            <a:pPr marL="0" indent="0" eaLnBrk="1" fontAlgn="auto" hangingPunct="1">
              <a:spcAft>
                <a:spcPts val="1200"/>
              </a:spcAft>
              <a:buFont typeface="Arial"/>
              <a:buNone/>
              <a:tabLst>
                <a:tab pos="738188" algn="l"/>
              </a:tabLst>
              <a:defRPr/>
            </a:pPr>
            <a:r>
              <a:rPr lang="hu-HU" b="1" dirty="0" smtClean="0"/>
              <a:t>Fogyasztói többlet</a:t>
            </a:r>
            <a:r>
              <a:rPr lang="en-GB" b="1" dirty="0" smtClean="0"/>
              <a:t> </a:t>
            </a:r>
            <a:r>
              <a:rPr lang="en-GB" dirty="0" smtClean="0"/>
              <a:t>= </a:t>
            </a:r>
            <a:r>
              <a:rPr lang="hu-HU" dirty="0" smtClean="0"/>
              <a:t>Az árszint egyenese és a keresleti görbe közti terület nagysága</a:t>
            </a:r>
            <a:endParaRPr lang="en-GB" dirty="0" smtClean="0"/>
          </a:p>
          <a:p>
            <a:pPr marL="0" indent="0" eaLnBrk="1" fontAlgn="auto" hangingPunct="1">
              <a:spcAft>
                <a:spcPts val="1200"/>
              </a:spcAft>
              <a:buFont typeface="Arial"/>
              <a:buNone/>
              <a:tabLst>
                <a:tab pos="738188" algn="l"/>
              </a:tabLst>
              <a:defRPr/>
            </a:pPr>
            <a:r>
              <a:rPr lang="hu-HU" dirty="0" smtClean="0"/>
              <a:t>Ha az ár nő, a fogyasztói többlet csökken.</a:t>
            </a:r>
          </a:p>
          <a:p>
            <a:pPr eaLnBrk="1" fontAlgn="auto" hangingPunct="1">
              <a:spcAft>
                <a:spcPts val="1200"/>
              </a:spcAft>
              <a:buFont typeface="Wingdings" charset="0"/>
              <a:buNone/>
              <a:tabLst>
                <a:tab pos="738188" algn="l"/>
              </a:tabLst>
              <a:defRPr/>
            </a:pPr>
            <a:endParaRPr lang="en-GB" dirty="0" smtClean="0"/>
          </a:p>
        </p:txBody>
      </p:sp>
      <p:sp>
        <p:nvSpPr>
          <p:cNvPr id="56324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CD66CB5E-44A2-4824-ABF8-842FF8118D1C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10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16848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  <a:extLst/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4000" dirty="0" smtClean="0"/>
              <a:t>Árváltozások hatása a fogyasztói többletre</a:t>
            </a:r>
            <a:br>
              <a:rPr lang="hu-HU" sz="4000" dirty="0" smtClean="0"/>
            </a:br>
            <a:endParaRPr lang="en-GB" sz="4000" dirty="0" smtClean="0"/>
          </a:p>
        </p:txBody>
      </p:sp>
      <p:sp>
        <p:nvSpPr>
          <p:cNvPr id="58371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8270F60-6CBB-4C0D-872D-B9969B929B72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11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grpSp>
        <p:nvGrpSpPr>
          <p:cNvPr id="58372" name="Group 3"/>
          <p:cNvGrpSpPr>
            <a:grpSpLocks/>
          </p:cNvGrpSpPr>
          <p:nvPr/>
        </p:nvGrpSpPr>
        <p:grpSpPr bwMode="auto">
          <a:xfrm>
            <a:off x="1662113" y="2079625"/>
            <a:ext cx="4067175" cy="4108450"/>
            <a:chOff x="1047" y="1310"/>
            <a:chExt cx="2562" cy="2588"/>
          </a:xfrm>
        </p:grpSpPr>
        <p:sp>
          <p:nvSpPr>
            <p:cNvPr id="58388" name="Rectangle 4"/>
            <p:cNvSpPr>
              <a:spLocks noChangeArrowheads="1"/>
            </p:cNvSpPr>
            <p:nvPr/>
          </p:nvSpPr>
          <p:spPr bwMode="auto">
            <a:xfrm>
              <a:off x="3171" y="3421"/>
              <a:ext cx="43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>
                  <a:latin typeface="Arial Narrow" pitchFamily="34" charset="0"/>
                  <a:ea typeface="MS PGothic" pitchFamily="34" charset="-128"/>
                </a:rPr>
                <a:t>Kereslet</a:t>
              </a:r>
              <a:endParaRPr lang="en-GB" altLang="en-US">
                <a:latin typeface="Arial Narrow" pitchFamily="34" charset="0"/>
                <a:ea typeface="MS PGothic" pitchFamily="34" charset="-128"/>
              </a:endParaRPr>
            </a:p>
          </p:txBody>
        </p:sp>
        <p:sp>
          <p:nvSpPr>
            <p:cNvPr id="58389" name="Line 5"/>
            <p:cNvSpPr>
              <a:spLocks noChangeShapeType="1"/>
            </p:cNvSpPr>
            <p:nvPr/>
          </p:nvSpPr>
          <p:spPr bwMode="auto">
            <a:xfrm>
              <a:off x="1087" y="1350"/>
              <a:ext cx="2369" cy="25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22" name="Freeform 6"/>
            <p:cNvSpPr>
              <a:spLocks/>
            </p:cNvSpPr>
            <p:nvPr/>
          </p:nvSpPr>
          <p:spPr bwMode="auto">
            <a:xfrm>
              <a:off x="1047" y="1310"/>
              <a:ext cx="71" cy="69"/>
            </a:xfrm>
            <a:custGeom>
              <a:avLst/>
              <a:gdLst>
                <a:gd name="T0" fmla="*/ 27 w 71"/>
                <a:gd name="T1" fmla="*/ 68 h 69"/>
                <a:gd name="T2" fmla="*/ 56 w 71"/>
                <a:gd name="T3" fmla="*/ 54 h 69"/>
                <a:gd name="T4" fmla="*/ 56 w 71"/>
                <a:gd name="T5" fmla="*/ 41 h 69"/>
                <a:gd name="T6" fmla="*/ 70 w 71"/>
                <a:gd name="T7" fmla="*/ 27 h 69"/>
                <a:gd name="T8" fmla="*/ 56 w 71"/>
                <a:gd name="T9" fmla="*/ 14 h 69"/>
                <a:gd name="T10" fmla="*/ 56 w 71"/>
                <a:gd name="T11" fmla="*/ 0 h 69"/>
                <a:gd name="T12" fmla="*/ 27 w 71"/>
                <a:gd name="T13" fmla="*/ 0 h 69"/>
                <a:gd name="T14" fmla="*/ 14 w 71"/>
                <a:gd name="T15" fmla="*/ 0 h 69"/>
                <a:gd name="T16" fmla="*/ 0 w 71"/>
                <a:gd name="T17" fmla="*/ 14 h 69"/>
                <a:gd name="T18" fmla="*/ 0 w 71"/>
                <a:gd name="T19" fmla="*/ 27 h 69"/>
                <a:gd name="T20" fmla="*/ 0 w 71"/>
                <a:gd name="T21" fmla="*/ 41 h 69"/>
                <a:gd name="T22" fmla="*/ 14 w 71"/>
                <a:gd name="T23" fmla="*/ 54 h 69"/>
                <a:gd name="T24" fmla="*/ 27 w 71"/>
                <a:gd name="T25" fmla="*/ 68 h 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69">
                  <a:moveTo>
                    <a:pt x="27" y="68"/>
                  </a:moveTo>
                  <a:lnTo>
                    <a:pt x="56" y="54"/>
                  </a:lnTo>
                  <a:lnTo>
                    <a:pt x="56" y="41"/>
                  </a:lnTo>
                  <a:lnTo>
                    <a:pt x="70" y="27"/>
                  </a:lnTo>
                  <a:lnTo>
                    <a:pt x="56" y="14"/>
                  </a:lnTo>
                  <a:lnTo>
                    <a:pt x="56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14" y="54"/>
                  </a:lnTo>
                  <a:lnTo>
                    <a:pt x="27" y="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8373" name="Group 7"/>
          <p:cNvGrpSpPr>
            <a:grpSpLocks/>
          </p:cNvGrpSpPr>
          <p:nvPr/>
        </p:nvGrpSpPr>
        <p:grpSpPr bwMode="auto">
          <a:xfrm>
            <a:off x="990600" y="1752600"/>
            <a:ext cx="7099300" cy="4818063"/>
            <a:chOff x="624" y="1104"/>
            <a:chExt cx="4472" cy="3035"/>
          </a:xfrm>
        </p:grpSpPr>
        <p:sp>
          <p:nvSpPr>
            <p:cNvPr id="58384" name="Rectangle 8"/>
            <p:cNvSpPr>
              <a:spLocks noChangeArrowheads="1"/>
            </p:cNvSpPr>
            <p:nvPr/>
          </p:nvSpPr>
          <p:spPr bwMode="auto">
            <a:xfrm>
              <a:off x="4518" y="3965"/>
              <a:ext cx="5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>
                  <a:latin typeface="Arial Narrow" pitchFamily="34" charset="0"/>
                  <a:ea typeface="MS PGothic" pitchFamily="34" charset="-128"/>
                </a:rPr>
                <a:t>Mennyiség</a:t>
              </a:r>
              <a:endParaRPr lang="en-GB" altLang="en-US">
                <a:latin typeface="Arial Narrow" pitchFamily="34" charset="0"/>
                <a:ea typeface="MS PGothic" pitchFamily="34" charset="-128"/>
              </a:endParaRPr>
            </a:p>
          </p:txBody>
        </p:sp>
        <p:sp>
          <p:nvSpPr>
            <p:cNvPr id="58385" name="Rectangle 9"/>
            <p:cNvSpPr>
              <a:spLocks noChangeArrowheads="1"/>
            </p:cNvSpPr>
            <p:nvPr/>
          </p:nvSpPr>
          <p:spPr bwMode="auto">
            <a:xfrm>
              <a:off x="624" y="1104"/>
              <a:ext cx="11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>
                  <a:latin typeface="Arial Narrow" pitchFamily="34" charset="0"/>
                  <a:ea typeface="MS PGothic" pitchFamily="34" charset="-128"/>
                </a:rPr>
                <a:t>Ár</a:t>
              </a:r>
              <a:endParaRPr lang="en-GB" altLang="en-US">
                <a:latin typeface="Arial Narrow" pitchFamily="34" charset="0"/>
                <a:ea typeface="MS PGothic" pitchFamily="34" charset="-128"/>
              </a:endParaRPr>
            </a:p>
          </p:txBody>
        </p:sp>
        <p:sp>
          <p:nvSpPr>
            <p:cNvPr id="58386" name="Rectangle 10"/>
            <p:cNvSpPr>
              <a:spLocks noChangeArrowheads="1"/>
            </p:cNvSpPr>
            <p:nvPr/>
          </p:nvSpPr>
          <p:spPr bwMode="auto">
            <a:xfrm>
              <a:off x="948" y="3929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GB" altLang="en-US">
                  <a:latin typeface="Arial Narrow" pitchFamily="34" charset="0"/>
                  <a:ea typeface="MS PGothic" pitchFamily="34" charset="-128"/>
                </a:rPr>
                <a:t>0</a:t>
              </a:r>
            </a:p>
          </p:txBody>
        </p:sp>
        <p:sp>
          <p:nvSpPr>
            <p:cNvPr id="214027" name="Freeform 11"/>
            <p:cNvSpPr>
              <a:spLocks/>
            </p:cNvSpPr>
            <p:nvPr/>
          </p:nvSpPr>
          <p:spPr bwMode="auto">
            <a:xfrm>
              <a:off x="1074" y="1131"/>
              <a:ext cx="3833" cy="2789"/>
            </a:xfrm>
            <a:custGeom>
              <a:avLst/>
              <a:gdLst>
                <a:gd name="T0" fmla="*/ 0 w 3833"/>
                <a:gd name="T1" fmla="*/ 0 h 2789"/>
                <a:gd name="T2" fmla="*/ 0 w 3833"/>
                <a:gd name="T3" fmla="*/ 2788 h 2789"/>
                <a:gd name="T4" fmla="*/ 3832 w 3833"/>
                <a:gd name="T5" fmla="*/ 2788 h 27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33" h="2789">
                  <a:moveTo>
                    <a:pt x="0" y="0"/>
                  </a:moveTo>
                  <a:lnTo>
                    <a:pt x="0" y="2788"/>
                  </a:lnTo>
                  <a:lnTo>
                    <a:pt x="3832" y="2788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14028" name="Freeform 12"/>
          <p:cNvSpPr>
            <a:spLocks/>
          </p:cNvSpPr>
          <p:nvPr/>
        </p:nvSpPr>
        <p:spPr bwMode="auto">
          <a:xfrm>
            <a:off x="3189288" y="3714750"/>
            <a:ext cx="109537" cy="109538"/>
          </a:xfrm>
          <a:custGeom>
            <a:avLst/>
            <a:gdLst>
              <a:gd name="T0" fmla="*/ 42862 w 69"/>
              <a:gd name="T1" fmla="*/ 107950 h 69"/>
              <a:gd name="T2" fmla="*/ 85725 w 69"/>
              <a:gd name="T3" fmla="*/ 107950 h 69"/>
              <a:gd name="T4" fmla="*/ 85725 w 69"/>
              <a:gd name="T5" fmla="*/ 85725 h 69"/>
              <a:gd name="T6" fmla="*/ 107950 w 69"/>
              <a:gd name="T7" fmla="*/ 65088 h 69"/>
              <a:gd name="T8" fmla="*/ 85725 w 69"/>
              <a:gd name="T9" fmla="*/ 22225 h 69"/>
              <a:gd name="T10" fmla="*/ 85725 w 69"/>
              <a:gd name="T11" fmla="*/ 0 h 69"/>
              <a:gd name="T12" fmla="*/ 42862 w 69"/>
              <a:gd name="T13" fmla="*/ 0 h 69"/>
              <a:gd name="T14" fmla="*/ 22225 w 69"/>
              <a:gd name="T15" fmla="*/ 0 h 69"/>
              <a:gd name="T16" fmla="*/ 0 w 69"/>
              <a:gd name="T17" fmla="*/ 22225 h 69"/>
              <a:gd name="T18" fmla="*/ 0 w 69"/>
              <a:gd name="T19" fmla="*/ 65088 h 69"/>
              <a:gd name="T20" fmla="*/ 0 w 69"/>
              <a:gd name="T21" fmla="*/ 85725 h 69"/>
              <a:gd name="T22" fmla="*/ 22225 w 69"/>
              <a:gd name="T23" fmla="*/ 107950 h 69"/>
              <a:gd name="T24" fmla="*/ 42862 w 69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9">
                <a:moveTo>
                  <a:pt x="27" y="68"/>
                </a:moveTo>
                <a:lnTo>
                  <a:pt x="54" y="68"/>
                </a:lnTo>
                <a:lnTo>
                  <a:pt x="54" y="54"/>
                </a:lnTo>
                <a:lnTo>
                  <a:pt x="68" y="41"/>
                </a:lnTo>
                <a:lnTo>
                  <a:pt x="54" y="14"/>
                </a:lnTo>
                <a:lnTo>
                  <a:pt x="54" y="0"/>
                </a:lnTo>
                <a:lnTo>
                  <a:pt x="27" y="0"/>
                </a:lnTo>
                <a:lnTo>
                  <a:pt x="14" y="0"/>
                </a:lnTo>
                <a:lnTo>
                  <a:pt x="0" y="14"/>
                </a:lnTo>
                <a:lnTo>
                  <a:pt x="0" y="41"/>
                </a:lnTo>
                <a:lnTo>
                  <a:pt x="0" y="54"/>
                </a:lnTo>
                <a:lnTo>
                  <a:pt x="14" y="68"/>
                </a:lnTo>
                <a:lnTo>
                  <a:pt x="27" y="68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4029" name="Freeform 13"/>
          <p:cNvSpPr>
            <a:spLocks/>
          </p:cNvSpPr>
          <p:nvPr/>
        </p:nvSpPr>
        <p:spPr bwMode="auto">
          <a:xfrm>
            <a:off x="1704975" y="3779838"/>
            <a:ext cx="1528763" cy="2443162"/>
          </a:xfrm>
          <a:custGeom>
            <a:avLst/>
            <a:gdLst>
              <a:gd name="T0" fmla="*/ 0 w 963"/>
              <a:gd name="T1" fmla="*/ 0 h 1539"/>
              <a:gd name="T2" fmla="*/ 1527175 w 963"/>
              <a:gd name="T3" fmla="*/ 0 h 1539"/>
              <a:gd name="T4" fmla="*/ 1527175 w 963"/>
              <a:gd name="T5" fmla="*/ 2441575 h 15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3" h="1539">
                <a:moveTo>
                  <a:pt x="0" y="0"/>
                </a:moveTo>
                <a:lnTo>
                  <a:pt x="962" y="0"/>
                </a:lnTo>
                <a:lnTo>
                  <a:pt x="962" y="153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376" name="Rectangle 14"/>
          <p:cNvSpPr>
            <a:spLocks noChangeArrowheads="1"/>
          </p:cNvSpPr>
          <p:nvPr/>
        </p:nvSpPr>
        <p:spPr bwMode="auto">
          <a:xfrm>
            <a:off x="971550" y="3644900"/>
            <a:ext cx="2174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P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58377" name="Rectangle 15"/>
          <p:cNvSpPr>
            <a:spLocks noChangeArrowheads="1"/>
          </p:cNvSpPr>
          <p:nvPr/>
        </p:nvSpPr>
        <p:spPr bwMode="auto">
          <a:xfrm>
            <a:off x="3140075" y="6237288"/>
            <a:ext cx="2365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Q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214032" name="Freeform 16"/>
          <p:cNvSpPr>
            <a:spLocks/>
          </p:cNvSpPr>
          <p:nvPr/>
        </p:nvSpPr>
        <p:spPr bwMode="auto">
          <a:xfrm>
            <a:off x="1738313" y="2181225"/>
            <a:ext cx="1528762" cy="1582738"/>
          </a:xfrm>
          <a:custGeom>
            <a:avLst/>
            <a:gdLst>
              <a:gd name="T0" fmla="*/ 0 w 963"/>
              <a:gd name="T1" fmla="*/ 0 h 1045"/>
              <a:gd name="T2" fmla="*/ 0 w 963"/>
              <a:gd name="T3" fmla="*/ 1581223 h 1045"/>
              <a:gd name="T4" fmla="*/ 1527175 w 963"/>
              <a:gd name="T5" fmla="*/ 1581223 h 1045"/>
              <a:gd name="T6" fmla="*/ 0 w 963"/>
              <a:gd name="T7" fmla="*/ 0 h 10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3" h="1045">
                <a:moveTo>
                  <a:pt x="0" y="0"/>
                </a:moveTo>
                <a:lnTo>
                  <a:pt x="0" y="1044"/>
                </a:lnTo>
                <a:lnTo>
                  <a:pt x="962" y="1044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379" name="Rectangle 17"/>
          <p:cNvSpPr>
            <a:spLocks noChangeArrowheads="1"/>
          </p:cNvSpPr>
          <p:nvPr/>
        </p:nvSpPr>
        <p:spPr bwMode="auto">
          <a:xfrm>
            <a:off x="1644650" y="3154363"/>
            <a:ext cx="11985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Első fogyasztó többlete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8380" name="Rectangle 18"/>
          <p:cNvSpPr>
            <a:spLocks noChangeArrowheads="1"/>
          </p:cNvSpPr>
          <p:nvPr/>
        </p:nvSpPr>
        <p:spPr bwMode="auto">
          <a:xfrm>
            <a:off x="1787525" y="1897063"/>
            <a:ext cx="1222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A</a:t>
            </a:r>
          </a:p>
        </p:txBody>
      </p:sp>
      <p:sp>
        <p:nvSpPr>
          <p:cNvPr id="58381" name="Rectangle 19"/>
          <p:cNvSpPr>
            <a:spLocks noChangeArrowheads="1"/>
          </p:cNvSpPr>
          <p:nvPr/>
        </p:nvSpPr>
        <p:spPr bwMode="auto">
          <a:xfrm>
            <a:off x="1492250" y="3675063"/>
            <a:ext cx="1285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B</a:t>
            </a:r>
          </a:p>
        </p:txBody>
      </p:sp>
      <p:sp>
        <p:nvSpPr>
          <p:cNvPr id="58382" name="Rectangle 20"/>
          <p:cNvSpPr>
            <a:spLocks noChangeArrowheads="1"/>
          </p:cNvSpPr>
          <p:nvPr/>
        </p:nvSpPr>
        <p:spPr bwMode="auto">
          <a:xfrm>
            <a:off x="3313113" y="3554413"/>
            <a:ext cx="128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C</a:t>
            </a:r>
          </a:p>
        </p:txBody>
      </p:sp>
      <p:sp>
        <p:nvSpPr>
          <p:cNvPr id="58383" name="Line 36"/>
          <p:cNvSpPr>
            <a:spLocks noChangeShapeType="1"/>
          </p:cNvSpPr>
          <p:nvPr/>
        </p:nvSpPr>
        <p:spPr bwMode="auto">
          <a:xfrm flipH="1">
            <a:off x="3232150" y="3779838"/>
            <a:ext cx="0" cy="8080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31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14B6E827-709B-4799-82C7-D10B1ACAD1F0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12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1662113" y="2079625"/>
            <a:ext cx="4067175" cy="4108450"/>
            <a:chOff x="1047" y="1310"/>
            <a:chExt cx="2562" cy="2588"/>
          </a:xfrm>
        </p:grpSpPr>
        <p:sp>
          <p:nvSpPr>
            <p:cNvPr id="60444" name="Rectangle 4"/>
            <p:cNvSpPr>
              <a:spLocks noChangeArrowheads="1"/>
            </p:cNvSpPr>
            <p:nvPr/>
          </p:nvSpPr>
          <p:spPr bwMode="auto">
            <a:xfrm>
              <a:off x="3171" y="3421"/>
              <a:ext cx="43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>
                  <a:latin typeface="Arial Narrow" pitchFamily="34" charset="0"/>
                  <a:ea typeface="MS PGothic" pitchFamily="34" charset="-128"/>
                </a:rPr>
                <a:t>Kereslet</a:t>
              </a:r>
              <a:endParaRPr lang="en-GB" altLang="en-US">
                <a:latin typeface="Arial Narrow" pitchFamily="34" charset="0"/>
                <a:ea typeface="MS PGothic" pitchFamily="34" charset="-128"/>
              </a:endParaRPr>
            </a:p>
          </p:txBody>
        </p:sp>
        <p:sp>
          <p:nvSpPr>
            <p:cNvPr id="60445" name="Line 5"/>
            <p:cNvSpPr>
              <a:spLocks noChangeShapeType="1"/>
            </p:cNvSpPr>
            <p:nvPr/>
          </p:nvSpPr>
          <p:spPr bwMode="auto">
            <a:xfrm>
              <a:off x="1087" y="1350"/>
              <a:ext cx="2369" cy="25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22" name="Freeform 6"/>
            <p:cNvSpPr>
              <a:spLocks/>
            </p:cNvSpPr>
            <p:nvPr/>
          </p:nvSpPr>
          <p:spPr bwMode="auto">
            <a:xfrm>
              <a:off x="1047" y="1310"/>
              <a:ext cx="71" cy="69"/>
            </a:xfrm>
            <a:custGeom>
              <a:avLst/>
              <a:gdLst>
                <a:gd name="T0" fmla="*/ 27 w 71"/>
                <a:gd name="T1" fmla="*/ 68 h 69"/>
                <a:gd name="T2" fmla="*/ 56 w 71"/>
                <a:gd name="T3" fmla="*/ 54 h 69"/>
                <a:gd name="T4" fmla="*/ 56 w 71"/>
                <a:gd name="T5" fmla="*/ 41 h 69"/>
                <a:gd name="T6" fmla="*/ 70 w 71"/>
                <a:gd name="T7" fmla="*/ 27 h 69"/>
                <a:gd name="T8" fmla="*/ 56 w 71"/>
                <a:gd name="T9" fmla="*/ 14 h 69"/>
                <a:gd name="T10" fmla="*/ 56 w 71"/>
                <a:gd name="T11" fmla="*/ 0 h 69"/>
                <a:gd name="T12" fmla="*/ 27 w 71"/>
                <a:gd name="T13" fmla="*/ 0 h 69"/>
                <a:gd name="T14" fmla="*/ 14 w 71"/>
                <a:gd name="T15" fmla="*/ 0 h 69"/>
                <a:gd name="T16" fmla="*/ 0 w 71"/>
                <a:gd name="T17" fmla="*/ 14 h 69"/>
                <a:gd name="T18" fmla="*/ 0 w 71"/>
                <a:gd name="T19" fmla="*/ 27 h 69"/>
                <a:gd name="T20" fmla="*/ 0 w 71"/>
                <a:gd name="T21" fmla="*/ 41 h 69"/>
                <a:gd name="T22" fmla="*/ 14 w 71"/>
                <a:gd name="T23" fmla="*/ 54 h 69"/>
                <a:gd name="T24" fmla="*/ 27 w 71"/>
                <a:gd name="T25" fmla="*/ 68 h 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69">
                  <a:moveTo>
                    <a:pt x="27" y="68"/>
                  </a:moveTo>
                  <a:lnTo>
                    <a:pt x="56" y="54"/>
                  </a:lnTo>
                  <a:lnTo>
                    <a:pt x="56" y="41"/>
                  </a:lnTo>
                  <a:lnTo>
                    <a:pt x="70" y="27"/>
                  </a:lnTo>
                  <a:lnTo>
                    <a:pt x="56" y="14"/>
                  </a:lnTo>
                  <a:lnTo>
                    <a:pt x="56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14" y="54"/>
                  </a:lnTo>
                  <a:lnTo>
                    <a:pt x="27" y="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0420" name="Group 7"/>
          <p:cNvGrpSpPr>
            <a:grpSpLocks/>
          </p:cNvGrpSpPr>
          <p:nvPr/>
        </p:nvGrpSpPr>
        <p:grpSpPr bwMode="auto">
          <a:xfrm>
            <a:off x="990600" y="1752600"/>
            <a:ext cx="7099300" cy="4818063"/>
            <a:chOff x="624" y="1104"/>
            <a:chExt cx="4472" cy="3035"/>
          </a:xfrm>
        </p:grpSpPr>
        <p:sp>
          <p:nvSpPr>
            <p:cNvPr id="60440" name="Rectangle 8"/>
            <p:cNvSpPr>
              <a:spLocks noChangeArrowheads="1"/>
            </p:cNvSpPr>
            <p:nvPr/>
          </p:nvSpPr>
          <p:spPr bwMode="auto">
            <a:xfrm>
              <a:off x="4518" y="3965"/>
              <a:ext cx="5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>
                  <a:latin typeface="Arial Narrow" pitchFamily="34" charset="0"/>
                  <a:ea typeface="MS PGothic" pitchFamily="34" charset="-128"/>
                </a:rPr>
                <a:t>Mennyiség</a:t>
              </a:r>
              <a:endParaRPr lang="en-GB" altLang="en-US">
                <a:latin typeface="Arial Narrow" pitchFamily="34" charset="0"/>
                <a:ea typeface="MS PGothic" pitchFamily="34" charset="-128"/>
              </a:endParaRPr>
            </a:p>
          </p:txBody>
        </p:sp>
        <p:sp>
          <p:nvSpPr>
            <p:cNvPr id="60441" name="Rectangle 9"/>
            <p:cNvSpPr>
              <a:spLocks noChangeArrowheads="1"/>
            </p:cNvSpPr>
            <p:nvPr/>
          </p:nvSpPr>
          <p:spPr bwMode="auto">
            <a:xfrm>
              <a:off x="624" y="1104"/>
              <a:ext cx="11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>
                  <a:latin typeface="Arial Narrow" pitchFamily="34" charset="0"/>
                  <a:ea typeface="MS PGothic" pitchFamily="34" charset="-128"/>
                </a:rPr>
                <a:t>Ár</a:t>
              </a:r>
              <a:endParaRPr lang="en-GB" altLang="en-US">
                <a:latin typeface="Arial Narrow" pitchFamily="34" charset="0"/>
                <a:ea typeface="MS PGothic" pitchFamily="34" charset="-128"/>
              </a:endParaRPr>
            </a:p>
          </p:txBody>
        </p:sp>
        <p:sp>
          <p:nvSpPr>
            <p:cNvPr id="60442" name="Rectangle 10"/>
            <p:cNvSpPr>
              <a:spLocks noChangeArrowheads="1"/>
            </p:cNvSpPr>
            <p:nvPr/>
          </p:nvSpPr>
          <p:spPr bwMode="auto">
            <a:xfrm>
              <a:off x="948" y="3929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GB" altLang="en-US">
                  <a:latin typeface="Arial Narrow" pitchFamily="34" charset="0"/>
                  <a:ea typeface="MS PGothic" pitchFamily="34" charset="-128"/>
                </a:rPr>
                <a:t>0</a:t>
              </a:r>
            </a:p>
          </p:txBody>
        </p:sp>
        <p:sp>
          <p:nvSpPr>
            <p:cNvPr id="214027" name="Freeform 11"/>
            <p:cNvSpPr>
              <a:spLocks/>
            </p:cNvSpPr>
            <p:nvPr/>
          </p:nvSpPr>
          <p:spPr bwMode="auto">
            <a:xfrm>
              <a:off x="1074" y="1131"/>
              <a:ext cx="3833" cy="2789"/>
            </a:xfrm>
            <a:custGeom>
              <a:avLst/>
              <a:gdLst>
                <a:gd name="T0" fmla="*/ 0 w 3833"/>
                <a:gd name="T1" fmla="*/ 0 h 2789"/>
                <a:gd name="T2" fmla="*/ 0 w 3833"/>
                <a:gd name="T3" fmla="*/ 2788 h 2789"/>
                <a:gd name="T4" fmla="*/ 3832 w 3833"/>
                <a:gd name="T5" fmla="*/ 2788 h 27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33" h="2789">
                  <a:moveTo>
                    <a:pt x="0" y="0"/>
                  </a:moveTo>
                  <a:lnTo>
                    <a:pt x="0" y="2788"/>
                  </a:lnTo>
                  <a:lnTo>
                    <a:pt x="3832" y="2788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14028" name="Freeform 12"/>
          <p:cNvSpPr>
            <a:spLocks/>
          </p:cNvSpPr>
          <p:nvPr/>
        </p:nvSpPr>
        <p:spPr bwMode="auto">
          <a:xfrm>
            <a:off x="3189288" y="3714750"/>
            <a:ext cx="109537" cy="109538"/>
          </a:xfrm>
          <a:custGeom>
            <a:avLst/>
            <a:gdLst>
              <a:gd name="T0" fmla="*/ 42862 w 69"/>
              <a:gd name="T1" fmla="*/ 107950 h 69"/>
              <a:gd name="T2" fmla="*/ 85725 w 69"/>
              <a:gd name="T3" fmla="*/ 107950 h 69"/>
              <a:gd name="T4" fmla="*/ 85725 w 69"/>
              <a:gd name="T5" fmla="*/ 85725 h 69"/>
              <a:gd name="T6" fmla="*/ 107950 w 69"/>
              <a:gd name="T7" fmla="*/ 65088 h 69"/>
              <a:gd name="T8" fmla="*/ 85725 w 69"/>
              <a:gd name="T9" fmla="*/ 22225 h 69"/>
              <a:gd name="T10" fmla="*/ 85725 w 69"/>
              <a:gd name="T11" fmla="*/ 0 h 69"/>
              <a:gd name="T12" fmla="*/ 42862 w 69"/>
              <a:gd name="T13" fmla="*/ 0 h 69"/>
              <a:gd name="T14" fmla="*/ 22225 w 69"/>
              <a:gd name="T15" fmla="*/ 0 h 69"/>
              <a:gd name="T16" fmla="*/ 0 w 69"/>
              <a:gd name="T17" fmla="*/ 22225 h 69"/>
              <a:gd name="T18" fmla="*/ 0 w 69"/>
              <a:gd name="T19" fmla="*/ 65088 h 69"/>
              <a:gd name="T20" fmla="*/ 0 w 69"/>
              <a:gd name="T21" fmla="*/ 85725 h 69"/>
              <a:gd name="T22" fmla="*/ 22225 w 69"/>
              <a:gd name="T23" fmla="*/ 107950 h 69"/>
              <a:gd name="T24" fmla="*/ 42862 w 69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9">
                <a:moveTo>
                  <a:pt x="27" y="68"/>
                </a:moveTo>
                <a:lnTo>
                  <a:pt x="54" y="68"/>
                </a:lnTo>
                <a:lnTo>
                  <a:pt x="54" y="54"/>
                </a:lnTo>
                <a:lnTo>
                  <a:pt x="68" y="41"/>
                </a:lnTo>
                <a:lnTo>
                  <a:pt x="54" y="14"/>
                </a:lnTo>
                <a:lnTo>
                  <a:pt x="54" y="0"/>
                </a:lnTo>
                <a:lnTo>
                  <a:pt x="27" y="0"/>
                </a:lnTo>
                <a:lnTo>
                  <a:pt x="14" y="0"/>
                </a:lnTo>
                <a:lnTo>
                  <a:pt x="0" y="14"/>
                </a:lnTo>
                <a:lnTo>
                  <a:pt x="0" y="41"/>
                </a:lnTo>
                <a:lnTo>
                  <a:pt x="0" y="54"/>
                </a:lnTo>
                <a:lnTo>
                  <a:pt x="14" y="68"/>
                </a:lnTo>
                <a:lnTo>
                  <a:pt x="27" y="68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4029" name="Freeform 13"/>
          <p:cNvSpPr>
            <a:spLocks/>
          </p:cNvSpPr>
          <p:nvPr/>
        </p:nvSpPr>
        <p:spPr bwMode="auto">
          <a:xfrm>
            <a:off x="1704975" y="3779838"/>
            <a:ext cx="1528763" cy="2443162"/>
          </a:xfrm>
          <a:custGeom>
            <a:avLst/>
            <a:gdLst>
              <a:gd name="T0" fmla="*/ 0 w 963"/>
              <a:gd name="T1" fmla="*/ 0 h 1539"/>
              <a:gd name="T2" fmla="*/ 1527175 w 963"/>
              <a:gd name="T3" fmla="*/ 0 h 1539"/>
              <a:gd name="T4" fmla="*/ 1527175 w 963"/>
              <a:gd name="T5" fmla="*/ 2441575 h 15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3" h="1539">
                <a:moveTo>
                  <a:pt x="0" y="0"/>
                </a:moveTo>
                <a:lnTo>
                  <a:pt x="962" y="0"/>
                </a:lnTo>
                <a:lnTo>
                  <a:pt x="962" y="153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423" name="Rectangle 14"/>
          <p:cNvSpPr>
            <a:spLocks noChangeArrowheads="1"/>
          </p:cNvSpPr>
          <p:nvPr/>
        </p:nvSpPr>
        <p:spPr bwMode="auto">
          <a:xfrm>
            <a:off x="971550" y="3644900"/>
            <a:ext cx="2174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P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60424" name="Rectangle 15"/>
          <p:cNvSpPr>
            <a:spLocks noChangeArrowheads="1"/>
          </p:cNvSpPr>
          <p:nvPr/>
        </p:nvSpPr>
        <p:spPr bwMode="auto">
          <a:xfrm>
            <a:off x="3140075" y="6237288"/>
            <a:ext cx="2365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Q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214032" name="Freeform 16"/>
          <p:cNvSpPr>
            <a:spLocks/>
          </p:cNvSpPr>
          <p:nvPr/>
        </p:nvSpPr>
        <p:spPr bwMode="auto">
          <a:xfrm>
            <a:off x="1738313" y="2181225"/>
            <a:ext cx="1528762" cy="1582738"/>
          </a:xfrm>
          <a:custGeom>
            <a:avLst/>
            <a:gdLst>
              <a:gd name="T0" fmla="*/ 0 w 963"/>
              <a:gd name="T1" fmla="*/ 0 h 1045"/>
              <a:gd name="T2" fmla="*/ 0 w 963"/>
              <a:gd name="T3" fmla="*/ 1581223 h 1045"/>
              <a:gd name="T4" fmla="*/ 1527175 w 963"/>
              <a:gd name="T5" fmla="*/ 1581223 h 1045"/>
              <a:gd name="T6" fmla="*/ 0 w 963"/>
              <a:gd name="T7" fmla="*/ 0 h 10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3" h="1045">
                <a:moveTo>
                  <a:pt x="0" y="0"/>
                </a:moveTo>
                <a:lnTo>
                  <a:pt x="0" y="1044"/>
                </a:lnTo>
                <a:lnTo>
                  <a:pt x="962" y="1044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426" name="Rectangle 17"/>
          <p:cNvSpPr>
            <a:spLocks noChangeArrowheads="1"/>
          </p:cNvSpPr>
          <p:nvPr/>
        </p:nvSpPr>
        <p:spPr bwMode="auto">
          <a:xfrm>
            <a:off x="1644650" y="3154363"/>
            <a:ext cx="11985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Első fogyasztó többlete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0427" name="Rectangle 18"/>
          <p:cNvSpPr>
            <a:spLocks noChangeArrowheads="1"/>
          </p:cNvSpPr>
          <p:nvPr/>
        </p:nvSpPr>
        <p:spPr bwMode="auto">
          <a:xfrm>
            <a:off x="1787525" y="1897063"/>
            <a:ext cx="1222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A</a:t>
            </a:r>
          </a:p>
        </p:txBody>
      </p:sp>
      <p:sp>
        <p:nvSpPr>
          <p:cNvPr id="60428" name="Rectangle 19"/>
          <p:cNvSpPr>
            <a:spLocks noChangeArrowheads="1"/>
          </p:cNvSpPr>
          <p:nvPr/>
        </p:nvSpPr>
        <p:spPr bwMode="auto">
          <a:xfrm>
            <a:off x="1492250" y="3675063"/>
            <a:ext cx="1285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B</a:t>
            </a:r>
          </a:p>
        </p:txBody>
      </p:sp>
      <p:sp>
        <p:nvSpPr>
          <p:cNvPr id="60429" name="Rectangle 20"/>
          <p:cNvSpPr>
            <a:spLocks noChangeArrowheads="1"/>
          </p:cNvSpPr>
          <p:nvPr/>
        </p:nvSpPr>
        <p:spPr bwMode="auto">
          <a:xfrm>
            <a:off x="3313113" y="3554413"/>
            <a:ext cx="128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C</a:t>
            </a:r>
          </a:p>
        </p:txBody>
      </p:sp>
      <p:sp>
        <p:nvSpPr>
          <p:cNvPr id="214037" name="Freeform 21"/>
          <p:cNvSpPr>
            <a:spLocks/>
          </p:cNvSpPr>
          <p:nvPr/>
        </p:nvSpPr>
        <p:spPr bwMode="auto">
          <a:xfrm>
            <a:off x="3951288" y="4521200"/>
            <a:ext cx="111125" cy="109538"/>
          </a:xfrm>
          <a:custGeom>
            <a:avLst/>
            <a:gdLst>
              <a:gd name="T0" fmla="*/ 46038 w 70"/>
              <a:gd name="T1" fmla="*/ 107950 h 69"/>
              <a:gd name="T2" fmla="*/ 66675 w 70"/>
              <a:gd name="T3" fmla="*/ 107950 h 69"/>
              <a:gd name="T4" fmla="*/ 88900 w 70"/>
              <a:gd name="T5" fmla="*/ 85725 h 69"/>
              <a:gd name="T6" fmla="*/ 109538 w 70"/>
              <a:gd name="T7" fmla="*/ 65088 h 69"/>
              <a:gd name="T8" fmla="*/ 88900 w 70"/>
              <a:gd name="T9" fmla="*/ 42863 h 69"/>
              <a:gd name="T10" fmla="*/ 66675 w 70"/>
              <a:gd name="T11" fmla="*/ 22225 h 69"/>
              <a:gd name="T12" fmla="*/ 46038 w 70"/>
              <a:gd name="T13" fmla="*/ 0 h 69"/>
              <a:gd name="T14" fmla="*/ 23813 w 70"/>
              <a:gd name="T15" fmla="*/ 22225 h 69"/>
              <a:gd name="T16" fmla="*/ 0 w 70"/>
              <a:gd name="T17" fmla="*/ 42863 h 69"/>
              <a:gd name="T18" fmla="*/ 0 w 70"/>
              <a:gd name="T19" fmla="*/ 65088 h 69"/>
              <a:gd name="T20" fmla="*/ 0 w 70"/>
              <a:gd name="T21" fmla="*/ 85725 h 69"/>
              <a:gd name="T22" fmla="*/ 23813 w 70"/>
              <a:gd name="T23" fmla="*/ 107950 h 69"/>
              <a:gd name="T24" fmla="*/ 46038 w 70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0" h="69">
                <a:moveTo>
                  <a:pt x="29" y="68"/>
                </a:moveTo>
                <a:lnTo>
                  <a:pt x="42" y="68"/>
                </a:lnTo>
                <a:lnTo>
                  <a:pt x="56" y="54"/>
                </a:lnTo>
                <a:lnTo>
                  <a:pt x="69" y="41"/>
                </a:lnTo>
                <a:lnTo>
                  <a:pt x="56" y="27"/>
                </a:lnTo>
                <a:lnTo>
                  <a:pt x="42" y="14"/>
                </a:lnTo>
                <a:lnTo>
                  <a:pt x="29" y="0"/>
                </a:lnTo>
                <a:lnTo>
                  <a:pt x="15" y="14"/>
                </a:lnTo>
                <a:lnTo>
                  <a:pt x="0" y="27"/>
                </a:lnTo>
                <a:lnTo>
                  <a:pt x="0" y="41"/>
                </a:lnTo>
                <a:lnTo>
                  <a:pt x="0" y="54"/>
                </a:lnTo>
                <a:lnTo>
                  <a:pt x="15" y="68"/>
                </a:lnTo>
                <a:lnTo>
                  <a:pt x="29" y="68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4038" name="Freeform 22"/>
          <p:cNvSpPr>
            <a:spLocks/>
          </p:cNvSpPr>
          <p:nvPr/>
        </p:nvSpPr>
        <p:spPr bwMode="auto">
          <a:xfrm>
            <a:off x="1704975" y="4586288"/>
            <a:ext cx="2293938" cy="1636712"/>
          </a:xfrm>
          <a:custGeom>
            <a:avLst/>
            <a:gdLst>
              <a:gd name="T0" fmla="*/ 0 w 1445"/>
              <a:gd name="T1" fmla="*/ 0 h 1031"/>
              <a:gd name="T2" fmla="*/ 2292350 w 1445"/>
              <a:gd name="T3" fmla="*/ 0 h 1031"/>
              <a:gd name="T4" fmla="*/ 2292350 w 1445"/>
              <a:gd name="T5" fmla="*/ 1635125 h 10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5" h="1031">
                <a:moveTo>
                  <a:pt x="0" y="0"/>
                </a:moveTo>
                <a:lnTo>
                  <a:pt x="1444" y="0"/>
                </a:lnTo>
                <a:lnTo>
                  <a:pt x="1444" y="10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432" name="Rectangle 23"/>
          <p:cNvSpPr>
            <a:spLocks noChangeArrowheads="1"/>
          </p:cNvSpPr>
          <p:nvPr/>
        </p:nvSpPr>
        <p:spPr bwMode="auto">
          <a:xfrm>
            <a:off x="971550" y="4468813"/>
            <a:ext cx="2174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P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214040" name="Freeform 24"/>
          <p:cNvSpPr>
            <a:spLocks/>
          </p:cNvSpPr>
          <p:nvPr/>
        </p:nvSpPr>
        <p:spPr bwMode="auto">
          <a:xfrm>
            <a:off x="1662113" y="4521200"/>
            <a:ext cx="112712" cy="109538"/>
          </a:xfrm>
          <a:custGeom>
            <a:avLst/>
            <a:gdLst>
              <a:gd name="T0" fmla="*/ 42862 w 71"/>
              <a:gd name="T1" fmla="*/ 107950 h 69"/>
              <a:gd name="T2" fmla="*/ 88900 w 71"/>
              <a:gd name="T3" fmla="*/ 107950 h 69"/>
              <a:gd name="T4" fmla="*/ 88900 w 71"/>
              <a:gd name="T5" fmla="*/ 85725 h 69"/>
              <a:gd name="T6" fmla="*/ 111125 w 71"/>
              <a:gd name="T7" fmla="*/ 65088 h 69"/>
              <a:gd name="T8" fmla="*/ 88900 w 71"/>
              <a:gd name="T9" fmla="*/ 42863 h 69"/>
              <a:gd name="T10" fmla="*/ 88900 w 71"/>
              <a:gd name="T11" fmla="*/ 22225 h 69"/>
              <a:gd name="T12" fmla="*/ 42862 w 71"/>
              <a:gd name="T13" fmla="*/ 0 h 69"/>
              <a:gd name="T14" fmla="*/ 22225 w 71"/>
              <a:gd name="T15" fmla="*/ 22225 h 69"/>
              <a:gd name="T16" fmla="*/ 0 w 71"/>
              <a:gd name="T17" fmla="*/ 42863 h 69"/>
              <a:gd name="T18" fmla="*/ 0 w 71"/>
              <a:gd name="T19" fmla="*/ 65088 h 69"/>
              <a:gd name="T20" fmla="*/ 0 w 71"/>
              <a:gd name="T21" fmla="*/ 85725 h 69"/>
              <a:gd name="T22" fmla="*/ 22225 w 71"/>
              <a:gd name="T23" fmla="*/ 107950 h 69"/>
              <a:gd name="T24" fmla="*/ 42862 w 71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1" h="69">
                <a:moveTo>
                  <a:pt x="27" y="68"/>
                </a:moveTo>
                <a:lnTo>
                  <a:pt x="56" y="68"/>
                </a:lnTo>
                <a:lnTo>
                  <a:pt x="56" y="54"/>
                </a:lnTo>
                <a:lnTo>
                  <a:pt x="70" y="41"/>
                </a:lnTo>
                <a:lnTo>
                  <a:pt x="56" y="27"/>
                </a:lnTo>
                <a:lnTo>
                  <a:pt x="56" y="14"/>
                </a:lnTo>
                <a:lnTo>
                  <a:pt x="27" y="0"/>
                </a:lnTo>
                <a:lnTo>
                  <a:pt x="14" y="14"/>
                </a:lnTo>
                <a:lnTo>
                  <a:pt x="0" y="27"/>
                </a:lnTo>
                <a:lnTo>
                  <a:pt x="0" y="41"/>
                </a:lnTo>
                <a:lnTo>
                  <a:pt x="0" y="54"/>
                </a:lnTo>
                <a:lnTo>
                  <a:pt x="14" y="68"/>
                </a:lnTo>
                <a:lnTo>
                  <a:pt x="27" y="68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434" name="Rectangle 25"/>
          <p:cNvSpPr>
            <a:spLocks noChangeArrowheads="1"/>
          </p:cNvSpPr>
          <p:nvPr/>
        </p:nvSpPr>
        <p:spPr bwMode="auto">
          <a:xfrm>
            <a:off x="3900488" y="6237288"/>
            <a:ext cx="236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Q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60435" name="Rectangle 26"/>
          <p:cNvSpPr>
            <a:spLocks noChangeArrowheads="1"/>
          </p:cNvSpPr>
          <p:nvPr/>
        </p:nvSpPr>
        <p:spPr bwMode="auto">
          <a:xfrm>
            <a:off x="4140200" y="4365625"/>
            <a:ext cx="109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F</a:t>
            </a:r>
          </a:p>
        </p:txBody>
      </p:sp>
      <p:sp>
        <p:nvSpPr>
          <p:cNvPr id="60436" name="Rectangle 29"/>
          <p:cNvSpPr>
            <a:spLocks noChangeArrowheads="1"/>
          </p:cNvSpPr>
          <p:nvPr/>
        </p:nvSpPr>
        <p:spPr bwMode="auto">
          <a:xfrm>
            <a:off x="1828800" y="4579938"/>
            <a:ext cx="1285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D</a:t>
            </a:r>
          </a:p>
        </p:txBody>
      </p:sp>
      <p:sp>
        <p:nvSpPr>
          <p:cNvPr id="60437" name="Line 36"/>
          <p:cNvSpPr>
            <a:spLocks noChangeShapeType="1"/>
          </p:cNvSpPr>
          <p:nvPr/>
        </p:nvSpPr>
        <p:spPr bwMode="auto">
          <a:xfrm flipH="1">
            <a:off x="3232150" y="3779838"/>
            <a:ext cx="0" cy="8080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8" name="Line 38"/>
          <p:cNvSpPr>
            <a:spLocks noChangeShapeType="1"/>
          </p:cNvSpPr>
          <p:nvPr/>
        </p:nvSpPr>
        <p:spPr bwMode="auto">
          <a:xfrm flipH="1">
            <a:off x="684213" y="3644900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  <a:extLst/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4000" dirty="0" smtClean="0"/>
              <a:t>Árváltozások hatása a fogyasztói többletre</a:t>
            </a:r>
            <a:br>
              <a:rPr lang="hu-HU" sz="4000" dirty="0" smtClean="0"/>
            </a:b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1710541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1"/>
          <p:cNvSpPr>
            <a:spLocks noChangeArrowheads="1"/>
          </p:cNvSpPr>
          <p:nvPr/>
        </p:nvSpPr>
        <p:spPr bwMode="auto">
          <a:xfrm>
            <a:off x="1692275" y="3789363"/>
            <a:ext cx="1584325" cy="8064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2467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3084125E-1D15-469D-A2BF-5DD9A0EF28F4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13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grpSp>
        <p:nvGrpSpPr>
          <p:cNvPr id="62468" name="Group 3"/>
          <p:cNvGrpSpPr>
            <a:grpSpLocks/>
          </p:cNvGrpSpPr>
          <p:nvPr/>
        </p:nvGrpSpPr>
        <p:grpSpPr bwMode="auto">
          <a:xfrm>
            <a:off x="1662113" y="2079625"/>
            <a:ext cx="4067175" cy="4108450"/>
            <a:chOff x="1047" y="1310"/>
            <a:chExt cx="2562" cy="2588"/>
          </a:xfrm>
        </p:grpSpPr>
        <p:sp>
          <p:nvSpPr>
            <p:cNvPr id="62501" name="Rectangle 4"/>
            <p:cNvSpPr>
              <a:spLocks noChangeArrowheads="1"/>
            </p:cNvSpPr>
            <p:nvPr/>
          </p:nvSpPr>
          <p:spPr bwMode="auto">
            <a:xfrm>
              <a:off x="3171" y="3421"/>
              <a:ext cx="43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>
                  <a:latin typeface="Arial Narrow" pitchFamily="34" charset="0"/>
                  <a:ea typeface="MS PGothic" pitchFamily="34" charset="-128"/>
                </a:rPr>
                <a:t>Kereslet</a:t>
              </a:r>
              <a:endParaRPr lang="en-GB" altLang="en-US">
                <a:latin typeface="Arial Narrow" pitchFamily="34" charset="0"/>
                <a:ea typeface="MS PGothic" pitchFamily="34" charset="-128"/>
              </a:endParaRPr>
            </a:p>
          </p:txBody>
        </p:sp>
        <p:sp>
          <p:nvSpPr>
            <p:cNvPr id="62502" name="Line 5"/>
            <p:cNvSpPr>
              <a:spLocks noChangeShapeType="1"/>
            </p:cNvSpPr>
            <p:nvPr/>
          </p:nvSpPr>
          <p:spPr bwMode="auto">
            <a:xfrm>
              <a:off x="1087" y="1350"/>
              <a:ext cx="2369" cy="25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22" name="Freeform 6"/>
            <p:cNvSpPr>
              <a:spLocks/>
            </p:cNvSpPr>
            <p:nvPr/>
          </p:nvSpPr>
          <p:spPr bwMode="auto">
            <a:xfrm>
              <a:off x="1047" y="1310"/>
              <a:ext cx="71" cy="69"/>
            </a:xfrm>
            <a:custGeom>
              <a:avLst/>
              <a:gdLst>
                <a:gd name="T0" fmla="*/ 27 w 71"/>
                <a:gd name="T1" fmla="*/ 68 h 69"/>
                <a:gd name="T2" fmla="*/ 56 w 71"/>
                <a:gd name="T3" fmla="*/ 54 h 69"/>
                <a:gd name="T4" fmla="*/ 56 w 71"/>
                <a:gd name="T5" fmla="*/ 41 h 69"/>
                <a:gd name="T6" fmla="*/ 70 w 71"/>
                <a:gd name="T7" fmla="*/ 27 h 69"/>
                <a:gd name="T8" fmla="*/ 56 w 71"/>
                <a:gd name="T9" fmla="*/ 14 h 69"/>
                <a:gd name="T10" fmla="*/ 56 w 71"/>
                <a:gd name="T11" fmla="*/ 0 h 69"/>
                <a:gd name="T12" fmla="*/ 27 w 71"/>
                <a:gd name="T13" fmla="*/ 0 h 69"/>
                <a:gd name="T14" fmla="*/ 14 w 71"/>
                <a:gd name="T15" fmla="*/ 0 h 69"/>
                <a:gd name="T16" fmla="*/ 0 w 71"/>
                <a:gd name="T17" fmla="*/ 14 h 69"/>
                <a:gd name="T18" fmla="*/ 0 w 71"/>
                <a:gd name="T19" fmla="*/ 27 h 69"/>
                <a:gd name="T20" fmla="*/ 0 w 71"/>
                <a:gd name="T21" fmla="*/ 41 h 69"/>
                <a:gd name="T22" fmla="*/ 14 w 71"/>
                <a:gd name="T23" fmla="*/ 54 h 69"/>
                <a:gd name="T24" fmla="*/ 27 w 71"/>
                <a:gd name="T25" fmla="*/ 68 h 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69">
                  <a:moveTo>
                    <a:pt x="27" y="68"/>
                  </a:moveTo>
                  <a:lnTo>
                    <a:pt x="56" y="54"/>
                  </a:lnTo>
                  <a:lnTo>
                    <a:pt x="56" y="41"/>
                  </a:lnTo>
                  <a:lnTo>
                    <a:pt x="70" y="27"/>
                  </a:lnTo>
                  <a:lnTo>
                    <a:pt x="56" y="14"/>
                  </a:lnTo>
                  <a:lnTo>
                    <a:pt x="56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14" y="54"/>
                  </a:lnTo>
                  <a:lnTo>
                    <a:pt x="27" y="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2469" name="Group 7"/>
          <p:cNvGrpSpPr>
            <a:grpSpLocks/>
          </p:cNvGrpSpPr>
          <p:nvPr/>
        </p:nvGrpSpPr>
        <p:grpSpPr bwMode="auto">
          <a:xfrm>
            <a:off x="990600" y="1752600"/>
            <a:ext cx="7099300" cy="4818063"/>
            <a:chOff x="624" y="1104"/>
            <a:chExt cx="4472" cy="3035"/>
          </a:xfrm>
        </p:grpSpPr>
        <p:sp>
          <p:nvSpPr>
            <p:cNvPr id="62497" name="Rectangle 8"/>
            <p:cNvSpPr>
              <a:spLocks noChangeArrowheads="1"/>
            </p:cNvSpPr>
            <p:nvPr/>
          </p:nvSpPr>
          <p:spPr bwMode="auto">
            <a:xfrm>
              <a:off x="4518" y="3965"/>
              <a:ext cx="5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>
                  <a:latin typeface="Arial Narrow" pitchFamily="34" charset="0"/>
                  <a:ea typeface="MS PGothic" pitchFamily="34" charset="-128"/>
                </a:rPr>
                <a:t>Mennyiség</a:t>
              </a:r>
              <a:endParaRPr lang="en-GB" altLang="en-US">
                <a:latin typeface="Arial Narrow" pitchFamily="34" charset="0"/>
                <a:ea typeface="MS PGothic" pitchFamily="34" charset="-128"/>
              </a:endParaRPr>
            </a:p>
          </p:txBody>
        </p:sp>
        <p:sp>
          <p:nvSpPr>
            <p:cNvPr id="62498" name="Rectangle 9"/>
            <p:cNvSpPr>
              <a:spLocks noChangeArrowheads="1"/>
            </p:cNvSpPr>
            <p:nvPr/>
          </p:nvSpPr>
          <p:spPr bwMode="auto">
            <a:xfrm>
              <a:off x="624" y="1104"/>
              <a:ext cx="11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>
                  <a:latin typeface="Arial Narrow" pitchFamily="34" charset="0"/>
                  <a:ea typeface="MS PGothic" pitchFamily="34" charset="-128"/>
                </a:rPr>
                <a:t>Ár</a:t>
              </a:r>
              <a:endParaRPr lang="en-GB" altLang="en-US">
                <a:latin typeface="Arial Narrow" pitchFamily="34" charset="0"/>
                <a:ea typeface="MS PGothic" pitchFamily="34" charset="-128"/>
              </a:endParaRPr>
            </a:p>
          </p:txBody>
        </p:sp>
        <p:sp>
          <p:nvSpPr>
            <p:cNvPr id="62499" name="Rectangle 10"/>
            <p:cNvSpPr>
              <a:spLocks noChangeArrowheads="1"/>
            </p:cNvSpPr>
            <p:nvPr/>
          </p:nvSpPr>
          <p:spPr bwMode="auto">
            <a:xfrm>
              <a:off x="948" y="3929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GB" altLang="en-US">
                  <a:latin typeface="Arial Narrow" pitchFamily="34" charset="0"/>
                  <a:ea typeface="MS PGothic" pitchFamily="34" charset="-128"/>
                </a:rPr>
                <a:t>0</a:t>
              </a:r>
            </a:p>
          </p:txBody>
        </p:sp>
        <p:sp>
          <p:nvSpPr>
            <p:cNvPr id="214027" name="Freeform 11"/>
            <p:cNvSpPr>
              <a:spLocks/>
            </p:cNvSpPr>
            <p:nvPr/>
          </p:nvSpPr>
          <p:spPr bwMode="auto">
            <a:xfrm>
              <a:off x="1074" y="1131"/>
              <a:ext cx="3833" cy="2789"/>
            </a:xfrm>
            <a:custGeom>
              <a:avLst/>
              <a:gdLst>
                <a:gd name="T0" fmla="*/ 0 w 3833"/>
                <a:gd name="T1" fmla="*/ 0 h 2789"/>
                <a:gd name="T2" fmla="*/ 0 w 3833"/>
                <a:gd name="T3" fmla="*/ 2788 h 2789"/>
                <a:gd name="T4" fmla="*/ 3832 w 3833"/>
                <a:gd name="T5" fmla="*/ 2788 h 27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33" h="2789">
                  <a:moveTo>
                    <a:pt x="0" y="0"/>
                  </a:moveTo>
                  <a:lnTo>
                    <a:pt x="0" y="2788"/>
                  </a:lnTo>
                  <a:lnTo>
                    <a:pt x="3832" y="2788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14028" name="Freeform 12"/>
          <p:cNvSpPr>
            <a:spLocks/>
          </p:cNvSpPr>
          <p:nvPr/>
        </p:nvSpPr>
        <p:spPr bwMode="auto">
          <a:xfrm>
            <a:off x="3189288" y="3714750"/>
            <a:ext cx="109537" cy="109538"/>
          </a:xfrm>
          <a:custGeom>
            <a:avLst/>
            <a:gdLst>
              <a:gd name="T0" fmla="*/ 42862 w 69"/>
              <a:gd name="T1" fmla="*/ 107950 h 69"/>
              <a:gd name="T2" fmla="*/ 85725 w 69"/>
              <a:gd name="T3" fmla="*/ 107950 h 69"/>
              <a:gd name="T4" fmla="*/ 85725 w 69"/>
              <a:gd name="T5" fmla="*/ 85725 h 69"/>
              <a:gd name="T6" fmla="*/ 107950 w 69"/>
              <a:gd name="T7" fmla="*/ 65088 h 69"/>
              <a:gd name="T8" fmla="*/ 85725 w 69"/>
              <a:gd name="T9" fmla="*/ 22225 h 69"/>
              <a:gd name="T10" fmla="*/ 85725 w 69"/>
              <a:gd name="T11" fmla="*/ 0 h 69"/>
              <a:gd name="T12" fmla="*/ 42862 w 69"/>
              <a:gd name="T13" fmla="*/ 0 h 69"/>
              <a:gd name="T14" fmla="*/ 22225 w 69"/>
              <a:gd name="T15" fmla="*/ 0 h 69"/>
              <a:gd name="T16" fmla="*/ 0 w 69"/>
              <a:gd name="T17" fmla="*/ 22225 h 69"/>
              <a:gd name="T18" fmla="*/ 0 w 69"/>
              <a:gd name="T19" fmla="*/ 65088 h 69"/>
              <a:gd name="T20" fmla="*/ 0 w 69"/>
              <a:gd name="T21" fmla="*/ 85725 h 69"/>
              <a:gd name="T22" fmla="*/ 22225 w 69"/>
              <a:gd name="T23" fmla="*/ 107950 h 69"/>
              <a:gd name="T24" fmla="*/ 42862 w 69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9">
                <a:moveTo>
                  <a:pt x="27" y="68"/>
                </a:moveTo>
                <a:lnTo>
                  <a:pt x="54" y="68"/>
                </a:lnTo>
                <a:lnTo>
                  <a:pt x="54" y="54"/>
                </a:lnTo>
                <a:lnTo>
                  <a:pt x="68" y="41"/>
                </a:lnTo>
                <a:lnTo>
                  <a:pt x="54" y="14"/>
                </a:lnTo>
                <a:lnTo>
                  <a:pt x="54" y="0"/>
                </a:lnTo>
                <a:lnTo>
                  <a:pt x="27" y="0"/>
                </a:lnTo>
                <a:lnTo>
                  <a:pt x="14" y="0"/>
                </a:lnTo>
                <a:lnTo>
                  <a:pt x="0" y="14"/>
                </a:lnTo>
                <a:lnTo>
                  <a:pt x="0" y="41"/>
                </a:lnTo>
                <a:lnTo>
                  <a:pt x="0" y="54"/>
                </a:lnTo>
                <a:lnTo>
                  <a:pt x="14" y="68"/>
                </a:lnTo>
                <a:lnTo>
                  <a:pt x="27" y="68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4029" name="Freeform 13"/>
          <p:cNvSpPr>
            <a:spLocks/>
          </p:cNvSpPr>
          <p:nvPr/>
        </p:nvSpPr>
        <p:spPr bwMode="auto">
          <a:xfrm>
            <a:off x="1704975" y="3779838"/>
            <a:ext cx="1528763" cy="2443162"/>
          </a:xfrm>
          <a:custGeom>
            <a:avLst/>
            <a:gdLst>
              <a:gd name="T0" fmla="*/ 0 w 963"/>
              <a:gd name="T1" fmla="*/ 0 h 1539"/>
              <a:gd name="T2" fmla="*/ 1527175 w 963"/>
              <a:gd name="T3" fmla="*/ 0 h 1539"/>
              <a:gd name="T4" fmla="*/ 1527175 w 963"/>
              <a:gd name="T5" fmla="*/ 2441575 h 15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3" h="1539">
                <a:moveTo>
                  <a:pt x="0" y="0"/>
                </a:moveTo>
                <a:lnTo>
                  <a:pt x="962" y="0"/>
                </a:lnTo>
                <a:lnTo>
                  <a:pt x="962" y="153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472" name="Rectangle 14"/>
          <p:cNvSpPr>
            <a:spLocks noChangeArrowheads="1"/>
          </p:cNvSpPr>
          <p:nvPr/>
        </p:nvSpPr>
        <p:spPr bwMode="auto">
          <a:xfrm>
            <a:off x="971550" y="3644900"/>
            <a:ext cx="2174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P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62473" name="Rectangle 15"/>
          <p:cNvSpPr>
            <a:spLocks noChangeArrowheads="1"/>
          </p:cNvSpPr>
          <p:nvPr/>
        </p:nvSpPr>
        <p:spPr bwMode="auto">
          <a:xfrm>
            <a:off x="3140075" y="6237288"/>
            <a:ext cx="2365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Q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214032" name="Freeform 16"/>
          <p:cNvSpPr>
            <a:spLocks/>
          </p:cNvSpPr>
          <p:nvPr/>
        </p:nvSpPr>
        <p:spPr bwMode="auto">
          <a:xfrm>
            <a:off x="1738313" y="2181225"/>
            <a:ext cx="1528762" cy="1582738"/>
          </a:xfrm>
          <a:custGeom>
            <a:avLst/>
            <a:gdLst>
              <a:gd name="T0" fmla="*/ 0 w 963"/>
              <a:gd name="T1" fmla="*/ 0 h 1045"/>
              <a:gd name="T2" fmla="*/ 0 w 963"/>
              <a:gd name="T3" fmla="*/ 1581223 h 1045"/>
              <a:gd name="T4" fmla="*/ 1527175 w 963"/>
              <a:gd name="T5" fmla="*/ 1581223 h 1045"/>
              <a:gd name="T6" fmla="*/ 0 w 963"/>
              <a:gd name="T7" fmla="*/ 0 h 10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3" h="1045">
                <a:moveTo>
                  <a:pt x="0" y="0"/>
                </a:moveTo>
                <a:lnTo>
                  <a:pt x="0" y="1044"/>
                </a:lnTo>
                <a:lnTo>
                  <a:pt x="962" y="1044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475" name="Rectangle 17"/>
          <p:cNvSpPr>
            <a:spLocks noChangeArrowheads="1"/>
          </p:cNvSpPr>
          <p:nvPr/>
        </p:nvSpPr>
        <p:spPr bwMode="auto">
          <a:xfrm>
            <a:off x="1644650" y="3154363"/>
            <a:ext cx="11985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Első fogyasztó eredeti többlete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2476" name="Rectangle 18"/>
          <p:cNvSpPr>
            <a:spLocks noChangeArrowheads="1"/>
          </p:cNvSpPr>
          <p:nvPr/>
        </p:nvSpPr>
        <p:spPr bwMode="auto">
          <a:xfrm>
            <a:off x="1787525" y="1897063"/>
            <a:ext cx="1222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A</a:t>
            </a:r>
          </a:p>
        </p:txBody>
      </p:sp>
      <p:sp>
        <p:nvSpPr>
          <p:cNvPr id="62477" name="Rectangle 19"/>
          <p:cNvSpPr>
            <a:spLocks noChangeArrowheads="1"/>
          </p:cNvSpPr>
          <p:nvPr/>
        </p:nvSpPr>
        <p:spPr bwMode="auto">
          <a:xfrm>
            <a:off x="1492250" y="3675063"/>
            <a:ext cx="1285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B</a:t>
            </a:r>
          </a:p>
        </p:txBody>
      </p:sp>
      <p:sp>
        <p:nvSpPr>
          <p:cNvPr id="62478" name="Rectangle 20"/>
          <p:cNvSpPr>
            <a:spLocks noChangeArrowheads="1"/>
          </p:cNvSpPr>
          <p:nvPr/>
        </p:nvSpPr>
        <p:spPr bwMode="auto">
          <a:xfrm>
            <a:off x="3313113" y="3554413"/>
            <a:ext cx="128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C</a:t>
            </a:r>
          </a:p>
        </p:txBody>
      </p:sp>
      <p:sp>
        <p:nvSpPr>
          <p:cNvPr id="214037" name="Freeform 21"/>
          <p:cNvSpPr>
            <a:spLocks/>
          </p:cNvSpPr>
          <p:nvPr/>
        </p:nvSpPr>
        <p:spPr bwMode="auto">
          <a:xfrm>
            <a:off x="3951288" y="4521200"/>
            <a:ext cx="111125" cy="109538"/>
          </a:xfrm>
          <a:custGeom>
            <a:avLst/>
            <a:gdLst>
              <a:gd name="T0" fmla="*/ 46038 w 70"/>
              <a:gd name="T1" fmla="*/ 107950 h 69"/>
              <a:gd name="T2" fmla="*/ 66675 w 70"/>
              <a:gd name="T3" fmla="*/ 107950 h 69"/>
              <a:gd name="T4" fmla="*/ 88900 w 70"/>
              <a:gd name="T5" fmla="*/ 85725 h 69"/>
              <a:gd name="T6" fmla="*/ 109538 w 70"/>
              <a:gd name="T7" fmla="*/ 65088 h 69"/>
              <a:gd name="T8" fmla="*/ 88900 w 70"/>
              <a:gd name="T9" fmla="*/ 42863 h 69"/>
              <a:gd name="T10" fmla="*/ 66675 w 70"/>
              <a:gd name="T11" fmla="*/ 22225 h 69"/>
              <a:gd name="T12" fmla="*/ 46038 w 70"/>
              <a:gd name="T13" fmla="*/ 0 h 69"/>
              <a:gd name="T14" fmla="*/ 23813 w 70"/>
              <a:gd name="T15" fmla="*/ 22225 h 69"/>
              <a:gd name="T16" fmla="*/ 0 w 70"/>
              <a:gd name="T17" fmla="*/ 42863 h 69"/>
              <a:gd name="T18" fmla="*/ 0 w 70"/>
              <a:gd name="T19" fmla="*/ 65088 h 69"/>
              <a:gd name="T20" fmla="*/ 0 w 70"/>
              <a:gd name="T21" fmla="*/ 85725 h 69"/>
              <a:gd name="T22" fmla="*/ 23813 w 70"/>
              <a:gd name="T23" fmla="*/ 107950 h 69"/>
              <a:gd name="T24" fmla="*/ 46038 w 70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0" h="69">
                <a:moveTo>
                  <a:pt x="29" y="68"/>
                </a:moveTo>
                <a:lnTo>
                  <a:pt x="42" y="68"/>
                </a:lnTo>
                <a:lnTo>
                  <a:pt x="56" y="54"/>
                </a:lnTo>
                <a:lnTo>
                  <a:pt x="69" y="41"/>
                </a:lnTo>
                <a:lnTo>
                  <a:pt x="56" y="27"/>
                </a:lnTo>
                <a:lnTo>
                  <a:pt x="42" y="14"/>
                </a:lnTo>
                <a:lnTo>
                  <a:pt x="29" y="0"/>
                </a:lnTo>
                <a:lnTo>
                  <a:pt x="15" y="14"/>
                </a:lnTo>
                <a:lnTo>
                  <a:pt x="0" y="27"/>
                </a:lnTo>
                <a:lnTo>
                  <a:pt x="0" y="41"/>
                </a:lnTo>
                <a:lnTo>
                  <a:pt x="0" y="54"/>
                </a:lnTo>
                <a:lnTo>
                  <a:pt x="15" y="68"/>
                </a:lnTo>
                <a:lnTo>
                  <a:pt x="29" y="68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4038" name="Freeform 22"/>
          <p:cNvSpPr>
            <a:spLocks/>
          </p:cNvSpPr>
          <p:nvPr/>
        </p:nvSpPr>
        <p:spPr bwMode="auto">
          <a:xfrm>
            <a:off x="1704975" y="4586288"/>
            <a:ext cx="2293938" cy="1636712"/>
          </a:xfrm>
          <a:custGeom>
            <a:avLst/>
            <a:gdLst>
              <a:gd name="T0" fmla="*/ 0 w 1445"/>
              <a:gd name="T1" fmla="*/ 0 h 1031"/>
              <a:gd name="T2" fmla="*/ 2292350 w 1445"/>
              <a:gd name="T3" fmla="*/ 0 h 1031"/>
              <a:gd name="T4" fmla="*/ 2292350 w 1445"/>
              <a:gd name="T5" fmla="*/ 1635125 h 10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5" h="1031">
                <a:moveTo>
                  <a:pt x="0" y="0"/>
                </a:moveTo>
                <a:lnTo>
                  <a:pt x="1444" y="0"/>
                </a:lnTo>
                <a:lnTo>
                  <a:pt x="1444" y="10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481" name="Rectangle 23"/>
          <p:cNvSpPr>
            <a:spLocks noChangeArrowheads="1"/>
          </p:cNvSpPr>
          <p:nvPr/>
        </p:nvSpPr>
        <p:spPr bwMode="auto">
          <a:xfrm>
            <a:off x="971550" y="4468813"/>
            <a:ext cx="2174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P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214040" name="Freeform 24"/>
          <p:cNvSpPr>
            <a:spLocks/>
          </p:cNvSpPr>
          <p:nvPr/>
        </p:nvSpPr>
        <p:spPr bwMode="auto">
          <a:xfrm>
            <a:off x="1662113" y="4521200"/>
            <a:ext cx="112712" cy="109538"/>
          </a:xfrm>
          <a:custGeom>
            <a:avLst/>
            <a:gdLst>
              <a:gd name="T0" fmla="*/ 42862 w 71"/>
              <a:gd name="T1" fmla="*/ 107950 h 69"/>
              <a:gd name="T2" fmla="*/ 88900 w 71"/>
              <a:gd name="T3" fmla="*/ 107950 h 69"/>
              <a:gd name="T4" fmla="*/ 88900 w 71"/>
              <a:gd name="T5" fmla="*/ 85725 h 69"/>
              <a:gd name="T6" fmla="*/ 111125 w 71"/>
              <a:gd name="T7" fmla="*/ 65088 h 69"/>
              <a:gd name="T8" fmla="*/ 88900 w 71"/>
              <a:gd name="T9" fmla="*/ 42863 h 69"/>
              <a:gd name="T10" fmla="*/ 88900 w 71"/>
              <a:gd name="T11" fmla="*/ 22225 h 69"/>
              <a:gd name="T12" fmla="*/ 42862 w 71"/>
              <a:gd name="T13" fmla="*/ 0 h 69"/>
              <a:gd name="T14" fmla="*/ 22225 w 71"/>
              <a:gd name="T15" fmla="*/ 22225 h 69"/>
              <a:gd name="T16" fmla="*/ 0 w 71"/>
              <a:gd name="T17" fmla="*/ 42863 h 69"/>
              <a:gd name="T18" fmla="*/ 0 w 71"/>
              <a:gd name="T19" fmla="*/ 65088 h 69"/>
              <a:gd name="T20" fmla="*/ 0 w 71"/>
              <a:gd name="T21" fmla="*/ 85725 h 69"/>
              <a:gd name="T22" fmla="*/ 22225 w 71"/>
              <a:gd name="T23" fmla="*/ 107950 h 69"/>
              <a:gd name="T24" fmla="*/ 42862 w 71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1" h="69">
                <a:moveTo>
                  <a:pt x="27" y="68"/>
                </a:moveTo>
                <a:lnTo>
                  <a:pt x="56" y="68"/>
                </a:lnTo>
                <a:lnTo>
                  <a:pt x="56" y="54"/>
                </a:lnTo>
                <a:lnTo>
                  <a:pt x="70" y="41"/>
                </a:lnTo>
                <a:lnTo>
                  <a:pt x="56" y="27"/>
                </a:lnTo>
                <a:lnTo>
                  <a:pt x="56" y="14"/>
                </a:lnTo>
                <a:lnTo>
                  <a:pt x="27" y="0"/>
                </a:lnTo>
                <a:lnTo>
                  <a:pt x="14" y="14"/>
                </a:lnTo>
                <a:lnTo>
                  <a:pt x="0" y="27"/>
                </a:lnTo>
                <a:lnTo>
                  <a:pt x="0" y="41"/>
                </a:lnTo>
                <a:lnTo>
                  <a:pt x="0" y="54"/>
                </a:lnTo>
                <a:lnTo>
                  <a:pt x="14" y="68"/>
                </a:lnTo>
                <a:lnTo>
                  <a:pt x="27" y="68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483" name="Rectangle 25"/>
          <p:cNvSpPr>
            <a:spLocks noChangeArrowheads="1"/>
          </p:cNvSpPr>
          <p:nvPr/>
        </p:nvSpPr>
        <p:spPr bwMode="auto">
          <a:xfrm>
            <a:off x="3900488" y="6237288"/>
            <a:ext cx="236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Q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62484" name="Rectangle 26"/>
          <p:cNvSpPr>
            <a:spLocks noChangeArrowheads="1"/>
          </p:cNvSpPr>
          <p:nvPr/>
        </p:nvSpPr>
        <p:spPr bwMode="auto">
          <a:xfrm>
            <a:off x="4140200" y="4365625"/>
            <a:ext cx="109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F</a:t>
            </a:r>
          </a:p>
        </p:txBody>
      </p:sp>
      <p:sp>
        <p:nvSpPr>
          <p:cNvPr id="62485" name="Line 27"/>
          <p:cNvSpPr>
            <a:spLocks noChangeShapeType="1"/>
          </p:cNvSpPr>
          <p:nvPr/>
        </p:nvSpPr>
        <p:spPr bwMode="auto">
          <a:xfrm flipV="1">
            <a:off x="3708400" y="3644900"/>
            <a:ext cx="568325" cy="593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Rectangle 28"/>
          <p:cNvSpPr>
            <a:spLocks noChangeArrowheads="1"/>
          </p:cNvSpPr>
          <p:nvPr/>
        </p:nvSpPr>
        <p:spPr bwMode="auto">
          <a:xfrm>
            <a:off x="4421188" y="3068638"/>
            <a:ext cx="1519237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000">
                <a:latin typeface="Arial Narrow" pitchFamily="34" charset="0"/>
                <a:ea typeface="MS PGothic" pitchFamily="34" charset="-128"/>
              </a:rPr>
              <a:t>Második fogyasztó többlete</a:t>
            </a:r>
          </a:p>
          <a:p>
            <a:endParaRPr lang="en-GB" altLang="en-US" sz="20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2487" name="Rectangle 29"/>
          <p:cNvSpPr>
            <a:spLocks noChangeArrowheads="1"/>
          </p:cNvSpPr>
          <p:nvPr/>
        </p:nvSpPr>
        <p:spPr bwMode="auto">
          <a:xfrm>
            <a:off x="1828800" y="4579938"/>
            <a:ext cx="1285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D</a:t>
            </a:r>
          </a:p>
        </p:txBody>
      </p:sp>
      <p:sp>
        <p:nvSpPr>
          <p:cNvPr id="62488" name="Rectangle 30"/>
          <p:cNvSpPr>
            <a:spLocks noChangeArrowheads="1"/>
          </p:cNvSpPr>
          <p:nvPr/>
        </p:nvSpPr>
        <p:spPr bwMode="auto">
          <a:xfrm>
            <a:off x="1828800" y="4800600"/>
            <a:ext cx="1981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latin typeface="Arial Narrow" pitchFamily="34" charset="0"/>
                <a:ea typeface="MS PGothic" pitchFamily="34" charset="-128"/>
              </a:rPr>
              <a:t>Első fogyasztó többlete ennyivel nő</a:t>
            </a:r>
          </a:p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grpSp>
        <p:nvGrpSpPr>
          <p:cNvPr id="62489" name="Group 32"/>
          <p:cNvGrpSpPr>
            <a:grpSpLocks/>
          </p:cNvGrpSpPr>
          <p:nvPr/>
        </p:nvGrpSpPr>
        <p:grpSpPr bwMode="auto">
          <a:xfrm>
            <a:off x="3189288" y="3792538"/>
            <a:ext cx="809625" cy="1028700"/>
            <a:chOff x="2009" y="2381"/>
            <a:chExt cx="510" cy="669"/>
          </a:xfrm>
        </p:grpSpPr>
        <p:sp>
          <p:nvSpPr>
            <p:cNvPr id="214049" name="Freeform 33"/>
            <p:cNvSpPr>
              <a:spLocks/>
            </p:cNvSpPr>
            <p:nvPr/>
          </p:nvSpPr>
          <p:spPr bwMode="auto">
            <a:xfrm>
              <a:off x="2036" y="2381"/>
              <a:ext cx="483" cy="509"/>
            </a:xfrm>
            <a:custGeom>
              <a:avLst/>
              <a:gdLst>
                <a:gd name="T0" fmla="*/ 0 w 483"/>
                <a:gd name="T1" fmla="*/ 0 h 509"/>
                <a:gd name="T2" fmla="*/ 0 w 483"/>
                <a:gd name="T3" fmla="*/ 508 h 509"/>
                <a:gd name="T4" fmla="*/ 482 w 483"/>
                <a:gd name="T5" fmla="*/ 508 h 509"/>
                <a:gd name="T6" fmla="*/ 0 w 483"/>
                <a:gd name="T7" fmla="*/ 0 h 5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3" h="509">
                  <a:moveTo>
                    <a:pt x="0" y="0"/>
                  </a:moveTo>
                  <a:lnTo>
                    <a:pt x="0" y="508"/>
                  </a:lnTo>
                  <a:lnTo>
                    <a:pt x="482" y="508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495" name="Rectangle 34"/>
            <p:cNvSpPr>
              <a:spLocks noChangeArrowheads="1"/>
            </p:cNvSpPr>
            <p:nvPr/>
          </p:nvSpPr>
          <p:spPr bwMode="auto">
            <a:xfrm>
              <a:off x="2112" y="2880"/>
              <a:ext cx="7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GB" altLang="en-US">
                  <a:latin typeface="Arial Narrow" pitchFamily="34" charset="0"/>
                  <a:ea typeface="MS PGothic" pitchFamily="34" charset="-128"/>
                </a:rPr>
                <a:t>E</a:t>
              </a:r>
            </a:p>
          </p:txBody>
        </p:sp>
        <p:sp>
          <p:nvSpPr>
            <p:cNvPr id="214051" name="Freeform 35"/>
            <p:cNvSpPr>
              <a:spLocks/>
            </p:cNvSpPr>
            <p:nvPr/>
          </p:nvSpPr>
          <p:spPr bwMode="auto">
            <a:xfrm>
              <a:off x="2009" y="2848"/>
              <a:ext cx="69" cy="69"/>
            </a:xfrm>
            <a:custGeom>
              <a:avLst/>
              <a:gdLst>
                <a:gd name="T0" fmla="*/ 27 w 69"/>
                <a:gd name="T1" fmla="*/ 68 h 69"/>
                <a:gd name="T2" fmla="*/ 54 w 69"/>
                <a:gd name="T3" fmla="*/ 68 h 69"/>
                <a:gd name="T4" fmla="*/ 54 w 69"/>
                <a:gd name="T5" fmla="*/ 54 h 69"/>
                <a:gd name="T6" fmla="*/ 68 w 69"/>
                <a:gd name="T7" fmla="*/ 41 h 69"/>
                <a:gd name="T8" fmla="*/ 54 w 69"/>
                <a:gd name="T9" fmla="*/ 27 h 69"/>
                <a:gd name="T10" fmla="*/ 54 w 69"/>
                <a:gd name="T11" fmla="*/ 14 h 69"/>
                <a:gd name="T12" fmla="*/ 27 w 69"/>
                <a:gd name="T13" fmla="*/ 0 h 69"/>
                <a:gd name="T14" fmla="*/ 14 w 69"/>
                <a:gd name="T15" fmla="*/ 14 h 69"/>
                <a:gd name="T16" fmla="*/ 0 w 69"/>
                <a:gd name="T17" fmla="*/ 27 h 69"/>
                <a:gd name="T18" fmla="*/ 0 w 69"/>
                <a:gd name="T19" fmla="*/ 41 h 69"/>
                <a:gd name="T20" fmla="*/ 0 w 69"/>
                <a:gd name="T21" fmla="*/ 54 h 69"/>
                <a:gd name="T22" fmla="*/ 14 w 69"/>
                <a:gd name="T23" fmla="*/ 68 h 69"/>
                <a:gd name="T24" fmla="*/ 27 w 69"/>
                <a:gd name="T25" fmla="*/ 68 h 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9" h="69">
                  <a:moveTo>
                    <a:pt x="27" y="68"/>
                  </a:moveTo>
                  <a:lnTo>
                    <a:pt x="54" y="68"/>
                  </a:lnTo>
                  <a:lnTo>
                    <a:pt x="54" y="54"/>
                  </a:lnTo>
                  <a:lnTo>
                    <a:pt x="68" y="41"/>
                  </a:lnTo>
                  <a:lnTo>
                    <a:pt x="54" y="27"/>
                  </a:lnTo>
                  <a:lnTo>
                    <a:pt x="54" y="14"/>
                  </a:lnTo>
                  <a:lnTo>
                    <a:pt x="27" y="0"/>
                  </a:lnTo>
                  <a:lnTo>
                    <a:pt x="14" y="14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0" y="54"/>
                  </a:lnTo>
                  <a:lnTo>
                    <a:pt x="14" y="68"/>
                  </a:lnTo>
                  <a:lnTo>
                    <a:pt x="27" y="68"/>
                  </a:lnTo>
                </a:path>
              </a:pathLst>
            </a:cu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2490" name="Line 36"/>
          <p:cNvSpPr>
            <a:spLocks noChangeShapeType="1"/>
          </p:cNvSpPr>
          <p:nvPr/>
        </p:nvSpPr>
        <p:spPr bwMode="auto">
          <a:xfrm flipH="1">
            <a:off x="3232150" y="3779838"/>
            <a:ext cx="0" cy="8080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37"/>
          <p:cNvSpPr>
            <a:spLocks noChangeShapeType="1"/>
          </p:cNvSpPr>
          <p:nvPr/>
        </p:nvSpPr>
        <p:spPr bwMode="auto">
          <a:xfrm flipH="1">
            <a:off x="2492375" y="4470400"/>
            <a:ext cx="6985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2" name="Line 38"/>
          <p:cNvSpPr>
            <a:spLocks noChangeShapeType="1"/>
          </p:cNvSpPr>
          <p:nvPr/>
        </p:nvSpPr>
        <p:spPr bwMode="auto">
          <a:xfrm flipH="1">
            <a:off x="684213" y="3644900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  <a:extLst/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4000" dirty="0" smtClean="0"/>
              <a:t>Árváltozások hatása a fogyasztói többletre</a:t>
            </a:r>
            <a:br>
              <a:rPr lang="hu-HU" sz="4000" dirty="0" smtClean="0"/>
            </a:b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25342501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A jólét mérése</a:t>
            </a:r>
            <a:endParaRPr lang="en-GB" altLang="en-US" smtClean="0"/>
          </a:p>
        </p:txBody>
      </p:sp>
      <p:sp>
        <p:nvSpPr>
          <p:cNvPr id="41987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457200" y="2060575"/>
            <a:ext cx="8229600" cy="3654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Aft>
                <a:spcPts val="1200"/>
              </a:spcAft>
              <a:buFont typeface="Arial" pitchFamily="34" charset="0"/>
              <a:buNone/>
            </a:pPr>
            <a:r>
              <a:rPr lang="hu-HU" altLang="en-US" sz="3600" dirty="0" smtClean="0"/>
              <a:t>A </a:t>
            </a:r>
            <a:r>
              <a:rPr lang="hu-HU" altLang="en-US" sz="3600" b="1" dirty="0" smtClean="0"/>
              <a:t>fogyasztói többlet </a:t>
            </a:r>
            <a:r>
              <a:rPr lang="hu-HU" altLang="en-US" sz="3600" dirty="0" smtClean="0"/>
              <a:t>méri azt a nyereséget, amelyre a fogyasztó szert tesz a piaci csere következtében</a:t>
            </a:r>
          </a:p>
          <a:p>
            <a:pPr marL="0" indent="0" eaLnBrk="1" hangingPunct="1">
              <a:spcAft>
                <a:spcPts val="1200"/>
              </a:spcAft>
              <a:buFont typeface="Arial" pitchFamily="34" charset="0"/>
              <a:buNone/>
            </a:pPr>
            <a:r>
              <a:rPr lang="hu-HU" altLang="en-US" sz="3600" dirty="0" smtClean="0"/>
              <a:t>A </a:t>
            </a:r>
            <a:r>
              <a:rPr lang="hu-HU" altLang="en-US" sz="3600" b="1" dirty="0" smtClean="0"/>
              <a:t>termelői többlet </a:t>
            </a:r>
            <a:r>
              <a:rPr lang="hu-HU" altLang="en-US" sz="3600" dirty="0" smtClean="0"/>
              <a:t>ugyanezt a nyereséget méri a termelő oldalán</a:t>
            </a:r>
          </a:p>
        </p:txBody>
      </p:sp>
      <p:sp>
        <p:nvSpPr>
          <p:cNvPr id="41988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E353AEEA-0771-4439-8B2D-9E75A649BE14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14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49900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Termelői többlet</a:t>
            </a:r>
            <a:endParaRPr lang="en-GB" altLang="en-US" smtClean="0"/>
          </a:p>
        </p:txBody>
      </p:sp>
      <p:sp>
        <p:nvSpPr>
          <p:cNvPr id="67593" name="Rectangle 9"/>
          <p:cNvSpPr>
            <a:spLocks noGrp="1" noChangeArrowheads="1"/>
          </p:cNvSpPr>
          <p:nvPr>
            <p:ph idx="1"/>
          </p:nvPr>
        </p:nvSpPr>
        <p:spPr>
          <a:extLst/>
        </p:spPr>
        <p:txBody>
          <a:bodyPr lIns="90488" tIns="44450" rIns="90488" bIns="44450" rtlCol="0">
            <a:normAutofit/>
          </a:bodyPr>
          <a:lstStyle/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tabLst>
                <a:tab pos="738188" algn="l"/>
              </a:tabLst>
              <a:defRPr/>
            </a:pPr>
            <a:r>
              <a:rPr lang="hu-HU" sz="3600" dirty="0" smtClean="0"/>
              <a:t>Kínálati görbe</a:t>
            </a:r>
            <a:endParaRPr lang="en-GB" sz="3600" dirty="0" smtClean="0"/>
          </a:p>
          <a:p>
            <a:pPr marL="720000" indent="-34920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tabLst>
                <a:tab pos="738188" algn="l"/>
              </a:tabLst>
              <a:defRPr/>
            </a:pPr>
            <a:r>
              <a:rPr lang="hu-HU" dirty="0" smtClean="0"/>
              <a:t>Azt mutatja meg, mennyit hajlandóak a termelők eladni adott ár mellett</a:t>
            </a:r>
          </a:p>
          <a:p>
            <a:pPr marL="720000" indent="-34920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tabLst>
                <a:tab pos="738188" algn="l"/>
              </a:tabLst>
              <a:defRPr/>
            </a:pPr>
            <a:r>
              <a:rPr lang="hu-HU" dirty="0" smtClean="0"/>
              <a:t>Az eladási hajlandóságot a költségek határozzák meg (alternatív költségként: minden, amelyről a termelőnek le kell mondania, hogy a terméket létrehozza)</a:t>
            </a:r>
          </a:p>
          <a:p>
            <a:pPr marL="720000" indent="-34920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tabLst>
                <a:tab pos="738188" algn="l"/>
              </a:tabLst>
              <a:defRPr/>
            </a:pPr>
            <a:r>
              <a:rPr lang="hu-HU" dirty="0" smtClean="0"/>
              <a:t>Ahogy nő a piaci ár, kevésbé hatékony termelők és be tudnak lépni a piacra (akik magasabb költséggel dolgoznak)</a:t>
            </a:r>
          </a:p>
        </p:txBody>
      </p:sp>
      <p:sp>
        <p:nvSpPr>
          <p:cNvPr id="64516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0C7D9D4C-8858-40CE-BE90-A3B81F867C69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15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43704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Termelői többlet</a:t>
            </a:r>
            <a:endParaRPr lang="en-GB" altLang="en-US" smtClean="0"/>
          </a:p>
        </p:txBody>
      </p:sp>
      <p:sp>
        <p:nvSpPr>
          <p:cNvPr id="66563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457200" y="2209800"/>
            <a:ext cx="8229600" cy="3916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Aft>
                <a:spcPts val="1200"/>
              </a:spcAft>
              <a:buFont typeface="Arial" pitchFamily="34" charset="0"/>
              <a:buNone/>
            </a:pPr>
            <a:r>
              <a:rPr lang="hu-HU" altLang="en-US" b="1" smtClean="0">
                <a:solidFill>
                  <a:srgbClr val="000000"/>
                </a:solidFill>
              </a:rPr>
              <a:t>A termelői többlet </a:t>
            </a:r>
            <a:r>
              <a:rPr lang="hu-HU" altLang="en-US" smtClean="0">
                <a:solidFill>
                  <a:srgbClr val="000000"/>
                </a:solidFill>
              </a:rPr>
              <a:t>a fizetett ár és a termelési költség közti különbség</a:t>
            </a:r>
          </a:p>
          <a:p>
            <a:pPr marL="0" indent="0" eaLnBrk="1" hangingPunct="1">
              <a:spcAft>
                <a:spcPts val="1200"/>
              </a:spcAft>
              <a:buFont typeface="Arial" pitchFamily="34" charset="0"/>
              <a:buNone/>
            </a:pPr>
            <a:r>
              <a:rPr lang="hu-HU" altLang="en-US" smtClean="0">
                <a:solidFill>
                  <a:srgbClr val="000000"/>
                </a:solidFill>
              </a:rPr>
              <a:t>Azt méri, mennyit nyer a termelő a piaci cserében való részvétel által</a:t>
            </a:r>
          </a:p>
        </p:txBody>
      </p:sp>
      <p:sp>
        <p:nvSpPr>
          <p:cNvPr id="66564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245DEFDE-058C-44DA-B39D-71A9F9244C0A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16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69193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hu-HU" sz="3600" dirty="0" smtClean="0"/>
              <a:t>Mekkora egy ritka Elvis-lemez eladási hajlandósága?</a:t>
            </a:r>
            <a:endParaRPr lang="en-GB" sz="3600" dirty="0" smtClean="0"/>
          </a:p>
        </p:txBody>
      </p:sp>
      <p:graphicFrame>
        <p:nvGraphicFramePr>
          <p:cNvPr id="208994" name="Group 98"/>
          <p:cNvGraphicFramePr>
            <a:graphicFrameLocks noGrp="1"/>
          </p:cNvGraphicFramePr>
          <p:nvPr>
            <p:ph sz="quarter" idx="1"/>
          </p:nvPr>
        </p:nvGraphicFramePr>
        <p:xfrm>
          <a:off x="323850" y="1889125"/>
          <a:ext cx="8218488" cy="1330328"/>
        </p:xfrm>
        <a:graphic>
          <a:graphicData uri="http://schemas.openxmlformats.org/drawingml/2006/table">
            <a:tbl>
              <a:tblPr/>
              <a:tblGrid>
                <a:gridCol w="3455988"/>
                <a:gridCol w="4762500"/>
              </a:tblGrid>
              <a:tr h="74907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Termelő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Költség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25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Mick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900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L="90000" marR="252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8995" name="Group 99"/>
          <p:cNvGraphicFramePr>
            <a:graphicFrameLocks noGrp="1"/>
          </p:cNvGraphicFramePr>
          <p:nvPr>
            <p:ph sz="quarter" idx="2"/>
          </p:nvPr>
        </p:nvGraphicFramePr>
        <p:xfrm>
          <a:off x="323850" y="3328988"/>
          <a:ext cx="8208963" cy="676275"/>
        </p:xfrm>
        <a:graphic>
          <a:graphicData uri="http://schemas.openxmlformats.org/drawingml/2006/table">
            <a:tbl>
              <a:tblPr/>
              <a:tblGrid>
                <a:gridCol w="3455988"/>
                <a:gridCol w="4752975"/>
              </a:tblGrid>
              <a:tr h="6762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Keith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800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L="90000" marR="25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8996" name="Group 100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96750340"/>
              </p:ext>
            </p:extLst>
          </p:nvPr>
        </p:nvGraphicFramePr>
        <p:xfrm>
          <a:off x="323850" y="4083050"/>
          <a:ext cx="8208963" cy="714375"/>
        </p:xfrm>
        <a:graphic>
          <a:graphicData uri="http://schemas.openxmlformats.org/drawingml/2006/table">
            <a:tbl>
              <a:tblPr/>
              <a:tblGrid>
                <a:gridCol w="3455988"/>
                <a:gridCol w="4752975"/>
              </a:tblGrid>
              <a:tr h="7143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Charli</a:t>
                      </a:r>
                      <a:r>
                        <a:rPr kumimoji="0" lang="hu-HU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e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600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L="90000" marR="25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8997" name="Group 101"/>
          <p:cNvGraphicFramePr>
            <a:graphicFrameLocks noGrp="1"/>
          </p:cNvGraphicFramePr>
          <p:nvPr>
            <p:ph sz="quarter" idx="4"/>
          </p:nvPr>
        </p:nvGraphicFramePr>
        <p:xfrm>
          <a:off x="323850" y="4868863"/>
          <a:ext cx="8208963" cy="719137"/>
        </p:xfrm>
        <a:graphic>
          <a:graphicData uri="http://schemas.openxmlformats.org/drawingml/2006/table">
            <a:tbl>
              <a:tblPr/>
              <a:tblGrid>
                <a:gridCol w="3456219"/>
                <a:gridCol w="4752744"/>
              </a:tblGrid>
              <a:tr h="71913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Bill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500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L="90004" marR="25201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46" name="Segnaposto numero diapositiva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CE9906CB-3180-411E-A139-BEDB34C11A2C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17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237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Kínálattáblázat</a:t>
            </a:r>
            <a:endParaRPr lang="en-GB" altLang="en-US" smtClean="0"/>
          </a:p>
        </p:txBody>
      </p:sp>
      <p:graphicFrame>
        <p:nvGraphicFramePr>
          <p:cNvPr id="220163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412875"/>
          <a:ext cx="8229600" cy="4757737"/>
        </p:xfrm>
        <a:graphic>
          <a:graphicData uri="http://schemas.openxmlformats.org/drawingml/2006/table">
            <a:tbl>
              <a:tblPr/>
              <a:tblGrid>
                <a:gridCol w="2459038"/>
                <a:gridCol w="3527425"/>
                <a:gridCol w="2243137"/>
              </a:tblGrid>
              <a:tr h="944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Ár</a:t>
                      </a:r>
                      <a:endParaRPr kumimoji="0" lang="en-GB" sz="2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Eladók</a:t>
                      </a:r>
                      <a:endParaRPr kumimoji="0" lang="en-GB" sz="2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Kínált mennyiség</a:t>
                      </a:r>
                      <a:endParaRPr kumimoji="0" lang="en-GB" sz="2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P &gt; 900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Bill, Charlie, Keith </a:t>
                      </a:r>
                      <a:r>
                        <a:rPr kumimoji="0" lang="hu-HU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és</a:t>
                      </a:r>
                      <a:r>
                        <a:rPr kumimoji="0" lang="en-GB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 Mick</a:t>
                      </a:r>
                      <a:endParaRPr kumimoji="0" lang="en-GB" sz="2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4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800 -</a:t>
                      </a: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  <a:sym typeface="Symbol" charset="0"/>
                        </a:rPr>
                        <a:t>900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  <a:sym typeface="Symbol" charset="0"/>
                      </a:endParaRP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Bill, Charlie, Keith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3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600 -800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Bill, Charlie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2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500 -</a:t>
                      </a: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  <a:sym typeface="Symbol" charset="0"/>
                        </a:rPr>
                        <a:t> </a:t>
                      </a: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600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Bill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1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P </a:t>
                      </a: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  <a:sym typeface="Symbol" charset="0"/>
                        </a:rPr>
                        <a:t>&lt; </a:t>
                      </a: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500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senki</a:t>
                      </a:r>
                      <a:endParaRPr kumimoji="0" lang="en-GB" sz="2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0</a:t>
                      </a:r>
                      <a:endParaRPr kumimoji="0" lang="en-GB" sz="2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65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7306ADC6-A308-4A91-B61E-2B1AD7155405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18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352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8" name="Rectangle 6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3600" dirty="0" smtClean="0"/>
              <a:t>Hogy mérjük a kínálati görbével a termelői többletet?</a:t>
            </a:r>
            <a:endParaRPr lang="en-GB" sz="3600" dirty="0" smtClean="0"/>
          </a:p>
        </p:txBody>
      </p:sp>
      <p:sp>
        <p:nvSpPr>
          <p:cNvPr id="70659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DC891B0-B7C7-457E-89D2-421598C99E5C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19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0660" name="Rectangle 2"/>
          <p:cNvSpPr>
            <a:spLocks noChangeArrowheads="1"/>
          </p:cNvSpPr>
          <p:nvPr/>
        </p:nvSpPr>
        <p:spPr bwMode="auto">
          <a:xfrm>
            <a:off x="2814638" y="4394200"/>
            <a:ext cx="801687" cy="390525"/>
          </a:xfrm>
          <a:prstGeom prst="rect">
            <a:avLst/>
          </a:prstGeom>
          <a:solidFill>
            <a:srgbClr val="E6B4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0661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0662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066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0664" name="Rectangle 7"/>
          <p:cNvSpPr>
            <a:spLocks noChangeArrowheads="1"/>
          </p:cNvSpPr>
          <p:nvPr/>
        </p:nvSpPr>
        <p:spPr bwMode="auto">
          <a:xfrm>
            <a:off x="6289675" y="6061075"/>
            <a:ext cx="81121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Mennyiség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0665" name="Rectangle 8"/>
          <p:cNvSpPr>
            <a:spLocks noChangeArrowheads="1"/>
          </p:cNvSpPr>
          <p:nvPr/>
        </p:nvSpPr>
        <p:spPr bwMode="auto">
          <a:xfrm>
            <a:off x="2538413" y="1887538"/>
            <a:ext cx="1682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Ár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0666" name="Rectangle 9"/>
          <p:cNvSpPr>
            <a:spLocks noChangeArrowheads="1"/>
          </p:cNvSpPr>
          <p:nvPr/>
        </p:nvSpPr>
        <p:spPr bwMode="auto">
          <a:xfrm>
            <a:off x="2465388" y="4678363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500</a:t>
            </a:r>
          </a:p>
        </p:txBody>
      </p:sp>
      <p:sp>
        <p:nvSpPr>
          <p:cNvPr id="70667" name="Rectangle 10"/>
          <p:cNvSpPr>
            <a:spLocks noChangeArrowheads="1"/>
          </p:cNvSpPr>
          <p:nvPr/>
        </p:nvSpPr>
        <p:spPr bwMode="auto">
          <a:xfrm>
            <a:off x="2465388" y="3455988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800</a:t>
            </a:r>
          </a:p>
        </p:txBody>
      </p:sp>
      <p:sp>
        <p:nvSpPr>
          <p:cNvPr id="70668" name="Rectangle 11"/>
          <p:cNvSpPr>
            <a:spLocks noChangeArrowheads="1"/>
          </p:cNvSpPr>
          <p:nvPr/>
        </p:nvSpPr>
        <p:spPr bwMode="auto">
          <a:xfrm>
            <a:off x="2370138" y="3049588"/>
            <a:ext cx="327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 900</a:t>
            </a:r>
          </a:p>
        </p:txBody>
      </p:sp>
      <p:sp>
        <p:nvSpPr>
          <p:cNvPr id="70669" name="Rectangle 12"/>
          <p:cNvSpPr>
            <a:spLocks noChangeArrowheads="1"/>
          </p:cNvSpPr>
          <p:nvPr/>
        </p:nvSpPr>
        <p:spPr bwMode="auto">
          <a:xfrm>
            <a:off x="2579688" y="6010275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70670" name="Line 13"/>
          <p:cNvSpPr>
            <a:spLocks noChangeShapeType="1"/>
          </p:cNvSpPr>
          <p:nvPr/>
        </p:nvSpPr>
        <p:spPr bwMode="auto">
          <a:xfrm flipH="1">
            <a:off x="2798763" y="4797425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Rectangle 14"/>
          <p:cNvSpPr>
            <a:spLocks noChangeArrowheads="1"/>
          </p:cNvSpPr>
          <p:nvPr/>
        </p:nvSpPr>
        <p:spPr bwMode="auto">
          <a:xfrm>
            <a:off x="2465388" y="4270375"/>
            <a:ext cx="2809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600</a:t>
            </a:r>
          </a:p>
        </p:txBody>
      </p:sp>
      <p:sp>
        <p:nvSpPr>
          <p:cNvPr id="70672" name="Line 15"/>
          <p:cNvSpPr>
            <a:spLocks noChangeShapeType="1"/>
          </p:cNvSpPr>
          <p:nvPr/>
        </p:nvSpPr>
        <p:spPr bwMode="auto">
          <a:xfrm flipH="1">
            <a:off x="2798763" y="3575050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Line 16"/>
          <p:cNvSpPr>
            <a:spLocks noChangeShapeType="1"/>
          </p:cNvSpPr>
          <p:nvPr/>
        </p:nvSpPr>
        <p:spPr bwMode="auto">
          <a:xfrm flipH="1">
            <a:off x="2798763" y="3168650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Line 17"/>
          <p:cNvSpPr>
            <a:spLocks noChangeShapeType="1"/>
          </p:cNvSpPr>
          <p:nvPr/>
        </p:nvSpPr>
        <p:spPr bwMode="auto">
          <a:xfrm flipH="1">
            <a:off x="2798763" y="4389438"/>
            <a:ext cx="15081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Rectangle 18"/>
          <p:cNvSpPr>
            <a:spLocks noChangeArrowheads="1"/>
          </p:cNvSpPr>
          <p:nvPr/>
        </p:nvSpPr>
        <p:spPr bwMode="auto">
          <a:xfrm>
            <a:off x="3560763" y="6010275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70676" name="Rectangle 19"/>
          <p:cNvSpPr>
            <a:spLocks noChangeArrowheads="1"/>
          </p:cNvSpPr>
          <p:nvPr/>
        </p:nvSpPr>
        <p:spPr bwMode="auto">
          <a:xfrm>
            <a:off x="4397375" y="6010275"/>
            <a:ext cx="936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70677" name="Rectangle 20"/>
          <p:cNvSpPr>
            <a:spLocks noChangeArrowheads="1"/>
          </p:cNvSpPr>
          <p:nvPr/>
        </p:nvSpPr>
        <p:spPr bwMode="auto">
          <a:xfrm>
            <a:off x="5211763" y="6010275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3</a:t>
            </a:r>
          </a:p>
        </p:txBody>
      </p:sp>
      <p:sp>
        <p:nvSpPr>
          <p:cNvPr id="70678" name="Line 21"/>
          <p:cNvSpPr>
            <a:spLocks noChangeShapeType="1"/>
          </p:cNvSpPr>
          <p:nvPr/>
        </p:nvSpPr>
        <p:spPr bwMode="auto">
          <a:xfrm>
            <a:off x="3616325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Line 22"/>
          <p:cNvSpPr>
            <a:spLocks noChangeShapeType="1"/>
          </p:cNvSpPr>
          <p:nvPr/>
        </p:nvSpPr>
        <p:spPr bwMode="auto">
          <a:xfrm>
            <a:off x="4454525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Line 23"/>
          <p:cNvSpPr>
            <a:spLocks noChangeShapeType="1"/>
          </p:cNvSpPr>
          <p:nvPr/>
        </p:nvSpPr>
        <p:spPr bwMode="auto">
          <a:xfrm>
            <a:off x="5268913" y="5838825"/>
            <a:ext cx="1587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1" name="Line 24"/>
          <p:cNvSpPr>
            <a:spLocks noChangeShapeType="1"/>
          </p:cNvSpPr>
          <p:nvPr/>
        </p:nvSpPr>
        <p:spPr bwMode="auto">
          <a:xfrm>
            <a:off x="6108700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7" name="Freeform 25"/>
          <p:cNvSpPr>
            <a:spLocks/>
          </p:cNvSpPr>
          <p:nvPr/>
        </p:nvSpPr>
        <p:spPr bwMode="auto">
          <a:xfrm>
            <a:off x="2800350" y="1966913"/>
            <a:ext cx="4313238" cy="4003675"/>
          </a:xfrm>
          <a:custGeom>
            <a:avLst/>
            <a:gdLst>
              <a:gd name="T0" fmla="*/ 0 w 2717"/>
              <a:gd name="T1" fmla="*/ 0 h 2522"/>
              <a:gd name="T2" fmla="*/ 0 w 2717"/>
              <a:gd name="T3" fmla="*/ 4002088 h 2522"/>
              <a:gd name="T4" fmla="*/ 4311650 w 2717"/>
              <a:gd name="T5" fmla="*/ 4002088 h 25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17" h="2522">
                <a:moveTo>
                  <a:pt x="0" y="0"/>
                </a:moveTo>
                <a:lnTo>
                  <a:pt x="0" y="2521"/>
                </a:lnTo>
                <a:lnTo>
                  <a:pt x="2716" y="252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0683" name="Line 26"/>
          <p:cNvSpPr>
            <a:spLocks noChangeShapeType="1"/>
          </p:cNvSpPr>
          <p:nvPr/>
        </p:nvSpPr>
        <p:spPr bwMode="auto">
          <a:xfrm>
            <a:off x="3363913" y="4567238"/>
            <a:ext cx="149225" cy="484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4" name="Rectangle 27"/>
          <p:cNvSpPr>
            <a:spLocks noChangeArrowheads="1"/>
          </p:cNvSpPr>
          <p:nvPr/>
        </p:nvSpPr>
        <p:spPr bwMode="auto">
          <a:xfrm>
            <a:off x="3033713" y="5051425"/>
            <a:ext cx="319405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Bill</a:t>
            </a: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 töblete</a:t>
            </a: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 (100 euro) </a:t>
            </a: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ha</a:t>
            </a: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 p=600</a:t>
            </a:r>
          </a:p>
        </p:txBody>
      </p:sp>
    </p:spTree>
    <p:extLst>
      <p:ext uri="{BB962C8B-B14F-4D97-AF65-F5344CB8AC3E}">
        <p14:creationId xmlns:p14="http://schemas.microsoft.com/office/powerpoint/2010/main" val="2562420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lesz ma?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Ismétlés</a:t>
            </a:r>
          </a:p>
          <a:p>
            <a:r>
              <a:rPr lang="hu-HU" dirty="0" smtClean="0"/>
              <a:t>Az adózás költségei </a:t>
            </a:r>
          </a:p>
          <a:p>
            <a:r>
              <a:rPr lang="hu-HU" dirty="0" smtClean="0"/>
              <a:t>Nemzetközi kereskedelem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4E35728-74A6-43CE-9557-333AA85D9FA3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20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2814638" y="4394200"/>
            <a:ext cx="801687" cy="390525"/>
          </a:xfrm>
          <a:prstGeom prst="rect">
            <a:avLst/>
          </a:prstGeom>
          <a:solidFill>
            <a:srgbClr val="E6B4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6289675" y="6061075"/>
            <a:ext cx="81121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Mennyiség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2538413" y="1887538"/>
            <a:ext cx="1682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Ár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2465388" y="4678363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500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2465388" y="3455988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800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2370138" y="3049588"/>
            <a:ext cx="327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 900</a:t>
            </a: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2579688" y="6010275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 flipH="1">
            <a:off x="2798763" y="4797425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2465388" y="4270375"/>
            <a:ext cx="2809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600</a:t>
            </a:r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 flipH="1">
            <a:off x="2798763" y="3575050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 flipH="1">
            <a:off x="2798763" y="3168650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 flipH="1">
            <a:off x="2798763" y="4389438"/>
            <a:ext cx="15081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3560763" y="6010275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4397375" y="6010275"/>
            <a:ext cx="936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5211763" y="6010275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3</a:t>
            </a:r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>
            <a:off x="3616325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4454525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5268913" y="5838825"/>
            <a:ext cx="1587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6108700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7" name="Freeform 25"/>
          <p:cNvSpPr>
            <a:spLocks/>
          </p:cNvSpPr>
          <p:nvPr/>
        </p:nvSpPr>
        <p:spPr bwMode="auto">
          <a:xfrm>
            <a:off x="2800350" y="1966913"/>
            <a:ext cx="4313238" cy="4003675"/>
          </a:xfrm>
          <a:custGeom>
            <a:avLst/>
            <a:gdLst>
              <a:gd name="T0" fmla="*/ 0 w 2717"/>
              <a:gd name="T1" fmla="*/ 0 h 2522"/>
              <a:gd name="T2" fmla="*/ 0 w 2717"/>
              <a:gd name="T3" fmla="*/ 4002088 h 2522"/>
              <a:gd name="T4" fmla="*/ 4311650 w 2717"/>
              <a:gd name="T5" fmla="*/ 4002088 h 25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17" h="2522">
                <a:moveTo>
                  <a:pt x="0" y="0"/>
                </a:moveTo>
                <a:lnTo>
                  <a:pt x="0" y="2521"/>
                </a:lnTo>
                <a:lnTo>
                  <a:pt x="2716" y="252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>
            <a:off x="3363913" y="4567238"/>
            <a:ext cx="149225" cy="484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1" name="Rectangle 27"/>
          <p:cNvSpPr>
            <a:spLocks noChangeArrowheads="1"/>
          </p:cNvSpPr>
          <p:nvPr/>
        </p:nvSpPr>
        <p:spPr bwMode="auto">
          <a:xfrm>
            <a:off x="3033713" y="5051425"/>
            <a:ext cx="319405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Bill többlete</a:t>
            </a: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 (300 euro) </a:t>
            </a: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ha</a:t>
            </a: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 p=800</a:t>
            </a:r>
          </a:p>
        </p:txBody>
      </p:sp>
      <p:sp>
        <p:nvSpPr>
          <p:cNvPr id="72732" name="Rectangle 28"/>
          <p:cNvSpPr>
            <a:spLocks noChangeArrowheads="1"/>
          </p:cNvSpPr>
          <p:nvPr/>
        </p:nvSpPr>
        <p:spPr bwMode="auto">
          <a:xfrm>
            <a:off x="3621088" y="3579813"/>
            <a:ext cx="827087" cy="801687"/>
          </a:xfrm>
          <a:prstGeom prst="rect">
            <a:avLst/>
          </a:prstGeom>
          <a:solidFill>
            <a:srgbClr val="C5AED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2733" name="Line 29"/>
          <p:cNvSpPr>
            <a:spLocks noChangeShapeType="1"/>
          </p:cNvSpPr>
          <p:nvPr/>
        </p:nvSpPr>
        <p:spPr bwMode="auto">
          <a:xfrm>
            <a:off x="4321175" y="3992563"/>
            <a:ext cx="581025" cy="195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4" name="Rectangle 30"/>
          <p:cNvSpPr>
            <a:spLocks noChangeArrowheads="1"/>
          </p:cNvSpPr>
          <p:nvPr/>
        </p:nvSpPr>
        <p:spPr bwMode="auto">
          <a:xfrm>
            <a:off x="4924425" y="4043363"/>
            <a:ext cx="19224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Charlie többlete</a:t>
            </a:r>
            <a:endParaRPr lang="it-IT" altLang="en-US" sz="1900" b="1">
              <a:latin typeface="Arial Narrow" pitchFamily="34" charset="0"/>
              <a:ea typeface="MS PGothic" pitchFamily="34" charset="-128"/>
            </a:endParaRPr>
          </a:p>
          <a:p>
            <a:pPr>
              <a:lnSpc>
                <a:spcPct val="85000"/>
              </a:lnSpc>
            </a:pPr>
            <a:r>
              <a:rPr lang="it-IT" altLang="en-US" sz="1900" b="1">
                <a:latin typeface="Arial Narrow" pitchFamily="34" charset="0"/>
                <a:ea typeface="MS PGothic" pitchFamily="34" charset="-128"/>
              </a:rPr>
              <a:t> (200 euro) </a:t>
            </a: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ha</a:t>
            </a:r>
            <a:r>
              <a:rPr lang="it-IT" altLang="en-US" sz="1900" b="1">
                <a:latin typeface="Arial Narrow" pitchFamily="34" charset="0"/>
                <a:ea typeface="MS PGothic" pitchFamily="34" charset="-128"/>
              </a:rPr>
              <a:t> p=800</a:t>
            </a:r>
          </a:p>
        </p:txBody>
      </p:sp>
      <p:sp>
        <p:nvSpPr>
          <p:cNvPr id="72735" name="Line 31"/>
          <p:cNvSpPr>
            <a:spLocks noChangeShapeType="1"/>
          </p:cNvSpPr>
          <p:nvPr/>
        </p:nvSpPr>
        <p:spPr bwMode="auto">
          <a:xfrm flipH="1">
            <a:off x="3230563" y="3141663"/>
            <a:ext cx="693737" cy="614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6" name="Line 32"/>
          <p:cNvSpPr>
            <a:spLocks noChangeShapeType="1"/>
          </p:cNvSpPr>
          <p:nvPr/>
        </p:nvSpPr>
        <p:spPr bwMode="auto">
          <a:xfrm>
            <a:off x="3924300" y="3141663"/>
            <a:ext cx="114300" cy="639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7" name="Rectangle 33"/>
          <p:cNvSpPr>
            <a:spLocks noChangeArrowheads="1"/>
          </p:cNvSpPr>
          <p:nvPr/>
        </p:nvSpPr>
        <p:spPr bwMode="auto">
          <a:xfrm>
            <a:off x="3222625" y="2722563"/>
            <a:ext cx="30051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900" dirty="0">
                <a:latin typeface="Arial Narrow" pitchFamily="34" charset="0"/>
                <a:ea typeface="MS PGothic" pitchFamily="34" charset="-128"/>
              </a:rPr>
              <a:t>Teljes termelői többlet</a:t>
            </a:r>
            <a:r>
              <a:rPr lang="it-IT" altLang="en-US" sz="1900" dirty="0">
                <a:latin typeface="Arial Narrow" pitchFamily="34" charset="0"/>
                <a:ea typeface="MS PGothic" pitchFamily="34" charset="-128"/>
              </a:rPr>
              <a:t> (500 euro)</a:t>
            </a:r>
          </a:p>
        </p:txBody>
      </p:sp>
      <p:sp>
        <p:nvSpPr>
          <p:cNvPr id="72738" name="Rectangle 4"/>
          <p:cNvSpPr>
            <a:spLocks noChangeArrowheads="1"/>
          </p:cNvSpPr>
          <p:nvPr/>
        </p:nvSpPr>
        <p:spPr bwMode="auto">
          <a:xfrm>
            <a:off x="2806700" y="3575050"/>
            <a:ext cx="801688" cy="1208088"/>
          </a:xfrm>
          <a:prstGeom prst="rect">
            <a:avLst/>
          </a:prstGeom>
          <a:solidFill>
            <a:srgbClr val="E6B4E6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7" name="Rectangle 6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3600" dirty="0" smtClean="0"/>
              <a:t>Hogy mérjük a kínálati görbével a termelői többletet?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3464663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5C632E8B-4B17-4F7F-930F-162D413C0A89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21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2814638" y="4394200"/>
            <a:ext cx="801687" cy="390525"/>
          </a:xfrm>
          <a:prstGeom prst="rect">
            <a:avLst/>
          </a:prstGeom>
          <a:solidFill>
            <a:srgbClr val="E6B4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6289675" y="6061075"/>
            <a:ext cx="81121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Mennyiség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538413" y="1887538"/>
            <a:ext cx="1682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Ár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2465388" y="4678363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500</a:t>
            </a:r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2465388" y="3455988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800</a:t>
            </a: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2370138" y="3049588"/>
            <a:ext cx="327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 900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2579688" y="6010275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 flipH="1">
            <a:off x="2798763" y="4797425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2465388" y="4270375"/>
            <a:ext cx="2809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600</a:t>
            </a: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 flipH="1">
            <a:off x="2798763" y="3575050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flipH="1">
            <a:off x="2798763" y="3168650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 flipH="1">
            <a:off x="2798763" y="4389438"/>
            <a:ext cx="15081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3560763" y="6010275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4397375" y="6010275"/>
            <a:ext cx="936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5211763" y="6010275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3</a:t>
            </a:r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3616325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4454525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5268913" y="5838825"/>
            <a:ext cx="1587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6108700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7" name="Freeform 25"/>
          <p:cNvSpPr>
            <a:spLocks/>
          </p:cNvSpPr>
          <p:nvPr/>
        </p:nvSpPr>
        <p:spPr bwMode="auto">
          <a:xfrm>
            <a:off x="2800350" y="1966913"/>
            <a:ext cx="4313238" cy="4003675"/>
          </a:xfrm>
          <a:custGeom>
            <a:avLst/>
            <a:gdLst>
              <a:gd name="T0" fmla="*/ 0 w 2717"/>
              <a:gd name="T1" fmla="*/ 0 h 2522"/>
              <a:gd name="T2" fmla="*/ 0 w 2717"/>
              <a:gd name="T3" fmla="*/ 4002088 h 2522"/>
              <a:gd name="T4" fmla="*/ 4311650 w 2717"/>
              <a:gd name="T5" fmla="*/ 4002088 h 25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17" h="2522">
                <a:moveTo>
                  <a:pt x="0" y="0"/>
                </a:moveTo>
                <a:lnTo>
                  <a:pt x="0" y="2521"/>
                </a:lnTo>
                <a:lnTo>
                  <a:pt x="2716" y="252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3363913" y="4567238"/>
            <a:ext cx="149225" cy="484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3033713" y="5051425"/>
            <a:ext cx="319405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Bill</a:t>
            </a:r>
            <a:r>
              <a:rPr lang="hu-HU" altLang="it-IT" sz="1900" b="1">
                <a:latin typeface="Arial Narrow" pitchFamily="34" charset="0"/>
                <a:ea typeface="MS PGothic" pitchFamily="34" charset="-128"/>
              </a:rPr>
              <a:t> többlete </a:t>
            </a: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(300 euro) </a:t>
            </a: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ha </a:t>
            </a: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p=800</a:t>
            </a:r>
          </a:p>
        </p:txBody>
      </p:sp>
      <p:sp>
        <p:nvSpPr>
          <p:cNvPr id="74780" name="Rectangle 28"/>
          <p:cNvSpPr>
            <a:spLocks noChangeArrowheads="1"/>
          </p:cNvSpPr>
          <p:nvPr/>
        </p:nvSpPr>
        <p:spPr bwMode="auto">
          <a:xfrm>
            <a:off x="3621088" y="3579813"/>
            <a:ext cx="827087" cy="801687"/>
          </a:xfrm>
          <a:prstGeom prst="rect">
            <a:avLst/>
          </a:prstGeom>
          <a:solidFill>
            <a:srgbClr val="C5AED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81" name="Line 29"/>
          <p:cNvSpPr>
            <a:spLocks noChangeShapeType="1"/>
          </p:cNvSpPr>
          <p:nvPr/>
        </p:nvSpPr>
        <p:spPr bwMode="auto">
          <a:xfrm>
            <a:off x="4321175" y="3992563"/>
            <a:ext cx="581025" cy="195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2" name="Rectangle 30"/>
          <p:cNvSpPr>
            <a:spLocks noChangeArrowheads="1"/>
          </p:cNvSpPr>
          <p:nvPr/>
        </p:nvSpPr>
        <p:spPr bwMode="auto">
          <a:xfrm>
            <a:off x="4924425" y="4043363"/>
            <a:ext cx="19224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it-IT" altLang="en-US" sz="1900" b="1">
                <a:latin typeface="Arial Narrow" pitchFamily="34" charset="0"/>
                <a:ea typeface="MS PGothic" pitchFamily="34" charset="-128"/>
              </a:rPr>
              <a:t>Charlie</a:t>
            </a: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 többlete</a:t>
            </a:r>
            <a:endParaRPr lang="it-IT" altLang="en-US" sz="1900" b="1">
              <a:latin typeface="Arial Narrow" pitchFamily="34" charset="0"/>
              <a:ea typeface="MS PGothic" pitchFamily="34" charset="-128"/>
            </a:endParaRPr>
          </a:p>
          <a:p>
            <a:pPr>
              <a:lnSpc>
                <a:spcPct val="85000"/>
              </a:lnSpc>
            </a:pPr>
            <a:r>
              <a:rPr lang="it-IT" altLang="en-US" sz="1900" b="1">
                <a:latin typeface="Arial Narrow" pitchFamily="34" charset="0"/>
                <a:ea typeface="MS PGothic" pitchFamily="34" charset="-128"/>
              </a:rPr>
              <a:t> (200 euro) </a:t>
            </a: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ha</a:t>
            </a:r>
            <a:r>
              <a:rPr lang="it-IT" altLang="en-US" sz="1900" b="1">
                <a:latin typeface="Arial Narrow" pitchFamily="34" charset="0"/>
                <a:ea typeface="MS PGothic" pitchFamily="34" charset="-128"/>
              </a:rPr>
              <a:t> p=800</a:t>
            </a:r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 flipH="1">
            <a:off x="3230563" y="3141663"/>
            <a:ext cx="693737" cy="614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4" name="Line 32"/>
          <p:cNvSpPr>
            <a:spLocks noChangeShapeType="1"/>
          </p:cNvSpPr>
          <p:nvPr/>
        </p:nvSpPr>
        <p:spPr bwMode="auto">
          <a:xfrm>
            <a:off x="3924300" y="3141663"/>
            <a:ext cx="114300" cy="639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5" name="Rectangle 33"/>
          <p:cNvSpPr>
            <a:spLocks noChangeArrowheads="1"/>
          </p:cNvSpPr>
          <p:nvPr/>
        </p:nvSpPr>
        <p:spPr bwMode="auto">
          <a:xfrm>
            <a:off x="3222625" y="1916113"/>
            <a:ext cx="30051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900">
                <a:latin typeface="Arial Narrow" pitchFamily="34" charset="0"/>
                <a:ea typeface="MS PGothic" pitchFamily="34" charset="-128"/>
              </a:rPr>
              <a:t>Teljes termelői többlet</a:t>
            </a:r>
            <a:r>
              <a:rPr lang="it-IT" altLang="en-US" sz="1900">
                <a:latin typeface="Arial Narrow" pitchFamily="34" charset="0"/>
                <a:ea typeface="MS PGothic" pitchFamily="34" charset="-128"/>
              </a:rPr>
              <a:t> (500 euro)</a:t>
            </a:r>
          </a:p>
        </p:txBody>
      </p:sp>
      <p:sp>
        <p:nvSpPr>
          <p:cNvPr id="74786" name="Rectangle 4"/>
          <p:cNvSpPr>
            <a:spLocks noChangeArrowheads="1"/>
          </p:cNvSpPr>
          <p:nvPr/>
        </p:nvSpPr>
        <p:spPr bwMode="auto">
          <a:xfrm>
            <a:off x="2806700" y="3575050"/>
            <a:ext cx="801688" cy="1208088"/>
          </a:xfrm>
          <a:prstGeom prst="rect">
            <a:avLst/>
          </a:prstGeom>
          <a:solidFill>
            <a:srgbClr val="E6B4E6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87" name="Rectangle 34"/>
          <p:cNvSpPr>
            <a:spLocks noChangeArrowheads="1"/>
          </p:cNvSpPr>
          <p:nvPr/>
        </p:nvSpPr>
        <p:spPr bwMode="auto">
          <a:xfrm>
            <a:off x="6480175" y="2295525"/>
            <a:ext cx="6540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000" dirty="0" smtClean="0">
                <a:latin typeface="Arial Narrow" pitchFamily="34" charset="0"/>
                <a:ea typeface="MS PGothic" pitchFamily="34" charset="-128"/>
              </a:rPr>
              <a:t>Kínálat</a:t>
            </a:r>
            <a:endParaRPr lang="it-IT" altLang="en-US" sz="2000" dirty="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2822575" y="2373313"/>
            <a:ext cx="3284538" cy="3597275"/>
          </a:xfrm>
          <a:custGeom>
            <a:avLst/>
            <a:gdLst>
              <a:gd name="T0" fmla="*/ 0 w 2069"/>
              <a:gd name="T1" fmla="*/ 3595688 h 2266"/>
              <a:gd name="T2" fmla="*/ 0 w 2069"/>
              <a:gd name="T3" fmla="*/ 2420938 h 2266"/>
              <a:gd name="T4" fmla="*/ 790575 w 2069"/>
              <a:gd name="T5" fmla="*/ 2420938 h 2266"/>
              <a:gd name="T6" fmla="*/ 790575 w 2069"/>
              <a:gd name="T7" fmla="*/ 2012950 h 2266"/>
              <a:gd name="T8" fmla="*/ 1628775 w 2069"/>
              <a:gd name="T9" fmla="*/ 2012950 h 2266"/>
              <a:gd name="T10" fmla="*/ 1628775 w 2069"/>
              <a:gd name="T11" fmla="*/ 1198563 h 2266"/>
              <a:gd name="T12" fmla="*/ 2444750 w 2069"/>
              <a:gd name="T13" fmla="*/ 1198563 h 2266"/>
              <a:gd name="T14" fmla="*/ 2444750 w 2069"/>
              <a:gd name="T15" fmla="*/ 790575 h 2266"/>
              <a:gd name="T16" fmla="*/ 3282950 w 2069"/>
              <a:gd name="T17" fmla="*/ 790575 h 2266"/>
              <a:gd name="T18" fmla="*/ 3282950 w 2069"/>
              <a:gd name="T19" fmla="*/ 0 h 22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69" h="2266">
                <a:moveTo>
                  <a:pt x="0" y="2265"/>
                </a:moveTo>
                <a:lnTo>
                  <a:pt x="0" y="1525"/>
                </a:lnTo>
                <a:lnTo>
                  <a:pt x="498" y="1525"/>
                </a:lnTo>
                <a:lnTo>
                  <a:pt x="498" y="1268"/>
                </a:lnTo>
                <a:lnTo>
                  <a:pt x="1026" y="1268"/>
                </a:lnTo>
                <a:lnTo>
                  <a:pt x="1026" y="755"/>
                </a:lnTo>
                <a:lnTo>
                  <a:pt x="1540" y="755"/>
                </a:lnTo>
                <a:lnTo>
                  <a:pt x="1540" y="498"/>
                </a:lnTo>
                <a:lnTo>
                  <a:pt x="2068" y="498"/>
                </a:lnTo>
                <a:lnTo>
                  <a:pt x="2068" y="0"/>
                </a:lnTo>
              </a:path>
            </a:pathLst>
          </a:custGeom>
          <a:noFill/>
          <a:ln w="50800" cap="rnd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3600" dirty="0" smtClean="0"/>
              <a:t>Hogy mérjük a kínálati görbével a termelői többletet?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3544311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Rectangle 6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4000" dirty="0" smtClean="0"/>
              <a:t>Árváltozások hatása a termelői többletre</a:t>
            </a:r>
            <a:endParaRPr lang="en-GB" sz="4000" dirty="0" smtClean="0"/>
          </a:p>
        </p:txBody>
      </p:sp>
      <p:sp>
        <p:nvSpPr>
          <p:cNvPr id="76803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A46F057-E19B-460D-A62D-02445028E575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22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6376988" y="6232525"/>
            <a:ext cx="1116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ea typeface="MS PGothic" pitchFamily="34" charset="-128"/>
              </a:rPr>
              <a:t>Mennyiség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98312" name="Freeform 8"/>
          <p:cNvSpPr>
            <a:spLocks/>
          </p:cNvSpPr>
          <p:nvPr/>
        </p:nvSpPr>
        <p:spPr bwMode="auto">
          <a:xfrm>
            <a:off x="2447925" y="4244975"/>
            <a:ext cx="1809750" cy="1550988"/>
          </a:xfrm>
          <a:custGeom>
            <a:avLst/>
            <a:gdLst>
              <a:gd name="T0" fmla="*/ 1808189 w 1159"/>
              <a:gd name="T1" fmla="*/ 0 h 977"/>
              <a:gd name="T2" fmla="*/ 0 w 1159"/>
              <a:gd name="T3" fmla="*/ 0 h 977"/>
              <a:gd name="T4" fmla="*/ 0 w 1159"/>
              <a:gd name="T5" fmla="*/ 1549400 h 977"/>
              <a:gd name="T6" fmla="*/ 1808189 w 1159"/>
              <a:gd name="T7" fmla="*/ 0 h 9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9" h="977">
                <a:moveTo>
                  <a:pt x="1158" y="0"/>
                </a:moveTo>
                <a:lnTo>
                  <a:pt x="0" y="0"/>
                </a:lnTo>
                <a:lnTo>
                  <a:pt x="0" y="976"/>
                </a:lnTo>
                <a:lnTo>
                  <a:pt x="1158" y="0"/>
                </a:lnTo>
              </a:path>
            </a:pathLst>
          </a:cu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806" name="Rectangle 9"/>
          <p:cNvSpPr>
            <a:spLocks noChangeArrowheads="1"/>
          </p:cNvSpPr>
          <p:nvPr/>
        </p:nvSpPr>
        <p:spPr bwMode="auto">
          <a:xfrm>
            <a:off x="1676400" y="1752600"/>
            <a:ext cx="230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ea typeface="MS PGothic" pitchFamily="34" charset="-128"/>
              </a:rPr>
              <a:t>Ár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76807" name="Rectangle 10"/>
          <p:cNvSpPr>
            <a:spLocks noChangeArrowheads="1"/>
          </p:cNvSpPr>
          <p:nvPr/>
        </p:nvSpPr>
        <p:spPr bwMode="auto">
          <a:xfrm>
            <a:off x="2300288" y="6232525"/>
            <a:ext cx="1206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0</a:t>
            </a:r>
          </a:p>
        </p:txBody>
      </p:sp>
      <p:sp>
        <p:nvSpPr>
          <p:cNvPr id="76808" name="Rectangle 11"/>
          <p:cNvSpPr>
            <a:spLocks noChangeArrowheads="1"/>
          </p:cNvSpPr>
          <p:nvPr/>
        </p:nvSpPr>
        <p:spPr bwMode="auto">
          <a:xfrm>
            <a:off x="2097088" y="410845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P</a:t>
            </a:r>
            <a:r>
              <a:rPr lang="en-GB" altLang="en-US" i="1" baseline="-25000">
                <a:ea typeface="MS PGothic" pitchFamily="34" charset="-128"/>
              </a:rPr>
              <a:t>1</a:t>
            </a:r>
          </a:p>
        </p:txBody>
      </p:sp>
      <p:sp>
        <p:nvSpPr>
          <p:cNvPr id="98316" name="Freeform 12"/>
          <p:cNvSpPr>
            <a:spLocks/>
          </p:cNvSpPr>
          <p:nvPr/>
        </p:nvSpPr>
        <p:spPr bwMode="auto">
          <a:xfrm>
            <a:off x="2366963" y="4192588"/>
            <a:ext cx="131762" cy="133350"/>
          </a:xfrm>
          <a:custGeom>
            <a:avLst/>
            <a:gdLst>
              <a:gd name="T0" fmla="*/ 52387 w 83"/>
              <a:gd name="T1" fmla="*/ 131763 h 84"/>
              <a:gd name="T2" fmla="*/ 77787 w 83"/>
              <a:gd name="T3" fmla="*/ 106363 h 84"/>
              <a:gd name="T4" fmla="*/ 104775 w 83"/>
              <a:gd name="T5" fmla="*/ 79375 h 84"/>
              <a:gd name="T6" fmla="*/ 130175 w 83"/>
              <a:gd name="T7" fmla="*/ 52388 h 84"/>
              <a:gd name="T8" fmla="*/ 104775 w 83"/>
              <a:gd name="T9" fmla="*/ 25400 h 84"/>
              <a:gd name="T10" fmla="*/ 77787 w 83"/>
              <a:gd name="T11" fmla="*/ 0 h 84"/>
              <a:gd name="T12" fmla="*/ 52387 w 83"/>
              <a:gd name="T13" fmla="*/ 0 h 84"/>
              <a:gd name="T14" fmla="*/ 25400 w 83"/>
              <a:gd name="T15" fmla="*/ 0 h 84"/>
              <a:gd name="T16" fmla="*/ 0 w 83"/>
              <a:gd name="T17" fmla="*/ 25400 h 84"/>
              <a:gd name="T18" fmla="*/ 0 w 83"/>
              <a:gd name="T19" fmla="*/ 52388 h 84"/>
              <a:gd name="T20" fmla="*/ 0 w 83"/>
              <a:gd name="T21" fmla="*/ 79375 h 84"/>
              <a:gd name="T22" fmla="*/ 25400 w 83"/>
              <a:gd name="T23" fmla="*/ 106363 h 84"/>
              <a:gd name="T24" fmla="*/ 52387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49" y="67"/>
                </a:lnTo>
                <a:lnTo>
                  <a:pt x="66" y="50"/>
                </a:lnTo>
                <a:lnTo>
                  <a:pt x="82" y="33"/>
                </a:lnTo>
                <a:lnTo>
                  <a:pt x="66" y="16"/>
                </a:lnTo>
                <a:lnTo>
                  <a:pt x="49" y="0"/>
                </a:lnTo>
                <a:lnTo>
                  <a:pt x="33" y="0"/>
                </a:lnTo>
                <a:lnTo>
                  <a:pt x="16" y="0"/>
                </a:lnTo>
                <a:lnTo>
                  <a:pt x="0" y="16"/>
                </a:lnTo>
                <a:lnTo>
                  <a:pt x="0" y="33"/>
                </a:lnTo>
                <a:lnTo>
                  <a:pt x="0" y="50"/>
                </a:lnTo>
                <a:lnTo>
                  <a:pt x="16" y="67"/>
                </a:lnTo>
                <a:lnTo>
                  <a:pt x="33" y="83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810" name="Rectangle 13"/>
          <p:cNvSpPr>
            <a:spLocks noChangeArrowheads="1"/>
          </p:cNvSpPr>
          <p:nvPr/>
        </p:nvSpPr>
        <p:spPr bwMode="auto">
          <a:xfrm>
            <a:off x="2516188" y="3976688"/>
            <a:ext cx="1571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B</a:t>
            </a:r>
          </a:p>
        </p:txBody>
      </p:sp>
      <p:sp>
        <p:nvSpPr>
          <p:cNvPr id="76811" name="Rectangle 14"/>
          <p:cNvSpPr>
            <a:spLocks noChangeArrowheads="1"/>
          </p:cNvSpPr>
          <p:nvPr/>
        </p:nvSpPr>
        <p:spPr bwMode="auto">
          <a:xfrm>
            <a:off x="4327525" y="4238625"/>
            <a:ext cx="1571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C</a:t>
            </a:r>
          </a:p>
        </p:txBody>
      </p:sp>
      <p:sp>
        <p:nvSpPr>
          <p:cNvPr id="76812" name="Line 15"/>
          <p:cNvSpPr>
            <a:spLocks noChangeShapeType="1"/>
          </p:cNvSpPr>
          <p:nvPr/>
        </p:nvSpPr>
        <p:spPr bwMode="auto">
          <a:xfrm flipV="1">
            <a:off x="2430463" y="4248150"/>
            <a:ext cx="18192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Rectangle 16"/>
          <p:cNvSpPr>
            <a:spLocks noChangeArrowheads="1"/>
          </p:cNvSpPr>
          <p:nvPr/>
        </p:nvSpPr>
        <p:spPr bwMode="auto">
          <a:xfrm>
            <a:off x="6192838" y="2036763"/>
            <a:ext cx="717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ea typeface="MS PGothic" pitchFamily="34" charset="-128"/>
              </a:rPr>
              <a:t>Kínálat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76814" name="Rectangle 17"/>
          <p:cNvSpPr>
            <a:spLocks noChangeArrowheads="1"/>
          </p:cNvSpPr>
          <p:nvPr/>
        </p:nvSpPr>
        <p:spPr bwMode="auto">
          <a:xfrm>
            <a:off x="2516188" y="5735638"/>
            <a:ext cx="1492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A</a:t>
            </a:r>
          </a:p>
        </p:txBody>
      </p:sp>
      <p:sp>
        <p:nvSpPr>
          <p:cNvPr id="76815" name="Line 18"/>
          <p:cNvSpPr>
            <a:spLocks noChangeShapeType="1"/>
          </p:cNvSpPr>
          <p:nvPr/>
        </p:nvSpPr>
        <p:spPr bwMode="auto">
          <a:xfrm flipV="1">
            <a:off x="2433638" y="2374900"/>
            <a:ext cx="4011612" cy="3429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Freeform 19"/>
          <p:cNvSpPr>
            <a:spLocks/>
          </p:cNvSpPr>
          <p:nvPr/>
        </p:nvSpPr>
        <p:spPr bwMode="auto">
          <a:xfrm>
            <a:off x="2366963" y="5741988"/>
            <a:ext cx="131762" cy="133350"/>
          </a:xfrm>
          <a:custGeom>
            <a:avLst/>
            <a:gdLst>
              <a:gd name="T0" fmla="*/ 52387 w 83"/>
              <a:gd name="T1" fmla="*/ 131763 h 84"/>
              <a:gd name="T2" fmla="*/ 77787 w 83"/>
              <a:gd name="T3" fmla="*/ 106363 h 84"/>
              <a:gd name="T4" fmla="*/ 104775 w 83"/>
              <a:gd name="T5" fmla="*/ 79375 h 84"/>
              <a:gd name="T6" fmla="*/ 130175 w 83"/>
              <a:gd name="T7" fmla="*/ 52388 h 84"/>
              <a:gd name="T8" fmla="*/ 104775 w 83"/>
              <a:gd name="T9" fmla="*/ 25400 h 84"/>
              <a:gd name="T10" fmla="*/ 77787 w 83"/>
              <a:gd name="T11" fmla="*/ 0 h 84"/>
              <a:gd name="T12" fmla="*/ 52387 w 83"/>
              <a:gd name="T13" fmla="*/ 0 h 84"/>
              <a:gd name="T14" fmla="*/ 25400 w 83"/>
              <a:gd name="T15" fmla="*/ 0 h 84"/>
              <a:gd name="T16" fmla="*/ 0 w 83"/>
              <a:gd name="T17" fmla="*/ 25400 h 84"/>
              <a:gd name="T18" fmla="*/ 0 w 83"/>
              <a:gd name="T19" fmla="*/ 52388 h 84"/>
              <a:gd name="T20" fmla="*/ 0 w 83"/>
              <a:gd name="T21" fmla="*/ 79375 h 84"/>
              <a:gd name="T22" fmla="*/ 25400 w 83"/>
              <a:gd name="T23" fmla="*/ 106363 h 84"/>
              <a:gd name="T24" fmla="*/ 52387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49" y="67"/>
                </a:lnTo>
                <a:lnTo>
                  <a:pt x="66" y="50"/>
                </a:lnTo>
                <a:lnTo>
                  <a:pt x="82" y="33"/>
                </a:lnTo>
                <a:lnTo>
                  <a:pt x="66" y="16"/>
                </a:lnTo>
                <a:lnTo>
                  <a:pt x="49" y="0"/>
                </a:lnTo>
                <a:lnTo>
                  <a:pt x="33" y="0"/>
                </a:lnTo>
                <a:lnTo>
                  <a:pt x="16" y="0"/>
                </a:lnTo>
                <a:lnTo>
                  <a:pt x="0" y="16"/>
                </a:lnTo>
                <a:lnTo>
                  <a:pt x="0" y="33"/>
                </a:lnTo>
                <a:lnTo>
                  <a:pt x="0" y="50"/>
                </a:lnTo>
                <a:lnTo>
                  <a:pt x="16" y="67"/>
                </a:lnTo>
                <a:lnTo>
                  <a:pt x="33" y="83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8324" name="Freeform 20"/>
          <p:cNvSpPr>
            <a:spLocks/>
          </p:cNvSpPr>
          <p:nvPr/>
        </p:nvSpPr>
        <p:spPr bwMode="auto">
          <a:xfrm>
            <a:off x="4203700" y="4192588"/>
            <a:ext cx="131763" cy="133350"/>
          </a:xfrm>
          <a:custGeom>
            <a:avLst/>
            <a:gdLst>
              <a:gd name="T0" fmla="*/ 52388 w 83"/>
              <a:gd name="T1" fmla="*/ 131763 h 84"/>
              <a:gd name="T2" fmla="*/ 104775 w 83"/>
              <a:gd name="T3" fmla="*/ 106363 h 84"/>
              <a:gd name="T4" fmla="*/ 104775 w 83"/>
              <a:gd name="T5" fmla="*/ 79375 h 84"/>
              <a:gd name="T6" fmla="*/ 130175 w 83"/>
              <a:gd name="T7" fmla="*/ 52388 h 84"/>
              <a:gd name="T8" fmla="*/ 104775 w 83"/>
              <a:gd name="T9" fmla="*/ 25400 h 84"/>
              <a:gd name="T10" fmla="*/ 104775 w 83"/>
              <a:gd name="T11" fmla="*/ 0 h 84"/>
              <a:gd name="T12" fmla="*/ 52388 w 83"/>
              <a:gd name="T13" fmla="*/ 0 h 84"/>
              <a:gd name="T14" fmla="*/ 25400 w 83"/>
              <a:gd name="T15" fmla="*/ 0 h 84"/>
              <a:gd name="T16" fmla="*/ 0 w 83"/>
              <a:gd name="T17" fmla="*/ 25400 h 84"/>
              <a:gd name="T18" fmla="*/ 0 w 83"/>
              <a:gd name="T19" fmla="*/ 52388 h 84"/>
              <a:gd name="T20" fmla="*/ 0 w 83"/>
              <a:gd name="T21" fmla="*/ 79375 h 84"/>
              <a:gd name="T22" fmla="*/ 25400 w 83"/>
              <a:gd name="T23" fmla="*/ 106363 h 84"/>
              <a:gd name="T24" fmla="*/ 52388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66" y="67"/>
                </a:lnTo>
                <a:lnTo>
                  <a:pt x="66" y="50"/>
                </a:lnTo>
                <a:lnTo>
                  <a:pt x="82" y="33"/>
                </a:lnTo>
                <a:lnTo>
                  <a:pt x="66" y="16"/>
                </a:lnTo>
                <a:lnTo>
                  <a:pt x="66" y="0"/>
                </a:lnTo>
                <a:lnTo>
                  <a:pt x="33" y="0"/>
                </a:lnTo>
                <a:lnTo>
                  <a:pt x="16" y="0"/>
                </a:lnTo>
                <a:lnTo>
                  <a:pt x="0" y="16"/>
                </a:lnTo>
                <a:lnTo>
                  <a:pt x="0" y="33"/>
                </a:lnTo>
                <a:lnTo>
                  <a:pt x="0" y="50"/>
                </a:lnTo>
                <a:lnTo>
                  <a:pt x="16" y="67"/>
                </a:lnTo>
                <a:lnTo>
                  <a:pt x="33" y="83"/>
                </a:lnTo>
              </a:path>
            </a:pathLst>
          </a:cu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818" name="Rectangle 21"/>
          <p:cNvSpPr>
            <a:spLocks noChangeArrowheads="1"/>
          </p:cNvSpPr>
          <p:nvPr/>
        </p:nvSpPr>
        <p:spPr bwMode="auto">
          <a:xfrm>
            <a:off x="2359025" y="4330700"/>
            <a:ext cx="14208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>
                <a:ea typeface="MS PGothic" pitchFamily="34" charset="-128"/>
              </a:rPr>
              <a:t>Az első termelő többlete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76819" name="Rectangle 22"/>
          <p:cNvSpPr>
            <a:spLocks noChangeArrowheads="1"/>
          </p:cNvSpPr>
          <p:nvPr/>
        </p:nvSpPr>
        <p:spPr bwMode="auto">
          <a:xfrm>
            <a:off x="4143375" y="6232525"/>
            <a:ext cx="2905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Q</a:t>
            </a:r>
            <a:r>
              <a:rPr lang="en-GB" altLang="en-US" i="1" baseline="-25000">
                <a:ea typeface="MS PGothic" pitchFamily="34" charset="-128"/>
              </a:rPr>
              <a:t>1</a:t>
            </a:r>
          </a:p>
        </p:txBody>
      </p:sp>
      <p:sp>
        <p:nvSpPr>
          <p:cNvPr id="76820" name="Rectangle 23"/>
          <p:cNvSpPr>
            <a:spLocks noChangeArrowheads="1"/>
          </p:cNvSpPr>
          <p:nvPr/>
        </p:nvSpPr>
        <p:spPr bwMode="auto">
          <a:xfrm>
            <a:off x="5062538" y="6232525"/>
            <a:ext cx="2905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Q</a:t>
            </a:r>
            <a:r>
              <a:rPr lang="en-GB" altLang="en-US" i="1" baseline="-25000">
                <a:ea typeface="MS PGothic" pitchFamily="34" charset="-128"/>
              </a:rPr>
              <a:t>2</a:t>
            </a:r>
          </a:p>
        </p:txBody>
      </p:sp>
      <p:sp>
        <p:nvSpPr>
          <p:cNvPr id="98328" name="Freeform 24"/>
          <p:cNvSpPr>
            <a:spLocks/>
          </p:cNvSpPr>
          <p:nvPr/>
        </p:nvSpPr>
        <p:spPr bwMode="auto">
          <a:xfrm>
            <a:off x="2438400" y="1828800"/>
            <a:ext cx="4700588" cy="4384675"/>
          </a:xfrm>
          <a:custGeom>
            <a:avLst/>
            <a:gdLst>
              <a:gd name="T0" fmla="*/ 0 w 2961"/>
              <a:gd name="T1" fmla="*/ 0 h 2762"/>
              <a:gd name="T2" fmla="*/ 0 w 2961"/>
              <a:gd name="T3" fmla="*/ 4383088 h 2762"/>
              <a:gd name="T4" fmla="*/ 4699000 w 2961"/>
              <a:gd name="T5" fmla="*/ 4383088 h 27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61" h="2762">
                <a:moveTo>
                  <a:pt x="0" y="0"/>
                </a:moveTo>
                <a:lnTo>
                  <a:pt x="0" y="2761"/>
                </a:lnTo>
                <a:lnTo>
                  <a:pt x="2960" y="2761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822" name="Line 25"/>
          <p:cNvSpPr>
            <a:spLocks noChangeShapeType="1"/>
          </p:cNvSpPr>
          <p:nvPr/>
        </p:nvSpPr>
        <p:spPr bwMode="auto">
          <a:xfrm>
            <a:off x="4268788" y="4273550"/>
            <a:ext cx="1587" cy="1933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01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4"/>
          <p:cNvSpPr>
            <a:spLocks/>
          </p:cNvSpPr>
          <p:nvPr/>
        </p:nvSpPr>
        <p:spPr bwMode="auto">
          <a:xfrm>
            <a:off x="2366963" y="3405188"/>
            <a:ext cx="131762" cy="133350"/>
          </a:xfrm>
          <a:custGeom>
            <a:avLst/>
            <a:gdLst>
              <a:gd name="T0" fmla="*/ 52387 w 83"/>
              <a:gd name="T1" fmla="*/ 131763 h 84"/>
              <a:gd name="T2" fmla="*/ 77787 w 83"/>
              <a:gd name="T3" fmla="*/ 131763 h 84"/>
              <a:gd name="T4" fmla="*/ 104775 w 83"/>
              <a:gd name="T5" fmla="*/ 106363 h 84"/>
              <a:gd name="T6" fmla="*/ 130175 w 83"/>
              <a:gd name="T7" fmla="*/ 79375 h 84"/>
              <a:gd name="T8" fmla="*/ 104775 w 83"/>
              <a:gd name="T9" fmla="*/ 52388 h 84"/>
              <a:gd name="T10" fmla="*/ 77787 w 83"/>
              <a:gd name="T11" fmla="*/ 25400 h 84"/>
              <a:gd name="T12" fmla="*/ 52387 w 83"/>
              <a:gd name="T13" fmla="*/ 0 h 84"/>
              <a:gd name="T14" fmla="*/ 25400 w 83"/>
              <a:gd name="T15" fmla="*/ 25400 h 84"/>
              <a:gd name="T16" fmla="*/ 0 w 83"/>
              <a:gd name="T17" fmla="*/ 52388 h 84"/>
              <a:gd name="T18" fmla="*/ 0 w 83"/>
              <a:gd name="T19" fmla="*/ 79375 h 84"/>
              <a:gd name="T20" fmla="*/ 0 w 83"/>
              <a:gd name="T21" fmla="*/ 106363 h 84"/>
              <a:gd name="T22" fmla="*/ 25400 w 83"/>
              <a:gd name="T23" fmla="*/ 131763 h 84"/>
              <a:gd name="T24" fmla="*/ 52387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49" y="83"/>
                </a:lnTo>
                <a:lnTo>
                  <a:pt x="66" y="67"/>
                </a:lnTo>
                <a:lnTo>
                  <a:pt x="82" y="50"/>
                </a:lnTo>
                <a:lnTo>
                  <a:pt x="66" y="33"/>
                </a:lnTo>
                <a:lnTo>
                  <a:pt x="49" y="16"/>
                </a:lnTo>
                <a:lnTo>
                  <a:pt x="33" y="0"/>
                </a:lnTo>
                <a:lnTo>
                  <a:pt x="16" y="16"/>
                </a:lnTo>
                <a:lnTo>
                  <a:pt x="0" y="33"/>
                </a:lnTo>
                <a:lnTo>
                  <a:pt x="0" y="50"/>
                </a:lnTo>
                <a:lnTo>
                  <a:pt x="0" y="67"/>
                </a:lnTo>
                <a:lnTo>
                  <a:pt x="16" y="83"/>
                </a:lnTo>
                <a:lnTo>
                  <a:pt x="33" y="83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851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B049065-88B3-406F-AF52-37DC8A07B4A5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23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8852" name="Rectangle 7"/>
          <p:cNvSpPr>
            <a:spLocks noChangeArrowheads="1"/>
          </p:cNvSpPr>
          <p:nvPr/>
        </p:nvSpPr>
        <p:spPr bwMode="auto">
          <a:xfrm>
            <a:off x="6376988" y="6232525"/>
            <a:ext cx="1116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ea typeface="MS PGothic" pitchFamily="34" charset="-128"/>
              </a:rPr>
              <a:t>Mennyiség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98312" name="Freeform 8"/>
          <p:cNvSpPr>
            <a:spLocks/>
          </p:cNvSpPr>
          <p:nvPr/>
        </p:nvSpPr>
        <p:spPr bwMode="auto">
          <a:xfrm>
            <a:off x="2447925" y="4244975"/>
            <a:ext cx="1809750" cy="1550988"/>
          </a:xfrm>
          <a:custGeom>
            <a:avLst/>
            <a:gdLst>
              <a:gd name="T0" fmla="*/ 1808189 w 1159"/>
              <a:gd name="T1" fmla="*/ 0 h 977"/>
              <a:gd name="T2" fmla="*/ 0 w 1159"/>
              <a:gd name="T3" fmla="*/ 0 h 977"/>
              <a:gd name="T4" fmla="*/ 0 w 1159"/>
              <a:gd name="T5" fmla="*/ 1549400 h 977"/>
              <a:gd name="T6" fmla="*/ 1808189 w 1159"/>
              <a:gd name="T7" fmla="*/ 0 h 9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9" h="977">
                <a:moveTo>
                  <a:pt x="1158" y="0"/>
                </a:moveTo>
                <a:lnTo>
                  <a:pt x="0" y="0"/>
                </a:lnTo>
                <a:lnTo>
                  <a:pt x="0" y="976"/>
                </a:lnTo>
                <a:lnTo>
                  <a:pt x="1158" y="0"/>
                </a:lnTo>
              </a:path>
            </a:pathLst>
          </a:cu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854" name="Rectangle 9"/>
          <p:cNvSpPr>
            <a:spLocks noChangeArrowheads="1"/>
          </p:cNvSpPr>
          <p:nvPr/>
        </p:nvSpPr>
        <p:spPr bwMode="auto">
          <a:xfrm>
            <a:off x="1676400" y="1752600"/>
            <a:ext cx="230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ea typeface="MS PGothic" pitchFamily="34" charset="-128"/>
              </a:rPr>
              <a:t>Ár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78855" name="Rectangle 10"/>
          <p:cNvSpPr>
            <a:spLocks noChangeArrowheads="1"/>
          </p:cNvSpPr>
          <p:nvPr/>
        </p:nvSpPr>
        <p:spPr bwMode="auto">
          <a:xfrm>
            <a:off x="2300288" y="6232525"/>
            <a:ext cx="1206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0</a:t>
            </a:r>
          </a:p>
        </p:txBody>
      </p:sp>
      <p:sp>
        <p:nvSpPr>
          <p:cNvPr id="78856" name="Rectangle 11"/>
          <p:cNvSpPr>
            <a:spLocks noChangeArrowheads="1"/>
          </p:cNvSpPr>
          <p:nvPr/>
        </p:nvSpPr>
        <p:spPr bwMode="auto">
          <a:xfrm>
            <a:off x="2097088" y="410845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P</a:t>
            </a:r>
            <a:r>
              <a:rPr lang="en-GB" altLang="en-US" i="1" baseline="-25000">
                <a:ea typeface="MS PGothic" pitchFamily="34" charset="-128"/>
              </a:rPr>
              <a:t>1</a:t>
            </a:r>
          </a:p>
        </p:txBody>
      </p:sp>
      <p:sp>
        <p:nvSpPr>
          <p:cNvPr id="98316" name="Freeform 12"/>
          <p:cNvSpPr>
            <a:spLocks/>
          </p:cNvSpPr>
          <p:nvPr/>
        </p:nvSpPr>
        <p:spPr bwMode="auto">
          <a:xfrm>
            <a:off x="2366963" y="4192588"/>
            <a:ext cx="131762" cy="133350"/>
          </a:xfrm>
          <a:custGeom>
            <a:avLst/>
            <a:gdLst>
              <a:gd name="T0" fmla="*/ 52387 w 83"/>
              <a:gd name="T1" fmla="*/ 131763 h 84"/>
              <a:gd name="T2" fmla="*/ 77787 w 83"/>
              <a:gd name="T3" fmla="*/ 106363 h 84"/>
              <a:gd name="T4" fmla="*/ 104775 w 83"/>
              <a:gd name="T5" fmla="*/ 79375 h 84"/>
              <a:gd name="T6" fmla="*/ 130175 w 83"/>
              <a:gd name="T7" fmla="*/ 52388 h 84"/>
              <a:gd name="T8" fmla="*/ 104775 w 83"/>
              <a:gd name="T9" fmla="*/ 25400 h 84"/>
              <a:gd name="T10" fmla="*/ 77787 w 83"/>
              <a:gd name="T11" fmla="*/ 0 h 84"/>
              <a:gd name="T12" fmla="*/ 52387 w 83"/>
              <a:gd name="T13" fmla="*/ 0 h 84"/>
              <a:gd name="T14" fmla="*/ 25400 w 83"/>
              <a:gd name="T15" fmla="*/ 0 h 84"/>
              <a:gd name="T16" fmla="*/ 0 w 83"/>
              <a:gd name="T17" fmla="*/ 25400 h 84"/>
              <a:gd name="T18" fmla="*/ 0 w 83"/>
              <a:gd name="T19" fmla="*/ 52388 h 84"/>
              <a:gd name="T20" fmla="*/ 0 w 83"/>
              <a:gd name="T21" fmla="*/ 79375 h 84"/>
              <a:gd name="T22" fmla="*/ 25400 w 83"/>
              <a:gd name="T23" fmla="*/ 106363 h 84"/>
              <a:gd name="T24" fmla="*/ 52387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49" y="67"/>
                </a:lnTo>
                <a:lnTo>
                  <a:pt x="66" y="50"/>
                </a:lnTo>
                <a:lnTo>
                  <a:pt x="82" y="33"/>
                </a:lnTo>
                <a:lnTo>
                  <a:pt x="66" y="16"/>
                </a:lnTo>
                <a:lnTo>
                  <a:pt x="49" y="0"/>
                </a:lnTo>
                <a:lnTo>
                  <a:pt x="33" y="0"/>
                </a:lnTo>
                <a:lnTo>
                  <a:pt x="16" y="0"/>
                </a:lnTo>
                <a:lnTo>
                  <a:pt x="0" y="16"/>
                </a:lnTo>
                <a:lnTo>
                  <a:pt x="0" y="33"/>
                </a:lnTo>
                <a:lnTo>
                  <a:pt x="0" y="50"/>
                </a:lnTo>
                <a:lnTo>
                  <a:pt x="16" y="67"/>
                </a:lnTo>
                <a:lnTo>
                  <a:pt x="33" y="83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858" name="Rectangle 13"/>
          <p:cNvSpPr>
            <a:spLocks noChangeArrowheads="1"/>
          </p:cNvSpPr>
          <p:nvPr/>
        </p:nvSpPr>
        <p:spPr bwMode="auto">
          <a:xfrm>
            <a:off x="2516188" y="3976688"/>
            <a:ext cx="1571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B</a:t>
            </a:r>
          </a:p>
        </p:txBody>
      </p:sp>
      <p:sp>
        <p:nvSpPr>
          <p:cNvPr id="78859" name="Rectangle 14"/>
          <p:cNvSpPr>
            <a:spLocks noChangeArrowheads="1"/>
          </p:cNvSpPr>
          <p:nvPr/>
        </p:nvSpPr>
        <p:spPr bwMode="auto">
          <a:xfrm>
            <a:off x="4327525" y="4238625"/>
            <a:ext cx="1571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C</a:t>
            </a:r>
          </a:p>
        </p:txBody>
      </p:sp>
      <p:sp>
        <p:nvSpPr>
          <p:cNvPr id="78860" name="Line 15"/>
          <p:cNvSpPr>
            <a:spLocks noChangeShapeType="1"/>
          </p:cNvSpPr>
          <p:nvPr/>
        </p:nvSpPr>
        <p:spPr bwMode="auto">
          <a:xfrm flipV="1">
            <a:off x="2430463" y="4248150"/>
            <a:ext cx="18192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1" name="Rectangle 16"/>
          <p:cNvSpPr>
            <a:spLocks noChangeArrowheads="1"/>
          </p:cNvSpPr>
          <p:nvPr/>
        </p:nvSpPr>
        <p:spPr bwMode="auto">
          <a:xfrm>
            <a:off x="6192838" y="2036763"/>
            <a:ext cx="717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ea typeface="MS PGothic" pitchFamily="34" charset="-128"/>
              </a:rPr>
              <a:t>Kínálat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78862" name="Rectangle 17"/>
          <p:cNvSpPr>
            <a:spLocks noChangeArrowheads="1"/>
          </p:cNvSpPr>
          <p:nvPr/>
        </p:nvSpPr>
        <p:spPr bwMode="auto">
          <a:xfrm>
            <a:off x="2516188" y="5735638"/>
            <a:ext cx="1492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A</a:t>
            </a:r>
          </a:p>
        </p:txBody>
      </p:sp>
      <p:sp>
        <p:nvSpPr>
          <p:cNvPr id="78863" name="Line 18"/>
          <p:cNvSpPr>
            <a:spLocks noChangeShapeType="1"/>
          </p:cNvSpPr>
          <p:nvPr/>
        </p:nvSpPr>
        <p:spPr bwMode="auto">
          <a:xfrm flipV="1">
            <a:off x="2433638" y="2374900"/>
            <a:ext cx="4011612" cy="3429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Freeform 19"/>
          <p:cNvSpPr>
            <a:spLocks/>
          </p:cNvSpPr>
          <p:nvPr/>
        </p:nvSpPr>
        <p:spPr bwMode="auto">
          <a:xfrm>
            <a:off x="2366963" y="5741988"/>
            <a:ext cx="131762" cy="133350"/>
          </a:xfrm>
          <a:custGeom>
            <a:avLst/>
            <a:gdLst>
              <a:gd name="T0" fmla="*/ 52387 w 83"/>
              <a:gd name="T1" fmla="*/ 131763 h 84"/>
              <a:gd name="T2" fmla="*/ 77787 w 83"/>
              <a:gd name="T3" fmla="*/ 106363 h 84"/>
              <a:gd name="T4" fmla="*/ 104775 w 83"/>
              <a:gd name="T5" fmla="*/ 79375 h 84"/>
              <a:gd name="T6" fmla="*/ 130175 w 83"/>
              <a:gd name="T7" fmla="*/ 52388 h 84"/>
              <a:gd name="T8" fmla="*/ 104775 w 83"/>
              <a:gd name="T9" fmla="*/ 25400 h 84"/>
              <a:gd name="T10" fmla="*/ 77787 w 83"/>
              <a:gd name="T11" fmla="*/ 0 h 84"/>
              <a:gd name="T12" fmla="*/ 52387 w 83"/>
              <a:gd name="T13" fmla="*/ 0 h 84"/>
              <a:gd name="T14" fmla="*/ 25400 w 83"/>
              <a:gd name="T15" fmla="*/ 0 h 84"/>
              <a:gd name="T16" fmla="*/ 0 w 83"/>
              <a:gd name="T17" fmla="*/ 25400 h 84"/>
              <a:gd name="T18" fmla="*/ 0 w 83"/>
              <a:gd name="T19" fmla="*/ 52388 h 84"/>
              <a:gd name="T20" fmla="*/ 0 w 83"/>
              <a:gd name="T21" fmla="*/ 79375 h 84"/>
              <a:gd name="T22" fmla="*/ 25400 w 83"/>
              <a:gd name="T23" fmla="*/ 106363 h 84"/>
              <a:gd name="T24" fmla="*/ 52387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49" y="67"/>
                </a:lnTo>
                <a:lnTo>
                  <a:pt x="66" y="50"/>
                </a:lnTo>
                <a:lnTo>
                  <a:pt x="82" y="33"/>
                </a:lnTo>
                <a:lnTo>
                  <a:pt x="66" y="16"/>
                </a:lnTo>
                <a:lnTo>
                  <a:pt x="49" y="0"/>
                </a:lnTo>
                <a:lnTo>
                  <a:pt x="33" y="0"/>
                </a:lnTo>
                <a:lnTo>
                  <a:pt x="16" y="0"/>
                </a:lnTo>
                <a:lnTo>
                  <a:pt x="0" y="16"/>
                </a:lnTo>
                <a:lnTo>
                  <a:pt x="0" y="33"/>
                </a:lnTo>
                <a:lnTo>
                  <a:pt x="0" y="50"/>
                </a:lnTo>
                <a:lnTo>
                  <a:pt x="16" y="67"/>
                </a:lnTo>
                <a:lnTo>
                  <a:pt x="33" y="83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8324" name="Freeform 20"/>
          <p:cNvSpPr>
            <a:spLocks/>
          </p:cNvSpPr>
          <p:nvPr/>
        </p:nvSpPr>
        <p:spPr bwMode="auto">
          <a:xfrm>
            <a:off x="4203700" y="4192588"/>
            <a:ext cx="131763" cy="133350"/>
          </a:xfrm>
          <a:custGeom>
            <a:avLst/>
            <a:gdLst>
              <a:gd name="T0" fmla="*/ 52388 w 83"/>
              <a:gd name="T1" fmla="*/ 131763 h 84"/>
              <a:gd name="T2" fmla="*/ 104775 w 83"/>
              <a:gd name="T3" fmla="*/ 106363 h 84"/>
              <a:gd name="T4" fmla="*/ 104775 w 83"/>
              <a:gd name="T5" fmla="*/ 79375 h 84"/>
              <a:gd name="T6" fmla="*/ 130175 w 83"/>
              <a:gd name="T7" fmla="*/ 52388 h 84"/>
              <a:gd name="T8" fmla="*/ 104775 w 83"/>
              <a:gd name="T9" fmla="*/ 25400 h 84"/>
              <a:gd name="T10" fmla="*/ 104775 w 83"/>
              <a:gd name="T11" fmla="*/ 0 h 84"/>
              <a:gd name="T12" fmla="*/ 52388 w 83"/>
              <a:gd name="T13" fmla="*/ 0 h 84"/>
              <a:gd name="T14" fmla="*/ 25400 w 83"/>
              <a:gd name="T15" fmla="*/ 0 h 84"/>
              <a:gd name="T16" fmla="*/ 0 w 83"/>
              <a:gd name="T17" fmla="*/ 25400 h 84"/>
              <a:gd name="T18" fmla="*/ 0 w 83"/>
              <a:gd name="T19" fmla="*/ 52388 h 84"/>
              <a:gd name="T20" fmla="*/ 0 w 83"/>
              <a:gd name="T21" fmla="*/ 79375 h 84"/>
              <a:gd name="T22" fmla="*/ 25400 w 83"/>
              <a:gd name="T23" fmla="*/ 106363 h 84"/>
              <a:gd name="T24" fmla="*/ 52388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66" y="67"/>
                </a:lnTo>
                <a:lnTo>
                  <a:pt x="66" y="50"/>
                </a:lnTo>
                <a:lnTo>
                  <a:pt x="82" y="33"/>
                </a:lnTo>
                <a:lnTo>
                  <a:pt x="66" y="16"/>
                </a:lnTo>
                <a:lnTo>
                  <a:pt x="66" y="0"/>
                </a:lnTo>
                <a:lnTo>
                  <a:pt x="33" y="0"/>
                </a:lnTo>
                <a:lnTo>
                  <a:pt x="16" y="0"/>
                </a:lnTo>
                <a:lnTo>
                  <a:pt x="0" y="16"/>
                </a:lnTo>
                <a:lnTo>
                  <a:pt x="0" y="33"/>
                </a:lnTo>
                <a:lnTo>
                  <a:pt x="0" y="50"/>
                </a:lnTo>
                <a:lnTo>
                  <a:pt x="16" y="67"/>
                </a:lnTo>
                <a:lnTo>
                  <a:pt x="33" y="83"/>
                </a:lnTo>
              </a:path>
            </a:pathLst>
          </a:cu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866" name="Rectangle 21"/>
          <p:cNvSpPr>
            <a:spLocks noChangeArrowheads="1"/>
          </p:cNvSpPr>
          <p:nvPr/>
        </p:nvSpPr>
        <p:spPr bwMode="auto">
          <a:xfrm>
            <a:off x="2465387" y="4330700"/>
            <a:ext cx="142081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 dirty="0">
                <a:ea typeface="MS PGothic" pitchFamily="34" charset="-128"/>
              </a:rPr>
              <a:t>Első termelő többlete</a:t>
            </a:r>
            <a:endParaRPr lang="en-GB" altLang="en-US" dirty="0">
              <a:ea typeface="MS PGothic" pitchFamily="34" charset="-128"/>
            </a:endParaRPr>
          </a:p>
        </p:txBody>
      </p:sp>
      <p:sp>
        <p:nvSpPr>
          <p:cNvPr id="78867" name="Rectangle 22"/>
          <p:cNvSpPr>
            <a:spLocks noChangeArrowheads="1"/>
          </p:cNvSpPr>
          <p:nvPr/>
        </p:nvSpPr>
        <p:spPr bwMode="auto">
          <a:xfrm>
            <a:off x="4143375" y="6232525"/>
            <a:ext cx="2905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Q</a:t>
            </a:r>
            <a:r>
              <a:rPr lang="en-GB" altLang="en-US" i="1" baseline="-25000">
                <a:ea typeface="MS PGothic" pitchFamily="34" charset="-128"/>
              </a:rPr>
              <a:t>1</a:t>
            </a:r>
          </a:p>
        </p:txBody>
      </p:sp>
      <p:sp>
        <p:nvSpPr>
          <p:cNvPr id="78868" name="Rectangle 23"/>
          <p:cNvSpPr>
            <a:spLocks noChangeArrowheads="1"/>
          </p:cNvSpPr>
          <p:nvPr/>
        </p:nvSpPr>
        <p:spPr bwMode="auto">
          <a:xfrm>
            <a:off x="5062538" y="6232525"/>
            <a:ext cx="2905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Q</a:t>
            </a:r>
            <a:r>
              <a:rPr lang="en-GB" altLang="en-US" i="1" baseline="-25000">
                <a:ea typeface="MS PGothic" pitchFamily="34" charset="-128"/>
              </a:rPr>
              <a:t>2</a:t>
            </a:r>
          </a:p>
        </p:txBody>
      </p:sp>
      <p:sp>
        <p:nvSpPr>
          <p:cNvPr id="98328" name="Freeform 24"/>
          <p:cNvSpPr>
            <a:spLocks/>
          </p:cNvSpPr>
          <p:nvPr/>
        </p:nvSpPr>
        <p:spPr bwMode="auto">
          <a:xfrm>
            <a:off x="2438400" y="1828800"/>
            <a:ext cx="4700588" cy="4384675"/>
          </a:xfrm>
          <a:custGeom>
            <a:avLst/>
            <a:gdLst>
              <a:gd name="T0" fmla="*/ 0 w 2961"/>
              <a:gd name="T1" fmla="*/ 0 h 2762"/>
              <a:gd name="T2" fmla="*/ 0 w 2961"/>
              <a:gd name="T3" fmla="*/ 4383088 h 2762"/>
              <a:gd name="T4" fmla="*/ 4699000 w 2961"/>
              <a:gd name="T5" fmla="*/ 4383088 h 27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61" h="2762">
                <a:moveTo>
                  <a:pt x="0" y="0"/>
                </a:moveTo>
                <a:lnTo>
                  <a:pt x="0" y="2761"/>
                </a:lnTo>
                <a:lnTo>
                  <a:pt x="2960" y="2761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870" name="Line 25"/>
          <p:cNvSpPr>
            <a:spLocks noChangeShapeType="1"/>
          </p:cNvSpPr>
          <p:nvPr/>
        </p:nvSpPr>
        <p:spPr bwMode="auto">
          <a:xfrm>
            <a:off x="4268788" y="4273550"/>
            <a:ext cx="1587" cy="1933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2417763" y="3486150"/>
            <a:ext cx="2759075" cy="2703513"/>
          </a:xfrm>
          <a:custGeom>
            <a:avLst/>
            <a:gdLst>
              <a:gd name="T0" fmla="*/ 0 w 1738"/>
              <a:gd name="T1" fmla="*/ 0 h 1703"/>
              <a:gd name="T2" fmla="*/ 2757488 w 1738"/>
              <a:gd name="T3" fmla="*/ 0 h 1703"/>
              <a:gd name="T4" fmla="*/ 2757488 w 1738"/>
              <a:gd name="T5" fmla="*/ 2701925 h 17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38" h="1703">
                <a:moveTo>
                  <a:pt x="0" y="0"/>
                </a:moveTo>
                <a:lnTo>
                  <a:pt x="1737" y="0"/>
                </a:lnTo>
                <a:lnTo>
                  <a:pt x="1737" y="170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872" name="Rectangle 12"/>
          <p:cNvSpPr>
            <a:spLocks noChangeArrowheads="1"/>
          </p:cNvSpPr>
          <p:nvPr/>
        </p:nvSpPr>
        <p:spPr bwMode="auto">
          <a:xfrm>
            <a:off x="2097088" y="3348038"/>
            <a:ext cx="2222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it-IT" altLang="en-US" i="1">
                <a:ea typeface="MS PGothic" pitchFamily="34" charset="-128"/>
              </a:rPr>
              <a:t>P</a:t>
            </a:r>
            <a:r>
              <a:rPr lang="it-IT" altLang="en-US" i="1" baseline="-25000">
                <a:ea typeface="MS PGothic" pitchFamily="34" charset="-128"/>
              </a:rPr>
              <a:t>2</a:t>
            </a:r>
          </a:p>
        </p:txBody>
      </p:sp>
      <p:sp>
        <p:nvSpPr>
          <p:cNvPr id="78873" name="Rectangle 27"/>
          <p:cNvSpPr>
            <a:spLocks noChangeArrowheads="1"/>
          </p:cNvSpPr>
          <p:nvPr/>
        </p:nvSpPr>
        <p:spPr bwMode="auto">
          <a:xfrm>
            <a:off x="5062538" y="6232525"/>
            <a:ext cx="24606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it-IT" altLang="en-US" i="1">
                <a:ea typeface="MS PGothic" pitchFamily="34" charset="-128"/>
              </a:rPr>
              <a:t>Q</a:t>
            </a:r>
            <a:r>
              <a:rPr lang="it-IT" altLang="en-US" i="1" baseline="-25000">
                <a:ea typeface="MS PGothic" pitchFamily="34" charset="-128"/>
              </a:rPr>
              <a:t>2</a:t>
            </a:r>
          </a:p>
        </p:txBody>
      </p:sp>
      <p:sp>
        <p:nvSpPr>
          <p:cNvPr id="28" name="Rectangle 6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extLst/>
        </p:spPr>
        <p:txBody>
          <a:bodyPr lIns="90488" tIns="44450" rIns="90488" bIns="44450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z="4000" smtClean="0"/>
              <a:t>Árváltozások hatása a termelői többletre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31545299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4"/>
          <p:cNvSpPr>
            <a:spLocks/>
          </p:cNvSpPr>
          <p:nvPr/>
        </p:nvSpPr>
        <p:spPr bwMode="auto">
          <a:xfrm>
            <a:off x="2366963" y="3405188"/>
            <a:ext cx="131762" cy="133350"/>
          </a:xfrm>
          <a:custGeom>
            <a:avLst/>
            <a:gdLst>
              <a:gd name="T0" fmla="*/ 52387 w 83"/>
              <a:gd name="T1" fmla="*/ 131763 h 84"/>
              <a:gd name="T2" fmla="*/ 77787 w 83"/>
              <a:gd name="T3" fmla="*/ 131763 h 84"/>
              <a:gd name="T4" fmla="*/ 104775 w 83"/>
              <a:gd name="T5" fmla="*/ 106363 h 84"/>
              <a:gd name="T6" fmla="*/ 130175 w 83"/>
              <a:gd name="T7" fmla="*/ 79375 h 84"/>
              <a:gd name="T8" fmla="*/ 104775 w 83"/>
              <a:gd name="T9" fmla="*/ 52388 h 84"/>
              <a:gd name="T10" fmla="*/ 77787 w 83"/>
              <a:gd name="T11" fmla="*/ 25400 h 84"/>
              <a:gd name="T12" fmla="*/ 52387 w 83"/>
              <a:gd name="T13" fmla="*/ 0 h 84"/>
              <a:gd name="T14" fmla="*/ 25400 w 83"/>
              <a:gd name="T15" fmla="*/ 25400 h 84"/>
              <a:gd name="T16" fmla="*/ 0 w 83"/>
              <a:gd name="T17" fmla="*/ 52388 h 84"/>
              <a:gd name="T18" fmla="*/ 0 w 83"/>
              <a:gd name="T19" fmla="*/ 79375 h 84"/>
              <a:gd name="T20" fmla="*/ 0 w 83"/>
              <a:gd name="T21" fmla="*/ 106363 h 84"/>
              <a:gd name="T22" fmla="*/ 25400 w 83"/>
              <a:gd name="T23" fmla="*/ 131763 h 84"/>
              <a:gd name="T24" fmla="*/ 52387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49" y="83"/>
                </a:lnTo>
                <a:lnTo>
                  <a:pt x="66" y="67"/>
                </a:lnTo>
                <a:lnTo>
                  <a:pt x="82" y="50"/>
                </a:lnTo>
                <a:lnTo>
                  <a:pt x="66" y="33"/>
                </a:lnTo>
                <a:lnTo>
                  <a:pt x="49" y="16"/>
                </a:lnTo>
                <a:lnTo>
                  <a:pt x="33" y="0"/>
                </a:lnTo>
                <a:lnTo>
                  <a:pt x="16" y="16"/>
                </a:lnTo>
                <a:lnTo>
                  <a:pt x="0" y="33"/>
                </a:lnTo>
                <a:lnTo>
                  <a:pt x="0" y="50"/>
                </a:lnTo>
                <a:lnTo>
                  <a:pt x="0" y="67"/>
                </a:lnTo>
                <a:lnTo>
                  <a:pt x="16" y="83"/>
                </a:lnTo>
                <a:lnTo>
                  <a:pt x="33" y="83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899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4137B41-A5D4-42C6-9340-47E525F4A82D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24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0900" name="Rectangle 7"/>
          <p:cNvSpPr>
            <a:spLocks noChangeArrowheads="1"/>
          </p:cNvSpPr>
          <p:nvPr/>
        </p:nvSpPr>
        <p:spPr bwMode="auto">
          <a:xfrm>
            <a:off x="6376988" y="6232525"/>
            <a:ext cx="1116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ea typeface="MS PGothic" pitchFamily="34" charset="-128"/>
              </a:rPr>
              <a:t>Mennyiség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98312" name="Freeform 8"/>
          <p:cNvSpPr>
            <a:spLocks/>
          </p:cNvSpPr>
          <p:nvPr/>
        </p:nvSpPr>
        <p:spPr bwMode="auto">
          <a:xfrm>
            <a:off x="2447925" y="4244975"/>
            <a:ext cx="1809750" cy="1550988"/>
          </a:xfrm>
          <a:custGeom>
            <a:avLst/>
            <a:gdLst>
              <a:gd name="T0" fmla="*/ 1808189 w 1159"/>
              <a:gd name="T1" fmla="*/ 0 h 977"/>
              <a:gd name="T2" fmla="*/ 0 w 1159"/>
              <a:gd name="T3" fmla="*/ 0 h 977"/>
              <a:gd name="T4" fmla="*/ 0 w 1159"/>
              <a:gd name="T5" fmla="*/ 1549400 h 977"/>
              <a:gd name="T6" fmla="*/ 1808189 w 1159"/>
              <a:gd name="T7" fmla="*/ 0 h 9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9" h="977">
                <a:moveTo>
                  <a:pt x="1158" y="0"/>
                </a:moveTo>
                <a:lnTo>
                  <a:pt x="0" y="0"/>
                </a:lnTo>
                <a:lnTo>
                  <a:pt x="0" y="976"/>
                </a:lnTo>
                <a:lnTo>
                  <a:pt x="1158" y="0"/>
                </a:lnTo>
              </a:path>
            </a:pathLst>
          </a:cu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1676400" y="1752600"/>
            <a:ext cx="230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ea typeface="MS PGothic" pitchFamily="34" charset="-128"/>
              </a:rPr>
              <a:t>Ár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80903" name="Rectangle 10"/>
          <p:cNvSpPr>
            <a:spLocks noChangeArrowheads="1"/>
          </p:cNvSpPr>
          <p:nvPr/>
        </p:nvSpPr>
        <p:spPr bwMode="auto">
          <a:xfrm>
            <a:off x="2300288" y="6232525"/>
            <a:ext cx="1206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0</a:t>
            </a:r>
          </a:p>
        </p:txBody>
      </p:sp>
      <p:sp>
        <p:nvSpPr>
          <p:cNvPr id="80904" name="Rectangle 11"/>
          <p:cNvSpPr>
            <a:spLocks noChangeArrowheads="1"/>
          </p:cNvSpPr>
          <p:nvPr/>
        </p:nvSpPr>
        <p:spPr bwMode="auto">
          <a:xfrm>
            <a:off x="2097088" y="410845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P</a:t>
            </a:r>
            <a:r>
              <a:rPr lang="en-GB" altLang="en-US" i="1" baseline="-25000">
                <a:ea typeface="MS PGothic" pitchFamily="34" charset="-128"/>
              </a:rPr>
              <a:t>1</a:t>
            </a:r>
          </a:p>
        </p:txBody>
      </p:sp>
      <p:sp>
        <p:nvSpPr>
          <p:cNvPr id="98316" name="Freeform 12"/>
          <p:cNvSpPr>
            <a:spLocks/>
          </p:cNvSpPr>
          <p:nvPr/>
        </p:nvSpPr>
        <p:spPr bwMode="auto">
          <a:xfrm>
            <a:off x="2366963" y="4192588"/>
            <a:ext cx="131762" cy="133350"/>
          </a:xfrm>
          <a:custGeom>
            <a:avLst/>
            <a:gdLst>
              <a:gd name="T0" fmla="*/ 52387 w 83"/>
              <a:gd name="T1" fmla="*/ 131763 h 84"/>
              <a:gd name="T2" fmla="*/ 77787 w 83"/>
              <a:gd name="T3" fmla="*/ 106363 h 84"/>
              <a:gd name="T4" fmla="*/ 104775 w 83"/>
              <a:gd name="T5" fmla="*/ 79375 h 84"/>
              <a:gd name="T6" fmla="*/ 130175 w 83"/>
              <a:gd name="T7" fmla="*/ 52388 h 84"/>
              <a:gd name="T8" fmla="*/ 104775 w 83"/>
              <a:gd name="T9" fmla="*/ 25400 h 84"/>
              <a:gd name="T10" fmla="*/ 77787 w 83"/>
              <a:gd name="T11" fmla="*/ 0 h 84"/>
              <a:gd name="T12" fmla="*/ 52387 w 83"/>
              <a:gd name="T13" fmla="*/ 0 h 84"/>
              <a:gd name="T14" fmla="*/ 25400 w 83"/>
              <a:gd name="T15" fmla="*/ 0 h 84"/>
              <a:gd name="T16" fmla="*/ 0 w 83"/>
              <a:gd name="T17" fmla="*/ 25400 h 84"/>
              <a:gd name="T18" fmla="*/ 0 w 83"/>
              <a:gd name="T19" fmla="*/ 52388 h 84"/>
              <a:gd name="T20" fmla="*/ 0 w 83"/>
              <a:gd name="T21" fmla="*/ 79375 h 84"/>
              <a:gd name="T22" fmla="*/ 25400 w 83"/>
              <a:gd name="T23" fmla="*/ 106363 h 84"/>
              <a:gd name="T24" fmla="*/ 52387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49" y="67"/>
                </a:lnTo>
                <a:lnTo>
                  <a:pt x="66" y="50"/>
                </a:lnTo>
                <a:lnTo>
                  <a:pt x="82" y="33"/>
                </a:lnTo>
                <a:lnTo>
                  <a:pt x="66" y="16"/>
                </a:lnTo>
                <a:lnTo>
                  <a:pt x="49" y="0"/>
                </a:lnTo>
                <a:lnTo>
                  <a:pt x="33" y="0"/>
                </a:lnTo>
                <a:lnTo>
                  <a:pt x="16" y="0"/>
                </a:lnTo>
                <a:lnTo>
                  <a:pt x="0" y="16"/>
                </a:lnTo>
                <a:lnTo>
                  <a:pt x="0" y="33"/>
                </a:lnTo>
                <a:lnTo>
                  <a:pt x="0" y="50"/>
                </a:lnTo>
                <a:lnTo>
                  <a:pt x="16" y="67"/>
                </a:lnTo>
                <a:lnTo>
                  <a:pt x="33" y="83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06" name="Rectangle 13"/>
          <p:cNvSpPr>
            <a:spLocks noChangeArrowheads="1"/>
          </p:cNvSpPr>
          <p:nvPr/>
        </p:nvSpPr>
        <p:spPr bwMode="auto">
          <a:xfrm>
            <a:off x="2516188" y="3976688"/>
            <a:ext cx="1571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B</a:t>
            </a:r>
          </a:p>
        </p:txBody>
      </p:sp>
      <p:sp>
        <p:nvSpPr>
          <p:cNvPr id="80907" name="Rectangle 14"/>
          <p:cNvSpPr>
            <a:spLocks noChangeArrowheads="1"/>
          </p:cNvSpPr>
          <p:nvPr/>
        </p:nvSpPr>
        <p:spPr bwMode="auto">
          <a:xfrm>
            <a:off x="4327525" y="4238625"/>
            <a:ext cx="1571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C</a:t>
            </a:r>
          </a:p>
        </p:txBody>
      </p:sp>
      <p:sp>
        <p:nvSpPr>
          <p:cNvPr id="80908" name="Line 15"/>
          <p:cNvSpPr>
            <a:spLocks noChangeShapeType="1"/>
          </p:cNvSpPr>
          <p:nvPr/>
        </p:nvSpPr>
        <p:spPr bwMode="auto">
          <a:xfrm flipV="1">
            <a:off x="2430463" y="4248150"/>
            <a:ext cx="18192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Rectangle 16"/>
          <p:cNvSpPr>
            <a:spLocks noChangeArrowheads="1"/>
          </p:cNvSpPr>
          <p:nvPr/>
        </p:nvSpPr>
        <p:spPr bwMode="auto">
          <a:xfrm>
            <a:off x="6192838" y="2036763"/>
            <a:ext cx="717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ea typeface="MS PGothic" pitchFamily="34" charset="-128"/>
              </a:rPr>
              <a:t>Kínálat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80910" name="Rectangle 17"/>
          <p:cNvSpPr>
            <a:spLocks noChangeArrowheads="1"/>
          </p:cNvSpPr>
          <p:nvPr/>
        </p:nvSpPr>
        <p:spPr bwMode="auto">
          <a:xfrm>
            <a:off x="2516188" y="5735638"/>
            <a:ext cx="1492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A</a:t>
            </a:r>
          </a:p>
        </p:txBody>
      </p:sp>
      <p:sp>
        <p:nvSpPr>
          <p:cNvPr id="80911" name="Line 18"/>
          <p:cNvSpPr>
            <a:spLocks noChangeShapeType="1"/>
          </p:cNvSpPr>
          <p:nvPr/>
        </p:nvSpPr>
        <p:spPr bwMode="auto">
          <a:xfrm flipV="1">
            <a:off x="2433638" y="2374900"/>
            <a:ext cx="4011612" cy="3429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Freeform 19"/>
          <p:cNvSpPr>
            <a:spLocks/>
          </p:cNvSpPr>
          <p:nvPr/>
        </p:nvSpPr>
        <p:spPr bwMode="auto">
          <a:xfrm>
            <a:off x="2366963" y="5741988"/>
            <a:ext cx="131762" cy="133350"/>
          </a:xfrm>
          <a:custGeom>
            <a:avLst/>
            <a:gdLst>
              <a:gd name="T0" fmla="*/ 52387 w 83"/>
              <a:gd name="T1" fmla="*/ 131763 h 84"/>
              <a:gd name="T2" fmla="*/ 77787 w 83"/>
              <a:gd name="T3" fmla="*/ 106363 h 84"/>
              <a:gd name="T4" fmla="*/ 104775 w 83"/>
              <a:gd name="T5" fmla="*/ 79375 h 84"/>
              <a:gd name="T6" fmla="*/ 130175 w 83"/>
              <a:gd name="T7" fmla="*/ 52388 h 84"/>
              <a:gd name="T8" fmla="*/ 104775 w 83"/>
              <a:gd name="T9" fmla="*/ 25400 h 84"/>
              <a:gd name="T10" fmla="*/ 77787 w 83"/>
              <a:gd name="T11" fmla="*/ 0 h 84"/>
              <a:gd name="T12" fmla="*/ 52387 w 83"/>
              <a:gd name="T13" fmla="*/ 0 h 84"/>
              <a:gd name="T14" fmla="*/ 25400 w 83"/>
              <a:gd name="T15" fmla="*/ 0 h 84"/>
              <a:gd name="T16" fmla="*/ 0 w 83"/>
              <a:gd name="T17" fmla="*/ 25400 h 84"/>
              <a:gd name="T18" fmla="*/ 0 w 83"/>
              <a:gd name="T19" fmla="*/ 52388 h 84"/>
              <a:gd name="T20" fmla="*/ 0 w 83"/>
              <a:gd name="T21" fmla="*/ 79375 h 84"/>
              <a:gd name="T22" fmla="*/ 25400 w 83"/>
              <a:gd name="T23" fmla="*/ 106363 h 84"/>
              <a:gd name="T24" fmla="*/ 52387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49" y="67"/>
                </a:lnTo>
                <a:lnTo>
                  <a:pt x="66" y="50"/>
                </a:lnTo>
                <a:lnTo>
                  <a:pt x="82" y="33"/>
                </a:lnTo>
                <a:lnTo>
                  <a:pt x="66" y="16"/>
                </a:lnTo>
                <a:lnTo>
                  <a:pt x="49" y="0"/>
                </a:lnTo>
                <a:lnTo>
                  <a:pt x="33" y="0"/>
                </a:lnTo>
                <a:lnTo>
                  <a:pt x="16" y="0"/>
                </a:lnTo>
                <a:lnTo>
                  <a:pt x="0" y="16"/>
                </a:lnTo>
                <a:lnTo>
                  <a:pt x="0" y="33"/>
                </a:lnTo>
                <a:lnTo>
                  <a:pt x="0" y="50"/>
                </a:lnTo>
                <a:lnTo>
                  <a:pt x="16" y="67"/>
                </a:lnTo>
                <a:lnTo>
                  <a:pt x="33" y="83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8324" name="Freeform 20"/>
          <p:cNvSpPr>
            <a:spLocks/>
          </p:cNvSpPr>
          <p:nvPr/>
        </p:nvSpPr>
        <p:spPr bwMode="auto">
          <a:xfrm>
            <a:off x="4203700" y="4192588"/>
            <a:ext cx="131763" cy="133350"/>
          </a:xfrm>
          <a:custGeom>
            <a:avLst/>
            <a:gdLst>
              <a:gd name="T0" fmla="*/ 52388 w 83"/>
              <a:gd name="T1" fmla="*/ 131763 h 84"/>
              <a:gd name="T2" fmla="*/ 104775 w 83"/>
              <a:gd name="T3" fmla="*/ 106363 h 84"/>
              <a:gd name="T4" fmla="*/ 104775 w 83"/>
              <a:gd name="T5" fmla="*/ 79375 h 84"/>
              <a:gd name="T6" fmla="*/ 130175 w 83"/>
              <a:gd name="T7" fmla="*/ 52388 h 84"/>
              <a:gd name="T8" fmla="*/ 104775 w 83"/>
              <a:gd name="T9" fmla="*/ 25400 h 84"/>
              <a:gd name="T10" fmla="*/ 104775 w 83"/>
              <a:gd name="T11" fmla="*/ 0 h 84"/>
              <a:gd name="T12" fmla="*/ 52388 w 83"/>
              <a:gd name="T13" fmla="*/ 0 h 84"/>
              <a:gd name="T14" fmla="*/ 25400 w 83"/>
              <a:gd name="T15" fmla="*/ 0 h 84"/>
              <a:gd name="T16" fmla="*/ 0 w 83"/>
              <a:gd name="T17" fmla="*/ 25400 h 84"/>
              <a:gd name="T18" fmla="*/ 0 w 83"/>
              <a:gd name="T19" fmla="*/ 52388 h 84"/>
              <a:gd name="T20" fmla="*/ 0 w 83"/>
              <a:gd name="T21" fmla="*/ 79375 h 84"/>
              <a:gd name="T22" fmla="*/ 25400 w 83"/>
              <a:gd name="T23" fmla="*/ 106363 h 84"/>
              <a:gd name="T24" fmla="*/ 52388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66" y="67"/>
                </a:lnTo>
                <a:lnTo>
                  <a:pt x="66" y="50"/>
                </a:lnTo>
                <a:lnTo>
                  <a:pt x="82" y="33"/>
                </a:lnTo>
                <a:lnTo>
                  <a:pt x="66" y="16"/>
                </a:lnTo>
                <a:lnTo>
                  <a:pt x="66" y="0"/>
                </a:lnTo>
                <a:lnTo>
                  <a:pt x="33" y="0"/>
                </a:lnTo>
                <a:lnTo>
                  <a:pt x="16" y="0"/>
                </a:lnTo>
                <a:lnTo>
                  <a:pt x="0" y="16"/>
                </a:lnTo>
                <a:lnTo>
                  <a:pt x="0" y="33"/>
                </a:lnTo>
                <a:lnTo>
                  <a:pt x="0" y="50"/>
                </a:lnTo>
                <a:lnTo>
                  <a:pt x="16" y="67"/>
                </a:lnTo>
                <a:lnTo>
                  <a:pt x="33" y="83"/>
                </a:lnTo>
              </a:path>
            </a:pathLst>
          </a:cu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14" name="Rectangle 21"/>
          <p:cNvSpPr>
            <a:spLocks noChangeArrowheads="1"/>
          </p:cNvSpPr>
          <p:nvPr/>
        </p:nvSpPr>
        <p:spPr bwMode="auto">
          <a:xfrm>
            <a:off x="2359025" y="4330700"/>
            <a:ext cx="1420813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>
                <a:ea typeface="MS PGothic" pitchFamily="34" charset="-128"/>
              </a:rPr>
              <a:t>Az első termelő eredeti többlete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80915" name="Rectangle 22"/>
          <p:cNvSpPr>
            <a:spLocks noChangeArrowheads="1"/>
          </p:cNvSpPr>
          <p:nvPr/>
        </p:nvSpPr>
        <p:spPr bwMode="auto">
          <a:xfrm>
            <a:off x="4143375" y="6232525"/>
            <a:ext cx="2905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Q</a:t>
            </a:r>
            <a:r>
              <a:rPr lang="en-GB" altLang="en-US" i="1" baseline="-25000">
                <a:ea typeface="MS PGothic" pitchFamily="34" charset="-128"/>
              </a:rPr>
              <a:t>1</a:t>
            </a:r>
          </a:p>
        </p:txBody>
      </p:sp>
      <p:sp>
        <p:nvSpPr>
          <p:cNvPr id="80916" name="Rectangle 23"/>
          <p:cNvSpPr>
            <a:spLocks noChangeArrowheads="1"/>
          </p:cNvSpPr>
          <p:nvPr/>
        </p:nvSpPr>
        <p:spPr bwMode="auto">
          <a:xfrm>
            <a:off x="5062538" y="6232525"/>
            <a:ext cx="2905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Q</a:t>
            </a:r>
            <a:r>
              <a:rPr lang="en-GB" altLang="en-US" i="1" baseline="-25000">
                <a:ea typeface="MS PGothic" pitchFamily="34" charset="-128"/>
              </a:rPr>
              <a:t>2</a:t>
            </a:r>
          </a:p>
        </p:txBody>
      </p:sp>
      <p:sp>
        <p:nvSpPr>
          <p:cNvPr id="98328" name="Freeform 24"/>
          <p:cNvSpPr>
            <a:spLocks/>
          </p:cNvSpPr>
          <p:nvPr/>
        </p:nvSpPr>
        <p:spPr bwMode="auto">
          <a:xfrm>
            <a:off x="2438400" y="1828800"/>
            <a:ext cx="4700588" cy="4384675"/>
          </a:xfrm>
          <a:custGeom>
            <a:avLst/>
            <a:gdLst>
              <a:gd name="T0" fmla="*/ 0 w 2961"/>
              <a:gd name="T1" fmla="*/ 0 h 2762"/>
              <a:gd name="T2" fmla="*/ 0 w 2961"/>
              <a:gd name="T3" fmla="*/ 4383088 h 2762"/>
              <a:gd name="T4" fmla="*/ 4699000 w 2961"/>
              <a:gd name="T5" fmla="*/ 4383088 h 27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61" h="2762">
                <a:moveTo>
                  <a:pt x="0" y="0"/>
                </a:moveTo>
                <a:lnTo>
                  <a:pt x="0" y="2761"/>
                </a:lnTo>
                <a:lnTo>
                  <a:pt x="2960" y="2761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18" name="Line 25"/>
          <p:cNvSpPr>
            <a:spLocks noChangeShapeType="1"/>
          </p:cNvSpPr>
          <p:nvPr/>
        </p:nvSpPr>
        <p:spPr bwMode="auto">
          <a:xfrm>
            <a:off x="4268788" y="4273550"/>
            <a:ext cx="1587" cy="1933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2417763" y="3486150"/>
            <a:ext cx="2759075" cy="2703513"/>
          </a:xfrm>
          <a:custGeom>
            <a:avLst/>
            <a:gdLst>
              <a:gd name="T0" fmla="*/ 0 w 1738"/>
              <a:gd name="T1" fmla="*/ 0 h 1703"/>
              <a:gd name="T2" fmla="*/ 2757488 w 1738"/>
              <a:gd name="T3" fmla="*/ 0 h 1703"/>
              <a:gd name="T4" fmla="*/ 2757488 w 1738"/>
              <a:gd name="T5" fmla="*/ 2701925 h 17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38" h="1703">
                <a:moveTo>
                  <a:pt x="0" y="0"/>
                </a:moveTo>
                <a:lnTo>
                  <a:pt x="1737" y="0"/>
                </a:lnTo>
                <a:lnTo>
                  <a:pt x="1737" y="170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20" name="Rectangle 12"/>
          <p:cNvSpPr>
            <a:spLocks noChangeArrowheads="1"/>
          </p:cNvSpPr>
          <p:nvPr/>
        </p:nvSpPr>
        <p:spPr bwMode="auto">
          <a:xfrm>
            <a:off x="2097088" y="3348038"/>
            <a:ext cx="2667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P</a:t>
            </a:r>
            <a:r>
              <a:rPr lang="en-GB" altLang="en-US" i="1" baseline="-25000">
                <a:ea typeface="MS PGothic" pitchFamily="34" charset="-128"/>
              </a:rPr>
              <a:t>2</a:t>
            </a:r>
          </a:p>
        </p:txBody>
      </p:sp>
      <p:sp>
        <p:nvSpPr>
          <p:cNvPr id="80921" name="Rectangle 27"/>
          <p:cNvSpPr>
            <a:spLocks noChangeArrowheads="1"/>
          </p:cNvSpPr>
          <p:nvPr/>
        </p:nvSpPr>
        <p:spPr bwMode="auto">
          <a:xfrm>
            <a:off x="5062538" y="6232525"/>
            <a:ext cx="2905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Q</a:t>
            </a:r>
            <a:r>
              <a:rPr lang="en-GB" altLang="en-US" i="1" baseline="-25000">
                <a:ea typeface="MS PGothic" pitchFamily="34" charset="-128"/>
              </a:rPr>
              <a:t>2</a:t>
            </a:r>
          </a:p>
        </p:txBody>
      </p:sp>
      <p:sp>
        <p:nvSpPr>
          <p:cNvPr id="80922" name="Rectangle 9"/>
          <p:cNvSpPr>
            <a:spLocks noChangeArrowheads="1"/>
          </p:cNvSpPr>
          <p:nvPr/>
        </p:nvSpPr>
        <p:spPr bwMode="auto">
          <a:xfrm>
            <a:off x="2417763" y="3486150"/>
            <a:ext cx="1838325" cy="758825"/>
          </a:xfrm>
          <a:prstGeom prst="rect">
            <a:avLst/>
          </a:prstGeom>
          <a:solidFill>
            <a:srgbClr val="E6B4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8" name="Freeform 10"/>
          <p:cNvSpPr>
            <a:spLocks/>
          </p:cNvSpPr>
          <p:nvPr/>
        </p:nvSpPr>
        <p:spPr bwMode="auto">
          <a:xfrm>
            <a:off x="4256088" y="3486150"/>
            <a:ext cx="920750" cy="760413"/>
          </a:xfrm>
          <a:custGeom>
            <a:avLst/>
            <a:gdLst>
              <a:gd name="T0" fmla="*/ 0 w 580"/>
              <a:gd name="T1" fmla="*/ 758825 h 479"/>
              <a:gd name="T2" fmla="*/ 0 w 580"/>
              <a:gd name="T3" fmla="*/ 0 h 479"/>
              <a:gd name="T4" fmla="*/ 919163 w 580"/>
              <a:gd name="T5" fmla="*/ 0 h 479"/>
              <a:gd name="T6" fmla="*/ 0 w 580"/>
              <a:gd name="T7" fmla="*/ 758825 h 4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0" h="479">
                <a:moveTo>
                  <a:pt x="0" y="478"/>
                </a:moveTo>
                <a:lnTo>
                  <a:pt x="0" y="0"/>
                </a:lnTo>
                <a:lnTo>
                  <a:pt x="579" y="0"/>
                </a:lnTo>
                <a:lnTo>
                  <a:pt x="0" y="478"/>
                </a:lnTo>
              </a:path>
            </a:pathLst>
          </a:custGeom>
          <a:solidFill>
            <a:srgbClr val="C5AE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24" name="Rectangle 18"/>
          <p:cNvSpPr>
            <a:spLocks noChangeArrowheads="1"/>
          </p:cNvSpPr>
          <p:nvPr/>
        </p:nvSpPr>
        <p:spPr bwMode="auto">
          <a:xfrm>
            <a:off x="2516188" y="3976688"/>
            <a:ext cx="1571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B</a:t>
            </a:r>
          </a:p>
        </p:txBody>
      </p:sp>
      <p:sp>
        <p:nvSpPr>
          <p:cNvPr id="80925" name="Rectangle 19"/>
          <p:cNvSpPr>
            <a:spLocks noChangeArrowheads="1"/>
          </p:cNvSpPr>
          <p:nvPr/>
        </p:nvSpPr>
        <p:spPr bwMode="auto">
          <a:xfrm>
            <a:off x="4327525" y="4238625"/>
            <a:ext cx="1571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C</a:t>
            </a:r>
          </a:p>
        </p:txBody>
      </p:sp>
      <p:sp>
        <p:nvSpPr>
          <p:cNvPr id="80926" name="Rectangle 22"/>
          <p:cNvSpPr>
            <a:spLocks noChangeArrowheads="1"/>
          </p:cNvSpPr>
          <p:nvPr/>
        </p:nvSpPr>
        <p:spPr bwMode="auto">
          <a:xfrm>
            <a:off x="2516188" y="5735638"/>
            <a:ext cx="1492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A</a:t>
            </a:r>
          </a:p>
        </p:txBody>
      </p:sp>
      <p:sp>
        <p:nvSpPr>
          <p:cNvPr id="80927" name="Rectangle 26"/>
          <p:cNvSpPr>
            <a:spLocks noChangeArrowheads="1"/>
          </p:cNvSpPr>
          <p:nvPr/>
        </p:nvSpPr>
        <p:spPr bwMode="auto">
          <a:xfrm>
            <a:off x="2516188" y="3189288"/>
            <a:ext cx="1571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D</a:t>
            </a:r>
          </a:p>
        </p:txBody>
      </p:sp>
      <p:sp>
        <p:nvSpPr>
          <p:cNvPr id="80928" name="Rectangle 29"/>
          <p:cNvSpPr>
            <a:spLocks noChangeArrowheads="1"/>
          </p:cNvSpPr>
          <p:nvPr/>
        </p:nvSpPr>
        <p:spPr bwMode="auto">
          <a:xfrm>
            <a:off x="5299075" y="3373438"/>
            <a:ext cx="1333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F</a:t>
            </a:r>
          </a:p>
        </p:txBody>
      </p:sp>
      <p:sp>
        <p:nvSpPr>
          <p:cNvPr id="80929" name="Line 30"/>
          <p:cNvSpPr>
            <a:spLocks noChangeShapeType="1"/>
          </p:cNvSpPr>
          <p:nvPr/>
        </p:nvSpPr>
        <p:spPr bwMode="auto">
          <a:xfrm>
            <a:off x="3200400" y="2667000"/>
            <a:ext cx="209550" cy="107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0" name="Line 35"/>
          <p:cNvSpPr>
            <a:spLocks noChangeShapeType="1"/>
          </p:cNvSpPr>
          <p:nvPr/>
        </p:nvSpPr>
        <p:spPr bwMode="auto">
          <a:xfrm>
            <a:off x="4557713" y="3762375"/>
            <a:ext cx="766762" cy="739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1" name="Rectangle 38"/>
          <p:cNvSpPr>
            <a:spLocks noChangeArrowheads="1"/>
          </p:cNvSpPr>
          <p:nvPr/>
        </p:nvSpPr>
        <p:spPr bwMode="auto">
          <a:xfrm>
            <a:off x="5378450" y="4395788"/>
            <a:ext cx="200183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>
                <a:ea typeface="MS PGothic" pitchFamily="34" charset="-128"/>
              </a:rPr>
              <a:t>Az új termelő többlete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80932" name="Rectangle 39"/>
          <p:cNvSpPr>
            <a:spLocks noChangeArrowheads="1"/>
          </p:cNvSpPr>
          <p:nvPr/>
        </p:nvSpPr>
        <p:spPr bwMode="auto">
          <a:xfrm>
            <a:off x="2827338" y="2087563"/>
            <a:ext cx="2465387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>
                <a:ea typeface="MS PGothic" pitchFamily="34" charset="-128"/>
              </a:rPr>
              <a:t>Az első termelő további többlete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4000" dirty="0" smtClean="0"/>
              <a:t>Árváltozások hatása a termelői többletre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41884743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dirty="0" smtClean="0"/>
              <a:t>Teljes többlet</a:t>
            </a:r>
            <a:endParaRPr lang="en-GB" altLang="en-US" dirty="0" smtClean="0"/>
          </a:p>
        </p:txBody>
      </p:sp>
      <p:sp>
        <p:nvSpPr>
          <p:cNvPr id="194569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21163"/>
          </a:xfrm>
          <a:extLst/>
        </p:spPr>
        <p:txBody>
          <a:bodyPr lIns="90488" tIns="44450" rIns="90488" bIns="44450"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hu-HU" sz="3600" dirty="0" smtClean="0"/>
              <a:t>Versenyző, </a:t>
            </a:r>
            <a:r>
              <a:rPr lang="hu-HU" sz="3600" dirty="0" err="1" smtClean="0"/>
              <a:t>externáliák</a:t>
            </a:r>
            <a:r>
              <a:rPr lang="hu-HU" sz="3600" dirty="0" smtClean="0"/>
              <a:t> nélküli piacon:</a:t>
            </a:r>
            <a:endParaRPr lang="en-GB" sz="360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hu-HU" sz="3600" b="1" dirty="0" smtClean="0"/>
              <a:t>Teljes többlet (társadalmi jólét)</a:t>
            </a:r>
            <a:r>
              <a:rPr lang="en-GB" sz="3600" b="1" dirty="0" smtClean="0"/>
              <a:t> = </a:t>
            </a:r>
            <a:r>
              <a:rPr lang="hu-HU" sz="3600" b="1" dirty="0" smtClean="0"/>
              <a:t>fogyasztói többlet + termelői többlet</a:t>
            </a:r>
            <a:endParaRPr lang="en-GB" sz="3600" b="1" dirty="0" smtClean="0"/>
          </a:p>
        </p:txBody>
      </p:sp>
      <p:sp>
        <p:nvSpPr>
          <p:cNvPr id="82948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A66A5088-C164-46AD-8826-10207EE9EBF6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25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61276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dirty="0" smtClean="0"/>
              <a:t>Teljes többlet</a:t>
            </a:r>
            <a:endParaRPr lang="en-GB" altLang="en-US" dirty="0" smtClean="0"/>
          </a:p>
        </p:txBody>
      </p:sp>
      <p:sp>
        <p:nvSpPr>
          <p:cNvPr id="194569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  <a:extLst/>
        </p:spPr>
        <p:txBody>
          <a:bodyPr lIns="90488" tIns="44450" rIns="90488" bIns="44450"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hu-HU" sz="3600" b="1" dirty="0" smtClean="0"/>
              <a:t>Fogyasztói többlet = </a:t>
            </a:r>
            <a:r>
              <a:rPr lang="hu-HU" sz="3600" dirty="0" smtClean="0"/>
              <a:t>a termék értéke a vevők számára – a vevők által kifizetett összeg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hu-HU" sz="3600" b="1" dirty="0" smtClean="0"/>
              <a:t>Termelői többlet = </a:t>
            </a:r>
            <a:r>
              <a:rPr lang="hu-HU" sz="3600" dirty="0" smtClean="0"/>
              <a:t>az eladóknak kifizetett összeg – az eladók költségei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hu-HU" sz="3600" b="1" dirty="0" smtClean="0">
                <a:sym typeface="Wingdings" panose="05000000000000000000" pitchFamily="2" charset="2"/>
              </a:rPr>
              <a:t>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hu-HU" sz="3600" b="1" dirty="0" smtClean="0">
                <a:sym typeface="Wingdings" panose="05000000000000000000" pitchFamily="2" charset="2"/>
              </a:rPr>
              <a:t>Teljes többlet = </a:t>
            </a:r>
            <a:r>
              <a:rPr lang="hu-HU" sz="3600" dirty="0" smtClean="0">
                <a:sym typeface="Wingdings" panose="05000000000000000000" pitchFamily="2" charset="2"/>
              </a:rPr>
              <a:t>a termék értéke a vevők számára – az eladók költségei</a:t>
            </a:r>
            <a:endParaRPr lang="hu-HU" sz="3600" b="1" dirty="0"/>
          </a:p>
        </p:txBody>
      </p:sp>
      <p:sp>
        <p:nvSpPr>
          <p:cNvPr id="82948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A66A5088-C164-46AD-8826-10207EE9EBF6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26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9346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z="3200" smtClean="0"/>
              <a:t>Fogyasztói és termelői többlet piaci egyensúlyban</a:t>
            </a:r>
            <a:endParaRPr lang="en-GB" altLang="en-US" sz="3200" smtClean="0"/>
          </a:p>
        </p:txBody>
      </p:sp>
      <p:sp>
        <p:nvSpPr>
          <p:cNvPr id="84995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C3E1B51F-817C-495E-8B8C-3472C1F86F9E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27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499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499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499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5000" name="Rectangle 7"/>
          <p:cNvSpPr>
            <a:spLocks noChangeArrowheads="1"/>
          </p:cNvSpPr>
          <p:nvPr/>
        </p:nvSpPr>
        <p:spPr bwMode="auto">
          <a:xfrm>
            <a:off x="1447800" y="1752600"/>
            <a:ext cx="1920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Ár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5001" name="Rectangle 8"/>
          <p:cNvSpPr>
            <a:spLocks noChangeArrowheads="1"/>
          </p:cNvSpPr>
          <p:nvPr/>
        </p:nvSpPr>
        <p:spPr bwMode="auto">
          <a:xfrm>
            <a:off x="1095375" y="3673475"/>
            <a:ext cx="12446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hu-HU" altLang="en-US" sz="1500">
                <a:ea typeface="MS PGothic" pitchFamily="34" charset="-128"/>
              </a:rPr>
              <a:t>Egyensúlyi ár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5002" name="Rectangle 9"/>
          <p:cNvSpPr>
            <a:spLocks noChangeArrowheads="1"/>
          </p:cNvSpPr>
          <p:nvPr/>
        </p:nvSpPr>
        <p:spPr bwMode="auto">
          <a:xfrm>
            <a:off x="2106613" y="615315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0</a:t>
            </a:r>
          </a:p>
        </p:txBody>
      </p:sp>
      <p:sp>
        <p:nvSpPr>
          <p:cNvPr id="85003" name="Rectangle 10"/>
          <p:cNvSpPr>
            <a:spLocks noChangeArrowheads="1"/>
          </p:cNvSpPr>
          <p:nvPr/>
        </p:nvSpPr>
        <p:spPr bwMode="auto">
          <a:xfrm>
            <a:off x="7221538" y="6153150"/>
            <a:ext cx="933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Mennyiség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5004" name="Rectangle 11"/>
          <p:cNvSpPr>
            <a:spLocks noChangeArrowheads="1"/>
          </p:cNvSpPr>
          <p:nvPr/>
        </p:nvSpPr>
        <p:spPr bwMode="auto">
          <a:xfrm>
            <a:off x="3852863" y="6194425"/>
            <a:ext cx="165576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 sz="1500">
                <a:ea typeface="MS PGothic" pitchFamily="34" charset="-128"/>
              </a:rPr>
              <a:t>Egyensúlyi mennyiség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221196" name="Freeform 12"/>
          <p:cNvSpPr>
            <a:spLocks/>
          </p:cNvSpPr>
          <p:nvPr/>
        </p:nvSpPr>
        <p:spPr bwMode="auto">
          <a:xfrm>
            <a:off x="2305050" y="3903663"/>
            <a:ext cx="2259013" cy="2236787"/>
          </a:xfrm>
          <a:custGeom>
            <a:avLst/>
            <a:gdLst>
              <a:gd name="T0" fmla="*/ 0 w 1423"/>
              <a:gd name="T1" fmla="*/ 0 h 1409"/>
              <a:gd name="T2" fmla="*/ 2257425 w 1423"/>
              <a:gd name="T3" fmla="*/ 0 h 1409"/>
              <a:gd name="T4" fmla="*/ 2257425 w 1423"/>
              <a:gd name="T5" fmla="*/ 2235200 h 14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23" h="1409">
                <a:moveTo>
                  <a:pt x="0" y="0"/>
                </a:moveTo>
                <a:lnTo>
                  <a:pt x="1422" y="0"/>
                </a:lnTo>
                <a:lnTo>
                  <a:pt x="1422" y="140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5006" name="Rectangle 13"/>
          <p:cNvSpPr>
            <a:spLocks noChangeArrowheads="1"/>
          </p:cNvSpPr>
          <p:nvPr/>
        </p:nvSpPr>
        <p:spPr bwMode="auto">
          <a:xfrm>
            <a:off x="2384425" y="1790700"/>
            <a:ext cx="1444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A</a:t>
            </a:r>
          </a:p>
        </p:txBody>
      </p:sp>
      <p:sp>
        <p:nvSpPr>
          <p:cNvPr id="85007" name="Rectangle 14"/>
          <p:cNvSpPr>
            <a:spLocks noChangeArrowheads="1"/>
          </p:cNvSpPr>
          <p:nvPr/>
        </p:nvSpPr>
        <p:spPr bwMode="auto">
          <a:xfrm>
            <a:off x="6211888" y="2478088"/>
            <a:ext cx="600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Kínálat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5008" name="Rectangle 15"/>
          <p:cNvSpPr>
            <a:spLocks noChangeArrowheads="1"/>
          </p:cNvSpPr>
          <p:nvPr/>
        </p:nvSpPr>
        <p:spPr bwMode="auto">
          <a:xfrm>
            <a:off x="2384425" y="5767388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C</a:t>
            </a:r>
          </a:p>
        </p:txBody>
      </p:sp>
      <p:sp>
        <p:nvSpPr>
          <p:cNvPr id="85009" name="Rectangle 16"/>
          <p:cNvSpPr>
            <a:spLocks noChangeArrowheads="1"/>
          </p:cNvSpPr>
          <p:nvPr/>
        </p:nvSpPr>
        <p:spPr bwMode="auto">
          <a:xfrm>
            <a:off x="6040438" y="523081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B</a:t>
            </a:r>
          </a:p>
        </p:txBody>
      </p:sp>
      <p:sp>
        <p:nvSpPr>
          <p:cNvPr id="85010" name="Rectangle 17"/>
          <p:cNvSpPr>
            <a:spLocks noChangeArrowheads="1"/>
          </p:cNvSpPr>
          <p:nvPr/>
        </p:nvSpPr>
        <p:spPr bwMode="auto">
          <a:xfrm>
            <a:off x="6211888" y="5080000"/>
            <a:ext cx="7064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Kereslet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5011" name="Line 18"/>
          <p:cNvSpPr>
            <a:spLocks noChangeShapeType="1"/>
          </p:cNvSpPr>
          <p:nvPr/>
        </p:nvSpPr>
        <p:spPr bwMode="auto">
          <a:xfrm flipV="1">
            <a:off x="2301875" y="2603500"/>
            <a:ext cx="3773488" cy="32242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2" name="Line 19"/>
          <p:cNvSpPr>
            <a:spLocks noChangeShapeType="1"/>
          </p:cNvSpPr>
          <p:nvPr/>
        </p:nvSpPr>
        <p:spPr bwMode="auto">
          <a:xfrm>
            <a:off x="2303463" y="2030413"/>
            <a:ext cx="3773487" cy="314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204" name="Freeform 20"/>
          <p:cNvSpPr>
            <a:spLocks/>
          </p:cNvSpPr>
          <p:nvPr/>
        </p:nvSpPr>
        <p:spPr bwMode="auto">
          <a:xfrm>
            <a:off x="2284413" y="1776413"/>
            <a:ext cx="5548312" cy="4364037"/>
          </a:xfrm>
          <a:custGeom>
            <a:avLst/>
            <a:gdLst>
              <a:gd name="T0" fmla="*/ 0 w 3495"/>
              <a:gd name="T1" fmla="*/ 0 h 2749"/>
              <a:gd name="T2" fmla="*/ 0 w 3495"/>
              <a:gd name="T3" fmla="*/ 4362450 h 2749"/>
              <a:gd name="T4" fmla="*/ 5546725 w 3495"/>
              <a:gd name="T5" fmla="*/ 4362450 h 27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95" h="2749">
                <a:moveTo>
                  <a:pt x="0" y="0"/>
                </a:moveTo>
                <a:lnTo>
                  <a:pt x="0" y="2748"/>
                </a:lnTo>
                <a:lnTo>
                  <a:pt x="3494" y="2748"/>
                </a:lnTo>
              </a:path>
            </a:pathLst>
          </a:custGeom>
          <a:noFill/>
          <a:ln w="34925" cap="flat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05" name="Freeform 21"/>
          <p:cNvSpPr>
            <a:spLocks/>
          </p:cNvSpPr>
          <p:nvPr/>
        </p:nvSpPr>
        <p:spPr bwMode="auto">
          <a:xfrm>
            <a:off x="2241550" y="5753100"/>
            <a:ext cx="109538" cy="107950"/>
          </a:xfrm>
          <a:custGeom>
            <a:avLst/>
            <a:gdLst>
              <a:gd name="T0" fmla="*/ 63500 w 69"/>
              <a:gd name="T1" fmla="*/ 106363 h 68"/>
              <a:gd name="T2" fmla="*/ 85725 w 69"/>
              <a:gd name="T3" fmla="*/ 106363 h 68"/>
              <a:gd name="T4" fmla="*/ 107950 w 69"/>
              <a:gd name="T5" fmla="*/ 84138 h 68"/>
              <a:gd name="T6" fmla="*/ 107950 w 69"/>
              <a:gd name="T7" fmla="*/ 63500 h 68"/>
              <a:gd name="T8" fmla="*/ 107950 w 69"/>
              <a:gd name="T9" fmla="*/ 22225 h 68"/>
              <a:gd name="T10" fmla="*/ 85725 w 69"/>
              <a:gd name="T11" fmla="*/ 0 h 68"/>
              <a:gd name="T12" fmla="*/ 6350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63500 h 68"/>
              <a:gd name="T20" fmla="*/ 0 w 69"/>
              <a:gd name="T21" fmla="*/ 84138 h 68"/>
              <a:gd name="T22" fmla="*/ 22225 w 69"/>
              <a:gd name="T23" fmla="*/ 106363 h 68"/>
              <a:gd name="T24" fmla="*/ 6350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40" y="67"/>
                </a:moveTo>
                <a:lnTo>
                  <a:pt x="54" y="67"/>
                </a:lnTo>
                <a:lnTo>
                  <a:pt x="68" y="53"/>
                </a:lnTo>
                <a:lnTo>
                  <a:pt x="68" y="40"/>
                </a:lnTo>
                <a:lnTo>
                  <a:pt x="68" y="14"/>
                </a:lnTo>
                <a:lnTo>
                  <a:pt x="54" y="0"/>
                </a:lnTo>
                <a:lnTo>
                  <a:pt x="40" y="0"/>
                </a:lnTo>
                <a:lnTo>
                  <a:pt x="14" y="0"/>
                </a:lnTo>
                <a:lnTo>
                  <a:pt x="0" y="14"/>
                </a:lnTo>
                <a:lnTo>
                  <a:pt x="0" y="40"/>
                </a:lnTo>
                <a:lnTo>
                  <a:pt x="0" y="53"/>
                </a:lnTo>
                <a:lnTo>
                  <a:pt x="14" y="67"/>
                </a:lnTo>
                <a:lnTo>
                  <a:pt x="40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5015" name="Rectangle 22"/>
          <p:cNvSpPr>
            <a:spLocks noChangeArrowheads="1"/>
          </p:cNvSpPr>
          <p:nvPr/>
        </p:nvSpPr>
        <p:spPr bwMode="auto">
          <a:xfrm>
            <a:off x="6040438" y="232886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D</a:t>
            </a:r>
          </a:p>
        </p:txBody>
      </p:sp>
      <p:sp>
        <p:nvSpPr>
          <p:cNvPr id="85016" name="Rectangle 23"/>
          <p:cNvSpPr>
            <a:spLocks noChangeArrowheads="1"/>
          </p:cNvSpPr>
          <p:nvPr/>
        </p:nvSpPr>
        <p:spPr bwMode="auto">
          <a:xfrm>
            <a:off x="4684713" y="3790950"/>
            <a:ext cx="1285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E</a:t>
            </a:r>
          </a:p>
        </p:txBody>
      </p:sp>
      <p:sp>
        <p:nvSpPr>
          <p:cNvPr id="221208" name="Freeform 24"/>
          <p:cNvSpPr>
            <a:spLocks/>
          </p:cNvSpPr>
          <p:nvPr/>
        </p:nvSpPr>
        <p:spPr bwMode="auto">
          <a:xfrm>
            <a:off x="4498975" y="3860800"/>
            <a:ext cx="109538" cy="107950"/>
          </a:xfrm>
          <a:custGeom>
            <a:avLst/>
            <a:gdLst>
              <a:gd name="T0" fmla="*/ 63500 w 69"/>
              <a:gd name="T1" fmla="*/ 106363 h 68"/>
              <a:gd name="T2" fmla="*/ 85725 w 69"/>
              <a:gd name="T3" fmla="*/ 84138 h 68"/>
              <a:gd name="T4" fmla="*/ 107950 w 69"/>
              <a:gd name="T5" fmla="*/ 63500 h 68"/>
              <a:gd name="T6" fmla="*/ 107950 w 69"/>
              <a:gd name="T7" fmla="*/ 42863 h 68"/>
              <a:gd name="T8" fmla="*/ 107950 w 69"/>
              <a:gd name="T9" fmla="*/ 22225 h 68"/>
              <a:gd name="T10" fmla="*/ 85725 w 69"/>
              <a:gd name="T11" fmla="*/ 0 h 68"/>
              <a:gd name="T12" fmla="*/ 6350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42863 h 68"/>
              <a:gd name="T20" fmla="*/ 0 w 69"/>
              <a:gd name="T21" fmla="*/ 63500 h 68"/>
              <a:gd name="T22" fmla="*/ 22225 w 69"/>
              <a:gd name="T23" fmla="*/ 84138 h 68"/>
              <a:gd name="T24" fmla="*/ 6350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40" y="67"/>
                </a:moveTo>
                <a:lnTo>
                  <a:pt x="54" y="53"/>
                </a:lnTo>
                <a:lnTo>
                  <a:pt x="68" y="40"/>
                </a:lnTo>
                <a:lnTo>
                  <a:pt x="68" y="27"/>
                </a:lnTo>
                <a:lnTo>
                  <a:pt x="68" y="14"/>
                </a:lnTo>
                <a:lnTo>
                  <a:pt x="54" y="0"/>
                </a:lnTo>
                <a:lnTo>
                  <a:pt x="40" y="0"/>
                </a:lnTo>
                <a:lnTo>
                  <a:pt x="14" y="0"/>
                </a:lnTo>
                <a:lnTo>
                  <a:pt x="0" y="14"/>
                </a:lnTo>
                <a:lnTo>
                  <a:pt x="0" y="27"/>
                </a:lnTo>
                <a:lnTo>
                  <a:pt x="0" y="40"/>
                </a:lnTo>
                <a:lnTo>
                  <a:pt x="14" y="53"/>
                </a:lnTo>
                <a:lnTo>
                  <a:pt x="40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09" name="Freeform 25"/>
          <p:cNvSpPr>
            <a:spLocks/>
          </p:cNvSpPr>
          <p:nvPr/>
        </p:nvSpPr>
        <p:spPr bwMode="auto">
          <a:xfrm>
            <a:off x="6046788" y="2549525"/>
            <a:ext cx="109537" cy="107950"/>
          </a:xfrm>
          <a:custGeom>
            <a:avLst/>
            <a:gdLst>
              <a:gd name="T0" fmla="*/ 44450 w 69"/>
              <a:gd name="T1" fmla="*/ 106363 h 68"/>
              <a:gd name="T2" fmla="*/ 85725 w 69"/>
              <a:gd name="T3" fmla="*/ 106363 h 68"/>
              <a:gd name="T4" fmla="*/ 85725 w 69"/>
              <a:gd name="T5" fmla="*/ 84138 h 68"/>
              <a:gd name="T6" fmla="*/ 107950 w 69"/>
              <a:gd name="T7" fmla="*/ 63500 h 68"/>
              <a:gd name="T8" fmla="*/ 85725 w 69"/>
              <a:gd name="T9" fmla="*/ 42863 h 68"/>
              <a:gd name="T10" fmla="*/ 85725 w 69"/>
              <a:gd name="T11" fmla="*/ 22225 h 68"/>
              <a:gd name="T12" fmla="*/ 44450 w 69"/>
              <a:gd name="T13" fmla="*/ 0 h 68"/>
              <a:gd name="T14" fmla="*/ 22225 w 69"/>
              <a:gd name="T15" fmla="*/ 22225 h 68"/>
              <a:gd name="T16" fmla="*/ 0 w 69"/>
              <a:gd name="T17" fmla="*/ 42863 h 68"/>
              <a:gd name="T18" fmla="*/ 0 w 69"/>
              <a:gd name="T19" fmla="*/ 63500 h 68"/>
              <a:gd name="T20" fmla="*/ 0 w 69"/>
              <a:gd name="T21" fmla="*/ 84138 h 68"/>
              <a:gd name="T22" fmla="*/ 22225 w 69"/>
              <a:gd name="T23" fmla="*/ 106363 h 68"/>
              <a:gd name="T24" fmla="*/ 4445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28" y="67"/>
                </a:moveTo>
                <a:lnTo>
                  <a:pt x="54" y="67"/>
                </a:lnTo>
                <a:lnTo>
                  <a:pt x="54" y="53"/>
                </a:lnTo>
                <a:lnTo>
                  <a:pt x="68" y="40"/>
                </a:lnTo>
                <a:lnTo>
                  <a:pt x="54" y="27"/>
                </a:lnTo>
                <a:lnTo>
                  <a:pt x="54" y="14"/>
                </a:lnTo>
                <a:lnTo>
                  <a:pt x="28" y="0"/>
                </a:lnTo>
                <a:lnTo>
                  <a:pt x="14" y="14"/>
                </a:lnTo>
                <a:lnTo>
                  <a:pt x="0" y="27"/>
                </a:lnTo>
                <a:lnTo>
                  <a:pt x="0" y="40"/>
                </a:lnTo>
                <a:lnTo>
                  <a:pt x="0" y="53"/>
                </a:lnTo>
                <a:lnTo>
                  <a:pt x="14" y="67"/>
                </a:lnTo>
                <a:lnTo>
                  <a:pt x="28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10" name="Freeform 26"/>
          <p:cNvSpPr>
            <a:spLocks/>
          </p:cNvSpPr>
          <p:nvPr/>
        </p:nvSpPr>
        <p:spPr bwMode="auto">
          <a:xfrm>
            <a:off x="6046788" y="5151438"/>
            <a:ext cx="109537" cy="107950"/>
          </a:xfrm>
          <a:custGeom>
            <a:avLst/>
            <a:gdLst>
              <a:gd name="T0" fmla="*/ 44450 w 69"/>
              <a:gd name="T1" fmla="*/ 106363 h 68"/>
              <a:gd name="T2" fmla="*/ 63500 w 69"/>
              <a:gd name="T3" fmla="*/ 84138 h 68"/>
              <a:gd name="T4" fmla="*/ 85725 w 69"/>
              <a:gd name="T5" fmla="*/ 84138 h 68"/>
              <a:gd name="T6" fmla="*/ 107950 w 69"/>
              <a:gd name="T7" fmla="*/ 42863 h 68"/>
              <a:gd name="T8" fmla="*/ 85725 w 69"/>
              <a:gd name="T9" fmla="*/ 22225 h 68"/>
              <a:gd name="T10" fmla="*/ 63500 w 69"/>
              <a:gd name="T11" fmla="*/ 0 h 68"/>
              <a:gd name="T12" fmla="*/ 4445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42863 h 68"/>
              <a:gd name="T20" fmla="*/ 0 w 69"/>
              <a:gd name="T21" fmla="*/ 84138 h 68"/>
              <a:gd name="T22" fmla="*/ 22225 w 69"/>
              <a:gd name="T23" fmla="*/ 84138 h 68"/>
              <a:gd name="T24" fmla="*/ 4445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28" y="67"/>
                </a:moveTo>
                <a:lnTo>
                  <a:pt x="40" y="53"/>
                </a:lnTo>
                <a:lnTo>
                  <a:pt x="54" y="53"/>
                </a:lnTo>
                <a:lnTo>
                  <a:pt x="68" y="27"/>
                </a:lnTo>
                <a:lnTo>
                  <a:pt x="54" y="14"/>
                </a:lnTo>
                <a:lnTo>
                  <a:pt x="40" y="0"/>
                </a:lnTo>
                <a:lnTo>
                  <a:pt x="28" y="0"/>
                </a:lnTo>
                <a:lnTo>
                  <a:pt x="14" y="0"/>
                </a:lnTo>
                <a:lnTo>
                  <a:pt x="0" y="14"/>
                </a:lnTo>
                <a:lnTo>
                  <a:pt x="0" y="27"/>
                </a:lnTo>
                <a:lnTo>
                  <a:pt x="0" y="53"/>
                </a:lnTo>
                <a:lnTo>
                  <a:pt x="14" y="53"/>
                </a:lnTo>
                <a:lnTo>
                  <a:pt x="28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11" name="Freeform 27"/>
          <p:cNvSpPr>
            <a:spLocks/>
          </p:cNvSpPr>
          <p:nvPr/>
        </p:nvSpPr>
        <p:spPr bwMode="auto">
          <a:xfrm>
            <a:off x="2241550" y="1946275"/>
            <a:ext cx="109538" cy="109538"/>
          </a:xfrm>
          <a:custGeom>
            <a:avLst/>
            <a:gdLst>
              <a:gd name="T0" fmla="*/ 63500 w 69"/>
              <a:gd name="T1" fmla="*/ 107950 h 69"/>
              <a:gd name="T2" fmla="*/ 85725 w 69"/>
              <a:gd name="T3" fmla="*/ 107950 h 69"/>
              <a:gd name="T4" fmla="*/ 107950 w 69"/>
              <a:gd name="T5" fmla="*/ 85725 h 69"/>
              <a:gd name="T6" fmla="*/ 107950 w 69"/>
              <a:gd name="T7" fmla="*/ 65088 h 69"/>
              <a:gd name="T8" fmla="*/ 107950 w 69"/>
              <a:gd name="T9" fmla="*/ 42863 h 69"/>
              <a:gd name="T10" fmla="*/ 85725 w 69"/>
              <a:gd name="T11" fmla="*/ 22225 h 69"/>
              <a:gd name="T12" fmla="*/ 63500 w 69"/>
              <a:gd name="T13" fmla="*/ 0 h 69"/>
              <a:gd name="T14" fmla="*/ 22225 w 69"/>
              <a:gd name="T15" fmla="*/ 22225 h 69"/>
              <a:gd name="T16" fmla="*/ 0 w 69"/>
              <a:gd name="T17" fmla="*/ 42863 h 69"/>
              <a:gd name="T18" fmla="*/ 0 w 69"/>
              <a:gd name="T19" fmla="*/ 65088 h 69"/>
              <a:gd name="T20" fmla="*/ 0 w 69"/>
              <a:gd name="T21" fmla="*/ 85725 h 69"/>
              <a:gd name="T22" fmla="*/ 22225 w 69"/>
              <a:gd name="T23" fmla="*/ 107950 h 69"/>
              <a:gd name="T24" fmla="*/ 63500 w 69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9">
                <a:moveTo>
                  <a:pt x="40" y="68"/>
                </a:moveTo>
                <a:lnTo>
                  <a:pt x="54" y="68"/>
                </a:lnTo>
                <a:lnTo>
                  <a:pt x="68" y="54"/>
                </a:lnTo>
                <a:lnTo>
                  <a:pt x="68" y="41"/>
                </a:lnTo>
                <a:lnTo>
                  <a:pt x="68" y="27"/>
                </a:lnTo>
                <a:lnTo>
                  <a:pt x="54" y="14"/>
                </a:lnTo>
                <a:lnTo>
                  <a:pt x="40" y="0"/>
                </a:lnTo>
                <a:lnTo>
                  <a:pt x="14" y="14"/>
                </a:lnTo>
                <a:lnTo>
                  <a:pt x="0" y="27"/>
                </a:lnTo>
                <a:lnTo>
                  <a:pt x="0" y="41"/>
                </a:lnTo>
                <a:lnTo>
                  <a:pt x="0" y="54"/>
                </a:lnTo>
                <a:lnTo>
                  <a:pt x="14" y="68"/>
                </a:lnTo>
                <a:lnTo>
                  <a:pt x="40" y="6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51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z="3200" smtClean="0"/>
              <a:t>Fogyasztói és termelői többlet piaci egyensúlyban</a:t>
            </a:r>
            <a:endParaRPr lang="en-GB" altLang="en-US" sz="3200" smtClean="0"/>
          </a:p>
        </p:txBody>
      </p:sp>
      <p:sp>
        <p:nvSpPr>
          <p:cNvPr id="87043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19F0694D-58CE-48BE-9376-343688BC5B58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28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704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704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704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7048" name="Rectangle 7"/>
          <p:cNvSpPr>
            <a:spLocks noChangeArrowheads="1"/>
          </p:cNvSpPr>
          <p:nvPr/>
        </p:nvSpPr>
        <p:spPr bwMode="auto">
          <a:xfrm>
            <a:off x="1447800" y="1752600"/>
            <a:ext cx="1920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Ár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7049" name="Rectangle 8"/>
          <p:cNvSpPr>
            <a:spLocks noChangeArrowheads="1"/>
          </p:cNvSpPr>
          <p:nvPr/>
        </p:nvSpPr>
        <p:spPr bwMode="auto">
          <a:xfrm>
            <a:off x="1095375" y="3673475"/>
            <a:ext cx="12446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hu-HU" altLang="en-US" sz="1500">
                <a:ea typeface="MS PGothic" pitchFamily="34" charset="-128"/>
              </a:rPr>
              <a:t>Egyensúlyi ár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7050" name="Rectangle 9"/>
          <p:cNvSpPr>
            <a:spLocks noChangeArrowheads="1"/>
          </p:cNvSpPr>
          <p:nvPr/>
        </p:nvSpPr>
        <p:spPr bwMode="auto">
          <a:xfrm>
            <a:off x="2106613" y="615315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0</a:t>
            </a:r>
          </a:p>
        </p:txBody>
      </p:sp>
      <p:sp>
        <p:nvSpPr>
          <p:cNvPr id="87051" name="Rectangle 10"/>
          <p:cNvSpPr>
            <a:spLocks noChangeArrowheads="1"/>
          </p:cNvSpPr>
          <p:nvPr/>
        </p:nvSpPr>
        <p:spPr bwMode="auto">
          <a:xfrm>
            <a:off x="7221538" y="6153150"/>
            <a:ext cx="933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Mennyiség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7052" name="Rectangle 11"/>
          <p:cNvSpPr>
            <a:spLocks noChangeArrowheads="1"/>
          </p:cNvSpPr>
          <p:nvPr/>
        </p:nvSpPr>
        <p:spPr bwMode="auto">
          <a:xfrm>
            <a:off x="3852863" y="6194425"/>
            <a:ext cx="165576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 sz="1500">
                <a:ea typeface="MS PGothic" pitchFamily="34" charset="-128"/>
              </a:rPr>
              <a:t>Egyensúlyi mennyiség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221196" name="Freeform 12"/>
          <p:cNvSpPr>
            <a:spLocks/>
          </p:cNvSpPr>
          <p:nvPr/>
        </p:nvSpPr>
        <p:spPr bwMode="auto">
          <a:xfrm>
            <a:off x="2305050" y="3903663"/>
            <a:ext cx="2259013" cy="2236787"/>
          </a:xfrm>
          <a:custGeom>
            <a:avLst/>
            <a:gdLst>
              <a:gd name="T0" fmla="*/ 0 w 1423"/>
              <a:gd name="T1" fmla="*/ 0 h 1409"/>
              <a:gd name="T2" fmla="*/ 2257425 w 1423"/>
              <a:gd name="T3" fmla="*/ 0 h 1409"/>
              <a:gd name="T4" fmla="*/ 2257425 w 1423"/>
              <a:gd name="T5" fmla="*/ 2235200 h 14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23" h="1409">
                <a:moveTo>
                  <a:pt x="0" y="0"/>
                </a:moveTo>
                <a:lnTo>
                  <a:pt x="1422" y="0"/>
                </a:lnTo>
                <a:lnTo>
                  <a:pt x="1422" y="140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7054" name="Rectangle 13"/>
          <p:cNvSpPr>
            <a:spLocks noChangeArrowheads="1"/>
          </p:cNvSpPr>
          <p:nvPr/>
        </p:nvSpPr>
        <p:spPr bwMode="auto">
          <a:xfrm>
            <a:off x="2384425" y="1790700"/>
            <a:ext cx="1444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A</a:t>
            </a:r>
          </a:p>
        </p:txBody>
      </p:sp>
      <p:sp>
        <p:nvSpPr>
          <p:cNvPr id="87055" name="Rectangle 14"/>
          <p:cNvSpPr>
            <a:spLocks noChangeArrowheads="1"/>
          </p:cNvSpPr>
          <p:nvPr/>
        </p:nvSpPr>
        <p:spPr bwMode="auto">
          <a:xfrm>
            <a:off x="6211888" y="2478088"/>
            <a:ext cx="600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Kínálat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7056" name="Rectangle 15"/>
          <p:cNvSpPr>
            <a:spLocks noChangeArrowheads="1"/>
          </p:cNvSpPr>
          <p:nvPr/>
        </p:nvSpPr>
        <p:spPr bwMode="auto">
          <a:xfrm>
            <a:off x="2384425" y="5767388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C</a:t>
            </a:r>
          </a:p>
        </p:txBody>
      </p:sp>
      <p:sp>
        <p:nvSpPr>
          <p:cNvPr id="87057" name="Rectangle 16"/>
          <p:cNvSpPr>
            <a:spLocks noChangeArrowheads="1"/>
          </p:cNvSpPr>
          <p:nvPr/>
        </p:nvSpPr>
        <p:spPr bwMode="auto">
          <a:xfrm>
            <a:off x="6040438" y="523081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B</a:t>
            </a:r>
          </a:p>
        </p:txBody>
      </p:sp>
      <p:sp>
        <p:nvSpPr>
          <p:cNvPr id="87058" name="Rectangle 17"/>
          <p:cNvSpPr>
            <a:spLocks noChangeArrowheads="1"/>
          </p:cNvSpPr>
          <p:nvPr/>
        </p:nvSpPr>
        <p:spPr bwMode="auto">
          <a:xfrm>
            <a:off x="6211888" y="5080000"/>
            <a:ext cx="7064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Kereslet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7059" name="Line 18"/>
          <p:cNvSpPr>
            <a:spLocks noChangeShapeType="1"/>
          </p:cNvSpPr>
          <p:nvPr/>
        </p:nvSpPr>
        <p:spPr bwMode="auto">
          <a:xfrm flipV="1">
            <a:off x="2301875" y="2603500"/>
            <a:ext cx="3773488" cy="32242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0" name="Line 19"/>
          <p:cNvSpPr>
            <a:spLocks noChangeShapeType="1"/>
          </p:cNvSpPr>
          <p:nvPr/>
        </p:nvSpPr>
        <p:spPr bwMode="auto">
          <a:xfrm>
            <a:off x="2303463" y="2030413"/>
            <a:ext cx="3773487" cy="314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204" name="Freeform 20"/>
          <p:cNvSpPr>
            <a:spLocks/>
          </p:cNvSpPr>
          <p:nvPr/>
        </p:nvSpPr>
        <p:spPr bwMode="auto">
          <a:xfrm>
            <a:off x="2284413" y="1776413"/>
            <a:ext cx="5548312" cy="4364037"/>
          </a:xfrm>
          <a:custGeom>
            <a:avLst/>
            <a:gdLst>
              <a:gd name="T0" fmla="*/ 0 w 3495"/>
              <a:gd name="T1" fmla="*/ 0 h 2749"/>
              <a:gd name="T2" fmla="*/ 0 w 3495"/>
              <a:gd name="T3" fmla="*/ 4362450 h 2749"/>
              <a:gd name="T4" fmla="*/ 5546725 w 3495"/>
              <a:gd name="T5" fmla="*/ 4362450 h 27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95" h="2749">
                <a:moveTo>
                  <a:pt x="0" y="0"/>
                </a:moveTo>
                <a:lnTo>
                  <a:pt x="0" y="2748"/>
                </a:lnTo>
                <a:lnTo>
                  <a:pt x="3494" y="2748"/>
                </a:lnTo>
              </a:path>
            </a:pathLst>
          </a:custGeom>
          <a:noFill/>
          <a:ln w="34925" cap="flat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05" name="Freeform 21"/>
          <p:cNvSpPr>
            <a:spLocks/>
          </p:cNvSpPr>
          <p:nvPr/>
        </p:nvSpPr>
        <p:spPr bwMode="auto">
          <a:xfrm>
            <a:off x="2241550" y="5753100"/>
            <a:ext cx="109538" cy="107950"/>
          </a:xfrm>
          <a:custGeom>
            <a:avLst/>
            <a:gdLst>
              <a:gd name="T0" fmla="*/ 63500 w 69"/>
              <a:gd name="T1" fmla="*/ 106363 h 68"/>
              <a:gd name="T2" fmla="*/ 85725 w 69"/>
              <a:gd name="T3" fmla="*/ 106363 h 68"/>
              <a:gd name="T4" fmla="*/ 107950 w 69"/>
              <a:gd name="T5" fmla="*/ 84138 h 68"/>
              <a:gd name="T6" fmla="*/ 107950 w 69"/>
              <a:gd name="T7" fmla="*/ 63500 h 68"/>
              <a:gd name="T8" fmla="*/ 107950 w 69"/>
              <a:gd name="T9" fmla="*/ 22225 h 68"/>
              <a:gd name="T10" fmla="*/ 85725 w 69"/>
              <a:gd name="T11" fmla="*/ 0 h 68"/>
              <a:gd name="T12" fmla="*/ 6350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63500 h 68"/>
              <a:gd name="T20" fmla="*/ 0 w 69"/>
              <a:gd name="T21" fmla="*/ 84138 h 68"/>
              <a:gd name="T22" fmla="*/ 22225 w 69"/>
              <a:gd name="T23" fmla="*/ 106363 h 68"/>
              <a:gd name="T24" fmla="*/ 6350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40" y="67"/>
                </a:moveTo>
                <a:lnTo>
                  <a:pt x="54" y="67"/>
                </a:lnTo>
                <a:lnTo>
                  <a:pt x="68" y="53"/>
                </a:lnTo>
                <a:lnTo>
                  <a:pt x="68" y="40"/>
                </a:lnTo>
                <a:lnTo>
                  <a:pt x="68" y="14"/>
                </a:lnTo>
                <a:lnTo>
                  <a:pt x="54" y="0"/>
                </a:lnTo>
                <a:lnTo>
                  <a:pt x="40" y="0"/>
                </a:lnTo>
                <a:lnTo>
                  <a:pt x="14" y="0"/>
                </a:lnTo>
                <a:lnTo>
                  <a:pt x="0" y="14"/>
                </a:lnTo>
                <a:lnTo>
                  <a:pt x="0" y="40"/>
                </a:lnTo>
                <a:lnTo>
                  <a:pt x="0" y="53"/>
                </a:lnTo>
                <a:lnTo>
                  <a:pt x="14" y="67"/>
                </a:lnTo>
                <a:lnTo>
                  <a:pt x="40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7063" name="Rectangle 22"/>
          <p:cNvSpPr>
            <a:spLocks noChangeArrowheads="1"/>
          </p:cNvSpPr>
          <p:nvPr/>
        </p:nvSpPr>
        <p:spPr bwMode="auto">
          <a:xfrm>
            <a:off x="6040438" y="232886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D</a:t>
            </a:r>
          </a:p>
        </p:txBody>
      </p:sp>
      <p:sp>
        <p:nvSpPr>
          <p:cNvPr id="87064" name="Rectangle 23"/>
          <p:cNvSpPr>
            <a:spLocks noChangeArrowheads="1"/>
          </p:cNvSpPr>
          <p:nvPr/>
        </p:nvSpPr>
        <p:spPr bwMode="auto">
          <a:xfrm>
            <a:off x="4684713" y="3790950"/>
            <a:ext cx="1285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E</a:t>
            </a:r>
          </a:p>
        </p:txBody>
      </p:sp>
      <p:sp>
        <p:nvSpPr>
          <p:cNvPr id="221208" name="Freeform 24"/>
          <p:cNvSpPr>
            <a:spLocks/>
          </p:cNvSpPr>
          <p:nvPr/>
        </p:nvSpPr>
        <p:spPr bwMode="auto">
          <a:xfrm>
            <a:off x="4498975" y="3860800"/>
            <a:ext cx="109538" cy="107950"/>
          </a:xfrm>
          <a:custGeom>
            <a:avLst/>
            <a:gdLst>
              <a:gd name="T0" fmla="*/ 63500 w 69"/>
              <a:gd name="T1" fmla="*/ 106363 h 68"/>
              <a:gd name="T2" fmla="*/ 85725 w 69"/>
              <a:gd name="T3" fmla="*/ 84138 h 68"/>
              <a:gd name="T4" fmla="*/ 107950 w 69"/>
              <a:gd name="T5" fmla="*/ 63500 h 68"/>
              <a:gd name="T6" fmla="*/ 107950 w 69"/>
              <a:gd name="T7" fmla="*/ 42863 h 68"/>
              <a:gd name="T8" fmla="*/ 107950 w 69"/>
              <a:gd name="T9" fmla="*/ 22225 h 68"/>
              <a:gd name="T10" fmla="*/ 85725 w 69"/>
              <a:gd name="T11" fmla="*/ 0 h 68"/>
              <a:gd name="T12" fmla="*/ 6350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42863 h 68"/>
              <a:gd name="T20" fmla="*/ 0 w 69"/>
              <a:gd name="T21" fmla="*/ 63500 h 68"/>
              <a:gd name="T22" fmla="*/ 22225 w 69"/>
              <a:gd name="T23" fmla="*/ 84138 h 68"/>
              <a:gd name="T24" fmla="*/ 6350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40" y="67"/>
                </a:moveTo>
                <a:lnTo>
                  <a:pt x="54" y="53"/>
                </a:lnTo>
                <a:lnTo>
                  <a:pt x="68" y="40"/>
                </a:lnTo>
                <a:lnTo>
                  <a:pt x="68" y="27"/>
                </a:lnTo>
                <a:lnTo>
                  <a:pt x="68" y="14"/>
                </a:lnTo>
                <a:lnTo>
                  <a:pt x="54" y="0"/>
                </a:lnTo>
                <a:lnTo>
                  <a:pt x="40" y="0"/>
                </a:lnTo>
                <a:lnTo>
                  <a:pt x="14" y="0"/>
                </a:lnTo>
                <a:lnTo>
                  <a:pt x="0" y="14"/>
                </a:lnTo>
                <a:lnTo>
                  <a:pt x="0" y="27"/>
                </a:lnTo>
                <a:lnTo>
                  <a:pt x="0" y="40"/>
                </a:lnTo>
                <a:lnTo>
                  <a:pt x="14" y="53"/>
                </a:lnTo>
                <a:lnTo>
                  <a:pt x="40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09" name="Freeform 25"/>
          <p:cNvSpPr>
            <a:spLocks/>
          </p:cNvSpPr>
          <p:nvPr/>
        </p:nvSpPr>
        <p:spPr bwMode="auto">
          <a:xfrm>
            <a:off x="6046788" y="2549525"/>
            <a:ext cx="109537" cy="107950"/>
          </a:xfrm>
          <a:custGeom>
            <a:avLst/>
            <a:gdLst>
              <a:gd name="T0" fmla="*/ 44450 w 69"/>
              <a:gd name="T1" fmla="*/ 106363 h 68"/>
              <a:gd name="T2" fmla="*/ 85725 w 69"/>
              <a:gd name="T3" fmla="*/ 106363 h 68"/>
              <a:gd name="T4" fmla="*/ 85725 w 69"/>
              <a:gd name="T5" fmla="*/ 84138 h 68"/>
              <a:gd name="T6" fmla="*/ 107950 w 69"/>
              <a:gd name="T7" fmla="*/ 63500 h 68"/>
              <a:gd name="T8" fmla="*/ 85725 w 69"/>
              <a:gd name="T9" fmla="*/ 42863 h 68"/>
              <a:gd name="T10" fmla="*/ 85725 w 69"/>
              <a:gd name="T11" fmla="*/ 22225 h 68"/>
              <a:gd name="T12" fmla="*/ 44450 w 69"/>
              <a:gd name="T13" fmla="*/ 0 h 68"/>
              <a:gd name="T14" fmla="*/ 22225 w 69"/>
              <a:gd name="T15" fmla="*/ 22225 h 68"/>
              <a:gd name="T16" fmla="*/ 0 w 69"/>
              <a:gd name="T17" fmla="*/ 42863 h 68"/>
              <a:gd name="T18" fmla="*/ 0 w 69"/>
              <a:gd name="T19" fmla="*/ 63500 h 68"/>
              <a:gd name="T20" fmla="*/ 0 w 69"/>
              <a:gd name="T21" fmla="*/ 84138 h 68"/>
              <a:gd name="T22" fmla="*/ 22225 w 69"/>
              <a:gd name="T23" fmla="*/ 106363 h 68"/>
              <a:gd name="T24" fmla="*/ 4445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28" y="67"/>
                </a:moveTo>
                <a:lnTo>
                  <a:pt x="54" y="67"/>
                </a:lnTo>
                <a:lnTo>
                  <a:pt x="54" y="53"/>
                </a:lnTo>
                <a:lnTo>
                  <a:pt x="68" y="40"/>
                </a:lnTo>
                <a:lnTo>
                  <a:pt x="54" y="27"/>
                </a:lnTo>
                <a:lnTo>
                  <a:pt x="54" y="14"/>
                </a:lnTo>
                <a:lnTo>
                  <a:pt x="28" y="0"/>
                </a:lnTo>
                <a:lnTo>
                  <a:pt x="14" y="14"/>
                </a:lnTo>
                <a:lnTo>
                  <a:pt x="0" y="27"/>
                </a:lnTo>
                <a:lnTo>
                  <a:pt x="0" y="40"/>
                </a:lnTo>
                <a:lnTo>
                  <a:pt x="0" y="53"/>
                </a:lnTo>
                <a:lnTo>
                  <a:pt x="14" y="67"/>
                </a:lnTo>
                <a:lnTo>
                  <a:pt x="28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10" name="Freeform 26"/>
          <p:cNvSpPr>
            <a:spLocks/>
          </p:cNvSpPr>
          <p:nvPr/>
        </p:nvSpPr>
        <p:spPr bwMode="auto">
          <a:xfrm>
            <a:off x="6046788" y="5151438"/>
            <a:ext cx="109537" cy="107950"/>
          </a:xfrm>
          <a:custGeom>
            <a:avLst/>
            <a:gdLst>
              <a:gd name="T0" fmla="*/ 44450 w 69"/>
              <a:gd name="T1" fmla="*/ 106363 h 68"/>
              <a:gd name="T2" fmla="*/ 63500 w 69"/>
              <a:gd name="T3" fmla="*/ 84138 h 68"/>
              <a:gd name="T4" fmla="*/ 85725 w 69"/>
              <a:gd name="T5" fmla="*/ 84138 h 68"/>
              <a:gd name="T6" fmla="*/ 107950 w 69"/>
              <a:gd name="T7" fmla="*/ 42863 h 68"/>
              <a:gd name="T8" fmla="*/ 85725 w 69"/>
              <a:gd name="T9" fmla="*/ 22225 h 68"/>
              <a:gd name="T10" fmla="*/ 63500 w 69"/>
              <a:gd name="T11" fmla="*/ 0 h 68"/>
              <a:gd name="T12" fmla="*/ 4445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42863 h 68"/>
              <a:gd name="T20" fmla="*/ 0 w 69"/>
              <a:gd name="T21" fmla="*/ 84138 h 68"/>
              <a:gd name="T22" fmla="*/ 22225 w 69"/>
              <a:gd name="T23" fmla="*/ 84138 h 68"/>
              <a:gd name="T24" fmla="*/ 4445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28" y="67"/>
                </a:moveTo>
                <a:lnTo>
                  <a:pt x="40" y="53"/>
                </a:lnTo>
                <a:lnTo>
                  <a:pt x="54" y="53"/>
                </a:lnTo>
                <a:lnTo>
                  <a:pt x="68" y="27"/>
                </a:lnTo>
                <a:lnTo>
                  <a:pt x="54" y="14"/>
                </a:lnTo>
                <a:lnTo>
                  <a:pt x="40" y="0"/>
                </a:lnTo>
                <a:lnTo>
                  <a:pt x="28" y="0"/>
                </a:lnTo>
                <a:lnTo>
                  <a:pt x="14" y="0"/>
                </a:lnTo>
                <a:lnTo>
                  <a:pt x="0" y="14"/>
                </a:lnTo>
                <a:lnTo>
                  <a:pt x="0" y="27"/>
                </a:lnTo>
                <a:lnTo>
                  <a:pt x="0" y="53"/>
                </a:lnTo>
                <a:lnTo>
                  <a:pt x="14" y="53"/>
                </a:lnTo>
                <a:lnTo>
                  <a:pt x="28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11" name="Freeform 27"/>
          <p:cNvSpPr>
            <a:spLocks/>
          </p:cNvSpPr>
          <p:nvPr/>
        </p:nvSpPr>
        <p:spPr bwMode="auto">
          <a:xfrm>
            <a:off x="2241550" y="1946275"/>
            <a:ext cx="109538" cy="109538"/>
          </a:xfrm>
          <a:custGeom>
            <a:avLst/>
            <a:gdLst>
              <a:gd name="T0" fmla="*/ 63500 w 69"/>
              <a:gd name="T1" fmla="*/ 107950 h 69"/>
              <a:gd name="T2" fmla="*/ 85725 w 69"/>
              <a:gd name="T3" fmla="*/ 107950 h 69"/>
              <a:gd name="T4" fmla="*/ 107950 w 69"/>
              <a:gd name="T5" fmla="*/ 85725 h 69"/>
              <a:gd name="T6" fmla="*/ 107950 w 69"/>
              <a:gd name="T7" fmla="*/ 65088 h 69"/>
              <a:gd name="T8" fmla="*/ 107950 w 69"/>
              <a:gd name="T9" fmla="*/ 42863 h 69"/>
              <a:gd name="T10" fmla="*/ 85725 w 69"/>
              <a:gd name="T11" fmla="*/ 22225 h 69"/>
              <a:gd name="T12" fmla="*/ 63500 w 69"/>
              <a:gd name="T13" fmla="*/ 0 h 69"/>
              <a:gd name="T14" fmla="*/ 22225 w 69"/>
              <a:gd name="T15" fmla="*/ 22225 h 69"/>
              <a:gd name="T16" fmla="*/ 0 w 69"/>
              <a:gd name="T17" fmla="*/ 42863 h 69"/>
              <a:gd name="T18" fmla="*/ 0 w 69"/>
              <a:gd name="T19" fmla="*/ 65088 h 69"/>
              <a:gd name="T20" fmla="*/ 0 w 69"/>
              <a:gd name="T21" fmla="*/ 85725 h 69"/>
              <a:gd name="T22" fmla="*/ 22225 w 69"/>
              <a:gd name="T23" fmla="*/ 107950 h 69"/>
              <a:gd name="T24" fmla="*/ 63500 w 69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9">
                <a:moveTo>
                  <a:pt x="40" y="68"/>
                </a:moveTo>
                <a:lnTo>
                  <a:pt x="54" y="68"/>
                </a:lnTo>
                <a:lnTo>
                  <a:pt x="68" y="54"/>
                </a:lnTo>
                <a:lnTo>
                  <a:pt x="68" y="41"/>
                </a:lnTo>
                <a:lnTo>
                  <a:pt x="68" y="27"/>
                </a:lnTo>
                <a:lnTo>
                  <a:pt x="54" y="14"/>
                </a:lnTo>
                <a:lnTo>
                  <a:pt x="40" y="0"/>
                </a:lnTo>
                <a:lnTo>
                  <a:pt x="14" y="14"/>
                </a:lnTo>
                <a:lnTo>
                  <a:pt x="0" y="27"/>
                </a:lnTo>
                <a:lnTo>
                  <a:pt x="0" y="41"/>
                </a:lnTo>
                <a:lnTo>
                  <a:pt x="0" y="54"/>
                </a:lnTo>
                <a:lnTo>
                  <a:pt x="14" y="68"/>
                </a:lnTo>
                <a:lnTo>
                  <a:pt x="40" y="6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2284413" y="3903663"/>
            <a:ext cx="2279650" cy="1916112"/>
          </a:xfrm>
          <a:custGeom>
            <a:avLst/>
            <a:gdLst>
              <a:gd name="T0" fmla="*/ 2278063 w 1436"/>
              <a:gd name="T1" fmla="*/ 0 h 1207"/>
              <a:gd name="T2" fmla="*/ 0 w 1436"/>
              <a:gd name="T3" fmla="*/ 0 h 1207"/>
              <a:gd name="T4" fmla="*/ 0 w 1436"/>
              <a:gd name="T5" fmla="*/ 1914525 h 1207"/>
              <a:gd name="T6" fmla="*/ 2278063 w 1436"/>
              <a:gd name="T7" fmla="*/ 0 h 12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36" h="1207">
                <a:moveTo>
                  <a:pt x="1435" y="0"/>
                </a:moveTo>
                <a:lnTo>
                  <a:pt x="0" y="0"/>
                </a:lnTo>
                <a:lnTo>
                  <a:pt x="0" y="1206"/>
                </a:lnTo>
                <a:lnTo>
                  <a:pt x="1435" y="0"/>
                </a:lnTo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7070" name="Rectangle 30"/>
          <p:cNvSpPr>
            <a:spLocks noChangeArrowheads="1"/>
          </p:cNvSpPr>
          <p:nvPr/>
        </p:nvSpPr>
        <p:spPr bwMode="auto">
          <a:xfrm>
            <a:off x="2644775" y="4217988"/>
            <a:ext cx="11350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500">
                <a:ea typeface="MS PGothic" pitchFamily="34" charset="-128"/>
              </a:rPr>
              <a:t>Termelői többlet</a:t>
            </a:r>
            <a:endParaRPr lang="it-IT" altLang="en-US" sz="15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862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z="3200" smtClean="0"/>
              <a:t>Fogyasztói és termelői többlet piaci egyensúlyban</a:t>
            </a:r>
            <a:endParaRPr lang="en-GB" altLang="en-US" sz="3200" smtClean="0"/>
          </a:p>
        </p:txBody>
      </p:sp>
      <p:sp>
        <p:nvSpPr>
          <p:cNvPr id="89091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1F619B71-901E-4AB7-B28C-6E660C5FDA0F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29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909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909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909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909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9096" name="Rectangle 7"/>
          <p:cNvSpPr>
            <a:spLocks noChangeArrowheads="1"/>
          </p:cNvSpPr>
          <p:nvPr/>
        </p:nvSpPr>
        <p:spPr bwMode="auto">
          <a:xfrm>
            <a:off x="1447800" y="1752600"/>
            <a:ext cx="1920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Ár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9097" name="Rectangle 8"/>
          <p:cNvSpPr>
            <a:spLocks noChangeArrowheads="1"/>
          </p:cNvSpPr>
          <p:nvPr/>
        </p:nvSpPr>
        <p:spPr bwMode="auto">
          <a:xfrm>
            <a:off x="1095375" y="3673475"/>
            <a:ext cx="12446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hu-HU" altLang="en-US" sz="1500">
                <a:ea typeface="MS PGothic" pitchFamily="34" charset="-128"/>
              </a:rPr>
              <a:t>Egyensúlyi ár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9098" name="Rectangle 9"/>
          <p:cNvSpPr>
            <a:spLocks noChangeArrowheads="1"/>
          </p:cNvSpPr>
          <p:nvPr/>
        </p:nvSpPr>
        <p:spPr bwMode="auto">
          <a:xfrm>
            <a:off x="2106613" y="615315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0</a:t>
            </a:r>
          </a:p>
        </p:txBody>
      </p:sp>
      <p:sp>
        <p:nvSpPr>
          <p:cNvPr id="89099" name="Rectangle 10"/>
          <p:cNvSpPr>
            <a:spLocks noChangeArrowheads="1"/>
          </p:cNvSpPr>
          <p:nvPr/>
        </p:nvSpPr>
        <p:spPr bwMode="auto">
          <a:xfrm>
            <a:off x="7221538" y="6153150"/>
            <a:ext cx="933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Mennyiség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9100" name="Rectangle 11"/>
          <p:cNvSpPr>
            <a:spLocks noChangeArrowheads="1"/>
          </p:cNvSpPr>
          <p:nvPr/>
        </p:nvSpPr>
        <p:spPr bwMode="auto">
          <a:xfrm>
            <a:off x="3852863" y="6194425"/>
            <a:ext cx="165576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 sz="1500">
                <a:ea typeface="MS PGothic" pitchFamily="34" charset="-128"/>
              </a:rPr>
              <a:t>Egyensúlyi mennyiség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221196" name="Freeform 12"/>
          <p:cNvSpPr>
            <a:spLocks/>
          </p:cNvSpPr>
          <p:nvPr/>
        </p:nvSpPr>
        <p:spPr bwMode="auto">
          <a:xfrm>
            <a:off x="2305050" y="3903663"/>
            <a:ext cx="2259013" cy="2236787"/>
          </a:xfrm>
          <a:custGeom>
            <a:avLst/>
            <a:gdLst>
              <a:gd name="T0" fmla="*/ 0 w 1423"/>
              <a:gd name="T1" fmla="*/ 0 h 1409"/>
              <a:gd name="T2" fmla="*/ 2257425 w 1423"/>
              <a:gd name="T3" fmla="*/ 0 h 1409"/>
              <a:gd name="T4" fmla="*/ 2257425 w 1423"/>
              <a:gd name="T5" fmla="*/ 2235200 h 14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23" h="1409">
                <a:moveTo>
                  <a:pt x="0" y="0"/>
                </a:moveTo>
                <a:lnTo>
                  <a:pt x="1422" y="0"/>
                </a:lnTo>
                <a:lnTo>
                  <a:pt x="1422" y="140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102" name="Rectangle 13"/>
          <p:cNvSpPr>
            <a:spLocks noChangeArrowheads="1"/>
          </p:cNvSpPr>
          <p:nvPr/>
        </p:nvSpPr>
        <p:spPr bwMode="auto">
          <a:xfrm>
            <a:off x="2384425" y="1790700"/>
            <a:ext cx="1444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A</a:t>
            </a:r>
          </a:p>
        </p:txBody>
      </p:sp>
      <p:sp>
        <p:nvSpPr>
          <p:cNvPr id="89103" name="Rectangle 14"/>
          <p:cNvSpPr>
            <a:spLocks noChangeArrowheads="1"/>
          </p:cNvSpPr>
          <p:nvPr/>
        </p:nvSpPr>
        <p:spPr bwMode="auto">
          <a:xfrm>
            <a:off x="6211888" y="2478088"/>
            <a:ext cx="600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Kínálat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9104" name="Rectangle 15"/>
          <p:cNvSpPr>
            <a:spLocks noChangeArrowheads="1"/>
          </p:cNvSpPr>
          <p:nvPr/>
        </p:nvSpPr>
        <p:spPr bwMode="auto">
          <a:xfrm>
            <a:off x="2384425" y="5767388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C</a:t>
            </a:r>
          </a:p>
        </p:txBody>
      </p:sp>
      <p:sp>
        <p:nvSpPr>
          <p:cNvPr id="89105" name="Rectangle 16"/>
          <p:cNvSpPr>
            <a:spLocks noChangeArrowheads="1"/>
          </p:cNvSpPr>
          <p:nvPr/>
        </p:nvSpPr>
        <p:spPr bwMode="auto">
          <a:xfrm>
            <a:off x="6040438" y="523081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B</a:t>
            </a:r>
          </a:p>
        </p:txBody>
      </p:sp>
      <p:sp>
        <p:nvSpPr>
          <p:cNvPr id="89106" name="Rectangle 17"/>
          <p:cNvSpPr>
            <a:spLocks noChangeArrowheads="1"/>
          </p:cNvSpPr>
          <p:nvPr/>
        </p:nvSpPr>
        <p:spPr bwMode="auto">
          <a:xfrm>
            <a:off x="6211888" y="5080000"/>
            <a:ext cx="7064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Kereslet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9107" name="Line 18"/>
          <p:cNvSpPr>
            <a:spLocks noChangeShapeType="1"/>
          </p:cNvSpPr>
          <p:nvPr/>
        </p:nvSpPr>
        <p:spPr bwMode="auto">
          <a:xfrm flipV="1">
            <a:off x="2301875" y="2603500"/>
            <a:ext cx="3773488" cy="32242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8" name="Line 19"/>
          <p:cNvSpPr>
            <a:spLocks noChangeShapeType="1"/>
          </p:cNvSpPr>
          <p:nvPr/>
        </p:nvSpPr>
        <p:spPr bwMode="auto">
          <a:xfrm>
            <a:off x="2303463" y="2030413"/>
            <a:ext cx="3773487" cy="314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204" name="Freeform 20"/>
          <p:cNvSpPr>
            <a:spLocks/>
          </p:cNvSpPr>
          <p:nvPr/>
        </p:nvSpPr>
        <p:spPr bwMode="auto">
          <a:xfrm>
            <a:off x="2284413" y="1776413"/>
            <a:ext cx="5548312" cy="4364037"/>
          </a:xfrm>
          <a:custGeom>
            <a:avLst/>
            <a:gdLst>
              <a:gd name="T0" fmla="*/ 0 w 3495"/>
              <a:gd name="T1" fmla="*/ 0 h 2749"/>
              <a:gd name="T2" fmla="*/ 0 w 3495"/>
              <a:gd name="T3" fmla="*/ 4362450 h 2749"/>
              <a:gd name="T4" fmla="*/ 5546725 w 3495"/>
              <a:gd name="T5" fmla="*/ 4362450 h 27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95" h="2749">
                <a:moveTo>
                  <a:pt x="0" y="0"/>
                </a:moveTo>
                <a:lnTo>
                  <a:pt x="0" y="2748"/>
                </a:lnTo>
                <a:lnTo>
                  <a:pt x="3494" y="2748"/>
                </a:lnTo>
              </a:path>
            </a:pathLst>
          </a:custGeom>
          <a:noFill/>
          <a:ln w="34925" cap="flat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05" name="Freeform 21"/>
          <p:cNvSpPr>
            <a:spLocks/>
          </p:cNvSpPr>
          <p:nvPr/>
        </p:nvSpPr>
        <p:spPr bwMode="auto">
          <a:xfrm>
            <a:off x="2241550" y="5753100"/>
            <a:ext cx="109538" cy="107950"/>
          </a:xfrm>
          <a:custGeom>
            <a:avLst/>
            <a:gdLst>
              <a:gd name="T0" fmla="*/ 63500 w 69"/>
              <a:gd name="T1" fmla="*/ 106363 h 68"/>
              <a:gd name="T2" fmla="*/ 85725 w 69"/>
              <a:gd name="T3" fmla="*/ 106363 h 68"/>
              <a:gd name="T4" fmla="*/ 107950 w 69"/>
              <a:gd name="T5" fmla="*/ 84138 h 68"/>
              <a:gd name="T6" fmla="*/ 107950 w 69"/>
              <a:gd name="T7" fmla="*/ 63500 h 68"/>
              <a:gd name="T8" fmla="*/ 107950 w 69"/>
              <a:gd name="T9" fmla="*/ 22225 h 68"/>
              <a:gd name="T10" fmla="*/ 85725 w 69"/>
              <a:gd name="T11" fmla="*/ 0 h 68"/>
              <a:gd name="T12" fmla="*/ 6350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63500 h 68"/>
              <a:gd name="T20" fmla="*/ 0 w 69"/>
              <a:gd name="T21" fmla="*/ 84138 h 68"/>
              <a:gd name="T22" fmla="*/ 22225 w 69"/>
              <a:gd name="T23" fmla="*/ 106363 h 68"/>
              <a:gd name="T24" fmla="*/ 6350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40" y="67"/>
                </a:moveTo>
                <a:lnTo>
                  <a:pt x="54" y="67"/>
                </a:lnTo>
                <a:lnTo>
                  <a:pt x="68" y="53"/>
                </a:lnTo>
                <a:lnTo>
                  <a:pt x="68" y="40"/>
                </a:lnTo>
                <a:lnTo>
                  <a:pt x="68" y="14"/>
                </a:lnTo>
                <a:lnTo>
                  <a:pt x="54" y="0"/>
                </a:lnTo>
                <a:lnTo>
                  <a:pt x="40" y="0"/>
                </a:lnTo>
                <a:lnTo>
                  <a:pt x="14" y="0"/>
                </a:lnTo>
                <a:lnTo>
                  <a:pt x="0" y="14"/>
                </a:lnTo>
                <a:lnTo>
                  <a:pt x="0" y="40"/>
                </a:lnTo>
                <a:lnTo>
                  <a:pt x="0" y="53"/>
                </a:lnTo>
                <a:lnTo>
                  <a:pt x="14" y="67"/>
                </a:lnTo>
                <a:lnTo>
                  <a:pt x="40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111" name="Rectangle 22"/>
          <p:cNvSpPr>
            <a:spLocks noChangeArrowheads="1"/>
          </p:cNvSpPr>
          <p:nvPr/>
        </p:nvSpPr>
        <p:spPr bwMode="auto">
          <a:xfrm>
            <a:off x="6040438" y="232886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D</a:t>
            </a:r>
          </a:p>
        </p:txBody>
      </p:sp>
      <p:sp>
        <p:nvSpPr>
          <p:cNvPr id="89112" name="Rectangle 23"/>
          <p:cNvSpPr>
            <a:spLocks noChangeArrowheads="1"/>
          </p:cNvSpPr>
          <p:nvPr/>
        </p:nvSpPr>
        <p:spPr bwMode="auto">
          <a:xfrm>
            <a:off x="4684713" y="3790950"/>
            <a:ext cx="1285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E</a:t>
            </a:r>
          </a:p>
        </p:txBody>
      </p:sp>
      <p:sp>
        <p:nvSpPr>
          <p:cNvPr id="221208" name="Freeform 24"/>
          <p:cNvSpPr>
            <a:spLocks/>
          </p:cNvSpPr>
          <p:nvPr/>
        </p:nvSpPr>
        <p:spPr bwMode="auto">
          <a:xfrm>
            <a:off x="4498975" y="3860800"/>
            <a:ext cx="109538" cy="107950"/>
          </a:xfrm>
          <a:custGeom>
            <a:avLst/>
            <a:gdLst>
              <a:gd name="T0" fmla="*/ 63500 w 69"/>
              <a:gd name="T1" fmla="*/ 106363 h 68"/>
              <a:gd name="T2" fmla="*/ 85725 w 69"/>
              <a:gd name="T3" fmla="*/ 84138 h 68"/>
              <a:gd name="T4" fmla="*/ 107950 w 69"/>
              <a:gd name="T5" fmla="*/ 63500 h 68"/>
              <a:gd name="T6" fmla="*/ 107950 w 69"/>
              <a:gd name="T7" fmla="*/ 42863 h 68"/>
              <a:gd name="T8" fmla="*/ 107950 w 69"/>
              <a:gd name="T9" fmla="*/ 22225 h 68"/>
              <a:gd name="T10" fmla="*/ 85725 w 69"/>
              <a:gd name="T11" fmla="*/ 0 h 68"/>
              <a:gd name="T12" fmla="*/ 6350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42863 h 68"/>
              <a:gd name="T20" fmla="*/ 0 w 69"/>
              <a:gd name="T21" fmla="*/ 63500 h 68"/>
              <a:gd name="T22" fmla="*/ 22225 w 69"/>
              <a:gd name="T23" fmla="*/ 84138 h 68"/>
              <a:gd name="T24" fmla="*/ 6350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40" y="67"/>
                </a:moveTo>
                <a:lnTo>
                  <a:pt x="54" y="53"/>
                </a:lnTo>
                <a:lnTo>
                  <a:pt x="68" y="40"/>
                </a:lnTo>
                <a:lnTo>
                  <a:pt x="68" y="27"/>
                </a:lnTo>
                <a:lnTo>
                  <a:pt x="68" y="14"/>
                </a:lnTo>
                <a:lnTo>
                  <a:pt x="54" y="0"/>
                </a:lnTo>
                <a:lnTo>
                  <a:pt x="40" y="0"/>
                </a:lnTo>
                <a:lnTo>
                  <a:pt x="14" y="0"/>
                </a:lnTo>
                <a:lnTo>
                  <a:pt x="0" y="14"/>
                </a:lnTo>
                <a:lnTo>
                  <a:pt x="0" y="27"/>
                </a:lnTo>
                <a:lnTo>
                  <a:pt x="0" y="40"/>
                </a:lnTo>
                <a:lnTo>
                  <a:pt x="14" y="53"/>
                </a:lnTo>
                <a:lnTo>
                  <a:pt x="40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09" name="Freeform 25"/>
          <p:cNvSpPr>
            <a:spLocks/>
          </p:cNvSpPr>
          <p:nvPr/>
        </p:nvSpPr>
        <p:spPr bwMode="auto">
          <a:xfrm>
            <a:off x="6046788" y="2549525"/>
            <a:ext cx="109537" cy="107950"/>
          </a:xfrm>
          <a:custGeom>
            <a:avLst/>
            <a:gdLst>
              <a:gd name="T0" fmla="*/ 44450 w 69"/>
              <a:gd name="T1" fmla="*/ 106363 h 68"/>
              <a:gd name="T2" fmla="*/ 85725 w 69"/>
              <a:gd name="T3" fmla="*/ 106363 h 68"/>
              <a:gd name="T4" fmla="*/ 85725 w 69"/>
              <a:gd name="T5" fmla="*/ 84138 h 68"/>
              <a:gd name="T6" fmla="*/ 107950 w 69"/>
              <a:gd name="T7" fmla="*/ 63500 h 68"/>
              <a:gd name="T8" fmla="*/ 85725 w 69"/>
              <a:gd name="T9" fmla="*/ 42863 h 68"/>
              <a:gd name="T10" fmla="*/ 85725 w 69"/>
              <a:gd name="T11" fmla="*/ 22225 h 68"/>
              <a:gd name="T12" fmla="*/ 44450 w 69"/>
              <a:gd name="T13" fmla="*/ 0 h 68"/>
              <a:gd name="T14" fmla="*/ 22225 w 69"/>
              <a:gd name="T15" fmla="*/ 22225 h 68"/>
              <a:gd name="T16" fmla="*/ 0 w 69"/>
              <a:gd name="T17" fmla="*/ 42863 h 68"/>
              <a:gd name="T18" fmla="*/ 0 w 69"/>
              <a:gd name="T19" fmla="*/ 63500 h 68"/>
              <a:gd name="T20" fmla="*/ 0 w 69"/>
              <a:gd name="T21" fmla="*/ 84138 h 68"/>
              <a:gd name="T22" fmla="*/ 22225 w 69"/>
              <a:gd name="T23" fmla="*/ 106363 h 68"/>
              <a:gd name="T24" fmla="*/ 4445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28" y="67"/>
                </a:moveTo>
                <a:lnTo>
                  <a:pt x="54" y="67"/>
                </a:lnTo>
                <a:lnTo>
                  <a:pt x="54" y="53"/>
                </a:lnTo>
                <a:lnTo>
                  <a:pt x="68" y="40"/>
                </a:lnTo>
                <a:lnTo>
                  <a:pt x="54" y="27"/>
                </a:lnTo>
                <a:lnTo>
                  <a:pt x="54" y="14"/>
                </a:lnTo>
                <a:lnTo>
                  <a:pt x="28" y="0"/>
                </a:lnTo>
                <a:lnTo>
                  <a:pt x="14" y="14"/>
                </a:lnTo>
                <a:lnTo>
                  <a:pt x="0" y="27"/>
                </a:lnTo>
                <a:lnTo>
                  <a:pt x="0" y="40"/>
                </a:lnTo>
                <a:lnTo>
                  <a:pt x="0" y="53"/>
                </a:lnTo>
                <a:lnTo>
                  <a:pt x="14" y="67"/>
                </a:lnTo>
                <a:lnTo>
                  <a:pt x="28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10" name="Freeform 26"/>
          <p:cNvSpPr>
            <a:spLocks/>
          </p:cNvSpPr>
          <p:nvPr/>
        </p:nvSpPr>
        <p:spPr bwMode="auto">
          <a:xfrm>
            <a:off x="6046788" y="5151438"/>
            <a:ext cx="109537" cy="107950"/>
          </a:xfrm>
          <a:custGeom>
            <a:avLst/>
            <a:gdLst>
              <a:gd name="T0" fmla="*/ 44450 w 69"/>
              <a:gd name="T1" fmla="*/ 106363 h 68"/>
              <a:gd name="T2" fmla="*/ 63500 w 69"/>
              <a:gd name="T3" fmla="*/ 84138 h 68"/>
              <a:gd name="T4" fmla="*/ 85725 w 69"/>
              <a:gd name="T5" fmla="*/ 84138 h 68"/>
              <a:gd name="T6" fmla="*/ 107950 w 69"/>
              <a:gd name="T7" fmla="*/ 42863 h 68"/>
              <a:gd name="T8" fmla="*/ 85725 w 69"/>
              <a:gd name="T9" fmla="*/ 22225 h 68"/>
              <a:gd name="T10" fmla="*/ 63500 w 69"/>
              <a:gd name="T11" fmla="*/ 0 h 68"/>
              <a:gd name="T12" fmla="*/ 4445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42863 h 68"/>
              <a:gd name="T20" fmla="*/ 0 w 69"/>
              <a:gd name="T21" fmla="*/ 84138 h 68"/>
              <a:gd name="T22" fmla="*/ 22225 w 69"/>
              <a:gd name="T23" fmla="*/ 84138 h 68"/>
              <a:gd name="T24" fmla="*/ 4445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28" y="67"/>
                </a:moveTo>
                <a:lnTo>
                  <a:pt x="40" y="53"/>
                </a:lnTo>
                <a:lnTo>
                  <a:pt x="54" y="53"/>
                </a:lnTo>
                <a:lnTo>
                  <a:pt x="68" y="27"/>
                </a:lnTo>
                <a:lnTo>
                  <a:pt x="54" y="14"/>
                </a:lnTo>
                <a:lnTo>
                  <a:pt x="40" y="0"/>
                </a:lnTo>
                <a:lnTo>
                  <a:pt x="28" y="0"/>
                </a:lnTo>
                <a:lnTo>
                  <a:pt x="14" y="0"/>
                </a:lnTo>
                <a:lnTo>
                  <a:pt x="0" y="14"/>
                </a:lnTo>
                <a:lnTo>
                  <a:pt x="0" y="27"/>
                </a:lnTo>
                <a:lnTo>
                  <a:pt x="0" y="53"/>
                </a:lnTo>
                <a:lnTo>
                  <a:pt x="14" y="53"/>
                </a:lnTo>
                <a:lnTo>
                  <a:pt x="28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11" name="Freeform 27"/>
          <p:cNvSpPr>
            <a:spLocks/>
          </p:cNvSpPr>
          <p:nvPr/>
        </p:nvSpPr>
        <p:spPr bwMode="auto">
          <a:xfrm>
            <a:off x="2241550" y="1946275"/>
            <a:ext cx="109538" cy="109538"/>
          </a:xfrm>
          <a:custGeom>
            <a:avLst/>
            <a:gdLst>
              <a:gd name="T0" fmla="*/ 63500 w 69"/>
              <a:gd name="T1" fmla="*/ 107950 h 69"/>
              <a:gd name="T2" fmla="*/ 85725 w 69"/>
              <a:gd name="T3" fmla="*/ 107950 h 69"/>
              <a:gd name="T4" fmla="*/ 107950 w 69"/>
              <a:gd name="T5" fmla="*/ 85725 h 69"/>
              <a:gd name="T6" fmla="*/ 107950 w 69"/>
              <a:gd name="T7" fmla="*/ 65088 h 69"/>
              <a:gd name="T8" fmla="*/ 107950 w 69"/>
              <a:gd name="T9" fmla="*/ 42863 h 69"/>
              <a:gd name="T10" fmla="*/ 85725 w 69"/>
              <a:gd name="T11" fmla="*/ 22225 h 69"/>
              <a:gd name="T12" fmla="*/ 63500 w 69"/>
              <a:gd name="T13" fmla="*/ 0 h 69"/>
              <a:gd name="T14" fmla="*/ 22225 w 69"/>
              <a:gd name="T15" fmla="*/ 22225 h 69"/>
              <a:gd name="T16" fmla="*/ 0 w 69"/>
              <a:gd name="T17" fmla="*/ 42863 h 69"/>
              <a:gd name="T18" fmla="*/ 0 w 69"/>
              <a:gd name="T19" fmla="*/ 65088 h 69"/>
              <a:gd name="T20" fmla="*/ 0 w 69"/>
              <a:gd name="T21" fmla="*/ 85725 h 69"/>
              <a:gd name="T22" fmla="*/ 22225 w 69"/>
              <a:gd name="T23" fmla="*/ 107950 h 69"/>
              <a:gd name="T24" fmla="*/ 63500 w 69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9">
                <a:moveTo>
                  <a:pt x="40" y="68"/>
                </a:moveTo>
                <a:lnTo>
                  <a:pt x="54" y="68"/>
                </a:lnTo>
                <a:lnTo>
                  <a:pt x="68" y="54"/>
                </a:lnTo>
                <a:lnTo>
                  <a:pt x="68" y="41"/>
                </a:lnTo>
                <a:lnTo>
                  <a:pt x="68" y="27"/>
                </a:lnTo>
                <a:lnTo>
                  <a:pt x="54" y="14"/>
                </a:lnTo>
                <a:lnTo>
                  <a:pt x="40" y="0"/>
                </a:lnTo>
                <a:lnTo>
                  <a:pt x="14" y="14"/>
                </a:lnTo>
                <a:lnTo>
                  <a:pt x="0" y="27"/>
                </a:lnTo>
                <a:lnTo>
                  <a:pt x="0" y="41"/>
                </a:lnTo>
                <a:lnTo>
                  <a:pt x="0" y="54"/>
                </a:lnTo>
                <a:lnTo>
                  <a:pt x="14" y="68"/>
                </a:lnTo>
                <a:lnTo>
                  <a:pt x="40" y="6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2284413" y="3903663"/>
            <a:ext cx="2279650" cy="1916112"/>
          </a:xfrm>
          <a:custGeom>
            <a:avLst/>
            <a:gdLst>
              <a:gd name="T0" fmla="*/ 2278063 w 1436"/>
              <a:gd name="T1" fmla="*/ 0 h 1207"/>
              <a:gd name="T2" fmla="*/ 0 w 1436"/>
              <a:gd name="T3" fmla="*/ 0 h 1207"/>
              <a:gd name="T4" fmla="*/ 0 w 1436"/>
              <a:gd name="T5" fmla="*/ 1914525 h 1207"/>
              <a:gd name="T6" fmla="*/ 2278063 w 1436"/>
              <a:gd name="T7" fmla="*/ 0 h 12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36" h="1207">
                <a:moveTo>
                  <a:pt x="1435" y="0"/>
                </a:moveTo>
                <a:lnTo>
                  <a:pt x="0" y="0"/>
                </a:lnTo>
                <a:lnTo>
                  <a:pt x="0" y="1206"/>
                </a:lnTo>
                <a:lnTo>
                  <a:pt x="1435" y="0"/>
                </a:lnTo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118" name="Rectangle 30"/>
          <p:cNvSpPr>
            <a:spLocks noChangeArrowheads="1"/>
          </p:cNvSpPr>
          <p:nvPr/>
        </p:nvSpPr>
        <p:spPr bwMode="auto">
          <a:xfrm>
            <a:off x="2644775" y="4217988"/>
            <a:ext cx="11350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500">
                <a:ea typeface="MS PGothic" pitchFamily="34" charset="-128"/>
              </a:rPr>
              <a:t>Termelői többlet</a:t>
            </a:r>
            <a:endParaRPr lang="it-IT" altLang="en-US" sz="1500">
              <a:ea typeface="MS PGothic" pitchFamily="34" charset="-128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2319338" y="2133600"/>
            <a:ext cx="2087562" cy="1716088"/>
          </a:xfrm>
          <a:custGeom>
            <a:avLst/>
            <a:gdLst>
              <a:gd name="T0" fmla="*/ 2086108 w 1436"/>
              <a:gd name="T1" fmla="*/ 1714650 h 1193"/>
              <a:gd name="T2" fmla="*/ 0 w 1436"/>
              <a:gd name="T3" fmla="*/ 1714650 h 1193"/>
              <a:gd name="T4" fmla="*/ 0 w 1436"/>
              <a:gd name="T5" fmla="*/ 0 h 1193"/>
              <a:gd name="T6" fmla="*/ 2086108 w 1436"/>
              <a:gd name="T7" fmla="*/ 1714650 h 119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36" h="1193">
                <a:moveTo>
                  <a:pt x="1435" y="1192"/>
                </a:moveTo>
                <a:lnTo>
                  <a:pt x="0" y="1192"/>
                </a:lnTo>
                <a:lnTo>
                  <a:pt x="0" y="0"/>
                </a:lnTo>
                <a:lnTo>
                  <a:pt x="1435" y="1192"/>
                </a:lnTo>
              </a:path>
            </a:pathLst>
          </a:custGeom>
          <a:solidFill>
            <a:srgbClr val="CD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120" name="Rectangle 32"/>
          <p:cNvSpPr>
            <a:spLocks noChangeArrowheads="1"/>
          </p:cNvSpPr>
          <p:nvPr/>
        </p:nvSpPr>
        <p:spPr bwMode="auto">
          <a:xfrm>
            <a:off x="2633663" y="3257550"/>
            <a:ext cx="121761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500">
                <a:ea typeface="MS PGothic" pitchFamily="34" charset="-128"/>
              </a:rPr>
              <a:t>Fogyasztói többlet</a:t>
            </a:r>
            <a:endParaRPr lang="it-IT" altLang="en-US" sz="15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1768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9045" y="2819400"/>
            <a:ext cx="8763000" cy="762000"/>
          </a:xfrm>
        </p:spPr>
        <p:txBody>
          <a:bodyPr/>
          <a:lstStyle/>
          <a:p>
            <a:r>
              <a:rPr lang="hu-HU" dirty="0" smtClean="0"/>
              <a:t>Ismétlés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dirty="0" smtClean="0"/>
              <a:t>Piaci hatékonyság</a:t>
            </a:r>
            <a:endParaRPr lang="en-GB" altLang="en-US" dirty="0" smtClean="0"/>
          </a:p>
        </p:txBody>
      </p:sp>
      <p:sp>
        <p:nvSpPr>
          <p:cNvPr id="91139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457200" y="1981200"/>
            <a:ext cx="8362950" cy="4144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hu-HU" altLang="en-US" dirty="0" smtClean="0">
                <a:solidFill>
                  <a:srgbClr val="000000"/>
                </a:solidFill>
              </a:rPr>
              <a:t>Akkor beszélünk </a:t>
            </a:r>
            <a:r>
              <a:rPr lang="hu-HU" altLang="en-US" b="1" dirty="0" smtClean="0">
                <a:solidFill>
                  <a:srgbClr val="000000"/>
                </a:solidFill>
              </a:rPr>
              <a:t>piaci hatékonyságról, </a:t>
            </a:r>
            <a:r>
              <a:rPr lang="hu-HU" altLang="en-US" dirty="0" smtClean="0">
                <a:solidFill>
                  <a:srgbClr val="000000"/>
                </a:solidFill>
              </a:rPr>
              <a:t>ha az erőforrások elhelyezése maximalizálja a teljes többletet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hu-HU" altLang="en-US" dirty="0" smtClean="0">
                <a:solidFill>
                  <a:srgbClr val="000000"/>
                </a:solidFill>
              </a:rPr>
              <a:t>Eléri-e ezt a versenyzői piac?</a:t>
            </a:r>
          </a:p>
        </p:txBody>
      </p:sp>
      <p:sp>
        <p:nvSpPr>
          <p:cNvPr id="91140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B565F7D3-A486-4FC1-B6D1-16D9FD8EEF95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30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54389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398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dirty="0" smtClean="0"/>
              <a:t>Piaci egyensúly és allokációs hatékonyság</a:t>
            </a:r>
            <a:endParaRPr lang="en-GB" altLang="en-US" dirty="0" smtClean="0"/>
          </a:p>
        </p:txBody>
      </p:sp>
      <p:sp>
        <p:nvSpPr>
          <p:cNvPr id="93187" name="Rectangle 11"/>
          <p:cNvSpPr>
            <a:spLocks noGrp="1" noChangeArrowheads="1"/>
          </p:cNvSpPr>
          <p:nvPr>
            <p:ph idx="1"/>
          </p:nvPr>
        </p:nvSpPr>
        <p:spPr bwMode="auto">
          <a:xfrm>
            <a:off x="395288" y="191611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u-HU" altLang="en-US" smtClean="0"/>
              <a:t>Szabad piacon:</a:t>
            </a:r>
            <a:endParaRPr lang="en-GB" altLang="en-US" smtClean="0"/>
          </a:p>
          <a:p>
            <a:pPr eaLnBrk="1" hangingPunct="1">
              <a:lnSpc>
                <a:spcPct val="90000"/>
              </a:lnSpc>
            </a:pPr>
            <a:r>
              <a:rPr lang="hu-HU" altLang="en-US" smtClean="0"/>
              <a:t>A kínált terméket az a fogyasztó szerzi meg, aki a legtöbbre értékeli azt</a:t>
            </a:r>
          </a:p>
          <a:p>
            <a:pPr eaLnBrk="1" hangingPunct="1">
              <a:lnSpc>
                <a:spcPct val="90000"/>
              </a:lnSpc>
            </a:pPr>
            <a:r>
              <a:rPr lang="hu-HU" altLang="en-US" smtClean="0"/>
              <a:t>A fogyasztói keresletet az a termelő elégíti ki, aki a legalacsonyabb ár mellett tudja termelni az adott jószágot</a:t>
            </a:r>
          </a:p>
          <a:p>
            <a:pPr eaLnBrk="1" hangingPunct="1">
              <a:lnSpc>
                <a:spcPct val="90000"/>
              </a:lnSpc>
            </a:pPr>
            <a:r>
              <a:rPr lang="hu-HU" altLang="en-US" smtClean="0"/>
              <a:t>Olyan mennyiség jön létre, amelyik mellett a legnagyobb a fogyasztói és a termelői többlet</a:t>
            </a:r>
          </a:p>
        </p:txBody>
      </p:sp>
      <p:sp>
        <p:nvSpPr>
          <p:cNvPr id="93188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910F4EBF-9675-4DC2-835C-58E39A3B9E25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31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1314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dirty="0" smtClean="0"/>
              <a:t>Piaci hatékonyság</a:t>
            </a:r>
            <a:endParaRPr lang="en-GB" altLang="en-US" dirty="0" smtClean="0"/>
          </a:p>
        </p:txBody>
      </p:sp>
      <p:sp>
        <p:nvSpPr>
          <p:cNvPr id="95235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F5065997-3F15-419C-B32F-B97216B6D42B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32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5236" name="Rectangle 2"/>
          <p:cNvSpPr>
            <a:spLocks noChangeArrowheads="1"/>
          </p:cNvSpPr>
          <p:nvPr/>
        </p:nvSpPr>
        <p:spPr bwMode="auto">
          <a:xfrm>
            <a:off x="709613" y="1520825"/>
            <a:ext cx="8001000" cy="37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7907338" y="5284788"/>
            <a:ext cx="8651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400">
                <a:latin typeface="FranklinGothic-Book"/>
                <a:ea typeface="MS PGothic" pitchFamily="34" charset="-128"/>
              </a:rPr>
              <a:t>Mennyiség</a:t>
            </a:r>
            <a:endParaRPr lang="en-GB" altLang="en-US" sz="1400">
              <a:latin typeface="FranklinGothic-Book"/>
              <a:ea typeface="MS PGothic" pitchFamily="34" charset="-128"/>
            </a:endParaRP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107950" y="148431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400">
                <a:latin typeface="FranklinGothic-Book"/>
                <a:ea typeface="MS PGothic" pitchFamily="34" charset="-128"/>
              </a:rPr>
              <a:t>Ár</a:t>
            </a:r>
            <a:endParaRPr lang="en-GB" altLang="en-US" sz="1400">
              <a:latin typeface="FranklinGothic-Book"/>
              <a:ea typeface="MS PGothic" pitchFamily="34" charset="-128"/>
            </a:endParaRP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452438" y="5284788"/>
            <a:ext cx="1285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400">
                <a:latin typeface="FranklinGothic-Book"/>
                <a:ea typeface="MS PGothic" pitchFamily="34" charset="-128"/>
              </a:rPr>
              <a:t>0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3230236" y="5284788"/>
            <a:ext cx="20374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hu-HU" altLang="en-US" sz="1600" dirty="0">
                <a:latin typeface="FranklinGothic-Book"/>
                <a:ea typeface="MS PGothic" pitchFamily="34" charset="-128"/>
                <a:cs typeface="Arial" pitchFamily="34" charset="0"/>
              </a:rPr>
              <a:t>Egyensúlyi mennyiség</a:t>
            </a:r>
            <a:endParaRPr lang="en-GB" altLang="en-US" sz="1600" dirty="0">
              <a:latin typeface="FranklinGothic-Book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5241" name="Line 10"/>
          <p:cNvSpPr>
            <a:spLocks noChangeShapeType="1"/>
          </p:cNvSpPr>
          <p:nvPr/>
        </p:nvSpPr>
        <p:spPr bwMode="auto">
          <a:xfrm>
            <a:off x="3722688" y="3346450"/>
            <a:ext cx="1587" cy="1893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Rectangle 11"/>
          <p:cNvSpPr>
            <a:spLocks noChangeArrowheads="1"/>
          </p:cNvSpPr>
          <p:nvPr/>
        </p:nvSpPr>
        <p:spPr bwMode="auto">
          <a:xfrm>
            <a:off x="6818313" y="1614488"/>
            <a:ext cx="5572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400">
                <a:latin typeface="FranklinGothic-Book"/>
                <a:ea typeface="MS PGothic" pitchFamily="34" charset="-128"/>
              </a:rPr>
              <a:t>Kínálat</a:t>
            </a:r>
            <a:endParaRPr lang="en-GB" altLang="en-US" sz="1400">
              <a:latin typeface="FranklinGothic-Book"/>
              <a:ea typeface="MS PGothic" pitchFamily="34" charset="-128"/>
            </a:endParaRPr>
          </a:p>
        </p:txBody>
      </p:sp>
      <p:sp>
        <p:nvSpPr>
          <p:cNvPr id="95243" name="Rectangle 12"/>
          <p:cNvSpPr>
            <a:spLocks noChangeArrowheads="1"/>
          </p:cNvSpPr>
          <p:nvPr/>
        </p:nvSpPr>
        <p:spPr bwMode="auto">
          <a:xfrm>
            <a:off x="6846888" y="4881563"/>
            <a:ext cx="657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400">
                <a:latin typeface="FranklinGothic-Book"/>
                <a:ea typeface="MS PGothic" pitchFamily="34" charset="-128"/>
              </a:rPr>
              <a:t>Kereslet</a:t>
            </a:r>
            <a:endParaRPr lang="en-GB" altLang="en-US" sz="1400">
              <a:latin typeface="FranklinGothic-Book"/>
              <a:ea typeface="MS PGothic" pitchFamily="34" charset="-128"/>
            </a:endParaRPr>
          </a:p>
        </p:txBody>
      </p:sp>
      <p:sp>
        <p:nvSpPr>
          <p:cNvPr id="95244" name="Line 13"/>
          <p:cNvSpPr>
            <a:spLocks noChangeShapeType="1"/>
          </p:cNvSpPr>
          <p:nvPr/>
        </p:nvSpPr>
        <p:spPr bwMode="auto">
          <a:xfrm flipV="1">
            <a:off x="749300" y="1719263"/>
            <a:ext cx="5972175" cy="323532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Line 14"/>
          <p:cNvSpPr>
            <a:spLocks noChangeShapeType="1"/>
          </p:cNvSpPr>
          <p:nvPr/>
        </p:nvSpPr>
        <p:spPr bwMode="auto">
          <a:xfrm>
            <a:off x="750888" y="1749425"/>
            <a:ext cx="6000750" cy="3216275"/>
          </a:xfrm>
          <a:prstGeom prst="line">
            <a:avLst/>
          </a:prstGeom>
          <a:noFill/>
          <a:ln w="38100">
            <a:solidFill>
              <a:srgbClr val="40AE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Rectangle 21"/>
          <p:cNvSpPr>
            <a:spLocks noChangeArrowheads="1"/>
          </p:cNvSpPr>
          <p:nvPr/>
        </p:nvSpPr>
        <p:spPr bwMode="auto">
          <a:xfrm>
            <a:off x="1600200" y="3062288"/>
            <a:ext cx="10636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hu-HU" altLang="en-US" sz="1600" dirty="0">
                <a:latin typeface="FranklinGothic-Book"/>
                <a:ea typeface="MS PGothic" pitchFamily="34" charset="-128"/>
              </a:rPr>
              <a:t>A fogyasztó értékelése</a:t>
            </a:r>
            <a:endParaRPr lang="en-GB" altLang="en-US" sz="1600" dirty="0">
              <a:latin typeface="FranklinGothic-Book"/>
              <a:ea typeface="MS PGothic" pitchFamily="34" charset="-128"/>
            </a:endParaRPr>
          </a:p>
        </p:txBody>
      </p:sp>
      <p:sp>
        <p:nvSpPr>
          <p:cNvPr id="244763" name="Freeform 27"/>
          <p:cNvSpPr>
            <a:spLocks/>
          </p:cNvSpPr>
          <p:nvPr/>
        </p:nvSpPr>
        <p:spPr bwMode="auto">
          <a:xfrm>
            <a:off x="3663950" y="3300413"/>
            <a:ext cx="146050" cy="93662"/>
          </a:xfrm>
          <a:custGeom>
            <a:avLst/>
            <a:gdLst>
              <a:gd name="T0" fmla="*/ 57651 w 76"/>
              <a:gd name="T1" fmla="*/ 92413 h 75"/>
              <a:gd name="T2" fmla="*/ 86477 w 76"/>
              <a:gd name="T3" fmla="*/ 73681 h 75"/>
              <a:gd name="T4" fmla="*/ 115303 w 76"/>
              <a:gd name="T5" fmla="*/ 54948 h 75"/>
              <a:gd name="T6" fmla="*/ 144128 w 76"/>
              <a:gd name="T7" fmla="*/ 37465 h 75"/>
              <a:gd name="T8" fmla="*/ 115303 w 76"/>
              <a:gd name="T9" fmla="*/ 18732 h 75"/>
              <a:gd name="T10" fmla="*/ 86477 w 76"/>
              <a:gd name="T11" fmla="*/ 0 h 75"/>
              <a:gd name="T12" fmla="*/ 57651 w 76"/>
              <a:gd name="T13" fmla="*/ 0 h 75"/>
              <a:gd name="T14" fmla="*/ 28826 w 76"/>
              <a:gd name="T15" fmla="*/ 0 h 75"/>
              <a:gd name="T16" fmla="*/ 0 w 76"/>
              <a:gd name="T17" fmla="*/ 18732 h 75"/>
              <a:gd name="T18" fmla="*/ 0 w 76"/>
              <a:gd name="T19" fmla="*/ 37465 h 75"/>
              <a:gd name="T20" fmla="*/ 0 w 76"/>
              <a:gd name="T21" fmla="*/ 54948 h 75"/>
              <a:gd name="T22" fmla="*/ 28826 w 76"/>
              <a:gd name="T23" fmla="*/ 73681 h 75"/>
              <a:gd name="T24" fmla="*/ 57651 w 76"/>
              <a:gd name="T25" fmla="*/ 92413 h 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6" h="75">
                <a:moveTo>
                  <a:pt x="30" y="74"/>
                </a:moveTo>
                <a:lnTo>
                  <a:pt x="45" y="59"/>
                </a:lnTo>
                <a:lnTo>
                  <a:pt x="60" y="44"/>
                </a:lnTo>
                <a:lnTo>
                  <a:pt x="75" y="30"/>
                </a:lnTo>
                <a:lnTo>
                  <a:pt x="60" y="15"/>
                </a:lnTo>
                <a:lnTo>
                  <a:pt x="45" y="0"/>
                </a:lnTo>
                <a:lnTo>
                  <a:pt x="30" y="0"/>
                </a:lnTo>
                <a:lnTo>
                  <a:pt x="15" y="0"/>
                </a:lnTo>
                <a:lnTo>
                  <a:pt x="0" y="15"/>
                </a:lnTo>
                <a:lnTo>
                  <a:pt x="0" y="30"/>
                </a:lnTo>
                <a:lnTo>
                  <a:pt x="0" y="44"/>
                </a:lnTo>
                <a:lnTo>
                  <a:pt x="15" y="59"/>
                </a:lnTo>
                <a:lnTo>
                  <a:pt x="30" y="74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4" name="Freeform 28"/>
          <p:cNvSpPr>
            <a:spLocks/>
          </p:cNvSpPr>
          <p:nvPr/>
        </p:nvSpPr>
        <p:spPr bwMode="auto">
          <a:xfrm>
            <a:off x="3549650" y="5649913"/>
            <a:ext cx="115888" cy="55562"/>
          </a:xfrm>
          <a:custGeom>
            <a:avLst/>
            <a:gdLst>
              <a:gd name="T0" fmla="*/ 113957 w 60"/>
              <a:gd name="T1" fmla="*/ 0 h 46"/>
              <a:gd name="T2" fmla="*/ 113957 w 60"/>
              <a:gd name="T3" fmla="*/ 18118 h 46"/>
              <a:gd name="T4" fmla="*/ 56013 w 60"/>
              <a:gd name="T5" fmla="*/ 36236 h 46"/>
              <a:gd name="T6" fmla="*/ 0 w 60"/>
              <a:gd name="T7" fmla="*/ 54354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" h="46">
                <a:moveTo>
                  <a:pt x="59" y="0"/>
                </a:moveTo>
                <a:lnTo>
                  <a:pt x="59" y="15"/>
                </a:lnTo>
                <a:lnTo>
                  <a:pt x="29" y="30"/>
                </a:lnTo>
                <a:lnTo>
                  <a:pt x="0" y="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5" name="Freeform 29"/>
          <p:cNvSpPr>
            <a:spLocks/>
          </p:cNvSpPr>
          <p:nvPr/>
        </p:nvSpPr>
        <p:spPr bwMode="auto">
          <a:xfrm>
            <a:off x="2259013" y="5705475"/>
            <a:ext cx="1292225" cy="1588"/>
          </a:xfrm>
          <a:custGeom>
            <a:avLst/>
            <a:gdLst>
              <a:gd name="T0" fmla="*/ 1290299 w 671"/>
              <a:gd name="T1" fmla="*/ 0 h 1"/>
              <a:gd name="T2" fmla="*/ 1261412 w 671"/>
              <a:gd name="T3" fmla="*/ 0 h 1"/>
              <a:gd name="T4" fmla="*/ 1232525 w 671"/>
              <a:gd name="T5" fmla="*/ 0 h 1"/>
              <a:gd name="T6" fmla="*/ 1203637 w 671"/>
              <a:gd name="T7" fmla="*/ 0 h 1"/>
              <a:gd name="T8" fmla="*/ 1174750 w 671"/>
              <a:gd name="T9" fmla="*/ 0 h 1"/>
              <a:gd name="T10" fmla="*/ 1118901 w 671"/>
              <a:gd name="T11" fmla="*/ 0 h 1"/>
              <a:gd name="T12" fmla="*/ 1061127 w 671"/>
              <a:gd name="T13" fmla="*/ 0 h 1"/>
              <a:gd name="T14" fmla="*/ 1032239 w 671"/>
              <a:gd name="T15" fmla="*/ 0 h 1"/>
              <a:gd name="T16" fmla="*/ 974465 w 671"/>
              <a:gd name="T17" fmla="*/ 0 h 1"/>
              <a:gd name="T18" fmla="*/ 916690 w 671"/>
              <a:gd name="T19" fmla="*/ 0 h 1"/>
              <a:gd name="T20" fmla="*/ 831954 w 671"/>
              <a:gd name="T21" fmla="*/ 0 h 1"/>
              <a:gd name="T22" fmla="*/ 774180 w 671"/>
              <a:gd name="T23" fmla="*/ 0 h 1"/>
              <a:gd name="T24" fmla="*/ 716405 w 671"/>
              <a:gd name="T25" fmla="*/ 0 h 1"/>
              <a:gd name="T26" fmla="*/ 658630 w 671"/>
              <a:gd name="T27" fmla="*/ 0 h 1"/>
              <a:gd name="T28" fmla="*/ 602782 w 671"/>
              <a:gd name="T29" fmla="*/ 0 h 1"/>
              <a:gd name="T30" fmla="*/ 516120 w 671"/>
              <a:gd name="T31" fmla="*/ 0 h 1"/>
              <a:gd name="T32" fmla="*/ 458345 w 671"/>
              <a:gd name="T33" fmla="*/ 0 h 1"/>
              <a:gd name="T34" fmla="*/ 400570 w 671"/>
              <a:gd name="T35" fmla="*/ 0 h 1"/>
              <a:gd name="T36" fmla="*/ 344722 w 671"/>
              <a:gd name="T37" fmla="*/ 0 h 1"/>
              <a:gd name="T38" fmla="*/ 286947 w 671"/>
              <a:gd name="T39" fmla="*/ 0 h 1"/>
              <a:gd name="T40" fmla="*/ 229173 w 671"/>
              <a:gd name="T41" fmla="*/ 0 h 1"/>
              <a:gd name="T42" fmla="*/ 200285 w 671"/>
              <a:gd name="T43" fmla="*/ 0 h 1"/>
              <a:gd name="T44" fmla="*/ 142511 w 671"/>
              <a:gd name="T45" fmla="*/ 0 h 1"/>
              <a:gd name="T46" fmla="*/ 115549 w 671"/>
              <a:gd name="T47" fmla="*/ 0 h 1"/>
              <a:gd name="T48" fmla="*/ 86662 w 671"/>
              <a:gd name="T49" fmla="*/ 0 h 1"/>
              <a:gd name="T50" fmla="*/ 57775 w 671"/>
              <a:gd name="T51" fmla="*/ 0 h 1"/>
              <a:gd name="T52" fmla="*/ 28887 w 671"/>
              <a:gd name="T53" fmla="*/ 0 h 1"/>
              <a:gd name="T54" fmla="*/ 0 w 671"/>
              <a:gd name="T55" fmla="*/ 0 h 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71" h="1">
                <a:moveTo>
                  <a:pt x="670" y="0"/>
                </a:moveTo>
                <a:lnTo>
                  <a:pt x="655" y="0"/>
                </a:lnTo>
                <a:lnTo>
                  <a:pt x="640" y="0"/>
                </a:lnTo>
                <a:lnTo>
                  <a:pt x="625" y="0"/>
                </a:lnTo>
                <a:lnTo>
                  <a:pt x="610" y="0"/>
                </a:lnTo>
                <a:lnTo>
                  <a:pt x="581" y="0"/>
                </a:lnTo>
                <a:lnTo>
                  <a:pt x="551" y="0"/>
                </a:lnTo>
                <a:lnTo>
                  <a:pt x="536" y="0"/>
                </a:lnTo>
                <a:lnTo>
                  <a:pt x="506" y="0"/>
                </a:lnTo>
                <a:lnTo>
                  <a:pt x="476" y="0"/>
                </a:lnTo>
                <a:lnTo>
                  <a:pt x="432" y="0"/>
                </a:lnTo>
                <a:lnTo>
                  <a:pt x="402" y="0"/>
                </a:lnTo>
                <a:lnTo>
                  <a:pt x="372" y="0"/>
                </a:lnTo>
                <a:lnTo>
                  <a:pt x="342" y="0"/>
                </a:lnTo>
                <a:lnTo>
                  <a:pt x="313" y="0"/>
                </a:lnTo>
                <a:lnTo>
                  <a:pt x="268" y="0"/>
                </a:lnTo>
                <a:lnTo>
                  <a:pt x="238" y="0"/>
                </a:lnTo>
                <a:lnTo>
                  <a:pt x="208" y="0"/>
                </a:lnTo>
                <a:lnTo>
                  <a:pt x="179" y="0"/>
                </a:lnTo>
                <a:lnTo>
                  <a:pt x="149" y="0"/>
                </a:lnTo>
                <a:lnTo>
                  <a:pt x="119" y="0"/>
                </a:lnTo>
                <a:lnTo>
                  <a:pt x="104" y="0"/>
                </a:lnTo>
                <a:lnTo>
                  <a:pt x="74" y="0"/>
                </a:lnTo>
                <a:lnTo>
                  <a:pt x="60" y="0"/>
                </a:lnTo>
                <a:lnTo>
                  <a:pt x="45" y="0"/>
                </a:lnTo>
                <a:lnTo>
                  <a:pt x="30" y="0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6" name="Freeform 30"/>
          <p:cNvSpPr>
            <a:spLocks/>
          </p:cNvSpPr>
          <p:nvPr/>
        </p:nvSpPr>
        <p:spPr bwMode="auto">
          <a:xfrm>
            <a:off x="2171700" y="5705475"/>
            <a:ext cx="88900" cy="55563"/>
          </a:xfrm>
          <a:custGeom>
            <a:avLst/>
            <a:gdLst>
              <a:gd name="T0" fmla="*/ 86967 w 46"/>
              <a:gd name="T1" fmla="*/ 0 h 46"/>
              <a:gd name="T2" fmla="*/ 57978 w 46"/>
              <a:gd name="T3" fmla="*/ 0 h 46"/>
              <a:gd name="T4" fmla="*/ 28989 w 46"/>
              <a:gd name="T5" fmla="*/ 18118 h 46"/>
              <a:gd name="T6" fmla="*/ 0 w 46"/>
              <a:gd name="T7" fmla="*/ 54355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" h="46">
                <a:moveTo>
                  <a:pt x="45" y="0"/>
                </a:moveTo>
                <a:lnTo>
                  <a:pt x="30" y="0"/>
                </a:lnTo>
                <a:lnTo>
                  <a:pt x="15" y="15"/>
                </a:lnTo>
                <a:lnTo>
                  <a:pt x="0" y="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7" name="Freeform 31"/>
          <p:cNvSpPr>
            <a:spLocks/>
          </p:cNvSpPr>
          <p:nvPr/>
        </p:nvSpPr>
        <p:spPr bwMode="auto">
          <a:xfrm>
            <a:off x="2087563" y="5705475"/>
            <a:ext cx="85725" cy="55563"/>
          </a:xfrm>
          <a:custGeom>
            <a:avLst/>
            <a:gdLst>
              <a:gd name="T0" fmla="*/ 83820 w 45"/>
              <a:gd name="T1" fmla="*/ 54355 h 46"/>
              <a:gd name="T2" fmla="*/ 83820 w 45"/>
              <a:gd name="T3" fmla="*/ 18118 h 46"/>
              <a:gd name="T4" fmla="*/ 55245 w 45"/>
              <a:gd name="T5" fmla="*/ 0 h 46"/>
              <a:gd name="T6" fmla="*/ 0 w 45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" h="46">
                <a:moveTo>
                  <a:pt x="44" y="45"/>
                </a:moveTo>
                <a:lnTo>
                  <a:pt x="44" y="15"/>
                </a:lnTo>
                <a:lnTo>
                  <a:pt x="2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8" name="Freeform 32"/>
          <p:cNvSpPr>
            <a:spLocks/>
          </p:cNvSpPr>
          <p:nvPr/>
        </p:nvSpPr>
        <p:spPr bwMode="auto">
          <a:xfrm>
            <a:off x="825500" y="5705475"/>
            <a:ext cx="1263650" cy="1588"/>
          </a:xfrm>
          <a:custGeom>
            <a:avLst/>
            <a:gdLst>
              <a:gd name="T0" fmla="*/ 1261724 w 656"/>
              <a:gd name="T1" fmla="*/ 0 h 1"/>
              <a:gd name="T2" fmla="*/ 1232829 w 656"/>
              <a:gd name="T3" fmla="*/ 0 h 1"/>
              <a:gd name="T4" fmla="*/ 1203935 w 656"/>
              <a:gd name="T5" fmla="*/ 0 h 1"/>
              <a:gd name="T6" fmla="*/ 1175040 w 656"/>
              <a:gd name="T7" fmla="*/ 0 h 1"/>
              <a:gd name="T8" fmla="*/ 1146146 w 656"/>
              <a:gd name="T9" fmla="*/ 0 h 1"/>
              <a:gd name="T10" fmla="*/ 1090283 w 656"/>
              <a:gd name="T11" fmla="*/ 0 h 1"/>
              <a:gd name="T12" fmla="*/ 1061389 w 656"/>
              <a:gd name="T13" fmla="*/ 0 h 1"/>
              <a:gd name="T14" fmla="*/ 1003600 w 656"/>
              <a:gd name="T15" fmla="*/ 0 h 1"/>
              <a:gd name="T16" fmla="*/ 945811 w 656"/>
              <a:gd name="T17" fmla="*/ 0 h 1"/>
              <a:gd name="T18" fmla="*/ 888022 w 656"/>
              <a:gd name="T19" fmla="*/ 0 h 1"/>
              <a:gd name="T20" fmla="*/ 832160 w 656"/>
              <a:gd name="T21" fmla="*/ 0 h 1"/>
              <a:gd name="T22" fmla="*/ 774371 w 656"/>
              <a:gd name="T23" fmla="*/ 0 h 1"/>
              <a:gd name="T24" fmla="*/ 687688 w 656"/>
              <a:gd name="T25" fmla="*/ 0 h 1"/>
              <a:gd name="T26" fmla="*/ 629899 w 656"/>
              <a:gd name="T27" fmla="*/ 0 h 1"/>
              <a:gd name="T28" fmla="*/ 574036 w 656"/>
              <a:gd name="T29" fmla="*/ 0 h 1"/>
              <a:gd name="T30" fmla="*/ 516247 w 656"/>
              <a:gd name="T31" fmla="*/ 0 h 1"/>
              <a:gd name="T32" fmla="*/ 458458 w 656"/>
              <a:gd name="T33" fmla="*/ 0 h 1"/>
              <a:gd name="T34" fmla="*/ 373701 w 656"/>
              <a:gd name="T35" fmla="*/ 0 h 1"/>
              <a:gd name="T36" fmla="*/ 315913 w 656"/>
              <a:gd name="T37" fmla="*/ 0 h 1"/>
              <a:gd name="T38" fmla="*/ 258124 w 656"/>
              <a:gd name="T39" fmla="*/ 0 h 1"/>
              <a:gd name="T40" fmla="*/ 229229 w 656"/>
              <a:gd name="T41" fmla="*/ 0 h 1"/>
              <a:gd name="T42" fmla="*/ 171440 w 656"/>
              <a:gd name="T43" fmla="*/ 0 h 1"/>
              <a:gd name="T44" fmla="*/ 142546 w 656"/>
              <a:gd name="T45" fmla="*/ 0 h 1"/>
              <a:gd name="T46" fmla="*/ 86683 w 656"/>
              <a:gd name="T47" fmla="*/ 0 h 1"/>
              <a:gd name="T48" fmla="*/ 57789 w 656"/>
              <a:gd name="T49" fmla="*/ 0 h 1"/>
              <a:gd name="T50" fmla="*/ 28894 w 656"/>
              <a:gd name="T51" fmla="*/ 0 h 1"/>
              <a:gd name="T52" fmla="*/ 0 w 656"/>
              <a:gd name="T53" fmla="*/ 0 h 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56" h="1">
                <a:moveTo>
                  <a:pt x="655" y="0"/>
                </a:moveTo>
                <a:lnTo>
                  <a:pt x="640" y="0"/>
                </a:lnTo>
                <a:lnTo>
                  <a:pt x="625" y="0"/>
                </a:lnTo>
                <a:lnTo>
                  <a:pt x="610" y="0"/>
                </a:lnTo>
                <a:lnTo>
                  <a:pt x="595" y="0"/>
                </a:lnTo>
                <a:lnTo>
                  <a:pt x="566" y="0"/>
                </a:lnTo>
                <a:lnTo>
                  <a:pt x="551" y="0"/>
                </a:lnTo>
                <a:lnTo>
                  <a:pt x="521" y="0"/>
                </a:lnTo>
                <a:lnTo>
                  <a:pt x="491" y="0"/>
                </a:lnTo>
                <a:lnTo>
                  <a:pt x="461" y="0"/>
                </a:lnTo>
                <a:lnTo>
                  <a:pt x="432" y="0"/>
                </a:lnTo>
                <a:lnTo>
                  <a:pt x="402" y="0"/>
                </a:lnTo>
                <a:lnTo>
                  <a:pt x="357" y="0"/>
                </a:lnTo>
                <a:lnTo>
                  <a:pt x="327" y="0"/>
                </a:lnTo>
                <a:lnTo>
                  <a:pt x="298" y="0"/>
                </a:lnTo>
                <a:lnTo>
                  <a:pt x="268" y="0"/>
                </a:lnTo>
                <a:lnTo>
                  <a:pt x="238" y="0"/>
                </a:lnTo>
                <a:lnTo>
                  <a:pt x="194" y="0"/>
                </a:lnTo>
                <a:lnTo>
                  <a:pt x="164" y="0"/>
                </a:lnTo>
                <a:lnTo>
                  <a:pt x="134" y="0"/>
                </a:lnTo>
                <a:lnTo>
                  <a:pt x="119" y="0"/>
                </a:lnTo>
                <a:lnTo>
                  <a:pt x="89" y="0"/>
                </a:lnTo>
                <a:lnTo>
                  <a:pt x="74" y="0"/>
                </a:lnTo>
                <a:lnTo>
                  <a:pt x="45" y="0"/>
                </a:lnTo>
                <a:lnTo>
                  <a:pt x="30" y="0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9" name="Freeform 33"/>
          <p:cNvSpPr>
            <a:spLocks/>
          </p:cNvSpPr>
          <p:nvPr/>
        </p:nvSpPr>
        <p:spPr bwMode="auto">
          <a:xfrm>
            <a:off x="709613" y="5649913"/>
            <a:ext cx="117475" cy="55562"/>
          </a:xfrm>
          <a:custGeom>
            <a:avLst/>
            <a:gdLst>
              <a:gd name="T0" fmla="*/ 115549 w 61"/>
              <a:gd name="T1" fmla="*/ 54354 h 46"/>
              <a:gd name="T2" fmla="*/ 57775 w 61"/>
              <a:gd name="T3" fmla="*/ 36236 h 46"/>
              <a:gd name="T4" fmla="*/ 28887 w 61"/>
              <a:gd name="T5" fmla="*/ 18118 h 46"/>
              <a:gd name="T6" fmla="*/ 0 w 61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1" h="46">
                <a:moveTo>
                  <a:pt x="60" y="45"/>
                </a:moveTo>
                <a:lnTo>
                  <a:pt x="30" y="30"/>
                </a:lnTo>
                <a:lnTo>
                  <a:pt x="15" y="1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0" name="Freeform 34"/>
          <p:cNvSpPr>
            <a:spLocks/>
          </p:cNvSpPr>
          <p:nvPr/>
        </p:nvSpPr>
        <p:spPr bwMode="auto">
          <a:xfrm>
            <a:off x="6646863" y="5649913"/>
            <a:ext cx="115887" cy="55562"/>
          </a:xfrm>
          <a:custGeom>
            <a:avLst/>
            <a:gdLst>
              <a:gd name="T0" fmla="*/ 113956 w 60"/>
              <a:gd name="T1" fmla="*/ 0 h 46"/>
              <a:gd name="T2" fmla="*/ 84984 w 60"/>
              <a:gd name="T3" fmla="*/ 18118 h 46"/>
              <a:gd name="T4" fmla="*/ 28972 w 60"/>
              <a:gd name="T5" fmla="*/ 36236 h 46"/>
              <a:gd name="T6" fmla="*/ 0 w 60"/>
              <a:gd name="T7" fmla="*/ 54354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" h="46">
                <a:moveTo>
                  <a:pt x="59" y="0"/>
                </a:moveTo>
                <a:lnTo>
                  <a:pt x="44" y="15"/>
                </a:lnTo>
                <a:lnTo>
                  <a:pt x="15" y="30"/>
                </a:lnTo>
                <a:lnTo>
                  <a:pt x="0" y="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1" name="Freeform 35"/>
          <p:cNvSpPr>
            <a:spLocks/>
          </p:cNvSpPr>
          <p:nvPr/>
        </p:nvSpPr>
        <p:spPr bwMode="auto">
          <a:xfrm>
            <a:off x="5354638" y="5705475"/>
            <a:ext cx="1293812" cy="1588"/>
          </a:xfrm>
          <a:custGeom>
            <a:avLst/>
            <a:gdLst>
              <a:gd name="T0" fmla="*/ 1291884 w 671"/>
              <a:gd name="T1" fmla="*/ 0 h 1"/>
              <a:gd name="T2" fmla="*/ 1262961 w 671"/>
              <a:gd name="T3" fmla="*/ 0 h 1"/>
              <a:gd name="T4" fmla="*/ 1234038 w 671"/>
              <a:gd name="T5" fmla="*/ 0 h 1"/>
              <a:gd name="T6" fmla="*/ 1205115 w 671"/>
              <a:gd name="T7" fmla="*/ 0 h 1"/>
              <a:gd name="T8" fmla="*/ 1176193 w 671"/>
              <a:gd name="T9" fmla="*/ 0 h 1"/>
              <a:gd name="T10" fmla="*/ 1149198 w 671"/>
              <a:gd name="T11" fmla="*/ 0 h 1"/>
              <a:gd name="T12" fmla="*/ 1091353 w 671"/>
              <a:gd name="T13" fmla="*/ 0 h 1"/>
              <a:gd name="T14" fmla="*/ 1062430 w 671"/>
              <a:gd name="T15" fmla="*/ 0 h 1"/>
              <a:gd name="T16" fmla="*/ 1004584 w 671"/>
              <a:gd name="T17" fmla="*/ 0 h 1"/>
              <a:gd name="T18" fmla="*/ 946739 w 671"/>
              <a:gd name="T19" fmla="*/ 0 h 1"/>
              <a:gd name="T20" fmla="*/ 890821 w 671"/>
              <a:gd name="T21" fmla="*/ 0 h 1"/>
              <a:gd name="T22" fmla="*/ 832976 w 671"/>
              <a:gd name="T23" fmla="*/ 0 h 1"/>
              <a:gd name="T24" fmla="*/ 775130 w 671"/>
              <a:gd name="T25" fmla="*/ 0 h 1"/>
              <a:gd name="T26" fmla="*/ 688362 w 671"/>
              <a:gd name="T27" fmla="*/ 0 h 1"/>
              <a:gd name="T28" fmla="*/ 632445 w 671"/>
              <a:gd name="T29" fmla="*/ 0 h 1"/>
              <a:gd name="T30" fmla="*/ 574599 w 671"/>
              <a:gd name="T31" fmla="*/ 0 h 1"/>
              <a:gd name="T32" fmla="*/ 516754 w 671"/>
              <a:gd name="T33" fmla="*/ 0 h 1"/>
              <a:gd name="T34" fmla="*/ 458908 w 671"/>
              <a:gd name="T35" fmla="*/ 0 h 1"/>
              <a:gd name="T36" fmla="*/ 374068 w 671"/>
              <a:gd name="T37" fmla="*/ 0 h 1"/>
              <a:gd name="T38" fmla="*/ 316222 w 671"/>
              <a:gd name="T39" fmla="*/ 0 h 1"/>
              <a:gd name="T40" fmla="*/ 258377 w 671"/>
              <a:gd name="T41" fmla="*/ 0 h 1"/>
              <a:gd name="T42" fmla="*/ 229454 w 671"/>
              <a:gd name="T43" fmla="*/ 0 h 1"/>
              <a:gd name="T44" fmla="*/ 171608 w 671"/>
              <a:gd name="T45" fmla="*/ 0 h 1"/>
              <a:gd name="T46" fmla="*/ 115691 w 671"/>
              <a:gd name="T47" fmla="*/ 0 h 1"/>
              <a:gd name="T48" fmla="*/ 86768 w 671"/>
              <a:gd name="T49" fmla="*/ 0 h 1"/>
              <a:gd name="T50" fmla="*/ 57846 w 671"/>
              <a:gd name="T51" fmla="*/ 0 h 1"/>
              <a:gd name="T52" fmla="*/ 28923 w 671"/>
              <a:gd name="T53" fmla="*/ 0 h 1"/>
              <a:gd name="T54" fmla="*/ 0 w 671"/>
              <a:gd name="T55" fmla="*/ 0 h 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71" h="1">
                <a:moveTo>
                  <a:pt x="670" y="0"/>
                </a:moveTo>
                <a:lnTo>
                  <a:pt x="655" y="0"/>
                </a:lnTo>
                <a:lnTo>
                  <a:pt x="640" y="0"/>
                </a:lnTo>
                <a:lnTo>
                  <a:pt x="625" y="0"/>
                </a:lnTo>
                <a:lnTo>
                  <a:pt x="610" y="0"/>
                </a:lnTo>
                <a:lnTo>
                  <a:pt x="596" y="0"/>
                </a:lnTo>
                <a:lnTo>
                  <a:pt x="566" y="0"/>
                </a:lnTo>
                <a:lnTo>
                  <a:pt x="551" y="0"/>
                </a:lnTo>
                <a:lnTo>
                  <a:pt x="521" y="0"/>
                </a:lnTo>
                <a:lnTo>
                  <a:pt x="491" y="0"/>
                </a:lnTo>
                <a:lnTo>
                  <a:pt x="462" y="0"/>
                </a:lnTo>
                <a:lnTo>
                  <a:pt x="432" y="0"/>
                </a:lnTo>
                <a:lnTo>
                  <a:pt x="402" y="0"/>
                </a:lnTo>
                <a:lnTo>
                  <a:pt x="357" y="0"/>
                </a:lnTo>
                <a:lnTo>
                  <a:pt x="328" y="0"/>
                </a:lnTo>
                <a:lnTo>
                  <a:pt x="298" y="0"/>
                </a:lnTo>
                <a:lnTo>
                  <a:pt x="268" y="0"/>
                </a:lnTo>
                <a:lnTo>
                  <a:pt x="238" y="0"/>
                </a:lnTo>
                <a:lnTo>
                  <a:pt x="194" y="0"/>
                </a:lnTo>
                <a:lnTo>
                  <a:pt x="164" y="0"/>
                </a:lnTo>
                <a:lnTo>
                  <a:pt x="134" y="0"/>
                </a:lnTo>
                <a:lnTo>
                  <a:pt x="119" y="0"/>
                </a:lnTo>
                <a:lnTo>
                  <a:pt x="89" y="0"/>
                </a:lnTo>
                <a:lnTo>
                  <a:pt x="60" y="0"/>
                </a:lnTo>
                <a:lnTo>
                  <a:pt x="45" y="0"/>
                </a:lnTo>
                <a:lnTo>
                  <a:pt x="30" y="0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2" name="Freeform 36"/>
          <p:cNvSpPr>
            <a:spLocks/>
          </p:cNvSpPr>
          <p:nvPr/>
        </p:nvSpPr>
        <p:spPr bwMode="auto">
          <a:xfrm>
            <a:off x="5268913" y="5705475"/>
            <a:ext cx="88900" cy="55563"/>
          </a:xfrm>
          <a:custGeom>
            <a:avLst/>
            <a:gdLst>
              <a:gd name="T0" fmla="*/ 86967 w 46"/>
              <a:gd name="T1" fmla="*/ 0 h 46"/>
              <a:gd name="T2" fmla="*/ 28989 w 46"/>
              <a:gd name="T3" fmla="*/ 0 h 46"/>
              <a:gd name="T4" fmla="*/ 0 w 46"/>
              <a:gd name="T5" fmla="*/ 18118 h 46"/>
              <a:gd name="T6" fmla="*/ 0 w 46"/>
              <a:gd name="T7" fmla="*/ 54355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" h="46">
                <a:moveTo>
                  <a:pt x="45" y="0"/>
                </a:moveTo>
                <a:lnTo>
                  <a:pt x="15" y="0"/>
                </a:lnTo>
                <a:lnTo>
                  <a:pt x="0" y="15"/>
                </a:lnTo>
                <a:lnTo>
                  <a:pt x="0" y="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3" name="Freeform 37"/>
          <p:cNvSpPr>
            <a:spLocks/>
          </p:cNvSpPr>
          <p:nvPr/>
        </p:nvSpPr>
        <p:spPr bwMode="auto">
          <a:xfrm>
            <a:off x="5183188" y="5705475"/>
            <a:ext cx="87312" cy="55563"/>
          </a:xfrm>
          <a:custGeom>
            <a:avLst/>
            <a:gdLst>
              <a:gd name="T0" fmla="*/ 85372 w 45"/>
              <a:gd name="T1" fmla="*/ 54355 h 46"/>
              <a:gd name="T2" fmla="*/ 56268 w 45"/>
              <a:gd name="T3" fmla="*/ 18118 h 46"/>
              <a:gd name="T4" fmla="*/ 29104 w 45"/>
              <a:gd name="T5" fmla="*/ 0 h 46"/>
              <a:gd name="T6" fmla="*/ 0 w 45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" h="46">
                <a:moveTo>
                  <a:pt x="44" y="45"/>
                </a:moveTo>
                <a:lnTo>
                  <a:pt x="29" y="15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4" name="Freeform 38"/>
          <p:cNvSpPr>
            <a:spLocks/>
          </p:cNvSpPr>
          <p:nvPr/>
        </p:nvSpPr>
        <p:spPr bwMode="auto">
          <a:xfrm>
            <a:off x="3892550" y="5705475"/>
            <a:ext cx="1293813" cy="1588"/>
          </a:xfrm>
          <a:custGeom>
            <a:avLst/>
            <a:gdLst>
              <a:gd name="T0" fmla="*/ 1291885 w 671"/>
              <a:gd name="T1" fmla="*/ 0 h 1"/>
              <a:gd name="T2" fmla="*/ 1262962 w 671"/>
              <a:gd name="T3" fmla="*/ 0 h 1"/>
              <a:gd name="T4" fmla="*/ 1234039 w 671"/>
              <a:gd name="T5" fmla="*/ 0 h 1"/>
              <a:gd name="T6" fmla="*/ 1176194 w 671"/>
              <a:gd name="T7" fmla="*/ 0 h 1"/>
              <a:gd name="T8" fmla="*/ 1149199 w 671"/>
              <a:gd name="T9" fmla="*/ 0 h 1"/>
              <a:gd name="T10" fmla="*/ 1120276 w 671"/>
              <a:gd name="T11" fmla="*/ 0 h 1"/>
              <a:gd name="T12" fmla="*/ 1062431 w 671"/>
              <a:gd name="T13" fmla="*/ 0 h 1"/>
              <a:gd name="T14" fmla="*/ 1004585 w 671"/>
              <a:gd name="T15" fmla="*/ 0 h 1"/>
              <a:gd name="T16" fmla="*/ 946739 w 671"/>
              <a:gd name="T17" fmla="*/ 0 h 1"/>
              <a:gd name="T18" fmla="*/ 890822 w 671"/>
              <a:gd name="T19" fmla="*/ 0 h 1"/>
              <a:gd name="T20" fmla="*/ 832976 w 671"/>
              <a:gd name="T21" fmla="*/ 0 h 1"/>
              <a:gd name="T22" fmla="*/ 775131 w 671"/>
              <a:gd name="T23" fmla="*/ 0 h 1"/>
              <a:gd name="T24" fmla="*/ 717285 w 671"/>
              <a:gd name="T25" fmla="*/ 0 h 1"/>
              <a:gd name="T26" fmla="*/ 632445 w 671"/>
              <a:gd name="T27" fmla="*/ 0 h 1"/>
              <a:gd name="T28" fmla="*/ 574600 w 671"/>
              <a:gd name="T29" fmla="*/ 0 h 1"/>
              <a:gd name="T30" fmla="*/ 516754 w 671"/>
              <a:gd name="T31" fmla="*/ 0 h 1"/>
              <a:gd name="T32" fmla="*/ 458908 w 671"/>
              <a:gd name="T33" fmla="*/ 0 h 1"/>
              <a:gd name="T34" fmla="*/ 401063 w 671"/>
              <a:gd name="T35" fmla="*/ 0 h 1"/>
              <a:gd name="T36" fmla="*/ 345145 w 671"/>
              <a:gd name="T37" fmla="*/ 0 h 1"/>
              <a:gd name="T38" fmla="*/ 287300 w 671"/>
              <a:gd name="T39" fmla="*/ 0 h 1"/>
              <a:gd name="T40" fmla="*/ 229454 w 671"/>
              <a:gd name="T41" fmla="*/ 0 h 1"/>
              <a:gd name="T42" fmla="*/ 171609 w 671"/>
              <a:gd name="T43" fmla="*/ 0 h 1"/>
              <a:gd name="T44" fmla="*/ 142686 w 671"/>
              <a:gd name="T45" fmla="*/ 0 h 1"/>
              <a:gd name="T46" fmla="*/ 115691 w 671"/>
              <a:gd name="T47" fmla="*/ 0 h 1"/>
              <a:gd name="T48" fmla="*/ 57846 w 671"/>
              <a:gd name="T49" fmla="*/ 0 h 1"/>
              <a:gd name="T50" fmla="*/ 28923 w 671"/>
              <a:gd name="T51" fmla="*/ 0 h 1"/>
              <a:gd name="T52" fmla="*/ 0 w 671"/>
              <a:gd name="T53" fmla="*/ 0 h 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71" h="1">
                <a:moveTo>
                  <a:pt x="670" y="0"/>
                </a:moveTo>
                <a:lnTo>
                  <a:pt x="655" y="0"/>
                </a:lnTo>
                <a:lnTo>
                  <a:pt x="640" y="0"/>
                </a:lnTo>
                <a:lnTo>
                  <a:pt x="610" y="0"/>
                </a:lnTo>
                <a:lnTo>
                  <a:pt x="596" y="0"/>
                </a:lnTo>
                <a:lnTo>
                  <a:pt x="581" y="0"/>
                </a:lnTo>
                <a:lnTo>
                  <a:pt x="551" y="0"/>
                </a:lnTo>
                <a:lnTo>
                  <a:pt x="521" y="0"/>
                </a:lnTo>
                <a:lnTo>
                  <a:pt x="491" y="0"/>
                </a:lnTo>
                <a:lnTo>
                  <a:pt x="462" y="0"/>
                </a:lnTo>
                <a:lnTo>
                  <a:pt x="432" y="0"/>
                </a:lnTo>
                <a:lnTo>
                  <a:pt x="402" y="0"/>
                </a:lnTo>
                <a:lnTo>
                  <a:pt x="372" y="0"/>
                </a:lnTo>
                <a:lnTo>
                  <a:pt x="328" y="0"/>
                </a:lnTo>
                <a:lnTo>
                  <a:pt x="298" y="0"/>
                </a:lnTo>
                <a:lnTo>
                  <a:pt x="268" y="0"/>
                </a:lnTo>
                <a:lnTo>
                  <a:pt x="238" y="0"/>
                </a:lnTo>
                <a:lnTo>
                  <a:pt x="208" y="0"/>
                </a:lnTo>
                <a:lnTo>
                  <a:pt x="179" y="0"/>
                </a:lnTo>
                <a:lnTo>
                  <a:pt x="149" y="0"/>
                </a:lnTo>
                <a:lnTo>
                  <a:pt x="119" y="0"/>
                </a:lnTo>
                <a:lnTo>
                  <a:pt x="89" y="0"/>
                </a:lnTo>
                <a:lnTo>
                  <a:pt x="74" y="0"/>
                </a:lnTo>
                <a:lnTo>
                  <a:pt x="60" y="0"/>
                </a:lnTo>
                <a:lnTo>
                  <a:pt x="30" y="0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5" name="Freeform 39"/>
          <p:cNvSpPr>
            <a:spLocks/>
          </p:cNvSpPr>
          <p:nvPr/>
        </p:nvSpPr>
        <p:spPr bwMode="auto">
          <a:xfrm>
            <a:off x="3778250" y="5649913"/>
            <a:ext cx="115888" cy="55562"/>
          </a:xfrm>
          <a:custGeom>
            <a:avLst/>
            <a:gdLst>
              <a:gd name="T0" fmla="*/ 113957 w 60"/>
              <a:gd name="T1" fmla="*/ 54354 h 46"/>
              <a:gd name="T2" fmla="*/ 56013 w 60"/>
              <a:gd name="T3" fmla="*/ 36236 h 46"/>
              <a:gd name="T4" fmla="*/ 28972 w 60"/>
              <a:gd name="T5" fmla="*/ 18118 h 46"/>
              <a:gd name="T6" fmla="*/ 0 w 60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" h="46">
                <a:moveTo>
                  <a:pt x="59" y="45"/>
                </a:moveTo>
                <a:lnTo>
                  <a:pt x="29" y="30"/>
                </a:lnTo>
                <a:lnTo>
                  <a:pt x="15" y="1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5260" name="Line 40"/>
          <p:cNvSpPr>
            <a:spLocks noChangeShapeType="1"/>
          </p:cNvSpPr>
          <p:nvPr/>
        </p:nvSpPr>
        <p:spPr bwMode="auto">
          <a:xfrm flipV="1">
            <a:off x="2805113" y="3003550"/>
            <a:ext cx="0" cy="2244725"/>
          </a:xfrm>
          <a:prstGeom prst="line">
            <a:avLst/>
          </a:prstGeom>
          <a:noFill/>
          <a:ln w="12700">
            <a:solidFill>
              <a:srgbClr val="40AE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1" name="Line 41"/>
          <p:cNvSpPr>
            <a:spLocks noChangeShapeType="1"/>
          </p:cNvSpPr>
          <p:nvPr/>
        </p:nvSpPr>
        <p:spPr bwMode="auto">
          <a:xfrm flipV="1">
            <a:off x="2547938" y="4124325"/>
            <a:ext cx="0" cy="1125538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2" name="Line 42"/>
          <p:cNvSpPr>
            <a:spLocks noChangeShapeType="1"/>
          </p:cNvSpPr>
          <p:nvPr/>
        </p:nvSpPr>
        <p:spPr bwMode="auto">
          <a:xfrm flipV="1">
            <a:off x="4640263" y="3024188"/>
            <a:ext cx="0" cy="2225675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3" name="Line 43"/>
          <p:cNvSpPr>
            <a:spLocks noChangeShapeType="1"/>
          </p:cNvSpPr>
          <p:nvPr/>
        </p:nvSpPr>
        <p:spPr bwMode="auto">
          <a:xfrm flipV="1">
            <a:off x="4899025" y="4124325"/>
            <a:ext cx="0" cy="1125538"/>
          </a:xfrm>
          <a:prstGeom prst="line">
            <a:avLst/>
          </a:prstGeom>
          <a:noFill/>
          <a:ln w="12700">
            <a:solidFill>
              <a:srgbClr val="40AE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4" name="Line 44"/>
          <p:cNvSpPr>
            <a:spLocks noChangeShapeType="1"/>
          </p:cNvSpPr>
          <p:nvPr/>
        </p:nvSpPr>
        <p:spPr bwMode="auto">
          <a:xfrm>
            <a:off x="2174875" y="5805488"/>
            <a:ext cx="3175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5" name="Line 45"/>
          <p:cNvSpPr>
            <a:spLocks noChangeShapeType="1"/>
          </p:cNvSpPr>
          <p:nvPr/>
        </p:nvSpPr>
        <p:spPr bwMode="auto">
          <a:xfrm>
            <a:off x="5272088" y="5805488"/>
            <a:ext cx="1587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82" name="Freeform 46"/>
          <p:cNvSpPr>
            <a:spLocks/>
          </p:cNvSpPr>
          <p:nvPr/>
        </p:nvSpPr>
        <p:spPr bwMode="auto">
          <a:xfrm>
            <a:off x="4578350" y="2836863"/>
            <a:ext cx="146050" cy="166687"/>
          </a:xfrm>
          <a:custGeom>
            <a:avLst/>
            <a:gdLst>
              <a:gd name="T0" fmla="*/ 86477 w 76"/>
              <a:gd name="T1" fmla="*/ 128411 h 135"/>
              <a:gd name="T2" fmla="*/ 0 w 76"/>
              <a:gd name="T3" fmla="*/ 165452 h 135"/>
              <a:gd name="T4" fmla="*/ 0 w 76"/>
              <a:gd name="T5" fmla="*/ 146932 h 135"/>
              <a:gd name="T6" fmla="*/ 28826 w 76"/>
              <a:gd name="T7" fmla="*/ 109890 h 135"/>
              <a:gd name="T8" fmla="*/ 57651 w 76"/>
              <a:gd name="T9" fmla="*/ 74083 h 135"/>
              <a:gd name="T10" fmla="*/ 57651 w 76"/>
              <a:gd name="T11" fmla="*/ 55562 h 135"/>
              <a:gd name="T12" fmla="*/ 57651 w 76"/>
              <a:gd name="T13" fmla="*/ 18521 h 135"/>
              <a:gd name="T14" fmla="*/ 86477 w 76"/>
              <a:gd name="T15" fmla="*/ 0 h 135"/>
              <a:gd name="T16" fmla="*/ 86477 w 76"/>
              <a:gd name="T17" fmla="*/ 18521 h 135"/>
              <a:gd name="T18" fmla="*/ 86477 w 76"/>
              <a:gd name="T19" fmla="*/ 55562 h 135"/>
              <a:gd name="T20" fmla="*/ 115303 w 76"/>
              <a:gd name="T21" fmla="*/ 74083 h 135"/>
              <a:gd name="T22" fmla="*/ 115303 w 76"/>
              <a:gd name="T23" fmla="*/ 109890 h 135"/>
              <a:gd name="T24" fmla="*/ 144128 w 76"/>
              <a:gd name="T25" fmla="*/ 146932 h 135"/>
              <a:gd name="T26" fmla="*/ 144128 w 76"/>
              <a:gd name="T27" fmla="*/ 165452 h 135"/>
              <a:gd name="T28" fmla="*/ 86477 w 76"/>
              <a:gd name="T29" fmla="*/ 128411 h 1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6" h="135">
                <a:moveTo>
                  <a:pt x="45" y="104"/>
                </a:moveTo>
                <a:lnTo>
                  <a:pt x="0" y="134"/>
                </a:lnTo>
                <a:lnTo>
                  <a:pt x="0" y="119"/>
                </a:lnTo>
                <a:lnTo>
                  <a:pt x="15" y="89"/>
                </a:lnTo>
                <a:lnTo>
                  <a:pt x="30" y="60"/>
                </a:lnTo>
                <a:lnTo>
                  <a:pt x="30" y="45"/>
                </a:lnTo>
                <a:lnTo>
                  <a:pt x="30" y="15"/>
                </a:lnTo>
                <a:lnTo>
                  <a:pt x="45" y="0"/>
                </a:lnTo>
                <a:lnTo>
                  <a:pt x="45" y="15"/>
                </a:lnTo>
                <a:lnTo>
                  <a:pt x="45" y="45"/>
                </a:lnTo>
                <a:lnTo>
                  <a:pt x="60" y="60"/>
                </a:lnTo>
                <a:lnTo>
                  <a:pt x="60" y="89"/>
                </a:lnTo>
                <a:lnTo>
                  <a:pt x="75" y="119"/>
                </a:lnTo>
                <a:lnTo>
                  <a:pt x="75" y="134"/>
                </a:lnTo>
                <a:lnTo>
                  <a:pt x="45" y="104"/>
                </a:lnTo>
              </a:path>
            </a:pathLst>
          </a:cu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83" name="Freeform 47"/>
          <p:cNvSpPr>
            <a:spLocks/>
          </p:cNvSpPr>
          <p:nvPr/>
        </p:nvSpPr>
        <p:spPr bwMode="auto">
          <a:xfrm>
            <a:off x="2459038" y="4016375"/>
            <a:ext cx="173037" cy="166688"/>
          </a:xfrm>
          <a:custGeom>
            <a:avLst/>
            <a:gdLst>
              <a:gd name="T0" fmla="*/ 84596 w 90"/>
              <a:gd name="T1" fmla="*/ 128411 h 135"/>
              <a:gd name="T2" fmla="*/ 0 w 90"/>
              <a:gd name="T3" fmla="*/ 165453 h 135"/>
              <a:gd name="T4" fmla="*/ 28840 w 90"/>
              <a:gd name="T5" fmla="*/ 146932 h 135"/>
              <a:gd name="T6" fmla="*/ 57679 w 90"/>
              <a:gd name="T7" fmla="*/ 109891 h 135"/>
              <a:gd name="T8" fmla="*/ 57679 w 90"/>
              <a:gd name="T9" fmla="*/ 74084 h 135"/>
              <a:gd name="T10" fmla="*/ 57679 w 90"/>
              <a:gd name="T11" fmla="*/ 55563 h 135"/>
              <a:gd name="T12" fmla="*/ 84596 w 90"/>
              <a:gd name="T13" fmla="*/ 18521 h 135"/>
              <a:gd name="T14" fmla="*/ 84596 w 90"/>
              <a:gd name="T15" fmla="*/ 0 h 135"/>
              <a:gd name="T16" fmla="*/ 84596 w 90"/>
              <a:gd name="T17" fmla="*/ 18521 h 135"/>
              <a:gd name="T18" fmla="*/ 113435 w 90"/>
              <a:gd name="T19" fmla="*/ 55563 h 135"/>
              <a:gd name="T20" fmla="*/ 113435 w 90"/>
              <a:gd name="T21" fmla="*/ 74084 h 135"/>
              <a:gd name="T22" fmla="*/ 142275 w 90"/>
              <a:gd name="T23" fmla="*/ 109891 h 135"/>
              <a:gd name="T24" fmla="*/ 142275 w 90"/>
              <a:gd name="T25" fmla="*/ 146932 h 135"/>
              <a:gd name="T26" fmla="*/ 171114 w 90"/>
              <a:gd name="T27" fmla="*/ 165453 h 135"/>
              <a:gd name="T28" fmla="*/ 84596 w 90"/>
              <a:gd name="T29" fmla="*/ 128411 h 1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0" h="135">
                <a:moveTo>
                  <a:pt x="44" y="104"/>
                </a:moveTo>
                <a:lnTo>
                  <a:pt x="0" y="134"/>
                </a:lnTo>
                <a:lnTo>
                  <a:pt x="15" y="119"/>
                </a:lnTo>
                <a:lnTo>
                  <a:pt x="30" y="89"/>
                </a:lnTo>
                <a:lnTo>
                  <a:pt x="30" y="60"/>
                </a:lnTo>
                <a:lnTo>
                  <a:pt x="30" y="45"/>
                </a:lnTo>
                <a:lnTo>
                  <a:pt x="44" y="15"/>
                </a:lnTo>
                <a:lnTo>
                  <a:pt x="44" y="0"/>
                </a:lnTo>
                <a:lnTo>
                  <a:pt x="44" y="15"/>
                </a:lnTo>
                <a:lnTo>
                  <a:pt x="59" y="45"/>
                </a:lnTo>
                <a:lnTo>
                  <a:pt x="59" y="60"/>
                </a:lnTo>
                <a:lnTo>
                  <a:pt x="74" y="89"/>
                </a:lnTo>
                <a:lnTo>
                  <a:pt x="74" y="119"/>
                </a:lnTo>
                <a:lnTo>
                  <a:pt x="89" y="134"/>
                </a:lnTo>
                <a:lnTo>
                  <a:pt x="44" y="104"/>
                </a:lnTo>
              </a:path>
            </a:pathLst>
          </a:cu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84" name="Freeform 48"/>
          <p:cNvSpPr>
            <a:spLocks/>
          </p:cNvSpPr>
          <p:nvPr/>
        </p:nvSpPr>
        <p:spPr bwMode="auto">
          <a:xfrm>
            <a:off x="2746375" y="2897188"/>
            <a:ext cx="144463" cy="166687"/>
          </a:xfrm>
          <a:custGeom>
            <a:avLst/>
            <a:gdLst>
              <a:gd name="T0" fmla="*/ 57785 w 75"/>
              <a:gd name="T1" fmla="*/ 128411 h 135"/>
              <a:gd name="T2" fmla="*/ 0 w 75"/>
              <a:gd name="T3" fmla="*/ 165452 h 135"/>
              <a:gd name="T4" fmla="*/ 0 w 75"/>
              <a:gd name="T5" fmla="*/ 146932 h 135"/>
              <a:gd name="T6" fmla="*/ 28893 w 75"/>
              <a:gd name="T7" fmla="*/ 109890 h 135"/>
              <a:gd name="T8" fmla="*/ 28893 w 75"/>
              <a:gd name="T9" fmla="*/ 74083 h 135"/>
              <a:gd name="T10" fmla="*/ 57785 w 75"/>
              <a:gd name="T11" fmla="*/ 55562 h 135"/>
              <a:gd name="T12" fmla="*/ 57785 w 75"/>
              <a:gd name="T13" fmla="*/ 18521 h 135"/>
              <a:gd name="T14" fmla="*/ 57785 w 75"/>
              <a:gd name="T15" fmla="*/ 0 h 135"/>
              <a:gd name="T16" fmla="*/ 84752 w 75"/>
              <a:gd name="T17" fmla="*/ 18521 h 135"/>
              <a:gd name="T18" fmla="*/ 84752 w 75"/>
              <a:gd name="T19" fmla="*/ 55562 h 135"/>
              <a:gd name="T20" fmla="*/ 84752 w 75"/>
              <a:gd name="T21" fmla="*/ 74083 h 135"/>
              <a:gd name="T22" fmla="*/ 113644 w 75"/>
              <a:gd name="T23" fmla="*/ 109890 h 135"/>
              <a:gd name="T24" fmla="*/ 142537 w 75"/>
              <a:gd name="T25" fmla="*/ 146932 h 135"/>
              <a:gd name="T26" fmla="*/ 142537 w 75"/>
              <a:gd name="T27" fmla="*/ 165452 h 135"/>
              <a:gd name="T28" fmla="*/ 57785 w 75"/>
              <a:gd name="T29" fmla="*/ 128411 h 1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5" h="135">
                <a:moveTo>
                  <a:pt x="30" y="104"/>
                </a:moveTo>
                <a:lnTo>
                  <a:pt x="0" y="134"/>
                </a:lnTo>
                <a:lnTo>
                  <a:pt x="0" y="119"/>
                </a:lnTo>
                <a:lnTo>
                  <a:pt x="15" y="89"/>
                </a:lnTo>
                <a:lnTo>
                  <a:pt x="15" y="60"/>
                </a:lnTo>
                <a:lnTo>
                  <a:pt x="30" y="45"/>
                </a:lnTo>
                <a:lnTo>
                  <a:pt x="30" y="15"/>
                </a:lnTo>
                <a:lnTo>
                  <a:pt x="30" y="0"/>
                </a:lnTo>
                <a:lnTo>
                  <a:pt x="44" y="15"/>
                </a:lnTo>
                <a:lnTo>
                  <a:pt x="44" y="45"/>
                </a:lnTo>
                <a:lnTo>
                  <a:pt x="44" y="60"/>
                </a:lnTo>
                <a:lnTo>
                  <a:pt x="59" y="89"/>
                </a:lnTo>
                <a:lnTo>
                  <a:pt x="74" y="119"/>
                </a:lnTo>
                <a:lnTo>
                  <a:pt x="74" y="134"/>
                </a:lnTo>
                <a:lnTo>
                  <a:pt x="30" y="104"/>
                </a:lnTo>
              </a:path>
            </a:pathLst>
          </a:custGeom>
          <a:solidFill>
            <a:srgbClr val="40A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85" name="Freeform 49"/>
          <p:cNvSpPr>
            <a:spLocks/>
          </p:cNvSpPr>
          <p:nvPr/>
        </p:nvSpPr>
        <p:spPr bwMode="auto">
          <a:xfrm>
            <a:off x="4810125" y="4016375"/>
            <a:ext cx="174625" cy="166688"/>
          </a:xfrm>
          <a:custGeom>
            <a:avLst/>
            <a:gdLst>
              <a:gd name="T0" fmla="*/ 86353 w 91"/>
              <a:gd name="T1" fmla="*/ 128411 h 135"/>
              <a:gd name="T2" fmla="*/ 0 w 91"/>
              <a:gd name="T3" fmla="*/ 165453 h 135"/>
              <a:gd name="T4" fmla="*/ 28784 w 91"/>
              <a:gd name="T5" fmla="*/ 146932 h 135"/>
              <a:gd name="T6" fmla="*/ 57569 w 91"/>
              <a:gd name="T7" fmla="*/ 109891 h 135"/>
              <a:gd name="T8" fmla="*/ 57569 w 91"/>
              <a:gd name="T9" fmla="*/ 74084 h 135"/>
              <a:gd name="T10" fmla="*/ 57569 w 91"/>
              <a:gd name="T11" fmla="*/ 55563 h 135"/>
              <a:gd name="T12" fmla="*/ 86353 w 91"/>
              <a:gd name="T13" fmla="*/ 18521 h 135"/>
              <a:gd name="T14" fmla="*/ 86353 w 91"/>
              <a:gd name="T15" fmla="*/ 0 h 135"/>
              <a:gd name="T16" fmla="*/ 86353 w 91"/>
              <a:gd name="T17" fmla="*/ 18521 h 135"/>
              <a:gd name="T18" fmla="*/ 115137 w 91"/>
              <a:gd name="T19" fmla="*/ 55563 h 135"/>
              <a:gd name="T20" fmla="*/ 115137 w 91"/>
              <a:gd name="T21" fmla="*/ 74084 h 135"/>
              <a:gd name="T22" fmla="*/ 115137 w 91"/>
              <a:gd name="T23" fmla="*/ 109891 h 135"/>
              <a:gd name="T24" fmla="*/ 143922 w 91"/>
              <a:gd name="T25" fmla="*/ 146932 h 135"/>
              <a:gd name="T26" fmla="*/ 172706 w 91"/>
              <a:gd name="T27" fmla="*/ 165453 h 135"/>
              <a:gd name="T28" fmla="*/ 86353 w 91"/>
              <a:gd name="T29" fmla="*/ 128411 h 1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1" h="135">
                <a:moveTo>
                  <a:pt x="45" y="104"/>
                </a:moveTo>
                <a:lnTo>
                  <a:pt x="0" y="134"/>
                </a:lnTo>
                <a:lnTo>
                  <a:pt x="15" y="119"/>
                </a:lnTo>
                <a:lnTo>
                  <a:pt x="30" y="89"/>
                </a:lnTo>
                <a:lnTo>
                  <a:pt x="30" y="60"/>
                </a:lnTo>
                <a:lnTo>
                  <a:pt x="30" y="45"/>
                </a:lnTo>
                <a:lnTo>
                  <a:pt x="45" y="15"/>
                </a:lnTo>
                <a:lnTo>
                  <a:pt x="45" y="0"/>
                </a:lnTo>
                <a:lnTo>
                  <a:pt x="45" y="15"/>
                </a:lnTo>
                <a:lnTo>
                  <a:pt x="60" y="45"/>
                </a:lnTo>
                <a:lnTo>
                  <a:pt x="60" y="60"/>
                </a:lnTo>
                <a:lnTo>
                  <a:pt x="60" y="89"/>
                </a:lnTo>
                <a:lnTo>
                  <a:pt x="75" y="119"/>
                </a:lnTo>
                <a:lnTo>
                  <a:pt x="90" y="134"/>
                </a:lnTo>
                <a:lnTo>
                  <a:pt x="45" y="104"/>
                </a:lnTo>
              </a:path>
            </a:pathLst>
          </a:custGeom>
          <a:solidFill>
            <a:srgbClr val="40A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5271" name="Rectangle 51"/>
          <p:cNvSpPr>
            <a:spLocks noChangeArrowheads="1"/>
          </p:cNvSpPr>
          <p:nvPr/>
        </p:nvSpPr>
        <p:spPr bwMode="auto">
          <a:xfrm>
            <a:off x="825500" y="5902325"/>
            <a:ext cx="28511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u-HU" altLang="en-US" sz="1600" dirty="0">
                <a:latin typeface="FranklinGothic-Book"/>
                <a:ea typeface="MS PGothic" pitchFamily="34" charset="-128"/>
              </a:rPr>
              <a:t>A fogyasztó a költségnél többre</a:t>
            </a:r>
          </a:p>
          <a:p>
            <a:pPr eaLnBrk="1" hangingPunct="1"/>
            <a:r>
              <a:rPr lang="hu-HU" altLang="en-US" sz="1600" dirty="0">
                <a:latin typeface="FranklinGothic-Book"/>
                <a:ea typeface="MS PGothic" pitchFamily="34" charset="-128"/>
              </a:rPr>
              <a:t>é</a:t>
            </a:r>
            <a:r>
              <a:rPr lang="hu-HU" altLang="en-US" sz="1600" dirty="0" smtClean="0">
                <a:latin typeface="FranklinGothic-Book"/>
                <a:ea typeface="MS PGothic" pitchFamily="34" charset="-128"/>
              </a:rPr>
              <a:t>rtékeli </a:t>
            </a:r>
            <a:r>
              <a:rPr lang="hu-HU" altLang="en-US" sz="1600" dirty="0">
                <a:latin typeface="FranklinGothic-Book"/>
                <a:ea typeface="MS PGothic" pitchFamily="34" charset="-128"/>
              </a:rPr>
              <a:t>a jóságot </a:t>
            </a:r>
            <a:endParaRPr lang="en-GB" altLang="en-US" sz="1600" dirty="0">
              <a:latin typeface="FranklinGothic-Book"/>
              <a:ea typeface="MS PGothic" pitchFamily="34" charset="-128"/>
            </a:endParaRPr>
          </a:p>
        </p:txBody>
      </p:sp>
      <p:sp>
        <p:nvSpPr>
          <p:cNvPr id="95273" name="Rectangle 53"/>
          <p:cNvSpPr>
            <a:spLocks noChangeArrowheads="1"/>
          </p:cNvSpPr>
          <p:nvPr/>
        </p:nvSpPr>
        <p:spPr bwMode="auto">
          <a:xfrm>
            <a:off x="4010025" y="5864225"/>
            <a:ext cx="215283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u-HU" altLang="en-US" sz="1600" dirty="0">
                <a:latin typeface="FranklinGothic-Book"/>
                <a:ea typeface="MS PGothic" pitchFamily="34" charset="-128"/>
              </a:rPr>
              <a:t>A fogyasztó a termelő </a:t>
            </a:r>
          </a:p>
          <a:p>
            <a:pPr eaLnBrk="1" hangingPunct="1"/>
            <a:r>
              <a:rPr lang="hu-HU" altLang="en-US" sz="1600" dirty="0">
                <a:latin typeface="FranklinGothic-Book"/>
                <a:ea typeface="MS PGothic" pitchFamily="34" charset="-128"/>
              </a:rPr>
              <a:t>k</a:t>
            </a:r>
            <a:r>
              <a:rPr lang="hu-HU" altLang="en-US" sz="1600" dirty="0" smtClean="0">
                <a:latin typeface="FranklinGothic-Book"/>
                <a:ea typeface="MS PGothic" pitchFamily="34" charset="-128"/>
              </a:rPr>
              <a:t>öltségénél </a:t>
            </a:r>
            <a:r>
              <a:rPr lang="hu-HU" altLang="en-US" sz="1600" dirty="0">
                <a:latin typeface="FranklinGothic-Book"/>
                <a:ea typeface="MS PGothic" pitchFamily="34" charset="-128"/>
              </a:rPr>
              <a:t>kevesebbre</a:t>
            </a:r>
          </a:p>
          <a:p>
            <a:pPr eaLnBrk="1" hangingPunct="1"/>
            <a:r>
              <a:rPr lang="hu-HU" altLang="en-US" sz="1600" dirty="0">
                <a:latin typeface="FranklinGothic-Book"/>
                <a:ea typeface="MS PGothic" pitchFamily="34" charset="-128"/>
              </a:rPr>
              <a:t>é</a:t>
            </a:r>
            <a:r>
              <a:rPr lang="hu-HU" altLang="en-US" sz="1600" dirty="0" smtClean="0">
                <a:latin typeface="FranklinGothic-Book"/>
                <a:ea typeface="MS PGothic" pitchFamily="34" charset="-128"/>
              </a:rPr>
              <a:t>rtékeli </a:t>
            </a:r>
            <a:r>
              <a:rPr lang="hu-HU" altLang="en-US" sz="1600" dirty="0">
                <a:latin typeface="FranklinGothic-Book"/>
                <a:ea typeface="MS PGothic" pitchFamily="34" charset="-128"/>
              </a:rPr>
              <a:t>a jószágot</a:t>
            </a:r>
            <a:endParaRPr lang="en-GB" altLang="en-US" sz="1600" dirty="0">
              <a:latin typeface="FranklinGothic-Book"/>
              <a:ea typeface="MS PGothic" pitchFamily="34" charset="-128"/>
            </a:endParaRPr>
          </a:p>
        </p:txBody>
      </p:sp>
      <p:sp>
        <p:nvSpPr>
          <p:cNvPr id="244790" name="Freeform 54"/>
          <p:cNvSpPr>
            <a:spLocks/>
          </p:cNvSpPr>
          <p:nvPr/>
        </p:nvSpPr>
        <p:spPr bwMode="auto">
          <a:xfrm>
            <a:off x="709613" y="1520825"/>
            <a:ext cx="8002587" cy="3725863"/>
          </a:xfrm>
          <a:custGeom>
            <a:avLst/>
            <a:gdLst>
              <a:gd name="T0" fmla="*/ 0 w 4153"/>
              <a:gd name="T1" fmla="*/ 0 h 3021"/>
              <a:gd name="T2" fmla="*/ 0 w 4153"/>
              <a:gd name="T3" fmla="*/ 3724630 h 3021"/>
              <a:gd name="T4" fmla="*/ 8000660 w 4153"/>
              <a:gd name="T5" fmla="*/ 3724630 h 3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53" h="3021">
                <a:moveTo>
                  <a:pt x="0" y="0"/>
                </a:moveTo>
                <a:lnTo>
                  <a:pt x="0" y="3020"/>
                </a:lnTo>
                <a:lnTo>
                  <a:pt x="4152" y="30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5275" name="Rectangle 18"/>
          <p:cNvSpPr>
            <a:spLocks noChangeArrowheads="1"/>
          </p:cNvSpPr>
          <p:nvPr/>
        </p:nvSpPr>
        <p:spPr bwMode="auto">
          <a:xfrm>
            <a:off x="1111883" y="4737100"/>
            <a:ext cx="16878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hu-HU" altLang="en-US" sz="1600" dirty="0">
                <a:latin typeface="FranklinGothic-Book"/>
                <a:ea typeface="MS PGothic" pitchFamily="34" charset="-128"/>
                <a:cs typeface="Arial" pitchFamily="34" charset="0"/>
              </a:rPr>
              <a:t>A termelő költsége</a:t>
            </a:r>
            <a:endParaRPr lang="en-GB" altLang="en-US" sz="1600" dirty="0">
              <a:latin typeface="FranklinGothic-Book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5276" name="Rectangle 21"/>
          <p:cNvSpPr>
            <a:spLocks noChangeArrowheads="1"/>
          </p:cNvSpPr>
          <p:nvPr/>
        </p:nvSpPr>
        <p:spPr bwMode="auto">
          <a:xfrm>
            <a:off x="5029200" y="4612957"/>
            <a:ext cx="10842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hu-HU" altLang="en-US" sz="1600" dirty="0">
                <a:latin typeface="FranklinGothic-Book"/>
                <a:ea typeface="MS PGothic" pitchFamily="34" charset="-128"/>
                <a:cs typeface="Arial" pitchFamily="34" charset="0"/>
              </a:rPr>
              <a:t>A fogyasztó értékelése</a:t>
            </a:r>
            <a:endParaRPr lang="en-GB" altLang="en-US" sz="1600" dirty="0">
              <a:latin typeface="FranklinGothic-Book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5277" name="Rectangle 18"/>
          <p:cNvSpPr>
            <a:spLocks noChangeArrowheads="1"/>
          </p:cNvSpPr>
          <p:nvPr/>
        </p:nvSpPr>
        <p:spPr bwMode="auto">
          <a:xfrm>
            <a:off x="4769483" y="2813050"/>
            <a:ext cx="16878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hu-HU" altLang="en-US" sz="1600" dirty="0">
                <a:latin typeface="FranklinGothic-Book"/>
                <a:ea typeface="MS PGothic" pitchFamily="34" charset="-128"/>
                <a:cs typeface="Arial" pitchFamily="34" charset="0"/>
              </a:rPr>
              <a:t>A termelő költsége</a:t>
            </a:r>
            <a:endParaRPr lang="en-GB" altLang="en-US" sz="1600" dirty="0">
              <a:latin typeface="FranklinGothic-Book"/>
              <a:ea typeface="MS PGothic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77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Tudna-e javítani ezen egy „társadalmi tervező”?</a:t>
            </a:r>
            <a:endParaRPr lang="en-GB" altLang="en-US" smtClean="0"/>
          </a:p>
        </p:txBody>
      </p:sp>
      <p:sp>
        <p:nvSpPr>
          <p:cNvPr id="129033" name="Rectangle 9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664575" cy="4495800"/>
          </a:xfrm>
          <a:extLst/>
        </p:spPr>
        <p:txBody>
          <a:bodyPr lIns="90488" tIns="44450" rIns="90488" bIns="44450"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-"/>
              <a:defRPr/>
            </a:pPr>
            <a:r>
              <a:rPr lang="hu-HU" dirty="0" smtClean="0"/>
              <a:t>Képzeljünk el egy „jóindulatú diktátort”, aki meg tud hozni minden piaci döntést a termelők és a fogyasztók helyett. Tudja-e növelni a hatékonyságot?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-"/>
              <a:defRPr/>
            </a:pPr>
            <a:r>
              <a:rPr lang="hu-HU" dirty="0" smtClean="0"/>
              <a:t>Nem tud javítani azáltal, hogy eldönti, melyik termelő mennyit termel, melyik fogyasztó mennyit fogyaszt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-"/>
              <a:defRPr/>
            </a:pPr>
            <a:r>
              <a:rPr lang="hu-HU" dirty="0" smtClean="0"/>
              <a:t>Nem tud javítani azáltal, hogy növeli vagy csökkenti a termelt mennyiséget vagy a piaci árat</a:t>
            </a:r>
          </a:p>
        </p:txBody>
      </p:sp>
      <p:sp>
        <p:nvSpPr>
          <p:cNvPr id="98308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4E0AEB8A-8173-4873-9FFA-DBFA7C9CB2FC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33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46445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Milyen feltevésekkel éltünk?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Tökéletes verseny</a:t>
            </a:r>
          </a:p>
          <a:p>
            <a:pPr lvl="1"/>
            <a:r>
              <a:rPr lang="hu-HU" dirty="0" smtClean="0"/>
              <a:t>Sok eladó, sok vevő; homogén termék; mindenki árelfogadó</a:t>
            </a:r>
          </a:p>
          <a:p>
            <a:r>
              <a:rPr lang="hu-HU" dirty="0" smtClean="0"/>
              <a:t>A piaci helyzet csak a piac szereplőit érinti (vevők, eladók)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550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Mindig érvényes-e ez a tétel?</a:t>
            </a:r>
            <a:endParaRPr lang="en-GB" altLang="en-US" smtClean="0"/>
          </a:p>
        </p:txBody>
      </p:sp>
      <p:sp>
        <p:nvSpPr>
          <p:cNvPr id="206857" name="Rectangle 9"/>
          <p:cNvSpPr>
            <a:spLocks noGrp="1" noChangeArrowheads="1"/>
          </p:cNvSpPr>
          <p:nvPr>
            <p:ph idx="1"/>
          </p:nvPr>
        </p:nvSpPr>
        <p:spPr>
          <a:xfrm>
            <a:off x="250825" y="1143000"/>
            <a:ext cx="8642350" cy="4876800"/>
          </a:xfrm>
          <a:extLst/>
        </p:spPr>
        <p:txBody>
          <a:bodyPr lIns="90488" tIns="44450" rIns="90488" bIns="44450"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hu-HU" dirty="0" smtClean="0"/>
              <a:t>Nem, legalább két esetben nem</a:t>
            </a:r>
            <a:endParaRPr lang="en-GB" dirty="0" smtClean="0"/>
          </a:p>
          <a:p>
            <a:pPr marL="609600" indent="-609600" eaLnBrk="1" fontAlgn="auto" hangingPunct="1">
              <a:spcAft>
                <a:spcPts val="0"/>
              </a:spcAft>
              <a:buFont typeface="Wingdings" charset="0"/>
              <a:buAutoNum type="arabicPeriod"/>
              <a:defRPr/>
            </a:pPr>
            <a:r>
              <a:rPr lang="hu-HU" dirty="0" smtClean="0"/>
              <a:t>Piaci erő</a:t>
            </a:r>
            <a:r>
              <a:rPr lang="en-GB" dirty="0" smtClean="0"/>
              <a:t>;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" charset="0"/>
              <a:buAutoNum type="arabicPeriod"/>
              <a:defRPr/>
            </a:pPr>
            <a:r>
              <a:rPr lang="hu-HU" dirty="0" err="1" smtClean="0"/>
              <a:t>Externáliák</a:t>
            </a:r>
            <a:r>
              <a:rPr lang="hu-HU" dirty="0"/>
              <a:t> </a:t>
            </a:r>
            <a:r>
              <a:rPr lang="hu-HU" dirty="0" smtClean="0"/>
              <a:t>(külső gazdasági hatások)</a:t>
            </a:r>
            <a:endParaRPr lang="en-GB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hu-HU" dirty="0" smtClean="0"/>
              <a:t>	Ezen esetekben általában </a:t>
            </a:r>
            <a:r>
              <a:rPr lang="hu-HU" b="1" dirty="0" smtClean="0"/>
              <a:t>piaci 	kudarcokról </a:t>
            </a:r>
            <a:r>
              <a:rPr lang="hu-HU" dirty="0" smtClean="0"/>
              <a:t>beszélünk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hu-HU" dirty="0"/>
              <a:t>Egyéb piaci </a:t>
            </a:r>
            <a:r>
              <a:rPr lang="hu-HU" dirty="0" smtClean="0"/>
              <a:t>kudarcok</a:t>
            </a:r>
            <a:r>
              <a:rPr lang="hu-HU" dirty="0"/>
              <a:t> </a:t>
            </a:r>
            <a:r>
              <a:rPr lang="hu-HU" dirty="0" smtClean="0"/>
              <a:t>is léteznek: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hu-HU" dirty="0" smtClean="0"/>
              <a:t>Bizonytalanság (erkölcsi kockázat), növekvő hozadék, közjavak, …</a:t>
            </a:r>
            <a:endParaRPr lang="hu-HU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02404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7AE5F381-0982-4056-9360-13C5F23292EA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35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5758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3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Piaci erő</a:t>
            </a:r>
            <a:endParaRPr lang="en-GB" altLang="en-US" smtClean="0"/>
          </a:p>
        </p:txBody>
      </p:sp>
      <p:sp>
        <p:nvSpPr>
          <p:cNvPr id="104451" name="Rectangle 103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98625"/>
            <a:ext cx="7772400" cy="4754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738188" algn="l"/>
              </a:tabLst>
            </a:pPr>
            <a:r>
              <a:rPr lang="hu-HU" altLang="en-US" sz="3000" b="1" smtClean="0">
                <a:solidFill>
                  <a:srgbClr val="000000"/>
                </a:solidFill>
              </a:rPr>
              <a:t>Piaci erő: </a:t>
            </a:r>
            <a:r>
              <a:rPr lang="hu-HU" altLang="en-US" sz="3000" smtClean="0">
                <a:solidFill>
                  <a:srgbClr val="000000"/>
                </a:solidFill>
              </a:rPr>
              <a:t>ha a termelők vagy a fogyasztók befolyásolni tudják a piaci árat. Ekkor nem tökéletes versenyről beszélünk (monopólium, oligopólium, monopszónium)</a:t>
            </a:r>
            <a:endParaRPr lang="en-GB" altLang="ja-JP" sz="3000" smtClean="0"/>
          </a:p>
          <a:p>
            <a:pPr eaLnBrk="1" hangingPunct="1">
              <a:tabLst>
                <a:tab pos="738188" algn="l"/>
              </a:tabLst>
            </a:pPr>
            <a:r>
              <a:rPr lang="hu-HU" altLang="en-US" sz="3000" smtClean="0"/>
              <a:t>A piaci erő nem-hatékony helyzetet hoz létre („hatékonytalan”?), mert a piaci árak nem az erőforrások társadalmi költségét tükrözik </a:t>
            </a:r>
          </a:p>
        </p:txBody>
      </p:sp>
      <p:sp>
        <p:nvSpPr>
          <p:cNvPr id="104452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71564672-0AA1-49B0-8C44-9EAF6A2D43D2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36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13964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Externália</a:t>
            </a:r>
            <a:endParaRPr lang="en-GB" altLang="en-US" smtClean="0"/>
          </a:p>
        </p:txBody>
      </p:sp>
      <p:sp>
        <p:nvSpPr>
          <p:cNvPr id="106499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685800" y="16002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  <a:tabLst>
                <a:tab pos="738188" algn="l"/>
              </a:tabLst>
            </a:pPr>
            <a:r>
              <a:rPr lang="hu-HU" altLang="en-US" sz="3000" b="1" smtClean="0">
                <a:solidFill>
                  <a:srgbClr val="000000"/>
                </a:solidFill>
              </a:rPr>
              <a:t>Externália (külső gazdasági hatás)</a:t>
            </a:r>
            <a:r>
              <a:rPr lang="en-GB" altLang="en-US" sz="3000" smtClean="0"/>
              <a:t>: </a:t>
            </a:r>
            <a:r>
              <a:rPr lang="hu-HU" altLang="en-US" sz="3000" smtClean="0"/>
              <a:t>amikor a fogyasztó vagy a termelő döntése „külső hatásokkal” bír (akár jó akár rossz), amelyek olyanokon jelentkeznek, akik nem vesznek részt a piacon.</a:t>
            </a:r>
          </a:p>
          <a:p>
            <a:pPr marL="0" eaLnBrk="1" hangingPunct="1">
              <a:lnSpc>
                <a:spcPct val="90000"/>
              </a:lnSpc>
              <a:spcAft>
                <a:spcPts val="1200"/>
              </a:spcAft>
              <a:buFont typeface="Arial" pitchFamily="34" charset="0"/>
              <a:buNone/>
              <a:tabLst>
                <a:tab pos="738188" algn="l"/>
              </a:tabLst>
            </a:pPr>
            <a:r>
              <a:rPr lang="hu-HU" altLang="en-US" sz="3000" smtClean="0"/>
              <a:t>Az externália nem-hatékony helyzetet hoz létre („hatékonytalan”?), mert a piaci árak nem az erőforrások társadalmi költségét tükrözik </a:t>
            </a:r>
          </a:p>
          <a:p>
            <a:pPr marL="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  <a:tabLst>
                <a:tab pos="738188" algn="l"/>
              </a:tabLst>
            </a:pPr>
            <a:endParaRPr lang="hu-HU" altLang="en-US" sz="3000" smtClean="0"/>
          </a:p>
        </p:txBody>
      </p:sp>
      <p:sp>
        <p:nvSpPr>
          <p:cNvPr id="106500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978E740D-C014-4EA8-A859-896203B1C07A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37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650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650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6503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6504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6505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6506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7458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Jólét</a:t>
            </a:r>
            <a:endParaRPr lang="it-IT" altLang="en-US" smtClean="0"/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3629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hu-HU" altLang="en-US" smtClean="0"/>
              <a:t>A fogyasztói többlet és a termelői többlet azt mutatja meg, hogy a fogyasztó és a termelő mennyit nyer azon, hogy részt vesz a piaci cserében.</a:t>
            </a:r>
          </a:p>
        </p:txBody>
      </p:sp>
      <p:sp>
        <p:nvSpPr>
          <p:cNvPr id="108548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0FDAD464-BDA4-46BC-AC25-7AD46180C96A}" type="slidenum">
              <a:rPr lang="it-IT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38</a:t>
            </a:fld>
            <a:endParaRPr lang="it-IT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854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855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2044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hu-HU" altLang="en-US" sz="4000" dirty="0" smtClean="0"/>
              <a:t>Gyakorlati példa: adózás</a:t>
            </a:r>
            <a:endParaRPr lang="en-US" altLang="en-US" sz="4000" dirty="0" smtClean="0"/>
          </a:p>
        </p:txBody>
      </p:sp>
      <p:sp>
        <p:nvSpPr>
          <p:cNvPr id="112643" name="Freeform 17"/>
          <p:cNvSpPr>
            <a:spLocks/>
          </p:cNvSpPr>
          <p:nvPr/>
        </p:nvSpPr>
        <p:spPr bwMode="auto">
          <a:xfrm>
            <a:off x="1593850" y="1285875"/>
            <a:ext cx="6850063" cy="4727575"/>
          </a:xfrm>
          <a:custGeom>
            <a:avLst/>
            <a:gdLst>
              <a:gd name="T0" fmla="*/ 0 w 4315"/>
              <a:gd name="T1" fmla="*/ 0 h 2978"/>
              <a:gd name="T2" fmla="*/ 0 w 4315"/>
              <a:gd name="T3" fmla="*/ 2147483646 h 2978"/>
              <a:gd name="T4" fmla="*/ 2147483646 w 4315"/>
              <a:gd name="T5" fmla="*/ 2147483646 h 2978"/>
              <a:gd name="T6" fmla="*/ 0 60000 65536"/>
              <a:gd name="T7" fmla="*/ 0 60000 65536"/>
              <a:gd name="T8" fmla="*/ 0 60000 65536"/>
              <a:gd name="T9" fmla="*/ 0 w 4315"/>
              <a:gd name="T10" fmla="*/ 0 h 2978"/>
              <a:gd name="T11" fmla="*/ 4315 w 4315"/>
              <a:gd name="T12" fmla="*/ 2978 h 29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5" h="2978">
                <a:moveTo>
                  <a:pt x="0" y="0"/>
                </a:moveTo>
                <a:lnTo>
                  <a:pt x="0" y="2978"/>
                </a:lnTo>
                <a:lnTo>
                  <a:pt x="4315" y="2978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644" name="Group 18"/>
          <p:cNvGrpSpPr>
            <a:grpSpLocks/>
          </p:cNvGrpSpPr>
          <p:nvPr/>
        </p:nvGrpSpPr>
        <p:grpSpPr bwMode="auto">
          <a:xfrm>
            <a:off x="3417888" y="2754313"/>
            <a:ext cx="1930400" cy="1533525"/>
            <a:chOff x="2153" y="1735"/>
            <a:chExt cx="1216" cy="966"/>
          </a:xfrm>
        </p:grpSpPr>
        <p:sp>
          <p:nvSpPr>
            <p:cNvPr id="112675" name="Freeform 19"/>
            <p:cNvSpPr>
              <a:spLocks/>
            </p:cNvSpPr>
            <p:nvPr/>
          </p:nvSpPr>
          <p:spPr bwMode="auto">
            <a:xfrm>
              <a:off x="2153" y="1820"/>
              <a:ext cx="102" cy="881"/>
            </a:xfrm>
            <a:custGeom>
              <a:avLst/>
              <a:gdLst>
                <a:gd name="T0" fmla="*/ 0 w 8"/>
                <a:gd name="T1" fmla="*/ 0 h 69"/>
                <a:gd name="T2" fmla="*/ 1347318 w 8"/>
                <a:gd name="T3" fmla="*/ 2046129 h 69"/>
                <a:gd name="T4" fmla="*/ 1347318 w 8"/>
                <a:gd name="T5" fmla="*/ 10524222 h 69"/>
                <a:gd name="T6" fmla="*/ 2694470 w 8"/>
                <a:gd name="T7" fmla="*/ 11879289 h 69"/>
                <a:gd name="T8" fmla="*/ 1347318 w 8"/>
                <a:gd name="T9" fmla="*/ 13236310 h 69"/>
                <a:gd name="T10" fmla="*/ 1347318 w 8"/>
                <a:gd name="T11" fmla="*/ 21368795 h 69"/>
                <a:gd name="T12" fmla="*/ 0 w 8"/>
                <a:gd name="T13" fmla="*/ 2341509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9"/>
                <a:gd name="T23" fmla="*/ 8 w 8"/>
                <a:gd name="T24" fmla="*/ 69 h 6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9">
                  <a:moveTo>
                    <a:pt x="0" y="0"/>
                  </a:moveTo>
                  <a:cubicBezTo>
                    <a:pt x="2" y="0"/>
                    <a:pt x="4" y="3"/>
                    <a:pt x="4" y="6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5" y="35"/>
                    <a:pt x="8" y="35"/>
                  </a:cubicBezTo>
                  <a:cubicBezTo>
                    <a:pt x="5" y="35"/>
                    <a:pt x="4" y="36"/>
                    <a:pt x="4" y="39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6"/>
                    <a:pt x="2" y="69"/>
                    <a:pt x="0" y="69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6" name="Line 20"/>
            <p:cNvSpPr>
              <a:spLocks noChangeShapeType="1"/>
            </p:cNvSpPr>
            <p:nvPr/>
          </p:nvSpPr>
          <p:spPr bwMode="auto">
            <a:xfrm flipV="1">
              <a:off x="2281" y="1832"/>
              <a:ext cx="280" cy="43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7" name="Rectangle 21"/>
            <p:cNvSpPr>
              <a:spLocks noChangeArrowheads="1"/>
            </p:cNvSpPr>
            <p:nvPr/>
          </p:nvSpPr>
          <p:spPr bwMode="auto">
            <a:xfrm>
              <a:off x="2603" y="1735"/>
              <a:ext cx="76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Adó nagysága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sp>
        <p:nvSpPr>
          <p:cNvPr id="112645" name="Rectangle 22"/>
          <p:cNvSpPr>
            <a:spLocks noChangeArrowheads="1"/>
          </p:cNvSpPr>
          <p:nvPr/>
        </p:nvSpPr>
        <p:spPr bwMode="auto">
          <a:xfrm>
            <a:off x="7580313" y="6042025"/>
            <a:ext cx="9842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700" b="1">
                <a:solidFill>
                  <a:srgbClr val="000000"/>
                </a:solidFill>
                <a:latin typeface="Calibri" pitchFamily="34" charset="0"/>
              </a:rPr>
              <a:t>Mennyiség</a:t>
            </a:r>
            <a:endParaRPr lang="en-US" altLang="en-US" sz="2400">
              <a:latin typeface="Calibri" pitchFamily="34" charset="0"/>
            </a:endParaRPr>
          </a:p>
        </p:txBody>
      </p:sp>
      <p:sp>
        <p:nvSpPr>
          <p:cNvPr id="112646" name="Rectangle 23"/>
          <p:cNvSpPr>
            <a:spLocks noChangeArrowheads="1"/>
          </p:cNvSpPr>
          <p:nvPr/>
        </p:nvSpPr>
        <p:spPr bwMode="auto">
          <a:xfrm>
            <a:off x="1417638" y="6048375"/>
            <a:ext cx="111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altLang="en-US" sz="2400">
              <a:latin typeface="Calibri" pitchFamily="34" charset="0"/>
            </a:endParaRPr>
          </a:p>
        </p:txBody>
      </p:sp>
      <p:sp>
        <p:nvSpPr>
          <p:cNvPr id="112647" name="Rectangle 24"/>
          <p:cNvSpPr>
            <a:spLocks noChangeArrowheads="1"/>
          </p:cNvSpPr>
          <p:nvPr/>
        </p:nvSpPr>
        <p:spPr bwMode="auto">
          <a:xfrm>
            <a:off x="415925" y="1069975"/>
            <a:ext cx="9683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400" b="1">
                <a:solidFill>
                  <a:srgbClr val="000000"/>
                </a:solidFill>
                <a:latin typeface="Calibri" pitchFamily="34" charset="0"/>
              </a:rPr>
              <a:t>Termelői ár</a:t>
            </a:r>
          </a:p>
          <a:p>
            <a:r>
              <a:rPr lang="hu-HU" altLang="en-US" sz="1400" b="1">
                <a:solidFill>
                  <a:srgbClr val="000000"/>
                </a:solidFill>
                <a:latin typeface="Calibri" pitchFamily="34" charset="0"/>
              </a:rPr>
              <a:t>Fogyasztói ár</a:t>
            </a:r>
            <a:endParaRPr lang="en-US" altLang="en-US">
              <a:latin typeface="Calibri" pitchFamily="34" charset="0"/>
            </a:endParaRPr>
          </a:p>
        </p:txBody>
      </p:sp>
      <p:grpSp>
        <p:nvGrpSpPr>
          <p:cNvPr id="112648" name="Group 25"/>
          <p:cNvGrpSpPr>
            <a:grpSpLocks/>
          </p:cNvGrpSpPr>
          <p:nvPr/>
        </p:nvGrpSpPr>
        <p:grpSpPr bwMode="auto">
          <a:xfrm>
            <a:off x="265113" y="2590800"/>
            <a:ext cx="1335088" cy="2181224"/>
            <a:chOff x="296" y="1632"/>
            <a:chExt cx="841" cy="1374"/>
          </a:xfrm>
        </p:grpSpPr>
        <p:sp>
          <p:nvSpPr>
            <p:cNvPr id="112671" name="Rectangle 27"/>
            <p:cNvSpPr>
              <a:spLocks noChangeArrowheads="1"/>
            </p:cNvSpPr>
            <p:nvPr/>
          </p:nvSpPr>
          <p:spPr bwMode="auto">
            <a:xfrm>
              <a:off x="296" y="1632"/>
              <a:ext cx="84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 dirty="0">
                  <a:solidFill>
                    <a:srgbClr val="000000"/>
                  </a:solidFill>
                  <a:latin typeface="Calibri" pitchFamily="34" charset="0"/>
                </a:rPr>
                <a:t>Vásárlók által fizetett ár</a:t>
              </a:r>
              <a:endParaRPr lang="en-US" altLang="en-US" sz="2400" dirty="0">
                <a:latin typeface="Calibri" pitchFamily="34" charset="0"/>
              </a:endParaRPr>
            </a:p>
          </p:txBody>
        </p:sp>
        <p:grpSp>
          <p:nvGrpSpPr>
            <p:cNvPr id="112672" name="Group 29"/>
            <p:cNvGrpSpPr>
              <a:grpSpLocks/>
            </p:cNvGrpSpPr>
            <p:nvPr/>
          </p:nvGrpSpPr>
          <p:grpSpPr bwMode="auto">
            <a:xfrm>
              <a:off x="373" y="2671"/>
              <a:ext cx="756" cy="335"/>
              <a:chOff x="373" y="2671"/>
              <a:chExt cx="756" cy="335"/>
            </a:xfrm>
          </p:grpSpPr>
          <p:sp>
            <p:nvSpPr>
              <p:cNvPr id="112673" name="Rectangle 30"/>
              <p:cNvSpPr>
                <a:spLocks noChangeArrowheads="1"/>
              </p:cNvSpPr>
              <p:nvPr/>
            </p:nvSpPr>
            <p:spPr bwMode="auto">
              <a:xfrm>
                <a:off x="423" y="2671"/>
                <a:ext cx="641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>
                    <a:solidFill>
                      <a:srgbClr val="000000"/>
                    </a:solidFill>
                    <a:latin typeface="Calibri" pitchFamily="34" charset="0"/>
                  </a:rPr>
                  <a:t>Eladók által</a:t>
                </a:r>
                <a:endParaRPr lang="en-US" altLang="en-US" sz="2400">
                  <a:latin typeface="Calibri" pitchFamily="34" charset="0"/>
                </a:endParaRPr>
              </a:p>
            </p:txBody>
          </p:sp>
          <p:sp>
            <p:nvSpPr>
              <p:cNvPr id="112674" name="Rectangle 31"/>
              <p:cNvSpPr>
                <a:spLocks noChangeArrowheads="1"/>
              </p:cNvSpPr>
              <p:nvPr/>
            </p:nvSpPr>
            <p:spPr bwMode="auto">
              <a:xfrm>
                <a:off x="373" y="2841"/>
                <a:ext cx="756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>
                    <a:solidFill>
                      <a:srgbClr val="000000"/>
                    </a:solidFill>
                    <a:latin typeface="Calibri" pitchFamily="34" charset="0"/>
                  </a:rPr>
                  <a:t>Megkapott ár</a:t>
                </a:r>
                <a:endParaRPr lang="en-US" altLang="en-US" sz="2400">
                  <a:latin typeface="Calibri" pitchFamily="34" charset="0"/>
                </a:endParaRPr>
              </a:p>
            </p:txBody>
          </p:sp>
        </p:grpSp>
      </p:grpSp>
      <p:grpSp>
        <p:nvGrpSpPr>
          <p:cNvPr id="112649" name="Group 32"/>
          <p:cNvGrpSpPr>
            <a:grpSpLocks/>
          </p:cNvGrpSpPr>
          <p:nvPr/>
        </p:nvGrpSpPr>
        <p:grpSpPr bwMode="auto">
          <a:xfrm>
            <a:off x="1614488" y="1611313"/>
            <a:ext cx="6049962" cy="3678237"/>
            <a:chOff x="1017" y="1015"/>
            <a:chExt cx="3811" cy="2317"/>
          </a:xfrm>
        </p:grpSpPr>
        <p:sp>
          <p:nvSpPr>
            <p:cNvPr id="112669" name="Line 33"/>
            <p:cNvSpPr>
              <a:spLocks noChangeShapeType="1"/>
            </p:cNvSpPr>
            <p:nvPr/>
          </p:nvSpPr>
          <p:spPr bwMode="auto">
            <a:xfrm>
              <a:off x="1017" y="1015"/>
              <a:ext cx="3319" cy="2223"/>
            </a:xfrm>
            <a:prstGeom prst="line">
              <a:avLst/>
            </a:prstGeom>
            <a:noFill/>
            <a:ln w="603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0" name="Rectangle 34"/>
            <p:cNvSpPr>
              <a:spLocks noChangeArrowheads="1"/>
            </p:cNvSpPr>
            <p:nvPr/>
          </p:nvSpPr>
          <p:spPr bwMode="auto">
            <a:xfrm>
              <a:off x="4377" y="3167"/>
              <a:ext cx="45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Kereslet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112650" name="Group 35"/>
          <p:cNvGrpSpPr>
            <a:grpSpLocks/>
          </p:cNvGrpSpPr>
          <p:nvPr/>
        </p:nvGrpSpPr>
        <p:grpSpPr bwMode="auto">
          <a:xfrm>
            <a:off x="1633538" y="2209800"/>
            <a:ext cx="5921375" cy="3133725"/>
            <a:chOff x="1029" y="1392"/>
            <a:chExt cx="3730" cy="1974"/>
          </a:xfrm>
        </p:grpSpPr>
        <p:sp>
          <p:nvSpPr>
            <p:cNvPr id="112667" name="Line 36"/>
            <p:cNvSpPr>
              <a:spLocks noChangeShapeType="1"/>
            </p:cNvSpPr>
            <p:nvPr/>
          </p:nvSpPr>
          <p:spPr bwMode="auto">
            <a:xfrm flipH="1">
              <a:off x="1029" y="1500"/>
              <a:ext cx="3320" cy="1866"/>
            </a:xfrm>
            <a:prstGeom prst="line">
              <a:avLst/>
            </a:prstGeom>
            <a:noFill/>
            <a:ln w="603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8" name="Rectangle 37"/>
            <p:cNvSpPr>
              <a:spLocks noChangeArrowheads="1"/>
            </p:cNvSpPr>
            <p:nvPr/>
          </p:nvSpPr>
          <p:spPr bwMode="auto">
            <a:xfrm>
              <a:off x="4377" y="1392"/>
              <a:ext cx="38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Kínálat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112651" name="Group 38"/>
          <p:cNvGrpSpPr>
            <a:grpSpLocks/>
          </p:cNvGrpSpPr>
          <p:nvPr/>
        </p:nvGrpSpPr>
        <p:grpSpPr bwMode="auto">
          <a:xfrm>
            <a:off x="304800" y="3514725"/>
            <a:ext cx="5130800" cy="3046413"/>
            <a:chOff x="192" y="2214"/>
            <a:chExt cx="3232" cy="1919"/>
          </a:xfrm>
        </p:grpSpPr>
        <p:sp>
          <p:nvSpPr>
            <p:cNvPr id="112661" name="Oval 39"/>
            <p:cNvSpPr>
              <a:spLocks noChangeArrowheads="1"/>
            </p:cNvSpPr>
            <p:nvPr/>
          </p:nvSpPr>
          <p:spPr bwMode="auto">
            <a:xfrm>
              <a:off x="2881" y="2254"/>
              <a:ext cx="89" cy="9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grpSp>
          <p:nvGrpSpPr>
            <p:cNvPr id="112662" name="Group 40"/>
            <p:cNvGrpSpPr>
              <a:grpSpLocks/>
            </p:cNvGrpSpPr>
            <p:nvPr/>
          </p:nvGrpSpPr>
          <p:grpSpPr bwMode="auto">
            <a:xfrm>
              <a:off x="192" y="2214"/>
              <a:ext cx="3232" cy="1919"/>
              <a:chOff x="192" y="2214"/>
              <a:chExt cx="3232" cy="1919"/>
            </a:xfrm>
          </p:grpSpPr>
          <p:sp>
            <p:nvSpPr>
              <p:cNvPr id="112663" name="Freeform 41"/>
              <p:cNvSpPr>
                <a:spLocks/>
              </p:cNvSpPr>
              <p:nvPr/>
            </p:nvSpPr>
            <p:spPr bwMode="auto">
              <a:xfrm>
                <a:off x="1004" y="2305"/>
                <a:ext cx="1915" cy="1470"/>
              </a:xfrm>
              <a:custGeom>
                <a:avLst/>
                <a:gdLst>
                  <a:gd name="T0" fmla="*/ 1915 w 1915"/>
                  <a:gd name="T1" fmla="*/ 1470 h 1470"/>
                  <a:gd name="T2" fmla="*/ 1915 w 1915"/>
                  <a:gd name="T3" fmla="*/ 0 h 1470"/>
                  <a:gd name="T4" fmla="*/ 0 w 1915"/>
                  <a:gd name="T5" fmla="*/ 0 h 1470"/>
                  <a:gd name="T6" fmla="*/ 0 60000 65536"/>
                  <a:gd name="T7" fmla="*/ 0 60000 65536"/>
                  <a:gd name="T8" fmla="*/ 0 60000 65536"/>
                  <a:gd name="T9" fmla="*/ 0 w 1915"/>
                  <a:gd name="T10" fmla="*/ 0 h 1470"/>
                  <a:gd name="T11" fmla="*/ 1915 w 1915"/>
                  <a:gd name="T12" fmla="*/ 1470 h 14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15" h="1470">
                    <a:moveTo>
                      <a:pt x="1915" y="1470"/>
                    </a:moveTo>
                    <a:lnTo>
                      <a:pt x="1915" y="0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64" name="Rectangle 42"/>
              <p:cNvSpPr>
                <a:spLocks noChangeArrowheads="1"/>
              </p:cNvSpPr>
              <p:nvPr/>
            </p:nvSpPr>
            <p:spPr bwMode="auto">
              <a:xfrm>
                <a:off x="660" y="2214"/>
                <a:ext cx="159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>
                    <a:solidFill>
                      <a:srgbClr val="000000"/>
                    </a:solidFill>
                    <a:latin typeface="Calibri" pitchFamily="34" charset="0"/>
                  </a:rPr>
                  <a:t>Ár </a:t>
                </a:r>
              </a:p>
              <a:p>
                <a:endParaRPr lang="en-US" altLang="en-US" sz="2400">
                  <a:latin typeface="Calibri" pitchFamily="34" charset="0"/>
                </a:endParaRPr>
              </a:p>
            </p:txBody>
          </p:sp>
          <p:sp>
            <p:nvSpPr>
              <p:cNvPr id="112665" name="Rectangle 43"/>
              <p:cNvSpPr>
                <a:spLocks noChangeArrowheads="1"/>
              </p:cNvSpPr>
              <p:nvPr/>
            </p:nvSpPr>
            <p:spPr bwMode="auto">
              <a:xfrm>
                <a:off x="192" y="2383"/>
                <a:ext cx="76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 dirty="0">
                    <a:solidFill>
                      <a:srgbClr val="000000"/>
                    </a:solidFill>
                    <a:latin typeface="Calibri" pitchFamily="34" charset="0"/>
                  </a:rPr>
                  <a:t>Adózás nélkül</a:t>
                </a:r>
                <a:endParaRPr lang="en-US" altLang="en-US" sz="2400" dirty="0">
                  <a:latin typeface="Calibri" pitchFamily="34" charset="0"/>
                </a:endParaRPr>
              </a:p>
            </p:txBody>
          </p:sp>
          <p:sp>
            <p:nvSpPr>
              <p:cNvPr id="112666" name="Rectangle 44"/>
              <p:cNvSpPr>
                <a:spLocks noChangeArrowheads="1"/>
              </p:cNvSpPr>
              <p:nvPr/>
            </p:nvSpPr>
            <p:spPr bwMode="auto">
              <a:xfrm>
                <a:off x="2676" y="3803"/>
                <a:ext cx="74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>
                    <a:solidFill>
                      <a:srgbClr val="000000"/>
                    </a:solidFill>
                    <a:latin typeface="Calibri" pitchFamily="34" charset="0"/>
                  </a:rPr>
                  <a:t>Mennyiség </a:t>
                </a:r>
              </a:p>
              <a:p>
                <a:r>
                  <a:rPr lang="hu-HU" altLang="en-US" sz="1700">
                    <a:solidFill>
                      <a:srgbClr val="000000"/>
                    </a:solidFill>
                    <a:latin typeface="Calibri" pitchFamily="34" charset="0"/>
                  </a:rPr>
                  <a:t>adózás nélkül</a:t>
                </a:r>
                <a:endParaRPr lang="en-US" altLang="en-US" sz="2400">
                  <a:latin typeface="Calibri" pitchFamily="34" charset="0"/>
                </a:endParaRPr>
              </a:p>
            </p:txBody>
          </p:sp>
        </p:grpSp>
      </p:grpSp>
      <p:grpSp>
        <p:nvGrpSpPr>
          <p:cNvPr id="112652" name="Group 46"/>
          <p:cNvGrpSpPr>
            <a:grpSpLocks/>
          </p:cNvGrpSpPr>
          <p:nvPr/>
        </p:nvGrpSpPr>
        <p:grpSpPr bwMode="auto">
          <a:xfrm>
            <a:off x="1593850" y="2706688"/>
            <a:ext cx="2346325" cy="3865562"/>
            <a:chOff x="1004" y="1705"/>
            <a:chExt cx="1478" cy="2435"/>
          </a:xfrm>
        </p:grpSpPr>
        <p:grpSp>
          <p:nvGrpSpPr>
            <p:cNvPr id="112655" name="Group 47"/>
            <p:cNvGrpSpPr>
              <a:grpSpLocks/>
            </p:cNvGrpSpPr>
            <p:nvPr/>
          </p:nvGrpSpPr>
          <p:grpSpPr bwMode="auto">
            <a:xfrm>
              <a:off x="1004" y="1743"/>
              <a:ext cx="1111" cy="2032"/>
              <a:chOff x="1004" y="1743"/>
              <a:chExt cx="1111" cy="2032"/>
            </a:xfrm>
          </p:grpSpPr>
          <p:sp>
            <p:nvSpPr>
              <p:cNvPr id="112659" name="Freeform 48"/>
              <p:cNvSpPr>
                <a:spLocks/>
              </p:cNvSpPr>
              <p:nvPr/>
            </p:nvSpPr>
            <p:spPr bwMode="auto">
              <a:xfrm>
                <a:off x="1004" y="1743"/>
                <a:ext cx="1111" cy="2032"/>
              </a:xfrm>
              <a:custGeom>
                <a:avLst/>
                <a:gdLst>
                  <a:gd name="T0" fmla="*/ 1111 w 1111"/>
                  <a:gd name="T1" fmla="*/ 2032 h 2032"/>
                  <a:gd name="T2" fmla="*/ 1111 w 1111"/>
                  <a:gd name="T3" fmla="*/ 0 h 2032"/>
                  <a:gd name="T4" fmla="*/ 0 w 1111"/>
                  <a:gd name="T5" fmla="*/ 0 h 2032"/>
                  <a:gd name="T6" fmla="*/ 0 60000 65536"/>
                  <a:gd name="T7" fmla="*/ 0 60000 65536"/>
                  <a:gd name="T8" fmla="*/ 0 60000 65536"/>
                  <a:gd name="T9" fmla="*/ 0 w 1111"/>
                  <a:gd name="T10" fmla="*/ 0 h 2032"/>
                  <a:gd name="T11" fmla="*/ 1111 w 1111"/>
                  <a:gd name="T12" fmla="*/ 2032 h 2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11" h="2032">
                    <a:moveTo>
                      <a:pt x="1111" y="2032"/>
                    </a:moveTo>
                    <a:lnTo>
                      <a:pt x="1111" y="0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60" name="Line 49"/>
              <p:cNvSpPr>
                <a:spLocks noChangeShapeType="1"/>
              </p:cNvSpPr>
              <p:nvPr/>
            </p:nvSpPr>
            <p:spPr bwMode="auto">
              <a:xfrm flipH="1">
                <a:off x="1004" y="2765"/>
                <a:ext cx="1111" cy="1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656" name="Oval 50"/>
            <p:cNvSpPr>
              <a:spLocks noChangeArrowheads="1"/>
            </p:cNvSpPr>
            <p:nvPr/>
          </p:nvSpPr>
          <p:spPr bwMode="auto">
            <a:xfrm>
              <a:off x="2076" y="2714"/>
              <a:ext cx="77" cy="9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12657" name="Oval 51"/>
            <p:cNvSpPr>
              <a:spLocks noChangeArrowheads="1"/>
            </p:cNvSpPr>
            <p:nvPr/>
          </p:nvSpPr>
          <p:spPr bwMode="auto">
            <a:xfrm>
              <a:off x="2076" y="1705"/>
              <a:ext cx="77" cy="8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12658" name="Rectangle 52"/>
            <p:cNvSpPr>
              <a:spLocks noChangeArrowheads="1"/>
            </p:cNvSpPr>
            <p:nvPr/>
          </p:nvSpPr>
          <p:spPr bwMode="auto">
            <a:xfrm>
              <a:off x="1875" y="3810"/>
              <a:ext cx="6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Mennyiség</a:t>
              </a:r>
            </a:p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adózással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1539875" y="798513"/>
            <a:ext cx="5270500" cy="2962275"/>
          </a:xfrm>
          <a:prstGeom prst="line">
            <a:avLst/>
          </a:prstGeom>
          <a:ln w="5715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54" name="Rectangle 37"/>
          <p:cNvSpPr>
            <a:spLocks noChangeArrowheads="1"/>
          </p:cNvSpPr>
          <p:nvPr/>
        </p:nvSpPr>
        <p:spPr bwMode="auto">
          <a:xfrm>
            <a:off x="6215063" y="1146175"/>
            <a:ext cx="10719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700" dirty="0" smtClean="0">
                <a:solidFill>
                  <a:srgbClr val="000000"/>
                </a:solidFill>
                <a:latin typeface="Calibri" pitchFamily="34" charset="0"/>
              </a:rPr>
              <a:t>Kínálat+Adó</a:t>
            </a:r>
            <a:endParaRPr lang="en-US" alt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336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8600" y="2743200"/>
            <a:ext cx="8763000" cy="762000"/>
          </a:xfrm>
        </p:spPr>
        <p:txBody>
          <a:bodyPr/>
          <a:lstStyle/>
          <a:p>
            <a:r>
              <a:rPr lang="hu-HU" dirty="0" smtClean="0"/>
              <a:t>Piaci hatékonyság, fogyasztói és termelői többlet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 bwMode="auto">
          <a:xfrm>
            <a:off x="304800" y="3810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Az eladókra kivetett adó</a:t>
            </a:r>
            <a:endParaRPr lang="en-US" alt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4"/>
          </p:nvPr>
        </p:nvSpPr>
        <p:spPr bwMode="auto">
          <a:xfrm>
            <a:off x="8534400" y="6529844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653B1A6-3F0E-4311-AD91-4F0324A07505}" type="slidenum">
              <a:rPr lang="en-US" altLang="en-US">
                <a:latin typeface="Calibri" pitchFamily="34" charset="0"/>
              </a:rPr>
              <a:pPr/>
              <a:t>40</a:t>
            </a:fld>
            <a:endParaRPr lang="en-US" altLang="en-US">
              <a:latin typeface="Calibri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28713" y="1714500"/>
            <a:ext cx="5876925" cy="3838575"/>
            <a:chOff x="-724375" y="1706454"/>
            <a:chExt cx="5878286" cy="3839297"/>
          </a:xfrm>
        </p:grpSpPr>
        <p:sp>
          <p:nvSpPr>
            <p:cNvPr id="6" name="Rectangle 5"/>
            <p:cNvSpPr/>
            <p:nvPr/>
          </p:nvSpPr>
          <p:spPr>
            <a:xfrm>
              <a:off x="728523" y="2030365"/>
              <a:ext cx="4425388" cy="3504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600" dirty="0"/>
            </a:p>
          </p:txBody>
        </p:sp>
        <p:grpSp>
          <p:nvGrpSpPr>
            <p:cNvPr id="80956" name="Group 5"/>
            <p:cNvGrpSpPr>
              <a:grpSpLocks/>
            </p:cNvGrpSpPr>
            <p:nvPr/>
          </p:nvGrpSpPr>
          <p:grpSpPr bwMode="auto">
            <a:xfrm>
              <a:off x="-724375" y="1706454"/>
              <a:ext cx="1451310" cy="3839297"/>
              <a:chOff x="377268" y="1125212"/>
              <a:chExt cx="1451310" cy="3838592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25962" y="3161188"/>
                <a:ext cx="3590941" cy="142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958" name="TextBox 8"/>
              <p:cNvSpPr txBox="1">
                <a:spLocks noChangeArrowheads="1"/>
              </p:cNvSpPr>
              <p:nvPr/>
            </p:nvSpPr>
            <p:spPr bwMode="auto">
              <a:xfrm>
                <a:off x="377268" y="1125212"/>
                <a:ext cx="1404679" cy="58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600" dirty="0"/>
                  <a:t>A </a:t>
                </a:r>
                <a:r>
                  <a:rPr lang="hu-HU" altLang="en-US" sz="1600" dirty="0" smtClean="0"/>
                  <a:t>cigi</a:t>
                </a:r>
                <a:endParaRPr lang="hu-HU" altLang="en-US" sz="1600" dirty="0"/>
              </a:p>
              <a:p>
                <a:pPr algn="r" eaLnBrk="1" hangingPunct="1"/>
                <a:r>
                  <a:rPr lang="hu-HU" altLang="en-US" sz="1600" dirty="0"/>
                  <a:t>ára</a:t>
                </a:r>
                <a:endParaRPr lang="en-US" altLang="en-US" sz="1600" dirty="0"/>
              </a:p>
            </p:txBody>
          </p:sp>
        </p:grp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416175" y="5553075"/>
            <a:ext cx="5991225" cy="390525"/>
            <a:chOff x="1676400" y="5181600"/>
            <a:chExt cx="5990782" cy="39028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789" y="5181600"/>
              <a:ext cx="44367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53" name="TextBox 11"/>
            <p:cNvSpPr txBox="1">
              <a:spLocks noChangeArrowheads="1"/>
            </p:cNvSpPr>
            <p:nvPr/>
          </p:nvSpPr>
          <p:spPr bwMode="auto">
            <a:xfrm>
              <a:off x="4662725" y="5233870"/>
              <a:ext cx="3004457" cy="33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 dirty="0"/>
                <a:t>A </a:t>
              </a:r>
              <a:r>
                <a:rPr lang="hu-HU" altLang="en-US" sz="1600" dirty="0" smtClean="0"/>
                <a:t>cigi mennyisége</a:t>
              </a:r>
              <a:endParaRPr lang="en-US" altLang="en-US" sz="1600" dirty="0"/>
            </a:p>
          </p:txBody>
        </p:sp>
        <p:sp>
          <p:nvSpPr>
            <p:cNvPr id="80954" name="TextBox 1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2790825" y="2133600"/>
            <a:ext cx="3914776" cy="3102391"/>
            <a:chOff x="2242744" y="2083701"/>
            <a:chExt cx="4372075" cy="420737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242744" y="2083701"/>
              <a:ext cx="4084856" cy="3720247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51" name="TextBox 15"/>
            <p:cNvSpPr txBox="1">
              <a:spLocks noChangeArrowheads="1"/>
            </p:cNvSpPr>
            <p:nvPr/>
          </p:nvSpPr>
          <p:spPr bwMode="auto">
            <a:xfrm>
              <a:off x="6159735" y="5831936"/>
              <a:ext cx="455084" cy="45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/>
                <a:t>D</a:t>
              </a:r>
              <a:r>
                <a:rPr lang="en-US" altLang="en-US" sz="1600" baseline="-25000" dirty="0" smtClean="0"/>
                <a:t>1</a:t>
              </a:r>
              <a:endParaRPr lang="en-US" altLang="en-US" sz="1600" baseline="-25000" dirty="0"/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4273550" y="3416300"/>
            <a:ext cx="412750" cy="2463800"/>
            <a:chOff x="2842569" y="2445001"/>
            <a:chExt cx="412337" cy="2465791"/>
          </a:xfrm>
        </p:grpSpPr>
        <p:cxnSp>
          <p:nvCxnSpPr>
            <p:cNvPr id="18" name="Straight Connector 17"/>
            <p:cNvCxnSpPr/>
            <p:nvPr/>
          </p:nvCxnSpPr>
          <p:spPr>
            <a:xfrm rot="16200000" flipH="1">
              <a:off x="1982669" y="3507898"/>
              <a:ext cx="2127380" cy="158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49" name="TextBox 24"/>
            <p:cNvSpPr txBox="1">
              <a:spLocks noChangeArrowheads="1"/>
            </p:cNvSpPr>
            <p:nvPr/>
          </p:nvSpPr>
          <p:spPr bwMode="auto">
            <a:xfrm>
              <a:off x="2842569" y="4571998"/>
              <a:ext cx="412337" cy="338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90</a:t>
              </a:r>
            </a:p>
          </p:txBody>
        </p:sp>
      </p:grpSp>
      <p:grpSp>
        <p:nvGrpSpPr>
          <p:cNvPr id="10" name="Group 90"/>
          <p:cNvGrpSpPr>
            <a:grpSpLocks/>
          </p:cNvGrpSpPr>
          <p:nvPr/>
        </p:nvGrpSpPr>
        <p:grpSpPr bwMode="auto">
          <a:xfrm>
            <a:off x="3040063" y="2730122"/>
            <a:ext cx="3484562" cy="2538790"/>
            <a:chOff x="2473355" y="5269486"/>
            <a:chExt cx="3892157" cy="3444159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2473355" y="5556430"/>
              <a:ext cx="3461272" cy="3157215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47" name="TextBox 92"/>
            <p:cNvSpPr txBox="1">
              <a:spLocks noChangeArrowheads="1"/>
            </p:cNvSpPr>
            <p:nvPr/>
          </p:nvSpPr>
          <p:spPr bwMode="auto">
            <a:xfrm>
              <a:off x="5922904" y="5269486"/>
              <a:ext cx="442608" cy="45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S</a:t>
              </a:r>
              <a:r>
                <a:rPr lang="en-US" altLang="en-US" sz="1600" baseline="-25000" dirty="0"/>
                <a:t>1</a:t>
              </a:r>
            </a:p>
          </p:txBody>
        </p:sp>
      </p:grpSp>
      <p:grpSp>
        <p:nvGrpSpPr>
          <p:cNvPr id="12" name="Group 90"/>
          <p:cNvGrpSpPr>
            <a:grpSpLocks/>
          </p:cNvGrpSpPr>
          <p:nvPr/>
        </p:nvGrpSpPr>
        <p:grpSpPr bwMode="auto">
          <a:xfrm>
            <a:off x="3097213" y="2425213"/>
            <a:ext cx="2693987" cy="2034074"/>
            <a:chOff x="2473355" y="5955083"/>
            <a:chExt cx="3009337" cy="2758563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2473355" y="6282989"/>
              <a:ext cx="2654672" cy="243065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45" name="TextBox 92"/>
            <p:cNvSpPr txBox="1">
              <a:spLocks noChangeArrowheads="1"/>
            </p:cNvSpPr>
            <p:nvPr/>
          </p:nvSpPr>
          <p:spPr bwMode="auto">
            <a:xfrm>
              <a:off x="5040084" y="5955083"/>
              <a:ext cx="442608" cy="45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S</a:t>
              </a:r>
              <a:r>
                <a:rPr lang="en-US" altLang="en-US" sz="1600" baseline="-25000" dirty="0"/>
                <a:t>2</a:t>
              </a:r>
            </a:p>
          </p:txBody>
        </p:sp>
      </p:grpSp>
      <p:sp>
        <p:nvSpPr>
          <p:cNvPr id="34" name="Freeform 183"/>
          <p:cNvSpPr>
            <a:spLocks/>
          </p:cNvSpPr>
          <p:nvPr/>
        </p:nvSpPr>
        <p:spPr bwMode="auto">
          <a:xfrm>
            <a:off x="4932363" y="3725862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83"/>
          <p:cNvSpPr>
            <a:spLocks/>
          </p:cNvSpPr>
          <p:nvPr/>
        </p:nvSpPr>
        <p:spPr bwMode="auto">
          <a:xfrm>
            <a:off x="4422775" y="3360737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4746625" y="3819525"/>
            <a:ext cx="525463" cy="2046287"/>
            <a:chOff x="2795074" y="2862911"/>
            <a:chExt cx="526165" cy="2047881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2192289" y="3716856"/>
              <a:ext cx="1709481" cy="159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43" name="TextBox 24"/>
            <p:cNvSpPr txBox="1">
              <a:spLocks noChangeArrowheads="1"/>
            </p:cNvSpPr>
            <p:nvPr/>
          </p:nvSpPr>
          <p:spPr bwMode="auto">
            <a:xfrm>
              <a:off x="2795074" y="4571998"/>
              <a:ext cx="526165" cy="338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100</a:t>
              </a:r>
            </a:p>
          </p:txBody>
        </p:sp>
      </p:grp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1911350" y="3225800"/>
            <a:ext cx="2578100" cy="338137"/>
            <a:chOff x="1173794" y="3014250"/>
            <a:chExt cx="2576508" cy="33897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829027" y="3200446"/>
              <a:ext cx="1921275" cy="477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41" name="TextBox 78"/>
            <p:cNvSpPr txBox="1">
              <a:spLocks noChangeArrowheads="1"/>
            </p:cNvSpPr>
            <p:nvPr/>
          </p:nvSpPr>
          <p:spPr bwMode="auto">
            <a:xfrm>
              <a:off x="1173794" y="3014250"/>
              <a:ext cx="697499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$3.30</a:t>
              </a:r>
            </a:p>
          </p:txBody>
        </p:sp>
      </p:grpSp>
      <p:grpSp>
        <p:nvGrpSpPr>
          <p:cNvPr id="16" name="Group 76"/>
          <p:cNvGrpSpPr>
            <a:grpSpLocks/>
          </p:cNvGrpSpPr>
          <p:nvPr/>
        </p:nvGrpSpPr>
        <p:grpSpPr bwMode="auto">
          <a:xfrm>
            <a:off x="1992313" y="3627437"/>
            <a:ext cx="2995612" cy="338138"/>
            <a:chOff x="1245032" y="3014250"/>
            <a:chExt cx="2994048" cy="33897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828927" y="3200446"/>
              <a:ext cx="2410153" cy="636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39" name="TextBox 78"/>
            <p:cNvSpPr txBox="1">
              <a:spLocks noChangeArrowheads="1"/>
            </p:cNvSpPr>
            <p:nvPr/>
          </p:nvSpPr>
          <p:spPr bwMode="auto">
            <a:xfrm>
              <a:off x="1245032" y="3014250"/>
              <a:ext cx="583707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3.00</a:t>
              </a: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003425" y="4005262"/>
            <a:ext cx="2473325" cy="338138"/>
            <a:chOff x="1245032" y="3014250"/>
            <a:chExt cx="2473608" cy="338972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1827712" y="3197263"/>
              <a:ext cx="1890928" cy="3183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37" name="TextBox 78"/>
            <p:cNvSpPr txBox="1">
              <a:spLocks noChangeArrowheads="1"/>
            </p:cNvSpPr>
            <p:nvPr/>
          </p:nvSpPr>
          <p:spPr bwMode="auto">
            <a:xfrm>
              <a:off x="1245032" y="3014250"/>
              <a:ext cx="583707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2.80</a:t>
              </a:r>
            </a:p>
          </p:txBody>
        </p:sp>
      </p:grpSp>
      <p:grpSp>
        <p:nvGrpSpPr>
          <p:cNvPr id="19" name="Group 58"/>
          <p:cNvGrpSpPr>
            <a:grpSpLocks/>
          </p:cNvGrpSpPr>
          <p:nvPr/>
        </p:nvGrpSpPr>
        <p:grpSpPr bwMode="auto">
          <a:xfrm>
            <a:off x="489360" y="2501591"/>
            <a:ext cx="1742665" cy="771832"/>
            <a:chOff x="488263" y="1947255"/>
            <a:chExt cx="1744298" cy="772514"/>
          </a:xfrm>
        </p:grpSpPr>
        <p:sp>
          <p:nvSpPr>
            <p:cNvPr id="80934" name="TextBox 92"/>
            <p:cNvSpPr txBox="1">
              <a:spLocks noChangeArrowheads="1"/>
            </p:cNvSpPr>
            <p:nvPr/>
          </p:nvSpPr>
          <p:spPr bwMode="auto">
            <a:xfrm>
              <a:off x="488263" y="1947255"/>
              <a:ext cx="1497581" cy="7085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Vevők által </a:t>
              </a:r>
            </a:p>
            <a:p>
              <a:r>
                <a:rPr lang="hu-HU" altLang="en-US" dirty="0"/>
                <a:t>fizetett ár</a:t>
              </a:r>
              <a:endParaRPr lang="en-US" altLang="en-US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531818" y="2351144"/>
              <a:ext cx="700743" cy="368625"/>
            </a:xfrm>
            <a:prstGeom prst="lin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01546" y="3419475"/>
            <a:ext cx="1838391" cy="422275"/>
            <a:chOff x="201553" y="2864915"/>
            <a:chExt cx="1839024" cy="422648"/>
          </a:xfrm>
        </p:grpSpPr>
        <p:sp>
          <p:nvSpPr>
            <p:cNvPr id="80932" name="TextBox 92"/>
            <p:cNvSpPr txBox="1">
              <a:spLocks noChangeArrowheads="1"/>
            </p:cNvSpPr>
            <p:nvPr/>
          </p:nvSpPr>
          <p:spPr bwMode="auto">
            <a:xfrm>
              <a:off x="201553" y="2864915"/>
              <a:ext cx="1780267" cy="40046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Adómentes ár</a:t>
              </a:r>
              <a:endParaRPr lang="en-US" alt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567339" y="3217651"/>
              <a:ext cx="473238" cy="699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64"/>
          <p:cNvGrpSpPr>
            <a:grpSpLocks/>
          </p:cNvGrpSpPr>
          <p:nvPr/>
        </p:nvGrpSpPr>
        <p:grpSpPr bwMode="auto">
          <a:xfrm>
            <a:off x="246316" y="4341816"/>
            <a:ext cx="2022222" cy="936621"/>
            <a:chOff x="245438" y="3787935"/>
            <a:chExt cx="2022748" cy="938369"/>
          </a:xfrm>
        </p:grpSpPr>
        <p:sp>
          <p:nvSpPr>
            <p:cNvPr id="80930" name="TextBox 92"/>
            <p:cNvSpPr txBox="1">
              <a:spLocks noChangeArrowheads="1"/>
            </p:cNvSpPr>
            <p:nvPr/>
          </p:nvSpPr>
          <p:spPr bwMode="auto">
            <a:xfrm>
              <a:off x="245438" y="4017096"/>
              <a:ext cx="1582896" cy="70920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Eladók által </a:t>
              </a:r>
            </a:p>
            <a:p>
              <a:r>
                <a:rPr lang="hu-HU" altLang="en-US" dirty="0"/>
                <a:t>kapott ár</a:t>
              </a:r>
              <a:endParaRPr lang="en-US" altLang="en-US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 flipV="1">
              <a:off x="1579032" y="3787935"/>
              <a:ext cx="689154" cy="262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65"/>
          <p:cNvGrpSpPr>
            <a:grpSpLocks/>
          </p:cNvGrpSpPr>
          <p:nvPr/>
        </p:nvGrpSpPr>
        <p:grpSpPr bwMode="auto">
          <a:xfrm>
            <a:off x="5400675" y="1202868"/>
            <a:ext cx="3674145" cy="1973720"/>
            <a:chOff x="-724395" y="876371"/>
            <a:chExt cx="3673567" cy="1973708"/>
          </a:xfrm>
        </p:grpSpPr>
        <p:sp>
          <p:nvSpPr>
            <p:cNvPr id="80928" name="TextBox 92"/>
            <p:cNvSpPr txBox="1">
              <a:spLocks noChangeArrowheads="1"/>
            </p:cNvSpPr>
            <p:nvPr/>
          </p:nvSpPr>
          <p:spPr bwMode="auto">
            <a:xfrm>
              <a:off x="351761" y="876371"/>
              <a:ext cx="2597411" cy="16312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/>
              <a:r>
                <a:rPr lang="hu-HU" altLang="en-US" dirty="0"/>
                <a:t>Az eladókra kivetett </a:t>
              </a:r>
              <a:r>
                <a:rPr lang="hu-HU" altLang="en-US" dirty="0" smtClean="0"/>
                <a:t>adó az </a:t>
              </a:r>
              <a:r>
                <a:rPr lang="hu-HU" altLang="en-US" dirty="0"/>
                <a:t>adó </a:t>
              </a:r>
              <a:r>
                <a:rPr lang="hu-HU" altLang="en-US" dirty="0" smtClean="0"/>
                <a:t>nagyságával </a:t>
              </a:r>
              <a:r>
                <a:rPr lang="en-US" altLang="en-US" dirty="0"/>
                <a:t>($0.50</a:t>
              </a:r>
              <a:r>
                <a:rPr lang="en-US" altLang="en-US" dirty="0" smtClean="0"/>
                <a:t>)</a:t>
              </a:r>
              <a:r>
                <a:rPr lang="hu-HU" altLang="en-US" dirty="0" smtClean="0"/>
                <a:t> felfelé </a:t>
              </a:r>
              <a:r>
                <a:rPr lang="hu-HU" altLang="en-US" dirty="0"/>
                <a:t>tolja el a </a:t>
              </a:r>
              <a:r>
                <a:rPr lang="hu-HU" altLang="en-US" dirty="0" smtClean="0"/>
                <a:t>kínálati görbét</a:t>
              </a:r>
              <a:r>
                <a:rPr lang="en-US" altLang="en-US" dirty="0"/>
                <a:t>.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-724395" y="2008678"/>
              <a:ext cx="1304720" cy="8414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 rot="5400000" flipH="1" flipV="1">
            <a:off x="4916488" y="3201987"/>
            <a:ext cx="712788" cy="1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32"/>
          <p:cNvGrpSpPr>
            <a:grpSpLocks/>
          </p:cNvGrpSpPr>
          <p:nvPr/>
        </p:nvGrpSpPr>
        <p:grpSpPr bwMode="auto">
          <a:xfrm>
            <a:off x="2613025" y="3436937"/>
            <a:ext cx="1169194" cy="886058"/>
            <a:chOff x="1588167" y="1014080"/>
            <a:chExt cx="922597" cy="885119"/>
          </a:xfrm>
        </p:grpSpPr>
        <p:sp>
          <p:nvSpPr>
            <p:cNvPr id="80926" name="TextBox 133"/>
            <p:cNvSpPr txBox="1">
              <a:spLocks noChangeArrowheads="1"/>
            </p:cNvSpPr>
            <p:nvPr/>
          </p:nvSpPr>
          <p:spPr bwMode="auto">
            <a:xfrm>
              <a:off x="1758451" y="1069083"/>
              <a:ext cx="752313" cy="830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 dirty="0"/>
                <a:t>Adó</a:t>
              </a:r>
              <a:endParaRPr lang="en-US" altLang="en-US" sz="1600" dirty="0"/>
            </a:p>
            <a:p>
              <a:pPr algn="ctr" eaLnBrk="1" hangingPunct="1"/>
              <a:r>
                <a:rPr lang="en-US" altLang="en-US" sz="1600" dirty="0"/>
                <a:t>($0.50)</a:t>
              </a:r>
            </a:p>
          </p:txBody>
        </p:sp>
        <p:sp>
          <p:nvSpPr>
            <p:cNvPr id="74" name="Left Brace 73"/>
            <p:cNvSpPr/>
            <p:nvPr/>
          </p:nvSpPr>
          <p:spPr>
            <a:xfrm rot="10800000">
              <a:off x="1588167" y="1014080"/>
              <a:ext cx="206078" cy="738991"/>
            </a:xfrm>
            <a:prstGeom prst="leftBrace">
              <a:avLst>
                <a:gd name="adj1" fmla="val 36904"/>
                <a:gd name="adj2" fmla="val 4902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5141913" y="3702050"/>
            <a:ext cx="3850112" cy="400110"/>
            <a:chOff x="-1385455" y="2439385"/>
            <a:chExt cx="3849972" cy="401098"/>
          </a:xfrm>
        </p:grpSpPr>
        <p:sp>
          <p:nvSpPr>
            <p:cNvPr id="80924" name="TextBox 92"/>
            <p:cNvSpPr txBox="1">
              <a:spLocks noChangeArrowheads="1"/>
            </p:cNvSpPr>
            <p:nvPr/>
          </p:nvSpPr>
          <p:spPr bwMode="auto">
            <a:xfrm>
              <a:off x="-203104" y="2439385"/>
              <a:ext cx="2667621" cy="4010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Adó nélküli egyensúly</a:t>
              </a:r>
              <a:endParaRPr lang="en-US" altLang="en-US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-1385455" y="2569881"/>
              <a:ext cx="1182644" cy="50925"/>
            </a:xfrm>
            <a:prstGeom prst="lin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grpSp>
        <p:nvGrpSpPr>
          <p:cNvPr id="28" name="Group 79"/>
          <p:cNvGrpSpPr>
            <a:grpSpLocks/>
          </p:cNvGrpSpPr>
          <p:nvPr/>
        </p:nvGrpSpPr>
        <p:grpSpPr bwMode="auto">
          <a:xfrm>
            <a:off x="3352800" y="2135127"/>
            <a:ext cx="2537874" cy="1127185"/>
            <a:chOff x="-3326410" y="720572"/>
            <a:chExt cx="2536284" cy="1126039"/>
          </a:xfrm>
        </p:grpSpPr>
        <p:sp>
          <p:nvSpPr>
            <p:cNvPr id="80922" name="TextBox 92"/>
            <p:cNvSpPr txBox="1">
              <a:spLocks noChangeArrowheads="1"/>
            </p:cNvSpPr>
            <p:nvPr/>
          </p:nvSpPr>
          <p:spPr bwMode="auto">
            <a:xfrm>
              <a:off x="-3326410" y="720572"/>
              <a:ext cx="2536284" cy="39970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Egyensúly az adóval</a:t>
              </a:r>
              <a:endParaRPr lang="en-US" altLang="en-US" dirty="0"/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16200000" flipH="1">
              <a:off x="-2686113" y="1374770"/>
              <a:ext cx="739023" cy="204660"/>
            </a:xfrm>
            <a:prstGeom prst="lin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cxnSp>
        <p:nvCxnSpPr>
          <p:cNvPr id="64" name="Straight Connector 56"/>
          <p:cNvCxnSpPr/>
          <p:nvPr/>
        </p:nvCxnSpPr>
        <p:spPr bwMode="auto">
          <a:xfrm>
            <a:off x="1822170" y="3017734"/>
            <a:ext cx="181255" cy="208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7"/>
          <p:cNvCxnSpPr/>
          <p:nvPr/>
        </p:nvCxnSpPr>
        <p:spPr bwMode="auto">
          <a:xfrm>
            <a:off x="5237032" y="3830406"/>
            <a:ext cx="1053435" cy="52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7"/>
          <p:cNvCxnSpPr/>
          <p:nvPr/>
        </p:nvCxnSpPr>
        <p:spPr bwMode="auto">
          <a:xfrm flipV="1">
            <a:off x="4495800" y="2529680"/>
            <a:ext cx="73025" cy="679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183"/>
          <p:cNvSpPr>
            <a:spLocks/>
          </p:cNvSpPr>
          <p:nvPr/>
        </p:nvSpPr>
        <p:spPr bwMode="auto">
          <a:xfrm>
            <a:off x="4936331" y="2971800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" name="Group 22"/>
          <p:cNvGrpSpPr>
            <a:grpSpLocks/>
          </p:cNvGrpSpPr>
          <p:nvPr/>
        </p:nvGrpSpPr>
        <p:grpSpPr bwMode="auto">
          <a:xfrm>
            <a:off x="4750978" y="3089273"/>
            <a:ext cx="525463" cy="2909887"/>
            <a:chOff x="2795074" y="2862911"/>
            <a:chExt cx="526165" cy="2047881"/>
          </a:xfrm>
        </p:grpSpPr>
        <p:cxnSp>
          <p:nvCxnSpPr>
            <p:cNvPr id="72" name="Straight Connector 35"/>
            <p:cNvCxnSpPr/>
            <p:nvPr/>
          </p:nvCxnSpPr>
          <p:spPr>
            <a:xfrm rot="5400000">
              <a:off x="2192289" y="3716856"/>
              <a:ext cx="1709481" cy="159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24"/>
            <p:cNvSpPr txBox="1">
              <a:spLocks noChangeArrowheads="1"/>
            </p:cNvSpPr>
            <p:nvPr/>
          </p:nvSpPr>
          <p:spPr bwMode="auto">
            <a:xfrm>
              <a:off x="2795074" y="4571998"/>
              <a:ext cx="526165" cy="338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100</a:t>
              </a:r>
            </a:p>
          </p:txBody>
        </p:sp>
      </p:grpSp>
      <p:grpSp>
        <p:nvGrpSpPr>
          <p:cNvPr id="75" name="Group 76"/>
          <p:cNvGrpSpPr>
            <a:grpSpLocks/>
          </p:cNvGrpSpPr>
          <p:nvPr/>
        </p:nvGrpSpPr>
        <p:grpSpPr bwMode="auto">
          <a:xfrm>
            <a:off x="1828800" y="2819400"/>
            <a:ext cx="3082925" cy="465137"/>
            <a:chOff x="1173794" y="3014250"/>
            <a:chExt cx="2576508" cy="339390"/>
          </a:xfrm>
        </p:grpSpPr>
        <p:cxnSp>
          <p:nvCxnSpPr>
            <p:cNvPr id="76" name="Straight Connector 40"/>
            <p:cNvCxnSpPr/>
            <p:nvPr/>
          </p:nvCxnSpPr>
          <p:spPr>
            <a:xfrm>
              <a:off x="1829027" y="3200446"/>
              <a:ext cx="1921275" cy="477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8"/>
            <p:cNvSpPr txBox="1">
              <a:spLocks noChangeArrowheads="1"/>
            </p:cNvSpPr>
            <p:nvPr/>
          </p:nvSpPr>
          <p:spPr bwMode="auto">
            <a:xfrm>
              <a:off x="1173794" y="3014250"/>
              <a:ext cx="697196" cy="339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$</a:t>
              </a:r>
              <a:r>
                <a:rPr lang="en-US" altLang="en-US" sz="1600" dirty="0" smtClean="0"/>
                <a:t>3.</a:t>
              </a:r>
              <a:r>
                <a:rPr lang="hu-HU" altLang="en-US" sz="1600" dirty="0" smtClean="0"/>
                <a:t>5</a:t>
              </a:r>
              <a:r>
                <a:rPr lang="en-US" altLang="en-US" sz="1600" dirty="0" smtClean="0"/>
                <a:t>0</a:t>
              </a:r>
              <a:endParaRPr lang="en-US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09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7" grpId="0" animBg="1"/>
      <p:bldP spid="67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 bwMode="auto">
          <a:xfrm>
            <a:off x="304800" y="3810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 vevőkre kivetett adó</a:t>
            </a:r>
            <a:endParaRPr lang="en-US" alt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E22896B-FC92-460E-BC3E-30FB2A83BAE3}" type="slidenum">
              <a:rPr lang="en-US" altLang="en-US">
                <a:latin typeface="Calibri" pitchFamily="34" charset="0"/>
              </a:rPr>
              <a:pPr/>
              <a:t>41</a:t>
            </a:fld>
            <a:endParaRPr lang="en-US" altLang="en-US">
              <a:latin typeface="Calibri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08023" y="1801813"/>
            <a:ext cx="5876925" cy="3838575"/>
            <a:chOff x="-724375" y="1706454"/>
            <a:chExt cx="5878286" cy="3839297"/>
          </a:xfrm>
        </p:grpSpPr>
        <p:sp>
          <p:nvSpPr>
            <p:cNvPr id="6" name="Rectangle 5"/>
            <p:cNvSpPr/>
            <p:nvPr/>
          </p:nvSpPr>
          <p:spPr>
            <a:xfrm>
              <a:off x="728523" y="2030365"/>
              <a:ext cx="4425388" cy="3504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600" dirty="0"/>
            </a:p>
          </p:txBody>
        </p:sp>
        <p:grpSp>
          <p:nvGrpSpPr>
            <p:cNvPr id="84028" name="Group 5"/>
            <p:cNvGrpSpPr>
              <a:grpSpLocks/>
            </p:cNvGrpSpPr>
            <p:nvPr/>
          </p:nvGrpSpPr>
          <p:grpSpPr bwMode="auto">
            <a:xfrm>
              <a:off x="-724375" y="1706454"/>
              <a:ext cx="1451310" cy="3839297"/>
              <a:chOff x="377268" y="1125212"/>
              <a:chExt cx="1451310" cy="3838592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25962" y="3161188"/>
                <a:ext cx="3590941" cy="142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030" name="TextBox 8"/>
              <p:cNvSpPr txBox="1">
                <a:spLocks noChangeArrowheads="1"/>
              </p:cNvSpPr>
              <p:nvPr/>
            </p:nvSpPr>
            <p:spPr bwMode="auto">
              <a:xfrm>
                <a:off x="377268" y="1125212"/>
                <a:ext cx="1404679" cy="58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600" dirty="0"/>
                  <a:t>A </a:t>
                </a:r>
                <a:r>
                  <a:rPr lang="hu-HU" altLang="en-US" sz="1600" dirty="0" smtClean="0"/>
                  <a:t>cigi</a:t>
                </a:r>
                <a:endParaRPr lang="hu-HU" altLang="en-US" sz="1600" dirty="0"/>
              </a:p>
              <a:p>
                <a:pPr algn="r" eaLnBrk="1" hangingPunct="1"/>
                <a:r>
                  <a:rPr lang="hu-HU" altLang="en-US" sz="1600" dirty="0"/>
                  <a:t>ára</a:t>
                </a:r>
                <a:endParaRPr lang="en-US" altLang="en-US" sz="1600" dirty="0"/>
              </a:p>
            </p:txBody>
          </p:sp>
        </p:grp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295485" y="5640388"/>
            <a:ext cx="6049963" cy="379412"/>
            <a:chOff x="1676400" y="5181600"/>
            <a:chExt cx="6050157" cy="3784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805" y="5181600"/>
              <a:ext cx="44372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25" name="TextBox 11"/>
            <p:cNvSpPr txBox="1">
              <a:spLocks noChangeArrowheads="1"/>
            </p:cNvSpPr>
            <p:nvPr/>
          </p:nvSpPr>
          <p:spPr bwMode="auto">
            <a:xfrm>
              <a:off x="4722100" y="5222013"/>
              <a:ext cx="3004457" cy="33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 dirty="0"/>
                <a:t>A </a:t>
              </a:r>
              <a:r>
                <a:rPr lang="hu-HU" altLang="en-US" sz="1600" dirty="0" smtClean="0"/>
                <a:t>cigi mennyisége</a:t>
              </a:r>
              <a:endParaRPr lang="en-US" altLang="en-US" sz="1600" dirty="0"/>
            </a:p>
          </p:txBody>
        </p:sp>
        <p:sp>
          <p:nvSpPr>
            <p:cNvPr id="84026" name="TextBox 1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2670135" y="2220913"/>
            <a:ext cx="4075113" cy="3076575"/>
            <a:chOff x="2242744" y="2083701"/>
            <a:chExt cx="4551496" cy="417291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242744" y="2083701"/>
              <a:ext cx="4085175" cy="3720737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23" name="TextBox 15"/>
            <p:cNvSpPr txBox="1">
              <a:spLocks noChangeArrowheads="1"/>
            </p:cNvSpPr>
            <p:nvPr/>
          </p:nvSpPr>
          <p:spPr bwMode="auto">
            <a:xfrm>
              <a:off x="6274766" y="5797376"/>
              <a:ext cx="519474" cy="459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 D</a:t>
              </a:r>
              <a:r>
                <a:rPr lang="en-US" altLang="en-US" sz="1600" baseline="-25000"/>
                <a:t>1</a:t>
              </a:r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4152860" y="3503613"/>
            <a:ext cx="412750" cy="2463800"/>
            <a:chOff x="2842569" y="2445001"/>
            <a:chExt cx="412337" cy="2465791"/>
          </a:xfrm>
        </p:grpSpPr>
        <p:cxnSp>
          <p:nvCxnSpPr>
            <p:cNvPr id="18" name="Straight Connector 17"/>
            <p:cNvCxnSpPr/>
            <p:nvPr/>
          </p:nvCxnSpPr>
          <p:spPr>
            <a:xfrm rot="16200000" flipH="1">
              <a:off x="1982669" y="3507898"/>
              <a:ext cx="2127380" cy="158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21" name="TextBox 24"/>
            <p:cNvSpPr txBox="1">
              <a:spLocks noChangeArrowheads="1"/>
            </p:cNvSpPr>
            <p:nvPr/>
          </p:nvSpPr>
          <p:spPr bwMode="auto">
            <a:xfrm>
              <a:off x="2842569" y="4571998"/>
              <a:ext cx="412337" cy="338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90</a:t>
              </a:r>
            </a:p>
          </p:txBody>
        </p:sp>
      </p:grpSp>
      <p:grpSp>
        <p:nvGrpSpPr>
          <p:cNvPr id="10" name="Group 90"/>
          <p:cNvGrpSpPr>
            <a:grpSpLocks/>
          </p:cNvGrpSpPr>
          <p:nvPr/>
        </p:nvGrpSpPr>
        <p:grpSpPr bwMode="auto">
          <a:xfrm>
            <a:off x="2919373" y="2655888"/>
            <a:ext cx="3375999" cy="2700337"/>
            <a:chOff x="2473355" y="5050329"/>
            <a:chExt cx="3770509" cy="3663316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2473355" y="5556430"/>
              <a:ext cx="3460920" cy="3157215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19" name="TextBox 92"/>
            <p:cNvSpPr txBox="1">
              <a:spLocks noChangeArrowheads="1"/>
            </p:cNvSpPr>
            <p:nvPr/>
          </p:nvSpPr>
          <p:spPr bwMode="auto">
            <a:xfrm>
              <a:off x="5801296" y="5050329"/>
              <a:ext cx="442568" cy="45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/>
                <a:t>S</a:t>
              </a:r>
              <a:r>
                <a:rPr lang="en-US" altLang="en-US" sz="1600" baseline="-25000" dirty="0" smtClean="0"/>
                <a:t>1</a:t>
              </a:r>
              <a:endParaRPr lang="en-US" altLang="en-US" sz="1600" baseline="-25000" dirty="0"/>
            </a:p>
          </p:txBody>
        </p:sp>
      </p:grpSp>
      <p:sp>
        <p:nvSpPr>
          <p:cNvPr id="27" name="Freeform 183"/>
          <p:cNvSpPr>
            <a:spLocks/>
          </p:cNvSpPr>
          <p:nvPr/>
        </p:nvSpPr>
        <p:spPr bwMode="auto">
          <a:xfrm>
            <a:off x="4811673" y="3813175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4625935" y="3906838"/>
            <a:ext cx="525463" cy="2046287"/>
            <a:chOff x="2795074" y="2862911"/>
            <a:chExt cx="526165" cy="2047881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2192289" y="3716856"/>
              <a:ext cx="1709481" cy="159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17" name="TextBox 24"/>
            <p:cNvSpPr txBox="1">
              <a:spLocks noChangeArrowheads="1"/>
            </p:cNvSpPr>
            <p:nvPr/>
          </p:nvSpPr>
          <p:spPr bwMode="auto">
            <a:xfrm>
              <a:off x="2795074" y="4571998"/>
              <a:ext cx="526165" cy="338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100</a:t>
              </a:r>
            </a:p>
          </p:txBody>
        </p:sp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1790660" y="3313113"/>
            <a:ext cx="2578100" cy="338137"/>
            <a:chOff x="1173794" y="3014250"/>
            <a:chExt cx="2576508" cy="338972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829027" y="3200446"/>
              <a:ext cx="1921275" cy="477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15" name="TextBox 78"/>
            <p:cNvSpPr txBox="1">
              <a:spLocks noChangeArrowheads="1"/>
            </p:cNvSpPr>
            <p:nvPr/>
          </p:nvSpPr>
          <p:spPr bwMode="auto">
            <a:xfrm>
              <a:off x="1173794" y="3014250"/>
              <a:ext cx="697499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$3.30</a:t>
              </a:r>
            </a:p>
          </p:txBody>
        </p:sp>
      </p:grp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1871623" y="3690938"/>
            <a:ext cx="2995612" cy="338137"/>
            <a:chOff x="1245032" y="3014250"/>
            <a:chExt cx="2994048" cy="33897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828927" y="3200446"/>
              <a:ext cx="2410153" cy="636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13" name="TextBox 78"/>
            <p:cNvSpPr txBox="1">
              <a:spLocks noChangeArrowheads="1"/>
            </p:cNvSpPr>
            <p:nvPr/>
          </p:nvSpPr>
          <p:spPr bwMode="auto">
            <a:xfrm>
              <a:off x="1245032" y="3014250"/>
              <a:ext cx="583707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3.00</a:t>
              </a:r>
            </a:p>
          </p:txBody>
        </p:sp>
      </p:grpSp>
      <p:grpSp>
        <p:nvGrpSpPr>
          <p:cNvPr id="16" name="Group 76"/>
          <p:cNvGrpSpPr>
            <a:grpSpLocks/>
          </p:cNvGrpSpPr>
          <p:nvPr/>
        </p:nvGrpSpPr>
        <p:grpSpPr bwMode="auto">
          <a:xfrm>
            <a:off x="1882735" y="4092575"/>
            <a:ext cx="2473325" cy="338138"/>
            <a:chOff x="1245032" y="3014250"/>
            <a:chExt cx="2473608" cy="33897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1827712" y="3197263"/>
              <a:ext cx="1890928" cy="3183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11" name="TextBox 78"/>
            <p:cNvSpPr txBox="1">
              <a:spLocks noChangeArrowheads="1"/>
            </p:cNvSpPr>
            <p:nvPr/>
          </p:nvSpPr>
          <p:spPr bwMode="auto">
            <a:xfrm>
              <a:off x="1245032" y="3014250"/>
              <a:ext cx="583707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2.80</a:t>
              </a:r>
            </a:p>
          </p:txBody>
        </p:sp>
      </p:grpSp>
      <p:grpSp>
        <p:nvGrpSpPr>
          <p:cNvPr id="17" name="Group 40"/>
          <p:cNvGrpSpPr>
            <a:grpSpLocks/>
          </p:cNvGrpSpPr>
          <p:nvPr/>
        </p:nvGrpSpPr>
        <p:grpSpPr bwMode="auto">
          <a:xfrm>
            <a:off x="261900" y="2641600"/>
            <a:ext cx="1849435" cy="719138"/>
            <a:chOff x="382316" y="1999996"/>
            <a:chExt cx="1850245" cy="719773"/>
          </a:xfrm>
        </p:grpSpPr>
        <p:sp>
          <p:nvSpPr>
            <p:cNvPr id="84008" name="TextBox 92"/>
            <p:cNvSpPr txBox="1">
              <a:spLocks noChangeArrowheads="1"/>
            </p:cNvSpPr>
            <p:nvPr/>
          </p:nvSpPr>
          <p:spPr bwMode="auto">
            <a:xfrm>
              <a:off x="382316" y="1999996"/>
              <a:ext cx="1695693" cy="7085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A vevők által </a:t>
              </a:r>
            </a:p>
            <a:p>
              <a:r>
                <a:rPr lang="hu-HU" altLang="en-US" dirty="0"/>
                <a:t>fizetett ár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532167" y="2351144"/>
              <a:ext cx="700394" cy="368625"/>
            </a:xfrm>
            <a:prstGeom prst="lin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grpSp>
        <p:nvGrpSpPr>
          <p:cNvPr id="19" name="Group 43"/>
          <p:cNvGrpSpPr>
            <a:grpSpLocks/>
          </p:cNvGrpSpPr>
          <p:nvPr/>
        </p:nvGrpSpPr>
        <p:grpSpPr bwMode="auto">
          <a:xfrm>
            <a:off x="242625" y="3506788"/>
            <a:ext cx="1739579" cy="422275"/>
            <a:chOff x="362698" y="2864915"/>
            <a:chExt cx="1740882" cy="422648"/>
          </a:xfrm>
        </p:grpSpPr>
        <p:sp>
          <p:nvSpPr>
            <p:cNvPr id="84006" name="TextBox 92"/>
            <p:cNvSpPr txBox="1">
              <a:spLocks noChangeArrowheads="1"/>
            </p:cNvSpPr>
            <p:nvPr/>
          </p:nvSpPr>
          <p:spPr bwMode="auto">
            <a:xfrm>
              <a:off x="362698" y="2864915"/>
              <a:ext cx="1740882" cy="40046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Adó nélküli ár</a:t>
              </a:r>
              <a:endParaRPr lang="en-US" altLang="en-US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567148" y="3217651"/>
              <a:ext cx="473429" cy="699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46"/>
          <p:cNvGrpSpPr>
            <a:grpSpLocks/>
          </p:cNvGrpSpPr>
          <p:nvPr/>
        </p:nvGrpSpPr>
        <p:grpSpPr bwMode="auto">
          <a:xfrm>
            <a:off x="152400" y="4418263"/>
            <a:ext cx="1798638" cy="707886"/>
            <a:chOff x="469080" y="3717955"/>
            <a:chExt cx="1799106" cy="709208"/>
          </a:xfrm>
        </p:grpSpPr>
        <p:sp>
          <p:nvSpPr>
            <p:cNvPr id="84004" name="TextBox 92"/>
            <p:cNvSpPr txBox="1">
              <a:spLocks noChangeArrowheads="1"/>
            </p:cNvSpPr>
            <p:nvPr/>
          </p:nvSpPr>
          <p:spPr bwMode="auto">
            <a:xfrm>
              <a:off x="469080" y="3717955"/>
              <a:ext cx="1582896" cy="70920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Eladók által </a:t>
              </a:r>
            </a:p>
            <a:p>
              <a:r>
                <a:rPr lang="hu-HU" altLang="en-US" dirty="0"/>
                <a:t>kapott ár</a:t>
              </a:r>
              <a:endParaRPr lang="en-US" altLang="en-US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1579032" y="3787935"/>
              <a:ext cx="689154" cy="262427"/>
            </a:xfrm>
            <a:prstGeom prst="lin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grpSp>
        <p:nvGrpSpPr>
          <p:cNvPr id="23" name="Group 49"/>
          <p:cNvGrpSpPr>
            <a:grpSpLocks/>
          </p:cNvGrpSpPr>
          <p:nvPr/>
        </p:nvGrpSpPr>
        <p:grpSpPr bwMode="auto">
          <a:xfrm>
            <a:off x="5437148" y="3585111"/>
            <a:ext cx="3750751" cy="1323439"/>
            <a:chOff x="-722416" y="1401570"/>
            <a:chExt cx="3752061" cy="1324491"/>
          </a:xfrm>
        </p:grpSpPr>
        <p:sp>
          <p:nvSpPr>
            <p:cNvPr id="84002" name="TextBox 92"/>
            <p:cNvSpPr txBox="1">
              <a:spLocks noChangeArrowheads="1"/>
            </p:cNvSpPr>
            <p:nvPr/>
          </p:nvSpPr>
          <p:spPr bwMode="auto">
            <a:xfrm>
              <a:off x="54715" y="1401570"/>
              <a:ext cx="2974930" cy="132449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A vevőkre kivetett adó</a:t>
              </a:r>
            </a:p>
            <a:p>
              <a:r>
                <a:rPr lang="hu-HU" altLang="en-US" dirty="0"/>
                <a:t>az adó méretéve </a:t>
              </a:r>
              <a:r>
                <a:rPr lang="en-US" altLang="en-US" dirty="0"/>
                <a:t>($0.50)</a:t>
              </a:r>
              <a:endParaRPr lang="hu-HU" altLang="en-US" dirty="0"/>
            </a:p>
            <a:p>
              <a:r>
                <a:rPr lang="hu-HU" altLang="en-US" dirty="0"/>
                <a:t>lefelé tolja a </a:t>
              </a:r>
            </a:p>
            <a:p>
              <a:r>
                <a:rPr lang="hu-HU" altLang="en-US" dirty="0"/>
                <a:t>keresleti görbét</a:t>
              </a:r>
              <a:r>
                <a:rPr lang="en-US" altLang="en-US" dirty="0"/>
                <a:t>.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-722416" y="2057192"/>
              <a:ext cx="1068760" cy="4623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 flipH="1">
            <a:off x="5365710" y="4298950"/>
            <a:ext cx="1588" cy="6651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32"/>
          <p:cNvGrpSpPr>
            <a:grpSpLocks/>
          </p:cNvGrpSpPr>
          <p:nvPr/>
        </p:nvGrpSpPr>
        <p:grpSpPr bwMode="auto">
          <a:xfrm>
            <a:off x="2492336" y="3524250"/>
            <a:ext cx="1169194" cy="762948"/>
            <a:chOff x="1588167" y="1014080"/>
            <a:chExt cx="1167513" cy="762139"/>
          </a:xfrm>
        </p:grpSpPr>
        <p:sp>
          <p:nvSpPr>
            <p:cNvPr id="84000" name="TextBox 133"/>
            <p:cNvSpPr txBox="1">
              <a:spLocks noChangeArrowheads="1"/>
            </p:cNvSpPr>
            <p:nvPr/>
          </p:nvSpPr>
          <p:spPr bwMode="auto">
            <a:xfrm>
              <a:off x="1758450" y="1069083"/>
              <a:ext cx="997230" cy="70713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/>
                <a:t>Adó</a:t>
              </a:r>
              <a:endParaRPr lang="en-US" altLang="en-US" dirty="0"/>
            </a:p>
            <a:p>
              <a:r>
                <a:rPr lang="en-US" altLang="en-US" dirty="0"/>
                <a:t>($0.50)</a:t>
              </a:r>
            </a:p>
          </p:txBody>
        </p:sp>
        <p:sp>
          <p:nvSpPr>
            <p:cNvPr id="56" name="Left Brace 55"/>
            <p:cNvSpPr/>
            <p:nvPr/>
          </p:nvSpPr>
          <p:spPr>
            <a:xfrm rot="10800000">
              <a:off x="1588167" y="1014080"/>
              <a:ext cx="206078" cy="738991"/>
            </a:xfrm>
            <a:prstGeom prst="leftBrace">
              <a:avLst>
                <a:gd name="adj1" fmla="val 36904"/>
                <a:gd name="adj2" fmla="val 4902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</p:grpSp>
      <p:grpSp>
        <p:nvGrpSpPr>
          <p:cNvPr id="25" name="Group 56"/>
          <p:cNvGrpSpPr>
            <a:grpSpLocks/>
          </p:cNvGrpSpPr>
          <p:nvPr/>
        </p:nvGrpSpPr>
        <p:grpSpPr bwMode="auto">
          <a:xfrm>
            <a:off x="5021223" y="3028950"/>
            <a:ext cx="3574073" cy="890588"/>
            <a:chOff x="-1385455" y="1679361"/>
            <a:chExt cx="3574413" cy="889667"/>
          </a:xfrm>
        </p:grpSpPr>
        <p:sp>
          <p:nvSpPr>
            <p:cNvPr id="83998" name="TextBox 92"/>
            <p:cNvSpPr txBox="1">
              <a:spLocks noChangeArrowheads="1"/>
            </p:cNvSpPr>
            <p:nvPr/>
          </p:nvSpPr>
          <p:spPr bwMode="auto">
            <a:xfrm>
              <a:off x="-479013" y="1679361"/>
              <a:ext cx="2667971" cy="39969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Adó nélküli egyensúly</a:t>
              </a:r>
              <a:endParaRPr lang="en-US" alt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-1385455" y="2069482"/>
              <a:ext cx="1354266" cy="499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59"/>
          <p:cNvGrpSpPr>
            <a:grpSpLocks/>
          </p:cNvGrpSpPr>
          <p:nvPr/>
        </p:nvGrpSpPr>
        <p:grpSpPr bwMode="auto">
          <a:xfrm>
            <a:off x="3361236" y="2171700"/>
            <a:ext cx="2537874" cy="1960563"/>
            <a:chOff x="-3197270" y="669959"/>
            <a:chExt cx="2536279" cy="1960423"/>
          </a:xfrm>
        </p:grpSpPr>
        <p:sp>
          <p:nvSpPr>
            <p:cNvPr id="83996" name="TextBox 92"/>
            <p:cNvSpPr txBox="1">
              <a:spLocks noChangeArrowheads="1"/>
            </p:cNvSpPr>
            <p:nvPr/>
          </p:nvSpPr>
          <p:spPr bwMode="auto">
            <a:xfrm>
              <a:off x="-3197270" y="669959"/>
              <a:ext cx="2536279" cy="40008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Egyensúly az adóval</a:t>
              </a:r>
              <a:endParaRPr lang="en-US" altLang="en-US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16200000" flipH="1">
              <a:off x="-3414015" y="1467033"/>
              <a:ext cx="1590561" cy="736137"/>
            </a:xfrm>
            <a:prstGeom prst="lin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grpSp>
        <p:nvGrpSpPr>
          <p:cNvPr id="29" name="Group 63"/>
          <p:cNvGrpSpPr>
            <a:grpSpLocks/>
          </p:cNvGrpSpPr>
          <p:nvPr/>
        </p:nvGrpSpPr>
        <p:grpSpPr bwMode="auto">
          <a:xfrm>
            <a:off x="2822535" y="3127375"/>
            <a:ext cx="3260725" cy="2408238"/>
            <a:chOff x="2242744" y="2083701"/>
            <a:chExt cx="3640786" cy="326779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242744" y="2083701"/>
              <a:ext cx="3130296" cy="28477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995" name="TextBox 65"/>
            <p:cNvSpPr txBox="1">
              <a:spLocks noChangeArrowheads="1"/>
            </p:cNvSpPr>
            <p:nvPr/>
          </p:nvSpPr>
          <p:spPr bwMode="auto">
            <a:xfrm>
              <a:off x="5364056" y="4892258"/>
              <a:ext cx="519474" cy="459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 D</a:t>
              </a:r>
              <a:r>
                <a:rPr lang="en-US" altLang="en-US" sz="1600" baseline="-25000"/>
                <a:t>2</a:t>
              </a:r>
            </a:p>
          </p:txBody>
        </p:sp>
      </p:grpSp>
      <p:sp>
        <p:nvSpPr>
          <p:cNvPr id="28" name="Freeform 183"/>
          <p:cNvSpPr>
            <a:spLocks/>
          </p:cNvSpPr>
          <p:nvPr/>
        </p:nvSpPr>
        <p:spPr bwMode="auto">
          <a:xfrm>
            <a:off x="4276685" y="4211638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6" name="Straight Connector 57"/>
          <p:cNvCxnSpPr/>
          <p:nvPr/>
        </p:nvCxnSpPr>
        <p:spPr bwMode="auto">
          <a:xfrm flipV="1">
            <a:off x="1682711" y="4405413"/>
            <a:ext cx="450974" cy="261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56"/>
          <p:cNvCxnSpPr/>
          <p:nvPr/>
        </p:nvCxnSpPr>
        <p:spPr bwMode="auto">
          <a:xfrm>
            <a:off x="1719008" y="3105047"/>
            <a:ext cx="181255" cy="208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 bwMode="auto">
          <a:xfrm flipV="1">
            <a:off x="4368760" y="2551514"/>
            <a:ext cx="442913" cy="15410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76"/>
          <p:cNvGrpSpPr>
            <a:grpSpLocks/>
          </p:cNvGrpSpPr>
          <p:nvPr/>
        </p:nvGrpSpPr>
        <p:grpSpPr bwMode="auto">
          <a:xfrm>
            <a:off x="1871624" y="4495804"/>
            <a:ext cx="3005178" cy="338554"/>
            <a:chOff x="1445532" y="3040324"/>
            <a:chExt cx="2273108" cy="278038"/>
          </a:xfrm>
        </p:grpSpPr>
        <p:cxnSp>
          <p:nvCxnSpPr>
            <p:cNvPr id="69" name="Straight Connector 38"/>
            <p:cNvCxnSpPr/>
            <p:nvPr/>
          </p:nvCxnSpPr>
          <p:spPr>
            <a:xfrm flipV="1">
              <a:off x="1881414" y="3197263"/>
              <a:ext cx="1837226" cy="3183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78"/>
            <p:cNvSpPr txBox="1">
              <a:spLocks noChangeArrowheads="1"/>
            </p:cNvSpPr>
            <p:nvPr/>
          </p:nvSpPr>
          <p:spPr bwMode="auto">
            <a:xfrm>
              <a:off x="1445532" y="3040324"/>
              <a:ext cx="441595" cy="278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 dirty="0" smtClean="0"/>
                <a:t>2.50</a:t>
              </a:r>
              <a:endParaRPr lang="en-US" altLang="en-US" sz="1600" dirty="0"/>
            </a:p>
          </p:txBody>
        </p:sp>
      </p:grpSp>
      <p:sp>
        <p:nvSpPr>
          <p:cNvPr id="71" name="Freeform 183"/>
          <p:cNvSpPr>
            <a:spLocks/>
          </p:cNvSpPr>
          <p:nvPr/>
        </p:nvSpPr>
        <p:spPr bwMode="auto">
          <a:xfrm>
            <a:off x="4806950" y="4648200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6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1" grpId="0" animBg="1"/>
      <p:bldP spid="71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7226300" y="6245225"/>
            <a:ext cx="14605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/>
            <a:fld id="{FC905793-54E9-4271-8EC7-FF7C6C51C7E6}" type="slidenum">
              <a:rPr lang="en-US" altLang="en-US" sz="1400"/>
              <a:pPr algn="l"/>
              <a:t>42</a:t>
            </a:fld>
            <a:endParaRPr lang="en-US" altLang="en-US" sz="1400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hu-HU" altLang="en-US" smtClean="0"/>
              <a:t>Adó hatása a piaci szereplőkre</a:t>
            </a:r>
            <a:endParaRPr lang="en-US" altLang="en-US" smtClean="0"/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382000" cy="5194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dirty="0" smtClean="0"/>
              <a:t>Az adózás éket ver a termelő által megkapott és a fogyasztó által kifizetett ár közé</a:t>
            </a:r>
            <a:endParaRPr lang="en-US" altLang="en-US" dirty="0" smtClean="0"/>
          </a:p>
          <a:p>
            <a:pPr eaLnBrk="1" hangingPunct="1"/>
            <a:r>
              <a:rPr lang="hu-HU" altLang="en-US" dirty="0" smtClean="0"/>
              <a:t>Az </a:t>
            </a:r>
            <a:r>
              <a:rPr lang="hu-HU" altLang="en-US" b="1" dirty="0" smtClean="0"/>
              <a:t>adóék</a:t>
            </a:r>
            <a:r>
              <a:rPr lang="hu-HU" altLang="en-US" dirty="0" smtClean="0"/>
              <a:t> miatt az eladott mennyiség csökken ahhoz képest, amennyi adózás nélkül lenne</a:t>
            </a:r>
          </a:p>
        </p:txBody>
      </p:sp>
    </p:spTree>
    <p:extLst>
      <p:ext uri="{BB962C8B-B14F-4D97-AF65-F5344CB8AC3E}">
        <p14:creationId xmlns:p14="http://schemas.microsoft.com/office/powerpoint/2010/main" val="15063875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7226300" y="6245225"/>
            <a:ext cx="14605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/>
            <a:fld id="{2CB81B5F-8DF1-420A-A560-27876B28643F}" type="slidenum">
              <a:rPr lang="en-US" altLang="en-US" sz="1400"/>
              <a:pPr algn="l"/>
              <a:t>43</a:t>
            </a:fld>
            <a:endParaRPr lang="en-US" altLang="en-US" sz="14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194300"/>
          </a:xfrm>
        </p:spPr>
        <p:txBody>
          <a:bodyPr/>
          <a:lstStyle/>
          <a:p>
            <a:pPr eaLnBrk="1" hangingPunct="1">
              <a:defRPr/>
            </a:pPr>
            <a:r>
              <a:rPr lang="hu-HU" dirty="0" smtClean="0"/>
              <a:t>Az állam adóbevételre tesz szert, ez az adózás nyeresége</a:t>
            </a:r>
            <a:endParaRPr lang="en-US" dirty="0" smtClean="0"/>
          </a:p>
          <a:p>
            <a:pPr eaLnBrk="1" hangingPunct="1">
              <a:defRPr/>
            </a:pPr>
            <a:r>
              <a:rPr lang="hu-HU" dirty="0" smtClean="0"/>
              <a:t>Adóbevétel</a:t>
            </a:r>
            <a:endParaRPr lang="en-US" dirty="0" smtClean="0">
              <a:latin typeface="Tahoma" charset="0"/>
            </a:endParaRPr>
          </a:p>
          <a:p>
            <a:pPr lvl="1" eaLnBrk="1" hangingPunct="1">
              <a:defRPr/>
            </a:pPr>
            <a:r>
              <a:rPr lang="en-US" b="1" i="1" dirty="0" smtClean="0"/>
              <a:t>T</a:t>
            </a:r>
            <a:r>
              <a:rPr lang="en-US" b="1" dirty="0" smtClean="0"/>
              <a:t> = </a:t>
            </a:r>
            <a:r>
              <a:rPr lang="hu-HU" b="1" dirty="0" smtClean="0"/>
              <a:t>adómérték</a:t>
            </a:r>
            <a:endParaRPr lang="en-US" b="1" dirty="0" smtClean="0"/>
          </a:p>
          <a:p>
            <a:pPr lvl="1" eaLnBrk="1" hangingPunct="1">
              <a:defRPr/>
            </a:pPr>
            <a:r>
              <a:rPr lang="en-US" b="1" i="1" dirty="0" smtClean="0"/>
              <a:t>Q</a:t>
            </a:r>
            <a:r>
              <a:rPr lang="en-US" b="1" dirty="0" smtClean="0"/>
              <a:t> =</a:t>
            </a:r>
            <a:r>
              <a:rPr lang="hu-HU" b="1" dirty="0" smtClean="0"/>
              <a:t> eladott mennyiség </a:t>
            </a:r>
            <a:endParaRPr lang="en-US" b="1" dirty="0" smtClean="0"/>
          </a:p>
          <a:p>
            <a:pPr lvl="1" algn="ctr" eaLnBrk="1" hangingPunct="1">
              <a:lnSpc>
                <a:spcPct val="170000"/>
              </a:lnSpc>
              <a:buFontTx/>
              <a:buNone/>
              <a:defRPr/>
            </a:pPr>
            <a:r>
              <a:rPr lang="en-US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 </a:t>
            </a:r>
            <a:r>
              <a:rPr lang="en-US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hu-HU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az állam adóbevétele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4232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hu-HU" altLang="en-US" sz="4000" dirty="0" smtClean="0"/>
              <a:t>Gyakorlati példa: adózás</a:t>
            </a:r>
            <a:endParaRPr lang="en-US" altLang="en-US" sz="4000" dirty="0" smtClean="0"/>
          </a:p>
        </p:txBody>
      </p:sp>
      <p:sp>
        <p:nvSpPr>
          <p:cNvPr id="115715" name="Freeform 17"/>
          <p:cNvSpPr>
            <a:spLocks/>
          </p:cNvSpPr>
          <p:nvPr/>
        </p:nvSpPr>
        <p:spPr bwMode="auto">
          <a:xfrm>
            <a:off x="1593850" y="1285875"/>
            <a:ext cx="6850063" cy="4727575"/>
          </a:xfrm>
          <a:custGeom>
            <a:avLst/>
            <a:gdLst>
              <a:gd name="T0" fmla="*/ 0 w 4315"/>
              <a:gd name="T1" fmla="*/ 0 h 2978"/>
              <a:gd name="T2" fmla="*/ 0 w 4315"/>
              <a:gd name="T3" fmla="*/ 2147483646 h 2978"/>
              <a:gd name="T4" fmla="*/ 2147483646 w 4315"/>
              <a:gd name="T5" fmla="*/ 2147483646 h 2978"/>
              <a:gd name="T6" fmla="*/ 0 60000 65536"/>
              <a:gd name="T7" fmla="*/ 0 60000 65536"/>
              <a:gd name="T8" fmla="*/ 0 60000 65536"/>
              <a:gd name="T9" fmla="*/ 0 w 4315"/>
              <a:gd name="T10" fmla="*/ 0 h 2978"/>
              <a:gd name="T11" fmla="*/ 4315 w 4315"/>
              <a:gd name="T12" fmla="*/ 2978 h 29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5" h="2978">
                <a:moveTo>
                  <a:pt x="0" y="0"/>
                </a:moveTo>
                <a:lnTo>
                  <a:pt x="0" y="2978"/>
                </a:lnTo>
                <a:lnTo>
                  <a:pt x="4315" y="2978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5716" name="Group 18"/>
          <p:cNvGrpSpPr>
            <a:grpSpLocks/>
          </p:cNvGrpSpPr>
          <p:nvPr/>
        </p:nvGrpSpPr>
        <p:grpSpPr bwMode="auto">
          <a:xfrm>
            <a:off x="3417888" y="2754313"/>
            <a:ext cx="1930400" cy="1533525"/>
            <a:chOff x="2153" y="1735"/>
            <a:chExt cx="1216" cy="966"/>
          </a:xfrm>
        </p:grpSpPr>
        <p:sp>
          <p:nvSpPr>
            <p:cNvPr id="115751" name="Freeform 19"/>
            <p:cNvSpPr>
              <a:spLocks/>
            </p:cNvSpPr>
            <p:nvPr/>
          </p:nvSpPr>
          <p:spPr bwMode="auto">
            <a:xfrm>
              <a:off x="2153" y="1820"/>
              <a:ext cx="102" cy="881"/>
            </a:xfrm>
            <a:custGeom>
              <a:avLst/>
              <a:gdLst>
                <a:gd name="T0" fmla="*/ 0 w 8"/>
                <a:gd name="T1" fmla="*/ 0 h 69"/>
                <a:gd name="T2" fmla="*/ 1347318 w 8"/>
                <a:gd name="T3" fmla="*/ 2046129 h 69"/>
                <a:gd name="T4" fmla="*/ 1347318 w 8"/>
                <a:gd name="T5" fmla="*/ 10524222 h 69"/>
                <a:gd name="T6" fmla="*/ 2694470 w 8"/>
                <a:gd name="T7" fmla="*/ 11879289 h 69"/>
                <a:gd name="T8" fmla="*/ 1347318 w 8"/>
                <a:gd name="T9" fmla="*/ 13236310 h 69"/>
                <a:gd name="T10" fmla="*/ 1347318 w 8"/>
                <a:gd name="T11" fmla="*/ 21368795 h 69"/>
                <a:gd name="T12" fmla="*/ 0 w 8"/>
                <a:gd name="T13" fmla="*/ 2341509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9"/>
                <a:gd name="T23" fmla="*/ 8 w 8"/>
                <a:gd name="T24" fmla="*/ 69 h 6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9">
                  <a:moveTo>
                    <a:pt x="0" y="0"/>
                  </a:moveTo>
                  <a:cubicBezTo>
                    <a:pt x="2" y="0"/>
                    <a:pt x="4" y="3"/>
                    <a:pt x="4" y="6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5" y="35"/>
                    <a:pt x="8" y="35"/>
                  </a:cubicBezTo>
                  <a:cubicBezTo>
                    <a:pt x="5" y="35"/>
                    <a:pt x="4" y="36"/>
                    <a:pt x="4" y="39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6"/>
                    <a:pt x="2" y="69"/>
                    <a:pt x="0" y="69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52" name="Line 20"/>
            <p:cNvSpPr>
              <a:spLocks noChangeShapeType="1"/>
            </p:cNvSpPr>
            <p:nvPr/>
          </p:nvSpPr>
          <p:spPr bwMode="auto">
            <a:xfrm flipV="1">
              <a:off x="2281" y="1832"/>
              <a:ext cx="280" cy="43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53" name="Rectangle 21"/>
            <p:cNvSpPr>
              <a:spLocks noChangeArrowheads="1"/>
            </p:cNvSpPr>
            <p:nvPr/>
          </p:nvSpPr>
          <p:spPr bwMode="auto">
            <a:xfrm>
              <a:off x="2603" y="1735"/>
              <a:ext cx="76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Adó nagysága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sp>
        <p:nvSpPr>
          <p:cNvPr id="115717" name="Rectangle 22"/>
          <p:cNvSpPr>
            <a:spLocks noChangeArrowheads="1"/>
          </p:cNvSpPr>
          <p:nvPr/>
        </p:nvSpPr>
        <p:spPr bwMode="auto">
          <a:xfrm>
            <a:off x="7580313" y="6042025"/>
            <a:ext cx="9842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700" b="1">
                <a:solidFill>
                  <a:srgbClr val="000000"/>
                </a:solidFill>
                <a:latin typeface="Calibri" pitchFamily="34" charset="0"/>
              </a:rPr>
              <a:t>Mennyiség</a:t>
            </a:r>
            <a:endParaRPr lang="en-US" altLang="en-US" sz="2400">
              <a:latin typeface="Calibri" pitchFamily="34" charset="0"/>
            </a:endParaRPr>
          </a:p>
        </p:txBody>
      </p:sp>
      <p:sp>
        <p:nvSpPr>
          <p:cNvPr id="115718" name="Rectangle 23"/>
          <p:cNvSpPr>
            <a:spLocks noChangeArrowheads="1"/>
          </p:cNvSpPr>
          <p:nvPr/>
        </p:nvSpPr>
        <p:spPr bwMode="auto">
          <a:xfrm>
            <a:off x="1417638" y="6048375"/>
            <a:ext cx="111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altLang="en-US" sz="2400">
              <a:latin typeface="Calibri" pitchFamily="34" charset="0"/>
            </a:endParaRPr>
          </a:p>
        </p:txBody>
      </p:sp>
      <p:sp>
        <p:nvSpPr>
          <p:cNvPr id="115719" name="Rectangle 24"/>
          <p:cNvSpPr>
            <a:spLocks noChangeArrowheads="1"/>
          </p:cNvSpPr>
          <p:nvPr/>
        </p:nvSpPr>
        <p:spPr bwMode="auto">
          <a:xfrm>
            <a:off x="415925" y="1069975"/>
            <a:ext cx="9683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400" b="1">
                <a:solidFill>
                  <a:srgbClr val="000000"/>
                </a:solidFill>
                <a:latin typeface="Calibri" pitchFamily="34" charset="0"/>
              </a:rPr>
              <a:t>Termelői ár</a:t>
            </a:r>
          </a:p>
          <a:p>
            <a:r>
              <a:rPr lang="hu-HU" altLang="en-US" sz="1400" b="1">
                <a:solidFill>
                  <a:srgbClr val="000000"/>
                </a:solidFill>
                <a:latin typeface="Calibri" pitchFamily="34" charset="0"/>
              </a:rPr>
              <a:t>Fogyasztói ár</a:t>
            </a:r>
            <a:endParaRPr lang="en-US" altLang="en-US">
              <a:latin typeface="Calibri" pitchFamily="34" charset="0"/>
            </a:endParaRPr>
          </a:p>
        </p:txBody>
      </p:sp>
      <p:grpSp>
        <p:nvGrpSpPr>
          <p:cNvPr id="115720" name="Group 25"/>
          <p:cNvGrpSpPr>
            <a:grpSpLocks/>
          </p:cNvGrpSpPr>
          <p:nvPr/>
        </p:nvGrpSpPr>
        <p:grpSpPr bwMode="auto">
          <a:xfrm>
            <a:off x="138113" y="2481263"/>
            <a:ext cx="2082800" cy="2290762"/>
            <a:chOff x="216" y="1563"/>
            <a:chExt cx="1312" cy="1443"/>
          </a:xfrm>
        </p:grpSpPr>
        <p:sp>
          <p:nvSpPr>
            <p:cNvPr id="115747" name="Rectangle 27"/>
            <p:cNvSpPr>
              <a:spLocks noChangeArrowheads="1"/>
            </p:cNvSpPr>
            <p:nvPr/>
          </p:nvSpPr>
          <p:spPr bwMode="auto">
            <a:xfrm>
              <a:off x="216" y="1563"/>
              <a:ext cx="131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 dirty="0">
                  <a:solidFill>
                    <a:srgbClr val="000000"/>
                  </a:solidFill>
                  <a:latin typeface="Calibri" pitchFamily="34" charset="0"/>
                </a:rPr>
                <a:t>Vásárlók által fizetett ár</a:t>
              </a:r>
              <a:endParaRPr lang="en-US" altLang="en-US" sz="2400" dirty="0">
                <a:latin typeface="Calibri" pitchFamily="34" charset="0"/>
              </a:endParaRPr>
            </a:p>
          </p:txBody>
        </p:sp>
        <p:grpSp>
          <p:nvGrpSpPr>
            <p:cNvPr id="115748" name="Group 29"/>
            <p:cNvGrpSpPr>
              <a:grpSpLocks/>
            </p:cNvGrpSpPr>
            <p:nvPr/>
          </p:nvGrpSpPr>
          <p:grpSpPr bwMode="auto">
            <a:xfrm>
              <a:off x="373" y="2671"/>
              <a:ext cx="756" cy="335"/>
              <a:chOff x="373" y="2671"/>
              <a:chExt cx="756" cy="335"/>
            </a:xfrm>
          </p:grpSpPr>
          <p:sp>
            <p:nvSpPr>
              <p:cNvPr id="115749" name="Rectangle 30"/>
              <p:cNvSpPr>
                <a:spLocks noChangeArrowheads="1"/>
              </p:cNvSpPr>
              <p:nvPr/>
            </p:nvSpPr>
            <p:spPr bwMode="auto">
              <a:xfrm>
                <a:off x="423" y="2671"/>
                <a:ext cx="641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>
                    <a:solidFill>
                      <a:srgbClr val="000000"/>
                    </a:solidFill>
                    <a:latin typeface="Calibri" pitchFamily="34" charset="0"/>
                  </a:rPr>
                  <a:t>Eladók által</a:t>
                </a:r>
                <a:endParaRPr lang="en-US" altLang="en-US" sz="2400">
                  <a:latin typeface="Calibri" pitchFamily="34" charset="0"/>
                </a:endParaRPr>
              </a:p>
            </p:txBody>
          </p:sp>
          <p:sp>
            <p:nvSpPr>
              <p:cNvPr id="115750" name="Rectangle 31"/>
              <p:cNvSpPr>
                <a:spLocks noChangeArrowheads="1"/>
              </p:cNvSpPr>
              <p:nvPr/>
            </p:nvSpPr>
            <p:spPr bwMode="auto">
              <a:xfrm>
                <a:off x="373" y="2841"/>
                <a:ext cx="756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 dirty="0">
                    <a:solidFill>
                      <a:srgbClr val="000000"/>
                    </a:solidFill>
                    <a:latin typeface="Calibri" pitchFamily="34" charset="0"/>
                  </a:rPr>
                  <a:t>Megkapott ár</a:t>
                </a:r>
                <a:endParaRPr lang="en-US" altLang="en-US" sz="24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115721" name="Group 32"/>
          <p:cNvGrpSpPr>
            <a:grpSpLocks/>
          </p:cNvGrpSpPr>
          <p:nvPr/>
        </p:nvGrpSpPr>
        <p:grpSpPr bwMode="auto">
          <a:xfrm>
            <a:off x="1614488" y="1611313"/>
            <a:ext cx="6049962" cy="3678237"/>
            <a:chOff x="1017" y="1015"/>
            <a:chExt cx="3811" cy="2317"/>
          </a:xfrm>
        </p:grpSpPr>
        <p:sp>
          <p:nvSpPr>
            <p:cNvPr id="115745" name="Line 33"/>
            <p:cNvSpPr>
              <a:spLocks noChangeShapeType="1"/>
            </p:cNvSpPr>
            <p:nvPr/>
          </p:nvSpPr>
          <p:spPr bwMode="auto">
            <a:xfrm>
              <a:off x="1017" y="1015"/>
              <a:ext cx="3319" cy="2223"/>
            </a:xfrm>
            <a:prstGeom prst="line">
              <a:avLst/>
            </a:prstGeom>
            <a:noFill/>
            <a:ln w="603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46" name="Rectangle 34"/>
            <p:cNvSpPr>
              <a:spLocks noChangeArrowheads="1"/>
            </p:cNvSpPr>
            <p:nvPr/>
          </p:nvSpPr>
          <p:spPr bwMode="auto">
            <a:xfrm>
              <a:off x="4377" y="3167"/>
              <a:ext cx="45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Kereslet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115722" name="Group 35"/>
          <p:cNvGrpSpPr>
            <a:grpSpLocks/>
          </p:cNvGrpSpPr>
          <p:nvPr/>
        </p:nvGrpSpPr>
        <p:grpSpPr bwMode="auto">
          <a:xfrm>
            <a:off x="1633538" y="2209800"/>
            <a:ext cx="5921375" cy="3133725"/>
            <a:chOff x="1029" y="1392"/>
            <a:chExt cx="3730" cy="1974"/>
          </a:xfrm>
        </p:grpSpPr>
        <p:sp>
          <p:nvSpPr>
            <p:cNvPr id="115743" name="Line 36"/>
            <p:cNvSpPr>
              <a:spLocks noChangeShapeType="1"/>
            </p:cNvSpPr>
            <p:nvPr/>
          </p:nvSpPr>
          <p:spPr bwMode="auto">
            <a:xfrm flipH="1">
              <a:off x="1029" y="1500"/>
              <a:ext cx="3320" cy="1866"/>
            </a:xfrm>
            <a:prstGeom prst="line">
              <a:avLst/>
            </a:prstGeom>
            <a:noFill/>
            <a:ln w="603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44" name="Rectangle 37"/>
            <p:cNvSpPr>
              <a:spLocks noChangeArrowheads="1"/>
            </p:cNvSpPr>
            <p:nvPr/>
          </p:nvSpPr>
          <p:spPr bwMode="auto">
            <a:xfrm>
              <a:off x="4377" y="1392"/>
              <a:ext cx="38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Kínálat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115723" name="Group 38"/>
          <p:cNvGrpSpPr>
            <a:grpSpLocks/>
          </p:cNvGrpSpPr>
          <p:nvPr/>
        </p:nvGrpSpPr>
        <p:grpSpPr bwMode="auto">
          <a:xfrm>
            <a:off x="304800" y="3514725"/>
            <a:ext cx="5130800" cy="3046413"/>
            <a:chOff x="192" y="2214"/>
            <a:chExt cx="3232" cy="1919"/>
          </a:xfrm>
        </p:grpSpPr>
        <p:sp>
          <p:nvSpPr>
            <p:cNvPr id="115737" name="Oval 39"/>
            <p:cNvSpPr>
              <a:spLocks noChangeArrowheads="1"/>
            </p:cNvSpPr>
            <p:nvPr/>
          </p:nvSpPr>
          <p:spPr bwMode="auto">
            <a:xfrm>
              <a:off x="2881" y="2254"/>
              <a:ext cx="89" cy="9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grpSp>
          <p:nvGrpSpPr>
            <p:cNvPr id="115738" name="Group 40"/>
            <p:cNvGrpSpPr>
              <a:grpSpLocks/>
            </p:cNvGrpSpPr>
            <p:nvPr/>
          </p:nvGrpSpPr>
          <p:grpSpPr bwMode="auto">
            <a:xfrm>
              <a:off x="192" y="2214"/>
              <a:ext cx="3232" cy="1919"/>
              <a:chOff x="192" y="2214"/>
              <a:chExt cx="3232" cy="1919"/>
            </a:xfrm>
          </p:grpSpPr>
          <p:sp>
            <p:nvSpPr>
              <p:cNvPr id="115739" name="Freeform 41"/>
              <p:cNvSpPr>
                <a:spLocks/>
              </p:cNvSpPr>
              <p:nvPr/>
            </p:nvSpPr>
            <p:spPr bwMode="auto">
              <a:xfrm>
                <a:off x="1004" y="2305"/>
                <a:ext cx="1915" cy="1470"/>
              </a:xfrm>
              <a:custGeom>
                <a:avLst/>
                <a:gdLst>
                  <a:gd name="T0" fmla="*/ 1915 w 1915"/>
                  <a:gd name="T1" fmla="*/ 1470 h 1470"/>
                  <a:gd name="T2" fmla="*/ 1915 w 1915"/>
                  <a:gd name="T3" fmla="*/ 0 h 1470"/>
                  <a:gd name="T4" fmla="*/ 0 w 1915"/>
                  <a:gd name="T5" fmla="*/ 0 h 1470"/>
                  <a:gd name="T6" fmla="*/ 0 60000 65536"/>
                  <a:gd name="T7" fmla="*/ 0 60000 65536"/>
                  <a:gd name="T8" fmla="*/ 0 60000 65536"/>
                  <a:gd name="T9" fmla="*/ 0 w 1915"/>
                  <a:gd name="T10" fmla="*/ 0 h 1470"/>
                  <a:gd name="T11" fmla="*/ 1915 w 1915"/>
                  <a:gd name="T12" fmla="*/ 1470 h 14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15" h="1470">
                    <a:moveTo>
                      <a:pt x="1915" y="1470"/>
                    </a:moveTo>
                    <a:lnTo>
                      <a:pt x="1915" y="0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40" name="Rectangle 42"/>
              <p:cNvSpPr>
                <a:spLocks noChangeArrowheads="1"/>
              </p:cNvSpPr>
              <p:nvPr/>
            </p:nvSpPr>
            <p:spPr bwMode="auto">
              <a:xfrm>
                <a:off x="660" y="2214"/>
                <a:ext cx="159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 dirty="0">
                    <a:solidFill>
                      <a:srgbClr val="000000"/>
                    </a:solidFill>
                    <a:latin typeface="Calibri" pitchFamily="34" charset="0"/>
                  </a:rPr>
                  <a:t>Ár </a:t>
                </a:r>
              </a:p>
              <a:p>
                <a:endParaRPr lang="en-US" altLang="en-US" sz="2400" dirty="0">
                  <a:latin typeface="Calibri" pitchFamily="34" charset="0"/>
                </a:endParaRPr>
              </a:p>
            </p:txBody>
          </p:sp>
          <p:sp>
            <p:nvSpPr>
              <p:cNvPr id="115741" name="Rectangle 43"/>
              <p:cNvSpPr>
                <a:spLocks noChangeArrowheads="1"/>
              </p:cNvSpPr>
              <p:nvPr/>
            </p:nvSpPr>
            <p:spPr bwMode="auto">
              <a:xfrm>
                <a:off x="192" y="2383"/>
                <a:ext cx="76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 dirty="0">
                    <a:solidFill>
                      <a:srgbClr val="000000"/>
                    </a:solidFill>
                    <a:latin typeface="Calibri" pitchFamily="34" charset="0"/>
                  </a:rPr>
                  <a:t>Adózás nélkül</a:t>
                </a:r>
                <a:endParaRPr lang="en-US" altLang="en-US" sz="2400" dirty="0">
                  <a:latin typeface="Calibri" pitchFamily="34" charset="0"/>
                </a:endParaRPr>
              </a:p>
            </p:txBody>
          </p:sp>
          <p:sp>
            <p:nvSpPr>
              <p:cNvPr id="115742" name="Rectangle 44"/>
              <p:cNvSpPr>
                <a:spLocks noChangeArrowheads="1"/>
              </p:cNvSpPr>
              <p:nvPr/>
            </p:nvSpPr>
            <p:spPr bwMode="auto">
              <a:xfrm>
                <a:off x="2676" y="3803"/>
                <a:ext cx="74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>
                    <a:solidFill>
                      <a:srgbClr val="000000"/>
                    </a:solidFill>
                    <a:latin typeface="Calibri" pitchFamily="34" charset="0"/>
                  </a:rPr>
                  <a:t>Mennyiség </a:t>
                </a:r>
              </a:p>
              <a:p>
                <a:r>
                  <a:rPr lang="hu-HU" altLang="en-US" sz="1700">
                    <a:solidFill>
                      <a:srgbClr val="000000"/>
                    </a:solidFill>
                    <a:latin typeface="Calibri" pitchFamily="34" charset="0"/>
                  </a:rPr>
                  <a:t>adózás nélkül</a:t>
                </a:r>
                <a:endParaRPr lang="en-US" altLang="en-US" sz="2400">
                  <a:latin typeface="Calibri" pitchFamily="34" charset="0"/>
                </a:endParaRPr>
              </a:p>
            </p:txBody>
          </p:sp>
        </p:grpSp>
      </p:grpSp>
      <p:grpSp>
        <p:nvGrpSpPr>
          <p:cNvPr id="115724" name="Group 46"/>
          <p:cNvGrpSpPr>
            <a:grpSpLocks/>
          </p:cNvGrpSpPr>
          <p:nvPr/>
        </p:nvGrpSpPr>
        <p:grpSpPr bwMode="auto">
          <a:xfrm>
            <a:off x="1593850" y="2706688"/>
            <a:ext cx="2346325" cy="3865562"/>
            <a:chOff x="1004" y="1705"/>
            <a:chExt cx="1478" cy="2435"/>
          </a:xfrm>
        </p:grpSpPr>
        <p:grpSp>
          <p:nvGrpSpPr>
            <p:cNvPr id="115731" name="Group 47"/>
            <p:cNvGrpSpPr>
              <a:grpSpLocks/>
            </p:cNvGrpSpPr>
            <p:nvPr/>
          </p:nvGrpSpPr>
          <p:grpSpPr bwMode="auto">
            <a:xfrm>
              <a:off x="1004" y="1743"/>
              <a:ext cx="1111" cy="2032"/>
              <a:chOff x="1004" y="1743"/>
              <a:chExt cx="1111" cy="2032"/>
            </a:xfrm>
          </p:grpSpPr>
          <p:sp>
            <p:nvSpPr>
              <p:cNvPr id="115735" name="Freeform 48"/>
              <p:cNvSpPr>
                <a:spLocks/>
              </p:cNvSpPr>
              <p:nvPr/>
            </p:nvSpPr>
            <p:spPr bwMode="auto">
              <a:xfrm>
                <a:off x="1004" y="1743"/>
                <a:ext cx="1111" cy="2032"/>
              </a:xfrm>
              <a:custGeom>
                <a:avLst/>
                <a:gdLst>
                  <a:gd name="T0" fmla="*/ 1111 w 1111"/>
                  <a:gd name="T1" fmla="*/ 2032 h 2032"/>
                  <a:gd name="T2" fmla="*/ 1111 w 1111"/>
                  <a:gd name="T3" fmla="*/ 0 h 2032"/>
                  <a:gd name="T4" fmla="*/ 0 w 1111"/>
                  <a:gd name="T5" fmla="*/ 0 h 2032"/>
                  <a:gd name="T6" fmla="*/ 0 60000 65536"/>
                  <a:gd name="T7" fmla="*/ 0 60000 65536"/>
                  <a:gd name="T8" fmla="*/ 0 60000 65536"/>
                  <a:gd name="T9" fmla="*/ 0 w 1111"/>
                  <a:gd name="T10" fmla="*/ 0 h 2032"/>
                  <a:gd name="T11" fmla="*/ 1111 w 1111"/>
                  <a:gd name="T12" fmla="*/ 2032 h 2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11" h="2032">
                    <a:moveTo>
                      <a:pt x="1111" y="2032"/>
                    </a:moveTo>
                    <a:lnTo>
                      <a:pt x="1111" y="0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36" name="Line 49"/>
              <p:cNvSpPr>
                <a:spLocks noChangeShapeType="1"/>
              </p:cNvSpPr>
              <p:nvPr/>
            </p:nvSpPr>
            <p:spPr bwMode="auto">
              <a:xfrm flipH="1">
                <a:off x="1004" y="2765"/>
                <a:ext cx="1111" cy="1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5732" name="Oval 50"/>
            <p:cNvSpPr>
              <a:spLocks noChangeArrowheads="1"/>
            </p:cNvSpPr>
            <p:nvPr/>
          </p:nvSpPr>
          <p:spPr bwMode="auto">
            <a:xfrm>
              <a:off x="2076" y="2714"/>
              <a:ext cx="77" cy="9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15733" name="Oval 51"/>
            <p:cNvSpPr>
              <a:spLocks noChangeArrowheads="1"/>
            </p:cNvSpPr>
            <p:nvPr/>
          </p:nvSpPr>
          <p:spPr bwMode="auto">
            <a:xfrm>
              <a:off x="2076" y="1705"/>
              <a:ext cx="77" cy="8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15734" name="Rectangle 52"/>
            <p:cNvSpPr>
              <a:spLocks noChangeArrowheads="1"/>
            </p:cNvSpPr>
            <p:nvPr/>
          </p:nvSpPr>
          <p:spPr bwMode="auto">
            <a:xfrm>
              <a:off x="1875" y="3810"/>
              <a:ext cx="6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Mennyiség</a:t>
              </a:r>
            </a:p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adózással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1539875" y="798513"/>
            <a:ext cx="5270500" cy="2962275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5726" name="Rectangle 37"/>
          <p:cNvSpPr>
            <a:spLocks noChangeArrowheads="1"/>
          </p:cNvSpPr>
          <p:nvPr/>
        </p:nvSpPr>
        <p:spPr bwMode="auto">
          <a:xfrm>
            <a:off x="6215063" y="1146175"/>
            <a:ext cx="10719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700" dirty="0" smtClean="0">
                <a:solidFill>
                  <a:srgbClr val="000000"/>
                </a:solidFill>
                <a:latin typeface="Calibri" pitchFamily="34" charset="0"/>
              </a:rPr>
              <a:t>Kínálat+Adó</a:t>
            </a:r>
            <a:endParaRPr lang="en-US" altLang="en-US" sz="2400" dirty="0">
              <a:latin typeface="Calibri" pitchFamily="34" charset="0"/>
            </a:endParaRPr>
          </a:p>
        </p:txBody>
      </p:sp>
      <p:grpSp>
        <p:nvGrpSpPr>
          <p:cNvPr id="40" name="Group 17"/>
          <p:cNvGrpSpPr>
            <a:grpSpLocks/>
          </p:cNvGrpSpPr>
          <p:nvPr/>
        </p:nvGrpSpPr>
        <p:grpSpPr bwMode="auto">
          <a:xfrm>
            <a:off x="1616075" y="2787650"/>
            <a:ext cx="1736725" cy="1598613"/>
            <a:chOff x="965" y="1724"/>
            <a:chExt cx="1094" cy="1007"/>
          </a:xfrm>
        </p:grpSpPr>
        <p:sp>
          <p:nvSpPr>
            <p:cNvPr id="115728" name="Rectangle 18"/>
            <p:cNvSpPr>
              <a:spLocks noChangeArrowheads="1"/>
            </p:cNvSpPr>
            <p:nvPr/>
          </p:nvSpPr>
          <p:spPr bwMode="auto">
            <a:xfrm>
              <a:off x="965" y="1724"/>
              <a:ext cx="1094" cy="1007"/>
            </a:xfrm>
            <a:prstGeom prst="rect">
              <a:avLst/>
            </a:prstGeom>
            <a:solidFill>
              <a:srgbClr val="E39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15729" name="Rectangle 19"/>
            <p:cNvSpPr>
              <a:spLocks noChangeArrowheads="1"/>
            </p:cNvSpPr>
            <p:nvPr/>
          </p:nvSpPr>
          <p:spPr bwMode="auto">
            <a:xfrm>
              <a:off x="1290" y="2013"/>
              <a:ext cx="6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 dirty="0">
                  <a:solidFill>
                    <a:srgbClr val="000000"/>
                  </a:solidFill>
                  <a:latin typeface="Calibri" pitchFamily="34" charset="0"/>
                </a:rPr>
                <a:t>Adóbevétel</a:t>
              </a:r>
              <a:endParaRPr lang="en-US" altLang="en-US" sz="2400" dirty="0">
                <a:latin typeface="Calibri" pitchFamily="34" charset="0"/>
              </a:endParaRPr>
            </a:p>
          </p:txBody>
        </p:sp>
        <p:sp>
          <p:nvSpPr>
            <p:cNvPr id="115730" name="Rectangle 21"/>
            <p:cNvSpPr>
              <a:spLocks noChangeArrowheads="1"/>
            </p:cNvSpPr>
            <p:nvPr/>
          </p:nvSpPr>
          <p:spPr bwMode="auto">
            <a:xfrm>
              <a:off x="1351" y="2291"/>
              <a:ext cx="4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/>
              <a:r>
                <a:rPr lang="en-US" altLang="en-US" sz="1700">
                  <a:solidFill>
                    <a:srgbClr val="000000"/>
                  </a:solidFill>
                  <a:latin typeface="Calibri" pitchFamily="34" charset="0"/>
                </a:rPr>
                <a:t> (</a:t>
              </a:r>
              <a:r>
                <a:rPr lang="en-US" altLang="en-US" sz="1700" i="1">
                  <a:solidFill>
                    <a:srgbClr val="000000"/>
                  </a:solidFill>
                  <a:latin typeface="Calibri" pitchFamily="34" charset="0"/>
                </a:rPr>
                <a:t>T</a:t>
              </a:r>
              <a:r>
                <a:rPr lang="en-US" altLang="en-US" sz="1700">
                  <a:solidFill>
                    <a:srgbClr val="000000"/>
                  </a:solidFill>
                  <a:latin typeface="Calibri" pitchFamily="34" charset="0"/>
                </a:rPr>
                <a:t> × Q)</a:t>
              </a:r>
              <a:endParaRPr lang="en-US" altLang="en-US" sz="240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541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hu-HU" altLang="en-US" sz="4000" dirty="0" smtClean="0"/>
              <a:t>Gyakorlati példa: adózás</a:t>
            </a:r>
            <a:endParaRPr lang="en-US" altLang="en-US" sz="4000" dirty="0" smtClean="0"/>
          </a:p>
        </p:txBody>
      </p:sp>
      <p:sp>
        <p:nvSpPr>
          <p:cNvPr id="116739" name="Freeform 17"/>
          <p:cNvSpPr>
            <a:spLocks/>
          </p:cNvSpPr>
          <p:nvPr/>
        </p:nvSpPr>
        <p:spPr bwMode="auto">
          <a:xfrm>
            <a:off x="1593850" y="1285875"/>
            <a:ext cx="6850063" cy="4727575"/>
          </a:xfrm>
          <a:custGeom>
            <a:avLst/>
            <a:gdLst>
              <a:gd name="T0" fmla="*/ 0 w 4315"/>
              <a:gd name="T1" fmla="*/ 0 h 2978"/>
              <a:gd name="T2" fmla="*/ 0 w 4315"/>
              <a:gd name="T3" fmla="*/ 2147483646 h 2978"/>
              <a:gd name="T4" fmla="*/ 2147483646 w 4315"/>
              <a:gd name="T5" fmla="*/ 2147483646 h 2978"/>
              <a:gd name="T6" fmla="*/ 0 60000 65536"/>
              <a:gd name="T7" fmla="*/ 0 60000 65536"/>
              <a:gd name="T8" fmla="*/ 0 60000 65536"/>
              <a:gd name="T9" fmla="*/ 0 w 4315"/>
              <a:gd name="T10" fmla="*/ 0 h 2978"/>
              <a:gd name="T11" fmla="*/ 4315 w 4315"/>
              <a:gd name="T12" fmla="*/ 2978 h 29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5" h="2978">
                <a:moveTo>
                  <a:pt x="0" y="0"/>
                </a:moveTo>
                <a:lnTo>
                  <a:pt x="0" y="2978"/>
                </a:lnTo>
                <a:lnTo>
                  <a:pt x="4315" y="2978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6740" name="Group 18"/>
          <p:cNvGrpSpPr>
            <a:grpSpLocks/>
          </p:cNvGrpSpPr>
          <p:nvPr/>
        </p:nvGrpSpPr>
        <p:grpSpPr bwMode="auto">
          <a:xfrm>
            <a:off x="3417888" y="2754313"/>
            <a:ext cx="1930400" cy="1533525"/>
            <a:chOff x="2153" y="1735"/>
            <a:chExt cx="1216" cy="966"/>
          </a:xfrm>
        </p:grpSpPr>
        <p:sp>
          <p:nvSpPr>
            <p:cNvPr id="116771" name="Freeform 19"/>
            <p:cNvSpPr>
              <a:spLocks/>
            </p:cNvSpPr>
            <p:nvPr/>
          </p:nvSpPr>
          <p:spPr bwMode="auto">
            <a:xfrm>
              <a:off x="2153" y="1820"/>
              <a:ext cx="102" cy="881"/>
            </a:xfrm>
            <a:custGeom>
              <a:avLst/>
              <a:gdLst>
                <a:gd name="T0" fmla="*/ 0 w 8"/>
                <a:gd name="T1" fmla="*/ 0 h 69"/>
                <a:gd name="T2" fmla="*/ 1347318 w 8"/>
                <a:gd name="T3" fmla="*/ 2046129 h 69"/>
                <a:gd name="T4" fmla="*/ 1347318 w 8"/>
                <a:gd name="T5" fmla="*/ 10524222 h 69"/>
                <a:gd name="T6" fmla="*/ 2694470 w 8"/>
                <a:gd name="T7" fmla="*/ 11879289 h 69"/>
                <a:gd name="T8" fmla="*/ 1347318 w 8"/>
                <a:gd name="T9" fmla="*/ 13236310 h 69"/>
                <a:gd name="T10" fmla="*/ 1347318 w 8"/>
                <a:gd name="T11" fmla="*/ 21368795 h 69"/>
                <a:gd name="T12" fmla="*/ 0 w 8"/>
                <a:gd name="T13" fmla="*/ 2341509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9"/>
                <a:gd name="T23" fmla="*/ 8 w 8"/>
                <a:gd name="T24" fmla="*/ 69 h 6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9">
                  <a:moveTo>
                    <a:pt x="0" y="0"/>
                  </a:moveTo>
                  <a:cubicBezTo>
                    <a:pt x="2" y="0"/>
                    <a:pt x="4" y="3"/>
                    <a:pt x="4" y="6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5" y="35"/>
                    <a:pt x="8" y="35"/>
                  </a:cubicBezTo>
                  <a:cubicBezTo>
                    <a:pt x="5" y="35"/>
                    <a:pt x="4" y="36"/>
                    <a:pt x="4" y="39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6"/>
                    <a:pt x="2" y="69"/>
                    <a:pt x="0" y="69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72" name="Line 20"/>
            <p:cNvSpPr>
              <a:spLocks noChangeShapeType="1"/>
            </p:cNvSpPr>
            <p:nvPr/>
          </p:nvSpPr>
          <p:spPr bwMode="auto">
            <a:xfrm flipV="1">
              <a:off x="2281" y="1832"/>
              <a:ext cx="280" cy="43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73" name="Rectangle 21"/>
            <p:cNvSpPr>
              <a:spLocks noChangeArrowheads="1"/>
            </p:cNvSpPr>
            <p:nvPr/>
          </p:nvSpPr>
          <p:spPr bwMode="auto">
            <a:xfrm>
              <a:off x="2603" y="1735"/>
              <a:ext cx="76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Adó nagysága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sp>
        <p:nvSpPr>
          <p:cNvPr id="116741" name="Rectangle 22"/>
          <p:cNvSpPr>
            <a:spLocks noChangeArrowheads="1"/>
          </p:cNvSpPr>
          <p:nvPr/>
        </p:nvSpPr>
        <p:spPr bwMode="auto">
          <a:xfrm>
            <a:off x="7580313" y="6042025"/>
            <a:ext cx="9842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700" b="1">
                <a:solidFill>
                  <a:srgbClr val="000000"/>
                </a:solidFill>
                <a:latin typeface="Calibri" pitchFamily="34" charset="0"/>
              </a:rPr>
              <a:t>Mennyiség</a:t>
            </a:r>
            <a:endParaRPr lang="en-US" altLang="en-US" sz="2400">
              <a:latin typeface="Calibri" pitchFamily="34" charset="0"/>
            </a:endParaRPr>
          </a:p>
        </p:txBody>
      </p:sp>
      <p:sp>
        <p:nvSpPr>
          <p:cNvPr id="116742" name="Rectangle 23"/>
          <p:cNvSpPr>
            <a:spLocks noChangeArrowheads="1"/>
          </p:cNvSpPr>
          <p:nvPr/>
        </p:nvSpPr>
        <p:spPr bwMode="auto">
          <a:xfrm>
            <a:off x="1417638" y="6048375"/>
            <a:ext cx="111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altLang="en-US" sz="2400">
              <a:latin typeface="Calibri" pitchFamily="34" charset="0"/>
            </a:endParaRPr>
          </a:p>
        </p:txBody>
      </p:sp>
      <p:sp>
        <p:nvSpPr>
          <p:cNvPr id="116743" name="Rectangle 24"/>
          <p:cNvSpPr>
            <a:spLocks noChangeArrowheads="1"/>
          </p:cNvSpPr>
          <p:nvPr/>
        </p:nvSpPr>
        <p:spPr bwMode="auto">
          <a:xfrm>
            <a:off x="415925" y="1069975"/>
            <a:ext cx="9683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400" b="1">
                <a:solidFill>
                  <a:srgbClr val="000000"/>
                </a:solidFill>
                <a:latin typeface="Calibri" pitchFamily="34" charset="0"/>
              </a:rPr>
              <a:t>Termelői ár</a:t>
            </a:r>
          </a:p>
          <a:p>
            <a:r>
              <a:rPr lang="hu-HU" altLang="en-US" sz="1400" b="1">
                <a:solidFill>
                  <a:srgbClr val="000000"/>
                </a:solidFill>
                <a:latin typeface="Calibri" pitchFamily="34" charset="0"/>
              </a:rPr>
              <a:t>Fogyasztói ár</a:t>
            </a:r>
            <a:endParaRPr lang="en-US" altLang="en-US">
              <a:latin typeface="Calibri" pitchFamily="34" charset="0"/>
            </a:endParaRPr>
          </a:p>
        </p:txBody>
      </p:sp>
      <p:grpSp>
        <p:nvGrpSpPr>
          <p:cNvPr id="116744" name="Group 25"/>
          <p:cNvGrpSpPr>
            <a:grpSpLocks/>
          </p:cNvGrpSpPr>
          <p:nvPr/>
        </p:nvGrpSpPr>
        <p:grpSpPr bwMode="auto">
          <a:xfrm>
            <a:off x="138113" y="2646363"/>
            <a:ext cx="2082800" cy="2125662"/>
            <a:chOff x="216" y="1667"/>
            <a:chExt cx="1312" cy="1339"/>
          </a:xfrm>
        </p:grpSpPr>
        <p:sp>
          <p:nvSpPr>
            <p:cNvPr id="116767" name="Rectangle 27"/>
            <p:cNvSpPr>
              <a:spLocks noChangeArrowheads="1"/>
            </p:cNvSpPr>
            <p:nvPr/>
          </p:nvSpPr>
          <p:spPr bwMode="auto">
            <a:xfrm>
              <a:off x="216" y="1667"/>
              <a:ext cx="131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Vásárlók által fizetett ár</a:t>
              </a:r>
              <a:endParaRPr lang="en-US" altLang="en-US" sz="2400">
                <a:latin typeface="Calibri" pitchFamily="34" charset="0"/>
              </a:endParaRPr>
            </a:p>
          </p:txBody>
        </p:sp>
        <p:grpSp>
          <p:nvGrpSpPr>
            <p:cNvPr id="116768" name="Group 29"/>
            <p:cNvGrpSpPr>
              <a:grpSpLocks/>
            </p:cNvGrpSpPr>
            <p:nvPr/>
          </p:nvGrpSpPr>
          <p:grpSpPr bwMode="auto">
            <a:xfrm>
              <a:off x="373" y="2671"/>
              <a:ext cx="756" cy="335"/>
              <a:chOff x="373" y="2671"/>
              <a:chExt cx="756" cy="335"/>
            </a:xfrm>
          </p:grpSpPr>
          <p:sp>
            <p:nvSpPr>
              <p:cNvPr id="116769" name="Rectangle 30"/>
              <p:cNvSpPr>
                <a:spLocks noChangeArrowheads="1"/>
              </p:cNvSpPr>
              <p:nvPr/>
            </p:nvSpPr>
            <p:spPr bwMode="auto">
              <a:xfrm>
                <a:off x="423" y="2671"/>
                <a:ext cx="641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>
                    <a:solidFill>
                      <a:srgbClr val="000000"/>
                    </a:solidFill>
                    <a:latin typeface="Calibri" pitchFamily="34" charset="0"/>
                  </a:rPr>
                  <a:t>Eladók által</a:t>
                </a:r>
                <a:endParaRPr lang="en-US" altLang="en-US" sz="2400">
                  <a:latin typeface="Calibri" pitchFamily="34" charset="0"/>
                </a:endParaRPr>
              </a:p>
            </p:txBody>
          </p:sp>
          <p:sp>
            <p:nvSpPr>
              <p:cNvPr id="116770" name="Rectangle 31"/>
              <p:cNvSpPr>
                <a:spLocks noChangeArrowheads="1"/>
              </p:cNvSpPr>
              <p:nvPr/>
            </p:nvSpPr>
            <p:spPr bwMode="auto">
              <a:xfrm>
                <a:off x="373" y="2841"/>
                <a:ext cx="756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>
                    <a:solidFill>
                      <a:srgbClr val="000000"/>
                    </a:solidFill>
                    <a:latin typeface="Calibri" pitchFamily="34" charset="0"/>
                  </a:rPr>
                  <a:t>Megkapott ár</a:t>
                </a:r>
                <a:endParaRPr lang="en-US" altLang="en-US" sz="2400">
                  <a:latin typeface="Calibri" pitchFamily="34" charset="0"/>
                </a:endParaRPr>
              </a:p>
            </p:txBody>
          </p:sp>
        </p:grpSp>
      </p:grpSp>
      <p:grpSp>
        <p:nvGrpSpPr>
          <p:cNvPr id="116745" name="Group 32"/>
          <p:cNvGrpSpPr>
            <a:grpSpLocks/>
          </p:cNvGrpSpPr>
          <p:nvPr/>
        </p:nvGrpSpPr>
        <p:grpSpPr bwMode="auto">
          <a:xfrm>
            <a:off x="1614488" y="1611313"/>
            <a:ext cx="6049962" cy="3678237"/>
            <a:chOff x="1017" y="1015"/>
            <a:chExt cx="3811" cy="2317"/>
          </a:xfrm>
        </p:grpSpPr>
        <p:sp>
          <p:nvSpPr>
            <p:cNvPr id="116765" name="Line 33"/>
            <p:cNvSpPr>
              <a:spLocks noChangeShapeType="1"/>
            </p:cNvSpPr>
            <p:nvPr/>
          </p:nvSpPr>
          <p:spPr bwMode="auto">
            <a:xfrm>
              <a:off x="1017" y="1015"/>
              <a:ext cx="3319" cy="2223"/>
            </a:xfrm>
            <a:prstGeom prst="line">
              <a:avLst/>
            </a:prstGeom>
            <a:noFill/>
            <a:ln w="603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6" name="Rectangle 34"/>
            <p:cNvSpPr>
              <a:spLocks noChangeArrowheads="1"/>
            </p:cNvSpPr>
            <p:nvPr/>
          </p:nvSpPr>
          <p:spPr bwMode="auto">
            <a:xfrm>
              <a:off x="4377" y="3167"/>
              <a:ext cx="45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Kereslet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116746" name="Group 35"/>
          <p:cNvGrpSpPr>
            <a:grpSpLocks/>
          </p:cNvGrpSpPr>
          <p:nvPr/>
        </p:nvGrpSpPr>
        <p:grpSpPr bwMode="auto">
          <a:xfrm>
            <a:off x="1633538" y="2209800"/>
            <a:ext cx="5921375" cy="3133725"/>
            <a:chOff x="1029" y="1392"/>
            <a:chExt cx="3730" cy="1974"/>
          </a:xfrm>
        </p:grpSpPr>
        <p:sp>
          <p:nvSpPr>
            <p:cNvPr id="116763" name="Line 36"/>
            <p:cNvSpPr>
              <a:spLocks noChangeShapeType="1"/>
            </p:cNvSpPr>
            <p:nvPr/>
          </p:nvSpPr>
          <p:spPr bwMode="auto">
            <a:xfrm flipH="1">
              <a:off x="1029" y="1500"/>
              <a:ext cx="3320" cy="1866"/>
            </a:xfrm>
            <a:prstGeom prst="line">
              <a:avLst/>
            </a:prstGeom>
            <a:noFill/>
            <a:ln w="603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4" name="Rectangle 37"/>
            <p:cNvSpPr>
              <a:spLocks noChangeArrowheads="1"/>
            </p:cNvSpPr>
            <p:nvPr/>
          </p:nvSpPr>
          <p:spPr bwMode="auto">
            <a:xfrm>
              <a:off x="4377" y="1392"/>
              <a:ext cx="38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Kínálat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116747" name="Group 38"/>
          <p:cNvGrpSpPr>
            <a:grpSpLocks/>
          </p:cNvGrpSpPr>
          <p:nvPr/>
        </p:nvGrpSpPr>
        <p:grpSpPr bwMode="auto">
          <a:xfrm>
            <a:off x="511175" y="3514725"/>
            <a:ext cx="4924425" cy="3046413"/>
            <a:chOff x="322" y="2214"/>
            <a:chExt cx="3102" cy="1919"/>
          </a:xfrm>
        </p:grpSpPr>
        <p:sp>
          <p:nvSpPr>
            <p:cNvPr id="116757" name="Oval 39"/>
            <p:cNvSpPr>
              <a:spLocks noChangeArrowheads="1"/>
            </p:cNvSpPr>
            <p:nvPr/>
          </p:nvSpPr>
          <p:spPr bwMode="auto">
            <a:xfrm>
              <a:off x="2881" y="2254"/>
              <a:ext cx="89" cy="9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grpSp>
          <p:nvGrpSpPr>
            <p:cNvPr id="116758" name="Group 40"/>
            <p:cNvGrpSpPr>
              <a:grpSpLocks/>
            </p:cNvGrpSpPr>
            <p:nvPr/>
          </p:nvGrpSpPr>
          <p:grpSpPr bwMode="auto">
            <a:xfrm>
              <a:off x="322" y="2214"/>
              <a:ext cx="3102" cy="1919"/>
              <a:chOff x="322" y="2214"/>
              <a:chExt cx="3102" cy="1919"/>
            </a:xfrm>
          </p:grpSpPr>
          <p:sp>
            <p:nvSpPr>
              <p:cNvPr id="116759" name="Freeform 41"/>
              <p:cNvSpPr>
                <a:spLocks/>
              </p:cNvSpPr>
              <p:nvPr/>
            </p:nvSpPr>
            <p:spPr bwMode="auto">
              <a:xfrm>
                <a:off x="1004" y="2305"/>
                <a:ext cx="1915" cy="1470"/>
              </a:xfrm>
              <a:custGeom>
                <a:avLst/>
                <a:gdLst>
                  <a:gd name="T0" fmla="*/ 1915 w 1915"/>
                  <a:gd name="T1" fmla="*/ 1470 h 1470"/>
                  <a:gd name="T2" fmla="*/ 1915 w 1915"/>
                  <a:gd name="T3" fmla="*/ 0 h 1470"/>
                  <a:gd name="T4" fmla="*/ 0 w 1915"/>
                  <a:gd name="T5" fmla="*/ 0 h 1470"/>
                  <a:gd name="T6" fmla="*/ 0 60000 65536"/>
                  <a:gd name="T7" fmla="*/ 0 60000 65536"/>
                  <a:gd name="T8" fmla="*/ 0 60000 65536"/>
                  <a:gd name="T9" fmla="*/ 0 w 1915"/>
                  <a:gd name="T10" fmla="*/ 0 h 1470"/>
                  <a:gd name="T11" fmla="*/ 1915 w 1915"/>
                  <a:gd name="T12" fmla="*/ 1470 h 14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15" h="1470">
                    <a:moveTo>
                      <a:pt x="1915" y="1470"/>
                    </a:moveTo>
                    <a:lnTo>
                      <a:pt x="1915" y="0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60" name="Rectangle 42"/>
              <p:cNvSpPr>
                <a:spLocks noChangeArrowheads="1"/>
              </p:cNvSpPr>
              <p:nvPr/>
            </p:nvSpPr>
            <p:spPr bwMode="auto">
              <a:xfrm>
                <a:off x="660" y="2214"/>
                <a:ext cx="159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>
                    <a:solidFill>
                      <a:srgbClr val="000000"/>
                    </a:solidFill>
                    <a:latin typeface="Calibri" pitchFamily="34" charset="0"/>
                  </a:rPr>
                  <a:t>Ár </a:t>
                </a:r>
              </a:p>
              <a:p>
                <a:endParaRPr lang="en-US" altLang="en-US" sz="2400">
                  <a:latin typeface="Calibri" pitchFamily="34" charset="0"/>
                </a:endParaRPr>
              </a:p>
            </p:txBody>
          </p:sp>
          <p:sp>
            <p:nvSpPr>
              <p:cNvPr id="116761" name="Rectangle 43"/>
              <p:cNvSpPr>
                <a:spLocks noChangeArrowheads="1"/>
              </p:cNvSpPr>
              <p:nvPr/>
            </p:nvSpPr>
            <p:spPr bwMode="auto">
              <a:xfrm>
                <a:off x="322" y="2383"/>
                <a:ext cx="76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>
                    <a:solidFill>
                      <a:srgbClr val="000000"/>
                    </a:solidFill>
                    <a:latin typeface="Calibri" pitchFamily="34" charset="0"/>
                  </a:rPr>
                  <a:t>Adózás nélkül</a:t>
                </a:r>
                <a:endParaRPr lang="en-US" altLang="en-US" sz="2400">
                  <a:latin typeface="Calibri" pitchFamily="34" charset="0"/>
                </a:endParaRPr>
              </a:p>
            </p:txBody>
          </p:sp>
          <p:sp>
            <p:nvSpPr>
              <p:cNvPr id="116762" name="Rectangle 44"/>
              <p:cNvSpPr>
                <a:spLocks noChangeArrowheads="1"/>
              </p:cNvSpPr>
              <p:nvPr/>
            </p:nvSpPr>
            <p:spPr bwMode="auto">
              <a:xfrm>
                <a:off x="2676" y="3803"/>
                <a:ext cx="74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>
                    <a:solidFill>
                      <a:srgbClr val="000000"/>
                    </a:solidFill>
                    <a:latin typeface="Calibri" pitchFamily="34" charset="0"/>
                  </a:rPr>
                  <a:t>Mennyiség </a:t>
                </a:r>
              </a:p>
              <a:p>
                <a:r>
                  <a:rPr lang="hu-HU" altLang="en-US" sz="1700">
                    <a:solidFill>
                      <a:srgbClr val="000000"/>
                    </a:solidFill>
                    <a:latin typeface="Calibri" pitchFamily="34" charset="0"/>
                  </a:rPr>
                  <a:t>adózás nélkül</a:t>
                </a:r>
                <a:endParaRPr lang="en-US" altLang="en-US" sz="2400">
                  <a:latin typeface="Calibri" pitchFamily="34" charset="0"/>
                </a:endParaRPr>
              </a:p>
            </p:txBody>
          </p:sp>
        </p:grpSp>
      </p:grpSp>
      <p:grpSp>
        <p:nvGrpSpPr>
          <p:cNvPr id="116748" name="Group 46"/>
          <p:cNvGrpSpPr>
            <a:grpSpLocks/>
          </p:cNvGrpSpPr>
          <p:nvPr/>
        </p:nvGrpSpPr>
        <p:grpSpPr bwMode="auto">
          <a:xfrm>
            <a:off x="1593850" y="2706688"/>
            <a:ext cx="2346325" cy="3865562"/>
            <a:chOff x="1004" y="1705"/>
            <a:chExt cx="1478" cy="2435"/>
          </a:xfrm>
        </p:grpSpPr>
        <p:grpSp>
          <p:nvGrpSpPr>
            <p:cNvPr id="116751" name="Group 47"/>
            <p:cNvGrpSpPr>
              <a:grpSpLocks/>
            </p:cNvGrpSpPr>
            <p:nvPr/>
          </p:nvGrpSpPr>
          <p:grpSpPr bwMode="auto">
            <a:xfrm>
              <a:off x="1004" y="1743"/>
              <a:ext cx="1111" cy="2032"/>
              <a:chOff x="1004" y="1743"/>
              <a:chExt cx="1111" cy="2032"/>
            </a:xfrm>
          </p:grpSpPr>
          <p:sp>
            <p:nvSpPr>
              <p:cNvPr id="116755" name="Freeform 48"/>
              <p:cNvSpPr>
                <a:spLocks/>
              </p:cNvSpPr>
              <p:nvPr/>
            </p:nvSpPr>
            <p:spPr bwMode="auto">
              <a:xfrm>
                <a:off x="1004" y="1743"/>
                <a:ext cx="1111" cy="2032"/>
              </a:xfrm>
              <a:custGeom>
                <a:avLst/>
                <a:gdLst>
                  <a:gd name="T0" fmla="*/ 1111 w 1111"/>
                  <a:gd name="T1" fmla="*/ 2032 h 2032"/>
                  <a:gd name="T2" fmla="*/ 1111 w 1111"/>
                  <a:gd name="T3" fmla="*/ 0 h 2032"/>
                  <a:gd name="T4" fmla="*/ 0 w 1111"/>
                  <a:gd name="T5" fmla="*/ 0 h 2032"/>
                  <a:gd name="T6" fmla="*/ 0 60000 65536"/>
                  <a:gd name="T7" fmla="*/ 0 60000 65536"/>
                  <a:gd name="T8" fmla="*/ 0 60000 65536"/>
                  <a:gd name="T9" fmla="*/ 0 w 1111"/>
                  <a:gd name="T10" fmla="*/ 0 h 2032"/>
                  <a:gd name="T11" fmla="*/ 1111 w 1111"/>
                  <a:gd name="T12" fmla="*/ 2032 h 2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11" h="2032">
                    <a:moveTo>
                      <a:pt x="1111" y="2032"/>
                    </a:moveTo>
                    <a:lnTo>
                      <a:pt x="1111" y="0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56" name="Line 49"/>
              <p:cNvSpPr>
                <a:spLocks noChangeShapeType="1"/>
              </p:cNvSpPr>
              <p:nvPr/>
            </p:nvSpPr>
            <p:spPr bwMode="auto">
              <a:xfrm flipH="1">
                <a:off x="1004" y="2765"/>
                <a:ext cx="1111" cy="1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6752" name="Oval 50"/>
            <p:cNvSpPr>
              <a:spLocks noChangeArrowheads="1"/>
            </p:cNvSpPr>
            <p:nvPr/>
          </p:nvSpPr>
          <p:spPr bwMode="auto">
            <a:xfrm>
              <a:off x="2076" y="2714"/>
              <a:ext cx="77" cy="9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16753" name="Oval 51"/>
            <p:cNvSpPr>
              <a:spLocks noChangeArrowheads="1"/>
            </p:cNvSpPr>
            <p:nvPr/>
          </p:nvSpPr>
          <p:spPr bwMode="auto">
            <a:xfrm>
              <a:off x="2076" y="1705"/>
              <a:ext cx="77" cy="8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16754" name="Rectangle 52"/>
            <p:cNvSpPr>
              <a:spLocks noChangeArrowheads="1"/>
            </p:cNvSpPr>
            <p:nvPr/>
          </p:nvSpPr>
          <p:spPr bwMode="auto">
            <a:xfrm>
              <a:off x="1875" y="3810"/>
              <a:ext cx="6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Mennyiség</a:t>
              </a:r>
            </a:p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adózással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1539875" y="798513"/>
            <a:ext cx="5270500" cy="2962275"/>
          </a:xfrm>
          <a:prstGeom prst="line">
            <a:avLst/>
          </a:prstGeom>
          <a:ln w="5715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50" name="Rectangle 37"/>
          <p:cNvSpPr>
            <a:spLocks noChangeArrowheads="1"/>
          </p:cNvSpPr>
          <p:nvPr/>
        </p:nvSpPr>
        <p:spPr bwMode="auto">
          <a:xfrm>
            <a:off x="6215063" y="1146175"/>
            <a:ext cx="10719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700" dirty="0" smtClean="0">
                <a:solidFill>
                  <a:srgbClr val="000000"/>
                </a:solidFill>
                <a:latin typeface="Calibri" pitchFamily="34" charset="0"/>
              </a:rPr>
              <a:t>Kínálat+Adó</a:t>
            </a:r>
            <a:endParaRPr lang="en-US" alt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001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1931193" y="2808289"/>
            <a:ext cx="1616870" cy="1487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01" name="Freeform 17"/>
          <p:cNvSpPr>
            <a:spLocks/>
          </p:cNvSpPr>
          <p:nvPr/>
        </p:nvSpPr>
        <p:spPr bwMode="auto">
          <a:xfrm>
            <a:off x="3540125" y="2827338"/>
            <a:ext cx="1198563" cy="1477962"/>
          </a:xfrm>
          <a:custGeom>
            <a:avLst/>
            <a:gdLst>
              <a:gd name="T0" fmla="*/ 0 w 755"/>
              <a:gd name="T1" fmla="*/ 0 h 931"/>
              <a:gd name="T2" fmla="*/ 0 w 755"/>
              <a:gd name="T3" fmla="*/ 2147483646 h 931"/>
              <a:gd name="T4" fmla="*/ 0 w 755"/>
              <a:gd name="T5" fmla="*/ 2147483646 h 931"/>
              <a:gd name="T6" fmla="*/ 2147483646 w 755"/>
              <a:gd name="T7" fmla="*/ 2147483646 h 931"/>
              <a:gd name="T8" fmla="*/ 0 w 755"/>
              <a:gd name="T9" fmla="*/ 0 h 9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5"/>
              <a:gd name="T16" fmla="*/ 0 h 931"/>
              <a:gd name="T17" fmla="*/ 755 w 755"/>
              <a:gd name="T18" fmla="*/ 931 h 9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5" h="931">
                <a:moveTo>
                  <a:pt x="0" y="0"/>
                </a:moveTo>
                <a:lnTo>
                  <a:pt x="0" y="507"/>
                </a:lnTo>
                <a:lnTo>
                  <a:pt x="0" y="931"/>
                </a:lnTo>
                <a:lnTo>
                  <a:pt x="755" y="507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63" name="Freeform 18"/>
          <p:cNvSpPr>
            <a:spLocks/>
          </p:cNvSpPr>
          <p:nvPr/>
        </p:nvSpPr>
        <p:spPr bwMode="auto">
          <a:xfrm>
            <a:off x="1927225" y="1443038"/>
            <a:ext cx="6445250" cy="4359275"/>
          </a:xfrm>
          <a:custGeom>
            <a:avLst/>
            <a:gdLst>
              <a:gd name="T0" fmla="*/ 0 w 4060"/>
              <a:gd name="T1" fmla="*/ 0 h 2746"/>
              <a:gd name="T2" fmla="*/ 0 w 4060"/>
              <a:gd name="T3" fmla="*/ 2147483646 h 2746"/>
              <a:gd name="T4" fmla="*/ 2147483646 w 4060"/>
              <a:gd name="T5" fmla="*/ 2147483646 h 2746"/>
              <a:gd name="T6" fmla="*/ 0 60000 65536"/>
              <a:gd name="T7" fmla="*/ 0 60000 65536"/>
              <a:gd name="T8" fmla="*/ 0 60000 65536"/>
              <a:gd name="T9" fmla="*/ 0 w 4060"/>
              <a:gd name="T10" fmla="*/ 0 h 2746"/>
              <a:gd name="T11" fmla="*/ 4060 w 4060"/>
              <a:gd name="T12" fmla="*/ 2746 h 27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60" h="2746">
                <a:moveTo>
                  <a:pt x="0" y="0"/>
                </a:moveTo>
                <a:lnTo>
                  <a:pt x="0" y="2746"/>
                </a:lnTo>
                <a:lnTo>
                  <a:pt x="4060" y="2746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64" name="Rectangle 19"/>
          <p:cNvSpPr>
            <a:spLocks noChangeArrowheads="1"/>
          </p:cNvSpPr>
          <p:nvPr/>
        </p:nvSpPr>
        <p:spPr bwMode="auto">
          <a:xfrm>
            <a:off x="1565275" y="2706688"/>
            <a:ext cx="460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en-US" altLang="en-US" sz="2400">
              <a:latin typeface="Calibri" pitchFamily="34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503488" y="2427288"/>
            <a:ext cx="1495425" cy="2246312"/>
            <a:chOff x="1577" y="1529"/>
            <a:chExt cx="942" cy="1415"/>
          </a:xfrm>
        </p:grpSpPr>
        <p:sp>
          <p:nvSpPr>
            <p:cNvPr id="117830" name="Rectangle 21"/>
            <p:cNvSpPr>
              <a:spLocks noChangeArrowheads="1"/>
            </p:cNvSpPr>
            <p:nvPr/>
          </p:nvSpPr>
          <p:spPr bwMode="auto">
            <a:xfrm>
              <a:off x="1577" y="1529"/>
              <a:ext cx="7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alibri" pitchFamily="34" charset="0"/>
                </a:rPr>
                <a:t>A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17831" name="Rectangle 22"/>
            <p:cNvSpPr>
              <a:spLocks noChangeArrowheads="1"/>
            </p:cNvSpPr>
            <p:nvPr/>
          </p:nvSpPr>
          <p:spPr bwMode="auto">
            <a:xfrm>
              <a:off x="1581" y="2789"/>
              <a:ext cx="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alibri" pitchFamily="34" charset="0"/>
                </a:rPr>
                <a:t>F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17832" name="Rectangle 23"/>
            <p:cNvSpPr>
              <a:spLocks noChangeArrowheads="1"/>
            </p:cNvSpPr>
            <p:nvPr/>
          </p:nvSpPr>
          <p:spPr bwMode="auto">
            <a:xfrm>
              <a:off x="1694" y="1967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alibri" pitchFamily="34" charset="0"/>
                </a:rPr>
                <a:t>B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17833" name="Rectangle 24"/>
            <p:cNvSpPr>
              <a:spLocks noChangeArrowheads="1"/>
            </p:cNvSpPr>
            <p:nvPr/>
          </p:nvSpPr>
          <p:spPr bwMode="auto">
            <a:xfrm>
              <a:off x="1690" y="2421"/>
              <a:ext cx="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alibri" pitchFamily="34" charset="0"/>
                </a:rPr>
                <a:t>D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17834" name="Rectangle 25"/>
            <p:cNvSpPr>
              <a:spLocks noChangeArrowheads="1"/>
            </p:cNvSpPr>
            <p:nvPr/>
          </p:nvSpPr>
          <p:spPr bwMode="auto">
            <a:xfrm>
              <a:off x="2450" y="2085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alibri" pitchFamily="34" charset="0"/>
                </a:rPr>
                <a:t>C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17835" name="Rectangle 26"/>
            <p:cNvSpPr>
              <a:spLocks noChangeArrowheads="1"/>
            </p:cNvSpPr>
            <p:nvPr/>
          </p:nvSpPr>
          <p:spPr bwMode="auto">
            <a:xfrm>
              <a:off x="2453" y="2335"/>
              <a:ext cx="6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alibri" pitchFamily="34" charset="0"/>
                </a:rPr>
                <a:t>E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sp>
        <p:nvSpPr>
          <p:cNvPr id="117766" name="Rectangle 27"/>
          <p:cNvSpPr>
            <a:spLocks noChangeArrowheads="1"/>
          </p:cNvSpPr>
          <p:nvPr/>
        </p:nvSpPr>
        <p:spPr bwMode="auto">
          <a:xfrm>
            <a:off x="1584325" y="3508375"/>
            <a:ext cx="46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en-US" altLang="en-US" sz="2400">
              <a:latin typeface="Calibri" pitchFamily="34" charset="0"/>
            </a:endParaRPr>
          </a:p>
        </p:txBody>
      </p:sp>
      <p:sp>
        <p:nvSpPr>
          <p:cNvPr id="117767" name="Rectangle 28"/>
          <p:cNvSpPr>
            <a:spLocks noChangeArrowheads="1"/>
          </p:cNvSpPr>
          <p:nvPr/>
        </p:nvSpPr>
        <p:spPr bwMode="auto">
          <a:xfrm>
            <a:off x="7559675" y="5846763"/>
            <a:ext cx="9286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600" b="1">
                <a:solidFill>
                  <a:srgbClr val="000000"/>
                </a:solidFill>
                <a:latin typeface="Calibri" pitchFamily="34" charset="0"/>
              </a:rPr>
              <a:t>Mennyiség</a:t>
            </a:r>
            <a:endParaRPr lang="en-US" altLang="en-US" sz="2400">
              <a:latin typeface="Calibri" pitchFamily="34" charset="0"/>
            </a:endParaRPr>
          </a:p>
        </p:txBody>
      </p:sp>
      <p:sp>
        <p:nvSpPr>
          <p:cNvPr id="117768" name="Rectangle 29"/>
          <p:cNvSpPr>
            <a:spLocks noChangeArrowheads="1"/>
          </p:cNvSpPr>
          <p:nvPr/>
        </p:nvSpPr>
        <p:spPr bwMode="auto">
          <a:xfrm>
            <a:off x="1739900" y="5851525"/>
            <a:ext cx="1047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altLang="en-US" sz="2400">
              <a:latin typeface="Calibri" pitchFamily="34" charset="0"/>
            </a:endParaRPr>
          </a:p>
        </p:txBody>
      </p:sp>
      <p:sp>
        <p:nvSpPr>
          <p:cNvPr id="117769" name="Rectangle 30"/>
          <p:cNvSpPr>
            <a:spLocks noChangeArrowheads="1"/>
          </p:cNvSpPr>
          <p:nvPr/>
        </p:nvSpPr>
        <p:spPr bwMode="auto">
          <a:xfrm>
            <a:off x="1366838" y="1416050"/>
            <a:ext cx="1984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600" b="1">
                <a:solidFill>
                  <a:srgbClr val="000000"/>
                </a:solidFill>
                <a:latin typeface="Calibri" pitchFamily="34" charset="0"/>
              </a:rPr>
              <a:t>Ár</a:t>
            </a:r>
            <a:endParaRPr lang="en-US" altLang="en-US" sz="2400">
              <a:latin typeface="Calibri" pitchFamily="34" charset="0"/>
            </a:endParaRPr>
          </a:p>
        </p:txBody>
      </p:sp>
      <p:sp>
        <p:nvSpPr>
          <p:cNvPr id="117770" name="Rectangle 31"/>
          <p:cNvSpPr>
            <a:spLocks noChangeArrowheads="1"/>
          </p:cNvSpPr>
          <p:nvPr/>
        </p:nvSpPr>
        <p:spPr bwMode="auto">
          <a:xfrm>
            <a:off x="1565275" y="4179888"/>
            <a:ext cx="460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en-US" altLang="en-US" sz="2400">
              <a:latin typeface="Calibri" pitchFamily="34" charset="0"/>
            </a:endParaRPr>
          </a:p>
        </p:txBody>
      </p:sp>
      <p:grpSp>
        <p:nvGrpSpPr>
          <p:cNvPr id="117771" name="Group 32"/>
          <p:cNvGrpSpPr>
            <a:grpSpLocks/>
          </p:cNvGrpSpPr>
          <p:nvPr/>
        </p:nvGrpSpPr>
        <p:grpSpPr bwMode="auto">
          <a:xfrm>
            <a:off x="1927225" y="1743075"/>
            <a:ext cx="5611813" cy="3384550"/>
            <a:chOff x="1214" y="1098"/>
            <a:chExt cx="3535" cy="2132"/>
          </a:xfrm>
        </p:grpSpPr>
        <p:sp>
          <p:nvSpPr>
            <p:cNvPr id="117828" name="Line 33"/>
            <p:cNvSpPr>
              <a:spLocks noChangeShapeType="1"/>
            </p:cNvSpPr>
            <p:nvPr/>
          </p:nvSpPr>
          <p:spPr bwMode="auto">
            <a:xfrm>
              <a:off x="1214" y="1098"/>
              <a:ext cx="3069" cy="2050"/>
            </a:xfrm>
            <a:prstGeom prst="line">
              <a:avLst/>
            </a:prstGeom>
            <a:noFill/>
            <a:ln w="55563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29" name="Rectangle 34"/>
            <p:cNvSpPr>
              <a:spLocks noChangeArrowheads="1"/>
            </p:cNvSpPr>
            <p:nvPr/>
          </p:nvSpPr>
          <p:spPr bwMode="auto">
            <a:xfrm>
              <a:off x="4324" y="3075"/>
              <a:ext cx="42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600">
                  <a:solidFill>
                    <a:srgbClr val="000000"/>
                  </a:solidFill>
                  <a:latin typeface="Calibri" pitchFamily="34" charset="0"/>
                </a:rPr>
                <a:t>Kereslet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117772" name="Group 35"/>
          <p:cNvGrpSpPr>
            <a:grpSpLocks/>
          </p:cNvGrpSpPr>
          <p:nvPr/>
        </p:nvGrpSpPr>
        <p:grpSpPr bwMode="auto">
          <a:xfrm>
            <a:off x="1963738" y="2454275"/>
            <a:ext cx="4872037" cy="2730500"/>
            <a:chOff x="1237" y="1546"/>
            <a:chExt cx="3069" cy="1720"/>
          </a:xfrm>
        </p:grpSpPr>
        <p:sp>
          <p:nvSpPr>
            <p:cNvPr id="117826" name="Line 36"/>
            <p:cNvSpPr>
              <a:spLocks noChangeShapeType="1"/>
            </p:cNvSpPr>
            <p:nvPr/>
          </p:nvSpPr>
          <p:spPr bwMode="auto">
            <a:xfrm flipH="1">
              <a:off x="1237" y="1546"/>
              <a:ext cx="3069" cy="1720"/>
            </a:xfrm>
            <a:prstGeom prst="line">
              <a:avLst/>
            </a:prstGeom>
            <a:noFill/>
            <a:ln w="55563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27" name="Rectangle 37"/>
            <p:cNvSpPr>
              <a:spLocks noChangeArrowheads="1"/>
            </p:cNvSpPr>
            <p:nvPr/>
          </p:nvSpPr>
          <p:spPr bwMode="auto">
            <a:xfrm>
              <a:off x="3065" y="1859"/>
              <a:ext cx="3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600">
                  <a:solidFill>
                    <a:srgbClr val="000000"/>
                  </a:solidFill>
                  <a:latin typeface="Calibri" pitchFamily="34" charset="0"/>
                </a:rPr>
                <a:t>Kínálat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117773" name="Group 38"/>
          <p:cNvGrpSpPr>
            <a:grpSpLocks/>
          </p:cNvGrpSpPr>
          <p:nvPr/>
        </p:nvGrpSpPr>
        <p:grpSpPr bwMode="auto">
          <a:xfrm>
            <a:off x="538163" y="2563813"/>
            <a:ext cx="3101975" cy="3533775"/>
            <a:chOff x="339" y="1615"/>
            <a:chExt cx="1954" cy="2226"/>
          </a:xfrm>
        </p:grpSpPr>
        <p:sp>
          <p:nvSpPr>
            <p:cNvPr id="117814" name="Line 39"/>
            <p:cNvSpPr>
              <a:spLocks noChangeShapeType="1"/>
            </p:cNvSpPr>
            <p:nvPr/>
          </p:nvSpPr>
          <p:spPr bwMode="auto">
            <a:xfrm flipH="1">
              <a:off x="1214" y="2712"/>
              <a:ext cx="101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15" name="Rectangle 40"/>
            <p:cNvSpPr>
              <a:spLocks noChangeArrowheads="1"/>
            </p:cNvSpPr>
            <p:nvPr/>
          </p:nvSpPr>
          <p:spPr bwMode="auto">
            <a:xfrm>
              <a:off x="912" y="1709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alibri" pitchFamily="34" charset="0"/>
                </a:rPr>
                <a:t>=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17816" name="Rectangle 41"/>
            <p:cNvSpPr>
              <a:spLocks noChangeArrowheads="1"/>
            </p:cNvSpPr>
            <p:nvPr/>
          </p:nvSpPr>
          <p:spPr bwMode="auto">
            <a:xfrm>
              <a:off x="1021" y="1705"/>
              <a:ext cx="11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Calibri" pitchFamily="34" charset="0"/>
                </a:rPr>
                <a:t>P</a:t>
              </a:r>
              <a:r>
                <a:rPr lang="en-US" altLang="en-US" sz="1600" i="1" baseline="2000">
                  <a:solidFill>
                    <a:srgbClr val="000000"/>
                  </a:solidFill>
                  <a:latin typeface="Calibri" pitchFamily="34" charset="0"/>
                </a:rPr>
                <a:t>B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17817" name="Rectangle 42"/>
            <p:cNvSpPr>
              <a:spLocks noChangeArrowheads="1"/>
            </p:cNvSpPr>
            <p:nvPr/>
          </p:nvSpPr>
          <p:spPr bwMode="auto">
            <a:xfrm>
              <a:off x="2164" y="3686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Calibri" pitchFamily="34" charset="0"/>
                </a:rPr>
                <a:t>Q</a:t>
              </a:r>
              <a:r>
                <a:rPr lang="en-US" altLang="en-US" sz="1600" baseline="2000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17818" name="Rectangle 43"/>
            <p:cNvSpPr>
              <a:spLocks noChangeArrowheads="1"/>
            </p:cNvSpPr>
            <p:nvPr/>
          </p:nvSpPr>
          <p:spPr bwMode="auto">
            <a:xfrm>
              <a:off x="912" y="2637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alibri" pitchFamily="34" charset="0"/>
                </a:rPr>
                <a:t>=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17819" name="Rectangle 44"/>
            <p:cNvSpPr>
              <a:spLocks noChangeArrowheads="1"/>
            </p:cNvSpPr>
            <p:nvPr/>
          </p:nvSpPr>
          <p:spPr bwMode="auto">
            <a:xfrm>
              <a:off x="1021" y="2633"/>
              <a:ext cx="10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Calibri" pitchFamily="34" charset="0"/>
                </a:rPr>
                <a:t>P</a:t>
              </a:r>
              <a:r>
                <a:rPr lang="en-US" altLang="en-US" sz="1600" i="1" baseline="2000">
                  <a:solidFill>
                    <a:srgbClr val="000000"/>
                  </a:solidFill>
                  <a:latin typeface="Calibri" pitchFamily="34" charset="0"/>
                </a:rPr>
                <a:t>S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17820" name="Rectangle 46"/>
            <p:cNvSpPr>
              <a:spLocks noChangeArrowheads="1"/>
            </p:cNvSpPr>
            <p:nvPr/>
          </p:nvSpPr>
          <p:spPr bwMode="auto">
            <a:xfrm>
              <a:off x="339" y="1615"/>
              <a:ext cx="57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600">
                  <a:solidFill>
                    <a:srgbClr val="000000"/>
                  </a:solidFill>
                  <a:latin typeface="Calibri" pitchFamily="34" charset="0"/>
                </a:rPr>
                <a:t>Fogyasztói </a:t>
              </a:r>
            </a:p>
            <a:p>
              <a:r>
                <a:rPr lang="hu-HU" altLang="en-US" sz="1600">
                  <a:solidFill>
                    <a:srgbClr val="000000"/>
                  </a:solidFill>
                  <a:latin typeface="Calibri" pitchFamily="34" charset="0"/>
                </a:rPr>
                <a:t>ár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17821" name="Rectangle 49"/>
            <p:cNvSpPr>
              <a:spLocks noChangeArrowheads="1"/>
            </p:cNvSpPr>
            <p:nvPr/>
          </p:nvSpPr>
          <p:spPr bwMode="auto">
            <a:xfrm>
              <a:off x="400" y="2594"/>
              <a:ext cx="59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600">
                  <a:solidFill>
                    <a:srgbClr val="000000"/>
                  </a:solidFill>
                  <a:latin typeface="Calibri" pitchFamily="34" charset="0"/>
                </a:rPr>
                <a:t>Termelői ár</a:t>
              </a:r>
              <a:endParaRPr lang="en-US" altLang="en-US" sz="2400">
                <a:latin typeface="Calibri" pitchFamily="34" charset="0"/>
              </a:endParaRPr>
            </a:p>
          </p:txBody>
        </p:sp>
        <p:grpSp>
          <p:nvGrpSpPr>
            <p:cNvPr id="117822" name="Group 51"/>
            <p:cNvGrpSpPr>
              <a:grpSpLocks/>
            </p:cNvGrpSpPr>
            <p:nvPr/>
          </p:nvGrpSpPr>
          <p:grpSpPr bwMode="auto">
            <a:xfrm>
              <a:off x="1202" y="1734"/>
              <a:ext cx="1074" cy="1909"/>
              <a:chOff x="1202" y="1734"/>
              <a:chExt cx="1074" cy="1909"/>
            </a:xfrm>
          </p:grpSpPr>
          <p:sp>
            <p:nvSpPr>
              <p:cNvPr id="117823" name="Freeform 52"/>
              <p:cNvSpPr>
                <a:spLocks/>
              </p:cNvSpPr>
              <p:nvPr/>
            </p:nvSpPr>
            <p:spPr bwMode="auto">
              <a:xfrm>
                <a:off x="1202" y="1769"/>
                <a:ext cx="1027" cy="1874"/>
              </a:xfrm>
              <a:custGeom>
                <a:avLst/>
                <a:gdLst>
                  <a:gd name="T0" fmla="*/ 1027 w 1027"/>
                  <a:gd name="T1" fmla="*/ 1874 h 1874"/>
                  <a:gd name="T2" fmla="*/ 1027 w 1027"/>
                  <a:gd name="T3" fmla="*/ 0 h 1874"/>
                  <a:gd name="T4" fmla="*/ 0 w 1027"/>
                  <a:gd name="T5" fmla="*/ 0 h 1874"/>
                  <a:gd name="T6" fmla="*/ 0 60000 65536"/>
                  <a:gd name="T7" fmla="*/ 0 60000 65536"/>
                  <a:gd name="T8" fmla="*/ 0 60000 65536"/>
                  <a:gd name="T9" fmla="*/ 0 w 1027"/>
                  <a:gd name="T10" fmla="*/ 0 h 1874"/>
                  <a:gd name="T11" fmla="*/ 1027 w 1027"/>
                  <a:gd name="T12" fmla="*/ 1874 h 18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7" h="1874">
                    <a:moveTo>
                      <a:pt x="1027" y="1874"/>
                    </a:moveTo>
                    <a:lnTo>
                      <a:pt x="1027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24" name="Oval 53"/>
              <p:cNvSpPr>
                <a:spLocks noChangeArrowheads="1"/>
              </p:cNvSpPr>
              <p:nvPr/>
            </p:nvSpPr>
            <p:spPr bwMode="auto">
              <a:xfrm>
                <a:off x="2194" y="1734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itchFamily="34" charset="0"/>
                </a:endParaRPr>
              </a:p>
            </p:txBody>
          </p:sp>
          <p:sp>
            <p:nvSpPr>
              <p:cNvPr id="117825" name="Oval 54"/>
              <p:cNvSpPr>
                <a:spLocks noChangeArrowheads="1"/>
              </p:cNvSpPr>
              <p:nvPr/>
            </p:nvSpPr>
            <p:spPr bwMode="auto">
              <a:xfrm>
                <a:off x="2194" y="2665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itchFamily="34" charset="0"/>
                </a:endParaRPr>
              </a:p>
            </p:txBody>
          </p:sp>
        </p:grpSp>
      </p:grpSp>
      <p:grpSp>
        <p:nvGrpSpPr>
          <p:cNvPr id="117774" name="Group 55"/>
          <p:cNvGrpSpPr>
            <a:grpSpLocks/>
          </p:cNvGrpSpPr>
          <p:nvPr/>
        </p:nvGrpSpPr>
        <p:grpSpPr bwMode="auto">
          <a:xfrm>
            <a:off x="630238" y="3384550"/>
            <a:ext cx="4167187" cy="2713038"/>
            <a:chOff x="423" y="2132"/>
            <a:chExt cx="2625" cy="1709"/>
          </a:xfrm>
        </p:grpSpPr>
        <p:sp>
          <p:nvSpPr>
            <p:cNvPr id="117808" name="Freeform 56"/>
            <p:cNvSpPr>
              <a:spLocks/>
            </p:cNvSpPr>
            <p:nvPr/>
          </p:nvSpPr>
          <p:spPr bwMode="auto">
            <a:xfrm>
              <a:off x="1214" y="2288"/>
              <a:ext cx="1770" cy="1355"/>
            </a:xfrm>
            <a:custGeom>
              <a:avLst/>
              <a:gdLst>
                <a:gd name="T0" fmla="*/ 1770 w 1770"/>
                <a:gd name="T1" fmla="*/ 1355 h 1355"/>
                <a:gd name="T2" fmla="*/ 1770 w 1770"/>
                <a:gd name="T3" fmla="*/ 0 h 1355"/>
                <a:gd name="T4" fmla="*/ 0 w 1770"/>
                <a:gd name="T5" fmla="*/ 0 h 1355"/>
                <a:gd name="T6" fmla="*/ 0 60000 65536"/>
                <a:gd name="T7" fmla="*/ 0 60000 65536"/>
                <a:gd name="T8" fmla="*/ 0 60000 65536"/>
                <a:gd name="T9" fmla="*/ 0 w 1770"/>
                <a:gd name="T10" fmla="*/ 0 h 1355"/>
                <a:gd name="T11" fmla="*/ 1770 w 1770"/>
                <a:gd name="T12" fmla="*/ 1355 h 13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0" h="1355">
                  <a:moveTo>
                    <a:pt x="1770" y="1355"/>
                  </a:moveTo>
                  <a:lnTo>
                    <a:pt x="177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09" name="Rectangle 57"/>
            <p:cNvSpPr>
              <a:spLocks noChangeArrowheads="1"/>
            </p:cNvSpPr>
            <p:nvPr/>
          </p:nvSpPr>
          <p:spPr bwMode="auto">
            <a:xfrm>
              <a:off x="920" y="2214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Calibri" pitchFamily="34" charset="0"/>
                </a:rPr>
                <a:t>=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17810" name="Rectangle 58"/>
            <p:cNvSpPr>
              <a:spLocks noChangeArrowheads="1"/>
            </p:cNvSpPr>
            <p:nvPr/>
          </p:nvSpPr>
          <p:spPr bwMode="auto">
            <a:xfrm>
              <a:off x="1033" y="2210"/>
              <a:ext cx="11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Calibri" pitchFamily="34" charset="0"/>
                </a:rPr>
                <a:t>P</a:t>
              </a:r>
              <a:r>
                <a:rPr lang="en-US" altLang="en-US" sz="1600" baseline="2000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17811" name="Rectangle 59"/>
            <p:cNvSpPr>
              <a:spLocks noChangeArrowheads="1"/>
            </p:cNvSpPr>
            <p:nvPr/>
          </p:nvSpPr>
          <p:spPr bwMode="auto">
            <a:xfrm>
              <a:off x="2919" y="3686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Calibri" pitchFamily="34" charset="0"/>
                </a:rPr>
                <a:t>Q</a:t>
              </a:r>
              <a:r>
                <a:rPr lang="en-US" altLang="en-US" sz="1600" baseline="2000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17812" name="Rectangle 60"/>
            <p:cNvSpPr>
              <a:spLocks noChangeArrowheads="1"/>
            </p:cNvSpPr>
            <p:nvPr/>
          </p:nvSpPr>
          <p:spPr bwMode="auto">
            <a:xfrm>
              <a:off x="423" y="2132"/>
              <a:ext cx="55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600">
                  <a:solidFill>
                    <a:srgbClr val="000000"/>
                  </a:solidFill>
                  <a:latin typeface="Calibri" pitchFamily="34" charset="0"/>
                </a:rPr>
                <a:t>Adó nélkül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17813" name="Oval 62"/>
            <p:cNvSpPr>
              <a:spLocks noChangeArrowheads="1"/>
            </p:cNvSpPr>
            <p:nvPr/>
          </p:nvSpPr>
          <p:spPr bwMode="auto">
            <a:xfrm>
              <a:off x="2937" y="2241"/>
              <a:ext cx="83" cy="8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</p:grpSp>
      <p:sp>
        <p:nvSpPr>
          <p:cNvPr id="117775" name="Rectangle 3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hu-HU" altLang="en-US" sz="4000">
                <a:latin typeface="Calibri" pitchFamily="34" charset="0"/>
              </a:rPr>
              <a:t>Gyakorlati példa: adózás</a:t>
            </a:r>
            <a:endParaRPr lang="en-US" altLang="en-US" sz="4000">
              <a:latin typeface="Calibri" pitchFamily="34" charset="0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5472113" y="950913"/>
          <a:ext cx="3473452" cy="280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363"/>
                <a:gridCol w="868363"/>
                <a:gridCol w="868363"/>
                <a:gridCol w="868363"/>
              </a:tblGrid>
              <a:tr h="51804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Adó nélkül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Adóval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Változás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</a:tr>
              <a:tr h="731354"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Fogyasztói többlet</a:t>
                      </a:r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A+B+C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A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-(B+C)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</a:tr>
              <a:tr h="518043"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Termelői többlet</a:t>
                      </a:r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D+E+F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F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-(D+E)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</a:tr>
              <a:tr h="518043"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Adóbevétel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-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B+D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+(B+D)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</a:tr>
              <a:tr h="518043"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Teljes többlet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A+B+C+D+E+F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A+B+D+F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-(C+E)</a:t>
                      </a:r>
                      <a:endParaRPr lang="en-US" sz="1400" dirty="0"/>
                    </a:p>
                  </a:txBody>
                  <a:tcPr marL="91476" marR="91476" marT="45710" marB="4571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7975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760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7226300" y="6245225"/>
            <a:ext cx="14605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/>
            <a:fld id="{53BD72DA-42E5-48C6-922B-9C73BBAC87FA}" type="slidenum">
              <a:rPr lang="en-US" altLang="en-US" sz="1400"/>
              <a:pPr algn="l"/>
              <a:t>47</a:t>
            </a:fld>
            <a:endParaRPr lang="en-US" altLang="en-US" sz="1400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hu-HU" altLang="en-US" dirty="0" smtClean="0"/>
              <a:t>Adózás hatása a piaci szereplőkre</a:t>
            </a:r>
            <a:endParaRPr lang="en-US" altLang="en-US" dirty="0" smtClean="0"/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82000" cy="5041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</a:pPr>
            <a:r>
              <a:rPr lang="hu-HU" altLang="en-US" dirty="0" smtClean="0"/>
              <a:t>A piactorzító hatások miatt (pl. adó) előálló hatékonyságveszteséget (a teljes többlet csökkenését) </a:t>
            </a:r>
            <a:r>
              <a:rPr lang="hu-HU" altLang="en-US" b="1" dirty="0" err="1" smtClean="0"/>
              <a:t>holtteherveszteségnek</a:t>
            </a:r>
            <a:r>
              <a:rPr lang="hu-HU" altLang="en-US" dirty="0" smtClean="0"/>
              <a:t> hívjuk.</a:t>
            </a:r>
          </a:p>
          <a:p>
            <a:pPr lvl="1" eaLnBrk="1" hangingPunct="1">
              <a:buClr>
                <a:srgbClr val="000000"/>
              </a:buClr>
            </a:pPr>
            <a:r>
              <a:rPr lang="hu-HU" altLang="en-US" dirty="0" smtClean="0"/>
              <a:t>C+E</a:t>
            </a:r>
          </a:p>
        </p:txBody>
      </p:sp>
    </p:spTree>
    <p:extLst>
      <p:ext uri="{BB962C8B-B14F-4D97-AF65-F5344CB8AC3E}">
        <p14:creationId xmlns:p14="http://schemas.microsoft.com/office/powerpoint/2010/main" val="3024176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7226300" y="6245225"/>
            <a:ext cx="14605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/>
            <a:fld id="{6C7DC821-573C-42AB-9E22-AADB1658ECE3}" type="slidenum">
              <a:rPr lang="en-US" altLang="en-US" sz="1400"/>
              <a:pPr algn="l"/>
              <a:t>48</a:t>
            </a:fld>
            <a:endParaRPr lang="en-US" altLang="en-US" sz="1400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hu-HU" altLang="en-US" dirty="0"/>
              <a:t>Adózás hatása a piaci szereplőkre</a:t>
            </a:r>
            <a:endParaRPr lang="en-US" altLang="en-US" dirty="0" smtClean="0"/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5041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dirty="0" smtClean="0"/>
              <a:t>A teljes többlet csökkenésének tényezői:</a:t>
            </a:r>
          </a:p>
          <a:p>
            <a:pPr lvl="1" eaLnBrk="1" hangingPunct="1"/>
            <a:r>
              <a:rPr lang="hu-HU" altLang="en-US" dirty="0" smtClean="0"/>
              <a:t>Csökkenő fogyasztói többlet</a:t>
            </a:r>
          </a:p>
          <a:p>
            <a:pPr lvl="1" eaLnBrk="1" hangingPunct="1"/>
            <a:r>
              <a:rPr lang="hu-HU" altLang="en-US" dirty="0" smtClean="0"/>
              <a:t>Csökkenő termelői többlet</a:t>
            </a:r>
          </a:p>
          <a:p>
            <a:pPr lvl="1" eaLnBrk="1" hangingPunct="1"/>
            <a:r>
              <a:rPr lang="hu-HU" altLang="en-US" dirty="0" smtClean="0"/>
              <a:t>Növekvő adóbevétel</a:t>
            </a:r>
          </a:p>
          <a:p>
            <a:pPr eaLnBrk="1" hangingPunct="1"/>
            <a:r>
              <a:rPr lang="hu-HU" altLang="en-US" dirty="0" smtClean="0"/>
              <a:t>A fogyasztói többlet és a termelői többlet csökkenése nagyobb, mint az adóbevétel</a:t>
            </a:r>
            <a:endParaRPr lang="en-US" altLang="en-US" dirty="0" smtClean="0"/>
          </a:p>
          <a:p>
            <a:pPr lvl="1" eaLnBrk="1" hangingPunct="1">
              <a:buClr>
                <a:srgbClr val="000000"/>
              </a:buClr>
            </a:pPr>
            <a:r>
              <a:rPr lang="hu-HU" altLang="en-US" dirty="0" smtClean="0"/>
              <a:t>A teljes többlet csökkenése a </a:t>
            </a:r>
            <a:r>
              <a:rPr lang="hu-HU" altLang="en-US" i="1" dirty="0" err="1" smtClean="0"/>
              <a:t>holtteherveszteség</a:t>
            </a:r>
            <a:endParaRPr lang="en-US" alt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7220814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hu-HU" altLang="en-US" sz="4000" smtClean="0"/>
              <a:t>A holtteherveszteség</a:t>
            </a:r>
            <a:endParaRPr lang="en-US" altLang="en-US" sz="4000" smtClean="0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3424238" y="5895975"/>
            <a:ext cx="862012" cy="1588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3905250" y="3914775"/>
            <a:ext cx="1588" cy="1801813"/>
          </a:xfrm>
          <a:prstGeom prst="line">
            <a:avLst/>
          </a:prstGeom>
          <a:noFill/>
          <a:ln w="60325">
            <a:solidFill>
              <a:srgbClr val="AD0D1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3744913" y="3152775"/>
            <a:ext cx="1587" cy="2563813"/>
          </a:xfrm>
          <a:prstGeom prst="line">
            <a:avLst/>
          </a:prstGeom>
          <a:noFill/>
          <a:ln w="60325">
            <a:solidFill>
              <a:srgbClr val="003F95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2" name="Freeform 20"/>
          <p:cNvSpPr>
            <a:spLocks/>
          </p:cNvSpPr>
          <p:nvPr/>
        </p:nvSpPr>
        <p:spPr bwMode="auto">
          <a:xfrm>
            <a:off x="1438275" y="1050925"/>
            <a:ext cx="6900863" cy="4665663"/>
          </a:xfrm>
          <a:custGeom>
            <a:avLst/>
            <a:gdLst>
              <a:gd name="T0" fmla="*/ 0 w 4347"/>
              <a:gd name="T1" fmla="*/ 0 h 2939"/>
              <a:gd name="T2" fmla="*/ 0 w 4347"/>
              <a:gd name="T3" fmla="*/ 2147483646 h 2939"/>
              <a:gd name="T4" fmla="*/ 2147483646 w 4347"/>
              <a:gd name="T5" fmla="*/ 2147483646 h 2939"/>
              <a:gd name="T6" fmla="*/ 0 60000 65536"/>
              <a:gd name="T7" fmla="*/ 0 60000 65536"/>
              <a:gd name="T8" fmla="*/ 0 60000 65536"/>
              <a:gd name="T9" fmla="*/ 0 w 4347"/>
              <a:gd name="T10" fmla="*/ 0 h 2939"/>
              <a:gd name="T11" fmla="*/ 4347 w 4347"/>
              <a:gd name="T12" fmla="*/ 2939 h 29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7" h="2939">
                <a:moveTo>
                  <a:pt x="0" y="0"/>
                </a:moveTo>
                <a:lnTo>
                  <a:pt x="0" y="2939"/>
                </a:lnTo>
                <a:lnTo>
                  <a:pt x="4347" y="2939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005263" y="4565650"/>
            <a:ext cx="2120900" cy="261938"/>
            <a:chOff x="2523" y="2876"/>
            <a:chExt cx="1336" cy="165"/>
          </a:xfrm>
        </p:grpSpPr>
        <p:sp>
          <p:nvSpPr>
            <p:cNvPr id="121904" name="Line 22"/>
            <p:cNvSpPr>
              <a:spLocks noChangeShapeType="1"/>
            </p:cNvSpPr>
            <p:nvPr/>
          </p:nvSpPr>
          <p:spPr bwMode="auto">
            <a:xfrm>
              <a:off x="2523" y="2958"/>
              <a:ext cx="40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05" name="Rectangle 23"/>
            <p:cNvSpPr>
              <a:spLocks noChangeArrowheads="1"/>
            </p:cNvSpPr>
            <p:nvPr/>
          </p:nvSpPr>
          <p:spPr bwMode="auto">
            <a:xfrm>
              <a:off x="2948" y="2876"/>
              <a:ext cx="91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Termelői költség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828800" y="4916488"/>
            <a:ext cx="1836738" cy="525462"/>
            <a:chOff x="1152" y="3097"/>
            <a:chExt cx="1157" cy="331"/>
          </a:xfrm>
        </p:grpSpPr>
        <p:sp>
          <p:nvSpPr>
            <p:cNvPr id="121901" name="Line 26"/>
            <p:cNvSpPr>
              <a:spLocks noChangeShapeType="1"/>
            </p:cNvSpPr>
            <p:nvPr/>
          </p:nvSpPr>
          <p:spPr bwMode="auto">
            <a:xfrm>
              <a:off x="1841" y="3197"/>
              <a:ext cx="46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02" name="Rectangle 27"/>
            <p:cNvSpPr>
              <a:spLocks noChangeArrowheads="1"/>
            </p:cNvSpPr>
            <p:nvPr/>
          </p:nvSpPr>
          <p:spPr bwMode="auto">
            <a:xfrm>
              <a:off x="1164" y="3097"/>
              <a:ext cx="61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 dirty="0">
                  <a:solidFill>
                    <a:srgbClr val="000000"/>
                  </a:solidFill>
                  <a:latin typeface="Calibri" pitchFamily="34" charset="0"/>
                </a:rPr>
                <a:t>Fogyasztók</a:t>
              </a:r>
              <a:endParaRPr lang="en-US" altLang="en-US" sz="2400" dirty="0">
                <a:latin typeface="Calibri" pitchFamily="34" charset="0"/>
              </a:endParaRPr>
            </a:p>
          </p:txBody>
        </p:sp>
        <p:sp>
          <p:nvSpPr>
            <p:cNvPr id="121903" name="Rectangle 28"/>
            <p:cNvSpPr>
              <a:spLocks noChangeArrowheads="1"/>
            </p:cNvSpPr>
            <p:nvPr/>
          </p:nvSpPr>
          <p:spPr bwMode="auto">
            <a:xfrm>
              <a:off x="1152" y="3263"/>
              <a:ext cx="57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 dirty="0">
                  <a:solidFill>
                    <a:srgbClr val="000000"/>
                  </a:solidFill>
                  <a:latin typeface="Calibri" pitchFamily="34" charset="0"/>
                </a:rPr>
                <a:t>értékelése</a:t>
              </a:r>
              <a:endParaRPr lang="en-US" altLang="en-US" sz="2400" dirty="0">
                <a:latin typeface="Calibri" pitchFamily="34" charset="0"/>
              </a:endParaRPr>
            </a:p>
          </p:txBody>
        </p:sp>
      </p:grpSp>
      <p:grpSp>
        <p:nvGrpSpPr>
          <p:cNvPr id="121865" name="Group 29"/>
          <p:cNvGrpSpPr>
            <a:grpSpLocks/>
          </p:cNvGrpSpPr>
          <p:nvPr/>
        </p:nvGrpSpPr>
        <p:grpSpPr bwMode="auto">
          <a:xfrm>
            <a:off x="1889125" y="2592388"/>
            <a:ext cx="1173163" cy="1462087"/>
            <a:chOff x="1190" y="1633"/>
            <a:chExt cx="739" cy="921"/>
          </a:xfrm>
        </p:grpSpPr>
        <p:sp>
          <p:nvSpPr>
            <p:cNvPr id="121899" name="Freeform 30"/>
            <p:cNvSpPr>
              <a:spLocks/>
            </p:cNvSpPr>
            <p:nvPr/>
          </p:nvSpPr>
          <p:spPr bwMode="auto">
            <a:xfrm>
              <a:off x="1828" y="1633"/>
              <a:ext cx="101" cy="921"/>
            </a:xfrm>
            <a:custGeom>
              <a:avLst/>
              <a:gdLst>
                <a:gd name="T0" fmla="*/ 2565716 w 8"/>
                <a:gd name="T1" fmla="*/ 0 h 73"/>
                <a:gd name="T2" fmla="*/ 1296007 w 8"/>
                <a:gd name="T3" fmla="*/ 1596522 h 73"/>
                <a:gd name="T4" fmla="*/ 1296007 w 8"/>
                <a:gd name="T5" fmla="*/ 7042837 h 73"/>
                <a:gd name="T6" fmla="*/ 0 w 8"/>
                <a:gd name="T7" fmla="*/ 8310019 h 73"/>
                <a:gd name="T8" fmla="*/ 1296007 w 8"/>
                <a:gd name="T9" fmla="*/ 9577214 h 73"/>
                <a:gd name="T10" fmla="*/ 1296007 w 8"/>
                <a:gd name="T11" fmla="*/ 21738943 h 73"/>
                <a:gd name="T12" fmla="*/ 2565716 w 8"/>
                <a:gd name="T13" fmla="*/ 23335465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73"/>
                <a:gd name="T23" fmla="*/ 8 w 8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73">
                  <a:moveTo>
                    <a:pt x="8" y="0"/>
                  </a:moveTo>
                  <a:cubicBezTo>
                    <a:pt x="6" y="0"/>
                    <a:pt x="4" y="3"/>
                    <a:pt x="4" y="5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4"/>
                    <a:pt x="2" y="26"/>
                    <a:pt x="0" y="26"/>
                  </a:cubicBezTo>
                  <a:cubicBezTo>
                    <a:pt x="2" y="26"/>
                    <a:pt x="4" y="28"/>
                    <a:pt x="4" y="30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70"/>
                    <a:pt x="6" y="73"/>
                    <a:pt x="8" y="73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00" name="Rectangle 31"/>
            <p:cNvSpPr>
              <a:spLocks noChangeArrowheads="1"/>
            </p:cNvSpPr>
            <p:nvPr/>
          </p:nvSpPr>
          <p:spPr bwMode="auto">
            <a:xfrm>
              <a:off x="1190" y="1873"/>
              <a:ext cx="62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Adómérték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sp>
        <p:nvSpPr>
          <p:cNvPr id="121866" name="Rectangle 32"/>
          <p:cNvSpPr>
            <a:spLocks noChangeArrowheads="1"/>
          </p:cNvSpPr>
          <p:nvPr/>
        </p:nvSpPr>
        <p:spPr bwMode="auto">
          <a:xfrm>
            <a:off x="7450138" y="5743575"/>
            <a:ext cx="9842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700" b="1">
                <a:solidFill>
                  <a:srgbClr val="000000"/>
                </a:solidFill>
                <a:latin typeface="Calibri" pitchFamily="34" charset="0"/>
              </a:rPr>
              <a:t>Mennyiség</a:t>
            </a:r>
            <a:endParaRPr lang="en-US" altLang="en-US" sz="2400">
              <a:latin typeface="Calibri" pitchFamily="34" charset="0"/>
            </a:endParaRPr>
          </a:p>
        </p:txBody>
      </p:sp>
      <p:sp>
        <p:nvSpPr>
          <p:cNvPr id="121867" name="Rectangle 33"/>
          <p:cNvSpPr>
            <a:spLocks noChangeArrowheads="1"/>
          </p:cNvSpPr>
          <p:nvPr/>
        </p:nvSpPr>
        <p:spPr bwMode="auto">
          <a:xfrm>
            <a:off x="1254125" y="5749925"/>
            <a:ext cx="111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altLang="en-US" sz="2400">
              <a:latin typeface="Calibri" pitchFamily="34" charset="0"/>
            </a:endParaRPr>
          </a:p>
        </p:txBody>
      </p:sp>
      <p:sp>
        <p:nvSpPr>
          <p:cNvPr id="121868" name="Rectangle 34"/>
          <p:cNvSpPr>
            <a:spLocks noChangeArrowheads="1"/>
          </p:cNvSpPr>
          <p:nvPr/>
        </p:nvSpPr>
        <p:spPr bwMode="auto">
          <a:xfrm>
            <a:off x="857250" y="1030288"/>
            <a:ext cx="2079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700" b="1">
                <a:solidFill>
                  <a:srgbClr val="000000"/>
                </a:solidFill>
                <a:latin typeface="Calibri" pitchFamily="34" charset="0"/>
              </a:rPr>
              <a:t>Ár</a:t>
            </a:r>
            <a:endParaRPr lang="en-US" altLang="en-US" sz="2400">
              <a:latin typeface="Calibri" pitchFamily="34" charset="0"/>
            </a:endParaRPr>
          </a:p>
        </p:txBody>
      </p:sp>
      <p:grpSp>
        <p:nvGrpSpPr>
          <p:cNvPr id="121869" name="Group 35"/>
          <p:cNvGrpSpPr>
            <a:grpSpLocks/>
          </p:cNvGrpSpPr>
          <p:nvPr/>
        </p:nvGrpSpPr>
        <p:grpSpPr bwMode="auto">
          <a:xfrm>
            <a:off x="1438275" y="1371600"/>
            <a:ext cx="5986463" cy="3608388"/>
            <a:chOff x="906" y="864"/>
            <a:chExt cx="3771" cy="2273"/>
          </a:xfrm>
        </p:grpSpPr>
        <p:sp>
          <p:nvSpPr>
            <p:cNvPr id="121897" name="Line 36"/>
            <p:cNvSpPr>
              <a:spLocks noChangeShapeType="1"/>
            </p:cNvSpPr>
            <p:nvPr/>
          </p:nvSpPr>
          <p:spPr bwMode="auto">
            <a:xfrm>
              <a:off x="906" y="864"/>
              <a:ext cx="3285" cy="2194"/>
            </a:xfrm>
            <a:prstGeom prst="line">
              <a:avLst/>
            </a:prstGeom>
            <a:noFill/>
            <a:ln w="603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8" name="Rectangle 37"/>
            <p:cNvSpPr>
              <a:spLocks noChangeArrowheads="1"/>
            </p:cNvSpPr>
            <p:nvPr/>
          </p:nvSpPr>
          <p:spPr bwMode="auto">
            <a:xfrm>
              <a:off x="4226" y="2972"/>
              <a:ext cx="45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Kereslet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121870" name="Group 38"/>
          <p:cNvGrpSpPr>
            <a:grpSpLocks/>
          </p:cNvGrpSpPr>
          <p:nvPr/>
        </p:nvGrpSpPr>
        <p:grpSpPr bwMode="auto">
          <a:xfrm>
            <a:off x="1477963" y="2001838"/>
            <a:ext cx="5864225" cy="3054350"/>
            <a:chOff x="931" y="1261"/>
            <a:chExt cx="3694" cy="1924"/>
          </a:xfrm>
        </p:grpSpPr>
        <p:sp>
          <p:nvSpPr>
            <p:cNvPr id="121895" name="Line 39"/>
            <p:cNvSpPr>
              <a:spLocks noChangeShapeType="1"/>
            </p:cNvSpPr>
            <p:nvPr/>
          </p:nvSpPr>
          <p:spPr bwMode="auto">
            <a:xfrm flipH="1">
              <a:off x="931" y="1343"/>
              <a:ext cx="3286" cy="1842"/>
            </a:xfrm>
            <a:prstGeom prst="line">
              <a:avLst/>
            </a:prstGeom>
            <a:noFill/>
            <a:ln w="603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6" name="Rectangle 40"/>
            <p:cNvSpPr>
              <a:spLocks noChangeArrowheads="1"/>
            </p:cNvSpPr>
            <p:nvPr/>
          </p:nvSpPr>
          <p:spPr bwMode="auto">
            <a:xfrm>
              <a:off x="4243" y="1261"/>
              <a:ext cx="38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Kínálat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3825874" y="1676401"/>
            <a:ext cx="1279524" cy="2017713"/>
            <a:chOff x="2410" y="1056"/>
            <a:chExt cx="806" cy="1271"/>
          </a:xfrm>
        </p:grpSpPr>
        <p:sp>
          <p:nvSpPr>
            <p:cNvPr id="121890" name="Freeform 42"/>
            <p:cNvSpPr>
              <a:spLocks/>
            </p:cNvSpPr>
            <p:nvPr/>
          </p:nvSpPr>
          <p:spPr bwMode="auto">
            <a:xfrm>
              <a:off x="2410" y="1911"/>
              <a:ext cx="101" cy="416"/>
            </a:xfrm>
            <a:custGeom>
              <a:avLst/>
              <a:gdLst>
                <a:gd name="T0" fmla="*/ 0 w 8"/>
                <a:gd name="T1" fmla="*/ 0 h 33"/>
                <a:gd name="T2" fmla="*/ 1296007 w 8"/>
                <a:gd name="T3" fmla="*/ 1590557 h 33"/>
                <a:gd name="T4" fmla="*/ 1296007 w 8"/>
                <a:gd name="T5" fmla="*/ 4140788 h 33"/>
                <a:gd name="T6" fmla="*/ 2565716 w 8"/>
                <a:gd name="T7" fmla="*/ 5100311 h 33"/>
                <a:gd name="T8" fmla="*/ 1296007 w 8"/>
                <a:gd name="T9" fmla="*/ 6364296 h 33"/>
                <a:gd name="T10" fmla="*/ 1296007 w 8"/>
                <a:gd name="T11" fmla="*/ 8914527 h 33"/>
                <a:gd name="T12" fmla="*/ 0 w 8"/>
                <a:gd name="T13" fmla="*/ 10505084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3"/>
                <a:gd name="T23" fmla="*/ 8 w 8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3">
                  <a:moveTo>
                    <a:pt x="0" y="0"/>
                  </a:moveTo>
                  <a:cubicBezTo>
                    <a:pt x="2" y="0"/>
                    <a:pt x="4" y="2"/>
                    <a:pt x="4" y="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5"/>
                    <a:pt x="6" y="16"/>
                    <a:pt x="8" y="16"/>
                  </a:cubicBezTo>
                  <a:cubicBezTo>
                    <a:pt x="6" y="16"/>
                    <a:pt x="4" y="18"/>
                    <a:pt x="4" y="20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30"/>
                    <a:pt x="2" y="33"/>
                    <a:pt x="0" y="33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1891" name="Group 43"/>
            <p:cNvGrpSpPr>
              <a:grpSpLocks/>
            </p:cNvGrpSpPr>
            <p:nvPr/>
          </p:nvGrpSpPr>
          <p:grpSpPr bwMode="auto">
            <a:xfrm>
              <a:off x="2433" y="1056"/>
              <a:ext cx="783" cy="1044"/>
              <a:chOff x="2433" y="1056"/>
              <a:chExt cx="783" cy="1044"/>
            </a:xfrm>
          </p:grpSpPr>
          <p:sp>
            <p:nvSpPr>
              <p:cNvPr id="121892" name="Line 44"/>
              <p:cNvSpPr>
                <a:spLocks noChangeShapeType="1"/>
              </p:cNvSpPr>
              <p:nvPr/>
            </p:nvSpPr>
            <p:spPr bwMode="auto">
              <a:xfrm flipV="1">
                <a:off x="2549" y="1608"/>
                <a:ext cx="189" cy="49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94" name="Rectangle 46"/>
              <p:cNvSpPr>
                <a:spLocks noChangeArrowheads="1"/>
              </p:cNvSpPr>
              <p:nvPr/>
            </p:nvSpPr>
            <p:spPr bwMode="auto">
              <a:xfrm>
                <a:off x="2433" y="1056"/>
                <a:ext cx="783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 dirty="0">
                    <a:solidFill>
                      <a:srgbClr val="000000"/>
                    </a:solidFill>
                    <a:latin typeface="Calibri" pitchFamily="34" charset="0"/>
                  </a:rPr>
                  <a:t>Elveszik a </a:t>
                </a:r>
              </a:p>
              <a:p>
                <a:r>
                  <a:rPr lang="hu-HU" altLang="en-US" sz="1700" dirty="0">
                    <a:solidFill>
                      <a:srgbClr val="000000"/>
                    </a:solidFill>
                    <a:latin typeface="Calibri" pitchFamily="34" charset="0"/>
                  </a:rPr>
                  <a:t>Kereskedelem</a:t>
                </a:r>
              </a:p>
              <a:p>
                <a:r>
                  <a:rPr lang="hu-HU" altLang="en-US" sz="1700" dirty="0">
                    <a:solidFill>
                      <a:srgbClr val="000000"/>
                    </a:solidFill>
                    <a:latin typeface="Calibri" pitchFamily="34" charset="0"/>
                  </a:rPr>
                  <a:t>haszna</a:t>
                </a:r>
                <a:endParaRPr lang="en-US" altLang="en-US" sz="24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3648076" y="5916619"/>
            <a:ext cx="4376738" cy="471488"/>
            <a:chOff x="2298" y="3727"/>
            <a:chExt cx="2757" cy="297"/>
          </a:xfrm>
        </p:grpSpPr>
        <p:sp>
          <p:nvSpPr>
            <p:cNvPr id="121887" name="Line 49"/>
            <p:cNvSpPr>
              <a:spLocks noChangeShapeType="1"/>
            </p:cNvSpPr>
            <p:nvPr/>
          </p:nvSpPr>
          <p:spPr bwMode="auto">
            <a:xfrm flipV="1">
              <a:off x="2372" y="3727"/>
              <a:ext cx="88" cy="15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9" name="Rectangle 51"/>
            <p:cNvSpPr>
              <a:spLocks noChangeArrowheads="1"/>
            </p:cNvSpPr>
            <p:nvPr/>
          </p:nvSpPr>
          <p:spPr bwMode="auto">
            <a:xfrm>
              <a:off x="2298" y="3859"/>
              <a:ext cx="275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Az eladott mennyiség csökkenése az adózás miatt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121873" name="Group 52"/>
          <p:cNvGrpSpPr>
            <a:grpSpLocks/>
          </p:cNvGrpSpPr>
          <p:nvPr/>
        </p:nvGrpSpPr>
        <p:grpSpPr bwMode="auto">
          <a:xfrm>
            <a:off x="361950" y="3257550"/>
            <a:ext cx="4191000" cy="2754313"/>
            <a:chOff x="228" y="2052"/>
            <a:chExt cx="2640" cy="1735"/>
          </a:xfrm>
        </p:grpSpPr>
        <p:sp>
          <p:nvSpPr>
            <p:cNvPr id="121882" name="Freeform 53"/>
            <p:cNvSpPr>
              <a:spLocks/>
            </p:cNvSpPr>
            <p:nvPr/>
          </p:nvSpPr>
          <p:spPr bwMode="auto">
            <a:xfrm>
              <a:off x="906" y="2138"/>
              <a:ext cx="1895" cy="1450"/>
            </a:xfrm>
            <a:custGeom>
              <a:avLst/>
              <a:gdLst>
                <a:gd name="T0" fmla="*/ 1895 w 1895"/>
                <a:gd name="T1" fmla="*/ 1450 h 1450"/>
                <a:gd name="T2" fmla="*/ 1895 w 1895"/>
                <a:gd name="T3" fmla="*/ 0 h 1450"/>
                <a:gd name="T4" fmla="*/ 0 w 1895"/>
                <a:gd name="T5" fmla="*/ 0 h 1450"/>
                <a:gd name="T6" fmla="*/ 0 60000 65536"/>
                <a:gd name="T7" fmla="*/ 0 60000 65536"/>
                <a:gd name="T8" fmla="*/ 0 60000 65536"/>
                <a:gd name="T9" fmla="*/ 0 w 1895"/>
                <a:gd name="T10" fmla="*/ 0 h 1450"/>
                <a:gd name="T11" fmla="*/ 1895 w 1895"/>
                <a:gd name="T12" fmla="*/ 1450 h 1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5" h="1450">
                  <a:moveTo>
                    <a:pt x="1895" y="1450"/>
                  </a:moveTo>
                  <a:lnTo>
                    <a:pt x="1895" y="0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3" name="Oval 54"/>
            <p:cNvSpPr>
              <a:spLocks noChangeArrowheads="1"/>
            </p:cNvSpPr>
            <p:nvPr/>
          </p:nvSpPr>
          <p:spPr bwMode="auto">
            <a:xfrm>
              <a:off x="2751" y="2087"/>
              <a:ext cx="88" cy="8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21884" name="Rectangle 55"/>
            <p:cNvSpPr>
              <a:spLocks noChangeArrowheads="1"/>
            </p:cNvSpPr>
            <p:nvPr/>
          </p:nvSpPr>
          <p:spPr bwMode="auto">
            <a:xfrm>
              <a:off x="561" y="2052"/>
              <a:ext cx="22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Adó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21885" name="Rectangle 56"/>
            <p:cNvSpPr>
              <a:spLocks noChangeArrowheads="1"/>
            </p:cNvSpPr>
            <p:nvPr/>
          </p:nvSpPr>
          <p:spPr bwMode="auto">
            <a:xfrm>
              <a:off x="228" y="2185"/>
              <a:ext cx="53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Nélküli ár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21886" name="Rectangle 57"/>
            <p:cNvSpPr>
              <a:spLocks noChangeArrowheads="1"/>
            </p:cNvSpPr>
            <p:nvPr/>
          </p:nvSpPr>
          <p:spPr bwMode="auto">
            <a:xfrm>
              <a:off x="2731" y="3622"/>
              <a:ext cx="1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700" i="1">
                  <a:solidFill>
                    <a:srgbClr val="000000"/>
                  </a:solidFill>
                  <a:latin typeface="Calibri" pitchFamily="34" charset="0"/>
                </a:rPr>
                <a:t>Q</a:t>
              </a:r>
              <a:r>
                <a:rPr lang="en-US" altLang="en-US" sz="1700" baseline="-25000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121874" name="Group 58"/>
          <p:cNvGrpSpPr>
            <a:grpSpLocks/>
          </p:cNvGrpSpPr>
          <p:nvPr/>
        </p:nvGrpSpPr>
        <p:grpSpPr bwMode="auto">
          <a:xfrm>
            <a:off x="1128713" y="2405063"/>
            <a:ext cx="2147887" cy="3606800"/>
            <a:chOff x="711" y="1515"/>
            <a:chExt cx="1353" cy="2272"/>
          </a:xfrm>
        </p:grpSpPr>
        <p:sp>
          <p:nvSpPr>
            <p:cNvPr id="121875" name="Freeform 59"/>
            <p:cNvSpPr>
              <a:spLocks/>
            </p:cNvSpPr>
            <p:nvPr/>
          </p:nvSpPr>
          <p:spPr bwMode="auto">
            <a:xfrm>
              <a:off x="893" y="1583"/>
              <a:ext cx="1100" cy="2005"/>
            </a:xfrm>
            <a:custGeom>
              <a:avLst/>
              <a:gdLst>
                <a:gd name="T0" fmla="*/ 1100 w 1100"/>
                <a:gd name="T1" fmla="*/ 2005 h 2005"/>
                <a:gd name="T2" fmla="*/ 1100 w 1100"/>
                <a:gd name="T3" fmla="*/ 0 h 2005"/>
                <a:gd name="T4" fmla="*/ 0 w 1100"/>
                <a:gd name="T5" fmla="*/ 0 h 2005"/>
                <a:gd name="T6" fmla="*/ 0 60000 65536"/>
                <a:gd name="T7" fmla="*/ 0 60000 65536"/>
                <a:gd name="T8" fmla="*/ 0 60000 65536"/>
                <a:gd name="T9" fmla="*/ 0 w 1100"/>
                <a:gd name="T10" fmla="*/ 0 h 2005"/>
                <a:gd name="T11" fmla="*/ 1100 w 1100"/>
                <a:gd name="T12" fmla="*/ 2005 h 20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0" h="2005">
                  <a:moveTo>
                    <a:pt x="1100" y="2005"/>
                  </a:moveTo>
                  <a:lnTo>
                    <a:pt x="1100" y="0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6" name="Line 60"/>
            <p:cNvSpPr>
              <a:spLocks noChangeShapeType="1"/>
            </p:cNvSpPr>
            <p:nvPr/>
          </p:nvSpPr>
          <p:spPr bwMode="auto">
            <a:xfrm flipH="1">
              <a:off x="906" y="2592"/>
              <a:ext cx="1087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7" name="Oval 61"/>
            <p:cNvSpPr>
              <a:spLocks noChangeArrowheads="1"/>
            </p:cNvSpPr>
            <p:nvPr/>
          </p:nvSpPr>
          <p:spPr bwMode="auto">
            <a:xfrm>
              <a:off x="1955" y="1545"/>
              <a:ext cx="88" cy="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21878" name="Oval 62"/>
            <p:cNvSpPr>
              <a:spLocks noChangeArrowheads="1"/>
            </p:cNvSpPr>
            <p:nvPr/>
          </p:nvSpPr>
          <p:spPr bwMode="auto">
            <a:xfrm>
              <a:off x="1955" y="2541"/>
              <a:ext cx="88" cy="8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21879" name="Rectangle 63"/>
            <p:cNvSpPr>
              <a:spLocks noChangeArrowheads="1"/>
            </p:cNvSpPr>
            <p:nvPr/>
          </p:nvSpPr>
          <p:spPr bwMode="auto">
            <a:xfrm>
              <a:off x="711" y="1515"/>
              <a:ext cx="12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700" i="1">
                  <a:solidFill>
                    <a:srgbClr val="000000"/>
                  </a:solidFill>
                  <a:latin typeface="Calibri" pitchFamily="34" charset="0"/>
                </a:rPr>
                <a:t>P</a:t>
              </a:r>
              <a:r>
                <a:rPr lang="en-US" altLang="en-US" sz="1700" i="1" baseline="-2000">
                  <a:solidFill>
                    <a:srgbClr val="000000"/>
                  </a:solidFill>
                  <a:latin typeface="Calibri" pitchFamily="34" charset="0"/>
                </a:rPr>
                <a:t>B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21880" name="Rectangle 64"/>
            <p:cNvSpPr>
              <a:spLocks noChangeArrowheads="1"/>
            </p:cNvSpPr>
            <p:nvPr/>
          </p:nvSpPr>
          <p:spPr bwMode="auto">
            <a:xfrm>
              <a:off x="1927" y="3622"/>
              <a:ext cx="1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700" i="1">
                  <a:solidFill>
                    <a:srgbClr val="000000"/>
                  </a:solidFill>
                  <a:latin typeface="Calibri" pitchFamily="34" charset="0"/>
                </a:rPr>
                <a:t>Q</a:t>
              </a:r>
              <a:r>
                <a:rPr lang="en-US" altLang="en-US" sz="1700" baseline="-25000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21881" name="Rectangle 65"/>
            <p:cNvSpPr>
              <a:spLocks noChangeArrowheads="1"/>
            </p:cNvSpPr>
            <p:nvPr/>
          </p:nvSpPr>
          <p:spPr bwMode="auto">
            <a:xfrm>
              <a:off x="711" y="2501"/>
              <a:ext cx="11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700" i="1">
                  <a:solidFill>
                    <a:srgbClr val="000000"/>
                  </a:solidFill>
                  <a:latin typeface="Calibri" pitchFamily="34" charset="0"/>
                </a:rPr>
                <a:t>P</a:t>
              </a:r>
              <a:r>
                <a:rPr lang="en-US" altLang="en-US" sz="1700" i="1" baseline="-2000">
                  <a:solidFill>
                    <a:srgbClr val="000000"/>
                  </a:solidFill>
                  <a:latin typeface="Calibri" pitchFamily="34" charset="0"/>
                </a:rPr>
                <a:t>S</a:t>
              </a:r>
              <a:endParaRPr lang="en-US" altLang="en-US" sz="240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1166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dirty="0" smtClean="0"/>
              <a:t>Fizetési hajlandóság</a:t>
            </a:r>
            <a:endParaRPr lang="en-GB" altLang="en-US" dirty="0" smtClean="0"/>
          </a:p>
        </p:txBody>
      </p:sp>
      <p:sp>
        <p:nvSpPr>
          <p:cNvPr id="4403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457200" y="1905000"/>
            <a:ext cx="8229600" cy="396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Aft>
                <a:spcPts val="1200"/>
              </a:spcAft>
              <a:buFont typeface="Arial" pitchFamily="34" charset="0"/>
              <a:buNone/>
              <a:tabLst>
                <a:tab pos="738188" algn="l"/>
              </a:tabLst>
            </a:pPr>
            <a:r>
              <a:rPr lang="hu-HU" altLang="en-US" sz="3600" b="1" dirty="0" smtClean="0">
                <a:solidFill>
                  <a:srgbClr val="000000"/>
                </a:solidFill>
              </a:rPr>
              <a:t>Fizetési hajlandóság: </a:t>
            </a:r>
            <a:r>
              <a:rPr lang="hu-HU" altLang="en-US" sz="3600" dirty="0" smtClean="0">
                <a:solidFill>
                  <a:srgbClr val="000000"/>
                </a:solidFill>
              </a:rPr>
              <a:t> a legnagyobb összeg, amelyet egy vevő fizetni hajlandó egy jószágért (rezervációs ár)</a:t>
            </a:r>
          </a:p>
          <a:p>
            <a:pPr marL="0" indent="0" eaLnBrk="1" hangingPunct="1">
              <a:spcAft>
                <a:spcPts val="1200"/>
              </a:spcAft>
              <a:buFont typeface="Arial" pitchFamily="34" charset="0"/>
              <a:buNone/>
              <a:tabLst>
                <a:tab pos="738188" algn="l"/>
              </a:tabLst>
            </a:pPr>
            <a:r>
              <a:rPr lang="hu-HU" altLang="en-US" sz="3600" dirty="0" smtClean="0">
                <a:solidFill>
                  <a:srgbClr val="000000"/>
                </a:solidFill>
              </a:rPr>
              <a:t>Azt méri, hogy a fogyasztó mekkora értéket tulajdon</a:t>
            </a:r>
            <a:r>
              <a:rPr lang="hu-HU" altLang="en-US" sz="3600" dirty="0" smtClean="0"/>
              <a:t>ít az adott terméknek vagy szolgáltatásnak</a:t>
            </a:r>
            <a:endParaRPr lang="en-GB" altLang="en-US" sz="3600" dirty="0" smtClean="0"/>
          </a:p>
        </p:txBody>
      </p:sp>
      <p:sp>
        <p:nvSpPr>
          <p:cNvPr id="44036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47BBE16A-7CFC-4922-BE2F-5B6CA3E35B83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5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292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763000" cy="762000"/>
          </a:xfrm>
        </p:spPr>
        <p:txBody>
          <a:bodyPr/>
          <a:lstStyle/>
          <a:p>
            <a:r>
              <a:rPr lang="hu-HU" dirty="0" smtClean="0"/>
              <a:t>Egy példa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609600"/>
            <a:ext cx="8534400" cy="5410200"/>
          </a:xfrm>
        </p:spPr>
        <p:txBody>
          <a:bodyPr/>
          <a:lstStyle/>
          <a:p>
            <a:r>
              <a:rPr lang="hu-HU" dirty="0" smtClean="0"/>
              <a:t>Jani 100$-ért takarítja Nóra házát. </a:t>
            </a:r>
          </a:p>
          <a:p>
            <a:r>
              <a:rPr lang="hu-HU" dirty="0" smtClean="0"/>
              <a:t>A takarítás Nórának 120$-t ér </a:t>
            </a:r>
            <a:r>
              <a:rPr lang="hu-HU" dirty="0" smtClean="0">
                <a:sym typeface="Wingdings" panose="05000000000000000000" pitchFamily="2" charset="2"/>
              </a:rPr>
              <a:t> 20$ fogyasztói többlet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Jani idejének alternatív költsége 80$  20$ termelői többlet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 összesen 40$ többlet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Mi történik, ha bevezetnek egy 50$-os adót?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Ha N. 120$-t fizet, ebből Janinak csak 70$ jut  Nem takarít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Ha J. 80$-t kér, ez </a:t>
            </a:r>
            <a:r>
              <a:rPr lang="hu-HU" dirty="0" err="1" smtClean="0">
                <a:sym typeface="Wingdings" panose="05000000000000000000" pitchFamily="2" charset="2"/>
              </a:rPr>
              <a:t>N.-nak</a:t>
            </a:r>
            <a:r>
              <a:rPr lang="hu-HU" dirty="0" smtClean="0">
                <a:sym typeface="Wingdings" panose="05000000000000000000" pitchFamily="2" charset="2"/>
              </a:rPr>
              <a:t> 130$ kiadást jelentene adóval  Lemond a takarításról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 példa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838200"/>
            <a:ext cx="8534400" cy="5410200"/>
          </a:xfrm>
        </p:spPr>
        <p:txBody>
          <a:bodyPr/>
          <a:lstStyle/>
          <a:p>
            <a:r>
              <a:rPr lang="hu-HU" dirty="0" smtClean="0"/>
              <a:t>Összesen 40$-ral rosszabbul járnak</a:t>
            </a:r>
          </a:p>
          <a:p>
            <a:r>
              <a:rPr lang="hu-HU" dirty="0" smtClean="0"/>
              <a:t>És adót sem fizetnek!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7226300" y="6245225"/>
            <a:ext cx="14605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/>
            <a:fld id="{394F1F7D-B0C3-4CB7-A71A-35DDF21693B6}" type="slidenum">
              <a:rPr lang="en-US" altLang="en-US" sz="1400"/>
              <a:pPr algn="l"/>
              <a:t>52</a:t>
            </a:fld>
            <a:endParaRPr lang="en-US" alt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hu-HU" dirty="0" smtClean="0"/>
              <a:t>A holtteher-veszteséget meghatározó tényezők</a:t>
            </a:r>
            <a:endParaRPr lang="en-US" dirty="0" smtClean="0">
              <a:latin typeface="Tahoma" charset="0"/>
            </a:endParaRP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82000" cy="5041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dirty="0" smtClean="0"/>
              <a:t>Mitől függ a holtteher-veszteség nagysága?</a:t>
            </a:r>
            <a:endParaRPr lang="en-US" altLang="en-US" dirty="0" smtClean="0"/>
          </a:p>
          <a:p>
            <a:pPr lvl="1" eaLnBrk="1" hangingPunct="1"/>
            <a:r>
              <a:rPr lang="hu-HU" altLang="en-US" dirty="0" smtClean="0"/>
              <a:t>Attól, hogy a keresett és a kínált mennyiség mennyire reagál árváltozásokra</a:t>
            </a:r>
            <a:endParaRPr lang="en-US" altLang="en-US" dirty="0" smtClean="0"/>
          </a:p>
          <a:p>
            <a:pPr lvl="1" eaLnBrk="1" hangingPunct="1"/>
            <a:r>
              <a:rPr lang="hu-HU" altLang="en-US" dirty="0" smtClean="0"/>
              <a:t>Vagyis: a kereslet és a kínálat </a:t>
            </a:r>
            <a:r>
              <a:rPr lang="hu-HU" altLang="en-US" b="1" dirty="0" smtClean="0"/>
              <a:t>árrugalmasságától</a:t>
            </a: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235869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3" name="Freeform 17"/>
          <p:cNvSpPr>
            <a:spLocks/>
          </p:cNvSpPr>
          <p:nvPr/>
        </p:nvSpPr>
        <p:spPr bwMode="auto">
          <a:xfrm>
            <a:off x="3848100" y="3560763"/>
            <a:ext cx="365125" cy="1401762"/>
          </a:xfrm>
          <a:custGeom>
            <a:avLst/>
            <a:gdLst>
              <a:gd name="T0" fmla="*/ 0 w 230"/>
              <a:gd name="T1" fmla="*/ 0 h 883"/>
              <a:gd name="T2" fmla="*/ 0 w 230"/>
              <a:gd name="T3" fmla="*/ 2147483646 h 883"/>
              <a:gd name="T4" fmla="*/ 2147483646 w 230"/>
              <a:gd name="T5" fmla="*/ 2147483646 h 883"/>
              <a:gd name="T6" fmla="*/ 0 w 230"/>
              <a:gd name="T7" fmla="*/ 0 h 883"/>
              <a:gd name="T8" fmla="*/ 0 60000 65536"/>
              <a:gd name="T9" fmla="*/ 0 60000 65536"/>
              <a:gd name="T10" fmla="*/ 0 60000 65536"/>
              <a:gd name="T11" fmla="*/ 0 60000 65536"/>
              <a:gd name="T12" fmla="*/ 0 w 230"/>
              <a:gd name="T13" fmla="*/ 0 h 883"/>
              <a:gd name="T14" fmla="*/ 230 w 230"/>
              <a:gd name="T15" fmla="*/ 883 h 8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" h="883">
                <a:moveTo>
                  <a:pt x="0" y="0"/>
                </a:moveTo>
                <a:lnTo>
                  <a:pt x="0" y="883"/>
                </a:lnTo>
                <a:lnTo>
                  <a:pt x="230" y="23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 flipV="1">
            <a:off x="3848100" y="3560763"/>
            <a:ext cx="1588" cy="140176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08" name="Freeform 19"/>
          <p:cNvSpPr>
            <a:spLocks/>
          </p:cNvSpPr>
          <p:nvPr/>
        </p:nvSpPr>
        <p:spPr bwMode="auto">
          <a:xfrm>
            <a:off x="2182813" y="1489075"/>
            <a:ext cx="4859337" cy="4471988"/>
          </a:xfrm>
          <a:custGeom>
            <a:avLst/>
            <a:gdLst>
              <a:gd name="T0" fmla="*/ 0 w 3061"/>
              <a:gd name="T1" fmla="*/ 0 h 2817"/>
              <a:gd name="T2" fmla="*/ 0 w 3061"/>
              <a:gd name="T3" fmla="*/ 2147483646 h 2817"/>
              <a:gd name="T4" fmla="*/ 2147483646 w 3061"/>
              <a:gd name="T5" fmla="*/ 2147483646 h 2817"/>
              <a:gd name="T6" fmla="*/ 0 60000 65536"/>
              <a:gd name="T7" fmla="*/ 0 60000 65536"/>
              <a:gd name="T8" fmla="*/ 0 60000 65536"/>
              <a:gd name="T9" fmla="*/ 0 w 3061"/>
              <a:gd name="T10" fmla="*/ 0 h 2817"/>
              <a:gd name="T11" fmla="*/ 3061 w 3061"/>
              <a:gd name="T12" fmla="*/ 2817 h 2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61" h="2817">
                <a:moveTo>
                  <a:pt x="0" y="0"/>
                </a:moveTo>
                <a:lnTo>
                  <a:pt x="0" y="2817"/>
                </a:lnTo>
                <a:lnTo>
                  <a:pt x="3061" y="281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09" name="Rectangle 20"/>
          <p:cNvSpPr>
            <a:spLocks noChangeArrowheads="1"/>
          </p:cNvSpPr>
          <p:nvPr/>
        </p:nvSpPr>
        <p:spPr bwMode="auto">
          <a:xfrm>
            <a:off x="3708400" y="1008063"/>
            <a:ext cx="22494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(a) </a:t>
            </a:r>
            <a:r>
              <a:rPr lang="hu-HU" altLang="en-US" sz="1600" b="1">
                <a:solidFill>
                  <a:srgbClr val="000000"/>
                </a:solidFill>
              </a:rPr>
              <a:t>Rugalmatlan kínálat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23910" name="Rectangle 21"/>
          <p:cNvSpPr>
            <a:spLocks noChangeArrowheads="1"/>
          </p:cNvSpPr>
          <p:nvPr/>
        </p:nvSpPr>
        <p:spPr bwMode="auto">
          <a:xfrm>
            <a:off x="1630363" y="1458913"/>
            <a:ext cx="2270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600" b="1">
                <a:solidFill>
                  <a:srgbClr val="000000"/>
                </a:solidFill>
              </a:rPr>
              <a:t>Ár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23911" name="Rectangle 22"/>
          <p:cNvSpPr>
            <a:spLocks noChangeArrowheads="1"/>
          </p:cNvSpPr>
          <p:nvPr/>
        </p:nvSpPr>
        <p:spPr bwMode="auto">
          <a:xfrm>
            <a:off x="2011363" y="6002338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23912" name="Rectangle 23"/>
          <p:cNvSpPr>
            <a:spLocks noChangeArrowheads="1"/>
          </p:cNvSpPr>
          <p:nvPr/>
        </p:nvSpPr>
        <p:spPr bwMode="auto">
          <a:xfrm>
            <a:off x="6237288" y="6002338"/>
            <a:ext cx="10715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600" b="1">
                <a:solidFill>
                  <a:srgbClr val="000000"/>
                </a:solidFill>
              </a:rPr>
              <a:t>mennyiség</a:t>
            </a:r>
            <a:endParaRPr lang="en-US" altLang="en-US" sz="2400">
              <a:latin typeface="Times New Roman" pitchFamily="18" charset="0"/>
            </a:endParaRPr>
          </a:p>
        </p:txBody>
      </p:sp>
      <p:grpSp>
        <p:nvGrpSpPr>
          <p:cNvPr id="123913" name="Group 24"/>
          <p:cNvGrpSpPr>
            <a:grpSpLocks/>
          </p:cNvGrpSpPr>
          <p:nvPr/>
        </p:nvGrpSpPr>
        <p:grpSpPr bwMode="auto">
          <a:xfrm>
            <a:off x="2176463" y="1890713"/>
            <a:ext cx="4391025" cy="3735387"/>
            <a:chOff x="1232" y="1191"/>
            <a:chExt cx="2766" cy="2353"/>
          </a:xfrm>
        </p:grpSpPr>
        <p:sp>
          <p:nvSpPr>
            <p:cNvPr id="123924" name="Line 25"/>
            <p:cNvSpPr>
              <a:spLocks noChangeShapeType="1"/>
            </p:cNvSpPr>
            <p:nvPr/>
          </p:nvSpPr>
          <p:spPr bwMode="auto">
            <a:xfrm flipH="1" flipV="1">
              <a:off x="1232" y="1191"/>
              <a:ext cx="2262" cy="2261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5" name="Rectangle 26"/>
            <p:cNvSpPr>
              <a:spLocks noChangeArrowheads="1"/>
            </p:cNvSpPr>
            <p:nvPr/>
          </p:nvSpPr>
          <p:spPr bwMode="auto">
            <a:xfrm>
              <a:off x="3546" y="3389"/>
              <a:ext cx="45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600">
                  <a:solidFill>
                    <a:srgbClr val="000000"/>
                  </a:solidFill>
                </a:rPr>
                <a:t>kereslet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123914" name="Group 27"/>
          <p:cNvGrpSpPr>
            <a:grpSpLocks/>
          </p:cNvGrpSpPr>
          <p:nvPr/>
        </p:nvGrpSpPr>
        <p:grpSpPr bwMode="auto">
          <a:xfrm>
            <a:off x="3559175" y="2024063"/>
            <a:ext cx="1636713" cy="3744912"/>
            <a:chOff x="2103" y="1275"/>
            <a:chExt cx="1031" cy="2359"/>
          </a:xfrm>
        </p:grpSpPr>
        <p:sp>
          <p:nvSpPr>
            <p:cNvPr id="123922" name="Line 28"/>
            <p:cNvSpPr>
              <a:spLocks noChangeShapeType="1"/>
            </p:cNvSpPr>
            <p:nvPr/>
          </p:nvSpPr>
          <p:spPr bwMode="auto">
            <a:xfrm flipH="1">
              <a:off x="2103" y="1457"/>
              <a:ext cx="762" cy="2177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3" name="Rectangle 29"/>
            <p:cNvSpPr>
              <a:spLocks noChangeArrowheads="1"/>
            </p:cNvSpPr>
            <p:nvPr/>
          </p:nvSpPr>
          <p:spPr bwMode="auto">
            <a:xfrm>
              <a:off x="2753" y="1275"/>
              <a:ext cx="38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600">
                  <a:solidFill>
                    <a:srgbClr val="000000"/>
                  </a:solidFill>
                </a:rPr>
                <a:t>kínálat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659063" y="3560763"/>
            <a:ext cx="1149350" cy="1420812"/>
            <a:chOff x="1536" y="2243"/>
            <a:chExt cx="724" cy="895"/>
          </a:xfrm>
        </p:grpSpPr>
        <p:sp>
          <p:nvSpPr>
            <p:cNvPr id="123920" name="Freeform 31"/>
            <p:cNvSpPr>
              <a:spLocks/>
            </p:cNvSpPr>
            <p:nvPr/>
          </p:nvSpPr>
          <p:spPr bwMode="auto">
            <a:xfrm>
              <a:off x="2164" y="2243"/>
              <a:ext cx="96" cy="895"/>
            </a:xfrm>
            <a:custGeom>
              <a:avLst/>
              <a:gdLst>
                <a:gd name="T0" fmla="*/ 1990656 w 8"/>
                <a:gd name="T1" fmla="*/ 0 h 74"/>
                <a:gd name="T2" fmla="*/ 995328 w 8"/>
                <a:gd name="T3" fmla="*/ 1562259 h 74"/>
                <a:gd name="T4" fmla="*/ 995328 w 8"/>
                <a:gd name="T5" fmla="*/ 8538167 h 74"/>
                <a:gd name="T6" fmla="*/ 0 w 8"/>
                <a:gd name="T7" fmla="*/ 9585535 h 74"/>
                <a:gd name="T8" fmla="*/ 995328 w 8"/>
                <a:gd name="T9" fmla="*/ 10613285 h 74"/>
                <a:gd name="T10" fmla="*/ 995328 w 8"/>
                <a:gd name="T11" fmla="*/ 17866982 h 74"/>
                <a:gd name="T12" fmla="*/ 1990656 w 8"/>
                <a:gd name="T13" fmla="*/ 19151464 h 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74"/>
                <a:gd name="T23" fmla="*/ 8 w 8"/>
                <a:gd name="T24" fmla="*/ 74 h 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74">
                  <a:moveTo>
                    <a:pt x="8" y="0"/>
                  </a:moveTo>
                  <a:cubicBezTo>
                    <a:pt x="5" y="0"/>
                    <a:pt x="4" y="3"/>
                    <a:pt x="4" y="6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6"/>
                    <a:pt x="2" y="37"/>
                    <a:pt x="0" y="37"/>
                  </a:cubicBezTo>
                  <a:cubicBezTo>
                    <a:pt x="2" y="37"/>
                    <a:pt x="4" y="39"/>
                    <a:pt x="4" y="41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1"/>
                    <a:pt x="5" y="74"/>
                    <a:pt x="8" y="7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1" name="Rectangle 32"/>
            <p:cNvSpPr>
              <a:spLocks noChangeArrowheads="1"/>
            </p:cNvSpPr>
            <p:nvPr/>
          </p:nvSpPr>
          <p:spPr bwMode="auto">
            <a:xfrm>
              <a:off x="1536" y="2616"/>
              <a:ext cx="61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600">
                  <a:solidFill>
                    <a:srgbClr val="000000"/>
                  </a:solidFill>
                </a:rPr>
                <a:t>adómérték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981450" y="2986088"/>
            <a:ext cx="3327400" cy="1166812"/>
            <a:chOff x="2369" y="1881"/>
            <a:chExt cx="2096" cy="735"/>
          </a:xfrm>
        </p:grpSpPr>
        <p:sp>
          <p:nvSpPr>
            <p:cNvPr id="123917" name="Line 34"/>
            <p:cNvSpPr>
              <a:spLocks noChangeShapeType="1"/>
            </p:cNvSpPr>
            <p:nvPr/>
          </p:nvSpPr>
          <p:spPr bwMode="auto">
            <a:xfrm flipH="1">
              <a:off x="2369" y="2014"/>
              <a:ext cx="581" cy="5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18" name="Rectangle 35"/>
            <p:cNvSpPr>
              <a:spLocks noChangeArrowheads="1"/>
            </p:cNvSpPr>
            <p:nvPr/>
          </p:nvSpPr>
          <p:spPr bwMode="auto">
            <a:xfrm>
              <a:off x="2914" y="1881"/>
              <a:ext cx="1551" cy="735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919" name="Rectangle 36"/>
            <p:cNvSpPr>
              <a:spLocks noChangeArrowheads="1"/>
            </p:cNvSpPr>
            <p:nvPr/>
          </p:nvSpPr>
          <p:spPr bwMode="auto">
            <a:xfrm>
              <a:off x="2985" y="1920"/>
              <a:ext cx="148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600">
                  <a:solidFill>
                    <a:srgbClr val="000000"/>
                  </a:solidFill>
                </a:rPr>
                <a:t>Ha relatíve rugalmatlan a </a:t>
              </a:r>
            </a:p>
            <a:p>
              <a:r>
                <a:rPr lang="hu-HU" altLang="en-US" sz="1600">
                  <a:solidFill>
                    <a:srgbClr val="000000"/>
                  </a:solidFill>
                </a:rPr>
                <a:t>Kínálat, a HTV kicsi</a:t>
              </a:r>
            </a:p>
            <a:p>
              <a:endParaRPr lang="en-US" alt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92764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Freeform 17"/>
          <p:cNvSpPr>
            <a:spLocks/>
          </p:cNvSpPr>
          <p:nvPr/>
        </p:nvSpPr>
        <p:spPr bwMode="auto">
          <a:xfrm>
            <a:off x="3200400" y="2889250"/>
            <a:ext cx="1036638" cy="1420813"/>
          </a:xfrm>
          <a:custGeom>
            <a:avLst/>
            <a:gdLst>
              <a:gd name="T0" fmla="*/ 0 w 653"/>
              <a:gd name="T1" fmla="*/ 0 h 895"/>
              <a:gd name="T2" fmla="*/ 0 w 653"/>
              <a:gd name="T3" fmla="*/ 2147483646 h 895"/>
              <a:gd name="T4" fmla="*/ 2147483646 w 653"/>
              <a:gd name="T5" fmla="*/ 2147483646 h 895"/>
              <a:gd name="T6" fmla="*/ 0 w 653"/>
              <a:gd name="T7" fmla="*/ 0 h 895"/>
              <a:gd name="T8" fmla="*/ 0 60000 65536"/>
              <a:gd name="T9" fmla="*/ 0 60000 65536"/>
              <a:gd name="T10" fmla="*/ 0 60000 65536"/>
              <a:gd name="T11" fmla="*/ 0 60000 65536"/>
              <a:gd name="T12" fmla="*/ 0 w 653"/>
              <a:gd name="T13" fmla="*/ 0 h 895"/>
              <a:gd name="T14" fmla="*/ 653 w 653"/>
              <a:gd name="T15" fmla="*/ 895 h 8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3" h="895">
                <a:moveTo>
                  <a:pt x="0" y="0"/>
                </a:moveTo>
                <a:lnTo>
                  <a:pt x="0" y="895"/>
                </a:lnTo>
                <a:lnTo>
                  <a:pt x="653" y="653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>
            <a:off x="3200400" y="2870200"/>
            <a:ext cx="1588" cy="14208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2" name="Freeform 19"/>
          <p:cNvSpPr>
            <a:spLocks/>
          </p:cNvSpPr>
          <p:nvPr/>
        </p:nvSpPr>
        <p:spPr bwMode="auto">
          <a:xfrm>
            <a:off x="2220913" y="1489075"/>
            <a:ext cx="4859337" cy="4471988"/>
          </a:xfrm>
          <a:custGeom>
            <a:avLst/>
            <a:gdLst>
              <a:gd name="T0" fmla="*/ 0 w 3061"/>
              <a:gd name="T1" fmla="*/ 0 h 2817"/>
              <a:gd name="T2" fmla="*/ 0 w 3061"/>
              <a:gd name="T3" fmla="*/ 2147483646 h 2817"/>
              <a:gd name="T4" fmla="*/ 2147483646 w 3061"/>
              <a:gd name="T5" fmla="*/ 2147483646 h 2817"/>
              <a:gd name="T6" fmla="*/ 0 60000 65536"/>
              <a:gd name="T7" fmla="*/ 0 60000 65536"/>
              <a:gd name="T8" fmla="*/ 0 60000 65536"/>
              <a:gd name="T9" fmla="*/ 0 w 3061"/>
              <a:gd name="T10" fmla="*/ 0 h 2817"/>
              <a:gd name="T11" fmla="*/ 3061 w 3061"/>
              <a:gd name="T12" fmla="*/ 2817 h 2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61" h="2817">
                <a:moveTo>
                  <a:pt x="0" y="0"/>
                </a:moveTo>
                <a:lnTo>
                  <a:pt x="0" y="2817"/>
                </a:lnTo>
                <a:lnTo>
                  <a:pt x="3061" y="281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3" name="Rectangle 20"/>
          <p:cNvSpPr>
            <a:spLocks noChangeArrowheads="1"/>
          </p:cNvSpPr>
          <p:nvPr/>
        </p:nvSpPr>
        <p:spPr bwMode="auto">
          <a:xfrm>
            <a:off x="3759200" y="1008063"/>
            <a:ext cx="20081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(b) </a:t>
            </a:r>
            <a:r>
              <a:rPr lang="hu-HU" altLang="en-US" sz="1600" b="1">
                <a:solidFill>
                  <a:srgbClr val="000000"/>
                </a:solidFill>
              </a:rPr>
              <a:t>Rugalmas kínálat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24934" name="Rectangle 21"/>
          <p:cNvSpPr>
            <a:spLocks noChangeArrowheads="1"/>
          </p:cNvSpPr>
          <p:nvPr/>
        </p:nvSpPr>
        <p:spPr bwMode="auto">
          <a:xfrm>
            <a:off x="1611313" y="1458913"/>
            <a:ext cx="2270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600" b="1">
                <a:solidFill>
                  <a:srgbClr val="000000"/>
                </a:solidFill>
              </a:rPr>
              <a:t>Ár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24935" name="Rectangle 22"/>
          <p:cNvSpPr>
            <a:spLocks noChangeArrowheads="1"/>
          </p:cNvSpPr>
          <p:nvPr/>
        </p:nvSpPr>
        <p:spPr bwMode="auto">
          <a:xfrm>
            <a:off x="1998663" y="6002338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24936" name="Rectangle 23"/>
          <p:cNvSpPr>
            <a:spLocks noChangeArrowheads="1"/>
          </p:cNvSpPr>
          <p:nvPr/>
        </p:nvSpPr>
        <p:spPr bwMode="auto">
          <a:xfrm>
            <a:off x="6218238" y="5995988"/>
            <a:ext cx="10588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600" b="1">
                <a:solidFill>
                  <a:srgbClr val="000000"/>
                </a:solidFill>
              </a:rPr>
              <a:t>Mennyiség</a:t>
            </a:r>
            <a:endParaRPr lang="en-US" altLang="en-US" sz="2400">
              <a:latin typeface="Times New Roman" pitchFamily="18" charset="0"/>
            </a:endParaRPr>
          </a:p>
        </p:txBody>
      </p:sp>
      <p:grpSp>
        <p:nvGrpSpPr>
          <p:cNvPr id="124937" name="Group 24"/>
          <p:cNvGrpSpPr>
            <a:grpSpLocks/>
          </p:cNvGrpSpPr>
          <p:nvPr/>
        </p:nvGrpSpPr>
        <p:grpSpPr bwMode="auto">
          <a:xfrm>
            <a:off x="2201863" y="1890713"/>
            <a:ext cx="4392612" cy="3735387"/>
            <a:chOff x="1387" y="1191"/>
            <a:chExt cx="2767" cy="2353"/>
          </a:xfrm>
        </p:grpSpPr>
        <p:sp>
          <p:nvSpPr>
            <p:cNvPr id="124948" name="Line 25"/>
            <p:cNvSpPr>
              <a:spLocks noChangeShapeType="1"/>
            </p:cNvSpPr>
            <p:nvPr/>
          </p:nvSpPr>
          <p:spPr bwMode="auto">
            <a:xfrm flipH="1" flipV="1">
              <a:off x="1387" y="1191"/>
              <a:ext cx="2262" cy="2261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49" name="Rectangle 26"/>
            <p:cNvSpPr>
              <a:spLocks noChangeArrowheads="1"/>
            </p:cNvSpPr>
            <p:nvPr/>
          </p:nvSpPr>
          <p:spPr bwMode="auto">
            <a:xfrm>
              <a:off x="3680" y="3389"/>
              <a:ext cx="47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600">
                  <a:solidFill>
                    <a:srgbClr val="000000"/>
                  </a:solidFill>
                </a:rPr>
                <a:t>Kereslet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124938" name="Group 27"/>
          <p:cNvGrpSpPr>
            <a:grpSpLocks/>
          </p:cNvGrpSpPr>
          <p:nvPr/>
        </p:nvGrpSpPr>
        <p:grpSpPr bwMode="auto">
          <a:xfrm>
            <a:off x="2662238" y="3143250"/>
            <a:ext cx="4105275" cy="1358900"/>
            <a:chOff x="1677" y="1980"/>
            <a:chExt cx="2586" cy="856"/>
          </a:xfrm>
        </p:grpSpPr>
        <p:sp>
          <p:nvSpPr>
            <p:cNvPr id="124946" name="Line 28"/>
            <p:cNvSpPr>
              <a:spLocks noChangeShapeType="1"/>
            </p:cNvSpPr>
            <p:nvPr/>
          </p:nvSpPr>
          <p:spPr bwMode="auto">
            <a:xfrm flipH="1">
              <a:off x="1677" y="2050"/>
              <a:ext cx="2166" cy="786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47" name="Rectangle 29"/>
            <p:cNvSpPr>
              <a:spLocks noChangeArrowheads="1"/>
            </p:cNvSpPr>
            <p:nvPr/>
          </p:nvSpPr>
          <p:spPr bwMode="auto">
            <a:xfrm>
              <a:off x="3861" y="1980"/>
              <a:ext cx="40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600">
                  <a:solidFill>
                    <a:srgbClr val="000000"/>
                  </a:solidFill>
                </a:rPr>
                <a:t>Kínálat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124939" name="Group 31"/>
          <p:cNvGrpSpPr>
            <a:grpSpLocks/>
          </p:cNvGrpSpPr>
          <p:nvPr/>
        </p:nvGrpSpPr>
        <p:grpSpPr bwMode="auto">
          <a:xfrm>
            <a:off x="2538413" y="2870200"/>
            <a:ext cx="604837" cy="1420813"/>
            <a:chOff x="1599" y="1808"/>
            <a:chExt cx="381" cy="895"/>
          </a:xfrm>
        </p:grpSpPr>
        <p:sp>
          <p:nvSpPr>
            <p:cNvPr id="124944" name="Freeform 32"/>
            <p:cNvSpPr>
              <a:spLocks/>
            </p:cNvSpPr>
            <p:nvPr/>
          </p:nvSpPr>
          <p:spPr bwMode="auto">
            <a:xfrm>
              <a:off x="1883" y="1808"/>
              <a:ext cx="97" cy="895"/>
            </a:xfrm>
            <a:custGeom>
              <a:avLst/>
              <a:gdLst>
                <a:gd name="T0" fmla="*/ 2096291 w 8"/>
                <a:gd name="T1" fmla="*/ 0 h 74"/>
                <a:gd name="T2" fmla="*/ 1058804 w 8"/>
                <a:gd name="T3" fmla="*/ 1562259 h 74"/>
                <a:gd name="T4" fmla="*/ 1058804 w 8"/>
                <a:gd name="T5" fmla="*/ 8538167 h 74"/>
                <a:gd name="T6" fmla="*/ 0 w 8"/>
                <a:gd name="T7" fmla="*/ 9585535 h 74"/>
                <a:gd name="T8" fmla="*/ 1058804 w 8"/>
                <a:gd name="T9" fmla="*/ 10613285 h 74"/>
                <a:gd name="T10" fmla="*/ 1058804 w 8"/>
                <a:gd name="T11" fmla="*/ 17866982 h 74"/>
                <a:gd name="T12" fmla="*/ 2096291 w 8"/>
                <a:gd name="T13" fmla="*/ 19151464 h 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74"/>
                <a:gd name="T23" fmla="*/ 8 w 8"/>
                <a:gd name="T24" fmla="*/ 74 h 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74">
                  <a:moveTo>
                    <a:pt x="8" y="0"/>
                  </a:moveTo>
                  <a:cubicBezTo>
                    <a:pt x="6" y="0"/>
                    <a:pt x="4" y="4"/>
                    <a:pt x="4" y="6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6"/>
                    <a:pt x="2" y="37"/>
                    <a:pt x="0" y="37"/>
                  </a:cubicBezTo>
                  <a:cubicBezTo>
                    <a:pt x="2" y="37"/>
                    <a:pt x="4" y="39"/>
                    <a:pt x="4" y="41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1"/>
                    <a:pt x="6" y="74"/>
                    <a:pt x="8" y="7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45" name="Rectangle 33"/>
            <p:cNvSpPr>
              <a:spLocks noChangeArrowheads="1"/>
            </p:cNvSpPr>
            <p:nvPr/>
          </p:nvSpPr>
          <p:spPr bwMode="auto">
            <a:xfrm>
              <a:off x="1599" y="2040"/>
              <a:ext cx="2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600">
                  <a:solidFill>
                    <a:srgbClr val="000000"/>
                  </a:solidFill>
                </a:rPr>
                <a:t>Adó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3546475" y="2025650"/>
            <a:ext cx="2727325" cy="1612900"/>
            <a:chOff x="2234" y="1276"/>
            <a:chExt cx="1718" cy="1016"/>
          </a:xfrm>
        </p:grpSpPr>
        <p:sp>
          <p:nvSpPr>
            <p:cNvPr id="124941" name="Line 37"/>
            <p:cNvSpPr>
              <a:spLocks noChangeShapeType="1"/>
            </p:cNvSpPr>
            <p:nvPr/>
          </p:nvSpPr>
          <p:spPr bwMode="auto">
            <a:xfrm flipH="1">
              <a:off x="2234" y="1784"/>
              <a:ext cx="326" cy="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42" name="Rectangle 38"/>
            <p:cNvSpPr>
              <a:spLocks noChangeArrowheads="1"/>
            </p:cNvSpPr>
            <p:nvPr/>
          </p:nvSpPr>
          <p:spPr bwMode="auto">
            <a:xfrm>
              <a:off x="2439" y="1276"/>
              <a:ext cx="1513" cy="556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943" name="Rectangle 39"/>
            <p:cNvSpPr>
              <a:spLocks noChangeArrowheads="1"/>
            </p:cNvSpPr>
            <p:nvPr/>
          </p:nvSpPr>
          <p:spPr bwMode="auto">
            <a:xfrm>
              <a:off x="2488" y="1315"/>
              <a:ext cx="137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600">
                  <a:solidFill>
                    <a:srgbClr val="000000"/>
                  </a:solidFill>
                </a:rPr>
                <a:t>Ha a kínálat relatíve </a:t>
              </a:r>
            </a:p>
            <a:p>
              <a:r>
                <a:rPr lang="hu-HU" altLang="en-US" sz="1600">
                  <a:solidFill>
                    <a:srgbClr val="000000"/>
                  </a:solidFill>
                </a:rPr>
                <a:t>Rugalmas, a HTV nagy 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3069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5" name="Freeform 17"/>
          <p:cNvSpPr>
            <a:spLocks/>
          </p:cNvSpPr>
          <p:nvPr/>
        </p:nvSpPr>
        <p:spPr bwMode="auto">
          <a:xfrm>
            <a:off x="3806825" y="3059113"/>
            <a:ext cx="365125" cy="1401762"/>
          </a:xfrm>
          <a:custGeom>
            <a:avLst/>
            <a:gdLst>
              <a:gd name="T0" fmla="*/ 0 w 230"/>
              <a:gd name="T1" fmla="*/ 2147483646 h 883"/>
              <a:gd name="T2" fmla="*/ 0 w 230"/>
              <a:gd name="T3" fmla="*/ 0 h 883"/>
              <a:gd name="T4" fmla="*/ 2147483646 w 230"/>
              <a:gd name="T5" fmla="*/ 2147483646 h 883"/>
              <a:gd name="T6" fmla="*/ 0 w 230"/>
              <a:gd name="T7" fmla="*/ 2147483646 h 883"/>
              <a:gd name="T8" fmla="*/ 0 60000 65536"/>
              <a:gd name="T9" fmla="*/ 0 60000 65536"/>
              <a:gd name="T10" fmla="*/ 0 60000 65536"/>
              <a:gd name="T11" fmla="*/ 0 60000 65536"/>
              <a:gd name="T12" fmla="*/ 0 w 230"/>
              <a:gd name="T13" fmla="*/ 0 h 883"/>
              <a:gd name="T14" fmla="*/ 230 w 230"/>
              <a:gd name="T15" fmla="*/ 883 h 8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" h="883">
                <a:moveTo>
                  <a:pt x="0" y="883"/>
                </a:moveTo>
                <a:lnTo>
                  <a:pt x="0" y="0"/>
                </a:lnTo>
                <a:lnTo>
                  <a:pt x="230" y="653"/>
                </a:lnTo>
                <a:lnTo>
                  <a:pt x="0" y="88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3806825" y="3059113"/>
            <a:ext cx="1588" cy="140176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56" name="Freeform 19"/>
          <p:cNvSpPr>
            <a:spLocks/>
          </p:cNvSpPr>
          <p:nvPr/>
        </p:nvSpPr>
        <p:spPr bwMode="auto">
          <a:xfrm>
            <a:off x="2154238" y="1657350"/>
            <a:ext cx="4859337" cy="4452938"/>
          </a:xfrm>
          <a:custGeom>
            <a:avLst/>
            <a:gdLst>
              <a:gd name="T0" fmla="*/ 0 w 3061"/>
              <a:gd name="T1" fmla="*/ 0 h 2805"/>
              <a:gd name="T2" fmla="*/ 0 w 3061"/>
              <a:gd name="T3" fmla="*/ 2147483646 h 2805"/>
              <a:gd name="T4" fmla="*/ 2147483646 w 3061"/>
              <a:gd name="T5" fmla="*/ 2147483646 h 2805"/>
              <a:gd name="T6" fmla="*/ 0 60000 65536"/>
              <a:gd name="T7" fmla="*/ 0 60000 65536"/>
              <a:gd name="T8" fmla="*/ 0 60000 65536"/>
              <a:gd name="T9" fmla="*/ 0 w 3061"/>
              <a:gd name="T10" fmla="*/ 0 h 2805"/>
              <a:gd name="T11" fmla="*/ 3061 w 3061"/>
              <a:gd name="T12" fmla="*/ 2805 h 28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61" h="2805">
                <a:moveTo>
                  <a:pt x="0" y="0"/>
                </a:moveTo>
                <a:lnTo>
                  <a:pt x="0" y="2805"/>
                </a:lnTo>
                <a:lnTo>
                  <a:pt x="3061" y="28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5957" name="Group 20"/>
          <p:cNvGrpSpPr>
            <a:grpSpLocks/>
          </p:cNvGrpSpPr>
          <p:nvPr/>
        </p:nvGrpSpPr>
        <p:grpSpPr bwMode="auto">
          <a:xfrm>
            <a:off x="3517900" y="2252663"/>
            <a:ext cx="2044700" cy="3548062"/>
            <a:chOff x="2216" y="1419"/>
            <a:chExt cx="1288" cy="2235"/>
          </a:xfrm>
        </p:grpSpPr>
        <p:sp>
          <p:nvSpPr>
            <p:cNvPr id="125973" name="Line 21"/>
            <p:cNvSpPr>
              <a:spLocks noChangeShapeType="1"/>
            </p:cNvSpPr>
            <p:nvPr/>
          </p:nvSpPr>
          <p:spPr bwMode="auto">
            <a:xfrm flipH="1" flipV="1">
              <a:off x="2216" y="1419"/>
              <a:ext cx="762" cy="2176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4" name="Rectangle 22"/>
            <p:cNvSpPr>
              <a:spLocks noChangeArrowheads="1"/>
            </p:cNvSpPr>
            <p:nvPr/>
          </p:nvSpPr>
          <p:spPr bwMode="auto">
            <a:xfrm>
              <a:off x="3030" y="3499"/>
              <a:ext cx="47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600">
                  <a:solidFill>
                    <a:srgbClr val="000000"/>
                  </a:solidFill>
                </a:rPr>
                <a:t>Kereslet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125958" name="Group 23"/>
          <p:cNvGrpSpPr>
            <a:grpSpLocks/>
          </p:cNvGrpSpPr>
          <p:nvPr/>
        </p:nvGrpSpPr>
        <p:grpSpPr bwMode="auto">
          <a:xfrm>
            <a:off x="2154238" y="2206625"/>
            <a:ext cx="3962400" cy="3903663"/>
            <a:chOff x="1357" y="1390"/>
            <a:chExt cx="2496" cy="2459"/>
          </a:xfrm>
        </p:grpSpPr>
        <p:sp>
          <p:nvSpPr>
            <p:cNvPr id="125971" name="Line 24"/>
            <p:cNvSpPr>
              <a:spLocks noChangeShapeType="1"/>
            </p:cNvSpPr>
            <p:nvPr/>
          </p:nvSpPr>
          <p:spPr bwMode="auto">
            <a:xfrm flipH="1">
              <a:off x="1357" y="1600"/>
              <a:ext cx="2250" cy="2249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2" name="Rectangle 25"/>
            <p:cNvSpPr>
              <a:spLocks noChangeArrowheads="1"/>
            </p:cNvSpPr>
            <p:nvPr/>
          </p:nvSpPr>
          <p:spPr bwMode="auto">
            <a:xfrm>
              <a:off x="3451" y="1390"/>
              <a:ext cx="40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600">
                  <a:solidFill>
                    <a:srgbClr val="000000"/>
                  </a:solidFill>
                </a:rPr>
                <a:t>Kínálat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sp>
        <p:nvSpPr>
          <p:cNvPr id="125959" name="Rectangle 26"/>
          <p:cNvSpPr>
            <a:spLocks noChangeArrowheads="1"/>
          </p:cNvSpPr>
          <p:nvPr/>
        </p:nvSpPr>
        <p:spPr bwMode="auto">
          <a:xfrm>
            <a:off x="3603625" y="1131888"/>
            <a:ext cx="23733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(c) </a:t>
            </a:r>
            <a:r>
              <a:rPr lang="hu-HU" altLang="en-US" sz="1600" b="1">
                <a:solidFill>
                  <a:srgbClr val="000000"/>
                </a:solidFill>
              </a:rPr>
              <a:t>Rugalmatlan kereslet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25960" name="Rectangle 27"/>
          <p:cNvSpPr>
            <a:spLocks noChangeArrowheads="1"/>
          </p:cNvSpPr>
          <p:nvPr/>
        </p:nvSpPr>
        <p:spPr bwMode="auto">
          <a:xfrm>
            <a:off x="1589088" y="1582738"/>
            <a:ext cx="2270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600" b="1">
                <a:solidFill>
                  <a:srgbClr val="000000"/>
                </a:solidFill>
              </a:rPr>
              <a:t>Ár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25961" name="Rectangle 28"/>
          <p:cNvSpPr>
            <a:spLocks noChangeArrowheads="1"/>
          </p:cNvSpPr>
          <p:nvPr/>
        </p:nvSpPr>
        <p:spPr bwMode="auto">
          <a:xfrm>
            <a:off x="1970088" y="6132513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25962" name="Rectangle 29"/>
          <p:cNvSpPr>
            <a:spLocks noChangeArrowheads="1"/>
          </p:cNvSpPr>
          <p:nvPr/>
        </p:nvSpPr>
        <p:spPr bwMode="auto">
          <a:xfrm>
            <a:off x="6196013" y="6126163"/>
            <a:ext cx="10588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600" b="1">
                <a:solidFill>
                  <a:srgbClr val="000000"/>
                </a:solidFill>
              </a:rPr>
              <a:t>Mennyiség</a:t>
            </a:r>
            <a:endParaRPr lang="en-US" altLang="en-US" sz="2400">
              <a:latin typeface="Times New Roman" pitchFamily="18" charset="0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617788" y="3059113"/>
            <a:ext cx="1149350" cy="1420812"/>
            <a:chOff x="1649" y="1927"/>
            <a:chExt cx="724" cy="895"/>
          </a:xfrm>
        </p:grpSpPr>
        <p:sp>
          <p:nvSpPr>
            <p:cNvPr id="125969" name="Freeform 31"/>
            <p:cNvSpPr>
              <a:spLocks/>
            </p:cNvSpPr>
            <p:nvPr/>
          </p:nvSpPr>
          <p:spPr bwMode="auto">
            <a:xfrm>
              <a:off x="2277" y="1927"/>
              <a:ext cx="96" cy="895"/>
            </a:xfrm>
            <a:custGeom>
              <a:avLst/>
              <a:gdLst>
                <a:gd name="T0" fmla="*/ 1990656 w 8"/>
                <a:gd name="T1" fmla="*/ 0 h 74"/>
                <a:gd name="T2" fmla="*/ 995328 w 8"/>
                <a:gd name="T3" fmla="*/ 1562259 h 74"/>
                <a:gd name="T4" fmla="*/ 995328 w 8"/>
                <a:gd name="T5" fmla="*/ 8538167 h 74"/>
                <a:gd name="T6" fmla="*/ 0 w 8"/>
                <a:gd name="T7" fmla="*/ 9585535 h 74"/>
                <a:gd name="T8" fmla="*/ 995328 w 8"/>
                <a:gd name="T9" fmla="*/ 10613285 h 74"/>
                <a:gd name="T10" fmla="*/ 995328 w 8"/>
                <a:gd name="T11" fmla="*/ 17866982 h 74"/>
                <a:gd name="T12" fmla="*/ 1990656 w 8"/>
                <a:gd name="T13" fmla="*/ 19151464 h 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74"/>
                <a:gd name="T23" fmla="*/ 8 w 8"/>
                <a:gd name="T24" fmla="*/ 74 h 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74">
                  <a:moveTo>
                    <a:pt x="8" y="0"/>
                  </a:moveTo>
                  <a:cubicBezTo>
                    <a:pt x="5" y="0"/>
                    <a:pt x="4" y="3"/>
                    <a:pt x="4" y="6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6"/>
                    <a:pt x="2" y="37"/>
                    <a:pt x="0" y="37"/>
                  </a:cubicBezTo>
                  <a:cubicBezTo>
                    <a:pt x="2" y="37"/>
                    <a:pt x="4" y="39"/>
                    <a:pt x="4" y="41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1"/>
                    <a:pt x="5" y="74"/>
                    <a:pt x="8" y="7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0" name="Rectangle 32"/>
            <p:cNvSpPr>
              <a:spLocks noChangeArrowheads="1"/>
            </p:cNvSpPr>
            <p:nvPr/>
          </p:nvSpPr>
          <p:spPr bwMode="auto">
            <a:xfrm>
              <a:off x="1649" y="2278"/>
              <a:ext cx="2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600">
                  <a:solidFill>
                    <a:srgbClr val="000000"/>
                  </a:solidFill>
                </a:rPr>
                <a:t>Adó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940175" y="3846513"/>
            <a:ext cx="2884488" cy="1131887"/>
            <a:chOff x="2482" y="2423"/>
            <a:chExt cx="1817" cy="713"/>
          </a:xfrm>
        </p:grpSpPr>
        <p:sp>
          <p:nvSpPr>
            <p:cNvPr id="125965" name="Line 34"/>
            <p:cNvSpPr>
              <a:spLocks noChangeShapeType="1"/>
            </p:cNvSpPr>
            <p:nvPr/>
          </p:nvSpPr>
          <p:spPr bwMode="auto">
            <a:xfrm flipH="1" flipV="1">
              <a:off x="2482" y="2435"/>
              <a:ext cx="569" cy="1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966" name="Group 35"/>
            <p:cNvGrpSpPr>
              <a:grpSpLocks/>
            </p:cNvGrpSpPr>
            <p:nvPr/>
          </p:nvGrpSpPr>
          <p:grpSpPr bwMode="auto">
            <a:xfrm>
              <a:off x="3003" y="2423"/>
              <a:ext cx="1296" cy="713"/>
              <a:chOff x="3003" y="2423"/>
              <a:chExt cx="1296" cy="713"/>
            </a:xfrm>
          </p:grpSpPr>
          <p:sp>
            <p:nvSpPr>
              <p:cNvPr id="125967" name="Rectangle 36"/>
              <p:cNvSpPr>
                <a:spLocks noChangeArrowheads="1"/>
              </p:cNvSpPr>
              <p:nvPr/>
            </p:nvSpPr>
            <p:spPr bwMode="auto">
              <a:xfrm>
                <a:off x="3003" y="2423"/>
                <a:ext cx="1270" cy="713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5968" name="Rectangle 37"/>
              <p:cNvSpPr>
                <a:spLocks noChangeArrowheads="1"/>
              </p:cNvSpPr>
              <p:nvPr/>
            </p:nvSpPr>
            <p:spPr bwMode="auto">
              <a:xfrm>
                <a:off x="3078" y="2450"/>
                <a:ext cx="1221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600">
                    <a:solidFill>
                      <a:srgbClr val="000000"/>
                    </a:solidFill>
                  </a:rPr>
                  <a:t>Ha a kereslet</a:t>
                </a:r>
              </a:p>
              <a:p>
                <a:r>
                  <a:rPr lang="hu-HU" altLang="en-US" sz="1600">
                    <a:solidFill>
                      <a:srgbClr val="000000"/>
                    </a:solidFill>
                  </a:rPr>
                  <a:t>Relatíve rugalmatlan,</a:t>
                </a:r>
              </a:p>
              <a:p>
                <a:r>
                  <a:rPr lang="hu-HU" altLang="en-US" sz="1600">
                    <a:solidFill>
                      <a:srgbClr val="000000"/>
                    </a:solidFill>
                  </a:rPr>
                  <a:t>A HTV kicsi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98937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1" name="Freeform 17"/>
          <p:cNvSpPr>
            <a:spLocks/>
          </p:cNvSpPr>
          <p:nvPr/>
        </p:nvSpPr>
        <p:spPr bwMode="auto">
          <a:xfrm>
            <a:off x="3289300" y="3717925"/>
            <a:ext cx="1036638" cy="1420813"/>
          </a:xfrm>
          <a:custGeom>
            <a:avLst/>
            <a:gdLst>
              <a:gd name="T0" fmla="*/ 0 w 653"/>
              <a:gd name="T1" fmla="*/ 2147483646 h 895"/>
              <a:gd name="T2" fmla="*/ 0 w 653"/>
              <a:gd name="T3" fmla="*/ 0 h 895"/>
              <a:gd name="T4" fmla="*/ 2147483646 w 653"/>
              <a:gd name="T5" fmla="*/ 2147483646 h 895"/>
              <a:gd name="T6" fmla="*/ 0 w 653"/>
              <a:gd name="T7" fmla="*/ 2147483646 h 895"/>
              <a:gd name="T8" fmla="*/ 0 60000 65536"/>
              <a:gd name="T9" fmla="*/ 0 60000 65536"/>
              <a:gd name="T10" fmla="*/ 0 60000 65536"/>
              <a:gd name="T11" fmla="*/ 0 60000 65536"/>
              <a:gd name="T12" fmla="*/ 0 w 653"/>
              <a:gd name="T13" fmla="*/ 0 h 895"/>
              <a:gd name="T14" fmla="*/ 653 w 653"/>
              <a:gd name="T15" fmla="*/ 895 h 8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3" h="895">
                <a:moveTo>
                  <a:pt x="0" y="895"/>
                </a:moveTo>
                <a:lnTo>
                  <a:pt x="0" y="0"/>
                </a:lnTo>
                <a:lnTo>
                  <a:pt x="653" y="230"/>
                </a:lnTo>
                <a:lnTo>
                  <a:pt x="0" y="89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3289300" y="3717925"/>
            <a:ext cx="1588" cy="14208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" name="Freeform 19"/>
          <p:cNvSpPr>
            <a:spLocks/>
          </p:cNvSpPr>
          <p:nvPr/>
        </p:nvSpPr>
        <p:spPr bwMode="auto">
          <a:xfrm>
            <a:off x="2309813" y="1644650"/>
            <a:ext cx="4859337" cy="4452938"/>
          </a:xfrm>
          <a:custGeom>
            <a:avLst/>
            <a:gdLst>
              <a:gd name="T0" fmla="*/ 0 w 3061"/>
              <a:gd name="T1" fmla="*/ 0 h 2805"/>
              <a:gd name="T2" fmla="*/ 0 w 3061"/>
              <a:gd name="T3" fmla="*/ 2147483646 h 2805"/>
              <a:gd name="T4" fmla="*/ 2147483646 w 3061"/>
              <a:gd name="T5" fmla="*/ 2147483646 h 2805"/>
              <a:gd name="T6" fmla="*/ 0 60000 65536"/>
              <a:gd name="T7" fmla="*/ 0 60000 65536"/>
              <a:gd name="T8" fmla="*/ 0 60000 65536"/>
              <a:gd name="T9" fmla="*/ 0 w 3061"/>
              <a:gd name="T10" fmla="*/ 0 h 2805"/>
              <a:gd name="T11" fmla="*/ 3061 w 3061"/>
              <a:gd name="T12" fmla="*/ 2805 h 28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61" h="2805">
                <a:moveTo>
                  <a:pt x="0" y="0"/>
                </a:moveTo>
                <a:lnTo>
                  <a:pt x="0" y="2805"/>
                </a:lnTo>
                <a:lnTo>
                  <a:pt x="3061" y="28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1" name="Rectangle 20"/>
          <p:cNvSpPr>
            <a:spLocks noChangeArrowheads="1"/>
          </p:cNvSpPr>
          <p:nvPr/>
        </p:nvSpPr>
        <p:spPr bwMode="auto">
          <a:xfrm>
            <a:off x="3784600" y="1119188"/>
            <a:ext cx="21336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(d) </a:t>
            </a:r>
            <a:r>
              <a:rPr lang="hu-HU" altLang="en-US" sz="1600" b="1">
                <a:solidFill>
                  <a:srgbClr val="000000"/>
                </a:solidFill>
              </a:rPr>
              <a:t>Rugalmas kereslet</a:t>
            </a:r>
          </a:p>
          <a:p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26982" name="Rectangle 21"/>
          <p:cNvSpPr>
            <a:spLocks noChangeArrowheads="1"/>
          </p:cNvSpPr>
          <p:nvPr/>
        </p:nvSpPr>
        <p:spPr bwMode="auto">
          <a:xfrm>
            <a:off x="1700213" y="1570038"/>
            <a:ext cx="2270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600" b="1">
                <a:solidFill>
                  <a:srgbClr val="000000"/>
                </a:solidFill>
              </a:rPr>
              <a:t>Ár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26983" name="Rectangle 22"/>
          <p:cNvSpPr>
            <a:spLocks noChangeArrowheads="1"/>
          </p:cNvSpPr>
          <p:nvPr/>
        </p:nvSpPr>
        <p:spPr bwMode="auto">
          <a:xfrm>
            <a:off x="2087563" y="6119813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26984" name="Rectangle 23"/>
          <p:cNvSpPr>
            <a:spLocks noChangeArrowheads="1"/>
          </p:cNvSpPr>
          <p:nvPr/>
        </p:nvSpPr>
        <p:spPr bwMode="auto">
          <a:xfrm>
            <a:off x="6307138" y="6113463"/>
            <a:ext cx="10588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600" b="1">
                <a:solidFill>
                  <a:srgbClr val="000000"/>
                </a:solidFill>
              </a:rPr>
              <a:t>Mennyiség</a:t>
            </a:r>
            <a:endParaRPr lang="en-US" altLang="en-US" sz="2400">
              <a:latin typeface="Times New Roman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627313" y="3717925"/>
            <a:ext cx="604837" cy="1420813"/>
            <a:chOff x="1655" y="2342"/>
            <a:chExt cx="381" cy="895"/>
          </a:xfrm>
        </p:grpSpPr>
        <p:sp>
          <p:nvSpPr>
            <p:cNvPr id="126996" name="Freeform 25"/>
            <p:cNvSpPr>
              <a:spLocks/>
            </p:cNvSpPr>
            <p:nvPr/>
          </p:nvSpPr>
          <p:spPr bwMode="auto">
            <a:xfrm>
              <a:off x="1939" y="2342"/>
              <a:ext cx="97" cy="895"/>
            </a:xfrm>
            <a:custGeom>
              <a:avLst/>
              <a:gdLst>
                <a:gd name="T0" fmla="*/ 2096291 w 8"/>
                <a:gd name="T1" fmla="*/ 0 h 74"/>
                <a:gd name="T2" fmla="*/ 1058804 w 8"/>
                <a:gd name="T3" fmla="*/ 1284482 h 74"/>
                <a:gd name="T4" fmla="*/ 1058804 w 8"/>
                <a:gd name="T5" fmla="*/ 8538167 h 74"/>
                <a:gd name="T6" fmla="*/ 0 w 8"/>
                <a:gd name="T7" fmla="*/ 9585535 h 74"/>
                <a:gd name="T8" fmla="*/ 1058804 w 8"/>
                <a:gd name="T9" fmla="*/ 10613285 h 74"/>
                <a:gd name="T10" fmla="*/ 1058804 w 8"/>
                <a:gd name="T11" fmla="*/ 17866982 h 74"/>
                <a:gd name="T12" fmla="*/ 2096291 w 8"/>
                <a:gd name="T13" fmla="*/ 19151464 h 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74"/>
                <a:gd name="T23" fmla="*/ 8 w 8"/>
                <a:gd name="T24" fmla="*/ 74 h 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74">
                  <a:moveTo>
                    <a:pt x="8" y="0"/>
                  </a:moveTo>
                  <a:cubicBezTo>
                    <a:pt x="6" y="0"/>
                    <a:pt x="4" y="3"/>
                    <a:pt x="4" y="5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5"/>
                    <a:pt x="2" y="37"/>
                    <a:pt x="0" y="37"/>
                  </a:cubicBezTo>
                  <a:cubicBezTo>
                    <a:pt x="2" y="37"/>
                    <a:pt x="4" y="39"/>
                    <a:pt x="4" y="41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1"/>
                    <a:pt x="6" y="74"/>
                    <a:pt x="8" y="7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97" name="Rectangle 26"/>
            <p:cNvSpPr>
              <a:spLocks noChangeArrowheads="1"/>
            </p:cNvSpPr>
            <p:nvPr/>
          </p:nvSpPr>
          <p:spPr bwMode="auto">
            <a:xfrm>
              <a:off x="1655" y="2542"/>
              <a:ext cx="2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600">
                  <a:solidFill>
                    <a:srgbClr val="000000"/>
                  </a:solidFill>
                </a:rPr>
                <a:t>Adó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126986" name="Group 29"/>
          <p:cNvGrpSpPr>
            <a:grpSpLocks/>
          </p:cNvGrpSpPr>
          <p:nvPr/>
        </p:nvGrpSpPr>
        <p:grpSpPr bwMode="auto">
          <a:xfrm>
            <a:off x="2751138" y="3506788"/>
            <a:ext cx="4206875" cy="1333500"/>
            <a:chOff x="1733" y="2209"/>
            <a:chExt cx="2650" cy="840"/>
          </a:xfrm>
        </p:grpSpPr>
        <p:sp>
          <p:nvSpPr>
            <p:cNvPr id="126994" name="Line 30"/>
            <p:cNvSpPr>
              <a:spLocks noChangeShapeType="1"/>
            </p:cNvSpPr>
            <p:nvPr/>
          </p:nvSpPr>
          <p:spPr bwMode="auto">
            <a:xfrm flipH="1" flipV="1">
              <a:off x="1733" y="2209"/>
              <a:ext cx="2166" cy="786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95" name="Rectangle 31"/>
            <p:cNvSpPr>
              <a:spLocks noChangeArrowheads="1"/>
            </p:cNvSpPr>
            <p:nvPr/>
          </p:nvSpPr>
          <p:spPr bwMode="auto">
            <a:xfrm>
              <a:off x="3909" y="2894"/>
              <a:ext cx="47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600">
                  <a:solidFill>
                    <a:srgbClr val="000000"/>
                  </a:solidFill>
                </a:rPr>
                <a:t>Kereslet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126987" name="Group 32"/>
          <p:cNvGrpSpPr>
            <a:grpSpLocks/>
          </p:cNvGrpSpPr>
          <p:nvPr/>
        </p:nvGrpSpPr>
        <p:grpSpPr bwMode="auto">
          <a:xfrm>
            <a:off x="2309813" y="2193925"/>
            <a:ext cx="3916362" cy="3903663"/>
            <a:chOff x="1455" y="1382"/>
            <a:chExt cx="2467" cy="2459"/>
          </a:xfrm>
        </p:grpSpPr>
        <p:sp>
          <p:nvSpPr>
            <p:cNvPr id="126992" name="Line 33"/>
            <p:cNvSpPr>
              <a:spLocks noChangeShapeType="1"/>
            </p:cNvSpPr>
            <p:nvPr/>
          </p:nvSpPr>
          <p:spPr bwMode="auto">
            <a:xfrm flipH="1">
              <a:off x="1455" y="1592"/>
              <a:ext cx="2262" cy="2249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93" name="Rectangle 34"/>
            <p:cNvSpPr>
              <a:spLocks noChangeArrowheads="1"/>
            </p:cNvSpPr>
            <p:nvPr/>
          </p:nvSpPr>
          <p:spPr bwMode="auto">
            <a:xfrm>
              <a:off x="3520" y="1382"/>
              <a:ext cx="40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600">
                  <a:solidFill>
                    <a:srgbClr val="000000"/>
                  </a:solidFill>
                </a:rPr>
                <a:t>Kínálat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673475" y="4408488"/>
            <a:ext cx="2554288" cy="1497012"/>
            <a:chOff x="2314" y="2777"/>
            <a:chExt cx="1609" cy="943"/>
          </a:xfrm>
        </p:grpSpPr>
        <p:sp>
          <p:nvSpPr>
            <p:cNvPr id="126989" name="Line 36"/>
            <p:cNvSpPr>
              <a:spLocks noChangeShapeType="1"/>
            </p:cNvSpPr>
            <p:nvPr/>
          </p:nvSpPr>
          <p:spPr bwMode="auto">
            <a:xfrm flipH="1" flipV="1">
              <a:off x="2314" y="2777"/>
              <a:ext cx="315" cy="4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90" name="Rectangle 37"/>
            <p:cNvSpPr>
              <a:spLocks noChangeArrowheads="1"/>
            </p:cNvSpPr>
            <p:nvPr/>
          </p:nvSpPr>
          <p:spPr bwMode="auto">
            <a:xfrm>
              <a:off x="2314" y="3164"/>
              <a:ext cx="1609" cy="556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6991" name="Rectangle 38"/>
            <p:cNvSpPr>
              <a:spLocks noChangeArrowheads="1"/>
            </p:cNvSpPr>
            <p:nvPr/>
          </p:nvSpPr>
          <p:spPr bwMode="auto">
            <a:xfrm>
              <a:off x="2364" y="3199"/>
              <a:ext cx="143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600">
                  <a:solidFill>
                    <a:srgbClr val="000000"/>
                  </a:solidFill>
                </a:rPr>
                <a:t>Ha a kereslet viszonylag </a:t>
              </a:r>
            </a:p>
            <a:p>
              <a:r>
                <a:rPr lang="hu-HU" altLang="en-US" sz="1600">
                  <a:solidFill>
                    <a:srgbClr val="000000"/>
                  </a:solidFill>
                </a:rPr>
                <a:t>Rugalmas, a HTV nagy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9467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7226300" y="6245225"/>
            <a:ext cx="14605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/>
            <a:fld id="{CF551ECE-CE1A-4B8A-96FD-ACEC9EA17862}" type="slidenum">
              <a:rPr lang="en-US" altLang="en-US" sz="1400"/>
              <a:pPr algn="l"/>
              <a:t>57</a:t>
            </a:fld>
            <a:endParaRPr lang="en-US" altLang="en-US" sz="1400"/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382000" cy="4965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Minél nagyobb a keresleti és a kínálati árrugalmasság</a:t>
            </a:r>
            <a:endParaRPr lang="en-US" altLang="en-US" smtClean="0"/>
          </a:p>
          <a:p>
            <a:pPr lvl="1" eaLnBrk="1" hangingPunct="1"/>
            <a:r>
              <a:rPr lang="hu-HU" altLang="en-US" smtClean="0"/>
              <a:t>Annál jobban csökken az egyensúlyi mennyiség</a:t>
            </a:r>
            <a:endParaRPr lang="en-US" altLang="en-US" smtClean="0"/>
          </a:p>
          <a:p>
            <a:pPr lvl="1" eaLnBrk="1" hangingPunct="1"/>
            <a:r>
              <a:rPr lang="hu-HU" altLang="en-US" smtClean="0"/>
              <a:t>Annál nagyobb a holtteherveszteség</a:t>
            </a:r>
            <a:endParaRPr lang="en-US" altLang="en-US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1000" y="228600"/>
            <a:ext cx="8763000" cy="762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7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mtClean="0"/>
              <a:t>A holtteherveszteséget meghatározó tényezők</a:t>
            </a:r>
            <a:endParaRPr lang="en-US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7226300" y="6245225"/>
            <a:ext cx="14605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/>
            <a:fld id="{D0EE0B72-0FA5-4E4E-AF29-6B8733592157}" type="slidenum">
              <a:rPr lang="en-US" altLang="en-US" sz="1400"/>
              <a:pPr algn="l"/>
              <a:t>58</a:t>
            </a:fld>
            <a:endParaRPr lang="en-US" altLang="en-US" sz="1400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A holtteherveszteség-vita</a:t>
            </a:r>
            <a:endParaRPr lang="en-US" altLang="en-US" smtClean="0"/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85800"/>
            <a:ext cx="8382000" cy="563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z="2800" dirty="0" smtClean="0"/>
              <a:t>Egyes közgazdászok szerint a munkajövedelem adója nagyon torzítja a piacot (nagy </a:t>
            </a:r>
            <a:r>
              <a:rPr lang="hu-HU" altLang="en-US" sz="2800" dirty="0" err="1" smtClean="0"/>
              <a:t>HTV-et</a:t>
            </a:r>
            <a:r>
              <a:rPr lang="hu-HU" altLang="en-US" sz="2800" dirty="0" smtClean="0"/>
              <a:t> hoz létre), mert szerintük a </a:t>
            </a:r>
            <a:r>
              <a:rPr lang="hu-HU" altLang="en-US" sz="2800" dirty="0" err="1" smtClean="0"/>
              <a:t>munkaerőkínálat</a:t>
            </a:r>
            <a:r>
              <a:rPr lang="hu-HU" altLang="en-US" sz="2800" dirty="0" smtClean="0"/>
              <a:t> igen rugalmas</a:t>
            </a:r>
          </a:p>
          <a:p>
            <a:pPr eaLnBrk="1" hangingPunct="1"/>
            <a:r>
              <a:rPr lang="hu-HU" altLang="en-US" sz="2800" dirty="0" smtClean="0"/>
              <a:t>Hogyan alkalmazkodnak a munkavállalók?</a:t>
            </a:r>
            <a:endParaRPr lang="en-US" altLang="en-US" sz="2800" dirty="0" smtClean="0"/>
          </a:p>
          <a:p>
            <a:pPr lvl="1" eaLnBrk="1" hangingPunct="1"/>
            <a:r>
              <a:rPr lang="hu-HU" altLang="en-US" sz="2800" dirty="0" smtClean="0"/>
              <a:t>Kevesebb/több órát dolgoznak</a:t>
            </a:r>
            <a:endParaRPr lang="en-US" altLang="en-US" sz="2800" dirty="0" smtClean="0"/>
          </a:p>
          <a:p>
            <a:pPr lvl="1" eaLnBrk="1" hangingPunct="1"/>
            <a:r>
              <a:rPr lang="hu-HU" altLang="en-US" sz="2800" dirty="0" smtClean="0"/>
              <a:t>Egy- vagy kétkeresős a család</a:t>
            </a:r>
            <a:endParaRPr lang="en-US" altLang="en-US" sz="2800" dirty="0" smtClean="0"/>
          </a:p>
          <a:p>
            <a:pPr lvl="1" eaLnBrk="1" hangingPunct="1"/>
            <a:r>
              <a:rPr lang="hu-HU" altLang="en-US" sz="2800" dirty="0" smtClean="0"/>
              <a:t>Idősek mikor mennek nyugdíjba</a:t>
            </a:r>
            <a:endParaRPr lang="en-US" altLang="en-US" sz="2800" dirty="0" smtClean="0"/>
          </a:p>
          <a:p>
            <a:pPr lvl="1" eaLnBrk="1" hangingPunct="1"/>
            <a:r>
              <a:rPr lang="hu-HU" altLang="en-US" sz="2800" dirty="0" smtClean="0"/>
              <a:t>Feketegazdaság</a:t>
            </a:r>
          </a:p>
          <a:p>
            <a:pPr eaLnBrk="1" hangingPunct="1"/>
            <a:r>
              <a:rPr lang="hu-HU" altLang="en-US" sz="2800" dirty="0" smtClean="0"/>
              <a:t>Mások szerint </a:t>
            </a:r>
            <a:r>
              <a:rPr lang="hu-HU" altLang="en-US" sz="2800" dirty="0" err="1" smtClean="0"/>
              <a:t>éppenhogy</a:t>
            </a:r>
            <a:r>
              <a:rPr lang="hu-HU" altLang="en-US" sz="2800" dirty="0" smtClean="0"/>
              <a:t> rugalmatlan a munkaerő kínálata</a:t>
            </a:r>
          </a:p>
          <a:p>
            <a:pPr lvl="1" eaLnBrk="1" hangingPunct="1"/>
            <a:r>
              <a:rPr lang="hu-HU" altLang="en-US" sz="2800" dirty="0" smtClean="0"/>
              <a:t>Tehát sokan vannak, akik a bértől függetlenül teljes állásban dolgoznának</a:t>
            </a:r>
          </a:p>
        </p:txBody>
      </p:sp>
    </p:spTree>
    <p:extLst>
      <p:ext uri="{BB962C8B-B14F-4D97-AF65-F5344CB8AC3E}">
        <p14:creationId xmlns:p14="http://schemas.microsoft.com/office/powerpoint/2010/main" val="361413493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hu-HU" sz="4000" dirty="0">
                <a:solidFill>
                  <a:srgbClr val="000070"/>
                </a:solidFill>
              </a:rPr>
              <a:t>A munkát terhelő adók Magyarországon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67544" y="1556792"/>
          <a:ext cx="3609974" cy="456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Egyenes összekötő 5"/>
          <p:cNvCxnSpPr>
            <a:endCxn id="9" idx="1"/>
          </p:cNvCxnSpPr>
          <p:nvPr/>
        </p:nvCxnSpPr>
        <p:spPr>
          <a:xfrm>
            <a:off x="3203848" y="4901098"/>
            <a:ext cx="2088232" cy="8068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5292080" y="547716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sz="2400" dirty="0" smtClean="0">
                <a:solidFill>
                  <a:prstClr val="black"/>
                </a:solidFill>
                <a:latin typeface="Calibri"/>
                <a:cs typeface="+mn-cs"/>
              </a:rPr>
              <a:t>Nettó (65,5%)</a:t>
            </a:r>
            <a:endParaRPr lang="hu-H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13" name="Egyenes összekötő 12"/>
          <p:cNvCxnSpPr>
            <a:endCxn id="14" idx="1"/>
          </p:cNvCxnSpPr>
          <p:nvPr/>
        </p:nvCxnSpPr>
        <p:spPr>
          <a:xfrm>
            <a:off x="3203848" y="3861048"/>
            <a:ext cx="2088232" cy="1209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5292080" y="4839543"/>
            <a:ext cx="362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sz="2400" dirty="0" smtClean="0">
                <a:solidFill>
                  <a:prstClr val="black"/>
                </a:solidFill>
                <a:latin typeface="Calibri"/>
                <a:cs typeface="+mn-cs"/>
              </a:rPr>
              <a:t>Nyugdíjjárulék (10%)</a:t>
            </a:r>
            <a:endParaRPr lang="hu-H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15" name="Egyenes összekötő 14"/>
          <p:cNvCxnSpPr>
            <a:endCxn id="16" idx="1"/>
          </p:cNvCxnSpPr>
          <p:nvPr/>
        </p:nvCxnSpPr>
        <p:spPr>
          <a:xfrm>
            <a:off x="3203848" y="3573016"/>
            <a:ext cx="2088232" cy="664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5292080" y="3822139"/>
            <a:ext cx="385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sz="2400" dirty="0" smtClean="0">
                <a:solidFill>
                  <a:prstClr val="black"/>
                </a:solidFill>
                <a:latin typeface="Calibri"/>
                <a:cs typeface="+mn-cs"/>
              </a:rPr>
              <a:t>Egészségbiztosítási és munkaerőpiaci járulék (8,5%)</a:t>
            </a:r>
          </a:p>
        </p:txBody>
      </p:sp>
      <p:cxnSp>
        <p:nvCxnSpPr>
          <p:cNvPr id="17" name="Egyenes összekötő 16"/>
          <p:cNvCxnSpPr>
            <a:endCxn id="35" idx="1"/>
          </p:cNvCxnSpPr>
          <p:nvPr/>
        </p:nvCxnSpPr>
        <p:spPr>
          <a:xfrm>
            <a:off x="3203848" y="3212976"/>
            <a:ext cx="2088232" cy="230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>
            <a:endCxn id="20" idx="1"/>
          </p:cNvCxnSpPr>
          <p:nvPr/>
        </p:nvCxnSpPr>
        <p:spPr>
          <a:xfrm flipV="1">
            <a:off x="3203848" y="2548355"/>
            <a:ext cx="2088232" cy="16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/>
          <p:cNvSpPr txBox="1"/>
          <p:nvPr/>
        </p:nvSpPr>
        <p:spPr>
          <a:xfrm>
            <a:off x="5292080" y="2132856"/>
            <a:ext cx="385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sz="2400" dirty="0" smtClean="0">
                <a:solidFill>
                  <a:prstClr val="black"/>
                </a:solidFill>
                <a:latin typeface="Calibri"/>
                <a:cs typeface="+mn-cs"/>
              </a:rPr>
              <a:t>Szociális hozzájárulási adó (munkáltatói járulék) (27%)</a:t>
            </a:r>
            <a:endParaRPr lang="hu-H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21" name="Egyenes összekötő 20"/>
          <p:cNvCxnSpPr>
            <a:endCxn id="22" idx="1"/>
          </p:cNvCxnSpPr>
          <p:nvPr/>
        </p:nvCxnSpPr>
        <p:spPr>
          <a:xfrm flipV="1">
            <a:off x="3093368" y="1715617"/>
            <a:ext cx="2088232" cy="417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/>
          <p:cNvSpPr txBox="1"/>
          <p:nvPr/>
        </p:nvSpPr>
        <p:spPr>
          <a:xfrm>
            <a:off x="5181600" y="1484784"/>
            <a:ext cx="430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sz="2400" dirty="0">
                <a:solidFill>
                  <a:prstClr val="black"/>
                </a:solidFill>
                <a:latin typeface="Calibri"/>
                <a:cs typeface="+mn-cs"/>
              </a:rPr>
              <a:t>S</a:t>
            </a:r>
            <a:r>
              <a:rPr lang="hu-HU" sz="2400" dirty="0" smtClean="0">
                <a:solidFill>
                  <a:prstClr val="black"/>
                </a:solidFill>
                <a:latin typeface="Calibri"/>
                <a:cs typeface="+mn-cs"/>
              </a:rPr>
              <a:t>zakképzési hozzájárulás (1,5%) </a:t>
            </a:r>
            <a:endParaRPr lang="hu-H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5292080" y="321297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sz="2400" dirty="0" smtClean="0">
                <a:solidFill>
                  <a:prstClr val="black"/>
                </a:solidFill>
                <a:latin typeface="Calibri"/>
                <a:cs typeface="+mn-cs"/>
              </a:rPr>
              <a:t>Szja (16%)</a:t>
            </a:r>
            <a:endParaRPr lang="hu-H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9" name="Szövegdoboz 48"/>
          <p:cNvSpPr txBox="1"/>
          <p:nvPr/>
        </p:nvSpPr>
        <p:spPr>
          <a:xfrm>
            <a:off x="0" y="6172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sz="2400" dirty="0" smtClean="0">
                <a:solidFill>
                  <a:prstClr val="black"/>
                </a:solidFill>
                <a:latin typeface="Calibri"/>
                <a:cs typeface="+mn-cs"/>
              </a:rPr>
              <a:t>2014   Forrás: </a:t>
            </a:r>
            <a:r>
              <a:rPr lang="hu-HU" sz="1200" dirty="0" smtClean="0">
                <a:solidFill>
                  <a:prstClr val="black"/>
                </a:solidFill>
                <a:latin typeface="Calibri"/>
                <a:cs typeface="+mn-cs"/>
                <a:hlinkClick r:id="rId4"/>
              </a:rPr>
              <a:t>http://topceg.info/tartalom/adokulcsok-jarulekmertekek-egeszsegbiztositas-fizetendo-jarulekok-2014-ben</a:t>
            </a:r>
            <a:r>
              <a:rPr lang="hu-HU" sz="1200" dirty="0" smtClean="0">
                <a:solidFill>
                  <a:prstClr val="black"/>
                </a:solidFill>
                <a:latin typeface="Calibri"/>
                <a:cs typeface="+mn-cs"/>
              </a:rPr>
              <a:t> alapján</a:t>
            </a:r>
            <a:endParaRPr lang="hu-H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7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hu-HU" sz="3600" dirty="0" smtClean="0"/>
              <a:t>Példa: mennyit ér egy ritka Elvis-lemez a fogyasztónak?</a:t>
            </a:r>
            <a:endParaRPr lang="en-GB" sz="3600" dirty="0" smtClean="0"/>
          </a:p>
        </p:txBody>
      </p:sp>
      <p:graphicFrame>
        <p:nvGraphicFramePr>
          <p:cNvPr id="208994" name="Group 9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3205668"/>
              </p:ext>
            </p:extLst>
          </p:nvPr>
        </p:nvGraphicFramePr>
        <p:xfrm>
          <a:off x="323850" y="1889125"/>
          <a:ext cx="8218488" cy="1330328"/>
        </p:xfrm>
        <a:graphic>
          <a:graphicData uri="http://schemas.openxmlformats.org/drawingml/2006/table">
            <a:tbl>
              <a:tblPr/>
              <a:tblGrid>
                <a:gridCol w="3455988"/>
                <a:gridCol w="4762500"/>
              </a:tblGrid>
              <a:tr h="74907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Fogyasztó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Fizetési</a:t>
                      </a:r>
                      <a:r>
                        <a:rPr kumimoji="0" lang="hu-HU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</a:t>
                      </a:r>
                      <a:r>
                        <a:rPr kumimoji="0" lang="hu-H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hajlandóság (EUR)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25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John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100</a:t>
                      </a:r>
                    </a:p>
                  </a:txBody>
                  <a:tcPr marL="90000" marR="252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8995" name="Group 99"/>
          <p:cNvGraphicFramePr>
            <a:graphicFrameLocks noGrp="1"/>
          </p:cNvGraphicFramePr>
          <p:nvPr>
            <p:ph sz="quarter" idx="2"/>
          </p:nvPr>
        </p:nvGraphicFramePr>
        <p:xfrm>
          <a:off x="323850" y="3328988"/>
          <a:ext cx="8208963" cy="676275"/>
        </p:xfrm>
        <a:graphic>
          <a:graphicData uri="http://schemas.openxmlformats.org/drawingml/2006/table">
            <a:tbl>
              <a:tblPr/>
              <a:tblGrid>
                <a:gridCol w="3455988"/>
                <a:gridCol w="4752975"/>
              </a:tblGrid>
              <a:tr h="6762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80</a:t>
                      </a:r>
                    </a:p>
                  </a:txBody>
                  <a:tcPr marL="90000" marR="25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8996" name="Group 100"/>
          <p:cNvGraphicFramePr>
            <a:graphicFrameLocks noGrp="1"/>
          </p:cNvGraphicFramePr>
          <p:nvPr>
            <p:ph sz="quarter" idx="3"/>
          </p:nvPr>
        </p:nvGraphicFramePr>
        <p:xfrm>
          <a:off x="323850" y="4083050"/>
          <a:ext cx="8208963" cy="714375"/>
        </p:xfrm>
        <a:graphic>
          <a:graphicData uri="http://schemas.openxmlformats.org/drawingml/2006/table">
            <a:tbl>
              <a:tblPr/>
              <a:tblGrid>
                <a:gridCol w="3455988"/>
                <a:gridCol w="4752975"/>
              </a:tblGrid>
              <a:tr h="7143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George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70</a:t>
                      </a:r>
                    </a:p>
                  </a:txBody>
                  <a:tcPr marL="90000" marR="25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8997" name="Group 101"/>
          <p:cNvGraphicFramePr>
            <a:graphicFrameLocks noGrp="1"/>
          </p:cNvGraphicFramePr>
          <p:nvPr>
            <p:ph sz="quarter" idx="4"/>
          </p:nvPr>
        </p:nvGraphicFramePr>
        <p:xfrm>
          <a:off x="323850" y="4868863"/>
          <a:ext cx="8208963" cy="719137"/>
        </p:xfrm>
        <a:graphic>
          <a:graphicData uri="http://schemas.openxmlformats.org/drawingml/2006/table">
            <a:tbl>
              <a:tblPr/>
              <a:tblGrid>
                <a:gridCol w="3456219"/>
                <a:gridCol w="4752744"/>
              </a:tblGrid>
              <a:tr h="71913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Ringo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50</a:t>
                      </a:r>
                    </a:p>
                  </a:txBody>
                  <a:tcPr marL="90004" marR="25201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66" name="Segnaposto numero diapositiva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5BA38C91-76C1-484D-A239-4B5A5646D509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6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6122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97638"/>
            <a:ext cx="5526088" cy="27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400"/>
              <a:t>CHAPTER 8 APPLICATION: THE COSTS OF TAXATION</a:t>
            </a:r>
          </a:p>
        </p:txBody>
      </p:sp>
      <p:sp>
        <p:nvSpPr>
          <p:cNvPr id="130051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7226300" y="6245225"/>
            <a:ext cx="14605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/>
            <a:fld id="{3977B3E7-6B52-4984-84B8-19D42C99F599}" type="slidenum">
              <a:rPr lang="en-US" altLang="en-US" sz="1400"/>
              <a:pPr algn="l"/>
              <a:t>60</a:t>
            </a:fld>
            <a:endParaRPr lang="en-US" alt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hu-HU" dirty="0" smtClean="0"/>
              <a:t>A </a:t>
            </a:r>
            <a:r>
              <a:rPr lang="hu-HU" dirty="0" err="1" smtClean="0"/>
              <a:t>holtteherveszteség</a:t>
            </a:r>
            <a:r>
              <a:rPr lang="hu-HU" dirty="0" smtClean="0"/>
              <a:t> és az adóbevétel változása</a:t>
            </a:r>
            <a:endParaRPr lang="en-US" dirty="0" smtClean="0">
              <a:latin typeface="Tahoma" charset="0"/>
            </a:endParaRP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82000" cy="5041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Az adókulcs növekedésével a HTV gyorsabban nő, mint az adóbevétel</a:t>
            </a:r>
          </a:p>
        </p:txBody>
      </p:sp>
    </p:spTree>
    <p:extLst>
      <p:ext uri="{BB962C8B-B14F-4D97-AF65-F5344CB8AC3E}">
        <p14:creationId xmlns:p14="http://schemas.microsoft.com/office/powerpoint/2010/main" val="34807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800" b="1">
                <a:solidFill>
                  <a:schemeClr val="bg1"/>
                </a:solidFill>
              </a:rPr>
              <a:t>Copyright © 2004  South-Western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643188" y="3662363"/>
            <a:ext cx="2222500" cy="939800"/>
            <a:chOff x="1665" y="2307"/>
            <a:chExt cx="1400" cy="592"/>
          </a:xfrm>
        </p:grpSpPr>
        <p:sp>
          <p:nvSpPr>
            <p:cNvPr id="131102" name="Rectangle 18"/>
            <p:cNvSpPr>
              <a:spLocks noChangeArrowheads="1"/>
            </p:cNvSpPr>
            <p:nvPr/>
          </p:nvSpPr>
          <p:spPr bwMode="auto">
            <a:xfrm>
              <a:off x="1665" y="2307"/>
              <a:ext cx="1400" cy="592"/>
            </a:xfrm>
            <a:prstGeom prst="rect">
              <a:avLst/>
            </a:prstGeom>
            <a:solidFill>
              <a:srgbClr val="6CC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103" name="Rectangle 19"/>
            <p:cNvSpPr>
              <a:spLocks noChangeArrowheads="1"/>
            </p:cNvSpPr>
            <p:nvPr/>
          </p:nvSpPr>
          <p:spPr bwMode="auto">
            <a:xfrm>
              <a:off x="1965" y="2494"/>
              <a:ext cx="89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2200">
                  <a:solidFill>
                    <a:srgbClr val="000000"/>
                  </a:solidFill>
                </a:rPr>
                <a:t>Adóbevétel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sp>
        <p:nvSpPr>
          <p:cNvPr id="61460" name="Freeform 20"/>
          <p:cNvSpPr>
            <a:spLocks/>
          </p:cNvSpPr>
          <p:nvPr/>
        </p:nvSpPr>
        <p:spPr bwMode="auto">
          <a:xfrm>
            <a:off x="4865688" y="3609975"/>
            <a:ext cx="654050" cy="1017588"/>
          </a:xfrm>
          <a:custGeom>
            <a:avLst/>
            <a:gdLst>
              <a:gd name="T0" fmla="*/ 0 w 412"/>
              <a:gd name="T1" fmla="*/ 0 h 641"/>
              <a:gd name="T2" fmla="*/ 0 w 412"/>
              <a:gd name="T3" fmla="*/ 2147483646 h 641"/>
              <a:gd name="T4" fmla="*/ 2147483646 w 412"/>
              <a:gd name="T5" fmla="*/ 2147483646 h 641"/>
              <a:gd name="T6" fmla="*/ 0 w 412"/>
              <a:gd name="T7" fmla="*/ 0 h 641"/>
              <a:gd name="T8" fmla="*/ 0 60000 65536"/>
              <a:gd name="T9" fmla="*/ 0 60000 65536"/>
              <a:gd name="T10" fmla="*/ 0 60000 65536"/>
              <a:gd name="T11" fmla="*/ 0 60000 65536"/>
              <a:gd name="T12" fmla="*/ 0 w 412"/>
              <a:gd name="T13" fmla="*/ 0 h 641"/>
              <a:gd name="T14" fmla="*/ 412 w 412"/>
              <a:gd name="T15" fmla="*/ 641 h 6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2" h="641">
                <a:moveTo>
                  <a:pt x="0" y="0"/>
                </a:moveTo>
                <a:lnTo>
                  <a:pt x="0" y="641"/>
                </a:lnTo>
                <a:lnTo>
                  <a:pt x="412" y="362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77" name="Freeform 21"/>
          <p:cNvSpPr>
            <a:spLocks/>
          </p:cNvSpPr>
          <p:nvPr/>
        </p:nvSpPr>
        <p:spPr bwMode="auto">
          <a:xfrm>
            <a:off x="2643188" y="1598613"/>
            <a:ext cx="4157662" cy="4570412"/>
          </a:xfrm>
          <a:custGeom>
            <a:avLst/>
            <a:gdLst>
              <a:gd name="T0" fmla="*/ 0 w 2619"/>
              <a:gd name="T1" fmla="*/ 0 h 2879"/>
              <a:gd name="T2" fmla="*/ 0 w 2619"/>
              <a:gd name="T3" fmla="*/ 2147483646 h 2879"/>
              <a:gd name="T4" fmla="*/ 2147483646 w 2619"/>
              <a:gd name="T5" fmla="*/ 2147483646 h 2879"/>
              <a:gd name="T6" fmla="*/ 0 60000 65536"/>
              <a:gd name="T7" fmla="*/ 0 60000 65536"/>
              <a:gd name="T8" fmla="*/ 0 60000 65536"/>
              <a:gd name="T9" fmla="*/ 0 w 2619"/>
              <a:gd name="T10" fmla="*/ 0 h 2879"/>
              <a:gd name="T11" fmla="*/ 2619 w 2619"/>
              <a:gd name="T12" fmla="*/ 2879 h 28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19" h="2879">
                <a:moveTo>
                  <a:pt x="0" y="0"/>
                </a:moveTo>
                <a:lnTo>
                  <a:pt x="0" y="2879"/>
                </a:lnTo>
                <a:lnTo>
                  <a:pt x="2619" y="287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1078" name="Group 22"/>
          <p:cNvGrpSpPr>
            <a:grpSpLocks/>
          </p:cNvGrpSpPr>
          <p:nvPr/>
        </p:nvGrpSpPr>
        <p:grpSpPr bwMode="auto">
          <a:xfrm>
            <a:off x="2852738" y="1938338"/>
            <a:ext cx="3967162" cy="3470275"/>
            <a:chOff x="1797" y="1221"/>
            <a:chExt cx="2499" cy="2186"/>
          </a:xfrm>
        </p:grpSpPr>
        <p:sp>
          <p:nvSpPr>
            <p:cNvPr id="131100" name="Line 23"/>
            <p:cNvSpPr>
              <a:spLocks noChangeShapeType="1"/>
            </p:cNvSpPr>
            <p:nvPr/>
          </p:nvSpPr>
          <p:spPr bwMode="auto">
            <a:xfrm>
              <a:off x="1797" y="1221"/>
              <a:ext cx="2306" cy="1957"/>
            </a:xfrm>
            <a:prstGeom prst="line">
              <a:avLst/>
            </a:prstGeom>
            <a:noFill/>
            <a:ln w="777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01" name="Rectangle 24"/>
            <p:cNvSpPr>
              <a:spLocks noChangeArrowheads="1"/>
            </p:cNvSpPr>
            <p:nvPr/>
          </p:nvSpPr>
          <p:spPr bwMode="auto">
            <a:xfrm>
              <a:off x="3644" y="3194"/>
              <a:ext cx="6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2200">
                  <a:solidFill>
                    <a:srgbClr val="000000"/>
                  </a:solidFill>
                </a:rPr>
                <a:t>Kereslet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131079" name="Group 25"/>
          <p:cNvGrpSpPr>
            <a:grpSpLocks/>
          </p:cNvGrpSpPr>
          <p:nvPr/>
        </p:nvGrpSpPr>
        <p:grpSpPr bwMode="auto">
          <a:xfrm>
            <a:off x="2879725" y="3063875"/>
            <a:ext cx="3897313" cy="2973388"/>
            <a:chOff x="1814" y="1930"/>
            <a:chExt cx="2455" cy="1873"/>
          </a:xfrm>
        </p:grpSpPr>
        <p:sp>
          <p:nvSpPr>
            <p:cNvPr id="131098" name="Line 26"/>
            <p:cNvSpPr>
              <a:spLocks noChangeShapeType="1"/>
            </p:cNvSpPr>
            <p:nvPr/>
          </p:nvSpPr>
          <p:spPr bwMode="auto">
            <a:xfrm flipH="1">
              <a:off x="1814" y="2192"/>
              <a:ext cx="2256" cy="1611"/>
            </a:xfrm>
            <a:prstGeom prst="line">
              <a:avLst/>
            </a:prstGeom>
            <a:noFill/>
            <a:ln w="777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9" name="Rectangle 27"/>
            <p:cNvSpPr>
              <a:spLocks noChangeArrowheads="1"/>
            </p:cNvSpPr>
            <p:nvPr/>
          </p:nvSpPr>
          <p:spPr bwMode="auto">
            <a:xfrm>
              <a:off x="3716" y="1930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2200">
                  <a:solidFill>
                    <a:srgbClr val="000000"/>
                  </a:solidFill>
                </a:rPr>
                <a:t>Kínálat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sp>
        <p:nvSpPr>
          <p:cNvPr id="131080" name="Rectangle 28"/>
          <p:cNvSpPr>
            <a:spLocks noChangeArrowheads="1"/>
          </p:cNvSpPr>
          <p:nvPr/>
        </p:nvSpPr>
        <p:spPr bwMode="auto">
          <a:xfrm>
            <a:off x="5759450" y="6199188"/>
            <a:ext cx="1462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200" b="1">
                <a:solidFill>
                  <a:srgbClr val="000000"/>
                </a:solidFill>
              </a:rPr>
              <a:t>Mennyiség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31081" name="Rectangle 29"/>
          <p:cNvSpPr>
            <a:spLocks noChangeArrowheads="1"/>
          </p:cNvSpPr>
          <p:nvPr/>
        </p:nvSpPr>
        <p:spPr bwMode="auto">
          <a:xfrm>
            <a:off x="2416175" y="6207125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31082" name="Rectangle 30"/>
          <p:cNvSpPr>
            <a:spLocks noChangeArrowheads="1"/>
          </p:cNvSpPr>
          <p:nvPr/>
        </p:nvSpPr>
        <p:spPr bwMode="auto">
          <a:xfrm>
            <a:off x="1895475" y="1511300"/>
            <a:ext cx="312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200" b="1">
                <a:solidFill>
                  <a:srgbClr val="000000"/>
                </a:solidFill>
              </a:rPr>
              <a:t>Ár</a:t>
            </a:r>
            <a:endParaRPr lang="en-US" altLang="en-US" sz="2400">
              <a:latin typeface="Times New Roman" pitchFamily="18" charset="0"/>
            </a:endParaRPr>
          </a:p>
        </p:txBody>
      </p:sp>
      <p:grpSp>
        <p:nvGrpSpPr>
          <p:cNvPr id="131083" name="Group 31"/>
          <p:cNvGrpSpPr>
            <a:grpSpLocks/>
          </p:cNvGrpSpPr>
          <p:nvPr/>
        </p:nvGrpSpPr>
        <p:grpSpPr bwMode="auto">
          <a:xfrm>
            <a:off x="5359400" y="4105275"/>
            <a:ext cx="323850" cy="2436813"/>
            <a:chOff x="3376" y="2586"/>
            <a:chExt cx="204" cy="1535"/>
          </a:xfrm>
        </p:grpSpPr>
        <p:grpSp>
          <p:nvGrpSpPr>
            <p:cNvPr id="131094" name="Group 32"/>
            <p:cNvGrpSpPr>
              <a:grpSpLocks/>
            </p:cNvGrpSpPr>
            <p:nvPr/>
          </p:nvGrpSpPr>
          <p:grpSpPr bwMode="auto">
            <a:xfrm>
              <a:off x="3394" y="2586"/>
              <a:ext cx="116" cy="1283"/>
              <a:chOff x="3394" y="2586"/>
              <a:chExt cx="116" cy="1283"/>
            </a:xfrm>
          </p:grpSpPr>
          <p:sp>
            <p:nvSpPr>
              <p:cNvPr id="131096" name="Line 33"/>
              <p:cNvSpPr>
                <a:spLocks noChangeShapeType="1"/>
              </p:cNvSpPr>
              <p:nvPr/>
            </p:nvSpPr>
            <p:spPr bwMode="auto">
              <a:xfrm flipV="1">
                <a:off x="3444" y="2636"/>
                <a:ext cx="1" cy="12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097" name="Oval 34"/>
              <p:cNvSpPr>
                <a:spLocks noChangeArrowheads="1"/>
              </p:cNvSpPr>
              <p:nvPr/>
            </p:nvSpPr>
            <p:spPr bwMode="auto">
              <a:xfrm>
                <a:off x="3394" y="2586"/>
                <a:ext cx="116" cy="9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1095" name="Rectangle 35"/>
            <p:cNvSpPr>
              <a:spLocks noChangeArrowheads="1"/>
            </p:cNvSpPr>
            <p:nvPr/>
          </p:nvSpPr>
          <p:spPr bwMode="auto">
            <a:xfrm>
              <a:off x="3376" y="3910"/>
              <a:ext cx="2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200" i="1">
                  <a:solidFill>
                    <a:srgbClr val="000000"/>
                  </a:solidFill>
                </a:rPr>
                <a:t>Q</a:t>
              </a:r>
              <a:r>
                <a:rPr lang="en-US" altLang="en-US" sz="2200" baseline="-250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sp>
        <p:nvSpPr>
          <p:cNvPr id="131084" name="Rectangle 36"/>
          <p:cNvSpPr>
            <a:spLocks noChangeArrowheads="1"/>
          </p:cNvSpPr>
          <p:nvPr/>
        </p:nvSpPr>
        <p:spPr bwMode="auto">
          <a:xfrm>
            <a:off x="4014788" y="1025525"/>
            <a:ext cx="16811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200" b="1">
                <a:solidFill>
                  <a:srgbClr val="000000"/>
                </a:solidFill>
              </a:rPr>
              <a:t>(a) </a:t>
            </a:r>
            <a:r>
              <a:rPr lang="hu-HU" altLang="en-US" sz="2200" b="1">
                <a:solidFill>
                  <a:srgbClr val="000000"/>
                </a:solidFill>
              </a:rPr>
              <a:t>Kicsi adó</a:t>
            </a:r>
            <a:endParaRPr lang="en-US" altLang="en-US" sz="2400">
              <a:latin typeface="Times New Roman" pitchFamily="18" charset="0"/>
            </a:endParaRPr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5083180" y="3063875"/>
            <a:ext cx="563563" cy="1187450"/>
            <a:chOff x="3152" y="1888"/>
            <a:chExt cx="355" cy="748"/>
          </a:xfrm>
        </p:grpSpPr>
        <p:sp>
          <p:nvSpPr>
            <p:cNvPr id="131092" name="Line 38"/>
            <p:cNvSpPr>
              <a:spLocks noChangeShapeType="1"/>
            </p:cNvSpPr>
            <p:nvPr/>
          </p:nvSpPr>
          <p:spPr bwMode="auto">
            <a:xfrm flipH="1">
              <a:off x="3180" y="2109"/>
              <a:ext cx="149" cy="5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3" name="Rectangle 39"/>
            <p:cNvSpPr>
              <a:spLocks noChangeArrowheads="1"/>
            </p:cNvSpPr>
            <p:nvPr/>
          </p:nvSpPr>
          <p:spPr bwMode="auto">
            <a:xfrm>
              <a:off x="3152" y="1888"/>
              <a:ext cx="3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2200" dirty="0">
                  <a:solidFill>
                    <a:srgbClr val="000000"/>
                  </a:solidFill>
                </a:rPr>
                <a:t>HTV</a:t>
              </a:r>
              <a:endParaRPr lang="en-US" alt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2251075" y="3436938"/>
            <a:ext cx="2798763" cy="3105150"/>
            <a:chOff x="1418" y="2165"/>
            <a:chExt cx="1763" cy="1956"/>
          </a:xfrm>
        </p:grpSpPr>
        <p:sp>
          <p:nvSpPr>
            <p:cNvPr id="131087" name="Freeform 42"/>
            <p:cNvSpPr>
              <a:spLocks/>
            </p:cNvSpPr>
            <p:nvPr/>
          </p:nvSpPr>
          <p:spPr bwMode="auto">
            <a:xfrm>
              <a:off x="1665" y="2307"/>
              <a:ext cx="1400" cy="1562"/>
            </a:xfrm>
            <a:custGeom>
              <a:avLst/>
              <a:gdLst>
                <a:gd name="T0" fmla="*/ 1400 w 1400"/>
                <a:gd name="T1" fmla="*/ 1562 h 1562"/>
                <a:gd name="T2" fmla="*/ 1400 w 1400"/>
                <a:gd name="T3" fmla="*/ 0 h 1562"/>
                <a:gd name="T4" fmla="*/ 0 w 1400"/>
                <a:gd name="T5" fmla="*/ 0 h 1562"/>
                <a:gd name="T6" fmla="*/ 0 60000 65536"/>
                <a:gd name="T7" fmla="*/ 0 60000 65536"/>
                <a:gd name="T8" fmla="*/ 0 60000 65536"/>
                <a:gd name="T9" fmla="*/ 0 w 1400"/>
                <a:gd name="T10" fmla="*/ 0 h 1562"/>
                <a:gd name="T11" fmla="*/ 1400 w 1400"/>
                <a:gd name="T12" fmla="*/ 1562 h 15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0" h="1562">
                  <a:moveTo>
                    <a:pt x="1400" y="1562"/>
                  </a:moveTo>
                  <a:lnTo>
                    <a:pt x="1400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8" name="Line 43"/>
            <p:cNvSpPr>
              <a:spLocks noChangeShapeType="1"/>
            </p:cNvSpPr>
            <p:nvPr/>
          </p:nvSpPr>
          <p:spPr bwMode="auto">
            <a:xfrm flipH="1">
              <a:off x="1665" y="2899"/>
              <a:ext cx="140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9" name="Rectangle 44"/>
            <p:cNvSpPr>
              <a:spLocks noChangeArrowheads="1"/>
            </p:cNvSpPr>
            <p:nvPr/>
          </p:nvSpPr>
          <p:spPr bwMode="auto">
            <a:xfrm>
              <a:off x="1418" y="2165"/>
              <a:ext cx="1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200" i="1">
                  <a:solidFill>
                    <a:srgbClr val="000000"/>
                  </a:solidFill>
                </a:rPr>
                <a:t>P</a:t>
              </a:r>
              <a:r>
                <a:rPr lang="en-US" altLang="en-US" sz="2200" i="1" baseline="-25000">
                  <a:solidFill>
                    <a:srgbClr val="000000"/>
                  </a:solidFill>
                </a:rPr>
                <a:t>B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31090" name="Rectangle 45"/>
            <p:cNvSpPr>
              <a:spLocks noChangeArrowheads="1"/>
            </p:cNvSpPr>
            <p:nvPr/>
          </p:nvSpPr>
          <p:spPr bwMode="auto">
            <a:xfrm>
              <a:off x="2977" y="3910"/>
              <a:ext cx="2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200" i="1">
                  <a:solidFill>
                    <a:srgbClr val="000000"/>
                  </a:solidFill>
                </a:rPr>
                <a:t>Q</a:t>
              </a:r>
              <a:r>
                <a:rPr lang="en-US" altLang="en-US" sz="2200" baseline="-25000">
                  <a:solidFill>
                    <a:srgbClr val="000000"/>
                  </a:solidFill>
                </a:rPr>
                <a:t>2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31091" name="Rectangle 46"/>
            <p:cNvSpPr>
              <a:spLocks noChangeArrowheads="1"/>
            </p:cNvSpPr>
            <p:nvPr/>
          </p:nvSpPr>
          <p:spPr bwMode="auto">
            <a:xfrm>
              <a:off x="1418" y="2761"/>
              <a:ext cx="1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200" i="1">
                  <a:solidFill>
                    <a:srgbClr val="000000"/>
                  </a:solidFill>
                </a:rPr>
                <a:t>P</a:t>
              </a:r>
              <a:r>
                <a:rPr lang="en-US" altLang="en-US" sz="2200" i="1" baseline="-25000">
                  <a:solidFill>
                    <a:srgbClr val="000000"/>
                  </a:solidFill>
                </a:rPr>
                <a:t>S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4702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33" name="Freeform 17"/>
          <p:cNvSpPr>
            <a:spLocks/>
          </p:cNvSpPr>
          <p:nvPr/>
        </p:nvSpPr>
        <p:spPr bwMode="auto">
          <a:xfrm>
            <a:off x="4362450" y="3035300"/>
            <a:ext cx="1281113" cy="2089150"/>
          </a:xfrm>
          <a:custGeom>
            <a:avLst/>
            <a:gdLst>
              <a:gd name="T0" fmla="*/ 0 w 807"/>
              <a:gd name="T1" fmla="*/ 0 h 1316"/>
              <a:gd name="T2" fmla="*/ 0 w 807"/>
              <a:gd name="T3" fmla="*/ 2147483646 h 1316"/>
              <a:gd name="T4" fmla="*/ 2147483646 w 807"/>
              <a:gd name="T5" fmla="*/ 2147483646 h 1316"/>
              <a:gd name="T6" fmla="*/ 0 w 807"/>
              <a:gd name="T7" fmla="*/ 0 h 1316"/>
              <a:gd name="T8" fmla="*/ 0 60000 65536"/>
              <a:gd name="T9" fmla="*/ 0 60000 65536"/>
              <a:gd name="T10" fmla="*/ 0 60000 65536"/>
              <a:gd name="T11" fmla="*/ 0 60000 65536"/>
              <a:gd name="T12" fmla="*/ 0 w 807"/>
              <a:gd name="T13" fmla="*/ 0 h 1316"/>
              <a:gd name="T14" fmla="*/ 807 w 807"/>
              <a:gd name="T15" fmla="*/ 1316 h 13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7" h="1316">
                <a:moveTo>
                  <a:pt x="0" y="0"/>
                </a:moveTo>
                <a:lnTo>
                  <a:pt x="0" y="1316"/>
                </a:lnTo>
                <a:lnTo>
                  <a:pt x="807" y="7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741613" y="3035300"/>
            <a:ext cx="1620837" cy="2089150"/>
            <a:chOff x="1727" y="1912"/>
            <a:chExt cx="1021" cy="1316"/>
          </a:xfrm>
        </p:grpSpPr>
        <p:sp>
          <p:nvSpPr>
            <p:cNvPr id="132130" name="Rectangle 19"/>
            <p:cNvSpPr>
              <a:spLocks noChangeArrowheads="1"/>
            </p:cNvSpPr>
            <p:nvPr/>
          </p:nvSpPr>
          <p:spPr bwMode="auto">
            <a:xfrm>
              <a:off x="1727" y="1912"/>
              <a:ext cx="1021" cy="1316"/>
            </a:xfrm>
            <a:prstGeom prst="rect">
              <a:avLst/>
            </a:prstGeom>
            <a:solidFill>
              <a:srgbClr val="6CC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2131" name="Rectangle 20"/>
            <p:cNvSpPr>
              <a:spLocks noChangeArrowheads="1"/>
            </p:cNvSpPr>
            <p:nvPr/>
          </p:nvSpPr>
          <p:spPr bwMode="auto">
            <a:xfrm>
              <a:off x="1759" y="2422"/>
              <a:ext cx="89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2200">
                  <a:solidFill>
                    <a:srgbClr val="000000"/>
                  </a:solidFill>
                </a:rPr>
                <a:t>Adóbevétel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sp>
        <p:nvSpPr>
          <p:cNvPr id="132100" name="Freeform 21"/>
          <p:cNvSpPr>
            <a:spLocks/>
          </p:cNvSpPr>
          <p:nvPr/>
        </p:nvSpPr>
        <p:spPr bwMode="auto">
          <a:xfrm>
            <a:off x="2741613" y="1598613"/>
            <a:ext cx="4181475" cy="4570412"/>
          </a:xfrm>
          <a:custGeom>
            <a:avLst/>
            <a:gdLst>
              <a:gd name="T0" fmla="*/ 0 w 2634"/>
              <a:gd name="T1" fmla="*/ 0 h 2879"/>
              <a:gd name="T2" fmla="*/ 0 w 2634"/>
              <a:gd name="T3" fmla="*/ 2147483646 h 2879"/>
              <a:gd name="T4" fmla="*/ 2147483646 w 2634"/>
              <a:gd name="T5" fmla="*/ 2147483646 h 2879"/>
              <a:gd name="T6" fmla="*/ 0 60000 65536"/>
              <a:gd name="T7" fmla="*/ 0 60000 65536"/>
              <a:gd name="T8" fmla="*/ 0 60000 65536"/>
              <a:gd name="T9" fmla="*/ 0 w 2634"/>
              <a:gd name="T10" fmla="*/ 0 h 2879"/>
              <a:gd name="T11" fmla="*/ 2634 w 2634"/>
              <a:gd name="T12" fmla="*/ 2879 h 28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34" h="2879">
                <a:moveTo>
                  <a:pt x="0" y="0"/>
                </a:moveTo>
                <a:lnTo>
                  <a:pt x="0" y="2879"/>
                </a:lnTo>
                <a:lnTo>
                  <a:pt x="2634" y="287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1" name="Rectangle 22"/>
          <p:cNvSpPr>
            <a:spLocks noChangeArrowheads="1"/>
          </p:cNvSpPr>
          <p:nvPr/>
        </p:nvSpPr>
        <p:spPr bwMode="auto">
          <a:xfrm>
            <a:off x="5864225" y="6199188"/>
            <a:ext cx="1462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200" b="1">
                <a:solidFill>
                  <a:srgbClr val="000000"/>
                </a:solidFill>
              </a:rPr>
              <a:t>Mennyiség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32102" name="Rectangle 23"/>
          <p:cNvSpPr>
            <a:spLocks noChangeArrowheads="1"/>
          </p:cNvSpPr>
          <p:nvPr/>
        </p:nvSpPr>
        <p:spPr bwMode="auto">
          <a:xfrm>
            <a:off x="2520950" y="6207125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32103" name="Rectangle 24"/>
          <p:cNvSpPr>
            <a:spLocks noChangeArrowheads="1"/>
          </p:cNvSpPr>
          <p:nvPr/>
        </p:nvSpPr>
        <p:spPr bwMode="auto">
          <a:xfrm>
            <a:off x="2011363" y="1511300"/>
            <a:ext cx="3127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200" b="1">
                <a:solidFill>
                  <a:srgbClr val="000000"/>
                </a:solidFill>
              </a:rPr>
              <a:t>Ár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32104" name="Rectangle 25"/>
          <p:cNvSpPr>
            <a:spLocks noChangeArrowheads="1"/>
          </p:cNvSpPr>
          <p:nvPr/>
        </p:nvSpPr>
        <p:spPr bwMode="auto">
          <a:xfrm>
            <a:off x="3962400" y="1025525"/>
            <a:ext cx="218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200" b="1">
                <a:solidFill>
                  <a:srgbClr val="000000"/>
                </a:solidFill>
              </a:rPr>
              <a:t>(b) </a:t>
            </a:r>
            <a:r>
              <a:rPr lang="hu-HU" altLang="en-US" sz="2200" b="1">
                <a:solidFill>
                  <a:srgbClr val="000000"/>
                </a:solidFill>
              </a:rPr>
              <a:t>Közepes adó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60466" name="Freeform 50"/>
          <p:cNvSpPr>
            <a:spLocks/>
          </p:cNvSpPr>
          <p:nvPr/>
        </p:nvSpPr>
        <p:spPr bwMode="auto">
          <a:xfrm>
            <a:off x="4953000" y="3581400"/>
            <a:ext cx="654050" cy="1017588"/>
          </a:xfrm>
          <a:custGeom>
            <a:avLst/>
            <a:gdLst>
              <a:gd name="T0" fmla="*/ 0 w 412"/>
              <a:gd name="T1" fmla="*/ 0 h 641"/>
              <a:gd name="T2" fmla="*/ 0 w 412"/>
              <a:gd name="T3" fmla="*/ 2147483646 h 641"/>
              <a:gd name="T4" fmla="*/ 2147483646 w 412"/>
              <a:gd name="T5" fmla="*/ 2147483646 h 641"/>
              <a:gd name="T6" fmla="*/ 0 w 412"/>
              <a:gd name="T7" fmla="*/ 0 h 641"/>
              <a:gd name="T8" fmla="*/ 0 60000 65536"/>
              <a:gd name="T9" fmla="*/ 0 60000 65536"/>
              <a:gd name="T10" fmla="*/ 0 60000 65536"/>
              <a:gd name="T11" fmla="*/ 0 60000 65536"/>
              <a:gd name="T12" fmla="*/ 0 w 412"/>
              <a:gd name="T13" fmla="*/ 0 h 641"/>
              <a:gd name="T14" fmla="*/ 412 w 412"/>
              <a:gd name="T15" fmla="*/ 641 h 6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2" h="641">
                <a:moveTo>
                  <a:pt x="0" y="0"/>
                </a:moveTo>
                <a:lnTo>
                  <a:pt x="0" y="641"/>
                </a:lnTo>
                <a:lnTo>
                  <a:pt x="412" y="36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3" name="Freeform 47"/>
          <p:cNvSpPr>
            <a:spLocks/>
          </p:cNvSpPr>
          <p:nvPr/>
        </p:nvSpPr>
        <p:spPr bwMode="auto">
          <a:xfrm>
            <a:off x="4343400" y="4038600"/>
            <a:ext cx="654050" cy="1017588"/>
          </a:xfrm>
          <a:custGeom>
            <a:avLst/>
            <a:gdLst>
              <a:gd name="T0" fmla="*/ 0 w 412"/>
              <a:gd name="T1" fmla="*/ 0 h 641"/>
              <a:gd name="T2" fmla="*/ 0 w 412"/>
              <a:gd name="T3" fmla="*/ 2147483646 h 641"/>
              <a:gd name="T4" fmla="*/ 2147483646 w 412"/>
              <a:gd name="T5" fmla="*/ 2147483646 h 641"/>
              <a:gd name="T6" fmla="*/ 0 w 412"/>
              <a:gd name="T7" fmla="*/ 0 h 641"/>
              <a:gd name="T8" fmla="*/ 0 60000 65536"/>
              <a:gd name="T9" fmla="*/ 0 60000 65536"/>
              <a:gd name="T10" fmla="*/ 0 60000 65536"/>
              <a:gd name="T11" fmla="*/ 0 60000 65536"/>
              <a:gd name="T12" fmla="*/ 0 w 412"/>
              <a:gd name="T13" fmla="*/ 0 h 641"/>
              <a:gd name="T14" fmla="*/ 412 w 412"/>
              <a:gd name="T15" fmla="*/ 641 h 6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2" h="641">
                <a:moveTo>
                  <a:pt x="0" y="0"/>
                </a:moveTo>
                <a:lnTo>
                  <a:pt x="0" y="641"/>
                </a:lnTo>
                <a:lnTo>
                  <a:pt x="412" y="36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4" name="Freeform 48"/>
          <p:cNvSpPr>
            <a:spLocks/>
          </p:cNvSpPr>
          <p:nvPr/>
        </p:nvSpPr>
        <p:spPr bwMode="auto">
          <a:xfrm>
            <a:off x="4343400" y="3048000"/>
            <a:ext cx="654050" cy="1017588"/>
          </a:xfrm>
          <a:custGeom>
            <a:avLst/>
            <a:gdLst>
              <a:gd name="T0" fmla="*/ 0 w 412"/>
              <a:gd name="T1" fmla="*/ 0 h 641"/>
              <a:gd name="T2" fmla="*/ 0 w 412"/>
              <a:gd name="T3" fmla="*/ 2147483646 h 641"/>
              <a:gd name="T4" fmla="*/ 2147483646 w 412"/>
              <a:gd name="T5" fmla="*/ 2147483646 h 641"/>
              <a:gd name="T6" fmla="*/ 0 w 412"/>
              <a:gd name="T7" fmla="*/ 0 h 641"/>
              <a:gd name="T8" fmla="*/ 0 60000 65536"/>
              <a:gd name="T9" fmla="*/ 0 60000 65536"/>
              <a:gd name="T10" fmla="*/ 0 60000 65536"/>
              <a:gd name="T11" fmla="*/ 0 60000 65536"/>
              <a:gd name="T12" fmla="*/ 0 w 412"/>
              <a:gd name="T13" fmla="*/ 0 h 641"/>
              <a:gd name="T14" fmla="*/ 412 w 412"/>
              <a:gd name="T15" fmla="*/ 641 h 6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2" h="641">
                <a:moveTo>
                  <a:pt x="0" y="0"/>
                </a:moveTo>
                <a:lnTo>
                  <a:pt x="0" y="641"/>
                </a:lnTo>
                <a:lnTo>
                  <a:pt x="412" y="36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5" name="Freeform 49"/>
          <p:cNvSpPr>
            <a:spLocks/>
          </p:cNvSpPr>
          <p:nvPr/>
        </p:nvSpPr>
        <p:spPr bwMode="auto">
          <a:xfrm rot="10800000">
            <a:off x="4356100" y="3600450"/>
            <a:ext cx="654050" cy="1017588"/>
          </a:xfrm>
          <a:custGeom>
            <a:avLst/>
            <a:gdLst>
              <a:gd name="T0" fmla="*/ 0 w 412"/>
              <a:gd name="T1" fmla="*/ 0 h 641"/>
              <a:gd name="T2" fmla="*/ 0 w 412"/>
              <a:gd name="T3" fmla="*/ 2147483646 h 641"/>
              <a:gd name="T4" fmla="*/ 2147483646 w 412"/>
              <a:gd name="T5" fmla="*/ 2147483646 h 641"/>
              <a:gd name="T6" fmla="*/ 0 w 412"/>
              <a:gd name="T7" fmla="*/ 0 h 641"/>
              <a:gd name="T8" fmla="*/ 0 60000 65536"/>
              <a:gd name="T9" fmla="*/ 0 60000 65536"/>
              <a:gd name="T10" fmla="*/ 0 60000 65536"/>
              <a:gd name="T11" fmla="*/ 0 60000 65536"/>
              <a:gd name="T12" fmla="*/ 0 w 412"/>
              <a:gd name="T13" fmla="*/ 0 h 641"/>
              <a:gd name="T14" fmla="*/ 412 w 412"/>
              <a:gd name="T15" fmla="*/ 641 h 6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2" h="641">
                <a:moveTo>
                  <a:pt x="0" y="0"/>
                </a:moveTo>
                <a:lnTo>
                  <a:pt x="0" y="641"/>
                </a:lnTo>
                <a:lnTo>
                  <a:pt x="412" y="36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2109" name="Group 32"/>
          <p:cNvGrpSpPr>
            <a:grpSpLocks/>
          </p:cNvGrpSpPr>
          <p:nvPr/>
        </p:nvGrpSpPr>
        <p:grpSpPr bwMode="auto">
          <a:xfrm>
            <a:off x="3063875" y="3063875"/>
            <a:ext cx="3816350" cy="2967038"/>
            <a:chOff x="1930" y="1930"/>
            <a:chExt cx="2404" cy="1869"/>
          </a:xfrm>
        </p:grpSpPr>
        <p:sp>
          <p:nvSpPr>
            <p:cNvPr id="132128" name="Rectangle 33"/>
            <p:cNvSpPr>
              <a:spLocks noChangeArrowheads="1"/>
            </p:cNvSpPr>
            <p:nvPr/>
          </p:nvSpPr>
          <p:spPr bwMode="auto">
            <a:xfrm>
              <a:off x="3781" y="1930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2200">
                  <a:solidFill>
                    <a:srgbClr val="000000"/>
                  </a:solidFill>
                </a:rPr>
                <a:t>Kínálat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32129" name="Line 34"/>
            <p:cNvSpPr>
              <a:spLocks noChangeShapeType="1"/>
            </p:cNvSpPr>
            <p:nvPr/>
          </p:nvSpPr>
          <p:spPr bwMode="auto">
            <a:xfrm flipH="1">
              <a:off x="1930" y="2192"/>
              <a:ext cx="2217" cy="1607"/>
            </a:xfrm>
            <a:prstGeom prst="line">
              <a:avLst/>
            </a:prstGeom>
            <a:noFill/>
            <a:ln w="777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110" name="Group 35"/>
          <p:cNvGrpSpPr>
            <a:grpSpLocks/>
          </p:cNvGrpSpPr>
          <p:nvPr/>
        </p:nvGrpSpPr>
        <p:grpSpPr bwMode="auto">
          <a:xfrm>
            <a:off x="3032125" y="1908175"/>
            <a:ext cx="3892550" cy="3500438"/>
            <a:chOff x="1910" y="1202"/>
            <a:chExt cx="2452" cy="2205"/>
          </a:xfrm>
        </p:grpSpPr>
        <p:sp>
          <p:nvSpPr>
            <p:cNvPr id="132126" name="Rectangle 36"/>
            <p:cNvSpPr>
              <a:spLocks noChangeArrowheads="1"/>
            </p:cNvSpPr>
            <p:nvPr/>
          </p:nvSpPr>
          <p:spPr bwMode="auto">
            <a:xfrm>
              <a:off x="3710" y="3194"/>
              <a:ext cx="6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2200">
                  <a:solidFill>
                    <a:srgbClr val="000000"/>
                  </a:solidFill>
                </a:rPr>
                <a:t>Kereslet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32127" name="Line 37"/>
            <p:cNvSpPr>
              <a:spLocks noChangeShapeType="1"/>
            </p:cNvSpPr>
            <p:nvPr/>
          </p:nvSpPr>
          <p:spPr bwMode="auto">
            <a:xfrm>
              <a:off x="1910" y="1202"/>
              <a:ext cx="2270" cy="1976"/>
            </a:xfrm>
            <a:prstGeom prst="line">
              <a:avLst/>
            </a:prstGeom>
            <a:noFill/>
            <a:ln w="777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355850" y="2863850"/>
            <a:ext cx="2173288" cy="3678238"/>
            <a:chOff x="1484" y="1804"/>
            <a:chExt cx="1369" cy="2317"/>
          </a:xfrm>
        </p:grpSpPr>
        <p:sp>
          <p:nvSpPr>
            <p:cNvPr id="132121" name="Freeform 27"/>
            <p:cNvSpPr>
              <a:spLocks/>
            </p:cNvSpPr>
            <p:nvPr/>
          </p:nvSpPr>
          <p:spPr bwMode="auto">
            <a:xfrm>
              <a:off x="1743" y="1920"/>
              <a:ext cx="1005" cy="1949"/>
            </a:xfrm>
            <a:custGeom>
              <a:avLst/>
              <a:gdLst>
                <a:gd name="T0" fmla="*/ 1005 w 1005"/>
                <a:gd name="T1" fmla="*/ 1917 h 1957"/>
                <a:gd name="T2" fmla="*/ 1005 w 1005"/>
                <a:gd name="T3" fmla="*/ 0 h 1957"/>
                <a:gd name="T4" fmla="*/ 0 w 1005"/>
                <a:gd name="T5" fmla="*/ 0 h 1957"/>
                <a:gd name="T6" fmla="*/ 0 60000 65536"/>
                <a:gd name="T7" fmla="*/ 0 60000 65536"/>
                <a:gd name="T8" fmla="*/ 0 60000 65536"/>
                <a:gd name="T9" fmla="*/ 0 w 1005"/>
                <a:gd name="T10" fmla="*/ 0 h 1957"/>
                <a:gd name="T11" fmla="*/ 1005 w 1005"/>
                <a:gd name="T12" fmla="*/ 1957 h 19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5" h="1957">
                  <a:moveTo>
                    <a:pt x="1005" y="1957"/>
                  </a:moveTo>
                  <a:lnTo>
                    <a:pt x="1005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2" name="Line 28"/>
            <p:cNvSpPr>
              <a:spLocks noChangeShapeType="1"/>
            </p:cNvSpPr>
            <p:nvPr/>
          </p:nvSpPr>
          <p:spPr bwMode="auto">
            <a:xfrm flipH="1">
              <a:off x="1743" y="3220"/>
              <a:ext cx="100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3" name="Rectangle 29"/>
            <p:cNvSpPr>
              <a:spLocks noChangeArrowheads="1"/>
            </p:cNvSpPr>
            <p:nvPr/>
          </p:nvSpPr>
          <p:spPr bwMode="auto">
            <a:xfrm>
              <a:off x="1484" y="1804"/>
              <a:ext cx="1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200" i="1">
                  <a:solidFill>
                    <a:srgbClr val="000000"/>
                  </a:solidFill>
                </a:rPr>
                <a:t>P</a:t>
              </a:r>
              <a:r>
                <a:rPr lang="en-US" altLang="en-US" sz="2200" i="1" baseline="-25000">
                  <a:solidFill>
                    <a:srgbClr val="000000"/>
                  </a:solidFill>
                </a:rPr>
                <a:t>B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32124" name="Rectangle 30"/>
            <p:cNvSpPr>
              <a:spLocks noChangeArrowheads="1"/>
            </p:cNvSpPr>
            <p:nvPr/>
          </p:nvSpPr>
          <p:spPr bwMode="auto">
            <a:xfrm>
              <a:off x="2649" y="3910"/>
              <a:ext cx="2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200" i="1">
                  <a:solidFill>
                    <a:srgbClr val="000000"/>
                  </a:solidFill>
                </a:rPr>
                <a:t>Q</a:t>
              </a:r>
              <a:r>
                <a:rPr lang="en-US" altLang="en-US" sz="2200" baseline="-25000">
                  <a:solidFill>
                    <a:srgbClr val="000000"/>
                  </a:solidFill>
                </a:rPr>
                <a:t>2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32125" name="Rectangle 31"/>
            <p:cNvSpPr>
              <a:spLocks noChangeArrowheads="1"/>
            </p:cNvSpPr>
            <p:nvPr/>
          </p:nvSpPr>
          <p:spPr bwMode="auto">
            <a:xfrm>
              <a:off x="1484" y="3111"/>
              <a:ext cx="1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200" i="1">
                  <a:solidFill>
                    <a:srgbClr val="000000"/>
                  </a:solidFill>
                </a:rPr>
                <a:t>P</a:t>
              </a:r>
              <a:r>
                <a:rPr lang="en-US" altLang="en-US" sz="2200" i="1" baseline="-25000">
                  <a:solidFill>
                    <a:srgbClr val="000000"/>
                  </a:solidFill>
                </a:rPr>
                <a:t>S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4622800" y="2768600"/>
            <a:ext cx="936625" cy="866775"/>
            <a:chOff x="2912" y="1744"/>
            <a:chExt cx="590" cy="546"/>
          </a:xfrm>
        </p:grpSpPr>
        <p:sp>
          <p:nvSpPr>
            <p:cNvPr id="132119" name="Line 44"/>
            <p:cNvSpPr>
              <a:spLocks noChangeShapeType="1"/>
            </p:cNvSpPr>
            <p:nvPr/>
          </p:nvSpPr>
          <p:spPr bwMode="auto">
            <a:xfrm flipH="1">
              <a:off x="2912" y="1863"/>
              <a:ext cx="181" cy="4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0" name="Rectangle 46"/>
            <p:cNvSpPr>
              <a:spLocks noChangeArrowheads="1"/>
            </p:cNvSpPr>
            <p:nvPr/>
          </p:nvSpPr>
          <p:spPr bwMode="auto">
            <a:xfrm>
              <a:off x="3147" y="1744"/>
              <a:ext cx="3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2200">
                  <a:solidFill>
                    <a:srgbClr val="000000"/>
                  </a:solidFill>
                </a:rPr>
                <a:t>HTV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sp>
        <p:nvSpPr>
          <p:cNvPr id="60467" name="Text Box 51"/>
          <p:cNvSpPr txBox="1">
            <a:spLocks noChangeArrowheads="1"/>
          </p:cNvSpPr>
          <p:nvPr/>
        </p:nvSpPr>
        <p:spPr bwMode="auto">
          <a:xfrm>
            <a:off x="7162800" y="2743200"/>
            <a:ext cx="1752600" cy="132397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en-US" sz="1600" b="1"/>
              <a:t>Ha az adókulcs a kétszeresére nő, a HTV a négyszeresére nő</a:t>
            </a:r>
            <a:endParaRPr lang="en-US" altLang="en-US" sz="1600" b="1" i="1"/>
          </a:p>
        </p:txBody>
      </p:sp>
      <p:grpSp>
        <p:nvGrpSpPr>
          <p:cNvPr id="132114" name="Group 38"/>
          <p:cNvGrpSpPr>
            <a:grpSpLocks/>
          </p:cNvGrpSpPr>
          <p:nvPr/>
        </p:nvGrpSpPr>
        <p:grpSpPr bwMode="auto">
          <a:xfrm>
            <a:off x="5464175" y="4079875"/>
            <a:ext cx="323850" cy="2462213"/>
            <a:chOff x="3442" y="2570"/>
            <a:chExt cx="204" cy="1551"/>
          </a:xfrm>
        </p:grpSpPr>
        <p:sp>
          <p:nvSpPr>
            <p:cNvPr id="132115" name="Rectangle 39"/>
            <p:cNvSpPr>
              <a:spLocks noChangeArrowheads="1"/>
            </p:cNvSpPr>
            <p:nvPr/>
          </p:nvSpPr>
          <p:spPr bwMode="auto">
            <a:xfrm>
              <a:off x="3442" y="3910"/>
              <a:ext cx="2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200" i="1">
                  <a:solidFill>
                    <a:srgbClr val="000000"/>
                  </a:solidFill>
                </a:rPr>
                <a:t>Q</a:t>
              </a:r>
              <a:r>
                <a:rPr lang="en-US" altLang="en-US" sz="2200" baseline="-250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132116" name="Group 40"/>
            <p:cNvGrpSpPr>
              <a:grpSpLocks/>
            </p:cNvGrpSpPr>
            <p:nvPr/>
          </p:nvGrpSpPr>
          <p:grpSpPr bwMode="auto">
            <a:xfrm>
              <a:off x="3488" y="2570"/>
              <a:ext cx="115" cy="1299"/>
              <a:chOff x="3488" y="2570"/>
              <a:chExt cx="115" cy="1299"/>
            </a:xfrm>
          </p:grpSpPr>
          <p:sp>
            <p:nvSpPr>
              <p:cNvPr id="132117" name="Line 41"/>
              <p:cNvSpPr>
                <a:spLocks noChangeShapeType="1"/>
              </p:cNvSpPr>
              <p:nvPr/>
            </p:nvSpPr>
            <p:spPr bwMode="auto">
              <a:xfrm flipV="1">
                <a:off x="3542" y="2636"/>
                <a:ext cx="1" cy="12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118" name="Oval 42"/>
              <p:cNvSpPr>
                <a:spLocks noChangeArrowheads="1"/>
              </p:cNvSpPr>
              <p:nvPr/>
            </p:nvSpPr>
            <p:spPr bwMode="auto">
              <a:xfrm>
                <a:off x="3488" y="2570"/>
                <a:ext cx="115" cy="1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30643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3" grpId="0" animBg="1"/>
      <p:bldP spid="60466" grpId="0" animBg="1"/>
      <p:bldP spid="60463" grpId="0" animBg="1"/>
      <p:bldP spid="60464" grpId="0" animBg="1"/>
      <p:bldP spid="60465" grpId="0" animBg="1"/>
      <p:bldP spid="6046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9" name="Freeform 17"/>
          <p:cNvSpPr>
            <a:spLocks/>
          </p:cNvSpPr>
          <p:nvPr/>
        </p:nvSpPr>
        <p:spPr bwMode="auto">
          <a:xfrm>
            <a:off x="3076575" y="2120900"/>
            <a:ext cx="2457450" cy="3760788"/>
          </a:xfrm>
          <a:custGeom>
            <a:avLst/>
            <a:gdLst>
              <a:gd name="T0" fmla="*/ 0 w 1548"/>
              <a:gd name="T1" fmla="*/ 0 h 2369"/>
              <a:gd name="T2" fmla="*/ 0 w 1548"/>
              <a:gd name="T3" fmla="*/ 2147483646 h 2369"/>
              <a:gd name="T4" fmla="*/ 2147483646 w 1548"/>
              <a:gd name="T5" fmla="*/ 2147483646 h 2369"/>
              <a:gd name="T6" fmla="*/ 0 w 1548"/>
              <a:gd name="T7" fmla="*/ 0 h 2369"/>
              <a:gd name="T8" fmla="*/ 0 60000 65536"/>
              <a:gd name="T9" fmla="*/ 0 60000 65536"/>
              <a:gd name="T10" fmla="*/ 0 60000 65536"/>
              <a:gd name="T11" fmla="*/ 0 60000 65536"/>
              <a:gd name="T12" fmla="*/ 0 w 1548"/>
              <a:gd name="T13" fmla="*/ 0 h 2369"/>
              <a:gd name="T14" fmla="*/ 1548 w 1548"/>
              <a:gd name="T15" fmla="*/ 2369 h 23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8" h="2369">
                <a:moveTo>
                  <a:pt x="0" y="0"/>
                </a:moveTo>
                <a:lnTo>
                  <a:pt x="0" y="2369"/>
                </a:lnTo>
                <a:lnTo>
                  <a:pt x="1548" y="130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3" name="Rectangle 19"/>
          <p:cNvSpPr>
            <a:spLocks noChangeArrowheads="1"/>
          </p:cNvSpPr>
          <p:nvPr/>
        </p:nvSpPr>
        <p:spPr bwMode="auto">
          <a:xfrm>
            <a:off x="2657475" y="2120900"/>
            <a:ext cx="419100" cy="3760788"/>
          </a:xfrm>
          <a:prstGeom prst="rect">
            <a:avLst/>
          </a:prstGeom>
          <a:solidFill>
            <a:srgbClr val="6C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24" name="Freeform 21"/>
          <p:cNvSpPr>
            <a:spLocks/>
          </p:cNvSpPr>
          <p:nvPr/>
        </p:nvSpPr>
        <p:spPr bwMode="auto">
          <a:xfrm>
            <a:off x="2657475" y="1598613"/>
            <a:ext cx="4157663" cy="4570412"/>
          </a:xfrm>
          <a:custGeom>
            <a:avLst/>
            <a:gdLst>
              <a:gd name="T0" fmla="*/ 0 w 2619"/>
              <a:gd name="T1" fmla="*/ 0 h 2879"/>
              <a:gd name="T2" fmla="*/ 0 w 2619"/>
              <a:gd name="T3" fmla="*/ 2147483646 h 2879"/>
              <a:gd name="T4" fmla="*/ 2147483646 w 2619"/>
              <a:gd name="T5" fmla="*/ 2147483646 h 2879"/>
              <a:gd name="T6" fmla="*/ 0 60000 65536"/>
              <a:gd name="T7" fmla="*/ 0 60000 65536"/>
              <a:gd name="T8" fmla="*/ 0 60000 65536"/>
              <a:gd name="T9" fmla="*/ 0 w 2619"/>
              <a:gd name="T10" fmla="*/ 0 h 2879"/>
              <a:gd name="T11" fmla="*/ 2619 w 2619"/>
              <a:gd name="T12" fmla="*/ 2879 h 28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19" h="2879">
                <a:moveTo>
                  <a:pt x="0" y="0"/>
                </a:moveTo>
                <a:lnTo>
                  <a:pt x="0" y="2879"/>
                </a:lnTo>
                <a:lnTo>
                  <a:pt x="2619" y="287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Line 23"/>
          <p:cNvSpPr>
            <a:spLocks noChangeShapeType="1"/>
          </p:cNvSpPr>
          <p:nvPr/>
        </p:nvSpPr>
        <p:spPr bwMode="auto">
          <a:xfrm>
            <a:off x="2894013" y="1938338"/>
            <a:ext cx="3659187" cy="3106737"/>
          </a:xfrm>
          <a:prstGeom prst="line">
            <a:avLst/>
          </a:prstGeom>
          <a:noFill/>
          <a:ln w="77788">
            <a:solidFill>
              <a:srgbClr val="003F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6" name="Line 26"/>
          <p:cNvSpPr>
            <a:spLocks noChangeShapeType="1"/>
          </p:cNvSpPr>
          <p:nvPr/>
        </p:nvSpPr>
        <p:spPr bwMode="auto">
          <a:xfrm flipH="1">
            <a:off x="2894013" y="3479800"/>
            <a:ext cx="3606800" cy="2557463"/>
          </a:xfrm>
          <a:prstGeom prst="line">
            <a:avLst/>
          </a:prstGeom>
          <a:noFill/>
          <a:ln w="77788">
            <a:solidFill>
              <a:srgbClr val="003F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7" name="Rectangle 29"/>
          <p:cNvSpPr>
            <a:spLocks noChangeArrowheads="1"/>
          </p:cNvSpPr>
          <p:nvPr/>
        </p:nvSpPr>
        <p:spPr bwMode="auto">
          <a:xfrm>
            <a:off x="2401888" y="6207125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grpSp>
        <p:nvGrpSpPr>
          <p:cNvPr id="133128" name="Group 31"/>
          <p:cNvGrpSpPr>
            <a:grpSpLocks/>
          </p:cNvGrpSpPr>
          <p:nvPr/>
        </p:nvGrpSpPr>
        <p:grpSpPr bwMode="auto">
          <a:xfrm>
            <a:off x="5345113" y="4073525"/>
            <a:ext cx="323850" cy="2468563"/>
            <a:chOff x="3367" y="2566"/>
            <a:chExt cx="204" cy="1555"/>
          </a:xfrm>
        </p:grpSpPr>
        <p:sp>
          <p:nvSpPr>
            <p:cNvPr id="133140" name="Line 32"/>
            <p:cNvSpPr>
              <a:spLocks noChangeShapeType="1"/>
            </p:cNvSpPr>
            <p:nvPr/>
          </p:nvSpPr>
          <p:spPr bwMode="auto">
            <a:xfrm flipV="1">
              <a:off x="3481" y="2636"/>
              <a:ext cx="1" cy="12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1" name="Oval 33"/>
            <p:cNvSpPr>
              <a:spLocks noChangeArrowheads="1"/>
            </p:cNvSpPr>
            <p:nvPr/>
          </p:nvSpPr>
          <p:spPr bwMode="auto">
            <a:xfrm>
              <a:off x="3420" y="2566"/>
              <a:ext cx="115" cy="1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142" name="Rectangle 34"/>
            <p:cNvSpPr>
              <a:spLocks noChangeArrowheads="1"/>
            </p:cNvSpPr>
            <p:nvPr/>
          </p:nvSpPr>
          <p:spPr bwMode="auto">
            <a:xfrm>
              <a:off x="3367" y="3910"/>
              <a:ext cx="2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200" i="1">
                  <a:solidFill>
                    <a:srgbClr val="000000"/>
                  </a:solidFill>
                </a:rPr>
                <a:t>Q</a:t>
              </a:r>
              <a:r>
                <a:rPr lang="en-US" altLang="en-US" sz="2200" baseline="-250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sp>
        <p:nvSpPr>
          <p:cNvPr id="133129" name="Rectangle 35"/>
          <p:cNvSpPr>
            <a:spLocks noChangeArrowheads="1"/>
          </p:cNvSpPr>
          <p:nvPr/>
        </p:nvSpPr>
        <p:spPr bwMode="auto">
          <a:xfrm>
            <a:off x="3990975" y="1025525"/>
            <a:ext cx="16970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200" b="1">
                <a:solidFill>
                  <a:srgbClr val="000000"/>
                </a:solidFill>
              </a:rPr>
              <a:t>(c) </a:t>
            </a:r>
            <a:r>
              <a:rPr lang="hu-HU" altLang="en-US" sz="2200" b="1">
                <a:solidFill>
                  <a:srgbClr val="000000"/>
                </a:solidFill>
              </a:rPr>
              <a:t>Nagy adó</a:t>
            </a:r>
            <a:endParaRPr lang="en-US" altLang="en-US" sz="2400">
              <a:latin typeface="Times New Roman" pitchFamily="18" charset="0"/>
            </a:endParaRP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227263" y="1927225"/>
            <a:ext cx="1009650" cy="4614863"/>
            <a:chOff x="1403" y="1214"/>
            <a:chExt cx="636" cy="2907"/>
          </a:xfrm>
        </p:grpSpPr>
        <p:sp>
          <p:nvSpPr>
            <p:cNvPr id="133134" name="Rectangle 37"/>
            <p:cNvSpPr>
              <a:spLocks noChangeArrowheads="1"/>
            </p:cNvSpPr>
            <p:nvPr/>
          </p:nvSpPr>
          <p:spPr bwMode="auto">
            <a:xfrm>
              <a:off x="1403" y="1214"/>
              <a:ext cx="1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200" i="1">
                  <a:solidFill>
                    <a:srgbClr val="000000"/>
                  </a:solidFill>
                </a:rPr>
                <a:t>P</a:t>
              </a:r>
              <a:r>
                <a:rPr lang="en-US" altLang="en-US" sz="2200" i="1" baseline="-25000">
                  <a:solidFill>
                    <a:srgbClr val="000000"/>
                  </a:solidFill>
                </a:rPr>
                <a:t>B</a:t>
              </a: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133135" name="Group 38"/>
            <p:cNvGrpSpPr>
              <a:grpSpLocks/>
            </p:cNvGrpSpPr>
            <p:nvPr/>
          </p:nvGrpSpPr>
          <p:grpSpPr bwMode="auto">
            <a:xfrm>
              <a:off x="1674" y="1336"/>
              <a:ext cx="365" cy="2785"/>
              <a:chOff x="1674" y="1336"/>
              <a:chExt cx="365" cy="2785"/>
            </a:xfrm>
          </p:grpSpPr>
          <p:sp>
            <p:nvSpPr>
              <p:cNvPr id="133137" name="Freeform 39"/>
              <p:cNvSpPr>
                <a:spLocks/>
              </p:cNvSpPr>
              <p:nvPr/>
            </p:nvSpPr>
            <p:spPr bwMode="auto">
              <a:xfrm>
                <a:off x="1674" y="1336"/>
                <a:ext cx="264" cy="2533"/>
              </a:xfrm>
              <a:custGeom>
                <a:avLst/>
                <a:gdLst>
                  <a:gd name="T0" fmla="*/ 264 w 264"/>
                  <a:gd name="T1" fmla="*/ 2533 h 2533"/>
                  <a:gd name="T2" fmla="*/ 264 w 264"/>
                  <a:gd name="T3" fmla="*/ 0 h 2533"/>
                  <a:gd name="T4" fmla="*/ 0 w 264"/>
                  <a:gd name="T5" fmla="*/ 0 h 2533"/>
                  <a:gd name="T6" fmla="*/ 0 60000 65536"/>
                  <a:gd name="T7" fmla="*/ 0 60000 65536"/>
                  <a:gd name="T8" fmla="*/ 0 60000 65536"/>
                  <a:gd name="T9" fmla="*/ 0 w 264"/>
                  <a:gd name="T10" fmla="*/ 0 h 2533"/>
                  <a:gd name="T11" fmla="*/ 264 w 264"/>
                  <a:gd name="T12" fmla="*/ 2533 h 25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4" h="2533">
                    <a:moveTo>
                      <a:pt x="264" y="2533"/>
                    </a:moveTo>
                    <a:lnTo>
                      <a:pt x="264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38" name="Line 40"/>
              <p:cNvSpPr>
                <a:spLocks noChangeShapeType="1"/>
              </p:cNvSpPr>
              <p:nvPr/>
            </p:nvSpPr>
            <p:spPr bwMode="auto">
              <a:xfrm flipH="1">
                <a:off x="1674" y="3705"/>
                <a:ext cx="264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39" name="Rectangle 41"/>
              <p:cNvSpPr>
                <a:spLocks noChangeArrowheads="1"/>
              </p:cNvSpPr>
              <p:nvPr/>
            </p:nvSpPr>
            <p:spPr bwMode="auto">
              <a:xfrm>
                <a:off x="1835" y="3910"/>
                <a:ext cx="20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2200" i="1">
                    <a:solidFill>
                      <a:srgbClr val="000000"/>
                    </a:solidFill>
                  </a:rPr>
                  <a:t>Q</a:t>
                </a:r>
                <a:r>
                  <a:rPr lang="en-US" altLang="en-US" sz="2200" baseline="-25000">
                    <a:solidFill>
                      <a:srgbClr val="000000"/>
                    </a:solidFill>
                  </a:rPr>
                  <a:t>2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133136" name="Rectangle 42"/>
            <p:cNvSpPr>
              <a:spLocks noChangeArrowheads="1"/>
            </p:cNvSpPr>
            <p:nvPr/>
          </p:nvSpPr>
          <p:spPr bwMode="auto">
            <a:xfrm>
              <a:off x="1403" y="3582"/>
              <a:ext cx="1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200" i="1">
                  <a:solidFill>
                    <a:srgbClr val="000000"/>
                  </a:solidFill>
                </a:rPr>
                <a:t>P</a:t>
              </a:r>
              <a:r>
                <a:rPr lang="en-US" altLang="en-US" sz="2200" i="1" baseline="-25000">
                  <a:solidFill>
                    <a:srgbClr val="000000"/>
                  </a:solidFill>
                </a:rPr>
                <a:t>S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34" name="Group 43"/>
          <p:cNvGrpSpPr>
            <a:grpSpLocks/>
          </p:cNvGrpSpPr>
          <p:nvPr/>
        </p:nvGrpSpPr>
        <p:grpSpPr bwMode="auto">
          <a:xfrm>
            <a:off x="4622800" y="2768600"/>
            <a:ext cx="936625" cy="866775"/>
            <a:chOff x="2912" y="1744"/>
            <a:chExt cx="590" cy="546"/>
          </a:xfrm>
        </p:grpSpPr>
        <p:sp>
          <p:nvSpPr>
            <p:cNvPr id="133132" name="Line 44"/>
            <p:cNvSpPr>
              <a:spLocks noChangeShapeType="1"/>
            </p:cNvSpPr>
            <p:nvPr/>
          </p:nvSpPr>
          <p:spPr bwMode="auto">
            <a:xfrm flipH="1">
              <a:off x="2912" y="1863"/>
              <a:ext cx="181" cy="4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3" name="Rectangle 46"/>
            <p:cNvSpPr>
              <a:spLocks noChangeArrowheads="1"/>
            </p:cNvSpPr>
            <p:nvPr/>
          </p:nvSpPr>
          <p:spPr bwMode="auto">
            <a:xfrm>
              <a:off x="3147" y="1744"/>
              <a:ext cx="3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2200">
                  <a:solidFill>
                    <a:srgbClr val="000000"/>
                  </a:solidFill>
                </a:rPr>
                <a:t>HTV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1354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5" name="Freeform 17"/>
          <p:cNvSpPr>
            <a:spLocks/>
          </p:cNvSpPr>
          <p:nvPr/>
        </p:nvSpPr>
        <p:spPr bwMode="auto">
          <a:xfrm>
            <a:off x="2487613" y="2786063"/>
            <a:ext cx="4168775" cy="2916237"/>
          </a:xfrm>
          <a:custGeom>
            <a:avLst/>
            <a:gdLst>
              <a:gd name="T0" fmla="*/ 0 w 167"/>
              <a:gd name="T1" fmla="*/ 2147483646 h 116"/>
              <a:gd name="T2" fmla="*/ 2147483646 w 167"/>
              <a:gd name="T3" fmla="*/ 0 h 116"/>
              <a:gd name="T4" fmla="*/ 0 60000 65536"/>
              <a:gd name="T5" fmla="*/ 0 60000 65536"/>
              <a:gd name="T6" fmla="*/ 0 w 167"/>
              <a:gd name="T7" fmla="*/ 0 h 116"/>
              <a:gd name="T8" fmla="*/ 167 w 167"/>
              <a:gd name="T9" fmla="*/ 116 h 1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7" h="116">
                <a:moveTo>
                  <a:pt x="0" y="116"/>
                </a:moveTo>
                <a:cubicBezTo>
                  <a:pt x="30" y="116"/>
                  <a:pt x="133" y="105"/>
                  <a:pt x="167" y="0"/>
                </a:cubicBezTo>
              </a:path>
            </a:pathLst>
          </a:custGeom>
          <a:noFill/>
          <a:ln w="74613">
            <a:solidFill>
              <a:srgbClr val="5F16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47" name="Freeform 18"/>
          <p:cNvSpPr>
            <a:spLocks/>
          </p:cNvSpPr>
          <p:nvPr/>
        </p:nvSpPr>
        <p:spPr bwMode="auto">
          <a:xfrm>
            <a:off x="2487613" y="1955800"/>
            <a:ext cx="4468812" cy="3771900"/>
          </a:xfrm>
          <a:custGeom>
            <a:avLst/>
            <a:gdLst>
              <a:gd name="T0" fmla="*/ 0 w 2815"/>
              <a:gd name="T1" fmla="*/ 0 h 2376"/>
              <a:gd name="T2" fmla="*/ 0 w 2815"/>
              <a:gd name="T3" fmla="*/ 2147483646 h 2376"/>
              <a:gd name="T4" fmla="*/ 2147483646 w 2815"/>
              <a:gd name="T5" fmla="*/ 2147483646 h 2376"/>
              <a:gd name="T6" fmla="*/ 0 60000 65536"/>
              <a:gd name="T7" fmla="*/ 0 60000 65536"/>
              <a:gd name="T8" fmla="*/ 0 60000 65536"/>
              <a:gd name="T9" fmla="*/ 0 w 2815"/>
              <a:gd name="T10" fmla="*/ 0 h 2376"/>
              <a:gd name="T11" fmla="*/ 2815 w 2815"/>
              <a:gd name="T12" fmla="*/ 2376 h 2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5" h="2376">
                <a:moveTo>
                  <a:pt x="0" y="0"/>
                </a:moveTo>
                <a:lnTo>
                  <a:pt x="0" y="2376"/>
                </a:lnTo>
                <a:lnTo>
                  <a:pt x="2815" y="2376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48" name="Rectangle 19"/>
          <p:cNvSpPr>
            <a:spLocks noChangeArrowheads="1"/>
          </p:cNvSpPr>
          <p:nvPr/>
        </p:nvSpPr>
        <p:spPr bwMode="auto">
          <a:xfrm>
            <a:off x="1735138" y="1252538"/>
            <a:ext cx="4911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100" b="1">
                <a:solidFill>
                  <a:srgbClr val="000000"/>
                </a:solidFill>
              </a:rPr>
              <a:t>A holtteherveszteség folyamatosan nő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34149" name="Rectangle 21"/>
          <p:cNvSpPr>
            <a:spLocks noChangeArrowheads="1"/>
          </p:cNvSpPr>
          <p:nvPr/>
        </p:nvSpPr>
        <p:spPr bwMode="auto">
          <a:xfrm>
            <a:off x="1677988" y="2254250"/>
            <a:ext cx="53816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100" b="1">
                <a:solidFill>
                  <a:srgbClr val="000000"/>
                </a:solidFill>
              </a:rPr>
              <a:t>HTV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34150" name="Rectangle 22"/>
          <p:cNvSpPr>
            <a:spLocks noChangeArrowheads="1"/>
          </p:cNvSpPr>
          <p:nvPr/>
        </p:nvSpPr>
        <p:spPr bwMode="auto">
          <a:xfrm>
            <a:off x="2162175" y="5888038"/>
            <a:ext cx="1476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1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34151" name="Rectangle 23"/>
          <p:cNvSpPr>
            <a:spLocks noChangeArrowheads="1"/>
          </p:cNvSpPr>
          <p:nvPr/>
        </p:nvSpPr>
        <p:spPr bwMode="auto">
          <a:xfrm>
            <a:off x="5922963" y="5880100"/>
            <a:ext cx="14049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100" b="1">
                <a:solidFill>
                  <a:srgbClr val="000000"/>
                </a:solidFill>
              </a:rPr>
              <a:t>Adómérték</a:t>
            </a:r>
            <a:endParaRPr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4329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7226300" y="6245225"/>
            <a:ext cx="14605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/>
            <a:fld id="{562E36C3-CA3A-42E0-AFFF-B277CD347C3E}" type="slidenum">
              <a:rPr lang="en-US" altLang="en-US" sz="1400"/>
              <a:pPr algn="l"/>
              <a:t>65</a:t>
            </a:fld>
            <a:endParaRPr lang="en-US" altLang="en-US" sz="1400"/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382000" cy="488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Az adó növekedésével a HTV folyamatosan nő</a:t>
            </a:r>
            <a:endParaRPr lang="en-US" altLang="en-US" smtClean="0"/>
          </a:p>
          <a:p>
            <a:pPr eaLnBrk="1" hangingPunct="1"/>
            <a:r>
              <a:rPr lang="hu-HU" altLang="en-US" smtClean="0"/>
              <a:t>Viszont az adóbevétel eleinte nő, majd csökkenni kezd</a:t>
            </a:r>
            <a:endParaRPr lang="en-US" altLang="en-US" smtClean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hu-HU" dirty="0" smtClean="0"/>
              <a:t>A holtteher-veszteség és az adóbevétel változása</a:t>
            </a:r>
            <a:endParaRPr lang="en-US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7226300" y="6245225"/>
            <a:ext cx="14605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/>
            <a:fld id="{B2E9570C-A56A-4D31-9A53-3CB34F94CB69}" type="slidenum">
              <a:rPr lang="en-US" altLang="en-US" sz="1400"/>
              <a:pPr algn="l"/>
              <a:t>66</a:t>
            </a:fld>
            <a:endParaRPr lang="en-US" altLang="en-US" sz="14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hu-HU" dirty="0"/>
              <a:t>A holtteher-veszteség és az adóbevétel változása</a:t>
            </a:r>
            <a:endParaRPr lang="en-US" dirty="0" smtClean="0">
              <a:latin typeface="Tahoma" charset="0"/>
            </a:endParaRP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82000" cy="5041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dirty="0" smtClean="0"/>
              <a:t>Adóbevétel </a:t>
            </a:r>
            <a:r>
              <a:rPr lang="en-US" altLang="en-US" dirty="0" smtClean="0"/>
              <a:t>= ad</a:t>
            </a:r>
            <a:r>
              <a:rPr lang="hu-HU" altLang="en-US" dirty="0" err="1" smtClean="0"/>
              <a:t>ómérték</a:t>
            </a:r>
            <a:r>
              <a:rPr lang="hu-HU" altLang="en-US" dirty="0" smtClean="0"/>
              <a:t> * eladott mennyiség</a:t>
            </a:r>
            <a:endParaRPr lang="en-US" altLang="en-US" dirty="0" smtClean="0"/>
          </a:p>
          <a:p>
            <a:pPr lvl="1" eaLnBrk="1" hangingPunct="1"/>
            <a:r>
              <a:rPr lang="en-US" altLang="en-US" i="1" dirty="0" smtClean="0"/>
              <a:t>TR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× </a:t>
            </a:r>
            <a:r>
              <a:rPr lang="en-US" altLang="en-US" i="1" dirty="0" smtClean="0"/>
              <a:t>Q</a:t>
            </a:r>
          </a:p>
          <a:p>
            <a:pPr eaLnBrk="1" hangingPunct="1"/>
            <a:r>
              <a:rPr lang="en-US" altLang="en-US" i="1" dirty="0" smtClean="0"/>
              <a:t>T</a:t>
            </a:r>
            <a:r>
              <a:rPr lang="en-US" altLang="en-US" dirty="0" smtClean="0"/>
              <a:t>↑ </a:t>
            </a:r>
            <a:r>
              <a:rPr lang="hu-HU" altLang="en-US" dirty="0" smtClean="0"/>
              <a:t>hatására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Q</a:t>
            </a:r>
            <a:r>
              <a:rPr lang="en-US" altLang="en-US" dirty="0" smtClean="0"/>
              <a:t>↓</a:t>
            </a:r>
          </a:p>
          <a:p>
            <a:pPr eaLnBrk="1" hangingPunct="1"/>
            <a:r>
              <a:rPr lang="en-US" altLang="en-US" i="1" dirty="0" smtClean="0"/>
              <a:t>T</a:t>
            </a:r>
            <a:r>
              <a:rPr lang="en-US" altLang="en-US" dirty="0" smtClean="0"/>
              <a:t>↑ </a:t>
            </a:r>
            <a:r>
              <a:rPr lang="hu-HU" altLang="en-US" dirty="0" smtClean="0"/>
              <a:t>hatása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TR</a:t>
            </a:r>
            <a:r>
              <a:rPr lang="en-US" altLang="en-US" dirty="0" smtClean="0"/>
              <a:t> </a:t>
            </a:r>
            <a:r>
              <a:rPr lang="hu-HU" altLang="en-US" dirty="0" smtClean="0"/>
              <a:t>nem egyértelmű</a:t>
            </a:r>
            <a:endParaRPr lang="en-US" altLang="en-US" dirty="0" smtClean="0"/>
          </a:p>
          <a:p>
            <a:pPr lvl="1" eaLnBrk="1" hangingPunct="1"/>
            <a:r>
              <a:rPr lang="en-US" altLang="en-US" i="1" dirty="0" smtClean="0"/>
              <a:t>T</a:t>
            </a:r>
            <a:r>
              <a:rPr lang="en-US" altLang="en-US" dirty="0" smtClean="0"/>
              <a:t>↑ </a:t>
            </a:r>
            <a:r>
              <a:rPr lang="hu-HU" altLang="en-US" dirty="0" smtClean="0"/>
              <a:t>hatására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TR</a:t>
            </a:r>
            <a:r>
              <a:rPr lang="en-US" altLang="en-US" dirty="0" smtClean="0"/>
              <a:t>↑ </a:t>
            </a:r>
            <a:r>
              <a:rPr lang="hu-HU" altLang="en-US" dirty="0" smtClean="0"/>
              <a:t>ha az adókulcs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) </a:t>
            </a:r>
            <a:r>
              <a:rPr lang="hu-HU" altLang="en-US" dirty="0" smtClean="0"/>
              <a:t>kicsi</a:t>
            </a:r>
            <a:endParaRPr lang="en-US" altLang="en-US" dirty="0" smtClean="0"/>
          </a:p>
          <a:p>
            <a:pPr lvl="1" eaLnBrk="1" hangingPunct="1"/>
            <a:r>
              <a:rPr lang="en-US" altLang="en-US" i="1" dirty="0" smtClean="0"/>
              <a:t>T</a:t>
            </a:r>
            <a:r>
              <a:rPr lang="en-US" altLang="en-US" dirty="0" smtClean="0"/>
              <a:t>↑ </a:t>
            </a:r>
            <a:r>
              <a:rPr lang="hu-HU" altLang="en-US" dirty="0" smtClean="0"/>
              <a:t>hatására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TR</a:t>
            </a:r>
            <a:r>
              <a:rPr lang="en-US" altLang="en-US" dirty="0" smtClean="0"/>
              <a:t>↓ </a:t>
            </a:r>
            <a:r>
              <a:rPr lang="hu-HU" altLang="en-US" dirty="0" smtClean="0"/>
              <a:t>ha az adókulcs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) </a:t>
            </a:r>
            <a:r>
              <a:rPr lang="hu-HU" altLang="en-US" dirty="0" smtClean="0"/>
              <a:t>nagy</a:t>
            </a:r>
            <a:endParaRPr lang="en-US" altLang="en-US" dirty="0" smtClean="0"/>
          </a:p>
          <a:p>
            <a:pPr eaLnBrk="1" hangingPunct="1"/>
            <a:r>
              <a:rPr lang="hu-HU" altLang="en-US" dirty="0" smtClean="0"/>
              <a:t>Ez az összefüggés a </a:t>
            </a:r>
            <a:r>
              <a:rPr lang="hu-HU" altLang="en-US" dirty="0" err="1" smtClean="0"/>
              <a:t>Laffer-görbe</a:t>
            </a:r>
            <a:endParaRPr lang="en-US" alt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3249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1" name="Freeform 17"/>
          <p:cNvSpPr>
            <a:spLocks/>
          </p:cNvSpPr>
          <p:nvPr/>
        </p:nvSpPr>
        <p:spPr bwMode="auto">
          <a:xfrm>
            <a:off x="2598738" y="3238500"/>
            <a:ext cx="4143375" cy="2489200"/>
          </a:xfrm>
          <a:custGeom>
            <a:avLst/>
            <a:gdLst>
              <a:gd name="T0" fmla="*/ 2147483646 w 166"/>
              <a:gd name="T1" fmla="*/ 2147483646 h 99"/>
              <a:gd name="T2" fmla="*/ 2147483646 w 166"/>
              <a:gd name="T3" fmla="*/ 0 h 99"/>
              <a:gd name="T4" fmla="*/ 0 w 166"/>
              <a:gd name="T5" fmla="*/ 2147483646 h 99"/>
              <a:gd name="T6" fmla="*/ 0 60000 65536"/>
              <a:gd name="T7" fmla="*/ 0 60000 65536"/>
              <a:gd name="T8" fmla="*/ 0 60000 65536"/>
              <a:gd name="T9" fmla="*/ 0 w 166"/>
              <a:gd name="T10" fmla="*/ 0 h 99"/>
              <a:gd name="T11" fmla="*/ 166 w 166"/>
              <a:gd name="T12" fmla="*/ 99 h 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99">
                <a:moveTo>
                  <a:pt x="166" y="99"/>
                </a:moveTo>
                <a:cubicBezTo>
                  <a:pt x="140" y="20"/>
                  <a:pt x="112" y="0"/>
                  <a:pt x="87" y="0"/>
                </a:cubicBezTo>
                <a:cubicBezTo>
                  <a:pt x="62" y="0"/>
                  <a:pt x="27" y="20"/>
                  <a:pt x="0" y="99"/>
                </a:cubicBezTo>
              </a:path>
            </a:pathLst>
          </a:custGeom>
          <a:noFill/>
          <a:ln w="74613">
            <a:solidFill>
              <a:srgbClr val="75BC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19" name="Freeform 18"/>
          <p:cNvSpPr>
            <a:spLocks/>
          </p:cNvSpPr>
          <p:nvPr/>
        </p:nvSpPr>
        <p:spPr bwMode="auto">
          <a:xfrm>
            <a:off x="2573338" y="1930400"/>
            <a:ext cx="4468812" cy="3797300"/>
          </a:xfrm>
          <a:custGeom>
            <a:avLst/>
            <a:gdLst>
              <a:gd name="T0" fmla="*/ 0 w 2815"/>
              <a:gd name="T1" fmla="*/ 0 h 2392"/>
              <a:gd name="T2" fmla="*/ 0 w 2815"/>
              <a:gd name="T3" fmla="*/ 2147483646 h 2392"/>
              <a:gd name="T4" fmla="*/ 2147483646 w 2815"/>
              <a:gd name="T5" fmla="*/ 2147483646 h 2392"/>
              <a:gd name="T6" fmla="*/ 0 60000 65536"/>
              <a:gd name="T7" fmla="*/ 0 60000 65536"/>
              <a:gd name="T8" fmla="*/ 0 60000 65536"/>
              <a:gd name="T9" fmla="*/ 0 w 2815"/>
              <a:gd name="T10" fmla="*/ 0 h 2392"/>
              <a:gd name="T11" fmla="*/ 2815 w 2815"/>
              <a:gd name="T12" fmla="*/ 2392 h 2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5" h="2392">
                <a:moveTo>
                  <a:pt x="0" y="0"/>
                </a:moveTo>
                <a:lnTo>
                  <a:pt x="0" y="2392"/>
                </a:lnTo>
                <a:lnTo>
                  <a:pt x="2815" y="2392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0" name="Rectangle 19"/>
          <p:cNvSpPr>
            <a:spLocks noChangeArrowheads="1"/>
          </p:cNvSpPr>
          <p:nvPr/>
        </p:nvSpPr>
        <p:spPr bwMode="auto">
          <a:xfrm>
            <a:off x="508000" y="1312863"/>
            <a:ext cx="58531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100" b="1">
                <a:solidFill>
                  <a:srgbClr val="000000"/>
                </a:solidFill>
              </a:rPr>
              <a:t>Laffer-görbe: az adó eleinte nő, majd csökken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37221" name="Rectangle 20"/>
          <p:cNvSpPr>
            <a:spLocks noChangeArrowheads="1"/>
          </p:cNvSpPr>
          <p:nvPr/>
        </p:nvSpPr>
        <p:spPr bwMode="auto">
          <a:xfrm>
            <a:off x="1803400" y="1871663"/>
            <a:ext cx="6127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100" b="1">
                <a:solidFill>
                  <a:srgbClr val="000000"/>
                </a:solidFill>
              </a:rPr>
              <a:t>Adó-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37222" name="Rectangle 21"/>
          <p:cNvSpPr>
            <a:spLocks noChangeArrowheads="1"/>
          </p:cNvSpPr>
          <p:nvPr/>
        </p:nvSpPr>
        <p:spPr bwMode="auto">
          <a:xfrm>
            <a:off x="1390650" y="2195513"/>
            <a:ext cx="9271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100" b="1">
                <a:solidFill>
                  <a:srgbClr val="000000"/>
                </a:solidFill>
              </a:rPr>
              <a:t>bevétel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37223" name="Rectangle 22"/>
          <p:cNvSpPr>
            <a:spLocks noChangeArrowheads="1"/>
          </p:cNvSpPr>
          <p:nvPr/>
        </p:nvSpPr>
        <p:spPr bwMode="auto">
          <a:xfrm>
            <a:off x="2366963" y="5878513"/>
            <a:ext cx="1476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1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37224" name="Rectangle 23"/>
          <p:cNvSpPr>
            <a:spLocks noChangeArrowheads="1"/>
          </p:cNvSpPr>
          <p:nvPr/>
        </p:nvSpPr>
        <p:spPr bwMode="auto">
          <a:xfrm>
            <a:off x="5907088" y="5870575"/>
            <a:ext cx="121126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100" b="1">
                <a:solidFill>
                  <a:srgbClr val="000000"/>
                </a:solidFill>
              </a:rPr>
              <a:t>Adókulcs</a:t>
            </a:r>
            <a:endParaRPr lang="en-US" altLang="en-US" sz="2400">
              <a:latin typeface="Times New Roman" pitchFamily="18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648200" y="3200400"/>
            <a:ext cx="457200" cy="2957513"/>
            <a:chOff x="2928" y="2016"/>
            <a:chExt cx="288" cy="1863"/>
          </a:xfrm>
        </p:grpSpPr>
        <p:sp>
          <p:nvSpPr>
            <p:cNvPr id="137227" name="Line 24"/>
            <p:cNvSpPr>
              <a:spLocks noChangeShapeType="1"/>
            </p:cNvSpPr>
            <p:nvPr/>
          </p:nvSpPr>
          <p:spPr bwMode="auto">
            <a:xfrm>
              <a:off x="3024" y="2016"/>
              <a:ext cx="0" cy="15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28" name="Text Box 25"/>
            <p:cNvSpPr txBox="1">
              <a:spLocks noChangeArrowheads="1"/>
            </p:cNvSpPr>
            <p:nvPr/>
          </p:nvSpPr>
          <p:spPr bwMode="auto">
            <a:xfrm>
              <a:off x="2928" y="364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i="1"/>
                <a:t>T</a:t>
              </a:r>
              <a:r>
                <a:rPr lang="en-US" altLang="en-US" b="1" baseline="-25000"/>
                <a:t>1</a:t>
              </a:r>
            </a:p>
          </p:txBody>
        </p:sp>
      </p:grp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7010400" y="2590800"/>
            <a:ext cx="1828800" cy="14462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en-US" sz="1600" b="1"/>
              <a:t>Megjegyzés:</a:t>
            </a:r>
          </a:p>
          <a:p>
            <a:pPr eaLnBrk="1" hangingPunct="1">
              <a:spcBef>
                <a:spcPct val="50000"/>
              </a:spcBef>
            </a:pPr>
            <a:r>
              <a:rPr lang="hu-HU" altLang="en-US" sz="1600" b="1"/>
              <a:t>Nincs értelme T1-nél magasabb adót kivetni</a:t>
            </a:r>
            <a:endParaRPr lang="en-US" altLang="en-US" sz="1600" b="1"/>
          </a:p>
        </p:txBody>
      </p:sp>
    </p:spTree>
    <p:extLst>
      <p:ext uri="{BB962C8B-B14F-4D97-AF65-F5344CB8AC3E}">
        <p14:creationId xmlns:p14="http://schemas.microsoft.com/office/powerpoint/2010/main" val="13075701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1" grpId="0" animBg="1"/>
      <p:bldP spid="5737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>
                <a:latin typeface="Tahoma" pitchFamily="34" charset="0"/>
              </a:rPr>
              <a:t>Nemzetközi kereskedelem</a:t>
            </a:r>
            <a:endParaRPr lang="en-US" altLang="en-US" smtClean="0">
              <a:latin typeface="Tahoma" pitchFamily="34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Mi dönti el, hogy egy ország exportál vagy importál valamit?</a:t>
            </a:r>
          </a:p>
          <a:p>
            <a:r>
              <a:rPr lang="hu-HU" altLang="en-US" smtClean="0"/>
              <a:t>Ki nyer, ki veszít?</a:t>
            </a:r>
          </a:p>
          <a:p>
            <a:r>
              <a:rPr lang="hu-HU" altLang="en-US" smtClean="0"/>
              <a:t>Milyen érveket szokás használni a kereskedelem korlátozására?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50595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Egyensúly </a:t>
            </a:r>
            <a:r>
              <a:rPr lang="hu-HU" altLang="en-US" dirty="0" err="1" smtClean="0"/>
              <a:t>nk</a:t>
            </a:r>
            <a:r>
              <a:rPr lang="hu-HU" altLang="en-US" dirty="0" smtClean="0"/>
              <a:t>. </a:t>
            </a:r>
            <a:r>
              <a:rPr lang="hu-HU" altLang="en-US" dirty="0"/>
              <a:t>kereskedelem nélkül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Tegyük fel</a:t>
            </a:r>
            <a:r>
              <a:rPr lang="en-US" altLang="en-US" dirty="0" smtClean="0"/>
              <a:t>:</a:t>
            </a:r>
          </a:p>
          <a:p>
            <a:pPr lvl="1"/>
            <a:r>
              <a:rPr lang="hu-HU" altLang="en-US" dirty="0" smtClean="0"/>
              <a:t>Egy izolált ország acélt termel</a:t>
            </a:r>
          </a:p>
          <a:p>
            <a:pPr lvl="1"/>
            <a:r>
              <a:rPr lang="hu-HU" altLang="en-US" dirty="0" smtClean="0"/>
              <a:t>Az acél piaca hazai fogyasztókból és termelőkből áll</a:t>
            </a:r>
          </a:p>
          <a:p>
            <a:pPr lvl="1"/>
            <a:r>
              <a:rPr lang="hu-HU" altLang="en-US" dirty="0" smtClean="0"/>
              <a:t>Senki se importálhat vagy exportálhat</a:t>
            </a:r>
          </a:p>
        </p:txBody>
      </p:sp>
    </p:spTree>
    <p:extLst>
      <p:ext uri="{BB962C8B-B14F-4D97-AF65-F5344CB8AC3E}">
        <p14:creationId xmlns:p14="http://schemas.microsoft.com/office/powerpoint/2010/main" val="32103694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z="4000" smtClean="0"/>
              <a:t>Kereslettáblázat</a:t>
            </a:r>
            <a:endParaRPr lang="en-US" altLang="en-US" sz="4000" smtClean="0"/>
          </a:p>
        </p:txBody>
      </p:sp>
      <p:graphicFrame>
        <p:nvGraphicFramePr>
          <p:cNvPr id="213033" name="Group 4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740388555"/>
              </p:ext>
            </p:extLst>
          </p:nvPr>
        </p:nvGraphicFramePr>
        <p:xfrm>
          <a:off x="457200" y="1600200"/>
          <a:ext cx="8435975" cy="3989388"/>
        </p:xfrm>
        <a:graphic>
          <a:graphicData uri="http://schemas.openxmlformats.org/drawingml/2006/table">
            <a:tbl>
              <a:tblPr/>
              <a:tblGrid>
                <a:gridCol w="1954213"/>
                <a:gridCol w="4248150"/>
                <a:gridCol w="2233612"/>
              </a:tblGrid>
              <a:tr h="11303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Ár</a:t>
                      </a:r>
                      <a:endParaRPr kumimoji="0" lang="en-GB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Fogyasztók</a:t>
                      </a:r>
                      <a:endParaRPr kumimoji="0" lang="en-GB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Keresett mennyiség</a:t>
                      </a:r>
                      <a:endParaRPr kumimoji="0" lang="en-GB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&gt;100</a:t>
                      </a:r>
                      <a:endParaRPr kumimoji="0" lang="en-GB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senki</a:t>
                      </a:r>
                      <a:endParaRPr kumimoji="0" lang="en-GB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0</a:t>
                      </a:r>
                      <a:endParaRPr kumimoji="0" lang="en-GB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81</a:t>
                      </a:r>
                      <a:r>
                        <a:rPr kumimoji="0" lang="en-GB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–</a:t>
                      </a:r>
                      <a:r>
                        <a:rPr kumimoji="0" lang="hu-HU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</a:t>
                      </a:r>
                      <a:r>
                        <a:rPr kumimoji="0" lang="en-GB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100</a:t>
                      </a:r>
                      <a:r>
                        <a:rPr kumimoji="0" lang="hu-HU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</a:t>
                      </a:r>
                      <a:endParaRPr kumimoji="0" lang="en-GB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John</a:t>
                      </a:r>
                      <a:endParaRPr kumimoji="0" lang="en-GB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1</a:t>
                      </a:r>
                      <a:endParaRPr kumimoji="0" lang="en-GB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7</a:t>
                      </a:r>
                      <a:r>
                        <a:rPr kumimoji="0" lang="hu-HU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1</a:t>
                      </a:r>
                      <a:r>
                        <a:rPr kumimoji="0" lang="en-GB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– 80</a:t>
                      </a:r>
                      <a:endParaRPr kumimoji="0" lang="en-GB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John, Paul</a:t>
                      </a:r>
                      <a:endParaRPr kumimoji="0" lang="en-GB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2</a:t>
                      </a:r>
                      <a:endParaRPr kumimoji="0" lang="en-GB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5</a:t>
                      </a:r>
                      <a:r>
                        <a:rPr kumimoji="0" lang="hu-HU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1</a:t>
                      </a:r>
                      <a:r>
                        <a:rPr kumimoji="0" lang="en-GB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– 70</a:t>
                      </a:r>
                      <a:r>
                        <a:rPr kumimoji="0" lang="hu-HU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</a:t>
                      </a:r>
                      <a:endParaRPr kumimoji="0" lang="en-GB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John, Paul, George</a:t>
                      </a:r>
                      <a:endParaRPr kumimoji="0" lang="en-GB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3</a:t>
                      </a:r>
                      <a:endParaRPr kumimoji="0" lang="en-GB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&lt;</a:t>
                      </a:r>
                      <a:r>
                        <a:rPr kumimoji="0" lang="hu-HU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=</a:t>
                      </a:r>
                      <a:r>
                        <a:rPr kumimoji="0" lang="en-GB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50 </a:t>
                      </a:r>
                      <a:endParaRPr kumimoji="0" lang="en-GB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John, Paul, George, Ringo</a:t>
                      </a:r>
                      <a:endParaRPr kumimoji="0" lang="en-GB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4</a:t>
                      </a:r>
                      <a:endParaRPr kumimoji="0" lang="en-GB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85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DA69B340-CC97-4759-8AEA-E18C68ADE9A3}" type="slidenum">
              <a:rPr lang="en-US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7</a:t>
            </a:fld>
            <a:endParaRPr lang="en-US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893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8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</a:pPr>
            <a:r>
              <a:rPr lang="hu-HU" altLang="en-US" sz="2400" smtClean="0">
                <a:solidFill>
                  <a:schemeClr val="bg1"/>
                </a:solidFill>
              </a:rPr>
              <a:t>Egyensúly kereskedelem nélkül</a:t>
            </a:r>
            <a:endParaRPr lang="en-US" altLang="en-US" sz="2400" smtClean="0">
              <a:solidFill>
                <a:schemeClr val="bg1"/>
              </a:solidFill>
            </a:endParaRP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</a:rPr>
              <a:t>Copyright © 2004  South-Western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F3F6F9"/>
          </a:solidFill>
          <a:ln w="2762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F2F4F8"/>
          </a:solidFill>
          <a:ln w="25082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F1F4F7"/>
          </a:solidFill>
          <a:ln w="2270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F0F2F5"/>
          </a:solidFill>
          <a:ln w="201613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EEF1F4"/>
          </a:solidFill>
          <a:ln w="1762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EDEFF3"/>
          </a:solidFill>
          <a:ln w="15081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EBEEF2"/>
          </a:solidFill>
          <a:ln w="12541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EAECF1"/>
          </a:solidFill>
          <a:ln w="10001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E9EBF0"/>
          </a:solidFill>
          <a:ln w="7620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E7EAEF"/>
          </a:solidFill>
          <a:ln w="5080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9" name="Rectangle 15"/>
          <p:cNvSpPr>
            <a:spLocks noChangeArrowheads="1"/>
          </p:cNvSpPr>
          <p:nvPr/>
        </p:nvSpPr>
        <p:spPr bwMode="auto">
          <a:xfrm>
            <a:off x="2235200" y="1431925"/>
            <a:ext cx="5581650" cy="4502150"/>
          </a:xfrm>
          <a:prstGeom prst="rect">
            <a:avLst/>
          </a:prstGeom>
          <a:solidFill>
            <a:srgbClr val="E6E9EF"/>
          </a:solidFill>
          <a:ln w="2540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80" name="Rectangle 16"/>
          <p:cNvSpPr>
            <a:spLocks noChangeArrowheads="1"/>
          </p:cNvSpPr>
          <p:nvPr/>
        </p:nvSpPr>
        <p:spPr bwMode="auto">
          <a:xfrm>
            <a:off x="2035175" y="1331913"/>
            <a:ext cx="5707063" cy="4502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2035175" y="1281113"/>
            <a:ext cx="5707063" cy="4527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1394" name="Group 18"/>
          <p:cNvGrpSpPr>
            <a:grpSpLocks/>
          </p:cNvGrpSpPr>
          <p:nvPr/>
        </p:nvGrpSpPr>
        <p:grpSpPr bwMode="auto">
          <a:xfrm>
            <a:off x="2035175" y="1558925"/>
            <a:ext cx="2287588" cy="2378075"/>
            <a:chOff x="1282" y="982"/>
            <a:chExt cx="1441" cy="1498"/>
          </a:xfrm>
        </p:grpSpPr>
        <p:sp>
          <p:nvSpPr>
            <p:cNvPr id="88106" name="Freeform 19"/>
            <p:cNvSpPr>
              <a:spLocks/>
            </p:cNvSpPr>
            <p:nvPr/>
          </p:nvSpPr>
          <p:spPr bwMode="auto">
            <a:xfrm>
              <a:off x="1282" y="982"/>
              <a:ext cx="1441" cy="1498"/>
            </a:xfrm>
            <a:custGeom>
              <a:avLst/>
              <a:gdLst>
                <a:gd name="T0" fmla="*/ 1441 w 1441"/>
                <a:gd name="T1" fmla="*/ 1498 h 1498"/>
                <a:gd name="T2" fmla="*/ 0 w 1441"/>
                <a:gd name="T3" fmla="*/ 1498 h 1498"/>
                <a:gd name="T4" fmla="*/ 0 w 1441"/>
                <a:gd name="T5" fmla="*/ 0 h 1498"/>
                <a:gd name="T6" fmla="*/ 1441 w 1441"/>
                <a:gd name="T7" fmla="*/ 1498 h 14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1" h="1498">
                  <a:moveTo>
                    <a:pt x="1441" y="1498"/>
                  </a:moveTo>
                  <a:lnTo>
                    <a:pt x="0" y="1498"/>
                  </a:lnTo>
                  <a:lnTo>
                    <a:pt x="0" y="0"/>
                  </a:lnTo>
                  <a:lnTo>
                    <a:pt x="1441" y="1498"/>
                  </a:lnTo>
                  <a:close/>
                </a:path>
              </a:pathLst>
            </a:custGeom>
            <a:solidFill>
              <a:srgbClr val="E9A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7" name="Rectangle 20"/>
            <p:cNvSpPr>
              <a:spLocks noChangeArrowheads="1"/>
            </p:cNvSpPr>
            <p:nvPr/>
          </p:nvSpPr>
          <p:spPr bwMode="auto">
            <a:xfrm>
              <a:off x="1346" y="1998"/>
              <a:ext cx="81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100">
                  <a:solidFill>
                    <a:srgbClr val="000000"/>
                  </a:solidFill>
                </a:rPr>
                <a:t>Fogyasztói</a:t>
              </a:r>
              <a:endParaRPr lang="en-US" altLang="en-US"/>
            </a:p>
          </p:txBody>
        </p:sp>
        <p:sp>
          <p:nvSpPr>
            <p:cNvPr id="88108" name="Rectangle 21"/>
            <p:cNvSpPr>
              <a:spLocks noChangeArrowheads="1"/>
            </p:cNvSpPr>
            <p:nvPr/>
          </p:nvSpPr>
          <p:spPr bwMode="auto">
            <a:xfrm>
              <a:off x="1465" y="2206"/>
              <a:ext cx="50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100">
                  <a:solidFill>
                    <a:srgbClr val="000000"/>
                  </a:solidFill>
                </a:rPr>
                <a:t>többlet</a:t>
              </a:r>
              <a:endParaRPr lang="en-US" altLang="en-US"/>
            </a:p>
          </p:txBody>
        </p:sp>
      </p:grpSp>
      <p:grpSp>
        <p:nvGrpSpPr>
          <p:cNvPr id="101398" name="Group 22"/>
          <p:cNvGrpSpPr>
            <a:grpSpLocks/>
          </p:cNvGrpSpPr>
          <p:nvPr/>
        </p:nvGrpSpPr>
        <p:grpSpPr bwMode="auto">
          <a:xfrm>
            <a:off x="2035175" y="3937000"/>
            <a:ext cx="2287588" cy="1643063"/>
            <a:chOff x="1282" y="2480"/>
            <a:chExt cx="1441" cy="1035"/>
          </a:xfrm>
        </p:grpSpPr>
        <p:grpSp>
          <p:nvGrpSpPr>
            <p:cNvPr id="88102" name="Group 23"/>
            <p:cNvGrpSpPr>
              <a:grpSpLocks/>
            </p:cNvGrpSpPr>
            <p:nvPr/>
          </p:nvGrpSpPr>
          <p:grpSpPr bwMode="auto">
            <a:xfrm>
              <a:off x="1282" y="2480"/>
              <a:ext cx="1441" cy="1035"/>
              <a:chOff x="1282" y="2480"/>
              <a:chExt cx="1441" cy="1035"/>
            </a:xfrm>
          </p:grpSpPr>
          <p:sp>
            <p:nvSpPr>
              <p:cNvPr id="88104" name="Freeform 24"/>
              <p:cNvSpPr>
                <a:spLocks/>
              </p:cNvSpPr>
              <p:nvPr/>
            </p:nvSpPr>
            <p:spPr bwMode="auto">
              <a:xfrm>
                <a:off x="1282" y="2480"/>
                <a:ext cx="1441" cy="1035"/>
              </a:xfrm>
              <a:custGeom>
                <a:avLst/>
                <a:gdLst>
                  <a:gd name="T0" fmla="*/ 1441 w 1441"/>
                  <a:gd name="T1" fmla="*/ 0 h 1035"/>
                  <a:gd name="T2" fmla="*/ 0 w 1441"/>
                  <a:gd name="T3" fmla="*/ 0 h 1035"/>
                  <a:gd name="T4" fmla="*/ 0 w 1441"/>
                  <a:gd name="T5" fmla="*/ 1035 h 1035"/>
                  <a:gd name="T6" fmla="*/ 1441 w 1441"/>
                  <a:gd name="T7" fmla="*/ 0 h 10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41" h="1035">
                    <a:moveTo>
                      <a:pt x="1441" y="0"/>
                    </a:moveTo>
                    <a:lnTo>
                      <a:pt x="0" y="0"/>
                    </a:lnTo>
                    <a:lnTo>
                      <a:pt x="0" y="1035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rgbClr val="E9A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5" name="Rectangle 25"/>
              <p:cNvSpPr>
                <a:spLocks noChangeArrowheads="1"/>
              </p:cNvSpPr>
              <p:nvPr/>
            </p:nvSpPr>
            <p:spPr bwMode="auto">
              <a:xfrm>
                <a:off x="1392" y="2529"/>
                <a:ext cx="64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100">
                    <a:solidFill>
                      <a:srgbClr val="000000"/>
                    </a:solidFill>
                  </a:rPr>
                  <a:t>Termelői</a:t>
                </a:r>
                <a:endParaRPr lang="en-US" altLang="en-US"/>
              </a:p>
            </p:txBody>
          </p:sp>
        </p:grpSp>
        <p:sp>
          <p:nvSpPr>
            <p:cNvPr id="88103" name="Rectangle 26"/>
            <p:cNvSpPr>
              <a:spLocks noChangeArrowheads="1"/>
            </p:cNvSpPr>
            <p:nvPr/>
          </p:nvSpPr>
          <p:spPr bwMode="auto">
            <a:xfrm>
              <a:off x="1465" y="2737"/>
              <a:ext cx="50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100">
                  <a:solidFill>
                    <a:srgbClr val="000000"/>
                  </a:solidFill>
                </a:rPr>
                <a:t>többlet</a:t>
              </a:r>
              <a:endParaRPr lang="en-US" altLang="en-US"/>
            </a:p>
          </p:txBody>
        </p:sp>
      </p:grpSp>
      <p:sp>
        <p:nvSpPr>
          <p:cNvPr id="88084" name="Freeform 27"/>
          <p:cNvSpPr>
            <a:spLocks/>
          </p:cNvSpPr>
          <p:nvPr/>
        </p:nvSpPr>
        <p:spPr bwMode="auto">
          <a:xfrm>
            <a:off x="2035175" y="1331913"/>
            <a:ext cx="5707063" cy="4502150"/>
          </a:xfrm>
          <a:custGeom>
            <a:avLst/>
            <a:gdLst>
              <a:gd name="T0" fmla="*/ 0 w 3595"/>
              <a:gd name="T1" fmla="*/ 0 h 2836"/>
              <a:gd name="T2" fmla="*/ 0 w 3595"/>
              <a:gd name="T3" fmla="*/ 4502150 h 2836"/>
              <a:gd name="T4" fmla="*/ 5707063 w 3595"/>
              <a:gd name="T5" fmla="*/ 4502150 h 28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95" h="2836">
                <a:moveTo>
                  <a:pt x="0" y="0"/>
                </a:moveTo>
                <a:lnTo>
                  <a:pt x="0" y="2836"/>
                </a:lnTo>
                <a:lnTo>
                  <a:pt x="3595" y="2836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5" name="Rectangle 28"/>
          <p:cNvSpPr>
            <a:spLocks noChangeArrowheads="1"/>
          </p:cNvSpPr>
          <p:nvPr/>
        </p:nvSpPr>
        <p:spPr bwMode="auto">
          <a:xfrm>
            <a:off x="1319213" y="1208088"/>
            <a:ext cx="1793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100">
                <a:solidFill>
                  <a:srgbClr val="000000"/>
                </a:solidFill>
              </a:rPr>
              <a:t>P</a:t>
            </a:r>
            <a:endParaRPr lang="en-US" altLang="en-US"/>
          </a:p>
        </p:txBody>
      </p:sp>
      <p:sp>
        <p:nvSpPr>
          <p:cNvPr id="88086" name="Rectangle 30"/>
          <p:cNvSpPr>
            <a:spLocks noChangeArrowheads="1"/>
          </p:cNvSpPr>
          <p:nvPr/>
        </p:nvSpPr>
        <p:spPr bwMode="auto">
          <a:xfrm>
            <a:off x="1814513" y="5830888"/>
            <a:ext cx="1476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1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88087" name="Rectangle 31"/>
          <p:cNvSpPr>
            <a:spLocks noChangeArrowheads="1"/>
          </p:cNvSpPr>
          <p:nvPr/>
        </p:nvSpPr>
        <p:spPr bwMode="auto">
          <a:xfrm>
            <a:off x="6624638" y="5889625"/>
            <a:ext cx="209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100">
                <a:solidFill>
                  <a:srgbClr val="000000"/>
                </a:solidFill>
              </a:rPr>
              <a:t/>
            </a:r>
            <a:br>
              <a:rPr lang="hu-HU" altLang="en-US" sz="2100">
                <a:solidFill>
                  <a:srgbClr val="000000"/>
                </a:solidFill>
              </a:rPr>
            </a:br>
            <a:r>
              <a:rPr lang="hu-HU" altLang="en-US" sz="210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grpSp>
        <p:nvGrpSpPr>
          <p:cNvPr id="101409" name="Group 33"/>
          <p:cNvGrpSpPr>
            <a:grpSpLocks/>
          </p:cNvGrpSpPr>
          <p:nvPr/>
        </p:nvGrpSpPr>
        <p:grpSpPr bwMode="auto">
          <a:xfrm>
            <a:off x="2035175" y="2222500"/>
            <a:ext cx="4865688" cy="3357563"/>
            <a:chOff x="1282" y="1400"/>
            <a:chExt cx="3065" cy="2115"/>
          </a:xfrm>
        </p:grpSpPr>
        <p:sp>
          <p:nvSpPr>
            <p:cNvPr id="88099" name="Line 34"/>
            <p:cNvSpPr>
              <a:spLocks noChangeShapeType="1"/>
            </p:cNvSpPr>
            <p:nvPr/>
          </p:nvSpPr>
          <p:spPr bwMode="auto">
            <a:xfrm flipV="1">
              <a:off x="1282" y="1715"/>
              <a:ext cx="2486" cy="1800"/>
            </a:xfrm>
            <a:prstGeom prst="line">
              <a:avLst/>
            </a:prstGeom>
            <a:noFill/>
            <a:ln w="7620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0" name="Rectangle 35"/>
            <p:cNvSpPr>
              <a:spLocks noChangeArrowheads="1"/>
            </p:cNvSpPr>
            <p:nvPr/>
          </p:nvSpPr>
          <p:spPr bwMode="auto">
            <a:xfrm>
              <a:off x="3716" y="1400"/>
              <a:ext cx="43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100">
                  <a:solidFill>
                    <a:srgbClr val="000000"/>
                  </a:solidFill>
                </a:rPr>
                <a:t>Hazai</a:t>
              </a:r>
              <a:endParaRPr lang="en-US" altLang="en-US"/>
            </a:p>
          </p:txBody>
        </p:sp>
        <p:sp>
          <p:nvSpPr>
            <p:cNvPr id="88101" name="Rectangle 36"/>
            <p:cNvSpPr>
              <a:spLocks noChangeArrowheads="1"/>
            </p:cNvSpPr>
            <p:nvPr/>
          </p:nvSpPr>
          <p:spPr bwMode="auto">
            <a:xfrm>
              <a:off x="3820" y="1608"/>
              <a:ext cx="52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100">
                  <a:solidFill>
                    <a:srgbClr val="000000"/>
                  </a:solidFill>
                </a:rPr>
                <a:t>Kínálat</a:t>
              </a:r>
              <a:endParaRPr lang="en-US" altLang="en-US"/>
            </a:p>
          </p:txBody>
        </p:sp>
      </p:grpSp>
      <p:grpSp>
        <p:nvGrpSpPr>
          <p:cNvPr id="101413" name="Group 37"/>
          <p:cNvGrpSpPr>
            <a:grpSpLocks/>
          </p:cNvGrpSpPr>
          <p:nvPr/>
        </p:nvGrpSpPr>
        <p:grpSpPr bwMode="auto">
          <a:xfrm>
            <a:off x="2035175" y="1558925"/>
            <a:ext cx="5424488" cy="3870325"/>
            <a:chOff x="1282" y="982"/>
            <a:chExt cx="3417" cy="2438"/>
          </a:xfrm>
        </p:grpSpPr>
        <p:sp>
          <p:nvSpPr>
            <p:cNvPr id="88097" name="Line 38"/>
            <p:cNvSpPr>
              <a:spLocks noChangeShapeType="1"/>
            </p:cNvSpPr>
            <p:nvPr/>
          </p:nvSpPr>
          <p:spPr bwMode="auto">
            <a:xfrm>
              <a:off x="1282" y="982"/>
              <a:ext cx="2359" cy="2438"/>
            </a:xfrm>
            <a:prstGeom prst="line">
              <a:avLst/>
            </a:prstGeom>
            <a:noFill/>
            <a:ln w="76200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8" name="Rectangle 39"/>
            <p:cNvSpPr>
              <a:spLocks noChangeArrowheads="1"/>
            </p:cNvSpPr>
            <p:nvPr/>
          </p:nvSpPr>
          <p:spPr bwMode="auto">
            <a:xfrm>
              <a:off x="3627" y="3143"/>
              <a:ext cx="107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100">
                  <a:solidFill>
                    <a:srgbClr val="000000"/>
                  </a:solidFill>
                </a:rPr>
                <a:t>Hazai kereslet</a:t>
              </a:r>
              <a:endParaRPr lang="en-US" altLang="en-US"/>
            </a:p>
          </p:txBody>
        </p:sp>
      </p:grpSp>
      <p:grpSp>
        <p:nvGrpSpPr>
          <p:cNvPr id="101417" name="Group 41"/>
          <p:cNvGrpSpPr>
            <a:grpSpLocks/>
          </p:cNvGrpSpPr>
          <p:nvPr/>
        </p:nvGrpSpPr>
        <p:grpSpPr bwMode="auto">
          <a:xfrm>
            <a:off x="609600" y="3783013"/>
            <a:ext cx="4565650" cy="2768600"/>
            <a:chOff x="384" y="2383"/>
            <a:chExt cx="2876" cy="1744"/>
          </a:xfrm>
        </p:grpSpPr>
        <p:sp>
          <p:nvSpPr>
            <p:cNvPr id="88091" name="Freeform 42"/>
            <p:cNvSpPr>
              <a:spLocks/>
            </p:cNvSpPr>
            <p:nvPr/>
          </p:nvSpPr>
          <p:spPr bwMode="auto">
            <a:xfrm>
              <a:off x="1282" y="2480"/>
              <a:ext cx="1441" cy="1195"/>
            </a:xfrm>
            <a:custGeom>
              <a:avLst/>
              <a:gdLst>
                <a:gd name="T0" fmla="*/ 0 w 1441"/>
                <a:gd name="T1" fmla="*/ 0 h 1195"/>
                <a:gd name="T2" fmla="*/ 1441 w 1441"/>
                <a:gd name="T3" fmla="*/ 0 h 1195"/>
                <a:gd name="T4" fmla="*/ 1441 w 1441"/>
                <a:gd name="T5" fmla="*/ 1195 h 11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1" h="1195">
                  <a:moveTo>
                    <a:pt x="0" y="0"/>
                  </a:moveTo>
                  <a:lnTo>
                    <a:pt x="1441" y="0"/>
                  </a:lnTo>
                  <a:lnTo>
                    <a:pt x="1441" y="11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2" name="Oval 43"/>
            <p:cNvSpPr>
              <a:spLocks noChangeArrowheads="1"/>
            </p:cNvSpPr>
            <p:nvPr/>
          </p:nvSpPr>
          <p:spPr bwMode="auto">
            <a:xfrm>
              <a:off x="2663" y="2420"/>
              <a:ext cx="115" cy="1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093" name="Rectangle 44"/>
            <p:cNvSpPr>
              <a:spLocks noChangeArrowheads="1"/>
            </p:cNvSpPr>
            <p:nvPr/>
          </p:nvSpPr>
          <p:spPr bwMode="auto">
            <a:xfrm>
              <a:off x="384" y="2383"/>
              <a:ext cx="1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100">
                  <a:solidFill>
                    <a:srgbClr val="000000"/>
                  </a:solidFill>
                </a:rPr>
                <a:t>Egyensúlyi	</a:t>
              </a:r>
              <a:endParaRPr lang="en-US" altLang="en-US"/>
            </a:p>
          </p:txBody>
        </p:sp>
        <p:sp>
          <p:nvSpPr>
            <p:cNvPr id="88094" name="Rectangle 45"/>
            <p:cNvSpPr>
              <a:spLocks noChangeArrowheads="1"/>
            </p:cNvSpPr>
            <p:nvPr/>
          </p:nvSpPr>
          <p:spPr bwMode="auto">
            <a:xfrm>
              <a:off x="847" y="2591"/>
              <a:ext cx="15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100">
                  <a:solidFill>
                    <a:srgbClr val="000000"/>
                  </a:solidFill>
                </a:rPr>
                <a:t>ár</a:t>
              </a:r>
              <a:endParaRPr lang="en-US" altLang="en-US"/>
            </a:p>
          </p:txBody>
        </p:sp>
        <p:sp>
          <p:nvSpPr>
            <p:cNvPr id="88095" name="Rectangle 46"/>
            <p:cNvSpPr>
              <a:spLocks noChangeArrowheads="1"/>
            </p:cNvSpPr>
            <p:nvPr/>
          </p:nvSpPr>
          <p:spPr bwMode="auto">
            <a:xfrm>
              <a:off x="2323" y="3715"/>
              <a:ext cx="81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100">
                  <a:solidFill>
                    <a:srgbClr val="000000"/>
                  </a:solidFill>
                </a:rPr>
                <a:t>Egyensúlyi</a:t>
              </a:r>
              <a:endParaRPr lang="en-US" altLang="en-US"/>
            </a:p>
          </p:txBody>
        </p:sp>
        <p:sp>
          <p:nvSpPr>
            <p:cNvPr id="88096" name="Rectangle 47"/>
            <p:cNvSpPr>
              <a:spLocks noChangeArrowheads="1"/>
            </p:cNvSpPr>
            <p:nvPr/>
          </p:nvSpPr>
          <p:spPr bwMode="auto">
            <a:xfrm>
              <a:off x="2442" y="3923"/>
              <a:ext cx="81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100">
                  <a:solidFill>
                    <a:srgbClr val="000000"/>
                  </a:solidFill>
                </a:rPr>
                <a:t>mennyiség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90704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/>
              <a:t>Egyensúly </a:t>
            </a:r>
            <a:r>
              <a:rPr lang="hu-HU" altLang="en-US" dirty="0" err="1"/>
              <a:t>nk</a:t>
            </a:r>
            <a:r>
              <a:rPr lang="hu-HU" altLang="en-US" dirty="0"/>
              <a:t>. kereskedelem nélkül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hu-HU" altLang="en-US" dirty="0" smtClean="0"/>
              <a:t>A piaci ár alkalmazkodik hogy a kereslet és kínálat kiegyenlítődjön</a:t>
            </a:r>
          </a:p>
          <a:p>
            <a:pPr lvl="1"/>
            <a:r>
              <a:rPr lang="hu-HU" altLang="en-US" dirty="0" smtClean="0"/>
              <a:t>A termelői és a fogyasztói többlet méri a piaci szereplők jólétét</a:t>
            </a:r>
          </a:p>
          <a:p>
            <a:r>
              <a:rPr lang="hu-HU" altLang="en-US" dirty="0" smtClean="0"/>
              <a:t>Ha az acélpiac megnyílik, exportőr vagy importőr lesz az ország?</a:t>
            </a:r>
          </a:p>
          <a:p>
            <a:pPr lvl="1"/>
            <a:r>
              <a:rPr lang="hu-HU" altLang="en-US" dirty="0" smtClean="0"/>
              <a:t>A világpiaci ártól függ</a:t>
            </a:r>
          </a:p>
          <a:p>
            <a:pPr lvl="1"/>
            <a:r>
              <a:rPr lang="hu-HU" altLang="en-US" dirty="0" smtClean="0"/>
              <a:t>TFH az ország nem tud hatni a világpiaci árra</a:t>
            </a:r>
          </a:p>
          <a:p>
            <a:pPr lvl="1"/>
            <a:endParaRPr lang="hu-H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898156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Nemzetközi kereskedelem</a:t>
            </a:r>
            <a:endParaRPr lang="en-US" altLang="en-US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Ha az országnak komparatív előnye van acéltermelésben, akkor a hazai ár kisebb lesz a világpiacinál, és az ország exportálni fog.</a:t>
            </a:r>
          </a:p>
          <a:p>
            <a:r>
              <a:rPr lang="hu-HU" altLang="en-US" smtClean="0"/>
              <a:t>Ha nincs komparatív előnye, az ár magasabb a világpiacinál, és importálni fog az ország</a:t>
            </a:r>
          </a:p>
        </p:txBody>
      </p:sp>
    </p:spTree>
    <p:extLst>
      <p:ext uri="{BB962C8B-B14F-4D97-AF65-F5344CB8AC3E}">
        <p14:creationId xmlns:p14="http://schemas.microsoft.com/office/powerpoint/2010/main" val="6458685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8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</a:pPr>
            <a:r>
              <a:rPr lang="hu-HU" altLang="en-US" sz="2400" smtClean="0">
                <a:solidFill>
                  <a:schemeClr val="bg1"/>
                </a:solidFill>
              </a:rPr>
              <a:t>Nemzetközi kereskedelem exportáló országban</a:t>
            </a:r>
            <a:endParaRPr lang="en-US" altLang="en-US" sz="2400" smtClean="0">
              <a:solidFill>
                <a:schemeClr val="bg1"/>
              </a:solidFill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</a:rPr>
              <a:t>Copyright © 2004  South-Western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F3F6F9"/>
          </a:solidFill>
          <a:ln w="258763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F2F4F8"/>
          </a:solidFill>
          <a:ln w="23495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F1F4F7"/>
          </a:solidFill>
          <a:ln w="2111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F0F2F5"/>
          </a:solidFill>
          <a:ln w="18732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EEF1F4"/>
          </a:solidFill>
          <a:ln w="165100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EDEFF3"/>
          </a:solidFill>
          <a:ln w="14128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EBEEF2"/>
          </a:solidFill>
          <a:ln w="117475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EAECF1"/>
          </a:solidFill>
          <a:ln w="9366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E9EBF0"/>
          </a:solidFill>
          <a:ln w="698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E7EAEF"/>
          </a:solidFill>
          <a:ln w="476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E6E9EF"/>
          </a:solidFill>
          <a:ln w="2381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52" name="Rectangle 16"/>
          <p:cNvSpPr>
            <a:spLocks noChangeArrowheads="1"/>
          </p:cNvSpPr>
          <p:nvPr/>
        </p:nvSpPr>
        <p:spPr bwMode="auto">
          <a:xfrm>
            <a:off x="2282825" y="1228725"/>
            <a:ext cx="5565775" cy="43513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53" name="Freeform 17"/>
          <p:cNvSpPr>
            <a:spLocks/>
          </p:cNvSpPr>
          <p:nvPr/>
        </p:nvSpPr>
        <p:spPr bwMode="auto">
          <a:xfrm>
            <a:off x="2179638" y="1233488"/>
            <a:ext cx="5565775" cy="4351337"/>
          </a:xfrm>
          <a:custGeom>
            <a:avLst/>
            <a:gdLst>
              <a:gd name="T0" fmla="*/ 0 w 3506"/>
              <a:gd name="T1" fmla="*/ 0 h 2741"/>
              <a:gd name="T2" fmla="*/ 0 w 3506"/>
              <a:gd name="T3" fmla="*/ 4351337 h 2741"/>
              <a:gd name="T4" fmla="*/ 5565775 w 3506"/>
              <a:gd name="T5" fmla="*/ 4351337 h 27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06" h="2741">
                <a:moveTo>
                  <a:pt x="0" y="0"/>
                </a:moveTo>
                <a:lnTo>
                  <a:pt x="0" y="2741"/>
                </a:lnTo>
                <a:lnTo>
                  <a:pt x="3506" y="2741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1447800" y="1165225"/>
            <a:ext cx="17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>
                <a:solidFill>
                  <a:srgbClr val="000000"/>
                </a:solidFill>
              </a:rPr>
              <a:t>P</a:t>
            </a:r>
            <a:endParaRPr lang="en-US" altLang="en-US"/>
          </a:p>
        </p:txBody>
      </p:sp>
      <p:sp>
        <p:nvSpPr>
          <p:cNvPr id="91155" name="Rectangle 20"/>
          <p:cNvSpPr>
            <a:spLocks noChangeArrowheads="1"/>
          </p:cNvSpPr>
          <p:nvPr/>
        </p:nvSpPr>
        <p:spPr bwMode="auto">
          <a:xfrm>
            <a:off x="1914525" y="5495925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91156" name="Rectangle 21"/>
          <p:cNvSpPr>
            <a:spLocks noChangeArrowheads="1"/>
          </p:cNvSpPr>
          <p:nvPr/>
        </p:nvSpPr>
        <p:spPr bwMode="auto">
          <a:xfrm>
            <a:off x="6584950" y="5675313"/>
            <a:ext cx="198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grpSp>
        <p:nvGrpSpPr>
          <p:cNvPr id="100375" name="Group 23"/>
          <p:cNvGrpSpPr>
            <a:grpSpLocks/>
          </p:cNvGrpSpPr>
          <p:nvPr/>
        </p:nvGrpSpPr>
        <p:grpSpPr bwMode="auto">
          <a:xfrm>
            <a:off x="2179638" y="2179638"/>
            <a:ext cx="4686300" cy="3171825"/>
            <a:chOff x="1373" y="1373"/>
            <a:chExt cx="2952" cy="1998"/>
          </a:xfrm>
        </p:grpSpPr>
        <p:sp>
          <p:nvSpPr>
            <p:cNvPr id="91192" name="Line 24"/>
            <p:cNvSpPr>
              <a:spLocks noChangeShapeType="1"/>
            </p:cNvSpPr>
            <p:nvPr/>
          </p:nvSpPr>
          <p:spPr bwMode="auto">
            <a:xfrm flipV="1">
              <a:off x="1373" y="1617"/>
              <a:ext cx="2426" cy="1754"/>
            </a:xfrm>
            <a:prstGeom prst="line">
              <a:avLst/>
            </a:prstGeom>
            <a:noFill/>
            <a:ln w="698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93" name="Rectangle 25"/>
            <p:cNvSpPr>
              <a:spLocks noChangeArrowheads="1"/>
            </p:cNvSpPr>
            <p:nvPr/>
          </p:nvSpPr>
          <p:spPr bwMode="auto">
            <a:xfrm>
              <a:off x="3746" y="1373"/>
              <a:ext cx="45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Hazai </a:t>
              </a:r>
              <a:endParaRPr lang="en-US" altLang="en-US"/>
            </a:p>
          </p:txBody>
        </p:sp>
        <p:sp>
          <p:nvSpPr>
            <p:cNvPr id="91194" name="Rectangle 26"/>
            <p:cNvSpPr>
              <a:spLocks noChangeArrowheads="1"/>
            </p:cNvSpPr>
            <p:nvPr/>
          </p:nvSpPr>
          <p:spPr bwMode="auto">
            <a:xfrm>
              <a:off x="3849" y="1570"/>
              <a:ext cx="47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kínálat</a:t>
              </a:r>
              <a:endParaRPr lang="en-US" altLang="en-US"/>
            </a:p>
          </p:txBody>
        </p:sp>
      </p:grpSp>
      <p:grpSp>
        <p:nvGrpSpPr>
          <p:cNvPr id="100379" name="Group 27"/>
          <p:cNvGrpSpPr>
            <a:grpSpLocks/>
          </p:cNvGrpSpPr>
          <p:nvPr/>
        </p:nvGrpSpPr>
        <p:grpSpPr bwMode="auto">
          <a:xfrm>
            <a:off x="1485900" y="2305050"/>
            <a:ext cx="6145213" cy="1322388"/>
            <a:chOff x="936" y="1452"/>
            <a:chExt cx="3871" cy="833"/>
          </a:xfrm>
        </p:grpSpPr>
        <p:grpSp>
          <p:nvGrpSpPr>
            <p:cNvPr id="91184" name="Group 28"/>
            <p:cNvGrpSpPr>
              <a:grpSpLocks/>
            </p:cNvGrpSpPr>
            <p:nvPr/>
          </p:nvGrpSpPr>
          <p:grpSpPr bwMode="auto">
            <a:xfrm>
              <a:off x="936" y="1452"/>
              <a:ext cx="322" cy="587"/>
              <a:chOff x="936" y="1452"/>
              <a:chExt cx="322" cy="587"/>
            </a:xfrm>
          </p:grpSpPr>
          <p:sp>
            <p:nvSpPr>
              <p:cNvPr id="91189" name="Rectangle 29"/>
              <p:cNvSpPr>
                <a:spLocks noChangeArrowheads="1"/>
              </p:cNvSpPr>
              <p:nvPr/>
            </p:nvSpPr>
            <p:spPr bwMode="auto">
              <a:xfrm>
                <a:off x="936" y="1452"/>
                <a:ext cx="22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ÁR</a:t>
                </a:r>
                <a:endParaRPr lang="en-US" altLang="en-US"/>
              </a:p>
            </p:txBody>
          </p:sp>
          <p:sp>
            <p:nvSpPr>
              <p:cNvPr id="91190" name="Rectangle 30"/>
              <p:cNvSpPr>
                <a:spLocks noChangeArrowheads="1"/>
              </p:cNvSpPr>
              <p:nvPr/>
            </p:nvSpPr>
            <p:spPr bwMode="auto">
              <a:xfrm>
                <a:off x="980" y="1648"/>
                <a:ext cx="27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ker-</a:t>
                </a:r>
                <a:endParaRPr lang="en-US" altLang="en-US"/>
              </a:p>
            </p:txBody>
          </p:sp>
          <p:sp>
            <p:nvSpPr>
              <p:cNvPr id="91191" name="Rectangle 31"/>
              <p:cNvSpPr>
                <a:spLocks noChangeArrowheads="1"/>
              </p:cNvSpPr>
              <p:nvPr/>
            </p:nvSpPr>
            <p:spPr bwMode="auto">
              <a:xfrm>
                <a:off x="936" y="1845"/>
                <a:ext cx="1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rel</a:t>
                </a:r>
                <a:endParaRPr lang="en-US" altLang="en-US"/>
              </a:p>
            </p:txBody>
          </p:sp>
        </p:grpSp>
        <p:grpSp>
          <p:nvGrpSpPr>
            <p:cNvPr id="91185" name="Group 32"/>
            <p:cNvGrpSpPr>
              <a:grpSpLocks/>
            </p:cNvGrpSpPr>
            <p:nvPr/>
          </p:nvGrpSpPr>
          <p:grpSpPr bwMode="auto">
            <a:xfrm>
              <a:off x="1373" y="1894"/>
              <a:ext cx="3434" cy="391"/>
              <a:chOff x="1373" y="1894"/>
              <a:chExt cx="3434" cy="391"/>
            </a:xfrm>
          </p:grpSpPr>
          <p:sp>
            <p:nvSpPr>
              <p:cNvPr id="91186" name="Line 33"/>
              <p:cNvSpPr>
                <a:spLocks noChangeShapeType="1"/>
              </p:cNvSpPr>
              <p:nvPr/>
            </p:nvSpPr>
            <p:spPr bwMode="auto">
              <a:xfrm>
                <a:off x="1373" y="1971"/>
                <a:ext cx="2914" cy="1"/>
              </a:xfrm>
              <a:prstGeom prst="line">
                <a:avLst/>
              </a:prstGeom>
              <a:noFill/>
              <a:ln w="69850">
                <a:solidFill>
                  <a:srgbClr val="AD0D1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7" name="Rectangle 34"/>
              <p:cNvSpPr>
                <a:spLocks noChangeArrowheads="1"/>
              </p:cNvSpPr>
              <p:nvPr/>
            </p:nvSpPr>
            <p:spPr bwMode="auto">
              <a:xfrm>
                <a:off x="4315" y="1894"/>
                <a:ext cx="49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Világp.</a:t>
                </a:r>
                <a:endParaRPr lang="en-US" altLang="en-US"/>
              </a:p>
            </p:txBody>
          </p:sp>
          <p:sp>
            <p:nvSpPr>
              <p:cNvPr id="91188" name="Rectangle 35"/>
              <p:cNvSpPr>
                <a:spLocks noChangeArrowheads="1"/>
              </p:cNvSpPr>
              <p:nvPr/>
            </p:nvSpPr>
            <p:spPr bwMode="auto">
              <a:xfrm>
                <a:off x="4350" y="2091"/>
                <a:ext cx="14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ár</a:t>
                </a:r>
                <a:endParaRPr lang="en-US" altLang="en-US"/>
              </a:p>
            </p:txBody>
          </p:sp>
        </p:grpSp>
      </p:grpSp>
      <p:grpSp>
        <p:nvGrpSpPr>
          <p:cNvPr id="100388" name="Group 36"/>
          <p:cNvGrpSpPr>
            <a:grpSpLocks/>
          </p:cNvGrpSpPr>
          <p:nvPr/>
        </p:nvGrpSpPr>
        <p:grpSpPr bwMode="auto">
          <a:xfrm>
            <a:off x="2179638" y="1444625"/>
            <a:ext cx="5275262" cy="3743325"/>
            <a:chOff x="1373" y="910"/>
            <a:chExt cx="3323" cy="2358"/>
          </a:xfrm>
        </p:grpSpPr>
        <p:sp>
          <p:nvSpPr>
            <p:cNvPr id="91182" name="Line 37"/>
            <p:cNvSpPr>
              <a:spLocks noChangeShapeType="1"/>
            </p:cNvSpPr>
            <p:nvPr/>
          </p:nvSpPr>
          <p:spPr bwMode="auto">
            <a:xfrm>
              <a:off x="1373" y="910"/>
              <a:ext cx="2308" cy="2358"/>
            </a:xfrm>
            <a:prstGeom prst="line">
              <a:avLst/>
            </a:prstGeom>
            <a:noFill/>
            <a:ln w="698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83" name="Rectangle 38"/>
            <p:cNvSpPr>
              <a:spLocks noChangeArrowheads="1"/>
            </p:cNvSpPr>
            <p:nvPr/>
          </p:nvSpPr>
          <p:spPr bwMode="auto">
            <a:xfrm>
              <a:off x="3672" y="3034"/>
              <a:ext cx="102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Hazai kereslet</a:t>
              </a:r>
              <a:endParaRPr lang="en-US" altLang="en-US"/>
            </a:p>
          </p:txBody>
        </p:sp>
      </p:grpSp>
      <p:grpSp>
        <p:nvGrpSpPr>
          <p:cNvPr id="100392" name="Group 40"/>
          <p:cNvGrpSpPr>
            <a:grpSpLocks/>
          </p:cNvGrpSpPr>
          <p:nvPr/>
        </p:nvGrpSpPr>
        <p:grpSpPr bwMode="auto">
          <a:xfrm>
            <a:off x="3846513" y="5113338"/>
            <a:ext cx="1409700" cy="447675"/>
            <a:chOff x="2423" y="3221"/>
            <a:chExt cx="888" cy="282"/>
          </a:xfrm>
        </p:grpSpPr>
        <p:sp>
          <p:nvSpPr>
            <p:cNvPr id="91180" name="Freeform 41"/>
            <p:cNvSpPr>
              <a:spLocks/>
            </p:cNvSpPr>
            <p:nvPr/>
          </p:nvSpPr>
          <p:spPr bwMode="auto">
            <a:xfrm>
              <a:off x="2423" y="3415"/>
              <a:ext cx="888" cy="88"/>
            </a:xfrm>
            <a:custGeom>
              <a:avLst/>
              <a:gdLst>
                <a:gd name="T0" fmla="*/ 888 w 60"/>
                <a:gd name="T1" fmla="*/ 88 h 6"/>
                <a:gd name="T2" fmla="*/ 829 w 60"/>
                <a:gd name="T3" fmla="*/ 44 h 6"/>
                <a:gd name="T4" fmla="*/ 488 w 60"/>
                <a:gd name="T5" fmla="*/ 44 h 6"/>
                <a:gd name="T6" fmla="*/ 444 w 60"/>
                <a:gd name="T7" fmla="*/ 0 h 6"/>
                <a:gd name="T8" fmla="*/ 400 w 60"/>
                <a:gd name="T9" fmla="*/ 44 h 6"/>
                <a:gd name="T10" fmla="*/ 59 w 60"/>
                <a:gd name="T11" fmla="*/ 44 h 6"/>
                <a:gd name="T12" fmla="*/ 0 w 60"/>
                <a:gd name="T13" fmla="*/ 88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6">
                  <a:moveTo>
                    <a:pt x="60" y="6"/>
                  </a:moveTo>
                  <a:cubicBezTo>
                    <a:pt x="60" y="4"/>
                    <a:pt x="58" y="3"/>
                    <a:pt x="56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1" y="3"/>
                    <a:pt x="30" y="2"/>
                    <a:pt x="30" y="0"/>
                  </a:cubicBezTo>
                  <a:cubicBezTo>
                    <a:pt x="30" y="2"/>
                    <a:pt x="29" y="3"/>
                    <a:pt x="27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4"/>
                    <a:pt x="0" y="6"/>
                  </a:cubicBezTo>
                </a:path>
              </a:pathLst>
            </a:custGeom>
            <a:noFill/>
            <a:ln w="23813">
              <a:solidFill>
                <a:srgbClr val="AD0D1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81" name="Rectangle 42"/>
            <p:cNvSpPr>
              <a:spLocks noChangeArrowheads="1"/>
            </p:cNvSpPr>
            <p:nvPr/>
          </p:nvSpPr>
          <p:spPr bwMode="auto">
            <a:xfrm>
              <a:off x="2596" y="3221"/>
              <a:ext cx="46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Export</a:t>
              </a:r>
              <a:endParaRPr lang="en-US" altLang="en-US"/>
            </a:p>
          </p:txBody>
        </p:sp>
      </p:grpSp>
      <p:grpSp>
        <p:nvGrpSpPr>
          <p:cNvPr id="100395" name="Group 43"/>
          <p:cNvGrpSpPr>
            <a:grpSpLocks/>
          </p:cNvGrpSpPr>
          <p:nvPr/>
        </p:nvGrpSpPr>
        <p:grpSpPr bwMode="auto">
          <a:xfrm>
            <a:off x="1346200" y="3638550"/>
            <a:ext cx="3149600" cy="931863"/>
            <a:chOff x="848" y="2292"/>
            <a:chExt cx="1984" cy="587"/>
          </a:xfrm>
        </p:grpSpPr>
        <p:sp>
          <p:nvSpPr>
            <p:cNvPr id="91174" name="Line 44"/>
            <p:cNvSpPr>
              <a:spLocks noChangeShapeType="1"/>
            </p:cNvSpPr>
            <p:nvPr/>
          </p:nvSpPr>
          <p:spPr bwMode="auto">
            <a:xfrm>
              <a:off x="1373" y="2354"/>
              <a:ext cx="1405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5" name="Oval 45"/>
            <p:cNvSpPr>
              <a:spLocks noChangeArrowheads="1"/>
            </p:cNvSpPr>
            <p:nvPr/>
          </p:nvSpPr>
          <p:spPr bwMode="auto">
            <a:xfrm>
              <a:off x="2734" y="2310"/>
              <a:ext cx="98" cy="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1176" name="Group 46"/>
            <p:cNvGrpSpPr>
              <a:grpSpLocks/>
            </p:cNvGrpSpPr>
            <p:nvPr/>
          </p:nvGrpSpPr>
          <p:grpSpPr bwMode="auto">
            <a:xfrm>
              <a:off x="848" y="2292"/>
              <a:ext cx="511" cy="587"/>
              <a:chOff x="848" y="2292"/>
              <a:chExt cx="511" cy="587"/>
            </a:xfrm>
          </p:grpSpPr>
          <p:sp>
            <p:nvSpPr>
              <p:cNvPr id="91177" name="Rectangle 47"/>
              <p:cNvSpPr>
                <a:spLocks noChangeArrowheads="1"/>
              </p:cNvSpPr>
              <p:nvPr/>
            </p:nvSpPr>
            <p:spPr bwMode="auto">
              <a:xfrm>
                <a:off x="936" y="2292"/>
                <a:ext cx="22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ÁR</a:t>
                </a:r>
                <a:endParaRPr lang="en-US" altLang="en-US"/>
              </a:p>
            </p:txBody>
          </p:sp>
          <p:sp>
            <p:nvSpPr>
              <p:cNvPr id="91178" name="Rectangle 48"/>
              <p:cNvSpPr>
                <a:spLocks noChangeArrowheads="1"/>
              </p:cNvSpPr>
              <p:nvPr/>
            </p:nvSpPr>
            <p:spPr bwMode="auto">
              <a:xfrm>
                <a:off x="848" y="2489"/>
                <a:ext cx="26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ker.</a:t>
                </a:r>
                <a:endParaRPr lang="en-US" altLang="en-US"/>
              </a:p>
            </p:txBody>
          </p:sp>
          <p:sp>
            <p:nvSpPr>
              <p:cNvPr id="91179" name="Rectangle 49"/>
              <p:cNvSpPr>
                <a:spLocks noChangeArrowheads="1"/>
              </p:cNvSpPr>
              <p:nvPr/>
            </p:nvSpPr>
            <p:spPr bwMode="auto">
              <a:xfrm>
                <a:off x="936" y="2685"/>
                <a:ext cx="42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nélkül</a:t>
                </a:r>
                <a:endParaRPr lang="en-US" altLang="en-US"/>
              </a:p>
            </p:txBody>
          </p:sp>
        </p:grpSp>
      </p:grpSp>
      <p:grpSp>
        <p:nvGrpSpPr>
          <p:cNvPr id="100402" name="Group 50"/>
          <p:cNvGrpSpPr>
            <a:grpSpLocks/>
          </p:cNvGrpSpPr>
          <p:nvPr/>
        </p:nvGrpSpPr>
        <p:grpSpPr bwMode="auto">
          <a:xfrm>
            <a:off x="3146425" y="3059113"/>
            <a:ext cx="1241425" cy="3556000"/>
            <a:chOff x="1982" y="1927"/>
            <a:chExt cx="782" cy="2240"/>
          </a:xfrm>
        </p:grpSpPr>
        <p:sp>
          <p:nvSpPr>
            <p:cNvPr id="91169" name="Line 51"/>
            <p:cNvSpPr>
              <a:spLocks noChangeShapeType="1"/>
            </p:cNvSpPr>
            <p:nvPr/>
          </p:nvSpPr>
          <p:spPr bwMode="auto">
            <a:xfrm>
              <a:off x="2409" y="1971"/>
              <a:ext cx="1" cy="1547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0" name="Oval 52"/>
            <p:cNvSpPr>
              <a:spLocks noChangeArrowheads="1"/>
            </p:cNvSpPr>
            <p:nvPr/>
          </p:nvSpPr>
          <p:spPr bwMode="auto">
            <a:xfrm>
              <a:off x="2364" y="1927"/>
              <a:ext cx="98" cy="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171" name="Rectangle 53"/>
            <p:cNvSpPr>
              <a:spLocks noChangeArrowheads="1"/>
            </p:cNvSpPr>
            <p:nvPr/>
          </p:nvSpPr>
          <p:spPr bwMode="auto">
            <a:xfrm>
              <a:off x="2027" y="3580"/>
              <a:ext cx="4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Otthon</a:t>
              </a:r>
              <a:endParaRPr lang="en-US" altLang="en-US"/>
            </a:p>
          </p:txBody>
        </p:sp>
        <p:sp>
          <p:nvSpPr>
            <p:cNvPr id="91172" name="Rectangle 54"/>
            <p:cNvSpPr>
              <a:spLocks noChangeArrowheads="1"/>
            </p:cNvSpPr>
            <p:nvPr/>
          </p:nvSpPr>
          <p:spPr bwMode="auto">
            <a:xfrm>
              <a:off x="2081" y="3776"/>
              <a:ext cx="5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keresett</a:t>
              </a:r>
              <a:endParaRPr lang="en-US" altLang="en-US"/>
            </a:p>
          </p:txBody>
        </p:sp>
        <p:sp>
          <p:nvSpPr>
            <p:cNvPr id="91173" name="Rectangle 55"/>
            <p:cNvSpPr>
              <a:spLocks noChangeArrowheads="1"/>
            </p:cNvSpPr>
            <p:nvPr/>
          </p:nvSpPr>
          <p:spPr bwMode="auto">
            <a:xfrm>
              <a:off x="1982" y="3973"/>
              <a:ext cx="7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Mennyiség</a:t>
              </a:r>
              <a:endParaRPr lang="en-US" altLang="en-US"/>
            </a:p>
          </p:txBody>
        </p:sp>
      </p:grpSp>
      <p:grpSp>
        <p:nvGrpSpPr>
          <p:cNvPr id="100408" name="Group 56"/>
          <p:cNvGrpSpPr>
            <a:grpSpLocks/>
          </p:cNvGrpSpPr>
          <p:nvPr/>
        </p:nvGrpSpPr>
        <p:grpSpPr bwMode="auto">
          <a:xfrm>
            <a:off x="4870450" y="3059113"/>
            <a:ext cx="1295400" cy="3556000"/>
            <a:chOff x="3068" y="1927"/>
            <a:chExt cx="816" cy="2240"/>
          </a:xfrm>
        </p:grpSpPr>
        <p:sp>
          <p:nvSpPr>
            <p:cNvPr id="91164" name="Line 57"/>
            <p:cNvSpPr>
              <a:spLocks noChangeShapeType="1"/>
            </p:cNvSpPr>
            <p:nvPr/>
          </p:nvSpPr>
          <p:spPr bwMode="auto">
            <a:xfrm>
              <a:off x="3326" y="1971"/>
              <a:ext cx="1" cy="1547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5" name="Oval 58"/>
            <p:cNvSpPr>
              <a:spLocks noChangeArrowheads="1"/>
            </p:cNvSpPr>
            <p:nvPr/>
          </p:nvSpPr>
          <p:spPr bwMode="auto">
            <a:xfrm>
              <a:off x="3267" y="1927"/>
              <a:ext cx="98" cy="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166" name="Rectangle 59"/>
            <p:cNvSpPr>
              <a:spLocks noChangeArrowheads="1"/>
            </p:cNvSpPr>
            <p:nvPr/>
          </p:nvSpPr>
          <p:spPr bwMode="auto">
            <a:xfrm>
              <a:off x="3068" y="3580"/>
              <a:ext cx="4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Otthon</a:t>
              </a:r>
              <a:endParaRPr lang="en-US" altLang="en-US"/>
            </a:p>
          </p:txBody>
        </p:sp>
        <p:sp>
          <p:nvSpPr>
            <p:cNvPr id="91167" name="Rectangle 60"/>
            <p:cNvSpPr>
              <a:spLocks noChangeArrowheads="1"/>
            </p:cNvSpPr>
            <p:nvPr/>
          </p:nvSpPr>
          <p:spPr bwMode="auto">
            <a:xfrm>
              <a:off x="3122" y="3776"/>
              <a:ext cx="3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kínált</a:t>
              </a:r>
              <a:endParaRPr lang="en-US" altLang="en-US"/>
            </a:p>
          </p:txBody>
        </p:sp>
        <p:sp>
          <p:nvSpPr>
            <p:cNvPr id="91168" name="Rectangle 61"/>
            <p:cNvSpPr>
              <a:spLocks noChangeArrowheads="1"/>
            </p:cNvSpPr>
            <p:nvPr/>
          </p:nvSpPr>
          <p:spPr bwMode="auto">
            <a:xfrm>
              <a:off x="3102" y="3973"/>
              <a:ext cx="7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mennyiség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34804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8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</a:pPr>
            <a:r>
              <a:rPr lang="hu-HU" altLang="en-US" sz="2400" dirty="0" smtClean="0">
                <a:solidFill>
                  <a:schemeClr val="bg1"/>
                </a:solidFill>
              </a:rPr>
              <a:t>Nemzetközi kereskedelem exportáló országban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</a:rPr>
              <a:t>Copyright © 2004  South-Western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F3F6F9"/>
          </a:solidFill>
          <a:ln w="258763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F2F4F8"/>
          </a:solidFill>
          <a:ln w="23495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F1F4F7"/>
          </a:solidFill>
          <a:ln w="2111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F0F2F5"/>
          </a:solidFill>
          <a:ln w="18732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EEF1F4"/>
          </a:solidFill>
          <a:ln w="165100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EDEFF3"/>
          </a:solidFill>
          <a:ln w="14128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EBEEF2"/>
          </a:solidFill>
          <a:ln w="117475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EAECF1"/>
          </a:solidFill>
          <a:ln w="9366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E9EBF0"/>
          </a:solidFill>
          <a:ln w="698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E7EAEF"/>
          </a:solidFill>
          <a:ln w="476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2297113" y="1350963"/>
            <a:ext cx="5518150" cy="4351337"/>
          </a:xfrm>
          <a:prstGeom prst="rect">
            <a:avLst/>
          </a:prstGeom>
          <a:solidFill>
            <a:srgbClr val="E6E9EF"/>
          </a:solidFill>
          <a:ln w="2381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2282825" y="1228725"/>
            <a:ext cx="5565775" cy="43513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77" name="Freeform 17"/>
          <p:cNvSpPr>
            <a:spLocks/>
          </p:cNvSpPr>
          <p:nvPr/>
        </p:nvSpPr>
        <p:spPr bwMode="auto">
          <a:xfrm>
            <a:off x="2179638" y="1233488"/>
            <a:ext cx="5565775" cy="4351337"/>
          </a:xfrm>
          <a:custGeom>
            <a:avLst/>
            <a:gdLst>
              <a:gd name="T0" fmla="*/ 0 w 3506"/>
              <a:gd name="T1" fmla="*/ 0 h 2741"/>
              <a:gd name="T2" fmla="*/ 0 w 3506"/>
              <a:gd name="T3" fmla="*/ 4351337 h 2741"/>
              <a:gd name="T4" fmla="*/ 5565775 w 3506"/>
              <a:gd name="T5" fmla="*/ 4351337 h 27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06" h="2741">
                <a:moveTo>
                  <a:pt x="0" y="0"/>
                </a:moveTo>
                <a:lnTo>
                  <a:pt x="0" y="2741"/>
                </a:lnTo>
                <a:lnTo>
                  <a:pt x="3506" y="2741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1447800" y="1165225"/>
            <a:ext cx="17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>
                <a:solidFill>
                  <a:srgbClr val="000000"/>
                </a:solidFill>
              </a:rPr>
              <a:t>P</a:t>
            </a:r>
            <a:endParaRPr lang="en-US" altLang="en-US"/>
          </a:p>
        </p:txBody>
      </p:sp>
      <p:sp>
        <p:nvSpPr>
          <p:cNvPr id="92179" name="Rectangle 20"/>
          <p:cNvSpPr>
            <a:spLocks noChangeArrowheads="1"/>
          </p:cNvSpPr>
          <p:nvPr/>
        </p:nvSpPr>
        <p:spPr bwMode="auto">
          <a:xfrm>
            <a:off x="1914525" y="5495925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92180" name="Rectangle 21"/>
          <p:cNvSpPr>
            <a:spLocks noChangeArrowheads="1"/>
          </p:cNvSpPr>
          <p:nvPr/>
        </p:nvSpPr>
        <p:spPr bwMode="auto">
          <a:xfrm>
            <a:off x="6584950" y="5675313"/>
            <a:ext cx="198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grpSp>
        <p:nvGrpSpPr>
          <p:cNvPr id="100375" name="Group 23"/>
          <p:cNvGrpSpPr>
            <a:grpSpLocks/>
          </p:cNvGrpSpPr>
          <p:nvPr/>
        </p:nvGrpSpPr>
        <p:grpSpPr bwMode="auto">
          <a:xfrm>
            <a:off x="2179638" y="2179638"/>
            <a:ext cx="4686300" cy="3171825"/>
            <a:chOff x="1373" y="1373"/>
            <a:chExt cx="2952" cy="1998"/>
          </a:xfrm>
        </p:grpSpPr>
        <p:sp>
          <p:nvSpPr>
            <p:cNvPr id="92223" name="Line 24"/>
            <p:cNvSpPr>
              <a:spLocks noChangeShapeType="1"/>
            </p:cNvSpPr>
            <p:nvPr/>
          </p:nvSpPr>
          <p:spPr bwMode="auto">
            <a:xfrm flipV="1">
              <a:off x="1373" y="1617"/>
              <a:ext cx="2426" cy="1754"/>
            </a:xfrm>
            <a:prstGeom prst="line">
              <a:avLst/>
            </a:prstGeom>
            <a:noFill/>
            <a:ln w="698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4" name="Rectangle 25"/>
            <p:cNvSpPr>
              <a:spLocks noChangeArrowheads="1"/>
            </p:cNvSpPr>
            <p:nvPr/>
          </p:nvSpPr>
          <p:spPr bwMode="auto">
            <a:xfrm>
              <a:off x="3746" y="1373"/>
              <a:ext cx="45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Hazai </a:t>
              </a:r>
              <a:endParaRPr lang="en-US" altLang="en-US"/>
            </a:p>
          </p:txBody>
        </p:sp>
        <p:sp>
          <p:nvSpPr>
            <p:cNvPr id="92225" name="Rectangle 26"/>
            <p:cNvSpPr>
              <a:spLocks noChangeArrowheads="1"/>
            </p:cNvSpPr>
            <p:nvPr/>
          </p:nvSpPr>
          <p:spPr bwMode="auto">
            <a:xfrm>
              <a:off x="3849" y="1570"/>
              <a:ext cx="47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kínálat</a:t>
              </a:r>
              <a:endParaRPr lang="en-US" altLang="en-US"/>
            </a:p>
          </p:txBody>
        </p:sp>
      </p:grpSp>
      <p:grpSp>
        <p:nvGrpSpPr>
          <p:cNvPr id="100379" name="Group 27"/>
          <p:cNvGrpSpPr>
            <a:grpSpLocks/>
          </p:cNvGrpSpPr>
          <p:nvPr/>
        </p:nvGrpSpPr>
        <p:grpSpPr bwMode="auto">
          <a:xfrm>
            <a:off x="1485900" y="2305050"/>
            <a:ext cx="6145213" cy="1322388"/>
            <a:chOff x="936" y="1452"/>
            <a:chExt cx="3871" cy="833"/>
          </a:xfrm>
        </p:grpSpPr>
        <p:grpSp>
          <p:nvGrpSpPr>
            <p:cNvPr id="92215" name="Group 28"/>
            <p:cNvGrpSpPr>
              <a:grpSpLocks/>
            </p:cNvGrpSpPr>
            <p:nvPr/>
          </p:nvGrpSpPr>
          <p:grpSpPr bwMode="auto">
            <a:xfrm>
              <a:off x="936" y="1452"/>
              <a:ext cx="322" cy="587"/>
              <a:chOff x="936" y="1452"/>
              <a:chExt cx="322" cy="587"/>
            </a:xfrm>
          </p:grpSpPr>
          <p:sp>
            <p:nvSpPr>
              <p:cNvPr id="92220" name="Rectangle 29"/>
              <p:cNvSpPr>
                <a:spLocks noChangeArrowheads="1"/>
              </p:cNvSpPr>
              <p:nvPr/>
            </p:nvSpPr>
            <p:spPr bwMode="auto">
              <a:xfrm>
                <a:off x="936" y="1452"/>
                <a:ext cx="22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ÁR</a:t>
                </a:r>
                <a:endParaRPr lang="en-US" altLang="en-US"/>
              </a:p>
            </p:txBody>
          </p:sp>
          <p:sp>
            <p:nvSpPr>
              <p:cNvPr id="92221" name="Rectangle 30"/>
              <p:cNvSpPr>
                <a:spLocks noChangeArrowheads="1"/>
              </p:cNvSpPr>
              <p:nvPr/>
            </p:nvSpPr>
            <p:spPr bwMode="auto">
              <a:xfrm>
                <a:off x="980" y="1648"/>
                <a:ext cx="27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ker-</a:t>
                </a:r>
                <a:endParaRPr lang="en-US" altLang="en-US"/>
              </a:p>
            </p:txBody>
          </p:sp>
          <p:sp>
            <p:nvSpPr>
              <p:cNvPr id="92222" name="Rectangle 31"/>
              <p:cNvSpPr>
                <a:spLocks noChangeArrowheads="1"/>
              </p:cNvSpPr>
              <p:nvPr/>
            </p:nvSpPr>
            <p:spPr bwMode="auto">
              <a:xfrm>
                <a:off x="936" y="1845"/>
                <a:ext cx="1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rel</a:t>
                </a:r>
                <a:endParaRPr lang="en-US" altLang="en-US"/>
              </a:p>
            </p:txBody>
          </p:sp>
        </p:grpSp>
        <p:grpSp>
          <p:nvGrpSpPr>
            <p:cNvPr id="92216" name="Group 32"/>
            <p:cNvGrpSpPr>
              <a:grpSpLocks/>
            </p:cNvGrpSpPr>
            <p:nvPr/>
          </p:nvGrpSpPr>
          <p:grpSpPr bwMode="auto">
            <a:xfrm>
              <a:off x="1373" y="1894"/>
              <a:ext cx="3434" cy="391"/>
              <a:chOff x="1373" y="1894"/>
              <a:chExt cx="3434" cy="391"/>
            </a:xfrm>
          </p:grpSpPr>
          <p:sp>
            <p:nvSpPr>
              <p:cNvPr id="92217" name="Line 33"/>
              <p:cNvSpPr>
                <a:spLocks noChangeShapeType="1"/>
              </p:cNvSpPr>
              <p:nvPr/>
            </p:nvSpPr>
            <p:spPr bwMode="auto">
              <a:xfrm>
                <a:off x="1373" y="1971"/>
                <a:ext cx="2914" cy="1"/>
              </a:xfrm>
              <a:prstGeom prst="line">
                <a:avLst/>
              </a:prstGeom>
              <a:noFill/>
              <a:ln w="69850">
                <a:solidFill>
                  <a:srgbClr val="AD0D1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8" name="Rectangle 34"/>
              <p:cNvSpPr>
                <a:spLocks noChangeArrowheads="1"/>
              </p:cNvSpPr>
              <p:nvPr/>
            </p:nvSpPr>
            <p:spPr bwMode="auto">
              <a:xfrm>
                <a:off x="4315" y="1894"/>
                <a:ext cx="49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Világp.</a:t>
                </a:r>
                <a:endParaRPr lang="en-US" altLang="en-US"/>
              </a:p>
            </p:txBody>
          </p:sp>
          <p:sp>
            <p:nvSpPr>
              <p:cNvPr id="92219" name="Rectangle 35"/>
              <p:cNvSpPr>
                <a:spLocks noChangeArrowheads="1"/>
              </p:cNvSpPr>
              <p:nvPr/>
            </p:nvSpPr>
            <p:spPr bwMode="auto">
              <a:xfrm>
                <a:off x="4350" y="2091"/>
                <a:ext cx="14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ár</a:t>
                </a:r>
                <a:endParaRPr lang="en-US" altLang="en-US"/>
              </a:p>
            </p:txBody>
          </p:sp>
        </p:grpSp>
      </p:grpSp>
      <p:grpSp>
        <p:nvGrpSpPr>
          <p:cNvPr id="100388" name="Group 36"/>
          <p:cNvGrpSpPr>
            <a:grpSpLocks/>
          </p:cNvGrpSpPr>
          <p:nvPr/>
        </p:nvGrpSpPr>
        <p:grpSpPr bwMode="auto">
          <a:xfrm>
            <a:off x="2179638" y="1444625"/>
            <a:ext cx="5275262" cy="3743325"/>
            <a:chOff x="1373" y="910"/>
            <a:chExt cx="3323" cy="2358"/>
          </a:xfrm>
        </p:grpSpPr>
        <p:sp>
          <p:nvSpPr>
            <p:cNvPr id="92213" name="Line 37"/>
            <p:cNvSpPr>
              <a:spLocks noChangeShapeType="1"/>
            </p:cNvSpPr>
            <p:nvPr/>
          </p:nvSpPr>
          <p:spPr bwMode="auto">
            <a:xfrm>
              <a:off x="1373" y="910"/>
              <a:ext cx="2308" cy="2358"/>
            </a:xfrm>
            <a:prstGeom prst="line">
              <a:avLst/>
            </a:prstGeom>
            <a:noFill/>
            <a:ln w="698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14" name="Rectangle 38"/>
            <p:cNvSpPr>
              <a:spLocks noChangeArrowheads="1"/>
            </p:cNvSpPr>
            <p:nvPr/>
          </p:nvSpPr>
          <p:spPr bwMode="auto">
            <a:xfrm>
              <a:off x="3672" y="3034"/>
              <a:ext cx="102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Hazai kereslet</a:t>
              </a:r>
              <a:endParaRPr lang="en-US" altLang="en-US"/>
            </a:p>
          </p:txBody>
        </p:sp>
      </p:grpSp>
      <p:grpSp>
        <p:nvGrpSpPr>
          <p:cNvPr id="100392" name="Group 40"/>
          <p:cNvGrpSpPr>
            <a:grpSpLocks/>
          </p:cNvGrpSpPr>
          <p:nvPr/>
        </p:nvGrpSpPr>
        <p:grpSpPr bwMode="auto">
          <a:xfrm>
            <a:off x="3846513" y="5113338"/>
            <a:ext cx="1409700" cy="447675"/>
            <a:chOff x="2423" y="3221"/>
            <a:chExt cx="888" cy="282"/>
          </a:xfrm>
        </p:grpSpPr>
        <p:sp>
          <p:nvSpPr>
            <p:cNvPr id="92211" name="Freeform 41"/>
            <p:cNvSpPr>
              <a:spLocks/>
            </p:cNvSpPr>
            <p:nvPr/>
          </p:nvSpPr>
          <p:spPr bwMode="auto">
            <a:xfrm>
              <a:off x="2423" y="3415"/>
              <a:ext cx="888" cy="88"/>
            </a:xfrm>
            <a:custGeom>
              <a:avLst/>
              <a:gdLst>
                <a:gd name="T0" fmla="*/ 888 w 60"/>
                <a:gd name="T1" fmla="*/ 88 h 6"/>
                <a:gd name="T2" fmla="*/ 829 w 60"/>
                <a:gd name="T3" fmla="*/ 44 h 6"/>
                <a:gd name="T4" fmla="*/ 488 w 60"/>
                <a:gd name="T5" fmla="*/ 44 h 6"/>
                <a:gd name="T6" fmla="*/ 444 w 60"/>
                <a:gd name="T7" fmla="*/ 0 h 6"/>
                <a:gd name="T8" fmla="*/ 400 w 60"/>
                <a:gd name="T9" fmla="*/ 44 h 6"/>
                <a:gd name="T10" fmla="*/ 59 w 60"/>
                <a:gd name="T11" fmla="*/ 44 h 6"/>
                <a:gd name="T12" fmla="*/ 0 w 60"/>
                <a:gd name="T13" fmla="*/ 88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6">
                  <a:moveTo>
                    <a:pt x="60" y="6"/>
                  </a:moveTo>
                  <a:cubicBezTo>
                    <a:pt x="60" y="4"/>
                    <a:pt x="58" y="3"/>
                    <a:pt x="56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1" y="3"/>
                    <a:pt x="30" y="2"/>
                    <a:pt x="30" y="0"/>
                  </a:cubicBezTo>
                  <a:cubicBezTo>
                    <a:pt x="30" y="2"/>
                    <a:pt x="29" y="3"/>
                    <a:pt x="27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4"/>
                    <a:pt x="0" y="6"/>
                  </a:cubicBezTo>
                </a:path>
              </a:pathLst>
            </a:custGeom>
            <a:noFill/>
            <a:ln w="23813">
              <a:solidFill>
                <a:srgbClr val="AD0D1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12" name="Rectangle 42"/>
            <p:cNvSpPr>
              <a:spLocks noChangeArrowheads="1"/>
            </p:cNvSpPr>
            <p:nvPr/>
          </p:nvSpPr>
          <p:spPr bwMode="auto">
            <a:xfrm>
              <a:off x="2596" y="3221"/>
              <a:ext cx="46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Export</a:t>
              </a:r>
              <a:endParaRPr lang="en-US" altLang="en-US"/>
            </a:p>
          </p:txBody>
        </p:sp>
      </p:grpSp>
      <p:grpSp>
        <p:nvGrpSpPr>
          <p:cNvPr id="100395" name="Group 43"/>
          <p:cNvGrpSpPr>
            <a:grpSpLocks/>
          </p:cNvGrpSpPr>
          <p:nvPr/>
        </p:nvGrpSpPr>
        <p:grpSpPr bwMode="auto">
          <a:xfrm>
            <a:off x="1346200" y="3638550"/>
            <a:ext cx="3149600" cy="931863"/>
            <a:chOff x="848" y="2292"/>
            <a:chExt cx="1984" cy="587"/>
          </a:xfrm>
        </p:grpSpPr>
        <p:sp>
          <p:nvSpPr>
            <p:cNvPr id="92205" name="Line 44"/>
            <p:cNvSpPr>
              <a:spLocks noChangeShapeType="1"/>
            </p:cNvSpPr>
            <p:nvPr/>
          </p:nvSpPr>
          <p:spPr bwMode="auto">
            <a:xfrm>
              <a:off x="1373" y="2354"/>
              <a:ext cx="1405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6" name="Oval 45"/>
            <p:cNvSpPr>
              <a:spLocks noChangeArrowheads="1"/>
            </p:cNvSpPr>
            <p:nvPr/>
          </p:nvSpPr>
          <p:spPr bwMode="auto">
            <a:xfrm>
              <a:off x="2734" y="2310"/>
              <a:ext cx="98" cy="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2207" name="Group 46"/>
            <p:cNvGrpSpPr>
              <a:grpSpLocks/>
            </p:cNvGrpSpPr>
            <p:nvPr/>
          </p:nvGrpSpPr>
          <p:grpSpPr bwMode="auto">
            <a:xfrm>
              <a:off x="848" y="2292"/>
              <a:ext cx="511" cy="587"/>
              <a:chOff x="848" y="2292"/>
              <a:chExt cx="511" cy="587"/>
            </a:xfrm>
          </p:grpSpPr>
          <p:sp>
            <p:nvSpPr>
              <p:cNvPr id="92208" name="Rectangle 47"/>
              <p:cNvSpPr>
                <a:spLocks noChangeArrowheads="1"/>
              </p:cNvSpPr>
              <p:nvPr/>
            </p:nvSpPr>
            <p:spPr bwMode="auto">
              <a:xfrm>
                <a:off x="936" y="2292"/>
                <a:ext cx="22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ÁR</a:t>
                </a:r>
                <a:endParaRPr lang="en-US" altLang="en-US"/>
              </a:p>
            </p:txBody>
          </p:sp>
          <p:sp>
            <p:nvSpPr>
              <p:cNvPr id="92209" name="Rectangle 48"/>
              <p:cNvSpPr>
                <a:spLocks noChangeArrowheads="1"/>
              </p:cNvSpPr>
              <p:nvPr/>
            </p:nvSpPr>
            <p:spPr bwMode="auto">
              <a:xfrm>
                <a:off x="848" y="2489"/>
                <a:ext cx="26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ker.</a:t>
                </a:r>
                <a:endParaRPr lang="en-US" altLang="en-US"/>
              </a:p>
            </p:txBody>
          </p:sp>
          <p:sp>
            <p:nvSpPr>
              <p:cNvPr id="92210" name="Rectangle 49"/>
              <p:cNvSpPr>
                <a:spLocks noChangeArrowheads="1"/>
              </p:cNvSpPr>
              <p:nvPr/>
            </p:nvSpPr>
            <p:spPr bwMode="auto">
              <a:xfrm>
                <a:off x="936" y="2685"/>
                <a:ext cx="42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000">
                    <a:solidFill>
                      <a:srgbClr val="000000"/>
                    </a:solidFill>
                  </a:rPr>
                  <a:t>nélkül</a:t>
                </a:r>
                <a:endParaRPr lang="en-US" altLang="en-US"/>
              </a:p>
            </p:txBody>
          </p:sp>
        </p:grpSp>
      </p:grpSp>
      <p:grpSp>
        <p:nvGrpSpPr>
          <p:cNvPr id="100402" name="Group 50"/>
          <p:cNvGrpSpPr>
            <a:grpSpLocks/>
          </p:cNvGrpSpPr>
          <p:nvPr/>
        </p:nvGrpSpPr>
        <p:grpSpPr bwMode="auto">
          <a:xfrm>
            <a:off x="3146425" y="3059113"/>
            <a:ext cx="1241425" cy="3556000"/>
            <a:chOff x="1982" y="1927"/>
            <a:chExt cx="782" cy="2240"/>
          </a:xfrm>
        </p:grpSpPr>
        <p:sp>
          <p:nvSpPr>
            <p:cNvPr id="92200" name="Line 51"/>
            <p:cNvSpPr>
              <a:spLocks noChangeShapeType="1"/>
            </p:cNvSpPr>
            <p:nvPr/>
          </p:nvSpPr>
          <p:spPr bwMode="auto">
            <a:xfrm>
              <a:off x="2409" y="1971"/>
              <a:ext cx="1" cy="1547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1" name="Oval 52"/>
            <p:cNvSpPr>
              <a:spLocks noChangeArrowheads="1"/>
            </p:cNvSpPr>
            <p:nvPr/>
          </p:nvSpPr>
          <p:spPr bwMode="auto">
            <a:xfrm>
              <a:off x="2364" y="1927"/>
              <a:ext cx="98" cy="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02" name="Rectangle 53"/>
            <p:cNvSpPr>
              <a:spLocks noChangeArrowheads="1"/>
            </p:cNvSpPr>
            <p:nvPr/>
          </p:nvSpPr>
          <p:spPr bwMode="auto">
            <a:xfrm>
              <a:off x="2027" y="3580"/>
              <a:ext cx="4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Otthon</a:t>
              </a:r>
              <a:endParaRPr lang="en-US" altLang="en-US"/>
            </a:p>
          </p:txBody>
        </p:sp>
        <p:sp>
          <p:nvSpPr>
            <p:cNvPr id="92203" name="Rectangle 54"/>
            <p:cNvSpPr>
              <a:spLocks noChangeArrowheads="1"/>
            </p:cNvSpPr>
            <p:nvPr/>
          </p:nvSpPr>
          <p:spPr bwMode="auto">
            <a:xfrm>
              <a:off x="2081" y="3776"/>
              <a:ext cx="5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keresett</a:t>
              </a:r>
              <a:endParaRPr lang="en-US" altLang="en-US"/>
            </a:p>
          </p:txBody>
        </p:sp>
        <p:sp>
          <p:nvSpPr>
            <p:cNvPr id="92204" name="Rectangle 55"/>
            <p:cNvSpPr>
              <a:spLocks noChangeArrowheads="1"/>
            </p:cNvSpPr>
            <p:nvPr/>
          </p:nvSpPr>
          <p:spPr bwMode="auto">
            <a:xfrm>
              <a:off x="1982" y="3973"/>
              <a:ext cx="7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Mennyiség</a:t>
              </a:r>
              <a:endParaRPr lang="en-US" altLang="en-US"/>
            </a:p>
          </p:txBody>
        </p:sp>
      </p:grpSp>
      <p:grpSp>
        <p:nvGrpSpPr>
          <p:cNvPr id="100408" name="Group 56"/>
          <p:cNvGrpSpPr>
            <a:grpSpLocks/>
          </p:cNvGrpSpPr>
          <p:nvPr/>
        </p:nvGrpSpPr>
        <p:grpSpPr bwMode="auto">
          <a:xfrm>
            <a:off x="4870450" y="3059113"/>
            <a:ext cx="1295400" cy="3556000"/>
            <a:chOff x="3068" y="1927"/>
            <a:chExt cx="816" cy="2240"/>
          </a:xfrm>
        </p:grpSpPr>
        <p:sp>
          <p:nvSpPr>
            <p:cNvPr id="92195" name="Line 57"/>
            <p:cNvSpPr>
              <a:spLocks noChangeShapeType="1"/>
            </p:cNvSpPr>
            <p:nvPr/>
          </p:nvSpPr>
          <p:spPr bwMode="auto">
            <a:xfrm>
              <a:off x="3326" y="1971"/>
              <a:ext cx="1" cy="1547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6" name="Oval 58"/>
            <p:cNvSpPr>
              <a:spLocks noChangeArrowheads="1"/>
            </p:cNvSpPr>
            <p:nvPr/>
          </p:nvSpPr>
          <p:spPr bwMode="auto">
            <a:xfrm>
              <a:off x="3267" y="1927"/>
              <a:ext cx="98" cy="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97" name="Rectangle 59"/>
            <p:cNvSpPr>
              <a:spLocks noChangeArrowheads="1"/>
            </p:cNvSpPr>
            <p:nvPr/>
          </p:nvSpPr>
          <p:spPr bwMode="auto">
            <a:xfrm>
              <a:off x="3068" y="3580"/>
              <a:ext cx="4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Otthon</a:t>
              </a:r>
              <a:endParaRPr lang="en-US" altLang="en-US"/>
            </a:p>
          </p:txBody>
        </p:sp>
        <p:sp>
          <p:nvSpPr>
            <p:cNvPr id="92198" name="Rectangle 60"/>
            <p:cNvSpPr>
              <a:spLocks noChangeArrowheads="1"/>
            </p:cNvSpPr>
            <p:nvPr/>
          </p:nvSpPr>
          <p:spPr bwMode="auto">
            <a:xfrm>
              <a:off x="3122" y="3776"/>
              <a:ext cx="3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kínált</a:t>
              </a:r>
              <a:endParaRPr lang="en-US" altLang="en-US"/>
            </a:p>
          </p:txBody>
        </p:sp>
        <p:sp>
          <p:nvSpPr>
            <p:cNvPr id="92199" name="Rectangle 61"/>
            <p:cNvSpPr>
              <a:spLocks noChangeArrowheads="1"/>
            </p:cNvSpPr>
            <p:nvPr/>
          </p:nvSpPr>
          <p:spPr bwMode="auto">
            <a:xfrm>
              <a:off x="3102" y="3973"/>
              <a:ext cx="7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mennyiség</a:t>
              </a:r>
              <a:endParaRPr lang="en-US" altLang="en-US"/>
            </a:p>
          </p:txBody>
        </p:sp>
      </p:grpSp>
      <p:sp>
        <p:nvSpPr>
          <p:cNvPr id="59" name="Freeform 17"/>
          <p:cNvSpPr>
            <a:spLocks/>
          </p:cNvSpPr>
          <p:nvPr/>
        </p:nvSpPr>
        <p:spPr bwMode="auto">
          <a:xfrm>
            <a:off x="3878263" y="3136900"/>
            <a:ext cx="1308100" cy="600076"/>
          </a:xfrm>
          <a:custGeom>
            <a:avLst/>
            <a:gdLst>
              <a:gd name="T0" fmla="*/ 0 w 946"/>
              <a:gd name="T1" fmla="*/ 0 h 398"/>
              <a:gd name="T2" fmla="*/ 1501775 w 946"/>
              <a:gd name="T3" fmla="*/ 0 h 398"/>
              <a:gd name="T4" fmla="*/ 604838 w 946"/>
              <a:gd name="T5" fmla="*/ 631825 h 398"/>
              <a:gd name="T6" fmla="*/ 0 w 946"/>
              <a:gd name="T7" fmla="*/ 0 h 39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46" h="398">
                <a:moveTo>
                  <a:pt x="0" y="0"/>
                </a:moveTo>
                <a:lnTo>
                  <a:pt x="946" y="0"/>
                </a:lnTo>
                <a:lnTo>
                  <a:pt x="381" y="398"/>
                </a:lnTo>
                <a:lnTo>
                  <a:pt x="0" y="0"/>
                </a:lnTo>
                <a:close/>
              </a:path>
            </a:pathLst>
          </a:custGeom>
          <a:solidFill>
            <a:srgbClr val="E9A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9" name="Freeform 41"/>
          <p:cNvSpPr>
            <a:spLocks/>
          </p:cNvSpPr>
          <p:nvPr/>
        </p:nvSpPr>
        <p:spPr bwMode="auto">
          <a:xfrm>
            <a:off x="3878263" y="2855913"/>
            <a:ext cx="1409700" cy="139700"/>
          </a:xfrm>
          <a:custGeom>
            <a:avLst/>
            <a:gdLst>
              <a:gd name="T0" fmla="*/ 1409700 w 60"/>
              <a:gd name="T1" fmla="*/ 139700 h 6"/>
              <a:gd name="T2" fmla="*/ 1315720 w 60"/>
              <a:gd name="T3" fmla="*/ 69850 h 6"/>
              <a:gd name="T4" fmla="*/ 775335 w 60"/>
              <a:gd name="T5" fmla="*/ 69850 h 6"/>
              <a:gd name="T6" fmla="*/ 704850 w 60"/>
              <a:gd name="T7" fmla="*/ 0 h 6"/>
              <a:gd name="T8" fmla="*/ 634365 w 60"/>
              <a:gd name="T9" fmla="*/ 69850 h 6"/>
              <a:gd name="T10" fmla="*/ 93980 w 60"/>
              <a:gd name="T11" fmla="*/ 69850 h 6"/>
              <a:gd name="T12" fmla="*/ 0 w 60"/>
              <a:gd name="T13" fmla="*/ 139700 h 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" h="6">
                <a:moveTo>
                  <a:pt x="60" y="6"/>
                </a:moveTo>
                <a:cubicBezTo>
                  <a:pt x="60" y="4"/>
                  <a:pt x="58" y="3"/>
                  <a:pt x="56" y="3"/>
                </a:cubicBezTo>
                <a:cubicBezTo>
                  <a:pt x="33" y="3"/>
                  <a:pt x="33" y="3"/>
                  <a:pt x="33" y="3"/>
                </a:cubicBezTo>
                <a:cubicBezTo>
                  <a:pt x="31" y="3"/>
                  <a:pt x="30" y="2"/>
                  <a:pt x="30" y="0"/>
                </a:cubicBezTo>
                <a:cubicBezTo>
                  <a:pt x="30" y="2"/>
                  <a:pt x="29" y="3"/>
                  <a:pt x="27" y="3"/>
                </a:cubicBezTo>
                <a:cubicBezTo>
                  <a:pt x="4" y="3"/>
                  <a:pt x="4" y="3"/>
                  <a:pt x="4" y="3"/>
                </a:cubicBezTo>
                <a:cubicBezTo>
                  <a:pt x="2" y="3"/>
                  <a:pt x="0" y="4"/>
                  <a:pt x="0" y="6"/>
                </a:cubicBezTo>
              </a:path>
            </a:pathLst>
          </a:custGeom>
          <a:noFill/>
          <a:ln w="23813">
            <a:solidFill>
              <a:srgbClr val="AD0D1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0" name="Rectangle 42"/>
          <p:cNvSpPr>
            <a:spLocks noChangeArrowheads="1"/>
          </p:cNvSpPr>
          <p:nvPr/>
        </p:nvSpPr>
        <p:spPr bwMode="auto">
          <a:xfrm>
            <a:off x="4160838" y="2416175"/>
            <a:ext cx="741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>
                <a:solidFill>
                  <a:srgbClr val="000000"/>
                </a:solidFill>
              </a:rPr>
              <a:t>Export</a:t>
            </a:r>
            <a:endParaRPr lang="en-US" altLang="en-US"/>
          </a:p>
        </p:txBody>
      </p:sp>
      <p:sp>
        <p:nvSpPr>
          <p:cNvPr id="92191" name="Rectangle 26"/>
          <p:cNvSpPr>
            <a:spLocks noChangeArrowheads="1"/>
          </p:cNvSpPr>
          <p:nvPr/>
        </p:nvSpPr>
        <p:spPr bwMode="auto">
          <a:xfrm>
            <a:off x="2481263" y="2757488"/>
            <a:ext cx="16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92192" name="Rectangle 25"/>
          <p:cNvSpPr>
            <a:spLocks noChangeArrowheads="1"/>
          </p:cNvSpPr>
          <p:nvPr/>
        </p:nvSpPr>
        <p:spPr bwMode="auto">
          <a:xfrm>
            <a:off x="2481263" y="3314700"/>
            <a:ext cx="16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B</a:t>
            </a:r>
            <a:endParaRPr lang="en-US" altLang="en-US"/>
          </a:p>
        </p:txBody>
      </p:sp>
      <p:sp>
        <p:nvSpPr>
          <p:cNvPr id="92193" name="Rectangle 24"/>
          <p:cNvSpPr>
            <a:spLocks noChangeArrowheads="1"/>
          </p:cNvSpPr>
          <p:nvPr/>
        </p:nvSpPr>
        <p:spPr bwMode="auto">
          <a:xfrm>
            <a:off x="2459038" y="3983038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C</a:t>
            </a:r>
            <a:endParaRPr lang="en-US" altLang="en-US"/>
          </a:p>
        </p:txBody>
      </p:sp>
      <p:sp>
        <p:nvSpPr>
          <p:cNvPr id="92194" name="Rectangle 22"/>
          <p:cNvSpPr>
            <a:spLocks noChangeArrowheads="1"/>
          </p:cNvSpPr>
          <p:nvPr/>
        </p:nvSpPr>
        <p:spPr bwMode="auto">
          <a:xfrm>
            <a:off x="4319588" y="32035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117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92189" grpId="0" animBg="1"/>
      <p:bldP spid="92190" grpId="0"/>
      <p:bldP spid="92191" grpId="0"/>
      <p:bldP spid="92192" grpId="0"/>
      <p:bldP spid="92193" grpId="0"/>
      <p:bldP spid="9219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Kereskedelem exportáló országban</a:t>
            </a:r>
            <a:endParaRPr lang="en-US" altLang="en-US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1388" y="1144588"/>
          <a:ext cx="7461251" cy="237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313"/>
                <a:gridCol w="1865313"/>
                <a:gridCol w="1968019"/>
                <a:gridCol w="1762606"/>
              </a:tblGrid>
              <a:tr h="64015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Kereskedelem</a:t>
                      </a:r>
                      <a:r>
                        <a:rPr lang="hu-HU" sz="1800" baseline="0" dirty="0" smtClean="0"/>
                        <a:t> nélkül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Kereskedelemmel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változás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</a:tr>
              <a:tr h="640158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Fogyasztói</a:t>
                      </a:r>
                      <a:r>
                        <a:rPr lang="hu-HU" sz="1800" baseline="0" dirty="0" smtClean="0"/>
                        <a:t> többlet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A+B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-B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</a:tr>
              <a:tr h="544911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Termelői többlet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C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B+C+D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+(B+D)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</a:tr>
              <a:tr h="544911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Teljes többlet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A+B+C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A+B+C+D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+D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</a:tr>
            </a:tbl>
          </a:graphicData>
        </a:graphic>
      </p:graphicFrame>
      <p:sp>
        <p:nvSpPr>
          <p:cNvPr id="93214" name="Rectangle 3"/>
          <p:cNvSpPr txBox="1">
            <a:spLocks noChangeArrowheads="1"/>
          </p:cNvSpPr>
          <p:nvPr/>
        </p:nvSpPr>
        <p:spPr bwMode="auto">
          <a:xfrm>
            <a:off x="963613" y="3575050"/>
            <a:ext cx="8534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hu-HU" altLang="en-US" sz="3400">
                <a:latin typeface="Calibri" pitchFamily="34" charset="0"/>
              </a:rPr>
              <a:t>A hazai termelőknek jobb, a hazai fogyasztónak rosszabb.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hu-HU" altLang="en-US" sz="3400">
                <a:latin typeface="Calibri" pitchFamily="34" charset="0"/>
              </a:rPr>
              <a:t>A társadalom összességében jobban jár</a:t>
            </a:r>
          </a:p>
        </p:txBody>
      </p:sp>
    </p:spTree>
    <p:extLst>
      <p:ext uri="{BB962C8B-B14F-4D97-AF65-F5344CB8AC3E}">
        <p14:creationId xmlns:p14="http://schemas.microsoft.com/office/powerpoint/2010/main" val="33988849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Kereskedelem importáló országban</a:t>
            </a:r>
            <a:endParaRPr lang="en-US" altLang="en-US" smtClean="0"/>
          </a:p>
        </p:txBody>
      </p:sp>
      <p:sp>
        <p:nvSpPr>
          <p:cNvPr id="94211" name="Rectangle 3"/>
          <p:cNvSpPr txBox="1">
            <a:spLocks noChangeArrowheads="1"/>
          </p:cNvSpPr>
          <p:nvPr/>
        </p:nvSpPr>
        <p:spPr bwMode="auto">
          <a:xfrm>
            <a:off x="804863" y="1136650"/>
            <a:ext cx="8534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hu-HU" altLang="en-US" sz="3400">
                <a:latin typeface="Calibri" pitchFamily="34" charset="0"/>
              </a:rPr>
              <a:t>A világpiaci ár alacsonyabb, mint a hazai, ezért a hazai fogyasztók többet akarnak majd venni az alacsonyabb áron 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hu-HU" altLang="en-US" sz="3400">
                <a:latin typeface="Calibri" pitchFamily="34" charset="0"/>
              </a:rPr>
              <a:t>A hazai termelők visszafogják a kínálatukat</a:t>
            </a:r>
          </a:p>
        </p:txBody>
      </p:sp>
    </p:spTree>
    <p:extLst>
      <p:ext uri="{BB962C8B-B14F-4D97-AF65-F5344CB8AC3E}">
        <p14:creationId xmlns:p14="http://schemas.microsoft.com/office/powerpoint/2010/main" val="26927010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8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</a:pPr>
            <a:r>
              <a:rPr lang="hu-HU" altLang="en-US" sz="2400" smtClean="0">
                <a:solidFill>
                  <a:schemeClr val="bg1"/>
                </a:solidFill>
              </a:rPr>
              <a:t>A szabad kereskedelem jóléti hatásai importáló országban</a:t>
            </a:r>
            <a:br>
              <a:rPr lang="hu-HU" altLang="en-US" sz="2400" smtClean="0">
                <a:solidFill>
                  <a:schemeClr val="bg1"/>
                </a:solidFill>
              </a:rPr>
            </a:br>
            <a:endParaRPr lang="en-US" altLang="en-US" sz="2400" smtClean="0">
              <a:solidFill>
                <a:schemeClr val="bg1"/>
              </a:solidFill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</a:rPr>
              <a:t>Copyright © 2004  South-Western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F3F6F9"/>
          </a:solidFill>
          <a:ln w="2635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F2F4F8"/>
          </a:solidFill>
          <a:ln w="239713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F1F4F7"/>
          </a:solidFill>
          <a:ln w="215900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F0F2F5"/>
          </a:solidFill>
          <a:ln w="1920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EEF1F4"/>
          </a:solidFill>
          <a:ln w="16827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EDEFF3"/>
          </a:solidFill>
          <a:ln w="1444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EBEEF2"/>
          </a:solidFill>
          <a:ln w="1206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EAECF1"/>
          </a:solidFill>
          <a:ln w="952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E9EBF0"/>
          </a:solidFill>
          <a:ln w="7143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E7EAEF"/>
          </a:solidFill>
          <a:ln w="476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2012950" y="1223963"/>
            <a:ext cx="5808663" cy="4873625"/>
          </a:xfrm>
          <a:prstGeom prst="rect">
            <a:avLst/>
          </a:prstGeom>
          <a:solidFill>
            <a:srgbClr val="E6E9EF"/>
          </a:solidFill>
          <a:ln w="2381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1820863" y="1079500"/>
            <a:ext cx="5808662" cy="4897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225" name="Freeform 17"/>
          <p:cNvSpPr>
            <a:spLocks/>
          </p:cNvSpPr>
          <p:nvPr/>
        </p:nvSpPr>
        <p:spPr bwMode="auto">
          <a:xfrm>
            <a:off x="3309938" y="3781425"/>
            <a:ext cx="1560512" cy="652463"/>
          </a:xfrm>
          <a:custGeom>
            <a:avLst/>
            <a:gdLst>
              <a:gd name="T0" fmla="*/ 0 w 983"/>
              <a:gd name="T1" fmla="*/ 652463 h 411"/>
              <a:gd name="T2" fmla="*/ 1560512 w 983"/>
              <a:gd name="T3" fmla="*/ 652463 h 411"/>
              <a:gd name="T4" fmla="*/ 887412 w 983"/>
              <a:gd name="T5" fmla="*/ 0 h 411"/>
              <a:gd name="T6" fmla="*/ 0 w 983"/>
              <a:gd name="T7" fmla="*/ 652463 h 4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3" h="411">
                <a:moveTo>
                  <a:pt x="0" y="411"/>
                </a:moveTo>
                <a:lnTo>
                  <a:pt x="983" y="411"/>
                </a:lnTo>
                <a:lnTo>
                  <a:pt x="559" y="0"/>
                </a:lnTo>
                <a:lnTo>
                  <a:pt x="0" y="411"/>
                </a:lnTo>
                <a:close/>
              </a:path>
            </a:pathLst>
          </a:custGeom>
          <a:solidFill>
            <a:srgbClr val="E9A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6" name="Freeform 18"/>
          <p:cNvSpPr>
            <a:spLocks/>
          </p:cNvSpPr>
          <p:nvPr/>
        </p:nvSpPr>
        <p:spPr bwMode="auto">
          <a:xfrm>
            <a:off x="1820863" y="3757613"/>
            <a:ext cx="2400300" cy="1736725"/>
          </a:xfrm>
          <a:custGeom>
            <a:avLst/>
            <a:gdLst>
              <a:gd name="T0" fmla="*/ 2400300 w 1512"/>
              <a:gd name="T1" fmla="*/ 0 h 1094"/>
              <a:gd name="T2" fmla="*/ 0 w 1512"/>
              <a:gd name="T3" fmla="*/ 0 h 1094"/>
              <a:gd name="T4" fmla="*/ 0 w 1512"/>
              <a:gd name="T5" fmla="*/ 1736725 h 1094"/>
              <a:gd name="T6" fmla="*/ 2400300 w 1512"/>
              <a:gd name="T7" fmla="*/ 0 h 1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12" h="1094">
                <a:moveTo>
                  <a:pt x="1512" y="0"/>
                </a:moveTo>
                <a:lnTo>
                  <a:pt x="0" y="0"/>
                </a:lnTo>
                <a:lnTo>
                  <a:pt x="0" y="1094"/>
                </a:lnTo>
                <a:lnTo>
                  <a:pt x="1512" y="0"/>
                </a:lnTo>
                <a:close/>
              </a:path>
            </a:pathLst>
          </a:custGeom>
          <a:solidFill>
            <a:srgbClr val="BBD8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7" name="Freeform 19"/>
          <p:cNvSpPr>
            <a:spLocks/>
          </p:cNvSpPr>
          <p:nvPr/>
        </p:nvSpPr>
        <p:spPr bwMode="auto">
          <a:xfrm>
            <a:off x="1820863" y="1273175"/>
            <a:ext cx="2400300" cy="2484438"/>
          </a:xfrm>
          <a:custGeom>
            <a:avLst/>
            <a:gdLst>
              <a:gd name="T0" fmla="*/ 2400300 w 1512"/>
              <a:gd name="T1" fmla="*/ 2484438 h 1565"/>
              <a:gd name="T2" fmla="*/ 0 w 1512"/>
              <a:gd name="T3" fmla="*/ 2484438 h 1565"/>
              <a:gd name="T4" fmla="*/ 0 w 1512"/>
              <a:gd name="T5" fmla="*/ 0 h 1565"/>
              <a:gd name="T6" fmla="*/ 2400300 w 1512"/>
              <a:gd name="T7" fmla="*/ 2484438 h 15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12" h="1565">
                <a:moveTo>
                  <a:pt x="1512" y="1565"/>
                </a:moveTo>
                <a:lnTo>
                  <a:pt x="0" y="1565"/>
                </a:lnTo>
                <a:lnTo>
                  <a:pt x="0" y="0"/>
                </a:lnTo>
                <a:lnTo>
                  <a:pt x="1512" y="1565"/>
                </a:lnTo>
                <a:close/>
              </a:path>
            </a:pathLst>
          </a:custGeom>
          <a:solidFill>
            <a:srgbClr val="BBD8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4228" name="Group 20"/>
          <p:cNvGrpSpPr>
            <a:grpSpLocks/>
          </p:cNvGrpSpPr>
          <p:nvPr/>
        </p:nvGrpSpPr>
        <p:grpSpPr bwMode="auto">
          <a:xfrm>
            <a:off x="2193925" y="3175000"/>
            <a:ext cx="2108200" cy="1776413"/>
            <a:chOff x="1382" y="2000"/>
            <a:chExt cx="1328" cy="1119"/>
          </a:xfrm>
        </p:grpSpPr>
        <p:sp>
          <p:nvSpPr>
            <p:cNvPr id="95289" name="Rectangle 21"/>
            <p:cNvSpPr>
              <a:spLocks noChangeArrowheads="1"/>
            </p:cNvSpPr>
            <p:nvPr/>
          </p:nvSpPr>
          <p:spPr bwMode="auto">
            <a:xfrm>
              <a:off x="1382" y="2927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95290" name="Rectangle 22"/>
            <p:cNvSpPr>
              <a:spLocks noChangeArrowheads="1"/>
            </p:cNvSpPr>
            <p:nvPr/>
          </p:nvSpPr>
          <p:spPr bwMode="auto">
            <a:xfrm>
              <a:off x="1878" y="2466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</a:rPr>
                <a:t>B</a:t>
              </a:r>
              <a:endParaRPr lang="en-US" altLang="en-US"/>
            </a:p>
          </p:txBody>
        </p:sp>
        <p:sp>
          <p:nvSpPr>
            <p:cNvPr id="95291" name="Rectangle 23"/>
            <p:cNvSpPr>
              <a:spLocks noChangeArrowheads="1"/>
            </p:cNvSpPr>
            <p:nvPr/>
          </p:nvSpPr>
          <p:spPr bwMode="auto">
            <a:xfrm>
              <a:off x="2594" y="2511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95292" name="Rectangle 24"/>
            <p:cNvSpPr>
              <a:spLocks noChangeArrowheads="1"/>
            </p:cNvSpPr>
            <p:nvPr/>
          </p:nvSpPr>
          <p:spPr bwMode="auto">
            <a:xfrm>
              <a:off x="1847" y="2000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00"/>
                  </a:solidFill>
                </a:rPr>
                <a:t>A</a:t>
              </a:r>
              <a:endParaRPr lang="en-US" altLang="en-US"/>
            </a:p>
          </p:txBody>
        </p:sp>
      </p:grpSp>
      <p:sp>
        <p:nvSpPr>
          <p:cNvPr id="95253" name="Rectangle 25"/>
          <p:cNvSpPr>
            <a:spLocks noChangeArrowheads="1"/>
          </p:cNvSpPr>
          <p:nvPr/>
        </p:nvSpPr>
        <p:spPr bwMode="auto">
          <a:xfrm>
            <a:off x="1144588" y="1011238"/>
            <a:ext cx="257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>
                <a:solidFill>
                  <a:srgbClr val="000000"/>
                </a:solidFill>
              </a:rPr>
              <a:t>Ár</a:t>
            </a:r>
            <a:endParaRPr lang="en-US" altLang="en-US"/>
          </a:p>
        </p:txBody>
      </p:sp>
      <p:sp>
        <p:nvSpPr>
          <p:cNvPr id="95254" name="Rectangle 27"/>
          <p:cNvSpPr>
            <a:spLocks noChangeArrowheads="1"/>
          </p:cNvSpPr>
          <p:nvPr/>
        </p:nvSpPr>
        <p:spPr bwMode="auto">
          <a:xfrm>
            <a:off x="1684338" y="5981700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95255" name="Rectangle 28"/>
          <p:cNvSpPr>
            <a:spLocks noChangeArrowheads="1"/>
          </p:cNvSpPr>
          <p:nvPr/>
        </p:nvSpPr>
        <p:spPr bwMode="auto">
          <a:xfrm>
            <a:off x="6589713" y="6007100"/>
            <a:ext cx="1241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>
                <a:solidFill>
                  <a:srgbClr val="000000"/>
                </a:solidFill>
              </a:rPr>
              <a:t>Mennyiség</a:t>
            </a:r>
            <a:endParaRPr lang="en-US" altLang="en-US"/>
          </a:p>
        </p:txBody>
      </p:sp>
      <p:grpSp>
        <p:nvGrpSpPr>
          <p:cNvPr id="95256" name="Group 30"/>
          <p:cNvGrpSpPr>
            <a:grpSpLocks/>
          </p:cNvGrpSpPr>
          <p:nvPr/>
        </p:nvGrpSpPr>
        <p:grpSpPr bwMode="auto">
          <a:xfrm>
            <a:off x="1820863" y="2109788"/>
            <a:ext cx="5127625" cy="3384550"/>
            <a:chOff x="1147" y="1329"/>
            <a:chExt cx="3230" cy="2132"/>
          </a:xfrm>
        </p:grpSpPr>
        <p:sp>
          <p:nvSpPr>
            <p:cNvPr id="95286" name="Line 31"/>
            <p:cNvSpPr>
              <a:spLocks noChangeShapeType="1"/>
            </p:cNvSpPr>
            <p:nvPr/>
          </p:nvSpPr>
          <p:spPr bwMode="auto">
            <a:xfrm flipV="1">
              <a:off x="1147" y="1577"/>
              <a:ext cx="2616" cy="1884"/>
            </a:xfrm>
            <a:prstGeom prst="line">
              <a:avLst/>
            </a:prstGeom>
            <a:noFill/>
            <a:ln w="7143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87" name="Rectangle 32"/>
            <p:cNvSpPr>
              <a:spLocks noChangeArrowheads="1"/>
            </p:cNvSpPr>
            <p:nvPr/>
          </p:nvSpPr>
          <p:spPr bwMode="auto">
            <a:xfrm>
              <a:off x="3800" y="1329"/>
              <a:ext cx="41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Hazai</a:t>
              </a:r>
              <a:endParaRPr lang="en-US" altLang="en-US"/>
            </a:p>
          </p:txBody>
        </p:sp>
        <p:sp>
          <p:nvSpPr>
            <p:cNvPr id="95288" name="Rectangle 33"/>
            <p:cNvSpPr>
              <a:spLocks noChangeArrowheads="1"/>
            </p:cNvSpPr>
            <p:nvPr/>
          </p:nvSpPr>
          <p:spPr bwMode="auto">
            <a:xfrm>
              <a:off x="3901" y="1529"/>
              <a:ext cx="47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kínálat</a:t>
              </a:r>
              <a:endParaRPr lang="en-US" altLang="en-US"/>
            </a:p>
          </p:txBody>
        </p:sp>
      </p:grpSp>
      <p:grpSp>
        <p:nvGrpSpPr>
          <p:cNvPr id="95257" name="Group 34"/>
          <p:cNvGrpSpPr>
            <a:grpSpLocks/>
          </p:cNvGrpSpPr>
          <p:nvPr/>
        </p:nvGrpSpPr>
        <p:grpSpPr bwMode="auto">
          <a:xfrm>
            <a:off x="1820863" y="1273175"/>
            <a:ext cx="4997450" cy="4564063"/>
            <a:chOff x="1147" y="802"/>
            <a:chExt cx="3148" cy="2875"/>
          </a:xfrm>
        </p:grpSpPr>
        <p:sp>
          <p:nvSpPr>
            <p:cNvPr id="95283" name="Line 35"/>
            <p:cNvSpPr>
              <a:spLocks noChangeShapeType="1"/>
            </p:cNvSpPr>
            <p:nvPr/>
          </p:nvSpPr>
          <p:spPr bwMode="auto">
            <a:xfrm>
              <a:off x="1147" y="802"/>
              <a:ext cx="2480" cy="2553"/>
            </a:xfrm>
            <a:prstGeom prst="line">
              <a:avLst/>
            </a:prstGeom>
            <a:noFill/>
            <a:ln w="7143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84" name="Rectangle 36"/>
            <p:cNvSpPr>
              <a:spLocks noChangeArrowheads="1"/>
            </p:cNvSpPr>
            <p:nvPr/>
          </p:nvSpPr>
          <p:spPr bwMode="auto">
            <a:xfrm>
              <a:off x="3685" y="3283"/>
              <a:ext cx="41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Hazai</a:t>
              </a:r>
              <a:endParaRPr lang="en-US" altLang="en-US"/>
            </a:p>
          </p:txBody>
        </p:sp>
        <p:sp>
          <p:nvSpPr>
            <p:cNvPr id="95285" name="Rectangle 37"/>
            <p:cNvSpPr>
              <a:spLocks noChangeArrowheads="1"/>
            </p:cNvSpPr>
            <p:nvPr/>
          </p:nvSpPr>
          <p:spPr bwMode="auto">
            <a:xfrm>
              <a:off x="3730" y="3483"/>
              <a:ext cx="56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kereslet</a:t>
              </a:r>
              <a:endParaRPr lang="en-US" altLang="en-US"/>
            </a:p>
          </p:txBody>
        </p:sp>
      </p:grpSp>
      <p:grpSp>
        <p:nvGrpSpPr>
          <p:cNvPr id="95258" name="Group 38"/>
          <p:cNvGrpSpPr>
            <a:grpSpLocks/>
          </p:cNvGrpSpPr>
          <p:nvPr/>
        </p:nvGrpSpPr>
        <p:grpSpPr bwMode="auto">
          <a:xfrm>
            <a:off x="603250" y="4271963"/>
            <a:ext cx="6630988" cy="627062"/>
            <a:chOff x="380" y="2691"/>
            <a:chExt cx="4177" cy="395"/>
          </a:xfrm>
        </p:grpSpPr>
        <p:sp>
          <p:nvSpPr>
            <p:cNvPr id="95278" name="Line 39"/>
            <p:cNvSpPr>
              <a:spLocks noChangeShapeType="1"/>
            </p:cNvSpPr>
            <p:nvPr/>
          </p:nvSpPr>
          <p:spPr bwMode="auto">
            <a:xfrm>
              <a:off x="1147" y="2778"/>
              <a:ext cx="3145" cy="1"/>
            </a:xfrm>
            <a:prstGeom prst="line">
              <a:avLst/>
            </a:prstGeom>
            <a:noFill/>
            <a:ln w="71438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79" name="Rectangle 40"/>
            <p:cNvSpPr>
              <a:spLocks noChangeArrowheads="1"/>
            </p:cNvSpPr>
            <p:nvPr/>
          </p:nvSpPr>
          <p:spPr bwMode="auto">
            <a:xfrm>
              <a:off x="746" y="2691"/>
              <a:ext cx="20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Ár </a:t>
              </a:r>
              <a:endParaRPr lang="en-US" altLang="en-US"/>
            </a:p>
          </p:txBody>
        </p:sp>
        <p:sp>
          <p:nvSpPr>
            <p:cNvPr id="95280" name="Rectangle 41"/>
            <p:cNvSpPr>
              <a:spLocks noChangeArrowheads="1"/>
            </p:cNvSpPr>
            <p:nvPr/>
          </p:nvSpPr>
          <p:spPr bwMode="auto">
            <a:xfrm>
              <a:off x="380" y="2892"/>
              <a:ext cx="60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Ker.-mel</a:t>
              </a:r>
              <a:endParaRPr lang="en-US" altLang="en-US"/>
            </a:p>
          </p:txBody>
        </p:sp>
        <p:sp>
          <p:nvSpPr>
            <p:cNvPr id="95281" name="Rectangle 42"/>
            <p:cNvSpPr>
              <a:spLocks noChangeArrowheads="1"/>
            </p:cNvSpPr>
            <p:nvPr/>
          </p:nvSpPr>
          <p:spPr bwMode="auto">
            <a:xfrm>
              <a:off x="4341" y="2691"/>
              <a:ext cx="21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VP</a:t>
              </a:r>
            </a:p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ár</a:t>
              </a:r>
              <a:endParaRPr lang="en-US" altLang="en-US"/>
            </a:p>
          </p:txBody>
        </p:sp>
        <p:sp>
          <p:nvSpPr>
            <p:cNvPr id="95282" name="Rectangle 43"/>
            <p:cNvSpPr>
              <a:spLocks noChangeArrowheads="1"/>
            </p:cNvSpPr>
            <p:nvPr/>
          </p:nvSpPr>
          <p:spPr bwMode="auto">
            <a:xfrm>
              <a:off x="4376" y="289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4252" name="Group 44"/>
          <p:cNvGrpSpPr>
            <a:grpSpLocks/>
          </p:cNvGrpSpPr>
          <p:nvPr/>
        </p:nvGrpSpPr>
        <p:grpSpPr bwMode="auto">
          <a:xfrm>
            <a:off x="3238500" y="4337050"/>
            <a:ext cx="1724025" cy="792163"/>
            <a:chOff x="2040" y="2732"/>
            <a:chExt cx="1086" cy="499"/>
          </a:xfrm>
        </p:grpSpPr>
        <p:sp>
          <p:nvSpPr>
            <p:cNvPr id="95274" name="Freeform 45"/>
            <p:cNvSpPr>
              <a:spLocks/>
            </p:cNvSpPr>
            <p:nvPr/>
          </p:nvSpPr>
          <p:spPr bwMode="auto">
            <a:xfrm>
              <a:off x="2115" y="2884"/>
              <a:ext cx="938" cy="122"/>
            </a:xfrm>
            <a:custGeom>
              <a:avLst/>
              <a:gdLst>
                <a:gd name="T0" fmla="*/ 938 w 62"/>
                <a:gd name="T1" fmla="*/ 0 h 8"/>
                <a:gd name="T2" fmla="*/ 847 w 62"/>
                <a:gd name="T3" fmla="*/ 61 h 8"/>
                <a:gd name="T4" fmla="*/ 514 w 62"/>
                <a:gd name="T5" fmla="*/ 61 h 8"/>
                <a:gd name="T6" fmla="*/ 454 w 62"/>
                <a:gd name="T7" fmla="*/ 122 h 8"/>
                <a:gd name="T8" fmla="*/ 393 w 62"/>
                <a:gd name="T9" fmla="*/ 61 h 8"/>
                <a:gd name="T10" fmla="*/ 76 w 62"/>
                <a:gd name="T11" fmla="*/ 61 h 8"/>
                <a:gd name="T12" fmla="*/ 0 w 62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" h="8">
                  <a:moveTo>
                    <a:pt x="62" y="0"/>
                  </a:moveTo>
                  <a:cubicBezTo>
                    <a:pt x="62" y="2"/>
                    <a:pt x="58" y="4"/>
                    <a:pt x="56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2" y="4"/>
                    <a:pt x="30" y="6"/>
                    <a:pt x="30" y="8"/>
                  </a:cubicBezTo>
                  <a:cubicBezTo>
                    <a:pt x="30" y="6"/>
                    <a:pt x="28" y="4"/>
                    <a:pt x="2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2"/>
                    <a:pt x="0" y="0"/>
                  </a:cubicBez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75" name="Oval 46"/>
            <p:cNvSpPr>
              <a:spLocks noChangeArrowheads="1"/>
            </p:cNvSpPr>
            <p:nvPr/>
          </p:nvSpPr>
          <p:spPr bwMode="auto">
            <a:xfrm>
              <a:off x="2040" y="2732"/>
              <a:ext cx="104" cy="10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5276" name="Oval 47"/>
            <p:cNvSpPr>
              <a:spLocks noChangeArrowheads="1"/>
            </p:cNvSpPr>
            <p:nvPr/>
          </p:nvSpPr>
          <p:spPr bwMode="auto">
            <a:xfrm>
              <a:off x="3022" y="2732"/>
              <a:ext cx="104" cy="10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5277" name="Rectangle 48"/>
            <p:cNvSpPr>
              <a:spLocks noChangeArrowheads="1"/>
            </p:cNvSpPr>
            <p:nvPr/>
          </p:nvSpPr>
          <p:spPr bwMode="auto">
            <a:xfrm>
              <a:off x="2318" y="3037"/>
              <a:ext cx="45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Import</a:t>
              </a:r>
              <a:endParaRPr lang="en-US" altLang="en-US"/>
            </a:p>
          </p:txBody>
        </p:sp>
      </p:grpSp>
      <p:grpSp>
        <p:nvGrpSpPr>
          <p:cNvPr id="95260" name="Group 49"/>
          <p:cNvGrpSpPr>
            <a:grpSpLocks/>
          </p:cNvGrpSpPr>
          <p:nvPr/>
        </p:nvGrpSpPr>
        <p:grpSpPr bwMode="auto">
          <a:xfrm>
            <a:off x="396875" y="3540125"/>
            <a:ext cx="3917950" cy="627063"/>
            <a:chOff x="250" y="2230"/>
            <a:chExt cx="2468" cy="395"/>
          </a:xfrm>
        </p:grpSpPr>
        <p:sp>
          <p:nvSpPr>
            <p:cNvPr id="95270" name="Line 50"/>
            <p:cNvSpPr>
              <a:spLocks noChangeShapeType="1"/>
            </p:cNvSpPr>
            <p:nvPr/>
          </p:nvSpPr>
          <p:spPr bwMode="auto">
            <a:xfrm>
              <a:off x="1163" y="2367"/>
              <a:ext cx="1496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71" name="Oval 51"/>
            <p:cNvSpPr>
              <a:spLocks noChangeArrowheads="1"/>
            </p:cNvSpPr>
            <p:nvPr/>
          </p:nvSpPr>
          <p:spPr bwMode="auto">
            <a:xfrm>
              <a:off x="2614" y="2322"/>
              <a:ext cx="104" cy="10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5272" name="Rectangle 52"/>
            <p:cNvSpPr>
              <a:spLocks noChangeArrowheads="1"/>
            </p:cNvSpPr>
            <p:nvPr/>
          </p:nvSpPr>
          <p:spPr bwMode="auto">
            <a:xfrm>
              <a:off x="746" y="2230"/>
              <a:ext cx="1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Ár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95273" name="Rectangle 53"/>
            <p:cNvSpPr>
              <a:spLocks noChangeArrowheads="1"/>
            </p:cNvSpPr>
            <p:nvPr/>
          </p:nvSpPr>
          <p:spPr bwMode="auto">
            <a:xfrm>
              <a:off x="250" y="2431"/>
              <a:ext cx="7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Ker. nélkül</a:t>
              </a:r>
              <a:endParaRPr lang="en-US" altLang="en-US"/>
            </a:p>
          </p:txBody>
        </p:sp>
      </p:grpSp>
      <p:sp>
        <p:nvSpPr>
          <p:cNvPr id="95261" name="Freeform 54"/>
          <p:cNvSpPr>
            <a:spLocks/>
          </p:cNvSpPr>
          <p:nvPr/>
        </p:nvSpPr>
        <p:spPr bwMode="auto">
          <a:xfrm>
            <a:off x="1820863" y="1079500"/>
            <a:ext cx="5832475" cy="4897438"/>
          </a:xfrm>
          <a:custGeom>
            <a:avLst/>
            <a:gdLst>
              <a:gd name="T0" fmla="*/ 0 w 3674"/>
              <a:gd name="T1" fmla="*/ 0 h 3085"/>
              <a:gd name="T2" fmla="*/ 0 w 3674"/>
              <a:gd name="T3" fmla="*/ 4897438 h 3085"/>
              <a:gd name="T4" fmla="*/ 5832475 w 3674"/>
              <a:gd name="T5" fmla="*/ 4897438 h 30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74" h="3085">
                <a:moveTo>
                  <a:pt x="0" y="0"/>
                </a:moveTo>
                <a:lnTo>
                  <a:pt x="0" y="3085"/>
                </a:lnTo>
                <a:lnTo>
                  <a:pt x="3674" y="3085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4263" name="Group 55"/>
          <p:cNvGrpSpPr>
            <a:grpSpLocks/>
          </p:cNvGrpSpPr>
          <p:nvPr/>
        </p:nvGrpSpPr>
        <p:grpSpPr bwMode="auto">
          <a:xfrm>
            <a:off x="2089150" y="4983163"/>
            <a:ext cx="2822575" cy="860425"/>
            <a:chOff x="1316" y="3139"/>
            <a:chExt cx="1778" cy="542"/>
          </a:xfrm>
        </p:grpSpPr>
        <p:sp>
          <p:nvSpPr>
            <p:cNvPr id="95268" name="Line 56"/>
            <p:cNvSpPr>
              <a:spLocks noChangeShapeType="1"/>
            </p:cNvSpPr>
            <p:nvPr/>
          </p:nvSpPr>
          <p:spPr bwMode="auto">
            <a:xfrm flipH="1" flipV="1">
              <a:off x="1316" y="3139"/>
              <a:ext cx="41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9" name="Rectangle 57"/>
            <p:cNvSpPr>
              <a:spLocks noChangeArrowheads="1"/>
            </p:cNvSpPr>
            <p:nvPr/>
          </p:nvSpPr>
          <p:spPr bwMode="auto">
            <a:xfrm>
              <a:off x="1711" y="3235"/>
              <a:ext cx="1383" cy="4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Termelői többlet </a:t>
              </a:r>
            </a:p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kereskedelemmel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94266" name="Group 58"/>
          <p:cNvGrpSpPr>
            <a:grpSpLocks/>
          </p:cNvGrpSpPr>
          <p:nvPr/>
        </p:nvGrpSpPr>
        <p:grpSpPr bwMode="auto">
          <a:xfrm>
            <a:off x="2339975" y="1682750"/>
            <a:ext cx="3052763" cy="2424113"/>
            <a:chOff x="1474" y="1060"/>
            <a:chExt cx="1923" cy="1527"/>
          </a:xfrm>
        </p:grpSpPr>
        <p:sp>
          <p:nvSpPr>
            <p:cNvPr id="95264" name="Line 59"/>
            <p:cNvSpPr>
              <a:spLocks noChangeShapeType="1"/>
            </p:cNvSpPr>
            <p:nvPr/>
          </p:nvSpPr>
          <p:spPr bwMode="auto">
            <a:xfrm flipH="1">
              <a:off x="1552" y="1242"/>
              <a:ext cx="441" cy="4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5" name="Line 60"/>
            <p:cNvSpPr>
              <a:spLocks noChangeShapeType="1"/>
            </p:cNvSpPr>
            <p:nvPr/>
          </p:nvSpPr>
          <p:spPr bwMode="auto">
            <a:xfrm flipH="1">
              <a:off x="1474" y="1428"/>
              <a:ext cx="627" cy="10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6" name="Line 61"/>
            <p:cNvSpPr>
              <a:spLocks noChangeShapeType="1"/>
            </p:cNvSpPr>
            <p:nvPr/>
          </p:nvSpPr>
          <p:spPr bwMode="auto">
            <a:xfrm>
              <a:off x="2481" y="1467"/>
              <a:ext cx="57" cy="1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7" name="Rectangle 62"/>
            <p:cNvSpPr>
              <a:spLocks noChangeArrowheads="1"/>
            </p:cNvSpPr>
            <p:nvPr/>
          </p:nvSpPr>
          <p:spPr bwMode="auto">
            <a:xfrm>
              <a:off x="1970" y="1060"/>
              <a:ext cx="1427" cy="4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Fogyasztói többlet</a:t>
              </a:r>
            </a:p>
            <a:p>
              <a:pPr eaLnBrk="1" hangingPunct="1"/>
              <a:r>
                <a:rPr lang="hu-HU" altLang="en-US" sz="2000">
                  <a:solidFill>
                    <a:srgbClr val="000000"/>
                  </a:solidFill>
                </a:rPr>
                <a:t>kereskedelemmel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3727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9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5" grpId="0" animBg="1"/>
      <p:bldP spid="94226" grpId="0" animBg="1"/>
      <p:bldP spid="9422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Kereskedelem importáló országban</a:t>
            </a:r>
            <a:endParaRPr lang="en-US" altLang="en-US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90161"/>
              </p:ext>
            </p:extLst>
          </p:nvPr>
        </p:nvGraphicFramePr>
        <p:xfrm>
          <a:off x="941388" y="1144588"/>
          <a:ext cx="7461251" cy="237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313"/>
                <a:gridCol w="1865313"/>
                <a:gridCol w="1968019"/>
                <a:gridCol w="1762606"/>
              </a:tblGrid>
              <a:tr h="64015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Kereskedelem</a:t>
                      </a:r>
                      <a:r>
                        <a:rPr lang="hu-HU" sz="1800" baseline="0" dirty="0" smtClean="0"/>
                        <a:t> nélkül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Kereskedelemmel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változás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</a:tr>
              <a:tr h="640158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Fogyasztói</a:t>
                      </a:r>
                      <a:r>
                        <a:rPr lang="hu-HU" sz="1800" baseline="0" dirty="0" smtClean="0"/>
                        <a:t> többlet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A+B+D</a:t>
                      </a:r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+(B+D)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</a:tr>
              <a:tr h="544911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Termelői többlet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B+C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C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-B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</a:tr>
              <a:tr h="544911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Teljes többlet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A+B+C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A+B+C+D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+D</a:t>
                      </a:r>
                      <a:endParaRPr lang="en-US" sz="1800" dirty="0"/>
                    </a:p>
                  </a:txBody>
                  <a:tcPr marL="91443" marR="91443" marT="45726" marB="45726"/>
                </a:tc>
              </a:tr>
            </a:tbl>
          </a:graphicData>
        </a:graphic>
      </p:graphicFrame>
      <p:sp>
        <p:nvSpPr>
          <p:cNvPr id="96286" name="Rectangle 3"/>
          <p:cNvSpPr txBox="1">
            <a:spLocks noChangeArrowheads="1"/>
          </p:cNvSpPr>
          <p:nvPr/>
        </p:nvSpPr>
        <p:spPr bwMode="auto">
          <a:xfrm>
            <a:off x="963613" y="3575050"/>
            <a:ext cx="8534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hu-HU" altLang="en-US" sz="3400">
                <a:latin typeface="Calibri" pitchFamily="34" charset="0"/>
              </a:rPr>
              <a:t>A hazai fogyasztónak jobb, a hazai termelőnek rosszabb.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hu-HU" altLang="en-US" sz="3400">
                <a:latin typeface="Calibri" pitchFamily="34" charset="0"/>
              </a:rPr>
              <a:t>A társadalom összességében jobban jár</a:t>
            </a:r>
          </a:p>
        </p:txBody>
      </p:sp>
    </p:spTree>
    <p:extLst>
      <p:ext uri="{BB962C8B-B14F-4D97-AF65-F5344CB8AC3E}">
        <p14:creationId xmlns:p14="http://schemas.microsoft.com/office/powerpoint/2010/main" val="236680199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 A kereskedelem „nyertesei” és „vesztesei”</a:t>
            </a:r>
            <a:endParaRPr lang="en-US" altLang="en-US" dirty="0" smtClean="0">
              <a:latin typeface="Tahoma" pitchFamily="34" charset="0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 nyertesek többet nyernek, mint a vesztesek vesztenek</a:t>
            </a:r>
            <a:endParaRPr lang="en-US" altLang="en-US" dirty="0" smtClean="0"/>
          </a:p>
          <a:p>
            <a:r>
              <a:rPr lang="hu-HU" altLang="en-US" dirty="0" smtClean="0"/>
              <a:t>A változás egyenlege pozitív</a:t>
            </a:r>
          </a:p>
          <a:p>
            <a:endParaRPr lang="en-US" altLang="en-US" dirty="0" smtClean="0"/>
          </a:p>
        </p:txBody>
      </p:sp>
      <p:pic>
        <p:nvPicPr>
          <p:cNvPr id="97284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62200"/>
            <a:ext cx="3381375" cy="331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8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F61874A-2048-4ECA-936E-D3E07F1D1614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8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1778000" y="2014538"/>
            <a:ext cx="1984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900">
                <a:latin typeface="Arial Narrow" pitchFamily="34" charset="0"/>
                <a:ea typeface="MS PGothic" pitchFamily="34" charset="-128"/>
              </a:rPr>
              <a:t>Ár</a:t>
            </a:r>
            <a:endParaRPr lang="en-GB" altLang="en-US" sz="19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1828800" y="4279900"/>
            <a:ext cx="22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50</a:t>
            </a: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1828800" y="3613150"/>
            <a:ext cx="22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70</a:t>
            </a:r>
          </a:p>
        </p:txBody>
      </p:sp>
      <p:sp>
        <p:nvSpPr>
          <p:cNvPr id="54283" name="Rectangle 10"/>
          <p:cNvSpPr>
            <a:spLocks noChangeArrowheads="1"/>
          </p:cNvSpPr>
          <p:nvPr/>
        </p:nvSpPr>
        <p:spPr bwMode="auto">
          <a:xfrm>
            <a:off x="1828800" y="3279775"/>
            <a:ext cx="22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80</a:t>
            </a:r>
          </a:p>
        </p:txBody>
      </p:sp>
      <p:sp>
        <p:nvSpPr>
          <p:cNvPr id="54284" name="Rectangle 11"/>
          <p:cNvSpPr>
            <a:spLocks noChangeArrowheads="1"/>
          </p:cNvSpPr>
          <p:nvPr/>
        </p:nvSpPr>
        <p:spPr bwMode="auto">
          <a:xfrm>
            <a:off x="1930400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54285" name="Rectangle 12"/>
          <p:cNvSpPr>
            <a:spLocks noChangeArrowheads="1"/>
          </p:cNvSpPr>
          <p:nvPr/>
        </p:nvSpPr>
        <p:spPr bwMode="auto">
          <a:xfrm>
            <a:off x="1633538" y="2606675"/>
            <a:ext cx="3889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 100</a:t>
            </a:r>
          </a:p>
        </p:txBody>
      </p:sp>
      <p:sp>
        <p:nvSpPr>
          <p:cNvPr id="54286" name="Line 13"/>
          <p:cNvSpPr>
            <a:spLocks noChangeShapeType="1"/>
          </p:cNvSpPr>
          <p:nvPr/>
        </p:nvSpPr>
        <p:spPr bwMode="auto">
          <a:xfrm flipH="1">
            <a:off x="2093913" y="4387850"/>
            <a:ext cx="12223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14"/>
          <p:cNvSpPr>
            <a:spLocks noChangeShapeType="1"/>
          </p:cNvSpPr>
          <p:nvPr/>
        </p:nvSpPr>
        <p:spPr bwMode="auto">
          <a:xfrm flipH="1">
            <a:off x="2093913" y="3719513"/>
            <a:ext cx="1222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Line 15"/>
          <p:cNvSpPr>
            <a:spLocks noChangeShapeType="1"/>
          </p:cNvSpPr>
          <p:nvPr/>
        </p:nvSpPr>
        <p:spPr bwMode="auto">
          <a:xfrm flipH="1">
            <a:off x="2093913" y="3382963"/>
            <a:ext cx="1222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Line 16"/>
          <p:cNvSpPr>
            <a:spLocks noChangeShapeType="1"/>
          </p:cNvSpPr>
          <p:nvPr/>
        </p:nvSpPr>
        <p:spPr bwMode="auto">
          <a:xfrm flipH="1">
            <a:off x="2093913" y="2713038"/>
            <a:ext cx="1222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Rectangle 17"/>
          <p:cNvSpPr>
            <a:spLocks noChangeArrowheads="1"/>
          </p:cNvSpPr>
          <p:nvPr/>
        </p:nvSpPr>
        <p:spPr bwMode="auto">
          <a:xfrm>
            <a:off x="2716213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54291" name="Rectangle 18"/>
          <p:cNvSpPr>
            <a:spLocks noChangeArrowheads="1"/>
          </p:cNvSpPr>
          <p:nvPr/>
        </p:nvSpPr>
        <p:spPr bwMode="auto">
          <a:xfrm>
            <a:off x="3405188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54292" name="Rectangle 19"/>
          <p:cNvSpPr>
            <a:spLocks noChangeArrowheads="1"/>
          </p:cNvSpPr>
          <p:nvPr/>
        </p:nvSpPr>
        <p:spPr bwMode="auto">
          <a:xfrm>
            <a:off x="4094163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3</a:t>
            </a:r>
          </a:p>
        </p:txBody>
      </p:sp>
      <p:sp>
        <p:nvSpPr>
          <p:cNvPr id="54293" name="Rectangle 20"/>
          <p:cNvSpPr>
            <a:spLocks noChangeArrowheads="1"/>
          </p:cNvSpPr>
          <p:nvPr/>
        </p:nvSpPr>
        <p:spPr bwMode="auto">
          <a:xfrm>
            <a:off x="4764088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4</a:t>
            </a:r>
          </a:p>
        </p:txBody>
      </p:sp>
      <p:sp>
        <p:nvSpPr>
          <p:cNvPr id="54294" name="Line 21"/>
          <p:cNvSpPr>
            <a:spLocks noChangeShapeType="1"/>
          </p:cNvSpPr>
          <p:nvPr/>
        </p:nvSpPr>
        <p:spPr bwMode="auto">
          <a:xfrm>
            <a:off x="2781300" y="5954713"/>
            <a:ext cx="1588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Line 22"/>
          <p:cNvSpPr>
            <a:spLocks noChangeShapeType="1"/>
          </p:cNvSpPr>
          <p:nvPr/>
        </p:nvSpPr>
        <p:spPr bwMode="auto">
          <a:xfrm>
            <a:off x="3452813" y="5954713"/>
            <a:ext cx="1587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Line 23"/>
          <p:cNvSpPr>
            <a:spLocks noChangeShapeType="1"/>
          </p:cNvSpPr>
          <p:nvPr/>
        </p:nvSpPr>
        <p:spPr bwMode="auto">
          <a:xfrm>
            <a:off x="4121150" y="5954713"/>
            <a:ext cx="1588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Line 24"/>
          <p:cNvSpPr>
            <a:spLocks noChangeShapeType="1"/>
          </p:cNvSpPr>
          <p:nvPr/>
        </p:nvSpPr>
        <p:spPr bwMode="auto">
          <a:xfrm>
            <a:off x="4808538" y="5954713"/>
            <a:ext cx="1587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Rectangle 25"/>
          <p:cNvSpPr>
            <a:spLocks noChangeArrowheads="1"/>
          </p:cNvSpPr>
          <p:nvPr/>
        </p:nvSpPr>
        <p:spPr bwMode="auto">
          <a:xfrm>
            <a:off x="6710363" y="6092825"/>
            <a:ext cx="96361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900">
                <a:latin typeface="Arial Narrow" pitchFamily="34" charset="0"/>
                <a:ea typeface="MS PGothic" pitchFamily="34" charset="-128"/>
              </a:rPr>
              <a:t>Mennyiség</a:t>
            </a:r>
            <a:endParaRPr lang="en-GB" altLang="en-US" sz="19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30426" name="Freeform 26"/>
          <p:cNvSpPr>
            <a:spLocks/>
          </p:cNvSpPr>
          <p:nvPr/>
        </p:nvSpPr>
        <p:spPr bwMode="auto">
          <a:xfrm>
            <a:off x="2093913" y="2063750"/>
            <a:ext cx="5313362" cy="3998913"/>
          </a:xfrm>
          <a:custGeom>
            <a:avLst/>
            <a:gdLst>
              <a:gd name="T0" fmla="*/ 0 w 3347"/>
              <a:gd name="T1" fmla="*/ 0 h 2519"/>
              <a:gd name="T2" fmla="*/ 0 w 3347"/>
              <a:gd name="T3" fmla="*/ 3997325 h 2519"/>
              <a:gd name="T4" fmla="*/ 5311775 w 3347"/>
              <a:gd name="T5" fmla="*/ 3997325 h 25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47" h="2519">
                <a:moveTo>
                  <a:pt x="0" y="0"/>
                </a:moveTo>
                <a:lnTo>
                  <a:pt x="0" y="2518"/>
                </a:lnTo>
                <a:lnTo>
                  <a:pt x="3346" y="251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301" name="Line 28"/>
          <p:cNvSpPr>
            <a:spLocks noChangeShapeType="1"/>
          </p:cNvSpPr>
          <p:nvPr/>
        </p:nvSpPr>
        <p:spPr bwMode="auto">
          <a:xfrm>
            <a:off x="2960687" y="2709069"/>
            <a:ext cx="847725" cy="7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Rectangle 29"/>
          <p:cNvSpPr>
            <a:spLocks noChangeArrowheads="1"/>
          </p:cNvSpPr>
          <p:nvPr/>
        </p:nvSpPr>
        <p:spPr bwMode="auto">
          <a:xfrm>
            <a:off x="3915697" y="2568059"/>
            <a:ext cx="407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2400" dirty="0">
                <a:latin typeface="Arial Narrow" pitchFamily="34" charset="0"/>
                <a:ea typeface="MS PGothic" pitchFamily="34" charset="-128"/>
              </a:rPr>
              <a:t>John</a:t>
            </a:r>
            <a:r>
              <a:rPr lang="hu-HU" altLang="en-US" sz="2400" dirty="0">
                <a:latin typeface="Arial Narrow" pitchFamily="34" charset="0"/>
                <a:ea typeface="MS PGothic" pitchFamily="34" charset="-128"/>
              </a:rPr>
              <a:t> </a:t>
            </a:r>
            <a:r>
              <a:rPr lang="hu-HU" altLang="en-US" sz="2400" dirty="0" smtClean="0">
                <a:latin typeface="Arial Narrow" pitchFamily="34" charset="0"/>
                <a:ea typeface="MS PGothic" pitchFamily="34" charset="-128"/>
              </a:rPr>
              <a:t>fizetési hajlandósága </a:t>
            </a:r>
            <a:endParaRPr lang="en-GB" altLang="en-US" sz="2400" dirty="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>
            <a:off x="3568700" y="3352800"/>
            <a:ext cx="10033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4652963" y="3124200"/>
            <a:ext cx="3805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2130425"/>
            <a:r>
              <a:rPr lang="it-IT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Paul</a:t>
            </a:r>
            <a:r>
              <a:rPr lang="hu-HU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hu-HU" altLang="en-US" sz="2400" dirty="0" smtClean="0">
                <a:latin typeface="Arial Narrow" pitchFamily="34" charset="0"/>
                <a:ea typeface="MS PGothic" pitchFamily="34" charset="-128"/>
                <a:cs typeface="Arial" pitchFamily="34" charset="0"/>
              </a:rPr>
              <a:t>fizetési hajlandósága </a:t>
            </a:r>
            <a:endParaRPr lang="it-IT" altLang="en-US" sz="2400" dirty="0">
              <a:latin typeface="Arial Narrow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45" name="Freeform 37"/>
          <p:cNvSpPr>
            <a:spLocks/>
          </p:cNvSpPr>
          <p:nvPr/>
        </p:nvSpPr>
        <p:spPr bwMode="auto">
          <a:xfrm>
            <a:off x="2124075" y="2060575"/>
            <a:ext cx="2697163" cy="3998913"/>
          </a:xfrm>
          <a:custGeom>
            <a:avLst/>
            <a:gdLst>
              <a:gd name="T0" fmla="*/ 2695575 w 1699"/>
              <a:gd name="T1" fmla="*/ 3997325 h 2519"/>
              <a:gd name="T2" fmla="*/ 2695575 w 1699"/>
              <a:gd name="T3" fmla="*/ 2322513 h 2519"/>
              <a:gd name="T4" fmla="*/ 2008188 w 1699"/>
              <a:gd name="T5" fmla="*/ 2322513 h 2519"/>
              <a:gd name="T6" fmla="*/ 2008188 w 1699"/>
              <a:gd name="T7" fmla="*/ 1654175 h 2519"/>
              <a:gd name="T8" fmla="*/ 1336675 w 1699"/>
              <a:gd name="T9" fmla="*/ 1654175 h 2519"/>
              <a:gd name="T10" fmla="*/ 1336675 w 1699"/>
              <a:gd name="T11" fmla="*/ 1320800 h 2519"/>
              <a:gd name="T12" fmla="*/ 668338 w 1699"/>
              <a:gd name="T13" fmla="*/ 1320800 h 2519"/>
              <a:gd name="T14" fmla="*/ 668338 w 1699"/>
              <a:gd name="T15" fmla="*/ 649288 h 2519"/>
              <a:gd name="T16" fmla="*/ 0 w 1699"/>
              <a:gd name="T17" fmla="*/ 649288 h 2519"/>
              <a:gd name="T18" fmla="*/ 0 w 1699"/>
              <a:gd name="T19" fmla="*/ 0 h 25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99" h="2519">
                <a:moveTo>
                  <a:pt x="1698" y="2518"/>
                </a:moveTo>
                <a:lnTo>
                  <a:pt x="1698" y="1463"/>
                </a:lnTo>
                <a:lnTo>
                  <a:pt x="1265" y="1463"/>
                </a:lnTo>
                <a:lnTo>
                  <a:pt x="1265" y="1042"/>
                </a:lnTo>
                <a:lnTo>
                  <a:pt x="842" y="1042"/>
                </a:lnTo>
                <a:lnTo>
                  <a:pt x="842" y="832"/>
                </a:lnTo>
                <a:lnTo>
                  <a:pt x="421" y="832"/>
                </a:lnTo>
                <a:lnTo>
                  <a:pt x="421" y="409"/>
                </a:lnTo>
                <a:lnTo>
                  <a:pt x="0" y="409"/>
                </a:lnTo>
                <a:lnTo>
                  <a:pt x="0" y="0"/>
                </a:lnTo>
              </a:path>
            </a:pathLst>
          </a:custGeom>
          <a:noFill/>
          <a:ln w="635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311" name="Rectangle 38"/>
          <p:cNvSpPr>
            <a:spLocks noChangeArrowheads="1"/>
          </p:cNvSpPr>
          <p:nvPr/>
        </p:nvSpPr>
        <p:spPr bwMode="auto">
          <a:xfrm>
            <a:off x="4908550" y="5187950"/>
            <a:ext cx="730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900" dirty="0">
                <a:latin typeface="Arial Narrow" pitchFamily="34" charset="0"/>
                <a:ea typeface="MS PGothic" pitchFamily="34" charset="-128"/>
              </a:rPr>
              <a:t>Kereslet</a:t>
            </a:r>
            <a:endParaRPr lang="it-IT" altLang="en-US" sz="1900" dirty="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312" name="Rectangle 6"/>
          <p:cNvSpPr txBox="1">
            <a:spLocks noChangeArrowheads="1"/>
          </p:cNvSpPr>
          <p:nvPr/>
        </p:nvSpPr>
        <p:spPr bwMode="auto">
          <a:xfrm>
            <a:off x="179388" y="277813"/>
            <a:ext cx="8640762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hu-HU" altLang="en-US" sz="3200" dirty="0" smtClean="0">
                <a:latin typeface="Calibri" pitchFamily="34" charset="0"/>
              </a:rPr>
              <a:t>Keresleti görbe</a:t>
            </a:r>
            <a:endParaRPr lang="en-GB" altLang="en-US" sz="3200" dirty="0">
              <a:latin typeface="Calibri" pitchFamily="34" charset="0"/>
            </a:endParaRPr>
          </a:p>
        </p:txBody>
      </p:sp>
      <p:sp>
        <p:nvSpPr>
          <p:cNvPr id="124" name="Line 28"/>
          <p:cNvSpPr>
            <a:spLocks noChangeShapeType="1"/>
          </p:cNvSpPr>
          <p:nvPr/>
        </p:nvSpPr>
        <p:spPr bwMode="auto">
          <a:xfrm flipV="1">
            <a:off x="4271040" y="3759201"/>
            <a:ext cx="847725" cy="2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 bwMode="auto">
          <a:xfrm>
            <a:off x="5226050" y="3620528"/>
            <a:ext cx="407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400" dirty="0" smtClean="0">
                <a:latin typeface="Arial Narrow" pitchFamily="34" charset="0"/>
                <a:ea typeface="MS PGothic" pitchFamily="34" charset="-128"/>
              </a:rPr>
              <a:t>George fizetési hajlandósága </a:t>
            </a:r>
            <a:endParaRPr lang="en-GB" altLang="en-US" sz="2400" dirty="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26" name="Line 28"/>
          <p:cNvSpPr>
            <a:spLocks noChangeShapeType="1"/>
          </p:cNvSpPr>
          <p:nvPr/>
        </p:nvSpPr>
        <p:spPr bwMode="auto">
          <a:xfrm flipV="1">
            <a:off x="4997449" y="4379956"/>
            <a:ext cx="632463" cy="354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Rectangle 29"/>
          <p:cNvSpPr>
            <a:spLocks noChangeArrowheads="1"/>
          </p:cNvSpPr>
          <p:nvPr/>
        </p:nvSpPr>
        <p:spPr bwMode="auto">
          <a:xfrm>
            <a:off x="5715000" y="4191000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400" dirty="0" err="1" smtClean="0">
                <a:latin typeface="Arial Narrow" pitchFamily="34" charset="0"/>
                <a:ea typeface="MS PGothic" pitchFamily="34" charset="-128"/>
              </a:rPr>
              <a:t>Ringo</a:t>
            </a:r>
            <a:r>
              <a:rPr lang="hu-HU" altLang="en-US" sz="2400" dirty="0" smtClean="0">
                <a:latin typeface="Arial Narrow" pitchFamily="34" charset="0"/>
                <a:ea typeface="MS PGothic" pitchFamily="34" charset="-128"/>
              </a:rPr>
              <a:t> fizetési hajlandósága </a:t>
            </a:r>
            <a:endParaRPr lang="en-GB" altLang="en-US" sz="2400" dirty="0"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1736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Gazdaságpolitikai eszközök</a:t>
            </a:r>
            <a:endParaRPr lang="en-US" altLang="en-US" dirty="0" smtClean="0">
              <a:latin typeface="Tahoma" pitchFamily="34" charset="0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Hogyan avatkozhat be a kereskedelem folyamatába a kormány?</a:t>
            </a:r>
          </a:p>
          <a:p>
            <a:pPr lvl="1"/>
            <a:r>
              <a:rPr lang="hu-HU" altLang="en-US" dirty="0" smtClean="0"/>
              <a:t>Vámokkal</a:t>
            </a:r>
          </a:p>
          <a:p>
            <a:pPr lvl="1"/>
            <a:r>
              <a:rPr lang="hu-HU" altLang="en-US" dirty="0" smtClean="0"/>
              <a:t>Kvótákkal</a:t>
            </a:r>
          </a:p>
          <a:p>
            <a:pPr marL="457200" lvl="1" indent="0">
              <a:buNone/>
            </a:pPr>
            <a:endParaRPr lang="hu-HU" altLang="en-US" dirty="0" smtClean="0"/>
          </a:p>
          <a:p>
            <a:r>
              <a:rPr lang="hu-HU" altLang="en-US" dirty="0" smtClean="0"/>
              <a:t>Importvám: a külföldi kínálatra kivetett adó</a:t>
            </a:r>
          </a:p>
          <a:p>
            <a:r>
              <a:rPr lang="hu-HU" altLang="en-US" dirty="0" smtClean="0"/>
              <a:t>Hatása: az effektív világpiaci ár megemelkedik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350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8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</a:pPr>
            <a:r>
              <a:rPr lang="hu-HU" altLang="en-US" sz="2400" smtClean="0">
                <a:solidFill>
                  <a:schemeClr val="bg1"/>
                </a:solidFill>
              </a:rPr>
              <a:t>A vám hatásai</a:t>
            </a:r>
            <a:endParaRPr lang="en-US" altLang="en-US" sz="2400" smtClean="0">
              <a:solidFill>
                <a:schemeClr val="bg1"/>
              </a:solidFill>
            </a:endParaRP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</a:rPr>
              <a:t>Copyright © 2004  South-Western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3F6F9"/>
          </a:solidFill>
          <a:ln w="19367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2F4F8"/>
          </a:solidFill>
          <a:ln w="176213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1F4F7"/>
          </a:solidFill>
          <a:ln w="158750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0F2F5"/>
          </a:solidFill>
          <a:ln w="1412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EF1F4"/>
          </a:solidFill>
          <a:ln w="1222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DEFF3"/>
          </a:solidFill>
          <a:ln w="1047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BEEF2"/>
          </a:solidFill>
          <a:ln w="8731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AECF1"/>
          </a:solidFill>
          <a:ln w="698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41" name="Rectangle 13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9EBF0"/>
          </a:solidFill>
          <a:ln w="523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7EAEF"/>
          </a:solidFill>
          <a:ln w="349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6E9EF"/>
          </a:solidFill>
          <a:ln w="1746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1849438" y="1120775"/>
            <a:ext cx="6042025" cy="4749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45" name="Freeform 17"/>
          <p:cNvSpPr>
            <a:spLocks/>
          </p:cNvSpPr>
          <p:nvPr/>
        </p:nvSpPr>
        <p:spPr bwMode="auto">
          <a:xfrm>
            <a:off x="1849438" y="1120775"/>
            <a:ext cx="6042025" cy="4749800"/>
          </a:xfrm>
          <a:custGeom>
            <a:avLst/>
            <a:gdLst>
              <a:gd name="T0" fmla="*/ 0 w 3806"/>
              <a:gd name="T1" fmla="*/ 0 h 2992"/>
              <a:gd name="T2" fmla="*/ 0 w 3806"/>
              <a:gd name="T3" fmla="*/ 4749800 h 2992"/>
              <a:gd name="T4" fmla="*/ 6042025 w 3806"/>
              <a:gd name="T5" fmla="*/ 4749800 h 29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6" h="2992">
                <a:moveTo>
                  <a:pt x="0" y="0"/>
                </a:moveTo>
                <a:lnTo>
                  <a:pt x="0" y="2992"/>
                </a:lnTo>
                <a:lnTo>
                  <a:pt x="3806" y="299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>
            <a:off x="6434138" y="4598988"/>
            <a:ext cx="1587" cy="395287"/>
          </a:xfrm>
          <a:prstGeom prst="line">
            <a:avLst/>
          </a:prstGeom>
          <a:noFill/>
          <a:ln w="17526">
            <a:solidFill>
              <a:srgbClr val="00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7" name="Rectangle 19"/>
          <p:cNvSpPr>
            <a:spLocks noChangeArrowheads="1"/>
          </p:cNvSpPr>
          <p:nvPr/>
        </p:nvSpPr>
        <p:spPr bwMode="auto">
          <a:xfrm>
            <a:off x="1333500" y="1104900"/>
            <a:ext cx="7064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Acél ára</a:t>
            </a:r>
            <a:endParaRPr lang="en-US" altLang="en-US"/>
          </a:p>
        </p:txBody>
      </p:sp>
      <p:sp>
        <p:nvSpPr>
          <p:cNvPr id="99348" name="Rectangle 21"/>
          <p:cNvSpPr>
            <a:spLocks noChangeArrowheads="1"/>
          </p:cNvSpPr>
          <p:nvPr/>
        </p:nvSpPr>
        <p:spPr bwMode="auto">
          <a:xfrm>
            <a:off x="1681163" y="591661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99349" name="Rectangle 22"/>
          <p:cNvSpPr>
            <a:spLocks noChangeArrowheads="1"/>
          </p:cNvSpPr>
          <p:nvPr/>
        </p:nvSpPr>
        <p:spPr bwMode="auto">
          <a:xfrm>
            <a:off x="7110413" y="5910263"/>
            <a:ext cx="9334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Mennyiség</a:t>
            </a:r>
            <a:endParaRPr lang="en-US" altLang="en-US"/>
          </a:p>
        </p:txBody>
      </p:sp>
      <p:grpSp>
        <p:nvGrpSpPr>
          <p:cNvPr id="93208" name="Group 24"/>
          <p:cNvGrpSpPr>
            <a:grpSpLocks/>
          </p:cNvGrpSpPr>
          <p:nvPr/>
        </p:nvGrpSpPr>
        <p:grpSpPr bwMode="auto">
          <a:xfrm>
            <a:off x="1901825" y="2120900"/>
            <a:ext cx="4859338" cy="3451225"/>
            <a:chOff x="1198" y="1336"/>
            <a:chExt cx="3061" cy="2174"/>
          </a:xfrm>
        </p:grpSpPr>
        <p:sp>
          <p:nvSpPr>
            <p:cNvPr id="99398" name="Line 25"/>
            <p:cNvSpPr>
              <a:spLocks noChangeShapeType="1"/>
            </p:cNvSpPr>
            <p:nvPr/>
          </p:nvSpPr>
          <p:spPr bwMode="auto">
            <a:xfrm flipV="1">
              <a:off x="1198" y="1633"/>
              <a:ext cx="2611" cy="1877"/>
            </a:xfrm>
            <a:prstGeom prst="line">
              <a:avLst/>
            </a:prstGeom>
            <a:noFill/>
            <a:ln w="523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99" name="Rectangle 26"/>
            <p:cNvSpPr>
              <a:spLocks noChangeArrowheads="1"/>
            </p:cNvSpPr>
            <p:nvPr/>
          </p:nvSpPr>
          <p:spPr bwMode="auto">
            <a:xfrm>
              <a:off x="3557" y="1336"/>
              <a:ext cx="70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 kínálat</a:t>
              </a:r>
              <a:endParaRPr lang="en-US" altLang="en-US"/>
            </a:p>
          </p:txBody>
        </p:sp>
      </p:grpSp>
      <p:grpSp>
        <p:nvGrpSpPr>
          <p:cNvPr id="93212" name="Group 28"/>
          <p:cNvGrpSpPr>
            <a:grpSpLocks/>
          </p:cNvGrpSpPr>
          <p:nvPr/>
        </p:nvGrpSpPr>
        <p:grpSpPr bwMode="auto">
          <a:xfrm>
            <a:off x="1901825" y="1400175"/>
            <a:ext cx="5192713" cy="4137025"/>
            <a:chOff x="1198" y="882"/>
            <a:chExt cx="3271" cy="2606"/>
          </a:xfrm>
        </p:grpSpPr>
        <p:sp>
          <p:nvSpPr>
            <p:cNvPr id="99396" name="Line 29"/>
            <p:cNvSpPr>
              <a:spLocks noChangeShapeType="1"/>
            </p:cNvSpPr>
            <p:nvPr/>
          </p:nvSpPr>
          <p:spPr bwMode="auto">
            <a:xfrm>
              <a:off x="1198" y="882"/>
              <a:ext cx="2467" cy="2551"/>
            </a:xfrm>
            <a:prstGeom prst="line">
              <a:avLst/>
            </a:prstGeom>
            <a:noFill/>
            <a:ln w="523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97" name="Rectangle 30"/>
            <p:cNvSpPr>
              <a:spLocks noChangeArrowheads="1"/>
            </p:cNvSpPr>
            <p:nvPr/>
          </p:nvSpPr>
          <p:spPr bwMode="auto">
            <a:xfrm>
              <a:off x="3700" y="3343"/>
              <a:ext cx="76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 kereslet</a:t>
              </a:r>
              <a:endParaRPr lang="en-US" altLang="en-US"/>
            </a:p>
          </p:txBody>
        </p:sp>
      </p:grpSp>
      <p:grpSp>
        <p:nvGrpSpPr>
          <p:cNvPr id="93216" name="Group 32"/>
          <p:cNvGrpSpPr>
            <a:grpSpLocks/>
          </p:cNvGrpSpPr>
          <p:nvPr/>
        </p:nvGrpSpPr>
        <p:grpSpPr bwMode="auto">
          <a:xfrm>
            <a:off x="833438" y="4368800"/>
            <a:ext cx="6056312" cy="230188"/>
            <a:chOff x="525" y="2752"/>
            <a:chExt cx="3815" cy="145"/>
          </a:xfrm>
        </p:grpSpPr>
        <p:sp>
          <p:nvSpPr>
            <p:cNvPr id="99394" name="Line 33"/>
            <p:cNvSpPr>
              <a:spLocks noChangeShapeType="1"/>
            </p:cNvSpPr>
            <p:nvPr/>
          </p:nvSpPr>
          <p:spPr bwMode="auto">
            <a:xfrm>
              <a:off x="1176" y="2848"/>
              <a:ext cx="3164" cy="1"/>
            </a:xfrm>
            <a:prstGeom prst="line">
              <a:avLst/>
            </a:prstGeom>
            <a:noFill/>
            <a:ln w="52388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95" name="Rectangle 34"/>
            <p:cNvSpPr>
              <a:spLocks noChangeArrowheads="1"/>
            </p:cNvSpPr>
            <p:nvPr/>
          </p:nvSpPr>
          <p:spPr bwMode="auto">
            <a:xfrm>
              <a:off x="525" y="2752"/>
              <a:ext cx="60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VPÁ + vám</a:t>
              </a:r>
              <a:endParaRPr lang="en-US" altLang="en-US"/>
            </a:p>
          </p:txBody>
        </p:sp>
      </p:grp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6523038" y="4616450"/>
            <a:ext cx="395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Vám</a:t>
            </a:r>
            <a:endParaRPr lang="en-US" altLang="en-US"/>
          </a:p>
        </p:txBody>
      </p:sp>
      <p:grpSp>
        <p:nvGrpSpPr>
          <p:cNvPr id="93221" name="Group 37"/>
          <p:cNvGrpSpPr>
            <a:grpSpLocks/>
          </p:cNvGrpSpPr>
          <p:nvPr/>
        </p:nvGrpSpPr>
        <p:grpSpPr bwMode="auto">
          <a:xfrm>
            <a:off x="2622550" y="6186488"/>
            <a:ext cx="2827338" cy="366712"/>
            <a:chOff x="1652" y="3897"/>
            <a:chExt cx="1781" cy="231"/>
          </a:xfrm>
        </p:grpSpPr>
        <p:sp>
          <p:nvSpPr>
            <p:cNvPr id="99392" name="Freeform 38"/>
            <p:cNvSpPr>
              <a:spLocks/>
            </p:cNvSpPr>
            <p:nvPr/>
          </p:nvSpPr>
          <p:spPr bwMode="auto">
            <a:xfrm>
              <a:off x="1652" y="3897"/>
              <a:ext cx="1781" cy="88"/>
            </a:xfrm>
            <a:custGeom>
              <a:avLst/>
              <a:gdLst>
                <a:gd name="T0" fmla="*/ 1781 w 161"/>
                <a:gd name="T1" fmla="*/ 0 h 8"/>
                <a:gd name="T2" fmla="*/ 1726 w 161"/>
                <a:gd name="T3" fmla="*/ 44 h 8"/>
                <a:gd name="T4" fmla="*/ 929 w 161"/>
                <a:gd name="T5" fmla="*/ 44 h 8"/>
                <a:gd name="T6" fmla="*/ 885 w 161"/>
                <a:gd name="T7" fmla="*/ 88 h 8"/>
                <a:gd name="T8" fmla="*/ 841 w 161"/>
                <a:gd name="T9" fmla="*/ 44 h 8"/>
                <a:gd name="T10" fmla="*/ 55 w 161"/>
                <a:gd name="T11" fmla="*/ 44 h 8"/>
                <a:gd name="T12" fmla="*/ 0 w 161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1" h="8">
                  <a:moveTo>
                    <a:pt x="161" y="0"/>
                  </a:moveTo>
                  <a:cubicBezTo>
                    <a:pt x="161" y="2"/>
                    <a:pt x="158" y="4"/>
                    <a:pt x="156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2" y="4"/>
                    <a:pt x="80" y="6"/>
                    <a:pt x="80" y="8"/>
                  </a:cubicBezTo>
                  <a:cubicBezTo>
                    <a:pt x="80" y="6"/>
                    <a:pt x="79" y="4"/>
                    <a:pt x="7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2"/>
                    <a:pt x="0" y="0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93" name="Rectangle 39"/>
            <p:cNvSpPr>
              <a:spLocks noChangeArrowheads="1"/>
            </p:cNvSpPr>
            <p:nvPr/>
          </p:nvSpPr>
          <p:spPr bwMode="auto">
            <a:xfrm>
              <a:off x="2346" y="3983"/>
              <a:ext cx="95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</a:rPr>
                <a:t>Import</a:t>
              </a:r>
              <a:r>
                <a:rPr lang="hu-HU" altLang="en-US" sz="1500">
                  <a:solidFill>
                    <a:srgbClr val="000000"/>
                  </a:solidFill>
                </a:rPr>
                <a:t> vám nélkül</a:t>
              </a:r>
              <a:endParaRPr lang="en-US" altLang="en-US"/>
            </a:p>
          </p:txBody>
        </p:sp>
      </p:grpSp>
      <p:grpSp>
        <p:nvGrpSpPr>
          <p:cNvPr id="93225" name="Group 41"/>
          <p:cNvGrpSpPr>
            <a:grpSpLocks/>
          </p:cNvGrpSpPr>
          <p:nvPr/>
        </p:nvGrpSpPr>
        <p:grpSpPr bwMode="auto">
          <a:xfrm>
            <a:off x="4221168" y="3630613"/>
            <a:ext cx="2024064" cy="280987"/>
            <a:chOff x="2659" y="2287"/>
            <a:chExt cx="1275" cy="177"/>
          </a:xfrm>
        </p:grpSpPr>
        <p:sp>
          <p:nvSpPr>
            <p:cNvPr id="99389" name="Oval 42"/>
            <p:cNvSpPr>
              <a:spLocks noChangeArrowheads="1"/>
            </p:cNvSpPr>
            <p:nvPr/>
          </p:nvSpPr>
          <p:spPr bwMode="auto">
            <a:xfrm>
              <a:off x="2659" y="2395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390" name="Line 43"/>
            <p:cNvSpPr>
              <a:spLocks noChangeShapeType="1"/>
            </p:cNvSpPr>
            <p:nvPr/>
          </p:nvSpPr>
          <p:spPr bwMode="auto">
            <a:xfrm flipV="1">
              <a:off x="2769" y="2362"/>
              <a:ext cx="576" cy="7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91" name="Rectangle 44"/>
            <p:cNvSpPr>
              <a:spLocks noChangeArrowheads="1"/>
            </p:cNvSpPr>
            <p:nvPr/>
          </p:nvSpPr>
          <p:spPr bwMode="auto">
            <a:xfrm>
              <a:off x="3374" y="2287"/>
              <a:ext cx="56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 dirty="0" smtClean="0">
                  <a:solidFill>
                    <a:srgbClr val="000000"/>
                  </a:solidFill>
                </a:rPr>
                <a:t>Egyensúly</a:t>
              </a:r>
              <a:endParaRPr lang="en-US" altLang="en-US" dirty="0"/>
            </a:p>
          </p:txBody>
        </p:sp>
      </p:grpSp>
      <p:grpSp>
        <p:nvGrpSpPr>
          <p:cNvPr id="93230" name="Group 46"/>
          <p:cNvGrpSpPr>
            <a:grpSpLocks/>
          </p:cNvGrpSpPr>
          <p:nvPr/>
        </p:nvGrpSpPr>
        <p:grpSpPr bwMode="auto">
          <a:xfrm>
            <a:off x="1362075" y="4935538"/>
            <a:ext cx="6069013" cy="236537"/>
            <a:chOff x="858" y="3109"/>
            <a:chExt cx="3823" cy="149"/>
          </a:xfrm>
        </p:grpSpPr>
        <p:grpSp>
          <p:nvGrpSpPr>
            <p:cNvPr id="99385" name="Group 47"/>
            <p:cNvGrpSpPr>
              <a:grpSpLocks/>
            </p:cNvGrpSpPr>
            <p:nvPr/>
          </p:nvGrpSpPr>
          <p:grpSpPr bwMode="auto">
            <a:xfrm>
              <a:off x="858" y="3109"/>
              <a:ext cx="3482" cy="145"/>
              <a:chOff x="858" y="3109"/>
              <a:chExt cx="3482" cy="145"/>
            </a:xfrm>
          </p:grpSpPr>
          <p:sp>
            <p:nvSpPr>
              <p:cNvPr id="99387" name="Line 48"/>
              <p:cNvSpPr>
                <a:spLocks noChangeShapeType="1"/>
              </p:cNvSpPr>
              <p:nvPr/>
            </p:nvSpPr>
            <p:spPr bwMode="auto">
              <a:xfrm>
                <a:off x="1176" y="3190"/>
                <a:ext cx="3164" cy="1"/>
              </a:xfrm>
              <a:prstGeom prst="line">
                <a:avLst/>
              </a:prstGeom>
              <a:noFill/>
              <a:ln w="52388">
                <a:solidFill>
                  <a:srgbClr val="0063B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88" name="Rectangle 49"/>
              <p:cNvSpPr>
                <a:spLocks noChangeArrowheads="1"/>
              </p:cNvSpPr>
              <p:nvPr/>
            </p:nvSpPr>
            <p:spPr bwMode="auto">
              <a:xfrm>
                <a:off x="858" y="3109"/>
                <a:ext cx="31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VP Ár</a:t>
                </a:r>
                <a:endParaRPr lang="en-US" altLang="en-US"/>
              </a:p>
            </p:txBody>
          </p:sp>
        </p:grpSp>
        <p:sp>
          <p:nvSpPr>
            <p:cNvPr id="99386" name="Rectangle 51"/>
            <p:cNvSpPr>
              <a:spLocks noChangeArrowheads="1"/>
            </p:cNvSpPr>
            <p:nvPr/>
          </p:nvSpPr>
          <p:spPr bwMode="auto">
            <a:xfrm>
              <a:off x="4380" y="3113"/>
              <a:ext cx="30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VP ár</a:t>
              </a:r>
              <a:endParaRPr lang="en-US" altLang="en-US"/>
            </a:p>
          </p:txBody>
        </p:sp>
      </p:grpSp>
      <p:grpSp>
        <p:nvGrpSpPr>
          <p:cNvPr id="93237" name="Group 53"/>
          <p:cNvGrpSpPr>
            <a:grpSpLocks/>
          </p:cNvGrpSpPr>
          <p:nvPr/>
        </p:nvGrpSpPr>
        <p:grpSpPr bwMode="auto">
          <a:xfrm>
            <a:off x="3378200" y="5203825"/>
            <a:ext cx="1730375" cy="631825"/>
            <a:chOff x="2128" y="3278"/>
            <a:chExt cx="1090" cy="398"/>
          </a:xfrm>
        </p:grpSpPr>
        <p:sp>
          <p:nvSpPr>
            <p:cNvPr id="99383" name="Freeform 54"/>
            <p:cNvSpPr>
              <a:spLocks/>
            </p:cNvSpPr>
            <p:nvPr/>
          </p:nvSpPr>
          <p:spPr bwMode="auto">
            <a:xfrm>
              <a:off x="2128" y="3588"/>
              <a:ext cx="962" cy="88"/>
            </a:xfrm>
            <a:custGeom>
              <a:avLst/>
              <a:gdLst>
                <a:gd name="T0" fmla="*/ 962 w 87"/>
                <a:gd name="T1" fmla="*/ 88 h 8"/>
                <a:gd name="T2" fmla="*/ 907 w 87"/>
                <a:gd name="T3" fmla="*/ 44 h 8"/>
                <a:gd name="T4" fmla="*/ 520 w 87"/>
                <a:gd name="T5" fmla="*/ 44 h 8"/>
                <a:gd name="T6" fmla="*/ 475 w 87"/>
                <a:gd name="T7" fmla="*/ 0 h 8"/>
                <a:gd name="T8" fmla="*/ 431 w 87"/>
                <a:gd name="T9" fmla="*/ 44 h 8"/>
                <a:gd name="T10" fmla="*/ 55 w 87"/>
                <a:gd name="T11" fmla="*/ 44 h 8"/>
                <a:gd name="T12" fmla="*/ 0 w 87"/>
                <a:gd name="T13" fmla="*/ 88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" h="8">
                  <a:moveTo>
                    <a:pt x="87" y="8"/>
                  </a:moveTo>
                  <a:cubicBezTo>
                    <a:pt x="87" y="6"/>
                    <a:pt x="84" y="4"/>
                    <a:pt x="82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5" y="4"/>
                    <a:pt x="43" y="2"/>
                    <a:pt x="43" y="0"/>
                  </a:cubicBezTo>
                  <a:cubicBezTo>
                    <a:pt x="43" y="2"/>
                    <a:pt x="42" y="4"/>
                    <a:pt x="3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8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84" name="Rectangle 55"/>
            <p:cNvSpPr>
              <a:spLocks noChangeArrowheads="1"/>
            </p:cNvSpPr>
            <p:nvPr/>
          </p:nvSpPr>
          <p:spPr bwMode="auto">
            <a:xfrm>
              <a:off x="2416" y="3278"/>
              <a:ext cx="80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Import vámmal</a:t>
              </a:r>
              <a:endParaRPr lang="en-US" altLang="en-US"/>
            </a:p>
          </p:txBody>
        </p:sp>
      </p:grpSp>
      <p:grpSp>
        <p:nvGrpSpPr>
          <p:cNvPr id="93241" name="Group 57"/>
          <p:cNvGrpSpPr>
            <a:grpSpLocks/>
          </p:cNvGrpSpPr>
          <p:nvPr/>
        </p:nvGrpSpPr>
        <p:grpSpPr bwMode="auto">
          <a:xfrm>
            <a:off x="3260725" y="4468813"/>
            <a:ext cx="220663" cy="1676400"/>
            <a:chOff x="2054" y="2815"/>
            <a:chExt cx="139" cy="1056"/>
          </a:xfrm>
        </p:grpSpPr>
        <p:sp>
          <p:nvSpPr>
            <p:cNvPr id="99378" name="Oval 58"/>
            <p:cNvSpPr>
              <a:spLocks noChangeArrowheads="1"/>
            </p:cNvSpPr>
            <p:nvPr/>
          </p:nvSpPr>
          <p:spPr bwMode="auto">
            <a:xfrm>
              <a:off x="2083" y="2815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379" name="Line 59"/>
            <p:cNvSpPr>
              <a:spLocks noChangeShapeType="1"/>
            </p:cNvSpPr>
            <p:nvPr/>
          </p:nvSpPr>
          <p:spPr bwMode="auto">
            <a:xfrm>
              <a:off x="2116" y="2848"/>
              <a:ext cx="1" cy="850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80" name="Freeform 60"/>
            <p:cNvSpPr>
              <a:spLocks/>
            </p:cNvSpPr>
            <p:nvPr/>
          </p:nvSpPr>
          <p:spPr bwMode="auto">
            <a:xfrm>
              <a:off x="2149" y="3804"/>
              <a:ext cx="37" cy="51"/>
            </a:xfrm>
            <a:custGeom>
              <a:avLst/>
              <a:gdLst>
                <a:gd name="T0" fmla="*/ 7 w 37"/>
                <a:gd name="T1" fmla="*/ 44 h 51"/>
                <a:gd name="T2" fmla="*/ 11 w 37"/>
                <a:gd name="T3" fmla="*/ 40 h 51"/>
                <a:gd name="T4" fmla="*/ 18 w 37"/>
                <a:gd name="T5" fmla="*/ 33 h 51"/>
                <a:gd name="T6" fmla="*/ 33 w 37"/>
                <a:gd name="T7" fmla="*/ 26 h 51"/>
                <a:gd name="T8" fmla="*/ 37 w 37"/>
                <a:gd name="T9" fmla="*/ 18 h 51"/>
                <a:gd name="T10" fmla="*/ 37 w 37"/>
                <a:gd name="T11" fmla="*/ 15 h 51"/>
                <a:gd name="T12" fmla="*/ 37 w 37"/>
                <a:gd name="T13" fmla="*/ 7 h 51"/>
                <a:gd name="T14" fmla="*/ 33 w 37"/>
                <a:gd name="T15" fmla="*/ 4 h 51"/>
                <a:gd name="T16" fmla="*/ 26 w 37"/>
                <a:gd name="T17" fmla="*/ 0 h 51"/>
                <a:gd name="T18" fmla="*/ 18 w 37"/>
                <a:gd name="T19" fmla="*/ 0 h 51"/>
                <a:gd name="T20" fmla="*/ 11 w 37"/>
                <a:gd name="T21" fmla="*/ 0 h 51"/>
                <a:gd name="T22" fmla="*/ 4 w 37"/>
                <a:gd name="T23" fmla="*/ 4 h 51"/>
                <a:gd name="T24" fmla="*/ 0 w 37"/>
                <a:gd name="T25" fmla="*/ 7 h 51"/>
                <a:gd name="T26" fmla="*/ 0 w 37"/>
                <a:gd name="T27" fmla="*/ 15 h 51"/>
                <a:gd name="T28" fmla="*/ 7 w 37"/>
                <a:gd name="T29" fmla="*/ 15 h 51"/>
                <a:gd name="T30" fmla="*/ 11 w 37"/>
                <a:gd name="T31" fmla="*/ 7 h 51"/>
                <a:gd name="T32" fmla="*/ 18 w 37"/>
                <a:gd name="T33" fmla="*/ 4 h 51"/>
                <a:gd name="T34" fmla="*/ 26 w 37"/>
                <a:gd name="T35" fmla="*/ 7 h 51"/>
                <a:gd name="T36" fmla="*/ 29 w 37"/>
                <a:gd name="T37" fmla="*/ 15 h 51"/>
                <a:gd name="T38" fmla="*/ 26 w 37"/>
                <a:gd name="T39" fmla="*/ 22 h 51"/>
                <a:gd name="T40" fmla="*/ 15 w 37"/>
                <a:gd name="T41" fmla="*/ 33 h 51"/>
                <a:gd name="T42" fmla="*/ 4 w 37"/>
                <a:gd name="T43" fmla="*/ 40 h 51"/>
                <a:gd name="T44" fmla="*/ 0 w 37"/>
                <a:gd name="T45" fmla="*/ 48 h 51"/>
                <a:gd name="T46" fmla="*/ 0 w 37"/>
                <a:gd name="T47" fmla="*/ 51 h 51"/>
                <a:gd name="T48" fmla="*/ 37 w 37"/>
                <a:gd name="T49" fmla="*/ 51 h 51"/>
                <a:gd name="T50" fmla="*/ 37 w 37"/>
                <a:gd name="T51" fmla="*/ 44 h 51"/>
                <a:gd name="T52" fmla="*/ 11 w 37"/>
                <a:gd name="T53" fmla="*/ 44 h 51"/>
                <a:gd name="T54" fmla="*/ 7 w 37"/>
                <a:gd name="T55" fmla="*/ 44 h 5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7" h="51">
                  <a:moveTo>
                    <a:pt x="7" y="44"/>
                  </a:moveTo>
                  <a:lnTo>
                    <a:pt x="11" y="40"/>
                  </a:lnTo>
                  <a:lnTo>
                    <a:pt x="18" y="33"/>
                  </a:lnTo>
                  <a:lnTo>
                    <a:pt x="33" y="26"/>
                  </a:lnTo>
                  <a:lnTo>
                    <a:pt x="37" y="18"/>
                  </a:lnTo>
                  <a:lnTo>
                    <a:pt x="37" y="15"/>
                  </a:lnTo>
                  <a:lnTo>
                    <a:pt x="37" y="7"/>
                  </a:lnTo>
                  <a:lnTo>
                    <a:pt x="33" y="4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11" y="7"/>
                  </a:lnTo>
                  <a:lnTo>
                    <a:pt x="18" y="4"/>
                  </a:lnTo>
                  <a:lnTo>
                    <a:pt x="26" y="7"/>
                  </a:lnTo>
                  <a:lnTo>
                    <a:pt x="29" y="15"/>
                  </a:lnTo>
                  <a:lnTo>
                    <a:pt x="26" y="22"/>
                  </a:lnTo>
                  <a:lnTo>
                    <a:pt x="15" y="33"/>
                  </a:lnTo>
                  <a:lnTo>
                    <a:pt x="4" y="40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37" y="51"/>
                  </a:lnTo>
                  <a:lnTo>
                    <a:pt x="37" y="44"/>
                  </a:lnTo>
                  <a:lnTo>
                    <a:pt x="11" y="44"/>
                  </a:lnTo>
                  <a:lnTo>
                    <a:pt x="7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81" name="Rectangle 61"/>
            <p:cNvSpPr>
              <a:spLocks noChangeArrowheads="1"/>
            </p:cNvSpPr>
            <p:nvPr/>
          </p:nvSpPr>
          <p:spPr bwMode="auto">
            <a:xfrm>
              <a:off x="2054" y="3727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99382" name="Rectangle 62"/>
            <p:cNvSpPr>
              <a:spLocks noChangeArrowheads="1"/>
            </p:cNvSpPr>
            <p:nvPr/>
          </p:nvSpPr>
          <p:spPr bwMode="auto">
            <a:xfrm>
              <a:off x="2145" y="3713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</p:grpSp>
      <p:grpSp>
        <p:nvGrpSpPr>
          <p:cNvPr id="93247" name="Group 63"/>
          <p:cNvGrpSpPr>
            <a:grpSpLocks/>
          </p:cNvGrpSpPr>
          <p:nvPr/>
        </p:nvGrpSpPr>
        <p:grpSpPr bwMode="auto">
          <a:xfrm>
            <a:off x="2517775" y="5011738"/>
            <a:ext cx="220663" cy="1133475"/>
            <a:chOff x="1586" y="3157"/>
            <a:chExt cx="139" cy="714"/>
          </a:xfrm>
        </p:grpSpPr>
        <p:sp>
          <p:nvSpPr>
            <p:cNvPr id="99372" name="Freeform 64"/>
            <p:cNvSpPr>
              <a:spLocks/>
            </p:cNvSpPr>
            <p:nvPr/>
          </p:nvSpPr>
          <p:spPr bwMode="auto">
            <a:xfrm>
              <a:off x="1685" y="3804"/>
              <a:ext cx="21" cy="51"/>
            </a:xfrm>
            <a:custGeom>
              <a:avLst/>
              <a:gdLst>
                <a:gd name="T0" fmla="*/ 21 w 21"/>
                <a:gd name="T1" fmla="*/ 0 h 51"/>
                <a:gd name="T2" fmla="*/ 18 w 21"/>
                <a:gd name="T3" fmla="*/ 0 h 51"/>
                <a:gd name="T4" fmla="*/ 11 w 21"/>
                <a:gd name="T5" fmla="*/ 4 h 51"/>
                <a:gd name="T6" fmla="*/ 0 w 21"/>
                <a:gd name="T7" fmla="*/ 11 h 51"/>
                <a:gd name="T8" fmla="*/ 0 w 21"/>
                <a:gd name="T9" fmla="*/ 18 h 51"/>
                <a:gd name="T10" fmla="*/ 7 w 21"/>
                <a:gd name="T11" fmla="*/ 15 h 51"/>
                <a:gd name="T12" fmla="*/ 14 w 21"/>
                <a:gd name="T13" fmla="*/ 11 h 51"/>
                <a:gd name="T14" fmla="*/ 14 w 21"/>
                <a:gd name="T15" fmla="*/ 51 h 51"/>
                <a:gd name="T16" fmla="*/ 21 w 21"/>
                <a:gd name="T17" fmla="*/ 51 h 51"/>
                <a:gd name="T18" fmla="*/ 21 w 21"/>
                <a:gd name="T19" fmla="*/ 4 h 51"/>
                <a:gd name="T20" fmla="*/ 21 w 21"/>
                <a:gd name="T21" fmla="*/ 0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" h="51">
                  <a:moveTo>
                    <a:pt x="21" y="0"/>
                  </a:moveTo>
                  <a:lnTo>
                    <a:pt x="18" y="0"/>
                  </a:lnTo>
                  <a:lnTo>
                    <a:pt x="11" y="4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15"/>
                  </a:lnTo>
                  <a:lnTo>
                    <a:pt x="14" y="11"/>
                  </a:lnTo>
                  <a:lnTo>
                    <a:pt x="14" y="51"/>
                  </a:lnTo>
                  <a:lnTo>
                    <a:pt x="21" y="51"/>
                  </a:lnTo>
                  <a:lnTo>
                    <a:pt x="21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9373" name="Group 65"/>
            <p:cNvGrpSpPr>
              <a:grpSpLocks/>
            </p:cNvGrpSpPr>
            <p:nvPr/>
          </p:nvGrpSpPr>
          <p:grpSpPr bwMode="auto">
            <a:xfrm>
              <a:off x="1586" y="3157"/>
              <a:ext cx="99" cy="714"/>
              <a:chOff x="1586" y="3157"/>
              <a:chExt cx="99" cy="714"/>
            </a:xfrm>
          </p:grpSpPr>
          <p:sp>
            <p:nvSpPr>
              <p:cNvPr id="99375" name="Line 66"/>
              <p:cNvSpPr>
                <a:spLocks noChangeShapeType="1"/>
              </p:cNvSpPr>
              <p:nvPr/>
            </p:nvSpPr>
            <p:spPr bwMode="auto">
              <a:xfrm>
                <a:off x="1652" y="3190"/>
                <a:ext cx="1" cy="508"/>
              </a:xfrm>
              <a:prstGeom prst="line">
                <a:avLst/>
              </a:prstGeom>
              <a:noFill/>
              <a:ln w="17463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76" name="Oval 67"/>
              <p:cNvSpPr>
                <a:spLocks noChangeArrowheads="1"/>
              </p:cNvSpPr>
              <p:nvPr/>
            </p:nvSpPr>
            <p:spPr bwMode="auto">
              <a:xfrm>
                <a:off x="1616" y="3157"/>
                <a:ext cx="69" cy="6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9377" name="Rectangle 68"/>
              <p:cNvSpPr>
                <a:spLocks noChangeArrowheads="1"/>
              </p:cNvSpPr>
              <p:nvPr/>
            </p:nvSpPr>
            <p:spPr bwMode="auto">
              <a:xfrm>
                <a:off x="1586" y="3727"/>
                <a:ext cx="9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 i="1">
                    <a:solidFill>
                      <a:srgbClr val="000000"/>
                    </a:solidFill>
                  </a:rPr>
                  <a:t>Q</a:t>
                </a:r>
                <a:endParaRPr lang="en-US" altLang="en-US"/>
              </a:p>
            </p:txBody>
          </p:sp>
        </p:grpSp>
        <p:sp>
          <p:nvSpPr>
            <p:cNvPr id="99374" name="Rectangle 69"/>
            <p:cNvSpPr>
              <a:spLocks noChangeArrowheads="1"/>
            </p:cNvSpPr>
            <p:nvPr/>
          </p:nvSpPr>
          <p:spPr bwMode="auto">
            <a:xfrm>
              <a:off x="1677" y="3713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</p:grpSp>
      <p:grpSp>
        <p:nvGrpSpPr>
          <p:cNvPr id="93254" name="Group 70"/>
          <p:cNvGrpSpPr>
            <a:grpSpLocks/>
          </p:cNvGrpSpPr>
          <p:nvPr/>
        </p:nvGrpSpPr>
        <p:grpSpPr bwMode="auto">
          <a:xfrm>
            <a:off x="4816475" y="4468813"/>
            <a:ext cx="227013" cy="1676400"/>
            <a:chOff x="3034" y="2815"/>
            <a:chExt cx="143" cy="1056"/>
          </a:xfrm>
        </p:grpSpPr>
        <p:sp>
          <p:nvSpPr>
            <p:cNvPr id="99367" name="Oval 71"/>
            <p:cNvSpPr>
              <a:spLocks noChangeArrowheads="1"/>
            </p:cNvSpPr>
            <p:nvPr/>
          </p:nvSpPr>
          <p:spPr bwMode="auto">
            <a:xfrm>
              <a:off x="3068" y="2815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368" name="Line 72"/>
            <p:cNvSpPr>
              <a:spLocks noChangeShapeType="1"/>
            </p:cNvSpPr>
            <p:nvPr/>
          </p:nvSpPr>
          <p:spPr bwMode="auto">
            <a:xfrm>
              <a:off x="3101" y="2848"/>
              <a:ext cx="1" cy="850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9" name="Freeform 73"/>
            <p:cNvSpPr>
              <a:spLocks/>
            </p:cNvSpPr>
            <p:nvPr/>
          </p:nvSpPr>
          <p:spPr bwMode="auto">
            <a:xfrm>
              <a:off x="3133" y="3804"/>
              <a:ext cx="36" cy="51"/>
            </a:xfrm>
            <a:custGeom>
              <a:avLst/>
              <a:gdLst>
                <a:gd name="T0" fmla="*/ 7 w 36"/>
                <a:gd name="T1" fmla="*/ 44 h 51"/>
                <a:gd name="T2" fmla="*/ 11 w 36"/>
                <a:gd name="T3" fmla="*/ 40 h 51"/>
                <a:gd name="T4" fmla="*/ 18 w 36"/>
                <a:gd name="T5" fmla="*/ 33 h 51"/>
                <a:gd name="T6" fmla="*/ 33 w 36"/>
                <a:gd name="T7" fmla="*/ 26 h 51"/>
                <a:gd name="T8" fmla="*/ 36 w 36"/>
                <a:gd name="T9" fmla="*/ 18 h 51"/>
                <a:gd name="T10" fmla="*/ 36 w 36"/>
                <a:gd name="T11" fmla="*/ 15 h 51"/>
                <a:gd name="T12" fmla="*/ 36 w 36"/>
                <a:gd name="T13" fmla="*/ 7 h 51"/>
                <a:gd name="T14" fmla="*/ 33 w 36"/>
                <a:gd name="T15" fmla="*/ 4 h 51"/>
                <a:gd name="T16" fmla="*/ 25 w 36"/>
                <a:gd name="T17" fmla="*/ 0 h 51"/>
                <a:gd name="T18" fmla="*/ 18 w 36"/>
                <a:gd name="T19" fmla="*/ 0 h 51"/>
                <a:gd name="T20" fmla="*/ 11 w 36"/>
                <a:gd name="T21" fmla="*/ 0 h 51"/>
                <a:gd name="T22" fmla="*/ 3 w 36"/>
                <a:gd name="T23" fmla="*/ 4 h 51"/>
                <a:gd name="T24" fmla="*/ 0 w 36"/>
                <a:gd name="T25" fmla="*/ 7 h 51"/>
                <a:gd name="T26" fmla="*/ 0 w 36"/>
                <a:gd name="T27" fmla="*/ 15 h 51"/>
                <a:gd name="T28" fmla="*/ 7 w 36"/>
                <a:gd name="T29" fmla="*/ 15 h 51"/>
                <a:gd name="T30" fmla="*/ 11 w 36"/>
                <a:gd name="T31" fmla="*/ 7 h 51"/>
                <a:gd name="T32" fmla="*/ 18 w 36"/>
                <a:gd name="T33" fmla="*/ 4 h 51"/>
                <a:gd name="T34" fmla="*/ 25 w 36"/>
                <a:gd name="T35" fmla="*/ 7 h 51"/>
                <a:gd name="T36" fmla="*/ 29 w 36"/>
                <a:gd name="T37" fmla="*/ 15 h 51"/>
                <a:gd name="T38" fmla="*/ 25 w 36"/>
                <a:gd name="T39" fmla="*/ 22 h 51"/>
                <a:gd name="T40" fmla="*/ 14 w 36"/>
                <a:gd name="T41" fmla="*/ 33 h 51"/>
                <a:gd name="T42" fmla="*/ 3 w 36"/>
                <a:gd name="T43" fmla="*/ 40 h 51"/>
                <a:gd name="T44" fmla="*/ 0 w 36"/>
                <a:gd name="T45" fmla="*/ 48 h 51"/>
                <a:gd name="T46" fmla="*/ 0 w 36"/>
                <a:gd name="T47" fmla="*/ 51 h 51"/>
                <a:gd name="T48" fmla="*/ 36 w 36"/>
                <a:gd name="T49" fmla="*/ 51 h 51"/>
                <a:gd name="T50" fmla="*/ 36 w 36"/>
                <a:gd name="T51" fmla="*/ 44 h 51"/>
                <a:gd name="T52" fmla="*/ 11 w 36"/>
                <a:gd name="T53" fmla="*/ 44 h 51"/>
                <a:gd name="T54" fmla="*/ 7 w 36"/>
                <a:gd name="T55" fmla="*/ 44 h 5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6" h="51">
                  <a:moveTo>
                    <a:pt x="7" y="44"/>
                  </a:moveTo>
                  <a:lnTo>
                    <a:pt x="11" y="40"/>
                  </a:lnTo>
                  <a:lnTo>
                    <a:pt x="18" y="33"/>
                  </a:lnTo>
                  <a:lnTo>
                    <a:pt x="33" y="26"/>
                  </a:lnTo>
                  <a:lnTo>
                    <a:pt x="36" y="18"/>
                  </a:lnTo>
                  <a:lnTo>
                    <a:pt x="36" y="15"/>
                  </a:lnTo>
                  <a:lnTo>
                    <a:pt x="36" y="7"/>
                  </a:lnTo>
                  <a:lnTo>
                    <a:pt x="33" y="4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11" y="7"/>
                  </a:lnTo>
                  <a:lnTo>
                    <a:pt x="18" y="4"/>
                  </a:lnTo>
                  <a:lnTo>
                    <a:pt x="25" y="7"/>
                  </a:lnTo>
                  <a:lnTo>
                    <a:pt x="29" y="15"/>
                  </a:lnTo>
                  <a:lnTo>
                    <a:pt x="25" y="22"/>
                  </a:lnTo>
                  <a:lnTo>
                    <a:pt x="14" y="33"/>
                  </a:lnTo>
                  <a:lnTo>
                    <a:pt x="3" y="40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36" y="51"/>
                  </a:lnTo>
                  <a:lnTo>
                    <a:pt x="36" y="44"/>
                  </a:lnTo>
                  <a:lnTo>
                    <a:pt x="11" y="44"/>
                  </a:lnTo>
                  <a:lnTo>
                    <a:pt x="7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70" name="Rectangle 74"/>
            <p:cNvSpPr>
              <a:spLocks noChangeArrowheads="1"/>
            </p:cNvSpPr>
            <p:nvPr/>
          </p:nvSpPr>
          <p:spPr bwMode="auto">
            <a:xfrm>
              <a:off x="3034" y="3727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99371" name="Rectangle 75"/>
            <p:cNvSpPr>
              <a:spLocks noChangeArrowheads="1"/>
            </p:cNvSpPr>
            <p:nvPr/>
          </p:nvSpPr>
          <p:spPr bwMode="auto">
            <a:xfrm>
              <a:off x="3125" y="3713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</p:grpSp>
      <p:grpSp>
        <p:nvGrpSpPr>
          <p:cNvPr id="93260" name="Group 76"/>
          <p:cNvGrpSpPr>
            <a:grpSpLocks/>
          </p:cNvGrpSpPr>
          <p:nvPr/>
        </p:nvGrpSpPr>
        <p:grpSpPr bwMode="auto">
          <a:xfrm>
            <a:off x="5334000" y="5011738"/>
            <a:ext cx="227013" cy="1133475"/>
            <a:chOff x="3360" y="3157"/>
            <a:chExt cx="143" cy="714"/>
          </a:xfrm>
        </p:grpSpPr>
        <p:sp>
          <p:nvSpPr>
            <p:cNvPr id="99362" name="Line 77"/>
            <p:cNvSpPr>
              <a:spLocks noChangeShapeType="1"/>
            </p:cNvSpPr>
            <p:nvPr/>
          </p:nvSpPr>
          <p:spPr bwMode="auto">
            <a:xfrm>
              <a:off x="3433" y="3190"/>
              <a:ext cx="1" cy="50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3" name="Oval 78"/>
            <p:cNvSpPr>
              <a:spLocks noChangeArrowheads="1"/>
            </p:cNvSpPr>
            <p:nvPr/>
          </p:nvSpPr>
          <p:spPr bwMode="auto">
            <a:xfrm>
              <a:off x="3400" y="3157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364" name="Freeform 79"/>
            <p:cNvSpPr>
              <a:spLocks/>
            </p:cNvSpPr>
            <p:nvPr/>
          </p:nvSpPr>
          <p:spPr bwMode="auto">
            <a:xfrm>
              <a:off x="3462" y="3804"/>
              <a:ext cx="22" cy="51"/>
            </a:xfrm>
            <a:custGeom>
              <a:avLst/>
              <a:gdLst>
                <a:gd name="T0" fmla="*/ 22 w 22"/>
                <a:gd name="T1" fmla="*/ 0 h 51"/>
                <a:gd name="T2" fmla="*/ 18 w 22"/>
                <a:gd name="T3" fmla="*/ 0 h 51"/>
                <a:gd name="T4" fmla="*/ 11 w 22"/>
                <a:gd name="T5" fmla="*/ 4 h 51"/>
                <a:gd name="T6" fmla="*/ 0 w 22"/>
                <a:gd name="T7" fmla="*/ 11 h 51"/>
                <a:gd name="T8" fmla="*/ 0 w 22"/>
                <a:gd name="T9" fmla="*/ 18 h 51"/>
                <a:gd name="T10" fmla="*/ 7 w 22"/>
                <a:gd name="T11" fmla="*/ 15 h 51"/>
                <a:gd name="T12" fmla="*/ 15 w 22"/>
                <a:gd name="T13" fmla="*/ 11 h 51"/>
                <a:gd name="T14" fmla="*/ 15 w 22"/>
                <a:gd name="T15" fmla="*/ 51 h 51"/>
                <a:gd name="T16" fmla="*/ 22 w 22"/>
                <a:gd name="T17" fmla="*/ 51 h 51"/>
                <a:gd name="T18" fmla="*/ 22 w 22"/>
                <a:gd name="T19" fmla="*/ 4 h 51"/>
                <a:gd name="T20" fmla="*/ 22 w 22"/>
                <a:gd name="T21" fmla="*/ 0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51">
                  <a:moveTo>
                    <a:pt x="22" y="0"/>
                  </a:moveTo>
                  <a:lnTo>
                    <a:pt x="18" y="0"/>
                  </a:lnTo>
                  <a:lnTo>
                    <a:pt x="11" y="4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15"/>
                  </a:lnTo>
                  <a:lnTo>
                    <a:pt x="15" y="11"/>
                  </a:lnTo>
                  <a:lnTo>
                    <a:pt x="15" y="51"/>
                  </a:lnTo>
                  <a:lnTo>
                    <a:pt x="22" y="51"/>
                  </a:lnTo>
                  <a:lnTo>
                    <a:pt x="22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5" name="Rectangle 80"/>
            <p:cNvSpPr>
              <a:spLocks noChangeArrowheads="1"/>
            </p:cNvSpPr>
            <p:nvPr/>
          </p:nvSpPr>
          <p:spPr bwMode="auto">
            <a:xfrm>
              <a:off x="3360" y="3727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99366" name="Rectangle 81"/>
            <p:cNvSpPr>
              <a:spLocks noChangeArrowheads="1"/>
            </p:cNvSpPr>
            <p:nvPr/>
          </p:nvSpPr>
          <p:spPr bwMode="auto">
            <a:xfrm>
              <a:off x="3451" y="3713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56025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2" grpId="0" animBg="1"/>
      <p:bldP spid="93220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8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</a:pPr>
            <a:r>
              <a:rPr lang="hu-HU" altLang="en-US" sz="2400" smtClean="0">
                <a:solidFill>
                  <a:schemeClr val="bg1"/>
                </a:solidFill>
              </a:rPr>
              <a:t>A vám hatásai</a:t>
            </a:r>
            <a:endParaRPr lang="en-US" altLang="en-US" sz="2400" smtClean="0">
              <a:solidFill>
                <a:schemeClr val="bg1"/>
              </a:solidFill>
            </a:endParaRP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</a:rPr>
              <a:t>Copyright © 2004  South-Western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3F6F9"/>
          </a:solidFill>
          <a:ln w="19367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2F4F8"/>
          </a:solidFill>
          <a:ln w="176213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1F4F7"/>
          </a:solidFill>
          <a:ln w="158750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0F2F5"/>
          </a:solidFill>
          <a:ln w="1412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EF1F4"/>
          </a:solidFill>
          <a:ln w="1222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DEFF3"/>
          </a:solidFill>
          <a:ln w="1047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BEEF2"/>
          </a:solidFill>
          <a:ln w="8731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AECF1"/>
          </a:solidFill>
          <a:ln w="698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5" name="Rectangle 13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9EBF0"/>
          </a:solidFill>
          <a:ln w="523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6" name="Rectangle 14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7EAEF"/>
          </a:solidFill>
          <a:ln w="349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6E9EF"/>
          </a:solidFill>
          <a:ln w="1746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1784350" y="1133475"/>
            <a:ext cx="6042025" cy="4749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69" name="Freeform 17"/>
          <p:cNvSpPr>
            <a:spLocks/>
          </p:cNvSpPr>
          <p:nvPr/>
        </p:nvSpPr>
        <p:spPr bwMode="auto">
          <a:xfrm>
            <a:off x="1849438" y="1120775"/>
            <a:ext cx="6042025" cy="4749800"/>
          </a:xfrm>
          <a:custGeom>
            <a:avLst/>
            <a:gdLst>
              <a:gd name="T0" fmla="*/ 0 w 3806"/>
              <a:gd name="T1" fmla="*/ 0 h 2992"/>
              <a:gd name="T2" fmla="*/ 0 w 3806"/>
              <a:gd name="T3" fmla="*/ 4749800 h 2992"/>
              <a:gd name="T4" fmla="*/ 6042025 w 3806"/>
              <a:gd name="T5" fmla="*/ 4749800 h 29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6" h="2992">
                <a:moveTo>
                  <a:pt x="0" y="0"/>
                </a:moveTo>
                <a:lnTo>
                  <a:pt x="0" y="2992"/>
                </a:lnTo>
                <a:lnTo>
                  <a:pt x="3806" y="299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>
            <a:off x="6434138" y="4598988"/>
            <a:ext cx="1587" cy="395287"/>
          </a:xfrm>
          <a:prstGeom prst="line">
            <a:avLst/>
          </a:prstGeom>
          <a:noFill/>
          <a:ln w="17526">
            <a:solidFill>
              <a:srgbClr val="00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1" name="Rectangle 19"/>
          <p:cNvSpPr>
            <a:spLocks noChangeArrowheads="1"/>
          </p:cNvSpPr>
          <p:nvPr/>
        </p:nvSpPr>
        <p:spPr bwMode="auto">
          <a:xfrm>
            <a:off x="1333500" y="1104900"/>
            <a:ext cx="7064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Acél ára</a:t>
            </a:r>
            <a:endParaRPr lang="en-US" altLang="en-US"/>
          </a:p>
        </p:txBody>
      </p:sp>
      <p:sp>
        <p:nvSpPr>
          <p:cNvPr id="100372" name="Rectangle 21"/>
          <p:cNvSpPr>
            <a:spLocks noChangeArrowheads="1"/>
          </p:cNvSpPr>
          <p:nvPr/>
        </p:nvSpPr>
        <p:spPr bwMode="auto">
          <a:xfrm>
            <a:off x="1681163" y="591661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00373" name="Rectangle 22"/>
          <p:cNvSpPr>
            <a:spLocks noChangeArrowheads="1"/>
          </p:cNvSpPr>
          <p:nvPr/>
        </p:nvSpPr>
        <p:spPr bwMode="auto">
          <a:xfrm>
            <a:off x="7110413" y="5910263"/>
            <a:ext cx="9334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Mennyiség</a:t>
            </a:r>
            <a:endParaRPr lang="en-US" altLang="en-US"/>
          </a:p>
        </p:txBody>
      </p:sp>
      <p:grpSp>
        <p:nvGrpSpPr>
          <p:cNvPr id="72" name="Group 24"/>
          <p:cNvGrpSpPr>
            <a:grpSpLocks/>
          </p:cNvGrpSpPr>
          <p:nvPr/>
        </p:nvGrpSpPr>
        <p:grpSpPr bwMode="auto">
          <a:xfrm>
            <a:off x="1849438" y="1382713"/>
            <a:ext cx="3606800" cy="3687762"/>
            <a:chOff x="1165" y="871"/>
            <a:chExt cx="2272" cy="2323"/>
          </a:xfrm>
        </p:grpSpPr>
        <p:sp>
          <p:nvSpPr>
            <p:cNvPr id="100432" name="Freeform 25"/>
            <p:cNvSpPr>
              <a:spLocks/>
            </p:cNvSpPr>
            <p:nvPr/>
          </p:nvSpPr>
          <p:spPr bwMode="auto">
            <a:xfrm>
              <a:off x="1165" y="871"/>
              <a:ext cx="1538" cy="2323"/>
            </a:xfrm>
            <a:custGeom>
              <a:avLst/>
              <a:gdLst>
                <a:gd name="T0" fmla="*/ 1538 w 1538"/>
                <a:gd name="T1" fmla="*/ 1568 h 2323"/>
                <a:gd name="T2" fmla="*/ 472 w 1538"/>
                <a:gd name="T3" fmla="*/ 2323 h 2323"/>
                <a:gd name="T4" fmla="*/ 4 w 1538"/>
                <a:gd name="T5" fmla="*/ 2323 h 2323"/>
                <a:gd name="T6" fmla="*/ 0 w 1538"/>
                <a:gd name="T7" fmla="*/ 0 h 2323"/>
                <a:gd name="T8" fmla="*/ 1538 w 1538"/>
                <a:gd name="T9" fmla="*/ 1568 h 23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8" h="2323">
                  <a:moveTo>
                    <a:pt x="1538" y="1568"/>
                  </a:moveTo>
                  <a:lnTo>
                    <a:pt x="472" y="2323"/>
                  </a:lnTo>
                  <a:lnTo>
                    <a:pt x="4" y="2323"/>
                  </a:lnTo>
                  <a:lnTo>
                    <a:pt x="0" y="0"/>
                  </a:lnTo>
                  <a:lnTo>
                    <a:pt x="1538" y="1568"/>
                  </a:lnTo>
                  <a:close/>
                </a:path>
              </a:pathLst>
            </a:custGeom>
            <a:solidFill>
              <a:srgbClr val="BB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33" name="Freeform 26"/>
            <p:cNvSpPr>
              <a:spLocks/>
            </p:cNvSpPr>
            <p:nvPr/>
          </p:nvSpPr>
          <p:spPr bwMode="auto">
            <a:xfrm>
              <a:off x="1637" y="2427"/>
              <a:ext cx="1800" cy="767"/>
            </a:xfrm>
            <a:custGeom>
              <a:avLst/>
              <a:gdLst>
                <a:gd name="T0" fmla="*/ 1057 w 1800"/>
                <a:gd name="T1" fmla="*/ 0 h 767"/>
                <a:gd name="T2" fmla="*/ 1800 w 1800"/>
                <a:gd name="T3" fmla="*/ 767 h 767"/>
                <a:gd name="T4" fmla="*/ 0 w 1800"/>
                <a:gd name="T5" fmla="*/ 767 h 767"/>
                <a:gd name="T6" fmla="*/ 1057 w 1800"/>
                <a:gd name="T7" fmla="*/ 0 h 7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00" h="767">
                  <a:moveTo>
                    <a:pt x="1057" y="0"/>
                  </a:moveTo>
                  <a:lnTo>
                    <a:pt x="1800" y="767"/>
                  </a:lnTo>
                  <a:lnTo>
                    <a:pt x="0" y="767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rgbClr val="BBD8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208" name="Group 24"/>
          <p:cNvGrpSpPr>
            <a:grpSpLocks/>
          </p:cNvGrpSpPr>
          <p:nvPr/>
        </p:nvGrpSpPr>
        <p:grpSpPr bwMode="auto">
          <a:xfrm>
            <a:off x="1901825" y="2120900"/>
            <a:ext cx="4859338" cy="3451225"/>
            <a:chOff x="1198" y="1336"/>
            <a:chExt cx="3061" cy="2174"/>
          </a:xfrm>
        </p:grpSpPr>
        <p:sp>
          <p:nvSpPr>
            <p:cNvPr id="100431" name="Rectangle 26"/>
            <p:cNvSpPr>
              <a:spLocks noChangeArrowheads="1"/>
            </p:cNvSpPr>
            <p:nvPr/>
          </p:nvSpPr>
          <p:spPr bwMode="auto">
            <a:xfrm>
              <a:off x="3557" y="1336"/>
              <a:ext cx="70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 kínálat</a:t>
              </a:r>
              <a:endParaRPr lang="en-US" altLang="en-US"/>
            </a:p>
          </p:txBody>
        </p:sp>
        <p:sp>
          <p:nvSpPr>
            <p:cNvPr id="100430" name="Line 25"/>
            <p:cNvSpPr>
              <a:spLocks noChangeShapeType="1"/>
            </p:cNvSpPr>
            <p:nvPr/>
          </p:nvSpPr>
          <p:spPr bwMode="auto">
            <a:xfrm flipV="1">
              <a:off x="1198" y="1633"/>
              <a:ext cx="2611" cy="1877"/>
            </a:xfrm>
            <a:prstGeom prst="line">
              <a:avLst/>
            </a:prstGeom>
            <a:noFill/>
            <a:ln w="523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212" name="Group 28"/>
          <p:cNvGrpSpPr>
            <a:grpSpLocks/>
          </p:cNvGrpSpPr>
          <p:nvPr/>
        </p:nvGrpSpPr>
        <p:grpSpPr bwMode="auto">
          <a:xfrm>
            <a:off x="1901825" y="1400175"/>
            <a:ext cx="5192713" cy="4137025"/>
            <a:chOff x="1198" y="882"/>
            <a:chExt cx="3271" cy="2606"/>
          </a:xfrm>
        </p:grpSpPr>
        <p:sp>
          <p:nvSpPr>
            <p:cNvPr id="100428" name="Line 29"/>
            <p:cNvSpPr>
              <a:spLocks noChangeShapeType="1"/>
            </p:cNvSpPr>
            <p:nvPr/>
          </p:nvSpPr>
          <p:spPr bwMode="auto">
            <a:xfrm>
              <a:off x="1198" y="882"/>
              <a:ext cx="2467" cy="2551"/>
            </a:xfrm>
            <a:prstGeom prst="line">
              <a:avLst/>
            </a:prstGeom>
            <a:noFill/>
            <a:ln w="523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9" name="Rectangle 30"/>
            <p:cNvSpPr>
              <a:spLocks noChangeArrowheads="1"/>
            </p:cNvSpPr>
            <p:nvPr/>
          </p:nvSpPr>
          <p:spPr bwMode="auto">
            <a:xfrm>
              <a:off x="3700" y="3343"/>
              <a:ext cx="76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 kereslet</a:t>
              </a:r>
              <a:endParaRPr lang="en-US" altLang="en-US"/>
            </a:p>
          </p:txBody>
        </p:sp>
      </p:grpSp>
      <p:grpSp>
        <p:nvGrpSpPr>
          <p:cNvPr id="93216" name="Group 32"/>
          <p:cNvGrpSpPr>
            <a:grpSpLocks/>
          </p:cNvGrpSpPr>
          <p:nvPr/>
        </p:nvGrpSpPr>
        <p:grpSpPr bwMode="auto">
          <a:xfrm>
            <a:off x="833438" y="4368800"/>
            <a:ext cx="6056312" cy="230188"/>
            <a:chOff x="525" y="2752"/>
            <a:chExt cx="3815" cy="145"/>
          </a:xfrm>
        </p:grpSpPr>
        <p:sp>
          <p:nvSpPr>
            <p:cNvPr id="100426" name="Line 33"/>
            <p:cNvSpPr>
              <a:spLocks noChangeShapeType="1"/>
            </p:cNvSpPr>
            <p:nvPr/>
          </p:nvSpPr>
          <p:spPr bwMode="auto">
            <a:xfrm>
              <a:off x="1176" y="2848"/>
              <a:ext cx="3164" cy="1"/>
            </a:xfrm>
            <a:prstGeom prst="line">
              <a:avLst/>
            </a:prstGeom>
            <a:noFill/>
            <a:ln w="52388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7" name="Rectangle 34"/>
            <p:cNvSpPr>
              <a:spLocks noChangeArrowheads="1"/>
            </p:cNvSpPr>
            <p:nvPr/>
          </p:nvSpPr>
          <p:spPr bwMode="auto">
            <a:xfrm>
              <a:off x="525" y="2752"/>
              <a:ext cx="60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VPÁ + vám</a:t>
              </a:r>
              <a:endParaRPr lang="en-US" altLang="en-US"/>
            </a:p>
          </p:txBody>
        </p:sp>
      </p:grp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6523038" y="4616450"/>
            <a:ext cx="395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 dirty="0">
                <a:solidFill>
                  <a:srgbClr val="000000"/>
                </a:solidFill>
              </a:rPr>
              <a:t>Vám</a:t>
            </a:r>
            <a:endParaRPr lang="en-US" altLang="en-US" dirty="0"/>
          </a:p>
        </p:txBody>
      </p:sp>
      <p:grpSp>
        <p:nvGrpSpPr>
          <p:cNvPr id="93221" name="Group 37"/>
          <p:cNvGrpSpPr>
            <a:grpSpLocks/>
          </p:cNvGrpSpPr>
          <p:nvPr/>
        </p:nvGrpSpPr>
        <p:grpSpPr bwMode="auto">
          <a:xfrm>
            <a:off x="2622550" y="6186488"/>
            <a:ext cx="2827338" cy="366712"/>
            <a:chOff x="1652" y="3897"/>
            <a:chExt cx="1781" cy="231"/>
          </a:xfrm>
        </p:grpSpPr>
        <p:sp>
          <p:nvSpPr>
            <p:cNvPr id="100424" name="Freeform 38"/>
            <p:cNvSpPr>
              <a:spLocks/>
            </p:cNvSpPr>
            <p:nvPr/>
          </p:nvSpPr>
          <p:spPr bwMode="auto">
            <a:xfrm>
              <a:off x="1652" y="3897"/>
              <a:ext cx="1781" cy="88"/>
            </a:xfrm>
            <a:custGeom>
              <a:avLst/>
              <a:gdLst>
                <a:gd name="T0" fmla="*/ 1781 w 161"/>
                <a:gd name="T1" fmla="*/ 0 h 8"/>
                <a:gd name="T2" fmla="*/ 1726 w 161"/>
                <a:gd name="T3" fmla="*/ 44 h 8"/>
                <a:gd name="T4" fmla="*/ 929 w 161"/>
                <a:gd name="T5" fmla="*/ 44 h 8"/>
                <a:gd name="T6" fmla="*/ 885 w 161"/>
                <a:gd name="T7" fmla="*/ 88 h 8"/>
                <a:gd name="T8" fmla="*/ 841 w 161"/>
                <a:gd name="T9" fmla="*/ 44 h 8"/>
                <a:gd name="T10" fmla="*/ 55 w 161"/>
                <a:gd name="T11" fmla="*/ 44 h 8"/>
                <a:gd name="T12" fmla="*/ 0 w 161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1" h="8">
                  <a:moveTo>
                    <a:pt x="161" y="0"/>
                  </a:moveTo>
                  <a:cubicBezTo>
                    <a:pt x="161" y="2"/>
                    <a:pt x="158" y="4"/>
                    <a:pt x="156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2" y="4"/>
                    <a:pt x="80" y="6"/>
                    <a:pt x="80" y="8"/>
                  </a:cubicBezTo>
                  <a:cubicBezTo>
                    <a:pt x="80" y="6"/>
                    <a:pt x="79" y="4"/>
                    <a:pt x="7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2"/>
                    <a:pt x="0" y="0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5" name="Rectangle 39"/>
            <p:cNvSpPr>
              <a:spLocks noChangeArrowheads="1"/>
            </p:cNvSpPr>
            <p:nvPr/>
          </p:nvSpPr>
          <p:spPr bwMode="auto">
            <a:xfrm>
              <a:off x="2346" y="3983"/>
              <a:ext cx="95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</a:rPr>
                <a:t>Import</a:t>
              </a:r>
              <a:r>
                <a:rPr lang="hu-HU" altLang="en-US" sz="1500">
                  <a:solidFill>
                    <a:srgbClr val="000000"/>
                  </a:solidFill>
                </a:rPr>
                <a:t> vám nélkül</a:t>
              </a:r>
              <a:endParaRPr lang="en-US" altLang="en-US"/>
            </a:p>
          </p:txBody>
        </p:sp>
      </p:grpSp>
      <p:grpSp>
        <p:nvGrpSpPr>
          <p:cNvPr id="93225" name="Group 41"/>
          <p:cNvGrpSpPr>
            <a:grpSpLocks/>
          </p:cNvGrpSpPr>
          <p:nvPr/>
        </p:nvGrpSpPr>
        <p:grpSpPr bwMode="auto">
          <a:xfrm>
            <a:off x="4221163" y="3630613"/>
            <a:ext cx="2024062" cy="508000"/>
            <a:chOff x="2659" y="2287"/>
            <a:chExt cx="1275" cy="320"/>
          </a:xfrm>
        </p:grpSpPr>
        <p:sp>
          <p:nvSpPr>
            <p:cNvPr id="100421" name="Oval 42"/>
            <p:cNvSpPr>
              <a:spLocks noChangeArrowheads="1"/>
            </p:cNvSpPr>
            <p:nvPr/>
          </p:nvSpPr>
          <p:spPr bwMode="auto">
            <a:xfrm>
              <a:off x="2659" y="2395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0422" name="Line 43"/>
            <p:cNvSpPr>
              <a:spLocks noChangeShapeType="1"/>
            </p:cNvSpPr>
            <p:nvPr/>
          </p:nvSpPr>
          <p:spPr bwMode="auto">
            <a:xfrm flipV="1">
              <a:off x="2769" y="2362"/>
              <a:ext cx="576" cy="7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23" name="Rectangle 44"/>
            <p:cNvSpPr>
              <a:spLocks noChangeArrowheads="1"/>
            </p:cNvSpPr>
            <p:nvPr/>
          </p:nvSpPr>
          <p:spPr bwMode="auto">
            <a:xfrm>
              <a:off x="3374" y="2287"/>
              <a:ext cx="56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Egyensúly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93230" name="Group 46"/>
          <p:cNvGrpSpPr>
            <a:grpSpLocks/>
          </p:cNvGrpSpPr>
          <p:nvPr/>
        </p:nvGrpSpPr>
        <p:grpSpPr bwMode="auto">
          <a:xfrm>
            <a:off x="1362075" y="4935538"/>
            <a:ext cx="6069013" cy="236537"/>
            <a:chOff x="858" y="3109"/>
            <a:chExt cx="3823" cy="149"/>
          </a:xfrm>
        </p:grpSpPr>
        <p:grpSp>
          <p:nvGrpSpPr>
            <p:cNvPr id="100417" name="Group 47"/>
            <p:cNvGrpSpPr>
              <a:grpSpLocks/>
            </p:cNvGrpSpPr>
            <p:nvPr/>
          </p:nvGrpSpPr>
          <p:grpSpPr bwMode="auto">
            <a:xfrm>
              <a:off x="858" y="3109"/>
              <a:ext cx="3482" cy="145"/>
              <a:chOff x="858" y="3109"/>
              <a:chExt cx="3482" cy="145"/>
            </a:xfrm>
          </p:grpSpPr>
          <p:sp>
            <p:nvSpPr>
              <p:cNvPr id="100420" name="Rectangle 49"/>
              <p:cNvSpPr>
                <a:spLocks noChangeArrowheads="1"/>
              </p:cNvSpPr>
              <p:nvPr/>
            </p:nvSpPr>
            <p:spPr bwMode="auto">
              <a:xfrm>
                <a:off x="858" y="3109"/>
                <a:ext cx="31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VP Ár</a:t>
                </a:r>
                <a:endParaRPr lang="en-US" altLang="en-US"/>
              </a:p>
            </p:txBody>
          </p:sp>
          <p:sp>
            <p:nvSpPr>
              <p:cNvPr id="100419" name="Line 48"/>
              <p:cNvSpPr>
                <a:spLocks noChangeShapeType="1"/>
              </p:cNvSpPr>
              <p:nvPr/>
            </p:nvSpPr>
            <p:spPr bwMode="auto">
              <a:xfrm>
                <a:off x="1176" y="3190"/>
                <a:ext cx="3164" cy="1"/>
              </a:xfrm>
              <a:prstGeom prst="line">
                <a:avLst/>
              </a:prstGeom>
              <a:noFill/>
              <a:ln w="52388">
                <a:solidFill>
                  <a:srgbClr val="0063B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418" name="Rectangle 51"/>
            <p:cNvSpPr>
              <a:spLocks noChangeArrowheads="1"/>
            </p:cNvSpPr>
            <p:nvPr/>
          </p:nvSpPr>
          <p:spPr bwMode="auto">
            <a:xfrm>
              <a:off x="4380" y="3113"/>
              <a:ext cx="30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VP ár</a:t>
              </a:r>
              <a:endParaRPr lang="en-US" altLang="en-US"/>
            </a:p>
          </p:txBody>
        </p:sp>
      </p:grpSp>
      <p:grpSp>
        <p:nvGrpSpPr>
          <p:cNvPr id="93237" name="Group 53"/>
          <p:cNvGrpSpPr>
            <a:grpSpLocks/>
          </p:cNvGrpSpPr>
          <p:nvPr/>
        </p:nvGrpSpPr>
        <p:grpSpPr bwMode="auto">
          <a:xfrm>
            <a:off x="3378200" y="5203825"/>
            <a:ext cx="1730375" cy="631825"/>
            <a:chOff x="2128" y="3278"/>
            <a:chExt cx="1090" cy="398"/>
          </a:xfrm>
        </p:grpSpPr>
        <p:sp>
          <p:nvSpPr>
            <p:cNvPr id="100415" name="Freeform 54"/>
            <p:cNvSpPr>
              <a:spLocks/>
            </p:cNvSpPr>
            <p:nvPr/>
          </p:nvSpPr>
          <p:spPr bwMode="auto">
            <a:xfrm>
              <a:off x="2128" y="3588"/>
              <a:ext cx="962" cy="88"/>
            </a:xfrm>
            <a:custGeom>
              <a:avLst/>
              <a:gdLst>
                <a:gd name="T0" fmla="*/ 962 w 87"/>
                <a:gd name="T1" fmla="*/ 88 h 8"/>
                <a:gd name="T2" fmla="*/ 907 w 87"/>
                <a:gd name="T3" fmla="*/ 44 h 8"/>
                <a:gd name="T4" fmla="*/ 520 w 87"/>
                <a:gd name="T5" fmla="*/ 44 h 8"/>
                <a:gd name="T6" fmla="*/ 475 w 87"/>
                <a:gd name="T7" fmla="*/ 0 h 8"/>
                <a:gd name="T8" fmla="*/ 431 w 87"/>
                <a:gd name="T9" fmla="*/ 44 h 8"/>
                <a:gd name="T10" fmla="*/ 55 w 87"/>
                <a:gd name="T11" fmla="*/ 44 h 8"/>
                <a:gd name="T12" fmla="*/ 0 w 87"/>
                <a:gd name="T13" fmla="*/ 88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" h="8">
                  <a:moveTo>
                    <a:pt x="87" y="8"/>
                  </a:moveTo>
                  <a:cubicBezTo>
                    <a:pt x="87" y="6"/>
                    <a:pt x="84" y="4"/>
                    <a:pt x="82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5" y="4"/>
                    <a:pt x="43" y="2"/>
                    <a:pt x="43" y="0"/>
                  </a:cubicBezTo>
                  <a:cubicBezTo>
                    <a:pt x="43" y="2"/>
                    <a:pt x="42" y="4"/>
                    <a:pt x="3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8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6" name="Rectangle 55"/>
            <p:cNvSpPr>
              <a:spLocks noChangeArrowheads="1"/>
            </p:cNvSpPr>
            <p:nvPr/>
          </p:nvSpPr>
          <p:spPr bwMode="auto">
            <a:xfrm>
              <a:off x="2416" y="3278"/>
              <a:ext cx="80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Import vámmal</a:t>
              </a:r>
              <a:endParaRPr lang="en-US" altLang="en-US"/>
            </a:p>
          </p:txBody>
        </p:sp>
      </p:grpSp>
      <p:grpSp>
        <p:nvGrpSpPr>
          <p:cNvPr id="93241" name="Group 57"/>
          <p:cNvGrpSpPr>
            <a:grpSpLocks/>
          </p:cNvGrpSpPr>
          <p:nvPr/>
        </p:nvGrpSpPr>
        <p:grpSpPr bwMode="auto">
          <a:xfrm>
            <a:off x="3260725" y="4468813"/>
            <a:ext cx="220663" cy="1676400"/>
            <a:chOff x="2054" y="2815"/>
            <a:chExt cx="139" cy="1056"/>
          </a:xfrm>
        </p:grpSpPr>
        <p:sp>
          <p:nvSpPr>
            <p:cNvPr id="100410" name="Oval 58"/>
            <p:cNvSpPr>
              <a:spLocks noChangeArrowheads="1"/>
            </p:cNvSpPr>
            <p:nvPr/>
          </p:nvSpPr>
          <p:spPr bwMode="auto">
            <a:xfrm>
              <a:off x="2083" y="2815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0411" name="Line 59"/>
            <p:cNvSpPr>
              <a:spLocks noChangeShapeType="1"/>
            </p:cNvSpPr>
            <p:nvPr/>
          </p:nvSpPr>
          <p:spPr bwMode="auto">
            <a:xfrm>
              <a:off x="2116" y="2848"/>
              <a:ext cx="1" cy="850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2" name="Freeform 60"/>
            <p:cNvSpPr>
              <a:spLocks/>
            </p:cNvSpPr>
            <p:nvPr/>
          </p:nvSpPr>
          <p:spPr bwMode="auto">
            <a:xfrm>
              <a:off x="2149" y="3804"/>
              <a:ext cx="37" cy="51"/>
            </a:xfrm>
            <a:custGeom>
              <a:avLst/>
              <a:gdLst>
                <a:gd name="T0" fmla="*/ 7 w 37"/>
                <a:gd name="T1" fmla="*/ 44 h 51"/>
                <a:gd name="T2" fmla="*/ 11 w 37"/>
                <a:gd name="T3" fmla="*/ 40 h 51"/>
                <a:gd name="T4" fmla="*/ 18 w 37"/>
                <a:gd name="T5" fmla="*/ 33 h 51"/>
                <a:gd name="T6" fmla="*/ 33 w 37"/>
                <a:gd name="T7" fmla="*/ 26 h 51"/>
                <a:gd name="T8" fmla="*/ 37 w 37"/>
                <a:gd name="T9" fmla="*/ 18 h 51"/>
                <a:gd name="T10" fmla="*/ 37 w 37"/>
                <a:gd name="T11" fmla="*/ 15 h 51"/>
                <a:gd name="T12" fmla="*/ 37 w 37"/>
                <a:gd name="T13" fmla="*/ 7 h 51"/>
                <a:gd name="T14" fmla="*/ 33 w 37"/>
                <a:gd name="T15" fmla="*/ 4 h 51"/>
                <a:gd name="T16" fmla="*/ 26 w 37"/>
                <a:gd name="T17" fmla="*/ 0 h 51"/>
                <a:gd name="T18" fmla="*/ 18 w 37"/>
                <a:gd name="T19" fmla="*/ 0 h 51"/>
                <a:gd name="T20" fmla="*/ 11 w 37"/>
                <a:gd name="T21" fmla="*/ 0 h 51"/>
                <a:gd name="T22" fmla="*/ 4 w 37"/>
                <a:gd name="T23" fmla="*/ 4 h 51"/>
                <a:gd name="T24" fmla="*/ 0 w 37"/>
                <a:gd name="T25" fmla="*/ 7 h 51"/>
                <a:gd name="T26" fmla="*/ 0 w 37"/>
                <a:gd name="T27" fmla="*/ 15 h 51"/>
                <a:gd name="T28" fmla="*/ 7 w 37"/>
                <a:gd name="T29" fmla="*/ 15 h 51"/>
                <a:gd name="T30" fmla="*/ 11 w 37"/>
                <a:gd name="T31" fmla="*/ 7 h 51"/>
                <a:gd name="T32" fmla="*/ 18 w 37"/>
                <a:gd name="T33" fmla="*/ 4 h 51"/>
                <a:gd name="T34" fmla="*/ 26 w 37"/>
                <a:gd name="T35" fmla="*/ 7 h 51"/>
                <a:gd name="T36" fmla="*/ 29 w 37"/>
                <a:gd name="T37" fmla="*/ 15 h 51"/>
                <a:gd name="T38" fmla="*/ 26 w 37"/>
                <a:gd name="T39" fmla="*/ 22 h 51"/>
                <a:gd name="T40" fmla="*/ 15 w 37"/>
                <a:gd name="T41" fmla="*/ 33 h 51"/>
                <a:gd name="T42" fmla="*/ 4 w 37"/>
                <a:gd name="T43" fmla="*/ 40 h 51"/>
                <a:gd name="T44" fmla="*/ 0 w 37"/>
                <a:gd name="T45" fmla="*/ 48 h 51"/>
                <a:gd name="T46" fmla="*/ 0 w 37"/>
                <a:gd name="T47" fmla="*/ 51 h 51"/>
                <a:gd name="T48" fmla="*/ 37 w 37"/>
                <a:gd name="T49" fmla="*/ 51 h 51"/>
                <a:gd name="T50" fmla="*/ 37 w 37"/>
                <a:gd name="T51" fmla="*/ 44 h 51"/>
                <a:gd name="T52" fmla="*/ 11 w 37"/>
                <a:gd name="T53" fmla="*/ 44 h 51"/>
                <a:gd name="T54" fmla="*/ 7 w 37"/>
                <a:gd name="T55" fmla="*/ 44 h 5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7" h="51">
                  <a:moveTo>
                    <a:pt x="7" y="44"/>
                  </a:moveTo>
                  <a:lnTo>
                    <a:pt x="11" y="40"/>
                  </a:lnTo>
                  <a:lnTo>
                    <a:pt x="18" y="33"/>
                  </a:lnTo>
                  <a:lnTo>
                    <a:pt x="33" y="26"/>
                  </a:lnTo>
                  <a:lnTo>
                    <a:pt x="37" y="18"/>
                  </a:lnTo>
                  <a:lnTo>
                    <a:pt x="37" y="15"/>
                  </a:lnTo>
                  <a:lnTo>
                    <a:pt x="37" y="7"/>
                  </a:lnTo>
                  <a:lnTo>
                    <a:pt x="33" y="4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11" y="7"/>
                  </a:lnTo>
                  <a:lnTo>
                    <a:pt x="18" y="4"/>
                  </a:lnTo>
                  <a:lnTo>
                    <a:pt x="26" y="7"/>
                  </a:lnTo>
                  <a:lnTo>
                    <a:pt x="29" y="15"/>
                  </a:lnTo>
                  <a:lnTo>
                    <a:pt x="26" y="22"/>
                  </a:lnTo>
                  <a:lnTo>
                    <a:pt x="15" y="33"/>
                  </a:lnTo>
                  <a:lnTo>
                    <a:pt x="4" y="40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37" y="51"/>
                  </a:lnTo>
                  <a:lnTo>
                    <a:pt x="37" y="44"/>
                  </a:lnTo>
                  <a:lnTo>
                    <a:pt x="11" y="44"/>
                  </a:lnTo>
                  <a:lnTo>
                    <a:pt x="7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13" name="Rectangle 61"/>
            <p:cNvSpPr>
              <a:spLocks noChangeArrowheads="1"/>
            </p:cNvSpPr>
            <p:nvPr/>
          </p:nvSpPr>
          <p:spPr bwMode="auto">
            <a:xfrm>
              <a:off x="2054" y="3727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0414" name="Rectangle 62"/>
            <p:cNvSpPr>
              <a:spLocks noChangeArrowheads="1"/>
            </p:cNvSpPr>
            <p:nvPr/>
          </p:nvSpPr>
          <p:spPr bwMode="auto">
            <a:xfrm>
              <a:off x="2145" y="3713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</p:grpSp>
      <p:grpSp>
        <p:nvGrpSpPr>
          <p:cNvPr id="93247" name="Group 63"/>
          <p:cNvGrpSpPr>
            <a:grpSpLocks/>
          </p:cNvGrpSpPr>
          <p:nvPr/>
        </p:nvGrpSpPr>
        <p:grpSpPr bwMode="auto">
          <a:xfrm>
            <a:off x="2517775" y="5011738"/>
            <a:ext cx="220663" cy="1133475"/>
            <a:chOff x="1586" y="3157"/>
            <a:chExt cx="139" cy="714"/>
          </a:xfrm>
        </p:grpSpPr>
        <p:sp>
          <p:nvSpPr>
            <p:cNvPr id="100404" name="Freeform 64"/>
            <p:cNvSpPr>
              <a:spLocks/>
            </p:cNvSpPr>
            <p:nvPr/>
          </p:nvSpPr>
          <p:spPr bwMode="auto">
            <a:xfrm>
              <a:off x="1685" y="3804"/>
              <a:ext cx="21" cy="51"/>
            </a:xfrm>
            <a:custGeom>
              <a:avLst/>
              <a:gdLst>
                <a:gd name="T0" fmla="*/ 21 w 21"/>
                <a:gd name="T1" fmla="*/ 0 h 51"/>
                <a:gd name="T2" fmla="*/ 18 w 21"/>
                <a:gd name="T3" fmla="*/ 0 h 51"/>
                <a:gd name="T4" fmla="*/ 11 w 21"/>
                <a:gd name="T5" fmla="*/ 4 h 51"/>
                <a:gd name="T6" fmla="*/ 0 w 21"/>
                <a:gd name="T7" fmla="*/ 11 h 51"/>
                <a:gd name="T8" fmla="*/ 0 w 21"/>
                <a:gd name="T9" fmla="*/ 18 h 51"/>
                <a:gd name="T10" fmla="*/ 7 w 21"/>
                <a:gd name="T11" fmla="*/ 15 h 51"/>
                <a:gd name="T12" fmla="*/ 14 w 21"/>
                <a:gd name="T13" fmla="*/ 11 h 51"/>
                <a:gd name="T14" fmla="*/ 14 w 21"/>
                <a:gd name="T15" fmla="*/ 51 h 51"/>
                <a:gd name="T16" fmla="*/ 21 w 21"/>
                <a:gd name="T17" fmla="*/ 51 h 51"/>
                <a:gd name="T18" fmla="*/ 21 w 21"/>
                <a:gd name="T19" fmla="*/ 4 h 51"/>
                <a:gd name="T20" fmla="*/ 21 w 21"/>
                <a:gd name="T21" fmla="*/ 0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" h="51">
                  <a:moveTo>
                    <a:pt x="21" y="0"/>
                  </a:moveTo>
                  <a:lnTo>
                    <a:pt x="18" y="0"/>
                  </a:lnTo>
                  <a:lnTo>
                    <a:pt x="11" y="4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15"/>
                  </a:lnTo>
                  <a:lnTo>
                    <a:pt x="14" y="11"/>
                  </a:lnTo>
                  <a:lnTo>
                    <a:pt x="14" y="51"/>
                  </a:lnTo>
                  <a:lnTo>
                    <a:pt x="21" y="51"/>
                  </a:lnTo>
                  <a:lnTo>
                    <a:pt x="21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405" name="Group 65"/>
            <p:cNvGrpSpPr>
              <a:grpSpLocks/>
            </p:cNvGrpSpPr>
            <p:nvPr/>
          </p:nvGrpSpPr>
          <p:grpSpPr bwMode="auto">
            <a:xfrm>
              <a:off x="1586" y="3157"/>
              <a:ext cx="99" cy="714"/>
              <a:chOff x="1586" y="3157"/>
              <a:chExt cx="99" cy="714"/>
            </a:xfrm>
          </p:grpSpPr>
          <p:sp>
            <p:nvSpPr>
              <p:cNvPr id="100407" name="Line 66"/>
              <p:cNvSpPr>
                <a:spLocks noChangeShapeType="1"/>
              </p:cNvSpPr>
              <p:nvPr/>
            </p:nvSpPr>
            <p:spPr bwMode="auto">
              <a:xfrm>
                <a:off x="1652" y="3190"/>
                <a:ext cx="1" cy="508"/>
              </a:xfrm>
              <a:prstGeom prst="line">
                <a:avLst/>
              </a:prstGeom>
              <a:noFill/>
              <a:ln w="17463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08" name="Oval 67"/>
              <p:cNvSpPr>
                <a:spLocks noChangeArrowheads="1"/>
              </p:cNvSpPr>
              <p:nvPr/>
            </p:nvSpPr>
            <p:spPr bwMode="auto">
              <a:xfrm>
                <a:off x="1616" y="3157"/>
                <a:ext cx="69" cy="6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0409" name="Rectangle 68"/>
              <p:cNvSpPr>
                <a:spLocks noChangeArrowheads="1"/>
              </p:cNvSpPr>
              <p:nvPr/>
            </p:nvSpPr>
            <p:spPr bwMode="auto">
              <a:xfrm>
                <a:off x="1586" y="3727"/>
                <a:ext cx="9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 i="1">
                    <a:solidFill>
                      <a:srgbClr val="000000"/>
                    </a:solidFill>
                  </a:rPr>
                  <a:t>Q</a:t>
                </a:r>
                <a:endParaRPr lang="en-US" altLang="en-US"/>
              </a:p>
            </p:txBody>
          </p:sp>
        </p:grpSp>
        <p:sp>
          <p:nvSpPr>
            <p:cNvPr id="100406" name="Rectangle 69"/>
            <p:cNvSpPr>
              <a:spLocks noChangeArrowheads="1"/>
            </p:cNvSpPr>
            <p:nvPr/>
          </p:nvSpPr>
          <p:spPr bwMode="auto">
            <a:xfrm>
              <a:off x="1677" y="3713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</p:grpSp>
      <p:grpSp>
        <p:nvGrpSpPr>
          <p:cNvPr id="93254" name="Group 70"/>
          <p:cNvGrpSpPr>
            <a:grpSpLocks/>
          </p:cNvGrpSpPr>
          <p:nvPr/>
        </p:nvGrpSpPr>
        <p:grpSpPr bwMode="auto">
          <a:xfrm>
            <a:off x="4816475" y="4468813"/>
            <a:ext cx="227013" cy="1676400"/>
            <a:chOff x="3034" y="2815"/>
            <a:chExt cx="143" cy="1056"/>
          </a:xfrm>
        </p:grpSpPr>
        <p:sp>
          <p:nvSpPr>
            <p:cNvPr id="100399" name="Oval 71"/>
            <p:cNvSpPr>
              <a:spLocks noChangeArrowheads="1"/>
            </p:cNvSpPr>
            <p:nvPr/>
          </p:nvSpPr>
          <p:spPr bwMode="auto">
            <a:xfrm>
              <a:off x="3068" y="2815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0400" name="Line 72"/>
            <p:cNvSpPr>
              <a:spLocks noChangeShapeType="1"/>
            </p:cNvSpPr>
            <p:nvPr/>
          </p:nvSpPr>
          <p:spPr bwMode="auto">
            <a:xfrm>
              <a:off x="3101" y="2848"/>
              <a:ext cx="1" cy="850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01" name="Freeform 73"/>
            <p:cNvSpPr>
              <a:spLocks/>
            </p:cNvSpPr>
            <p:nvPr/>
          </p:nvSpPr>
          <p:spPr bwMode="auto">
            <a:xfrm>
              <a:off x="3133" y="3804"/>
              <a:ext cx="36" cy="51"/>
            </a:xfrm>
            <a:custGeom>
              <a:avLst/>
              <a:gdLst>
                <a:gd name="T0" fmla="*/ 7 w 36"/>
                <a:gd name="T1" fmla="*/ 44 h 51"/>
                <a:gd name="T2" fmla="*/ 11 w 36"/>
                <a:gd name="T3" fmla="*/ 40 h 51"/>
                <a:gd name="T4" fmla="*/ 18 w 36"/>
                <a:gd name="T5" fmla="*/ 33 h 51"/>
                <a:gd name="T6" fmla="*/ 33 w 36"/>
                <a:gd name="T7" fmla="*/ 26 h 51"/>
                <a:gd name="T8" fmla="*/ 36 w 36"/>
                <a:gd name="T9" fmla="*/ 18 h 51"/>
                <a:gd name="T10" fmla="*/ 36 w 36"/>
                <a:gd name="T11" fmla="*/ 15 h 51"/>
                <a:gd name="T12" fmla="*/ 36 w 36"/>
                <a:gd name="T13" fmla="*/ 7 h 51"/>
                <a:gd name="T14" fmla="*/ 33 w 36"/>
                <a:gd name="T15" fmla="*/ 4 h 51"/>
                <a:gd name="T16" fmla="*/ 25 w 36"/>
                <a:gd name="T17" fmla="*/ 0 h 51"/>
                <a:gd name="T18" fmla="*/ 18 w 36"/>
                <a:gd name="T19" fmla="*/ 0 h 51"/>
                <a:gd name="T20" fmla="*/ 11 w 36"/>
                <a:gd name="T21" fmla="*/ 0 h 51"/>
                <a:gd name="T22" fmla="*/ 3 w 36"/>
                <a:gd name="T23" fmla="*/ 4 h 51"/>
                <a:gd name="T24" fmla="*/ 0 w 36"/>
                <a:gd name="T25" fmla="*/ 7 h 51"/>
                <a:gd name="T26" fmla="*/ 0 w 36"/>
                <a:gd name="T27" fmla="*/ 15 h 51"/>
                <a:gd name="T28" fmla="*/ 7 w 36"/>
                <a:gd name="T29" fmla="*/ 15 h 51"/>
                <a:gd name="T30" fmla="*/ 11 w 36"/>
                <a:gd name="T31" fmla="*/ 7 h 51"/>
                <a:gd name="T32" fmla="*/ 18 w 36"/>
                <a:gd name="T33" fmla="*/ 4 h 51"/>
                <a:gd name="T34" fmla="*/ 25 w 36"/>
                <a:gd name="T35" fmla="*/ 7 h 51"/>
                <a:gd name="T36" fmla="*/ 29 w 36"/>
                <a:gd name="T37" fmla="*/ 15 h 51"/>
                <a:gd name="T38" fmla="*/ 25 w 36"/>
                <a:gd name="T39" fmla="*/ 22 h 51"/>
                <a:gd name="T40" fmla="*/ 14 w 36"/>
                <a:gd name="T41" fmla="*/ 33 h 51"/>
                <a:gd name="T42" fmla="*/ 3 w 36"/>
                <a:gd name="T43" fmla="*/ 40 h 51"/>
                <a:gd name="T44" fmla="*/ 0 w 36"/>
                <a:gd name="T45" fmla="*/ 48 h 51"/>
                <a:gd name="T46" fmla="*/ 0 w 36"/>
                <a:gd name="T47" fmla="*/ 51 h 51"/>
                <a:gd name="T48" fmla="*/ 36 w 36"/>
                <a:gd name="T49" fmla="*/ 51 h 51"/>
                <a:gd name="T50" fmla="*/ 36 w 36"/>
                <a:gd name="T51" fmla="*/ 44 h 51"/>
                <a:gd name="T52" fmla="*/ 11 w 36"/>
                <a:gd name="T53" fmla="*/ 44 h 51"/>
                <a:gd name="T54" fmla="*/ 7 w 36"/>
                <a:gd name="T55" fmla="*/ 44 h 5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6" h="51">
                  <a:moveTo>
                    <a:pt x="7" y="44"/>
                  </a:moveTo>
                  <a:lnTo>
                    <a:pt x="11" y="40"/>
                  </a:lnTo>
                  <a:lnTo>
                    <a:pt x="18" y="33"/>
                  </a:lnTo>
                  <a:lnTo>
                    <a:pt x="33" y="26"/>
                  </a:lnTo>
                  <a:lnTo>
                    <a:pt x="36" y="18"/>
                  </a:lnTo>
                  <a:lnTo>
                    <a:pt x="36" y="15"/>
                  </a:lnTo>
                  <a:lnTo>
                    <a:pt x="36" y="7"/>
                  </a:lnTo>
                  <a:lnTo>
                    <a:pt x="33" y="4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11" y="7"/>
                  </a:lnTo>
                  <a:lnTo>
                    <a:pt x="18" y="4"/>
                  </a:lnTo>
                  <a:lnTo>
                    <a:pt x="25" y="7"/>
                  </a:lnTo>
                  <a:lnTo>
                    <a:pt x="29" y="15"/>
                  </a:lnTo>
                  <a:lnTo>
                    <a:pt x="25" y="22"/>
                  </a:lnTo>
                  <a:lnTo>
                    <a:pt x="14" y="33"/>
                  </a:lnTo>
                  <a:lnTo>
                    <a:pt x="3" y="40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36" y="51"/>
                  </a:lnTo>
                  <a:lnTo>
                    <a:pt x="36" y="44"/>
                  </a:lnTo>
                  <a:lnTo>
                    <a:pt x="11" y="44"/>
                  </a:lnTo>
                  <a:lnTo>
                    <a:pt x="7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02" name="Rectangle 74"/>
            <p:cNvSpPr>
              <a:spLocks noChangeArrowheads="1"/>
            </p:cNvSpPr>
            <p:nvPr/>
          </p:nvSpPr>
          <p:spPr bwMode="auto">
            <a:xfrm>
              <a:off x="3034" y="3727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0403" name="Rectangle 75"/>
            <p:cNvSpPr>
              <a:spLocks noChangeArrowheads="1"/>
            </p:cNvSpPr>
            <p:nvPr/>
          </p:nvSpPr>
          <p:spPr bwMode="auto">
            <a:xfrm>
              <a:off x="3125" y="3713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</p:grpSp>
      <p:grpSp>
        <p:nvGrpSpPr>
          <p:cNvPr id="93260" name="Group 76"/>
          <p:cNvGrpSpPr>
            <a:grpSpLocks/>
          </p:cNvGrpSpPr>
          <p:nvPr/>
        </p:nvGrpSpPr>
        <p:grpSpPr bwMode="auto">
          <a:xfrm>
            <a:off x="5334000" y="5011738"/>
            <a:ext cx="227013" cy="1133475"/>
            <a:chOff x="3360" y="3157"/>
            <a:chExt cx="143" cy="714"/>
          </a:xfrm>
        </p:grpSpPr>
        <p:sp>
          <p:nvSpPr>
            <p:cNvPr id="100394" name="Line 77"/>
            <p:cNvSpPr>
              <a:spLocks noChangeShapeType="1"/>
            </p:cNvSpPr>
            <p:nvPr/>
          </p:nvSpPr>
          <p:spPr bwMode="auto">
            <a:xfrm>
              <a:off x="3433" y="3190"/>
              <a:ext cx="1" cy="50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95" name="Oval 78"/>
            <p:cNvSpPr>
              <a:spLocks noChangeArrowheads="1"/>
            </p:cNvSpPr>
            <p:nvPr/>
          </p:nvSpPr>
          <p:spPr bwMode="auto">
            <a:xfrm>
              <a:off x="3400" y="3157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0396" name="Freeform 79"/>
            <p:cNvSpPr>
              <a:spLocks/>
            </p:cNvSpPr>
            <p:nvPr/>
          </p:nvSpPr>
          <p:spPr bwMode="auto">
            <a:xfrm>
              <a:off x="3462" y="3804"/>
              <a:ext cx="22" cy="51"/>
            </a:xfrm>
            <a:custGeom>
              <a:avLst/>
              <a:gdLst>
                <a:gd name="T0" fmla="*/ 22 w 22"/>
                <a:gd name="T1" fmla="*/ 0 h 51"/>
                <a:gd name="T2" fmla="*/ 18 w 22"/>
                <a:gd name="T3" fmla="*/ 0 h 51"/>
                <a:gd name="T4" fmla="*/ 11 w 22"/>
                <a:gd name="T5" fmla="*/ 4 h 51"/>
                <a:gd name="T6" fmla="*/ 0 w 22"/>
                <a:gd name="T7" fmla="*/ 11 h 51"/>
                <a:gd name="T8" fmla="*/ 0 w 22"/>
                <a:gd name="T9" fmla="*/ 18 h 51"/>
                <a:gd name="T10" fmla="*/ 7 w 22"/>
                <a:gd name="T11" fmla="*/ 15 h 51"/>
                <a:gd name="T12" fmla="*/ 15 w 22"/>
                <a:gd name="T13" fmla="*/ 11 h 51"/>
                <a:gd name="T14" fmla="*/ 15 w 22"/>
                <a:gd name="T15" fmla="*/ 51 h 51"/>
                <a:gd name="T16" fmla="*/ 22 w 22"/>
                <a:gd name="T17" fmla="*/ 51 h 51"/>
                <a:gd name="T18" fmla="*/ 22 w 22"/>
                <a:gd name="T19" fmla="*/ 4 h 51"/>
                <a:gd name="T20" fmla="*/ 22 w 22"/>
                <a:gd name="T21" fmla="*/ 0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51">
                  <a:moveTo>
                    <a:pt x="22" y="0"/>
                  </a:moveTo>
                  <a:lnTo>
                    <a:pt x="18" y="0"/>
                  </a:lnTo>
                  <a:lnTo>
                    <a:pt x="11" y="4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15"/>
                  </a:lnTo>
                  <a:lnTo>
                    <a:pt x="15" y="11"/>
                  </a:lnTo>
                  <a:lnTo>
                    <a:pt x="15" y="51"/>
                  </a:lnTo>
                  <a:lnTo>
                    <a:pt x="22" y="51"/>
                  </a:lnTo>
                  <a:lnTo>
                    <a:pt x="22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97" name="Rectangle 80"/>
            <p:cNvSpPr>
              <a:spLocks noChangeArrowheads="1"/>
            </p:cNvSpPr>
            <p:nvPr/>
          </p:nvSpPr>
          <p:spPr bwMode="auto">
            <a:xfrm>
              <a:off x="3360" y="3727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0398" name="Rectangle 81"/>
            <p:cNvSpPr>
              <a:spLocks noChangeArrowheads="1"/>
            </p:cNvSpPr>
            <p:nvPr/>
          </p:nvSpPr>
          <p:spPr bwMode="auto">
            <a:xfrm>
              <a:off x="3451" y="3713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</p:grpSp>
      <p:grpSp>
        <p:nvGrpSpPr>
          <p:cNvPr id="79" name="Group 64"/>
          <p:cNvGrpSpPr>
            <a:grpSpLocks/>
          </p:cNvGrpSpPr>
          <p:nvPr/>
        </p:nvGrpSpPr>
        <p:grpSpPr bwMode="auto">
          <a:xfrm>
            <a:off x="109538" y="3125788"/>
            <a:ext cx="1935162" cy="2101850"/>
            <a:chOff x="69" y="1969"/>
            <a:chExt cx="1219" cy="1324"/>
          </a:xfrm>
        </p:grpSpPr>
        <p:sp>
          <p:nvSpPr>
            <p:cNvPr id="100392" name="Line 65"/>
            <p:cNvSpPr>
              <a:spLocks noChangeShapeType="1"/>
            </p:cNvSpPr>
            <p:nvPr/>
          </p:nvSpPr>
          <p:spPr bwMode="auto">
            <a:xfrm flipH="1" flipV="1">
              <a:off x="793" y="2493"/>
              <a:ext cx="495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3" name="Rectangle 66"/>
            <p:cNvSpPr>
              <a:spLocks noChangeArrowheads="1"/>
            </p:cNvSpPr>
            <p:nvPr/>
          </p:nvSpPr>
          <p:spPr bwMode="auto">
            <a:xfrm>
              <a:off x="69" y="1969"/>
              <a:ext cx="955" cy="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 dirty="0" smtClean="0">
                  <a:solidFill>
                    <a:srgbClr val="000000"/>
                  </a:solidFill>
                </a:rPr>
                <a:t>Termelői többlet vám nélkül</a:t>
              </a:r>
              <a:endParaRPr lang="en-US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75" name="Freeform 17"/>
          <p:cNvSpPr>
            <a:spLocks/>
          </p:cNvSpPr>
          <p:nvPr/>
        </p:nvSpPr>
        <p:spPr bwMode="auto">
          <a:xfrm>
            <a:off x="1860550" y="5091112"/>
            <a:ext cx="657225" cy="481014"/>
          </a:xfrm>
          <a:custGeom>
            <a:avLst/>
            <a:gdLst>
              <a:gd name="T0" fmla="*/ 806450 w 1538"/>
              <a:gd name="T1" fmla="*/ 0 h 1094"/>
              <a:gd name="T2" fmla="*/ 0 w 1538"/>
              <a:gd name="T3" fmla="*/ 0 h 1094"/>
              <a:gd name="T4" fmla="*/ 0 w 1538"/>
              <a:gd name="T5" fmla="*/ 547688 h 1094"/>
              <a:gd name="T6" fmla="*/ 806450 w 1538"/>
              <a:gd name="T7" fmla="*/ 0 h 1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8" h="1094">
                <a:moveTo>
                  <a:pt x="1538" y="0"/>
                </a:moveTo>
                <a:lnTo>
                  <a:pt x="0" y="0"/>
                </a:lnTo>
                <a:lnTo>
                  <a:pt x="0" y="1094"/>
                </a:lnTo>
                <a:lnTo>
                  <a:pt x="1538" y="0"/>
                </a:lnTo>
                <a:close/>
              </a:path>
            </a:pathLst>
          </a:custGeom>
          <a:solidFill>
            <a:srgbClr val="BBD8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66"/>
          <p:cNvSpPr>
            <a:spLocks noChangeArrowheads="1"/>
          </p:cNvSpPr>
          <p:nvPr/>
        </p:nvSpPr>
        <p:spPr bwMode="auto">
          <a:xfrm>
            <a:off x="3308708" y="1565686"/>
            <a:ext cx="151606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 dirty="0" smtClean="0">
                <a:solidFill>
                  <a:srgbClr val="000000"/>
                </a:solidFill>
              </a:rPr>
              <a:t>Fogyasztói többlet vám nélkül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83" name="Line 65"/>
          <p:cNvSpPr>
            <a:spLocks noChangeShapeType="1"/>
          </p:cNvSpPr>
          <p:nvPr/>
        </p:nvSpPr>
        <p:spPr bwMode="auto">
          <a:xfrm flipV="1">
            <a:off x="2565400" y="2592388"/>
            <a:ext cx="1462088" cy="154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558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2" grpId="0" animBg="1"/>
      <p:bldP spid="93220" grpId="0" build="p" autoUpdateAnimBg="0"/>
      <p:bldP spid="75" grpId="0" animBg="1"/>
      <p:bldP spid="82" grpId="0" animBg="1"/>
      <p:bldP spid="8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8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</a:pPr>
            <a:r>
              <a:rPr lang="hu-HU" altLang="en-US" sz="2400" smtClean="0">
                <a:solidFill>
                  <a:schemeClr val="bg1"/>
                </a:solidFill>
              </a:rPr>
              <a:t>A vám hatásai</a:t>
            </a:r>
            <a:endParaRPr lang="en-US" altLang="en-US" sz="2400" smtClean="0">
              <a:solidFill>
                <a:schemeClr val="bg1"/>
              </a:solidFill>
            </a:endParaRP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</a:rPr>
              <a:t>Copyright © 2004  South-Western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3F6F9"/>
          </a:solidFill>
          <a:ln w="19367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2F4F8"/>
          </a:solidFill>
          <a:ln w="176213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1F4F7"/>
          </a:solidFill>
          <a:ln w="158750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F0F2F5"/>
          </a:solidFill>
          <a:ln w="1412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EF1F4"/>
          </a:solidFill>
          <a:ln w="1222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DEFF3"/>
          </a:solidFill>
          <a:ln w="1047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BEEF2"/>
          </a:solidFill>
          <a:ln w="8731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AECF1"/>
          </a:solidFill>
          <a:ln w="698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9EBF0"/>
          </a:solidFill>
          <a:ln w="523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7EAEF"/>
          </a:solidFill>
          <a:ln w="349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91" name="Rectangle 15"/>
          <p:cNvSpPr>
            <a:spLocks noChangeArrowheads="1"/>
          </p:cNvSpPr>
          <p:nvPr/>
        </p:nvSpPr>
        <p:spPr bwMode="auto">
          <a:xfrm>
            <a:off x="1989138" y="1225550"/>
            <a:ext cx="5989637" cy="4732338"/>
          </a:xfrm>
          <a:prstGeom prst="rect">
            <a:avLst/>
          </a:prstGeom>
          <a:solidFill>
            <a:srgbClr val="E6E9EF"/>
          </a:solidFill>
          <a:ln w="1746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1392" name="Rectangle 16"/>
          <p:cNvSpPr>
            <a:spLocks noChangeArrowheads="1"/>
          </p:cNvSpPr>
          <p:nvPr/>
        </p:nvSpPr>
        <p:spPr bwMode="auto">
          <a:xfrm>
            <a:off x="1849438" y="1120775"/>
            <a:ext cx="6042025" cy="4749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1393" name="Group 17"/>
          <p:cNvGrpSpPr>
            <a:grpSpLocks/>
          </p:cNvGrpSpPr>
          <p:nvPr/>
        </p:nvGrpSpPr>
        <p:grpSpPr bwMode="auto">
          <a:xfrm>
            <a:off x="1849438" y="4519613"/>
            <a:ext cx="1531937" cy="1089025"/>
            <a:chOff x="1165" y="2847"/>
            <a:chExt cx="965" cy="686"/>
          </a:xfrm>
        </p:grpSpPr>
        <p:grpSp>
          <p:nvGrpSpPr>
            <p:cNvPr id="101462" name="Group 18"/>
            <p:cNvGrpSpPr>
              <a:grpSpLocks/>
            </p:cNvGrpSpPr>
            <p:nvPr/>
          </p:nvGrpSpPr>
          <p:grpSpPr bwMode="auto">
            <a:xfrm>
              <a:off x="1165" y="2847"/>
              <a:ext cx="965" cy="686"/>
              <a:chOff x="1165" y="2847"/>
              <a:chExt cx="965" cy="686"/>
            </a:xfrm>
          </p:grpSpPr>
          <p:sp>
            <p:nvSpPr>
              <p:cNvPr id="101464" name="Freeform 19"/>
              <p:cNvSpPr>
                <a:spLocks/>
              </p:cNvSpPr>
              <p:nvPr/>
            </p:nvSpPr>
            <p:spPr bwMode="auto">
              <a:xfrm>
                <a:off x="1165" y="2847"/>
                <a:ext cx="965" cy="686"/>
              </a:xfrm>
              <a:custGeom>
                <a:avLst/>
                <a:gdLst>
                  <a:gd name="T0" fmla="*/ 965 w 1538"/>
                  <a:gd name="T1" fmla="*/ 0 h 1094"/>
                  <a:gd name="T2" fmla="*/ 0 w 1538"/>
                  <a:gd name="T3" fmla="*/ 0 h 1094"/>
                  <a:gd name="T4" fmla="*/ 0 w 1538"/>
                  <a:gd name="T5" fmla="*/ 686 h 1094"/>
                  <a:gd name="T6" fmla="*/ 965 w 1538"/>
                  <a:gd name="T7" fmla="*/ 0 h 109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8" h="1094">
                    <a:moveTo>
                      <a:pt x="1538" y="0"/>
                    </a:moveTo>
                    <a:lnTo>
                      <a:pt x="0" y="0"/>
                    </a:lnTo>
                    <a:lnTo>
                      <a:pt x="0" y="1094"/>
                    </a:lnTo>
                    <a:lnTo>
                      <a:pt x="1538" y="0"/>
                    </a:lnTo>
                    <a:close/>
                  </a:path>
                </a:pathLst>
              </a:custGeom>
              <a:solidFill>
                <a:srgbClr val="BBD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5" name="Rectangle 20"/>
              <p:cNvSpPr>
                <a:spLocks noChangeArrowheads="1"/>
              </p:cNvSpPr>
              <p:nvPr/>
            </p:nvSpPr>
            <p:spPr bwMode="auto">
              <a:xfrm>
                <a:off x="1432" y="2952"/>
                <a:ext cx="8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00000"/>
                    </a:solidFill>
                  </a:rPr>
                  <a:t>C</a:t>
                </a:r>
                <a:endParaRPr lang="en-US" altLang="en-US"/>
              </a:p>
            </p:txBody>
          </p:sp>
        </p:grpSp>
        <p:sp>
          <p:nvSpPr>
            <p:cNvPr id="101463" name="Rectangle 21"/>
            <p:cNvSpPr>
              <a:spLocks noChangeArrowheads="1"/>
            </p:cNvSpPr>
            <p:nvPr/>
          </p:nvSpPr>
          <p:spPr bwMode="auto">
            <a:xfrm>
              <a:off x="1257" y="3230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</a:rPr>
                <a:t>G</a:t>
              </a:r>
              <a:endParaRPr lang="en-US" altLang="en-US"/>
            </a:p>
          </p:txBody>
        </p:sp>
      </p:grpSp>
      <p:grpSp>
        <p:nvGrpSpPr>
          <p:cNvPr id="101394" name="Group 22"/>
          <p:cNvGrpSpPr>
            <a:grpSpLocks/>
          </p:cNvGrpSpPr>
          <p:nvPr/>
        </p:nvGrpSpPr>
        <p:grpSpPr bwMode="auto">
          <a:xfrm>
            <a:off x="1849438" y="1382713"/>
            <a:ext cx="2441575" cy="3133725"/>
            <a:chOff x="1165" y="871"/>
            <a:chExt cx="1538" cy="1974"/>
          </a:xfrm>
        </p:grpSpPr>
        <p:sp>
          <p:nvSpPr>
            <p:cNvPr id="101460" name="Freeform 23"/>
            <p:cNvSpPr>
              <a:spLocks/>
            </p:cNvSpPr>
            <p:nvPr/>
          </p:nvSpPr>
          <p:spPr bwMode="auto">
            <a:xfrm>
              <a:off x="1165" y="871"/>
              <a:ext cx="1538" cy="1974"/>
            </a:xfrm>
            <a:custGeom>
              <a:avLst/>
              <a:gdLst>
                <a:gd name="T0" fmla="*/ 1538 w 1538"/>
                <a:gd name="T1" fmla="*/ 1568 h 1974"/>
                <a:gd name="T2" fmla="*/ 945 w 1538"/>
                <a:gd name="T3" fmla="*/ 1974 h 1974"/>
                <a:gd name="T4" fmla="*/ 8 w 1538"/>
                <a:gd name="T5" fmla="*/ 1974 h 1974"/>
                <a:gd name="T6" fmla="*/ 0 w 1538"/>
                <a:gd name="T7" fmla="*/ 0 h 1974"/>
                <a:gd name="T8" fmla="*/ 1538 w 1538"/>
                <a:gd name="T9" fmla="*/ 1568 h 19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8" h="1974">
                  <a:moveTo>
                    <a:pt x="1538" y="1568"/>
                  </a:moveTo>
                  <a:lnTo>
                    <a:pt x="945" y="1974"/>
                  </a:lnTo>
                  <a:lnTo>
                    <a:pt x="8" y="1974"/>
                  </a:lnTo>
                  <a:lnTo>
                    <a:pt x="0" y="0"/>
                  </a:lnTo>
                  <a:lnTo>
                    <a:pt x="1538" y="1568"/>
                  </a:lnTo>
                  <a:close/>
                </a:path>
              </a:pathLst>
            </a:custGeom>
            <a:solidFill>
              <a:srgbClr val="BB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61" name="Rectangle 24"/>
            <p:cNvSpPr>
              <a:spLocks noChangeArrowheads="1"/>
            </p:cNvSpPr>
            <p:nvPr/>
          </p:nvSpPr>
          <p:spPr bwMode="auto">
            <a:xfrm>
              <a:off x="1714" y="2206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</a:rPr>
                <a:t>A</a:t>
              </a:r>
              <a:endParaRPr lang="en-US" altLang="en-US"/>
            </a:p>
          </p:txBody>
        </p:sp>
      </p:grpSp>
      <p:sp>
        <p:nvSpPr>
          <p:cNvPr id="101395" name="Freeform 25"/>
          <p:cNvSpPr>
            <a:spLocks/>
          </p:cNvSpPr>
          <p:nvPr/>
        </p:nvSpPr>
        <p:spPr bwMode="auto">
          <a:xfrm>
            <a:off x="1849438" y="1120775"/>
            <a:ext cx="6042025" cy="4749800"/>
          </a:xfrm>
          <a:custGeom>
            <a:avLst/>
            <a:gdLst>
              <a:gd name="T0" fmla="*/ 0 w 3806"/>
              <a:gd name="T1" fmla="*/ 0 h 2992"/>
              <a:gd name="T2" fmla="*/ 0 w 3806"/>
              <a:gd name="T3" fmla="*/ 4749800 h 2992"/>
              <a:gd name="T4" fmla="*/ 6042025 w 3806"/>
              <a:gd name="T5" fmla="*/ 4749800 h 29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6" h="2992">
                <a:moveTo>
                  <a:pt x="0" y="0"/>
                </a:moveTo>
                <a:lnTo>
                  <a:pt x="0" y="2992"/>
                </a:lnTo>
                <a:lnTo>
                  <a:pt x="3806" y="299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6" name="Line 26"/>
          <p:cNvSpPr>
            <a:spLocks noChangeShapeType="1"/>
          </p:cNvSpPr>
          <p:nvPr/>
        </p:nvSpPr>
        <p:spPr bwMode="auto">
          <a:xfrm>
            <a:off x="6434138" y="4598988"/>
            <a:ext cx="1587" cy="395287"/>
          </a:xfrm>
          <a:prstGeom prst="line">
            <a:avLst/>
          </a:prstGeom>
          <a:noFill/>
          <a:ln w="17526">
            <a:solidFill>
              <a:srgbClr val="00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1397" name="Group 27"/>
          <p:cNvGrpSpPr>
            <a:grpSpLocks/>
          </p:cNvGrpSpPr>
          <p:nvPr/>
        </p:nvGrpSpPr>
        <p:grpSpPr bwMode="auto">
          <a:xfrm>
            <a:off x="3359150" y="4521200"/>
            <a:ext cx="1563688" cy="542925"/>
            <a:chOff x="2116" y="2848"/>
            <a:chExt cx="985" cy="342"/>
          </a:xfrm>
        </p:grpSpPr>
        <p:sp>
          <p:nvSpPr>
            <p:cNvPr id="101458" name="Rectangle 28"/>
            <p:cNvSpPr>
              <a:spLocks noChangeArrowheads="1"/>
            </p:cNvSpPr>
            <p:nvPr/>
          </p:nvSpPr>
          <p:spPr bwMode="auto">
            <a:xfrm>
              <a:off x="2116" y="2848"/>
              <a:ext cx="985" cy="342"/>
            </a:xfrm>
            <a:prstGeom prst="rect">
              <a:avLst/>
            </a:prstGeom>
            <a:solidFill>
              <a:srgbClr val="A9E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459" name="Rectangle 29"/>
            <p:cNvSpPr>
              <a:spLocks noChangeArrowheads="1"/>
            </p:cNvSpPr>
            <p:nvPr/>
          </p:nvSpPr>
          <p:spPr bwMode="auto">
            <a:xfrm>
              <a:off x="2570" y="3025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</a:rPr>
                <a:t>E</a:t>
              </a:r>
              <a:endParaRPr lang="en-US" altLang="en-US"/>
            </a:p>
          </p:txBody>
        </p:sp>
      </p:grpSp>
      <p:grpSp>
        <p:nvGrpSpPr>
          <p:cNvPr id="88094" name="Group 30"/>
          <p:cNvGrpSpPr>
            <a:grpSpLocks/>
          </p:cNvGrpSpPr>
          <p:nvPr/>
        </p:nvGrpSpPr>
        <p:grpSpPr bwMode="auto">
          <a:xfrm>
            <a:off x="2622550" y="4521200"/>
            <a:ext cx="2827338" cy="542925"/>
            <a:chOff x="1652" y="2848"/>
            <a:chExt cx="1781" cy="342"/>
          </a:xfrm>
        </p:grpSpPr>
        <p:grpSp>
          <p:nvGrpSpPr>
            <p:cNvPr id="101452" name="Group 31"/>
            <p:cNvGrpSpPr>
              <a:grpSpLocks/>
            </p:cNvGrpSpPr>
            <p:nvPr/>
          </p:nvGrpSpPr>
          <p:grpSpPr bwMode="auto">
            <a:xfrm>
              <a:off x="1652" y="2848"/>
              <a:ext cx="464" cy="342"/>
              <a:chOff x="1652" y="2848"/>
              <a:chExt cx="464" cy="342"/>
            </a:xfrm>
          </p:grpSpPr>
          <p:sp>
            <p:nvSpPr>
              <p:cNvPr id="101456" name="Freeform 32"/>
              <p:cNvSpPr>
                <a:spLocks/>
              </p:cNvSpPr>
              <p:nvPr/>
            </p:nvSpPr>
            <p:spPr bwMode="auto">
              <a:xfrm>
                <a:off x="1652" y="2848"/>
                <a:ext cx="464" cy="342"/>
              </a:xfrm>
              <a:custGeom>
                <a:avLst/>
                <a:gdLst>
                  <a:gd name="T0" fmla="*/ 464 w 464"/>
                  <a:gd name="T1" fmla="*/ 342 h 342"/>
                  <a:gd name="T2" fmla="*/ 464 w 464"/>
                  <a:gd name="T3" fmla="*/ 0 h 342"/>
                  <a:gd name="T4" fmla="*/ 0 w 464"/>
                  <a:gd name="T5" fmla="*/ 342 h 342"/>
                  <a:gd name="T6" fmla="*/ 464 w 464"/>
                  <a:gd name="T7" fmla="*/ 342 h 3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64" h="342">
                    <a:moveTo>
                      <a:pt x="464" y="342"/>
                    </a:moveTo>
                    <a:lnTo>
                      <a:pt x="464" y="0"/>
                    </a:lnTo>
                    <a:lnTo>
                      <a:pt x="0" y="342"/>
                    </a:lnTo>
                    <a:lnTo>
                      <a:pt x="464" y="342"/>
                    </a:lnTo>
                    <a:close/>
                  </a:path>
                </a:pathLst>
              </a:custGeom>
              <a:solidFill>
                <a:srgbClr val="E9A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7" name="Rectangle 33"/>
              <p:cNvSpPr>
                <a:spLocks noChangeArrowheads="1"/>
              </p:cNvSpPr>
              <p:nvPr/>
            </p:nvSpPr>
            <p:spPr bwMode="auto">
              <a:xfrm>
                <a:off x="1922" y="3025"/>
                <a:ext cx="8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00000"/>
                    </a:solidFill>
                  </a:rPr>
                  <a:t>D</a:t>
                </a:r>
                <a:endParaRPr lang="en-US" altLang="en-US"/>
              </a:p>
            </p:txBody>
          </p:sp>
        </p:grpSp>
        <p:grpSp>
          <p:nvGrpSpPr>
            <p:cNvPr id="101453" name="Group 34"/>
            <p:cNvGrpSpPr>
              <a:grpSpLocks/>
            </p:cNvGrpSpPr>
            <p:nvPr/>
          </p:nvGrpSpPr>
          <p:grpSpPr bwMode="auto">
            <a:xfrm>
              <a:off x="3101" y="2848"/>
              <a:ext cx="332" cy="342"/>
              <a:chOff x="3101" y="2848"/>
              <a:chExt cx="332" cy="342"/>
            </a:xfrm>
          </p:grpSpPr>
          <p:sp>
            <p:nvSpPr>
              <p:cNvPr id="101454" name="Freeform 35"/>
              <p:cNvSpPr>
                <a:spLocks/>
              </p:cNvSpPr>
              <p:nvPr/>
            </p:nvSpPr>
            <p:spPr bwMode="auto">
              <a:xfrm>
                <a:off x="3101" y="2848"/>
                <a:ext cx="332" cy="342"/>
              </a:xfrm>
              <a:custGeom>
                <a:avLst/>
                <a:gdLst>
                  <a:gd name="T0" fmla="*/ 0 w 332"/>
                  <a:gd name="T1" fmla="*/ 342 h 342"/>
                  <a:gd name="T2" fmla="*/ 0 w 332"/>
                  <a:gd name="T3" fmla="*/ 0 h 342"/>
                  <a:gd name="T4" fmla="*/ 332 w 332"/>
                  <a:gd name="T5" fmla="*/ 342 h 342"/>
                  <a:gd name="T6" fmla="*/ 0 w 332"/>
                  <a:gd name="T7" fmla="*/ 342 h 3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32" h="342">
                    <a:moveTo>
                      <a:pt x="0" y="342"/>
                    </a:moveTo>
                    <a:lnTo>
                      <a:pt x="0" y="0"/>
                    </a:lnTo>
                    <a:lnTo>
                      <a:pt x="332" y="342"/>
                    </a:lnTo>
                    <a:lnTo>
                      <a:pt x="0" y="342"/>
                    </a:lnTo>
                    <a:close/>
                  </a:path>
                </a:pathLst>
              </a:custGeom>
              <a:solidFill>
                <a:srgbClr val="E9A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5" name="Rectangle 36"/>
              <p:cNvSpPr>
                <a:spLocks noChangeArrowheads="1"/>
              </p:cNvSpPr>
              <p:nvPr/>
            </p:nvSpPr>
            <p:spPr bwMode="auto">
              <a:xfrm>
                <a:off x="3166" y="3025"/>
                <a:ext cx="7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00000"/>
                    </a:solidFill>
                  </a:rPr>
                  <a:t>F</a:t>
                </a:r>
                <a:endParaRPr lang="en-US" altLang="en-US"/>
              </a:p>
            </p:txBody>
          </p:sp>
        </p:grpSp>
      </p:grpSp>
      <p:grpSp>
        <p:nvGrpSpPr>
          <p:cNvPr id="101399" name="Group 37"/>
          <p:cNvGrpSpPr>
            <a:grpSpLocks/>
          </p:cNvGrpSpPr>
          <p:nvPr/>
        </p:nvGrpSpPr>
        <p:grpSpPr bwMode="auto">
          <a:xfrm>
            <a:off x="3359150" y="3871913"/>
            <a:ext cx="1563688" cy="649287"/>
            <a:chOff x="2116" y="2439"/>
            <a:chExt cx="985" cy="409"/>
          </a:xfrm>
        </p:grpSpPr>
        <p:sp>
          <p:nvSpPr>
            <p:cNvPr id="101450" name="Freeform 38"/>
            <p:cNvSpPr>
              <a:spLocks/>
            </p:cNvSpPr>
            <p:nvPr/>
          </p:nvSpPr>
          <p:spPr bwMode="auto">
            <a:xfrm>
              <a:off x="2116" y="2439"/>
              <a:ext cx="985" cy="409"/>
            </a:xfrm>
            <a:custGeom>
              <a:avLst/>
              <a:gdLst>
                <a:gd name="T0" fmla="*/ 0 w 985"/>
                <a:gd name="T1" fmla="*/ 409 h 409"/>
                <a:gd name="T2" fmla="*/ 985 w 985"/>
                <a:gd name="T3" fmla="*/ 409 h 409"/>
                <a:gd name="T4" fmla="*/ 587 w 985"/>
                <a:gd name="T5" fmla="*/ 0 h 409"/>
                <a:gd name="T6" fmla="*/ 0 w 985"/>
                <a:gd name="T7" fmla="*/ 409 h 4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5" h="409">
                  <a:moveTo>
                    <a:pt x="0" y="409"/>
                  </a:moveTo>
                  <a:lnTo>
                    <a:pt x="985" y="409"/>
                  </a:lnTo>
                  <a:lnTo>
                    <a:pt x="587" y="0"/>
                  </a:lnTo>
                  <a:lnTo>
                    <a:pt x="0" y="409"/>
                  </a:lnTo>
                  <a:close/>
                </a:path>
              </a:pathLst>
            </a:custGeom>
            <a:solidFill>
              <a:srgbClr val="BB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51" name="Rectangle 39"/>
            <p:cNvSpPr>
              <a:spLocks noChangeArrowheads="1"/>
            </p:cNvSpPr>
            <p:nvPr/>
          </p:nvSpPr>
          <p:spPr bwMode="auto">
            <a:xfrm>
              <a:off x="2606" y="2623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</a:rPr>
                <a:t>B</a:t>
              </a:r>
              <a:endParaRPr lang="en-US" altLang="en-US"/>
            </a:p>
          </p:txBody>
        </p:sp>
      </p:grpSp>
      <p:sp>
        <p:nvSpPr>
          <p:cNvPr id="101400" name="Rectangle 40"/>
          <p:cNvSpPr>
            <a:spLocks noChangeArrowheads="1"/>
          </p:cNvSpPr>
          <p:nvPr/>
        </p:nvSpPr>
        <p:spPr bwMode="auto">
          <a:xfrm>
            <a:off x="1333500" y="1104900"/>
            <a:ext cx="1920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Ár</a:t>
            </a:r>
            <a:endParaRPr lang="en-US" altLang="en-US"/>
          </a:p>
        </p:txBody>
      </p:sp>
      <p:sp>
        <p:nvSpPr>
          <p:cNvPr id="101401" name="Rectangle 42"/>
          <p:cNvSpPr>
            <a:spLocks noChangeArrowheads="1"/>
          </p:cNvSpPr>
          <p:nvPr/>
        </p:nvSpPr>
        <p:spPr bwMode="auto">
          <a:xfrm>
            <a:off x="1681163" y="591661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01402" name="Rectangle 43"/>
          <p:cNvSpPr>
            <a:spLocks noChangeArrowheads="1"/>
          </p:cNvSpPr>
          <p:nvPr/>
        </p:nvSpPr>
        <p:spPr bwMode="auto">
          <a:xfrm>
            <a:off x="7110413" y="5910263"/>
            <a:ext cx="9334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Mennyiség</a:t>
            </a:r>
            <a:endParaRPr lang="en-US" altLang="en-US"/>
          </a:p>
        </p:txBody>
      </p:sp>
      <p:grpSp>
        <p:nvGrpSpPr>
          <p:cNvPr id="101403" name="Group 45"/>
          <p:cNvGrpSpPr>
            <a:grpSpLocks/>
          </p:cNvGrpSpPr>
          <p:nvPr/>
        </p:nvGrpSpPr>
        <p:grpSpPr bwMode="auto">
          <a:xfrm>
            <a:off x="1901825" y="2120900"/>
            <a:ext cx="4311650" cy="3451225"/>
            <a:chOff x="1198" y="1336"/>
            <a:chExt cx="2716" cy="2174"/>
          </a:xfrm>
        </p:grpSpPr>
        <p:sp>
          <p:nvSpPr>
            <p:cNvPr id="101448" name="Line 46"/>
            <p:cNvSpPr>
              <a:spLocks noChangeShapeType="1"/>
            </p:cNvSpPr>
            <p:nvPr/>
          </p:nvSpPr>
          <p:spPr bwMode="auto">
            <a:xfrm flipV="1">
              <a:off x="1198" y="1633"/>
              <a:ext cx="2611" cy="1877"/>
            </a:xfrm>
            <a:prstGeom prst="line">
              <a:avLst/>
            </a:prstGeom>
            <a:noFill/>
            <a:ln w="523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49" name="Rectangle 47"/>
            <p:cNvSpPr>
              <a:spLocks noChangeArrowheads="1"/>
            </p:cNvSpPr>
            <p:nvPr/>
          </p:nvSpPr>
          <p:spPr bwMode="auto">
            <a:xfrm>
              <a:off x="3557" y="1336"/>
              <a:ext cx="3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</a:t>
              </a:r>
            </a:p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kínálat</a:t>
              </a:r>
              <a:endParaRPr lang="en-US" altLang="en-US"/>
            </a:p>
          </p:txBody>
        </p:sp>
      </p:grpSp>
      <p:grpSp>
        <p:nvGrpSpPr>
          <p:cNvPr id="101404" name="Group 49"/>
          <p:cNvGrpSpPr>
            <a:grpSpLocks/>
          </p:cNvGrpSpPr>
          <p:nvPr/>
        </p:nvGrpSpPr>
        <p:grpSpPr bwMode="auto">
          <a:xfrm>
            <a:off x="1901825" y="1400175"/>
            <a:ext cx="4699000" cy="4602163"/>
            <a:chOff x="1198" y="882"/>
            <a:chExt cx="2960" cy="2899"/>
          </a:xfrm>
        </p:grpSpPr>
        <p:sp>
          <p:nvSpPr>
            <p:cNvPr id="101446" name="Line 50"/>
            <p:cNvSpPr>
              <a:spLocks noChangeShapeType="1"/>
            </p:cNvSpPr>
            <p:nvPr/>
          </p:nvSpPr>
          <p:spPr bwMode="auto">
            <a:xfrm>
              <a:off x="1198" y="882"/>
              <a:ext cx="2467" cy="2551"/>
            </a:xfrm>
            <a:prstGeom prst="line">
              <a:avLst/>
            </a:prstGeom>
            <a:noFill/>
            <a:ln w="523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47" name="Rectangle 52"/>
            <p:cNvSpPr>
              <a:spLocks noChangeArrowheads="1"/>
            </p:cNvSpPr>
            <p:nvPr/>
          </p:nvSpPr>
          <p:spPr bwMode="auto">
            <a:xfrm>
              <a:off x="3733" y="3490"/>
              <a:ext cx="4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</a:t>
              </a:r>
            </a:p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kereslet</a:t>
              </a:r>
              <a:endParaRPr lang="en-US" altLang="en-US"/>
            </a:p>
          </p:txBody>
        </p:sp>
      </p:grpSp>
      <p:sp>
        <p:nvSpPr>
          <p:cNvPr id="101405" name="Line 54"/>
          <p:cNvSpPr>
            <a:spLocks noChangeShapeType="1"/>
          </p:cNvSpPr>
          <p:nvPr/>
        </p:nvSpPr>
        <p:spPr bwMode="auto">
          <a:xfrm>
            <a:off x="1866900" y="4522788"/>
            <a:ext cx="5022850" cy="1587"/>
          </a:xfrm>
          <a:prstGeom prst="line">
            <a:avLst/>
          </a:prstGeom>
          <a:noFill/>
          <a:ln w="52388">
            <a:solidFill>
              <a:srgbClr val="AD0D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6" name="Rectangle 57"/>
          <p:cNvSpPr>
            <a:spLocks noChangeArrowheads="1"/>
          </p:cNvSpPr>
          <p:nvPr/>
        </p:nvSpPr>
        <p:spPr bwMode="auto">
          <a:xfrm>
            <a:off x="6523038" y="4616450"/>
            <a:ext cx="39594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 dirty="0" smtClean="0">
                <a:solidFill>
                  <a:srgbClr val="000000"/>
                </a:solidFill>
              </a:rPr>
              <a:t>Vám</a:t>
            </a:r>
            <a:endParaRPr lang="en-US" altLang="en-US" dirty="0"/>
          </a:p>
        </p:txBody>
      </p:sp>
      <p:grpSp>
        <p:nvGrpSpPr>
          <p:cNvPr id="101407" name="Group 58"/>
          <p:cNvGrpSpPr>
            <a:grpSpLocks/>
          </p:cNvGrpSpPr>
          <p:nvPr/>
        </p:nvGrpSpPr>
        <p:grpSpPr bwMode="auto">
          <a:xfrm>
            <a:off x="2622550" y="6186488"/>
            <a:ext cx="2827338" cy="366712"/>
            <a:chOff x="1652" y="3897"/>
            <a:chExt cx="1781" cy="231"/>
          </a:xfrm>
        </p:grpSpPr>
        <p:sp>
          <p:nvSpPr>
            <p:cNvPr id="101444" name="Freeform 59"/>
            <p:cNvSpPr>
              <a:spLocks/>
            </p:cNvSpPr>
            <p:nvPr/>
          </p:nvSpPr>
          <p:spPr bwMode="auto">
            <a:xfrm>
              <a:off x="1652" y="3897"/>
              <a:ext cx="1781" cy="88"/>
            </a:xfrm>
            <a:custGeom>
              <a:avLst/>
              <a:gdLst>
                <a:gd name="T0" fmla="*/ 1781 w 161"/>
                <a:gd name="T1" fmla="*/ 0 h 8"/>
                <a:gd name="T2" fmla="*/ 1726 w 161"/>
                <a:gd name="T3" fmla="*/ 44 h 8"/>
                <a:gd name="T4" fmla="*/ 929 w 161"/>
                <a:gd name="T5" fmla="*/ 44 h 8"/>
                <a:gd name="T6" fmla="*/ 885 w 161"/>
                <a:gd name="T7" fmla="*/ 88 h 8"/>
                <a:gd name="T8" fmla="*/ 841 w 161"/>
                <a:gd name="T9" fmla="*/ 44 h 8"/>
                <a:gd name="T10" fmla="*/ 55 w 161"/>
                <a:gd name="T11" fmla="*/ 44 h 8"/>
                <a:gd name="T12" fmla="*/ 0 w 161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1" h="8">
                  <a:moveTo>
                    <a:pt x="161" y="0"/>
                  </a:moveTo>
                  <a:cubicBezTo>
                    <a:pt x="161" y="2"/>
                    <a:pt x="158" y="4"/>
                    <a:pt x="156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2" y="4"/>
                    <a:pt x="80" y="6"/>
                    <a:pt x="80" y="8"/>
                  </a:cubicBezTo>
                  <a:cubicBezTo>
                    <a:pt x="80" y="6"/>
                    <a:pt x="79" y="4"/>
                    <a:pt x="7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2"/>
                    <a:pt x="0" y="0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45" name="Rectangle 60"/>
            <p:cNvSpPr>
              <a:spLocks noChangeArrowheads="1"/>
            </p:cNvSpPr>
            <p:nvPr/>
          </p:nvSpPr>
          <p:spPr bwMode="auto">
            <a:xfrm>
              <a:off x="2346" y="3983"/>
              <a:ext cx="95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Import vám nélkül</a:t>
              </a:r>
              <a:endParaRPr lang="en-US" altLang="en-US"/>
            </a:p>
          </p:txBody>
        </p:sp>
      </p:grpSp>
      <p:sp>
        <p:nvSpPr>
          <p:cNvPr id="101408" name="Line 63"/>
          <p:cNvSpPr>
            <a:spLocks noChangeShapeType="1"/>
          </p:cNvSpPr>
          <p:nvPr/>
        </p:nvSpPr>
        <p:spPr bwMode="auto">
          <a:xfrm>
            <a:off x="1866900" y="5065713"/>
            <a:ext cx="5022850" cy="1587"/>
          </a:xfrm>
          <a:prstGeom prst="line">
            <a:avLst/>
          </a:prstGeom>
          <a:noFill/>
          <a:ln w="52388">
            <a:solidFill>
              <a:srgbClr val="0063B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9" name="Rectangle 66"/>
          <p:cNvSpPr>
            <a:spLocks noChangeArrowheads="1"/>
          </p:cNvSpPr>
          <p:nvPr/>
        </p:nvSpPr>
        <p:spPr bwMode="auto">
          <a:xfrm>
            <a:off x="6953250" y="4941888"/>
            <a:ext cx="477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 dirty="0" smtClean="0">
                <a:solidFill>
                  <a:srgbClr val="000000"/>
                </a:solidFill>
              </a:rPr>
              <a:t>VP ár</a:t>
            </a:r>
            <a:endParaRPr lang="en-US" altLang="en-US" dirty="0"/>
          </a:p>
        </p:txBody>
      </p:sp>
      <p:grpSp>
        <p:nvGrpSpPr>
          <p:cNvPr id="101410" name="Group 68"/>
          <p:cNvGrpSpPr>
            <a:grpSpLocks/>
          </p:cNvGrpSpPr>
          <p:nvPr/>
        </p:nvGrpSpPr>
        <p:grpSpPr bwMode="auto">
          <a:xfrm>
            <a:off x="3378200" y="5203825"/>
            <a:ext cx="1730375" cy="631825"/>
            <a:chOff x="2128" y="3278"/>
            <a:chExt cx="1090" cy="398"/>
          </a:xfrm>
        </p:grpSpPr>
        <p:sp>
          <p:nvSpPr>
            <p:cNvPr id="101442" name="Freeform 69"/>
            <p:cNvSpPr>
              <a:spLocks/>
            </p:cNvSpPr>
            <p:nvPr/>
          </p:nvSpPr>
          <p:spPr bwMode="auto">
            <a:xfrm>
              <a:off x="2128" y="3588"/>
              <a:ext cx="962" cy="88"/>
            </a:xfrm>
            <a:custGeom>
              <a:avLst/>
              <a:gdLst>
                <a:gd name="T0" fmla="*/ 962 w 87"/>
                <a:gd name="T1" fmla="*/ 88 h 8"/>
                <a:gd name="T2" fmla="*/ 907 w 87"/>
                <a:gd name="T3" fmla="*/ 44 h 8"/>
                <a:gd name="T4" fmla="*/ 520 w 87"/>
                <a:gd name="T5" fmla="*/ 44 h 8"/>
                <a:gd name="T6" fmla="*/ 475 w 87"/>
                <a:gd name="T7" fmla="*/ 0 h 8"/>
                <a:gd name="T8" fmla="*/ 431 w 87"/>
                <a:gd name="T9" fmla="*/ 44 h 8"/>
                <a:gd name="T10" fmla="*/ 55 w 87"/>
                <a:gd name="T11" fmla="*/ 44 h 8"/>
                <a:gd name="T12" fmla="*/ 0 w 87"/>
                <a:gd name="T13" fmla="*/ 88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" h="8">
                  <a:moveTo>
                    <a:pt x="87" y="8"/>
                  </a:moveTo>
                  <a:cubicBezTo>
                    <a:pt x="87" y="6"/>
                    <a:pt x="84" y="4"/>
                    <a:pt x="82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5" y="4"/>
                    <a:pt x="43" y="2"/>
                    <a:pt x="43" y="0"/>
                  </a:cubicBezTo>
                  <a:cubicBezTo>
                    <a:pt x="43" y="2"/>
                    <a:pt x="42" y="4"/>
                    <a:pt x="3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8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43" name="Rectangle 70"/>
            <p:cNvSpPr>
              <a:spLocks noChangeArrowheads="1"/>
            </p:cNvSpPr>
            <p:nvPr/>
          </p:nvSpPr>
          <p:spPr bwMode="auto">
            <a:xfrm>
              <a:off x="2416" y="3278"/>
              <a:ext cx="80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</a:rPr>
                <a:t>Impo</a:t>
              </a:r>
              <a:r>
                <a:rPr lang="hu-HU" altLang="en-US" sz="1500">
                  <a:solidFill>
                    <a:srgbClr val="000000"/>
                  </a:solidFill>
                </a:rPr>
                <a:t>r</a:t>
              </a:r>
              <a:r>
                <a:rPr lang="en-US" altLang="en-US" sz="1500">
                  <a:solidFill>
                    <a:srgbClr val="000000"/>
                  </a:solidFill>
                </a:rPr>
                <a:t>t</a:t>
              </a:r>
              <a:r>
                <a:rPr lang="hu-HU" altLang="en-US" sz="1500">
                  <a:solidFill>
                    <a:srgbClr val="000000"/>
                  </a:solidFill>
                </a:rPr>
                <a:t> vámmal</a:t>
              </a:r>
              <a:endParaRPr lang="en-US" altLang="en-US"/>
            </a:p>
          </p:txBody>
        </p:sp>
      </p:grpSp>
      <p:grpSp>
        <p:nvGrpSpPr>
          <p:cNvPr id="101411" name="Group 72"/>
          <p:cNvGrpSpPr>
            <a:grpSpLocks/>
          </p:cNvGrpSpPr>
          <p:nvPr/>
        </p:nvGrpSpPr>
        <p:grpSpPr bwMode="auto">
          <a:xfrm>
            <a:off x="3260725" y="4468813"/>
            <a:ext cx="220663" cy="1676400"/>
            <a:chOff x="2054" y="2815"/>
            <a:chExt cx="139" cy="1056"/>
          </a:xfrm>
        </p:grpSpPr>
        <p:sp>
          <p:nvSpPr>
            <p:cNvPr id="101437" name="Oval 73"/>
            <p:cNvSpPr>
              <a:spLocks noChangeArrowheads="1"/>
            </p:cNvSpPr>
            <p:nvPr/>
          </p:nvSpPr>
          <p:spPr bwMode="auto">
            <a:xfrm>
              <a:off x="2083" y="2815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438" name="Line 74"/>
            <p:cNvSpPr>
              <a:spLocks noChangeShapeType="1"/>
            </p:cNvSpPr>
            <p:nvPr/>
          </p:nvSpPr>
          <p:spPr bwMode="auto">
            <a:xfrm>
              <a:off x="2116" y="2848"/>
              <a:ext cx="1" cy="850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39" name="Freeform 75"/>
            <p:cNvSpPr>
              <a:spLocks/>
            </p:cNvSpPr>
            <p:nvPr/>
          </p:nvSpPr>
          <p:spPr bwMode="auto">
            <a:xfrm>
              <a:off x="2149" y="3804"/>
              <a:ext cx="37" cy="51"/>
            </a:xfrm>
            <a:custGeom>
              <a:avLst/>
              <a:gdLst>
                <a:gd name="T0" fmla="*/ 7 w 37"/>
                <a:gd name="T1" fmla="*/ 44 h 51"/>
                <a:gd name="T2" fmla="*/ 11 w 37"/>
                <a:gd name="T3" fmla="*/ 40 h 51"/>
                <a:gd name="T4" fmla="*/ 18 w 37"/>
                <a:gd name="T5" fmla="*/ 33 h 51"/>
                <a:gd name="T6" fmla="*/ 33 w 37"/>
                <a:gd name="T7" fmla="*/ 26 h 51"/>
                <a:gd name="T8" fmla="*/ 37 w 37"/>
                <a:gd name="T9" fmla="*/ 18 h 51"/>
                <a:gd name="T10" fmla="*/ 37 w 37"/>
                <a:gd name="T11" fmla="*/ 15 h 51"/>
                <a:gd name="T12" fmla="*/ 37 w 37"/>
                <a:gd name="T13" fmla="*/ 7 h 51"/>
                <a:gd name="T14" fmla="*/ 33 w 37"/>
                <a:gd name="T15" fmla="*/ 4 h 51"/>
                <a:gd name="T16" fmla="*/ 26 w 37"/>
                <a:gd name="T17" fmla="*/ 0 h 51"/>
                <a:gd name="T18" fmla="*/ 18 w 37"/>
                <a:gd name="T19" fmla="*/ 0 h 51"/>
                <a:gd name="T20" fmla="*/ 11 w 37"/>
                <a:gd name="T21" fmla="*/ 0 h 51"/>
                <a:gd name="T22" fmla="*/ 4 w 37"/>
                <a:gd name="T23" fmla="*/ 4 h 51"/>
                <a:gd name="T24" fmla="*/ 0 w 37"/>
                <a:gd name="T25" fmla="*/ 7 h 51"/>
                <a:gd name="T26" fmla="*/ 0 w 37"/>
                <a:gd name="T27" fmla="*/ 15 h 51"/>
                <a:gd name="T28" fmla="*/ 7 w 37"/>
                <a:gd name="T29" fmla="*/ 15 h 51"/>
                <a:gd name="T30" fmla="*/ 11 w 37"/>
                <a:gd name="T31" fmla="*/ 7 h 51"/>
                <a:gd name="T32" fmla="*/ 18 w 37"/>
                <a:gd name="T33" fmla="*/ 4 h 51"/>
                <a:gd name="T34" fmla="*/ 26 w 37"/>
                <a:gd name="T35" fmla="*/ 7 h 51"/>
                <a:gd name="T36" fmla="*/ 29 w 37"/>
                <a:gd name="T37" fmla="*/ 15 h 51"/>
                <a:gd name="T38" fmla="*/ 26 w 37"/>
                <a:gd name="T39" fmla="*/ 22 h 51"/>
                <a:gd name="T40" fmla="*/ 15 w 37"/>
                <a:gd name="T41" fmla="*/ 33 h 51"/>
                <a:gd name="T42" fmla="*/ 4 w 37"/>
                <a:gd name="T43" fmla="*/ 40 h 51"/>
                <a:gd name="T44" fmla="*/ 0 w 37"/>
                <a:gd name="T45" fmla="*/ 48 h 51"/>
                <a:gd name="T46" fmla="*/ 0 w 37"/>
                <a:gd name="T47" fmla="*/ 51 h 51"/>
                <a:gd name="T48" fmla="*/ 37 w 37"/>
                <a:gd name="T49" fmla="*/ 51 h 51"/>
                <a:gd name="T50" fmla="*/ 37 w 37"/>
                <a:gd name="T51" fmla="*/ 44 h 51"/>
                <a:gd name="T52" fmla="*/ 11 w 37"/>
                <a:gd name="T53" fmla="*/ 44 h 51"/>
                <a:gd name="T54" fmla="*/ 7 w 37"/>
                <a:gd name="T55" fmla="*/ 44 h 5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7" h="51">
                  <a:moveTo>
                    <a:pt x="7" y="44"/>
                  </a:moveTo>
                  <a:lnTo>
                    <a:pt x="11" y="40"/>
                  </a:lnTo>
                  <a:lnTo>
                    <a:pt x="18" y="33"/>
                  </a:lnTo>
                  <a:lnTo>
                    <a:pt x="33" y="26"/>
                  </a:lnTo>
                  <a:lnTo>
                    <a:pt x="37" y="18"/>
                  </a:lnTo>
                  <a:lnTo>
                    <a:pt x="37" y="15"/>
                  </a:lnTo>
                  <a:lnTo>
                    <a:pt x="37" y="7"/>
                  </a:lnTo>
                  <a:lnTo>
                    <a:pt x="33" y="4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11" y="7"/>
                  </a:lnTo>
                  <a:lnTo>
                    <a:pt x="18" y="4"/>
                  </a:lnTo>
                  <a:lnTo>
                    <a:pt x="26" y="7"/>
                  </a:lnTo>
                  <a:lnTo>
                    <a:pt x="29" y="15"/>
                  </a:lnTo>
                  <a:lnTo>
                    <a:pt x="26" y="22"/>
                  </a:lnTo>
                  <a:lnTo>
                    <a:pt x="15" y="33"/>
                  </a:lnTo>
                  <a:lnTo>
                    <a:pt x="4" y="40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37" y="51"/>
                  </a:lnTo>
                  <a:lnTo>
                    <a:pt x="37" y="44"/>
                  </a:lnTo>
                  <a:lnTo>
                    <a:pt x="11" y="44"/>
                  </a:lnTo>
                  <a:lnTo>
                    <a:pt x="7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40" name="Rectangle 76"/>
            <p:cNvSpPr>
              <a:spLocks noChangeArrowheads="1"/>
            </p:cNvSpPr>
            <p:nvPr/>
          </p:nvSpPr>
          <p:spPr bwMode="auto">
            <a:xfrm>
              <a:off x="2054" y="3727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1441" name="Rectangle 77"/>
            <p:cNvSpPr>
              <a:spLocks noChangeArrowheads="1"/>
            </p:cNvSpPr>
            <p:nvPr/>
          </p:nvSpPr>
          <p:spPr bwMode="auto">
            <a:xfrm>
              <a:off x="2145" y="3713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</p:grpSp>
      <p:grpSp>
        <p:nvGrpSpPr>
          <p:cNvPr id="101412" name="Group 78"/>
          <p:cNvGrpSpPr>
            <a:grpSpLocks/>
          </p:cNvGrpSpPr>
          <p:nvPr/>
        </p:nvGrpSpPr>
        <p:grpSpPr bwMode="auto">
          <a:xfrm>
            <a:off x="2517775" y="5011738"/>
            <a:ext cx="220663" cy="1133475"/>
            <a:chOff x="1586" y="3157"/>
            <a:chExt cx="139" cy="714"/>
          </a:xfrm>
        </p:grpSpPr>
        <p:sp>
          <p:nvSpPr>
            <p:cNvPr id="101431" name="Freeform 79"/>
            <p:cNvSpPr>
              <a:spLocks/>
            </p:cNvSpPr>
            <p:nvPr/>
          </p:nvSpPr>
          <p:spPr bwMode="auto">
            <a:xfrm>
              <a:off x="1685" y="3804"/>
              <a:ext cx="21" cy="51"/>
            </a:xfrm>
            <a:custGeom>
              <a:avLst/>
              <a:gdLst>
                <a:gd name="T0" fmla="*/ 21 w 21"/>
                <a:gd name="T1" fmla="*/ 0 h 51"/>
                <a:gd name="T2" fmla="*/ 18 w 21"/>
                <a:gd name="T3" fmla="*/ 0 h 51"/>
                <a:gd name="T4" fmla="*/ 11 w 21"/>
                <a:gd name="T5" fmla="*/ 4 h 51"/>
                <a:gd name="T6" fmla="*/ 0 w 21"/>
                <a:gd name="T7" fmla="*/ 11 h 51"/>
                <a:gd name="T8" fmla="*/ 0 w 21"/>
                <a:gd name="T9" fmla="*/ 18 h 51"/>
                <a:gd name="T10" fmla="*/ 7 w 21"/>
                <a:gd name="T11" fmla="*/ 15 h 51"/>
                <a:gd name="T12" fmla="*/ 14 w 21"/>
                <a:gd name="T13" fmla="*/ 11 h 51"/>
                <a:gd name="T14" fmla="*/ 14 w 21"/>
                <a:gd name="T15" fmla="*/ 51 h 51"/>
                <a:gd name="T16" fmla="*/ 21 w 21"/>
                <a:gd name="T17" fmla="*/ 51 h 51"/>
                <a:gd name="T18" fmla="*/ 21 w 21"/>
                <a:gd name="T19" fmla="*/ 4 h 51"/>
                <a:gd name="T20" fmla="*/ 21 w 21"/>
                <a:gd name="T21" fmla="*/ 0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" h="51">
                  <a:moveTo>
                    <a:pt x="21" y="0"/>
                  </a:moveTo>
                  <a:lnTo>
                    <a:pt x="18" y="0"/>
                  </a:lnTo>
                  <a:lnTo>
                    <a:pt x="11" y="4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15"/>
                  </a:lnTo>
                  <a:lnTo>
                    <a:pt x="14" y="11"/>
                  </a:lnTo>
                  <a:lnTo>
                    <a:pt x="14" y="51"/>
                  </a:lnTo>
                  <a:lnTo>
                    <a:pt x="21" y="51"/>
                  </a:lnTo>
                  <a:lnTo>
                    <a:pt x="21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432" name="Group 80"/>
            <p:cNvGrpSpPr>
              <a:grpSpLocks/>
            </p:cNvGrpSpPr>
            <p:nvPr/>
          </p:nvGrpSpPr>
          <p:grpSpPr bwMode="auto">
            <a:xfrm>
              <a:off x="1586" y="3157"/>
              <a:ext cx="99" cy="714"/>
              <a:chOff x="1586" y="3157"/>
              <a:chExt cx="99" cy="714"/>
            </a:xfrm>
          </p:grpSpPr>
          <p:sp>
            <p:nvSpPr>
              <p:cNvPr id="101434" name="Line 81"/>
              <p:cNvSpPr>
                <a:spLocks noChangeShapeType="1"/>
              </p:cNvSpPr>
              <p:nvPr/>
            </p:nvSpPr>
            <p:spPr bwMode="auto">
              <a:xfrm>
                <a:off x="1652" y="3190"/>
                <a:ext cx="1" cy="508"/>
              </a:xfrm>
              <a:prstGeom prst="line">
                <a:avLst/>
              </a:prstGeom>
              <a:noFill/>
              <a:ln w="17463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5" name="Oval 82"/>
              <p:cNvSpPr>
                <a:spLocks noChangeArrowheads="1"/>
              </p:cNvSpPr>
              <p:nvPr/>
            </p:nvSpPr>
            <p:spPr bwMode="auto">
              <a:xfrm>
                <a:off x="1616" y="3157"/>
                <a:ext cx="69" cy="6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1436" name="Rectangle 83"/>
              <p:cNvSpPr>
                <a:spLocks noChangeArrowheads="1"/>
              </p:cNvSpPr>
              <p:nvPr/>
            </p:nvSpPr>
            <p:spPr bwMode="auto">
              <a:xfrm>
                <a:off x="1586" y="3727"/>
                <a:ext cx="9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 i="1">
                    <a:solidFill>
                      <a:srgbClr val="000000"/>
                    </a:solidFill>
                  </a:rPr>
                  <a:t>Q</a:t>
                </a:r>
                <a:endParaRPr lang="en-US" altLang="en-US"/>
              </a:p>
            </p:txBody>
          </p:sp>
        </p:grpSp>
        <p:sp>
          <p:nvSpPr>
            <p:cNvPr id="101433" name="Rectangle 84"/>
            <p:cNvSpPr>
              <a:spLocks noChangeArrowheads="1"/>
            </p:cNvSpPr>
            <p:nvPr/>
          </p:nvSpPr>
          <p:spPr bwMode="auto">
            <a:xfrm>
              <a:off x="1677" y="3713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</p:grpSp>
      <p:grpSp>
        <p:nvGrpSpPr>
          <p:cNvPr id="101413" name="Group 85"/>
          <p:cNvGrpSpPr>
            <a:grpSpLocks/>
          </p:cNvGrpSpPr>
          <p:nvPr/>
        </p:nvGrpSpPr>
        <p:grpSpPr bwMode="auto">
          <a:xfrm>
            <a:off x="4816475" y="4468813"/>
            <a:ext cx="227013" cy="1676400"/>
            <a:chOff x="3034" y="2815"/>
            <a:chExt cx="143" cy="1056"/>
          </a:xfrm>
        </p:grpSpPr>
        <p:sp>
          <p:nvSpPr>
            <p:cNvPr id="101426" name="Oval 86"/>
            <p:cNvSpPr>
              <a:spLocks noChangeArrowheads="1"/>
            </p:cNvSpPr>
            <p:nvPr/>
          </p:nvSpPr>
          <p:spPr bwMode="auto">
            <a:xfrm>
              <a:off x="3068" y="2815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427" name="Line 87"/>
            <p:cNvSpPr>
              <a:spLocks noChangeShapeType="1"/>
            </p:cNvSpPr>
            <p:nvPr/>
          </p:nvSpPr>
          <p:spPr bwMode="auto">
            <a:xfrm>
              <a:off x="3101" y="2848"/>
              <a:ext cx="1" cy="850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8" name="Freeform 88"/>
            <p:cNvSpPr>
              <a:spLocks/>
            </p:cNvSpPr>
            <p:nvPr/>
          </p:nvSpPr>
          <p:spPr bwMode="auto">
            <a:xfrm>
              <a:off x="3133" y="3804"/>
              <a:ext cx="36" cy="51"/>
            </a:xfrm>
            <a:custGeom>
              <a:avLst/>
              <a:gdLst>
                <a:gd name="T0" fmla="*/ 7 w 36"/>
                <a:gd name="T1" fmla="*/ 44 h 51"/>
                <a:gd name="T2" fmla="*/ 11 w 36"/>
                <a:gd name="T3" fmla="*/ 40 h 51"/>
                <a:gd name="T4" fmla="*/ 18 w 36"/>
                <a:gd name="T5" fmla="*/ 33 h 51"/>
                <a:gd name="T6" fmla="*/ 33 w 36"/>
                <a:gd name="T7" fmla="*/ 26 h 51"/>
                <a:gd name="T8" fmla="*/ 36 w 36"/>
                <a:gd name="T9" fmla="*/ 18 h 51"/>
                <a:gd name="T10" fmla="*/ 36 w 36"/>
                <a:gd name="T11" fmla="*/ 15 h 51"/>
                <a:gd name="T12" fmla="*/ 36 w 36"/>
                <a:gd name="T13" fmla="*/ 7 h 51"/>
                <a:gd name="T14" fmla="*/ 33 w 36"/>
                <a:gd name="T15" fmla="*/ 4 h 51"/>
                <a:gd name="T16" fmla="*/ 25 w 36"/>
                <a:gd name="T17" fmla="*/ 0 h 51"/>
                <a:gd name="T18" fmla="*/ 18 w 36"/>
                <a:gd name="T19" fmla="*/ 0 h 51"/>
                <a:gd name="T20" fmla="*/ 11 w 36"/>
                <a:gd name="T21" fmla="*/ 0 h 51"/>
                <a:gd name="T22" fmla="*/ 3 w 36"/>
                <a:gd name="T23" fmla="*/ 4 h 51"/>
                <a:gd name="T24" fmla="*/ 0 w 36"/>
                <a:gd name="T25" fmla="*/ 7 h 51"/>
                <a:gd name="T26" fmla="*/ 0 w 36"/>
                <a:gd name="T27" fmla="*/ 15 h 51"/>
                <a:gd name="T28" fmla="*/ 7 w 36"/>
                <a:gd name="T29" fmla="*/ 15 h 51"/>
                <a:gd name="T30" fmla="*/ 11 w 36"/>
                <a:gd name="T31" fmla="*/ 7 h 51"/>
                <a:gd name="T32" fmla="*/ 18 w 36"/>
                <a:gd name="T33" fmla="*/ 4 h 51"/>
                <a:gd name="T34" fmla="*/ 25 w 36"/>
                <a:gd name="T35" fmla="*/ 7 h 51"/>
                <a:gd name="T36" fmla="*/ 29 w 36"/>
                <a:gd name="T37" fmla="*/ 15 h 51"/>
                <a:gd name="T38" fmla="*/ 25 w 36"/>
                <a:gd name="T39" fmla="*/ 22 h 51"/>
                <a:gd name="T40" fmla="*/ 14 w 36"/>
                <a:gd name="T41" fmla="*/ 33 h 51"/>
                <a:gd name="T42" fmla="*/ 3 w 36"/>
                <a:gd name="T43" fmla="*/ 40 h 51"/>
                <a:gd name="T44" fmla="*/ 0 w 36"/>
                <a:gd name="T45" fmla="*/ 48 h 51"/>
                <a:gd name="T46" fmla="*/ 0 w 36"/>
                <a:gd name="T47" fmla="*/ 51 h 51"/>
                <a:gd name="T48" fmla="*/ 36 w 36"/>
                <a:gd name="T49" fmla="*/ 51 h 51"/>
                <a:gd name="T50" fmla="*/ 36 w 36"/>
                <a:gd name="T51" fmla="*/ 44 h 51"/>
                <a:gd name="T52" fmla="*/ 11 w 36"/>
                <a:gd name="T53" fmla="*/ 44 h 51"/>
                <a:gd name="T54" fmla="*/ 7 w 36"/>
                <a:gd name="T55" fmla="*/ 44 h 5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6" h="51">
                  <a:moveTo>
                    <a:pt x="7" y="44"/>
                  </a:moveTo>
                  <a:lnTo>
                    <a:pt x="11" y="40"/>
                  </a:lnTo>
                  <a:lnTo>
                    <a:pt x="18" y="33"/>
                  </a:lnTo>
                  <a:lnTo>
                    <a:pt x="33" y="26"/>
                  </a:lnTo>
                  <a:lnTo>
                    <a:pt x="36" y="18"/>
                  </a:lnTo>
                  <a:lnTo>
                    <a:pt x="36" y="15"/>
                  </a:lnTo>
                  <a:lnTo>
                    <a:pt x="36" y="7"/>
                  </a:lnTo>
                  <a:lnTo>
                    <a:pt x="33" y="4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11" y="7"/>
                  </a:lnTo>
                  <a:lnTo>
                    <a:pt x="18" y="4"/>
                  </a:lnTo>
                  <a:lnTo>
                    <a:pt x="25" y="7"/>
                  </a:lnTo>
                  <a:lnTo>
                    <a:pt x="29" y="15"/>
                  </a:lnTo>
                  <a:lnTo>
                    <a:pt x="25" y="22"/>
                  </a:lnTo>
                  <a:lnTo>
                    <a:pt x="14" y="33"/>
                  </a:lnTo>
                  <a:lnTo>
                    <a:pt x="3" y="40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36" y="51"/>
                  </a:lnTo>
                  <a:lnTo>
                    <a:pt x="36" y="44"/>
                  </a:lnTo>
                  <a:lnTo>
                    <a:pt x="11" y="44"/>
                  </a:lnTo>
                  <a:lnTo>
                    <a:pt x="7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9" name="Rectangle 89"/>
            <p:cNvSpPr>
              <a:spLocks noChangeArrowheads="1"/>
            </p:cNvSpPr>
            <p:nvPr/>
          </p:nvSpPr>
          <p:spPr bwMode="auto">
            <a:xfrm>
              <a:off x="3034" y="3727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1430" name="Rectangle 90"/>
            <p:cNvSpPr>
              <a:spLocks noChangeArrowheads="1"/>
            </p:cNvSpPr>
            <p:nvPr/>
          </p:nvSpPr>
          <p:spPr bwMode="auto">
            <a:xfrm>
              <a:off x="3125" y="3713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</p:grpSp>
      <p:grpSp>
        <p:nvGrpSpPr>
          <p:cNvPr id="101414" name="Group 91"/>
          <p:cNvGrpSpPr>
            <a:grpSpLocks/>
          </p:cNvGrpSpPr>
          <p:nvPr/>
        </p:nvGrpSpPr>
        <p:grpSpPr bwMode="auto">
          <a:xfrm>
            <a:off x="5334000" y="5011738"/>
            <a:ext cx="227013" cy="1133475"/>
            <a:chOff x="3360" y="3157"/>
            <a:chExt cx="143" cy="714"/>
          </a:xfrm>
        </p:grpSpPr>
        <p:sp>
          <p:nvSpPr>
            <p:cNvPr id="101421" name="Line 92"/>
            <p:cNvSpPr>
              <a:spLocks noChangeShapeType="1"/>
            </p:cNvSpPr>
            <p:nvPr/>
          </p:nvSpPr>
          <p:spPr bwMode="auto">
            <a:xfrm>
              <a:off x="3433" y="3190"/>
              <a:ext cx="1" cy="50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2" name="Oval 93"/>
            <p:cNvSpPr>
              <a:spLocks noChangeArrowheads="1"/>
            </p:cNvSpPr>
            <p:nvPr/>
          </p:nvSpPr>
          <p:spPr bwMode="auto">
            <a:xfrm>
              <a:off x="3400" y="3157"/>
              <a:ext cx="69" cy="6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423" name="Freeform 94"/>
            <p:cNvSpPr>
              <a:spLocks/>
            </p:cNvSpPr>
            <p:nvPr/>
          </p:nvSpPr>
          <p:spPr bwMode="auto">
            <a:xfrm>
              <a:off x="3462" y="3804"/>
              <a:ext cx="22" cy="51"/>
            </a:xfrm>
            <a:custGeom>
              <a:avLst/>
              <a:gdLst>
                <a:gd name="T0" fmla="*/ 22 w 22"/>
                <a:gd name="T1" fmla="*/ 0 h 51"/>
                <a:gd name="T2" fmla="*/ 18 w 22"/>
                <a:gd name="T3" fmla="*/ 0 h 51"/>
                <a:gd name="T4" fmla="*/ 11 w 22"/>
                <a:gd name="T5" fmla="*/ 4 h 51"/>
                <a:gd name="T6" fmla="*/ 0 w 22"/>
                <a:gd name="T7" fmla="*/ 11 h 51"/>
                <a:gd name="T8" fmla="*/ 0 w 22"/>
                <a:gd name="T9" fmla="*/ 18 h 51"/>
                <a:gd name="T10" fmla="*/ 7 w 22"/>
                <a:gd name="T11" fmla="*/ 15 h 51"/>
                <a:gd name="T12" fmla="*/ 15 w 22"/>
                <a:gd name="T13" fmla="*/ 11 h 51"/>
                <a:gd name="T14" fmla="*/ 15 w 22"/>
                <a:gd name="T15" fmla="*/ 51 h 51"/>
                <a:gd name="T16" fmla="*/ 22 w 22"/>
                <a:gd name="T17" fmla="*/ 51 h 51"/>
                <a:gd name="T18" fmla="*/ 22 w 22"/>
                <a:gd name="T19" fmla="*/ 4 h 51"/>
                <a:gd name="T20" fmla="*/ 22 w 22"/>
                <a:gd name="T21" fmla="*/ 0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51">
                  <a:moveTo>
                    <a:pt x="22" y="0"/>
                  </a:moveTo>
                  <a:lnTo>
                    <a:pt x="18" y="0"/>
                  </a:lnTo>
                  <a:lnTo>
                    <a:pt x="11" y="4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15"/>
                  </a:lnTo>
                  <a:lnTo>
                    <a:pt x="15" y="11"/>
                  </a:lnTo>
                  <a:lnTo>
                    <a:pt x="15" y="51"/>
                  </a:lnTo>
                  <a:lnTo>
                    <a:pt x="22" y="51"/>
                  </a:lnTo>
                  <a:lnTo>
                    <a:pt x="22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4" name="Rectangle 95"/>
            <p:cNvSpPr>
              <a:spLocks noChangeArrowheads="1"/>
            </p:cNvSpPr>
            <p:nvPr/>
          </p:nvSpPr>
          <p:spPr bwMode="auto">
            <a:xfrm>
              <a:off x="3360" y="3727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1425" name="Rectangle 96"/>
            <p:cNvSpPr>
              <a:spLocks noChangeArrowheads="1"/>
            </p:cNvSpPr>
            <p:nvPr/>
          </p:nvSpPr>
          <p:spPr bwMode="auto">
            <a:xfrm>
              <a:off x="3451" y="3713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</p:grpSp>
      <p:grpSp>
        <p:nvGrpSpPr>
          <p:cNvPr id="88161" name="Group 97"/>
          <p:cNvGrpSpPr>
            <a:grpSpLocks/>
          </p:cNvGrpSpPr>
          <p:nvPr/>
        </p:nvGrpSpPr>
        <p:grpSpPr bwMode="auto">
          <a:xfrm>
            <a:off x="3273425" y="3741738"/>
            <a:ext cx="3749675" cy="1154112"/>
            <a:chOff x="2062" y="2357"/>
            <a:chExt cx="2362" cy="727"/>
          </a:xfrm>
        </p:grpSpPr>
        <p:sp>
          <p:nvSpPr>
            <p:cNvPr id="101418" name="Line 98"/>
            <p:cNvSpPr>
              <a:spLocks noChangeShapeType="1"/>
            </p:cNvSpPr>
            <p:nvPr/>
          </p:nvSpPr>
          <p:spPr bwMode="auto">
            <a:xfrm flipV="1">
              <a:off x="3135" y="2496"/>
              <a:ext cx="201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9" name="Line 99"/>
            <p:cNvSpPr>
              <a:spLocks noChangeShapeType="1"/>
            </p:cNvSpPr>
            <p:nvPr/>
          </p:nvSpPr>
          <p:spPr bwMode="auto">
            <a:xfrm flipV="1">
              <a:off x="2062" y="2434"/>
              <a:ext cx="1204" cy="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20" name="Rectangle 100"/>
            <p:cNvSpPr>
              <a:spLocks noChangeArrowheads="1"/>
            </p:cNvSpPr>
            <p:nvPr/>
          </p:nvSpPr>
          <p:spPr bwMode="auto">
            <a:xfrm>
              <a:off x="3218" y="2357"/>
              <a:ext cx="1206" cy="3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>
                  <a:solidFill>
                    <a:srgbClr val="000000"/>
                  </a:solidFill>
                </a:rPr>
                <a:t>Holtteher-veszteség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01416" name="Line 81"/>
          <p:cNvSpPr>
            <a:spLocks noChangeShapeType="1"/>
          </p:cNvSpPr>
          <p:nvPr/>
        </p:nvSpPr>
        <p:spPr bwMode="auto">
          <a:xfrm flipV="1">
            <a:off x="4032250" y="3473450"/>
            <a:ext cx="1471613" cy="127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17" name="Rectangle 82"/>
          <p:cNvSpPr>
            <a:spLocks noChangeArrowheads="1"/>
          </p:cNvSpPr>
          <p:nvPr/>
        </p:nvSpPr>
        <p:spPr bwMode="auto">
          <a:xfrm>
            <a:off x="5416550" y="3122613"/>
            <a:ext cx="191452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2000">
                <a:solidFill>
                  <a:srgbClr val="000000"/>
                </a:solidFill>
              </a:rPr>
              <a:t>Vámbevétel</a:t>
            </a:r>
            <a:endParaRPr lang="en-US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858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 vám hatásai</a:t>
            </a:r>
            <a:endParaRPr lang="en-US" alt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01675" y="1397000"/>
          <a:ext cx="8031164" cy="342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791"/>
                <a:gridCol w="2007791"/>
                <a:gridCol w="2007791"/>
                <a:gridCol w="2007791"/>
              </a:tblGrid>
              <a:tr h="68548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Vám</a:t>
                      </a:r>
                      <a:r>
                        <a:rPr lang="hu-HU" sz="1800" baseline="0" dirty="0" smtClean="0"/>
                        <a:t> nélkül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Vámmal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Változás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</a:tr>
              <a:tr h="685483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Fogyasztói</a:t>
                      </a:r>
                      <a:r>
                        <a:rPr lang="hu-HU" sz="1800" baseline="0" dirty="0" smtClean="0"/>
                        <a:t> többlet</a:t>
                      </a:r>
                    </a:p>
                    <a:p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A+B+C+D+E+F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A+B</a:t>
                      </a:r>
                    </a:p>
                    <a:p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-(C+D+E+F)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</a:tr>
              <a:tr h="685483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Termelői többlet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C+G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+C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</a:tr>
              <a:tr h="685483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Állami</a:t>
                      </a:r>
                      <a:r>
                        <a:rPr lang="hu-HU" sz="1800" baseline="0" dirty="0" smtClean="0"/>
                        <a:t> bevétel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+E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</a:tr>
              <a:tr h="685483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Teljes többlet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/>
                        <a:t>A+B+C+D+E+F+G</a:t>
                      </a:r>
                      <a:endParaRPr lang="en-US" sz="1800" dirty="0" smtClean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/>
                        <a:t>A+B+C+E+G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-(D+F)</a:t>
                      </a:r>
                      <a:endParaRPr lang="en-US" sz="1800" dirty="0"/>
                    </a:p>
                  </a:txBody>
                  <a:tcPr marL="91444" marR="91444"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2702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hu-HU" altLang="en-US" sz="3200" dirty="0"/>
              <a:t>A vám hatásai</a:t>
            </a:r>
            <a:endParaRPr lang="en-US" altLang="en-US" sz="3200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A</a:t>
            </a:r>
            <a:r>
              <a:rPr lang="hu-HU" altLang="en-US" dirty="0" smtClean="0"/>
              <a:t> vám csökkenti az importot </a:t>
            </a:r>
          </a:p>
          <a:p>
            <a:r>
              <a:rPr lang="hu-HU" altLang="en-US" dirty="0" smtClean="0"/>
              <a:t>A hazai piac közelebb kerül a kereskedelem nélküli egyensúlyhoz</a:t>
            </a:r>
          </a:p>
          <a:p>
            <a:r>
              <a:rPr lang="hu-HU" altLang="en-US" dirty="0" smtClean="0"/>
              <a:t>A teljes többlet csökken – ez a holtteher-veszteség</a:t>
            </a:r>
          </a:p>
        </p:txBody>
      </p:sp>
    </p:spTree>
    <p:extLst>
      <p:ext uri="{BB962C8B-B14F-4D97-AF65-F5344CB8AC3E}">
        <p14:creationId xmlns:p14="http://schemas.microsoft.com/office/powerpoint/2010/main" val="22755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</a:pPr>
            <a:r>
              <a:rPr lang="hu-HU" altLang="en-US" dirty="0" smtClean="0"/>
              <a:t>Az importkvóta megmondja, legfeljebb mekkora mennyiségű jószág hozható be külföldről a hazai piacra</a:t>
            </a:r>
          </a:p>
          <a:p>
            <a:pPr>
              <a:buClr>
                <a:srgbClr val="000000"/>
              </a:buClr>
            </a:pPr>
            <a:r>
              <a:rPr lang="hu-HU" altLang="en-US" dirty="0" smtClean="0"/>
              <a:t>A behozatal engedélyköteles, az engedélyek száma korlátozott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importkvóta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8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</a:pPr>
            <a:r>
              <a:rPr lang="hu-HU" altLang="en-US" sz="2400" smtClean="0">
                <a:solidFill>
                  <a:schemeClr val="bg1"/>
                </a:solidFill>
              </a:rPr>
              <a:t>Importkvóta hatásai</a:t>
            </a:r>
            <a:endParaRPr lang="en-US" altLang="en-US" sz="2400" smtClean="0">
              <a:solidFill>
                <a:schemeClr val="bg1"/>
              </a:solidFill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</a:rPr>
              <a:t>Copyright © 2004  South-Western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941513" y="1157288"/>
            <a:ext cx="5972175" cy="4706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5478" name="Freeform 6"/>
          <p:cNvSpPr>
            <a:spLocks/>
          </p:cNvSpPr>
          <p:nvPr/>
        </p:nvSpPr>
        <p:spPr bwMode="auto">
          <a:xfrm>
            <a:off x="1941513" y="1157288"/>
            <a:ext cx="5972175" cy="4706937"/>
          </a:xfrm>
          <a:custGeom>
            <a:avLst/>
            <a:gdLst>
              <a:gd name="T0" fmla="*/ 0 w 3762"/>
              <a:gd name="T1" fmla="*/ 0 h 2965"/>
              <a:gd name="T2" fmla="*/ 0 w 3762"/>
              <a:gd name="T3" fmla="*/ 4706937 h 2965"/>
              <a:gd name="T4" fmla="*/ 5972175 w 3762"/>
              <a:gd name="T5" fmla="*/ 4706937 h 29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62" h="2965">
                <a:moveTo>
                  <a:pt x="0" y="0"/>
                </a:moveTo>
                <a:lnTo>
                  <a:pt x="0" y="2965"/>
                </a:lnTo>
                <a:lnTo>
                  <a:pt x="3762" y="2965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5014913" y="3519488"/>
            <a:ext cx="1093787" cy="1587"/>
          </a:xfrm>
          <a:prstGeom prst="line">
            <a:avLst/>
          </a:prstGeom>
          <a:noFill/>
          <a:ln w="17526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1403350" y="1154113"/>
            <a:ext cx="1920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Ár</a:t>
            </a:r>
            <a:endParaRPr lang="en-US" altLang="en-US"/>
          </a:p>
        </p:txBody>
      </p:sp>
      <p:sp>
        <p:nvSpPr>
          <p:cNvPr id="105481" name="Rectangle 10"/>
          <p:cNvSpPr>
            <a:spLocks noChangeArrowheads="1"/>
          </p:cNvSpPr>
          <p:nvPr/>
        </p:nvSpPr>
        <p:spPr bwMode="auto">
          <a:xfrm>
            <a:off x="1749425" y="5929313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05482" name="Rectangle 11"/>
          <p:cNvSpPr>
            <a:spLocks noChangeArrowheads="1"/>
          </p:cNvSpPr>
          <p:nvPr/>
        </p:nvSpPr>
        <p:spPr bwMode="auto">
          <a:xfrm>
            <a:off x="7134225" y="5922963"/>
            <a:ext cx="9334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Mennyiség</a:t>
            </a:r>
            <a:endParaRPr lang="en-US" altLang="en-US"/>
          </a:p>
        </p:txBody>
      </p:sp>
      <p:grpSp>
        <p:nvGrpSpPr>
          <p:cNvPr id="87053" name="Group 13"/>
          <p:cNvGrpSpPr>
            <a:grpSpLocks/>
          </p:cNvGrpSpPr>
          <p:nvPr/>
        </p:nvGrpSpPr>
        <p:grpSpPr bwMode="auto">
          <a:xfrm>
            <a:off x="1955800" y="2162175"/>
            <a:ext cx="4410075" cy="3421063"/>
            <a:chOff x="1232" y="1362"/>
            <a:chExt cx="2778" cy="2155"/>
          </a:xfrm>
        </p:grpSpPr>
        <p:sp>
          <p:nvSpPr>
            <p:cNvPr id="105543" name="Line 14"/>
            <p:cNvSpPr>
              <a:spLocks noChangeShapeType="1"/>
            </p:cNvSpPr>
            <p:nvPr/>
          </p:nvSpPr>
          <p:spPr bwMode="auto">
            <a:xfrm flipV="1">
              <a:off x="1232" y="1668"/>
              <a:ext cx="2581" cy="1849"/>
            </a:xfrm>
            <a:prstGeom prst="line">
              <a:avLst/>
            </a:prstGeom>
            <a:noFill/>
            <a:ln w="523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44" name="Rectangle 15"/>
            <p:cNvSpPr>
              <a:spLocks noChangeArrowheads="1"/>
            </p:cNvSpPr>
            <p:nvPr/>
          </p:nvSpPr>
          <p:spPr bwMode="auto">
            <a:xfrm>
              <a:off x="3580" y="1362"/>
              <a:ext cx="31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</a:t>
              </a:r>
              <a:endParaRPr lang="en-US" altLang="en-US"/>
            </a:p>
          </p:txBody>
        </p:sp>
        <p:sp>
          <p:nvSpPr>
            <p:cNvPr id="105545" name="Rectangle 16"/>
            <p:cNvSpPr>
              <a:spLocks noChangeArrowheads="1"/>
            </p:cNvSpPr>
            <p:nvPr/>
          </p:nvSpPr>
          <p:spPr bwMode="auto">
            <a:xfrm>
              <a:off x="3653" y="1507"/>
              <a:ext cx="35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kínálat</a:t>
              </a:r>
              <a:endParaRPr lang="en-US" altLang="en-US"/>
            </a:p>
          </p:txBody>
        </p:sp>
      </p:grpSp>
      <p:grpSp>
        <p:nvGrpSpPr>
          <p:cNvPr id="87057" name="Group 17"/>
          <p:cNvGrpSpPr>
            <a:grpSpLocks/>
          </p:cNvGrpSpPr>
          <p:nvPr/>
        </p:nvGrpSpPr>
        <p:grpSpPr bwMode="auto">
          <a:xfrm>
            <a:off x="1941513" y="3176588"/>
            <a:ext cx="5745162" cy="2446337"/>
            <a:chOff x="1223" y="2001"/>
            <a:chExt cx="3619" cy="1541"/>
          </a:xfrm>
        </p:grpSpPr>
        <p:sp>
          <p:nvSpPr>
            <p:cNvPr id="105537" name="Freeform 18"/>
            <p:cNvSpPr>
              <a:spLocks/>
            </p:cNvSpPr>
            <p:nvPr/>
          </p:nvSpPr>
          <p:spPr bwMode="auto">
            <a:xfrm>
              <a:off x="1223" y="2053"/>
              <a:ext cx="3040" cy="1489"/>
            </a:xfrm>
            <a:custGeom>
              <a:avLst/>
              <a:gdLst>
                <a:gd name="T0" fmla="*/ 3040 w 3040"/>
                <a:gd name="T1" fmla="*/ 0 h 1489"/>
                <a:gd name="T2" fmla="*/ 1488 w 3040"/>
                <a:gd name="T3" fmla="*/ 1105 h 1489"/>
                <a:gd name="T4" fmla="*/ 547 w 3040"/>
                <a:gd name="T5" fmla="*/ 1105 h 1489"/>
                <a:gd name="T6" fmla="*/ 0 w 3040"/>
                <a:gd name="T7" fmla="*/ 1489 h 1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40" h="1489">
                  <a:moveTo>
                    <a:pt x="3040" y="0"/>
                  </a:moveTo>
                  <a:lnTo>
                    <a:pt x="1488" y="1105"/>
                  </a:lnTo>
                  <a:lnTo>
                    <a:pt x="547" y="1105"/>
                  </a:lnTo>
                  <a:lnTo>
                    <a:pt x="0" y="1489"/>
                  </a:lnTo>
                </a:path>
              </a:pathLst>
            </a:custGeom>
            <a:noFill/>
            <a:ln w="52388">
              <a:solidFill>
                <a:srgbClr val="AD0D1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38" name="Group 19"/>
            <p:cNvGrpSpPr>
              <a:grpSpLocks/>
            </p:cNvGrpSpPr>
            <p:nvPr/>
          </p:nvGrpSpPr>
          <p:grpSpPr bwMode="auto">
            <a:xfrm>
              <a:off x="4175" y="2001"/>
              <a:ext cx="667" cy="580"/>
              <a:chOff x="4175" y="2001"/>
              <a:chExt cx="667" cy="580"/>
            </a:xfrm>
          </p:grpSpPr>
          <p:sp>
            <p:nvSpPr>
              <p:cNvPr id="105539" name="Rectangle 20"/>
              <p:cNvSpPr>
                <a:spLocks noChangeArrowheads="1"/>
              </p:cNvSpPr>
              <p:nvPr/>
            </p:nvSpPr>
            <p:spPr bwMode="auto">
              <a:xfrm>
                <a:off x="4284" y="2001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Hazai</a:t>
                </a:r>
              </a:p>
              <a:p>
                <a:pPr eaLnBrk="1" hangingPunct="1"/>
                <a:endParaRPr lang="en-US" altLang="en-US"/>
              </a:p>
            </p:txBody>
          </p:sp>
          <p:sp>
            <p:nvSpPr>
              <p:cNvPr id="105540" name="Rectangle 21"/>
              <p:cNvSpPr>
                <a:spLocks noChangeArrowheads="1"/>
              </p:cNvSpPr>
              <p:nvPr/>
            </p:nvSpPr>
            <p:spPr bwMode="auto">
              <a:xfrm>
                <a:off x="4356" y="2146"/>
                <a:ext cx="35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kínálat</a:t>
                </a:r>
                <a:endParaRPr lang="en-US" altLang="en-US"/>
              </a:p>
            </p:txBody>
          </p:sp>
          <p:sp>
            <p:nvSpPr>
              <p:cNvPr id="105541" name="Rectangle 22"/>
              <p:cNvSpPr>
                <a:spLocks noChangeArrowheads="1"/>
              </p:cNvSpPr>
              <p:nvPr/>
            </p:nvSpPr>
            <p:spPr bwMode="auto">
              <a:xfrm>
                <a:off x="4476" y="2294"/>
                <a:ext cx="7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00000"/>
                    </a:solidFill>
                  </a:rPr>
                  <a:t>+</a:t>
                </a:r>
                <a:endParaRPr lang="en-US" altLang="en-US"/>
              </a:p>
            </p:txBody>
          </p:sp>
          <p:sp>
            <p:nvSpPr>
              <p:cNvPr id="105542" name="Rectangle 23"/>
              <p:cNvSpPr>
                <a:spLocks noChangeArrowheads="1"/>
              </p:cNvSpPr>
              <p:nvPr/>
            </p:nvSpPr>
            <p:spPr bwMode="auto">
              <a:xfrm>
                <a:off x="4175" y="2436"/>
                <a:ext cx="66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00000"/>
                    </a:solidFill>
                  </a:rPr>
                  <a:t>Impor</a:t>
                </a:r>
                <a:r>
                  <a:rPr lang="hu-HU" altLang="en-US" sz="1500">
                    <a:solidFill>
                      <a:srgbClr val="000000"/>
                    </a:solidFill>
                  </a:rPr>
                  <a:t>kínálat</a:t>
                </a:r>
                <a:endParaRPr lang="en-US" altLang="en-US"/>
              </a:p>
            </p:txBody>
          </p:sp>
        </p:grpSp>
      </p:grpSp>
      <p:grpSp>
        <p:nvGrpSpPr>
          <p:cNvPr id="87064" name="Group 24"/>
          <p:cNvGrpSpPr>
            <a:grpSpLocks/>
          </p:cNvGrpSpPr>
          <p:nvPr/>
        </p:nvGrpSpPr>
        <p:grpSpPr bwMode="auto">
          <a:xfrm>
            <a:off x="1993900" y="1452563"/>
            <a:ext cx="4589463" cy="4333875"/>
            <a:chOff x="1256" y="915"/>
            <a:chExt cx="2891" cy="2730"/>
          </a:xfrm>
        </p:grpSpPr>
        <p:sp>
          <p:nvSpPr>
            <p:cNvPr id="105535" name="Line 25"/>
            <p:cNvSpPr>
              <a:spLocks noChangeShapeType="1"/>
            </p:cNvSpPr>
            <p:nvPr/>
          </p:nvSpPr>
          <p:spPr bwMode="auto">
            <a:xfrm>
              <a:off x="1256" y="915"/>
              <a:ext cx="2439" cy="2506"/>
            </a:xfrm>
            <a:prstGeom prst="line">
              <a:avLst/>
            </a:prstGeom>
            <a:noFill/>
            <a:ln w="523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36" name="Rectangle 26"/>
            <p:cNvSpPr>
              <a:spLocks noChangeArrowheads="1"/>
            </p:cNvSpPr>
            <p:nvPr/>
          </p:nvSpPr>
          <p:spPr bwMode="auto">
            <a:xfrm>
              <a:off x="3722" y="3354"/>
              <a:ext cx="4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</a:t>
              </a:r>
            </a:p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kereslet</a:t>
              </a:r>
              <a:endParaRPr lang="en-US" altLang="en-US"/>
            </a:p>
          </p:txBody>
        </p:sp>
      </p:grpSp>
      <p:grpSp>
        <p:nvGrpSpPr>
          <p:cNvPr id="87068" name="Group 28"/>
          <p:cNvGrpSpPr>
            <a:grpSpLocks/>
          </p:cNvGrpSpPr>
          <p:nvPr/>
        </p:nvGrpSpPr>
        <p:grpSpPr bwMode="auto">
          <a:xfrm>
            <a:off x="1012825" y="3976688"/>
            <a:ext cx="3967163" cy="552450"/>
            <a:chOff x="638" y="2505"/>
            <a:chExt cx="2499" cy="348"/>
          </a:xfrm>
        </p:grpSpPr>
        <p:sp>
          <p:nvSpPr>
            <p:cNvPr id="105533" name="Line 29"/>
            <p:cNvSpPr>
              <a:spLocks noChangeShapeType="1"/>
            </p:cNvSpPr>
            <p:nvPr/>
          </p:nvSpPr>
          <p:spPr bwMode="auto">
            <a:xfrm>
              <a:off x="1223" y="2852"/>
              <a:ext cx="1914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34" name="Rectangle 31"/>
            <p:cNvSpPr>
              <a:spLocks noChangeArrowheads="1"/>
            </p:cNvSpPr>
            <p:nvPr/>
          </p:nvSpPr>
          <p:spPr bwMode="auto">
            <a:xfrm>
              <a:off x="638" y="2505"/>
              <a:ext cx="4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 dirty="0">
                  <a:solidFill>
                    <a:srgbClr val="000000"/>
                  </a:solidFill>
                </a:rPr>
                <a:t>Hazai ár </a:t>
              </a:r>
            </a:p>
            <a:p>
              <a:pPr eaLnBrk="1" hangingPunct="1"/>
              <a:r>
                <a:rPr lang="hu-HU" altLang="en-US" sz="1500" dirty="0">
                  <a:solidFill>
                    <a:srgbClr val="000000"/>
                  </a:solidFill>
                </a:rPr>
                <a:t>kvótával</a:t>
              </a:r>
              <a:endParaRPr lang="en-US" altLang="en-US" dirty="0"/>
            </a:p>
          </p:txBody>
        </p:sp>
      </p:grpSp>
      <p:grpSp>
        <p:nvGrpSpPr>
          <p:cNvPr id="87074" name="Group 34"/>
          <p:cNvGrpSpPr>
            <a:grpSpLocks/>
          </p:cNvGrpSpPr>
          <p:nvPr/>
        </p:nvGrpSpPr>
        <p:grpSpPr bwMode="auto">
          <a:xfrm>
            <a:off x="2689225" y="6176963"/>
            <a:ext cx="2811463" cy="385762"/>
            <a:chOff x="1694" y="3891"/>
            <a:chExt cx="1771" cy="243"/>
          </a:xfrm>
        </p:grpSpPr>
        <p:sp>
          <p:nvSpPr>
            <p:cNvPr id="105531" name="Freeform 35"/>
            <p:cNvSpPr>
              <a:spLocks/>
            </p:cNvSpPr>
            <p:nvPr/>
          </p:nvSpPr>
          <p:spPr bwMode="auto">
            <a:xfrm>
              <a:off x="1694" y="3891"/>
              <a:ext cx="1771" cy="88"/>
            </a:xfrm>
            <a:custGeom>
              <a:avLst/>
              <a:gdLst>
                <a:gd name="T0" fmla="*/ 1771 w 162"/>
                <a:gd name="T1" fmla="*/ 0 h 8"/>
                <a:gd name="T2" fmla="*/ 1716 w 162"/>
                <a:gd name="T3" fmla="*/ 44 h 8"/>
                <a:gd name="T4" fmla="*/ 929 w 162"/>
                <a:gd name="T5" fmla="*/ 44 h 8"/>
                <a:gd name="T6" fmla="*/ 885 w 162"/>
                <a:gd name="T7" fmla="*/ 88 h 8"/>
                <a:gd name="T8" fmla="*/ 842 w 162"/>
                <a:gd name="T9" fmla="*/ 44 h 8"/>
                <a:gd name="T10" fmla="*/ 66 w 162"/>
                <a:gd name="T11" fmla="*/ 44 h 8"/>
                <a:gd name="T12" fmla="*/ 0 w 162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2" h="8">
                  <a:moveTo>
                    <a:pt x="162" y="0"/>
                  </a:moveTo>
                  <a:cubicBezTo>
                    <a:pt x="162" y="2"/>
                    <a:pt x="159" y="4"/>
                    <a:pt x="157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3" y="4"/>
                    <a:pt x="81" y="6"/>
                    <a:pt x="81" y="8"/>
                  </a:cubicBezTo>
                  <a:cubicBezTo>
                    <a:pt x="81" y="6"/>
                    <a:pt x="79" y="4"/>
                    <a:pt x="7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3" y="4"/>
                    <a:pt x="0" y="2"/>
                    <a:pt x="0" y="0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32" name="Rectangle 36"/>
            <p:cNvSpPr>
              <a:spLocks noChangeArrowheads="1"/>
            </p:cNvSpPr>
            <p:nvPr/>
          </p:nvSpPr>
          <p:spPr bwMode="auto">
            <a:xfrm>
              <a:off x="2379" y="3989"/>
              <a:ext cx="105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</a:rPr>
                <a:t>Import</a:t>
              </a:r>
              <a:r>
                <a:rPr lang="hu-HU" altLang="en-US" sz="1500">
                  <a:solidFill>
                    <a:srgbClr val="000000"/>
                  </a:solidFill>
                </a:rPr>
                <a:t>, kvóta nélkül</a:t>
              </a:r>
              <a:endParaRPr lang="en-US" altLang="en-US"/>
            </a:p>
          </p:txBody>
        </p:sp>
      </p:grpSp>
      <p:grpSp>
        <p:nvGrpSpPr>
          <p:cNvPr id="87078" name="Group 38"/>
          <p:cNvGrpSpPr>
            <a:grpSpLocks/>
          </p:cNvGrpSpPr>
          <p:nvPr/>
        </p:nvGrpSpPr>
        <p:grpSpPr bwMode="auto">
          <a:xfrm>
            <a:off x="5100638" y="4327525"/>
            <a:ext cx="2243137" cy="230188"/>
            <a:chOff x="3213" y="2726"/>
            <a:chExt cx="1413" cy="145"/>
          </a:xfrm>
        </p:grpSpPr>
        <p:sp>
          <p:nvSpPr>
            <p:cNvPr id="105529" name="Line 39"/>
            <p:cNvSpPr>
              <a:spLocks noChangeShapeType="1"/>
            </p:cNvSpPr>
            <p:nvPr/>
          </p:nvSpPr>
          <p:spPr bwMode="auto">
            <a:xfrm flipV="1">
              <a:off x="3213" y="2786"/>
              <a:ext cx="350" cy="5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30" name="Rectangle 40"/>
            <p:cNvSpPr>
              <a:spLocks noChangeArrowheads="1"/>
            </p:cNvSpPr>
            <p:nvPr/>
          </p:nvSpPr>
          <p:spPr bwMode="auto">
            <a:xfrm>
              <a:off x="3587" y="2726"/>
              <a:ext cx="103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Egyensúly kvótával</a:t>
              </a:r>
              <a:endParaRPr lang="en-US" altLang="en-US"/>
            </a:p>
          </p:txBody>
        </p:sp>
      </p:grpSp>
      <p:grpSp>
        <p:nvGrpSpPr>
          <p:cNvPr id="87082" name="Group 42"/>
          <p:cNvGrpSpPr>
            <a:grpSpLocks/>
          </p:cNvGrpSpPr>
          <p:nvPr/>
        </p:nvGrpSpPr>
        <p:grpSpPr bwMode="auto">
          <a:xfrm>
            <a:off x="3811593" y="2449513"/>
            <a:ext cx="1443039" cy="1487487"/>
            <a:chOff x="2401" y="1543"/>
            <a:chExt cx="909" cy="937"/>
          </a:xfrm>
        </p:grpSpPr>
        <p:sp>
          <p:nvSpPr>
            <p:cNvPr id="105525" name="Oval 43"/>
            <p:cNvSpPr>
              <a:spLocks noChangeArrowheads="1"/>
            </p:cNvSpPr>
            <p:nvPr/>
          </p:nvSpPr>
          <p:spPr bwMode="auto">
            <a:xfrm>
              <a:off x="2700" y="2403"/>
              <a:ext cx="76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26" name="Line 44"/>
            <p:cNvSpPr>
              <a:spLocks noChangeShapeType="1"/>
            </p:cNvSpPr>
            <p:nvPr/>
          </p:nvSpPr>
          <p:spPr bwMode="auto">
            <a:xfrm flipH="1" flipV="1">
              <a:off x="2721" y="2031"/>
              <a:ext cx="33" cy="36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7" name="Rectangle 45"/>
            <p:cNvSpPr>
              <a:spLocks noChangeArrowheads="1"/>
            </p:cNvSpPr>
            <p:nvPr/>
          </p:nvSpPr>
          <p:spPr bwMode="auto">
            <a:xfrm>
              <a:off x="2411" y="1543"/>
              <a:ext cx="899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 dirty="0" smtClean="0">
                  <a:solidFill>
                    <a:srgbClr val="000000"/>
                  </a:solidFill>
                </a:rPr>
                <a:t>Nemzetközi </a:t>
              </a:r>
            </a:p>
            <a:p>
              <a:pPr eaLnBrk="1" hangingPunct="1"/>
              <a:r>
                <a:rPr lang="hu-HU" altLang="en-US" sz="1500" dirty="0" smtClean="0">
                  <a:solidFill>
                    <a:srgbClr val="000000"/>
                  </a:solidFill>
                </a:rPr>
                <a:t>kereskedelem</a:t>
              </a:r>
              <a:endParaRPr lang="hu-HU" altLang="en-US" sz="1500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hu-HU" altLang="en-US" sz="1500" dirty="0">
                  <a:solidFill>
                    <a:srgbClr val="000000"/>
                  </a:solidFill>
                </a:rPr>
                <a:t>nélkül egyensúly</a:t>
              </a:r>
              <a:endParaRPr lang="en-US" altLang="en-US" dirty="0"/>
            </a:p>
          </p:txBody>
        </p:sp>
        <p:sp>
          <p:nvSpPr>
            <p:cNvPr id="105528" name="Rectangle 46"/>
            <p:cNvSpPr>
              <a:spLocks noChangeArrowheads="1"/>
            </p:cNvSpPr>
            <p:nvPr/>
          </p:nvSpPr>
          <p:spPr bwMode="auto">
            <a:xfrm>
              <a:off x="2401" y="190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7087" name="Rectangle 47"/>
          <p:cNvSpPr>
            <a:spLocks noChangeArrowheads="1"/>
          </p:cNvSpPr>
          <p:nvPr/>
        </p:nvSpPr>
        <p:spPr bwMode="auto">
          <a:xfrm>
            <a:off x="5389563" y="3279775"/>
            <a:ext cx="4603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kvóta</a:t>
            </a:r>
            <a:endParaRPr lang="en-US" altLang="en-US"/>
          </a:p>
        </p:txBody>
      </p:sp>
      <p:grpSp>
        <p:nvGrpSpPr>
          <p:cNvPr id="87088" name="Group 48"/>
          <p:cNvGrpSpPr>
            <a:grpSpLocks/>
          </p:cNvGrpSpPr>
          <p:nvPr/>
        </p:nvGrpSpPr>
        <p:grpSpPr bwMode="auto">
          <a:xfrm>
            <a:off x="2801938" y="4571644"/>
            <a:ext cx="1541462" cy="398463"/>
            <a:chOff x="2175" y="3422"/>
            <a:chExt cx="971" cy="251"/>
          </a:xfrm>
        </p:grpSpPr>
        <p:sp>
          <p:nvSpPr>
            <p:cNvPr id="105523" name="Freeform 49"/>
            <p:cNvSpPr>
              <a:spLocks/>
            </p:cNvSpPr>
            <p:nvPr/>
          </p:nvSpPr>
          <p:spPr bwMode="auto">
            <a:xfrm>
              <a:off x="2175" y="3585"/>
              <a:ext cx="951" cy="88"/>
            </a:xfrm>
            <a:custGeom>
              <a:avLst/>
              <a:gdLst>
                <a:gd name="T0" fmla="*/ 951 w 87"/>
                <a:gd name="T1" fmla="*/ 88 h 8"/>
                <a:gd name="T2" fmla="*/ 885 w 87"/>
                <a:gd name="T3" fmla="*/ 44 h 8"/>
                <a:gd name="T4" fmla="*/ 514 w 87"/>
                <a:gd name="T5" fmla="*/ 44 h 8"/>
                <a:gd name="T6" fmla="*/ 470 w 87"/>
                <a:gd name="T7" fmla="*/ 0 h 8"/>
                <a:gd name="T8" fmla="*/ 426 w 87"/>
                <a:gd name="T9" fmla="*/ 44 h 8"/>
                <a:gd name="T10" fmla="*/ 55 w 87"/>
                <a:gd name="T11" fmla="*/ 44 h 8"/>
                <a:gd name="T12" fmla="*/ 0 w 87"/>
                <a:gd name="T13" fmla="*/ 88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" h="8">
                  <a:moveTo>
                    <a:pt x="87" y="8"/>
                  </a:moveTo>
                  <a:cubicBezTo>
                    <a:pt x="87" y="5"/>
                    <a:pt x="84" y="4"/>
                    <a:pt x="81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5" y="4"/>
                    <a:pt x="43" y="2"/>
                    <a:pt x="43" y="0"/>
                  </a:cubicBezTo>
                  <a:cubicBezTo>
                    <a:pt x="43" y="2"/>
                    <a:pt x="41" y="4"/>
                    <a:pt x="3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5"/>
                    <a:pt x="0" y="8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4" name="Rectangle 50"/>
            <p:cNvSpPr>
              <a:spLocks noChangeArrowheads="1"/>
            </p:cNvSpPr>
            <p:nvPr/>
          </p:nvSpPr>
          <p:spPr bwMode="auto">
            <a:xfrm>
              <a:off x="2513" y="3422"/>
              <a:ext cx="63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 dirty="0" smtClean="0">
                  <a:solidFill>
                    <a:srgbClr val="000000"/>
                  </a:solidFill>
                </a:rPr>
                <a:t>Importkvóta</a:t>
              </a:r>
              <a:endParaRPr lang="hu-HU" altLang="en-US" sz="15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7092" name="Group 52"/>
          <p:cNvGrpSpPr>
            <a:grpSpLocks/>
          </p:cNvGrpSpPr>
          <p:nvPr/>
        </p:nvGrpSpPr>
        <p:grpSpPr bwMode="auto">
          <a:xfrm>
            <a:off x="4859338" y="4475163"/>
            <a:ext cx="227012" cy="1682750"/>
            <a:chOff x="3061" y="2819"/>
            <a:chExt cx="143" cy="1060"/>
          </a:xfrm>
        </p:grpSpPr>
        <p:sp>
          <p:nvSpPr>
            <p:cNvPr id="105518" name="Line 53"/>
            <p:cNvSpPr>
              <a:spLocks noChangeShapeType="1"/>
            </p:cNvSpPr>
            <p:nvPr/>
          </p:nvSpPr>
          <p:spPr bwMode="auto">
            <a:xfrm>
              <a:off x="3137" y="2852"/>
              <a:ext cx="1" cy="84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9" name="Oval 54"/>
            <p:cNvSpPr>
              <a:spLocks noChangeArrowheads="1"/>
            </p:cNvSpPr>
            <p:nvPr/>
          </p:nvSpPr>
          <p:spPr bwMode="auto">
            <a:xfrm>
              <a:off x="3104" y="2819"/>
              <a:ext cx="77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20" name="Freeform 55"/>
            <p:cNvSpPr>
              <a:spLocks/>
            </p:cNvSpPr>
            <p:nvPr/>
          </p:nvSpPr>
          <p:spPr bwMode="auto">
            <a:xfrm>
              <a:off x="3159" y="3811"/>
              <a:ext cx="36" cy="50"/>
            </a:xfrm>
            <a:custGeom>
              <a:avLst/>
              <a:gdLst>
                <a:gd name="T0" fmla="*/ 7 w 36"/>
                <a:gd name="T1" fmla="*/ 43 h 50"/>
                <a:gd name="T2" fmla="*/ 11 w 36"/>
                <a:gd name="T3" fmla="*/ 39 h 50"/>
                <a:gd name="T4" fmla="*/ 18 w 36"/>
                <a:gd name="T5" fmla="*/ 36 h 50"/>
                <a:gd name="T6" fmla="*/ 33 w 36"/>
                <a:gd name="T7" fmla="*/ 25 h 50"/>
                <a:gd name="T8" fmla="*/ 36 w 36"/>
                <a:gd name="T9" fmla="*/ 18 h 50"/>
                <a:gd name="T10" fmla="*/ 36 w 36"/>
                <a:gd name="T11" fmla="*/ 14 h 50"/>
                <a:gd name="T12" fmla="*/ 36 w 36"/>
                <a:gd name="T13" fmla="*/ 7 h 50"/>
                <a:gd name="T14" fmla="*/ 33 w 36"/>
                <a:gd name="T15" fmla="*/ 3 h 50"/>
                <a:gd name="T16" fmla="*/ 26 w 36"/>
                <a:gd name="T17" fmla="*/ 0 h 50"/>
                <a:gd name="T18" fmla="*/ 18 w 36"/>
                <a:gd name="T19" fmla="*/ 0 h 50"/>
                <a:gd name="T20" fmla="*/ 11 w 36"/>
                <a:gd name="T21" fmla="*/ 0 h 50"/>
                <a:gd name="T22" fmla="*/ 4 w 36"/>
                <a:gd name="T23" fmla="*/ 3 h 50"/>
                <a:gd name="T24" fmla="*/ 0 w 36"/>
                <a:gd name="T25" fmla="*/ 7 h 50"/>
                <a:gd name="T26" fmla="*/ 0 w 36"/>
                <a:gd name="T27" fmla="*/ 14 h 50"/>
                <a:gd name="T28" fmla="*/ 7 w 36"/>
                <a:gd name="T29" fmla="*/ 14 h 50"/>
                <a:gd name="T30" fmla="*/ 11 w 36"/>
                <a:gd name="T31" fmla="*/ 7 h 50"/>
                <a:gd name="T32" fmla="*/ 18 w 36"/>
                <a:gd name="T33" fmla="*/ 3 h 50"/>
                <a:gd name="T34" fmla="*/ 26 w 36"/>
                <a:gd name="T35" fmla="*/ 7 h 50"/>
                <a:gd name="T36" fmla="*/ 29 w 36"/>
                <a:gd name="T37" fmla="*/ 14 h 50"/>
                <a:gd name="T38" fmla="*/ 26 w 36"/>
                <a:gd name="T39" fmla="*/ 21 h 50"/>
                <a:gd name="T40" fmla="*/ 15 w 36"/>
                <a:gd name="T41" fmla="*/ 32 h 50"/>
                <a:gd name="T42" fmla="*/ 4 w 36"/>
                <a:gd name="T43" fmla="*/ 39 h 50"/>
                <a:gd name="T44" fmla="*/ 0 w 36"/>
                <a:gd name="T45" fmla="*/ 47 h 50"/>
                <a:gd name="T46" fmla="*/ 0 w 36"/>
                <a:gd name="T47" fmla="*/ 50 h 50"/>
                <a:gd name="T48" fmla="*/ 36 w 36"/>
                <a:gd name="T49" fmla="*/ 50 h 50"/>
                <a:gd name="T50" fmla="*/ 36 w 36"/>
                <a:gd name="T51" fmla="*/ 43 h 50"/>
                <a:gd name="T52" fmla="*/ 11 w 36"/>
                <a:gd name="T53" fmla="*/ 43 h 50"/>
                <a:gd name="T54" fmla="*/ 7 w 36"/>
                <a:gd name="T55" fmla="*/ 43 h 5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6" h="50">
                  <a:moveTo>
                    <a:pt x="7" y="43"/>
                  </a:moveTo>
                  <a:lnTo>
                    <a:pt x="11" y="39"/>
                  </a:lnTo>
                  <a:lnTo>
                    <a:pt x="18" y="36"/>
                  </a:lnTo>
                  <a:lnTo>
                    <a:pt x="33" y="25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6" y="7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7" y="14"/>
                  </a:lnTo>
                  <a:lnTo>
                    <a:pt x="11" y="7"/>
                  </a:lnTo>
                  <a:lnTo>
                    <a:pt x="18" y="3"/>
                  </a:lnTo>
                  <a:lnTo>
                    <a:pt x="26" y="7"/>
                  </a:lnTo>
                  <a:lnTo>
                    <a:pt x="29" y="14"/>
                  </a:lnTo>
                  <a:lnTo>
                    <a:pt x="26" y="21"/>
                  </a:lnTo>
                  <a:lnTo>
                    <a:pt x="15" y="32"/>
                  </a:lnTo>
                  <a:lnTo>
                    <a:pt x="4" y="39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11" y="43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1" name="Rectangle 56"/>
            <p:cNvSpPr>
              <a:spLocks noChangeArrowheads="1"/>
            </p:cNvSpPr>
            <p:nvPr/>
          </p:nvSpPr>
          <p:spPr bwMode="auto">
            <a:xfrm>
              <a:off x="3061" y="3735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5522" name="Rectangle 57"/>
            <p:cNvSpPr>
              <a:spLocks noChangeArrowheads="1"/>
            </p:cNvSpPr>
            <p:nvPr/>
          </p:nvSpPr>
          <p:spPr bwMode="auto">
            <a:xfrm>
              <a:off x="3152" y="3720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</p:grpSp>
      <p:grpSp>
        <p:nvGrpSpPr>
          <p:cNvPr id="87098" name="Group 58"/>
          <p:cNvGrpSpPr>
            <a:grpSpLocks/>
          </p:cNvGrpSpPr>
          <p:nvPr/>
        </p:nvGrpSpPr>
        <p:grpSpPr bwMode="auto">
          <a:xfrm>
            <a:off x="723900" y="4840288"/>
            <a:ext cx="6638925" cy="692150"/>
            <a:chOff x="456" y="3049"/>
            <a:chExt cx="4182" cy="436"/>
          </a:xfrm>
        </p:grpSpPr>
        <p:sp>
          <p:nvSpPr>
            <p:cNvPr id="105512" name="Line 59"/>
            <p:cNvSpPr>
              <a:spLocks noChangeShapeType="1"/>
            </p:cNvSpPr>
            <p:nvPr/>
          </p:nvSpPr>
          <p:spPr bwMode="auto">
            <a:xfrm>
              <a:off x="1223" y="3191"/>
              <a:ext cx="3128" cy="1"/>
            </a:xfrm>
            <a:prstGeom prst="line">
              <a:avLst/>
            </a:prstGeom>
            <a:noFill/>
            <a:ln w="523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3" name="Rectangle 60"/>
            <p:cNvSpPr>
              <a:spLocks noChangeArrowheads="1"/>
            </p:cNvSpPr>
            <p:nvPr/>
          </p:nvSpPr>
          <p:spPr bwMode="auto">
            <a:xfrm>
              <a:off x="4396" y="3125"/>
              <a:ext cx="24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VPÁ</a:t>
              </a:r>
              <a:endParaRPr lang="en-US" altLang="en-US"/>
            </a:p>
          </p:txBody>
        </p:sp>
        <p:grpSp>
          <p:nvGrpSpPr>
            <p:cNvPr id="105514" name="Group 62"/>
            <p:cNvGrpSpPr>
              <a:grpSpLocks/>
            </p:cNvGrpSpPr>
            <p:nvPr/>
          </p:nvGrpSpPr>
          <p:grpSpPr bwMode="auto">
            <a:xfrm>
              <a:off x="456" y="3049"/>
              <a:ext cx="652" cy="436"/>
              <a:chOff x="456" y="3049"/>
              <a:chExt cx="652" cy="436"/>
            </a:xfrm>
          </p:grpSpPr>
          <p:sp>
            <p:nvSpPr>
              <p:cNvPr id="105515" name="Rectangle 63"/>
              <p:cNvSpPr>
                <a:spLocks noChangeArrowheads="1"/>
              </p:cNvSpPr>
              <p:nvPr/>
            </p:nvSpPr>
            <p:spPr bwMode="auto">
              <a:xfrm>
                <a:off x="866" y="3122"/>
                <a:ext cx="24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VPÁ</a:t>
                </a:r>
                <a:endParaRPr lang="en-US" altLang="en-US"/>
              </a:p>
            </p:txBody>
          </p:sp>
          <p:sp>
            <p:nvSpPr>
              <p:cNvPr id="105516" name="Rectangle 65"/>
              <p:cNvSpPr>
                <a:spLocks noChangeArrowheads="1"/>
              </p:cNvSpPr>
              <p:nvPr/>
            </p:nvSpPr>
            <p:spPr bwMode="auto">
              <a:xfrm>
                <a:off x="456" y="3049"/>
                <a:ext cx="318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Ár </a:t>
                </a:r>
              </a:p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Kvóta</a:t>
                </a:r>
              </a:p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nélkül</a:t>
                </a:r>
                <a:endParaRPr lang="en-US" altLang="en-US"/>
              </a:p>
            </p:txBody>
          </p:sp>
          <p:sp>
            <p:nvSpPr>
              <p:cNvPr id="105517" name="Rectangle 68"/>
              <p:cNvSpPr>
                <a:spLocks noChangeArrowheads="1"/>
              </p:cNvSpPr>
              <p:nvPr/>
            </p:nvSpPr>
            <p:spPr bwMode="auto">
              <a:xfrm>
                <a:off x="766" y="3197"/>
                <a:ext cx="7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00000"/>
                    </a:solidFill>
                  </a:rPr>
                  <a:t>=</a:t>
                </a:r>
                <a:endParaRPr lang="en-US" altLang="en-US"/>
              </a:p>
            </p:txBody>
          </p:sp>
        </p:grpSp>
      </p:grpSp>
      <p:grpSp>
        <p:nvGrpSpPr>
          <p:cNvPr id="87109" name="Group 69"/>
          <p:cNvGrpSpPr>
            <a:grpSpLocks/>
          </p:cNvGrpSpPr>
          <p:nvPr/>
        </p:nvGrpSpPr>
        <p:grpSpPr bwMode="auto">
          <a:xfrm>
            <a:off x="3316288" y="4475163"/>
            <a:ext cx="220662" cy="1682750"/>
            <a:chOff x="2089" y="2819"/>
            <a:chExt cx="139" cy="1060"/>
          </a:xfrm>
        </p:grpSpPr>
        <p:sp>
          <p:nvSpPr>
            <p:cNvPr id="105507" name="Line 70"/>
            <p:cNvSpPr>
              <a:spLocks noChangeShapeType="1"/>
            </p:cNvSpPr>
            <p:nvPr/>
          </p:nvSpPr>
          <p:spPr bwMode="auto">
            <a:xfrm>
              <a:off x="2164" y="2852"/>
              <a:ext cx="1" cy="84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8" name="Freeform 71"/>
            <p:cNvSpPr>
              <a:spLocks/>
            </p:cNvSpPr>
            <p:nvPr/>
          </p:nvSpPr>
          <p:spPr bwMode="auto">
            <a:xfrm>
              <a:off x="2183" y="3811"/>
              <a:ext cx="36" cy="50"/>
            </a:xfrm>
            <a:custGeom>
              <a:avLst/>
              <a:gdLst>
                <a:gd name="T0" fmla="*/ 7 w 36"/>
                <a:gd name="T1" fmla="*/ 43 h 50"/>
                <a:gd name="T2" fmla="*/ 11 w 36"/>
                <a:gd name="T3" fmla="*/ 39 h 50"/>
                <a:gd name="T4" fmla="*/ 18 w 36"/>
                <a:gd name="T5" fmla="*/ 36 h 50"/>
                <a:gd name="T6" fmla="*/ 33 w 36"/>
                <a:gd name="T7" fmla="*/ 25 h 50"/>
                <a:gd name="T8" fmla="*/ 36 w 36"/>
                <a:gd name="T9" fmla="*/ 18 h 50"/>
                <a:gd name="T10" fmla="*/ 36 w 36"/>
                <a:gd name="T11" fmla="*/ 14 h 50"/>
                <a:gd name="T12" fmla="*/ 36 w 36"/>
                <a:gd name="T13" fmla="*/ 7 h 50"/>
                <a:gd name="T14" fmla="*/ 33 w 36"/>
                <a:gd name="T15" fmla="*/ 3 h 50"/>
                <a:gd name="T16" fmla="*/ 26 w 36"/>
                <a:gd name="T17" fmla="*/ 0 h 50"/>
                <a:gd name="T18" fmla="*/ 18 w 36"/>
                <a:gd name="T19" fmla="*/ 0 h 50"/>
                <a:gd name="T20" fmla="*/ 11 w 36"/>
                <a:gd name="T21" fmla="*/ 0 h 50"/>
                <a:gd name="T22" fmla="*/ 4 w 36"/>
                <a:gd name="T23" fmla="*/ 3 h 50"/>
                <a:gd name="T24" fmla="*/ 0 w 36"/>
                <a:gd name="T25" fmla="*/ 7 h 50"/>
                <a:gd name="T26" fmla="*/ 0 w 36"/>
                <a:gd name="T27" fmla="*/ 14 h 50"/>
                <a:gd name="T28" fmla="*/ 7 w 36"/>
                <a:gd name="T29" fmla="*/ 14 h 50"/>
                <a:gd name="T30" fmla="*/ 11 w 36"/>
                <a:gd name="T31" fmla="*/ 7 h 50"/>
                <a:gd name="T32" fmla="*/ 18 w 36"/>
                <a:gd name="T33" fmla="*/ 3 h 50"/>
                <a:gd name="T34" fmla="*/ 26 w 36"/>
                <a:gd name="T35" fmla="*/ 7 h 50"/>
                <a:gd name="T36" fmla="*/ 29 w 36"/>
                <a:gd name="T37" fmla="*/ 14 h 50"/>
                <a:gd name="T38" fmla="*/ 26 w 36"/>
                <a:gd name="T39" fmla="*/ 21 h 50"/>
                <a:gd name="T40" fmla="*/ 15 w 36"/>
                <a:gd name="T41" fmla="*/ 32 h 50"/>
                <a:gd name="T42" fmla="*/ 4 w 36"/>
                <a:gd name="T43" fmla="*/ 39 h 50"/>
                <a:gd name="T44" fmla="*/ 0 w 36"/>
                <a:gd name="T45" fmla="*/ 47 h 50"/>
                <a:gd name="T46" fmla="*/ 0 w 36"/>
                <a:gd name="T47" fmla="*/ 50 h 50"/>
                <a:gd name="T48" fmla="*/ 36 w 36"/>
                <a:gd name="T49" fmla="*/ 50 h 50"/>
                <a:gd name="T50" fmla="*/ 36 w 36"/>
                <a:gd name="T51" fmla="*/ 43 h 50"/>
                <a:gd name="T52" fmla="*/ 11 w 36"/>
                <a:gd name="T53" fmla="*/ 43 h 50"/>
                <a:gd name="T54" fmla="*/ 7 w 36"/>
                <a:gd name="T55" fmla="*/ 43 h 5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6" h="50">
                  <a:moveTo>
                    <a:pt x="7" y="43"/>
                  </a:moveTo>
                  <a:lnTo>
                    <a:pt x="11" y="39"/>
                  </a:lnTo>
                  <a:lnTo>
                    <a:pt x="18" y="36"/>
                  </a:lnTo>
                  <a:lnTo>
                    <a:pt x="33" y="25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6" y="7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7" y="14"/>
                  </a:lnTo>
                  <a:lnTo>
                    <a:pt x="11" y="7"/>
                  </a:lnTo>
                  <a:lnTo>
                    <a:pt x="18" y="3"/>
                  </a:lnTo>
                  <a:lnTo>
                    <a:pt x="26" y="7"/>
                  </a:lnTo>
                  <a:lnTo>
                    <a:pt x="29" y="14"/>
                  </a:lnTo>
                  <a:lnTo>
                    <a:pt x="26" y="21"/>
                  </a:lnTo>
                  <a:lnTo>
                    <a:pt x="15" y="32"/>
                  </a:lnTo>
                  <a:lnTo>
                    <a:pt x="4" y="39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11" y="43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9" name="Rectangle 72"/>
            <p:cNvSpPr>
              <a:spLocks noChangeArrowheads="1"/>
            </p:cNvSpPr>
            <p:nvPr/>
          </p:nvSpPr>
          <p:spPr bwMode="auto">
            <a:xfrm>
              <a:off x="2089" y="3735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5510" name="Rectangle 73"/>
            <p:cNvSpPr>
              <a:spLocks noChangeArrowheads="1"/>
            </p:cNvSpPr>
            <p:nvPr/>
          </p:nvSpPr>
          <p:spPr bwMode="auto">
            <a:xfrm>
              <a:off x="2180" y="3720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  <p:sp>
          <p:nvSpPr>
            <p:cNvPr id="105511" name="Oval 74"/>
            <p:cNvSpPr>
              <a:spLocks noChangeArrowheads="1"/>
            </p:cNvSpPr>
            <p:nvPr/>
          </p:nvSpPr>
          <p:spPr bwMode="auto">
            <a:xfrm>
              <a:off x="2131" y="2819"/>
              <a:ext cx="75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7115" name="Group 75"/>
          <p:cNvGrpSpPr>
            <a:grpSpLocks/>
          </p:cNvGrpSpPr>
          <p:nvPr/>
        </p:nvGrpSpPr>
        <p:grpSpPr bwMode="auto">
          <a:xfrm>
            <a:off x="5372100" y="4995863"/>
            <a:ext cx="227013" cy="1162050"/>
            <a:chOff x="3384" y="3147"/>
            <a:chExt cx="143" cy="732"/>
          </a:xfrm>
        </p:grpSpPr>
        <p:sp>
          <p:nvSpPr>
            <p:cNvPr id="105502" name="Line 76"/>
            <p:cNvSpPr>
              <a:spLocks noChangeShapeType="1"/>
            </p:cNvSpPr>
            <p:nvPr/>
          </p:nvSpPr>
          <p:spPr bwMode="auto">
            <a:xfrm>
              <a:off x="3465" y="3191"/>
              <a:ext cx="1" cy="503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3" name="Freeform 77"/>
            <p:cNvSpPr>
              <a:spLocks/>
            </p:cNvSpPr>
            <p:nvPr/>
          </p:nvSpPr>
          <p:spPr bwMode="auto">
            <a:xfrm>
              <a:off x="3486" y="3811"/>
              <a:ext cx="21" cy="50"/>
            </a:xfrm>
            <a:custGeom>
              <a:avLst/>
              <a:gdLst>
                <a:gd name="T0" fmla="*/ 21 w 21"/>
                <a:gd name="T1" fmla="*/ 0 h 50"/>
                <a:gd name="T2" fmla="*/ 18 w 21"/>
                <a:gd name="T3" fmla="*/ 0 h 50"/>
                <a:gd name="T4" fmla="*/ 11 w 21"/>
                <a:gd name="T5" fmla="*/ 7 h 50"/>
                <a:gd name="T6" fmla="*/ 0 w 21"/>
                <a:gd name="T7" fmla="*/ 10 h 50"/>
                <a:gd name="T8" fmla="*/ 0 w 21"/>
                <a:gd name="T9" fmla="*/ 18 h 50"/>
                <a:gd name="T10" fmla="*/ 7 w 21"/>
                <a:gd name="T11" fmla="*/ 14 h 50"/>
                <a:gd name="T12" fmla="*/ 14 w 21"/>
                <a:gd name="T13" fmla="*/ 10 h 50"/>
                <a:gd name="T14" fmla="*/ 14 w 21"/>
                <a:gd name="T15" fmla="*/ 50 h 50"/>
                <a:gd name="T16" fmla="*/ 21 w 21"/>
                <a:gd name="T17" fmla="*/ 50 h 50"/>
                <a:gd name="T18" fmla="*/ 21 w 21"/>
                <a:gd name="T19" fmla="*/ 3 h 50"/>
                <a:gd name="T20" fmla="*/ 21 w 21"/>
                <a:gd name="T21" fmla="*/ 0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" h="50">
                  <a:moveTo>
                    <a:pt x="21" y="0"/>
                  </a:moveTo>
                  <a:lnTo>
                    <a:pt x="18" y="0"/>
                  </a:lnTo>
                  <a:lnTo>
                    <a:pt x="11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7" y="14"/>
                  </a:lnTo>
                  <a:lnTo>
                    <a:pt x="14" y="10"/>
                  </a:lnTo>
                  <a:lnTo>
                    <a:pt x="14" y="50"/>
                  </a:lnTo>
                  <a:lnTo>
                    <a:pt x="21" y="50"/>
                  </a:lnTo>
                  <a:lnTo>
                    <a:pt x="21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4" name="Rectangle 78"/>
            <p:cNvSpPr>
              <a:spLocks noChangeArrowheads="1"/>
            </p:cNvSpPr>
            <p:nvPr/>
          </p:nvSpPr>
          <p:spPr bwMode="auto">
            <a:xfrm>
              <a:off x="3384" y="3735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5505" name="Rectangle 79"/>
            <p:cNvSpPr>
              <a:spLocks noChangeArrowheads="1"/>
            </p:cNvSpPr>
            <p:nvPr/>
          </p:nvSpPr>
          <p:spPr bwMode="auto">
            <a:xfrm>
              <a:off x="3475" y="3720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105506" name="Oval 80"/>
            <p:cNvSpPr>
              <a:spLocks noChangeArrowheads="1"/>
            </p:cNvSpPr>
            <p:nvPr/>
          </p:nvSpPr>
          <p:spPr bwMode="auto">
            <a:xfrm>
              <a:off x="3432" y="3147"/>
              <a:ext cx="75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7121" name="Group 81"/>
          <p:cNvGrpSpPr>
            <a:grpSpLocks/>
          </p:cNvGrpSpPr>
          <p:nvPr/>
        </p:nvGrpSpPr>
        <p:grpSpPr bwMode="auto">
          <a:xfrm>
            <a:off x="2578100" y="4995863"/>
            <a:ext cx="220663" cy="1162050"/>
            <a:chOff x="1624" y="3147"/>
            <a:chExt cx="139" cy="732"/>
          </a:xfrm>
        </p:grpSpPr>
        <p:sp>
          <p:nvSpPr>
            <p:cNvPr id="105497" name="Line 82"/>
            <p:cNvSpPr>
              <a:spLocks noChangeShapeType="1"/>
            </p:cNvSpPr>
            <p:nvPr/>
          </p:nvSpPr>
          <p:spPr bwMode="auto">
            <a:xfrm>
              <a:off x="1694" y="3191"/>
              <a:ext cx="1" cy="503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8" name="Freeform 83"/>
            <p:cNvSpPr>
              <a:spLocks/>
            </p:cNvSpPr>
            <p:nvPr/>
          </p:nvSpPr>
          <p:spPr bwMode="auto">
            <a:xfrm>
              <a:off x="1722" y="3811"/>
              <a:ext cx="22" cy="50"/>
            </a:xfrm>
            <a:custGeom>
              <a:avLst/>
              <a:gdLst>
                <a:gd name="T0" fmla="*/ 22 w 22"/>
                <a:gd name="T1" fmla="*/ 0 h 50"/>
                <a:gd name="T2" fmla="*/ 19 w 22"/>
                <a:gd name="T3" fmla="*/ 0 h 50"/>
                <a:gd name="T4" fmla="*/ 11 w 22"/>
                <a:gd name="T5" fmla="*/ 7 h 50"/>
                <a:gd name="T6" fmla="*/ 0 w 22"/>
                <a:gd name="T7" fmla="*/ 10 h 50"/>
                <a:gd name="T8" fmla="*/ 0 w 22"/>
                <a:gd name="T9" fmla="*/ 18 h 50"/>
                <a:gd name="T10" fmla="*/ 8 w 22"/>
                <a:gd name="T11" fmla="*/ 14 h 50"/>
                <a:gd name="T12" fmla="*/ 15 w 22"/>
                <a:gd name="T13" fmla="*/ 10 h 50"/>
                <a:gd name="T14" fmla="*/ 15 w 22"/>
                <a:gd name="T15" fmla="*/ 50 h 50"/>
                <a:gd name="T16" fmla="*/ 22 w 22"/>
                <a:gd name="T17" fmla="*/ 50 h 50"/>
                <a:gd name="T18" fmla="*/ 22 w 22"/>
                <a:gd name="T19" fmla="*/ 3 h 50"/>
                <a:gd name="T20" fmla="*/ 22 w 22"/>
                <a:gd name="T21" fmla="*/ 0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50">
                  <a:moveTo>
                    <a:pt x="22" y="0"/>
                  </a:moveTo>
                  <a:lnTo>
                    <a:pt x="19" y="0"/>
                  </a:lnTo>
                  <a:lnTo>
                    <a:pt x="11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8" y="14"/>
                  </a:lnTo>
                  <a:lnTo>
                    <a:pt x="15" y="10"/>
                  </a:lnTo>
                  <a:lnTo>
                    <a:pt x="15" y="50"/>
                  </a:lnTo>
                  <a:lnTo>
                    <a:pt x="22" y="50"/>
                  </a:lnTo>
                  <a:lnTo>
                    <a:pt x="22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9" name="Rectangle 84"/>
            <p:cNvSpPr>
              <a:spLocks noChangeArrowheads="1"/>
            </p:cNvSpPr>
            <p:nvPr/>
          </p:nvSpPr>
          <p:spPr bwMode="auto">
            <a:xfrm>
              <a:off x="1624" y="3735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5500" name="Rectangle 85"/>
            <p:cNvSpPr>
              <a:spLocks noChangeArrowheads="1"/>
            </p:cNvSpPr>
            <p:nvPr/>
          </p:nvSpPr>
          <p:spPr bwMode="auto">
            <a:xfrm>
              <a:off x="1715" y="3720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  <p:sp>
          <p:nvSpPr>
            <p:cNvPr id="105501" name="Oval 86"/>
            <p:cNvSpPr>
              <a:spLocks noChangeArrowheads="1"/>
            </p:cNvSpPr>
            <p:nvPr/>
          </p:nvSpPr>
          <p:spPr bwMode="auto">
            <a:xfrm>
              <a:off x="1661" y="3147"/>
              <a:ext cx="75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7757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7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7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 animBg="1"/>
      <p:bldP spid="87087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hu-HU" altLang="en-US" sz="3200" dirty="0" smtClean="0">
                <a:solidFill>
                  <a:schemeClr val="tx1"/>
                </a:solidFill>
              </a:rPr>
              <a:t>Az importkvóta hatásai</a:t>
            </a:r>
            <a:endParaRPr lang="en-US" altLang="en-US" sz="3200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A kvóta a világpiaci ár felé emeli a hazai árat, ezért a hazai vásárlók rosszabbul járnak, a termelők jobban</a:t>
            </a:r>
          </a:p>
          <a:p>
            <a:r>
              <a:rPr lang="hu-HU" altLang="en-US" smtClean="0"/>
              <a:t>Akiknek importálási licensze van, jól járnak, mert világpiaci áron vásárolhatnak, amelyik alacsonyabb a hazai árnál</a:t>
            </a:r>
          </a:p>
        </p:txBody>
      </p:sp>
    </p:spTree>
    <p:extLst>
      <p:ext uri="{BB962C8B-B14F-4D97-AF65-F5344CB8AC3E}">
        <p14:creationId xmlns:p14="http://schemas.microsoft.com/office/powerpoint/2010/main" val="36338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8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</a:pPr>
            <a:r>
              <a:rPr lang="hu-HU" altLang="en-US" sz="2400" smtClean="0">
                <a:solidFill>
                  <a:schemeClr val="bg1"/>
                </a:solidFill>
              </a:rPr>
              <a:t>Importkvóta hatásai</a:t>
            </a:r>
            <a:endParaRPr lang="en-US" altLang="en-US" sz="2400" smtClean="0">
              <a:solidFill>
                <a:schemeClr val="bg1"/>
              </a:solidFill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</a:rPr>
              <a:t>Copyright © 2004  South-Western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1941513" y="1157288"/>
            <a:ext cx="5972175" cy="4706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7526" name="Freeform 6"/>
          <p:cNvSpPr>
            <a:spLocks/>
          </p:cNvSpPr>
          <p:nvPr/>
        </p:nvSpPr>
        <p:spPr bwMode="auto">
          <a:xfrm>
            <a:off x="1941513" y="1157288"/>
            <a:ext cx="5972175" cy="4706937"/>
          </a:xfrm>
          <a:custGeom>
            <a:avLst/>
            <a:gdLst>
              <a:gd name="T0" fmla="*/ 0 w 3762"/>
              <a:gd name="T1" fmla="*/ 0 h 2965"/>
              <a:gd name="T2" fmla="*/ 0 w 3762"/>
              <a:gd name="T3" fmla="*/ 4706937 h 2965"/>
              <a:gd name="T4" fmla="*/ 5972175 w 3762"/>
              <a:gd name="T5" fmla="*/ 4706937 h 29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62" h="2965">
                <a:moveTo>
                  <a:pt x="0" y="0"/>
                </a:moveTo>
                <a:lnTo>
                  <a:pt x="0" y="2965"/>
                </a:lnTo>
                <a:lnTo>
                  <a:pt x="3762" y="2965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5014913" y="3519488"/>
            <a:ext cx="1093787" cy="1587"/>
          </a:xfrm>
          <a:prstGeom prst="line">
            <a:avLst/>
          </a:prstGeom>
          <a:noFill/>
          <a:ln w="17526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1403350" y="1154113"/>
            <a:ext cx="1920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Ár</a:t>
            </a:r>
            <a:endParaRPr lang="en-US" altLang="en-US"/>
          </a:p>
        </p:txBody>
      </p:sp>
      <p:sp>
        <p:nvSpPr>
          <p:cNvPr id="107529" name="Rectangle 10"/>
          <p:cNvSpPr>
            <a:spLocks noChangeArrowheads="1"/>
          </p:cNvSpPr>
          <p:nvPr/>
        </p:nvSpPr>
        <p:spPr bwMode="auto">
          <a:xfrm>
            <a:off x="1749425" y="5929313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07530" name="Rectangle 11"/>
          <p:cNvSpPr>
            <a:spLocks noChangeArrowheads="1"/>
          </p:cNvSpPr>
          <p:nvPr/>
        </p:nvSpPr>
        <p:spPr bwMode="auto">
          <a:xfrm>
            <a:off x="7134225" y="5922963"/>
            <a:ext cx="9334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Mennyiség</a:t>
            </a:r>
            <a:endParaRPr lang="en-US" altLang="en-US"/>
          </a:p>
        </p:txBody>
      </p:sp>
      <p:grpSp>
        <p:nvGrpSpPr>
          <p:cNvPr id="87053" name="Group 13"/>
          <p:cNvGrpSpPr>
            <a:grpSpLocks/>
          </p:cNvGrpSpPr>
          <p:nvPr/>
        </p:nvGrpSpPr>
        <p:grpSpPr bwMode="auto">
          <a:xfrm>
            <a:off x="1955800" y="2162175"/>
            <a:ext cx="4410075" cy="3421063"/>
            <a:chOff x="1232" y="1362"/>
            <a:chExt cx="2778" cy="2155"/>
          </a:xfrm>
        </p:grpSpPr>
        <p:sp>
          <p:nvSpPr>
            <p:cNvPr id="107599" name="Line 14"/>
            <p:cNvSpPr>
              <a:spLocks noChangeShapeType="1"/>
            </p:cNvSpPr>
            <p:nvPr/>
          </p:nvSpPr>
          <p:spPr bwMode="auto">
            <a:xfrm flipV="1">
              <a:off x="1232" y="1668"/>
              <a:ext cx="2581" cy="1849"/>
            </a:xfrm>
            <a:prstGeom prst="line">
              <a:avLst/>
            </a:prstGeom>
            <a:noFill/>
            <a:ln w="523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00" name="Rectangle 15"/>
            <p:cNvSpPr>
              <a:spLocks noChangeArrowheads="1"/>
            </p:cNvSpPr>
            <p:nvPr/>
          </p:nvSpPr>
          <p:spPr bwMode="auto">
            <a:xfrm>
              <a:off x="3580" y="1362"/>
              <a:ext cx="31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</a:t>
              </a:r>
              <a:endParaRPr lang="en-US" altLang="en-US"/>
            </a:p>
          </p:txBody>
        </p:sp>
        <p:sp>
          <p:nvSpPr>
            <p:cNvPr id="107601" name="Rectangle 16"/>
            <p:cNvSpPr>
              <a:spLocks noChangeArrowheads="1"/>
            </p:cNvSpPr>
            <p:nvPr/>
          </p:nvSpPr>
          <p:spPr bwMode="auto">
            <a:xfrm>
              <a:off x="3653" y="1507"/>
              <a:ext cx="35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kínálat</a:t>
              </a:r>
              <a:endParaRPr lang="en-US" altLang="en-US"/>
            </a:p>
          </p:txBody>
        </p:sp>
      </p:grpSp>
      <p:grpSp>
        <p:nvGrpSpPr>
          <p:cNvPr id="87057" name="Group 17"/>
          <p:cNvGrpSpPr>
            <a:grpSpLocks/>
          </p:cNvGrpSpPr>
          <p:nvPr/>
        </p:nvGrpSpPr>
        <p:grpSpPr bwMode="auto">
          <a:xfrm>
            <a:off x="1941513" y="3176588"/>
            <a:ext cx="5745162" cy="2446337"/>
            <a:chOff x="1223" y="2001"/>
            <a:chExt cx="3619" cy="1541"/>
          </a:xfrm>
        </p:grpSpPr>
        <p:sp>
          <p:nvSpPr>
            <p:cNvPr id="107593" name="Freeform 18"/>
            <p:cNvSpPr>
              <a:spLocks/>
            </p:cNvSpPr>
            <p:nvPr/>
          </p:nvSpPr>
          <p:spPr bwMode="auto">
            <a:xfrm>
              <a:off x="1223" y="2053"/>
              <a:ext cx="3040" cy="1489"/>
            </a:xfrm>
            <a:custGeom>
              <a:avLst/>
              <a:gdLst>
                <a:gd name="T0" fmla="*/ 3040 w 3040"/>
                <a:gd name="T1" fmla="*/ 0 h 1489"/>
                <a:gd name="T2" fmla="*/ 1488 w 3040"/>
                <a:gd name="T3" fmla="*/ 1105 h 1489"/>
                <a:gd name="T4" fmla="*/ 547 w 3040"/>
                <a:gd name="T5" fmla="*/ 1105 h 1489"/>
                <a:gd name="T6" fmla="*/ 0 w 3040"/>
                <a:gd name="T7" fmla="*/ 1489 h 1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40" h="1489">
                  <a:moveTo>
                    <a:pt x="3040" y="0"/>
                  </a:moveTo>
                  <a:lnTo>
                    <a:pt x="1488" y="1105"/>
                  </a:lnTo>
                  <a:lnTo>
                    <a:pt x="547" y="1105"/>
                  </a:lnTo>
                  <a:lnTo>
                    <a:pt x="0" y="1489"/>
                  </a:lnTo>
                </a:path>
              </a:pathLst>
            </a:custGeom>
            <a:noFill/>
            <a:ln w="52388">
              <a:solidFill>
                <a:srgbClr val="AD0D1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594" name="Group 19"/>
            <p:cNvGrpSpPr>
              <a:grpSpLocks/>
            </p:cNvGrpSpPr>
            <p:nvPr/>
          </p:nvGrpSpPr>
          <p:grpSpPr bwMode="auto">
            <a:xfrm>
              <a:off x="4175" y="2001"/>
              <a:ext cx="667" cy="580"/>
              <a:chOff x="4175" y="2001"/>
              <a:chExt cx="667" cy="580"/>
            </a:xfrm>
          </p:grpSpPr>
          <p:sp>
            <p:nvSpPr>
              <p:cNvPr id="107595" name="Rectangle 20"/>
              <p:cNvSpPr>
                <a:spLocks noChangeArrowheads="1"/>
              </p:cNvSpPr>
              <p:nvPr/>
            </p:nvSpPr>
            <p:spPr bwMode="auto">
              <a:xfrm>
                <a:off x="4284" y="2001"/>
                <a:ext cx="311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Hazai</a:t>
                </a:r>
              </a:p>
              <a:p>
                <a:pPr eaLnBrk="1" hangingPunct="1"/>
                <a:endParaRPr lang="en-US" altLang="en-US"/>
              </a:p>
            </p:txBody>
          </p:sp>
          <p:sp>
            <p:nvSpPr>
              <p:cNvPr id="107596" name="Rectangle 21"/>
              <p:cNvSpPr>
                <a:spLocks noChangeArrowheads="1"/>
              </p:cNvSpPr>
              <p:nvPr/>
            </p:nvSpPr>
            <p:spPr bwMode="auto">
              <a:xfrm>
                <a:off x="4356" y="2146"/>
                <a:ext cx="35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kínálat</a:t>
                </a:r>
                <a:endParaRPr lang="en-US" altLang="en-US"/>
              </a:p>
            </p:txBody>
          </p:sp>
          <p:sp>
            <p:nvSpPr>
              <p:cNvPr id="107597" name="Rectangle 22"/>
              <p:cNvSpPr>
                <a:spLocks noChangeArrowheads="1"/>
              </p:cNvSpPr>
              <p:nvPr/>
            </p:nvSpPr>
            <p:spPr bwMode="auto">
              <a:xfrm>
                <a:off x="4476" y="2294"/>
                <a:ext cx="7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00000"/>
                    </a:solidFill>
                  </a:rPr>
                  <a:t>+</a:t>
                </a:r>
                <a:endParaRPr lang="en-US" altLang="en-US"/>
              </a:p>
            </p:txBody>
          </p:sp>
          <p:sp>
            <p:nvSpPr>
              <p:cNvPr id="107598" name="Rectangle 23"/>
              <p:cNvSpPr>
                <a:spLocks noChangeArrowheads="1"/>
              </p:cNvSpPr>
              <p:nvPr/>
            </p:nvSpPr>
            <p:spPr bwMode="auto">
              <a:xfrm>
                <a:off x="4175" y="2436"/>
                <a:ext cx="66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00000"/>
                    </a:solidFill>
                  </a:rPr>
                  <a:t>Impor</a:t>
                </a:r>
                <a:r>
                  <a:rPr lang="hu-HU" altLang="en-US" sz="1500">
                    <a:solidFill>
                      <a:srgbClr val="000000"/>
                    </a:solidFill>
                  </a:rPr>
                  <a:t>kínálat</a:t>
                </a:r>
                <a:endParaRPr lang="en-US" altLang="en-US"/>
              </a:p>
            </p:txBody>
          </p:sp>
        </p:grpSp>
      </p:grpSp>
      <p:grpSp>
        <p:nvGrpSpPr>
          <p:cNvPr id="87064" name="Group 24"/>
          <p:cNvGrpSpPr>
            <a:grpSpLocks/>
          </p:cNvGrpSpPr>
          <p:nvPr/>
        </p:nvGrpSpPr>
        <p:grpSpPr bwMode="auto">
          <a:xfrm>
            <a:off x="1993900" y="1452563"/>
            <a:ext cx="4589463" cy="4333875"/>
            <a:chOff x="1256" y="915"/>
            <a:chExt cx="2891" cy="2730"/>
          </a:xfrm>
        </p:grpSpPr>
        <p:sp>
          <p:nvSpPr>
            <p:cNvPr id="107591" name="Line 25"/>
            <p:cNvSpPr>
              <a:spLocks noChangeShapeType="1"/>
            </p:cNvSpPr>
            <p:nvPr/>
          </p:nvSpPr>
          <p:spPr bwMode="auto">
            <a:xfrm>
              <a:off x="1256" y="915"/>
              <a:ext cx="2439" cy="2506"/>
            </a:xfrm>
            <a:prstGeom prst="line">
              <a:avLst/>
            </a:prstGeom>
            <a:noFill/>
            <a:ln w="523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92" name="Rectangle 26"/>
            <p:cNvSpPr>
              <a:spLocks noChangeArrowheads="1"/>
            </p:cNvSpPr>
            <p:nvPr/>
          </p:nvSpPr>
          <p:spPr bwMode="auto">
            <a:xfrm>
              <a:off x="3722" y="3354"/>
              <a:ext cx="4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</a:t>
              </a:r>
            </a:p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kereslet</a:t>
              </a:r>
              <a:endParaRPr lang="en-US" altLang="en-US"/>
            </a:p>
          </p:txBody>
        </p:sp>
      </p:grpSp>
      <p:grpSp>
        <p:nvGrpSpPr>
          <p:cNvPr id="87068" name="Group 28"/>
          <p:cNvGrpSpPr>
            <a:grpSpLocks/>
          </p:cNvGrpSpPr>
          <p:nvPr/>
        </p:nvGrpSpPr>
        <p:grpSpPr bwMode="auto">
          <a:xfrm>
            <a:off x="1012825" y="3976688"/>
            <a:ext cx="3967163" cy="552450"/>
            <a:chOff x="638" y="2505"/>
            <a:chExt cx="2499" cy="348"/>
          </a:xfrm>
        </p:grpSpPr>
        <p:sp>
          <p:nvSpPr>
            <p:cNvPr id="107589" name="Line 29"/>
            <p:cNvSpPr>
              <a:spLocks noChangeShapeType="1"/>
            </p:cNvSpPr>
            <p:nvPr/>
          </p:nvSpPr>
          <p:spPr bwMode="auto">
            <a:xfrm>
              <a:off x="1223" y="2852"/>
              <a:ext cx="1914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90" name="Rectangle 31"/>
            <p:cNvSpPr>
              <a:spLocks noChangeArrowheads="1"/>
            </p:cNvSpPr>
            <p:nvPr/>
          </p:nvSpPr>
          <p:spPr bwMode="auto">
            <a:xfrm>
              <a:off x="638" y="2505"/>
              <a:ext cx="4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Hazai ár </a:t>
              </a:r>
            </a:p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kvótával</a:t>
              </a:r>
              <a:endParaRPr lang="en-US" altLang="en-US"/>
            </a:p>
          </p:txBody>
        </p:sp>
      </p:grpSp>
      <p:grpSp>
        <p:nvGrpSpPr>
          <p:cNvPr id="87074" name="Group 34"/>
          <p:cNvGrpSpPr>
            <a:grpSpLocks/>
          </p:cNvGrpSpPr>
          <p:nvPr/>
        </p:nvGrpSpPr>
        <p:grpSpPr bwMode="auto">
          <a:xfrm>
            <a:off x="2689225" y="6176963"/>
            <a:ext cx="2811463" cy="385762"/>
            <a:chOff x="1694" y="3891"/>
            <a:chExt cx="1771" cy="243"/>
          </a:xfrm>
        </p:grpSpPr>
        <p:sp>
          <p:nvSpPr>
            <p:cNvPr id="107587" name="Freeform 35"/>
            <p:cNvSpPr>
              <a:spLocks/>
            </p:cNvSpPr>
            <p:nvPr/>
          </p:nvSpPr>
          <p:spPr bwMode="auto">
            <a:xfrm>
              <a:off x="1694" y="3891"/>
              <a:ext cx="1771" cy="88"/>
            </a:xfrm>
            <a:custGeom>
              <a:avLst/>
              <a:gdLst>
                <a:gd name="T0" fmla="*/ 1771 w 162"/>
                <a:gd name="T1" fmla="*/ 0 h 8"/>
                <a:gd name="T2" fmla="*/ 1716 w 162"/>
                <a:gd name="T3" fmla="*/ 44 h 8"/>
                <a:gd name="T4" fmla="*/ 929 w 162"/>
                <a:gd name="T5" fmla="*/ 44 h 8"/>
                <a:gd name="T6" fmla="*/ 885 w 162"/>
                <a:gd name="T7" fmla="*/ 88 h 8"/>
                <a:gd name="T8" fmla="*/ 842 w 162"/>
                <a:gd name="T9" fmla="*/ 44 h 8"/>
                <a:gd name="T10" fmla="*/ 66 w 162"/>
                <a:gd name="T11" fmla="*/ 44 h 8"/>
                <a:gd name="T12" fmla="*/ 0 w 162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2" h="8">
                  <a:moveTo>
                    <a:pt x="162" y="0"/>
                  </a:moveTo>
                  <a:cubicBezTo>
                    <a:pt x="162" y="2"/>
                    <a:pt x="159" y="4"/>
                    <a:pt x="157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3" y="4"/>
                    <a:pt x="81" y="6"/>
                    <a:pt x="81" y="8"/>
                  </a:cubicBezTo>
                  <a:cubicBezTo>
                    <a:pt x="81" y="6"/>
                    <a:pt x="79" y="4"/>
                    <a:pt x="7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3" y="4"/>
                    <a:pt x="0" y="2"/>
                    <a:pt x="0" y="0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88" name="Rectangle 36"/>
            <p:cNvSpPr>
              <a:spLocks noChangeArrowheads="1"/>
            </p:cNvSpPr>
            <p:nvPr/>
          </p:nvSpPr>
          <p:spPr bwMode="auto">
            <a:xfrm>
              <a:off x="2379" y="3989"/>
              <a:ext cx="105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</a:rPr>
                <a:t>Import</a:t>
              </a:r>
              <a:r>
                <a:rPr lang="hu-HU" altLang="en-US" sz="1500">
                  <a:solidFill>
                    <a:srgbClr val="000000"/>
                  </a:solidFill>
                </a:rPr>
                <a:t>, kvóta nélkül</a:t>
              </a:r>
              <a:endParaRPr lang="en-US" altLang="en-US"/>
            </a:p>
          </p:txBody>
        </p:sp>
      </p:grpSp>
      <p:grpSp>
        <p:nvGrpSpPr>
          <p:cNvPr id="87078" name="Group 38"/>
          <p:cNvGrpSpPr>
            <a:grpSpLocks/>
          </p:cNvGrpSpPr>
          <p:nvPr/>
        </p:nvGrpSpPr>
        <p:grpSpPr bwMode="auto">
          <a:xfrm>
            <a:off x="5100638" y="4327525"/>
            <a:ext cx="2243137" cy="230188"/>
            <a:chOff x="3213" y="2726"/>
            <a:chExt cx="1413" cy="145"/>
          </a:xfrm>
        </p:grpSpPr>
        <p:sp>
          <p:nvSpPr>
            <p:cNvPr id="107585" name="Line 39"/>
            <p:cNvSpPr>
              <a:spLocks noChangeShapeType="1"/>
            </p:cNvSpPr>
            <p:nvPr/>
          </p:nvSpPr>
          <p:spPr bwMode="auto">
            <a:xfrm flipV="1">
              <a:off x="3213" y="2786"/>
              <a:ext cx="350" cy="5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86" name="Rectangle 40"/>
            <p:cNvSpPr>
              <a:spLocks noChangeArrowheads="1"/>
            </p:cNvSpPr>
            <p:nvPr/>
          </p:nvSpPr>
          <p:spPr bwMode="auto">
            <a:xfrm>
              <a:off x="3587" y="2726"/>
              <a:ext cx="103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Egyensúly kvótával</a:t>
              </a:r>
              <a:endParaRPr lang="en-US" altLang="en-US"/>
            </a:p>
          </p:txBody>
        </p:sp>
      </p:grpSp>
      <p:grpSp>
        <p:nvGrpSpPr>
          <p:cNvPr id="87082" name="Group 42"/>
          <p:cNvGrpSpPr>
            <a:grpSpLocks/>
          </p:cNvGrpSpPr>
          <p:nvPr/>
        </p:nvGrpSpPr>
        <p:grpSpPr bwMode="auto">
          <a:xfrm>
            <a:off x="3811588" y="2795588"/>
            <a:ext cx="1501775" cy="1141412"/>
            <a:chOff x="2401" y="1761"/>
            <a:chExt cx="946" cy="719"/>
          </a:xfrm>
        </p:grpSpPr>
        <p:sp>
          <p:nvSpPr>
            <p:cNvPr id="107581" name="Oval 43"/>
            <p:cNvSpPr>
              <a:spLocks noChangeArrowheads="1"/>
            </p:cNvSpPr>
            <p:nvPr/>
          </p:nvSpPr>
          <p:spPr bwMode="auto">
            <a:xfrm>
              <a:off x="2700" y="2403"/>
              <a:ext cx="76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582" name="Line 44"/>
            <p:cNvSpPr>
              <a:spLocks noChangeShapeType="1"/>
            </p:cNvSpPr>
            <p:nvPr/>
          </p:nvSpPr>
          <p:spPr bwMode="auto">
            <a:xfrm flipH="1" flipV="1">
              <a:off x="2721" y="2031"/>
              <a:ext cx="33" cy="36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83" name="Rectangle 45"/>
            <p:cNvSpPr>
              <a:spLocks noChangeArrowheads="1"/>
            </p:cNvSpPr>
            <p:nvPr/>
          </p:nvSpPr>
          <p:spPr bwMode="auto">
            <a:xfrm>
              <a:off x="2448" y="1761"/>
              <a:ext cx="8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Kereskedelem</a:t>
              </a:r>
            </a:p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nélkül egyensúly</a:t>
              </a:r>
              <a:endParaRPr lang="en-US" altLang="en-US"/>
            </a:p>
          </p:txBody>
        </p:sp>
        <p:sp>
          <p:nvSpPr>
            <p:cNvPr id="107584" name="Rectangle 46"/>
            <p:cNvSpPr>
              <a:spLocks noChangeArrowheads="1"/>
            </p:cNvSpPr>
            <p:nvPr/>
          </p:nvSpPr>
          <p:spPr bwMode="auto">
            <a:xfrm>
              <a:off x="2401" y="190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7087" name="Rectangle 47"/>
          <p:cNvSpPr>
            <a:spLocks noChangeArrowheads="1"/>
          </p:cNvSpPr>
          <p:nvPr/>
        </p:nvSpPr>
        <p:spPr bwMode="auto">
          <a:xfrm>
            <a:off x="5389563" y="3279775"/>
            <a:ext cx="4603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500">
                <a:solidFill>
                  <a:srgbClr val="000000"/>
                </a:solidFill>
              </a:rPr>
              <a:t>kvóta</a:t>
            </a:r>
            <a:endParaRPr lang="en-US" altLang="en-US"/>
          </a:p>
        </p:txBody>
      </p:sp>
      <p:grpSp>
        <p:nvGrpSpPr>
          <p:cNvPr id="87088" name="Group 48"/>
          <p:cNvGrpSpPr>
            <a:grpSpLocks/>
          </p:cNvGrpSpPr>
          <p:nvPr/>
        </p:nvGrpSpPr>
        <p:grpSpPr bwMode="auto">
          <a:xfrm>
            <a:off x="3452813" y="5226050"/>
            <a:ext cx="2125662" cy="604838"/>
            <a:chOff x="2175" y="3292"/>
            <a:chExt cx="1339" cy="381"/>
          </a:xfrm>
        </p:grpSpPr>
        <p:sp>
          <p:nvSpPr>
            <p:cNvPr id="107579" name="Freeform 49"/>
            <p:cNvSpPr>
              <a:spLocks/>
            </p:cNvSpPr>
            <p:nvPr/>
          </p:nvSpPr>
          <p:spPr bwMode="auto">
            <a:xfrm>
              <a:off x="2175" y="3585"/>
              <a:ext cx="951" cy="88"/>
            </a:xfrm>
            <a:custGeom>
              <a:avLst/>
              <a:gdLst>
                <a:gd name="T0" fmla="*/ 951 w 87"/>
                <a:gd name="T1" fmla="*/ 88 h 8"/>
                <a:gd name="T2" fmla="*/ 885 w 87"/>
                <a:gd name="T3" fmla="*/ 44 h 8"/>
                <a:gd name="T4" fmla="*/ 514 w 87"/>
                <a:gd name="T5" fmla="*/ 44 h 8"/>
                <a:gd name="T6" fmla="*/ 470 w 87"/>
                <a:gd name="T7" fmla="*/ 0 h 8"/>
                <a:gd name="T8" fmla="*/ 426 w 87"/>
                <a:gd name="T9" fmla="*/ 44 h 8"/>
                <a:gd name="T10" fmla="*/ 55 w 87"/>
                <a:gd name="T11" fmla="*/ 44 h 8"/>
                <a:gd name="T12" fmla="*/ 0 w 87"/>
                <a:gd name="T13" fmla="*/ 88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" h="8">
                  <a:moveTo>
                    <a:pt x="87" y="8"/>
                  </a:moveTo>
                  <a:cubicBezTo>
                    <a:pt x="87" y="5"/>
                    <a:pt x="84" y="4"/>
                    <a:pt x="81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5" y="4"/>
                    <a:pt x="43" y="2"/>
                    <a:pt x="43" y="0"/>
                  </a:cubicBezTo>
                  <a:cubicBezTo>
                    <a:pt x="43" y="2"/>
                    <a:pt x="41" y="4"/>
                    <a:pt x="3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5"/>
                    <a:pt x="0" y="8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80" name="Rectangle 50"/>
            <p:cNvSpPr>
              <a:spLocks noChangeArrowheads="1"/>
            </p:cNvSpPr>
            <p:nvPr/>
          </p:nvSpPr>
          <p:spPr bwMode="auto">
            <a:xfrm>
              <a:off x="2448" y="3292"/>
              <a:ext cx="10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Importált </a:t>
              </a:r>
            </a:p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Mennyiség kvótával</a:t>
              </a:r>
              <a:endParaRPr lang="en-US" altLang="en-US"/>
            </a:p>
          </p:txBody>
        </p:sp>
      </p:grpSp>
      <p:grpSp>
        <p:nvGrpSpPr>
          <p:cNvPr id="87092" name="Group 52"/>
          <p:cNvGrpSpPr>
            <a:grpSpLocks/>
          </p:cNvGrpSpPr>
          <p:nvPr/>
        </p:nvGrpSpPr>
        <p:grpSpPr bwMode="auto">
          <a:xfrm>
            <a:off x="4859338" y="4475163"/>
            <a:ext cx="227012" cy="1682750"/>
            <a:chOff x="3061" y="2819"/>
            <a:chExt cx="143" cy="1060"/>
          </a:xfrm>
        </p:grpSpPr>
        <p:sp>
          <p:nvSpPr>
            <p:cNvPr id="107574" name="Line 53"/>
            <p:cNvSpPr>
              <a:spLocks noChangeShapeType="1"/>
            </p:cNvSpPr>
            <p:nvPr/>
          </p:nvSpPr>
          <p:spPr bwMode="auto">
            <a:xfrm>
              <a:off x="3137" y="2852"/>
              <a:ext cx="1" cy="84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75" name="Oval 54"/>
            <p:cNvSpPr>
              <a:spLocks noChangeArrowheads="1"/>
            </p:cNvSpPr>
            <p:nvPr/>
          </p:nvSpPr>
          <p:spPr bwMode="auto">
            <a:xfrm>
              <a:off x="3104" y="2819"/>
              <a:ext cx="77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576" name="Freeform 55"/>
            <p:cNvSpPr>
              <a:spLocks/>
            </p:cNvSpPr>
            <p:nvPr/>
          </p:nvSpPr>
          <p:spPr bwMode="auto">
            <a:xfrm>
              <a:off x="3159" y="3811"/>
              <a:ext cx="36" cy="50"/>
            </a:xfrm>
            <a:custGeom>
              <a:avLst/>
              <a:gdLst>
                <a:gd name="T0" fmla="*/ 7 w 36"/>
                <a:gd name="T1" fmla="*/ 43 h 50"/>
                <a:gd name="T2" fmla="*/ 11 w 36"/>
                <a:gd name="T3" fmla="*/ 39 h 50"/>
                <a:gd name="T4" fmla="*/ 18 w 36"/>
                <a:gd name="T5" fmla="*/ 36 h 50"/>
                <a:gd name="T6" fmla="*/ 33 w 36"/>
                <a:gd name="T7" fmla="*/ 25 h 50"/>
                <a:gd name="T8" fmla="*/ 36 w 36"/>
                <a:gd name="T9" fmla="*/ 18 h 50"/>
                <a:gd name="T10" fmla="*/ 36 w 36"/>
                <a:gd name="T11" fmla="*/ 14 h 50"/>
                <a:gd name="T12" fmla="*/ 36 w 36"/>
                <a:gd name="T13" fmla="*/ 7 h 50"/>
                <a:gd name="T14" fmla="*/ 33 w 36"/>
                <a:gd name="T15" fmla="*/ 3 h 50"/>
                <a:gd name="T16" fmla="*/ 26 w 36"/>
                <a:gd name="T17" fmla="*/ 0 h 50"/>
                <a:gd name="T18" fmla="*/ 18 w 36"/>
                <a:gd name="T19" fmla="*/ 0 h 50"/>
                <a:gd name="T20" fmla="*/ 11 w 36"/>
                <a:gd name="T21" fmla="*/ 0 h 50"/>
                <a:gd name="T22" fmla="*/ 4 w 36"/>
                <a:gd name="T23" fmla="*/ 3 h 50"/>
                <a:gd name="T24" fmla="*/ 0 w 36"/>
                <a:gd name="T25" fmla="*/ 7 h 50"/>
                <a:gd name="T26" fmla="*/ 0 w 36"/>
                <a:gd name="T27" fmla="*/ 14 h 50"/>
                <a:gd name="T28" fmla="*/ 7 w 36"/>
                <a:gd name="T29" fmla="*/ 14 h 50"/>
                <a:gd name="T30" fmla="*/ 11 w 36"/>
                <a:gd name="T31" fmla="*/ 7 h 50"/>
                <a:gd name="T32" fmla="*/ 18 w 36"/>
                <a:gd name="T33" fmla="*/ 3 h 50"/>
                <a:gd name="T34" fmla="*/ 26 w 36"/>
                <a:gd name="T35" fmla="*/ 7 h 50"/>
                <a:gd name="T36" fmla="*/ 29 w 36"/>
                <a:gd name="T37" fmla="*/ 14 h 50"/>
                <a:gd name="T38" fmla="*/ 26 w 36"/>
                <a:gd name="T39" fmla="*/ 21 h 50"/>
                <a:gd name="T40" fmla="*/ 15 w 36"/>
                <a:gd name="T41" fmla="*/ 32 h 50"/>
                <a:gd name="T42" fmla="*/ 4 w 36"/>
                <a:gd name="T43" fmla="*/ 39 h 50"/>
                <a:gd name="T44" fmla="*/ 0 w 36"/>
                <a:gd name="T45" fmla="*/ 47 h 50"/>
                <a:gd name="T46" fmla="*/ 0 w 36"/>
                <a:gd name="T47" fmla="*/ 50 h 50"/>
                <a:gd name="T48" fmla="*/ 36 w 36"/>
                <a:gd name="T49" fmla="*/ 50 h 50"/>
                <a:gd name="T50" fmla="*/ 36 w 36"/>
                <a:gd name="T51" fmla="*/ 43 h 50"/>
                <a:gd name="T52" fmla="*/ 11 w 36"/>
                <a:gd name="T53" fmla="*/ 43 h 50"/>
                <a:gd name="T54" fmla="*/ 7 w 36"/>
                <a:gd name="T55" fmla="*/ 43 h 5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6" h="50">
                  <a:moveTo>
                    <a:pt x="7" y="43"/>
                  </a:moveTo>
                  <a:lnTo>
                    <a:pt x="11" y="39"/>
                  </a:lnTo>
                  <a:lnTo>
                    <a:pt x="18" y="36"/>
                  </a:lnTo>
                  <a:lnTo>
                    <a:pt x="33" y="25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6" y="7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7" y="14"/>
                  </a:lnTo>
                  <a:lnTo>
                    <a:pt x="11" y="7"/>
                  </a:lnTo>
                  <a:lnTo>
                    <a:pt x="18" y="3"/>
                  </a:lnTo>
                  <a:lnTo>
                    <a:pt x="26" y="7"/>
                  </a:lnTo>
                  <a:lnTo>
                    <a:pt x="29" y="14"/>
                  </a:lnTo>
                  <a:lnTo>
                    <a:pt x="26" y="21"/>
                  </a:lnTo>
                  <a:lnTo>
                    <a:pt x="15" y="32"/>
                  </a:lnTo>
                  <a:lnTo>
                    <a:pt x="4" y="39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11" y="43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77" name="Rectangle 56"/>
            <p:cNvSpPr>
              <a:spLocks noChangeArrowheads="1"/>
            </p:cNvSpPr>
            <p:nvPr/>
          </p:nvSpPr>
          <p:spPr bwMode="auto">
            <a:xfrm>
              <a:off x="3061" y="3735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7578" name="Rectangle 57"/>
            <p:cNvSpPr>
              <a:spLocks noChangeArrowheads="1"/>
            </p:cNvSpPr>
            <p:nvPr/>
          </p:nvSpPr>
          <p:spPr bwMode="auto">
            <a:xfrm>
              <a:off x="3152" y="3720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</p:grpSp>
      <p:grpSp>
        <p:nvGrpSpPr>
          <p:cNvPr id="87098" name="Group 58"/>
          <p:cNvGrpSpPr>
            <a:grpSpLocks/>
          </p:cNvGrpSpPr>
          <p:nvPr/>
        </p:nvGrpSpPr>
        <p:grpSpPr bwMode="auto">
          <a:xfrm>
            <a:off x="723900" y="4840288"/>
            <a:ext cx="6638925" cy="692150"/>
            <a:chOff x="456" y="3049"/>
            <a:chExt cx="4182" cy="436"/>
          </a:xfrm>
        </p:grpSpPr>
        <p:sp>
          <p:nvSpPr>
            <p:cNvPr id="107568" name="Line 59"/>
            <p:cNvSpPr>
              <a:spLocks noChangeShapeType="1"/>
            </p:cNvSpPr>
            <p:nvPr/>
          </p:nvSpPr>
          <p:spPr bwMode="auto">
            <a:xfrm>
              <a:off x="1223" y="3191"/>
              <a:ext cx="3128" cy="1"/>
            </a:xfrm>
            <a:prstGeom prst="line">
              <a:avLst/>
            </a:prstGeom>
            <a:noFill/>
            <a:ln w="523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69" name="Rectangle 60"/>
            <p:cNvSpPr>
              <a:spLocks noChangeArrowheads="1"/>
            </p:cNvSpPr>
            <p:nvPr/>
          </p:nvSpPr>
          <p:spPr bwMode="auto">
            <a:xfrm>
              <a:off x="4396" y="3125"/>
              <a:ext cx="24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500">
                  <a:solidFill>
                    <a:srgbClr val="000000"/>
                  </a:solidFill>
                </a:rPr>
                <a:t>VPÁ</a:t>
              </a:r>
              <a:endParaRPr lang="en-US" altLang="en-US"/>
            </a:p>
          </p:txBody>
        </p:sp>
        <p:grpSp>
          <p:nvGrpSpPr>
            <p:cNvPr id="107570" name="Group 62"/>
            <p:cNvGrpSpPr>
              <a:grpSpLocks/>
            </p:cNvGrpSpPr>
            <p:nvPr/>
          </p:nvGrpSpPr>
          <p:grpSpPr bwMode="auto">
            <a:xfrm>
              <a:off x="456" y="3049"/>
              <a:ext cx="652" cy="436"/>
              <a:chOff x="456" y="3049"/>
              <a:chExt cx="652" cy="436"/>
            </a:xfrm>
          </p:grpSpPr>
          <p:sp>
            <p:nvSpPr>
              <p:cNvPr id="107571" name="Rectangle 63"/>
              <p:cNvSpPr>
                <a:spLocks noChangeArrowheads="1"/>
              </p:cNvSpPr>
              <p:nvPr/>
            </p:nvSpPr>
            <p:spPr bwMode="auto">
              <a:xfrm>
                <a:off x="866" y="3122"/>
                <a:ext cx="24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VPÁ</a:t>
                </a:r>
                <a:endParaRPr lang="en-US" altLang="en-US"/>
              </a:p>
            </p:txBody>
          </p:sp>
          <p:sp>
            <p:nvSpPr>
              <p:cNvPr id="107572" name="Rectangle 65"/>
              <p:cNvSpPr>
                <a:spLocks noChangeArrowheads="1"/>
              </p:cNvSpPr>
              <p:nvPr/>
            </p:nvSpPr>
            <p:spPr bwMode="auto">
              <a:xfrm>
                <a:off x="456" y="3049"/>
                <a:ext cx="318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Ár </a:t>
                </a:r>
              </a:p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Kvóta</a:t>
                </a:r>
              </a:p>
              <a:p>
                <a:pPr eaLnBrk="1" hangingPunct="1"/>
                <a:r>
                  <a:rPr lang="hu-HU" altLang="en-US" sz="1500">
                    <a:solidFill>
                      <a:srgbClr val="000000"/>
                    </a:solidFill>
                  </a:rPr>
                  <a:t>nélkül</a:t>
                </a:r>
                <a:endParaRPr lang="en-US" altLang="en-US"/>
              </a:p>
            </p:txBody>
          </p:sp>
          <p:sp>
            <p:nvSpPr>
              <p:cNvPr id="107573" name="Rectangle 68"/>
              <p:cNvSpPr>
                <a:spLocks noChangeArrowheads="1"/>
              </p:cNvSpPr>
              <p:nvPr/>
            </p:nvSpPr>
            <p:spPr bwMode="auto">
              <a:xfrm>
                <a:off x="766" y="3197"/>
                <a:ext cx="7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500">
                    <a:solidFill>
                      <a:srgbClr val="000000"/>
                    </a:solidFill>
                  </a:rPr>
                  <a:t>=</a:t>
                </a:r>
                <a:endParaRPr lang="en-US" altLang="en-US"/>
              </a:p>
            </p:txBody>
          </p:sp>
        </p:grpSp>
      </p:grpSp>
      <p:grpSp>
        <p:nvGrpSpPr>
          <p:cNvPr id="87109" name="Group 69"/>
          <p:cNvGrpSpPr>
            <a:grpSpLocks/>
          </p:cNvGrpSpPr>
          <p:nvPr/>
        </p:nvGrpSpPr>
        <p:grpSpPr bwMode="auto">
          <a:xfrm>
            <a:off x="3316288" y="4475163"/>
            <a:ext cx="220662" cy="1682750"/>
            <a:chOff x="2089" y="2819"/>
            <a:chExt cx="139" cy="1060"/>
          </a:xfrm>
        </p:grpSpPr>
        <p:sp>
          <p:nvSpPr>
            <p:cNvPr id="107563" name="Line 70"/>
            <p:cNvSpPr>
              <a:spLocks noChangeShapeType="1"/>
            </p:cNvSpPr>
            <p:nvPr/>
          </p:nvSpPr>
          <p:spPr bwMode="auto">
            <a:xfrm>
              <a:off x="2164" y="2852"/>
              <a:ext cx="1" cy="84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64" name="Freeform 71"/>
            <p:cNvSpPr>
              <a:spLocks/>
            </p:cNvSpPr>
            <p:nvPr/>
          </p:nvSpPr>
          <p:spPr bwMode="auto">
            <a:xfrm>
              <a:off x="2183" y="3811"/>
              <a:ext cx="36" cy="50"/>
            </a:xfrm>
            <a:custGeom>
              <a:avLst/>
              <a:gdLst>
                <a:gd name="T0" fmla="*/ 7 w 36"/>
                <a:gd name="T1" fmla="*/ 43 h 50"/>
                <a:gd name="T2" fmla="*/ 11 w 36"/>
                <a:gd name="T3" fmla="*/ 39 h 50"/>
                <a:gd name="T4" fmla="*/ 18 w 36"/>
                <a:gd name="T5" fmla="*/ 36 h 50"/>
                <a:gd name="T6" fmla="*/ 33 w 36"/>
                <a:gd name="T7" fmla="*/ 25 h 50"/>
                <a:gd name="T8" fmla="*/ 36 w 36"/>
                <a:gd name="T9" fmla="*/ 18 h 50"/>
                <a:gd name="T10" fmla="*/ 36 w 36"/>
                <a:gd name="T11" fmla="*/ 14 h 50"/>
                <a:gd name="T12" fmla="*/ 36 w 36"/>
                <a:gd name="T13" fmla="*/ 7 h 50"/>
                <a:gd name="T14" fmla="*/ 33 w 36"/>
                <a:gd name="T15" fmla="*/ 3 h 50"/>
                <a:gd name="T16" fmla="*/ 26 w 36"/>
                <a:gd name="T17" fmla="*/ 0 h 50"/>
                <a:gd name="T18" fmla="*/ 18 w 36"/>
                <a:gd name="T19" fmla="*/ 0 h 50"/>
                <a:gd name="T20" fmla="*/ 11 w 36"/>
                <a:gd name="T21" fmla="*/ 0 h 50"/>
                <a:gd name="T22" fmla="*/ 4 w 36"/>
                <a:gd name="T23" fmla="*/ 3 h 50"/>
                <a:gd name="T24" fmla="*/ 0 w 36"/>
                <a:gd name="T25" fmla="*/ 7 h 50"/>
                <a:gd name="T26" fmla="*/ 0 w 36"/>
                <a:gd name="T27" fmla="*/ 14 h 50"/>
                <a:gd name="T28" fmla="*/ 7 w 36"/>
                <a:gd name="T29" fmla="*/ 14 h 50"/>
                <a:gd name="T30" fmla="*/ 11 w 36"/>
                <a:gd name="T31" fmla="*/ 7 h 50"/>
                <a:gd name="T32" fmla="*/ 18 w 36"/>
                <a:gd name="T33" fmla="*/ 3 h 50"/>
                <a:gd name="T34" fmla="*/ 26 w 36"/>
                <a:gd name="T35" fmla="*/ 7 h 50"/>
                <a:gd name="T36" fmla="*/ 29 w 36"/>
                <a:gd name="T37" fmla="*/ 14 h 50"/>
                <a:gd name="T38" fmla="*/ 26 w 36"/>
                <a:gd name="T39" fmla="*/ 21 h 50"/>
                <a:gd name="T40" fmla="*/ 15 w 36"/>
                <a:gd name="T41" fmla="*/ 32 h 50"/>
                <a:gd name="T42" fmla="*/ 4 w 36"/>
                <a:gd name="T43" fmla="*/ 39 h 50"/>
                <a:gd name="T44" fmla="*/ 0 w 36"/>
                <a:gd name="T45" fmla="*/ 47 h 50"/>
                <a:gd name="T46" fmla="*/ 0 w 36"/>
                <a:gd name="T47" fmla="*/ 50 h 50"/>
                <a:gd name="T48" fmla="*/ 36 w 36"/>
                <a:gd name="T49" fmla="*/ 50 h 50"/>
                <a:gd name="T50" fmla="*/ 36 w 36"/>
                <a:gd name="T51" fmla="*/ 43 h 50"/>
                <a:gd name="T52" fmla="*/ 11 w 36"/>
                <a:gd name="T53" fmla="*/ 43 h 50"/>
                <a:gd name="T54" fmla="*/ 7 w 36"/>
                <a:gd name="T55" fmla="*/ 43 h 5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6" h="50">
                  <a:moveTo>
                    <a:pt x="7" y="43"/>
                  </a:moveTo>
                  <a:lnTo>
                    <a:pt x="11" y="39"/>
                  </a:lnTo>
                  <a:lnTo>
                    <a:pt x="18" y="36"/>
                  </a:lnTo>
                  <a:lnTo>
                    <a:pt x="33" y="25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6" y="7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7" y="14"/>
                  </a:lnTo>
                  <a:lnTo>
                    <a:pt x="11" y="7"/>
                  </a:lnTo>
                  <a:lnTo>
                    <a:pt x="18" y="3"/>
                  </a:lnTo>
                  <a:lnTo>
                    <a:pt x="26" y="7"/>
                  </a:lnTo>
                  <a:lnTo>
                    <a:pt x="29" y="14"/>
                  </a:lnTo>
                  <a:lnTo>
                    <a:pt x="26" y="21"/>
                  </a:lnTo>
                  <a:lnTo>
                    <a:pt x="15" y="32"/>
                  </a:lnTo>
                  <a:lnTo>
                    <a:pt x="4" y="39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11" y="43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65" name="Rectangle 72"/>
            <p:cNvSpPr>
              <a:spLocks noChangeArrowheads="1"/>
            </p:cNvSpPr>
            <p:nvPr/>
          </p:nvSpPr>
          <p:spPr bwMode="auto">
            <a:xfrm>
              <a:off x="2089" y="3735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7566" name="Rectangle 73"/>
            <p:cNvSpPr>
              <a:spLocks noChangeArrowheads="1"/>
            </p:cNvSpPr>
            <p:nvPr/>
          </p:nvSpPr>
          <p:spPr bwMode="auto">
            <a:xfrm>
              <a:off x="2180" y="3720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  <p:sp>
          <p:nvSpPr>
            <p:cNvPr id="107567" name="Oval 74"/>
            <p:cNvSpPr>
              <a:spLocks noChangeArrowheads="1"/>
            </p:cNvSpPr>
            <p:nvPr/>
          </p:nvSpPr>
          <p:spPr bwMode="auto">
            <a:xfrm>
              <a:off x="2131" y="2819"/>
              <a:ext cx="75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7115" name="Group 75"/>
          <p:cNvGrpSpPr>
            <a:grpSpLocks/>
          </p:cNvGrpSpPr>
          <p:nvPr/>
        </p:nvGrpSpPr>
        <p:grpSpPr bwMode="auto">
          <a:xfrm>
            <a:off x="5372100" y="4995863"/>
            <a:ext cx="227013" cy="1162050"/>
            <a:chOff x="3384" y="3147"/>
            <a:chExt cx="143" cy="732"/>
          </a:xfrm>
        </p:grpSpPr>
        <p:sp>
          <p:nvSpPr>
            <p:cNvPr id="107558" name="Line 76"/>
            <p:cNvSpPr>
              <a:spLocks noChangeShapeType="1"/>
            </p:cNvSpPr>
            <p:nvPr/>
          </p:nvSpPr>
          <p:spPr bwMode="auto">
            <a:xfrm>
              <a:off x="3465" y="3191"/>
              <a:ext cx="1" cy="503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59" name="Freeform 77"/>
            <p:cNvSpPr>
              <a:spLocks/>
            </p:cNvSpPr>
            <p:nvPr/>
          </p:nvSpPr>
          <p:spPr bwMode="auto">
            <a:xfrm>
              <a:off x="3486" y="3811"/>
              <a:ext cx="21" cy="50"/>
            </a:xfrm>
            <a:custGeom>
              <a:avLst/>
              <a:gdLst>
                <a:gd name="T0" fmla="*/ 21 w 21"/>
                <a:gd name="T1" fmla="*/ 0 h 50"/>
                <a:gd name="T2" fmla="*/ 18 w 21"/>
                <a:gd name="T3" fmla="*/ 0 h 50"/>
                <a:gd name="T4" fmla="*/ 11 w 21"/>
                <a:gd name="T5" fmla="*/ 7 h 50"/>
                <a:gd name="T6" fmla="*/ 0 w 21"/>
                <a:gd name="T7" fmla="*/ 10 h 50"/>
                <a:gd name="T8" fmla="*/ 0 w 21"/>
                <a:gd name="T9" fmla="*/ 18 h 50"/>
                <a:gd name="T10" fmla="*/ 7 w 21"/>
                <a:gd name="T11" fmla="*/ 14 h 50"/>
                <a:gd name="T12" fmla="*/ 14 w 21"/>
                <a:gd name="T13" fmla="*/ 10 h 50"/>
                <a:gd name="T14" fmla="*/ 14 w 21"/>
                <a:gd name="T15" fmla="*/ 50 h 50"/>
                <a:gd name="T16" fmla="*/ 21 w 21"/>
                <a:gd name="T17" fmla="*/ 50 h 50"/>
                <a:gd name="T18" fmla="*/ 21 w 21"/>
                <a:gd name="T19" fmla="*/ 3 h 50"/>
                <a:gd name="T20" fmla="*/ 21 w 21"/>
                <a:gd name="T21" fmla="*/ 0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" h="50">
                  <a:moveTo>
                    <a:pt x="21" y="0"/>
                  </a:moveTo>
                  <a:lnTo>
                    <a:pt x="18" y="0"/>
                  </a:lnTo>
                  <a:lnTo>
                    <a:pt x="11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7" y="14"/>
                  </a:lnTo>
                  <a:lnTo>
                    <a:pt x="14" y="10"/>
                  </a:lnTo>
                  <a:lnTo>
                    <a:pt x="14" y="50"/>
                  </a:lnTo>
                  <a:lnTo>
                    <a:pt x="21" y="50"/>
                  </a:lnTo>
                  <a:lnTo>
                    <a:pt x="21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60" name="Rectangle 78"/>
            <p:cNvSpPr>
              <a:spLocks noChangeArrowheads="1"/>
            </p:cNvSpPr>
            <p:nvPr/>
          </p:nvSpPr>
          <p:spPr bwMode="auto">
            <a:xfrm>
              <a:off x="3384" y="3735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7561" name="Rectangle 79"/>
            <p:cNvSpPr>
              <a:spLocks noChangeArrowheads="1"/>
            </p:cNvSpPr>
            <p:nvPr/>
          </p:nvSpPr>
          <p:spPr bwMode="auto">
            <a:xfrm>
              <a:off x="3475" y="3720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107562" name="Oval 80"/>
            <p:cNvSpPr>
              <a:spLocks noChangeArrowheads="1"/>
            </p:cNvSpPr>
            <p:nvPr/>
          </p:nvSpPr>
          <p:spPr bwMode="auto">
            <a:xfrm>
              <a:off x="3432" y="3147"/>
              <a:ext cx="75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7121" name="Group 81"/>
          <p:cNvGrpSpPr>
            <a:grpSpLocks/>
          </p:cNvGrpSpPr>
          <p:nvPr/>
        </p:nvGrpSpPr>
        <p:grpSpPr bwMode="auto">
          <a:xfrm>
            <a:off x="2578100" y="4995863"/>
            <a:ext cx="220663" cy="1162050"/>
            <a:chOff x="1624" y="3147"/>
            <a:chExt cx="139" cy="732"/>
          </a:xfrm>
        </p:grpSpPr>
        <p:sp>
          <p:nvSpPr>
            <p:cNvPr id="107553" name="Line 82"/>
            <p:cNvSpPr>
              <a:spLocks noChangeShapeType="1"/>
            </p:cNvSpPr>
            <p:nvPr/>
          </p:nvSpPr>
          <p:spPr bwMode="auto">
            <a:xfrm>
              <a:off x="1694" y="3191"/>
              <a:ext cx="1" cy="503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54" name="Freeform 83"/>
            <p:cNvSpPr>
              <a:spLocks/>
            </p:cNvSpPr>
            <p:nvPr/>
          </p:nvSpPr>
          <p:spPr bwMode="auto">
            <a:xfrm>
              <a:off x="1722" y="3811"/>
              <a:ext cx="22" cy="50"/>
            </a:xfrm>
            <a:custGeom>
              <a:avLst/>
              <a:gdLst>
                <a:gd name="T0" fmla="*/ 22 w 22"/>
                <a:gd name="T1" fmla="*/ 0 h 50"/>
                <a:gd name="T2" fmla="*/ 19 w 22"/>
                <a:gd name="T3" fmla="*/ 0 h 50"/>
                <a:gd name="T4" fmla="*/ 11 w 22"/>
                <a:gd name="T5" fmla="*/ 7 h 50"/>
                <a:gd name="T6" fmla="*/ 0 w 22"/>
                <a:gd name="T7" fmla="*/ 10 h 50"/>
                <a:gd name="T8" fmla="*/ 0 w 22"/>
                <a:gd name="T9" fmla="*/ 18 h 50"/>
                <a:gd name="T10" fmla="*/ 8 w 22"/>
                <a:gd name="T11" fmla="*/ 14 h 50"/>
                <a:gd name="T12" fmla="*/ 15 w 22"/>
                <a:gd name="T13" fmla="*/ 10 h 50"/>
                <a:gd name="T14" fmla="*/ 15 w 22"/>
                <a:gd name="T15" fmla="*/ 50 h 50"/>
                <a:gd name="T16" fmla="*/ 22 w 22"/>
                <a:gd name="T17" fmla="*/ 50 h 50"/>
                <a:gd name="T18" fmla="*/ 22 w 22"/>
                <a:gd name="T19" fmla="*/ 3 h 50"/>
                <a:gd name="T20" fmla="*/ 22 w 22"/>
                <a:gd name="T21" fmla="*/ 0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50">
                  <a:moveTo>
                    <a:pt x="22" y="0"/>
                  </a:moveTo>
                  <a:lnTo>
                    <a:pt x="19" y="0"/>
                  </a:lnTo>
                  <a:lnTo>
                    <a:pt x="11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8" y="14"/>
                  </a:lnTo>
                  <a:lnTo>
                    <a:pt x="15" y="10"/>
                  </a:lnTo>
                  <a:lnTo>
                    <a:pt x="15" y="50"/>
                  </a:lnTo>
                  <a:lnTo>
                    <a:pt x="22" y="50"/>
                  </a:lnTo>
                  <a:lnTo>
                    <a:pt x="22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55" name="Rectangle 84"/>
            <p:cNvSpPr>
              <a:spLocks noChangeArrowheads="1"/>
            </p:cNvSpPr>
            <p:nvPr/>
          </p:nvSpPr>
          <p:spPr bwMode="auto">
            <a:xfrm>
              <a:off x="1624" y="3735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</a:rPr>
                <a:t>Q</a:t>
              </a:r>
              <a:endParaRPr lang="en-US" altLang="en-US"/>
            </a:p>
          </p:txBody>
        </p:sp>
        <p:sp>
          <p:nvSpPr>
            <p:cNvPr id="107556" name="Rectangle 85"/>
            <p:cNvSpPr>
              <a:spLocks noChangeArrowheads="1"/>
            </p:cNvSpPr>
            <p:nvPr/>
          </p:nvSpPr>
          <p:spPr bwMode="auto">
            <a:xfrm>
              <a:off x="1715" y="3720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900" i="1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  <p:sp>
          <p:nvSpPr>
            <p:cNvPr id="107557" name="Oval 86"/>
            <p:cNvSpPr>
              <a:spLocks noChangeArrowheads="1"/>
            </p:cNvSpPr>
            <p:nvPr/>
          </p:nvSpPr>
          <p:spPr bwMode="auto">
            <a:xfrm>
              <a:off x="1661" y="3147"/>
              <a:ext cx="75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7545" name="Rectangle 8"/>
          <p:cNvSpPr>
            <a:spLocks noChangeArrowheads="1"/>
          </p:cNvSpPr>
          <p:nvPr/>
        </p:nvSpPr>
        <p:spPr bwMode="auto">
          <a:xfrm>
            <a:off x="2779713" y="3533775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107546" name="Rectangle 14"/>
          <p:cNvSpPr>
            <a:spLocks noChangeArrowheads="1"/>
          </p:cNvSpPr>
          <p:nvPr/>
        </p:nvSpPr>
        <p:spPr bwMode="auto">
          <a:xfrm>
            <a:off x="2336800" y="4708525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C</a:t>
            </a:r>
            <a:endParaRPr lang="en-US" altLang="en-US"/>
          </a:p>
        </p:txBody>
      </p:sp>
      <p:sp>
        <p:nvSpPr>
          <p:cNvPr id="107547" name="Rectangle 25"/>
          <p:cNvSpPr>
            <a:spLocks noChangeArrowheads="1"/>
          </p:cNvSpPr>
          <p:nvPr/>
        </p:nvSpPr>
        <p:spPr bwMode="auto">
          <a:xfrm>
            <a:off x="3152775" y="4784725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D</a:t>
            </a:r>
            <a:endParaRPr lang="en-US" altLang="en-US"/>
          </a:p>
        </p:txBody>
      </p:sp>
      <p:sp>
        <p:nvSpPr>
          <p:cNvPr id="107548" name="Rectangle 21"/>
          <p:cNvSpPr>
            <a:spLocks noChangeArrowheads="1"/>
          </p:cNvSpPr>
          <p:nvPr/>
        </p:nvSpPr>
        <p:spPr bwMode="auto">
          <a:xfrm>
            <a:off x="2060575" y="5145088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G</a:t>
            </a:r>
            <a:endParaRPr lang="en-US" altLang="en-US"/>
          </a:p>
        </p:txBody>
      </p:sp>
      <p:sp>
        <p:nvSpPr>
          <p:cNvPr id="107549" name="Rectangle 18"/>
          <p:cNvSpPr>
            <a:spLocks noChangeArrowheads="1"/>
          </p:cNvSpPr>
          <p:nvPr/>
        </p:nvSpPr>
        <p:spPr bwMode="auto">
          <a:xfrm>
            <a:off x="4186238" y="4189413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B</a:t>
            </a:r>
            <a:endParaRPr lang="en-US" altLang="en-US"/>
          </a:p>
        </p:txBody>
      </p:sp>
      <p:sp>
        <p:nvSpPr>
          <p:cNvPr id="107550" name="Rectangle 11"/>
          <p:cNvSpPr>
            <a:spLocks noChangeArrowheads="1"/>
          </p:cNvSpPr>
          <p:nvPr/>
        </p:nvSpPr>
        <p:spPr bwMode="auto">
          <a:xfrm>
            <a:off x="4030663" y="4695825"/>
            <a:ext cx="1635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E'</a:t>
            </a:r>
            <a:endParaRPr lang="en-US" altLang="en-US"/>
          </a:p>
        </p:txBody>
      </p:sp>
      <p:sp>
        <p:nvSpPr>
          <p:cNvPr id="83" name="Rectangle 26"/>
          <p:cNvSpPr>
            <a:spLocks noChangeArrowheads="1"/>
          </p:cNvSpPr>
          <p:nvPr/>
        </p:nvSpPr>
        <p:spPr bwMode="auto">
          <a:xfrm>
            <a:off x="4629150" y="4833938"/>
            <a:ext cx="1952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E"</a:t>
            </a:r>
            <a:endParaRPr lang="en-US" altLang="en-US"/>
          </a:p>
        </p:txBody>
      </p:sp>
      <p:sp>
        <p:nvSpPr>
          <p:cNvPr id="107552" name="Rectangle 29"/>
          <p:cNvSpPr>
            <a:spLocks noChangeArrowheads="1"/>
          </p:cNvSpPr>
          <p:nvPr/>
        </p:nvSpPr>
        <p:spPr bwMode="auto">
          <a:xfrm>
            <a:off x="5067300" y="4822825"/>
            <a:ext cx="1158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</a:rPr>
              <a:t>F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239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100263" y="2719388"/>
            <a:ext cx="674687" cy="996950"/>
          </a:xfrm>
          <a:prstGeom prst="rect">
            <a:avLst/>
          </a:prstGeom>
          <a:solidFill>
            <a:srgbClr val="CDF3FF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5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F61874A-2048-4ECA-936E-D3E07F1D1614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9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1778000" y="2014538"/>
            <a:ext cx="1984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900">
                <a:latin typeface="Arial Narrow" pitchFamily="34" charset="0"/>
                <a:ea typeface="MS PGothic" pitchFamily="34" charset="-128"/>
              </a:rPr>
              <a:t>Ár</a:t>
            </a:r>
            <a:endParaRPr lang="en-GB" altLang="en-US" sz="19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1828800" y="4279900"/>
            <a:ext cx="22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50</a:t>
            </a: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1828800" y="3613150"/>
            <a:ext cx="22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70</a:t>
            </a:r>
          </a:p>
        </p:txBody>
      </p:sp>
      <p:sp>
        <p:nvSpPr>
          <p:cNvPr id="54283" name="Rectangle 10"/>
          <p:cNvSpPr>
            <a:spLocks noChangeArrowheads="1"/>
          </p:cNvSpPr>
          <p:nvPr/>
        </p:nvSpPr>
        <p:spPr bwMode="auto">
          <a:xfrm>
            <a:off x="1828800" y="3279775"/>
            <a:ext cx="22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80</a:t>
            </a:r>
          </a:p>
        </p:txBody>
      </p:sp>
      <p:sp>
        <p:nvSpPr>
          <p:cNvPr id="54284" name="Rectangle 11"/>
          <p:cNvSpPr>
            <a:spLocks noChangeArrowheads="1"/>
          </p:cNvSpPr>
          <p:nvPr/>
        </p:nvSpPr>
        <p:spPr bwMode="auto">
          <a:xfrm>
            <a:off x="1930400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54285" name="Rectangle 12"/>
          <p:cNvSpPr>
            <a:spLocks noChangeArrowheads="1"/>
          </p:cNvSpPr>
          <p:nvPr/>
        </p:nvSpPr>
        <p:spPr bwMode="auto">
          <a:xfrm>
            <a:off x="1633538" y="2606675"/>
            <a:ext cx="3889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 100</a:t>
            </a:r>
          </a:p>
        </p:txBody>
      </p:sp>
      <p:sp>
        <p:nvSpPr>
          <p:cNvPr id="54286" name="Line 13"/>
          <p:cNvSpPr>
            <a:spLocks noChangeShapeType="1"/>
          </p:cNvSpPr>
          <p:nvPr/>
        </p:nvSpPr>
        <p:spPr bwMode="auto">
          <a:xfrm flipH="1">
            <a:off x="2093913" y="4387850"/>
            <a:ext cx="12223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14"/>
          <p:cNvSpPr>
            <a:spLocks noChangeShapeType="1"/>
          </p:cNvSpPr>
          <p:nvPr/>
        </p:nvSpPr>
        <p:spPr bwMode="auto">
          <a:xfrm flipH="1">
            <a:off x="2093913" y="3719513"/>
            <a:ext cx="1222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Line 15"/>
          <p:cNvSpPr>
            <a:spLocks noChangeShapeType="1"/>
          </p:cNvSpPr>
          <p:nvPr/>
        </p:nvSpPr>
        <p:spPr bwMode="auto">
          <a:xfrm flipH="1">
            <a:off x="2093913" y="3382963"/>
            <a:ext cx="1222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Line 16"/>
          <p:cNvSpPr>
            <a:spLocks noChangeShapeType="1"/>
          </p:cNvSpPr>
          <p:nvPr/>
        </p:nvSpPr>
        <p:spPr bwMode="auto">
          <a:xfrm flipH="1">
            <a:off x="2093913" y="2713038"/>
            <a:ext cx="1222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Rectangle 17"/>
          <p:cNvSpPr>
            <a:spLocks noChangeArrowheads="1"/>
          </p:cNvSpPr>
          <p:nvPr/>
        </p:nvSpPr>
        <p:spPr bwMode="auto">
          <a:xfrm>
            <a:off x="2716213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54291" name="Rectangle 18"/>
          <p:cNvSpPr>
            <a:spLocks noChangeArrowheads="1"/>
          </p:cNvSpPr>
          <p:nvPr/>
        </p:nvSpPr>
        <p:spPr bwMode="auto">
          <a:xfrm>
            <a:off x="3405188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54292" name="Rectangle 19"/>
          <p:cNvSpPr>
            <a:spLocks noChangeArrowheads="1"/>
          </p:cNvSpPr>
          <p:nvPr/>
        </p:nvSpPr>
        <p:spPr bwMode="auto">
          <a:xfrm>
            <a:off x="4094163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3</a:t>
            </a:r>
          </a:p>
        </p:txBody>
      </p:sp>
      <p:sp>
        <p:nvSpPr>
          <p:cNvPr id="54293" name="Rectangle 20"/>
          <p:cNvSpPr>
            <a:spLocks noChangeArrowheads="1"/>
          </p:cNvSpPr>
          <p:nvPr/>
        </p:nvSpPr>
        <p:spPr bwMode="auto">
          <a:xfrm>
            <a:off x="4764088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4</a:t>
            </a:r>
          </a:p>
        </p:txBody>
      </p:sp>
      <p:sp>
        <p:nvSpPr>
          <p:cNvPr id="54294" name="Line 21"/>
          <p:cNvSpPr>
            <a:spLocks noChangeShapeType="1"/>
          </p:cNvSpPr>
          <p:nvPr/>
        </p:nvSpPr>
        <p:spPr bwMode="auto">
          <a:xfrm>
            <a:off x="2781300" y="5954713"/>
            <a:ext cx="1588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Line 22"/>
          <p:cNvSpPr>
            <a:spLocks noChangeShapeType="1"/>
          </p:cNvSpPr>
          <p:nvPr/>
        </p:nvSpPr>
        <p:spPr bwMode="auto">
          <a:xfrm>
            <a:off x="3452813" y="5954713"/>
            <a:ext cx="1587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Line 23"/>
          <p:cNvSpPr>
            <a:spLocks noChangeShapeType="1"/>
          </p:cNvSpPr>
          <p:nvPr/>
        </p:nvSpPr>
        <p:spPr bwMode="auto">
          <a:xfrm>
            <a:off x="4121150" y="5954713"/>
            <a:ext cx="1588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Line 24"/>
          <p:cNvSpPr>
            <a:spLocks noChangeShapeType="1"/>
          </p:cNvSpPr>
          <p:nvPr/>
        </p:nvSpPr>
        <p:spPr bwMode="auto">
          <a:xfrm>
            <a:off x="4808538" y="5954713"/>
            <a:ext cx="1587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Rectangle 25"/>
          <p:cNvSpPr>
            <a:spLocks noChangeArrowheads="1"/>
          </p:cNvSpPr>
          <p:nvPr/>
        </p:nvSpPr>
        <p:spPr bwMode="auto">
          <a:xfrm>
            <a:off x="6710363" y="6092825"/>
            <a:ext cx="96361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900">
                <a:latin typeface="Arial Narrow" pitchFamily="34" charset="0"/>
                <a:ea typeface="MS PGothic" pitchFamily="34" charset="-128"/>
              </a:rPr>
              <a:t>Mennyiség</a:t>
            </a:r>
            <a:endParaRPr lang="en-GB" altLang="en-US" sz="19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30426" name="Freeform 26"/>
          <p:cNvSpPr>
            <a:spLocks/>
          </p:cNvSpPr>
          <p:nvPr/>
        </p:nvSpPr>
        <p:spPr bwMode="auto">
          <a:xfrm>
            <a:off x="2093913" y="2063750"/>
            <a:ext cx="5313362" cy="3998913"/>
          </a:xfrm>
          <a:custGeom>
            <a:avLst/>
            <a:gdLst>
              <a:gd name="T0" fmla="*/ 0 w 3347"/>
              <a:gd name="T1" fmla="*/ 0 h 2519"/>
              <a:gd name="T2" fmla="*/ 0 w 3347"/>
              <a:gd name="T3" fmla="*/ 3997325 h 2519"/>
              <a:gd name="T4" fmla="*/ 5311775 w 3347"/>
              <a:gd name="T5" fmla="*/ 3997325 h 25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47" h="2519">
                <a:moveTo>
                  <a:pt x="0" y="0"/>
                </a:moveTo>
                <a:lnTo>
                  <a:pt x="0" y="2518"/>
                </a:lnTo>
                <a:lnTo>
                  <a:pt x="3346" y="251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300" name="Rectangle 27"/>
          <p:cNvSpPr>
            <a:spLocks noChangeArrowheads="1"/>
          </p:cNvSpPr>
          <p:nvPr/>
        </p:nvSpPr>
        <p:spPr bwMode="auto">
          <a:xfrm>
            <a:off x="2100263" y="2719388"/>
            <a:ext cx="674687" cy="657225"/>
          </a:xfrm>
          <a:prstGeom prst="rect">
            <a:avLst/>
          </a:prstGeom>
          <a:solidFill>
            <a:srgbClr val="CDF3FF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301" name="Line 28"/>
          <p:cNvSpPr>
            <a:spLocks noChangeShapeType="1"/>
          </p:cNvSpPr>
          <p:nvPr/>
        </p:nvSpPr>
        <p:spPr bwMode="auto">
          <a:xfrm>
            <a:off x="2716213" y="2989263"/>
            <a:ext cx="847725" cy="7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Rectangle 29"/>
          <p:cNvSpPr>
            <a:spLocks noChangeArrowheads="1"/>
          </p:cNvSpPr>
          <p:nvPr/>
        </p:nvSpPr>
        <p:spPr bwMode="auto">
          <a:xfrm>
            <a:off x="3563938" y="2852738"/>
            <a:ext cx="407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2400" dirty="0">
                <a:latin typeface="Arial Narrow" pitchFamily="34" charset="0"/>
                <a:ea typeface="MS PGothic" pitchFamily="34" charset="-128"/>
              </a:rPr>
              <a:t>John</a:t>
            </a:r>
            <a:r>
              <a:rPr lang="hu-HU" altLang="en-US" sz="2400" dirty="0">
                <a:latin typeface="Arial Narrow" pitchFamily="34" charset="0"/>
                <a:ea typeface="MS PGothic" pitchFamily="34" charset="-128"/>
              </a:rPr>
              <a:t> fogyasztói többlete</a:t>
            </a:r>
            <a:r>
              <a:rPr lang="en-GB" altLang="en-US" sz="2400" dirty="0">
                <a:latin typeface="Arial Narrow" pitchFamily="34" charset="0"/>
                <a:ea typeface="MS PGothic" pitchFamily="34" charset="-128"/>
              </a:rPr>
              <a:t> </a:t>
            </a:r>
            <a:r>
              <a:rPr lang="en-GB" altLang="en-US" sz="2400" dirty="0" smtClean="0">
                <a:latin typeface="Arial Narrow" pitchFamily="34" charset="0"/>
                <a:ea typeface="MS PGothic" pitchFamily="34" charset="-128"/>
              </a:rPr>
              <a:t>(</a:t>
            </a:r>
            <a:r>
              <a:rPr lang="hu-HU" altLang="en-US" sz="2400" dirty="0">
                <a:latin typeface="Arial Narrow" pitchFamily="34" charset="0"/>
                <a:ea typeface="MS PGothic" pitchFamily="34" charset="-128"/>
              </a:rPr>
              <a:t>2</a:t>
            </a:r>
            <a:r>
              <a:rPr lang="en-GB" altLang="en-US" sz="2400" dirty="0" smtClean="0">
                <a:latin typeface="Arial Narrow" pitchFamily="34" charset="0"/>
                <a:ea typeface="MS PGothic" pitchFamily="34" charset="-128"/>
              </a:rPr>
              <a:t>0 </a:t>
            </a:r>
            <a:r>
              <a:rPr lang="en-GB" altLang="en-US" sz="2400" dirty="0">
                <a:latin typeface="Arial Narrow" pitchFamily="34" charset="0"/>
                <a:ea typeface="MS PGothic" pitchFamily="34" charset="-128"/>
              </a:rPr>
              <a:t>euro)</a:t>
            </a:r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2787650" y="3387725"/>
            <a:ext cx="657225" cy="323850"/>
          </a:xfrm>
          <a:prstGeom prst="rect">
            <a:avLst/>
          </a:prstGeom>
          <a:solidFill>
            <a:srgbClr val="9AE1FF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>
            <a:off x="3384550" y="3560763"/>
            <a:ext cx="10033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4500563" y="3352800"/>
            <a:ext cx="3805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2130425"/>
            <a:r>
              <a:rPr lang="it-IT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Paul</a:t>
            </a:r>
            <a:r>
              <a:rPr lang="hu-HU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 fogyasztói többlete</a:t>
            </a:r>
            <a:r>
              <a:rPr lang="it-IT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 (10 euro)</a:t>
            </a:r>
          </a:p>
        </p:txBody>
      </p:sp>
      <p:sp>
        <p:nvSpPr>
          <p:cNvPr id="54306" name="Rectangle 34"/>
          <p:cNvSpPr>
            <a:spLocks noChangeArrowheads="1"/>
          </p:cNvSpPr>
          <p:nvPr/>
        </p:nvSpPr>
        <p:spPr bwMode="auto">
          <a:xfrm>
            <a:off x="2133600" y="4378404"/>
            <a:ext cx="211931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2130425"/>
            <a:r>
              <a:rPr lang="hu-HU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Teljes fogyasztói többlet</a:t>
            </a:r>
            <a:endParaRPr lang="it-IT" altLang="en-US" sz="2400" dirty="0">
              <a:latin typeface="Arial Narrow" pitchFamily="34" charset="0"/>
              <a:ea typeface="MS PGothic" pitchFamily="34" charset="-128"/>
              <a:cs typeface="Arial" pitchFamily="34" charset="0"/>
            </a:endParaRPr>
          </a:p>
          <a:p>
            <a:pPr algn="ctr" defTabSz="2130425"/>
            <a:r>
              <a:rPr lang="it-IT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(40 euro)</a:t>
            </a:r>
          </a:p>
        </p:txBody>
      </p:sp>
      <p:sp>
        <p:nvSpPr>
          <p:cNvPr id="54307" name="Line 36"/>
          <p:cNvSpPr>
            <a:spLocks noChangeShapeType="1"/>
          </p:cNvSpPr>
          <p:nvPr/>
        </p:nvSpPr>
        <p:spPr bwMode="auto">
          <a:xfrm flipH="1">
            <a:off x="2627313" y="3767138"/>
            <a:ext cx="349250" cy="598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0"/>
          <p:cNvSpPr>
            <a:spLocks/>
          </p:cNvSpPr>
          <p:nvPr/>
        </p:nvSpPr>
        <p:spPr bwMode="auto">
          <a:xfrm>
            <a:off x="2093913" y="3381375"/>
            <a:ext cx="688975" cy="338138"/>
          </a:xfrm>
          <a:custGeom>
            <a:avLst/>
            <a:gdLst>
              <a:gd name="T0" fmla="*/ 0 w 434"/>
              <a:gd name="T1" fmla="*/ 0 h 213"/>
              <a:gd name="T2" fmla="*/ 687388 w 434"/>
              <a:gd name="T3" fmla="*/ 0 h 213"/>
              <a:gd name="T4" fmla="*/ 687388 w 434"/>
              <a:gd name="T5" fmla="*/ 336550 h 2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4" h="213">
                <a:moveTo>
                  <a:pt x="0" y="0"/>
                </a:moveTo>
                <a:lnTo>
                  <a:pt x="433" y="0"/>
                </a:lnTo>
                <a:lnTo>
                  <a:pt x="433" y="21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309" name="Line 35"/>
          <p:cNvSpPr>
            <a:spLocks noChangeShapeType="1"/>
          </p:cNvSpPr>
          <p:nvPr/>
        </p:nvSpPr>
        <p:spPr bwMode="auto">
          <a:xfrm>
            <a:off x="2484438" y="3789363"/>
            <a:ext cx="142875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7"/>
          <p:cNvSpPr>
            <a:spLocks/>
          </p:cNvSpPr>
          <p:nvPr/>
        </p:nvSpPr>
        <p:spPr bwMode="auto">
          <a:xfrm>
            <a:off x="2124075" y="2060575"/>
            <a:ext cx="2697163" cy="3998913"/>
          </a:xfrm>
          <a:custGeom>
            <a:avLst/>
            <a:gdLst>
              <a:gd name="T0" fmla="*/ 2695575 w 1699"/>
              <a:gd name="T1" fmla="*/ 3997325 h 2519"/>
              <a:gd name="T2" fmla="*/ 2695575 w 1699"/>
              <a:gd name="T3" fmla="*/ 2322513 h 2519"/>
              <a:gd name="T4" fmla="*/ 2008188 w 1699"/>
              <a:gd name="T5" fmla="*/ 2322513 h 2519"/>
              <a:gd name="T6" fmla="*/ 2008188 w 1699"/>
              <a:gd name="T7" fmla="*/ 1654175 h 2519"/>
              <a:gd name="T8" fmla="*/ 1336675 w 1699"/>
              <a:gd name="T9" fmla="*/ 1654175 h 2519"/>
              <a:gd name="T10" fmla="*/ 1336675 w 1699"/>
              <a:gd name="T11" fmla="*/ 1320800 h 2519"/>
              <a:gd name="T12" fmla="*/ 668338 w 1699"/>
              <a:gd name="T13" fmla="*/ 1320800 h 2519"/>
              <a:gd name="T14" fmla="*/ 668338 w 1699"/>
              <a:gd name="T15" fmla="*/ 649288 h 2519"/>
              <a:gd name="T16" fmla="*/ 0 w 1699"/>
              <a:gd name="T17" fmla="*/ 649288 h 2519"/>
              <a:gd name="T18" fmla="*/ 0 w 1699"/>
              <a:gd name="T19" fmla="*/ 0 h 25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99" h="2519">
                <a:moveTo>
                  <a:pt x="1698" y="2518"/>
                </a:moveTo>
                <a:lnTo>
                  <a:pt x="1698" y="1463"/>
                </a:lnTo>
                <a:lnTo>
                  <a:pt x="1265" y="1463"/>
                </a:lnTo>
                <a:lnTo>
                  <a:pt x="1265" y="1042"/>
                </a:lnTo>
                <a:lnTo>
                  <a:pt x="842" y="1042"/>
                </a:lnTo>
                <a:lnTo>
                  <a:pt x="842" y="832"/>
                </a:lnTo>
                <a:lnTo>
                  <a:pt x="421" y="832"/>
                </a:lnTo>
                <a:lnTo>
                  <a:pt x="421" y="409"/>
                </a:lnTo>
                <a:lnTo>
                  <a:pt x="0" y="409"/>
                </a:lnTo>
                <a:lnTo>
                  <a:pt x="0" y="0"/>
                </a:lnTo>
              </a:path>
            </a:pathLst>
          </a:custGeom>
          <a:noFill/>
          <a:ln w="635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311" name="Rectangle 38"/>
          <p:cNvSpPr>
            <a:spLocks noChangeArrowheads="1"/>
          </p:cNvSpPr>
          <p:nvPr/>
        </p:nvSpPr>
        <p:spPr bwMode="auto">
          <a:xfrm>
            <a:off x="4860925" y="5187950"/>
            <a:ext cx="730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900">
                <a:latin typeface="Arial Narrow" pitchFamily="34" charset="0"/>
                <a:ea typeface="MS PGothic" pitchFamily="34" charset="-128"/>
              </a:rPr>
              <a:t>Kereslet</a:t>
            </a:r>
            <a:endParaRPr lang="it-IT" altLang="en-US" sz="19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312" name="Rectangle 6"/>
          <p:cNvSpPr txBox="1">
            <a:spLocks noChangeArrowheads="1"/>
          </p:cNvSpPr>
          <p:nvPr/>
        </p:nvSpPr>
        <p:spPr bwMode="auto">
          <a:xfrm>
            <a:off x="179388" y="277813"/>
            <a:ext cx="8640762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hu-HU" altLang="en-US" sz="3200" dirty="0">
                <a:latin typeface="Calibri" pitchFamily="34" charset="0"/>
              </a:rPr>
              <a:t>Fogyasztói </a:t>
            </a:r>
            <a:r>
              <a:rPr lang="hu-HU" altLang="en-US" sz="3200" dirty="0" smtClean="0">
                <a:latin typeface="Calibri" pitchFamily="34" charset="0"/>
              </a:rPr>
              <a:t>többlet különböző árak mellett</a:t>
            </a:r>
            <a:endParaRPr lang="en-GB" altLang="en-US" sz="3200" dirty="0">
              <a:latin typeface="Calibri" pitchFamily="34" charset="0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3581400" y="2831068"/>
            <a:ext cx="407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2400" dirty="0">
                <a:latin typeface="Arial Narrow" pitchFamily="34" charset="0"/>
                <a:ea typeface="MS PGothic" pitchFamily="34" charset="-128"/>
              </a:rPr>
              <a:t>John</a:t>
            </a:r>
            <a:r>
              <a:rPr lang="hu-HU" altLang="en-US" sz="2400" dirty="0">
                <a:latin typeface="Arial Narrow" pitchFamily="34" charset="0"/>
                <a:ea typeface="MS PGothic" pitchFamily="34" charset="-128"/>
              </a:rPr>
              <a:t> fogyasztói többlete</a:t>
            </a:r>
            <a:r>
              <a:rPr lang="en-GB" altLang="en-US" sz="2400" dirty="0">
                <a:latin typeface="Arial Narrow" pitchFamily="34" charset="0"/>
                <a:ea typeface="MS PGothic" pitchFamily="34" charset="-128"/>
              </a:rPr>
              <a:t> </a:t>
            </a:r>
            <a:r>
              <a:rPr lang="en-GB" altLang="en-US" sz="2400" dirty="0" smtClean="0">
                <a:latin typeface="Arial Narrow" pitchFamily="34" charset="0"/>
                <a:ea typeface="MS PGothic" pitchFamily="34" charset="-128"/>
              </a:rPr>
              <a:t>(</a:t>
            </a:r>
            <a:r>
              <a:rPr lang="hu-HU" altLang="en-US" sz="2400" dirty="0" smtClean="0">
                <a:latin typeface="Arial Narrow" pitchFamily="34" charset="0"/>
                <a:ea typeface="MS PGothic" pitchFamily="34" charset="-128"/>
              </a:rPr>
              <a:t>3</a:t>
            </a:r>
            <a:r>
              <a:rPr lang="en-GB" altLang="en-US" sz="2400" dirty="0" smtClean="0">
                <a:latin typeface="Arial Narrow" pitchFamily="34" charset="0"/>
                <a:ea typeface="MS PGothic" pitchFamily="34" charset="-128"/>
              </a:rPr>
              <a:t>0 </a:t>
            </a:r>
            <a:r>
              <a:rPr lang="en-GB" altLang="en-US" sz="2400" dirty="0">
                <a:latin typeface="Arial Narrow" pitchFamily="34" charset="0"/>
                <a:ea typeface="MS PGothic" pitchFamily="34" charset="-128"/>
              </a:rPr>
              <a:t>euro)</a:t>
            </a:r>
          </a:p>
        </p:txBody>
      </p:sp>
    </p:spTree>
    <p:extLst>
      <p:ext uri="{BB962C8B-B14F-4D97-AF65-F5344CB8AC3E}">
        <p14:creationId xmlns:p14="http://schemas.microsoft.com/office/powerpoint/2010/main" val="2851789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302" grpId="0"/>
      <p:bldP spid="54303" grpId="0" animBg="1"/>
      <p:bldP spid="54304" grpId="0" animBg="1"/>
      <p:bldP spid="54305" grpId="0"/>
      <p:bldP spid="54306" grpId="0"/>
      <p:bldP spid="54307" grpId="0" animBg="1"/>
      <p:bldP spid="43" grpId="0" animBg="1"/>
      <p:bldP spid="54309" grpId="0" animBg="1"/>
      <p:bldP spid="4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54088" y="1371600"/>
          <a:ext cx="7753352" cy="4333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338"/>
                <a:gridCol w="1938338"/>
                <a:gridCol w="1938338"/>
                <a:gridCol w="1938338"/>
              </a:tblGrid>
              <a:tr h="85489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0" marR="91450" marT="45715" marB="4571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Kvóta</a:t>
                      </a:r>
                      <a:r>
                        <a:rPr lang="hu-HU" sz="1800" baseline="0" dirty="0" smtClean="0"/>
                        <a:t> nélkül</a:t>
                      </a:r>
                      <a:endParaRPr lang="en-US" sz="1800" dirty="0"/>
                    </a:p>
                  </a:txBody>
                  <a:tcPr marL="91450" marR="91450" marT="45715" marB="4571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Kvótával</a:t>
                      </a:r>
                      <a:endParaRPr lang="en-US" sz="1800" dirty="0"/>
                    </a:p>
                  </a:txBody>
                  <a:tcPr marL="91450" marR="91450" marT="45715" marB="4571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Változás</a:t>
                      </a:r>
                      <a:endParaRPr lang="en-US" sz="1800" dirty="0"/>
                    </a:p>
                  </a:txBody>
                  <a:tcPr marL="91450" marR="91450" marT="45715" marB="45715"/>
                </a:tc>
              </a:tr>
              <a:tr h="854893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Fogyasztói</a:t>
                      </a:r>
                      <a:r>
                        <a:rPr lang="hu-HU" sz="1800" baseline="0" dirty="0" smtClean="0"/>
                        <a:t> többlet</a:t>
                      </a:r>
                    </a:p>
                    <a:p>
                      <a:endParaRPr lang="en-US" sz="1800" dirty="0"/>
                    </a:p>
                  </a:txBody>
                  <a:tcPr marL="91450" marR="91450" marT="45715" marB="4571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A+B+C+D+E’+</a:t>
                      </a:r>
                      <a:r>
                        <a:rPr lang="hu-HU" sz="1800" dirty="0" err="1" smtClean="0"/>
                        <a:t>E</a:t>
                      </a:r>
                      <a:r>
                        <a:rPr lang="hu-HU" sz="1800" dirty="0" smtClean="0"/>
                        <a:t>’’+F</a:t>
                      </a:r>
                      <a:endParaRPr lang="en-US" sz="1800" dirty="0"/>
                    </a:p>
                  </a:txBody>
                  <a:tcPr marL="91450" marR="91450" marT="45715" marB="4571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A+B</a:t>
                      </a:r>
                      <a:endParaRPr lang="en-US" sz="1800" dirty="0"/>
                    </a:p>
                  </a:txBody>
                  <a:tcPr marL="91450" marR="91450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/>
                        <a:t>-(C+D+E’+</a:t>
                      </a:r>
                      <a:r>
                        <a:rPr lang="hu-HU" sz="1800" dirty="0" err="1" smtClean="0"/>
                        <a:t>E</a:t>
                      </a:r>
                      <a:r>
                        <a:rPr lang="hu-HU" sz="1800" dirty="0" smtClean="0"/>
                        <a:t>’’+F)</a:t>
                      </a:r>
                      <a:endParaRPr lang="en-US" sz="1800" dirty="0" smtClean="0"/>
                    </a:p>
                  </a:txBody>
                  <a:tcPr marL="91450" marR="91450" marT="45715" marB="45715"/>
                </a:tc>
              </a:tr>
              <a:tr h="854893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Termelői többlet</a:t>
                      </a:r>
                      <a:endParaRPr lang="en-US" sz="1800" dirty="0"/>
                    </a:p>
                  </a:txBody>
                  <a:tcPr marL="91450" marR="91450" marT="45715" marB="4571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G</a:t>
                      </a:r>
                      <a:endParaRPr lang="en-US" sz="1800" dirty="0"/>
                    </a:p>
                  </a:txBody>
                  <a:tcPr marL="91450" marR="91450" marT="45715" marB="4571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C+G</a:t>
                      </a:r>
                      <a:endParaRPr lang="en-US" sz="1800" dirty="0"/>
                    </a:p>
                  </a:txBody>
                  <a:tcPr marL="91450" marR="91450" marT="45715" marB="4571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+C</a:t>
                      </a:r>
                      <a:endParaRPr lang="en-US" sz="1800" dirty="0"/>
                    </a:p>
                  </a:txBody>
                  <a:tcPr marL="91450" marR="91450" marT="45715" marB="45715"/>
                </a:tc>
              </a:tr>
              <a:tr h="914301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Az</a:t>
                      </a:r>
                      <a:r>
                        <a:rPr lang="hu-HU" sz="1800" baseline="0" dirty="0" smtClean="0"/>
                        <a:t> engedély-</a:t>
                      </a:r>
                    </a:p>
                    <a:p>
                      <a:r>
                        <a:rPr lang="hu-HU" sz="1800" baseline="0" dirty="0" smtClean="0"/>
                        <a:t>tulajdonos többlete</a:t>
                      </a:r>
                      <a:endParaRPr lang="en-US" sz="1800" dirty="0"/>
                    </a:p>
                  </a:txBody>
                  <a:tcPr marL="91450" marR="91450" marT="45715" marB="4571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50" marR="91450" marT="45715" marB="4571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E’+</a:t>
                      </a:r>
                      <a:r>
                        <a:rPr lang="hu-HU" sz="1800" dirty="0" err="1" smtClean="0"/>
                        <a:t>E</a:t>
                      </a:r>
                      <a:r>
                        <a:rPr lang="hu-HU" sz="1800" dirty="0" smtClean="0"/>
                        <a:t>’’</a:t>
                      </a:r>
                      <a:endParaRPr lang="en-US" sz="1800" dirty="0"/>
                    </a:p>
                  </a:txBody>
                  <a:tcPr marL="91450" marR="91450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/>
                        <a:t>+E’+</a:t>
                      </a:r>
                      <a:r>
                        <a:rPr lang="hu-HU" sz="1800" dirty="0" err="1" smtClean="0"/>
                        <a:t>E</a:t>
                      </a:r>
                      <a:r>
                        <a:rPr lang="hu-HU" sz="1800" dirty="0" smtClean="0"/>
                        <a:t>’’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 marL="91450" marR="91450" marT="45715" marB="45715"/>
                </a:tc>
              </a:tr>
              <a:tr h="854893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Teljes</a:t>
                      </a:r>
                      <a:r>
                        <a:rPr lang="hu-HU" sz="1800" baseline="0" dirty="0" smtClean="0"/>
                        <a:t> többlet</a:t>
                      </a:r>
                      <a:endParaRPr lang="en-US" sz="1800" dirty="0"/>
                    </a:p>
                  </a:txBody>
                  <a:tcPr marL="91450" marR="91450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/>
                        <a:t>A+B+C+D+E’+</a:t>
                      </a:r>
                      <a:r>
                        <a:rPr lang="hu-HU" sz="1800" dirty="0" err="1" smtClean="0"/>
                        <a:t>E</a:t>
                      </a:r>
                      <a:r>
                        <a:rPr lang="hu-HU" sz="1800" dirty="0" smtClean="0"/>
                        <a:t>’’+F</a:t>
                      </a:r>
                      <a:endParaRPr lang="en-US" sz="1800" dirty="0" smtClean="0"/>
                    </a:p>
                    <a:p>
                      <a:r>
                        <a:rPr lang="hu-HU" sz="1800" dirty="0" smtClean="0"/>
                        <a:t>+G</a:t>
                      </a:r>
                      <a:endParaRPr lang="en-US" sz="1800" dirty="0"/>
                    </a:p>
                  </a:txBody>
                  <a:tcPr marL="91450" marR="91450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/>
                        <a:t>A+B+C+E’+</a:t>
                      </a:r>
                      <a:r>
                        <a:rPr lang="hu-HU" sz="1800" dirty="0" err="1" smtClean="0"/>
                        <a:t>E</a:t>
                      </a:r>
                      <a:r>
                        <a:rPr lang="hu-HU" sz="1800" dirty="0" smtClean="0"/>
                        <a:t>’’+G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 marL="91450" marR="91450" marT="45715" marB="4571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-(D+F)</a:t>
                      </a:r>
                      <a:endParaRPr lang="en-US" sz="1800" dirty="0"/>
                    </a:p>
                  </a:txBody>
                  <a:tcPr marL="91450" marR="91450" marT="45715" marB="457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4256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hu-HU" altLang="en-US" sz="3200" dirty="0" smtClean="0">
                <a:solidFill>
                  <a:schemeClr val="tx1"/>
                </a:solidFill>
              </a:rPr>
              <a:t>Az importkvóta hatásai</a:t>
            </a:r>
            <a:endParaRPr lang="en-US" altLang="en-US" sz="3200" dirty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 teljes többlet csökken </a:t>
            </a:r>
            <a:r>
              <a:rPr lang="hu-HU" altLang="en-US" dirty="0" smtClean="0">
                <a:sym typeface="Wingdings" panose="05000000000000000000" pitchFamily="2" charset="2"/>
              </a:rPr>
              <a:t></a:t>
            </a:r>
            <a:r>
              <a:rPr lang="hu-HU" altLang="en-US" dirty="0" smtClean="0"/>
              <a:t> </a:t>
            </a:r>
            <a:r>
              <a:rPr lang="hu-HU" altLang="en-US" dirty="0" err="1" smtClean="0"/>
              <a:t>holtteherveszteség</a:t>
            </a:r>
            <a:r>
              <a:rPr lang="hu-HU" altLang="en-US" dirty="0" smtClean="0"/>
              <a:t> keletkezik</a:t>
            </a:r>
          </a:p>
          <a:p>
            <a:r>
              <a:rPr lang="hu-HU" altLang="en-US" dirty="0" smtClean="0"/>
              <a:t>Ha a kvótát a kormány áruba bocsájtja, ugyanannyi bevételt tud beszedni, mint vámmal – a kettő hatása azonos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70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hu-HU" altLang="en-US" sz="3200" dirty="0" smtClean="0">
                <a:solidFill>
                  <a:schemeClr val="tx1"/>
                </a:solidFill>
              </a:rPr>
              <a:t>Tanulságok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A vám és a kvóta is</a:t>
            </a:r>
            <a:endParaRPr lang="en-US" altLang="en-US" smtClean="0">
              <a:latin typeface="Tahoma" pitchFamily="34" charset="0"/>
            </a:endParaRPr>
          </a:p>
          <a:p>
            <a:pPr lvl="1"/>
            <a:r>
              <a:rPr lang="hu-HU" altLang="en-US" smtClean="0"/>
              <a:t>Megemeli a hazai árat</a:t>
            </a:r>
          </a:p>
          <a:p>
            <a:pPr lvl="1"/>
            <a:r>
              <a:rPr lang="hu-HU" altLang="en-US" smtClean="0"/>
              <a:t>Csökkenti a hazai fogyasztók jólétét</a:t>
            </a:r>
          </a:p>
          <a:p>
            <a:pPr lvl="1"/>
            <a:r>
              <a:rPr lang="hu-HU" altLang="en-US" smtClean="0"/>
              <a:t>Növeli a hazai termelők jólétét</a:t>
            </a:r>
          </a:p>
          <a:p>
            <a:pPr lvl="1"/>
            <a:r>
              <a:rPr lang="hu-HU" altLang="en-US" smtClean="0"/>
              <a:t>Holtteherveszteséget okoz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524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hu-HU" altLang="en-US" sz="3200" dirty="0"/>
              <a:t>A kereskedelem egyéb hasznos oldalai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3000" dirty="0" smtClean="0">
                <a:latin typeface="Tahoma" pitchFamily="34" charset="0"/>
              </a:rPr>
              <a:t>Többfajta jószág</a:t>
            </a:r>
          </a:p>
          <a:p>
            <a:r>
              <a:rPr lang="hu-HU" altLang="en-US" sz="3000" dirty="0" smtClean="0">
                <a:latin typeface="Tahoma" pitchFamily="34" charset="0"/>
              </a:rPr>
              <a:t>Alacsonyabb költségek (mérethatékonyság)</a:t>
            </a:r>
          </a:p>
          <a:p>
            <a:r>
              <a:rPr lang="hu-HU" altLang="en-US" sz="3000" dirty="0" smtClean="0">
                <a:latin typeface="Tahoma" pitchFamily="34" charset="0"/>
              </a:rPr>
              <a:t>Növekvő verseny</a:t>
            </a:r>
          </a:p>
          <a:p>
            <a:r>
              <a:rPr lang="hu-HU" altLang="en-US" sz="3000" dirty="0" smtClean="0">
                <a:latin typeface="Tahoma" pitchFamily="34" charset="0"/>
              </a:rPr>
              <a:t>Tudás áramlása javul</a:t>
            </a:r>
            <a:endParaRPr lang="en-US" altLang="en-US" sz="3000" dirty="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0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Érvek a kereskedelem korlátozása mellett</a:t>
            </a:r>
            <a:endParaRPr lang="en-US" altLang="en-US" smtClean="0">
              <a:latin typeface="Tahoma" pitchFamily="34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hu-HU" dirty="0" smtClean="0"/>
              <a:t>Munkahelyek szűnnek meg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hu-HU" dirty="0" smtClean="0"/>
              <a:t>De újak is lesznek! (csak időbe telik az átállás)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hu-HU" dirty="0" smtClean="0"/>
              <a:t>Nemzetbiztonság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hu-HU" dirty="0" smtClean="0"/>
              <a:t>Fiatal iparágak védelme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hu-HU" dirty="0" smtClean="0"/>
              <a:t>Tisztességtelen verseny (nem demokratikus államokban alacsonyabb bérek?)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hu-HU" dirty="0" smtClean="0"/>
              <a:t>A protekcionizmus mint tárgyalási eszköz (Oroszország)</a:t>
            </a:r>
            <a:endParaRPr lang="hu-HU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>
              <a:buNone/>
              <a:defRPr/>
            </a:pPr>
            <a:r>
              <a:rPr lang="hu-HU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 közgazdászok ezekkel ritkán értenek egyet.</a:t>
            </a: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038547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Összefoglaló</a:t>
            </a:r>
            <a:endParaRPr lang="en-US" altLang="en-US" smtClean="0">
              <a:latin typeface="Tahoma" pitchFamily="34" charset="0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 szabad kereskedelem hatása egy piacra a hazai ár és a világpiaci ár közti viszonytól függ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Alacsony hazai ár – komparatív előny a termelésben – exportálás</a:t>
            </a:r>
          </a:p>
          <a:p>
            <a:pPr lvl="1"/>
            <a:r>
              <a:rPr lang="hu-HU" altLang="en-US" dirty="0" smtClean="0"/>
              <a:t>Magas hazai ár – a világnak van komparatív előnye – importálás</a:t>
            </a:r>
          </a:p>
          <a:p>
            <a:r>
              <a:rPr lang="hu-HU" altLang="en-US" dirty="0" smtClean="0"/>
              <a:t>(Import)vámok és kvóták a termelőknek kedveznek, </a:t>
            </a:r>
            <a:r>
              <a:rPr lang="hu-HU" altLang="en-US" dirty="0" err="1" smtClean="0"/>
              <a:t>holtteherveszteséget</a:t>
            </a:r>
            <a:r>
              <a:rPr lang="hu-HU" altLang="en-US" dirty="0" smtClean="0"/>
              <a:t> okoznak, közelebb viszik a világot a kereskedelem nélküli egyensúlyhoz</a:t>
            </a:r>
          </a:p>
        </p:txBody>
      </p:sp>
    </p:spTree>
    <p:extLst>
      <p:ext uri="{BB962C8B-B14F-4D97-AF65-F5344CB8AC3E}">
        <p14:creationId xmlns:p14="http://schemas.microsoft.com/office/powerpoint/2010/main" val="32022522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2000" y="2743200"/>
            <a:ext cx="7772400" cy="1143000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E79C54-296D-4933-9059-61150EB85A3F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235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 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apter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ab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ig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ppendi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Fig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7936</TotalTime>
  <Words>3288</Words>
  <Application>Microsoft Office PowerPoint</Application>
  <PresentationFormat>Diavetítés a képernyőre (4:3 oldalarány)</PresentationFormat>
  <Paragraphs>1206</Paragraphs>
  <Slides>96</Slides>
  <Notes>35</Notes>
  <HiddenSlides>0</HiddenSlides>
  <MMClips>0</MMClips>
  <ScaleCrop>false</ScaleCrop>
  <HeadingPairs>
    <vt:vector size="4" baseType="variant">
      <vt:variant>
        <vt:lpstr>Téma</vt:lpstr>
      </vt:variant>
      <vt:variant>
        <vt:i4>6</vt:i4>
      </vt:variant>
      <vt:variant>
        <vt:lpstr>Diacímek</vt:lpstr>
      </vt:variant>
      <vt:variant>
        <vt:i4>96</vt:i4>
      </vt:variant>
    </vt:vector>
  </HeadingPairs>
  <TitlesOfParts>
    <vt:vector size="102" baseType="lpstr">
      <vt:lpstr>Chapter title</vt:lpstr>
      <vt:lpstr>Chapter content</vt:lpstr>
      <vt:lpstr>Table</vt:lpstr>
      <vt:lpstr>Figure</vt:lpstr>
      <vt:lpstr>Appendix</vt:lpstr>
      <vt:lpstr>1_Figure</vt:lpstr>
      <vt:lpstr> Az adózás költségei / Nemzetközi kereskedelem  Közgazdaságtani alapismeretek 6. előadás Október 16., Márk Lili</vt:lpstr>
      <vt:lpstr>Mi lesz ma?</vt:lpstr>
      <vt:lpstr>Ismétlés</vt:lpstr>
      <vt:lpstr>Piaci hatékonyság, fogyasztói és termelői többlet</vt:lpstr>
      <vt:lpstr>Fizetési hajlandóság</vt:lpstr>
      <vt:lpstr>Példa: mennyit ér egy ritka Elvis-lemez a fogyasztónak?</vt:lpstr>
      <vt:lpstr>Kereslettáblázat</vt:lpstr>
      <vt:lpstr>PowerPoint bemutató</vt:lpstr>
      <vt:lpstr>PowerPoint bemutató</vt:lpstr>
      <vt:lpstr>Fogyasztói többlet és ár</vt:lpstr>
      <vt:lpstr>Árváltozások hatása a fogyasztói többletre </vt:lpstr>
      <vt:lpstr>Árváltozások hatása a fogyasztói többletre </vt:lpstr>
      <vt:lpstr>Árváltozások hatása a fogyasztói többletre </vt:lpstr>
      <vt:lpstr>A jólét mérése</vt:lpstr>
      <vt:lpstr>Termelői többlet</vt:lpstr>
      <vt:lpstr>Termelői többlet</vt:lpstr>
      <vt:lpstr>Mekkora egy ritka Elvis-lemez eladási hajlandósága?</vt:lpstr>
      <vt:lpstr>Kínálattáblázat</vt:lpstr>
      <vt:lpstr>Hogy mérjük a kínálati görbével a termelői többletet?</vt:lpstr>
      <vt:lpstr>Hogy mérjük a kínálati görbével a termelői többletet?</vt:lpstr>
      <vt:lpstr>Hogy mérjük a kínálati görbével a termelői többletet?</vt:lpstr>
      <vt:lpstr>Árváltozások hatása a termelői többletre</vt:lpstr>
      <vt:lpstr>PowerPoint bemutató</vt:lpstr>
      <vt:lpstr>Árváltozások hatása a termelői többletre</vt:lpstr>
      <vt:lpstr>Teljes többlet</vt:lpstr>
      <vt:lpstr>Teljes többlet</vt:lpstr>
      <vt:lpstr>Fogyasztói és termelői többlet piaci egyensúlyban</vt:lpstr>
      <vt:lpstr>Fogyasztói és termelői többlet piaci egyensúlyban</vt:lpstr>
      <vt:lpstr>Fogyasztói és termelői többlet piaci egyensúlyban</vt:lpstr>
      <vt:lpstr>Piaci hatékonyság</vt:lpstr>
      <vt:lpstr>Piaci egyensúly és allokációs hatékonyság</vt:lpstr>
      <vt:lpstr>Piaci hatékonyság</vt:lpstr>
      <vt:lpstr>Tudna-e javítani ezen egy „társadalmi tervező”?</vt:lpstr>
      <vt:lpstr>Milyen feltevésekkel éltünk?</vt:lpstr>
      <vt:lpstr>Mindig érvényes-e ez a tétel?</vt:lpstr>
      <vt:lpstr>Piaci erő</vt:lpstr>
      <vt:lpstr>Externália</vt:lpstr>
      <vt:lpstr>Jólét</vt:lpstr>
      <vt:lpstr>Gyakorlati példa: adózás</vt:lpstr>
      <vt:lpstr>Az eladókra kivetett adó</vt:lpstr>
      <vt:lpstr>A vevőkre kivetett adó</vt:lpstr>
      <vt:lpstr>Adó hatása a piaci szereplőkre</vt:lpstr>
      <vt:lpstr>PowerPoint bemutató</vt:lpstr>
      <vt:lpstr>Gyakorlati példa: adózás</vt:lpstr>
      <vt:lpstr>Gyakorlati példa: adózás</vt:lpstr>
      <vt:lpstr>PowerPoint bemutató</vt:lpstr>
      <vt:lpstr>Adózás hatása a piaci szereplőkre</vt:lpstr>
      <vt:lpstr>Adózás hatása a piaci szereplőkre</vt:lpstr>
      <vt:lpstr>A holtteherveszteség</vt:lpstr>
      <vt:lpstr>Egy példa</vt:lpstr>
      <vt:lpstr>Egy példa</vt:lpstr>
      <vt:lpstr>A holtteher-veszteséget meghatározó tényezők</vt:lpstr>
      <vt:lpstr>PowerPoint bemutató</vt:lpstr>
      <vt:lpstr>PowerPoint bemutató</vt:lpstr>
      <vt:lpstr>PowerPoint bemutató</vt:lpstr>
      <vt:lpstr>PowerPoint bemutató</vt:lpstr>
      <vt:lpstr>PowerPoint bemutató</vt:lpstr>
      <vt:lpstr>A holtteherveszteség-vita</vt:lpstr>
      <vt:lpstr>A munkát terhelő adók Magyarországon</vt:lpstr>
      <vt:lpstr>A holtteherveszteség és az adóbevétel változása</vt:lpstr>
      <vt:lpstr>PowerPoint bemutató</vt:lpstr>
      <vt:lpstr>PowerPoint bemutató</vt:lpstr>
      <vt:lpstr>PowerPoint bemutató</vt:lpstr>
      <vt:lpstr>PowerPoint bemutató</vt:lpstr>
      <vt:lpstr>A holtteher-veszteség és az adóbevétel változása</vt:lpstr>
      <vt:lpstr>A holtteher-veszteség és az adóbevétel változása</vt:lpstr>
      <vt:lpstr>PowerPoint bemutató</vt:lpstr>
      <vt:lpstr>Nemzetközi kereskedelem</vt:lpstr>
      <vt:lpstr>Egyensúly nk. kereskedelem nélkül</vt:lpstr>
      <vt:lpstr>Egyensúly kereskedelem nélkül</vt:lpstr>
      <vt:lpstr>Egyensúly nk. kereskedelem nélkül</vt:lpstr>
      <vt:lpstr>Nemzetközi kereskedelem</vt:lpstr>
      <vt:lpstr>Nemzetközi kereskedelem exportáló országban</vt:lpstr>
      <vt:lpstr>Nemzetközi kereskedelem exportáló országban</vt:lpstr>
      <vt:lpstr>Kereskedelem exportáló országban</vt:lpstr>
      <vt:lpstr>Kereskedelem importáló országban</vt:lpstr>
      <vt:lpstr>A szabad kereskedelem jóléti hatásai importáló országban </vt:lpstr>
      <vt:lpstr>Kereskedelem importáló országban</vt:lpstr>
      <vt:lpstr> A kereskedelem „nyertesei” és „vesztesei”</vt:lpstr>
      <vt:lpstr>Gazdaságpolitikai eszközök</vt:lpstr>
      <vt:lpstr>A vám hatásai</vt:lpstr>
      <vt:lpstr>A vám hatásai</vt:lpstr>
      <vt:lpstr>A vám hatásai</vt:lpstr>
      <vt:lpstr>A vám hatásai</vt:lpstr>
      <vt:lpstr>A vám hatásai</vt:lpstr>
      <vt:lpstr>Az importkvóta</vt:lpstr>
      <vt:lpstr>Importkvóta hatásai</vt:lpstr>
      <vt:lpstr>Az importkvóta hatásai</vt:lpstr>
      <vt:lpstr>Importkvóta hatásai</vt:lpstr>
      <vt:lpstr>PowerPoint bemutató</vt:lpstr>
      <vt:lpstr>Az importkvóta hatásai</vt:lpstr>
      <vt:lpstr>Tanulságok</vt:lpstr>
      <vt:lpstr>A kereskedelem egyéb hasznos oldalai</vt:lpstr>
      <vt:lpstr>Érvek a kereskedelem korlátozása mellett</vt:lpstr>
      <vt:lpstr>Összefoglaló</vt:lpstr>
      <vt:lpstr>Köszönöm a figyelmet!</vt:lpstr>
    </vt:vector>
  </TitlesOfParts>
  <Company>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Network Administrator</dc:creator>
  <cp:lastModifiedBy>MarkLili</cp:lastModifiedBy>
  <cp:revision>461</cp:revision>
  <cp:lastPrinted>2015-03-05T14:16:34Z</cp:lastPrinted>
  <dcterms:created xsi:type="dcterms:W3CDTF">2008-07-04T09:17:33Z</dcterms:created>
  <dcterms:modified xsi:type="dcterms:W3CDTF">2015-11-04T18:02:28Z</dcterms:modified>
</cp:coreProperties>
</file>