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687" r:id="rId6"/>
  </p:sldMasterIdLst>
  <p:notesMasterIdLst>
    <p:notesMasterId r:id="rId57"/>
  </p:notesMasterIdLst>
  <p:sldIdLst>
    <p:sldId id="303" r:id="rId7"/>
    <p:sldId id="304" r:id="rId8"/>
    <p:sldId id="262" r:id="rId9"/>
    <p:sldId id="310" r:id="rId10"/>
    <p:sldId id="401" r:id="rId11"/>
    <p:sldId id="263" r:id="rId12"/>
    <p:sldId id="265" r:id="rId13"/>
    <p:sldId id="311" r:id="rId14"/>
    <p:sldId id="264" r:id="rId15"/>
    <p:sldId id="266" r:id="rId16"/>
    <p:sldId id="267" r:id="rId17"/>
    <p:sldId id="268" r:id="rId18"/>
    <p:sldId id="269" r:id="rId19"/>
    <p:sldId id="309" r:id="rId20"/>
    <p:sldId id="270" r:id="rId21"/>
    <p:sldId id="312" r:id="rId22"/>
    <p:sldId id="313" r:id="rId23"/>
    <p:sldId id="271" r:id="rId24"/>
    <p:sldId id="305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16" r:id="rId34"/>
    <p:sldId id="320" r:id="rId35"/>
    <p:sldId id="315" r:id="rId36"/>
    <p:sldId id="281" r:id="rId37"/>
    <p:sldId id="318" r:id="rId38"/>
    <p:sldId id="319" r:id="rId39"/>
    <p:sldId id="282" r:id="rId40"/>
    <p:sldId id="317" r:id="rId41"/>
    <p:sldId id="283" r:id="rId42"/>
    <p:sldId id="321" r:id="rId43"/>
    <p:sldId id="284" r:id="rId44"/>
    <p:sldId id="323" r:id="rId45"/>
    <p:sldId id="324" r:id="rId46"/>
    <p:sldId id="322" r:id="rId47"/>
    <p:sldId id="325" r:id="rId48"/>
    <p:sldId id="326" r:id="rId49"/>
    <p:sldId id="285" r:id="rId50"/>
    <p:sldId id="286" r:id="rId51"/>
    <p:sldId id="287" r:id="rId52"/>
    <p:sldId id="327" r:id="rId53"/>
    <p:sldId id="328" r:id="rId54"/>
    <p:sldId id="288" r:id="rId55"/>
    <p:sldId id="31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800080"/>
    <a:srgbClr val="F8EDEC"/>
    <a:srgbClr val="9E0000"/>
    <a:srgbClr val="000070"/>
    <a:srgbClr val="004800"/>
    <a:srgbClr val="0000B8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7227" autoAdjust="0"/>
  </p:normalViewPr>
  <p:slideViewPr>
    <p:cSldViewPr snapToGrid="0">
      <p:cViewPr>
        <p:scale>
          <a:sx n="66" d="100"/>
          <a:sy n="66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FADB65-B988-4E2C-AAD8-E830B3B7AD6C}" type="datetimeFigureOut">
              <a:rPr lang="en-US"/>
              <a:pPr>
                <a:defRPr/>
              </a:pPr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290BA1-B695-45D9-96C2-C3DB110E5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4056823" y="0"/>
            <a:ext cx="31054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-1602" y="0"/>
            <a:ext cx="31038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1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4056823" y="0"/>
            <a:ext cx="31054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-1602" y="0"/>
            <a:ext cx="31038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9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9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7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5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5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1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5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5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7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1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4056823" y="0"/>
            <a:ext cx="31054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-1602" y="0"/>
            <a:ext cx="31038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2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8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3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3E79C54-296D-4933-9059-61150EB8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4577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59D342-3C0D-42A0-98FC-38E6833E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6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E3E72D-3733-4C4E-8F11-CC02F0BAE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13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98B401-11B6-4F86-86AF-2E8AA25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534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1066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9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72B840-A332-4CDA-A1ED-7D516B88A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3" r:id="rId2"/>
    <p:sldLayoutId id="214748384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429000" y="0"/>
            <a:ext cx="2005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14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0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60674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7146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318" y="6324600"/>
              <a:ext cx="556682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4895978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news/wonk/wp/2013/04/20/europes-cap-and-trade-program-is-in-trouble-can-it-be-fixed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1295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Külső gazdasági hatások </a:t>
            </a:r>
            <a:b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Közjószágok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7.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November 6.,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9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Külső gazdasági hatások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45030"/>
            <a:ext cx="8229600" cy="5081134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en-US" dirty="0" smtClean="0"/>
              <a:t>Más néven: </a:t>
            </a:r>
            <a:r>
              <a:rPr lang="hu-HU" altLang="en-US" dirty="0" err="1" smtClean="0"/>
              <a:t>externáliák</a:t>
            </a:r>
            <a:endParaRPr lang="hu-HU" altLang="en-US" dirty="0" smtClean="0"/>
          </a:p>
          <a:p>
            <a:pPr>
              <a:lnSpc>
                <a:spcPct val="90000"/>
              </a:lnSpc>
            </a:pPr>
            <a:r>
              <a:rPr lang="hu-HU" altLang="en-US" dirty="0" smtClean="0"/>
              <a:t>A döntések olyan, mások költségeit és hasznait megváltoztató, következményeit nevezzük így, amelyeket a hasznok és költségek mérlegelésével operáló döntéshozó nem vesz figyelembe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Nem tud, nem is akar, nem vesz észre, stb.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Pozitív </a:t>
            </a:r>
            <a:r>
              <a:rPr lang="hu-HU" altLang="en-US" dirty="0" err="1" smtClean="0"/>
              <a:t>externáliák</a:t>
            </a:r>
            <a:r>
              <a:rPr lang="hu-HU" altLang="en-US" dirty="0" smtClean="0"/>
              <a:t>: másoknak okozott többlethasznok és költségcsökkenések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Negatív </a:t>
            </a:r>
            <a:r>
              <a:rPr lang="hu-HU" altLang="en-US" dirty="0" err="1" smtClean="0"/>
              <a:t>externáliák</a:t>
            </a:r>
            <a:r>
              <a:rPr lang="hu-HU" altLang="en-US" dirty="0" smtClean="0"/>
              <a:t>: másoknak okozott többletköltségek és veszteségek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hu-HU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/>
              <a:t>Külső gazdasági </a:t>
            </a:r>
            <a:r>
              <a:rPr lang="hu-HU" altLang="en-US" sz="3600" dirty="0" smtClean="0"/>
              <a:t>hatások következményei</a:t>
            </a:r>
            <a:endParaRPr lang="hu-HU" altLang="en-US" sz="36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/>
              <a:t>Következmény: miután a döntéshozó a másoknak okozott hatásokat nem veszi figyelembe, ezek nem tükröződnek az árakban, árajánlatokban.</a:t>
            </a:r>
          </a:p>
          <a:p>
            <a:r>
              <a:rPr lang="hu-HU" altLang="en-US" dirty="0"/>
              <a:t>Ezért a piaci árak alapján hozott döntések hatékonysága kérdéses, nem a legjobban használják, osztják el az erőforrásokat.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Negatív </a:t>
            </a:r>
            <a:r>
              <a:rPr lang="hu-HU" altLang="en-US" sz="3400" dirty="0" err="1" smtClean="0"/>
              <a:t>externáliák</a:t>
            </a:r>
            <a:r>
              <a:rPr lang="hu-HU" altLang="en-US" sz="3400" dirty="0" smtClean="0"/>
              <a:t> például</a:t>
            </a:r>
            <a:r>
              <a:rPr lang="en-US" altLang="en-US" sz="3400" dirty="0" smtClean="0"/>
              <a:t>:</a:t>
            </a:r>
          </a:p>
          <a:p>
            <a:pPr lvl="1"/>
            <a:r>
              <a:rPr lang="hu-HU" altLang="en-US" sz="3200" dirty="0" smtClean="0"/>
              <a:t>Gépjárművek szennyezőanyag kibocsátása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Ugató kutyák</a:t>
            </a:r>
          </a:p>
          <a:p>
            <a:pPr lvl="1"/>
            <a:r>
              <a:rPr lang="hu-HU" altLang="en-US" sz="3200" dirty="0" smtClean="0"/>
              <a:t>Egyéb?</a:t>
            </a:r>
            <a:endParaRPr lang="en-US" altLang="en-US" sz="3200" dirty="0" smtClean="0"/>
          </a:p>
          <a:p>
            <a:r>
              <a:rPr lang="hu-HU" altLang="en-US" sz="3400" dirty="0" smtClean="0"/>
              <a:t>Pozitív </a:t>
            </a:r>
            <a:r>
              <a:rPr lang="hu-HU" altLang="en-US" sz="3400" dirty="0" err="1" smtClean="0"/>
              <a:t>externáliák</a:t>
            </a:r>
            <a:r>
              <a:rPr lang="hu-HU" altLang="en-US" sz="3400" dirty="0" smtClean="0"/>
              <a:t> például</a:t>
            </a:r>
            <a:r>
              <a:rPr lang="en-US" altLang="en-US" sz="3400" dirty="0" smtClean="0"/>
              <a:t>:</a:t>
            </a:r>
          </a:p>
          <a:p>
            <a:pPr lvl="1"/>
            <a:r>
              <a:rPr lang="hu-HU" altLang="en-US" sz="3200" dirty="0" smtClean="0"/>
              <a:t>Felújított műemlékek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Új technológiák kutatása</a:t>
            </a:r>
          </a:p>
          <a:p>
            <a:pPr lvl="1"/>
            <a:r>
              <a:rPr lang="hu-HU" altLang="en-US" sz="3200" dirty="0" smtClean="0"/>
              <a:t>Egyéb?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C30C4B9-F96E-4284-92C2-D55A1D52522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87554"/>
            <a:ext cx="8229600" cy="1143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Külső gazdasági hatások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0470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/>
              <a:t>Külső gazdasági </a:t>
            </a:r>
            <a:r>
              <a:rPr lang="hu-HU" altLang="en-US" sz="3600" dirty="0" smtClean="0"/>
              <a:t>hatások a termelésben és a fogyasztásban</a:t>
            </a:r>
            <a:endParaRPr lang="hu-HU" altLang="en-US" sz="36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20793"/>
            <a:ext cx="8229600" cy="513919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2800" dirty="0" smtClean="0"/>
              <a:t>Gépjárművek szennyezőanyag kibocsátása</a:t>
            </a:r>
          </a:p>
          <a:p>
            <a:pPr lvl="1"/>
            <a:r>
              <a:rPr lang="hu-HU" altLang="en-US" sz="2400" dirty="0" smtClean="0"/>
              <a:t>Negatív fogyasztási externália</a:t>
            </a:r>
            <a:endParaRPr lang="en-US" altLang="en-US" dirty="0" smtClean="0"/>
          </a:p>
          <a:p>
            <a:r>
              <a:rPr lang="hu-HU" altLang="en-US" sz="2800" dirty="0" smtClean="0"/>
              <a:t>Ugató kutyák</a:t>
            </a:r>
          </a:p>
          <a:p>
            <a:pPr lvl="1"/>
            <a:r>
              <a:rPr lang="hu-HU" altLang="en-US" sz="2400" dirty="0"/>
              <a:t>Negatív fogyasztási externália</a:t>
            </a:r>
            <a:endParaRPr lang="en-US" altLang="en-US" sz="2400" dirty="0"/>
          </a:p>
          <a:p>
            <a:r>
              <a:rPr lang="hu-HU" altLang="en-US" sz="2800" dirty="0" smtClean="0"/>
              <a:t>Felújított műemlékek</a:t>
            </a:r>
          </a:p>
          <a:p>
            <a:pPr lvl="1"/>
            <a:r>
              <a:rPr lang="hu-HU" altLang="en-US" sz="2400" dirty="0"/>
              <a:t>Pozitív termelési externália</a:t>
            </a:r>
            <a:endParaRPr lang="en-US" altLang="en-US" sz="2400" dirty="0"/>
          </a:p>
          <a:p>
            <a:r>
              <a:rPr lang="hu-HU" altLang="en-US" sz="2800" dirty="0" smtClean="0"/>
              <a:t>Új technológiák kutatása</a:t>
            </a:r>
          </a:p>
          <a:p>
            <a:pPr lvl="1"/>
            <a:r>
              <a:rPr lang="hu-HU" altLang="en-US" sz="2400" dirty="0" smtClean="0"/>
              <a:t>Pozitív termelési externália</a:t>
            </a:r>
          </a:p>
          <a:p>
            <a:r>
              <a:rPr lang="hu-HU" altLang="en-US" sz="2800" dirty="0" smtClean="0"/>
              <a:t>Negatív termelési?</a:t>
            </a:r>
            <a:endParaRPr lang="hu-HU" altLang="en-US" sz="2400" dirty="0" smtClean="0"/>
          </a:p>
          <a:p>
            <a:r>
              <a:rPr lang="hu-HU" altLang="en-US" sz="2800" dirty="0" smtClean="0"/>
              <a:t>Pozitív fogyasztási?</a:t>
            </a:r>
          </a:p>
          <a:p>
            <a:endParaRPr lang="hu-HU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Külső gazdasági hatások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Mindenhol jelen vannak, a kérdés inkább a mérték, mint a lét vagy nem lét.</a:t>
            </a:r>
          </a:p>
          <a:p>
            <a:r>
              <a:rPr lang="hu-HU" altLang="en-US" dirty="0"/>
              <a:t>Ha az okozott zavar jelentős, az </a:t>
            </a:r>
            <a:r>
              <a:rPr lang="hu-HU" altLang="en-US" dirty="0" err="1"/>
              <a:t>extern</a:t>
            </a:r>
            <a:r>
              <a:rPr lang="hu-HU" altLang="en-US" dirty="0"/>
              <a:t> hatások folytán jelentkező költségeket és hasznokat érdemes „</a:t>
            </a:r>
            <a:r>
              <a:rPr lang="hu-HU" altLang="en-US" dirty="0" err="1"/>
              <a:t>internalizálni</a:t>
            </a:r>
            <a:r>
              <a:rPr lang="hu-HU" altLang="en-US" dirty="0"/>
              <a:t>”.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smtClean="0">
                <a:solidFill>
                  <a:srgbClr val="000070"/>
                </a:solidFill>
              </a:rPr>
              <a:t> </a:t>
            </a:r>
            <a:r>
              <a:rPr lang="hu-HU" altLang="en-US" sz="4000" smtClean="0">
                <a:solidFill>
                  <a:srgbClr val="000070"/>
                </a:solidFill>
              </a:rPr>
              <a:t>és piaci hatékonyság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err="1" smtClean="0"/>
              <a:t>Externáliák</a:t>
            </a:r>
            <a:r>
              <a:rPr lang="en-US" altLang="en-US" sz="3400" dirty="0" smtClean="0"/>
              <a:t> </a:t>
            </a:r>
            <a:r>
              <a:rPr lang="hu-HU" altLang="en-US" sz="3400" dirty="0" smtClean="0"/>
              <a:t>h</a:t>
            </a:r>
            <a:r>
              <a:rPr lang="hu-HU" altLang="en-US" sz="3600" dirty="0" smtClean="0"/>
              <a:t>atására a piaci allokáció nem lesz hatékony </a:t>
            </a:r>
            <a:endParaRPr lang="en-US" altLang="en-US" sz="3600" dirty="0" smtClean="0"/>
          </a:p>
          <a:p>
            <a:r>
              <a:rPr lang="hu-HU" altLang="en-US" sz="3400" dirty="0" smtClean="0">
                <a:solidFill>
                  <a:srgbClr val="C00000"/>
                </a:solidFill>
              </a:rPr>
              <a:t>Jóléti közgazdaságtan</a:t>
            </a:r>
            <a:r>
              <a:rPr lang="en-US" altLang="en-US" sz="3400" dirty="0" smtClean="0">
                <a:solidFill>
                  <a:srgbClr val="C00000"/>
                </a:solidFill>
              </a:rPr>
              <a:t>: </a:t>
            </a:r>
            <a:r>
              <a:rPr lang="hu-HU" altLang="en-US" sz="3400" dirty="0" smtClean="0">
                <a:solidFill>
                  <a:srgbClr val="C00000"/>
                </a:solidFill>
              </a:rPr>
              <a:t>ismétlés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Keresleti görbe – fogyasztók értékelése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Árak, amiket hajlandóak fizetni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Kínálati görbe </a:t>
            </a:r>
            <a:r>
              <a:rPr lang="en-US" altLang="en-US" sz="3200" dirty="0" smtClean="0"/>
              <a:t>– </a:t>
            </a:r>
            <a:r>
              <a:rPr lang="hu-HU" altLang="en-US" sz="3200" dirty="0" smtClean="0"/>
              <a:t>Termelők költségei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Egyensúlyi ár és mennyiség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Hatékony – Maximalizálja fogyasztói és termelői többletet</a:t>
            </a:r>
          </a:p>
          <a:p>
            <a:pPr lvl="3">
              <a:buFont typeface="Arial" charset="0"/>
              <a:buNone/>
            </a:pPr>
            <a:r>
              <a:rPr lang="hu-HU" altLang="en-US" sz="2400" dirty="0" smtClean="0"/>
              <a:t>	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BF60031-822C-45D6-A121-664C9BF621A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100263" y="2719388"/>
            <a:ext cx="674687" cy="996950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5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F61874A-2048-4ECA-936E-D3E07F1D16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778000" y="2014538"/>
            <a:ext cx="1984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1828800" y="427990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50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1828800" y="361315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70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828800" y="3279775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80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1930400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1633538" y="2606675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 100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2093913" y="4387850"/>
            <a:ext cx="122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2093913" y="371951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2093913" y="338296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2093913" y="2713038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271621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34051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409416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47640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78130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452813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12115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4808538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6710363" y="6092825"/>
            <a:ext cx="9636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093913" y="2063750"/>
            <a:ext cx="5313362" cy="3998913"/>
          </a:xfrm>
          <a:custGeom>
            <a:avLst/>
            <a:gdLst>
              <a:gd name="T0" fmla="*/ 0 w 3347"/>
              <a:gd name="T1" fmla="*/ 0 h 2519"/>
              <a:gd name="T2" fmla="*/ 0 w 3347"/>
              <a:gd name="T3" fmla="*/ 3997325 h 2519"/>
              <a:gd name="T4" fmla="*/ 5311775 w 3347"/>
              <a:gd name="T5" fmla="*/ 3997325 h 2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7" h="2519">
                <a:moveTo>
                  <a:pt x="0" y="0"/>
                </a:moveTo>
                <a:lnTo>
                  <a:pt x="0" y="2518"/>
                </a:lnTo>
                <a:lnTo>
                  <a:pt x="3346" y="25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100263" y="2719388"/>
            <a:ext cx="674687" cy="657225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2716213" y="2989263"/>
            <a:ext cx="847725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29"/>
          <p:cNvSpPr>
            <a:spLocks noChangeArrowheads="1"/>
          </p:cNvSpPr>
          <p:nvPr/>
        </p:nvSpPr>
        <p:spPr bwMode="auto">
          <a:xfrm>
            <a:off x="3563938" y="285273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fogyasztói 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2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euro)</a:t>
            </a: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2787650" y="3387725"/>
            <a:ext cx="657225" cy="323850"/>
          </a:xfrm>
          <a:prstGeom prst="rect">
            <a:avLst/>
          </a:prstGeom>
          <a:solidFill>
            <a:srgbClr val="9AE1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3384550" y="3560763"/>
            <a:ext cx="1003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500563" y="3352800"/>
            <a:ext cx="3805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Paul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fogyasztói többlete</a:t>
            </a:r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(10 euro)</a:t>
            </a: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2133600" y="4378404"/>
            <a:ext cx="2119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2130425"/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Teljes fogyasztói többlet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  <a:p>
            <a:pPr algn="ctr"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(40 euro)</a:t>
            </a:r>
          </a:p>
        </p:txBody>
      </p:sp>
      <p:sp>
        <p:nvSpPr>
          <p:cNvPr id="54307" name="Line 36"/>
          <p:cNvSpPr>
            <a:spLocks noChangeShapeType="1"/>
          </p:cNvSpPr>
          <p:nvPr/>
        </p:nvSpPr>
        <p:spPr bwMode="auto">
          <a:xfrm flipH="1">
            <a:off x="2627313" y="3767138"/>
            <a:ext cx="349250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2093913" y="3381375"/>
            <a:ext cx="688975" cy="338138"/>
          </a:xfrm>
          <a:custGeom>
            <a:avLst/>
            <a:gdLst>
              <a:gd name="T0" fmla="*/ 0 w 434"/>
              <a:gd name="T1" fmla="*/ 0 h 213"/>
              <a:gd name="T2" fmla="*/ 687388 w 434"/>
              <a:gd name="T3" fmla="*/ 0 h 213"/>
              <a:gd name="T4" fmla="*/ 687388 w 434"/>
              <a:gd name="T5" fmla="*/ 33655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213">
                <a:moveTo>
                  <a:pt x="0" y="0"/>
                </a:moveTo>
                <a:lnTo>
                  <a:pt x="433" y="0"/>
                </a:lnTo>
                <a:lnTo>
                  <a:pt x="433" y="2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>
            <a:off x="2484438" y="3789363"/>
            <a:ext cx="142875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2124075" y="2060575"/>
            <a:ext cx="2697163" cy="3998913"/>
          </a:xfrm>
          <a:custGeom>
            <a:avLst/>
            <a:gdLst>
              <a:gd name="T0" fmla="*/ 2695575 w 1699"/>
              <a:gd name="T1" fmla="*/ 3997325 h 2519"/>
              <a:gd name="T2" fmla="*/ 2695575 w 1699"/>
              <a:gd name="T3" fmla="*/ 2322513 h 2519"/>
              <a:gd name="T4" fmla="*/ 2008188 w 1699"/>
              <a:gd name="T5" fmla="*/ 2322513 h 2519"/>
              <a:gd name="T6" fmla="*/ 2008188 w 1699"/>
              <a:gd name="T7" fmla="*/ 1654175 h 2519"/>
              <a:gd name="T8" fmla="*/ 1336675 w 1699"/>
              <a:gd name="T9" fmla="*/ 1654175 h 2519"/>
              <a:gd name="T10" fmla="*/ 1336675 w 1699"/>
              <a:gd name="T11" fmla="*/ 1320800 h 2519"/>
              <a:gd name="T12" fmla="*/ 668338 w 1699"/>
              <a:gd name="T13" fmla="*/ 1320800 h 2519"/>
              <a:gd name="T14" fmla="*/ 668338 w 1699"/>
              <a:gd name="T15" fmla="*/ 649288 h 2519"/>
              <a:gd name="T16" fmla="*/ 0 w 1699"/>
              <a:gd name="T17" fmla="*/ 649288 h 2519"/>
              <a:gd name="T18" fmla="*/ 0 w 1699"/>
              <a:gd name="T19" fmla="*/ 0 h 25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9" h="2519">
                <a:moveTo>
                  <a:pt x="1698" y="2518"/>
                </a:moveTo>
                <a:lnTo>
                  <a:pt x="1698" y="1463"/>
                </a:lnTo>
                <a:lnTo>
                  <a:pt x="1265" y="1463"/>
                </a:lnTo>
                <a:lnTo>
                  <a:pt x="1265" y="1042"/>
                </a:lnTo>
                <a:lnTo>
                  <a:pt x="842" y="1042"/>
                </a:lnTo>
                <a:lnTo>
                  <a:pt x="842" y="832"/>
                </a:lnTo>
                <a:lnTo>
                  <a:pt x="421" y="832"/>
                </a:lnTo>
                <a:lnTo>
                  <a:pt x="42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635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11" name="Rectangle 38"/>
          <p:cNvSpPr>
            <a:spLocks noChangeArrowheads="1"/>
          </p:cNvSpPr>
          <p:nvPr/>
        </p:nvSpPr>
        <p:spPr bwMode="auto">
          <a:xfrm>
            <a:off x="4860925" y="5187950"/>
            <a:ext cx="730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Kereslet</a:t>
            </a:r>
            <a:endParaRPr lang="it-IT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12" name="Rectangle 6"/>
          <p:cNvSpPr txBox="1">
            <a:spLocks noChangeArrowheads="1"/>
          </p:cNvSpPr>
          <p:nvPr/>
        </p:nvSpPr>
        <p:spPr bwMode="auto">
          <a:xfrm>
            <a:off x="179388" y="277813"/>
            <a:ext cx="864076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u-HU" altLang="en-US" sz="3200" dirty="0">
                <a:latin typeface="Calibri" pitchFamily="34" charset="0"/>
              </a:rPr>
              <a:t>Fogyasztói </a:t>
            </a:r>
            <a:r>
              <a:rPr lang="hu-HU" altLang="en-US" sz="3200" dirty="0" smtClean="0">
                <a:latin typeface="Calibri" pitchFamily="34" charset="0"/>
              </a:rPr>
              <a:t>többlet különböző árak mellett</a:t>
            </a:r>
            <a:endParaRPr lang="en-GB" altLang="en-US" sz="3200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581400" y="283106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fogyasztói 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3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euro)</a:t>
            </a:r>
          </a:p>
        </p:txBody>
      </p:sp>
    </p:spTree>
    <p:extLst>
      <p:ext uri="{BB962C8B-B14F-4D97-AF65-F5344CB8AC3E}">
        <p14:creationId xmlns:p14="http://schemas.microsoft.com/office/powerpoint/2010/main" val="1250147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302" grpId="0"/>
      <p:bldP spid="54303" grpId="0" animBg="1"/>
      <p:bldP spid="54304" grpId="0" animBg="1"/>
      <p:bldP spid="54305" grpId="0"/>
      <p:bldP spid="54306" grpId="0"/>
      <p:bldP spid="54307" grpId="0" animBg="1"/>
      <p:bldP spid="43" grpId="0" animBg="1"/>
      <p:bldP spid="54309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C632E8B-4B17-4F7F-930F-162D413C0A8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Bill</a:t>
            </a:r>
            <a:r>
              <a:rPr lang="hu-HU" altLang="it-IT" sz="1900" b="1">
                <a:latin typeface="Arial Narrow" pitchFamily="34" charset="0"/>
                <a:ea typeface="MS PGothic" pitchFamily="34" charset="-128"/>
              </a:rPr>
              <a:t> többlete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(300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p=800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3621088" y="3579813"/>
            <a:ext cx="827087" cy="801687"/>
          </a:xfrm>
          <a:prstGeom prst="rect">
            <a:avLst/>
          </a:prstGeom>
          <a:solidFill>
            <a:srgbClr val="C5AED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4321175" y="3992563"/>
            <a:ext cx="581025" cy="195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4924425" y="4043363"/>
            <a:ext cx="1922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Charlie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 többlete</a:t>
            </a:r>
            <a:endParaRPr lang="it-IT" altLang="en-US" sz="1900" b="1">
              <a:latin typeface="Arial Narrow" pitchFamily="34" charset="0"/>
              <a:ea typeface="MS PGothic" pitchFamily="34" charset="-128"/>
            </a:endParaRPr>
          </a:p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(200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3230563" y="3141663"/>
            <a:ext cx="693737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924300" y="3141663"/>
            <a:ext cx="114300" cy="639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3222625" y="1916113"/>
            <a:ext cx="30051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Teljes termelői többlet</a:t>
            </a:r>
            <a:r>
              <a:rPr lang="it-IT" altLang="en-US" sz="1900">
                <a:latin typeface="Arial Narrow" pitchFamily="34" charset="0"/>
                <a:ea typeface="MS PGothic" pitchFamily="34" charset="-128"/>
              </a:rPr>
              <a:t> (500 euro)</a:t>
            </a:r>
          </a:p>
        </p:txBody>
      </p:sp>
      <p:sp>
        <p:nvSpPr>
          <p:cNvPr id="74786" name="Rectangle 4"/>
          <p:cNvSpPr>
            <a:spLocks noChangeArrowheads="1"/>
          </p:cNvSpPr>
          <p:nvPr/>
        </p:nvSpPr>
        <p:spPr bwMode="auto">
          <a:xfrm>
            <a:off x="2806700" y="3575050"/>
            <a:ext cx="801688" cy="1208088"/>
          </a:xfrm>
          <a:prstGeom prst="rect">
            <a:avLst/>
          </a:prstGeom>
          <a:solidFill>
            <a:srgbClr val="E6B4E6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7" name="Rectangle 34"/>
          <p:cNvSpPr>
            <a:spLocks noChangeArrowheads="1"/>
          </p:cNvSpPr>
          <p:nvPr/>
        </p:nvSpPr>
        <p:spPr bwMode="auto">
          <a:xfrm>
            <a:off x="6480175" y="2295525"/>
            <a:ext cx="654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 dirty="0" smtClean="0">
                <a:latin typeface="Arial Narrow" pitchFamily="34" charset="0"/>
                <a:ea typeface="MS PGothic" pitchFamily="34" charset="-128"/>
              </a:rPr>
              <a:t>Kínálat</a:t>
            </a:r>
            <a:endParaRPr lang="it-IT" altLang="en-US" sz="20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822575" y="2373313"/>
            <a:ext cx="3284538" cy="3597275"/>
          </a:xfrm>
          <a:custGeom>
            <a:avLst/>
            <a:gdLst>
              <a:gd name="T0" fmla="*/ 0 w 2069"/>
              <a:gd name="T1" fmla="*/ 3595688 h 2266"/>
              <a:gd name="T2" fmla="*/ 0 w 2069"/>
              <a:gd name="T3" fmla="*/ 2420938 h 2266"/>
              <a:gd name="T4" fmla="*/ 790575 w 2069"/>
              <a:gd name="T5" fmla="*/ 2420938 h 2266"/>
              <a:gd name="T6" fmla="*/ 790575 w 2069"/>
              <a:gd name="T7" fmla="*/ 2012950 h 2266"/>
              <a:gd name="T8" fmla="*/ 1628775 w 2069"/>
              <a:gd name="T9" fmla="*/ 2012950 h 2266"/>
              <a:gd name="T10" fmla="*/ 1628775 w 2069"/>
              <a:gd name="T11" fmla="*/ 1198563 h 2266"/>
              <a:gd name="T12" fmla="*/ 2444750 w 2069"/>
              <a:gd name="T13" fmla="*/ 1198563 h 2266"/>
              <a:gd name="T14" fmla="*/ 2444750 w 2069"/>
              <a:gd name="T15" fmla="*/ 790575 h 2266"/>
              <a:gd name="T16" fmla="*/ 3282950 w 2069"/>
              <a:gd name="T17" fmla="*/ 790575 h 2266"/>
              <a:gd name="T18" fmla="*/ 3282950 w 2069"/>
              <a:gd name="T19" fmla="*/ 0 h 22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69" h="2266">
                <a:moveTo>
                  <a:pt x="0" y="2265"/>
                </a:moveTo>
                <a:lnTo>
                  <a:pt x="0" y="1525"/>
                </a:lnTo>
                <a:lnTo>
                  <a:pt x="498" y="1525"/>
                </a:lnTo>
                <a:lnTo>
                  <a:pt x="498" y="1268"/>
                </a:lnTo>
                <a:lnTo>
                  <a:pt x="1026" y="1268"/>
                </a:lnTo>
                <a:lnTo>
                  <a:pt x="1026" y="755"/>
                </a:lnTo>
                <a:lnTo>
                  <a:pt x="1540" y="755"/>
                </a:lnTo>
                <a:lnTo>
                  <a:pt x="1540" y="498"/>
                </a:lnTo>
                <a:lnTo>
                  <a:pt x="2068" y="498"/>
                </a:lnTo>
                <a:lnTo>
                  <a:pt x="2068" y="0"/>
                </a:lnTo>
              </a:path>
            </a:pathLst>
          </a:custGeom>
          <a:noFill/>
          <a:ln w="508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107863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97118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Az alumínium piaca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31189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A3CAAE0-4FE5-4AAA-8AB8-BB5235882B5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310" y="1348012"/>
            <a:ext cx="5991680" cy="3767138"/>
            <a:chOff x="-742920" y="1777706"/>
            <a:chExt cx="5992650" cy="3768044"/>
          </a:xfrm>
        </p:grpSpPr>
        <p:sp>
          <p:nvSpPr>
            <p:cNvPr id="6" name="Rectangle 5"/>
            <p:cNvSpPr/>
            <p:nvPr/>
          </p:nvSpPr>
          <p:spPr>
            <a:xfrm>
              <a:off x="729386" y="2030180"/>
              <a:ext cx="4520344" cy="3504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2000" dirty="0"/>
            </a:p>
          </p:txBody>
        </p:sp>
        <p:grpSp>
          <p:nvGrpSpPr>
            <p:cNvPr id="48134" name="Group 5"/>
            <p:cNvGrpSpPr>
              <a:grpSpLocks/>
            </p:cNvGrpSpPr>
            <p:nvPr/>
          </p:nvGrpSpPr>
          <p:grpSpPr bwMode="auto">
            <a:xfrm>
              <a:off x="-742920" y="1777706"/>
              <a:ext cx="1470718" cy="3768044"/>
              <a:chOff x="358723" y="1196451"/>
              <a:chExt cx="1470718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732" y="3161094"/>
                <a:ext cx="3591129" cy="1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36" name="TextBox 8"/>
              <p:cNvSpPr txBox="1">
                <a:spLocks noChangeArrowheads="1"/>
              </p:cNvSpPr>
              <p:nvPr/>
            </p:nvSpPr>
            <p:spPr bwMode="auto">
              <a:xfrm>
                <a:off x="358723" y="1196451"/>
                <a:ext cx="1435101" cy="1015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2000" dirty="0"/>
                  <a:t>Alumínium ára</a:t>
                </a:r>
              </a:p>
              <a:p>
                <a:pPr algn="r" eaLnBrk="1" hangingPunct="1"/>
                <a:endParaRPr lang="en-US" altLang="en-US" sz="20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34278" y="5115151"/>
            <a:ext cx="5587318" cy="712719"/>
            <a:chOff x="1676400" y="5181600"/>
            <a:chExt cx="5587098" cy="71421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94" y="5181600"/>
              <a:ext cx="44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9" name="TextBox 11"/>
            <p:cNvSpPr txBox="1">
              <a:spLocks noChangeArrowheads="1"/>
            </p:cNvSpPr>
            <p:nvPr/>
          </p:nvSpPr>
          <p:spPr bwMode="auto">
            <a:xfrm>
              <a:off x="5510760" y="5186443"/>
              <a:ext cx="1752738" cy="70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2000" dirty="0"/>
                <a:t>Aluminum</a:t>
              </a:r>
              <a:r>
                <a:rPr lang="hu-HU" altLang="en-US" sz="2000" dirty="0"/>
                <a:t> mennyisége</a:t>
              </a:r>
              <a:endParaRPr lang="en-US" altLang="en-US" sz="2000" dirty="0"/>
            </a:p>
          </p:txBody>
        </p:sp>
        <p:sp>
          <p:nvSpPr>
            <p:cNvPr id="48140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327321" cy="40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10540" y="2241775"/>
            <a:ext cx="4548602" cy="2856056"/>
            <a:chOff x="2720574" y="2824330"/>
            <a:chExt cx="5078647" cy="387428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3924292" cy="2965325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3" name="TextBox 15"/>
            <p:cNvSpPr txBox="1">
              <a:spLocks noChangeArrowheads="1"/>
            </p:cNvSpPr>
            <p:nvPr/>
          </p:nvSpPr>
          <p:spPr bwMode="auto">
            <a:xfrm>
              <a:off x="5318202" y="5738355"/>
              <a:ext cx="2481019" cy="960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 dirty="0"/>
                <a:t>Kereslet</a:t>
              </a:r>
              <a:endParaRPr lang="en-US" altLang="en-US" sz="2000" dirty="0"/>
            </a:p>
            <a:p>
              <a:pPr algn="ctr" eaLnBrk="1" hangingPunct="1"/>
              <a:r>
                <a:rPr lang="en-US" altLang="en-US" sz="2000" dirty="0"/>
                <a:t>(</a:t>
              </a:r>
              <a:r>
                <a:rPr lang="hu-HU" altLang="en-US" sz="2000" dirty="0"/>
                <a:t>egyéni értékelés</a:t>
              </a:r>
              <a:r>
                <a:rPr lang="en-US" altLang="en-US" sz="2000" dirty="0"/>
                <a:t>)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912153" y="1738537"/>
            <a:ext cx="4122573" cy="2700338"/>
            <a:chOff x="2898187" y="4518891"/>
            <a:chExt cx="4604816" cy="366324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5399"/>
              <a:ext cx="3594275" cy="2786733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6" name="TextBox 92"/>
            <p:cNvSpPr txBox="1">
              <a:spLocks noChangeArrowheads="1"/>
            </p:cNvSpPr>
            <p:nvPr/>
          </p:nvSpPr>
          <p:spPr bwMode="auto">
            <a:xfrm>
              <a:off x="5275242" y="4518891"/>
              <a:ext cx="2227761" cy="960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 dirty="0"/>
                <a:t>Kínálat</a:t>
              </a:r>
              <a:endParaRPr lang="en-US" altLang="en-US" sz="2000" dirty="0"/>
            </a:p>
            <a:p>
              <a:pPr algn="ctr" eaLnBrk="1" hangingPunct="1"/>
              <a:r>
                <a:rPr lang="en-US" altLang="en-US" sz="2000" dirty="0"/>
                <a:t>(</a:t>
              </a:r>
              <a:r>
                <a:rPr lang="hu-HU" altLang="en-US" sz="2000" dirty="0"/>
                <a:t>egyéni költség</a:t>
              </a:r>
              <a:r>
                <a:rPr lang="en-US" altLang="en-US" sz="2000" dirty="0"/>
                <a:t>)</a:t>
              </a:r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477428" y="3332387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065084" y="3370486"/>
            <a:ext cx="704039" cy="2090744"/>
            <a:chOff x="3814455" y="3220185"/>
            <a:chExt cx="704246" cy="2092127"/>
          </a:xfrm>
        </p:grpSpPr>
        <p:cxnSp>
          <p:nvCxnSpPr>
            <p:cNvPr id="40" name="Straight Connector 39"/>
            <p:cNvCxnSpPr/>
            <p:nvPr/>
          </p:nvCxnSpPr>
          <p:spPr bwMode="auto">
            <a:xfrm rot="5400000">
              <a:off x="3410382" y="4097068"/>
              <a:ext cx="1768057" cy="142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1" name="TextBox 78"/>
            <p:cNvSpPr txBox="1">
              <a:spLocks noChangeArrowheads="1"/>
            </p:cNvSpPr>
            <p:nvPr/>
          </p:nvSpPr>
          <p:spPr bwMode="auto">
            <a:xfrm>
              <a:off x="3814455" y="4973534"/>
              <a:ext cx="704246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4586967" y="3054574"/>
            <a:ext cx="2066466" cy="400110"/>
            <a:chOff x="5094514" y="2938005"/>
            <a:chExt cx="2067269" cy="399940"/>
          </a:xfrm>
        </p:grpSpPr>
        <p:sp>
          <p:nvSpPr>
            <p:cNvPr id="48153" name="TextBox 92"/>
            <p:cNvSpPr txBox="1">
              <a:spLocks noChangeArrowheads="1"/>
            </p:cNvSpPr>
            <p:nvPr/>
          </p:nvSpPr>
          <p:spPr bwMode="auto">
            <a:xfrm>
              <a:off x="5791965" y="2938005"/>
              <a:ext cx="1369818" cy="39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sz="2000" dirty="0"/>
                <a:t>Egyensúly</a:t>
              </a:r>
              <a:endParaRPr lang="en-US" altLang="en-US" sz="20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5094514" y="3134776"/>
              <a:ext cx="854407" cy="142814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600" dirty="0"/>
              <a:t>A keresleti görbe a fogyasztók értékelését</a:t>
            </a:r>
            <a:r>
              <a:rPr lang="en-US" altLang="en-US" sz="3600" dirty="0"/>
              <a:t>,</a:t>
            </a:r>
            <a:r>
              <a:rPr lang="hu-HU" altLang="en-US" sz="3600" dirty="0"/>
              <a:t> a kínálati görbe a termelők költségeit tükrözi</a:t>
            </a:r>
            <a:r>
              <a:rPr lang="en-US" altLang="en-US" sz="3600" dirty="0"/>
              <a:t>. </a:t>
            </a:r>
            <a:r>
              <a:rPr lang="hu-HU" altLang="en-US" sz="3600" dirty="0"/>
              <a:t>Az egyensúlyi mennyiség(</a:t>
            </a:r>
            <a:r>
              <a:rPr lang="en-US" altLang="en-US" sz="3600" i="1" dirty="0" smtClean="0"/>
              <a:t>Q</a:t>
            </a:r>
            <a:r>
              <a:rPr lang="hu-HU" altLang="en-US" sz="3600" baseline="-25000" dirty="0" smtClean="0"/>
              <a:t>PIACI </a:t>
            </a:r>
            <a:r>
              <a:rPr lang="hu-HU" altLang="en-US" sz="3600" dirty="0"/>
              <a:t>) a fogyasztók összes többlet értékének és a termelők összes költségének különbségét maximalizálja </a:t>
            </a:r>
            <a:r>
              <a:rPr lang="en-US" altLang="en-US" sz="3600" dirty="0"/>
              <a:t>. </a:t>
            </a:r>
            <a:r>
              <a:rPr lang="hu-HU" altLang="en-US" sz="3600" dirty="0" err="1"/>
              <a:t>Externáliák</a:t>
            </a:r>
            <a:r>
              <a:rPr lang="hu-HU" altLang="en-US" sz="3600" dirty="0"/>
              <a:t> hiányában tehát a piaci egyensúly hatékony.</a:t>
            </a:r>
            <a:endParaRPr lang="en-US" altLang="en-US" sz="36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Mi lesz ma?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Külső gazdasági hatások</a:t>
            </a:r>
          </a:p>
          <a:p>
            <a:r>
              <a:rPr lang="hu-HU" altLang="en-US" dirty="0" smtClean="0"/>
              <a:t>Közjószágok</a:t>
            </a:r>
          </a:p>
          <a:p>
            <a:r>
              <a:rPr lang="hu-HU" altLang="en-US" dirty="0" smtClean="0"/>
              <a:t>Eddigiek összefoglalása</a:t>
            </a:r>
          </a:p>
        </p:txBody>
      </p:sp>
    </p:spTree>
    <p:extLst>
      <p:ext uri="{BB962C8B-B14F-4D97-AF65-F5344CB8AC3E}">
        <p14:creationId xmlns:p14="http://schemas.microsoft.com/office/powerpoint/2010/main" val="4174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smtClean="0">
                <a:solidFill>
                  <a:srgbClr val="000070"/>
                </a:solidFill>
              </a:rPr>
              <a:t> </a:t>
            </a:r>
            <a:r>
              <a:rPr lang="hu-HU" altLang="en-US" sz="4000" smtClean="0">
                <a:solidFill>
                  <a:srgbClr val="000070"/>
                </a:solidFill>
              </a:rPr>
              <a:t>és piaci hatékonyság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Negatív externália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Pl. környezetszennyezés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Alumínium termelésének társadalmi költsége</a:t>
            </a:r>
            <a:r>
              <a:rPr lang="hu-HU" altLang="en-US" sz="3200" dirty="0"/>
              <a:t> n</a:t>
            </a:r>
            <a:r>
              <a:rPr lang="hu-HU" altLang="en-US" sz="3200" dirty="0" smtClean="0"/>
              <a:t>agyobb, mint a termelők költsége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költség – Kínálat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Termelők egyéni költsége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Valamint az externália által kedvezőtlen érintettek költségei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költség görbe – Kínálati görbe felett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A2357F-22C0-474F-B931-BE30C69BE68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áromszög 52"/>
          <p:cNvSpPr/>
          <p:nvPr/>
        </p:nvSpPr>
        <p:spPr>
          <a:xfrm rot="16200000">
            <a:off x="3784890" y="2461820"/>
            <a:ext cx="931446" cy="73621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7178"/>
            <a:ext cx="8839200" cy="794651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hu-HU" altLang="en-US" sz="4000" dirty="0">
                <a:solidFill>
                  <a:srgbClr val="C00000"/>
                </a:solidFill>
              </a:rPr>
              <a:t>Negatív externália</a:t>
            </a: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Szennyezés és társadalmi </a:t>
            </a:r>
            <a:r>
              <a:rPr lang="en-US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optimum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55958FF-EB43-4B47-BC0E-43F78A7D9C9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231900"/>
            <a:ext cx="6459537" cy="3767138"/>
            <a:chOff x="-486836" y="1777706"/>
            <a:chExt cx="6461053" cy="3768043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729474" y="1934907"/>
              <a:ext cx="5244743" cy="359972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50182" name="Group 5"/>
            <p:cNvGrpSpPr>
              <a:grpSpLocks/>
            </p:cNvGrpSpPr>
            <p:nvPr/>
          </p:nvGrpSpPr>
          <p:grpSpPr bwMode="auto">
            <a:xfrm>
              <a:off x="-486836" y="1777706"/>
              <a:ext cx="1214722" cy="3768043"/>
              <a:chOff x="614807" y="1196451"/>
              <a:chExt cx="1214722" cy="3767351"/>
            </a:xfrm>
            <a:grpFill/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820" y="3161093"/>
                <a:ext cx="3591128" cy="142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84" name="TextBox 8"/>
              <p:cNvSpPr txBox="1">
                <a:spLocks noChangeArrowheads="1"/>
              </p:cNvSpPr>
              <p:nvPr/>
            </p:nvSpPr>
            <p:spPr bwMode="auto">
              <a:xfrm>
                <a:off x="614807" y="1196451"/>
                <a:ext cx="1179017" cy="58480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Alumínium 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78050" y="4999038"/>
            <a:ext cx="5457825" cy="588962"/>
            <a:chOff x="1676400" y="5181600"/>
            <a:chExt cx="5456944" cy="590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75" y="5181600"/>
              <a:ext cx="53045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7" name="TextBox 11"/>
            <p:cNvSpPr txBox="1">
              <a:spLocks noChangeArrowheads="1"/>
            </p:cNvSpPr>
            <p:nvPr/>
          </p:nvSpPr>
          <p:spPr bwMode="auto">
            <a:xfrm>
              <a:off x="5649127" y="5186443"/>
              <a:ext cx="1329314" cy="58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Alumínium mennyisége</a:t>
              </a:r>
              <a:endParaRPr lang="en-US" altLang="en-US" sz="1600"/>
            </a:p>
          </p:txBody>
        </p:sp>
        <p:sp>
          <p:nvSpPr>
            <p:cNvPr id="50188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54313" y="2125663"/>
            <a:ext cx="5376862" cy="2716212"/>
            <a:chOff x="2720574" y="2824330"/>
            <a:chExt cx="6003101" cy="36861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3924082" cy="2964393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1" name="TextBox 15"/>
            <p:cNvSpPr txBox="1">
              <a:spLocks noChangeArrowheads="1"/>
            </p:cNvSpPr>
            <p:nvPr/>
          </p:nvSpPr>
          <p:spPr bwMode="auto">
            <a:xfrm>
              <a:off x="6672422" y="5716837"/>
              <a:ext cx="2051253" cy="79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</a:p>
            <a:p>
              <a:pPr algn="ctr" eaLnBrk="1" hangingPunct="1"/>
              <a:r>
                <a:rPr lang="hu-HU" altLang="en-US" sz="1600"/>
                <a:t>(Egyéni értékelés)</a:t>
              </a:r>
              <a:endParaRPr lang="en-US" altLang="en-US" sz="1600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957513" y="2025650"/>
            <a:ext cx="5749925" cy="2297113"/>
            <a:chOff x="2898187" y="5066526"/>
            <a:chExt cx="6424490" cy="311560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5958"/>
              <a:ext cx="3595373" cy="2786174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4" name="TextBox 92"/>
            <p:cNvSpPr txBox="1">
              <a:spLocks noChangeArrowheads="1"/>
            </p:cNvSpPr>
            <p:nvPr/>
          </p:nvSpPr>
          <p:spPr bwMode="auto">
            <a:xfrm>
              <a:off x="6480075" y="5066526"/>
              <a:ext cx="2842602" cy="45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Kínálat (egyéni költségek)</a:t>
              </a:r>
              <a:endParaRPr lang="en-US" altLang="en-US" sz="1600" dirty="0"/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521200" y="32162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5600" y="5754688"/>
            <a:ext cx="8123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/>
              <a:t>Q</a:t>
            </a:r>
            <a:r>
              <a:rPr lang="en-US" altLang="en-US" sz="3600" baseline="-25000" dirty="0" smtClean="0"/>
              <a:t>O</a:t>
            </a:r>
            <a:r>
              <a:rPr lang="hu-HU" altLang="en-US" sz="3600" baseline="-25000" dirty="0" smtClean="0"/>
              <a:t>PTIMUM</a:t>
            </a:r>
            <a:r>
              <a:rPr lang="hu-HU" altLang="en-US" sz="3600" dirty="0"/>
              <a:t> </a:t>
            </a:r>
            <a:r>
              <a:rPr lang="hu-HU" altLang="en-US" sz="3600" dirty="0" smtClean="0"/>
              <a:t>&lt; </a:t>
            </a:r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PIACI</a:t>
            </a:r>
            <a:endParaRPr lang="en-US" altLang="en-US" sz="3600" dirty="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229509" y="3254375"/>
            <a:ext cx="704039" cy="2090743"/>
            <a:chOff x="3933213" y="3220187"/>
            <a:chExt cx="705470" cy="2092125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3409078" y="4097056"/>
              <a:ext cx="1768056" cy="1431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9" name="TextBox 78"/>
            <p:cNvSpPr txBox="1">
              <a:spLocks noChangeArrowheads="1"/>
            </p:cNvSpPr>
            <p:nvPr/>
          </p:nvSpPr>
          <p:spPr bwMode="auto">
            <a:xfrm>
              <a:off x="3933213" y="4973534"/>
              <a:ext cx="705470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462213" y="2640013"/>
            <a:ext cx="1419225" cy="338137"/>
            <a:chOff x="6095798" y="3293013"/>
            <a:chExt cx="1419583" cy="338554"/>
          </a:xfrm>
        </p:grpSpPr>
        <p:sp>
          <p:nvSpPr>
            <p:cNvPr id="50201" name="TextBox 92"/>
            <p:cNvSpPr txBox="1">
              <a:spLocks noChangeArrowheads="1"/>
            </p:cNvSpPr>
            <p:nvPr/>
          </p:nvSpPr>
          <p:spPr bwMode="auto">
            <a:xfrm>
              <a:off x="6095798" y="3293013"/>
              <a:ext cx="1018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Optimum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86648" y="3466263"/>
              <a:ext cx="428733" cy="3337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2541588" y="1417638"/>
            <a:ext cx="6594475" cy="2251075"/>
            <a:chOff x="3921532" y="4390056"/>
            <a:chExt cx="7367843" cy="305376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921532" y="5169648"/>
              <a:ext cx="2956714" cy="2274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5" name="TextBox 92"/>
            <p:cNvSpPr txBox="1">
              <a:spLocks noChangeArrowheads="1"/>
            </p:cNvSpPr>
            <p:nvPr/>
          </p:nvSpPr>
          <p:spPr bwMode="auto">
            <a:xfrm>
              <a:off x="5989221" y="4390056"/>
              <a:ext cx="5300154" cy="45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Társadalmi költség (Egyéni és externális költség)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 flipH="1" flipV="1">
            <a:off x="4524375" y="2636838"/>
            <a:ext cx="76041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2911685" y="1827889"/>
            <a:ext cx="2040943" cy="832758"/>
            <a:chOff x="5383722" y="3302164"/>
            <a:chExt cx="2040972" cy="832427"/>
          </a:xfrm>
        </p:grpSpPr>
        <p:sp>
          <p:nvSpPr>
            <p:cNvPr id="50208" name="TextBox 92"/>
            <p:cNvSpPr txBox="1">
              <a:spLocks noChangeArrowheads="1"/>
            </p:cNvSpPr>
            <p:nvPr/>
          </p:nvSpPr>
          <p:spPr bwMode="auto">
            <a:xfrm>
              <a:off x="5383722" y="3302164"/>
              <a:ext cx="2040972" cy="58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 smtClean="0"/>
                <a:t>Externáliából</a:t>
              </a:r>
              <a:r>
                <a:rPr lang="hu-HU" altLang="en-US" dirty="0" smtClean="0"/>
                <a:t> fakadó</a:t>
              </a:r>
            </a:p>
            <a:p>
              <a:r>
                <a:rPr lang="hu-HU" altLang="en-US" dirty="0" smtClean="0"/>
                <a:t>költségek</a:t>
              </a:r>
              <a:endParaRPr lang="en-US" alt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782111" y="3755330"/>
              <a:ext cx="558807" cy="37926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sp>
        <p:nvSpPr>
          <p:cNvPr id="42" name="Freeform 183"/>
          <p:cNvSpPr>
            <a:spLocks/>
          </p:cNvSpPr>
          <p:nvPr/>
        </p:nvSpPr>
        <p:spPr bwMode="auto">
          <a:xfrm>
            <a:off x="3795713" y="275113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3284538" y="2814638"/>
            <a:ext cx="990600" cy="2528887"/>
            <a:chOff x="3738890" y="2781991"/>
            <a:chExt cx="991384" cy="2530289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191825" y="3877177"/>
              <a:ext cx="2206259" cy="158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3" name="TextBox 78"/>
            <p:cNvSpPr txBox="1">
              <a:spLocks noChangeArrowheads="1"/>
            </p:cNvSpPr>
            <p:nvPr/>
          </p:nvSpPr>
          <p:spPr bwMode="auto">
            <a:xfrm>
              <a:off x="3738890" y="4973534"/>
              <a:ext cx="991384" cy="3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Q</a:t>
              </a:r>
              <a:r>
                <a:rPr lang="en-US" altLang="en-US" sz="1600" baseline="-25000"/>
                <a:t>OPTIMUM</a:t>
              </a: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4676775" y="3162300"/>
            <a:ext cx="1625600" cy="338138"/>
            <a:chOff x="5106389" y="3128019"/>
            <a:chExt cx="1625467" cy="338971"/>
          </a:xfrm>
        </p:grpSpPr>
        <p:sp>
          <p:nvSpPr>
            <p:cNvPr id="50215" name="TextBox 92"/>
            <p:cNvSpPr txBox="1">
              <a:spLocks noChangeArrowheads="1"/>
            </p:cNvSpPr>
            <p:nvPr/>
          </p:nvSpPr>
          <p:spPr bwMode="auto">
            <a:xfrm>
              <a:off x="5603447" y="3128019"/>
              <a:ext cx="1128409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Egyensúly</a:t>
              </a:r>
              <a:endParaRPr lang="en-US" alt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106389" y="3277612"/>
              <a:ext cx="512721" cy="8593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7"/>
          <p:cNvCxnSpPr/>
          <p:nvPr/>
        </p:nvCxnSpPr>
        <p:spPr bwMode="auto">
          <a:xfrm>
            <a:off x="4210505" y="2369801"/>
            <a:ext cx="658348" cy="270212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45"/>
          <p:cNvGrpSpPr>
            <a:grpSpLocks/>
          </p:cNvGrpSpPr>
          <p:nvPr/>
        </p:nvGrpSpPr>
        <p:grpSpPr bwMode="auto">
          <a:xfrm>
            <a:off x="4392244" y="2751138"/>
            <a:ext cx="3088703" cy="338554"/>
            <a:chOff x="5106389" y="3155266"/>
            <a:chExt cx="1514213" cy="464886"/>
          </a:xfrm>
        </p:grpSpPr>
        <p:sp>
          <p:nvSpPr>
            <p:cNvPr id="55" name="TextBox 92"/>
            <p:cNvSpPr txBox="1">
              <a:spLocks noChangeArrowheads="1"/>
            </p:cNvSpPr>
            <p:nvPr/>
          </p:nvSpPr>
          <p:spPr bwMode="auto">
            <a:xfrm>
              <a:off x="5527494" y="3155266"/>
              <a:ext cx="1093108" cy="464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 smtClean="0"/>
                <a:t>Holtteherveszteség</a:t>
              </a:r>
              <a:endParaRPr lang="en-US" altLang="en-US" dirty="0"/>
            </a:p>
          </p:txBody>
        </p:sp>
        <p:cxnSp>
          <p:nvCxnSpPr>
            <p:cNvPr id="56" name="Straight Connector 47"/>
            <p:cNvCxnSpPr/>
            <p:nvPr/>
          </p:nvCxnSpPr>
          <p:spPr>
            <a:xfrm>
              <a:off x="5106389" y="3277612"/>
              <a:ext cx="512721" cy="8593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1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Negatív </a:t>
            </a:r>
            <a:r>
              <a:rPr lang="hu-HU" altLang="en-US" sz="4000" dirty="0" err="1" smtClean="0">
                <a:solidFill>
                  <a:srgbClr val="C00000"/>
                </a:solidFill>
              </a:rPr>
              <a:t>externáliák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Az optimális termelt mennyiség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Maximalizálja a teljes jólétet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Kisebb a piaci egyensúlyi mennyiségnél</a:t>
            </a:r>
            <a:endParaRPr lang="en-US" altLang="en-US" sz="3200" dirty="0" smtClean="0"/>
          </a:p>
          <a:p>
            <a:r>
              <a:rPr lang="hu-HU" altLang="en-US" sz="3400" dirty="0" smtClean="0"/>
              <a:t>Kormányzat – piaci kudarc kezelése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Externália „</a:t>
            </a:r>
            <a:r>
              <a:rPr lang="hu-HU" altLang="en-US" sz="3200" dirty="0" err="1" smtClean="0"/>
              <a:t>internalizálása</a:t>
            </a:r>
            <a:r>
              <a:rPr lang="hu-HU" altLang="en-US" sz="3200" dirty="0" smtClean="0"/>
              <a:t>”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Ösztönzők megváltoztatása úgy, hogy az emberek számoljanak az externális hatásokkal</a:t>
            </a:r>
            <a:endParaRPr lang="en-US" altLang="en-US" sz="2800" dirty="0" smtClean="0"/>
          </a:p>
          <a:p>
            <a:pPr lvl="2"/>
            <a:r>
              <a:rPr lang="hu-HU" altLang="en-US" sz="2800" dirty="0" err="1" smtClean="0"/>
              <a:t>Pl</a:t>
            </a:r>
            <a:r>
              <a:rPr lang="hu-HU" altLang="en-US" sz="2800" dirty="0" smtClean="0"/>
              <a:t>: termelők adóztatás</a:t>
            </a:r>
            <a:endParaRPr lang="en-US" altLang="en-US" sz="2800" dirty="0" smtClean="0"/>
          </a:p>
          <a:p>
            <a:pPr lvl="3"/>
            <a:r>
              <a:rPr lang="hu-HU" altLang="en-US" sz="2400" dirty="0" smtClean="0"/>
              <a:t>Kínálati görbét feltolja az adó mértékével</a:t>
            </a:r>
            <a:endParaRPr lang="en-US" altLang="en-US" sz="2400" dirty="0" smtClean="0"/>
          </a:p>
          <a:p>
            <a:pPr lvl="3"/>
            <a:r>
              <a:rPr lang="hu-HU" altLang="en-US" sz="2400" dirty="0" smtClean="0"/>
              <a:t>Adó – a negatív externália értéke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225DA7D-6E6E-4FAC-8332-0BF8878374F8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smtClean="0">
                <a:solidFill>
                  <a:srgbClr val="000070"/>
                </a:solidFill>
              </a:rPr>
              <a:t> </a:t>
            </a:r>
            <a:r>
              <a:rPr lang="hu-HU" altLang="en-US" sz="4000" smtClean="0">
                <a:solidFill>
                  <a:srgbClr val="000070"/>
                </a:solidFill>
              </a:rPr>
              <a:t>és piaci hatékonyság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Pozitív </a:t>
            </a:r>
            <a:r>
              <a:rPr lang="hu-HU" altLang="en-US" sz="3400" dirty="0" err="1" smtClean="0">
                <a:solidFill>
                  <a:srgbClr val="C00000"/>
                </a:solidFill>
              </a:rPr>
              <a:t>externáliák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Oktatás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Oktatás egyéni haszna</a:t>
            </a:r>
            <a:endParaRPr lang="en-US" altLang="en-US" sz="2800" dirty="0" smtClean="0"/>
          </a:p>
          <a:p>
            <a:pPr lvl="2"/>
            <a:r>
              <a:rPr lang="hu-HU" altLang="en-US" sz="2800" dirty="0" err="1" smtClean="0"/>
              <a:t>Externáliák</a:t>
            </a:r>
            <a:r>
              <a:rPr lang="en-US" altLang="en-US" sz="2800" dirty="0" smtClean="0"/>
              <a:t>: </a:t>
            </a:r>
            <a:r>
              <a:rPr lang="hu-HU" altLang="en-US" sz="2800" dirty="0" smtClean="0"/>
              <a:t>jobb kormányzat</a:t>
            </a:r>
            <a:r>
              <a:rPr lang="en-US" altLang="en-US" sz="2800" dirty="0" smtClean="0"/>
              <a:t>, </a:t>
            </a:r>
            <a:r>
              <a:rPr lang="hu-HU" altLang="en-US" sz="2800" dirty="0" smtClean="0"/>
              <a:t>alacsonyabb bűnözés, magasabb termelékenység és bérek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érték – Kereslet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Magasabb az egyéni értékelésnél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érték görbe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Keresleti görbe felett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BD4F3B0-E13B-4EE2-A2BC-E3B5C68A1714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3419" y="1231900"/>
            <a:ext cx="7029450" cy="3767138"/>
            <a:chOff x="-486836" y="1777706"/>
            <a:chExt cx="7031142" cy="3768043"/>
          </a:xfrm>
        </p:grpSpPr>
        <p:sp>
          <p:nvSpPr>
            <p:cNvPr id="6" name="Rectangle 5"/>
            <p:cNvSpPr/>
            <p:nvPr/>
          </p:nvSpPr>
          <p:spPr>
            <a:xfrm>
              <a:off x="729482" y="2030180"/>
              <a:ext cx="5814824" cy="3504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53255" name="Group 5"/>
            <p:cNvGrpSpPr>
              <a:grpSpLocks/>
            </p:cNvGrpSpPr>
            <p:nvPr/>
          </p:nvGrpSpPr>
          <p:grpSpPr bwMode="auto">
            <a:xfrm>
              <a:off x="-486836" y="1777706"/>
              <a:ext cx="1214729" cy="3768043"/>
              <a:chOff x="614807" y="1196451"/>
              <a:chExt cx="1214729" cy="376735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827" y="3161093"/>
                <a:ext cx="3591128" cy="1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57" name="TextBox 8"/>
              <p:cNvSpPr txBox="1">
                <a:spLocks noChangeArrowheads="1"/>
              </p:cNvSpPr>
              <p:nvPr/>
            </p:nvSpPr>
            <p:spPr bwMode="auto">
              <a:xfrm>
                <a:off x="614807" y="1196451"/>
                <a:ext cx="1179016" cy="584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Oktatás ára</a:t>
                </a:r>
                <a:endParaRPr lang="en-US" altLang="en-US" sz="1600"/>
              </a:p>
            </p:txBody>
          </p:sp>
        </p:grpSp>
      </p:grpSp>
      <p:sp>
        <p:nvSpPr>
          <p:cNvPr id="43" name="Háromszög 42"/>
          <p:cNvSpPr/>
          <p:nvPr/>
        </p:nvSpPr>
        <p:spPr>
          <a:xfrm rot="5400000" flipH="1">
            <a:off x="4016375" y="2529115"/>
            <a:ext cx="820284" cy="64565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7184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4000" dirty="0" smtClean="0">
                <a:solidFill>
                  <a:srgbClr val="C00000"/>
                </a:solidFill>
              </a:rPr>
              <a:t>Pozitív externália</a:t>
            </a:r>
            <a:r>
              <a:rPr lang="hu-HU" altLang="en-US" sz="4000" dirty="0">
                <a:solidFill>
                  <a:srgbClr val="C00000"/>
                </a:solidFill>
              </a:rPr>
              <a:t/>
            </a:r>
            <a:br>
              <a:rPr lang="hu-HU" altLang="en-US" sz="4000" dirty="0">
                <a:solidFill>
                  <a:srgbClr val="C00000"/>
                </a:solidFill>
              </a:rPr>
            </a:b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Oktatás és társadalmi optimum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5EEAFFA-375F-44E6-AB8C-A2E8AE0EDC9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84344" y="4999038"/>
            <a:ext cx="6026150" cy="612775"/>
            <a:chOff x="1676400" y="5181600"/>
            <a:chExt cx="6026408" cy="61386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807" y="5181600"/>
              <a:ext cx="57914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0" name="TextBox 11"/>
            <p:cNvSpPr txBox="1">
              <a:spLocks noChangeArrowheads="1"/>
            </p:cNvSpPr>
            <p:nvPr/>
          </p:nvSpPr>
          <p:spPr bwMode="auto">
            <a:xfrm>
              <a:off x="6349519" y="5210195"/>
              <a:ext cx="1353289" cy="585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Oktatás mennyisége</a:t>
              </a:r>
              <a:endParaRPr lang="en-US" altLang="en-US" sz="1600"/>
            </a:p>
          </p:txBody>
        </p:sp>
        <p:sp>
          <p:nvSpPr>
            <p:cNvPr id="53261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260606" y="2125663"/>
            <a:ext cx="5886450" cy="2859087"/>
            <a:chOff x="2720574" y="2824330"/>
            <a:chExt cx="6573558" cy="387940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4627019" cy="3528299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4" name="TextBox 15"/>
            <p:cNvSpPr txBox="1">
              <a:spLocks noChangeArrowheads="1"/>
            </p:cNvSpPr>
            <p:nvPr/>
          </p:nvSpPr>
          <p:spPr bwMode="auto">
            <a:xfrm>
              <a:off x="7242493" y="5910241"/>
              <a:ext cx="2051639" cy="79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</a:p>
            <a:p>
              <a:pPr algn="ctr" eaLnBrk="1" hangingPunct="1"/>
              <a:r>
                <a:rPr lang="hu-HU" altLang="en-US" sz="1600"/>
                <a:t>(Egyéni értékelés)</a:t>
              </a:r>
              <a:endParaRPr lang="en-US" altLang="en-US" sz="1600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462219" y="1585913"/>
            <a:ext cx="5845175" cy="2736850"/>
            <a:chOff x="2898187" y="4470571"/>
            <a:chExt cx="6530459" cy="371156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6308"/>
              <a:ext cx="3595122" cy="2785824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7" name="TextBox 92"/>
            <p:cNvSpPr txBox="1">
              <a:spLocks noChangeArrowheads="1"/>
            </p:cNvSpPr>
            <p:nvPr/>
          </p:nvSpPr>
          <p:spPr bwMode="auto">
            <a:xfrm>
              <a:off x="6586202" y="4470571"/>
              <a:ext cx="2842444" cy="45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Kínálat (egyéni költségek)</a:t>
              </a:r>
              <a:endParaRPr lang="en-US" altLang="en-US" sz="1600" dirty="0"/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027494" y="32162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5599" y="5914342"/>
            <a:ext cx="8410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PIACI</a:t>
            </a:r>
            <a:r>
              <a:rPr lang="hu-HU" altLang="en-US" sz="3600" dirty="0" smtClean="0"/>
              <a:t> </a:t>
            </a:r>
            <a:r>
              <a:rPr lang="hu-HU" altLang="en-US" sz="3600" dirty="0"/>
              <a:t>&lt;</a:t>
            </a:r>
            <a:r>
              <a:rPr lang="hu-HU" altLang="en-US" sz="3600" dirty="0" smtClean="0"/>
              <a:t>  </a:t>
            </a:r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OPTIMUM</a:t>
            </a:r>
            <a:endParaRPr lang="en-US" altLang="en-US" sz="3600" dirty="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532594" y="3254375"/>
            <a:ext cx="704039" cy="2090742"/>
            <a:chOff x="3731237" y="3220186"/>
            <a:chExt cx="705469" cy="2092126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3425020" y="4095475"/>
              <a:ext cx="1753760" cy="318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2" name="TextBox 78"/>
            <p:cNvSpPr txBox="1">
              <a:spLocks noChangeArrowheads="1"/>
            </p:cNvSpPr>
            <p:nvPr/>
          </p:nvSpPr>
          <p:spPr bwMode="auto">
            <a:xfrm>
              <a:off x="3731237" y="4973534"/>
              <a:ext cx="705469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222506" y="2973388"/>
            <a:ext cx="1830388" cy="338137"/>
            <a:chOff x="3180889" y="2973639"/>
            <a:chExt cx="1830497" cy="338972"/>
          </a:xfrm>
        </p:grpSpPr>
        <p:sp>
          <p:nvSpPr>
            <p:cNvPr id="53274" name="TextBox 92"/>
            <p:cNvSpPr txBox="1">
              <a:spLocks noChangeArrowheads="1"/>
            </p:cNvSpPr>
            <p:nvPr/>
          </p:nvSpPr>
          <p:spPr bwMode="auto">
            <a:xfrm>
              <a:off x="3180889" y="2973639"/>
              <a:ext cx="1128902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Egyensúly</a:t>
              </a:r>
              <a:endParaRPr lang="en-US" alt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35071" y="3170975"/>
              <a:ext cx="676315" cy="106625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840044" y="1625600"/>
            <a:ext cx="5621337" cy="2600325"/>
            <a:chOff x="2720574" y="2824330"/>
            <a:chExt cx="6275869" cy="352900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20574" y="2824330"/>
              <a:ext cx="4627589" cy="352900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8" name="TextBox 33"/>
            <p:cNvSpPr txBox="1">
              <a:spLocks noChangeArrowheads="1"/>
            </p:cNvSpPr>
            <p:nvPr/>
          </p:nvSpPr>
          <p:spPr bwMode="auto">
            <a:xfrm>
              <a:off x="6818254" y="4943222"/>
              <a:ext cx="2178189" cy="1127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Társadalmi érték</a:t>
              </a:r>
              <a:br>
                <a:rPr lang="hu-HU" altLang="en-US" sz="1600"/>
              </a:br>
              <a:r>
                <a:rPr lang="hu-HU" altLang="en-US" sz="1600"/>
                <a:t>(Egyéni érték és</a:t>
              </a:r>
              <a:br>
                <a:rPr lang="hu-HU" altLang="en-US" sz="1600"/>
              </a:br>
              <a:r>
                <a:rPr lang="hu-HU" altLang="en-US" sz="1600"/>
                <a:t> externális előnyök)</a:t>
              </a:r>
              <a:endParaRPr lang="en-US" altLang="en-US" sz="160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 flipH="1" flipV="1">
            <a:off x="5656268" y="4049713"/>
            <a:ext cx="760413" cy="1588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5676906" y="2709861"/>
            <a:ext cx="1630363" cy="1334633"/>
            <a:chOff x="7016644" y="2771752"/>
            <a:chExt cx="1630345" cy="1333829"/>
          </a:xfrm>
        </p:grpSpPr>
        <p:sp>
          <p:nvSpPr>
            <p:cNvPr id="53281" name="TextBox 92"/>
            <p:cNvSpPr txBox="1">
              <a:spLocks noChangeArrowheads="1"/>
            </p:cNvSpPr>
            <p:nvPr/>
          </p:nvSpPr>
          <p:spPr bwMode="auto">
            <a:xfrm>
              <a:off x="7016644" y="2771752"/>
              <a:ext cx="1630345" cy="3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Externális előny</a:t>
              </a:r>
              <a:endParaRPr lang="en-US" alt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7413060" y="3081091"/>
              <a:ext cx="491327" cy="1024490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183"/>
          <p:cNvSpPr>
            <a:spLocks/>
          </p:cNvSpPr>
          <p:nvPr/>
        </p:nvSpPr>
        <p:spPr bwMode="auto">
          <a:xfrm>
            <a:off x="4716469" y="2767013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4392619" y="2800124"/>
            <a:ext cx="990600" cy="2554515"/>
            <a:chOff x="3905210" y="2767464"/>
            <a:chExt cx="991384" cy="2556698"/>
          </a:xfrm>
        </p:grpSpPr>
        <p:cxnSp>
          <p:nvCxnSpPr>
            <p:cNvPr id="42" name="Straight Connector 41"/>
            <p:cNvCxnSpPr/>
            <p:nvPr/>
          </p:nvCxnSpPr>
          <p:spPr bwMode="auto">
            <a:xfrm rot="5400000">
              <a:off x="3191789" y="3862187"/>
              <a:ext cx="2205333" cy="158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86" name="TextBox 78"/>
            <p:cNvSpPr txBox="1">
              <a:spLocks noChangeArrowheads="1"/>
            </p:cNvSpPr>
            <p:nvPr/>
          </p:nvSpPr>
          <p:spPr bwMode="auto">
            <a:xfrm>
              <a:off x="3905210" y="4985416"/>
              <a:ext cx="991384" cy="3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Q</a:t>
              </a:r>
              <a:r>
                <a:rPr lang="en-US" altLang="en-US" sz="1600" baseline="-25000"/>
                <a:t>OPTIMUM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4270381" y="1998663"/>
            <a:ext cx="1019175" cy="744537"/>
            <a:chOff x="6582686" y="3447393"/>
            <a:chExt cx="1018228" cy="744597"/>
          </a:xfrm>
        </p:grpSpPr>
        <p:sp>
          <p:nvSpPr>
            <p:cNvPr id="53288" name="TextBox 92"/>
            <p:cNvSpPr txBox="1">
              <a:spLocks noChangeArrowheads="1"/>
            </p:cNvSpPr>
            <p:nvPr/>
          </p:nvSpPr>
          <p:spPr bwMode="auto">
            <a:xfrm>
              <a:off x="6582686" y="3447393"/>
              <a:ext cx="1018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Optimum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6200000" flipH="1">
              <a:off x="6814822" y="3905496"/>
              <a:ext cx="428660" cy="14432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92"/>
          <p:cNvSpPr txBox="1">
            <a:spLocks noChangeArrowheads="1"/>
          </p:cNvSpPr>
          <p:nvPr/>
        </p:nvSpPr>
        <p:spPr bwMode="auto">
          <a:xfrm>
            <a:off x="6304670" y="2125663"/>
            <a:ext cx="2229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 err="1" smtClean="0"/>
              <a:t>Holtteherveszteség</a:t>
            </a:r>
            <a:endParaRPr lang="en-US" altLang="en-US" dirty="0"/>
          </a:p>
        </p:txBody>
      </p:sp>
      <p:cxnSp>
        <p:nvCxnSpPr>
          <p:cNvPr id="45" name="Straight Connector 47"/>
          <p:cNvCxnSpPr/>
          <p:nvPr/>
        </p:nvCxnSpPr>
        <p:spPr bwMode="auto">
          <a:xfrm flipV="1">
            <a:off x="4270381" y="2277345"/>
            <a:ext cx="2221168" cy="432516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/>
      <p:bldP spid="40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smtClean="0">
                <a:solidFill>
                  <a:srgbClr val="000070"/>
                </a:solidFill>
              </a:rPr>
              <a:t> </a:t>
            </a:r>
            <a:r>
              <a:rPr lang="hu-HU" altLang="en-US" sz="4000" smtClean="0">
                <a:solidFill>
                  <a:srgbClr val="000070"/>
                </a:solidFill>
              </a:rPr>
              <a:t>és piaci hatékonyság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Pozitív </a:t>
            </a:r>
            <a:r>
              <a:rPr lang="hu-HU" altLang="en-US" sz="3400" dirty="0" err="1" smtClean="0">
                <a:solidFill>
                  <a:srgbClr val="C00000"/>
                </a:solidFill>
              </a:rPr>
              <a:t>externáliák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Optimális fogyasztott mennyiség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Maximalizálja a teljes jólétet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Nagyobb a piaci egyensúlyi mennyiségnél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Kormányzat – piaci kudarc kezelése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Externália „</a:t>
            </a:r>
            <a:r>
              <a:rPr lang="hu-HU" altLang="en-US" sz="2800" dirty="0" err="1" smtClean="0"/>
              <a:t>internalizálása</a:t>
            </a:r>
            <a:r>
              <a:rPr lang="hu-HU" altLang="en-US" sz="2800" dirty="0" smtClean="0"/>
              <a:t>”</a:t>
            </a:r>
            <a:r>
              <a:rPr lang="hu-HU" altLang="en-US" sz="2800" dirty="0"/>
              <a:t> </a:t>
            </a:r>
            <a:r>
              <a:rPr lang="hu-HU" altLang="en-US" sz="2800" dirty="0" smtClean="0"/>
              <a:t>támogatással 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08EDF76-C3F6-4383-A5DF-DB750F924A3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dirty="0" smtClean="0">
                <a:solidFill>
                  <a:srgbClr val="000070"/>
                </a:solidFill>
              </a:rPr>
              <a:t> </a:t>
            </a:r>
            <a:r>
              <a:rPr lang="hu-HU" altLang="en-US" sz="4000" dirty="0" smtClean="0">
                <a:solidFill>
                  <a:srgbClr val="000070"/>
                </a:solidFill>
              </a:rPr>
              <a:t>és piaci hatékonyság - Összefoglaló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32442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Negatív </a:t>
            </a:r>
            <a:r>
              <a:rPr lang="hu-HU" altLang="en-US" sz="3400" dirty="0" err="1" smtClean="0"/>
              <a:t>externáliák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Piacon a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társadalmilag kívánatosnál nagyobb a termelt mennyiség</a:t>
            </a:r>
            <a:endParaRPr lang="en-US" altLang="en-US" sz="3200" dirty="0" smtClean="0"/>
          </a:p>
          <a:p>
            <a:r>
              <a:rPr lang="hu-HU" altLang="en-US" sz="3400" dirty="0" smtClean="0"/>
              <a:t>Pozitív </a:t>
            </a:r>
            <a:r>
              <a:rPr lang="hu-HU" altLang="en-US" sz="3400" dirty="0" err="1" smtClean="0"/>
              <a:t>externáliák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Piacon a társadalmilag optimálisnál kisebb a termelt mennyiség</a:t>
            </a:r>
            <a:endParaRPr lang="en-US" altLang="en-US" sz="3200" dirty="0" smtClean="0"/>
          </a:p>
          <a:p>
            <a:r>
              <a:rPr lang="hu-HU" altLang="en-US" sz="3400" dirty="0" smtClean="0"/>
              <a:t>Állam: Externália „</a:t>
            </a:r>
            <a:r>
              <a:rPr lang="hu-HU" altLang="en-US" sz="3400" dirty="0" err="1" smtClean="0"/>
              <a:t>internalizálása</a:t>
            </a:r>
            <a:r>
              <a:rPr lang="hu-HU" altLang="en-US" sz="3400" dirty="0" smtClean="0"/>
              <a:t>”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Negatív </a:t>
            </a:r>
            <a:r>
              <a:rPr lang="hu-HU" altLang="en-US" sz="3200" dirty="0" err="1" smtClean="0"/>
              <a:t>externáliák</a:t>
            </a:r>
            <a:r>
              <a:rPr lang="hu-HU" altLang="en-US" sz="3200" dirty="0" smtClean="0"/>
              <a:t> adóztatása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Pozitív </a:t>
            </a:r>
            <a:r>
              <a:rPr lang="hu-HU" altLang="en-US" sz="3200" dirty="0" err="1" smtClean="0"/>
              <a:t>externáliák</a:t>
            </a:r>
            <a:r>
              <a:rPr lang="hu-HU" altLang="en-US" sz="3200" dirty="0" smtClean="0"/>
              <a:t> támogatása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9279F99-2B2B-4993-926D-D580D4208EF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/>
              <a:t>Technológia terjedése – pozitív externália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Egyik vállalat kutatásainak és termelésnövelő törekvéseinek hatása van másik vállalat számára elérhető technológiai fejlettségre</a:t>
            </a:r>
            <a:endParaRPr lang="en-US" altLang="en-US" dirty="0" smtClean="0"/>
          </a:p>
          <a:p>
            <a:r>
              <a:rPr lang="hu-HU" altLang="en-US" dirty="0" smtClean="0"/>
              <a:t>Állam: Externália „</a:t>
            </a:r>
            <a:r>
              <a:rPr lang="hu-HU" altLang="en-US" dirty="0" err="1" smtClean="0"/>
              <a:t>internalizálása</a:t>
            </a:r>
            <a:r>
              <a:rPr lang="hu-HU" altLang="en-US" dirty="0" smtClean="0"/>
              <a:t>”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Támogatás – technológia elterjedésének haszna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Iparági szabályozás</a:t>
            </a:r>
            <a:endParaRPr lang="en-US" altLang="en-US" dirty="0" smtClean="0"/>
          </a:p>
          <a:p>
            <a:pPr lvl="2"/>
            <a:r>
              <a:rPr lang="hu-HU" altLang="en-US" sz="2000" dirty="0" smtClean="0"/>
              <a:t>Az állam beavatkozása a gazdaságba technológia fejlesztő iparágak ösztönzésének céljából</a:t>
            </a:r>
            <a:endParaRPr lang="en-US" altLang="en-US" sz="2000" dirty="0" smtClean="0"/>
          </a:p>
          <a:p>
            <a:pPr lvl="1"/>
            <a:r>
              <a:rPr lang="hu-HU" altLang="en-US" dirty="0" smtClean="0"/>
              <a:t>Szabadalmakra vonatkozó törvények</a:t>
            </a:r>
            <a:endParaRPr lang="en-US" altLang="en-US" dirty="0" smtClean="0"/>
          </a:p>
          <a:p>
            <a:pPr lvl="2"/>
            <a:r>
              <a:rPr lang="hu-HU" altLang="en-US" sz="2000" dirty="0" smtClean="0"/>
              <a:t>Feltalálók jogainak védelme, kizárólagos használati jogok nyújtása által</a:t>
            </a:r>
            <a:endParaRPr lang="en-US" altLang="en-US" sz="2000" dirty="0" smtClean="0"/>
          </a:p>
        </p:txBody>
      </p:sp>
      <p:sp>
        <p:nvSpPr>
          <p:cNvPr id="5632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49943" y="0"/>
            <a:ext cx="820057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dirty="0" smtClean="0">
                <a:solidFill>
                  <a:srgbClr val="9E0000"/>
                </a:solidFill>
              </a:rPr>
              <a:t>PÉLDA. A technológia terjedése, iparági szabályozás, szabadalmak védelme</a:t>
            </a:r>
            <a:endParaRPr lang="en-US" altLang="en-US" sz="3200" dirty="0" smtClean="0">
              <a:solidFill>
                <a:srgbClr val="9E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00800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C196F6D-512B-45CB-BFF4-4DF5CBADF3CC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tehetünk az </a:t>
            </a:r>
            <a:r>
              <a:rPr lang="hu-HU" dirty="0" err="1" smtClean="0"/>
              <a:t>externáliákkal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Gazdaságpolitikai beavatkozások</a:t>
            </a:r>
          </a:p>
          <a:p>
            <a:r>
              <a:rPr lang="hu-HU" dirty="0" smtClean="0"/>
              <a:t>Egyéni megoldások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1. Utasítás </a:t>
            </a:r>
            <a:r>
              <a:rPr lang="hu-HU" altLang="en-US" sz="4000" dirty="0">
                <a:solidFill>
                  <a:srgbClr val="000070"/>
                </a:solidFill>
              </a:rPr>
              <a:t>és ellenőrzés </a:t>
            </a:r>
            <a:r>
              <a:rPr lang="hu-HU" altLang="en-US" sz="4000" dirty="0" smtClean="0">
                <a:solidFill>
                  <a:srgbClr val="000070"/>
                </a:solidFill>
              </a:rPr>
              <a:t>politikája (szabályozás)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509490"/>
            <a:ext cx="8534400" cy="5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Viselkedés közvetlen szabályozása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Bizonyos viselkedések tiltása / kötelezővé tétele (sztenderdek, előírások, büntetések,…)</a:t>
            </a:r>
            <a:endParaRPr lang="en-US" altLang="en-US" sz="3200" dirty="0" smtClean="0"/>
          </a:p>
          <a:p>
            <a:r>
              <a:rPr lang="hu-HU" altLang="en-US" sz="3600" dirty="0" smtClean="0"/>
              <a:t> Hátrányok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Nehéz mérlegelni a költségeket és hasznokat</a:t>
            </a:r>
          </a:p>
          <a:p>
            <a:pPr lvl="1"/>
            <a:r>
              <a:rPr lang="hu-HU" altLang="en-US" sz="3200" dirty="0" smtClean="0"/>
              <a:t>Nem támaszkodik a résztvevők kooperációjára, információira</a:t>
            </a:r>
          </a:p>
          <a:p>
            <a:pPr lvl="1"/>
            <a:r>
              <a:rPr lang="hu-HU" altLang="en-US" sz="3200" dirty="0" smtClean="0"/>
              <a:t>Költséges ellenőrizni </a:t>
            </a:r>
            <a:endParaRPr lang="en-US" altLang="en-US" sz="3200" dirty="0" smtClean="0"/>
          </a:p>
          <a:p>
            <a:pPr lvl="2">
              <a:buFont typeface="Arial" charset="0"/>
              <a:buNone/>
            </a:pP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8A565B-C8A3-4A62-81F7-D37E248194C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Emlékeztető: A tökéletes verseny hatékonysága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A piaci ármechanizmus által vezérelt egyéni döntéshozatal képes az egyéni viselkedések koordinálására, és (meghatározott feltételek mellett) figyelemre méltó hatékonysági eredményhez vezet.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Utasítás és ellenőrzés politikája - Példák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381000" y="711200"/>
            <a:ext cx="8534400" cy="568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Gépjármű – környezetvédelmi  ellenőrzés</a:t>
            </a:r>
          </a:p>
          <a:p>
            <a:r>
              <a:rPr lang="hu-HU" dirty="0" smtClean="0"/>
              <a:t>Csendrendelet</a:t>
            </a:r>
          </a:p>
          <a:p>
            <a:r>
              <a:rPr lang="hu-HU" dirty="0" smtClean="0"/>
              <a:t>Szennyezési kvóták</a:t>
            </a:r>
          </a:p>
          <a:p>
            <a:r>
              <a:rPr lang="hu-HU" dirty="0" smtClean="0"/>
              <a:t>Kötelező védőoltás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38" y="3494302"/>
            <a:ext cx="5036455" cy="3354279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59101"/>
            <a:ext cx="3810000" cy="2133600"/>
          </a:xfrm>
          <a:prstGeom prst="rect">
            <a:avLst/>
          </a:prstGeom>
        </p:spPr>
      </p:pic>
      <p:pic>
        <p:nvPicPr>
          <p:cNvPr id="10" name="Picture 2" descr="http://vaccineresistancemovement.org/wp-content/uploads/2010/05/Universal-Flu-Vaccin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" y="3780959"/>
            <a:ext cx="3663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2. Piaci </a:t>
            </a:r>
            <a:r>
              <a:rPr lang="hu-HU" altLang="en-US" sz="4000" dirty="0">
                <a:solidFill>
                  <a:srgbClr val="000070"/>
                </a:solidFill>
              </a:rPr>
              <a:t>alapú szabályozás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306286"/>
            <a:ext cx="8534400" cy="50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Ösztönzők létrehozása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Egyéni döntéshozók maguk oldják meg a problémát</a:t>
            </a:r>
            <a:endParaRPr lang="hu-HU" altLang="en-US" sz="3600" dirty="0" smtClean="0"/>
          </a:p>
          <a:p>
            <a:r>
              <a:rPr lang="hu-HU" altLang="en-US" sz="3600" dirty="0" smtClean="0"/>
              <a:t>Példázat</a:t>
            </a:r>
            <a:endParaRPr lang="hu-HU" altLang="en-US" dirty="0" smtClean="0"/>
          </a:p>
          <a:p>
            <a:pPr lvl="1"/>
            <a:r>
              <a:rPr lang="hu-HU" altLang="en-US" dirty="0" smtClean="0"/>
              <a:t>Tegyük fel, hogy egy papírgyár és egy acélgyár évi 500-500 tonna szennyező anyagot enged a folyóba.</a:t>
            </a:r>
          </a:p>
          <a:p>
            <a:pPr lvl="1"/>
            <a:r>
              <a:rPr lang="hu-HU" altLang="en-US" dirty="0" smtClean="0"/>
              <a:t>Csökkenteni kellene a szennyezést, kétféle opció:</a:t>
            </a:r>
          </a:p>
          <a:p>
            <a:pPr lvl="2"/>
            <a:r>
              <a:rPr lang="hu-HU" altLang="en-US" dirty="0" smtClean="0"/>
              <a:t>Szabályozás: Előírni, hogy </a:t>
            </a:r>
            <a:r>
              <a:rPr lang="hu-HU" altLang="en-US" dirty="0" err="1" smtClean="0"/>
              <a:t>max</a:t>
            </a:r>
            <a:r>
              <a:rPr lang="hu-HU" altLang="en-US" dirty="0" smtClean="0"/>
              <a:t>. 300 tonna</a:t>
            </a:r>
          </a:p>
          <a:p>
            <a:pPr lvl="2"/>
            <a:r>
              <a:rPr lang="hu-HU" altLang="en-US" dirty="0" smtClean="0"/>
              <a:t>Terelő adó: Tonnánként 50 000 $ adó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AF26022-3BE7-41C3-B623-E566961E463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2. Piaci </a:t>
            </a:r>
            <a:r>
              <a:rPr lang="hu-HU" altLang="en-US" sz="4000" dirty="0">
                <a:solidFill>
                  <a:srgbClr val="000070"/>
                </a:solidFill>
              </a:rPr>
              <a:t>alapú szabályozás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524000"/>
            <a:ext cx="8534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400" dirty="0" smtClean="0">
                <a:solidFill>
                  <a:srgbClr val="C00000"/>
                </a:solidFill>
              </a:rPr>
              <a:t>1. </a:t>
            </a:r>
            <a:r>
              <a:rPr lang="hu-HU" altLang="en-US" sz="3400" dirty="0" smtClean="0">
                <a:solidFill>
                  <a:srgbClr val="C00000"/>
                </a:solidFill>
              </a:rPr>
              <a:t>Korrektív adók és támogatások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Korrektív adó (terelő adó, </a:t>
            </a:r>
            <a:r>
              <a:rPr lang="hu-HU" altLang="en-US" sz="3200" dirty="0" err="1" smtClean="0"/>
              <a:t>Pigou-adó</a:t>
            </a:r>
            <a:r>
              <a:rPr lang="hu-HU" altLang="en-US" sz="3200" dirty="0" smtClean="0"/>
              <a:t>)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Egyéni döntéshozókat ráveszi, hogy számításba vegyék a negatív </a:t>
            </a:r>
            <a:r>
              <a:rPr lang="hu-HU" altLang="en-US" sz="2800" dirty="0" err="1" smtClean="0"/>
              <a:t>externáliák</a:t>
            </a:r>
            <a:r>
              <a:rPr lang="hu-HU" altLang="en-US" sz="2800" dirty="0" smtClean="0"/>
              <a:t> társadalmi költségeit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Szennyezés jogát árazza be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Ideális esetben terelő adó = </a:t>
            </a:r>
            <a:r>
              <a:rPr lang="hu-HU" altLang="en-US" sz="2800" dirty="0" err="1" smtClean="0"/>
              <a:t>extern</a:t>
            </a:r>
            <a:r>
              <a:rPr lang="hu-HU" altLang="en-US" sz="2800" dirty="0" smtClean="0"/>
              <a:t> hatásokból fakadó költségek 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AF26022-3BE7-41C3-B623-E566961E463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0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7179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4000" dirty="0">
                <a:solidFill>
                  <a:srgbClr val="C00000"/>
                </a:solidFill>
              </a:rPr>
              <a:t>Negatív externália</a:t>
            </a: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Szennyezés és társadalmi </a:t>
            </a:r>
            <a:r>
              <a:rPr lang="en-US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optimum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55958FF-EB43-4B47-BC0E-43F78A7D9C9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231900"/>
            <a:ext cx="6459537" cy="3767138"/>
            <a:chOff x="-486836" y="1777706"/>
            <a:chExt cx="6461053" cy="3768043"/>
          </a:xfrm>
        </p:grpSpPr>
        <p:sp>
          <p:nvSpPr>
            <p:cNvPr id="6" name="Rectangle 5"/>
            <p:cNvSpPr/>
            <p:nvPr/>
          </p:nvSpPr>
          <p:spPr>
            <a:xfrm>
              <a:off x="729474" y="1934907"/>
              <a:ext cx="5244743" cy="3599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50182" name="Group 5"/>
            <p:cNvGrpSpPr>
              <a:grpSpLocks/>
            </p:cNvGrpSpPr>
            <p:nvPr/>
          </p:nvGrpSpPr>
          <p:grpSpPr bwMode="auto">
            <a:xfrm>
              <a:off x="-486836" y="1777706"/>
              <a:ext cx="1214722" cy="3768043"/>
              <a:chOff x="614807" y="1196451"/>
              <a:chExt cx="1214722" cy="376735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820" y="3161093"/>
                <a:ext cx="3591128" cy="1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84" name="TextBox 8"/>
              <p:cNvSpPr txBox="1">
                <a:spLocks noChangeArrowheads="1"/>
              </p:cNvSpPr>
              <p:nvPr/>
            </p:nvSpPr>
            <p:spPr bwMode="auto">
              <a:xfrm>
                <a:off x="614807" y="1196451"/>
                <a:ext cx="1179017" cy="584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Alumínium ára</a:t>
                </a:r>
                <a:endParaRPr lang="en-US" altLang="en-US" sz="16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78050" y="4999038"/>
            <a:ext cx="5457825" cy="588962"/>
            <a:chOff x="1676400" y="5181600"/>
            <a:chExt cx="5456944" cy="590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75" y="5181600"/>
              <a:ext cx="53045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7" name="TextBox 11"/>
            <p:cNvSpPr txBox="1">
              <a:spLocks noChangeArrowheads="1"/>
            </p:cNvSpPr>
            <p:nvPr/>
          </p:nvSpPr>
          <p:spPr bwMode="auto">
            <a:xfrm>
              <a:off x="5649127" y="5186443"/>
              <a:ext cx="1329314" cy="58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Alumínium mennyisége</a:t>
              </a:r>
              <a:endParaRPr lang="en-US" altLang="en-US" sz="1600"/>
            </a:p>
          </p:txBody>
        </p:sp>
        <p:sp>
          <p:nvSpPr>
            <p:cNvPr id="50188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54313" y="2125663"/>
            <a:ext cx="5376862" cy="2716212"/>
            <a:chOff x="2720574" y="2824330"/>
            <a:chExt cx="6003101" cy="36861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3924082" cy="2964393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1" name="TextBox 15"/>
            <p:cNvSpPr txBox="1">
              <a:spLocks noChangeArrowheads="1"/>
            </p:cNvSpPr>
            <p:nvPr/>
          </p:nvSpPr>
          <p:spPr bwMode="auto">
            <a:xfrm>
              <a:off x="6672422" y="5716837"/>
              <a:ext cx="2051253" cy="79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</a:p>
            <a:p>
              <a:pPr algn="ctr" eaLnBrk="1" hangingPunct="1"/>
              <a:r>
                <a:rPr lang="hu-HU" altLang="en-US" sz="1600"/>
                <a:t>(Egyéni értékelés)</a:t>
              </a:r>
              <a:endParaRPr lang="en-US" altLang="en-US" sz="1600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957513" y="2025650"/>
            <a:ext cx="5749925" cy="2297113"/>
            <a:chOff x="2898187" y="5066526"/>
            <a:chExt cx="6424490" cy="311560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5958"/>
              <a:ext cx="3595373" cy="2786174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4" name="TextBox 92"/>
            <p:cNvSpPr txBox="1">
              <a:spLocks noChangeArrowheads="1"/>
            </p:cNvSpPr>
            <p:nvPr/>
          </p:nvSpPr>
          <p:spPr bwMode="auto">
            <a:xfrm>
              <a:off x="6480075" y="5066526"/>
              <a:ext cx="2842602" cy="45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Kínálat (egyéni költségek)</a:t>
              </a:r>
              <a:endParaRPr lang="en-US" altLang="en-US" sz="1600" dirty="0"/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521200" y="32162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5600" y="5754688"/>
            <a:ext cx="8123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/>
              <a:t>Q</a:t>
            </a:r>
            <a:r>
              <a:rPr lang="en-US" altLang="en-US" sz="3600" baseline="-25000" dirty="0" smtClean="0"/>
              <a:t>O</a:t>
            </a:r>
            <a:r>
              <a:rPr lang="hu-HU" altLang="en-US" sz="3600" baseline="-25000" dirty="0" smtClean="0"/>
              <a:t>PTIMUM</a:t>
            </a:r>
            <a:r>
              <a:rPr lang="hu-HU" altLang="en-US" sz="3600" dirty="0"/>
              <a:t> </a:t>
            </a:r>
            <a:r>
              <a:rPr lang="hu-HU" altLang="en-US" sz="3600" dirty="0" smtClean="0"/>
              <a:t>&lt; </a:t>
            </a:r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PIACI</a:t>
            </a:r>
            <a:endParaRPr lang="en-US" altLang="en-US" sz="3600" dirty="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229509" y="3254375"/>
            <a:ext cx="704039" cy="2090743"/>
            <a:chOff x="3933213" y="3220187"/>
            <a:chExt cx="705470" cy="2092125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3409078" y="4097056"/>
              <a:ext cx="1768056" cy="1431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9" name="TextBox 78"/>
            <p:cNvSpPr txBox="1">
              <a:spLocks noChangeArrowheads="1"/>
            </p:cNvSpPr>
            <p:nvPr/>
          </p:nvSpPr>
          <p:spPr bwMode="auto">
            <a:xfrm>
              <a:off x="3933213" y="4973534"/>
              <a:ext cx="705470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462213" y="2640013"/>
            <a:ext cx="1419225" cy="338137"/>
            <a:chOff x="6095798" y="3293013"/>
            <a:chExt cx="1419583" cy="338554"/>
          </a:xfrm>
        </p:grpSpPr>
        <p:sp>
          <p:nvSpPr>
            <p:cNvPr id="50201" name="TextBox 92"/>
            <p:cNvSpPr txBox="1">
              <a:spLocks noChangeArrowheads="1"/>
            </p:cNvSpPr>
            <p:nvPr/>
          </p:nvSpPr>
          <p:spPr bwMode="auto">
            <a:xfrm>
              <a:off x="6095798" y="3293013"/>
              <a:ext cx="1018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Optimum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86648" y="3466263"/>
              <a:ext cx="428733" cy="3337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2541588" y="1417638"/>
            <a:ext cx="6594475" cy="2251075"/>
            <a:chOff x="3921532" y="4390056"/>
            <a:chExt cx="7367843" cy="305376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921532" y="5169648"/>
              <a:ext cx="2956714" cy="2274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5" name="TextBox 92"/>
            <p:cNvSpPr txBox="1">
              <a:spLocks noChangeArrowheads="1"/>
            </p:cNvSpPr>
            <p:nvPr/>
          </p:nvSpPr>
          <p:spPr bwMode="auto">
            <a:xfrm>
              <a:off x="5989221" y="4390056"/>
              <a:ext cx="5300154" cy="45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Társadalmi költség (Egyéni és externális költség)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 flipH="1" flipV="1">
            <a:off x="4524375" y="2636838"/>
            <a:ext cx="76041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4310054" y="2281234"/>
            <a:ext cx="3882307" cy="825790"/>
            <a:chOff x="6782111" y="3755330"/>
            <a:chExt cx="3882362" cy="825462"/>
          </a:xfrm>
        </p:grpSpPr>
        <p:sp>
          <p:nvSpPr>
            <p:cNvPr id="50208" name="TextBox 92"/>
            <p:cNvSpPr txBox="1">
              <a:spLocks noChangeArrowheads="1"/>
            </p:cNvSpPr>
            <p:nvPr/>
          </p:nvSpPr>
          <p:spPr bwMode="auto">
            <a:xfrm>
              <a:off x="8623501" y="3996249"/>
              <a:ext cx="2040972" cy="58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 smtClean="0"/>
                <a:t>Externáliából</a:t>
              </a:r>
              <a:r>
                <a:rPr lang="hu-HU" altLang="en-US" dirty="0" smtClean="0"/>
                <a:t> fakadó</a:t>
              </a:r>
            </a:p>
            <a:p>
              <a:r>
                <a:rPr lang="hu-HU" altLang="en-US" dirty="0" smtClean="0"/>
                <a:t>költségek</a:t>
              </a:r>
              <a:endParaRPr lang="en-US" alt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782111" y="3755330"/>
              <a:ext cx="558807" cy="37926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sp>
        <p:nvSpPr>
          <p:cNvPr id="42" name="Freeform 183"/>
          <p:cNvSpPr>
            <a:spLocks/>
          </p:cNvSpPr>
          <p:nvPr/>
        </p:nvSpPr>
        <p:spPr bwMode="auto">
          <a:xfrm>
            <a:off x="3795713" y="275113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3284538" y="2814638"/>
            <a:ext cx="990600" cy="2528887"/>
            <a:chOff x="3738890" y="2781991"/>
            <a:chExt cx="991384" cy="2530289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191825" y="3877177"/>
              <a:ext cx="2206259" cy="158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3" name="TextBox 78"/>
            <p:cNvSpPr txBox="1">
              <a:spLocks noChangeArrowheads="1"/>
            </p:cNvSpPr>
            <p:nvPr/>
          </p:nvSpPr>
          <p:spPr bwMode="auto">
            <a:xfrm>
              <a:off x="3738890" y="4973534"/>
              <a:ext cx="991384" cy="3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Q</a:t>
              </a:r>
              <a:r>
                <a:rPr lang="en-US" altLang="en-US" sz="1600" baseline="-25000"/>
                <a:t>OPTIMUM</a:t>
              </a: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4676775" y="3162300"/>
            <a:ext cx="1625600" cy="338138"/>
            <a:chOff x="5106389" y="3128019"/>
            <a:chExt cx="1625467" cy="338971"/>
          </a:xfrm>
        </p:grpSpPr>
        <p:sp>
          <p:nvSpPr>
            <p:cNvPr id="50215" name="TextBox 92"/>
            <p:cNvSpPr txBox="1">
              <a:spLocks noChangeArrowheads="1"/>
            </p:cNvSpPr>
            <p:nvPr/>
          </p:nvSpPr>
          <p:spPr bwMode="auto">
            <a:xfrm>
              <a:off x="5603447" y="3128019"/>
              <a:ext cx="1128409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Egyensúly</a:t>
              </a:r>
              <a:endParaRPr lang="en-US" alt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106389" y="3277612"/>
              <a:ext cx="512721" cy="8593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7"/>
          <p:cNvCxnSpPr>
            <a:endCxn id="50208" idx="1"/>
          </p:cNvCxnSpPr>
          <p:nvPr/>
        </p:nvCxnSpPr>
        <p:spPr bwMode="auto">
          <a:xfrm>
            <a:off x="4955835" y="2502525"/>
            <a:ext cx="1195583" cy="312112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816180" y="3102375"/>
            <a:ext cx="231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= ADÓ MÉRTÉKE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6151418" y="2470940"/>
            <a:ext cx="2223325" cy="63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 animBg="1"/>
      <p:bldP spid="19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/>
              <a:t>Üzemanyag adója – Korrektív adó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Három negatív externália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Dugók, zsúfoltság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Balesetek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Szennyezés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Nem okoz holtteher-veszteséget (a legtöbb adóval ellentétben), pont hogy megakadályozza!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Jót tesz a gazdaságnak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Kevesebb dugó, biztonságosabb utak, kisebb környezetszennyezés </a:t>
            </a:r>
            <a:endParaRPr lang="en-US" altLang="en-US" dirty="0" smtClean="0"/>
          </a:p>
        </p:txBody>
      </p:sp>
      <p:sp>
        <p:nvSpPr>
          <p:cNvPr id="5939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295400" y="0"/>
            <a:ext cx="6477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dirty="0" smtClean="0">
                <a:solidFill>
                  <a:srgbClr val="9E0000"/>
                </a:solidFill>
              </a:rPr>
              <a:t>PÉLDA. Miért adóztatják keményen a üzemanyagot?</a:t>
            </a:r>
            <a:endParaRPr lang="en-US" altLang="en-US" sz="3200" dirty="0" smtClean="0">
              <a:solidFill>
                <a:srgbClr val="9E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00800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B8B70F8-980D-475C-B14A-6BB841CA4B7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Szabályozás vs. Terelő adó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Mindkettő hatásos lehet</a:t>
            </a:r>
          </a:p>
          <a:p>
            <a:r>
              <a:rPr lang="hu-HU" dirty="0" smtClean="0"/>
              <a:t>De az adó hatékonyabb!</a:t>
            </a:r>
          </a:p>
          <a:p>
            <a:r>
              <a:rPr lang="hu-HU" dirty="0" smtClean="0"/>
              <a:t>Szabályozás esetén </a:t>
            </a:r>
          </a:p>
          <a:p>
            <a:pPr lvl="1"/>
            <a:r>
              <a:rPr lang="hu-HU" dirty="0" smtClean="0"/>
              <a:t>az előírás betartása után nincs ösztönözve a vállalat a károsanyag-kibocsátás csökkentésére,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z előírás megszegése esetén a büntetéssel végtelen mennyiségű károsanyag-kibocsátásra „jogot szerezhet” a vállalat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101600" y="1407888"/>
            <a:ext cx="904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400" dirty="0" smtClean="0">
                <a:solidFill>
                  <a:srgbClr val="C00000"/>
                </a:solidFill>
              </a:rPr>
              <a:t>2. </a:t>
            </a:r>
            <a:r>
              <a:rPr lang="hu-HU" altLang="en-US" sz="3400" dirty="0" smtClean="0">
                <a:solidFill>
                  <a:srgbClr val="C00000"/>
                </a:solidFill>
              </a:rPr>
              <a:t>Kereskedhető szennyezési engedélyek (kvóták)</a:t>
            </a:r>
          </a:p>
          <a:p>
            <a:r>
              <a:rPr lang="hu-HU" altLang="en-US" sz="3600" dirty="0" smtClean="0"/>
              <a:t>Példázat folytatása</a:t>
            </a:r>
          </a:p>
          <a:p>
            <a:pPr lvl="1"/>
            <a:r>
              <a:rPr lang="hu-HU" altLang="en-US" dirty="0" smtClean="0"/>
              <a:t>Már mindkét vállalat csak 300 tonnát bocsát ki a szennyező anyagból</a:t>
            </a:r>
          </a:p>
          <a:p>
            <a:pPr lvl="1"/>
            <a:r>
              <a:rPr lang="hu-HU" altLang="en-US" dirty="0" smtClean="0"/>
              <a:t>Acélgyár 100 tonnával növelné, </a:t>
            </a:r>
          </a:p>
          <a:p>
            <a:pPr lvl="1"/>
            <a:r>
              <a:rPr lang="hu-HU" altLang="en-US" dirty="0" smtClean="0"/>
              <a:t>A papírgyár 100 tonnával csökkentené 5 millió $-ért </a:t>
            </a:r>
          </a:p>
          <a:p>
            <a:pPr lvl="1"/>
            <a:r>
              <a:rPr lang="hu-HU" altLang="en-US" dirty="0" smtClean="0"/>
              <a:t>Megengedjük nekik ezt a tranzakciót?</a:t>
            </a:r>
          </a:p>
          <a:p>
            <a:r>
              <a:rPr lang="hu-HU" altLang="en-US" dirty="0" smtClean="0"/>
              <a:t>Mindketten jobban járnak, hiszen önként állapodtak meg</a:t>
            </a:r>
          </a:p>
          <a:p>
            <a:r>
              <a:rPr lang="hu-HU" altLang="en-US" dirty="0" smtClean="0"/>
              <a:t>Az összes szennyezés ugyanannyi marad</a:t>
            </a:r>
          </a:p>
          <a:p>
            <a:pPr lvl="1"/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07FC498-901E-4F77-A661-5D4E2C6B4BC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2. Piaci </a:t>
            </a:r>
            <a:r>
              <a:rPr lang="hu-HU" altLang="en-US" sz="4000" dirty="0">
                <a:solidFill>
                  <a:srgbClr val="000070"/>
                </a:solidFill>
              </a:rPr>
              <a:t>alapú szabályozás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r>
              <a:rPr lang="hu-HU" altLang="en-US" sz="4000" dirty="0" smtClean="0">
                <a:solidFill>
                  <a:srgbClr val="C00000"/>
                </a:solidFill>
              </a:rPr>
              <a:t> 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204686"/>
            <a:ext cx="8534400" cy="50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Szennyezési jog önkéntes átruházása</a:t>
            </a:r>
            <a:endParaRPr lang="en-US" altLang="en-US" sz="3600" dirty="0" smtClean="0"/>
          </a:p>
          <a:p>
            <a:r>
              <a:rPr lang="hu-HU" altLang="en-US" sz="3600" dirty="0" smtClean="0"/>
              <a:t>Új szűkös jószág: szennyezési jog</a:t>
            </a:r>
            <a:endParaRPr lang="en-US" altLang="en-US" sz="3600" dirty="0" smtClean="0"/>
          </a:p>
          <a:p>
            <a:r>
              <a:rPr lang="hu-HU" altLang="en-US" sz="3600" dirty="0" smtClean="0"/>
              <a:t>Piac jön létre ezek cseréjére</a:t>
            </a:r>
            <a:endParaRPr lang="en-US" altLang="en-US" sz="3600" dirty="0" smtClean="0"/>
          </a:p>
          <a:p>
            <a:r>
              <a:rPr lang="hu-HU" altLang="en-US" sz="3600" dirty="0" smtClean="0"/>
              <a:t>Vállalat fizetési hajlandósága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Szennyezőanyag kibocsátásának csökkentésének költségétől függ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07FC498-901E-4F77-A661-5D4E2C6B4BC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Kereskedhető szennyezési engedélyek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79402" y="1509486"/>
            <a:ext cx="8763000" cy="48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r>
              <a:rPr lang="hu-HU" altLang="en-US" sz="3200" dirty="0" smtClean="0"/>
              <a:t>Szennyezési jogok szabad piacának előnyei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Jogok kezdeti elosztása</a:t>
            </a:r>
            <a:r>
              <a:rPr lang="hu-HU" altLang="en-US" sz="3200" dirty="0"/>
              <a:t> </a:t>
            </a:r>
            <a:r>
              <a:rPr lang="hu-HU" altLang="en-US" sz="3200" dirty="0" smtClean="0"/>
              <a:t>nem számít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Szennyezést olcsón csökkentő vállalatok</a:t>
            </a:r>
            <a:r>
              <a:rPr lang="hu-HU" altLang="en-US" sz="3200" dirty="0"/>
              <a:t> </a:t>
            </a:r>
            <a:r>
              <a:rPr lang="hu-HU" altLang="en-US" sz="3200" dirty="0" smtClean="0">
                <a:solidFill>
                  <a:srgbClr val="C00000"/>
                </a:solidFill>
              </a:rPr>
              <a:t>eladják</a:t>
            </a:r>
            <a:r>
              <a:rPr lang="hu-HU" altLang="en-US" sz="3200" dirty="0" smtClean="0"/>
              <a:t> jogaikat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Szennyezést drágán csökkenteni tudó vállalatok</a:t>
            </a:r>
            <a:r>
              <a:rPr lang="hu-HU" altLang="en-US" sz="3200" dirty="0"/>
              <a:t> </a:t>
            </a:r>
            <a:r>
              <a:rPr lang="hu-HU" altLang="en-US" sz="3200" dirty="0" smtClean="0">
                <a:solidFill>
                  <a:srgbClr val="C00000"/>
                </a:solidFill>
              </a:rPr>
              <a:t>megveszik</a:t>
            </a:r>
            <a:r>
              <a:rPr lang="hu-HU" altLang="en-US" sz="3200" dirty="0" smtClean="0"/>
              <a:t> a szükséges jogokat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Végső allokáció hatékony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C2F2B72-78D0-463B-9880-1AB314239033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37458" y="214086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Kereskedhető szennyezési engedélyek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1" y="595087"/>
            <a:ext cx="8376817" cy="586377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174171" y="6545944"/>
            <a:ext cx="678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 smtClean="0"/>
              <a:t>http://www.britannica.com/topic/environmental-economics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>
            <a:spLocks/>
          </p:cNvSpPr>
          <p:nvPr/>
        </p:nvSpPr>
        <p:spPr bwMode="auto">
          <a:xfrm>
            <a:off x="2284413" y="3903663"/>
            <a:ext cx="2279650" cy="1916112"/>
          </a:xfrm>
          <a:custGeom>
            <a:avLst/>
            <a:gdLst>
              <a:gd name="T0" fmla="*/ 2278063 w 1436"/>
              <a:gd name="T1" fmla="*/ 0 h 1207"/>
              <a:gd name="T2" fmla="*/ 0 w 1436"/>
              <a:gd name="T3" fmla="*/ 0 h 1207"/>
              <a:gd name="T4" fmla="*/ 0 w 1436"/>
              <a:gd name="T5" fmla="*/ 1914525 h 1207"/>
              <a:gd name="T6" fmla="*/ 2278063 w 1436"/>
              <a:gd name="T7" fmla="*/ 0 h 12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207">
                <a:moveTo>
                  <a:pt x="1435" y="0"/>
                </a:moveTo>
                <a:lnTo>
                  <a:pt x="0" y="0"/>
                </a:lnTo>
                <a:lnTo>
                  <a:pt x="0" y="1206"/>
                </a:lnTo>
                <a:lnTo>
                  <a:pt x="1435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298927" y="2011817"/>
            <a:ext cx="2240303" cy="1891846"/>
          </a:xfrm>
          <a:custGeom>
            <a:avLst/>
            <a:gdLst>
              <a:gd name="T0" fmla="*/ 2086108 w 1436"/>
              <a:gd name="T1" fmla="*/ 1714650 h 1193"/>
              <a:gd name="T2" fmla="*/ 0 w 1436"/>
              <a:gd name="T3" fmla="*/ 1714650 h 1193"/>
              <a:gd name="T4" fmla="*/ 0 w 1436"/>
              <a:gd name="T5" fmla="*/ 0 h 1193"/>
              <a:gd name="T6" fmla="*/ 2086108 w 1436"/>
              <a:gd name="T7" fmla="*/ 1714650 h 11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193">
                <a:moveTo>
                  <a:pt x="1435" y="1192"/>
                </a:moveTo>
                <a:lnTo>
                  <a:pt x="0" y="1192"/>
                </a:lnTo>
                <a:lnTo>
                  <a:pt x="0" y="0"/>
                </a:lnTo>
                <a:lnTo>
                  <a:pt x="1435" y="1192"/>
                </a:lnTo>
              </a:path>
            </a:pathLst>
          </a:custGeom>
          <a:solidFill>
            <a:srgbClr val="CD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9091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1F619B71-901E-4AB7-B28C-6E660C5FDA0F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4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1022805" y="3760559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 dirty="0">
                <a:ea typeface="MS PGothic" pitchFamily="34" charset="-128"/>
              </a:rPr>
              <a:t>Egyensúlyi ár</a:t>
            </a:r>
            <a:endParaRPr lang="en-GB" altLang="en-US" sz="1500" dirty="0">
              <a:ea typeface="MS PGothic" pitchFamily="34" charset="-128"/>
            </a:endParaRPr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0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02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9103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4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9105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9106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1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9112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644775" y="4217988"/>
            <a:ext cx="11350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Termelői többlet</a:t>
            </a:r>
            <a:endParaRPr lang="it-IT" altLang="en-US" sz="1500">
              <a:ea typeface="MS PGothic" pitchFamily="34" charset="-128"/>
            </a:endParaRPr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633663" y="3257550"/>
            <a:ext cx="12176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Fogyasztói többlet</a:t>
            </a:r>
            <a:endParaRPr lang="it-IT" altLang="en-US" sz="15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3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89118" grpId="0"/>
      <p:bldP spid="891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Terelő adók vs. Szennyezési kvóták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15" y="928915"/>
            <a:ext cx="9676189" cy="544285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46743" y="6473371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 smtClean="0">
                <a:hlinkClick r:id="rId3"/>
              </a:rPr>
              <a:t>http://slideplayer.com/slide/4895978/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Terelő adók vs. Szennyezési kvóták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Mindkét esetben költségessé válik a szennyezés a vállalatok számára</a:t>
            </a:r>
          </a:p>
          <a:p>
            <a:r>
              <a:rPr lang="hu-HU" dirty="0" smtClean="0"/>
              <a:t>Mindkét eszközzel elérhető ugyanaz a szennyezési szint</a:t>
            </a:r>
          </a:p>
          <a:p>
            <a:r>
              <a:rPr lang="hu-HU" dirty="0" smtClean="0"/>
              <a:t>Ha nem tudjuk pontosan a keresleti görbék elhelyezkedését, az engedélyek nagyobb eséllyel vezetnek hatékonyabb megoldáshoz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Szennyezési kvóták az EU-ban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1" y="681065"/>
            <a:ext cx="7895772" cy="611727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Szennyezési kvóták az EU-ban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2" y="1005991"/>
            <a:ext cx="5442857" cy="527394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159658" y="6299201"/>
            <a:ext cx="8432800" cy="65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 smtClean="0">
                <a:hlinkClick r:id="rId4"/>
              </a:rPr>
              <a:t>https://www.washingtonpost.com/news/wonk/wp/2013/04/20/europes-cap-and-trade-program-is-in-trouble-can-it-be-fixed/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>
                <a:solidFill>
                  <a:srgbClr val="000099"/>
                </a:solidFill>
              </a:rPr>
              <a:t>Külső gazdasági hatások megszüntetése tárgyalásokkal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Ha a tulajdonjogok tisztázottak: egyszerűen megegyezéssel, a tulajdonjogok cseréjével</a:t>
            </a:r>
          </a:p>
          <a:p>
            <a:r>
              <a:rPr lang="hu-HU" altLang="en-US" dirty="0" smtClean="0"/>
              <a:t>Ha nem tisztázottak, akkor – ha lehet – tisztázásukkal</a:t>
            </a:r>
          </a:p>
          <a:p>
            <a:r>
              <a:rPr lang="hu-HU" altLang="en-US" dirty="0" smtClean="0"/>
              <a:t>Ez gyakran nem lehetséges, mert a jogok tisztázása, rögzítése, létrehozása igen nagy tranzakciós költséget okoz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206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/>
              <a:t>Külső gazdasági hatások megszüntetése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71714" y="932549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Példák:</a:t>
            </a:r>
            <a:endParaRPr lang="hu-HU" altLang="en-US" dirty="0"/>
          </a:p>
          <a:p>
            <a:pPr lvl="1"/>
            <a:r>
              <a:rPr lang="hu-HU" altLang="en-US" dirty="0"/>
              <a:t>A tó melletti cipőgyár szennyvize pusztítja a </a:t>
            </a:r>
            <a:r>
              <a:rPr lang="hu-HU" altLang="en-US" dirty="0" smtClean="0"/>
              <a:t>halakat, a </a:t>
            </a:r>
            <a:r>
              <a:rPr lang="hu-HU" altLang="en-US" dirty="0"/>
              <a:t>csökkenő fogás növeli a tavi halászok </a:t>
            </a:r>
            <a:r>
              <a:rPr lang="hu-HU" altLang="en-US" dirty="0" smtClean="0"/>
              <a:t>költségeit</a:t>
            </a:r>
          </a:p>
          <a:p>
            <a:pPr lvl="1"/>
            <a:r>
              <a:rPr lang="hu-HU" altLang="en-US" dirty="0" smtClean="0"/>
              <a:t>Almatermelő és méhészet egymás mellett – pozitív </a:t>
            </a:r>
            <a:r>
              <a:rPr lang="hu-HU" altLang="en-US" dirty="0" err="1" smtClean="0"/>
              <a:t>ext</a:t>
            </a:r>
            <a:r>
              <a:rPr lang="hu-HU" altLang="en-US" dirty="0" smtClean="0"/>
              <a:t>.: virágbeporzás, virágból méz</a:t>
            </a:r>
            <a:endParaRPr lang="hu-HU" altLang="en-US" dirty="0"/>
          </a:p>
          <a:p>
            <a:r>
              <a:rPr lang="hu-HU" altLang="en-US" dirty="0"/>
              <a:t>Mit lehet tenni </a:t>
            </a:r>
            <a:r>
              <a:rPr lang="hu-HU" altLang="en-US" dirty="0" smtClean="0"/>
              <a:t>?</a:t>
            </a:r>
          </a:p>
          <a:p>
            <a:pPr lvl="1"/>
            <a:r>
              <a:rPr lang="hu-HU" altLang="en-US" dirty="0" smtClean="0"/>
              <a:t>Mindkét példában megoldás lenne, ha összeolvadnának </a:t>
            </a:r>
            <a:endParaRPr lang="hu-HU" altLang="en-US" dirty="0"/>
          </a:p>
          <a:p>
            <a:r>
              <a:rPr lang="hu-HU" altLang="en-US" dirty="0"/>
              <a:t>Mitől függ, hogy mit lehet (fognak) tenni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Egyéni megoldások externáliákra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A </a:t>
            </a:r>
            <a:r>
              <a:rPr lang="hu-HU" altLang="en-US" sz="3400" dirty="0" err="1" smtClean="0">
                <a:solidFill>
                  <a:srgbClr val="C00000"/>
                </a:solidFill>
              </a:rPr>
              <a:t>Coase-tétel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600" dirty="0" err="1" smtClean="0"/>
              <a:t>Externáliák</a:t>
            </a:r>
            <a:r>
              <a:rPr lang="hu-HU" altLang="en-US" sz="3600" dirty="0" smtClean="0"/>
              <a:t> problémáját maguk megoldják a szereplők ha az egyéni felek költség nélkül alkudhatnak meg termékek elosztásáról</a:t>
            </a:r>
            <a:endParaRPr lang="en-US" altLang="en-US" sz="3600" dirty="0" smtClean="0"/>
          </a:p>
          <a:p>
            <a:r>
              <a:rPr lang="hu-HU" altLang="en-US" sz="3600" dirty="0" smtClean="0"/>
              <a:t>Kezdő allokációtól függetlenül az érdekelt felek létrehozzák az alkut</a:t>
            </a:r>
            <a:endParaRPr lang="en-US" altLang="en-US" sz="3600" dirty="0" smtClean="0"/>
          </a:p>
          <a:p>
            <a:r>
              <a:rPr lang="hu-HU" altLang="en-US" sz="3600" dirty="0" smtClean="0"/>
              <a:t>Mindenki jobban jár, és hatékony a végállapot</a:t>
            </a:r>
            <a:endParaRPr lang="en-US" altLang="en-US" sz="36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D23FE59-5224-40EA-BA6E-F45BEA6EB40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PÉLDA. Egyéni megállapodások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961572"/>
            <a:ext cx="8534400" cy="5410200"/>
          </a:xfrm>
        </p:spPr>
        <p:txBody>
          <a:bodyPr/>
          <a:lstStyle/>
          <a:p>
            <a:r>
              <a:rPr lang="hu-HU" sz="3200" dirty="0" smtClean="0"/>
              <a:t>Aladár kutyája Blöki. Blöki ugatása zavarja Krisztát. </a:t>
            </a:r>
          </a:p>
          <a:p>
            <a:r>
              <a:rPr lang="hu-HU" sz="3200" dirty="0" smtClean="0"/>
              <a:t>Kriszta fizethet Aladárnak, hogy szabaduljon meg a kutyától. </a:t>
            </a:r>
          </a:p>
          <a:p>
            <a:r>
              <a:rPr lang="hu-HU" sz="3200" dirty="0" smtClean="0"/>
              <a:t>Elfogadja Aladár? Attól függ, hogy nagyobb-e a kutyából fakadó hasznánál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PÉLDA. Egyéni megállapodások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Aladár </a:t>
            </a:r>
            <a:r>
              <a:rPr lang="hu-HU" sz="3200" dirty="0"/>
              <a:t>haszna 500$, Kriszta vesztesége 800$. </a:t>
            </a:r>
            <a:endParaRPr lang="hu-HU" sz="3200" dirty="0" smtClean="0"/>
          </a:p>
          <a:p>
            <a:pPr lvl="1"/>
            <a:r>
              <a:rPr lang="hu-HU" sz="3000" dirty="0" smtClean="0"/>
              <a:t>Ha </a:t>
            </a:r>
            <a:r>
              <a:rPr lang="hu-HU" sz="3000" dirty="0"/>
              <a:t>Kriszta fizet 600$-</a:t>
            </a:r>
            <a:r>
              <a:rPr lang="hu-HU" sz="3000" dirty="0" smtClean="0"/>
              <a:t>t, Aladár hajlandó kirakni Blökit, </a:t>
            </a:r>
            <a:r>
              <a:rPr lang="hu-HU" sz="3000" dirty="0"/>
              <a:t>mindketten jól </a:t>
            </a:r>
            <a:r>
              <a:rPr lang="hu-HU" sz="3000" dirty="0" smtClean="0"/>
              <a:t>járnak.</a:t>
            </a:r>
            <a:endParaRPr lang="hu-HU" sz="3000" dirty="0"/>
          </a:p>
          <a:p>
            <a:r>
              <a:rPr lang="hu-HU" sz="3200" dirty="0"/>
              <a:t>Mi a helyzet ha Aladár haszna 1000$, Kriszta vesztesége 800$? </a:t>
            </a:r>
            <a:endParaRPr lang="hu-HU" sz="3200" dirty="0" smtClean="0"/>
          </a:p>
          <a:p>
            <a:pPr lvl="1"/>
            <a:r>
              <a:rPr lang="hu-HU" sz="3000" dirty="0" smtClean="0"/>
              <a:t>Kriszta nem fog olyat ajánlani, amit Aladár elfogadna. Blöki marad.</a:t>
            </a:r>
            <a:endParaRPr lang="hu-HU" sz="3000" dirty="0"/>
          </a:p>
          <a:p>
            <a:r>
              <a:rPr lang="hu-HU" sz="3200" dirty="0"/>
              <a:t>Mi a helyzet, ha Aladár kutyatartási joga helyett Krisztának van joga a nyugalomra</a:t>
            </a:r>
            <a:r>
              <a:rPr lang="hu-HU" sz="3200" dirty="0" smtClean="0"/>
              <a:t>?</a:t>
            </a:r>
          </a:p>
          <a:p>
            <a:pPr lvl="1"/>
            <a:r>
              <a:rPr lang="hu-HU" sz="3000" dirty="0" smtClean="0"/>
              <a:t>Ugyanaz az állapot lesz, de nem mindegy, hogy ki fizet! 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Egyéni megoldások </a:t>
            </a:r>
            <a:r>
              <a:rPr lang="hu-HU" altLang="en-US" sz="4000" dirty="0" err="1" smtClean="0">
                <a:solidFill>
                  <a:srgbClr val="000070"/>
                </a:solidFill>
              </a:rPr>
              <a:t>externáliákra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Miért nem működnek egyéni megoldások mindig?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Magas tranzakciós költségek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Azok a költségekkel melyekkel a felek a tárgyalás során szembesülnek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Alkudozás, tárgyalás nem eredményes</a:t>
            </a:r>
          </a:p>
          <a:p>
            <a:pPr lvl="2"/>
            <a:r>
              <a:rPr lang="hu-HU" altLang="en-US" sz="2800" dirty="0" smtClean="0"/>
              <a:t>Pl. Aladár nagyobbat akar kaszálni az üzleten és 750$-t kér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Érdekelt felek túl nagy száma</a:t>
            </a:r>
            <a:endParaRPr lang="en-US" altLang="en-US" sz="3200" dirty="0" smtClean="0"/>
          </a:p>
          <a:p>
            <a:pPr>
              <a:buFont typeface="Arial" charset="0"/>
              <a:buNone/>
            </a:pPr>
            <a:endParaRPr lang="en-US" altLang="en-US" sz="3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A3B4737-DA29-4D9F-A648-A02E5CEC6A5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Allokációs hatékonyság</a:t>
            </a:r>
            <a:endParaRPr lang="en-GB" altLang="en-US" smtClean="0"/>
          </a:p>
        </p:txBody>
      </p:sp>
      <p:sp>
        <p:nvSpPr>
          <p:cNvPr id="95235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F5065997-3F15-419C-B32F-B97216B6D42B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709613" y="1520825"/>
            <a:ext cx="8001000" cy="37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907338" y="5284788"/>
            <a:ext cx="865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Mennyiség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07950" y="148431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Ár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2438" y="5284788"/>
            <a:ext cx="128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400">
                <a:latin typeface="FranklinGothic-Book"/>
                <a:ea typeface="MS PGothic" pitchFamily="34" charset="-128"/>
              </a:rPr>
              <a:t>0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230236" y="5284788"/>
            <a:ext cx="2037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Egyensúlyi mennyiség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722688" y="3346450"/>
            <a:ext cx="1587" cy="1893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6818313" y="1614488"/>
            <a:ext cx="557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Kínálat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6846888" y="4881563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Kereslet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4" name="Line 13"/>
          <p:cNvSpPr>
            <a:spLocks noChangeShapeType="1"/>
          </p:cNvSpPr>
          <p:nvPr/>
        </p:nvSpPr>
        <p:spPr bwMode="auto">
          <a:xfrm flipV="1">
            <a:off x="749300" y="1719263"/>
            <a:ext cx="5972175" cy="32353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750888" y="1749425"/>
            <a:ext cx="6000750" cy="3216275"/>
          </a:xfrm>
          <a:prstGeom prst="line">
            <a:avLst/>
          </a:prstGeom>
          <a:noFill/>
          <a:ln w="381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21"/>
          <p:cNvSpPr>
            <a:spLocks noChangeArrowheads="1"/>
          </p:cNvSpPr>
          <p:nvPr/>
        </p:nvSpPr>
        <p:spPr bwMode="auto">
          <a:xfrm>
            <a:off x="1600200" y="3062288"/>
            <a:ext cx="1063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63" name="Freeform 27"/>
          <p:cNvSpPr>
            <a:spLocks/>
          </p:cNvSpPr>
          <p:nvPr/>
        </p:nvSpPr>
        <p:spPr bwMode="auto">
          <a:xfrm>
            <a:off x="3663950" y="3300413"/>
            <a:ext cx="146050" cy="93662"/>
          </a:xfrm>
          <a:custGeom>
            <a:avLst/>
            <a:gdLst>
              <a:gd name="T0" fmla="*/ 57651 w 76"/>
              <a:gd name="T1" fmla="*/ 92413 h 75"/>
              <a:gd name="T2" fmla="*/ 86477 w 76"/>
              <a:gd name="T3" fmla="*/ 73681 h 75"/>
              <a:gd name="T4" fmla="*/ 115303 w 76"/>
              <a:gd name="T5" fmla="*/ 54948 h 75"/>
              <a:gd name="T6" fmla="*/ 144128 w 76"/>
              <a:gd name="T7" fmla="*/ 37465 h 75"/>
              <a:gd name="T8" fmla="*/ 115303 w 76"/>
              <a:gd name="T9" fmla="*/ 18732 h 75"/>
              <a:gd name="T10" fmla="*/ 86477 w 76"/>
              <a:gd name="T11" fmla="*/ 0 h 75"/>
              <a:gd name="T12" fmla="*/ 57651 w 76"/>
              <a:gd name="T13" fmla="*/ 0 h 75"/>
              <a:gd name="T14" fmla="*/ 28826 w 76"/>
              <a:gd name="T15" fmla="*/ 0 h 75"/>
              <a:gd name="T16" fmla="*/ 0 w 76"/>
              <a:gd name="T17" fmla="*/ 18732 h 75"/>
              <a:gd name="T18" fmla="*/ 0 w 76"/>
              <a:gd name="T19" fmla="*/ 37465 h 75"/>
              <a:gd name="T20" fmla="*/ 0 w 76"/>
              <a:gd name="T21" fmla="*/ 54948 h 75"/>
              <a:gd name="T22" fmla="*/ 28826 w 76"/>
              <a:gd name="T23" fmla="*/ 73681 h 75"/>
              <a:gd name="T24" fmla="*/ 57651 w 76"/>
              <a:gd name="T25" fmla="*/ 92413 h 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" h="75">
                <a:moveTo>
                  <a:pt x="30" y="74"/>
                </a:moveTo>
                <a:lnTo>
                  <a:pt x="45" y="59"/>
                </a:lnTo>
                <a:lnTo>
                  <a:pt x="60" y="44"/>
                </a:lnTo>
                <a:lnTo>
                  <a:pt x="75" y="30"/>
                </a:lnTo>
                <a:lnTo>
                  <a:pt x="60" y="15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15"/>
                </a:lnTo>
                <a:lnTo>
                  <a:pt x="0" y="30"/>
                </a:lnTo>
                <a:lnTo>
                  <a:pt x="0" y="44"/>
                </a:lnTo>
                <a:lnTo>
                  <a:pt x="15" y="59"/>
                </a:lnTo>
                <a:lnTo>
                  <a:pt x="30" y="7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4" name="Freeform 28"/>
          <p:cNvSpPr>
            <a:spLocks/>
          </p:cNvSpPr>
          <p:nvPr/>
        </p:nvSpPr>
        <p:spPr bwMode="auto">
          <a:xfrm>
            <a:off x="3549650" y="5649913"/>
            <a:ext cx="115888" cy="55562"/>
          </a:xfrm>
          <a:custGeom>
            <a:avLst/>
            <a:gdLst>
              <a:gd name="T0" fmla="*/ 113957 w 60"/>
              <a:gd name="T1" fmla="*/ 0 h 46"/>
              <a:gd name="T2" fmla="*/ 113957 w 60"/>
              <a:gd name="T3" fmla="*/ 18118 h 46"/>
              <a:gd name="T4" fmla="*/ 56013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59" y="15"/>
                </a:lnTo>
                <a:lnTo>
                  <a:pt x="29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5" name="Freeform 29"/>
          <p:cNvSpPr>
            <a:spLocks/>
          </p:cNvSpPr>
          <p:nvPr/>
        </p:nvSpPr>
        <p:spPr bwMode="auto">
          <a:xfrm>
            <a:off x="2259013" y="5705475"/>
            <a:ext cx="1292225" cy="1588"/>
          </a:xfrm>
          <a:custGeom>
            <a:avLst/>
            <a:gdLst>
              <a:gd name="T0" fmla="*/ 1290299 w 671"/>
              <a:gd name="T1" fmla="*/ 0 h 1"/>
              <a:gd name="T2" fmla="*/ 1261412 w 671"/>
              <a:gd name="T3" fmla="*/ 0 h 1"/>
              <a:gd name="T4" fmla="*/ 1232525 w 671"/>
              <a:gd name="T5" fmla="*/ 0 h 1"/>
              <a:gd name="T6" fmla="*/ 1203637 w 671"/>
              <a:gd name="T7" fmla="*/ 0 h 1"/>
              <a:gd name="T8" fmla="*/ 1174750 w 671"/>
              <a:gd name="T9" fmla="*/ 0 h 1"/>
              <a:gd name="T10" fmla="*/ 1118901 w 671"/>
              <a:gd name="T11" fmla="*/ 0 h 1"/>
              <a:gd name="T12" fmla="*/ 1061127 w 671"/>
              <a:gd name="T13" fmla="*/ 0 h 1"/>
              <a:gd name="T14" fmla="*/ 1032239 w 671"/>
              <a:gd name="T15" fmla="*/ 0 h 1"/>
              <a:gd name="T16" fmla="*/ 974465 w 671"/>
              <a:gd name="T17" fmla="*/ 0 h 1"/>
              <a:gd name="T18" fmla="*/ 916690 w 671"/>
              <a:gd name="T19" fmla="*/ 0 h 1"/>
              <a:gd name="T20" fmla="*/ 831954 w 671"/>
              <a:gd name="T21" fmla="*/ 0 h 1"/>
              <a:gd name="T22" fmla="*/ 774180 w 671"/>
              <a:gd name="T23" fmla="*/ 0 h 1"/>
              <a:gd name="T24" fmla="*/ 716405 w 671"/>
              <a:gd name="T25" fmla="*/ 0 h 1"/>
              <a:gd name="T26" fmla="*/ 658630 w 671"/>
              <a:gd name="T27" fmla="*/ 0 h 1"/>
              <a:gd name="T28" fmla="*/ 602782 w 671"/>
              <a:gd name="T29" fmla="*/ 0 h 1"/>
              <a:gd name="T30" fmla="*/ 516120 w 671"/>
              <a:gd name="T31" fmla="*/ 0 h 1"/>
              <a:gd name="T32" fmla="*/ 458345 w 671"/>
              <a:gd name="T33" fmla="*/ 0 h 1"/>
              <a:gd name="T34" fmla="*/ 400570 w 671"/>
              <a:gd name="T35" fmla="*/ 0 h 1"/>
              <a:gd name="T36" fmla="*/ 344722 w 671"/>
              <a:gd name="T37" fmla="*/ 0 h 1"/>
              <a:gd name="T38" fmla="*/ 286947 w 671"/>
              <a:gd name="T39" fmla="*/ 0 h 1"/>
              <a:gd name="T40" fmla="*/ 229173 w 671"/>
              <a:gd name="T41" fmla="*/ 0 h 1"/>
              <a:gd name="T42" fmla="*/ 200285 w 671"/>
              <a:gd name="T43" fmla="*/ 0 h 1"/>
              <a:gd name="T44" fmla="*/ 142511 w 671"/>
              <a:gd name="T45" fmla="*/ 0 h 1"/>
              <a:gd name="T46" fmla="*/ 115549 w 671"/>
              <a:gd name="T47" fmla="*/ 0 h 1"/>
              <a:gd name="T48" fmla="*/ 86662 w 671"/>
              <a:gd name="T49" fmla="*/ 0 h 1"/>
              <a:gd name="T50" fmla="*/ 57775 w 671"/>
              <a:gd name="T51" fmla="*/ 0 h 1"/>
              <a:gd name="T52" fmla="*/ 28887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81" y="0"/>
                </a:lnTo>
                <a:lnTo>
                  <a:pt x="551" y="0"/>
                </a:lnTo>
                <a:lnTo>
                  <a:pt x="536" y="0"/>
                </a:lnTo>
                <a:lnTo>
                  <a:pt x="506" y="0"/>
                </a:lnTo>
                <a:lnTo>
                  <a:pt x="476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42" y="0"/>
                </a:lnTo>
                <a:lnTo>
                  <a:pt x="313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104" y="0"/>
                </a:lnTo>
                <a:lnTo>
                  <a:pt x="74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6" name="Freeform 30"/>
          <p:cNvSpPr>
            <a:spLocks/>
          </p:cNvSpPr>
          <p:nvPr/>
        </p:nvSpPr>
        <p:spPr bwMode="auto">
          <a:xfrm>
            <a:off x="2171700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57978 w 46"/>
              <a:gd name="T3" fmla="*/ 0 h 46"/>
              <a:gd name="T4" fmla="*/ 28989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30" y="0"/>
                </a:lnTo>
                <a:lnTo>
                  <a:pt x="15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7" name="Freeform 31"/>
          <p:cNvSpPr>
            <a:spLocks/>
          </p:cNvSpPr>
          <p:nvPr/>
        </p:nvSpPr>
        <p:spPr bwMode="auto">
          <a:xfrm>
            <a:off x="2087563" y="5705475"/>
            <a:ext cx="85725" cy="55563"/>
          </a:xfrm>
          <a:custGeom>
            <a:avLst/>
            <a:gdLst>
              <a:gd name="T0" fmla="*/ 83820 w 45"/>
              <a:gd name="T1" fmla="*/ 54355 h 46"/>
              <a:gd name="T2" fmla="*/ 83820 w 45"/>
              <a:gd name="T3" fmla="*/ 18118 h 46"/>
              <a:gd name="T4" fmla="*/ 55245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44" y="15"/>
                </a:lnTo>
                <a:lnTo>
                  <a:pt x="2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8" name="Freeform 32"/>
          <p:cNvSpPr>
            <a:spLocks/>
          </p:cNvSpPr>
          <p:nvPr/>
        </p:nvSpPr>
        <p:spPr bwMode="auto">
          <a:xfrm>
            <a:off x="825500" y="5705475"/>
            <a:ext cx="1263650" cy="1588"/>
          </a:xfrm>
          <a:custGeom>
            <a:avLst/>
            <a:gdLst>
              <a:gd name="T0" fmla="*/ 1261724 w 656"/>
              <a:gd name="T1" fmla="*/ 0 h 1"/>
              <a:gd name="T2" fmla="*/ 1232829 w 656"/>
              <a:gd name="T3" fmla="*/ 0 h 1"/>
              <a:gd name="T4" fmla="*/ 1203935 w 656"/>
              <a:gd name="T5" fmla="*/ 0 h 1"/>
              <a:gd name="T6" fmla="*/ 1175040 w 656"/>
              <a:gd name="T7" fmla="*/ 0 h 1"/>
              <a:gd name="T8" fmla="*/ 1146146 w 656"/>
              <a:gd name="T9" fmla="*/ 0 h 1"/>
              <a:gd name="T10" fmla="*/ 1090283 w 656"/>
              <a:gd name="T11" fmla="*/ 0 h 1"/>
              <a:gd name="T12" fmla="*/ 1061389 w 656"/>
              <a:gd name="T13" fmla="*/ 0 h 1"/>
              <a:gd name="T14" fmla="*/ 1003600 w 656"/>
              <a:gd name="T15" fmla="*/ 0 h 1"/>
              <a:gd name="T16" fmla="*/ 945811 w 656"/>
              <a:gd name="T17" fmla="*/ 0 h 1"/>
              <a:gd name="T18" fmla="*/ 888022 w 656"/>
              <a:gd name="T19" fmla="*/ 0 h 1"/>
              <a:gd name="T20" fmla="*/ 832160 w 656"/>
              <a:gd name="T21" fmla="*/ 0 h 1"/>
              <a:gd name="T22" fmla="*/ 774371 w 656"/>
              <a:gd name="T23" fmla="*/ 0 h 1"/>
              <a:gd name="T24" fmla="*/ 687688 w 656"/>
              <a:gd name="T25" fmla="*/ 0 h 1"/>
              <a:gd name="T26" fmla="*/ 629899 w 656"/>
              <a:gd name="T27" fmla="*/ 0 h 1"/>
              <a:gd name="T28" fmla="*/ 574036 w 656"/>
              <a:gd name="T29" fmla="*/ 0 h 1"/>
              <a:gd name="T30" fmla="*/ 516247 w 656"/>
              <a:gd name="T31" fmla="*/ 0 h 1"/>
              <a:gd name="T32" fmla="*/ 458458 w 656"/>
              <a:gd name="T33" fmla="*/ 0 h 1"/>
              <a:gd name="T34" fmla="*/ 373701 w 656"/>
              <a:gd name="T35" fmla="*/ 0 h 1"/>
              <a:gd name="T36" fmla="*/ 315913 w 656"/>
              <a:gd name="T37" fmla="*/ 0 h 1"/>
              <a:gd name="T38" fmla="*/ 258124 w 656"/>
              <a:gd name="T39" fmla="*/ 0 h 1"/>
              <a:gd name="T40" fmla="*/ 229229 w 656"/>
              <a:gd name="T41" fmla="*/ 0 h 1"/>
              <a:gd name="T42" fmla="*/ 171440 w 656"/>
              <a:gd name="T43" fmla="*/ 0 h 1"/>
              <a:gd name="T44" fmla="*/ 142546 w 656"/>
              <a:gd name="T45" fmla="*/ 0 h 1"/>
              <a:gd name="T46" fmla="*/ 86683 w 656"/>
              <a:gd name="T47" fmla="*/ 0 h 1"/>
              <a:gd name="T48" fmla="*/ 57789 w 656"/>
              <a:gd name="T49" fmla="*/ 0 h 1"/>
              <a:gd name="T50" fmla="*/ 28894 w 656"/>
              <a:gd name="T51" fmla="*/ 0 h 1"/>
              <a:gd name="T52" fmla="*/ 0 w 656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6" h="1">
                <a:moveTo>
                  <a:pt x="655" y="0"/>
                </a:move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5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1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7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9" name="Freeform 33"/>
          <p:cNvSpPr>
            <a:spLocks/>
          </p:cNvSpPr>
          <p:nvPr/>
        </p:nvSpPr>
        <p:spPr bwMode="auto">
          <a:xfrm>
            <a:off x="709613" y="5649913"/>
            <a:ext cx="117475" cy="55562"/>
          </a:xfrm>
          <a:custGeom>
            <a:avLst/>
            <a:gdLst>
              <a:gd name="T0" fmla="*/ 115549 w 61"/>
              <a:gd name="T1" fmla="*/ 54354 h 46"/>
              <a:gd name="T2" fmla="*/ 57775 w 61"/>
              <a:gd name="T3" fmla="*/ 36236 h 46"/>
              <a:gd name="T4" fmla="*/ 28887 w 61"/>
              <a:gd name="T5" fmla="*/ 18118 h 46"/>
              <a:gd name="T6" fmla="*/ 0 w 6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" h="46">
                <a:moveTo>
                  <a:pt x="60" y="45"/>
                </a:moveTo>
                <a:lnTo>
                  <a:pt x="30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0" name="Freeform 34"/>
          <p:cNvSpPr>
            <a:spLocks/>
          </p:cNvSpPr>
          <p:nvPr/>
        </p:nvSpPr>
        <p:spPr bwMode="auto">
          <a:xfrm>
            <a:off x="6646863" y="5649913"/>
            <a:ext cx="115887" cy="55562"/>
          </a:xfrm>
          <a:custGeom>
            <a:avLst/>
            <a:gdLst>
              <a:gd name="T0" fmla="*/ 113956 w 60"/>
              <a:gd name="T1" fmla="*/ 0 h 46"/>
              <a:gd name="T2" fmla="*/ 84984 w 60"/>
              <a:gd name="T3" fmla="*/ 18118 h 46"/>
              <a:gd name="T4" fmla="*/ 28972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44" y="15"/>
                </a:lnTo>
                <a:lnTo>
                  <a:pt x="15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1" name="Freeform 35"/>
          <p:cNvSpPr>
            <a:spLocks/>
          </p:cNvSpPr>
          <p:nvPr/>
        </p:nvSpPr>
        <p:spPr bwMode="auto">
          <a:xfrm>
            <a:off x="5354638" y="5705475"/>
            <a:ext cx="1293812" cy="1588"/>
          </a:xfrm>
          <a:custGeom>
            <a:avLst/>
            <a:gdLst>
              <a:gd name="T0" fmla="*/ 1291884 w 671"/>
              <a:gd name="T1" fmla="*/ 0 h 1"/>
              <a:gd name="T2" fmla="*/ 1262961 w 671"/>
              <a:gd name="T3" fmla="*/ 0 h 1"/>
              <a:gd name="T4" fmla="*/ 1234038 w 671"/>
              <a:gd name="T5" fmla="*/ 0 h 1"/>
              <a:gd name="T6" fmla="*/ 1205115 w 671"/>
              <a:gd name="T7" fmla="*/ 0 h 1"/>
              <a:gd name="T8" fmla="*/ 1176193 w 671"/>
              <a:gd name="T9" fmla="*/ 0 h 1"/>
              <a:gd name="T10" fmla="*/ 1149198 w 671"/>
              <a:gd name="T11" fmla="*/ 0 h 1"/>
              <a:gd name="T12" fmla="*/ 1091353 w 671"/>
              <a:gd name="T13" fmla="*/ 0 h 1"/>
              <a:gd name="T14" fmla="*/ 1062430 w 671"/>
              <a:gd name="T15" fmla="*/ 0 h 1"/>
              <a:gd name="T16" fmla="*/ 1004584 w 671"/>
              <a:gd name="T17" fmla="*/ 0 h 1"/>
              <a:gd name="T18" fmla="*/ 946739 w 671"/>
              <a:gd name="T19" fmla="*/ 0 h 1"/>
              <a:gd name="T20" fmla="*/ 890821 w 671"/>
              <a:gd name="T21" fmla="*/ 0 h 1"/>
              <a:gd name="T22" fmla="*/ 832976 w 671"/>
              <a:gd name="T23" fmla="*/ 0 h 1"/>
              <a:gd name="T24" fmla="*/ 775130 w 671"/>
              <a:gd name="T25" fmla="*/ 0 h 1"/>
              <a:gd name="T26" fmla="*/ 688362 w 671"/>
              <a:gd name="T27" fmla="*/ 0 h 1"/>
              <a:gd name="T28" fmla="*/ 632445 w 671"/>
              <a:gd name="T29" fmla="*/ 0 h 1"/>
              <a:gd name="T30" fmla="*/ 574599 w 671"/>
              <a:gd name="T31" fmla="*/ 0 h 1"/>
              <a:gd name="T32" fmla="*/ 516754 w 671"/>
              <a:gd name="T33" fmla="*/ 0 h 1"/>
              <a:gd name="T34" fmla="*/ 458908 w 671"/>
              <a:gd name="T35" fmla="*/ 0 h 1"/>
              <a:gd name="T36" fmla="*/ 374068 w 671"/>
              <a:gd name="T37" fmla="*/ 0 h 1"/>
              <a:gd name="T38" fmla="*/ 316222 w 671"/>
              <a:gd name="T39" fmla="*/ 0 h 1"/>
              <a:gd name="T40" fmla="*/ 258377 w 671"/>
              <a:gd name="T41" fmla="*/ 0 h 1"/>
              <a:gd name="T42" fmla="*/ 229454 w 671"/>
              <a:gd name="T43" fmla="*/ 0 h 1"/>
              <a:gd name="T44" fmla="*/ 171608 w 671"/>
              <a:gd name="T45" fmla="*/ 0 h 1"/>
              <a:gd name="T46" fmla="*/ 115691 w 671"/>
              <a:gd name="T47" fmla="*/ 0 h 1"/>
              <a:gd name="T48" fmla="*/ 86768 w 671"/>
              <a:gd name="T49" fmla="*/ 0 h 1"/>
              <a:gd name="T50" fmla="*/ 57846 w 671"/>
              <a:gd name="T51" fmla="*/ 0 h 1"/>
              <a:gd name="T52" fmla="*/ 28923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6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2" name="Freeform 36"/>
          <p:cNvSpPr>
            <a:spLocks/>
          </p:cNvSpPr>
          <p:nvPr/>
        </p:nvSpPr>
        <p:spPr bwMode="auto">
          <a:xfrm>
            <a:off x="5268913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28989 w 46"/>
              <a:gd name="T3" fmla="*/ 0 h 46"/>
              <a:gd name="T4" fmla="*/ 0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15" y="0"/>
                </a:lnTo>
                <a:lnTo>
                  <a:pt x="0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3" name="Freeform 37"/>
          <p:cNvSpPr>
            <a:spLocks/>
          </p:cNvSpPr>
          <p:nvPr/>
        </p:nvSpPr>
        <p:spPr bwMode="auto">
          <a:xfrm>
            <a:off x="5183188" y="5705475"/>
            <a:ext cx="87312" cy="55563"/>
          </a:xfrm>
          <a:custGeom>
            <a:avLst/>
            <a:gdLst>
              <a:gd name="T0" fmla="*/ 85372 w 45"/>
              <a:gd name="T1" fmla="*/ 54355 h 46"/>
              <a:gd name="T2" fmla="*/ 56268 w 45"/>
              <a:gd name="T3" fmla="*/ 18118 h 46"/>
              <a:gd name="T4" fmla="*/ 29104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29" y="15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4" name="Freeform 38"/>
          <p:cNvSpPr>
            <a:spLocks/>
          </p:cNvSpPr>
          <p:nvPr/>
        </p:nvSpPr>
        <p:spPr bwMode="auto">
          <a:xfrm>
            <a:off x="3892550" y="5705475"/>
            <a:ext cx="1293813" cy="1588"/>
          </a:xfrm>
          <a:custGeom>
            <a:avLst/>
            <a:gdLst>
              <a:gd name="T0" fmla="*/ 1291885 w 671"/>
              <a:gd name="T1" fmla="*/ 0 h 1"/>
              <a:gd name="T2" fmla="*/ 1262962 w 671"/>
              <a:gd name="T3" fmla="*/ 0 h 1"/>
              <a:gd name="T4" fmla="*/ 1234039 w 671"/>
              <a:gd name="T5" fmla="*/ 0 h 1"/>
              <a:gd name="T6" fmla="*/ 1176194 w 671"/>
              <a:gd name="T7" fmla="*/ 0 h 1"/>
              <a:gd name="T8" fmla="*/ 1149199 w 671"/>
              <a:gd name="T9" fmla="*/ 0 h 1"/>
              <a:gd name="T10" fmla="*/ 1120276 w 671"/>
              <a:gd name="T11" fmla="*/ 0 h 1"/>
              <a:gd name="T12" fmla="*/ 1062431 w 671"/>
              <a:gd name="T13" fmla="*/ 0 h 1"/>
              <a:gd name="T14" fmla="*/ 1004585 w 671"/>
              <a:gd name="T15" fmla="*/ 0 h 1"/>
              <a:gd name="T16" fmla="*/ 946739 w 671"/>
              <a:gd name="T17" fmla="*/ 0 h 1"/>
              <a:gd name="T18" fmla="*/ 890822 w 671"/>
              <a:gd name="T19" fmla="*/ 0 h 1"/>
              <a:gd name="T20" fmla="*/ 832976 w 671"/>
              <a:gd name="T21" fmla="*/ 0 h 1"/>
              <a:gd name="T22" fmla="*/ 775131 w 671"/>
              <a:gd name="T23" fmla="*/ 0 h 1"/>
              <a:gd name="T24" fmla="*/ 717285 w 671"/>
              <a:gd name="T25" fmla="*/ 0 h 1"/>
              <a:gd name="T26" fmla="*/ 632445 w 671"/>
              <a:gd name="T27" fmla="*/ 0 h 1"/>
              <a:gd name="T28" fmla="*/ 574600 w 671"/>
              <a:gd name="T29" fmla="*/ 0 h 1"/>
              <a:gd name="T30" fmla="*/ 516754 w 671"/>
              <a:gd name="T31" fmla="*/ 0 h 1"/>
              <a:gd name="T32" fmla="*/ 458908 w 671"/>
              <a:gd name="T33" fmla="*/ 0 h 1"/>
              <a:gd name="T34" fmla="*/ 401063 w 671"/>
              <a:gd name="T35" fmla="*/ 0 h 1"/>
              <a:gd name="T36" fmla="*/ 345145 w 671"/>
              <a:gd name="T37" fmla="*/ 0 h 1"/>
              <a:gd name="T38" fmla="*/ 287300 w 671"/>
              <a:gd name="T39" fmla="*/ 0 h 1"/>
              <a:gd name="T40" fmla="*/ 229454 w 671"/>
              <a:gd name="T41" fmla="*/ 0 h 1"/>
              <a:gd name="T42" fmla="*/ 171609 w 671"/>
              <a:gd name="T43" fmla="*/ 0 h 1"/>
              <a:gd name="T44" fmla="*/ 142686 w 671"/>
              <a:gd name="T45" fmla="*/ 0 h 1"/>
              <a:gd name="T46" fmla="*/ 115691 w 671"/>
              <a:gd name="T47" fmla="*/ 0 h 1"/>
              <a:gd name="T48" fmla="*/ 57846 w 671"/>
              <a:gd name="T49" fmla="*/ 0 h 1"/>
              <a:gd name="T50" fmla="*/ 28923 w 671"/>
              <a:gd name="T51" fmla="*/ 0 h 1"/>
              <a:gd name="T52" fmla="*/ 0 w 671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10" y="0"/>
                </a:lnTo>
                <a:lnTo>
                  <a:pt x="596" y="0"/>
                </a:lnTo>
                <a:lnTo>
                  <a:pt x="581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60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5" name="Freeform 39"/>
          <p:cNvSpPr>
            <a:spLocks/>
          </p:cNvSpPr>
          <p:nvPr/>
        </p:nvSpPr>
        <p:spPr bwMode="auto">
          <a:xfrm>
            <a:off x="3778250" y="5649913"/>
            <a:ext cx="115888" cy="55562"/>
          </a:xfrm>
          <a:custGeom>
            <a:avLst/>
            <a:gdLst>
              <a:gd name="T0" fmla="*/ 113957 w 60"/>
              <a:gd name="T1" fmla="*/ 54354 h 46"/>
              <a:gd name="T2" fmla="*/ 56013 w 60"/>
              <a:gd name="T3" fmla="*/ 36236 h 46"/>
              <a:gd name="T4" fmla="*/ 28972 w 60"/>
              <a:gd name="T5" fmla="*/ 18118 h 46"/>
              <a:gd name="T6" fmla="*/ 0 w 6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45"/>
                </a:moveTo>
                <a:lnTo>
                  <a:pt x="29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60" name="Line 40"/>
          <p:cNvSpPr>
            <a:spLocks noChangeShapeType="1"/>
          </p:cNvSpPr>
          <p:nvPr/>
        </p:nvSpPr>
        <p:spPr bwMode="auto">
          <a:xfrm flipV="1">
            <a:off x="2805113" y="3003550"/>
            <a:ext cx="0" cy="2244725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Line 41"/>
          <p:cNvSpPr>
            <a:spLocks noChangeShapeType="1"/>
          </p:cNvSpPr>
          <p:nvPr/>
        </p:nvSpPr>
        <p:spPr bwMode="auto">
          <a:xfrm flipV="1">
            <a:off x="2547938" y="4124325"/>
            <a:ext cx="0" cy="1125538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Line 42"/>
          <p:cNvSpPr>
            <a:spLocks noChangeShapeType="1"/>
          </p:cNvSpPr>
          <p:nvPr/>
        </p:nvSpPr>
        <p:spPr bwMode="auto">
          <a:xfrm flipV="1">
            <a:off x="4640263" y="3024188"/>
            <a:ext cx="0" cy="222567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3" name="Line 43"/>
          <p:cNvSpPr>
            <a:spLocks noChangeShapeType="1"/>
          </p:cNvSpPr>
          <p:nvPr/>
        </p:nvSpPr>
        <p:spPr bwMode="auto">
          <a:xfrm flipV="1">
            <a:off x="4899025" y="4124325"/>
            <a:ext cx="0" cy="1125538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4" name="Line 44"/>
          <p:cNvSpPr>
            <a:spLocks noChangeShapeType="1"/>
          </p:cNvSpPr>
          <p:nvPr/>
        </p:nvSpPr>
        <p:spPr bwMode="auto">
          <a:xfrm>
            <a:off x="2174875" y="5805488"/>
            <a:ext cx="3175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5" name="Line 45"/>
          <p:cNvSpPr>
            <a:spLocks noChangeShapeType="1"/>
          </p:cNvSpPr>
          <p:nvPr/>
        </p:nvSpPr>
        <p:spPr bwMode="auto">
          <a:xfrm>
            <a:off x="5272088" y="5805488"/>
            <a:ext cx="1587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82" name="Freeform 46"/>
          <p:cNvSpPr>
            <a:spLocks/>
          </p:cNvSpPr>
          <p:nvPr/>
        </p:nvSpPr>
        <p:spPr bwMode="auto">
          <a:xfrm>
            <a:off x="4578350" y="2836863"/>
            <a:ext cx="146050" cy="166687"/>
          </a:xfrm>
          <a:custGeom>
            <a:avLst/>
            <a:gdLst>
              <a:gd name="T0" fmla="*/ 86477 w 76"/>
              <a:gd name="T1" fmla="*/ 128411 h 135"/>
              <a:gd name="T2" fmla="*/ 0 w 76"/>
              <a:gd name="T3" fmla="*/ 165452 h 135"/>
              <a:gd name="T4" fmla="*/ 0 w 76"/>
              <a:gd name="T5" fmla="*/ 146932 h 135"/>
              <a:gd name="T6" fmla="*/ 28826 w 76"/>
              <a:gd name="T7" fmla="*/ 109890 h 135"/>
              <a:gd name="T8" fmla="*/ 57651 w 76"/>
              <a:gd name="T9" fmla="*/ 74083 h 135"/>
              <a:gd name="T10" fmla="*/ 57651 w 76"/>
              <a:gd name="T11" fmla="*/ 55562 h 135"/>
              <a:gd name="T12" fmla="*/ 57651 w 76"/>
              <a:gd name="T13" fmla="*/ 18521 h 135"/>
              <a:gd name="T14" fmla="*/ 86477 w 76"/>
              <a:gd name="T15" fmla="*/ 0 h 135"/>
              <a:gd name="T16" fmla="*/ 86477 w 76"/>
              <a:gd name="T17" fmla="*/ 18521 h 135"/>
              <a:gd name="T18" fmla="*/ 86477 w 76"/>
              <a:gd name="T19" fmla="*/ 55562 h 135"/>
              <a:gd name="T20" fmla="*/ 115303 w 76"/>
              <a:gd name="T21" fmla="*/ 74083 h 135"/>
              <a:gd name="T22" fmla="*/ 115303 w 76"/>
              <a:gd name="T23" fmla="*/ 109890 h 135"/>
              <a:gd name="T24" fmla="*/ 144128 w 76"/>
              <a:gd name="T25" fmla="*/ 146932 h 135"/>
              <a:gd name="T26" fmla="*/ 144128 w 76"/>
              <a:gd name="T27" fmla="*/ 165452 h 135"/>
              <a:gd name="T28" fmla="*/ 86477 w 76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6" h="135">
                <a:moveTo>
                  <a:pt x="45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30" y="60"/>
                </a:lnTo>
                <a:lnTo>
                  <a:pt x="30" y="45"/>
                </a:lnTo>
                <a:lnTo>
                  <a:pt x="30" y="15"/>
                </a:lnTo>
                <a:lnTo>
                  <a:pt x="45" y="0"/>
                </a:lnTo>
                <a:lnTo>
                  <a:pt x="45" y="15"/>
                </a:lnTo>
                <a:lnTo>
                  <a:pt x="45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75" y="134"/>
                </a:lnTo>
                <a:lnTo>
                  <a:pt x="45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3" name="Freeform 47"/>
          <p:cNvSpPr>
            <a:spLocks/>
          </p:cNvSpPr>
          <p:nvPr/>
        </p:nvSpPr>
        <p:spPr bwMode="auto">
          <a:xfrm>
            <a:off x="2459038" y="4016375"/>
            <a:ext cx="173037" cy="166688"/>
          </a:xfrm>
          <a:custGeom>
            <a:avLst/>
            <a:gdLst>
              <a:gd name="T0" fmla="*/ 84596 w 90"/>
              <a:gd name="T1" fmla="*/ 128411 h 135"/>
              <a:gd name="T2" fmla="*/ 0 w 90"/>
              <a:gd name="T3" fmla="*/ 165453 h 135"/>
              <a:gd name="T4" fmla="*/ 28840 w 90"/>
              <a:gd name="T5" fmla="*/ 146932 h 135"/>
              <a:gd name="T6" fmla="*/ 57679 w 90"/>
              <a:gd name="T7" fmla="*/ 109891 h 135"/>
              <a:gd name="T8" fmla="*/ 57679 w 90"/>
              <a:gd name="T9" fmla="*/ 74084 h 135"/>
              <a:gd name="T10" fmla="*/ 57679 w 90"/>
              <a:gd name="T11" fmla="*/ 55563 h 135"/>
              <a:gd name="T12" fmla="*/ 84596 w 90"/>
              <a:gd name="T13" fmla="*/ 18521 h 135"/>
              <a:gd name="T14" fmla="*/ 84596 w 90"/>
              <a:gd name="T15" fmla="*/ 0 h 135"/>
              <a:gd name="T16" fmla="*/ 84596 w 90"/>
              <a:gd name="T17" fmla="*/ 18521 h 135"/>
              <a:gd name="T18" fmla="*/ 113435 w 90"/>
              <a:gd name="T19" fmla="*/ 55563 h 135"/>
              <a:gd name="T20" fmla="*/ 113435 w 90"/>
              <a:gd name="T21" fmla="*/ 74084 h 135"/>
              <a:gd name="T22" fmla="*/ 142275 w 90"/>
              <a:gd name="T23" fmla="*/ 109891 h 135"/>
              <a:gd name="T24" fmla="*/ 142275 w 90"/>
              <a:gd name="T25" fmla="*/ 146932 h 135"/>
              <a:gd name="T26" fmla="*/ 171114 w 90"/>
              <a:gd name="T27" fmla="*/ 165453 h 135"/>
              <a:gd name="T28" fmla="*/ 84596 w 90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135">
                <a:moveTo>
                  <a:pt x="44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4" y="15"/>
                </a:lnTo>
                <a:lnTo>
                  <a:pt x="44" y="0"/>
                </a:lnTo>
                <a:lnTo>
                  <a:pt x="44" y="15"/>
                </a:lnTo>
                <a:lnTo>
                  <a:pt x="59" y="45"/>
                </a:lnTo>
                <a:lnTo>
                  <a:pt x="59" y="60"/>
                </a:lnTo>
                <a:lnTo>
                  <a:pt x="74" y="89"/>
                </a:lnTo>
                <a:lnTo>
                  <a:pt x="74" y="119"/>
                </a:lnTo>
                <a:lnTo>
                  <a:pt x="89" y="134"/>
                </a:lnTo>
                <a:lnTo>
                  <a:pt x="44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4" name="Freeform 48"/>
          <p:cNvSpPr>
            <a:spLocks/>
          </p:cNvSpPr>
          <p:nvPr/>
        </p:nvSpPr>
        <p:spPr bwMode="auto">
          <a:xfrm>
            <a:off x="2746375" y="2897188"/>
            <a:ext cx="144463" cy="166687"/>
          </a:xfrm>
          <a:custGeom>
            <a:avLst/>
            <a:gdLst>
              <a:gd name="T0" fmla="*/ 57785 w 75"/>
              <a:gd name="T1" fmla="*/ 128411 h 135"/>
              <a:gd name="T2" fmla="*/ 0 w 75"/>
              <a:gd name="T3" fmla="*/ 165452 h 135"/>
              <a:gd name="T4" fmla="*/ 0 w 75"/>
              <a:gd name="T5" fmla="*/ 146932 h 135"/>
              <a:gd name="T6" fmla="*/ 28893 w 75"/>
              <a:gd name="T7" fmla="*/ 109890 h 135"/>
              <a:gd name="T8" fmla="*/ 28893 w 75"/>
              <a:gd name="T9" fmla="*/ 74083 h 135"/>
              <a:gd name="T10" fmla="*/ 57785 w 75"/>
              <a:gd name="T11" fmla="*/ 55562 h 135"/>
              <a:gd name="T12" fmla="*/ 57785 w 75"/>
              <a:gd name="T13" fmla="*/ 18521 h 135"/>
              <a:gd name="T14" fmla="*/ 57785 w 75"/>
              <a:gd name="T15" fmla="*/ 0 h 135"/>
              <a:gd name="T16" fmla="*/ 84752 w 75"/>
              <a:gd name="T17" fmla="*/ 18521 h 135"/>
              <a:gd name="T18" fmla="*/ 84752 w 75"/>
              <a:gd name="T19" fmla="*/ 55562 h 135"/>
              <a:gd name="T20" fmla="*/ 84752 w 75"/>
              <a:gd name="T21" fmla="*/ 74083 h 135"/>
              <a:gd name="T22" fmla="*/ 113644 w 75"/>
              <a:gd name="T23" fmla="*/ 109890 h 135"/>
              <a:gd name="T24" fmla="*/ 142537 w 75"/>
              <a:gd name="T25" fmla="*/ 146932 h 135"/>
              <a:gd name="T26" fmla="*/ 142537 w 75"/>
              <a:gd name="T27" fmla="*/ 165452 h 135"/>
              <a:gd name="T28" fmla="*/ 57785 w 75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5" h="135">
                <a:moveTo>
                  <a:pt x="30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15" y="60"/>
                </a:lnTo>
                <a:lnTo>
                  <a:pt x="30" y="45"/>
                </a:lnTo>
                <a:lnTo>
                  <a:pt x="30" y="15"/>
                </a:lnTo>
                <a:lnTo>
                  <a:pt x="30" y="0"/>
                </a:lnTo>
                <a:lnTo>
                  <a:pt x="44" y="15"/>
                </a:lnTo>
                <a:lnTo>
                  <a:pt x="44" y="45"/>
                </a:lnTo>
                <a:lnTo>
                  <a:pt x="44" y="60"/>
                </a:lnTo>
                <a:lnTo>
                  <a:pt x="59" y="89"/>
                </a:lnTo>
                <a:lnTo>
                  <a:pt x="74" y="119"/>
                </a:lnTo>
                <a:lnTo>
                  <a:pt x="74" y="134"/>
                </a:lnTo>
                <a:lnTo>
                  <a:pt x="30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5" name="Freeform 49"/>
          <p:cNvSpPr>
            <a:spLocks/>
          </p:cNvSpPr>
          <p:nvPr/>
        </p:nvSpPr>
        <p:spPr bwMode="auto">
          <a:xfrm>
            <a:off x="4810125" y="4016375"/>
            <a:ext cx="174625" cy="166688"/>
          </a:xfrm>
          <a:custGeom>
            <a:avLst/>
            <a:gdLst>
              <a:gd name="T0" fmla="*/ 86353 w 91"/>
              <a:gd name="T1" fmla="*/ 128411 h 135"/>
              <a:gd name="T2" fmla="*/ 0 w 91"/>
              <a:gd name="T3" fmla="*/ 165453 h 135"/>
              <a:gd name="T4" fmla="*/ 28784 w 91"/>
              <a:gd name="T5" fmla="*/ 146932 h 135"/>
              <a:gd name="T6" fmla="*/ 57569 w 91"/>
              <a:gd name="T7" fmla="*/ 109891 h 135"/>
              <a:gd name="T8" fmla="*/ 57569 w 91"/>
              <a:gd name="T9" fmla="*/ 74084 h 135"/>
              <a:gd name="T10" fmla="*/ 57569 w 91"/>
              <a:gd name="T11" fmla="*/ 55563 h 135"/>
              <a:gd name="T12" fmla="*/ 86353 w 91"/>
              <a:gd name="T13" fmla="*/ 18521 h 135"/>
              <a:gd name="T14" fmla="*/ 86353 w 91"/>
              <a:gd name="T15" fmla="*/ 0 h 135"/>
              <a:gd name="T16" fmla="*/ 86353 w 91"/>
              <a:gd name="T17" fmla="*/ 18521 h 135"/>
              <a:gd name="T18" fmla="*/ 115137 w 91"/>
              <a:gd name="T19" fmla="*/ 55563 h 135"/>
              <a:gd name="T20" fmla="*/ 115137 w 91"/>
              <a:gd name="T21" fmla="*/ 74084 h 135"/>
              <a:gd name="T22" fmla="*/ 115137 w 91"/>
              <a:gd name="T23" fmla="*/ 109891 h 135"/>
              <a:gd name="T24" fmla="*/ 143922 w 91"/>
              <a:gd name="T25" fmla="*/ 146932 h 135"/>
              <a:gd name="T26" fmla="*/ 172706 w 91"/>
              <a:gd name="T27" fmla="*/ 165453 h 135"/>
              <a:gd name="T28" fmla="*/ 86353 w 91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1" h="135">
                <a:moveTo>
                  <a:pt x="45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5" y="15"/>
                </a:lnTo>
                <a:lnTo>
                  <a:pt x="45" y="0"/>
                </a:lnTo>
                <a:lnTo>
                  <a:pt x="45" y="15"/>
                </a:lnTo>
                <a:lnTo>
                  <a:pt x="60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90" y="134"/>
                </a:lnTo>
                <a:lnTo>
                  <a:pt x="45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1" name="Rectangle 51"/>
          <p:cNvSpPr>
            <a:spLocks noChangeArrowheads="1"/>
          </p:cNvSpPr>
          <p:nvPr/>
        </p:nvSpPr>
        <p:spPr bwMode="auto">
          <a:xfrm>
            <a:off x="825500" y="5902325"/>
            <a:ext cx="2851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költségnél többre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jóságot 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95273" name="Rectangle 53"/>
          <p:cNvSpPr>
            <a:spLocks noChangeArrowheads="1"/>
          </p:cNvSpPr>
          <p:nvPr/>
        </p:nvSpPr>
        <p:spPr bwMode="auto">
          <a:xfrm>
            <a:off x="4010025" y="5864225"/>
            <a:ext cx="21528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termelő 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k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öltségénél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kevesebbre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jószágot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90" name="Freeform 54"/>
          <p:cNvSpPr>
            <a:spLocks/>
          </p:cNvSpPr>
          <p:nvPr/>
        </p:nvSpPr>
        <p:spPr bwMode="auto">
          <a:xfrm>
            <a:off x="709613" y="1520825"/>
            <a:ext cx="8002587" cy="3725863"/>
          </a:xfrm>
          <a:custGeom>
            <a:avLst/>
            <a:gdLst>
              <a:gd name="T0" fmla="*/ 0 w 4153"/>
              <a:gd name="T1" fmla="*/ 0 h 3021"/>
              <a:gd name="T2" fmla="*/ 0 w 4153"/>
              <a:gd name="T3" fmla="*/ 3724630 h 3021"/>
              <a:gd name="T4" fmla="*/ 8000660 w 4153"/>
              <a:gd name="T5" fmla="*/ 3724630 h 3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53" h="3021">
                <a:moveTo>
                  <a:pt x="0" y="0"/>
                </a:moveTo>
                <a:lnTo>
                  <a:pt x="0" y="3020"/>
                </a:lnTo>
                <a:lnTo>
                  <a:pt x="4152" y="30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5" name="Rectangle 18"/>
          <p:cNvSpPr>
            <a:spLocks noChangeArrowheads="1"/>
          </p:cNvSpPr>
          <p:nvPr/>
        </p:nvSpPr>
        <p:spPr bwMode="auto">
          <a:xfrm>
            <a:off x="1111883" y="473710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6" name="Rectangle 21"/>
          <p:cNvSpPr>
            <a:spLocks noChangeArrowheads="1"/>
          </p:cNvSpPr>
          <p:nvPr/>
        </p:nvSpPr>
        <p:spPr bwMode="auto">
          <a:xfrm>
            <a:off x="5029200" y="4612957"/>
            <a:ext cx="10842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7" name="Rectangle 18"/>
          <p:cNvSpPr>
            <a:spLocks noChangeArrowheads="1"/>
          </p:cNvSpPr>
          <p:nvPr/>
        </p:nvSpPr>
        <p:spPr bwMode="auto">
          <a:xfrm>
            <a:off x="4769483" y="281305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smtClean="0"/>
              <a:t>ÁTTEKINTÉS. </a:t>
            </a:r>
            <a:r>
              <a:rPr lang="hu-HU" altLang="en-US" dirty="0" err="1" smtClean="0"/>
              <a:t>Externáliák</a:t>
            </a:r>
            <a:r>
              <a:rPr lang="hu-HU" altLang="en-US" dirty="0" smtClean="0"/>
              <a:t> </a:t>
            </a:r>
            <a:r>
              <a:rPr lang="hu-HU" altLang="en-US" dirty="0"/>
              <a:t>szabályozása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3600" dirty="0" smtClean="0"/>
              <a:t>Kormányzati</a:t>
            </a:r>
          </a:p>
          <a:p>
            <a:pPr lvl="1"/>
            <a:r>
              <a:rPr lang="hu-HU" altLang="en-US" dirty="0" smtClean="0"/>
              <a:t>Utasítás </a:t>
            </a:r>
            <a:r>
              <a:rPr lang="hu-HU" altLang="en-US" dirty="0"/>
              <a:t>és ellenőrzés politikája (szabályozás</a:t>
            </a:r>
            <a:r>
              <a:rPr lang="hu-HU" altLang="en-US" dirty="0" smtClean="0"/>
              <a:t>)</a:t>
            </a:r>
          </a:p>
          <a:p>
            <a:pPr lvl="1"/>
            <a:r>
              <a:rPr lang="hu-HU" altLang="en-US" dirty="0" smtClean="0"/>
              <a:t>Piaci alapú szabályozás – ösztönzők  módosítása </a:t>
            </a:r>
          </a:p>
          <a:p>
            <a:pPr lvl="2"/>
            <a:r>
              <a:rPr lang="hu-HU" altLang="en-US" dirty="0" smtClean="0"/>
              <a:t>Adók és támogatások</a:t>
            </a:r>
          </a:p>
          <a:p>
            <a:pPr lvl="2"/>
            <a:r>
              <a:rPr lang="hu-HU" altLang="en-US" dirty="0" smtClean="0"/>
              <a:t>Új szűkös jószág piacának létrehozása</a:t>
            </a:r>
          </a:p>
          <a:p>
            <a:r>
              <a:rPr lang="hu-HU" altLang="en-US" sz="3600" dirty="0" smtClean="0"/>
              <a:t>Egyéni</a:t>
            </a:r>
          </a:p>
          <a:p>
            <a:pPr lvl="1"/>
            <a:r>
              <a:rPr lang="hu-HU" dirty="0" smtClean="0"/>
              <a:t>Egybeolvadás</a:t>
            </a:r>
          </a:p>
          <a:p>
            <a:pPr lvl="1"/>
            <a:r>
              <a:rPr lang="hu-HU" dirty="0" smtClean="0"/>
              <a:t>Szerződések, megállapodások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Coase</a:t>
            </a:r>
            <a:r>
              <a:rPr lang="hu-HU" dirty="0" smtClean="0"/>
              <a:t> – tétel)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smtClean="0"/>
              <a:t>Piaci kudarcok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59544"/>
            <a:ext cx="8229600" cy="506662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en-US" dirty="0" smtClean="0"/>
              <a:t>Olyan helyzetek, jelenségek, amikor a fenti mechanizmus valamilyen oknál fogva nem vezet hatékony eredményre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Tágabb értelemben a piaci hatalom – monopólium is piaci kudarc, de ennél sokkal cifrábbak is vannak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Ne kiáltsunk rögtön államért, egyáltalán nem nyilvánvaló, hogy amit a piac nem tud megoldani, azt az állam meg tudja, sőt, neki is megvannak a megfelelő kormányzati kudarcai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Piaci kudarcok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75658"/>
            <a:ext cx="8229600" cy="495050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A teljes többlet értéke nem az elérhető maximum lesz</a:t>
            </a:r>
          </a:p>
          <a:p>
            <a:pPr marL="0" indent="0">
              <a:buNone/>
            </a:pPr>
            <a:r>
              <a:rPr lang="hu-HU" altLang="en-US" dirty="0" smtClean="0"/>
              <a:t>Példák:</a:t>
            </a:r>
          </a:p>
          <a:p>
            <a:r>
              <a:rPr lang="hu-HU" altLang="en-US" dirty="0" smtClean="0"/>
              <a:t>Külső gazdasági hatások</a:t>
            </a:r>
          </a:p>
          <a:p>
            <a:r>
              <a:rPr lang="hu-HU" altLang="en-US" dirty="0" smtClean="0"/>
              <a:t>Közjavak</a:t>
            </a:r>
          </a:p>
          <a:p>
            <a:r>
              <a:rPr lang="hu-HU" altLang="en-US" dirty="0" smtClean="0"/>
              <a:t>Növekvő hozadék, elégtelen piacméret</a:t>
            </a:r>
          </a:p>
          <a:p>
            <a:r>
              <a:rPr lang="hu-HU" altLang="en-US" dirty="0" smtClean="0"/>
              <a:t>Bizonytalanság – kockázat – erkölcsi kockázat</a:t>
            </a:r>
          </a:p>
          <a:p>
            <a:r>
              <a:rPr lang="hu-HU" altLang="en-US" dirty="0" smtClean="0"/>
              <a:t>Aszimmetrikus információ – rossz kiválasztódás (</a:t>
            </a:r>
            <a:r>
              <a:rPr lang="hu-HU" altLang="en-US" i="1" dirty="0" err="1" smtClean="0"/>
              <a:t>adverse</a:t>
            </a:r>
            <a:r>
              <a:rPr lang="hu-HU" altLang="en-US" i="1" dirty="0" smtClean="0"/>
              <a:t> </a:t>
            </a:r>
            <a:r>
              <a:rPr lang="hu-HU" altLang="en-US" i="1" dirty="0" err="1" smtClean="0"/>
              <a:t>selection</a:t>
            </a:r>
            <a:r>
              <a:rPr lang="hu-HU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Piaci kudarcok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75658"/>
            <a:ext cx="8229600" cy="495050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A teljes többlet értéke nem az elérhető maximum lesz</a:t>
            </a:r>
          </a:p>
          <a:p>
            <a:pPr marL="0" indent="0">
              <a:buNone/>
            </a:pPr>
            <a:r>
              <a:rPr lang="hu-HU" altLang="en-US" dirty="0" smtClean="0"/>
              <a:t>Példák:</a:t>
            </a:r>
          </a:p>
          <a:p>
            <a:r>
              <a:rPr lang="hu-HU" altLang="en-US" b="1" dirty="0" smtClean="0"/>
              <a:t>Külső gazdasági hatások – MAI TÉMA</a:t>
            </a:r>
          </a:p>
          <a:p>
            <a:r>
              <a:rPr lang="hu-HU" altLang="en-US" b="1" dirty="0" smtClean="0"/>
              <a:t>Közjavak – MAI TÉMA</a:t>
            </a:r>
          </a:p>
          <a:p>
            <a:r>
              <a:rPr lang="hu-HU" altLang="en-US" dirty="0" smtClean="0"/>
              <a:t>Növekvő hozadék, elégtelen piacméret</a:t>
            </a:r>
          </a:p>
          <a:p>
            <a:r>
              <a:rPr lang="hu-HU" altLang="en-US" dirty="0" smtClean="0"/>
              <a:t>Bizonytalanság – kockázat – erkölcsi kockázat</a:t>
            </a:r>
          </a:p>
          <a:p>
            <a:r>
              <a:rPr lang="hu-HU" altLang="en-US" dirty="0" smtClean="0"/>
              <a:t>Aszimmetrikus információ – rossz kiválasztódás (</a:t>
            </a:r>
            <a:r>
              <a:rPr lang="hu-HU" altLang="en-US" i="1" dirty="0" err="1" smtClean="0"/>
              <a:t>adverse</a:t>
            </a:r>
            <a:r>
              <a:rPr lang="hu-HU" altLang="en-US" i="1" dirty="0" smtClean="0"/>
              <a:t> </a:t>
            </a:r>
            <a:r>
              <a:rPr lang="hu-HU" altLang="en-US" i="1" dirty="0" err="1" smtClean="0"/>
              <a:t>selection</a:t>
            </a:r>
            <a:r>
              <a:rPr lang="hu-HU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37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Külső gazdasági hatások – bevezetés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4686"/>
            <a:ext cx="8229600" cy="492147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altLang="en-US" sz="3600" dirty="0" smtClean="0"/>
              <a:t>Eddig hallgatólagosan feltettük, hogy a döntéshozó maga viseli döntése teljes költségét és hasznát, mert az árak – amelyek alapján dönt – valamennyi költséget és hasznot tükrözik. </a:t>
            </a:r>
          </a:p>
          <a:p>
            <a:pPr>
              <a:lnSpc>
                <a:spcPct val="80000"/>
              </a:lnSpc>
            </a:pPr>
            <a:r>
              <a:rPr lang="hu-HU" altLang="en-US" sz="3600" dirty="0" smtClean="0"/>
              <a:t>Ezért az egyéni döntésnek is csak az árak megváltozásán keresztül van hatása a többi emberre.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ase stu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12272</TotalTime>
  <Words>1936</Words>
  <Application>Microsoft Office PowerPoint</Application>
  <PresentationFormat>Diavetítés a képernyőre (4:3 oldalarány)</PresentationFormat>
  <Paragraphs>436</Paragraphs>
  <Slides>50</Slides>
  <Notes>27</Notes>
  <HiddenSlides>0</HiddenSlides>
  <MMClips>0</MMClips>
  <ScaleCrop>false</ScaleCrop>
  <HeadingPairs>
    <vt:vector size="4" baseType="variant">
      <vt:variant>
        <vt:lpstr>Téma</vt:lpstr>
      </vt:variant>
      <vt:variant>
        <vt:i4>6</vt:i4>
      </vt:variant>
      <vt:variant>
        <vt:lpstr>Diacímek</vt:lpstr>
      </vt:variant>
      <vt:variant>
        <vt:i4>50</vt:i4>
      </vt:variant>
    </vt:vector>
  </HeadingPairs>
  <TitlesOfParts>
    <vt:vector size="56" baseType="lpstr">
      <vt:lpstr>Chapter title</vt:lpstr>
      <vt:lpstr>Chapter content</vt:lpstr>
      <vt:lpstr>Table</vt:lpstr>
      <vt:lpstr>Figure</vt:lpstr>
      <vt:lpstr>Appendix</vt:lpstr>
      <vt:lpstr>Case study</vt:lpstr>
      <vt:lpstr> Külső gazdasági hatások  Közjószágok Közgazdaságtani alapismeretek 7. előadás November 6., Márk Lili</vt:lpstr>
      <vt:lpstr>Mi lesz ma?</vt:lpstr>
      <vt:lpstr>Emlékeztető: A tökéletes verseny hatékonysága</vt:lpstr>
      <vt:lpstr>Fogyasztói és termelői többlet piaci egyensúlyban</vt:lpstr>
      <vt:lpstr>Allokációs hatékonyság</vt:lpstr>
      <vt:lpstr>Piaci kudarcok</vt:lpstr>
      <vt:lpstr>Piaci kudarcok</vt:lpstr>
      <vt:lpstr>Piaci kudarcok</vt:lpstr>
      <vt:lpstr>Külső gazdasági hatások – bevezetés</vt:lpstr>
      <vt:lpstr>Külső gazdasági hatások</vt:lpstr>
      <vt:lpstr>Külső gazdasági hatások következményei</vt:lpstr>
      <vt:lpstr>Külső gazdasági hatások</vt:lpstr>
      <vt:lpstr>Külső gazdasági hatások a termelésben és a fogyasztásban</vt:lpstr>
      <vt:lpstr>Külső gazdasági hatások</vt:lpstr>
      <vt:lpstr>Externáliák és piaci hatékonyság</vt:lpstr>
      <vt:lpstr>PowerPoint bemutató</vt:lpstr>
      <vt:lpstr>Hogy mérjük a kínálati görbével a termelői többletet?</vt:lpstr>
      <vt:lpstr>Az alumínium piaca</vt:lpstr>
      <vt:lpstr>Sztori</vt:lpstr>
      <vt:lpstr>Externáliák és piaci hatékonyság</vt:lpstr>
      <vt:lpstr>Negatív externália Szennyezés és társadalmi optimum</vt:lpstr>
      <vt:lpstr>Negatív externáliák</vt:lpstr>
      <vt:lpstr>Externáliák és piaci hatékonyság</vt:lpstr>
      <vt:lpstr>Pozitív externália Oktatás és társadalmi optimum</vt:lpstr>
      <vt:lpstr>Externáliák és piaci hatékonyság</vt:lpstr>
      <vt:lpstr>Externáliák és piaci hatékonyság - Összefoglaló</vt:lpstr>
      <vt:lpstr>PÉLDA. A technológia terjedése, iparági szabályozás, szabadalmak védelme</vt:lpstr>
      <vt:lpstr>Mit tehetünk az externáliákkal?</vt:lpstr>
      <vt:lpstr>Externáliák szabályozása: 1. Utasítás és ellenőrzés politikája (szabályozás) </vt:lpstr>
      <vt:lpstr>Utasítás és ellenőrzés politikája - Példák</vt:lpstr>
      <vt:lpstr>Externáliák szabályozása: 2. Piaci alapú szabályozás </vt:lpstr>
      <vt:lpstr>Externáliák szabályozása: 2. Piaci alapú szabályozás </vt:lpstr>
      <vt:lpstr>Negatív externália Szennyezés és társadalmi optimum</vt:lpstr>
      <vt:lpstr>PÉLDA. Miért adóztatják keményen a üzemanyagot?</vt:lpstr>
      <vt:lpstr>Szabályozás vs. Terelő adó </vt:lpstr>
      <vt:lpstr>Externáliák szabályozása: 2. Piaci alapú szabályozás  </vt:lpstr>
      <vt:lpstr>Kereskedhető szennyezési engedélyek </vt:lpstr>
      <vt:lpstr>Kereskedhető szennyezési engedélyek </vt:lpstr>
      <vt:lpstr>PowerPoint bemutató</vt:lpstr>
      <vt:lpstr>Terelő adók vs. Szennyezési kvóták</vt:lpstr>
      <vt:lpstr>Terelő adók vs. Szennyezési kvóták</vt:lpstr>
      <vt:lpstr>Szennyezési kvóták az EU-ban</vt:lpstr>
      <vt:lpstr>Szennyezési kvóták az EU-ban</vt:lpstr>
      <vt:lpstr>Külső gazdasági hatások megszüntetése tárgyalásokkal</vt:lpstr>
      <vt:lpstr>Külső gazdasági hatások megszüntetése</vt:lpstr>
      <vt:lpstr>Egyéni megoldások externáliákra</vt:lpstr>
      <vt:lpstr>PÉLDA. Egyéni megállapodások</vt:lpstr>
      <vt:lpstr>PÉLDA. Egyéni megállapodások</vt:lpstr>
      <vt:lpstr>Egyéni megoldások externáliákra</vt:lpstr>
      <vt:lpstr>ÁTTEKINTÉS. Externáliák szabályozása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497</cp:revision>
  <dcterms:created xsi:type="dcterms:W3CDTF">2008-07-04T09:17:33Z</dcterms:created>
  <dcterms:modified xsi:type="dcterms:W3CDTF">2015-11-12T16:45:25Z</dcterms:modified>
</cp:coreProperties>
</file>