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5" r:id="rId3"/>
    <p:sldMasterId id="2147483674" r:id="rId4"/>
    <p:sldMasterId id="2147483676" r:id="rId5"/>
    <p:sldMasterId id="2147483687" r:id="rId6"/>
  </p:sldMasterIdLst>
  <p:notesMasterIdLst>
    <p:notesMasterId r:id="rId105"/>
  </p:notesMasterIdLst>
  <p:sldIdLst>
    <p:sldId id="303" r:id="rId7"/>
    <p:sldId id="304" r:id="rId8"/>
    <p:sldId id="311" r:id="rId9"/>
    <p:sldId id="268" r:id="rId10"/>
    <p:sldId id="269" r:id="rId11"/>
    <p:sldId id="271" r:id="rId12"/>
    <p:sldId id="272" r:id="rId13"/>
    <p:sldId id="273" r:id="rId14"/>
    <p:sldId id="275" r:id="rId15"/>
    <p:sldId id="276" r:id="rId16"/>
    <p:sldId id="320" r:id="rId17"/>
    <p:sldId id="315" r:id="rId18"/>
    <p:sldId id="281" r:id="rId19"/>
    <p:sldId id="318" r:id="rId20"/>
    <p:sldId id="319" r:id="rId21"/>
    <p:sldId id="317" r:id="rId22"/>
    <p:sldId id="283" r:id="rId23"/>
    <p:sldId id="321" r:id="rId24"/>
    <p:sldId id="284" r:id="rId25"/>
    <p:sldId id="323" r:id="rId26"/>
    <p:sldId id="324" r:id="rId27"/>
    <p:sldId id="322" r:id="rId28"/>
    <p:sldId id="285" r:id="rId29"/>
    <p:sldId id="286" r:id="rId30"/>
    <p:sldId id="287" r:id="rId31"/>
    <p:sldId id="327" r:id="rId32"/>
    <p:sldId id="328" r:id="rId33"/>
    <p:sldId id="288" r:id="rId34"/>
    <p:sldId id="314" r:id="rId35"/>
    <p:sldId id="289" r:id="rId36"/>
    <p:sldId id="329" r:id="rId37"/>
    <p:sldId id="290" r:id="rId38"/>
    <p:sldId id="291" r:id="rId39"/>
    <p:sldId id="306" r:id="rId40"/>
    <p:sldId id="292" r:id="rId41"/>
    <p:sldId id="330" r:id="rId42"/>
    <p:sldId id="293" r:id="rId43"/>
    <p:sldId id="294" r:id="rId44"/>
    <p:sldId id="331" r:id="rId45"/>
    <p:sldId id="332" r:id="rId46"/>
    <p:sldId id="295" r:id="rId47"/>
    <p:sldId id="296" r:id="rId48"/>
    <p:sldId id="334" r:id="rId49"/>
    <p:sldId id="333" r:id="rId50"/>
    <p:sldId id="297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  <p:sldId id="345" r:id="rId61"/>
    <p:sldId id="346" r:id="rId62"/>
    <p:sldId id="347" r:id="rId63"/>
    <p:sldId id="348" r:id="rId64"/>
    <p:sldId id="349" r:id="rId65"/>
    <p:sldId id="350" r:id="rId66"/>
    <p:sldId id="351" r:id="rId67"/>
    <p:sldId id="352" r:id="rId68"/>
    <p:sldId id="353" r:id="rId69"/>
    <p:sldId id="354" r:id="rId70"/>
    <p:sldId id="355" r:id="rId71"/>
    <p:sldId id="369" r:id="rId72"/>
    <p:sldId id="370" r:id="rId73"/>
    <p:sldId id="371" r:id="rId74"/>
    <p:sldId id="372" r:id="rId75"/>
    <p:sldId id="413" r:id="rId76"/>
    <p:sldId id="414" r:id="rId77"/>
    <p:sldId id="373" r:id="rId78"/>
    <p:sldId id="374" r:id="rId79"/>
    <p:sldId id="375" r:id="rId80"/>
    <p:sldId id="376" r:id="rId81"/>
    <p:sldId id="377" r:id="rId82"/>
    <p:sldId id="378" r:id="rId83"/>
    <p:sldId id="379" r:id="rId84"/>
    <p:sldId id="416" r:id="rId85"/>
    <p:sldId id="417" r:id="rId86"/>
    <p:sldId id="380" r:id="rId87"/>
    <p:sldId id="381" r:id="rId88"/>
    <p:sldId id="382" r:id="rId89"/>
    <p:sldId id="383" r:id="rId90"/>
    <p:sldId id="384" r:id="rId91"/>
    <p:sldId id="415" r:id="rId92"/>
    <p:sldId id="418" r:id="rId93"/>
    <p:sldId id="419" r:id="rId94"/>
    <p:sldId id="420" r:id="rId95"/>
    <p:sldId id="385" r:id="rId96"/>
    <p:sldId id="421" r:id="rId97"/>
    <p:sldId id="387" r:id="rId98"/>
    <p:sldId id="388" r:id="rId99"/>
    <p:sldId id="389" r:id="rId100"/>
    <p:sldId id="390" r:id="rId101"/>
    <p:sldId id="391" r:id="rId102"/>
    <p:sldId id="392" r:id="rId103"/>
    <p:sldId id="393" r:id="rId10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800080"/>
    <a:srgbClr val="F8EDEC"/>
    <a:srgbClr val="9E0000"/>
    <a:srgbClr val="000070"/>
    <a:srgbClr val="004800"/>
    <a:srgbClr val="0000B8"/>
    <a:srgbClr val="00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87227" autoAdjust="0"/>
  </p:normalViewPr>
  <p:slideViewPr>
    <p:cSldViewPr snapToGrid="0">
      <p:cViewPr>
        <p:scale>
          <a:sx n="66" d="100"/>
          <a:sy n="66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07" Type="http://schemas.openxmlformats.org/officeDocument/2006/relationships/viewProps" Target="viewProps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87" Type="http://schemas.openxmlformats.org/officeDocument/2006/relationships/slide" Target="slides/slide81.xml"/><Relationship Id="rId102" Type="http://schemas.openxmlformats.org/officeDocument/2006/relationships/slide" Target="slides/slide96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103" Type="http://schemas.openxmlformats.org/officeDocument/2006/relationships/slide" Target="slides/slide97.xml"/><Relationship Id="rId108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6" Type="http://schemas.openxmlformats.org/officeDocument/2006/relationships/presProps" Target="presProp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tableStyles" Target="tableStyles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CFADB65-B988-4E2C-AAD8-E830B3B7AD6C}" type="datetimeFigureOut">
              <a:rPr lang="en-US"/>
              <a:pPr>
                <a:defRPr/>
              </a:pPr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9290BA1-B695-45D9-96C2-C3DB110E5E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3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15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95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7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57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3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3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6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42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9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27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49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65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65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12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12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13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31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83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572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760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5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176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876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60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276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81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3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7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65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1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0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9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251460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rgbClr val="A6190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0" y="685800"/>
            <a:ext cx="1371600" cy="1066800"/>
          </a:xfrm>
          <a:prstGeom prst="rect">
            <a:avLst/>
          </a:prstGeom>
          <a:noFill/>
          <a:ln w="3175">
            <a:solidFill>
              <a:srgbClr val="006400"/>
            </a:solidFill>
            <a:prstDash val="sysDot"/>
          </a:ln>
        </p:spPr>
        <p:txBody>
          <a:bodyPr/>
          <a:lstStyle>
            <a:lvl1pPr marL="0" indent="0" algn="ctr">
              <a:buNone/>
              <a:defRPr sz="6000" i="0">
                <a:solidFill>
                  <a:srgbClr val="0064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5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00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410200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6FE2942-8B68-4A80-844A-7D3F21805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251460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rgbClr val="A6190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0" y="685800"/>
            <a:ext cx="1371600" cy="1066800"/>
          </a:xfrm>
          <a:prstGeom prst="rect">
            <a:avLst/>
          </a:prstGeom>
          <a:noFill/>
          <a:ln w="3175">
            <a:solidFill>
              <a:srgbClr val="006400"/>
            </a:solidFill>
            <a:prstDash val="sysDot"/>
          </a:ln>
        </p:spPr>
        <p:txBody>
          <a:bodyPr/>
          <a:lstStyle>
            <a:lvl1pPr marL="0" indent="0" algn="ctr">
              <a:buNone/>
              <a:defRPr sz="6000" i="0">
                <a:solidFill>
                  <a:srgbClr val="0064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3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0000B8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0000B8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DA93745-20EA-4308-B790-3379F43DB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6338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259D342-3C0D-42A0-98FC-38E6833ED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8646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8E3E72D-3733-4C4E-8F11-CC02F0BAED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3137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04800" y="914400"/>
            <a:ext cx="8534400" cy="5562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198B401-11B6-4F86-86AF-2E8AA25D6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3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04800" y="1066800"/>
            <a:ext cx="8534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400" y="0"/>
            <a:ext cx="6477000" cy="10668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9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400800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D72B840-A332-4CDA-A1ED-7D516B88A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8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43" r:id="rId2"/>
    <p:sldLayoutId id="214748384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 preferRelativeResize="0"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3429000" y="0"/>
            <a:ext cx="20050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APPENDIX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 preferRelativeResize="0"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7" name="Group 9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148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"/>
              <a:ext cx="1447800" cy="105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0"/>
              <a:ext cx="1447800" cy="105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" name="Picture 4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6067425" y="3781425"/>
              <a:ext cx="57912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1" name="Picture 4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2714625" y="3781425"/>
              <a:ext cx="57912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2" name="Picture 3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7318" y="6324600"/>
              <a:ext cx="556682" cy="533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player.com/slide/4895978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noema.com/wqezguc/world-s-billionaires-wealth-vs-countries-gdp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oecd.org/gdp/gross-domestic-product-gdp.htm#indicator-chart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w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 bwMode="auto">
          <a:xfrm>
            <a:off x="0" y="1295400"/>
            <a:ext cx="9144000" cy="243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/>
            </a:r>
            <a:b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</a:br>
            <a:r>
              <a:rPr lang="hu-HU" altLang="en-US" dirty="0" smtClean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Közjószágok</a:t>
            </a:r>
            <a:br>
              <a:rPr lang="hu-HU" altLang="en-US" dirty="0" smtClean="0">
                <a:solidFill>
                  <a:srgbClr val="000070"/>
                </a:solidFill>
                <a:latin typeface="+mj-lt"/>
                <a:ea typeface="+mj-ea"/>
                <a:cs typeface="+mj-cs"/>
              </a:rPr>
            </a:br>
            <a:r>
              <a:rPr lang="hu-HU" altLang="en-US" dirty="0" err="1" smtClean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Makroökonómia</a:t>
            </a:r>
            <a:r>
              <a:rPr lang="hu-HU" altLang="en-US" dirty="0" smtClean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 – Nemzeti jövedelem mérése</a:t>
            </a:r>
            <a: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/>
            </a:r>
            <a:b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</a:br>
            <a:r>
              <a:rPr lang="hu-HU" altLang="en-US" sz="3600" dirty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Közgazdaságtani </a:t>
            </a:r>
            <a: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alapismeretek</a:t>
            </a:r>
            <a:b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</a:br>
            <a: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8. előadás</a:t>
            </a:r>
            <a:b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</a:br>
            <a: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November 13., Márk Lili</a:t>
            </a:r>
            <a:endParaRPr lang="en-US" altLang="en-US" dirty="0">
              <a:solidFill>
                <a:srgbClr val="9E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091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3419" y="1231900"/>
            <a:ext cx="7029450" cy="3767138"/>
            <a:chOff x="-486836" y="1777706"/>
            <a:chExt cx="7031142" cy="3768043"/>
          </a:xfrm>
        </p:grpSpPr>
        <p:sp>
          <p:nvSpPr>
            <p:cNvPr id="6" name="Rectangle 5"/>
            <p:cNvSpPr/>
            <p:nvPr/>
          </p:nvSpPr>
          <p:spPr>
            <a:xfrm>
              <a:off x="729482" y="2030180"/>
              <a:ext cx="5814824" cy="3504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sz="1600" dirty="0"/>
            </a:p>
          </p:txBody>
        </p:sp>
        <p:grpSp>
          <p:nvGrpSpPr>
            <p:cNvPr id="53255" name="Group 5"/>
            <p:cNvGrpSpPr>
              <a:grpSpLocks/>
            </p:cNvGrpSpPr>
            <p:nvPr/>
          </p:nvGrpSpPr>
          <p:grpSpPr bwMode="auto">
            <a:xfrm>
              <a:off x="-486836" y="1777706"/>
              <a:ext cx="1214729" cy="3768043"/>
              <a:chOff x="614807" y="1196451"/>
              <a:chExt cx="1214729" cy="3767351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26827" y="3161093"/>
                <a:ext cx="3591128" cy="142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257" name="TextBox 8"/>
              <p:cNvSpPr txBox="1">
                <a:spLocks noChangeArrowheads="1"/>
              </p:cNvSpPr>
              <p:nvPr/>
            </p:nvSpPr>
            <p:spPr bwMode="auto">
              <a:xfrm>
                <a:off x="614807" y="1196451"/>
                <a:ext cx="1179016" cy="584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600"/>
                  <a:t>Oktatás ára</a:t>
                </a:r>
                <a:endParaRPr lang="en-US" altLang="en-US" sz="1600"/>
              </a:p>
            </p:txBody>
          </p:sp>
        </p:grpSp>
      </p:grpSp>
      <p:sp>
        <p:nvSpPr>
          <p:cNvPr id="43" name="Háromszög 42"/>
          <p:cNvSpPr/>
          <p:nvPr/>
        </p:nvSpPr>
        <p:spPr>
          <a:xfrm rot="5400000" flipH="1">
            <a:off x="4016375" y="2529115"/>
            <a:ext cx="820284" cy="645658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5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304800" y="47184"/>
            <a:ext cx="8839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hu-HU" altLang="en-US" sz="4000" dirty="0" smtClean="0">
                <a:solidFill>
                  <a:srgbClr val="C00000"/>
                </a:solidFill>
              </a:rPr>
              <a:t>Pozitív externália</a:t>
            </a:r>
            <a:r>
              <a:rPr lang="hu-HU" altLang="en-US" sz="4000" dirty="0">
                <a:solidFill>
                  <a:srgbClr val="C00000"/>
                </a:solidFill>
              </a:rPr>
              <a:t/>
            </a:r>
            <a:br>
              <a:rPr lang="hu-HU" altLang="en-US" sz="4000" dirty="0">
                <a:solidFill>
                  <a:srgbClr val="C00000"/>
                </a:solidFill>
              </a:rPr>
            </a:br>
            <a:r>
              <a:rPr lang="hu-HU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Oktatás és társadalmi optimum</a:t>
            </a:r>
            <a:endParaRPr lang="en-US" altLang="en-US" sz="2800" dirty="0" smtClean="0">
              <a:solidFill>
                <a:srgbClr val="7E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75EEAFFA-375F-44E6-AB8C-A2E8AE0EDC97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1684344" y="4999038"/>
            <a:ext cx="6026150" cy="612775"/>
            <a:chOff x="1676400" y="5181600"/>
            <a:chExt cx="6026408" cy="613869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828807" y="5181600"/>
              <a:ext cx="57914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60" name="TextBox 11"/>
            <p:cNvSpPr txBox="1">
              <a:spLocks noChangeArrowheads="1"/>
            </p:cNvSpPr>
            <p:nvPr/>
          </p:nvSpPr>
          <p:spPr bwMode="auto">
            <a:xfrm>
              <a:off x="6349519" y="5210195"/>
              <a:ext cx="1353289" cy="585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 sz="1600"/>
                <a:t>Oktatás mennyisége</a:t>
              </a:r>
              <a:endParaRPr lang="en-US" altLang="en-US" sz="1600"/>
            </a:p>
          </p:txBody>
        </p:sp>
        <p:sp>
          <p:nvSpPr>
            <p:cNvPr id="53261" name="TextBox 12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2260606" y="2125663"/>
            <a:ext cx="5886450" cy="2859087"/>
            <a:chOff x="2720574" y="2824330"/>
            <a:chExt cx="6573558" cy="387940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720574" y="2824330"/>
              <a:ext cx="4627019" cy="3528299"/>
            </a:xfrm>
            <a:prstGeom prst="line">
              <a:avLst/>
            </a:prstGeom>
            <a:ln w="38100">
              <a:solidFill>
                <a:srgbClr val="000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64" name="TextBox 15"/>
            <p:cNvSpPr txBox="1">
              <a:spLocks noChangeArrowheads="1"/>
            </p:cNvSpPr>
            <p:nvPr/>
          </p:nvSpPr>
          <p:spPr bwMode="auto">
            <a:xfrm>
              <a:off x="7242493" y="5910241"/>
              <a:ext cx="2051639" cy="793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/>
                <a:t>Kereslet</a:t>
              </a:r>
            </a:p>
            <a:p>
              <a:pPr algn="ctr" eaLnBrk="1" hangingPunct="1"/>
              <a:r>
                <a:rPr lang="hu-HU" altLang="en-US" sz="1600"/>
                <a:t>(Egyéni értékelés)</a:t>
              </a:r>
              <a:endParaRPr lang="en-US" altLang="en-US" sz="1600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462219" y="1585913"/>
            <a:ext cx="5845175" cy="2736850"/>
            <a:chOff x="2898187" y="4470571"/>
            <a:chExt cx="6530459" cy="3711561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2898187" y="5396308"/>
              <a:ext cx="3595122" cy="2785824"/>
            </a:xfrm>
            <a:prstGeom prst="line">
              <a:avLst/>
            </a:prstGeom>
            <a:ln w="38100">
              <a:solidFill>
                <a:srgbClr val="000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67" name="TextBox 92"/>
            <p:cNvSpPr txBox="1">
              <a:spLocks noChangeArrowheads="1"/>
            </p:cNvSpPr>
            <p:nvPr/>
          </p:nvSpPr>
          <p:spPr bwMode="auto">
            <a:xfrm>
              <a:off x="6586202" y="4470571"/>
              <a:ext cx="2842444" cy="459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 dirty="0"/>
                <a:t>Kínálat (egyéni költségek)</a:t>
              </a:r>
              <a:endParaRPr lang="en-US" altLang="en-US" sz="1600" dirty="0"/>
            </a:p>
          </p:txBody>
        </p:sp>
      </p:grpSp>
      <p:sp>
        <p:nvSpPr>
          <p:cNvPr id="20" name="Freeform 183"/>
          <p:cNvSpPr>
            <a:spLocks/>
          </p:cNvSpPr>
          <p:nvPr/>
        </p:nvSpPr>
        <p:spPr bwMode="auto">
          <a:xfrm>
            <a:off x="4027494" y="3216275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55599" y="5914342"/>
            <a:ext cx="84105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600" dirty="0" smtClean="0"/>
              <a:t>Q</a:t>
            </a:r>
            <a:r>
              <a:rPr lang="hu-HU" altLang="en-US" sz="3600" baseline="-25000" dirty="0" smtClean="0"/>
              <a:t>PIACI</a:t>
            </a:r>
            <a:r>
              <a:rPr lang="hu-HU" altLang="en-US" sz="3600" dirty="0" smtClean="0"/>
              <a:t> </a:t>
            </a:r>
            <a:r>
              <a:rPr lang="hu-HU" altLang="en-US" sz="3600" dirty="0"/>
              <a:t>&lt;</a:t>
            </a:r>
            <a:r>
              <a:rPr lang="hu-HU" altLang="en-US" sz="3600" dirty="0" smtClean="0"/>
              <a:t>  </a:t>
            </a:r>
            <a:r>
              <a:rPr lang="en-US" altLang="en-US" sz="3600" dirty="0" smtClean="0"/>
              <a:t>Q</a:t>
            </a:r>
            <a:r>
              <a:rPr lang="hu-HU" altLang="en-US" sz="3600" baseline="-25000" dirty="0" smtClean="0"/>
              <a:t>OPTIMUM</a:t>
            </a:r>
            <a:endParaRPr lang="en-US" altLang="en-US" sz="3600" dirty="0"/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3532594" y="3254375"/>
            <a:ext cx="704039" cy="2090742"/>
            <a:chOff x="3731237" y="3220186"/>
            <a:chExt cx="705469" cy="2092126"/>
          </a:xfrm>
        </p:grpSpPr>
        <p:cxnSp>
          <p:nvCxnSpPr>
            <p:cNvPr id="23" name="Straight Connector 22"/>
            <p:cNvCxnSpPr/>
            <p:nvPr/>
          </p:nvCxnSpPr>
          <p:spPr bwMode="auto">
            <a:xfrm rot="16200000" flipH="1">
              <a:off x="3425020" y="4095475"/>
              <a:ext cx="1753760" cy="318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72" name="TextBox 78"/>
            <p:cNvSpPr txBox="1">
              <a:spLocks noChangeArrowheads="1"/>
            </p:cNvSpPr>
            <p:nvPr/>
          </p:nvSpPr>
          <p:spPr bwMode="auto">
            <a:xfrm>
              <a:off x="3731237" y="4973534"/>
              <a:ext cx="705469" cy="338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Q</a:t>
              </a:r>
              <a:r>
                <a:rPr lang="hu-HU" altLang="en-US" sz="1600" baseline="-25000" dirty="0" smtClean="0"/>
                <a:t>PIACI</a:t>
              </a:r>
              <a:endParaRPr lang="en-US" altLang="en-US" sz="1600" baseline="-25000" dirty="0"/>
            </a:p>
          </p:txBody>
        </p:sp>
      </p:grpSp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2222506" y="2973388"/>
            <a:ext cx="1830388" cy="338137"/>
            <a:chOff x="3180889" y="2973639"/>
            <a:chExt cx="1830497" cy="338972"/>
          </a:xfrm>
        </p:grpSpPr>
        <p:sp>
          <p:nvSpPr>
            <p:cNvPr id="53274" name="TextBox 92"/>
            <p:cNvSpPr txBox="1">
              <a:spLocks noChangeArrowheads="1"/>
            </p:cNvSpPr>
            <p:nvPr/>
          </p:nvSpPr>
          <p:spPr bwMode="auto">
            <a:xfrm>
              <a:off x="3180889" y="2973639"/>
              <a:ext cx="1128902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eaLnBrk="1" hangingPunct="1">
                <a:defRPr sz="1600"/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dirty="0"/>
                <a:t>Egyensúly</a:t>
              </a:r>
              <a:endParaRPr lang="en-US" alt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335071" y="3170975"/>
              <a:ext cx="676315" cy="106625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2840044" y="1625600"/>
            <a:ext cx="5621337" cy="2600325"/>
            <a:chOff x="2720574" y="2824330"/>
            <a:chExt cx="6275869" cy="3529007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720574" y="2824330"/>
              <a:ext cx="4627589" cy="352900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78" name="TextBox 33"/>
            <p:cNvSpPr txBox="1">
              <a:spLocks noChangeArrowheads="1"/>
            </p:cNvSpPr>
            <p:nvPr/>
          </p:nvSpPr>
          <p:spPr bwMode="auto">
            <a:xfrm>
              <a:off x="6818254" y="4943222"/>
              <a:ext cx="2178189" cy="1127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/>
                <a:t>Társadalmi érték</a:t>
              </a:r>
              <a:br>
                <a:rPr lang="hu-HU" altLang="en-US" sz="1600"/>
              </a:br>
              <a:r>
                <a:rPr lang="hu-HU" altLang="en-US" sz="1600"/>
                <a:t>(Egyéni érték és</a:t>
              </a:r>
              <a:br>
                <a:rPr lang="hu-HU" altLang="en-US" sz="1600"/>
              </a:br>
              <a:r>
                <a:rPr lang="hu-HU" altLang="en-US" sz="1600"/>
                <a:t> externális előnyök)</a:t>
              </a:r>
              <a:endParaRPr lang="en-US" altLang="en-US" sz="160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rot="5400000" flipH="1" flipV="1">
            <a:off x="5656268" y="4049713"/>
            <a:ext cx="760413" cy="1588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35"/>
          <p:cNvGrpSpPr>
            <a:grpSpLocks/>
          </p:cNvGrpSpPr>
          <p:nvPr/>
        </p:nvGrpSpPr>
        <p:grpSpPr bwMode="auto">
          <a:xfrm>
            <a:off x="5676906" y="2709861"/>
            <a:ext cx="1630363" cy="1334633"/>
            <a:chOff x="7016644" y="2771752"/>
            <a:chExt cx="1630345" cy="1333829"/>
          </a:xfrm>
        </p:grpSpPr>
        <p:sp>
          <p:nvSpPr>
            <p:cNvPr id="53281" name="TextBox 92"/>
            <p:cNvSpPr txBox="1">
              <a:spLocks noChangeArrowheads="1"/>
            </p:cNvSpPr>
            <p:nvPr/>
          </p:nvSpPr>
          <p:spPr bwMode="auto">
            <a:xfrm>
              <a:off x="7016644" y="2771752"/>
              <a:ext cx="1630345" cy="33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eaLnBrk="1" hangingPunct="1">
                <a:defRPr sz="1600"/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dirty="0"/>
                <a:t>Externális előny</a:t>
              </a:r>
              <a:endParaRPr lang="en-US" alt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>
              <a:off x="7413060" y="3081091"/>
              <a:ext cx="491327" cy="1024490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 183"/>
          <p:cNvSpPr>
            <a:spLocks/>
          </p:cNvSpPr>
          <p:nvPr/>
        </p:nvSpPr>
        <p:spPr bwMode="auto">
          <a:xfrm>
            <a:off x="4716469" y="2767013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grpSp>
        <p:nvGrpSpPr>
          <p:cNvPr id="16" name="Group 40"/>
          <p:cNvGrpSpPr>
            <a:grpSpLocks/>
          </p:cNvGrpSpPr>
          <p:nvPr/>
        </p:nvGrpSpPr>
        <p:grpSpPr bwMode="auto">
          <a:xfrm>
            <a:off x="4392619" y="2800124"/>
            <a:ext cx="990600" cy="2554515"/>
            <a:chOff x="3905210" y="2767464"/>
            <a:chExt cx="991384" cy="2556698"/>
          </a:xfrm>
        </p:grpSpPr>
        <p:cxnSp>
          <p:nvCxnSpPr>
            <p:cNvPr id="42" name="Straight Connector 41"/>
            <p:cNvCxnSpPr/>
            <p:nvPr/>
          </p:nvCxnSpPr>
          <p:spPr bwMode="auto">
            <a:xfrm rot="5400000">
              <a:off x="3191789" y="3862187"/>
              <a:ext cx="2205333" cy="15888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86" name="TextBox 78"/>
            <p:cNvSpPr txBox="1">
              <a:spLocks noChangeArrowheads="1"/>
            </p:cNvSpPr>
            <p:nvPr/>
          </p:nvSpPr>
          <p:spPr bwMode="auto">
            <a:xfrm>
              <a:off x="3905210" y="4985416"/>
              <a:ext cx="991384" cy="33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Q</a:t>
              </a:r>
              <a:r>
                <a:rPr lang="en-US" altLang="en-US" sz="1600" baseline="-25000"/>
                <a:t>OPTIMUM</a:t>
              </a:r>
            </a:p>
          </p:txBody>
        </p:sp>
      </p:grpSp>
      <p:grpSp>
        <p:nvGrpSpPr>
          <p:cNvPr id="17" name="Group 43"/>
          <p:cNvGrpSpPr>
            <a:grpSpLocks/>
          </p:cNvGrpSpPr>
          <p:nvPr/>
        </p:nvGrpSpPr>
        <p:grpSpPr bwMode="auto">
          <a:xfrm>
            <a:off x="4270381" y="1998663"/>
            <a:ext cx="1019175" cy="744537"/>
            <a:chOff x="6582686" y="3447393"/>
            <a:chExt cx="1018228" cy="744597"/>
          </a:xfrm>
        </p:grpSpPr>
        <p:sp>
          <p:nvSpPr>
            <p:cNvPr id="53288" name="TextBox 92"/>
            <p:cNvSpPr txBox="1">
              <a:spLocks noChangeArrowheads="1"/>
            </p:cNvSpPr>
            <p:nvPr/>
          </p:nvSpPr>
          <p:spPr bwMode="auto">
            <a:xfrm>
              <a:off x="6582686" y="3447393"/>
              <a:ext cx="10182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eaLnBrk="1" hangingPunct="1">
                <a:defRPr sz="1600"/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Optimum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 rot="16200000" flipH="1">
              <a:off x="6814822" y="3905496"/>
              <a:ext cx="428660" cy="144329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92"/>
          <p:cNvSpPr txBox="1">
            <a:spLocks noChangeArrowheads="1"/>
          </p:cNvSpPr>
          <p:nvPr/>
        </p:nvSpPr>
        <p:spPr bwMode="auto">
          <a:xfrm>
            <a:off x="6304670" y="2125663"/>
            <a:ext cx="22297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defRPr sz="160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hu-HU" altLang="en-US" dirty="0" err="1" smtClean="0"/>
              <a:t>Holtteherveszteség</a:t>
            </a:r>
            <a:endParaRPr lang="en-US" altLang="en-US" dirty="0"/>
          </a:p>
        </p:txBody>
      </p:sp>
      <p:cxnSp>
        <p:nvCxnSpPr>
          <p:cNvPr id="45" name="Straight Connector 47"/>
          <p:cNvCxnSpPr/>
          <p:nvPr/>
        </p:nvCxnSpPr>
        <p:spPr bwMode="auto">
          <a:xfrm flipV="1">
            <a:off x="4270381" y="2277345"/>
            <a:ext cx="2221168" cy="432516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1" grpId="0"/>
      <p:bldP spid="40" grpId="0" animBg="1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err="1" smtClean="0">
                <a:solidFill>
                  <a:srgbClr val="000070"/>
                </a:solidFill>
              </a:rPr>
              <a:t>Externáliák</a:t>
            </a:r>
            <a:r>
              <a:rPr lang="hu-HU" altLang="en-US" sz="4000" dirty="0" smtClean="0">
                <a:solidFill>
                  <a:srgbClr val="000070"/>
                </a:solidFill>
              </a:rPr>
              <a:t> szabályozása: 1. Utasítás </a:t>
            </a:r>
            <a:r>
              <a:rPr lang="hu-HU" altLang="en-US" sz="4000" dirty="0">
                <a:solidFill>
                  <a:srgbClr val="000070"/>
                </a:solidFill>
              </a:rPr>
              <a:t>és ellenőrzés </a:t>
            </a:r>
            <a:r>
              <a:rPr lang="hu-HU" altLang="en-US" sz="4000" dirty="0" smtClean="0">
                <a:solidFill>
                  <a:srgbClr val="000070"/>
                </a:solidFill>
              </a:rPr>
              <a:t>politikája (szabályozás)</a:t>
            </a:r>
            <a:r>
              <a:rPr lang="en-US" altLang="en-US" sz="4000" dirty="0" smtClean="0">
                <a:solidFill>
                  <a:srgbClr val="C00000"/>
                </a:solidFill>
              </a:rPr>
              <a:t/>
            </a:r>
            <a:br>
              <a:rPr lang="en-US" altLang="en-US" sz="4000" dirty="0" smtClean="0">
                <a:solidFill>
                  <a:srgbClr val="C00000"/>
                </a:solidFill>
              </a:rPr>
            </a:br>
            <a:endParaRPr lang="en-US" altLang="en-US" sz="4000" dirty="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1509490"/>
            <a:ext cx="8534400" cy="527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600" dirty="0" smtClean="0"/>
              <a:t>Viselkedés közvetlen szabályozása</a:t>
            </a:r>
            <a:endParaRPr lang="en-US" altLang="en-US" sz="3600" dirty="0" smtClean="0"/>
          </a:p>
          <a:p>
            <a:pPr lvl="1"/>
            <a:r>
              <a:rPr lang="hu-HU" altLang="en-US" sz="3200" dirty="0" smtClean="0"/>
              <a:t>Bizonyos viselkedések tiltása / kötelezővé tétele (sztenderdek, előírások, büntetések,…)</a:t>
            </a:r>
            <a:endParaRPr lang="en-US" altLang="en-US" sz="3200" dirty="0" smtClean="0"/>
          </a:p>
          <a:p>
            <a:r>
              <a:rPr lang="hu-HU" altLang="en-US" sz="3600" dirty="0" smtClean="0"/>
              <a:t> Hátrányok</a:t>
            </a:r>
            <a:endParaRPr lang="en-US" altLang="en-US" sz="3600" dirty="0" smtClean="0"/>
          </a:p>
          <a:p>
            <a:pPr lvl="1"/>
            <a:r>
              <a:rPr lang="hu-HU" altLang="en-US" sz="3200" dirty="0" smtClean="0"/>
              <a:t>Nehéz mérlegelni a költségeket és hasznokat</a:t>
            </a:r>
          </a:p>
          <a:p>
            <a:pPr lvl="1"/>
            <a:r>
              <a:rPr lang="hu-HU" altLang="en-US" sz="3200" dirty="0" smtClean="0"/>
              <a:t>Nem támaszkodik a résztvevők kooperációjára, információira</a:t>
            </a:r>
          </a:p>
          <a:p>
            <a:pPr lvl="1"/>
            <a:r>
              <a:rPr lang="hu-HU" altLang="en-US" sz="3200" dirty="0" smtClean="0"/>
              <a:t>Költséges ellenőrizni </a:t>
            </a:r>
            <a:endParaRPr lang="en-US" altLang="en-US" sz="3200" dirty="0" smtClean="0"/>
          </a:p>
          <a:p>
            <a:pPr lvl="2">
              <a:buFont typeface="Arial" charset="0"/>
              <a:buNone/>
            </a:pPr>
            <a:endParaRPr lang="en-US" altLang="en-US" sz="28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A8A565B-C8A3-4A62-81F7-D37E248194C9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2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Utasítás és ellenőrzés politikája - Példák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381000" y="711200"/>
            <a:ext cx="8534400" cy="568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Gépjármű – környezetvédelmi  ellenőrzés</a:t>
            </a:r>
          </a:p>
          <a:p>
            <a:r>
              <a:rPr lang="hu-HU" dirty="0" smtClean="0"/>
              <a:t>Csendrendelet</a:t>
            </a:r>
          </a:p>
          <a:p>
            <a:r>
              <a:rPr lang="hu-HU" dirty="0" smtClean="0"/>
              <a:t>Szennyezési kvóták</a:t>
            </a:r>
          </a:p>
          <a:p>
            <a:r>
              <a:rPr lang="hu-HU" dirty="0" smtClean="0"/>
              <a:t>Kötelező védőoltás</a:t>
            </a:r>
          </a:p>
          <a:p>
            <a:pPr marL="0" indent="0">
              <a:buNone/>
            </a:pPr>
            <a:endParaRPr lang="hu-HU" dirty="0" smtClean="0"/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738" y="3494302"/>
            <a:ext cx="5036455" cy="3354279"/>
          </a:xfr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59101"/>
            <a:ext cx="3810000" cy="2133600"/>
          </a:xfrm>
          <a:prstGeom prst="rect">
            <a:avLst/>
          </a:prstGeom>
        </p:spPr>
      </p:pic>
      <p:pic>
        <p:nvPicPr>
          <p:cNvPr id="10" name="Picture 2" descr="http://vaccineresistancemovement.org/wp-content/uploads/2010/05/Universal-Flu-Vaccine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1" y="3780959"/>
            <a:ext cx="36639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55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err="1" smtClean="0">
                <a:solidFill>
                  <a:srgbClr val="000070"/>
                </a:solidFill>
              </a:rPr>
              <a:t>Externáliák</a:t>
            </a:r>
            <a:r>
              <a:rPr lang="hu-HU" altLang="en-US" sz="4000" dirty="0" smtClean="0">
                <a:solidFill>
                  <a:srgbClr val="000070"/>
                </a:solidFill>
              </a:rPr>
              <a:t> szabályozása: 2. Piaci </a:t>
            </a:r>
            <a:r>
              <a:rPr lang="hu-HU" altLang="en-US" sz="4000" dirty="0">
                <a:solidFill>
                  <a:srgbClr val="000070"/>
                </a:solidFill>
              </a:rPr>
              <a:t>alapú szabályozás</a:t>
            </a:r>
            <a:r>
              <a:rPr lang="en-US" altLang="en-US" sz="4000" dirty="0" smtClean="0">
                <a:solidFill>
                  <a:srgbClr val="C00000"/>
                </a:solidFill>
              </a:rPr>
              <a:t/>
            </a:r>
            <a:br>
              <a:rPr lang="en-US" altLang="en-US" sz="4000" dirty="0" smtClean="0">
                <a:solidFill>
                  <a:srgbClr val="C00000"/>
                </a:solidFill>
              </a:rPr>
            </a:br>
            <a:endParaRPr lang="en-US" altLang="en-US" sz="4000" dirty="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1306286"/>
            <a:ext cx="8534400" cy="50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600" dirty="0" smtClean="0"/>
              <a:t>Ösztönzők létrehozása</a:t>
            </a:r>
            <a:endParaRPr lang="en-US" altLang="en-US" sz="3600" dirty="0" smtClean="0"/>
          </a:p>
          <a:p>
            <a:pPr lvl="1"/>
            <a:r>
              <a:rPr lang="hu-HU" altLang="en-US" sz="3200" dirty="0" smtClean="0"/>
              <a:t>Egyéni döntéshozók maguk oldják meg a problémát</a:t>
            </a:r>
            <a:endParaRPr lang="hu-HU" altLang="en-US" sz="3600" dirty="0" smtClean="0"/>
          </a:p>
          <a:p>
            <a:r>
              <a:rPr lang="hu-HU" altLang="en-US" sz="3600" dirty="0" smtClean="0"/>
              <a:t>Példázat</a:t>
            </a:r>
            <a:endParaRPr lang="hu-HU" altLang="en-US" dirty="0" smtClean="0"/>
          </a:p>
          <a:p>
            <a:pPr lvl="1"/>
            <a:r>
              <a:rPr lang="hu-HU" altLang="en-US" dirty="0" smtClean="0"/>
              <a:t>Tegyük fel, hogy egy papírgyár és egy acélgyár évi 500-500 tonna szennyező anyagot enged a folyóba.</a:t>
            </a:r>
          </a:p>
          <a:p>
            <a:pPr lvl="1"/>
            <a:r>
              <a:rPr lang="hu-HU" altLang="en-US" dirty="0" smtClean="0"/>
              <a:t>Csökkenteni kellene a szennyezést, kétféle opció:</a:t>
            </a:r>
          </a:p>
          <a:p>
            <a:pPr lvl="2"/>
            <a:r>
              <a:rPr lang="hu-HU" altLang="en-US" dirty="0" smtClean="0"/>
              <a:t>Szabályozás: Előírni, hogy </a:t>
            </a:r>
            <a:r>
              <a:rPr lang="hu-HU" altLang="en-US" dirty="0" err="1" smtClean="0"/>
              <a:t>max</a:t>
            </a:r>
            <a:r>
              <a:rPr lang="hu-HU" altLang="en-US" dirty="0" smtClean="0"/>
              <a:t>. 300 tonna</a:t>
            </a:r>
          </a:p>
          <a:p>
            <a:pPr lvl="2"/>
            <a:r>
              <a:rPr lang="hu-HU" altLang="en-US" dirty="0" smtClean="0"/>
              <a:t>Terelő adó: Tonnánként 50 000 $ adó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2AF26022-3BE7-41C3-B623-E566961E4637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err="1" smtClean="0">
                <a:solidFill>
                  <a:srgbClr val="000070"/>
                </a:solidFill>
              </a:rPr>
              <a:t>Externáliák</a:t>
            </a:r>
            <a:r>
              <a:rPr lang="hu-HU" altLang="en-US" sz="4000" dirty="0" smtClean="0">
                <a:solidFill>
                  <a:srgbClr val="000070"/>
                </a:solidFill>
              </a:rPr>
              <a:t> szabályozása: 2. Piaci </a:t>
            </a:r>
            <a:r>
              <a:rPr lang="hu-HU" altLang="en-US" sz="4000" dirty="0">
                <a:solidFill>
                  <a:srgbClr val="000070"/>
                </a:solidFill>
              </a:rPr>
              <a:t>alapú szabályozás</a:t>
            </a:r>
            <a:r>
              <a:rPr lang="en-US" altLang="en-US" sz="4000" dirty="0" smtClean="0">
                <a:solidFill>
                  <a:srgbClr val="C00000"/>
                </a:solidFill>
              </a:rPr>
              <a:t/>
            </a:r>
            <a:br>
              <a:rPr lang="en-US" altLang="en-US" sz="4000" dirty="0" smtClean="0">
                <a:solidFill>
                  <a:srgbClr val="C00000"/>
                </a:solidFill>
              </a:rPr>
            </a:br>
            <a:endParaRPr lang="en-US" altLang="en-US" sz="4000" dirty="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1524000"/>
            <a:ext cx="8534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3400" dirty="0" smtClean="0">
                <a:solidFill>
                  <a:srgbClr val="C00000"/>
                </a:solidFill>
              </a:rPr>
              <a:t>1. </a:t>
            </a:r>
            <a:r>
              <a:rPr lang="hu-HU" altLang="en-US" sz="3400" dirty="0" smtClean="0">
                <a:solidFill>
                  <a:srgbClr val="C00000"/>
                </a:solidFill>
              </a:rPr>
              <a:t>Korrektív adók és támogatások</a:t>
            </a:r>
            <a:endParaRPr lang="en-US" altLang="en-US" sz="3400" dirty="0" smtClean="0">
              <a:solidFill>
                <a:srgbClr val="C00000"/>
              </a:solidFill>
            </a:endParaRPr>
          </a:p>
          <a:p>
            <a:pPr lvl="1"/>
            <a:r>
              <a:rPr lang="hu-HU" altLang="en-US" sz="3200" dirty="0" smtClean="0"/>
              <a:t>Korrektív adó (terelő adó, </a:t>
            </a:r>
            <a:r>
              <a:rPr lang="hu-HU" altLang="en-US" sz="3200" dirty="0" err="1" smtClean="0"/>
              <a:t>Pigou-adó</a:t>
            </a:r>
            <a:r>
              <a:rPr lang="hu-HU" altLang="en-US" sz="3200" dirty="0" smtClean="0"/>
              <a:t>)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Egyéni döntéshozókat ráveszi, hogy számításba vegyék a negatív </a:t>
            </a:r>
            <a:r>
              <a:rPr lang="hu-HU" altLang="en-US" sz="2800" dirty="0" err="1" smtClean="0"/>
              <a:t>externáliák</a:t>
            </a:r>
            <a:r>
              <a:rPr lang="hu-HU" altLang="en-US" sz="2800" dirty="0" smtClean="0"/>
              <a:t> társadalmi költségeit</a:t>
            </a:r>
            <a:endParaRPr lang="en-US" altLang="en-US" sz="2800" dirty="0" smtClean="0"/>
          </a:p>
          <a:p>
            <a:pPr lvl="2"/>
            <a:r>
              <a:rPr lang="hu-HU" altLang="en-US" sz="2800" dirty="0" smtClean="0"/>
              <a:t>Szennyezés jogát árazza be</a:t>
            </a:r>
            <a:endParaRPr lang="en-US" altLang="en-US" sz="2800" dirty="0" smtClean="0"/>
          </a:p>
          <a:p>
            <a:pPr lvl="2"/>
            <a:r>
              <a:rPr lang="hu-HU" altLang="en-US" sz="2800" dirty="0" smtClean="0"/>
              <a:t>Ideális esetben terelő adó = </a:t>
            </a:r>
            <a:r>
              <a:rPr lang="hu-HU" altLang="en-US" sz="2800" dirty="0" err="1" smtClean="0"/>
              <a:t>extern</a:t>
            </a:r>
            <a:r>
              <a:rPr lang="hu-HU" altLang="en-US" sz="2800" dirty="0" smtClean="0"/>
              <a:t> hatásokból fakadó költségek </a:t>
            </a:r>
            <a:endParaRPr lang="en-US" altLang="en-US" sz="28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2AF26022-3BE7-41C3-B623-E566961E4637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0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304800" y="47179"/>
            <a:ext cx="8839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hu-HU" altLang="en-US" sz="4000" dirty="0">
                <a:solidFill>
                  <a:srgbClr val="C00000"/>
                </a:solidFill>
              </a:rPr>
              <a:t>Negatív externália</a:t>
            </a:r>
            <a:r>
              <a:rPr lang="hu-HU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hu-HU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hu-HU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Szennyezés és társadalmi </a:t>
            </a:r>
            <a:r>
              <a:rPr lang="en-US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optimum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55958FF-EB43-4B47-BC0E-43F78A7D9C9D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>
              <a:latin typeface="+mn-lt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28713" y="1231900"/>
            <a:ext cx="6459537" cy="3767138"/>
            <a:chOff x="-486836" y="1777706"/>
            <a:chExt cx="6461053" cy="3768043"/>
          </a:xfrm>
        </p:grpSpPr>
        <p:sp>
          <p:nvSpPr>
            <p:cNvPr id="6" name="Rectangle 5"/>
            <p:cNvSpPr/>
            <p:nvPr/>
          </p:nvSpPr>
          <p:spPr>
            <a:xfrm>
              <a:off x="729474" y="1934907"/>
              <a:ext cx="5244743" cy="3599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sz="1600" dirty="0"/>
            </a:p>
          </p:txBody>
        </p:sp>
        <p:grpSp>
          <p:nvGrpSpPr>
            <p:cNvPr id="50182" name="Group 5"/>
            <p:cNvGrpSpPr>
              <a:grpSpLocks/>
            </p:cNvGrpSpPr>
            <p:nvPr/>
          </p:nvGrpSpPr>
          <p:grpSpPr bwMode="auto">
            <a:xfrm>
              <a:off x="-486836" y="1777706"/>
              <a:ext cx="1214722" cy="3768043"/>
              <a:chOff x="614807" y="1196451"/>
              <a:chExt cx="1214722" cy="3767351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26820" y="3161093"/>
                <a:ext cx="3591128" cy="142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184" name="TextBox 8"/>
              <p:cNvSpPr txBox="1">
                <a:spLocks noChangeArrowheads="1"/>
              </p:cNvSpPr>
              <p:nvPr/>
            </p:nvSpPr>
            <p:spPr bwMode="auto">
              <a:xfrm>
                <a:off x="614807" y="1196451"/>
                <a:ext cx="1179017" cy="584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600"/>
                  <a:t>Alumínium ára</a:t>
                </a:r>
                <a:endParaRPr lang="en-US" altLang="en-US" sz="1600"/>
              </a:p>
            </p:txBody>
          </p:sp>
        </p:grp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178050" y="4999038"/>
            <a:ext cx="5457825" cy="588962"/>
            <a:chOff x="1676400" y="5181600"/>
            <a:chExt cx="5456944" cy="5902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828775" y="5181600"/>
              <a:ext cx="53045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87" name="TextBox 11"/>
            <p:cNvSpPr txBox="1">
              <a:spLocks noChangeArrowheads="1"/>
            </p:cNvSpPr>
            <p:nvPr/>
          </p:nvSpPr>
          <p:spPr bwMode="auto">
            <a:xfrm>
              <a:off x="5649127" y="5186443"/>
              <a:ext cx="1329314" cy="585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 sz="1600"/>
                <a:t>Alumínium mennyisége</a:t>
              </a:r>
              <a:endParaRPr lang="en-US" altLang="en-US" sz="1600"/>
            </a:p>
          </p:txBody>
        </p:sp>
        <p:sp>
          <p:nvSpPr>
            <p:cNvPr id="50188" name="TextBox 12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2754313" y="2125663"/>
            <a:ext cx="5376862" cy="2716212"/>
            <a:chOff x="2720574" y="2824330"/>
            <a:chExt cx="6003101" cy="368610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720574" y="2824330"/>
              <a:ext cx="3924082" cy="2964393"/>
            </a:xfrm>
            <a:prstGeom prst="line">
              <a:avLst/>
            </a:prstGeom>
            <a:ln w="38100">
              <a:solidFill>
                <a:srgbClr val="000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91" name="TextBox 15"/>
            <p:cNvSpPr txBox="1">
              <a:spLocks noChangeArrowheads="1"/>
            </p:cNvSpPr>
            <p:nvPr/>
          </p:nvSpPr>
          <p:spPr bwMode="auto">
            <a:xfrm>
              <a:off x="6672422" y="5716837"/>
              <a:ext cx="2051253" cy="793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/>
                <a:t>Kereslet</a:t>
              </a:r>
            </a:p>
            <a:p>
              <a:pPr algn="ctr" eaLnBrk="1" hangingPunct="1"/>
              <a:r>
                <a:rPr lang="hu-HU" altLang="en-US" sz="1600"/>
                <a:t>(Egyéni értékelés)</a:t>
              </a:r>
              <a:endParaRPr lang="en-US" altLang="en-US" sz="1600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957513" y="2025650"/>
            <a:ext cx="5749925" cy="2297113"/>
            <a:chOff x="2898187" y="5066526"/>
            <a:chExt cx="6424490" cy="3115606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2898187" y="5395958"/>
              <a:ext cx="3595373" cy="2786174"/>
            </a:xfrm>
            <a:prstGeom prst="line">
              <a:avLst/>
            </a:prstGeom>
            <a:ln w="38100">
              <a:solidFill>
                <a:srgbClr val="000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94" name="TextBox 92"/>
            <p:cNvSpPr txBox="1">
              <a:spLocks noChangeArrowheads="1"/>
            </p:cNvSpPr>
            <p:nvPr/>
          </p:nvSpPr>
          <p:spPr bwMode="auto">
            <a:xfrm>
              <a:off x="6480075" y="5066526"/>
              <a:ext cx="2842602" cy="459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 dirty="0"/>
                <a:t>Kínálat (egyéni költségek)</a:t>
              </a:r>
              <a:endParaRPr lang="en-US" altLang="en-US" sz="1600" dirty="0"/>
            </a:p>
          </p:txBody>
        </p:sp>
      </p:grpSp>
      <p:sp>
        <p:nvSpPr>
          <p:cNvPr id="20" name="Freeform 183"/>
          <p:cNvSpPr>
            <a:spLocks/>
          </p:cNvSpPr>
          <p:nvPr/>
        </p:nvSpPr>
        <p:spPr bwMode="auto">
          <a:xfrm>
            <a:off x="4521200" y="3216275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55600" y="5754688"/>
            <a:ext cx="81232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600" dirty="0" smtClean="0"/>
              <a:t>Q</a:t>
            </a:r>
            <a:r>
              <a:rPr lang="en-US" altLang="en-US" sz="3600" baseline="-25000" dirty="0" smtClean="0"/>
              <a:t>O</a:t>
            </a:r>
            <a:r>
              <a:rPr lang="hu-HU" altLang="en-US" sz="3600" baseline="-25000" dirty="0" smtClean="0"/>
              <a:t>PTIMUM</a:t>
            </a:r>
            <a:r>
              <a:rPr lang="hu-HU" altLang="en-US" sz="3600" dirty="0"/>
              <a:t> </a:t>
            </a:r>
            <a:r>
              <a:rPr lang="hu-HU" altLang="en-US" sz="3600" dirty="0" smtClean="0"/>
              <a:t>&lt; </a:t>
            </a:r>
            <a:r>
              <a:rPr lang="en-US" altLang="en-US" sz="3600" dirty="0" smtClean="0"/>
              <a:t>Q</a:t>
            </a:r>
            <a:r>
              <a:rPr lang="hu-HU" altLang="en-US" sz="3600" baseline="-25000" dirty="0" smtClean="0"/>
              <a:t>PIACI</a:t>
            </a:r>
            <a:endParaRPr lang="en-US" altLang="en-US" sz="3600" dirty="0"/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4229509" y="3254375"/>
            <a:ext cx="704039" cy="2090743"/>
            <a:chOff x="3933213" y="3220187"/>
            <a:chExt cx="705470" cy="2092125"/>
          </a:xfrm>
        </p:grpSpPr>
        <p:cxnSp>
          <p:nvCxnSpPr>
            <p:cNvPr id="23" name="Straight Connector 22"/>
            <p:cNvCxnSpPr/>
            <p:nvPr/>
          </p:nvCxnSpPr>
          <p:spPr bwMode="auto">
            <a:xfrm rot="5400000">
              <a:off x="3409078" y="4097056"/>
              <a:ext cx="1768056" cy="14317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99" name="TextBox 78"/>
            <p:cNvSpPr txBox="1">
              <a:spLocks noChangeArrowheads="1"/>
            </p:cNvSpPr>
            <p:nvPr/>
          </p:nvSpPr>
          <p:spPr bwMode="auto">
            <a:xfrm>
              <a:off x="3933213" y="4973534"/>
              <a:ext cx="705470" cy="338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Q</a:t>
              </a:r>
              <a:r>
                <a:rPr lang="hu-HU" altLang="en-US" sz="1600" baseline="-25000" dirty="0" smtClean="0"/>
                <a:t>PIACI</a:t>
              </a:r>
              <a:endParaRPr lang="en-US" altLang="en-US" sz="1600" baseline="-25000" dirty="0"/>
            </a:p>
          </p:txBody>
        </p:sp>
      </p:grpSp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2462213" y="2640013"/>
            <a:ext cx="1419225" cy="338137"/>
            <a:chOff x="6095798" y="3293013"/>
            <a:chExt cx="1419583" cy="338554"/>
          </a:xfrm>
        </p:grpSpPr>
        <p:sp>
          <p:nvSpPr>
            <p:cNvPr id="50201" name="TextBox 92"/>
            <p:cNvSpPr txBox="1">
              <a:spLocks noChangeArrowheads="1"/>
            </p:cNvSpPr>
            <p:nvPr/>
          </p:nvSpPr>
          <p:spPr bwMode="auto">
            <a:xfrm>
              <a:off x="6095798" y="3293013"/>
              <a:ext cx="10182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eaLnBrk="1" hangingPunct="1">
                <a:defRPr sz="1600"/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Optimum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086648" y="3466263"/>
              <a:ext cx="428733" cy="33379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90"/>
          <p:cNvGrpSpPr>
            <a:grpSpLocks/>
          </p:cNvGrpSpPr>
          <p:nvPr/>
        </p:nvGrpSpPr>
        <p:grpSpPr bwMode="auto">
          <a:xfrm>
            <a:off x="2541588" y="1417638"/>
            <a:ext cx="6594475" cy="2251075"/>
            <a:chOff x="3921532" y="4390056"/>
            <a:chExt cx="7367843" cy="3053761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3921532" y="5169648"/>
              <a:ext cx="2956714" cy="2274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05" name="TextBox 92"/>
            <p:cNvSpPr txBox="1">
              <a:spLocks noChangeArrowheads="1"/>
            </p:cNvSpPr>
            <p:nvPr/>
          </p:nvSpPr>
          <p:spPr bwMode="auto">
            <a:xfrm>
              <a:off x="5989221" y="4390056"/>
              <a:ext cx="5300154" cy="45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 dirty="0"/>
                <a:t>Társadalmi költség (Egyéni és externális költség)</a:t>
              </a:r>
              <a:endParaRPr lang="en-US" altLang="en-US" sz="1600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rot="5400000" flipH="1" flipV="1">
            <a:off x="4524375" y="2636838"/>
            <a:ext cx="760413" cy="1587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35"/>
          <p:cNvGrpSpPr>
            <a:grpSpLocks/>
          </p:cNvGrpSpPr>
          <p:nvPr/>
        </p:nvGrpSpPr>
        <p:grpSpPr bwMode="auto">
          <a:xfrm>
            <a:off x="4310054" y="2281234"/>
            <a:ext cx="3882307" cy="825790"/>
            <a:chOff x="6782111" y="3755330"/>
            <a:chExt cx="3882362" cy="825462"/>
          </a:xfrm>
        </p:grpSpPr>
        <p:sp>
          <p:nvSpPr>
            <p:cNvPr id="50208" name="TextBox 92"/>
            <p:cNvSpPr txBox="1">
              <a:spLocks noChangeArrowheads="1"/>
            </p:cNvSpPr>
            <p:nvPr/>
          </p:nvSpPr>
          <p:spPr bwMode="auto">
            <a:xfrm>
              <a:off x="8623501" y="3996249"/>
              <a:ext cx="2040972" cy="584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eaLnBrk="1" hangingPunct="1">
                <a:defRPr sz="1600"/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dirty="0" err="1" smtClean="0"/>
                <a:t>Externáliából</a:t>
              </a:r>
              <a:r>
                <a:rPr lang="hu-HU" altLang="en-US" dirty="0" smtClean="0"/>
                <a:t> fakadó</a:t>
              </a:r>
            </a:p>
            <a:p>
              <a:r>
                <a:rPr lang="hu-HU" altLang="en-US" dirty="0" smtClean="0"/>
                <a:t>költségek</a:t>
              </a:r>
              <a:endParaRPr lang="en-US" alt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6782111" y="3755330"/>
              <a:ext cx="558807" cy="37926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cxnSp>
      </p:grpSp>
      <p:sp>
        <p:nvSpPr>
          <p:cNvPr id="42" name="Freeform 183"/>
          <p:cNvSpPr>
            <a:spLocks/>
          </p:cNvSpPr>
          <p:nvPr/>
        </p:nvSpPr>
        <p:spPr bwMode="auto">
          <a:xfrm>
            <a:off x="3795713" y="2751138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grpSp>
        <p:nvGrpSpPr>
          <p:cNvPr id="16" name="Group 40"/>
          <p:cNvGrpSpPr>
            <a:grpSpLocks/>
          </p:cNvGrpSpPr>
          <p:nvPr/>
        </p:nvGrpSpPr>
        <p:grpSpPr bwMode="auto">
          <a:xfrm>
            <a:off x="3284538" y="2814638"/>
            <a:ext cx="990600" cy="2528887"/>
            <a:chOff x="3738890" y="2781991"/>
            <a:chExt cx="991384" cy="2530289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191825" y="3877177"/>
              <a:ext cx="2206259" cy="15888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13" name="TextBox 78"/>
            <p:cNvSpPr txBox="1">
              <a:spLocks noChangeArrowheads="1"/>
            </p:cNvSpPr>
            <p:nvPr/>
          </p:nvSpPr>
          <p:spPr bwMode="auto">
            <a:xfrm>
              <a:off x="3738890" y="4973534"/>
              <a:ext cx="991384" cy="33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Q</a:t>
              </a:r>
              <a:r>
                <a:rPr lang="en-US" altLang="en-US" sz="1600" baseline="-25000"/>
                <a:t>OPTIMUM</a:t>
              </a:r>
            </a:p>
          </p:txBody>
        </p:sp>
      </p:grpSp>
      <p:grpSp>
        <p:nvGrpSpPr>
          <p:cNvPr id="17" name="Group 45"/>
          <p:cNvGrpSpPr>
            <a:grpSpLocks/>
          </p:cNvGrpSpPr>
          <p:nvPr/>
        </p:nvGrpSpPr>
        <p:grpSpPr bwMode="auto">
          <a:xfrm>
            <a:off x="4676775" y="3162300"/>
            <a:ext cx="1625600" cy="338138"/>
            <a:chOff x="5106389" y="3128019"/>
            <a:chExt cx="1625467" cy="338971"/>
          </a:xfrm>
        </p:grpSpPr>
        <p:sp>
          <p:nvSpPr>
            <p:cNvPr id="50215" name="TextBox 92"/>
            <p:cNvSpPr txBox="1">
              <a:spLocks noChangeArrowheads="1"/>
            </p:cNvSpPr>
            <p:nvPr/>
          </p:nvSpPr>
          <p:spPr bwMode="auto">
            <a:xfrm>
              <a:off x="5603447" y="3128019"/>
              <a:ext cx="1128409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eaLnBrk="1" hangingPunct="1">
                <a:defRPr sz="1600"/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dirty="0"/>
                <a:t>Egyensúly</a:t>
              </a:r>
              <a:endParaRPr lang="en-US" altLang="en-US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5106389" y="3277612"/>
              <a:ext cx="512721" cy="85936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7"/>
          <p:cNvCxnSpPr>
            <a:endCxn id="50208" idx="1"/>
          </p:cNvCxnSpPr>
          <p:nvPr/>
        </p:nvCxnSpPr>
        <p:spPr bwMode="auto">
          <a:xfrm>
            <a:off x="4955835" y="2502525"/>
            <a:ext cx="1195583" cy="312112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/>
          <p:cNvSpPr txBox="1"/>
          <p:nvPr/>
        </p:nvSpPr>
        <p:spPr>
          <a:xfrm>
            <a:off x="6816180" y="3102375"/>
            <a:ext cx="2319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>
                <a:solidFill>
                  <a:srgbClr val="FF0000"/>
                </a:solidFill>
              </a:rPr>
              <a:t>= ADÓ MÉRTÉKE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2" name="Téglalap 21"/>
          <p:cNvSpPr/>
          <p:nvPr/>
        </p:nvSpPr>
        <p:spPr>
          <a:xfrm>
            <a:off x="6151418" y="2470940"/>
            <a:ext cx="2223325" cy="636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0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2" grpId="0" animBg="1"/>
      <p:bldP spid="19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Szabályozás vs. Terelő adó</a:t>
            </a:r>
            <a:br>
              <a:rPr lang="hu-HU" dirty="0"/>
            </a:b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Mindkettő hatásos lehet</a:t>
            </a:r>
          </a:p>
          <a:p>
            <a:r>
              <a:rPr lang="hu-HU" dirty="0" smtClean="0"/>
              <a:t>De az adó hatékonyabb!</a:t>
            </a:r>
          </a:p>
          <a:p>
            <a:r>
              <a:rPr lang="hu-HU" dirty="0" smtClean="0"/>
              <a:t>Szabályozás esetén </a:t>
            </a:r>
          </a:p>
          <a:p>
            <a:pPr lvl="1"/>
            <a:r>
              <a:rPr lang="hu-HU" dirty="0" smtClean="0"/>
              <a:t>az előírás betartása után nincs ösztönözve a vállalat a károsanyag-kibocsátás csökkentésére,</a:t>
            </a:r>
          </a:p>
          <a:p>
            <a:pPr lvl="1"/>
            <a:r>
              <a:rPr lang="hu-HU" dirty="0"/>
              <a:t>a</a:t>
            </a:r>
            <a:r>
              <a:rPr lang="hu-HU" dirty="0" smtClean="0"/>
              <a:t>z előírás megszegése esetén a büntetéssel végtelen mennyiségű károsanyag-kibocsátásra „jogot szerezhet” a vállalat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101600" y="1407888"/>
            <a:ext cx="9042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3400" dirty="0" smtClean="0">
                <a:solidFill>
                  <a:srgbClr val="C00000"/>
                </a:solidFill>
              </a:rPr>
              <a:t>2. </a:t>
            </a:r>
            <a:r>
              <a:rPr lang="hu-HU" altLang="en-US" sz="3400" dirty="0" smtClean="0">
                <a:solidFill>
                  <a:srgbClr val="C00000"/>
                </a:solidFill>
              </a:rPr>
              <a:t>Kereskedhető szennyezési engedélyek (kvóták)</a:t>
            </a:r>
          </a:p>
          <a:p>
            <a:r>
              <a:rPr lang="hu-HU" altLang="en-US" sz="3600" dirty="0" smtClean="0"/>
              <a:t>Példázat folytatása</a:t>
            </a:r>
          </a:p>
          <a:p>
            <a:pPr lvl="1"/>
            <a:r>
              <a:rPr lang="hu-HU" altLang="en-US" dirty="0" smtClean="0"/>
              <a:t>Már mindkét vállalat csak 300 tonnát bocsát ki a szennyező anyagból</a:t>
            </a:r>
          </a:p>
          <a:p>
            <a:pPr lvl="1"/>
            <a:r>
              <a:rPr lang="hu-HU" altLang="en-US" dirty="0" smtClean="0"/>
              <a:t>Acélgyár 100 tonnával növelné, </a:t>
            </a:r>
          </a:p>
          <a:p>
            <a:pPr lvl="1"/>
            <a:r>
              <a:rPr lang="hu-HU" altLang="en-US" dirty="0" smtClean="0"/>
              <a:t>A papírgyár 100 tonnával csökkentené 5 millió $-ért </a:t>
            </a:r>
          </a:p>
          <a:p>
            <a:pPr lvl="1"/>
            <a:r>
              <a:rPr lang="hu-HU" altLang="en-US" dirty="0" smtClean="0"/>
              <a:t>Megengedjük nekik ezt a tranzakciót?</a:t>
            </a:r>
          </a:p>
          <a:p>
            <a:r>
              <a:rPr lang="hu-HU" altLang="en-US" dirty="0" smtClean="0"/>
              <a:t>Mindketten jobban járnak, hiszen önként állapodtak meg</a:t>
            </a:r>
          </a:p>
          <a:p>
            <a:r>
              <a:rPr lang="hu-HU" altLang="en-US" dirty="0" smtClean="0"/>
              <a:t>Az összes szennyezés ugyanannyi marad</a:t>
            </a:r>
          </a:p>
          <a:p>
            <a:pPr lvl="1"/>
            <a:endParaRPr lang="en-US" altLang="en-US" sz="28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E07FC498-901E-4F77-A661-5D4E2C6B4BC2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err="1" smtClean="0">
                <a:solidFill>
                  <a:srgbClr val="000070"/>
                </a:solidFill>
              </a:rPr>
              <a:t>Externáliák</a:t>
            </a:r>
            <a:r>
              <a:rPr lang="hu-HU" altLang="en-US" sz="4000" dirty="0" smtClean="0">
                <a:solidFill>
                  <a:srgbClr val="000070"/>
                </a:solidFill>
              </a:rPr>
              <a:t> szabályozása: 2. Piaci </a:t>
            </a:r>
            <a:r>
              <a:rPr lang="hu-HU" altLang="en-US" sz="4000" dirty="0">
                <a:solidFill>
                  <a:srgbClr val="000070"/>
                </a:solidFill>
              </a:rPr>
              <a:t>alapú szabályozás</a:t>
            </a:r>
            <a:r>
              <a:rPr lang="en-US" altLang="en-US" sz="4000" dirty="0" smtClean="0">
                <a:solidFill>
                  <a:srgbClr val="C00000"/>
                </a:solidFill>
              </a:rPr>
              <a:t/>
            </a:r>
            <a:br>
              <a:rPr lang="en-US" altLang="en-US" sz="4000" dirty="0" smtClean="0">
                <a:solidFill>
                  <a:srgbClr val="C00000"/>
                </a:solidFill>
              </a:rPr>
            </a:br>
            <a:r>
              <a:rPr lang="hu-HU" altLang="en-US" sz="4000" dirty="0" smtClean="0">
                <a:solidFill>
                  <a:srgbClr val="C00000"/>
                </a:solidFill>
              </a:rPr>
              <a:t> </a:t>
            </a:r>
            <a:endParaRPr lang="en-US" altLang="en-US" sz="4000" dirty="0" smtClean="0">
              <a:solidFill>
                <a:srgbClr val="00007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1204686"/>
            <a:ext cx="8534400" cy="508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600" dirty="0" smtClean="0"/>
              <a:t>Szennyezési jog önkéntes átruházása</a:t>
            </a:r>
            <a:endParaRPr lang="en-US" altLang="en-US" sz="3600" dirty="0" smtClean="0"/>
          </a:p>
          <a:p>
            <a:r>
              <a:rPr lang="hu-HU" altLang="en-US" sz="3600" dirty="0" smtClean="0"/>
              <a:t>Új szűkös jószág: szennyezési jog</a:t>
            </a:r>
            <a:endParaRPr lang="en-US" altLang="en-US" sz="3600" dirty="0" smtClean="0"/>
          </a:p>
          <a:p>
            <a:r>
              <a:rPr lang="hu-HU" altLang="en-US" sz="3600" dirty="0" smtClean="0"/>
              <a:t>Piac jön létre ezek cseréjére</a:t>
            </a:r>
            <a:endParaRPr lang="en-US" altLang="en-US" sz="3600" dirty="0" smtClean="0"/>
          </a:p>
          <a:p>
            <a:r>
              <a:rPr lang="hu-HU" altLang="en-US" sz="3600" dirty="0" smtClean="0"/>
              <a:t>Vállalat fizetési hajlandósága</a:t>
            </a:r>
            <a:endParaRPr lang="en-US" altLang="en-US" sz="3600" dirty="0" smtClean="0"/>
          </a:p>
          <a:p>
            <a:pPr lvl="1"/>
            <a:r>
              <a:rPr lang="hu-HU" altLang="en-US" sz="3200" dirty="0" smtClean="0"/>
              <a:t>Szennyezőanyag kibocsátásának csökkentésének költségétől függ</a:t>
            </a:r>
            <a:endParaRPr lang="en-US" alt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E07FC498-901E-4F77-A661-5D4E2C6B4BC2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smtClean="0">
                <a:solidFill>
                  <a:srgbClr val="C00000"/>
                </a:solidFill>
              </a:rPr>
              <a:t>Kereskedhető szennyezési engedélyek</a:t>
            </a:r>
            <a:r>
              <a:rPr lang="en-US" altLang="en-US" sz="4000" dirty="0" smtClean="0">
                <a:solidFill>
                  <a:srgbClr val="C00000"/>
                </a:solidFill>
              </a:rPr>
              <a:t/>
            </a:r>
            <a:br>
              <a:rPr lang="en-US" altLang="en-US" sz="4000" dirty="0" smtClean="0">
                <a:solidFill>
                  <a:srgbClr val="C00000"/>
                </a:solidFill>
              </a:rPr>
            </a:br>
            <a:endParaRPr lang="en-US" altLang="en-US" sz="4000" dirty="0" smtClean="0">
              <a:solidFill>
                <a:srgbClr val="000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7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279402" y="1509486"/>
            <a:ext cx="8763000" cy="489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r>
              <a:rPr lang="hu-HU" altLang="en-US" sz="3200" dirty="0" smtClean="0"/>
              <a:t>Szennyezési jogok szabad piacának előnyei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Jogok kezdeti elosztása</a:t>
            </a:r>
            <a:r>
              <a:rPr lang="hu-HU" altLang="en-US" sz="3200" dirty="0"/>
              <a:t> </a:t>
            </a:r>
            <a:r>
              <a:rPr lang="hu-HU" altLang="en-US" sz="3200" dirty="0" smtClean="0"/>
              <a:t>nem számít</a:t>
            </a:r>
            <a:endParaRPr lang="en-US" altLang="en-US" sz="2800" dirty="0" smtClean="0"/>
          </a:p>
          <a:p>
            <a:pPr lvl="1"/>
            <a:r>
              <a:rPr lang="hu-HU" altLang="en-US" sz="3200" dirty="0" smtClean="0"/>
              <a:t>Szennyezést olcsón csökkentő vállalatok</a:t>
            </a:r>
            <a:r>
              <a:rPr lang="hu-HU" altLang="en-US" sz="3200" dirty="0"/>
              <a:t> </a:t>
            </a:r>
            <a:r>
              <a:rPr lang="hu-HU" altLang="en-US" sz="3200" dirty="0" smtClean="0">
                <a:solidFill>
                  <a:srgbClr val="C00000"/>
                </a:solidFill>
              </a:rPr>
              <a:t>eladják</a:t>
            </a:r>
            <a:r>
              <a:rPr lang="hu-HU" altLang="en-US" sz="3200" dirty="0" smtClean="0"/>
              <a:t> jogaikat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Szennyezést drágán csökkenteni tudó vállalatok</a:t>
            </a:r>
            <a:r>
              <a:rPr lang="hu-HU" altLang="en-US" sz="3200" dirty="0"/>
              <a:t> </a:t>
            </a:r>
            <a:r>
              <a:rPr lang="hu-HU" altLang="en-US" sz="3200" dirty="0" smtClean="0">
                <a:solidFill>
                  <a:srgbClr val="C00000"/>
                </a:solidFill>
              </a:rPr>
              <a:t>megveszik</a:t>
            </a:r>
            <a:r>
              <a:rPr lang="hu-HU" altLang="en-US" sz="3200" dirty="0" smtClean="0"/>
              <a:t> a szükséges jogokat</a:t>
            </a:r>
            <a:endParaRPr lang="en-US" altLang="en-US" sz="2800" dirty="0" smtClean="0"/>
          </a:p>
          <a:p>
            <a:pPr lvl="1"/>
            <a:r>
              <a:rPr lang="hu-HU" altLang="en-US" sz="3200" dirty="0" smtClean="0"/>
              <a:t>Végső allokáció hatékony</a:t>
            </a:r>
            <a:endParaRPr lang="en-US" alt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7C2F2B72-78D0-463B-9880-1AB314239033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337458" y="214086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smtClean="0">
                <a:solidFill>
                  <a:srgbClr val="C00000"/>
                </a:solidFill>
              </a:rPr>
              <a:t>Kereskedhető szennyezési engedélyek</a:t>
            </a:r>
            <a:r>
              <a:rPr lang="en-US" altLang="en-US" sz="4000" dirty="0" smtClean="0">
                <a:solidFill>
                  <a:srgbClr val="C00000"/>
                </a:solidFill>
              </a:rPr>
              <a:t/>
            </a:r>
            <a:br>
              <a:rPr lang="en-US" altLang="en-US" sz="4000" dirty="0" smtClean="0">
                <a:solidFill>
                  <a:srgbClr val="C00000"/>
                </a:solidFill>
              </a:rPr>
            </a:br>
            <a:endParaRPr lang="en-US" altLang="en-US" sz="4000" dirty="0" smtClean="0">
              <a:solidFill>
                <a:srgbClr val="00007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sz="3600" dirty="0" smtClean="0"/>
              <a:t>Mi lesz ma?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dirty="0" smtClean="0"/>
              <a:t>Ismétlés – A közszféra gazdaságtana</a:t>
            </a:r>
          </a:p>
          <a:p>
            <a:r>
              <a:rPr lang="hu-HU" altLang="en-US" dirty="0" smtClean="0"/>
              <a:t>Közjószágok</a:t>
            </a:r>
          </a:p>
          <a:p>
            <a:r>
              <a:rPr lang="hu-HU" altLang="en-US" dirty="0" err="1" smtClean="0"/>
              <a:t>Makroökonómia</a:t>
            </a:r>
            <a:r>
              <a:rPr lang="hu-HU" altLang="en-US" dirty="0" smtClean="0"/>
              <a:t> – A nemzeti jövedelem mérése</a:t>
            </a:r>
          </a:p>
        </p:txBody>
      </p:sp>
    </p:spTree>
    <p:extLst>
      <p:ext uri="{BB962C8B-B14F-4D97-AF65-F5344CB8AC3E}">
        <p14:creationId xmlns:p14="http://schemas.microsoft.com/office/powerpoint/2010/main" val="41749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1" y="595087"/>
            <a:ext cx="8376817" cy="5863772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Szövegdoboz 6"/>
          <p:cNvSpPr txBox="1"/>
          <p:nvPr/>
        </p:nvSpPr>
        <p:spPr>
          <a:xfrm>
            <a:off x="174171" y="6545944"/>
            <a:ext cx="678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Forrás: </a:t>
            </a:r>
            <a:r>
              <a:rPr lang="en-US" dirty="0" smtClean="0"/>
              <a:t>http://www.britannica.com/topic/environmental-economics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4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Terelő adók vs. Szennyezési kvóták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915" y="928915"/>
            <a:ext cx="9676189" cy="5442856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46743" y="6473371"/>
            <a:ext cx="477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Forrás: </a:t>
            </a:r>
            <a:r>
              <a:rPr lang="hu-HU" dirty="0" smtClean="0">
                <a:hlinkClick r:id="rId3"/>
              </a:rPr>
              <a:t>http://slideplayer.com/slide/4895978/</a:t>
            </a:r>
            <a:r>
              <a:rPr lang="hu-H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6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Terelő adók vs. Szennyezési kvóták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Mindkét esetben költségessé válik a szennyezés a vállalatok számára</a:t>
            </a:r>
          </a:p>
          <a:p>
            <a:r>
              <a:rPr lang="hu-HU" dirty="0" smtClean="0"/>
              <a:t>Mindkét eszközzel elérhető ugyanaz a szennyezési szint</a:t>
            </a:r>
          </a:p>
          <a:p>
            <a:r>
              <a:rPr lang="hu-HU" dirty="0" smtClean="0"/>
              <a:t>Ha nem tudjuk pontosan a keresleti görbék elhelyezkedését, az engedélyek nagyobb eséllyel vezetnek hatékonyabb megoldáshoz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sz="3600" dirty="0">
                <a:solidFill>
                  <a:srgbClr val="000099"/>
                </a:solidFill>
              </a:rPr>
              <a:t>Külső gazdasági hatások megszüntetése tárgyalásokkal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dirty="0" smtClean="0"/>
              <a:t>Ha a tulajdonjogok tisztázottak: egyszerűen megegyezéssel, a tulajdonjogok cseréjével</a:t>
            </a:r>
          </a:p>
          <a:p>
            <a:r>
              <a:rPr lang="hu-HU" altLang="en-US" dirty="0" smtClean="0"/>
              <a:t>Ha nem tisztázottak, akkor – ha lehet – tisztázásukkal</a:t>
            </a:r>
          </a:p>
          <a:p>
            <a:r>
              <a:rPr lang="hu-HU" altLang="en-US" dirty="0" smtClean="0"/>
              <a:t>Ez gyakran nem lehetséges, mert a jogok tisztázása, rögzítése, létrehozása igen nagy tranzakciós költséget okoz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2068"/>
            <a:ext cx="8229600" cy="114300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sz="3600" dirty="0"/>
              <a:t>Külső gazdasági hatások megszüntetése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71714" y="932549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dirty="0" smtClean="0"/>
              <a:t>Példák:</a:t>
            </a:r>
            <a:endParaRPr lang="hu-HU" altLang="en-US" dirty="0"/>
          </a:p>
          <a:p>
            <a:pPr lvl="1"/>
            <a:r>
              <a:rPr lang="hu-HU" altLang="en-US" dirty="0"/>
              <a:t>A tó melletti cipőgyár szennyvize pusztítja a </a:t>
            </a:r>
            <a:r>
              <a:rPr lang="hu-HU" altLang="en-US" dirty="0" smtClean="0"/>
              <a:t>halakat, a </a:t>
            </a:r>
            <a:r>
              <a:rPr lang="hu-HU" altLang="en-US" dirty="0"/>
              <a:t>csökkenő fogás növeli a tavi halászok </a:t>
            </a:r>
            <a:r>
              <a:rPr lang="hu-HU" altLang="en-US" dirty="0" smtClean="0"/>
              <a:t>költségeit</a:t>
            </a:r>
          </a:p>
          <a:p>
            <a:pPr lvl="1"/>
            <a:r>
              <a:rPr lang="hu-HU" altLang="en-US" dirty="0" smtClean="0"/>
              <a:t>Almatermelő és méhészet egymás mellett – pozitív </a:t>
            </a:r>
            <a:r>
              <a:rPr lang="hu-HU" altLang="en-US" dirty="0" err="1" smtClean="0"/>
              <a:t>ext</a:t>
            </a:r>
            <a:r>
              <a:rPr lang="hu-HU" altLang="en-US" dirty="0" smtClean="0"/>
              <a:t>.: virágbeporzás, virágból méz</a:t>
            </a:r>
            <a:endParaRPr lang="hu-HU" altLang="en-US" dirty="0"/>
          </a:p>
          <a:p>
            <a:r>
              <a:rPr lang="hu-HU" altLang="en-US" dirty="0"/>
              <a:t>Mit lehet tenni </a:t>
            </a:r>
            <a:r>
              <a:rPr lang="hu-HU" altLang="en-US" dirty="0" smtClean="0"/>
              <a:t>?</a:t>
            </a:r>
          </a:p>
          <a:p>
            <a:pPr lvl="1"/>
            <a:r>
              <a:rPr lang="hu-HU" altLang="en-US" dirty="0" smtClean="0"/>
              <a:t>Mindkét példában megoldás lenne, ha összeolvadnának </a:t>
            </a:r>
            <a:endParaRPr lang="hu-HU" altLang="en-US" dirty="0"/>
          </a:p>
          <a:p>
            <a:r>
              <a:rPr lang="hu-HU" altLang="en-US" dirty="0"/>
              <a:t>Mitől függ, hogy mit lehet (fognak) tenni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smtClean="0">
                <a:solidFill>
                  <a:srgbClr val="000070"/>
                </a:solidFill>
              </a:rPr>
              <a:t>Egyéni megoldások externáliákra</a:t>
            </a:r>
            <a:endParaRPr lang="en-US" altLang="en-US" sz="400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>
                <a:solidFill>
                  <a:srgbClr val="C00000"/>
                </a:solidFill>
              </a:rPr>
              <a:t>A </a:t>
            </a:r>
            <a:r>
              <a:rPr lang="hu-HU" altLang="en-US" sz="3400" dirty="0" err="1" smtClean="0">
                <a:solidFill>
                  <a:srgbClr val="C00000"/>
                </a:solidFill>
              </a:rPr>
              <a:t>Coase-tétel</a:t>
            </a:r>
            <a:endParaRPr lang="en-US" altLang="en-US" sz="3400" dirty="0" smtClean="0">
              <a:solidFill>
                <a:srgbClr val="C00000"/>
              </a:solidFill>
            </a:endParaRPr>
          </a:p>
          <a:p>
            <a:r>
              <a:rPr lang="hu-HU" altLang="en-US" sz="3600" dirty="0" err="1" smtClean="0"/>
              <a:t>Externáliák</a:t>
            </a:r>
            <a:r>
              <a:rPr lang="hu-HU" altLang="en-US" sz="3600" dirty="0" smtClean="0"/>
              <a:t> problémáját maguk megoldják a szereplők ha az egyéni felek költség nélkül alkudhatnak meg termékek elosztásáról</a:t>
            </a:r>
            <a:endParaRPr lang="en-US" altLang="en-US" sz="3600" dirty="0" smtClean="0"/>
          </a:p>
          <a:p>
            <a:r>
              <a:rPr lang="hu-HU" altLang="en-US" sz="3600" dirty="0" smtClean="0"/>
              <a:t>Kezdő allokációtól függetlenül az érdekelt felek létrehozzák az alkut</a:t>
            </a:r>
            <a:endParaRPr lang="en-US" altLang="en-US" sz="3600" dirty="0" smtClean="0"/>
          </a:p>
          <a:p>
            <a:r>
              <a:rPr lang="hu-HU" altLang="en-US" sz="3600" dirty="0" smtClean="0"/>
              <a:t>Mindenki jobban jár, és hatékony a végállapot</a:t>
            </a:r>
            <a:endParaRPr lang="en-US" altLang="en-US" sz="36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D23FE59-5224-40EA-BA6E-F45BEA6EB409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PÉLDA. Egyéni megállapodások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961572"/>
            <a:ext cx="8534400" cy="5410200"/>
          </a:xfrm>
        </p:spPr>
        <p:txBody>
          <a:bodyPr/>
          <a:lstStyle/>
          <a:p>
            <a:r>
              <a:rPr lang="hu-HU" sz="3200" dirty="0" smtClean="0"/>
              <a:t>Aladár kutyája Blöki. Blöki ugatása zavarja Krisztát. </a:t>
            </a:r>
          </a:p>
          <a:p>
            <a:r>
              <a:rPr lang="hu-HU" sz="3200" dirty="0" smtClean="0"/>
              <a:t>Kriszta fizethet Aladárnak, hogy szabaduljon meg a kutyától. </a:t>
            </a:r>
          </a:p>
          <a:p>
            <a:r>
              <a:rPr lang="hu-HU" sz="3200" dirty="0" smtClean="0"/>
              <a:t>Elfogadja Aladár? Attól függ, hogy nagyobb-e a kutyából fakadó hasznánál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4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PÉLDA. Egyéni megállapodások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 smtClean="0"/>
              <a:t>Aladár </a:t>
            </a:r>
            <a:r>
              <a:rPr lang="hu-HU" sz="3200" dirty="0"/>
              <a:t>haszna 500$, Kriszta vesztesége 800$. </a:t>
            </a:r>
            <a:endParaRPr lang="hu-HU" sz="3200" dirty="0" smtClean="0"/>
          </a:p>
          <a:p>
            <a:pPr lvl="1"/>
            <a:r>
              <a:rPr lang="hu-HU" sz="3000" dirty="0" smtClean="0"/>
              <a:t>Ha </a:t>
            </a:r>
            <a:r>
              <a:rPr lang="hu-HU" sz="3000" dirty="0"/>
              <a:t>Kriszta fizet 600$-</a:t>
            </a:r>
            <a:r>
              <a:rPr lang="hu-HU" sz="3000" dirty="0" smtClean="0"/>
              <a:t>t, Aladár hajlandó kirakni Blökit, </a:t>
            </a:r>
            <a:r>
              <a:rPr lang="hu-HU" sz="3000" dirty="0"/>
              <a:t>mindketten jól </a:t>
            </a:r>
            <a:r>
              <a:rPr lang="hu-HU" sz="3000" dirty="0" smtClean="0"/>
              <a:t>járnak.</a:t>
            </a:r>
            <a:endParaRPr lang="hu-HU" sz="3000" dirty="0"/>
          </a:p>
          <a:p>
            <a:r>
              <a:rPr lang="hu-HU" sz="3200" dirty="0"/>
              <a:t>Mi a helyzet ha Aladár haszna 1000$, Kriszta vesztesége 800$? </a:t>
            </a:r>
            <a:endParaRPr lang="hu-HU" sz="3200" dirty="0" smtClean="0"/>
          </a:p>
          <a:p>
            <a:pPr lvl="1"/>
            <a:r>
              <a:rPr lang="hu-HU" sz="3000" dirty="0" smtClean="0"/>
              <a:t>Kriszta nem fog olyat ajánlani, amit Aladár elfogadna. Blöki marad.</a:t>
            </a:r>
            <a:endParaRPr lang="hu-HU" sz="3000" dirty="0"/>
          </a:p>
          <a:p>
            <a:r>
              <a:rPr lang="hu-HU" sz="3200" dirty="0"/>
              <a:t>Mi a helyzet, ha Aladár kutyatartási joga helyett Krisztának van joga a nyugalomra</a:t>
            </a:r>
            <a:r>
              <a:rPr lang="hu-HU" sz="3200" dirty="0" smtClean="0"/>
              <a:t>?</a:t>
            </a:r>
          </a:p>
          <a:p>
            <a:pPr lvl="1"/>
            <a:r>
              <a:rPr lang="hu-HU" sz="3000" dirty="0" smtClean="0"/>
              <a:t>Ugyanaz az állapot lesz, de nem mindegy, hogy ki fizet! </a:t>
            </a:r>
            <a:endParaRPr lang="en-US" sz="3000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4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smtClean="0">
                <a:solidFill>
                  <a:srgbClr val="000070"/>
                </a:solidFill>
              </a:rPr>
              <a:t>Egyéni megoldások </a:t>
            </a:r>
            <a:r>
              <a:rPr lang="hu-HU" altLang="en-US" sz="4000" dirty="0" err="1" smtClean="0">
                <a:solidFill>
                  <a:srgbClr val="000070"/>
                </a:solidFill>
              </a:rPr>
              <a:t>externáliákra</a:t>
            </a:r>
            <a:endParaRPr lang="en-US" altLang="en-US" sz="4000" dirty="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>
                <a:solidFill>
                  <a:srgbClr val="C00000"/>
                </a:solidFill>
              </a:rPr>
              <a:t>Miért nem működnek egyéni megoldások mindig?</a:t>
            </a:r>
            <a:endParaRPr lang="en-US" altLang="en-US" sz="3400" dirty="0" smtClean="0">
              <a:solidFill>
                <a:srgbClr val="C00000"/>
              </a:solidFill>
            </a:endParaRPr>
          </a:p>
          <a:p>
            <a:pPr lvl="1"/>
            <a:r>
              <a:rPr lang="hu-HU" altLang="en-US" sz="3200" dirty="0" smtClean="0"/>
              <a:t>Magas tranzakciós költségek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Azok a költségekkel melyekkel a felek a tárgyalás során szembesülnek</a:t>
            </a:r>
            <a:endParaRPr lang="en-US" altLang="en-US" sz="2800" dirty="0" smtClean="0"/>
          </a:p>
          <a:p>
            <a:pPr lvl="1"/>
            <a:r>
              <a:rPr lang="hu-HU" altLang="en-US" sz="3200" dirty="0" smtClean="0"/>
              <a:t>Alkudozás, tárgyalás nem eredményes</a:t>
            </a:r>
          </a:p>
          <a:p>
            <a:pPr lvl="2"/>
            <a:r>
              <a:rPr lang="hu-HU" altLang="en-US" sz="2800" dirty="0" smtClean="0"/>
              <a:t>Pl. Aladár nagyobbat akar kaszálni az üzleten és 750$-t kér</a:t>
            </a:r>
            <a:endParaRPr lang="en-US" altLang="en-US" sz="2800" dirty="0" smtClean="0"/>
          </a:p>
          <a:p>
            <a:pPr lvl="1"/>
            <a:r>
              <a:rPr lang="hu-HU" altLang="en-US" sz="3200" dirty="0" smtClean="0"/>
              <a:t>Érdekelt felek túl nagy száma</a:t>
            </a:r>
            <a:endParaRPr lang="en-US" altLang="en-US" sz="3200" dirty="0" smtClean="0"/>
          </a:p>
          <a:p>
            <a:pPr>
              <a:buFont typeface="Arial" charset="0"/>
              <a:buNone/>
            </a:pPr>
            <a:endParaRPr lang="en-US" altLang="en-US" sz="34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A3B4737-DA29-4D9F-A648-A02E5CEC6A5A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 smtClean="0"/>
              <a:t>ÁTTEKINTÉS. </a:t>
            </a:r>
            <a:r>
              <a:rPr lang="hu-HU" altLang="en-US" dirty="0" err="1" smtClean="0"/>
              <a:t>Externáliák</a:t>
            </a:r>
            <a:r>
              <a:rPr lang="hu-HU" altLang="en-US" dirty="0" smtClean="0"/>
              <a:t> </a:t>
            </a:r>
            <a:r>
              <a:rPr lang="hu-HU" altLang="en-US" dirty="0"/>
              <a:t>szabályozása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sz="3600" dirty="0" smtClean="0"/>
              <a:t>Kormányzati</a:t>
            </a:r>
          </a:p>
          <a:p>
            <a:pPr lvl="1"/>
            <a:r>
              <a:rPr lang="hu-HU" altLang="en-US" dirty="0" smtClean="0"/>
              <a:t>Utasítás </a:t>
            </a:r>
            <a:r>
              <a:rPr lang="hu-HU" altLang="en-US" dirty="0"/>
              <a:t>és ellenőrzés politikája (szabályozás</a:t>
            </a:r>
            <a:r>
              <a:rPr lang="hu-HU" altLang="en-US" dirty="0" smtClean="0"/>
              <a:t>)</a:t>
            </a:r>
          </a:p>
          <a:p>
            <a:pPr lvl="1"/>
            <a:r>
              <a:rPr lang="hu-HU" altLang="en-US" dirty="0" smtClean="0"/>
              <a:t>Piaci alapú szabályozás – ösztönzők  módosítása </a:t>
            </a:r>
          </a:p>
          <a:p>
            <a:pPr lvl="2"/>
            <a:r>
              <a:rPr lang="hu-HU" altLang="en-US" dirty="0" smtClean="0"/>
              <a:t>Adók és támogatások</a:t>
            </a:r>
          </a:p>
          <a:p>
            <a:pPr lvl="2"/>
            <a:r>
              <a:rPr lang="hu-HU" altLang="en-US" dirty="0" smtClean="0"/>
              <a:t>Új szűkös jószág piacának létrehozása</a:t>
            </a:r>
          </a:p>
          <a:p>
            <a:r>
              <a:rPr lang="hu-HU" altLang="en-US" sz="3600" dirty="0" smtClean="0"/>
              <a:t>Egyéni</a:t>
            </a:r>
          </a:p>
          <a:p>
            <a:pPr lvl="1"/>
            <a:r>
              <a:rPr lang="hu-HU" dirty="0" smtClean="0"/>
              <a:t>Egybeolvadás</a:t>
            </a:r>
          </a:p>
          <a:p>
            <a:pPr lvl="1"/>
            <a:r>
              <a:rPr lang="hu-HU" dirty="0" smtClean="0"/>
              <a:t>Szerződések, megállapodások</a:t>
            </a:r>
          </a:p>
          <a:p>
            <a:r>
              <a:rPr lang="hu-HU" dirty="0" smtClean="0"/>
              <a:t>(</a:t>
            </a:r>
            <a:r>
              <a:rPr lang="hu-HU" dirty="0" err="1" smtClean="0"/>
              <a:t>Coase</a:t>
            </a:r>
            <a:r>
              <a:rPr lang="hu-HU" dirty="0" smtClean="0"/>
              <a:t> – tétel)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sz="3600" dirty="0" smtClean="0"/>
              <a:t>Piaci kudarcok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175658"/>
            <a:ext cx="8229600" cy="4950506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dirty="0" smtClean="0"/>
              <a:t>A teljes többlet értéke nem az elérhető maximum lesz</a:t>
            </a:r>
          </a:p>
          <a:p>
            <a:pPr marL="0" indent="0">
              <a:buNone/>
            </a:pPr>
            <a:r>
              <a:rPr lang="hu-HU" altLang="en-US" dirty="0" smtClean="0"/>
              <a:t>Példák:</a:t>
            </a:r>
          </a:p>
          <a:p>
            <a:r>
              <a:rPr lang="hu-HU" altLang="en-US" b="1" dirty="0" smtClean="0"/>
              <a:t>Külső gazdasági hatások </a:t>
            </a:r>
          </a:p>
          <a:p>
            <a:r>
              <a:rPr lang="hu-HU" altLang="en-US" b="1" dirty="0" smtClean="0"/>
              <a:t>Közjavak </a:t>
            </a:r>
          </a:p>
          <a:p>
            <a:r>
              <a:rPr lang="hu-HU" altLang="en-US" dirty="0" smtClean="0"/>
              <a:t>Növekvő hozadék, elégtelen piacméret</a:t>
            </a:r>
          </a:p>
          <a:p>
            <a:r>
              <a:rPr lang="hu-HU" altLang="en-US" dirty="0" smtClean="0"/>
              <a:t>Bizonytalanság – kockázat – erkölcsi kockázat</a:t>
            </a:r>
          </a:p>
          <a:p>
            <a:r>
              <a:rPr lang="hu-HU" altLang="en-US" dirty="0" smtClean="0"/>
              <a:t>Aszimmetrikus információ – rossz kiválasztódás (</a:t>
            </a:r>
            <a:r>
              <a:rPr lang="hu-HU" altLang="en-US" i="1" dirty="0" err="1" smtClean="0"/>
              <a:t>adverse</a:t>
            </a:r>
            <a:r>
              <a:rPr lang="hu-HU" altLang="en-US" i="1" dirty="0" smtClean="0"/>
              <a:t> </a:t>
            </a:r>
            <a:r>
              <a:rPr lang="hu-HU" altLang="en-US" i="1" dirty="0" err="1" smtClean="0"/>
              <a:t>selection</a:t>
            </a:r>
            <a:r>
              <a:rPr lang="hu-HU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37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-238125" y="3243263"/>
            <a:ext cx="9144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>
                <a:solidFill>
                  <a:srgbClr val="000070"/>
                </a:solidFill>
              </a:rPr>
              <a:t>Közjószágok és közös erőforrások</a:t>
            </a:r>
            <a:endParaRPr lang="en-US" altLang="en-US" sz="4000" dirty="0">
              <a:solidFill>
                <a:srgbClr val="00007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Közjószágok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4" y="3657597"/>
            <a:ext cx="4478111" cy="2985407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369" y="990600"/>
            <a:ext cx="4071031" cy="270908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722086"/>
            <a:ext cx="4140200" cy="276013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58" y="3851730"/>
            <a:ext cx="39116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smtClean="0">
                <a:solidFill>
                  <a:srgbClr val="000070"/>
                </a:solidFill>
              </a:rPr>
              <a:t>Jószágok fajtái</a:t>
            </a:r>
            <a:endParaRPr lang="en-US" altLang="en-US" sz="400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/>
              <a:t>Kizárhatóság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Megakadályozható, hogy valaki az adott terméket használja</a:t>
            </a:r>
            <a:endParaRPr lang="en-US" altLang="en-US" sz="3200" dirty="0" smtClean="0"/>
          </a:p>
          <a:p>
            <a:r>
              <a:rPr lang="hu-HU" altLang="en-US" sz="3400" dirty="0" smtClean="0"/>
              <a:t>Rivalizáló fogyasztás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Ha egy személy használja, más már nem tudja, illetve kevésbé tudja</a:t>
            </a:r>
            <a:endParaRPr lang="en-US" alt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24C360A-4F6D-4503-A3F6-3D596CB42241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304800" y="685800"/>
            <a:ext cx="8839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hu-HU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Négyféle jószág</a:t>
            </a:r>
            <a:endParaRPr lang="en-US" altLang="en-US" sz="2800" dirty="0" smtClean="0">
              <a:solidFill>
                <a:srgbClr val="7E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4A32C84-4C36-4BDF-B5FC-0F8EE3A2D97E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en-US">
              <a:latin typeface="+mn-lt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048070"/>
              </p:ext>
            </p:extLst>
          </p:nvPr>
        </p:nvGraphicFramePr>
        <p:xfrm>
          <a:off x="312287" y="1280207"/>
          <a:ext cx="8294687" cy="5242560"/>
        </p:xfrm>
        <a:graphic>
          <a:graphicData uri="http://schemas.openxmlformats.org/drawingml/2006/table">
            <a:tbl>
              <a:tblPr/>
              <a:tblGrid>
                <a:gridCol w="660173"/>
                <a:gridCol w="624114"/>
                <a:gridCol w="3439886"/>
                <a:gridCol w="3570514"/>
              </a:tblGrid>
              <a:tr h="4537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hu-HU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Rivalizáló fogyasztás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hu-HU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Igen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hu-HU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Nem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87201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hu-HU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Kizárható fogyasztó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vert="vert27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hu-HU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Igen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vert="vert27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hu-HU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Magánjószág (</a:t>
                      </a:r>
                      <a:r>
                        <a:rPr kumimoji="0" lang="hu-HU" alt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Private</a:t>
                      </a:r>
                      <a:r>
                        <a:rPr kumimoji="0" lang="hu-HU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hu-HU" alt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Goods</a:t>
                      </a:r>
                      <a:r>
                        <a:rPr kumimoji="0" lang="hu-HU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</a:t>
                      </a: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- </a:t>
                      </a:r>
                      <a:r>
                        <a:rPr kumimoji="0" lang="hu-HU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Fagylalt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- </a:t>
                      </a:r>
                      <a:r>
                        <a:rPr kumimoji="0" lang="hu-HU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Ruházat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- </a:t>
                      </a:r>
                      <a:r>
                        <a:rPr kumimoji="0" lang="hu-HU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Zsúfolt, fizetős utak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hu-HU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Természetes monopólium, Klubjószág (Club </a:t>
                      </a:r>
                      <a:r>
                        <a:rPr kumimoji="0" lang="hu-HU" alt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Goods</a:t>
                      </a:r>
                      <a:r>
                        <a:rPr kumimoji="0" lang="hu-HU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- </a:t>
                      </a:r>
                      <a:r>
                        <a:rPr kumimoji="0" lang="hu-HU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Tűzoltóság 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- </a:t>
                      </a:r>
                      <a:r>
                        <a:rPr kumimoji="0" lang="hu-HU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Kábeltévé 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- </a:t>
                      </a:r>
                      <a:r>
                        <a:rPr kumimoji="0" lang="hu-HU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Nem zsúfolt, fizetős utak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872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hu-HU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Nem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</a:p>
                  </a:txBody>
                  <a:tcPr vert="vert27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hu-HU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Közös erőforrás, közös jószág (</a:t>
                      </a:r>
                      <a:r>
                        <a:rPr kumimoji="0" lang="hu-HU" alt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Common</a:t>
                      </a:r>
                      <a:r>
                        <a:rPr kumimoji="0" lang="hu-HU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hu-HU" alt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Goods</a:t>
                      </a:r>
                      <a:r>
                        <a:rPr kumimoji="0" lang="hu-HU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- </a:t>
                      </a:r>
                      <a:r>
                        <a:rPr kumimoji="0" lang="hu-HU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Halak a tengerben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- </a:t>
                      </a:r>
                      <a:r>
                        <a:rPr kumimoji="0" lang="hu-HU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 környezet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- </a:t>
                      </a:r>
                      <a:r>
                        <a:rPr kumimoji="0" lang="hu-HU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Zsúfolt, nem fizetős utak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hu-HU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(Tiszta) Közjószág (Public </a:t>
                      </a:r>
                      <a:r>
                        <a:rPr kumimoji="0" lang="hu-HU" alt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Goods</a:t>
                      </a:r>
                      <a:r>
                        <a:rPr kumimoji="0" lang="hu-HU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- </a:t>
                      </a:r>
                      <a:r>
                        <a:rPr kumimoji="0" lang="hu-HU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Viharjelző rendszer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- </a:t>
                      </a:r>
                      <a:r>
                        <a:rPr kumimoji="0" lang="hu-HU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Honvédelem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- </a:t>
                      </a:r>
                      <a:r>
                        <a:rPr kumimoji="0" lang="hu-HU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Nem zsúfolt, nem fizetős út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Sztori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990600"/>
            <a:ext cx="8646886" cy="5410200"/>
          </a:xfrm>
        </p:spPr>
        <p:txBody>
          <a:bodyPr/>
          <a:lstStyle/>
          <a:p>
            <a:pPr>
              <a:defRPr/>
            </a:pPr>
            <a:r>
              <a:rPr lang="hu-HU" dirty="0"/>
              <a:t>A jószágok négy csoportba sorolhatóak két jellemzőjük alapján</a:t>
            </a:r>
            <a:endParaRPr lang="en-US" dirty="0"/>
          </a:p>
          <a:p>
            <a:pPr>
              <a:defRPr/>
            </a:pPr>
            <a:r>
              <a:rPr lang="en-US" dirty="0"/>
              <a:t>(1) </a:t>
            </a:r>
            <a:r>
              <a:rPr lang="hu-HU" dirty="0"/>
              <a:t>Egy jószág fogyasztásából a fogyasztók kizárhatóak, ha fogyasztásukat meg lehet akadályozni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hu-HU" dirty="0" err="1"/>
              <a:t>Excludable</a:t>
            </a:r>
            <a:r>
              <a:rPr lang="hu-HU" dirty="0"/>
              <a:t> </a:t>
            </a:r>
            <a:r>
              <a:rPr lang="hu-HU" dirty="0" err="1"/>
              <a:t>good</a:t>
            </a:r>
            <a:r>
              <a:rPr lang="hu-HU" dirty="0"/>
              <a:t>)</a:t>
            </a:r>
            <a:endParaRPr lang="en-US" dirty="0"/>
          </a:p>
          <a:p>
            <a:pPr>
              <a:defRPr/>
            </a:pPr>
            <a:r>
              <a:rPr lang="en-US" dirty="0"/>
              <a:t>(2) </a:t>
            </a:r>
            <a:r>
              <a:rPr lang="hu-HU" dirty="0"/>
              <a:t>Egy jószág fogyasztása rivalizáló, ha egy ember fogyasztása a többi embert gátolja ugyanazon termék </a:t>
            </a:r>
            <a:r>
              <a:rPr lang="hu-HU" dirty="0" smtClean="0"/>
              <a:t>fogyasztásában (</a:t>
            </a:r>
            <a:r>
              <a:rPr lang="hu-HU" dirty="0" err="1" smtClean="0"/>
              <a:t>rival</a:t>
            </a:r>
            <a:r>
              <a:rPr lang="hu-HU" dirty="0" smtClean="0"/>
              <a:t>(</a:t>
            </a:r>
            <a:r>
              <a:rPr lang="hu-HU" dirty="0" err="1" smtClean="0"/>
              <a:t>rous</a:t>
            </a:r>
            <a:r>
              <a:rPr lang="hu-HU" dirty="0" smtClean="0"/>
              <a:t>))</a:t>
            </a:r>
            <a:endParaRPr 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smtClean="0">
                <a:solidFill>
                  <a:srgbClr val="000070"/>
                </a:solidFill>
              </a:rPr>
              <a:t>Közjószágok - </a:t>
            </a:r>
            <a:r>
              <a:rPr lang="hu-HU" altLang="en-US" sz="4000" dirty="0" smtClean="0">
                <a:solidFill>
                  <a:srgbClr val="C00000"/>
                </a:solidFill>
              </a:rPr>
              <a:t>A potyautas probléma</a:t>
            </a:r>
            <a:r>
              <a:rPr lang="en-US" altLang="en-US" sz="4000" dirty="0" smtClean="0">
                <a:solidFill>
                  <a:srgbClr val="C00000"/>
                </a:solidFill>
              </a:rPr>
              <a:t/>
            </a:r>
            <a:br>
              <a:rPr lang="en-US" altLang="en-US" sz="4000" dirty="0" smtClean="0">
                <a:solidFill>
                  <a:srgbClr val="C00000"/>
                </a:solidFill>
              </a:rPr>
            </a:br>
            <a:endParaRPr lang="en-US" altLang="en-US" sz="4000" dirty="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812800"/>
            <a:ext cx="8534400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2800" dirty="0" smtClean="0"/>
              <a:t>PÉLDA: Aug. 20-i tűzijáték</a:t>
            </a:r>
          </a:p>
          <a:p>
            <a:r>
              <a:rPr lang="hu-HU" altLang="en-US" sz="2800" dirty="0" smtClean="0"/>
              <a:t>2 millió lakó</a:t>
            </a:r>
          </a:p>
          <a:p>
            <a:r>
              <a:rPr lang="hu-HU" altLang="en-US" sz="2800" dirty="0" smtClean="0"/>
              <a:t>Mindenkinek 1000 Ft-ot ér a tűzijáték (összesen 2 milliárd Ft)</a:t>
            </a:r>
          </a:p>
          <a:p>
            <a:r>
              <a:rPr lang="hu-HU" altLang="en-US" sz="2800" dirty="0" smtClean="0"/>
              <a:t>Tűzijáték költsége: </a:t>
            </a:r>
            <a:r>
              <a:rPr lang="hu-HU" altLang="en-US" sz="2800" dirty="0"/>
              <a:t>2</a:t>
            </a:r>
            <a:r>
              <a:rPr lang="hu-HU" altLang="en-US" sz="2800" dirty="0" smtClean="0"/>
              <a:t>00 millió Ft</a:t>
            </a:r>
          </a:p>
          <a:p>
            <a:r>
              <a:rPr lang="hu-HU" altLang="en-US" sz="2800" dirty="0" smtClean="0">
                <a:sym typeface="Wingdings" panose="05000000000000000000" pitchFamily="2" charset="2"/>
              </a:rPr>
              <a:t> Megéri megrendezni</a:t>
            </a:r>
          </a:p>
          <a:p>
            <a:r>
              <a:rPr lang="hu-HU" altLang="en-US" sz="2800" dirty="0" smtClean="0">
                <a:sym typeface="Wingdings" panose="05000000000000000000" pitchFamily="2" charset="2"/>
              </a:rPr>
              <a:t>Marci – egy vállalkozó – megszervezné a tűzijátékot, de hamar rájön, hogy nem tudna jegyet szedni rá, mert nem fizetne senki !</a:t>
            </a:r>
            <a:r>
              <a:rPr lang="hu-HU" altLang="en-US" sz="2800" dirty="0">
                <a:sym typeface="Wingdings" panose="05000000000000000000" pitchFamily="2" charset="2"/>
              </a:rPr>
              <a:t> </a:t>
            </a:r>
            <a:r>
              <a:rPr lang="hu-HU" altLang="en-US" sz="2800" dirty="0" smtClean="0">
                <a:sym typeface="Wingdings" panose="05000000000000000000" pitchFamily="2" charset="2"/>
              </a:rPr>
              <a:t> piaci alapon nem lenne tűzijáték</a:t>
            </a:r>
          </a:p>
          <a:p>
            <a:r>
              <a:rPr lang="hu-HU" altLang="en-US" sz="2800" dirty="0" smtClean="0">
                <a:sym typeface="Wingdings" panose="05000000000000000000" pitchFamily="2" charset="2"/>
              </a:rPr>
              <a:t>Kormányzat fejenként +100Ft adóból tud tűzijátékot szervezni</a:t>
            </a:r>
          </a:p>
          <a:p>
            <a:r>
              <a:rPr lang="hu-HU" altLang="en-US" sz="2800" dirty="0" smtClean="0">
                <a:sym typeface="Wingdings" panose="05000000000000000000" pitchFamily="2" charset="2"/>
              </a:rPr>
              <a:t>~ externália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20EB5B51-235D-4083-863F-E13742648706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smtClean="0">
                <a:solidFill>
                  <a:srgbClr val="000070"/>
                </a:solidFill>
              </a:rPr>
              <a:t>Közjószágok - </a:t>
            </a:r>
            <a:r>
              <a:rPr lang="hu-HU" altLang="en-US" sz="4000" dirty="0" smtClean="0">
                <a:solidFill>
                  <a:srgbClr val="C00000"/>
                </a:solidFill>
              </a:rPr>
              <a:t>A potyautas probléma</a:t>
            </a:r>
            <a:r>
              <a:rPr lang="en-US" altLang="en-US" sz="4000" dirty="0" smtClean="0">
                <a:solidFill>
                  <a:srgbClr val="C00000"/>
                </a:solidFill>
              </a:rPr>
              <a:t/>
            </a:r>
            <a:br>
              <a:rPr lang="en-US" altLang="en-US" sz="4000" dirty="0" smtClean="0">
                <a:solidFill>
                  <a:srgbClr val="C00000"/>
                </a:solidFill>
              </a:rPr>
            </a:br>
            <a:endParaRPr lang="en-US" altLang="en-US" sz="4000" dirty="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812800"/>
            <a:ext cx="8534400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600" dirty="0" smtClean="0"/>
              <a:t>Potyautas (</a:t>
            </a:r>
            <a:r>
              <a:rPr lang="hu-HU" altLang="en-US" sz="3600" i="1" dirty="0" smtClean="0"/>
              <a:t>free </a:t>
            </a:r>
            <a:r>
              <a:rPr lang="hu-HU" altLang="en-US" sz="3600" i="1" dirty="0" err="1" smtClean="0"/>
              <a:t>rider</a:t>
            </a:r>
            <a:r>
              <a:rPr lang="hu-HU" altLang="en-US" sz="3600" dirty="0" smtClean="0"/>
              <a:t>): Egy személy aki úgy élvezi egy jószág előnyeit, hogy közben nem fizet érte</a:t>
            </a:r>
            <a:endParaRPr lang="en-US" altLang="en-US" sz="3600" dirty="0" smtClean="0"/>
          </a:p>
          <a:p>
            <a:r>
              <a:rPr lang="hu-HU" altLang="en-US" sz="3600" dirty="0" smtClean="0"/>
              <a:t>Közjószágok</a:t>
            </a:r>
            <a:r>
              <a:rPr lang="en-US" altLang="en-US" sz="3600" dirty="0" smtClean="0"/>
              <a:t> – </a:t>
            </a:r>
            <a:r>
              <a:rPr lang="hu-HU" altLang="en-US" sz="3600" dirty="0" smtClean="0"/>
              <a:t>nincs kizárhatóság</a:t>
            </a:r>
            <a:endParaRPr lang="en-US" altLang="en-US" sz="3600" dirty="0" smtClean="0"/>
          </a:p>
          <a:p>
            <a:pPr lvl="1"/>
            <a:r>
              <a:rPr lang="hu-HU" altLang="en-US" sz="3200" dirty="0" smtClean="0"/>
              <a:t>Potyautas probléma meggátolja a privátszektort a termék előállításában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Kormányzat</a:t>
            </a:r>
            <a:r>
              <a:rPr lang="en-US" altLang="en-US" sz="3200" dirty="0" smtClean="0"/>
              <a:t> – </a:t>
            </a:r>
            <a:r>
              <a:rPr lang="hu-HU" altLang="en-US" sz="3200" dirty="0" smtClean="0"/>
              <a:t>uralhatja a problémát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Közjószág összes haszna &gt; költség biztosítja a közjószágot</a:t>
            </a:r>
            <a:endParaRPr lang="en-US" altLang="en-US" sz="2800" dirty="0" smtClean="0"/>
          </a:p>
          <a:p>
            <a:pPr lvl="2"/>
            <a:r>
              <a:rPr lang="hu-HU" altLang="en-US" sz="2800" dirty="0" smtClean="0"/>
              <a:t>Adóbevételekből finanszírozza</a:t>
            </a:r>
            <a:endParaRPr lang="en-US" altLang="en-US" sz="2800" dirty="0" smtClean="0"/>
          </a:p>
          <a:p>
            <a:pPr lvl="2"/>
            <a:r>
              <a:rPr lang="hu-HU" altLang="en-US" sz="2800" dirty="0" smtClean="0"/>
              <a:t>Mindenki jobban jár</a:t>
            </a:r>
            <a:endParaRPr lang="en-US" altLang="en-US" sz="28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20EB5B51-235D-4083-863F-E13742648706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5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smtClean="0">
                <a:solidFill>
                  <a:srgbClr val="C00000"/>
                </a:solidFill>
              </a:rPr>
              <a:t>Néhány fontos közjószág</a:t>
            </a:r>
            <a:r>
              <a:rPr lang="en-US" altLang="en-US" sz="4000" dirty="0" smtClean="0">
                <a:solidFill>
                  <a:srgbClr val="C00000"/>
                </a:solidFill>
              </a:rPr>
              <a:t/>
            </a:r>
            <a:br>
              <a:rPr lang="en-US" altLang="en-US" sz="4000" dirty="0" smtClean="0">
                <a:solidFill>
                  <a:srgbClr val="C00000"/>
                </a:solidFill>
              </a:rPr>
            </a:br>
            <a:endParaRPr lang="en-US" altLang="en-US" sz="4000" dirty="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600" dirty="0" smtClean="0"/>
              <a:t>Honvédelem</a:t>
            </a:r>
            <a:endParaRPr lang="en-US" altLang="en-US" sz="3600" dirty="0" smtClean="0"/>
          </a:p>
          <a:p>
            <a:pPr lvl="1"/>
            <a:r>
              <a:rPr lang="hu-HU" altLang="en-US" sz="3200" dirty="0" smtClean="0"/>
              <a:t>Nagyon költséges közjószág</a:t>
            </a:r>
            <a:endParaRPr lang="en-US" altLang="en-US" sz="3200" dirty="0" smtClean="0"/>
          </a:p>
          <a:p>
            <a:r>
              <a:rPr lang="hu-HU" altLang="en-US" sz="3600" dirty="0" smtClean="0"/>
              <a:t>Alapkutatás</a:t>
            </a:r>
            <a:endParaRPr lang="en-US" altLang="en-US" sz="3600" dirty="0" smtClean="0"/>
          </a:p>
          <a:p>
            <a:pPr lvl="1"/>
            <a:r>
              <a:rPr lang="hu-HU" altLang="en-US" sz="3200" dirty="0" smtClean="0"/>
              <a:t>Általános tudás</a:t>
            </a:r>
            <a:endParaRPr lang="en-US" altLang="en-US" sz="3200" dirty="0" smtClean="0"/>
          </a:p>
          <a:p>
            <a:r>
              <a:rPr lang="hu-HU" altLang="en-US" sz="3600" dirty="0" smtClean="0"/>
              <a:t>Harc a szegénység ellen</a:t>
            </a:r>
            <a:endParaRPr lang="en-US" altLang="en-US" sz="3600" dirty="0" smtClean="0"/>
          </a:p>
          <a:p>
            <a:pPr lvl="1"/>
            <a:r>
              <a:rPr lang="hu-HU" altLang="en-US" sz="3200" dirty="0" smtClean="0"/>
              <a:t>Jóléti rendszer</a:t>
            </a:r>
            <a:endParaRPr lang="en-US" alt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74527335-AF58-4C18-A930-02A0AF781D3A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smtClean="0">
                <a:solidFill>
                  <a:srgbClr val="C00000"/>
                </a:solidFill>
              </a:rPr>
              <a:t>A költség-haszon elemzés nehéz feladata</a:t>
            </a:r>
            <a:r>
              <a:rPr lang="en-US" altLang="en-US" sz="4000" dirty="0" smtClean="0">
                <a:solidFill>
                  <a:srgbClr val="C00000"/>
                </a:solidFill>
              </a:rPr>
              <a:t/>
            </a:r>
            <a:br>
              <a:rPr lang="en-US" altLang="en-US" sz="4000" dirty="0" smtClean="0">
                <a:solidFill>
                  <a:srgbClr val="C00000"/>
                </a:solidFill>
              </a:rPr>
            </a:br>
            <a:endParaRPr lang="en-US" altLang="en-US" sz="4000" dirty="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600" dirty="0" smtClean="0"/>
              <a:t>Állam</a:t>
            </a:r>
            <a:endParaRPr lang="en-US" altLang="en-US" sz="3600" dirty="0" smtClean="0"/>
          </a:p>
          <a:p>
            <a:pPr lvl="1"/>
            <a:r>
              <a:rPr lang="hu-HU" altLang="en-US" sz="3200" dirty="0" smtClean="0"/>
              <a:t>El kell dönteni, melyik közjószágokat biztosítja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és milyen mértékben</a:t>
            </a:r>
            <a:endParaRPr lang="en-US" altLang="en-US" sz="3200" dirty="0" smtClean="0"/>
          </a:p>
          <a:p>
            <a:r>
              <a:rPr lang="hu-HU" altLang="en-US" sz="3600" dirty="0" smtClean="0"/>
              <a:t>Költség-haszon elemzés</a:t>
            </a:r>
            <a:endParaRPr lang="en-US" altLang="en-US" sz="3600" dirty="0" smtClean="0"/>
          </a:p>
          <a:p>
            <a:pPr lvl="1"/>
            <a:r>
              <a:rPr lang="hu-HU" altLang="en-US" sz="3200" dirty="0" smtClean="0"/>
              <a:t>Közjószág szolgáltatásának költségeinek és hasznainak összevetése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Nincsenek megfigyelhető árak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A számított költségek és hasznok</a:t>
            </a:r>
            <a:r>
              <a:rPr lang="hu-HU" altLang="en-US" sz="3200" dirty="0"/>
              <a:t> </a:t>
            </a:r>
            <a:r>
              <a:rPr lang="hu-HU" altLang="en-US" sz="3200" dirty="0" smtClean="0"/>
              <a:t>legjobb esetben is durva becslések</a:t>
            </a:r>
            <a:endParaRPr lang="en-US" altLang="en-US" sz="28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8EE12EFE-E68C-41C9-B127-72778DDAA104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38</a:t>
            </a:fld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PÉLDA. Költség-haszon elemzés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685806"/>
            <a:ext cx="8534400" cy="5410200"/>
          </a:xfrm>
        </p:spPr>
        <p:txBody>
          <a:bodyPr/>
          <a:lstStyle/>
          <a:p>
            <a:r>
              <a:rPr lang="hu-HU" dirty="0" smtClean="0"/>
              <a:t>Megérné-e az összes börtönben levő ítéletének hosszát megnövelni 10%-kal?</a:t>
            </a:r>
          </a:p>
          <a:p>
            <a:r>
              <a:rPr lang="hu-HU" dirty="0" smtClean="0"/>
              <a:t>Költségek:</a:t>
            </a:r>
          </a:p>
          <a:p>
            <a:pPr lvl="1"/>
            <a:r>
              <a:rPr lang="hu-HU" dirty="0" smtClean="0"/>
              <a:t>Börtönköltségek</a:t>
            </a:r>
          </a:p>
          <a:p>
            <a:pPr lvl="1"/>
            <a:r>
              <a:rPr lang="hu-HU" dirty="0" smtClean="0"/>
              <a:t>A fogvatartottak szabadsága (elvesztett munkabér, családtagok, stb.)</a:t>
            </a:r>
          </a:p>
          <a:p>
            <a:r>
              <a:rPr lang="hu-HU" dirty="0" smtClean="0"/>
              <a:t>Hasznok:</a:t>
            </a:r>
          </a:p>
          <a:p>
            <a:pPr lvl="1"/>
            <a:r>
              <a:rPr lang="hu-HU" dirty="0" smtClean="0"/>
              <a:t>Kevesebb bűnözés (általános elrettentés, „specifikus” elrettentés, lefoglalás) </a:t>
            </a:r>
            <a:endParaRPr lang="hu-HU" dirty="0"/>
          </a:p>
          <a:p>
            <a:pPr marL="0" indent="0">
              <a:buNone/>
            </a:pPr>
            <a:r>
              <a:rPr lang="hu-HU" dirty="0" smtClean="0">
                <a:sym typeface="Wingdings" panose="05000000000000000000" pitchFamily="2" charset="2"/>
              </a:rPr>
              <a:t> Honnan tudjuk ezeket? Mi egy-bűncselekmény ára Ft-ban?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0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/>
              <a:t>Negatív </a:t>
            </a:r>
            <a:r>
              <a:rPr lang="hu-HU" altLang="en-US" sz="3400" dirty="0" err="1" smtClean="0"/>
              <a:t>externáliák</a:t>
            </a:r>
            <a:r>
              <a:rPr lang="hu-HU" altLang="en-US" sz="3400" dirty="0" smtClean="0"/>
              <a:t> például</a:t>
            </a:r>
            <a:r>
              <a:rPr lang="en-US" altLang="en-US" sz="3400" dirty="0" smtClean="0"/>
              <a:t>:</a:t>
            </a:r>
          </a:p>
          <a:p>
            <a:pPr lvl="1"/>
            <a:r>
              <a:rPr lang="hu-HU" altLang="en-US" sz="3200" dirty="0" smtClean="0"/>
              <a:t>Gépjárművek szennyezőanyag kibocsátása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Ugató kutyák</a:t>
            </a:r>
          </a:p>
          <a:p>
            <a:pPr lvl="1"/>
            <a:r>
              <a:rPr lang="hu-HU" altLang="en-US" sz="3200" dirty="0" smtClean="0"/>
              <a:t>Egyéb?</a:t>
            </a:r>
            <a:endParaRPr lang="en-US" altLang="en-US" sz="3200" dirty="0" smtClean="0"/>
          </a:p>
          <a:p>
            <a:r>
              <a:rPr lang="hu-HU" altLang="en-US" sz="3400" dirty="0" smtClean="0"/>
              <a:t>Pozitív </a:t>
            </a:r>
            <a:r>
              <a:rPr lang="hu-HU" altLang="en-US" sz="3400" dirty="0" err="1" smtClean="0"/>
              <a:t>externáliák</a:t>
            </a:r>
            <a:r>
              <a:rPr lang="hu-HU" altLang="en-US" sz="3400" dirty="0" smtClean="0"/>
              <a:t> például</a:t>
            </a:r>
            <a:r>
              <a:rPr lang="en-US" altLang="en-US" sz="3400" dirty="0" smtClean="0"/>
              <a:t>:</a:t>
            </a:r>
          </a:p>
          <a:p>
            <a:pPr lvl="1"/>
            <a:r>
              <a:rPr lang="hu-HU" altLang="en-US" sz="3200" dirty="0" smtClean="0"/>
              <a:t>Felújított műemlékek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Új technológiák kutatása</a:t>
            </a:r>
          </a:p>
          <a:p>
            <a:pPr lvl="1"/>
            <a:r>
              <a:rPr lang="hu-HU" altLang="en-US" sz="3200" dirty="0" smtClean="0"/>
              <a:t>Egyéb?</a:t>
            </a:r>
            <a:endParaRPr lang="en-US" alt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1C30C4B9-F96E-4284-92C2-D55A1D52522D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87554"/>
            <a:ext cx="8229600" cy="1143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sz="3600" dirty="0" smtClean="0"/>
              <a:t>Külső gazdasági hatások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PÉLDA. Költség-haszon elemzés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 millió Ft-ból át lehetne építeni egy veszélyes kereszteződést körforgalommá, becslések szerint 1,6%-ról 1,1%-ra csökkenne a halálos </a:t>
            </a:r>
            <a:r>
              <a:rPr lang="hu-HU" dirty="0" err="1" smtClean="0"/>
              <a:t>közl</a:t>
            </a:r>
            <a:r>
              <a:rPr lang="hu-HU" dirty="0" smtClean="0"/>
              <a:t>. </a:t>
            </a:r>
            <a:r>
              <a:rPr lang="hu-HU" dirty="0"/>
              <a:t>b</a:t>
            </a:r>
            <a:r>
              <a:rPr lang="hu-HU" dirty="0" smtClean="0"/>
              <a:t>alesetek száma.</a:t>
            </a:r>
          </a:p>
          <a:p>
            <a:r>
              <a:rPr lang="hu-HU" dirty="0" smtClean="0"/>
              <a:t>Megéri?</a:t>
            </a:r>
            <a:endParaRPr lang="hu-HU" dirty="0"/>
          </a:p>
          <a:p>
            <a:r>
              <a:rPr lang="hu-HU" dirty="0" smtClean="0"/>
              <a:t>Mennyit ér egy ember élete?</a:t>
            </a:r>
          </a:p>
          <a:p>
            <a:pPr lvl="1"/>
            <a:r>
              <a:rPr lang="hu-HU" dirty="0" smtClean="0"/>
              <a:t>Felbecsülhetetlen?</a:t>
            </a:r>
          </a:p>
          <a:p>
            <a:pPr lvl="1"/>
            <a:r>
              <a:rPr lang="hu-HU" dirty="0" smtClean="0"/>
              <a:t>Módszerek:</a:t>
            </a:r>
          </a:p>
          <a:p>
            <a:pPr lvl="2"/>
            <a:r>
              <a:rPr lang="hu-HU" dirty="0" smtClean="0"/>
              <a:t>Mennyi pénzt keresett volna, ha életben marad</a:t>
            </a:r>
          </a:p>
          <a:p>
            <a:pPr lvl="2"/>
            <a:r>
              <a:rPr lang="hu-HU" dirty="0" smtClean="0"/>
              <a:t>Munkakörök - kockázatvállalás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smtClean="0">
                <a:solidFill>
                  <a:srgbClr val="000070"/>
                </a:solidFill>
              </a:rPr>
              <a:t>Közös erőforrások</a:t>
            </a:r>
            <a:endParaRPr lang="en-US" altLang="en-US" sz="4000" smtClean="0">
              <a:solidFill>
                <a:srgbClr val="000070"/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smtClean="0"/>
              <a:t>Közös erőforrások</a:t>
            </a:r>
            <a:endParaRPr lang="en-US" altLang="en-US" sz="3400" smtClean="0"/>
          </a:p>
          <a:p>
            <a:pPr lvl="1"/>
            <a:r>
              <a:rPr lang="hu-HU" altLang="en-US" sz="3200" smtClean="0"/>
              <a:t>Nincs kizárhatóság</a:t>
            </a:r>
            <a:endParaRPr lang="en-US" altLang="en-US" sz="3200" smtClean="0"/>
          </a:p>
          <a:p>
            <a:pPr lvl="1"/>
            <a:r>
              <a:rPr lang="hu-HU" altLang="en-US" sz="3200" smtClean="0"/>
              <a:t>Rivalizáló fogyasztás</a:t>
            </a:r>
            <a:endParaRPr lang="en-US" altLang="en-US" sz="3200" smtClean="0"/>
          </a:p>
          <a:p>
            <a:r>
              <a:rPr lang="hu-HU" altLang="en-US" sz="3400" smtClean="0">
                <a:solidFill>
                  <a:srgbClr val="C00000"/>
                </a:solidFill>
              </a:rPr>
              <a:t>A közlegelők tragédiája</a:t>
            </a:r>
            <a:endParaRPr lang="en-US" altLang="en-US" sz="3400" smtClean="0">
              <a:solidFill>
                <a:srgbClr val="C00000"/>
              </a:solidFill>
            </a:endParaRPr>
          </a:p>
          <a:p>
            <a:pPr lvl="1"/>
            <a:r>
              <a:rPr lang="hu-HU" altLang="en-US" sz="3200" smtClean="0"/>
              <a:t>Példázat</a:t>
            </a:r>
            <a:r>
              <a:rPr lang="en-US" altLang="en-US" sz="3200" smtClean="0"/>
              <a:t> – </a:t>
            </a:r>
            <a:r>
              <a:rPr lang="hu-HU" altLang="en-US" sz="3200" smtClean="0"/>
              <a:t>miért használják jobban a közös erőforrásokat a kívánatosnál</a:t>
            </a:r>
            <a:endParaRPr lang="en-US" altLang="en-US" sz="3200" smtClean="0"/>
          </a:p>
          <a:p>
            <a:pPr lvl="2"/>
            <a:r>
              <a:rPr lang="hu-HU" altLang="en-US" sz="2800" smtClean="0"/>
              <a:t>Társadalom szemszögéből</a:t>
            </a:r>
            <a:endParaRPr lang="en-US" altLang="en-US" sz="2800" smtClean="0"/>
          </a:p>
          <a:p>
            <a:pPr lvl="1"/>
            <a:r>
              <a:rPr lang="hu-HU" altLang="en-US" sz="3200" smtClean="0"/>
              <a:t>Társadalmi és egyéni ösztönzők különböznek</a:t>
            </a:r>
            <a:endParaRPr lang="en-US" altLang="en-US" sz="3200" smtClean="0"/>
          </a:p>
          <a:p>
            <a:pPr lvl="1"/>
            <a:r>
              <a:rPr lang="hu-HU" altLang="en-US" sz="3200" smtClean="0"/>
              <a:t>Negatív externáliáknak köszönhetően jelentkezik</a:t>
            </a:r>
            <a:endParaRPr lang="en-US" altLang="en-US" sz="320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E7A05ED-DE99-463D-AEAC-5A18E8D33DF1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41</a:t>
            </a:fld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smtClean="0">
                <a:solidFill>
                  <a:srgbClr val="C00000"/>
                </a:solidFill>
              </a:rPr>
              <a:t>A közlegelők tragédiája</a:t>
            </a:r>
            <a:endParaRPr lang="en-US" altLang="en-US" sz="4000" dirty="0" smtClean="0">
              <a:solidFill>
                <a:srgbClr val="C00000"/>
              </a:solidFill>
            </a:endParaRPr>
          </a:p>
        </p:txBody>
      </p:sp>
      <p:pic>
        <p:nvPicPr>
          <p:cNvPr id="2" name="Tartalom helye 1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473" y="943437"/>
            <a:ext cx="8551235" cy="52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CBDD514-B7DC-4B0D-A50E-F4AF2DDECB93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42</a:t>
            </a:fld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600" dirty="0" smtClean="0"/>
              <a:t>Angol kisváros, sok juhtenyésztő, város szélén legelő</a:t>
            </a:r>
          </a:p>
          <a:p>
            <a:r>
              <a:rPr lang="hu-HU" altLang="en-US" sz="3600" dirty="0" smtClean="0"/>
              <a:t>Lakosság, juhok száma nő, legelő területe állandó</a:t>
            </a:r>
          </a:p>
          <a:p>
            <a:r>
              <a:rPr lang="hu-HU" altLang="en-US" sz="3600" dirty="0" smtClean="0">
                <a:sym typeface="Wingdings" panose="05000000000000000000" pitchFamily="2" charset="2"/>
              </a:rPr>
              <a:t> legelő kimerül, elpusztul, nem lehet több juhot tartani</a:t>
            </a:r>
          </a:p>
          <a:p>
            <a:r>
              <a:rPr lang="hu-HU" altLang="en-US" sz="3600" dirty="0" smtClean="0">
                <a:sym typeface="Wingdings" panose="05000000000000000000" pitchFamily="2" charset="2"/>
              </a:rPr>
              <a:t>Juhászok közösen ezt megakadályozhatják!</a:t>
            </a:r>
            <a:endParaRPr lang="hu-HU" altLang="en-US" sz="3600" dirty="0" smtClean="0"/>
          </a:p>
          <a:p>
            <a:endParaRPr lang="en-US" altLang="en-US" sz="360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smtClean="0">
                <a:solidFill>
                  <a:srgbClr val="C00000"/>
                </a:solidFill>
              </a:rPr>
              <a:t>A közlegelők tragédiája</a:t>
            </a:r>
            <a:endParaRPr lang="en-US" altLang="en-US" sz="4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6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smtClean="0">
                <a:solidFill>
                  <a:srgbClr val="C00000"/>
                </a:solidFill>
              </a:rPr>
              <a:t>A közlegelők tragédiája</a:t>
            </a:r>
            <a:endParaRPr lang="en-US" altLang="en-US" sz="4000" dirty="0" smtClean="0">
              <a:solidFill>
                <a:srgbClr val="C00000"/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600" dirty="0" smtClean="0"/>
              <a:t>Negatív externália</a:t>
            </a:r>
            <a:endParaRPr lang="en-US" altLang="en-US" sz="3600" dirty="0" smtClean="0"/>
          </a:p>
          <a:p>
            <a:pPr lvl="1"/>
            <a:r>
              <a:rPr lang="hu-HU" altLang="en-US" sz="3200" dirty="0" smtClean="0"/>
              <a:t>Ha egy ember használja a közös erőforrást, csökkenti többiek ebből származó hasznát</a:t>
            </a:r>
            <a:endParaRPr lang="en-US" altLang="en-US" sz="2800" dirty="0" smtClean="0"/>
          </a:p>
          <a:p>
            <a:pPr lvl="1"/>
            <a:r>
              <a:rPr lang="hu-HU" altLang="en-US" sz="3200" dirty="0" smtClean="0"/>
              <a:t>A közös erőforrásokat általában túlzottan használják</a:t>
            </a:r>
            <a:endParaRPr lang="en-US" altLang="en-US" sz="3200" dirty="0" smtClean="0"/>
          </a:p>
          <a:p>
            <a:r>
              <a:rPr lang="hu-HU" altLang="en-US" sz="3600" dirty="0" smtClean="0"/>
              <a:t>Állam</a:t>
            </a:r>
            <a:r>
              <a:rPr lang="en-US" altLang="en-US" sz="3600" dirty="0" smtClean="0"/>
              <a:t> – </a:t>
            </a:r>
            <a:r>
              <a:rPr lang="hu-HU" altLang="en-US" sz="3600" dirty="0" smtClean="0"/>
              <a:t>megoldhatja a problémát</a:t>
            </a:r>
            <a:endParaRPr lang="en-US" altLang="en-US" sz="3600" dirty="0" smtClean="0"/>
          </a:p>
          <a:p>
            <a:pPr lvl="1"/>
            <a:r>
              <a:rPr lang="hu-HU" altLang="en-US" sz="3200" dirty="0" smtClean="0"/>
              <a:t>Szabályozás vagy adók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Erőforrás felhasználását csökkenti</a:t>
            </a:r>
            <a:endParaRPr lang="en-US" altLang="en-US" sz="2800" dirty="0" smtClean="0"/>
          </a:p>
          <a:p>
            <a:pPr lvl="1"/>
            <a:r>
              <a:rPr lang="hu-HU" altLang="en-US" sz="3200" dirty="0" smtClean="0"/>
              <a:t>Közös erőforrást magánjószággá teszi</a:t>
            </a:r>
            <a:endParaRPr lang="en-US" alt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CBDD514-B7DC-4B0D-A50E-F4AF2DDECB93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44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34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smtClean="0">
                <a:solidFill>
                  <a:srgbClr val="C00000"/>
                </a:solidFill>
              </a:rPr>
              <a:t>Néhány fontos közjószág</a:t>
            </a:r>
            <a:endParaRPr lang="en-US" altLang="en-US" sz="4000" dirty="0" smtClean="0">
              <a:solidFill>
                <a:srgbClr val="C00000"/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600" dirty="0" smtClean="0"/>
              <a:t>Tiszta víz és levegő</a:t>
            </a:r>
            <a:endParaRPr lang="en-US" altLang="en-US" dirty="0" smtClean="0"/>
          </a:p>
          <a:p>
            <a:r>
              <a:rPr lang="hu-HU" altLang="en-US" sz="3600" dirty="0" smtClean="0"/>
              <a:t>Zsúfolt utak</a:t>
            </a:r>
          </a:p>
          <a:p>
            <a:pPr lvl="1"/>
            <a:r>
              <a:rPr lang="hu-HU" altLang="en-US" sz="3200" dirty="0" smtClean="0"/>
              <a:t>Dugódíj – London, Budapest</a:t>
            </a:r>
          </a:p>
          <a:p>
            <a:r>
              <a:rPr lang="hu-HU" altLang="en-US" sz="4000" dirty="0" smtClean="0"/>
              <a:t>Halak, vadállato</a:t>
            </a:r>
            <a:r>
              <a:rPr lang="hu-HU" altLang="en-US" sz="3600" dirty="0" smtClean="0"/>
              <a:t>k</a:t>
            </a:r>
          </a:p>
          <a:p>
            <a:pPr lvl="1"/>
            <a:r>
              <a:rPr lang="hu-HU" altLang="en-US" dirty="0" smtClean="0"/>
              <a:t>Vadászati korlátozások</a:t>
            </a:r>
          </a:p>
          <a:p>
            <a:pPr lvl="1"/>
            <a:r>
              <a:rPr lang="hu-HU" altLang="en-US" dirty="0" smtClean="0"/>
              <a:t>EU – közös halászati politika</a:t>
            </a:r>
            <a:endParaRPr lang="en-US" altLang="en-US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540CAC5-9FFD-4F8E-9DBC-829B8406192A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45</a:t>
            </a:fld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Jószágok csoportosítása, 2 szempont:</a:t>
            </a:r>
          </a:p>
          <a:p>
            <a:pPr lvl="1"/>
            <a:r>
              <a:rPr lang="hu-HU" dirty="0" smtClean="0"/>
              <a:t>Kizárhatóak-e a fogyasztók?</a:t>
            </a:r>
          </a:p>
          <a:p>
            <a:pPr lvl="1"/>
            <a:r>
              <a:rPr lang="hu-HU" dirty="0" smtClean="0"/>
              <a:t>Rivalizálnak-e a fogyasztók?</a:t>
            </a:r>
          </a:p>
          <a:p>
            <a:r>
              <a:rPr lang="hu-HU" dirty="0" smtClean="0"/>
              <a:t>Közjavak vs. Közös erőforrások</a:t>
            </a:r>
          </a:p>
          <a:p>
            <a:pPr lvl="1"/>
            <a:r>
              <a:rPr lang="hu-HU" dirty="0" smtClean="0"/>
              <a:t>Közjavak: nem rivalizáló, nem kizárható</a:t>
            </a:r>
          </a:p>
          <a:p>
            <a:pPr lvl="2"/>
            <a:r>
              <a:rPr lang="hu-HU" dirty="0" smtClean="0"/>
              <a:t>Magánpiacon potyautas-probléma</a:t>
            </a:r>
          </a:p>
          <a:p>
            <a:pPr lvl="1"/>
            <a:r>
              <a:rPr lang="hu-HU" dirty="0" smtClean="0"/>
              <a:t>Közös erőforrások: rivalizáló, kizárható</a:t>
            </a:r>
          </a:p>
          <a:p>
            <a:pPr lvl="2"/>
            <a:r>
              <a:rPr lang="hu-HU" dirty="0" smtClean="0"/>
              <a:t>Magánpiacon közlegelők </a:t>
            </a:r>
            <a:r>
              <a:rPr lang="hu-HU" dirty="0" smtClean="0"/>
              <a:t>tragédiája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 állami beavatkozás javít a helyzeten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-238125" y="2619161"/>
            <a:ext cx="9144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smtClean="0">
                <a:solidFill>
                  <a:srgbClr val="000070"/>
                </a:solidFill>
              </a:rPr>
              <a:t>MAKROÖKONÓMIA</a:t>
            </a:r>
            <a:br>
              <a:rPr lang="hu-HU" altLang="en-US" sz="4000" dirty="0" smtClean="0">
                <a:solidFill>
                  <a:srgbClr val="000070"/>
                </a:solidFill>
              </a:rPr>
            </a:br>
            <a:r>
              <a:rPr lang="hu-HU" altLang="en-US" sz="4000" dirty="0" smtClean="0">
                <a:solidFill>
                  <a:srgbClr val="000070"/>
                </a:solidFill>
              </a:rPr>
              <a:t>A nemzeti jövedelem mérése</a:t>
            </a:r>
            <a:endParaRPr lang="en-US" altLang="en-US" sz="4000" dirty="0">
              <a:solidFill>
                <a:srgbClr val="000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Mikro vs. Makro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Mikroökonómia</a:t>
            </a:r>
            <a:endParaRPr lang="hu-HU" dirty="0" smtClean="0"/>
          </a:p>
          <a:p>
            <a:pPr lvl="1"/>
            <a:r>
              <a:rPr lang="hu-HU" dirty="0" smtClean="0"/>
              <a:t>Hogyan hoznak döntéseket a háztartások és vállalatok, hogyan hatnak egymásra a piacokon?</a:t>
            </a:r>
          </a:p>
          <a:p>
            <a:r>
              <a:rPr lang="hu-HU" dirty="0" err="1" smtClean="0"/>
              <a:t>Makroökonómia</a:t>
            </a:r>
            <a:endParaRPr lang="hu-HU" dirty="0" smtClean="0"/>
          </a:p>
          <a:p>
            <a:pPr lvl="1"/>
            <a:r>
              <a:rPr lang="hu-HU" dirty="0" smtClean="0"/>
              <a:t>A gazdaság, mint egység tanulmányozása</a:t>
            </a:r>
          </a:p>
          <a:p>
            <a:pPr lvl="1"/>
            <a:r>
              <a:rPr lang="hu-HU" dirty="0" smtClean="0"/>
              <a:t>A cél: megmagyarázni a gazdasági folyamatokat, melyek egyszerre hatnak sok háztartásra, vállalatra, piacra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Tipikus makrós kérdések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Miért gazdagabbak egyes országok másoknál?</a:t>
            </a:r>
          </a:p>
          <a:p>
            <a:r>
              <a:rPr lang="hu-HU" dirty="0" smtClean="0"/>
              <a:t>Miért nőnek gyorsabban az árak bizonyos időszakokban, mint másokban?</a:t>
            </a:r>
          </a:p>
          <a:p>
            <a:r>
              <a:rPr lang="hu-HU" dirty="0" smtClean="0"/>
              <a:t>Miért nő a termelés és foglalkoztatás bizonyos években, míg más években nem nő?</a:t>
            </a:r>
          </a:p>
          <a:p>
            <a:r>
              <a:rPr lang="hu-HU" dirty="0" smtClean="0"/>
              <a:t>Mit tehet a kormányzat, hogy elősegítse a jövedelmek gyors növekedését, az alacsony inflációt, a stabil foglalkoztatást…?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0470"/>
            <a:ext cx="8229600" cy="114300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sz="3600" dirty="0"/>
              <a:t>Külső gazdasági </a:t>
            </a:r>
            <a:r>
              <a:rPr lang="hu-HU" altLang="en-US" sz="3600" dirty="0" smtClean="0"/>
              <a:t>hatások a termelésben és a fogyasztásban</a:t>
            </a:r>
            <a:endParaRPr lang="hu-HU" altLang="en-US" sz="360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20793"/>
            <a:ext cx="8229600" cy="513919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sz="2800" dirty="0" smtClean="0"/>
              <a:t>Gépjárművek szennyezőanyag kibocsátása</a:t>
            </a:r>
          </a:p>
          <a:p>
            <a:pPr lvl="1"/>
            <a:r>
              <a:rPr lang="hu-HU" altLang="en-US" sz="2400" dirty="0" smtClean="0"/>
              <a:t>Negatív fogyasztási externália</a:t>
            </a:r>
            <a:endParaRPr lang="en-US" altLang="en-US" dirty="0" smtClean="0"/>
          </a:p>
          <a:p>
            <a:r>
              <a:rPr lang="hu-HU" altLang="en-US" sz="2800" dirty="0" smtClean="0"/>
              <a:t>Ugató kutyák</a:t>
            </a:r>
          </a:p>
          <a:p>
            <a:pPr lvl="1"/>
            <a:r>
              <a:rPr lang="hu-HU" altLang="en-US" sz="2400" dirty="0"/>
              <a:t>Negatív fogyasztási externália</a:t>
            </a:r>
            <a:endParaRPr lang="en-US" altLang="en-US" sz="2400" dirty="0"/>
          </a:p>
          <a:p>
            <a:r>
              <a:rPr lang="hu-HU" altLang="en-US" sz="2800" dirty="0" smtClean="0"/>
              <a:t>Felújított műemlékek</a:t>
            </a:r>
          </a:p>
          <a:p>
            <a:pPr lvl="1"/>
            <a:r>
              <a:rPr lang="hu-HU" altLang="en-US" sz="2400" dirty="0"/>
              <a:t>Pozitív termelési externália</a:t>
            </a:r>
            <a:endParaRPr lang="en-US" altLang="en-US" sz="2400" dirty="0"/>
          </a:p>
          <a:p>
            <a:r>
              <a:rPr lang="hu-HU" altLang="en-US" sz="2800" dirty="0" smtClean="0"/>
              <a:t>Új technológiák kutatása</a:t>
            </a:r>
          </a:p>
          <a:p>
            <a:pPr lvl="1"/>
            <a:r>
              <a:rPr lang="hu-HU" altLang="en-US" sz="2400" dirty="0" smtClean="0"/>
              <a:t>Pozitív termelési externália</a:t>
            </a:r>
          </a:p>
          <a:p>
            <a:r>
              <a:rPr lang="hu-HU" altLang="en-US" sz="2800" dirty="0" smtClean="0"/>
              <a:t>Negatív termelési?</a:t>
            </a:r>
            <a:endParaRPr lang="hu-HU" altLang="en-US" sz="2400" dirty="0" smtClean="0"/>
          </a:p>
          <a:p>
            <a:r>
              <a:rPr lang="hu-HU" altLang="en-US" sz="2800" dirty="0" smtClean="0"/>
              <a:t>Pozitív fogyasztási?</a:t>
            </a:r>
          </a:p>
          <a:p>
            <a:endParaRPr lang="hu-HU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Bevezető témánk: adatok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Makrogazdászok</a:t>
            </a:r>
            <a:r>
              <a:rPr lang="hu-HU" dirty="0" smtClean="0"/>
              <a:t> által vizsgált adatok</a:t>
            </a:r>
          </a:p>
          <a:p>
            <a:pPr lvl="1"/>
            <a:r>
              <a:rPr lang="hu-HU" dirty="0" smtClean="0"/>
              <a:t>Nemzeti jövedelem: Bruttó hazai termék (</a:t>
            </a:r>
            <a:r>
              <a:rPr lang="hu-HU" i="1" dirty="0" err="1" smtClean="0"/>
              <a:t>gross</a:t>
            </a:r>
            <a:r>
              <a:rPr lang="hu-HU" i="1" dirty="0" smtClean="0"/>
              <a:t> </a:t>
            </a:r>
            <a:r>
              <a:rPr lang="hu-HU" i="1" dirty="0" err="1" smtClean="0"/>
              <a:t>domestic</a:t>
            </a:r>
            <a:r>
              <a:rPr lang="hu-HU" i="1" dirty="0" smtClean="0"/>
              <a:t> </a:t>
            </a:r>
            <a:r>
              <a:rPr lang="hu-HU" i="1" dirty="0" err="1" smtClean="0"/>
              <a:t>product</a:t>
            </a:r>
            <a:r>
              <a:rPr lang="hu-HU" i="1" dirty="0" smtClean="0"/>
              <a:t>, GDP</a:t>
            </a:r>
            <a:r>
              <a:rPr lang="hu-HU" dirty="0" smtClean="0"/>
              <a:t>) és egyéb mutatók</a:t>
            </a:r>
          </a:p>
          <a:p>
            <a:pPr lvl="1"/>
            <a:r>
              <a:rPr lang="hu-HU" dirty="0" smtClean="0"/>
              <a:t>Infláció mérése: A fogyasztói árindex (</a:t>
            </a:r>
            <a:r>
              <a:rPr lang="hu-HU" i="1" dirty="0" err="1" smtClean="0"/>
              <a:t>consumer</a:t>
            </a:r>
            <a:r>
              <a:rPr lang="hu-HU" i="1" dirty="0" smtClean="0"/>
              <a:t> </a:t>
            </a:r>
            <a:r>
              <a:rPr lang="hu-HU" i="1" dirty="0" err="1" smtClean="0"/>
              <a:t>price</a:t>
            </a:r>
            <a:r>
              <a:rPr lang="hu-HU" i="1" dirty="0" smtClean="0"/>
              <a:t> index, CPI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nemzeti jövedelem mérése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gazdaság egészében </a:t>
            </a:r>
            <a:r>
              <a:rPr lang="hu-HU" i="1" dirty="0" smtClean="0"/>
              <a:t>a jövedelmeknek meg kell egyezniük a kiadásokkal, </a:t>
            </a:r>
            <a:r>
              <a:rPr lang="hu-HU" dirty="0" smtClean="0"/>
              <a:t>mert:</a:t>
            </a:r>
          </a:p>
          <a:p>
            <a:pPr lvl="1"/>
            <a:r>
              <a:rPr lang="hu-HU" dirty="0" smtClean="0"/>
              <a:t>Minden tranzakcióban van egy vásárló és egy eladó,</a:t>
            </a:r>
          </a:p>
          <a:p>
            <a:pPr lvl="1"/>
            <a:r>
              <a:rPr lang="hu-HU" dirty="0" smtClean="0"/>
              <a:t>Minden forint, amely egy vásárló kiadása egy eladó jövedelme egyben</a:t>
            </a:r>
          </a:p>
          <a:p>
            <a:pPr lvl="1"/>
            <a:endParaRPr lang="hu-HU" dirty="0" smtClean="0"/>
          </a:p>
          <a:p>
            <a:pPr marL="457200" lvl="1" indent="0" algn="ctr">
              <a:buNone/>
            </a:pPr>
            <a:r>
              <a:rPr lang="hu-HU" sz="4000" dirty="0" smtClean="0"/>
              <a:t>Összes kiadás = összes jövedelem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gazdaság körfolyamata (2. előadásról)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849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75443"/>
            <a:ext cx="8534400" cy="504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4891316" y="168365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=GDP</a:t>
            </a:r>
            <a:endParaRPr lang="en-US" dirty="0"/>
          </a:p>
        </p:txBody>
      </p:sp>
      <p:sp>
        <p:nvSpPr>
          <p:cNvPr id="7" name="Szövegdoboz 6"/>
          <p:cNvSpPr txBox="1"/>
          <p:nvPr/>
        </p:nvSpPr>
        <p:spPr>
          <a:xfrm>
            <a:off x="4839916" y="51598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=GDP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1204088" y="568156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=GDP</a:t>
            </a:r>
            <a:endParaRPr lang="en-US" dirty="0"/>
          </a:p>
        </p:txBody>
      </p:sp>
      <p:sp>
        <p:nvSpPr>
          <p:cNvPr id="9" name="Szövegdoboz 8"/>
          <p:cNvSpPr txBox="1"/>
          <p:nvPr/>
        </p:nvSpPr>
        <p:spPr>
          <a:xfrm>
            <a:off x="814930" y="161756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GDP=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GDP definíció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bruttó hazai össztermék (GDP) a gazdaság összes jövedelmének és kiadásának a mérőszáma</a:t>
            </a:r>
          </a:p>
          <a:p>
            <a:r>
              <a:rPr lang="hu-HU" u="sng" dirty="0" smtClean="0"/>
              <a:t>Definíció:</a:t>
            </a:r>
            <a:r>
              <a:rPr lang="hu-HU" dirty="0" smtClean="0"/>
              <a:t> Az ország területén adott idő </a:t>
            </a:r>
            <a:r>
              <a:rPr lang="hu-HU" dirty="0" smtClean="0"/>
              <a:t>alatt megtermelt</a:t>
            </a:r>
            <a:r>
              <a:rPr lang="hu-HU" dirty="0" smtClean="0"/>
              <a:t>, végső felhasználásra szánt áruk és szolgáltatások összességének piaci értéke.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„…az ország területén…”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Melyik ország GDP-jébe számítódik?</a:t>
            </a:r>
          </a:p>
          <a:p>
            <a:pPr lvl="1"/>
            <a:r>
              <a:rPr lang="hu-HU" dirty="0" smtClean="0"/>
              <a:t>Német cég Magyarországon?</a:t>
            </a:r>
          </a:p>
          <a:p>
            <a:pPr lvl="1"/>
            <a:r>
              <a:rPr lang="hu-HU" dirty="0" smtClean="0"/>
              <a:t>OTP </a:t>
            </a:r>
            <a:r>
              <a:rPr lang="hu-HU" dirty="0" err="1" smtClean="0"/>
              <a:t>Montenegroban</a:t>
            </a:r>
            <a:r>
              <a:rPr lang="hu-HU" dirty="0" smtClean="0"/>
              <a:t>?</a:t>
            </a:r>
          </a:p>
          <a:p>
            <a:pPr lvl="1"/>
            <a:r>
              <a:rPr lang="hu-HU" dirty="0" smtClean="0"/>
              <a:t>Amerikai állampolgár gyára Haitin?</a:t>
            </a:r>
          </a:p>
          <a:p>
            <a:r>
              <a:rPr lang="hu-HU" dirty="0" smtClean="0"/>
              <a:t>Az adott ország területén megtermelt jószágok, függetlenül az állampolgárságtól!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„… adott idő alatt…”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időszakra vonatkozó adat</a:t>
            </a:r>
          </a:p>
          <a:p>
            <a:pPr lvl="1"/>
            <a:r>
              <a:rPr lang="hu-HU" dirty="0" smtClean="0"/>
              <a:t>Mértékegysége: forint / év, dollár / év, stb.</a:t>
            </a:r>
          </a:p>
          <a:p>
            <a:r>
              <a:rPr lang="hu-HU" dirty="0" smtClean="0"/>
              <a:t>Negyedévente közzétett GDP adat általában „évesített” adat</a:t>
            </a:r>
          </a:p>
          <a:p>
            <a:pPr lvl="1"/>
            <a:r>
              <a:rPr lang="hu-HU" dirty="0" smtClean="0"/>
              <a:t>Mit jelent ez? </a:t>
            </a:r>
          </a:p>
          <a:p>
            <a:pPr lvl="2"/>
            <a:r>
              <a:rPr lang="hu-HU" dirty="0" smtClean="0"/>
              <a:t>Adott negyedév alatt megtermelt jövedelem / kiadások négyszerese</a:t>
            </a:r>
          </a:p>
          <a:p>
            <a:r>
              <a:rPr lang="hu-HU" dirty="0" smtClean="0"/>
              <a:t>Szezonális kiigazítás </a:t>
            </a:r>
          </a:p>
          <a:p>
            <a:pPr lvl="1"/>
            <a:r>
              <a:rPr lang="hu-HU" dirty="0" smtClean="0"/>
              <a:t>Pl. karácsonyi roham</a:t>
            </a:r>
          </a:p>
          <a:p>
            <a:pPr lvl="1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Kis kitérő: Stock vs. Flow változók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10" y="1972126"/>
            <a:ext cx="4615089" cy="436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églalap 4"/>
          <p:cNvSpPr/>
          <p:nvPr/>
        </p:nvSpPr>
        <p:spPr>
          <a:xfrm>
            <a:off x="4194629" y="3294743"/>
            <a:ext cx="2133600" cy="725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„álló sokaság” vs. „mozgó sokaság”</a:t>
            </a:r>
          </a:p>
          <a:p>
            <a:r>
              <a:rPr lang="hu-HU" dirty="0" smtClean="0"/>
              <a:t>Stock: mennyi víz van a kádban 18:00-kor?</a:t>
            </a:r>
          </a:p>
          <a:p>
            <a:pPr lvl="1"/>
            <a:r>
              <a:rPr lang="hu-HU" dirty="0" smtClean="0"/>
              <a:t>Mértékegység: liter</a:t>
            </a:r>
          </a:p>
          <a:p>
            <a:pPr lvl="1"/>
            <a:r>
              <a:rPr lang="hu-HU" dirty="0" smtClean="0"/>
              <a:t>Idődimenzió: időpont</a:t>
            </a:r>
          </a:p>
          <a:p>
            <a:r>
              <a:rPr lang="hu-HU" dirty="0" smtClean="0"/>
              <a:t>Flow: mennyi víz ment a kádba 17:00</a:t>
            </a:r>
            <a:br>
              <a:rPr lang="hu-HU" dirty="0" smtClean="0"/>
            </a:br>
            <a:r>
              <a:rPr lang="hu-HU" dirty="0" smtClean="0"/>
              <a:t>és 18:00 között?</a:t>
            </a:r>
          </a:p>
          <a:p>
            <a:pPr lvl="1"/>
            <a:r>
              <a:rPr lang="hu-HU" dirty="0" smtClean="0"/>
              <a:t>Mértékegység: liter/óra</a:t>
            </a:r>
          </a:p>
          <a:p>
            <a:pPr lvl="1"/>
            <a:r>
              <a:rPr lang="hu-HU" dirty="0" smtClean="0"/>
              <a:t>Idődimenzió: intervallum </a:t>
            </a:r>
          </a:p>
        </p:txBody>
      </p:sp>
    </p:spTree>
    <p:extLst>
      <p:ext uri="{BB962C8B-B14F-4D97-AF65-F5344CB8AC3E}">
        <p14:creationId xmlns:p14="http://schemas.microsoft.com/office/powerpoint/2010/main" val="3370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Kis kitérő: Stock vs. Flow változók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 smtClean="0"/>
              <a:t>Nemzeti vagyon</a:t>
            </a:r>
          </a:p>
          <a:p>
            <a:pPr lvl="1"/>
            <a:r>
              <a:rPr lang="hu-HU" sz="2800" dirty="0" smtClean="0"/>
              <a:t>Stock mennyiség</a:t>
            </a:r>
          </a:p>
          <a:p>
            <a:pPr lvl="1"/>
            <a:r>
              <a:rPr lang="hu-HU" sz="2800" dirty="0" smtClean="0"/>
              <a:t>Mértékegysége: forint</a:t>
            </a:r>
          </a:p>
          <a:p>
            <a:pPr lvl="1"/>
            <a:r>
              <a:rPr lang="hu-HU" sz="2800" dirty="0" smtClean="0"/>
              <a:t>Természeti tőke, tárgyiasult tőke, eszmei vagyon, stb.</a:t>
            </a:r>
          </a:p>
          <a:p>
            <a:pPr lvl="1"/>
            <a:r>
              <a:rPr lang="hu-HU" sz="2800" dirty="0" smtClean="0"/>
              <a:t>Mekkora? Passz.</a:t>
            </a:r>
          </a:p>
          <a:p>
            <a:r>
              <a:rPr lang="hu-HU" sz="3200" dirty="0" smtClean="0"/>
              <a:t>Nemzeti jövedelem</a:t>
            </a:r>
          </a:p>
          <a:p>
            <a:pPr lvl="1"/>
            <a:r>
              <a:rPr lang="hu-HU" sz="2800" dirty="0" smtClean="0"/>
              <a:t>Flow mennyiség</a:t>
            </a:r>
          </a:p>
          <a:p>
            <a:pPr lvl="1"/>
            <a:r>
              <a:rPr lang="hu-HU" sz="2800" dirty="0" smtClean="0"/>
              <a:t>Mértékegysége: forint / év</a:t>
            </a:r>
          </a:p>
          <a:p>
            <a:pPr lvl="1"/>
            <a:r>
              <a:rPr lang="hu-HU" sz="2800" dirty="0" smtClean="0"/>
              <a:t>Kb. 40 ezer milliárd forint / év (</a:t>
            </a:r>
            <a:r>
              <a:rPr lang="hu-HU" sz="2800" dirty="0" err="1" smtClean="0"/>
              <a:t>wiki</a:t>
            </a:r>
            <a:r>
              <a:rPr lang="hu-HU" sz="2800" dirty="0" smtClean="0"/>
              <a:t>: 132 260 millió USD, forrás: IMF, 2013)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 elég értelmetlen összehasonlítás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870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65" y="870857"/>
            <a:ext cx="7987862" cy="557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101600" y="6487886"/>
            <a:ext cx="835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Forrás: </a:t>
            </a:r>
            <a:r>
              <a:rPr lang="hu-HU" dirty="0">
                <a:hlinkClick r:id="rId4"/>
              </a:rPr>
              <a:t>http://</a:t>
            </a:r>
            <a:r>
              <a:rPr lang="hu-HU" dirty="0" smtClean="0">
                <a:hlinkClick r:id="rId4"/>
              </a:rPr>
              <a:t>knoema.com/wqezguc/world-s-billionaires-wealth-vs-countries-gdp</a:t>
            </a:r>
            <a:r>
              <a:rPr lang="hu-H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„…megtermelt…”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Csak az éppen megtermelt dolog számít bele</a:t>
            </a:r>
          </a:p>
          <a:p>
            <a:r>
              <a:rPr lang="hu-HU" dirty="0" smtClean="0"/>
              <a:t>Pl. használt autó vásárlása esetén, az autó értéke nem növeli a GDP-t; új autó vásárlása esetén növeli!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304800" y="497118"/>
            <a:ext cx="8839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hu-HU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Az alumínium piaca</a:t>
            </a:r>
            <a:endParaRPr lang="en-US" altLang="en-US" sz="2800" dirty="0" smtClean="0">
              <a:solidFill>
                <a:srgbClr val="7E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31189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8A3CAAE0-4FE5-4AAA-8AB8-BB5235882B59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>
              <a:latin typeface="+mn-lt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7310" y="1348012"/>
            <a:ext cx="5991680" cy="3767138"/>
            <a:chOff x="-742920" y="1777706"/>
            <a:chExt cx="5992650" cy="3768044"/>
          </a:xfrm>
        </p:grpSpPr>
        <p:sp>
          <p:nvSpPr>
            <p:cNvPr id="6" name="Rectangle 5"/>
            <p:cNvSpPr/>
            <p:nvPr/>
          </p:nvSpPr>
          <p:spPr>
            <a:xfrm>
              <a:off x="729386" y="2030180"/>
              <a:ext cx="4520344" cy="3504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sz="2000" dirty="0"/>
            </a:p>
          </p:txBody>
        </p:sp>
        <p:grpSp>
          <p:nvGrpSpPr>
            <p:cNvPr id="48134" name="Group 5"/>
            <p:cNvGrpSpPr>
              <a:grpSpLocks/>
            </p:cNvGrpSpPr>
            <p:nvPr/>
          </p:nvGrpSpPr>
          <p:grpSpPr bwMode="auto">
            <a:xfrm>
              <a:off x="-742920" y="1777706"/>
              <a:ext cx="1470718" cy="3768044"/>
              <a:chOff x="358723" y="1196451"/>
              <a:chExt cx="1470718" cy="3767352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26732" y="3161094"/>
                <a:ext cx="3591129" cy="142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36" name="TextBox 8"/>
              <p:cNvSpPr txBox="1">
                <a:spLocks noChangeArrowheads="1"/>
              </p:cNvSpPr>
              <p:nvPr/>
            </p:nvSpPr>
            <p:spPr bwMode="auto">
              <a:xfrm>
                <a:off x="358723" y="1196451"/>
                <a:ext cx="1435101" cy="10157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2000" dirty="0"/>
                  <a:t>Alumínium ára</a:t>
                </a:r>
              </a:p>
              <a:p>
                <a:pPr algn="r" eaLnBrk="1" hangingPunct="1"/>
                <a:endParaRPr lang="en-US" altLang="en-US" sz="2000" dirty="0"/>
              </a:p>
            </p:txBody>
          </p:sp>
        </p:grp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134278" y="5115151"/>
            <a:ext cx="5587318" cy="712719"/>
            <a:chOff x="1676400" y="5181600"/>
            <a:chExt cx="5587098" cy="71421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828794" y="5181600"/>
              <a:ext cx="44368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39" name="TextBox 11"/>
            <p:cNvSpPr txBox="1">
              <a:spLocks noChangeArrowheads="1"/>
            </p:cNvSpPr>
            <p:nvPr/>
          </p:nvSpPr>
          <p:spPr bwMode="auto">
            <a:xfrm>
              <a:off x="5510760" y="5186443"/>
              <a:ext cx="1752738" cy="709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altLang="en-US" sz="2000" dirty="0"/>
                <a:t>Aluminum</a:t>
              </a:r>
              <a:r>
                <a:rPr lang="hu-HU" altLang="en-US" sz="2000" dirty="0"/>
                <a:t> mennyisége</a:t>
              </a:r>
              <a:endParaRPr lang="en-US" altLang="en-US" sz="2000" dirty="0"/>
            </a:p>
          </p:txBody>
        </p:sp>
        <p:sp>
          <p:nvSpPr>
            <p:cNvPr id="48140" name="TextBox 12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327321" cy="40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0</a:t>
              </a:r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2710540" y="2241775"/>
            <a:ext cx="4548602" cy="2856056"/>
            <a:chOff x="2720574" y="2824330"/>
            <a:chExt cx="5078647" cy="387428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720574" y="2824330"/>
              <a:ext cx="3924292" cy="2965325"/>
            </a:xfrm>
            <a:prstGeom prst="line">
              <a:avLst/>
            </a:prstGeom>
            <a:ln w="38100">
              <a:solidFill>
                <a:srgbClr val="000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43" name="TextBox 15"/>
            <p:cNvSpPr txBox="1">
              <a:spLocks noChangeArrowheads="1"/>
            </p:cNvSpPr>
            <p:nvPr/>
          </p:nvSpPr>
          <p:spPr bwMode="auto">
            <a:xfrm>
              <a:off x="5318202" y="5738355"/>
              <a:ext cx="2481019" cy="960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2000" dirty="0"/>
                <a:t>Kereslet</a:t>
              </a:r>
              <a:endParaRPr lang="en-US" altLang="en-US" sz="2000" dirty="0"/>
            </a:p>
            <a:p>
              <a:pPr algn="ctr" eaLnBrk="1" hangingPunct="1"/>
              <a:r>
                <a:rPr lang="en-US" altLang="en-US" sz="2000" dirty="0"/>
                <a:t>(</a:t>
              </a:r>
              <a:r>
                <a:rPr lang="hu-HU" altLang="en-US" sz="2000" dirty="0"/>
                <a:t>egyéni értékelés</a:t>
              </a:r>
              <a:r>
                <a:rPr lang="en-US" altLang="en-US" sz="2000" dirty="0"/>
                <a:t>)</a:t>
              </a:r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912153" y="1738537"/>
            <a:ext cx="4122573" cy="2700338"/>
            <a:chOff x="2898187" y="4518891"/>
            <a:chExt cx="4604816" cy="3663241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2898187" y="5395399"/>
              <a:ext cx="3594275" cy="2786733"/>
            </a:xfrm>
            <a:prstGeom prst="line">
              <a:avLst/>
            </a:prstGeom>
            <a:ln w="38100">
              <a:solidFill>
                <a:srgbClr val="000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46" name="TextBox 92"/>
            <p:cNvSpPr txBox="1">
              <a:spLocks noChangeArrowheads="1"/>
            </p:cNvSpPr>
            <p:nvPr/>
          </p:nvSpPr>
          <p:spPr bwMode="auto">
            <a:xfrm>
              <a:off x="5275242" y="4518891"/>
              <a:ext cx="2227761" cy="960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2000" dirty="0"/>
                <a:t>Kínálat</a:t>
              </a:r>
              <a:endParaRPr lang="en-US" altLang="en-US" sz="2000" dirty="0"/>
            </a:p>
            <a:p>
              <a:pPr algn="ctr" eaLnBrk="1" hangingPunct="1"/>
              <a:r>
                <a:rPr lang="en-US" altLang="en-US" sz="2000" dirty="0"/>
                <a:t>(</a:t>
              </a:r>
              <a:r>
                <a:rPr lang="hu-HU" altLang="en-US" sz="2000" dirty="0"/>
                <a:t>egyéni költség</a:t>
              </a:r>
              <a:r>
                <a:rPr lang="en-US" altLang="en-US" sz="2000" dirty="0"/>
                <a:t>)</a:t>
              </a:r>
            </a:p>
          </p:txBody>
        </p:sp>
      </p:grpSp>
      <p:sp>
        <p:nvSpPr>
          <p:cNvPr id="20" name="Freeform 183"/>
          <p:cNvSpPr>
            <a:spLocks/>
          </p:cNvSpPr>
          <p:nvPr/>
        </p:nvSpPr>
        <p:spPr bwMode="auto">
          <a:xfrm>
            <a:off x="4477428" y="3332387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4065084" y="3370486"/>
            <a:ext cx="704039" cy="2090744"/>
            <a:chOff x="3814455" y="3220185"/>
            <a:chExt cx="704246" cy="2092127"/>
          </a:xfrm>
        </p:grpSpPr>
        <p:cxnSp>
          <p:nvCxnSpPr>
            <p:cNvPr id="40" name="Straight Connector 39"/>
            <p:cNvCxnSpPr/>
            <p:nvPr/>
          </p:nvCxnSpPr>
          <p:spPr bwMode="auto">
            <a:xfrm rot="5400000">
              <a:off x="3410382" y="4097068"/>
              <a:ext cx="1768057" cy="1429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51" name="TextBox 78"/>
            <p:cNvSpPr txBox="1">
              <a:spLocks noChangeArrowheads="1"/>
            </p:cNvSpPr>
            <p:nvPr/>
          </p:nvSpPr>
          <p:spPr bwMode="auto">
            <a:xfrm>
              <a:off x="3814455" y="4973534"/>
              <a:ext cx="704246" cy="338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Q</a:t>
              </a:r>
              <a:r>
                <a:rPr lang="hu-HU" altLang="en-US" sz="1600" baseline="-25000" dirty="0" smtClean="0"/>
                <a:t>PIACI</a:t>
              </a:r>
              <a:endParaRPr lang="en-US" altLang="en-US" sz="1600" baseline="-25000" dirty="0"/>
            </a:p>
          </p:txBody>
        </p:sp>
      </p:grpSp>
      <p:grpSp>
        <p:nvGrpSpPr>
          <p:cNvPr id="12" name="Group 47"/>
          <p:cNvGrpSpPr>
            <a:grpSpLocks/>
          </p:cNvGrpSpPr>
          <p:nvPr/>
        </p:nvGrpSpPr>
        <p:grpSpPr bwMode="auto">
          <a:xfrm>
            <a:off x="4586967" y="3054574"/>
            <a:ext cx="2066466" cy="400110"/>
            <a:chOff x="5094514" y="2938005"/>
            <a:chExt cx="2067269" cy="399940"/>
          </a:xfrm>
        </p:grpSpPr>
        <p:sp>
          <p:nvSpPr>
            <p:cNvPr id="48153" name="TextBox 92"/>
            <p:cNvSpPr txBox="1">
              <a:spLocks noChangeArrowheads="1"/>
            </p:cNvSpPr>
            <p:nvPr/>
          </p:nvSpPr>
          <p:spPr bwMode="auto">
            <a:xfrm>
              <a:off x="5791965" y="2938005"/>
              <a:ext cx="1369818" cy="399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eaLnBrk="1" hangingPunct="1">
                <a:defRPr sz="1600"/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sz="2000" dirty="0"/>
                <a:t>Egyensúly</a:t>
              </a:r>
              <a:endParaRPr lang="en-US" altLang="en-US" sz="2000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5094514" y="3134776"/>
              <a:ext cx="854407" cy="142814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„…végső felhasználásra szánt…”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600" dirty="0" smtClean="0"/>
              <a:t>Köztes termék NEM számít a GDP-be, csak az, ami végső fogyasztásra kerül! </a:t>
            </a:r>
          </a:p>
          <a:p>
            <a:pPr lvl="1"/>
            <a:r>
              <a:rPr lang="hu-HU" dirty="0" smtClean="0"/>
              <a:t>Faanyag nem, csak a könyv, a bútor, a ház</a:t>
            </a:r>
          </a:p>
          <a:p>
            <a:pPr lvl="1"/>
            <a:r>
              <a:rPr lang="hu-HU" dirty="0" smtClean="0"/>
              <a:t>Kivéve, ha faként exportálják!</a:t>
            </a:r>
          </a:p>
          <a:p>
            <a:r>
              <a:rPr lang="hu-HU" sz="3600" dirty="0" smtClean="0"/>
              <a:t>Hozzáadott értéket mér:</a:t>
            </a:r>
          </a:p>
          <a:p>
            <a:pPr lvl="1"/>
            <a:r>
              <a:rPr lang="hu-HU" dirty="0" smtClean="0"/>
              <a:t>Ha megveszek valamit 100 Ft-ért és csinálok belőle valamit, amit eladok 1000 Ft-ért, akkor 900 Ft-nyi GDP-t termeltem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„…végső felhasználásra szánt…”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600" dirty="0"/>
              <a:t>Miért nem számít a köztes termék?</a:t>
            </a:r>
          </a:p>
          <a:p>
            <a:pPr lvl="1"/>
            <a:r>
              <a:rPr lang="hu-HU" dirty="0"/>
              <a:t>Közbenső termék értéke szerepel a végső termék árában is! Nem akarjuk duplán számolni</a:t>
            </a:r>
            <a:endParaRPr lang="en-US" dirty="0"/>
          </a:p>
          <a:p>
            <a:r>
              <a:rPr lang="hu-HU" sz="3600" dirty="0" smtClean="0"/>
              <a:t>KIVÉTEL! Készletberuházások</a:t>
            </a:r>
          </a:p>
          <a:p>
            <a:pPr lvl="1"/>
            <a:r>
              <a:rPr lang="hu-HU" dirty="0" smtClean="0"/>
              <a:t>Ha megtermelnek egy közbenső terméket, de nem használják fel azonnal, hanem elraktározzák</a:t>
            </a:r>
          </a:p>
          <a:p>
            <a:pPr lvl="1"/>
            <a:r>
              <a:rPr lang="hu-HU" dirty="0" smtClean="0"/>
              <a:t>Amikor eladják a készleteket: csökkenti a GDP-t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„… áruk és szolgáltatások…”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Áruk 	</a:t>
            </a:r>
          </a:p>
          <a:p>
            <a:pPr lvl="1"/>
            <a:r>
              <a:rPr lang="hu-HU" dirty="0" smtClean="0"/>
              <a:t>Élelmiszer, ruházat, autó, …</a:t>
            </a:r>
          </a:p>
          <a:p>
            <a:pPr lvl="1"/>
            <a:r>
              <a:rPr lang="hu-HU" dirty="0" smtClean="0"/>
              <a:t>Pl. kedvenc zenekarom lemeze</a:t>
            </a:r>
          </a:p>
          <a:p>
            <a:r>
              <a:rPr lang="hu-HU" dirty="0" smtClean="0"/>
              <a:t>Szolgáltatások</a:t>
            </a:r>
            <a:endParaRPr lang="hu-HU" dirty="0"/>
          </a:p>
          <a:p>
            <a:pPr lvl="1"/>
            <a:r>
              <a:rPr lang="hu-HU" dirty="0" smtClean="0"/>
              <a:t>Fodrász, nyelvtanfolyam, pszichológus, …</a:t>
            </a:r>
          </a:p>
          <a:p>
            <a:pPr lvl="1"/>
            <a:r>
              <a:rPr lang="hu-HU" dirty="0" smtClean="0"/>
              <a:t>Pl. kedvenc zenekarom koncertje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„… összességének…”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816432"/>
            <a:ext cx="8534400" cy="5410200"/>
          </a:xfrm>
        </p:spPr>
        <p:txBody>
          <a:bodyPr/>
          <a:lstStyle/>
          <a:p>
            <a:r>
              <a:rPr lang="hu-HU" sz="3200" dirty="0" smtClean="0"/>
              <a:t>Cél: átfogó mutató készítése</a:t>
            </a:r>
          </a:p>
          <a:p>
            <a:r>
              <a:rPr lang="hu-HU" sz="3200" dirty="0" smtClean="0"/>
              <a:t>Van, amit könnyű mérni (hajvágás, kocsi, …)</a:t>
            </a:r>
          </a:p>
          <a:p>
            <a:r>
              <a:rPr lang="hu-HU" sz="3200" dirty="0" smtClean="0"/>
              <a:t>Van, amit nem könnyű mérni</a:t>
            </a:r>
          </a:p>
          <a:p>
            <a:pPr lvl="1"/>
            <a:r>
              <a:rPr lang="hu-HU" sz="2800" dirty="0" smtClean="0"/>
              <a:t>Pl. saját lakásban való lakhatás értéke (lakásállomány alapján becsülik)</a:t>
            </a:r>
          </a:p>
          <a:p>
            <a:pPr lvl="1"/>
            <a:r>
              <a:rPr lang="hu-HU" sz="2800" dirty="0" smtClean="0"/>
              <a:t>Kimarad: Törvénytelenül előállított termékek</a:t>
            </a:r>
          </a:p>
          <a:p>
            <a:pPr lvl="2"/>
            <a:r>
              <a:rPr lang="hu-HU" sz="2400" dirty="0" smtClean="0"/>
              <a:t>Szürke (rejtett) – eltitkolt, de amúgy legális </a:t>
            </a:r>
            <a:r>
              <a:rPr lang="hu-HU" sz="2400" dirty="0" err="1" smtClean="0"/>
              <a:t>tev</a:t>
            </a:r>
            <a:r>
              <a:rPr lang="hu-HU" sz="2400" dirty="0" smtClean="0"/>
              <a:t>. – számla nélküli szolgáltatások, </a:t>
            </a:r>
          </a:p>
          <a:p>
            <a:pPr lvl="2"/>
            <a:r>
              <a:rPr lang="hu-HU" sz="2400" dirty="0" smtClean="0"/>
              <a:t>Fekete gazdaság – illegális – pl. </a:t>
            </a:r>
            <a:r>
              <a:rPr lang="hu-HU" sz="2400" dirty="0" err="1" smtClean="0"/>
              <a:t>kábítószerkereskedelem</a:t>
            </a:r>
            <a:r>
              <a:rPr lang="hu-HU" sz="2400" dirty="0" smtClean="0"/>
              <a:t>, prostitúció</a:t>
            </a:r>
          </a:p>
          <a:p>
            <a:pPr lvl="1"/>
            <a:r>
              <a:rPr lang="hu-HU" sz="2800" dirty="0" smtClean="0"/>
              <a:t>Kimarad: Rögtön elfogyasztott termékek</a:t>
            </a:r>
          </a:p>
          <a:p>
            <a:pPr lvl="2"/>
            <a:r>
              <a:rPr lang="hu-HU" sz="2400" dirty="0" smtClean="0"/>
              <a:t>Pl. Otthon termelt zöldség, nagymama vigyáz a gyerekre, …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„… piaci értéke.”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Almát vetünk össze körtével!</a:t>
            </a:r>
          </a:p>
          <a:p>
            <a:r>
              <a:rPr lang="hu-HU" dirty="0" smtClean="0"/>
              <a:t>Hogyan?</a:t>
            </a:r>
          </a:p>
          <a:p>
            <a:r>
              <a:rPr lang="hu-HU" dirty="0" smtClean="0"/>
              <a:t>Piaci ár = a termék értéke, azaz azt mutatja, hogy mennyit hajlandóak fizetni érte az emberek. 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definíció még egyszer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bruttó hazai össztermék (</a:t>
            </a:r>
            <a:r>
              <a:rPr lang="hu-HU" dirty="0" smtClean="0"/>
              <a:t>GDP) az </a:t>
            </a:r>
            <a:r>
              <a:rPr lang="hu-HU" dirty="0"/>
              <a:t>ország területén adott idő </a:t>
            </a:r>
            <a:r>
              <a:rPr lang="hu-HU" dirty="0" smtClean="0"/>
              <a:t>alatt megtermelt</a:t>
            </a:r>
            <a:r>
              <a:rPr lang="hu-HU" dirty="0"/>
              <a:t>, végső felhasználásra szánt áruk és szolgáltatások összességének piaci értéke.</a:t>
            </a:r>
            <a:endParaRPr 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A </a:t>
            </a:r>
            <a:r>
              <a:rPr lang="en-US" altLang="en-US" smtClean="0"/>
              <a:t>GDP</a:t>
            </a:r>
            <a:r>
              <a:rPr lang="hu-HU" altLang="en-US" smtClean="0"/>
              <a:t> összetevői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729348"/>
            <a:ext cx="85344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 GDP a következő tényezők összege:</a:t>
            </a:r>
          </a:p>
          <a:p>
            <a:pPr lvl="1"/>
            <a:r>
              <a:rPr lang="hu-HU" altLang="en-US" dirty="0" smtClean="0"/>
              <a:t>Fogyasztás (C – </a:t>
            </a:r>
            <a:r>
              <a:rPr lang="hu-HU" altLang="en-US" dirty="0" err="1" smtClean="0"/>
              <a:t>consumption</a:t>
            </a:r>
            <a:r>
              <a:rPr lang="hu-HU" altLang="en-US" dirty="0" smtClean="0"/>
              <a:t>) 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Beruházás (I – </a:t>
            </a:r>
            <a:r>
              <a:rPr lang="hu-HU" altLang="en-US" dirty="0" err="1" smtClean="0"/>
              <a:t>investment</a:t>
            </a:r>
            <a:r>
              <a:rPr lang="hu-HU" altLang="en-US" dirty="0"/>
              <a:t>)</a:t>
            </a:r>
            <a:endParaRPr lang="en-US" altLang="en-US" dirty="0" smtClean="0"/>
          </a:p>
          <a:p>
            <a:pPr lvl="1"/>
            <a:r>
              <a:rPr lang="hu-HU" altLang="en-US" dirty="0"/>
              <a:t>K</a:t>
            </a:r>
            <a:r>
              <a:rPr lang="hu-HU" altLang="en-US" dirty="0" smtClean="0"/>
              <a:t>ormányzati kiadás (G – </a:t>
            </a:r>
            <a:r>
              <a:rPr lang="hu-HU" altLang="en-US" dirty="0" err="1" smtClean="0"/>
              <a:t>government</a:t>
            </a:r>
            <a:r>
              <a:rPr lang="hu-HU" altLang="en-US" dirty="0" smtClean="0"/>
              <a:t> </a:t>
            </a:r>
            <a:r>
              <a:rPr lang="hu-HU" altLang="en-US" dirty="0" err="1" smtClean="0"/>
              <a:t>spending</a:t>
            </a:r>
            <a:r>
              <a:rPr lang="hu-HU" altLang="en-US" dirty="0" smtClean="0"/>
              <a:t>)</a:t>
            </a:r>
            <a:endParaRPr lang="en-US" altLang="en-US" dirty="0" smtClean="0"/>
          </a:p>
          <a:p>
            <a:pPr lvl="1"/>
            <a:r>
              <a:rPr lang="hu-HU" altLang="en-US" dirty="0"/>
              <a:t>N</a:t>
            </a:r>
            <a:r>
              <a:rPr lang="hu-HU" altLang="en-US" dirty="0" smtClean="0"/>
              <a:t>ettó export (NX)</a:t>
            </a:r>
          </a:p>
          <a:p>
            <a:pPr lvl="1"/>
            <a:endParaRPr lang="hu-HU" altLang="en-US" sz="2400" dirty="0" smtClean="0"/>
          </a:p>
          <a:p>
            <a:pPr marL="457200" lvl="1" indent="0" algn="ctr">
              <a:buNone/>
            </a:pPr>
            <a:r>
              <a:rPr lang="en-US" altLang="en-US" sz="4000" dirty="0" smtClean="0"/>
              <a:t>Y </a:t>
            </a:r>
            <a:r>
              <a:rPr lang="en-US" altLang="en-US" sz="4000" dirty="0"/>
              <a:t>= C + I + G + </a:t>
            </a:r>
            <a:r>
              <a:rPr lang="en-US" altLang="en-US" sz="4000" dirty="0" smtClean="0"/>
              <a:t>NX</a:t>
            </a:r>
            <a:endParaRPr lang="hu-HU" altLang="en-US" sz="4000" dirty="0" smtClean="0"/>
          </a:p>
          <a:p>
            <a:pPr lvl="1"/>
            <a:endParaRPr lang="hu-HU" altLang="en-US" sz="2400" dirty="0" smtClean="0"/>
          </a:p>
          <a:p>
            <a:pPr lvl="1"/>
            <a:r>
              <a:rPr lang="hu-HU" altLang="en-US" dirty="0" smtClean="0"/>
              <a:t>Ez egy azonosság: definícióból adódóan mindig teljesül!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8C26A5-9DBE-4E50-85D4-DB7F88AFFD48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5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A </a:t>
            </a:r>
            <a:r>
              <a:rPr lang="en-US" altLang="en-US" smtClean="0"/>
              <a:t>GDP</a:t>
            </a:r>
            <a:r>
              <a:rPr lang="hu-HU" altLang="en-US" smtClean="0"/>
              <a:t> összetevői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787404"/>
            <a:ext cx="85344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>
                <a:solidFill>
                  <a:srgbClr val="C00000"/>
                </a:solidFill>
              </a:rPr>
              <a:t>Fogyasztás (C)</a:t>
            </a:r>
            <a:endParaRPr lang="en-US" altLang="en-US" b="1" dirty="0" smtClean="0"/>
          </a:p>
          <a:p>
            <a:pPr lvl="1"/>
            <a:r>
              <a:rPr lang="hu-HU" altLang="en-US" dirty="0" smtClean="0"/>
              <a:t>Háztartások javakra </a:t>
            </a:r>
            <a:r>
              <a:rPr lang="hu-HU" altLang="en-US" dirty="0"/>
              <a:t>és </a:t>
            </a:r>
            <a:r>
              <a:rPr lang="hu-HU" altLang="en-US" dirty="0" smtClean="0"/>
              <a:t>szolgáltatásokra fordított </a:t>
            </a:r>
            <a:r>
              <a:rPr lang="hu-HU" altLang="en-US" dirty="0" smtClean="0"/>
              <a:t>kiadásai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Kivétel</a:t>
            </a:r>
            <a:r>
              <a:rPr lang="hu-HU" altLang="en-US" dirty="0" smtClean="0"/>
              <a:t>: ingatlan </a:t>
            </a:r>
            <a:r>
              <a:rPr lang="hu-HU" altLang="en-US" dirty="0" smtClean="0"/>
              <a:t>vásárlása – Miért?</a:t>
            </a:r>
            <a:endParaRPr lang="en-US" altLang="en-US" dirty="0" smtClean="0"/>
          </a:p>
          <a:p>
            <a:r>
              <a:rPr lang="hu-HU" altLang="en-US" dirty="0" smtClean="0">
                <a:solidFill>
                  <a:srgbClr val="C00000"/>
                </a:solidFill>
              </a:rPr>
              <a:t>Beruházás (I)</a:t>
            </a:r>
            <a:endParaRPr lang="en-US" altLang="en-US" dirty="0" smtClean="0">
              <a:solidFill>
                <a:srgbClr val="C00000"/>
              </a:solidFill>
            </a:endParaRPr>
          </a:p>
          <a:p>
            <a:pPr lvl="1"/>
            <a:r>
              <a:rPr lang="hu-HU" altLang="en-US" dirty="0" smtClean="0"/>
              <a:t>Olyan termékek vásárlása, amelyeket a jövőben további termékek előállítására használnak</a:t>
            </a:r>
          </a:p>
          <a:p>
            <a:pPr lvl="1"/>
            <a:r>
              <a:rPr lang="hu-HU" altLang="en-US" dirty="0" smtClean="0"/>
              <a:t>Termelőeszközök</a:t>
            </a:r>
            <a:r>
              <a:rPr lang="hu-HU" altLang="en-US" dirty="0" smtClean="0"/>
              <a:t>, készletek, építmények </a:t>
            </a:r>
            <a:r>
              <a:rPr lang="hu-HU" altLang="en-US" dirty="0" smtClean="0"/>
              <a:t>vásárlása, ingatlan </a:t>
            </a:r>
            <a:r>
              <a:rPr lang="hu-HU" altLang="en-US" dirty="0" smtClean="0"/>
              <a:t>vásárlást </a:t>
            </a:r>
            <a:r>
              <a:rPr lang="hu-HU" altLang="en-US" dirty="0" smtClean="0"/>
              <a:t>tartalmazza (!)</a:t>
            </a:r>
          </a:p>
          <a:p>
            <a:pPr lvl="1"/>
            <a:r>
              <a:rPr lang="hu-HU" altLang="en-US" dirty="0" smtClean="0"/>
              <a:t>Nem hétköznapi értelemben!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2D516-428B-4DA3-95CB-3B4CE337B6DC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3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A </a:t>
            </a:r>
            <a:r>
              <a:rPr lang="en-US" altLang="en-US" smtClean="0"/>
              <a:t>GDP</a:t>
            </a:r>
            <a:r>
              <a:rPr lang="hu-HU" altLang="en-US" smtClean="0"/>
              <a:t> összetevői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>
                <a:solidFill>
                  <a:srgbClr val="C00000"/>
                </a:solidFill>
              </a:rPr>
              <a:t>Kormányzati </a:t>
            </a:r>
            <a:r>
              <a:rPr lang="hu-HU" altLang="en-US" dirty="0" smtClean="0">
                <a:solidFill>
                  <a:srgbClr val="C00000"/>
                </a:solidFill>
              </a:rPr>
              <a:t>kiadások (G)</a:t>
            </a:r>
            <a:endParaRPr lang="en-US" altLang="en-US" dirty="0" smtClean="0">
              <a:solidFill>
                <a:srgbClr val="C00000"/>
              </a:solidFill>
            </a:endParaRPr>
          </a:p>
          <a:p>
            <a:pPr lvl="1"/>
            <a:r>
              <a:rPr lang="hu-HU" altLang="en-US" dirty="0" smtClean="0"/>
              <a:t>Állam </a:t>
            </a:r>
            <a:r>
              <a:rPr lang="hu-HU" altLang="en-US" dirty="0" smtClean="0"/>
              <a:t>jószágokra </a:t>
            </a:r>
            <a:r>
              <a:rPr lang="hu-HU" altLang="en-US" dirty="0" smtClean="0"/>
              <a:t>és szolgáltatásokra fordított </a:t>
            </a:r>
            <a:r>
              <a:rPr lang="hu-HU" altLang="en-US" dirty="0" smtClean="0"/>
              <a:t>kiadásai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Helyi, állami </a:t>
            </a:r>
            <a:r>
              <a:rPr lang="hu-HU" altLang="en-US" dirty="0" smtClean="0"/>
              <a:t>(vagy szövetségi) kormánytól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Nem tartalmazza a </a:t>
            </a:r>
            <a:r>
              <a:rPr lang="hu-HU" altLang="en-US" dirty="0" smtClean="0"/>
              <a:t>transzfereket (kifizetett támogatások, beszedett adók, stb. – ezek jövedelmet csoportosítanak át, de nem termelnek újat)</a:t>
            </a:r>
          </a:p>
          <a:p>
            <a:pPr lvl="2"/>
            <a:r>
              <a:rPr lang="hu-HU" altLang="en-US" dirty="0" smtClean="0"/>
              <a:t>Pl. de pl. tanárok fizetése beleszámít, …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DBB5D-B9D9-4473-B86C-7C77C23866C8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2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A </a:t>
            </a:r>
            <a:r>
              <a:rPr lang="en-US" altLang="en-US" smtClean="0"/>
              <a:t>GDP</a:t>
            </a:r>
            <a:r>
              <a:rPr lang="hu-HU" altLang="en-US" smtClean="0"/>
              <a:t> összetevői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Net</a:t>
            </a:r>
            <a:r>
              <a:rPr lang="hu-HU" altLang="en-US" dirty="0" smtClean="0">
                <a:solidFill>
                  <a:srgbClr val="C00000"/>
                </a:solidFill>
              </a:rPr>
              <a:t>tó</a:t>
            </a:r>
            <a:r>
              <a:rPr lang="en-US" altLang="en-US" dirty="0" smtClean="0">
                <a:solidFill>
                  <a:srgbClr val="C00000"/>
                </a:solidFill>
              </a:rPr>
              <a:t> export = </a:t>
            </a:r>
            <a:r>
              <a:rPr lang="en-US" altLang="en-US" dirty="0" smtClean="0"/>
              <a:t>Export </a:t>
            </a:r>
            <a:r>
              <a:rPr lang="en-US" altLang="en-US" dirty="0" smtClean="0"/>
              <a:t>– Import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Export</a:t>
            </a:r>
          </a:p>
          <a:p>
            <a:pPr lvl="2"/>
            <a:r>
              <a:rPr lang="hu-HU" altLang="en-US" dirty="0" smtClean="0"/>
              <a:t>Külföldre eladott termékek</a:t>
            </a:r>
          </a:p>
          <a:p>
            <a:pPr lvl="1"/>
            <a:r>
              <a:rPr lang="en-US" altLang="en-US" dirty="0" smtClean="0"/>
              <a:t>Import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Belföldön vásárolt külföldi termékek</a:t>
            </a:r>
          </a:p>
          <a:p>
            <a:pPr lvl="2"/>
            <a:r>
              <a:rPr lang="hu-HU" altLang="en-US" dirty="0" smtClean="0">
                <a:sym typeface="Wingdings" panose="05000000000000000000" pitchFamily="2" charset="2"/>
              </a:rPr>
              <a:t>Le kell vonni, mert a GDP többi eleme már tartalmazza, de nem hazai termék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4295BB-ADF0-4EF4-805E-3F23813490F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5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smtClean="0">
                <a:solidFill>
                  <a:srgbClr val="000070"/>
                </a:solidFill>
              </a:rPr>
              <a:t>Externáliák</a:t>
            </a:r>
            <a:r>
              <a:rPr lang="en-US" altLang="en-US" sz="4000" smtClean="0">
                <a:solidFill>
                  <a:srgbClr val="000070"/>
                </a:solidFill>
              </a:rPr>
              <a:t> </a:t>
            </a:r>
            <a:r>
              <a:rPr lang="hu-HU" altLang="en-US" sz="4000" smtClean="0">
                <a:solidFill>
                  <a:srgbClr val="000070"/>
                </a:solidFill>
              </a:rPr>
              <a:t>és piaci hatékonyság</a:t>
            </a:r>
            <a:endParaRPr lang="en-US" altLang="en-US" sz="400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>
                <a:solidFill>
                  <a:srgbClr val="C00000"/>
                </a:solidFill>
              </a:rPr>
              <a:t>Negatív externália</a:t>
            </a:r>
            <a:endParaRPr lang="en-US" altLang="en-US" sz="3400" dirty="0" smtClean="0">
              <a:solidFill>
                <a:srgbClr val="C00000"/>
              </a:solidFill>
            </a:endParaRPr>
          </a:p>
          <a:p>
            <a:pPr lvl="1"/>
            <a:r>
              <a:rPr lang="hu-HU" altLang="en-US" sz="3200" dirty="0" smtClean="0"/>
              <a:t>Pl. környezetszennyezés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Alumínium termelésének társadalmi költsége</a:t>
            </a:r>
            <a:r>
              <a:rPr lang="hu-HU" altLang="en-US" sz="3200" dirty="0"/>
              <a:t> n</a:t>
            </a:r>
            <a:r>
              <a:rPr lang="hu-HU" altLang="en-US" sz="3200" dirty="0" smtClean="0"/>
              <a:t>agyobb, mint a termelők költsége</a:t>
            </a:r>
            <a:endParaRPr lang="en-US" altLang="en-US" sz="2800" dirty="0" smtClean="0"/>
          </a:p>
          <a:p>
            <a:pPr lvl="1"/>
            <a:r>
              <a:rPr lang="hu-HU" altLang="en-US" sz="3200" dirty="0" smtClean="0"/>
              <a:t>Társadalmi költség – Kínálat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Termelők egyéni költsége</a:t>
            </a:r>
            <a:endParaRPr lang="en-US" altLang="en-US" sz="2800" dirty="0" smtClean="0"/>
          </a:p>
          <a:p>
            <a:pPr lvl="2"/>
            <a:r>
              <a:rPr lang="hu-HU" altLang="en-US" sz="2800" dirty="0" smtClean="0"/>
              <a:t>Valamint az externália által kedvezőtlen érintettek költségei</a:t>
            </a:r>
            <a:endParaRPr lang="en-US" altLang="en-US" sz="2800" dirty="0" smtClean="0"/>
          </a:p>
          <a:p>
            <a:pPr lvl="1"/>
            <a:r>
              <a:rPr lang="hu-HU" altLang="en-US" sz="3200" dirty="0" smtClean="0"/>
              <a:t>Társadalmi költség görbe – Kínálati görbe felett</a:t>
            </a:r>
            <a:endParaRPr lang="en-US" alt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DA2357F-22C0-474F-B931-BE30C69BE68D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GDP azonosság értelme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altLang="en-US" sz="4000" dirty="0"/>
              <a:t>Y = C + I + G + NX</a:t>
            </a:r>
            <a:endParaRPr lang="hu-HU" altLang="en-US" sz="4000" dirty="0"/>
          </a:p>
          <a:p>
            <a:r>
              <a:rPr lang="hu-HU" dirty="0" smtClean="0"/>
              <a:t>Amit a gazdaság megtermel egy évben (Y), azt </a:t>
            </a:r>
          </a:p>
          <a:p>
            <a:pPr lvl="1"/>
            <a:r>
              <a:rPr lang="hu-HU" dirty="0" smtClean="0"/>
              <a:t>Vagy elfogyasztják a háztartások (C)</a:t>
            </a:r>
          </a:p>
          <a:p>
            <a:pPr lvl="1"/>
            <a:r>
              <a:rPr lang="hu-HU" dirty="0" smtClean="0"/>
              <a:t>Vagy visszaforgatjuk a termelésbe (I)</a:t>
            </a:r>
          </a:p>
          <a:p>
            <a:pPr lvl="1"/>
            <a:r>
              <a:rPr lang="hu-HU" dirty="0" smtClean="0"/>
              <a:t>Vagy elfogyasztja a kormány (G)</a:t>
            </a:r>
          </a:p>
          <a:p>
            <a:pPr lvl="1"/>
            <a:r>
              <a:rPr lang="hu-HU" dirty="0" smtClean="0"/>
              <a:t>Vagy exportáljuk (NX)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GDP azonosság értelme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/>
              <a:t>Y,I,C,G,NX: Ezek is FLOW típusú mennyiségek</a:t>
            </a:r>
          </a:p>
          <a:p>
            <a:pPr lvl="1"/>
            <a:r>
              <a:rPr lang="hu-HU" sz="2800" dirty="0" smtClean="0"/>
              <a:t>Fogyasztás </a:t>
            </a:r>
            <a:r>
              <a:rPr lang="hu-HU" sz="2800" dirty="0"/>
              <a:t>egy évben (</a:t>
            </a:r>
            <a:r>
              <a:rPr lang="hu-HU" sz="2800" dirty="0" smtClean="0"/>
              <a:t>C)</a:t>
            </a:r>
          </a:p>
          <a:p>
            <a:pPr lvl="1"/>
            <a:r>
              <a:rPr lang="hu-HU" sz="2800" dirty="0" smtClean="0"/>
              <a:t>Kormányzati </a:t>
            </a:r>
            <a:r>
              <a:rPr lang="hu-HU" sz="2800" dirty="0"/>
              <a:t>vásárlás egy évben (G)</a:t>
            </a:r>
          </a:p>
          <a:p>
            <a:pPr lvl="2"/>
            <a:r>
              <a:rPr lang="hu-HU" sz="2400" dirty="0" smtClean="0"/>
              <a:t>Amit </a:t>
            </a:r>
            <a:r>
              <a:rPr lang="hu-HU" sz="2400" dirty="0"/>
              <a:t>a háztartás, vagy a kormány elfogyaszt, az attól kezdve „nincs”</a:t>
            </a:r>
          </a:p>
          <a:p>
            <a:pPr lvl="1"/>
            <a:r>
              <a:rPr lang="hu-HU" sz="2800" dirty="0" smtClean="0"/>
              <a:t>Beruházás </a:t>
            </a:r>
            <a:r>
              <a:rPr lang="hu-HU" sz="2800" dirty="0"/>
              <a:t>egy évben(I)</a:t>
            </a:r>
          </a:p>
          <a:p>
            <a:pPr lvl="2"/>
            <a:r>
              <a:rPr lang="hu-HU" sz="2400" dirty="0" smtClean="0"/>
              <a:t>Mindaz</a:t>
            </a:r>
            <a:r>
              <a:rPr lang="hu-HU" sz="2400" dirty="0"/>
              <a:t>, amelyet a jövőbeli termelésbe </a:t>
            </a:r>
            <a:r>
              <a:rPr lang="hu-HU" sz="2400" dirty="0" smtClean="0"/>
              <a:t>visszaforgatnak</a:t>
            </a:r>
          </a:p>
          <a:p>
            <a:pPr lvl="2"/>
            <a:r>
              <a:rPr lang="hu-HU" sz="2400" dirty="0" smtClean="0"/>
              <a:t>A </a:t>
            </a:r>
            <a:r>
              <a:rPr lang="hu-HU" sz="2400" dirty="0"/>
              <a:t>tőkeállomány (</a:t>
            </a:r>
            <a:r>
              <a:rPr lang="hu-HU" sz="2400" dirty="0" err="1"/>
              <a:t>stock</a:t>
            </a:r>
            <a:r>
              <a:rPr lang="hu-HU" sz="2400" dirty="0"/>
              <a:t>) változását </a:t>
            </a:r>
            <a:r>
              <a:rPr lang="hu-HU" sz="2400" dirty="0" smtClean="0"/>
              <a:t>méri</a:t>
            </a:r>
          </a:p>
          <a:p>
            <a:pPr lvl="2"/>
            <a:r>
              <a:rPr lang="hu-HU" sz="2400" dirty="0" smtClean="0"/>
              <a:t>A </a:t>
            </a:r>
            <a:r>
              <a:rPr lang="hu-HU" sz="2400" dirty="0"/>
              <a:t>2010-es beruházás a 2010-es és a 2011-es tőkeállomány közti </a:t>
            </a:r>
            <a:r>
              <a:rPr lang="hu-HU" sz="2400" dirty="0"/>
              <a:t>különbség </a:t>
            </a:r>
            <a:r>
              <a:rPr lang="hu-HU" sz="2400" dirty="0"/>
              <a:t>(és az amortizáció)</a:t>
            </a:r>
          </a:p>
          <a:p>
            <a:pPr lvl="1"/>
            <a:r>
              <a:rPr lang="hu-HU" sz="3000" dirty="0" smtClean="0"/>
              <a:t>Nettó </a:t>
            </a:r>
            <a:r>
              <a:rPr lang="hu-HU" sz="3000" dirty="0"/>
              <a:t>export (NX</a:t>
            </a:r>
            <a:r>
              <a:rPr lang="hu-HU" sz="3000" dirty="0" smtClean="0"/>
              <a:t>)</a:t>
            </a:r>
            <a:endParaRPr lang="hu-HU" sz="3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Re</a:t>
            </a:r>
            <a:r>
              <a:rPr lang="hu-HU" altLang="en-US" smtClean="0"/>
              <a:t>á</a:t>
            </a:r>
            <a:r>
              <a:rPr lang="en-US" altLang="en-US" smtClean="0"/>
              <a:t>l </a:t>
            </a:r>
            <a:r>
              <a:rPr lang="hu-HU" altLang="en-US" smtClean="0"/>
              <a:t>és n</a:t>
            </a:r>
            <a:r>
              <a:rPr lang="en-US" altLang="en-US" smtClean="0"/>
              <a:t>omin</a:t>
            </a:r>
            <a:r>
              <a:rPr lang="hu-HU" altLang="en-US" smtClean="0"/>
              <a:t>ális</a:t>
            </a:r>
            <a:r>
              <a:rPr lang="en-US" altLang="en-US" smtClean="0"/>
              <a:t> GDP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990600"/>
            <a:ext cx="87630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Teljes kiadás nő egyik évről a másikra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A gazdaság a </a:t>
            </a:r>
            <a:r>
              <a:rPr lang="hu-HU" altLang="en-US" dirty="0" smtClean="0"/>
              <a:t>jószágok és szolgáltatások nagyobb mennyiségét állítja elő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És/vagy a javak és szolgáltatások magasabb áron cserélnek </a:t>
            </a:r>
            <a:r>
              <a:rPr lang="hu-HU" altLang="en-US" dirty="0" smtClean="0"/>
              <a:t>gazdát	</a:t>
            </a:r>
          </a:p>
          <a:p>
            <a:r>
              <a:rPr lang="hu-HU" altLang="en-US" dirty="0" smtClean="0">
                <a:sym typeface="Wingdings" panose="05000000000000000000" pitchFamily="2" charset="2"/>
              </a:rPr>
              <a:t> Nominális vs. Reál GDP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A01BB6-CB1A-4D04-B17A-878D1B6E0776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Re</a:t>
            </a:r>
            <a:r>
              <a:rPr lang="hu-HU" altLang="en-US" smtClean="0"/>
              <a:t>á</a:t>
            </a:r>
            <a:r>
              <a:rPr lang="en-US" altLang="en-US" smtClean="0"/>
              <a:t>l </a:t>
            </a:r>
            <a:r>
              <a:rPr lang="hu-HU" altLang="en-US" smtClean="0"/>
              <a:t>és n</a:t>
            </a:r>
            <a:r>
              <a:rPr lang="en-US" altLang="en-US" smtClean="0"/>
              <a:t>omin</a:t>
            </a:r>
            <a:r>
              <a:rPr lang="hu-HU" altLang="en-US" smtClean="0"/>
              <a:t>ális</a:t>
            </a:r>
            <a:r>
              <a:rPr lang="en-US" altLang="en-US" smtClean="0"/>
              <a:t> GDP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859974"/>
            <a:ext cx="87630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/>
              <a:t>Nominális GDP</a:t>
            </a:r>
            <a:endParaRPr lang="en-US" altLang="en-US" dirty="0"/>
          </a:p>
          <a:p>
            <a:pPr lvl="1"/>
            <a:r>
              <a:rPr lang="hu-HU" altLang="en-US" dirty="0"/>
              <a:t>Jószágok és szolgáltatások </a:t>
            </a:r>
            <a:r>
              <a:rPr lang="hu-HU" altLang="en-US" dirty="0" smtClean="0"/>
              <a:t>termelése mostani </a:t>
            </a:r>
            <a:r>
              <a:rPr lang="hu-HU" altLang="en-US" dirty="0"/>
              <a:t>árakon </a:t>
            </a:r>
            <a:r>
              <a:rPr lang="hu-HU" altLang="en-US" dirty="0" smtClean="0"/>
              <a:t>értékelve</a:t>
            </a:r>
          </a:p>
          <a:p>
            <a:r>
              <a:rPr lang="en-US" altLang="en-US" dirty="0" smtClean="0"/>
              <a:t>Re</a:t>
            </a:r>
            <a:r>
              <a:rPr lang="hu-HU" altLang="en-US" dirty="0" smtClean="0"/>
              <a:t>á</a:t>
            </a:r>
            <a:r>
              <a:rPr lang="en-US" altLang="en-US" dirty="0" smtClean="0"/>
              <a:t>l GDP</a:t>
            </a:r>
          </a:p>
          <a:p>
            <a:pPr lvl="1"/>
            <a:r>
              <a:rPr lang="hu-HU" altLang="en-US" dirty="0" smtClean="0"/>
              <a:t>Jószágok és szolgáltatások </a:t>
            </a:r>
            <a:r>
              <a:rPr lang="hu-HU" altLang="en-US" dirty="0" smtClean="0"/>
              <a:t>termelése</a:t>
            </a:r>
            <a:r>
              <a:rPr lang="hu-HU" altLang="en-US" dirty="0"/>
              <a:t> </a:t>
            </a:r>
            <a:r>
              <a:rPr lang="hu-HU" altLang="en-US" dirty="0" smtClean="0"/>
              <a:t>konstans </a:t>
            </a:r>
            <a:r>
              <a:rPr lang="hu-HU" altLang="en-US" dirty="0" smtClean="0"/>
              <a:t>árakon értékelve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Ki kell nevezni egy évet bázisévnek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Nem hatnak rá az árváltozások</a:t>
            </a:r>
            <a:endParaRPr lang="en-US" altLang="en-US" dirty="0" smtClean="0"/>
          </a:p>
          <a:p>
            <a:r>
              <a:rPr lang="hu-HU" altLang="en-US" dirty="0" smtClean="0"/>
              <a:t>A bázis évben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Nomin</a:t>
            </a:r>
            <a:r>
              <a:rPr lang="hu-HU" altLang="en-US" dirty="0" err="1" smtClean="0"/>
              <a:t>ális</a:t>
            </a:r>
            <a:r>
              <a:rPr lang="en-US" altLang="en-US" dirty="0" smtClean="0"/>
              <a:t> GDP = Re</a:t>
            </a:r>
            <a:r>
              <a:rPr lang="hu-HU" altLang="en-US" dirty="0" smtClean="0"/>
              <a:t>á</a:t>
            </a:r>
            <a:r>
              <a:rPr lang="en-US" altLang="en-US" dirty="0" smtClean="0"/>
              <a:t>l GDP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208D0-A973-4493-AABB-5845D0FA9B1E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xfrm>
            <a:off x="217716" y="337464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Re</a:t>
            </a:r>
            <a:r>
              <a:rPr lang="hu-HU" altLang="en-US" dirty="0" smtClean="0"/>
              <a:t>á</a:t>
            </a:r>
            <a:r>
              <a:rPr lang="en-US" altLang="en-US" dirty="0" smtClean="0"/>
              <a:t>l </a:t>
            </a:r>
            <a:r>
              <a:rPr lang="hu-HU" altLang="en-US" dirty="0" smtClean="0"/>
              <a:t>és n</a:t>
            </a:r>
            <a:r>
              <a:rPr lang="en-US" altLang="en-US" dirty="0" err="1" smtClean="0"/>
              <a:t>omin</a:t>
            </a:r>
            <a:r>
              <a:rPr lang="hu-HU" altLang="en-US" dirty="0" err="1" smtClean="0"/>
              <a:t>ális</a:t>
            </a:r>
            <a:r>
              <a:rPr lang="en-US" altLang="en-US" dirty="0" smtClean="0"/>
              <a:t> GDP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65E23C7-BE85-4E4A-9C09-7E731194D086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43186"/>
              </p:ext>
            </p:extLst>
          </p:nvPr>
        </p:nvGraphicFramePr>
        <p:xfrm>
          <a:off x="206375" y="1254125"/>
          <a:ext cx="8629650" cy="541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7116"/>
                <a:gridCol w="1060813"/>
                <a:gridCol w="1310490"/>
                <a:gridCol w="465419"/>
                <a:gridCol w="907504"/>
                <a:gridCol w="4188308"/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rgbClr val="000099"/>
                          </a:solidFill>
                        </a:rPr>
                        <a:t>Árak és mennyiségek</a:t>
                      </a:r>
                      <a:endParaRPr lang="en-US" sz="1600" dirty="0">
                        <a:solidFill>
                          <a:srgbClr val="000099"/>
                        </a:solidFill>
                      </a:endParaRP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rgbClr val="000099"/>
                        </a:solidFill>
                      </a:endParaRPr>
                    </a:p>
                    <a:p>
                      <a:pPr algn="ctr"/>
                      <a:r>
                        <a:rPr lang="hu-HU" sz="1600" dirty="0" smtClean="0">
                          <a:solidFill>
                            <a:srgbClr val="000099"/>
                          </a:solidFill>
                        </a:rPr>
                        <a:t>Év</a:t>
                      </a:r>
                      <a:r>
                        <a:rPr lang="en-US" sz="160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rgbClr val="000099"/>
                        </a:solidFill>
                      </a:endParaRP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rgbClr val="000099"/>
                          </a:solidFill>
                        </a:rPr>
                        <a:t>Hot</a:t>
                      </a:r>
                      <a:r>
                        <a:rPr lang="hu-HU" sz="1600" baseline="0" dirty="0" smtClean="0">
                          <a:solidFill>
                            <a:srgbClr val="000099"/>
                          </a:solidFill>
                        </a:rPr>
                        <a:t> dog ára</a:t>
                      </a:r>
                      <a:endParaRPr lang="en-US" sz="1600" dirty="0">
                        <a:solidFill>
                          <a:srgbClr val="000099"/>
                        </a:solidFill>
                      </a:endParaRP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rgbClr val="000099"/>
                          </a:solidFill>
                        </a:rPr>
                        <a:t>Hot dog mennyisége</a:t>
                      </a:r>
                      <a:endParaRPr lang="en-US" sz="1600" dirty="0">
                        <a:solidFill>
                          <a:srgbClr val="000099"/>
                        </a:solidFill>
                      </a:endParaRP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rgbClr val="000099"/>
                          </a:solidFill>
                        </a:rPr>
                        <a:t>H</a:t>
                      </a:r>
                      <a:r>
                        <a:rPr lang="en-US" sz="1600" dirty="0" err="1" smtClean="0">
                          <a:solidFill>
                            <a:srgbClr val="000099"/>
                          </a:solidFill>
                        </a:rPr>
                        <a:t>amburger</a:t>
                      </a:r>
                      <a:r>
                        <a:rPr lang="hu-HU" sz="1600" dirty="0" smtClean="0">
                          <a:solidFill>
                            <a:srgbClr val="000099"/>
                          </a:solidFill>
                        </a:rPr>
                        <a:t> ára</a:t>
                      </a:r>
                      <a:endParaRPr lang="en-US" sz="1600" dirty="0">
                        <a:solidFill>
                          <a:srgbClr val="000099"/>
                        </a:solidFill>
                      </a:endParaRP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rgbClr val="000099"/>
                          </a:solidFill>
                        </a:rPr>
                        <a:t>Hamburger mennyisége</a:t>
                      </a:r>
                      <a:endParaRPr lang="en-US" sz="1600" dirty="0">
                        <a:solidFill>
                          <a:srgbClr val="000099"/>
                        </a:solidFill>
                      </a:endParaRP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2008</a:t>
                      </a:r>
                    </a:p>
                    <a:p>
                      <a:pPr algn="ctr"/>
                      <a:r>
                        <a:rPr lang="en-US" sz="1600" dirty="0" smtClean="0"/>
                        <a:t>2009</a:t>
                      </a:r>
                    </a:p>
                    <a:p>
                      <a:pPr algn="ctr"/>
                      <a:r>
                        <a:rPr lang="en-US" sz="1600" dirty="0" smtClean="0"/>
                        <a:t>2010</a:t>
                      </a:r>
                      <a:endParaRPr lang="en-US" sz="1600" dirty="0"/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$1</a:t>
                      </a:r>
                    </a:p>
                    <a:p>
                      <a:pPr algn="ctr"/>
                      <a:r>
                        <a:rPr lang="en-US" sz="1600" dirty="0" smtClean="0"/>
                        <a:t>$2</a:t>
                      </a:r>
                    </a:p>
                    <a:p>
                      <a:pPr algn="ctr"/>
                      <a:r>
                        <a:rPr lang="en-US" sz="1600" dirty="0" smtClean="0"/>
                        <a:t>$3</a:t>
                      </a:r>
                      <a:endParaRPr lang="en-US" sz="1600" dirty="0"/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</a:p>
                    <a:p>
                      <a:pPr algn="ctr"/>
                      <a:r>
                        <a:rPr lang="en-US" sz="1600" dirty="0" smtClean="0"/>
                        <a:t>150</a:t>
                      </a:r>
                    </a:p>
                    <a:p>
                      <a:pPr algn="ctr"/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$2</a:t>
                      </a:r>
                    </a:p>
                    <a:p>
                      <a:pPr algn="ctr"/>
                      <a:r>
                        <a:rPr lang="en-US" sz="1600" dirty="0" smtClean="0"/>
                        <a:t>$3</a:t>
                      </a:r>
                    </a:p>
                    <a:p>
                      <a:pPr algn="ctr"/>
                      <a:r>
                        <a:rPr lang="en-US" sz="1600" dirty="0" smtClean="0"/>
                        <a:t>$4</a:t>
                      </a:r>
                      <a:endParaRPr lang="en-US" sz="1600" dirty="0"/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</a:t>
                      </a:r>
                    </a:p>
                    <a:p>
                      <a:pPr algn="ctr"/>
                      <a:r>
                        <a:rPr lang="en-US" sz="1600" dirty="0" smtClean="0"/>
                        <a:t>100</a:t>
                      </a:r>
                    </a:p>
                    <a:p>
                      <a:pPr algn="ctr"/>
                      <a:r>
                        <a:rPr lang="en-US" sz="1600" dirty="0" smtClean="0"/>
                        <a:t>150</a:t>
                      </a:r>
                      <a:endParaRPr lang="en-US" sz="1600" dirty="0"/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rgbClr val="000099"/>
                          </a:solidFill>
                        </a:rPr>
                        <a:t>Nominális GDP kiszámítása</a:t>
                      </a:r>
                      <a:endParaRPr lang="en-US" sz="1600" dirty="0">
                        <a:solidFill>
                          <a:srgbClr val="000099"/>
                        </a:solidFill>
                      </a:endParaRP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2008</a:t>
                      </a:r>
                    </a:p>
                    <a:p>
                      <a:pPr algn="ctr"/>
                      <a:r>
                        <a:rPr lang="en-US" sz="1600" dirty="0" smtClean="0"/>
                        <a:t>2009</a:t>
                      </a:r>
                    </a:p>
                    <a:p>
                      <a:pPr algn="ctr"/>
                      <a:r>
                        <a:rPr lang="en-US" sz="1600" dirty="0" smtClean="0"/>
                        <a:t>2010</a:t>
                      </a: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($1 / hot dog × 100 hot dog) + ($2 / hamburger × 50 hamburger) = $200</a:t>
                      </a:r>
                    </a:p>
                    <a:p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($2 / hot dog × 150 hot dog) + ($3 / hamburger × 100 hamburger) = $600</a:t>
                      </a:r>
                    </a:p>
                    <a:p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($3 / hot dog × 200 hot dog) + ($4 / hamburger × 150 hamburger) = $1,200</a:t>
                      </a:r>
                      <a:endParaRPr lang="en-US" sz="1600" dirty="0"/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Re</a:t>
                      </a:r>
                      <a:r>
                        <a:rPr lang="hu-HU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á</a:t>
                      </a:r>
                      <a:r>
                        <a:rPr lang="en-US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l GDP </a:t>
                      </a:r>
                      <a:r>
                        <a:rPr lang="hu-HU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kiszámítása (</a:t>
                      </a:r>
                      <a:r>
                        <a:rPr lang="en-US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2008</a:t>
                      </a:r>
                      <a:r>
                        <a:rPr lang="hu-HU" sz="1600" kern="1200" baseline="0" dirty="0" err="1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-as</a:t>
                      </a:r>
                      <a:r>
                        <a:rPr lang="hu-HU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bázisév</a:t>
                      </a:r>
                      <a:r>
                        <a:rPr lang="en-US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>
                        <a:solidFill>
                          <a:srgbClr val="000099"/>
                        </a:solidFill>
                      </a:endParaRP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2008</a:t>
                      </a:r>
                    </a:p>
                    <a:p>
                      <a:pPr algn="ctr"/>
                      <a:r>
                        <a:rPr lang="en-US" sz="1600" dirty="0" smtClean="0"/>
                        <a:t>2009</a:t>
                      </a:r>
                    </a:p>
                    <a:p>
                      <a:pPr algn="ctr"/>
                      <a:r>
                        <a:rPr lang="en-US" sz="1600" dirty="0" smtClean="0"/>
                        <a:t>2010</a:t>
                      </a: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($1 / hot dog × 100 hot dog) + ($2 / hamburger × 50 hamburger) = $200</a:t>
                      </a:r>
                    </a:p>
                    <a:p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($1 / hot dog × 150 hot dog) + ($2 / hamburger × 100 hamburger) = $350</a:t>
                      </a:r>
                    </a:p>
                    <a:p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($1 / hot dog × 200 hot dog) + ($2 / hamburger × 150 hamburger) = $500</a:t>
                      </a:r>
                      <a:endParaRPr lang="en-US" sz="1600" dirty="0"/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420">
                <a:tc gridSpan="6">
                  <a:txBody>
                    <a:bodyPr/>
                    <a:lstStyle/>
                    <a:p>
                      <a:pPr algn="ctr"/>
                      <a:r>
                        <a:rPr lang="hu-HU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GDP </a:t>
                      </a:r>
                      <a:r>
                        <a:rPr lang="hu-HU" sz="1600" kern="1200" baseline="0" dirty="0" err="1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deflátor</a:t>
                      </a:r>
                      <a:r>
                        <a:rPr lang="hu-HU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kiszámítása</a:t>
                      </a:r>
                      <a:endParaRPr lang="en-US" sz="1600" dirty="0">
                        <a:solidFill>
                          <a:srgbClr val="000099"/>
                        </a:solidFill>
                      </a:endParaRP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2008</a:t>
                      </a:r>
                    </a:p>
                    <a:p>
                      <a:pPr algn="ctr"/>
                      <a:r>
                        <a:rPr lang="en-US" sz="1600" dirty="0" smtClean="0"/>
                        <a:t>2009</a:t>
                      </a:r>
                    </a:p>
                    <a:p>
                      <a:pPr algn="ctr"/>
                      <a:r>
                        <a:rPr lang="en-US" sz="1600" dirty="0" smtClean="0"/>
                        <a:t>2010</a:t>
                      </a: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($200 / $200) × 100 = 100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($600 / $350) × 100 = 171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($1,200 / $500) × 100 = 240</a:t>
                      </a:r>
                      <a:endParaRPr lang="en-US" sz="1600" dirty="0"/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táblázat a nominális és reál GDP, valamint a GDP </a:t>
                      </a:r>
                      <a:r>
                        <a:rPr lang="hu-HU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deflátor</a:t>
                      </a:r>
                      <a:r>
                        <a:rPr lang="hu-H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kiszámításának módját mutatja egy meg egy olyan képzelt gazdaságon, mely csak hamburgert és hot dogot gyárt.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93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Re</a:t>
            </a:r>
            <a:r>
              <a:rPr lang="hu-HU" altLang="en-US" smtClean="0"/>
              <a:t>á</a:t>
            </a:r>
            <a:r>
              <a:rPr lang="en-US" altLang="en-US" smtClean="0"/>
              <a:t>l </a:t>
            </a:r>
            <a:r>
              <a:rPr lang="hu-HU" altLang="en-US" smtClean="0"/>
              <a:t>és n</a:t>
            </a:r>
            <a:r>
              <a:rPr lang="en-US" altLang="en-US" smtClean="0"/>
              <a:t>omin</a:t>
            </a:r>
            <a:r>
              <a:rPr lang="hu-HU" altLang="en-US" smtClean="0"/>
              <a:t>ális</a:t>
            </a:r>
            <a:r>
              <a:rPr lang="en-US" altLang="en-US" smtClean="0"/>
              <a:t> GDP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990600"/>
            <a:ext cx="87630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GDP </a:t>
            </a:r>
            <a:r>
              <a:rPr lang="en-US" altLang="en-US" dirty="0" err="1" smtClean="0">
                <a:solidFill>
                  <a:srgbClr val="C00000"/>
                </a:solidFill>
              </a:rPr>
              <a:t>defl</a:t>
            </a:r>
            <a:r>
              <a:rPr lang="hu-HU" altLang="en-US" dirty="0" smtClean="0">
                <a:solidFill>
                  <a:srgbClr val="C00000"/>
                </a:solidFill>
              </a:rPr>
              <a:t>á</a:t>
            </a:r>
            <a:r>
              <a:rPr lang="en-US" altLang="en-US" dirty="0" smtClean="0">
                <a:solidFill>
                  <a:srgbClr val="C00000"/>
                </a:solidFill>
              </a:rPr>
              <a:t>tor</a:t>
            </a:r>
          </a:p>
          <a:p>
            <a:pPr lvl="1"/>
            <a:r>
              <a:rPr lang="hu-HU" altLang="en-US" dirty="0" smtClean="0"/>
              <a:t>Árszint </a:t>
            </a:r>
            <a:r>
              <a:rPr lang="hu-HU" altLang="en-US" dirty="0" smtClean="0"/>
              <a:t>mérője, árak változását mutatja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= (Nominális / Reál </a:t>
            </a:r>
            <a:r>
              <a:rPr lang="hu-HU" altLang="en-US" dirty="0" smtClean="0"/>
              <a:t>GDP </a:t>
            </a:r>
            <a:r>
              <a:rPr lang="hu-HU" altLang="en-US" dirty="0" smtClean="0"/>
              <a:t>aránya) </a:t>
            </a:r>
            <a:r>
              <a:rPr lang="hu-HU" altLang="en-US" dirty="0" smtClean="0"/>
              <a:t>* </a:t>
            </a:r>
            <a:r>
              <a:rPr lang="en-US" altLang="en-US" dirty="0" smtClean="0"/>
              <a:t>100</a:t>
            </a:r>
          </a:p>
          <a:p>
            <a:pPr lvl="1"/>
            <a:r>
              <a:rPr lang="hu-HU" altLang="en-US" dirty="0" smtClean="0"/>
              <a:t>A bázis évben </a:t>
            </a:r>
            <a:r>
              <a:rPr lang="en-US" altLang="en-US" dirty="0" smtClean="0"/>
              <a:t>=100</a:t>
            </a:r>
          </a:p>
          <a:p>
            <a:pPr lvl="1"/>
            <a:r>
              <a:rPr lang="hu-HU" altLang="en-US" dirty="0" smtClean="0"/>
              <a:t>A mostani árszintet a bázisév árszintjéhez viszonyítja</a:t>
            </a:r>
            <a:endParaRPr lang="en-US" altLang="en-US" dirty="0" smtClean="0"/>
          </a:p>
          <a:p>
            <a:r>
              <a:rPr lang="en-US" altLang="en-US" dirty="0" smtClean="0"/>
              <a:t>In</a:t>
            </a:r>
            <a:r>
              <a:rPr lang="hu-HU" altLang="en-US" dirty="0" err="1" smtClean="0"/>
              <a:t>fláció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Gazdaság általános árszintje növekszik 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DC17B5-AFAD-4875-B3E7-BA2A43059C4B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Re</a:t>
            </a:r>
            <a:r>
              <a:rPr lang="hu-HU" altLang="en-US" smtClean="0"/>
              <a:t>á</a:t>
            </a:r>
            <a:r>
              <a:rPr lang="en-US" altLang="en-US" smtClean="0"/>
              <a:t>l </a:t>
            </a:r>
            <a:r>
              <a:rPr lang="hu-HU" altLang="en-US" smtClean="0"/>
              <a:t>és n</a:t>
            </a:r>
            <a:r>
              <a:rPr lang="en-US" altLang="en-US" smtClean="0"/>
              <a:t>omin</a:t>
            </a:r>
            <a:r>
              <a:rPr lang="hu-HU" altLang="en-US" smtClean="0"/>
              <a:t>ális</a:t>
            </a:r>
            <a:r>
              <a:rPr lang="en-US" altLang="en-US" smtClean="0"/>
              <a:t> GDP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990600"/>
            <a:ext cx="87630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Inflációs ráta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Árszint </a:t>
            </a:r>
            <a:r>
              <a:rPr lang="hu-HU" altLang="en-US" dirty="0" smtClean="0"/>
              <a:t>változása </a:t>
            </a:r>
            <a:r>
              <a:rPr lang="hu-HU" altLang="en-US" dirty="0" smtClean="0"/>
              <a:t>egyik évről a másikra nézve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hu-HU" altLang="en-US" dirty="0" smtClean="0"/>
              <a:t>A GDP </a:t>
            </a:r>
            <a:r>
              <a:rPr lang="hu-HU" altLang="en-US" dirty="0" err="1" smtClean="0"/>
              <a:t>deflátor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Használható az infláció kiszűrésére a nominális </a:t>
            </a:r>
            <a:r>
              <a:rPr lang="hu-HU" altLang="en-US" dirty="0" smtClean="0"/>
              <a:t>GDP-ből 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nomin</a:t>
            </a:r>
            <a:r>
              <a:rPr lang="hu-HU" altLang="en-US" dirty="0" smtClean="0"/>
              <a:t>á</a:t>
            </a:r>
            <a:r>
              <a:rPr lang="en-US" altLang="en-US" dirty="0" smtClean="0"/>
              <a:t>l</a:t>
            </a:r>
            <a:r>
              <a:rPr lang="hu-HU" altLang="en-US" dirty="0" smtClean="0"/>
              <a:t>is</a:t>
            </a:r>
            <a:r>
              <a:rPr lang="en-US" altLang="en-US" dirty="0" smtClean="0"/>
              <a:t> GDP</a:t>
            </a:r>
            <a:r>
              <a:rPr lang="hu-HU" altLang="en-US" dirty="0" smtClean="0"/>
              <a:t> </a:t>
            </a:r>
            <a:r>
              <a:rPr lang="hu-HU" altLang="en-US" dirty="0" err="1" smtClean="0"/>
              <a:t>deflálására</a:t>
            </a:r>
            <a:r>
              <a:rPr lang="en-US" alt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69ABB9-B15C-4842-B1C3-BF234B82C1F0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428625" y="2720975"/>
          <a:ext cx="84772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4711680" imgH="393480" progId="Equation.3">
                  <p:embed/>
                </p:oleObj>
              </mc:Choice>
              <mc:Fallback>
                <p:oleObj name="Equation" r:id="rId3" imgW="4711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2720975"/>
                        <a:ext cx="84772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9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 bwMode="auto">
          <a:xfrm>
            <a:off x="304800" y="10668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A GDP adatok</a:t>
            </a:r>
            <a:endParaRPr lang="en-US" altLang="en-US" smtClean="0"/>
          </a:p>
          <a:p>
            <a:pPr lvl="1"/>
            <a:r>
              <a:rPr lang="en-US" altLang="en-US" smtClean="0"/>
              <a:t>Re</a:t>
            </a:r>
            <a:r>
              <a:rPr lang="hu-HU" altLang="en-US" smtClean="0"/>
              <a:t>á</a:t>
            </a:r>
            <a:r>
              <a:rPr lang="en-US" altLang="en-US" smtClean="0"/>
              <a:t>l GDP </a:t>
            </a:r>
            <a:r>
              <a:rPr lang="hu-HU" altLang="en-US" smtClean="0"/>
              <a:t>nő az idő során</a:t>
            </a:r>
            <a:endParaRPr lang="en-US" altLang="en-US" smtClean="0"/>
          </a:p>
          <a:p>
            <a:pPr lvl="1"/>
            <a:r>
              <a:rPr lang="hu-HU" altLang="en-US" smtClean="0"/>
              <a:t>A növekedés nem egyenletes</a:t>
            </a:r>
            <a:endParaRPr lang="en-US" altLang="en-US" smtClean="0"/>
          </a:p>
          <a:p>
            <a:r>
              <a:rPr lang="en-US" altLang="en-US" smtClean="0"/>
              <a:t>Rec</a:t>
            </a:r>
            <a:r>
              <a:rPr lang="hu-HU" altLang="en-US" smtClean="0"/>
              <a:t>esszió</a:t>
            </a:r>
            <a:endParaRPr lang="en-US" altLang="en-US" smtClean="0"/>
          </a:p>
          <a:p>
            <a:pPr lvl="1"/>
            <a:r>
              <a:rPr lang="hu-HU" altLang="en-US" smtClean="0"/>
              <a:t>Reál GDP csökken</a:t>
            </a:r>
            <a:endParaRPr lang="en-US" altLang="en-US" smtClean="0"/>
          </a:p>
          <a:p>
            <a:pPr lvl="1"/>
            <a:r>
              <a:rPr lang="hu-HU" altLang="en-US" smtClean="0"/>
              <a:t>Kisebb jövedelem</a:t>
            </a:r>
            <a:endParaRPr lang="en-US" altLang="en-US" smtClean="0"/>
          </a:p>
          <a:p>
            <a:pPr lvl="1"/>
            <a:r>
              <a:rPr lang="hu-HU" altLang="en-US" smtClean="0"/>
              <a:t>Növekvő munkanélküliség</a:t>
            </a:r>
            <a:endParaRPr lang="en-US" altLang="en-US" smtClean="0"/>
          </a:p>
          <a:p>
            <a:pPr lvl="1"/>
            <a:r>
              <a:rPr lang="hu-HU" altLang="en-US" smtClean="0"/>
              <a:t>Zuhanó profitok</a:t>
            </a:r>
            <a:endParaRPr lang="en-US" altLang="en-US" smtClean="0"/>
          </a:p>
          <a:p>
            <a:pPr lvl="1"/>
            <a:r>
              <a:rPr lang="hu-HU" altLang="en-US" smtClean="0"/>
              <a:t>Csődök száma megnő</a:t>
            </a: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0723" name="Title 2"/>
          <p:cNvSpPr>
            <a:spLocks noGrp="1"/>
          </p:cNvSpPr>
          <p:nvPr>
            <p:ph type="title"/>
          </p:nvPr>
        </p:nvSpPr>
        <p:spPr bwMode="auto">
          <a:xfrm>
            <a:off x="0" y="61734"/>
            <a:ext cx="9144000" cy="7365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Re</a:t>
            </a:r>
            <a: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á</a:t>
            </a:r>
            <a:r>
              <a:rPr lang="en-US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l GDP </a:t>
            </a:r>
            <a: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a közelmúltban</a:t>
            </a:r>
            <a:endParaRPr lang="en-US" altLang="en-US" dirty="0">
              <a:solidFill>
                <a:srgbClr val="00007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00800"/>
            <a:ext cx="609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42C0E-41C3-47A5-B1CE-C5353D08172E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 bwMode="auto">
          <a:xfrm>
            <a:off x="304800" y="351978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Re</a:t>
            </a:r>
            <a:r>
              <a:rPr lang="hu-HU" altLang="en-US" dirty="0" smtClean="0"/>
              <a:t>á</a:t>
            </a:r>
            <a:r>
              <a:rPr lang="en-US" altLang="en-US" dirty="0" smtClean="0"/>
              <a:t>l GDP </a:t>
            </a:r>
            <a:r>
              <a:rPr lang="hu-HU" altLang="en-US" dirty="0" smtClean="0"/>
              <a:t>az Egyesült </a:t>
            </a:r>
            <a:r>
              <a:rPr lang="hu-HU" altLang="en-US" dirty="0" smtClean="0"/>
              <a:t>Államokban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4E15311-5E09-4F25-850B-87FC3FA70487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222375"/>
            <a:ext cx="8174037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3196" y="5832477"/>
            <a:ext cx="878681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000" dirty="0"/>
              <a:t>Az ábra az Egyesült Államok reál GDP-jét mutatja negyedéves adatokon 1965 óta. A sötétebb oszlopok recessziókat – olyan időszakokat, amikor a reál GDP </a:t>
            </a:r>
            <a:r>
              <a:rPr lang="hu-HU" altLang="en-US" sz="2000" dirty="0" smtClean="0"/>
              <a:t>legalább két egymást követő időszakban csökken – jelölnek.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07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76200"/>
            <a:ext cx="8991600" cy="762000"/>
          </a:xfrm>
        </p:spPr>
        <p:txBody>
          <a:bodyPr/>
          <a:lstStyle/>
          <a:p>
            <a:r>
              <a:rPr lang="hu-HU" dirty="0" smtClean="0"/>
              <a:t>GDP, US $/fő, 1991-2014, Magyarország, vásárlóerő-paritáson (PPP)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3" t="28238" r="5833" b="15952"/>
          <a:stretch/>
        </p:blipFill>
        <p:spPr bwMode="auto">
          <a:xfrm>
            <a:off x="159663" y="1364342"/>
            <a:ext cx="8797340" cy="458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159663" y="6008914"/>
            <a:ext cx="83602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„</a:t>
            </a:r>
            <a:r>
              <a:rPr lang="en-US" dirty="0" smtClean="0"/>
              <a:t>This </a:t>
            </a:r>
            <a:r>
              <a:rPr lang="en-US" dirty="0"/>
              <a:t>indicator is measured in USD per capita (GDP per capita) and in million USD at current prices and PPPs</a:t>
            </a:r>
            <a:r>
              <a:rPr lang="en-US" dirty="0" smtClean="0"/>
              <a:t>.</a:t>
            </a:r>
            <a:r>
              <a:rPr lang="hu-HU" dirty="0" smtClean="0"/>
              <a:t>”</a:t>
            </a:r>
          </a:p>
          <a:p>
            <a:r>
              <a:rPr lang="hu-HU" sz="1600" dirty="0"/>
              <a:t>Forrás: </a:t>
            </a:r>
            <a:r>
              <a:rPr lang="hu-HU" sz="1600" dirty="0">
                <a:hlinkClick r:id="rId3"/>
              </a:rPr>
              <a:t>https://</a:t>
            </a:r>
            <a:r>
              <a:rPr lang="hu-HU" sz="1600" dirty="0" smtClean="0">
                <a:hlinkClick r:id="rId3"/>
              </a:rPr>
              <a:t>data.oecd.org/gdp/gross-domestic-product-gdp.htm#indicator-chart</a:t>
            </a:r>
            <a:r>
              <a:rPr lang="hu-HU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14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Háromszög 52"/>
          <p:cNvSpPr/>
          <p:nvPr/>
        </p:nvSpPr>
        <p:spPr>
          <a:xfrm rot="16200000">
            <a:off x="3784890" y="2461820"/>
            <a:ext cx="931446" cy="736214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304800" y="47178"/>
            <a:ext cx="8839200" cy="794651"/>
          </a:xfrm>
          <a:prstGeom prst="rect">
            <a:avLst/>
          </a:prstGeom>
          <a:noFill/>
        </p:spPr>
        <p:txBody>
          <a:bodyPr/>
          <a:lstStyle/>
          <a:p>
            <a:pPr algn="l"/>
            <a:r>
              <a:rPr lang="hu-HU" altLang="en-US" sz="4000" dirty="0">
                <a:solidFill>
                  <a:srgbClr val="C00000"/>
                </a:solidFill>
              </a:rPr>
              <a:t>Negatív externália</a:t>
            </a:r>
            <a:r>
              <a:rPr lang="hu-HU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hu-HU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hu-HU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Szennyezés és társadalmi </a:t>
            </a:r>
            <a:r>
              <a:rPr lang="en-US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optimum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55958FF-EB43-4B47-BC0E-43F78A7D9C9D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>
              <a:latin typeface="+mn-lt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28713" y="1231900"/>
            <a:ext cx="6459537" cy="3767138"/>
            <a:chOff x="-486836" y="1777706"/>
            <a:chExt cx="6461053" cy="3768043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729474" y="1934907"/>
              <a:ext cx="5244743" cy="359972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sz="1600" dirty="0"/>
            </a:p>
          </p:txBody>
        </p:sp>
        <p:grpSp>
          <p:nvGrpSpPr>
            <p:cNvPr id="50182" name="Group 5"/>
            <p:cNvGrpSpPr>
              <a:grpSpLocks/>
            </p:cNvGrpSpPr>
            <p:nvPr/>
          </p:nvGrpSpPr>
          <p:grpSpPr bwMode="auto">
            <a:xfrm>
              <a:off x="-486836" y="1777706"/>
              <a:ext cx="1214722" cy="3768043"/>
              <a:chOff x="614807" y="1196451"/>
              <a:chExt cx="1214722" cy="3767351"/>
            </a:xfrm>
            <a:grpFill/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26820" y="3161093"/>
                <a:ext cx="3591128" cy="1429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184" name="TextBox 8"/>
              <p:cNvSpPr txBox="1">
                <a:spLocks noChangeArrowheads="1"/>
              </p:cNvSpPr>
              <p:nvPr/>
            </p:nvSpPr>
            <p:spPr bwMode="auto">
              <a:xfrm>
                <a:off x="614807" y="1196451"/>
                <a:ext cx="1179017" cy="58480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600" dirty="0"/>
                  <a:t>Alumínium ára</a:t>
                </a:r>
                <a:endParaRPr lang="en-US" altLang="en-US" sz="1600" dirty="0"/>
              </a:p>
            </p:txBody>
          </p:sp>
        </p:grp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178050" y="4999038"/>
            <a:ext cx="5457825" cy="588962"/>
            <a:chOff x="1676400" y="5181600"/>
            <a:chExt cx="5456944" cy="5902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828775" y="5181600"/>
              <a:ext cx="53045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87" name="TextBox 11"/>
            <p:cNvSpPr txBox="1">
              <a:spLocks noChangeArrowheads="1"/>
            </p:cNvSpPr>
            <p:nvPr/>
          </p:nvSpPr>
          <p:spPr bwMode="auto">
            <a:xfrm>
              <a:off x="5649127" y="5186443"/>
              <a:ext cx="1329314" cy="585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 sz="1600"/>
                <a:t>Alumínium mennyisége</a:t>
              </a:r>
              <a:endParaRPr lang="en-US" altLang="en-US" sz="1600"/>
            </a:p>
          </p:txBody>
        </p:sp>
        <p:sp>
          <p:nvSpPr>
            <p:cNvPr id="50188" name="TextBox 12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2754313" y="2125663"/>
            <a:ext cx="5376862" cy="2716212"/>
            <a:chOff x="2720574" y="2824330"/>
            <a:chExt cx="6003101" cy="368610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720574" y="2824330"/>
              <a:ext cx="3924082" cy="2964393"/>
            </a:xfrm>
            <a:prstGeom prst="line">
              <a:avLst/>
            </a:prstGeom>
            <a:ln w="38100">
              <a:solidFill>
                <a:srgbClr val="000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91" name="TextBox 15"/>
            <p:cNvSpPr txBox="1">
              <a:spLocks noChangeArrowheads="1"/>
            </p:cNvSpPr>
            <p:nvPr/>
          </p:nvSpPr>
          <p:spPr bwMode="auto">
            <a:xfrm>
              <a:off x="6672422" y="5716837"/>
              <a:ext cx="2051253" cy="793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/>
                <a:t>Kereslet</a:t>
              </a:r>
            </a:p>
            <a:p>
              <a:pPr algn="ctr" eaLnBrk="1" hangingPunct="1"/>
              <a:r>
                <a:rPr lang="hu-HU" altLang="en-US" sz="1600"/>
                <a:t>(Egyéni értékelés)</a:t>
              </a:r>
              <a:endParaRPr lang="en-US" altLang="en-US" sz="1600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957513" y="2025650"/>
            <a:ext cx="5749925" cy="2297113"/>
            <a:chOff x="2898187" y="5066526"/>
            <a:chExt cx="6424490" cy="3115606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2898187" y="5395958"/>
              <a:ext cx="3595373" cy="2786174"/>
            </a:xfrm>
            <a:prstGeom prst="line">
              <a:avLst/>
            </a:prstGeom>
            <a:ln w="38100">
              <a:solidFill>
                <a:srgbClr val="000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94" name="TextBox 92"/>
            <p:cNvSpPr txBox="1">
              <a:spLocks noChangeArrowheads="1"/>
            </p:cNvSpPr>
            <p:nvPr/>
          </p:nvSpPr>
          <p:spPr bwMode="auto">
            <a:xfrm>
              <a:off x="6480075" y="5066526"/>
              <a:ext cx="2842602" cy="459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 dirty="0"/>
                <a:t>Kínálat (egyéni költségek)</a:t>
              </a:r>
              <a:endParaRPr lang="en-US" altLang="en-US" sz="1600" dirty="0"/>
            </a:p>
          </p:txBody>
        </p:sp>
      </p:grpSp>
      <p:sp>
        <p:nvSpPr>
          <p:cNvPr id="20" name="Freeform 183"/>
          <p:cNvSpPr>
            <a:spLocks/>
          </p:cNvSpPr>
          <p:nvPr/>
        </p:nvSpPr>
        <p:spPr bwMode="auto">
          <a:xfrm>
            <a:off x="4521200" y="3216275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55600" y="5754688"/>
            <a:ext cx="81232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600" dirty="0" smtClean="0"/>
              <a:t>Q</a:t>
            </a:r>
            <a:r>
              <a:rPr lang="en-US" altLang="en-US" sz="3600" baseline="-25000" dirty="0" smtClean="0"/>
              <a:t>O</a:t>
            </a:r>
            <a:r>
              <a:rPr lang="hu-HU" altLang="en-US" sz="3600" baseline="-25000" dirty="0" smtClean="0"/>
              <a:t>PTIMUM</a:t>
            </a:r>
            <a:r>
              <a:rPr lang="hu-HU" altLang="en-US" sz="3600" dirty="0"/>
              <a:t> </a:t>
            </a:r>
            <a:r>
              <a:rPr lang="hu-HU" altLang="en-US" sz="3600" dirty="0" smtClean="0"/>
              <a:t>&lt; </a:t>
            </a:r>
            <a:r>
              <a:rPr lang="en-US" altLang="en-US" sz="3600" dirty="0" smtClean="0"/>
              <a:t>Q</a:t>
            </a:r>
            <a:r>
              <a:rPr lang="hu-HU" altLang="en-US" sz="3600" baseline="-25000" dirty="0" smtClean="0"/>
              <a:t>PIACI</a:t>
            </a:r>
            <a:endParaRPr lang="en-US" altLang="en-US" sz="3600" dirty="0"/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4229509" y="3254375"/>
            <a:ext cx="704039" cy="2090743"/>
            <a:chOff x="3933213" y="3220187"/>
            <a:chExt cx="705470" cy="2092125"/>
          </a:xfrm>
        </p:grpSpPr>
        <p:cxnSp>
          <p:nvCxnSpPr>
            <p:cNvPr id="23" name="Straight Connector 22"/>
            <p:cNvCxnSpPr/>
            <p:nvPr/>
          </p:nvCxnSpPr>
          <p:spPr bwMode="auto">
            <a:xfrm rot="5400000">
              <a:off x="3409078" y="4097056"/>
              <a:ext cx="1768056" cy="14317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99" name="TextBox 78"/>
            <p:cNvSpPr txBox="1">
              <a:spLocks noChangeArrowheads="1"/>
            </p:cNvSpPr>
            <p:nvPr/>
          </p:nvSpPr>
          <p:spPr bwMode="auto">
            <a:xfrm>
              <a:off x="3933213" y="4973534"/>
              <a:ext cx="705470" cy="338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Q</a:t>
              </a:r>
              <a:r>
                <a:rPr lang="hu-HU" altLang="en-US" sz="1600" baseline="-25000" dirty="0" smtClean="0"/>
                <a:t>PIACI</a:t>
              </a:r>
              <a:endParaRPr lang="en-US" altLang="en-US" sz="1600" baseline="-25000" dirty="0"/>
            </a:p>
          </p:txBody>
        </p:sp>
      </p:grpSp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2462213" y="2640013"/>
            <a:ext cx="1419225" cy="338137"/>
            <a:chOff x="6095798" y="3293013"/>
            <a:chExt cx="1419583" cy="338554"/>
          </a:xfrm>
        </p:grpSpPr>
        <p:sp>
          <p:nvSpPr>
            <p:cNvPr id="50201" name="TextBox 92"/>
            <p:cNvSpPr txBox="1">
              <a:spLocks noChangeArrowheads="1"/>
            </p:cNvSpPr>
            <p:nvPr/>
          </p:nvSpPr>
          <p:spPr bwMode="auto">
            <a:xfrm>
              <a:off x="6095798" y="3293013"/>
              <a:ext cx="10182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eaLnBrk="1" hangingPunct="1">
                <a:defRPr sz="1600"/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Optimum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086648" y="3466263"/>
              <a:ext cx="428733" cy="33379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90"/>
          <p:cNvGrpSpPr>
            <a:grpSpLocks/>
          </p:cNvGrpSpPr>
          <p:nvPr/>
        </p:nvGrpSpPr>
        <p:grpSpPr bwMode="auto">
          <a:xfrm>
            <a:off x="2541588" y="1417638"/>
            <a:ext cx="6594475" cy="2251075"/>
            <a:chOff x="3921532" y="4390056"/>
            <a:chExt cx="7367843" cy="3053761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3921532" y="5169648"/>
              <a:ext cx="2956714" cy="2274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05" name="TextBox 92"/>
            <p:cNvSpPr txBox="1">
              <a:spLocks noChangeArrowheads="1"/>
            </p:cNvSpPr>
            <p:nvPr/>
          </p:nvSpPr>
          <p:spPr bwMode="auto">
            <a:xfrm>
              <a:off x="5989221" y="4390056"/>
              <a:ext cx="5300154" cy="45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 dirty="0"/>
                <a:t>Társadalmi költség (Egyéni és externális költség)</a:t>
              </a:r>
              <a:endParaRPr lang="en-US" altLang="en-US" sz="1600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rot="5400000" flipH="1" flipV="1">
            <a:off x="4524375" y="2636838"/>
            <a:ext cx="760413" cy="1587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35"/>
          <p:cNvGrpSpPr>
            <a:grpSpLocks/>
          </p:cNvGrpSpPr>
          <p:nvPr/>
        </p:nvGrpSpPr>
        <p:grpSpPr bwMode="auto">
          <a:xfrm>
            <a:off x="2911685" y="1827889"/>
            <a:ext cx="2040943" cy="832758"/>
            <a:chOff x="5383722" y="3302164"/>
            <a:chExt cx="2040972" cy="832427"/>
          </a:xfrm>
        </p:grpSpPr>
        <p:sp>
          <p:nvSpPr>
            <p:cNvPr id="50208" name="TextBox 92"/>
            <p:cNvSpPr txBox="1">
              <a:spLocks noChangeArrowheads="1"/>
            </p:cNvSpPr>
            <p:nvPr/>
          </p:nvSpPr>
          <p:spPr bwMode="auto">
            <a:xfrm>
              <a:off x="5383722" y="3302164"/>
              <a:ext cx="2040972" cy="584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eaLnBrk="1" hangingPunct="1">
                <a:defRPr sz="1600"/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dirty="0" err="1" smtClean="0"/>
                <a:t>Externáliából</a:t>
              </a:r>
              <a:r>
                <a:rPr lang="hu-HU" altLang="en-US" dirty="0" smtClean="0"/>
                <a:t> fakadó</a:t>
              </a:r>
            </a:p>
            <a:p>
              <a:r>
                <a:rPr lang="hu-HU" altLang="en-US" dirty="0" smtClean="0"/>
                <a:t>költségek</a:t>
              </a:r>
              <a:endParaRPr lang="en-US" alt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6782111" y="3755330"/>
              <a:ext cx="558807" cy="37926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cxnSp>
      </p:grpSp>
      <p:sp>
        <p:nvSpPr>
          <p:cNvPr id="42" name="Freeform 183"/>
          <p:cNvSpPr>
            <a:spLocks/>
          </p:cNvSpPr>
          <p:nvPr/>
        </p:nvSpPr>
        <p:spPr bwMode="auto">
          <a:xfrm>
            <a:off x="3795713" y="2751138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grpSp>
        <p:nvGrpSpPr>
          <p:cNvPr id="16" name="Group 40"/>
          <p:cNvGrpSpPr>
            <a:grpSpLocks/>
          </p:cNvGrpSpPr>
          <p:nvPr/>
        </p:nvGrpSpPr>
        <p:grpSpPr bwMode="auto">
          <a:xfrm>
            <a:off x="3284538" y="2814638"/>
            <a:ext cx="990600" cy="2528887"/>
            <a:chOff x="3738890" y="2781991"/>
            <a:chExt cx="991384" cy="2530289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191825" y="3877177"/>
              <a:ext cx="2206259" cy="15888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13" name="TextBox 78"/>
            <p:cNvSpPr txBox="1">
              <a:spLocks noChangeArrowheads="1"/>
            </p:cNvSpPr>
            <p:nvPr/>
          </p:nvSpPr>
          <p:spPr bwMode="auto">
            <a:xfrm>
              <a:off x="3738890" y="4973534"/>
              <a:ext cx="991384" cy="33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Q</a:t>
              </a:r>
              <a:r>
                <a:rPr lang="en-US" altLang="en-US" sz="1600" baseline="-25000"/>
                <a:t>OPTIMUM</a:t>
              </a:r>
            </a:p>
          </p:txBody>
        </p:sp>
      </p:grpSp>
      <p:grpSp>
        <p:nvGrpSpPr>
          <p:cNvPr id="17" name="Group 45"/>
          <p:cNvGrpSpPr>
            <a:grpSpLocks/>
          </p:cNvGrpSpPr>
          <p:nvPr/>
        </p:nvGrpSpPr>
        <p:grpSpPr bwMode="auto">
          <a:xfrm>
            <a:off x="4676775" y="3162300"/>
            <a:ext cx="1625600" cy="338138"/>
            <a:chOff x="5106389" y="3128019"/>
            <a:chExt cx="1625467" cy="338971"/>
          </a:xfrm>
        </p:grpSpPr>
        <p:sp>
          <p:nvSpPr>
            <p:cNvPr id="50215" name="TextBox 92"/>
            <p:cNvSpPr txBox="1">
              <a:spLocks noChangeArrowheads="1"/>
            </p:cNvSpPr>
            <p:nvPr/>
          </p:nvSpPr>
          <p:spPr bwMode="auto">
            <a:xfrm>
              <a:off x="5603447" y="3128019"/>
              <a:ext cx="1128409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eaLnBrk="1" hangingPunct="1">
                <a:defRPr sz="1600"/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dirty="0"/>
                <a:t>Egyensúly</a:t>
              </a:r>
              <a:endParaRPr lang="en-US" altLang="en-US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5106389" y="3277612"/>
              <a:ext cx="512721" cy="85936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7"/>
          <p:cNvCxnSpPr/>
          <p:nvPr/>
        </p:nvCxnSpPr>
        <p:spPr bwMode="auto">
          <a:xfrm>
            <a:off x="4210505" y="2369801"/>
            <a:ext cx="658348" cy="270212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45"/>
          <p:cNvGrpSpPr>
            <a:grpSpLocks/>
          </p:cNvGrpSpPr>
          <p:nvPr/>
        </p:nvGrpSpPr>
        <p:grpSpPr bwMode="auto">
          <a:xfrm>
            <a:off x="4392244" y="2751138"/>
            <a:ext cx="3088703" cy="338554"/>
            <a:chOff x="5106389" y="3155266"/>
            <a:chExt cx="1514213" cy="464886"/>
          </a:xfrm>
        </p:grpSpPr>
        <p:sp>
          <p:nvSpPr>
            <p:cNvPr id="55" name="TextBox 92"/>
            <p:cNvSpPr txBox="1">
              <a:spLocks noChangeArrowheads="1"/>
            </p:cNvSpPr>
            <p:nvPr/>
          </p:nvSpPr>
          <p:spPr bwMode="auto">
            <a:xfrm>
              <a:off x="5527494" y="3155266"/>
              <a:ext cx="1093108" cy="464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1600"/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dirty="0" err="1" smtClean="0"/>
                <a:t>Holtteherveszteség</a:t>
              </a:r>
              <a:endParaRPr lang="en-US" altLang="en-US" dirty="0"/>
            </a:p>
          </p:txBody>
        </p:sp>
        <p:cxnSp>
          <p:nvCxnSpPr>
            <p:cNvPr id="56" name="Straight Connector 47"/>
            <p:cNvCxnSpPr/>
            <p:nvPr/>
          </p:nvCxnSpPr>
          <p:spPr>
            <a:xfrm>
              <a:off x="5106389" y="3277612"/>
              <a:ext cx="512721" cy="85936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21" grpId="0"/>
      <p:bldP spid="4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GDP országok közötti összehasonlítása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Azonos mértékegység: USA $ / fő</a:t>
            </a:r>
          </a:p>
          <a:p>
            <a:r>
              <a:rPr lang="hu-HU" dirty="0" smtClean="0"/>
              <a:t>Vásárlóerő-paritás (</a:t>
            </a:r>
            <a:r>
              <a:rPr lang="hu-HU" i="1" dirty="0" err="1" smtClean="0"/>
              <a:t>purchasing</a:t>
            </a:r>
            <a:r>
              <a:rPr lang="hu-HU" i="1" dirty="0" smtClean="0"/>
              <a:t> </a:t>
            </a:r>
            <a:r>
              <a:rPr lang="hu-HU" i="1" dirty="0" err="1" smtClean="0"/>
              <a:t>power</a:t>
            </a:r>
            <a:r>
              <a:rPr lang="hu-HU" i="1" dirty="0" smtClean="0"/>
              <a:t> </a:t>
            </a:r>
            <a:r>
              <a:rPr lang="hu-HU" i="1" dirty="0" err="1" smtClean="0"/>
              <a:t>parity</a:t>
            </a:r>
            <a:r>
              <a:rPr lang="hu-HU" i="1" dirty="0" smtClean="0"/>
              <a:t>, PPP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Mennyi terméket lehet venni a jövedelemből?</a:t>
            </a:r>
          </a:p>
          <a:p>
            <a:pPr lvl="1"/>
            <a:r>
              <a:rPr lang="hu-HU" dirty="0" smtClean="0"/>
              <a:t>Figyelembe veszi, hogy eltérő az árszínvonal a különböző országokban</a:t>
            </a:r>
          </a:p>
          <a:p>
            <a:pPr lvl="1"/>
            <a:r>
              <a:rPr lang="hu-HU" dirty="0" smtClean="0"/>
              <a:t>PPP korrekció nélkül értelmetlen az összehasonlítás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700" smtClean="0"/>
              <a:t>GDP – </a:t>
            </a:r>
            <a:r>
              <a:rPr lang="hu-HU" altLang="en-US" sz="3700" smtClean="0"/>
              <a:t>Jó mértéke-e a jólétnek?</a:t>
            </a:r>
            <a:endParaRPr lang="en-US" altLang="en-US" sz="37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729348"/>
            <a:ext cx="85344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 smtClean="0"/>
              <a:t>GDP – “</a:t>
            </a:r>
            <a:r>
              <a:rPr lang="hu-HU" altLang="en-US" sz="3200" dirty="0" smtClean="0"/>
              <a:t>egy társadalom gazdasági jólétének egyszerű mértéke</a:t>
            </a:r>
            <a:r>
              <a:rPr lang="en-US" altLang="en-US" sz="3200" dirty="0" smtClean="0"/>
              <a:t>”</a:t>
            </a:r>
          </a:p>
          <a:p>
            <a:pPr lvl="1"/>
            <a:r>
              <a:rPr lang="hu-HU" altLang="en-US" sz="2800" dirty="0" smtClean="0"/>
              <a:t>Sok dolgot nem mér</a:t>
            </a:r>
          </a:p>
          <a:p>
            <a:pPr lvl="2"/>
            <a:r>
              <a:rPr lang="hu-HU" altLang="en-US" sz="2400" dirty="0"/>
              <a:t>Egészség, lelkiállapot, boldogság, jövedelem elosztása, </a:t>
            </a:r>
            <a:r>
              <a:rPr lang="hu-HU" altLang="en-US" sz="2400" dirty="0" smtClean="0"/>
              <a:t>bizalom</a:t>
            </a:r>
            <a:r>
              <a:rPr lang="hu-HU" altLang="en-US" sz="2400" dirty="0"/>
              <a:t>, szabadidő, környezet, piacon kívüli </a:t>
            </a:r>
            <a:r>
              <a:rPr lang="hu-HU" altLang="en-US" sz="2400" dirty="0" smtClean="0"/>
              <a:t>tevékenységek</a:t>
            </a:r>
            <a:endParaRPr lang="hu-HU" altLang="en-US" sz="2400" dirty="0"/>
          </a:p>
          <a:p>
            <a:pPr lvl="1"/>
            <a:r>
              <a:rPr lang="hu-HU" altLang="en-US" sz="2800" dirty="0"/>
              <a:t>A pénz nem boldogít, de lehetővé </a:t>
            </a:r>
            <a:r>
              <a:rPr lang="hu-HU" altLang="en-US" sz="2800" dirty="0" smtClean="0"/>
              <a:t>teszi:</a:t>
            </a:r>
          </a:p>
          <a:p>
            <a:pPr lvl="2"/>
            <a:r>
              <a:rPr lang="hu-HU" altLang="en-US" sz="2400" dirty="0" smtClean="0"/>
              <a:t>Jobb </a:t>
            </a:r>
            <a:r>
              <a:rPr lang="hu-HU" altLang="en-US" sz="2400" dirty="0"/>
              <a:t>egészségügy és oktatási </a:t>
            </a:r>
            <a:r>
              <a:rPr lang="hu-HU" altLang="en-US" sz="2400" dirty="0" smtClean="0"/>
              <a:t>rendszer</a:t>
            </a:r>
          </a:p>
          <a:p>
            <a:pPr lvl="2"/>
            <a:r>
              <a:rPr lang="hu-HU" altLang="en-US" sz="2400" dirty="0" smtClean="0"/>
              <a:t>Nem </a:t>
            </a:r>
            <a:r>
              <a:rPr lang="hu-HU" altLang="en-US" sz="2400" dirty="0"/>
              <a:t>kell aggódni a mindennapi anyagi szükségletek </a:t>
            </a:r>
            <a:r>
              <a:rPr lang="hu-HU" altLang="en-US" sz="2400" dirty="0" smtClean="0"/>
              <a:t>kielégítéséért</a:t>
            </a:r>
          </a:p>
          <a:p>
            <a:pPr lvl="2"/>
            <a:r>
              <a:rPr lang="hu-HU" altLang="en-US" sz="2400" dirty="0" smtClean="0"/>
              <a:t>Szociális </a:t>
            </a:r>
            <a:r>
              <a:rPr lang="hu-HU" altLang="en-US" sz="2400" dirty="0"/>
              <a:t>háló az egyenlőtlenség orvoslására</a:t>
            </a:r>
          </a:p>
          <a:p>
            <a:pPr lvl="1"/>
            <a:r>
              <a:rPr lang="hu-HU" altLang="en-US" sz="2800" dirty="0" smtClean="0"/>
              <a:t>Mérték</a:t>
            </a:r>
            <a:r>
              <a:rPr lang="en-US" altLang="en-US" sz="2800" dirty="0" smtClean="0"/>
              <a:t> </a:t>
            </a:r>
            <a:r>
              <a:rPr lang="en-US" altLang="en-US" sz="2800" dirty="0" smtClean="0"/>
              <a:t>– </a:t>
            </a:r>
            <a:r>
              <a:rPr lang="hu-HU" altLang="en-US" sz="2800" dirty="0" smtClean="0"/>
              <a:t>inputok érdemleges felhasználásának képessége</a:t>
            </a:r>
            <a:endParaRPr lang="en-US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50CB9F-BDF8-4547-B291-20B84BF6A14C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700" smtClean="0"/>
              <a:t>GDP – </a:t>
            </a:r>
            <a:r>
              <a:rPr lang="hu-HU" altLang="en-US" sz="3700" smtClean="0"/>
              <a:t>Jó mértéke-e a jólétnek?</a:t>
            </a:r>
            <a:endParaRPr lang="en-US" altLang="en-US" sz="37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GDP – </a:t>
            </a:r>
            <a:r>
              <a:rPr lang="hu-HU" altLang="en-US" dirty="0" smtClean="0"/>
              <a:t>jólét nem tökéletes mérője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Nem tartalmazza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Szabadidőt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Piacon kívüli tevékenységeket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Környezet állapotát, minőségét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Jövedelmek eloszlását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C8CBF-FD50-4E78-83E6-74CD73293E89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 bwMode="auto">
          <a:xfrm>
            <a:off x="304800" y="1182912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Gazdag országok – Magasabb </a:t>
            </a:r>
            <a:r>
              <a:rPr lang="en-US" altLang="en-US" dirty="0" smtClean="0"/>
              <a:t>GDP / </a:t>
            </a:r>
            <a:r>
              <a:rPr lang="hu-HU" altLang="en-US" dirty="0" smtClean="0"/>
              <a:t>fő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Jobb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Várható élettartam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Írástudás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Internet használat</a:t>
            </a:r>
            <a:endParaRPr lang="en-US" altLang="en-US" dirty="0" smtClean="0"/>
          </a:p>
          <a:p>
            <a:r>
              <a:rPr lang="hu-HU" altLang="en-US" dirty="0" smtClean="0"/>
              <a:t>Szegény országok </a:t>
            </a:r>
            <a:r>
              <a:rPr lang="en-US" altLang="en-US" dirty="0" smtClean="0"/>
              <a:t>- </a:t>
            </a:r>
            <a:r>
              <a:rPr lang="hu-HU" altLang="en-US" dirty="0" smtClean="0"/>
              <a:t>Alacsonyabb</a:t>
            </a:r>
            <a:r>
              <a:rPr lang="en-US" altLang="en-US" dirty="0" smtClean="0"/>
              <a:t> GDP / </a:t>
            </a:r>
            <a:r>
              <a:rPr lang="hu-HU" altLang="en-US" dirty="0" smtClean="0"/>
              <a:t>fő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Rosszabb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Várható élettartam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Írástudás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Internet használat</a:t>
            </a: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34819" name="Title 2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20468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370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Nemzetközi különbségek a GDP-ben és az életszínvonalban</a:t>
            </a:r>
            <a:endParaRPr lang="en-US" altLang="en-US" sz="3700">
              <a:solidFill>
                <a:srgbClr val="00007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00800"/>
            <a:ext cx="609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FBA0747-DFCD-49D6-8937-FA69FAF1CD3C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 bwMode="auto">
          <a:xfrm>
            <a:off x="304800" y="10668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Alacsony</a:t>
            </a:r>
            <a:r>
              <a:rPr lang="en-US" altLang="en-US" smtClean="0"/>
              <a:t> GDP / </a:t>
            </a:r>
            <a:r>
              <a:rPr lang="hu-HU" altLang="en-US" smtClean="0"/>
              <a:t>fő</a:t>
            </a:r>
            <a:endParaRPr lang="en-US" altLang="en-US" smtClean="0"/>
          </a:p>
          <a:p>
            <a:pPr lvl="1"/>
            <a:r>
              <a:rPr lang="hu-HU" altLang="en-US" smtClean="0"/>
              <a:t>Több gyermek születik alacsony testsúllyal</a:t>
            </a:r>
            <a:endParaRPr lang="en-US" altLang="en-US" smtClean="0"/>
          </a:p>
          <a:p>
            <a:pPr lvl="1"/>
            <a:r>
              <a:rPr lang="hu-HU" altLang="en-US" smtClean="0"/>
              <a:t>Magasabb gyermekhalandóság</a:t>
            </a:r>
            <a:endParaRPr lang="en-US" altLang="en-US" smtClean="0"/>
          </a:p>
          <a:p>
            <a:pPr lvl="1"/>
            <a:r>
              <a:rPr lang="hu-HU" altLang="en-US" smtClean="0"/>
              <a:t>Gyakoribb, hogy az anya belehal a szülésbe</a:t>
            </a:r>
            <a:endParaRPr lang="en-US" altLang="en-US" smtClean="0"/>
          </a:p>
          <a:p>
            <a:pPr lvl="1"/>
            <a:r>
              <a:rPr lang="hu-HU" altLang="en-US" smtClean="0"/>
              <a:t>Több alultáplált gyermek</a:t>
            </a:r>
            <a:endParaRPr lang="en-US" altLang="en-US" smtClean="0"/>
          </a:p>
          <a:p>
            <a:pPr lvl="1"/>
            <a:r>
              <a:rPr lang="hu-HU" altLang="en-US" smtClean="0"/>
              <a:t>Kisebb közösségi hozzáférés biztonságos ivóvízhez</a:t>
            </a:r>
            <a:endParaRPr lang="en-US" altLang="en-US" smtClean="0"/>
          </a:p>
          <a:p>
            <a:pPr lvl="1"/>
            <a:r>
              <a:rPr lang="hu-HU" altLang="en-US" smtClean="0"/>
              <a:t>Kevesebb iskoláskorú gyerek az iskolákban</a:t>
            </a:r>
            <a:endParaRPr lang="en-US" altLang="en-US" smtClean="0"/>
          </a:p>
          <a:p>
            <a:pPr lvl="1"/>
            <a:r>
              <a:rPr lang="hu-HU" altLang="en-US" smtClean="0"/>
              <a:t>Diákokra jutó tanárok száma alacsonyabb</a:t>
            </a:r>
            <a:endParaRPr lang="en-US" altLang="en-US" smtClean="0"/>
          </a:p>
          <a:p>
            <a:pPr lvl="1"/>
            <a:r>
              <a:rPr lang="hu-HU" altLang="en-US" smtClean="0"/>
              <a:t>Kevesebb TV, kevesebb telefon</a:t>
            </a:r>
            <a:endParaRPr lang="en-US" altLang="en-US" smtClean="0"/>
          </a:p>
          <a:p>
            <a:pPr lvl="1"/>
            <a:r>
              <a:rPr lang="hu-HU" altLang="en-US" smtClean="0"/>
              <a:t>Kevesebb kövezett út</a:t>
            </a:r>
            <a:endParaRPr lang="en-US" altLang="en-US" smtClean="0"/>
          </a:p>
          <a:p>
            <a:pPr lvl="1"/>
            <a:r>
              <a:rPr lang="hu-HU" altLang="en-US" smtClean="0"/>
              <a:t>Kevesebb árammal rendelkező háztartás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5843" name="Title 2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1901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3700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Nemzetközi különbségek a GDP-ben és az életszínvonalban</a:t>
            </a:r>
            <a:endParaRPr lang="en-US" altLang="en-US" sz="3700" dirty="0">
              <a:solidFill>
                <a:srgbClr val="00007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00800"/>
            <a:ext cx="609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548D30B-8097-44C2-9CCD-2F4D3D4566E3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5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GDP és az életminőség</a:t>
            </a:r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BD0781B-BBF9-461C-8341-7C19DB36FDFA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86000"/>
              </p:ext>
            </p:extLst>
          </p:nvPr>
        </p:nvGraphicFramePr>
        <p:xfrm>
          <a:off x="288925" y="1349375"/>
          <a:ext cx="8462963" cy="4937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0427"/>
                <a:gridCol w="1674384"/>
                <a:gridCol w="1401257"/>
                <a:gridCol w="1947511"/>
                <a:gridCol w="1959384"/>
              </a:tblGrid>
              <a:tr h="639998">
                <a:tc>
                  <a:txBody>
                    <a:bodyPr/>
                    <a:lstStyle/>
                    <a:p>
                      <a:endParaRPr lang="en-US" sz="1800" dirty="0" smtClean="0">
                        <a:solidFill>
                          <a:srgbClr val="000099"/>
                        </a:solidFill>
                      </a:endParaRPr>
                    </a:p>
                    <a:p>
                      <a:r>
                        <a:rPr lang="hu-HU" sz="1800" dirty="0" smtClean="0">
                          <a:solidFill>
                            <a:srgbClr val="000099"/>
                          </a:solidFill>
                        </a:rPr>
                        <a:t>Ország</a:t>
                      </a:r>
                      <a:endParaRPr lang="en-US" sz="1800" dirty="0">
                        <a:solidFill>
                          <a:srgbClr val="000099"/>
                        </a:solidFill>
                      </a:endParaRPr>
                    </a:p>
                  </a:txBody>
                  <a:tcPr marL="91438" marR="91438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smtClean="0">
                          <a:solidFill>
                            <a:srgbClr val="000099"/>
                          </a:solidFill>
                        </a:rPr>
                        <a:t>Reál GDP / fő</a:t>
                      </a:r>
                      <a:r>
                        <a:rPr lang="en-US" sz="1800" baseline="0" dirty="0" smtClean="0">
                          <a:solidFill>
                            <a:srgbClr val="000099"/>
                          </a:solidFill>
                        </a:rPr>
                        <a:t>(2005)</a:t>
                      </a:r>
                      <a:endParaRPr lang="en-US" sz="1800" dirty="0">
                        <a:solidFill>
                          <a:srgbClr val="000099"/>
                        </a:solidFill>
                      </a:endParaRPr>
                    </a:p>
                  </a:txBody>
                  <a:tcPr marL="91438" marR="91438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smtClean="0">
                          <a:solidFill>
                            <a:srgbClr val="000099"/>
                          </a:solidFill>
                        </a:rPr>
                        <a:t>Várható életkor</a:t>
                      </a:r>
                      <a:endParaRPr lang="en-US" sz="1800" dirty="0">
                        <a:solidFill>
                          <a:srgbClr val="000099"/>
                        </a:solidFill>
                      </a:endParaRPr>
                    </a:p>
                  </a:txBody>
                  <a:tcPr marL="91438" marR="91438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smtClean="0">
                          <a:solidFill>
                            <a:srgbClr val="000099"/>
                          </a:solidFill>
                        </a:rPr>
                        <a:t>Felnőtt írástudás</a:t>
                      </a:r>
                      <a:endParaRPr lang="en-US" sz="1800" dirty="0" smtClean="0">
                        <a:solidFill>
                          <a:srgbClr val="000099"/>
                        </a:solidFill>
                      </a:endParaRPr>
                    </a:p>
                    <a:p>
                      <a:pPr algn="ctr"/>
                      <a:r>
                        <a:rPr lang="hu-HU" sz="1800" dirty="0" smtClean="0">
                          <a:solidFill>
                            <a:srgbClr val="000099"/>
                          </a:solidFill>
                        </a:rPr>
                        <a:t>(Népesség</a:t>
                      </a:r>
                      <a:r>
                        <a:rPr lang="hu-HU" sz="1800" baseline="0" dirty="0" smtClean="0">
                          <a:solidFill>
                            <a:srgbClr val="000099"/>
                          </a:solidFill>
                        </a:rPr>
                        <a:t> %-a</a:t>
                      </a:r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rgbClr val="000099"/>
                        </a:solidFill>
                      </a:endParaRPr>
                    </a:p>
                  </a:txBody>
                  <a:tcPr marL="91438" marR="91438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Internet </a:t>
                      </a:r>
                      <a:r>
                        <a:rPr lang="hu-HU" sz="1800" dirty="0" smtClean="0">
                          <a:solidFill>
                            <a:srgbClr val="000099"/>
                          </a:solidFill>
                        </a:rPr>
                        <a:t>használat</a:t>
                      </a:r>
                      <a:endParaRPr lang="en-US" sz="1800" dirty="0" smtClean="0">
                        <a:solidFill>
                          <a:srgbClr val="000099"/>
                        </a:solidFill>
                      </a:endParaRPr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(</a:t>
                      </a:r>
                      <a:r>
                        <a:rPr lang="hu-HU" sz="1800" dirty="0" smtClean="0">
                          <a:solidFill>
                            <a:srgbClr val="000099"/>
                          </a:solidFill>
                        </a:rPr>
                        <a:t>Népesség</a:t>
                      </a:r>
                      <a:r>
                        <a:rPr lang="hu-HU" sz="1800" baseline="0" dirty="0" smtClean="0">
                          <a:solidFill>
                            <a:srgbClr val="000099"/>
                          </a:solidFill>
                        </a:rPr>
                        <a:t> %-a</a:t>
                      </a:r>
                      <a:r>
                        <a:rPr lang="en-US" sz="1800" dirty="0" smtClean="0">
                          <a:solidFill>
                            <a:srgbClr val="000099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rgbClr val="000099"/>
                        </a:solidFill>
                      </a:endParaRPr>
                    </a:p>
                  </a:txBody>
                  <a:tcPr marL="91438" marR="91438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82845">
                <a:tc>
                  <a:txBody>
                    <a:bodyPr/>
                    <a:lstStyle/>
                    <a:p>
                      <a:r>
                        <a:rPr lang="hu-H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</a:t>
                      </a:r>
                    </a:p>
                    <a:p>
                      <a:r>
                        <a:rPr lang="pl-P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Japán </a:t>
                      </a:r>
                    </a:p>
                    <a:p>
                      <a:r>
                        <a:rPr lang="hu-H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Németország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Oroszország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hu-HU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exikó</a:t>
                      </a:r>
                      <a:endParaRPr lang="es-E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Brazília </a:t>
                      </a:r>
                    </a:p>
                    <a:p>
                      <a:r>
                        <a:rPr lang="hu-H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Kína</a:t>
                      </a:r>
                      <a:endParaRPr lang="it-IT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Indon</a:t>
                      </a:r>
                      <a:r>
                        <a:rPr lang="hu-HU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ézi</a:t>
                      </a:r>
                      <a:r>
                        <a:rPr lang="it-IT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India </a:t>
                      </a:r>
                    </a:p>
                    <a:p>
                      <a:r>
                        <a:rPr lang="fi-FI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Pakis</a:t>
                      </a:r>
                      <a:r>
                        <a:rPr lang="hu-H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fi-FI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hu-H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á</a:t>
                      </a:r>
                      <a:r>
                        <a:rPr lang="fi-FI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Bangladesh 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Nig</a:t>
                      </a:r>
                      <a:r>
                        <a:rPr lang="hu-H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dirty="0"/>
                    </a:p>
                  </a:txBody>
                  <a:tcPr marL="91438" marR="91438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$41,890 </a:t>
                      </a:r>
                    </a:p>
                    <a:p>
                      <a:pPr algn="ctr"/>
                      <a:r>
                        <a:rPr lang="pl-P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31,267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29,461</a:t>
                      </a: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10,845</a:t>
                      </a:r>
                    </a:p>
                    <a:p>
                      <a:pPr algn="ctr"/>
                      <a:r>
                        <a:rPr lang="es-E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10,751</a:t>
                      </a:r>
                    </a:p>
                    <a:p>
                      <a:pPr algn="ctr"/>
                      <a:r>
                        <a:rPr lang="pl-P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8,402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it-IT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6,757</a:t>
                      </a:r>
                    </a:p>
                    <a:p>
                      <a:pPr algn="ctr"/>
                      <a:r>
                        <a:rPr lang="it-IT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3,843</a:t>
                      </a: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3,452</a:t>
                      </a:r>
                    </a:p>
                    <a:p>
                      <a:pPr algn="ctr"/>
                      <a:r>
                        <a:rPr lang="fi-FI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2,370</a:t>
                      </a: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2,053</a:t>
                      </a: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1,128</a:t>
                      </a:r>
                      <a:endParaRPr lang="en-US" sz="1800" dirty="0"/>
                    </a:p>
                  </a:txBody>
                  <a:tcPr marL="91438" marR="91438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 </a:t>
                      </a:r>
                      <a:r>
                        <a:rPr lang="hu-H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év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dirty="0" smtClean="0"/>
                        <a:t>82</a:t>
                      </a: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</a:p>
                    <a:p>
                      <a:pPr algn="ctr"/>
                      <a:r>
                        <a:rPr lang="en-US" sz="1800" dirty="0" smtClean="0"/>
                        <a:t>65</a:t>
                      </a:r>
                    </a:p>
                    <a:p>
                      <a:pPr algn="ctr"/>
                      <a:r>
                        <a:rPr lang="en-US" sz="1800" dirty="0" smtClean="0"/>
                        <a:t>76</a:t>
                      </a:r>
                    </a:p>
                    <a:p>
                      <a:pPr algn="ctr"/>
                      <a:r>
                        <a:rPr lang="en-US" sz="1800" dirty="0" smtClean="0"/>
                        <a:t>72</a:t>
                      </a:r>
                    </a:p>
                    <a:p>
                      <a:pPr algn="ctr"/>
                      <a:r>
                        <a:rPr lang="en-US" sz="1800" dirty="0" smtClean="0"/>
                        <a:t>72</a:t>
                      </a:r>
                    </a:p>
                    <a:p>
                      <a:pPr algn="ctr"/>
                      <a:r>
                        <a:rPr lang="en-US" sz="1800" dirty="0" smtClean="0"/>
                        <a:t>70</a:t>
                      </a:r>
                    </a:p>
                    <a:p>
                      <a:pPr algn="ctr"/>
                      <a:r>
                        <a:rPr lang="en-US" sz="1800" dirty="0" smtClean="0"/>
                        <a:t>64</a:t>
                      </a:r>
                    </a:p>
                    <a:p>
                      <a:pPr algn="ctr"/>
                      <a:r>
                        <a:rPr lang="en-US" sz="1800" dirty="0" smtClean="0"/>
                        <a:t>65</a:t>
                      </a:r>
                    </a:p>
                    <a:p>
                      <a:pPr algn="ctr"/>
                      <a:r>
                        <a:rPr lang="en-US" sz="1800" dirty="0" smtClean="0"/>
                        <a:t>63</a:t>
                      </a:r>
                    </a:p>
                    <a:p>
                      <a:pPr algn="ctr"/>
                      <a:r>
                        <a:rPr lang="en-US" sz="1800" dirty="0" smtClean="0"/>
                        <a:t>47</a:t>
                      </a:r>
                      <a:endParaRPr lang="en-US" sz="1800" dirty="0"/>
                    </a:p>
                  </a:txBody>
                  <a:tcPr marL="91438" marR="91438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99%</a:t>
                      </a:r>
                    </a:p>
                    <a:p>
                      <a:pPr algn="ctr"/>
                      <a:r>
                        <a:rPr lang="en-US" sz="1800" dirty="0" smtClean="0"/>
                        <a:t>99</a:t>
                      </a: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  <a:p>
                      <a:pPr algn="ctr"/>
                      <a:r>
                        <a:rPr lang="en-US" sz="1800" dirty="0" smtClean="0"/>
                        <a:t>99</a:t>
                      </a:r>
                    </a:p>
                    <a:p>
                      <a:pPr algn="ctr"/>
                      <a:r>
                        <a:rPr lang="en-US" sz="1800" dirty="0" smtClean="0"/>
                        <a:t>92</a:t>
                      </a:r>
                    </a:p>
                    <a:p>
                      <a:pPr algn="ctr"/>
                      <a:r>
                        <a:rPr lang="en-US" sz="1800" dirty="0" smtClean="0"/>
                        <a:t>89</a:t>
                      </a:r>
                    </a:p>
                    <a:p>
                      <a:pPr algn="ctr"/>
                      <a:r>
                        <a:rPr lang="en-US" sz="1800" dirty="0" smtClean="0"/>
                        <a:t>91</a:t>
                      </a:r>
                    </a:p>
                    <a:p>
                      <a:pPr algn="ctr"/>
                      <a:r>
                        <a:rPr lang="en-US" sz="1800" dirty="0" smtClean="0"/>
                        <a:t>90</a:t>
                      </a:r>
                    </a:p>
                    <a:p>
                      <a:pPr algn="ctr"/>
                      <a:r>
                        <a:rPr lang="en-US" sz="1800" dirty="0" smtClean="0"/>
                        <a:t>61</a:t>
                      </a:r>
                    </a:p>
                    <a:p>
                      <a:pPr algn="ctr"/>
                      <a:r>
                        <a:rPr lang="en-US" sz="1800" dirty="0" smtClean="0"/>
                        <a:t>50</a:t>
                      </a:r>
                    </a:p>
                    <a:p>
                      <a:pPr algn="ctr"/>
                      <a:r>
                        <a:rPr lang="en-US" sz="1800" dirty="0" smtClean="0"/>
                        <a:t>47</a:t>
                      </a:r>
                    </a:p>
                    <a:p>
                      <a:pPr algn="ctr"/>
                      <a:r>
                        <a:rPr lang="en-US" sz="1800" dirty="0" smtClean="0"/>
                        <a:t>69</a:t>
                      </a:r>
                      <a:endParaRPr lang="en-US" sz="1800" dirty="0"/>
                    </a:p>
                  </a:txBody>
                  <a:tcPr marL="91438" marR="91438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63 %</a:t>
                      </a: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</a:p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38" marR="91438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14282">
                <a:tc gridSpan="5">
                  <a:txBody>
                    <a:bodyPr/>
                    <a:lstStyle/>
                    <a:p>
                      <a:endParaRPr lang="hu-HU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táblázat az egy főre jutó GDP-t és az életszínvonal három másik mérőjét mutatja 12 nagyobb országra.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84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Jövedelem további mérőszámai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Bruttó nemzeti termék (GNP): ország állandó lakosainak összes jövedelme</a:t>
            </a:r>
          </a:p>
          <a:p>
            <a:pPr lvl="1"/>
            <a:r>
              <a:rPr lang="hu-HU" sz="2800" dirty="0" smtClean="0"/>
              <a:t>Tartalmazza belföldi állampolgárok külföldről származó </a:t>
            </a:r>
            <a:r>
              <a:rPr lang="hu-HU" sz="2800" dirty="0" err="1" smtClean="0"/>
              <a:t>jöv.-t</a:t>
            </a:r>
            <a:endParaRPr lang="hu-HU" sz="2800" dirty="0" smtClean="0"/>
          </a:p>
          <a:p>
            <a:pPr lvl="1"/>
            <a:r>
              <a:rPr lang="hu-HU" sz="2800" dirty="0" smtClean="0"/>
              <a:t>Nem tartalmazza a külföldiek belföldön szerzett jövedelmet</a:t>
            </a:r>
          </a:p>
          <a:p>
            <a:r>
              <a:rPr lang="en-US" sz="2800" dirty="0" err="1" smtClean="0"/>
              <a:t>Bruttó</a:t>
            </a:r>
            <a:r>
              <a:rPr lang="en-US" sz="2800" dirty="0" smtClean="0"/>
              <a:t> </a:t>
            </a:r>
            <a:r>
              <a:rPr lang="en-US" sz="2800" dirty="0" err="1"/>
              <a:t>nemzeti</a:t>
            </a:r>
            <a:r>
              <a:rPr lang="en-US" sz="2800" dirty="0"/>
              <a:t> </a:t>
            </a:r>
            <a:r>
              <a:rPr lang="en-US" sz="2800" dirty="0" err="1"/>
              <a:t>jövedelem</a:t>
            </a:r>
            <a:r>
              <a:rPr lang="en-US" sz="2800" dirty="0"/>
              <a:t> (GNI): GDP + </a:t>
            </a:r>
            <a:r>
              <a:rPr lang="hu-HU" sz="2800" dirty="0" smtClean="0"/>
              <a:t>lakók </a:t>
            </a:r>
            <a:r>
              <a:rPr lang="en-US" sz="2800" dirty="0" err="1" smtClean="0"/>
              <a:t>jövedelme</a:t>
            </a:r>
            <a:r>
              <a:rPr lang="en-US" sz="2800" dirty="0" smtClean="0"/>
              <a:t> </a:t>
            </a:r>
            <a:r>
              <a:rPr lang="en-US" sz="2800" dirty="0" err="1"/>
              <a:t>külföldön</a:t>
            </a:r>
            <a:r>
              <a:rPr lang="en-US" sz="2800" dirty="0"/>
              <a:t> – </a:t>
            </a:r>
            <a:r>
              <a:rPr lang="en-US" sz="2800" dirty="0" err="1"/>
              <a:t>külföldiek</a:t>
            </a:r>
            <a:r>
              <a:rPr lang="en-US" sz="2800" dirty="0"/>
              <a:t> </a:t>
            </a:r>
            <a:r>
              <a:rPr lang="en-US" sz="2800" dirty="0" err="1"/>
              <a:t>jövedelme</a:t>
            </a:r>
            <a:r>
              <a:rPr lang="en-US" sz="2800" dirty="0"/>
              <a:t> </a:t>
            </a:r>
            <a:r>
              <a:rPr lang="en-US" sz="2800" dirty="0" err="1"/>
              <a:t>itthon</a:t>
            </a:r>
            <a:endParaRPr lang="en-US" sz="2800" dirty="0"/>
          </a:p>
          <a:p>
            <a:pPr lvl="1"/>
            <a:r>
              <a:rPr lang="en-US" sz="2800" dirty="0" err="1" smtClean="0"/>
              <a:t>Nem</a:t>
            </a:r>
            <a:r>
              <a:rPr lang="en-US" sz="2800" dirty="0" smtClean="0"/>
              <a:t> </a:t>
            </a:r>
            <a:r>
              <a:rPr lang="en-US" sz="2800" dirty="0" err="1"/>
              <a:t>azt</a:t>
            </a:r>
            <a:r>
              <a:rPr lang="en-US" sz="2800" dirty="0"/>
              <a:t> </a:t>
            </a:r>
            <a:r>
              <a:rPr lang="en-US" sz="2800" dirty="0" err="1"/>
              <a:t>méri</a:t>
            </a:r>
            <a:r>
              <a:rPr lang="en-US" sz="2800" dirty="0"/>
              <a:t>, </a:t>
            </a:r>
            <a:r>
              <a:rPr lang="en-US" sz="2800" dirty="0" err="1"/>
              <a:t>mennyit</a:t>
            </a:r>
            <a:r>
              <a:rPr lang="en-US" sz="2800" dirty="0"/>
              <a:t> </a:t>
            </a:r>
            <a:r>
              <a:rPr lang="en-US" sz="2800" dirty="0" err="1"/>
              <a:t>termel</a:t>
            </a:r>
            <a:r>
              <a:rPr lang="en-US" sz="2800" dirty="0"/>
              <a:t> </a:t>
            </a:r>
            <a:r>
              <a:rPr lang="en-US" sz="2800" dirty="0" err="1"/>
              <a:t>egy</a:t>
            </a:r>
            <a:r>
              <a:rPr lang="en-US" sz="2800" dirty="0"/>
              <a:t> </a:t>
            </a:r>
            <a:r>
              <a:rPr lang="en-US" sz="2800" dirty="0" err="1"/>
              <a:t>ország</a:t>
            </a:r>
            <a:r>
              <a:rPr lang="en-US" sz="2800" dirty="0"/>
              <a:t>, </a:t>
            </a:r>
            <a:r>
              <a:rPr lang="en-US" sz="2800" dirty="0" err="1"/>
              <a:t>hanem</a:t>
            </a:r>
            <a:r>
              <a:rPr lang="en-US" sz="2800" dirty="0"/>
              <a:t> </a:t>
            </a:r>
            <a:r>
              <a:rPr lang="en-US" sz="2800" dirty="0" err="1"/>
              <a:t>hogy</a:t>
            </a:r>
            <a:r>
              <a:rPr lang="en-US" sz="2800" dirty="0"/>
              <a:t> a </a:t>
            </a:r>
            <a:r>
              <a:rPr lang="en-US" sz="2800" dirty="0" err="1" smtClean="0"/>
              <a:t>lakóinak</a:t>
            </a:r>
            <a:r>
              <a:rPr lang="en-US" sz="2800" dirty="0" smtClean="0"/>
              <a:t> </a:t>
            </a:r>
            <a:r>
              <a:rPr lang="en-US" sz="2800" dirty="0" err="1"/>
              <a:t>mekkora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</a:t>
            </a:r>
            <a:r>
              <a:rPr lang="en-US" sz="2800" dirty="0" err="1"/>
              <a:t>összes</a:t>
            </a:r>
            <a:r>
              <a:rPr lang="en-US" sz="2800" dirty="0"/>
              <a:t> </a:t>
            </a:r>
            <a:r>
              <a:rPr lang="en-US" sz="2800" dirty="0" err="1"/>
              <a:t>jövedelme</a:t>
            </a:r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3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Egyéb mérőszámok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 a termelést, jövedelmet nézzük, hanem azt, hogy mennyire érzik jól magukat az emberek</a:t>
            </a:r>
          </a:p>
          <a:p>
            <a:pPr lvl="1"/>
            <a:r>
              <a:rPr lang="hu-HU" dirty="0" smtClean="0"/>
              <a:t>Hasonló országok közti különbség megértése</a:t>
            </a:r>
          </a:p>
          <a:p>
            <a:pPr lvl="1"/>
            <a:r>
              <a:rPr lang="hu-HU" dirty="0" smtClean="0"/>
              <a:t>Nem árul el sokat a gazdaság működéséről</a:t>
            </a:r>
          </a:p>
          <a:p>
            <a:pPr lvl="1"/>
            <a:r>
              <a:rPr lang="hu-HU" dirty="0" smtClean="0"/>
              <a:t>Közgazdászok tudják, hogy a GDP nem minden, nem kell meggyőzni őket erről</a:t>
            </a:r>
          </a:p>
          <a:p>
            <a:pPr lvl="1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Egyéb mérőszámok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Human </a:t>
            </a:r>
            <a:r>
              <a:rPr lang="hu-HU" dirty="0" err="1" smtClean="0"/>
              <a:t>Development</a:t>
            </a:r>
            <a:r>
              <a:rPr lang="hu-HU" dirty="0" smtClean="0"/>
              <a:t> Index (HDI, </a:t>
            </a:r>
            <a:r>
              <a:rPr lang="hu-HU" dirty="0" err="1" smtClean="0"/>
              <a:t>ENSz</a:t>
            </a:r>
            <a:r>
              <a:rPr lang="hu-HU" dirty="0" smtClean="0"/>
              <a:t> méri)</a:t>
            </a:r>
          </a:p>
          <a:p>
            <a:pPr lvl="1"/>
            <a:r>
              <a:rPr lang="hu-HU" dirty="0" smtClean="0"/>
              <a:t>Várható élettartam, oktatásban való részvétel, GDP,…</a:t>
            </a:r>
          </a:p>
          <a:p>
            <a:r>
              <a:rPr lang="hu-HU" dirty="0" smtClean="0"/>
              <a:t>Happy </a:t>
            </a:r>
            <a:r>
              <a:rPr lang="hu-HU" dirty="0" err="1" smtClean="0"/>
              <a:t>Planet</a:t>
            </a:r>
            <a:r>
              <a:rPr lang="hu-HU" dirty="0" smtClean="0"/>
              <a:t> Index </a:t>
            </a:r>
          </a:p>
          <a:p>
            <a:pPr lvl="1"/>
            <a:r>
              <a:rPr lang="hu-HU" dirty="0" smtClean="0"/>
              <a:t>Szubjektív jól-lét kérdőíves adatok alapján</a:t>
            </a:r>
          </a:p>
          <a:p>
            <a:pPr lvl="1"/>
            <a:r>
              <a:rPr lang="hu-HU" dirty="0" smtClean="0"/>
              <a:t>Várható élettartam</a:t>
            </a:r>
          </a:p>
          <a:p>
            <a:pPr lvl="1"/>
            <a:r>
              <a:rPr lang="hu-HU" dirty="0" smtClean="0"/>
              <a:t>Ökológiai lábnyom 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5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Sztori: </a:t>
            </a:r>
            <a:r>
              <a:rPr lang="hu-HU" dirty="0" err="1" smtClean="0"/>
              <a:t>Bhutan</a:t>
            </a:r>
            <a:r>
              <a:rPr lang="hu-HU" dirty="0" smtClean="0"/>
              <a:t> – Gross National </a:t>
            </a:r>
            <a:r>
              <a:rPr lang="hu-HU" dirty="0" err="1" smtClean="0"/>
              <a:t>Happiness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7" y="1424322"/>
            <a:ext cx="8171543" cy="5098332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855"/>
            <a:ext cx="8664600" cy="717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8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smtClean="0">
                <a:solidFill>
                  <a:srgbClr val="000070"/>
                </a:solidFill>
              </a:rPr>
              <a:t>Externáliák</a:t>
            </a:r>
            <a:r>
              <a:rPr lang="en-US" altLang="en-US" sz="4000" smtClean="0">
                <a:solidFill>
                  <a:srgbClr val="000070"/>
                </a:solidFill>
              </a:rPr>
              <a:t> </a:t>
            </a:r>
            <a:r>
              <a:rPr lang="hu-HU" altLang="en-US" sz="4000" smtClean="0">
                <a:solidFill>
                  <a:srgbClr val="000070"/>
                </a:solidFill>
              </a:rPr>
              <a:t>és piaci hatékonyság</a:t>
            </a:r>
            <a:endParaRPr lang="en-US" altLang="en-US" sz="400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>
                <a:solidFill>
                  <a:srgbClr val="C00000"/>
                </a:solidFill>
              </a:rPr>
              <a:t>Pozitív </a:t>
            </a:r>
            <a:r>
              <a:rPr lang="hu-HU" altLang="en-US" sz="3400" dirty="0" err="1" smtClean="0">
                <a:solidFill>
                  <a:srgbClr val="C00000"/>
                </a:solidFill>
              </a:rPr>
              <a:t>externáliák</a:t>
            </a:r>
            <a:endParaRPr lang="en-US" altLang="en-US" sz="3400" dirty="0" smtClean="0">
              <a:solidFill>
                <a:srgbClr val="C00000"/>
              </a:solidFill>
            </a:endParaRPr>
          </a:p>
          <a:p>
            <a:pPr lvl="1"/>
            <a:r>
              <a:rPr lang="hu-HU" altLang="en-US" sz="3200" dirty="0" smtClean="0"/>
              <a:t>Oktatás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Oktatás egyéni haszna</a:t>
            </a:r>
            <a:endParaRPr lang="en-US" altLang="en-US" sz="2800" dirty="0" smtClean="0"/>
          </a:p>
          <a:p>
            <a:pPr lvl="2"/>
            <a:r>
              <a:rPr lang="hu-HU" altLang="en-US" sz="2800" dirty="0" err="1" smtClean="0"/>
              <a:t>Externáliák</a:t>
            </a:r>
            <a:r>
              <a:rPr lang="en-US" altLang="en-US" sz="2800" dirty="0" smtClean="0"/>
              <a:t>: </a:t>
            </a:r>
            <a:r>
              <a:rPr lang="hu-HU" altLang="en-US" sz="2800" dirty="0" smtClean="0"/>
              <a:t>jobb kormányzat</a:t>
            </a:r>
            <a:r>
              <a:rPr lang="en-US" altLang="en-US" sz="2800" dirty="0" smtClean="0"/>
              <a:t>, </a:t>
            </a:r>
            <a:r>
              <a:rPr lang="hu-HU" altLang="en-US" sz="2800" dirty="0" smtClean="0"/>
              <a:t>alacsonyabb bűnözés, magasabb termelékenység és bérek</a:t>
            </a:r>
            <a:endParaRPr lang="en-US" altLang="en-US" sz="2800" dirty="0" smtClean="0"/>
          </a:p>
          <a:p>
            <a:pPr lvl="1"/>
            <a:r>
              <a:rPr lang="hu-HU" altLang="en-US" sz="3200" dirty="0" smtClean="0"/>
              <a:t>Társadalmi érték – Kereslet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Magasabb az egyéni értékelésnél</a:t>
            </a:r>
            <a:endParaRPr lang="en-US" altLang="en-US" sz="2800" dirty="0" smtClean="0"/>
          </a:p>
          <a:p>
            <a:pPr lvl="1"/>
            <a:r>
              <a:rPr lang="hu-HU" altLang="en-US" sz="3200" dirty="0" smtClean="0"/>
              <a:t>Társadalmi érték görbe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Keresleti görbe felett</a:t>
            </a:r>
            <a:endParaRPr lang="en-US" altLang="en-US" sz="28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3BD4F3B0-E13B-4EE2-A2BC-E3B5C68A1714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0" y="2590800"/>
            <a:ext cx="9144000" cy="2438400"/>
          </a:xfrm>
          <a:prstGeom prst="rect">
            <a:avLst/>
          </a:prstGeom>
        </p:spPr>
        <p:txBody>
          <a:bodyPr/>
          <a:lstStyle/>
          <a:p>
            <a:r>
              <a:rPr lang="hu-HU" altLang="en-US" sz="4000">
                <a:solidFill>
                  <a:srgbClr val="000070"/>
                </a:solidFill>
              </a:rPr>
              <a:t>Megélhetési költségek mérése</a:t>
            </a:r>
            <a:endParaRPr lang="en-US" altLang="en-US" sz="4000">
              <a:solidFill>
                <a:srgbClr val="000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8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árváltozás mérése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Megélhetési költségek időbeli változása</a:t>
            </a:r>
          </a:p>
          <a:p>
            <a:r>
              <a:rPr lang="hu-HU" dirty="0" smtClean="0"/>
              <a:t>Fogyasztói árindex (</a:t>
            </a:r>
            <a:r>
              <a:rPr lang="hu-HU" i="1" dirty="0" err="1" smtClean="0"/>
              <a:t>consumer</a:t>
            </a:r>
            <a:r>
              <a:rPr lang="hu-HU" i="1" dirty="0" smtClean="0"/>
              <a:t> </a:t>
            </a:r>
            <a:r>
              <a:rPr lang="hu-HU" i="1" dirty="0" err="1" smtClean="0"/>
              <a:t>price</a:t>
            </a:r>
            <a:r>
              <a:rPr lang="hu-HU" i="1" dirty="0" smtClean="0"/>
              <a:t> index – CPI</a:t>
            </a:r>
            <a:r>
              <a:rPr lang="hu-HU" dirty="0" smtClean="0"/>
              <a:t>)</a:t>
            </a:r>
          </a:p>
          <a:p>
            <a:pPr lvl="1"/>
            <a:r>
              <a:rPr lang="en-US" dirty="0" err="1" smtClean="0"/>
              <a:t>Jószágok</a:t>
            </a:r>
            <a:r>
              <a:rPr lang="en-US" dirty="0" smtClean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szolgáltatások</a:t>
            </a:r>
            <a:r>
              <a:rPr lang="en-US" dirty="0"/>
              <a:t>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költsége</a:t>
            </a:r>
            <a:endParaRPr lang="en-US" dirty="0"/>
          </a:p>
          <a:p>
            <a:pPr lvl="1"/>
            <a:r>
              <a:rPr lang="en-US" dirty="0" smtClean="0"/>
              <a:t>Amit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tipikus</a:t>
            </a:r>
            <a:r>
              <a:rPr lang="en-US" dirty="0"/>
              <a:t> </a:t>
            </a:r>
            <a:r>
              <a:rPr lang="en-US" dirty="0" err="1"/>
              <a:t>fogyasztó</a:t>
            </a:r>
            <a:r>
              <a:rPr lang="en-US" dirty="0"/>
              <a:t> </a:t>
            </a:r>
            <a:r>
              <a:rPr lang="en-US" dirty="0" err="1"/>
              <a:t>fogyaszt</a:t>
            </a:r>
            <a:endParaRPr lang="en-US" dirty="0"/>
          </a:p>
          <a:p>
            <a:pPr lvl="1"/>
            <a:r>
              <a:rPr lang="en-US" dirty="0" err="1" smtClean="0"/>
              <a:t>Adott</a:t>
            </a:r>
            <a:r>
              <a:rPr lang="en-US" dirty="0" smtClean="0"/>
              <a:t> </a:t>
            </a:r>
            <a:r>
              <a:rPr lang="en-US" dirty="0" err="1"/>
              <a:t>életszínvonal</a:t>
            </a:r>
            <a:r>
              <a:rPr lang="en-US" dirty="0"/>
              <a:t> </a:t>
            </a:r>
            <a:r>
              <a:rPr lang="en-US" dirty="0" err="1"/>
              <a:t>fenntartásához</a:t>
            </a:r>
            <a:r>
              <a:rPr lang="en-US" dirty="0"/>
              <a:t> </a:t>
            </a:r>
            <a:r>
              <a:rPr lang="en-US" dirty="0" err="1" smtClean="0"/>
              <a:t>átlagosan</a:t>
            </a:r>
            <a:r>
              <a:rPr lang="hu-HU" dirty="0" smtClean="0"/>
              <a:t>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növekednie</a:t>
            </a:r>
            <a:r>
              <a:rPr lang="en-US" dirty="0"/>
              <a:t> a </a:t>
            </a:r>
            <a:r>
              <a:rPr lang="en-US" dirty="0" err="1"/>
              <a:t>jövedelemnek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7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hu-HU" sz="4000" dirty="0">
                <a:solidFill>
                  <a:srgbClr val="C00000"/>
                </a:solidFill>
              </a:rPr>
              <a:t>Hogyan számolják a </a:t>
            </a:r>
            <a:r>
              <a:rPr lang="hu-HU" sz="4000" dirty="0" err="1">
                <a:solidFill>
                  <a:srgbClr val="C00000"/>
                </a:solidFill>
              </a:rPr>
              <a:t>CPI-t</a:t>
            </a:r>
            <a:r>
              <a:rPr lang="hu-HU" sz="4000" dirty="0">
                <a:solidFill>
                  <a:srgbClr val="C00000"/>
                </a:solidFill>
              </a:rPr>
              <a:t>?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990600"/>
            <a:ext cx="8572500" cy="5410200"/>
          </a:xfrm>
          <a:prstGeom prst="rect">
            <a:avLst/>
          </a:prstGeom>
        </p:spPr>
        <p:txBody>
          <a:bodyPr/>
          <a:lstStyle/>
          <a:p>
            <a:pPr marL="571500" indent="-514350">
              <a:buFont typeface="+mj-lt"/>
              <a:buAutoNum type="arabicPeriod"/>
              <a:defRPr/>
            </a:pPr>
            <a:r>
              <a:rPr lang="hu-HU" sz="2800" dirty="0"/>
              <a:t>Jószágkosár </a:t>
            </a:r>
            <a:r>
              <a:rPr lang="hu-HU" sz="2800" dirty="0" smtClean="0"/>
              <a:t>rögzítése </a:t>
            </a:r>
            <a:endParaRPr lang="en-US" sz="2800" dirty="0"/>
          </a:p>
          <a:p>
            <a:pPr marL="571500" indent="-514350">
              <a:buFont typeface="+mj-lt"/>
              <a:buAutoNum type="arabicPeriod"/>
              <a:defRPr/>
            </a:pPr>
            <a:r>
              <a:rPr lang="hu-HU" sz="2800" dirty="0"/>
              <a:t>Árak meghatározása</a:t>
            </a:r>
            <a:endParaRPr lang="en-US" sz="2800" dirty="0"/>
          </a:p>
          <a:p>
            <a:pPr marL="571500" indent="-514350">
              <a:buFont typeface="+mj-lt"/>
              <a:buAutoNum type="arabicPeriod"/>
              <a:defRPr/>
            </a:pPr>
            <a:r>
              <a:rPr lang="hu-HU" sz="2800" dirty="0"/>
              <a:t>Kosár árának </a:t>
            </a:r>
            <a:r>
              <a:rPr lang="hu-HU" sz="2800" dirty="0" smtClean="0"/>
              <a:t>kiszámítása</a:t>
            </a:r>
          </a:p>
          <a:p>
            <a:pPr lvl="1">
              <a:defRPr/>
            </a:pPr>
            <a:r>
              <a:rPr lang="hu-HU" sz="2400" dirty="0" smtClean="0"/>
              <a:t>A kosár összetétele fix</a:t>
            </a:r>
          </a:p>
          <a:p>
            <a:pPr marL="571500" indent="-514350">
              <a:buFont typeface="+mj-lt"/>
              <a:buAutoNum type="arabicPeriod"/>
              <a:defRPr/>
            </a:pPr>
            <a:r>
              <a:rPr lang="hu-HU" sz="2800" dirty="0" smtClean="0"/>
              <a:t>Bázisév </a:t>
            </a:r>
            <a:r>
              <a:rPr lang="hu-HU" sz="2800" dirty="0" smtClean="0"/>
              <a:t>választása és CPI kiszámítása</a:t>
            </a:r>
            <a:endParaRPr lang="en-US" sz="2800" dirty="0" smtClean="0"/>
          </a:p>
          <a:p>
            <a:pPr lvl="1">
              <a:defRPr/>
            </a:pPr>
            <a:r>
              <a:rPr lang="hu-HU" sz="2400" dirty="0" smtClean="0"/>
              <a:t>(Kosár </a:t>
            </a:r>
            <a:r>
              <a:rPr lang="hu-HU" sz="2400" dirty="0" smtClean="0"/>
              <a:t>adott évi </a:t>
            </a:r>
            <a:r>
              <a:rPr lang="hu-HU" sz="2400" dirty="0" smtClean="0"/>
              <a:t>ára / Kosár bázisévi ára) * 100</a:t>
            </a:r>
            <a:endParaRPr lang="en-US" sz="2400" dirty="0" smtClean="0"/>
          </a:p>
          <a:p>
            <a:pPr marL="571500" indent="-514350">
              <a:buFont typeface="+mj-lt"/>
              <a:buAutoNum type="arabicPeriod"/>
              <a:defRPr/>
            </a:pPr>
            <a:r>
              <a:rPr lang="hu-HU" sz="2800" dirty="0" smtClean="0"/>
              <a:t>Inflációs </a:t>
            </a:r>
            <a:r>
              <a:rPr lang="hu-HU" sz="2800" dirty="0" smtClean="0"/>
              <a:t>ráta kiszámítása</a:t>
            </a:r>
            <a:endParaRPr lang="en-US" sz="2800" dirty="0" smtClean="0"/>
          </a:p>
          <a:p>
            <a:pPr lvl="1">
              <a:defRPr/>
            </a:pPr>
            <a:r>
              <a:rPr lang="hu-HU" dirty="0" smtClean="0"/>
              <a:t>Árindex százalékos változása az előző évhez képest</a:t>
            </a: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35F26CA2-AF81-41D9-A1D8-44CDC4FF21F0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92</a:t>
            </a:fld>
            <a:endParaRPr lang="en-US"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784992"/>
              </p:ext>
            </p:extLst>
          </p:nvPr>
        </p:nvGraphicFramePr>
        <p:xfrm>
          <a:off x="659721" y="5167540"/>
          <a:ext cx="80073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3" imgW="3848040" imgH="393480" progId="Equation.3">
                  <p:embed/>
                </p:oleObj>
              </mc:Choice>
              <mc:Fallback>
                <p:oleObj name="Equation" r:id="rId3" imgW="3848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21" y="5167540"/>
                        <a:ext cx="80073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79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304800" y="206829"/>
            <a:ext cx="8839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Calculating the CPI and the inflation rate: an example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DA726AD-6EDD-40F8-B341-6B7AE8DD72E8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93</a:t>
            </a:fld>
            <a:endParaRPr lang="en-US">
              <a:latin typeface="+mn-lt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205953"/>
              </p:ext>
            </p:extLst>
          </p:nvPr>
        </p:nvGraphicFramePr>
        <p:xfrm>
          <a:off x="620713" y="1016004"/>
          <a:ext cx="7961312" cy="5572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9852"/>
                <a:gridCol w="2102042"/>
                <a:gridCol w="2280180"/>
                <a:gridCol w="2799238"/>
              </a:tblGrid>
              <a:tr h="370798">
                <a:tc gridSpan="4"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hu-HU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. lépés</a:t>
                      </a:r>
                      <a:r>
                        <a:rPr lang="en-US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hu-HU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Fogyasztók megkérdezése a kosár meghatározásához</a:t>
                      </a:r>
                      <a:endParaRPr lang="en-US" sz="1600" kern="1200" baseline="0" dirty="0" smtClean="0">
                        <a:solidFill>
                          <a:srgbClr val="00007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798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Kosár = 4 hot dog + 2 hamburger</a:t>
                      </a:r>
                      <a:endParaRPr lang="en-US" sz="1600" dirty="0" smtClean="0"/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798">
                <a:tc gridSpan="4"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hu-HU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. lépés</a:t>
                      </a:r>
                      <a:r>
                        <a:rPr lang="en-US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hu-HU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Jószágok árának meghatározása minden évre</a:t>
                      </a:r>
                      <a:endParaRPr lang="en-US" sz="1600" dirty="0">
                        <a:solidFill>
                          <a:srgbClr val="000070"/>
                        </a:solidFill>
                      </a:endParaRPr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798">
                <a:tc>
                  <a:txBody>
                    <a:bodyPr/>
                    <a:lstStyle/>
                    <a:p>
                      <a:r>
                        <a:rPr lang="hu-HU" sz="1600" dirty="0" smtClean="0">
                          <a:solidFill>
                            <a:srgbClr val="000070"/>
                          </a:solidFill>
                        </a:rPr>
                        <a:t>Év</a:t>
                      </a:r>
                      <a:r>
                        <a:rPr lang="en-US" sz="1600" dirty="0" smtClean="0">
                          <a:solidFill>
                            <a:srgbClr val="000070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rgbClr val="000070"/>
                        </a:solidFill>
                      </a:endParaRPr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rgbClr val="000070"/>
                          </a:solidFill>
                        </a:rPr>
                        <a:t>Hot</a:t>
                      </a:r>
                      <a:r>
                        <a:rPr lang="hu-HU" sz="1600" baseline="0" dirty="0" smtClean="0">
                          <a:solidFill>
                            <a:srgbClr val="000070"/>
                          </a:solidFill>
                        </a:rPr>
                        <a:t> dog ára</a:t>
                      </a:r>
                      <a:endParaRPr lang="en-US" sz="1600" dirty="0">
                        <a:solidFill>
                          <a:srgbClr val="000070"/>
                        </a:solidFill>
                      </a:endParaRPr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rgbClr val="000070"/>
                          </a:solidFill>
                        </a:rPr>
                        <a:t>Hamburger ára</a:t>
                      </a:r>
                      <a:endParaRPr lang="en-US" sz="1600" dirty="0">
                        <a:solidFill>
                          <a:srgbClr val="000070"/>
                        </a:solidFill>
                      </a:endParaRPr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70"/>
                        </a:solidFill>
                      </a:endParaRPr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28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2008</a:t>
                      </a:r>
                    </a:p>
                    <a:p>
                      <a:r>
                        <a:rPr lang="en-US" sz="1600" dirty="0" smtClean="0"/>
                        <a:t>2009</a:t>
                      </a:r>
                    </a:p>
                    <a:p>
                      <a:r>
                        <a:rPr lang="en-US" sz="1600" dirty="0" smtClean="0"/>
                        <a:t>2010</a:t>
                      </a:r>
                      <a:endParaRPr lang="en-US" sz="1600" dirty="0"/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$1</a:t>
                      </a:r>
                    </a:p>
                    <a:p>
                      <a:pPr algn="ctr"/>
                      <a:r>
                        <a:rPr lang="en-US" sz="1600" dirty="0" smtClean="0"/>
                        <a:t>2</a:t>
                      </a:r>
                    </a:p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$2</a:t>
                      </a:r>
                    </a:p>
                    <a:p>
                      <a:pPr algn="ctr"/>
                      <a:r>
                        <a:rPr lang="en-US" sz="1600" dirty="0" smtClean="0"/>
                        <a:t>3</a:t>
                      </a:r>
                    </a:p>
                    <a:p>
                      <a:pPr algn="ctr"/>
                      <a:r>
                        <a:rPr lang="en-US" sz="1600" dirty="0" smtClean="0"/>
                        <a:t>4</a:t>
                      </a:r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98">
                <a:tc gridSpan="4">
                  <a:txBody>
                    <a:bodyPr/>
                    <a:lstStyle/>
                    <a:p>
                      <a:r>
                        <a:rPr lang="hu-HU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3. lépés</a:t>
                      </a:r>
                      <a:r>
                        <a:rPr lang="en-US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hu-HU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Kosár árának meghatározása minden évre</a:t>
                      </a:r>
                      <a:endParaRPr lang="en-US" sz="1600" dirty="0">
                        <a:solidFill>
                          <a:srgbClr val="000070"/>
                        </a:solidFill>
                      </a:endParaRPr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28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2008</a:t>
                      </a:r>
                    </a:p>
                    <a:p>
                      <a:r>
                        <a:rPr lang="en-US" sz="1600" dirty="0" smtClean="0"/>
                        <a:t>2009</a:t>
                      </a:r>
                    </a:p>
                    <a:p>
                      <a:r>
                        <a:rPr lang="en-US" sz="1600" dirty="0" smtClean="0"/>
                        <a:t>2010</a:t>
                      </a:r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($1 </a:t>
                      </a:r>
                      <a:r>
                        <a:rPr lang="hu-H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hot dog × 4 hot dog) + ($2 </a:t>
                      </a:r>
                      <a:r>
                        <a:rPr lang="hu-H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hamburger × 2 hamburger) = $8 </a:t>
                      </a:r>
                      <a:r>
                        <a:rPr lang="hu-H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kosár</a:t>
                      </a:r>
                      <a:endParaRPr lang="sv-SE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($2</a:t>
                      </a:r>
                      <a:r>
                        <a:rPr lang="hu-H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hot dog × 4 hot dog) + ($3 </a:t>
                      </a:r>
                      <a:r>
                        <a:rPr lang="hu-H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hamburger × 2 hamburger) = $14 </a:t>
                      </a:r>
                      <a:r>
                        <a:rPr lang="hu-H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kosár</a:t>
                      </a:r>
                      <a:endParaRPr lang="sv-SE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($3 </a:t>
                      </a:r>
                      <a:r>
                        <a:rPr lang="hu-H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hot dog × 4 hot dog) + ($4 </a:t>
                      </a:r>
                      <a:r>
                        <a:rPr lang="hu-H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hamburger × 2 hamburger) = $20 </a:t>
                      </a:r>
                      <a:r>
                        <a:rPr lang="hu-H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kosár</a:t>
                      </a:r>
                      <a:endParaRPr lang="en-US" sz="1600" dirty="0"/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5242">
                <a:tc gridSpan="4">
                  <a:txBody>
                    <a:bodyPr/>
                    <a:lstStyle/>
                    <a:p>
                      <a:r>
                        <a:rPr lang="hu-HU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4. lépés</a:t>
                      </a:r>
                      <a:r>
                        <a:rPr lang="en-US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hu-HU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Bázisév kiválasztása </a:t>
                      </a:r>
                      <a:r>
                        <a:rPr lang="en-US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(2008</a:t>
                      </a:r>
                      <a:r>
                        <a:rPr lang="hu-HU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) és CPI kiszámítása minden évre</a:t>
                      </a:r>
                      <a:endParaRPr lang="en-US" sz="1600" dirty="0">
                        <a:solidFill>
                          <a:srgbClr val="000070"/>
                        </a:solidFill>
                      </a:endParaRPr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28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2008</a:t>
                      </a:r>
                    </a:p>
                    <a:p>
                      <a:r>
                        <a:rPr lang="en-US" sz="1600" dirty="0" smtClean="0"/>
                        <a:t>2009</a:t>
                      </a:r>
                    </a:p>
                    <a:p>
                      <a:r>
                        <a:rPr lang="en-US" sz="1600" dirty="0" smtClean="0"/>
                        <a:t>2010</a:t>
                      </a:r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($8 / $8) × 100 = 100</a:t>
                      </a:r>
                    </a:p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($14 / $8) × 100 = 175</a:t>
                      </a:r>
                    </a:p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($20 / $8) × 100 = 250</a:t>
                      </a:r>
                      <a:endParaRPr lang="en-US" sz="1600" b="1" dirty="0"/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5242">
                <a:tc gridSpan="4">
                  <a:txBody>
                    <a:bodyPr/>
                    <a:lstStyle/>
                    <a:p>
                      <a:r>
                        <a:rPr lang="hu-HU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5. lépés</a:t>
                      </a:r>
                      <a:r>
                        <a:rPr lang="en-US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hu-HU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Árindexek segítségével előző évhez vett inflációs ráta meghatározása</a:t>
                      </a:r>
                      <a:endParaRPr lang="en-US" sz="1600" dirty="0">
                        <a:solidFill>
                          <a:srgbClr val="000070"/>
                        </a:solidFill>
                      </a:endParaRPr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05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2009</a:t>
                      </a:r>
                    </a:p>
                    <a:p>
                      <a:r>
                        <a:rPr lang="en-US" sz="1600" dirty="0" smtClean="0"/>
                        <a:t>2010</a:t>
                      </a:r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(175 – 100) / 100 × 100 = 75%</a:t>
                      </a:r>
                    </a:p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(250 – 175) / 175 × 100 = 43%</a:t>
                      </a:r>
                      <a:endParaRPr lang="en-US" sz="1600" dirty="0"/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81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304800" y="453576"/>
            <a:ext cx="8839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hu-HU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tipikus jószágkosár</a:t>
            </a:r>
            <a:endParaRPr lang="en-US" altLang="en-US" sz="2800" dirty="0" smtClean="0">
              <a:solidFill>
                <a:srgbClr val="7E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1BE86F6-B94E-44B4-8FE2-18BA007AC99D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94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989337"/>
            <a:ext cx="6002791" cy="517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7038" y="6412468"/>
            <a:ext cx="6975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dirty="0" smtClean="0"/>
              <a:t>Forrás: USA, </a:t>
            </a:r>
            <a:r>
              <a:rPr lang="en-US" altLang="en-US" dirty="0" smtClean="0"/>
              <a:t>Bureau </a:t>
            </a:r>
            <a:r>
              <a:rPr lang="en-US" altLang="en-US" dirty="0"/>
              <a:t>of Labor </a:t>
            </a:r>
            <a:r>
              <a:rPr lang="en-US" altLang="en-US" dirty="0" smtClean="0"/>
              <a:t>Statistics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767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>
                <a:solidFill>
                  <a:srgbClr val="C00000"/>
                </a:solidFill>
              </a:rPr>
              <a:t>A megélhetési költségek mérésének problémái</a:t>
            </a:r>
            <a:endParaRPr lang="en-US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1596570"/>
            <a:ext cx="8572500" cy="480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600" dirty="0" smtClean="0"/>
              <a:t>Helyettesítési torzítás</a:t>
            </a:r>
          </a:p>
          <a:p>
            <a:pPr lvl="1"/>
            <a:r>
              <a:rPr lang="hu-HU" altLang="en-US" dirty="0" smtClean="0"/>
              <a:t>Felfelé torzít</a:t>
            </a:r>
          </a:p>
          <a:p>
            <a:pPr lvl="1"/>
            <a:r>
              <a:rPr lang="hu-HU" altLang="en-US" dirty="0" smtClean="0"/>
              <a:t>Nem veszi figyelembe, hogy ha drágul egy termék, akkor abból kevesebbet vesznek a fogyasztók és mást vesznek helyette</a:t>
            </a:r>
            <a:endParaRPr lang="en-US" altLang="en-US" dirty="0" smtClean="0"/>
          </a:p>
          <a:p>
            <a:r>
              <a:rPr lang="hu-HU" altLang="en-US" sz="3600" dirty="0" smtClean="0"/>
              <a:t>Új termékek </a:t>
            </a:r>
            <a:r>
              <a:rPr lang="hu-HU" altLang="en-US" sz="3600" dirty="0" smtClean="0"/>
              <a:t>megjelenése</a:t>
            </a:r>
          </a:p>
          <a:p>
            <a:pPr lvl="1"/>
            <a:r>
              <a:rPr lang="hu-HU" altLang="en-US" dirty="0" smtClean="0"/>
              <a:t>Növeli a jólétet, de nem számítjuk a </a:t>
            </a:r>
            <a:r>
              <a:rPr lang="hu-HU" altLang="en-US" dirty="0" err="1" smtClean="0"/>
              <a:t>CPI-be</a:t>
            </a:r>
            <a:endParaRPr lang="en-US" altLang="en-US" dirty="0" smtClean="0"/>
          </a:p>
          <a:p>
            <a:r>
              <a:rPr lang="hu-HU" altLang="en-US" sz="3600" dirty="0" smtClean="0"/>
              <a:t>Minőségváltozás nincs </a:t>
            </a:r>
            <a:r>
              <a:rPr lang="hu-HU" altLang="en-US" sz="3600" dirty="0" smtClean="0"/>
              <a:t>mérve</a:t>
            </a:r>
          </a:p>
          <a:p>
            <a:pPr lvl="1"/>
            <a:r>
              <a:rPr lang="hu-HU" altLang="en-US" dirty="0" smtClean="0"/>
              <a:t>Erre vannak korrekciók</a:t>
            </a:r>
            <a:endParaRPr lang="en-US" altLang="en-US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3D0C4750-B126-4E72-B0B0-57956780765E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95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4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>
                <a:solidFill>
                  <a:srgbClr val="C00000"/>
                </a:solidFill>
              </a:rPr>
              <a:t>GDP </a:t>
            </a:r>
            <a:r>
              <a:rPr lang="hu-HU" altLang="en-US" sz="4000" dirty="0" err="1">
                <a:solidFill>
                  <a:srgbClr val="C00000"/>
                </a:solidFill>
              </a:rPr>
              <a:t>deflátor</a:t>
            </a:r>
            <a:r>
              <a:rPr lang="en-US" altLang="en-US" sz="4000" dirty="0">
                <a:solidFill>
                  <a:srgbClr val="C00000"/>
                </a:solidFill>
              </a:rPr>
              <a:t> vs. </a:t>
            </a:r>
            <a:r>
              <a:rPr lang="hu-HU" altLang="en-US" sz="4000" dirty="0">
                <a:solidFill>
                  <a:srgbClr val="C00000"/>
                </a:solidFill>
              </a:rPr>
              <a:t>Fogyasztói </a:t>
            </a:r>
            <a:r>
              <a:rPr lang="hu-HU" altLang="en-US" sz="4000" dirty="0" smtClean="0">
                <a:solidFill>
                  <a:srgbClr val="C00000"/>
                </a:solidFill>
              </a:rPr>
              <a:t>árindex 1</a:t>
            </a:r>
            <a:endParaRPr lang="en-US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787404"/>
            <a:ext cx="85725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400" dirty="0" smtClean="0"/>
              <a:t>GDP </a:t>
            </a:r>
            <a:r>
              <a:rPr lang="en-US" altLang="en-US" sz="3400" dirty="0" err="1" smtClean="0"/>
              <a:t>defl</a:t>
            </a:r>
            <a:r>
              <a:rPr lang="hu-HU" altLang="en-US" sz="3400" dirty="0" smtClean="0"/>
              <a:t>á</a:t>
            </a:r>
            <a:r>
              <a:rPr lang="en-US" altLang="en-US" sz="3400" dirty="0" smtClean="0"/>
              <a:t>tor</a:t>
            </a:r>
          </a:p>
          <a:p>
            <a:pPr lvl="1"/>
            <a:r>
              <a:rPr lang="hu-HU" altLang="en-US" sz="3200" dirty="0" smtClean="0"/>
              <a:t>Nominális </a:t>
            </a:r>
            <a:r>
              <a:rPr lang="hu-HU" altLang="en-US" sz="3200" dirty="0" smtClean="0"/>
              <a:t>és reál GDP aránya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Minden belföldön termelt termék és szolgáltatás árát tükrözi</a:t>
            </a:r>
            <a:endParaRPr lang="en-US" altLang="en-US" sz="3200" dirty="0" smtClean="0"/>
          </a:p>
          <a:p>
            <a:r>
              <a:rPr lang="en-US" altLang="en-US" sz="3400" dirty="0" smtClean="0"/>
              <a:t>CPI</a:t>
            </a:r>
          </a:p>
          <a:p>
            <a:pPr lvl="1"/>
            <a:r>
              <a:rPr lang="hu-HU" altLang="en-US" sz="3200" dirty="0" smtClean="0"/>
              <a:t>Fogyasztók által vásárolt termékek és </a:t>
            </a:r>
            <a:r>
              <a:rPr lang="hu-HU" altLang="en-US" sz="3200" dirty="0" smtClean="0"/>
              <a:t>szolgáltatások</a:t>
            </a:r>
          </a:p>
          <a:p>
            <a:r>
              <a:rPr lang="hu-HU" altLang="en-US" dirty="0" smtClean="0"/>
              <a:t>Pl. </a:t>
            </a:r>
            <a:r>
              <a:rPr lang="hu-HU" altLang="en-US" dirty="0"/>
              <a:t>B</a:t>
            </a:r>
            <a:r>
              <a:rPr lang="hu-HU" altLang="en-US" dirty="0" smtClean="0"/>
              <a:t>oeing repülő benne lesz a GDP </a:t>
            </a:r>
            <a:r>
              <a:rPr lang="hu-HU" altLang="en-US" dirty="0" err="1" smtClean="0"/>
              <a:t>deflátorban</a:t>
            </a:r>
            <a:r>
              <a:rPr lang="hu-HU" altLang="en-US" dirty="0" smtClean="0"/>
              <a:t>, de nem lesz benne a </a:t>
            </a:r>
            <a:r>
              <a:rPr lang="hu-HU" altLang="en-US" dirty="0" err="1" smtClean="0"/>
              <a:t>CPI-ben</a:t>
            </a:r>
            <a:endParaRPr lang="hu-HU" altLang="en-US" dirty="0" smtClean="0"/>
          </a:p>
          <a:p>
            <a:r>
              <a:rPr lang="hu-HU" altLang="en-US" dirty="0" smtClean="0"/>
              <a:t>Pl. olaj – fontos fogyasztási cikk, de a GDP </a:t>
            </a:r>
            <a:r>
              <a:rPr lang="hu-HU" altLang="en-US" dirty="0" err="1" smtClean="0"/>
              <a:t>deflátorban</a:t>
            </a:r>
            <a:r>
              <a:rPr lang="hu-HU" altLang="en-US" dirty="0" smtClean="0"/>
              <a:t> nem lesz benne</a:t>
            </a:r>
            <a:endParaRPr lang="hu-HU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A89AEB9-F42C-49D4-AD24-D49062EC2BDF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96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00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>
                <a:solidFill>
                  <a:srgbClr val="C00000"/>
                </a:solidFill>
              </a:rPr>
              <a:t>GDP </a:t>
            </a:r>
            <a:r>
              <a:rPr lang="hu-HU" altLang="en-US" sz="4000" dirty="0" err="1">
                <a:solidFill>
                  <a:srgbClr val="C00000"/>
                </a:solidFill>
              </a:rPr>
              <a:t>deflátor</a:t>
            </a:r>
            <a:r>
              <a:rPr lang="en-US" altLang="en-US" sz="4000" dirty="0">
                <a:solidFill>
                  <a:srgbClr val="C00000"/>
                </a:solidFill>
              </a:rPr>
              <a:t> vs. </a:t>
            </a:r>
            <a:r>
              <a:rPr lang="hu-HU" altLang="en-US" sz="4000" dirty="0">
                <a:solidFill>
                  <a:srgbClr val="C00000"/>
                </a:solidFill>
              </a:rPr>
              <a:t>Fogyasztói árindex</a:t>
            </a:r>
            <a:endParaRPr lang="en-US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725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400" dirty="0" smtClean="0"/>
              <a:t>GDP </a:t>
            </a:r>
            <a:r>
              <a:rPr lang="en-US" altLang="en-US" sz="3400" dirty="0" err="1" smtClean="0"/>
              <a:t>defl</a:t>
            </a:r>
            <a:r>
              <a:rPr lang="hu-HU" altLang="en-US" sz="3400" dirty="0" smtClean="0"/>
              <a:t>á</a:t>
            </a:r>
            <a:r>
              <a:rPr lang="en-US" altLang="en-US" sz="3400" dirty="0" smtClean="0"/>
              <a:t>tor</a:t>
            </a:r>
          </a:p>
          <a:p>
            <a:pPr lvl="1"/>
            <a:r>
              <a:rPr lang="hu-HU" altLang="en-US" sz="3200" dirty="0" smtClean="0"/>
              <a:t>Jelenleg termelt termékek árait veti </a:t>
            </a:r>
            <a:r>
              <a:rPr lang="hu-HU" altLang="en-US" sz="3200" dirty="0" smtClean="0"/>
              <a:t>össze</a:t>
            </a:r>
            <a:r>
              <a:rPr lang="hu-HU" altLang="en-US" sz="3200" dirty="0"/>
              <a:t> </a:t>
            </a:r>
            <a:endParaRPr lang="hu-HU" altLang="en-US" sz="3200" dirty="0" smtClean="0"/>
          </a:p>
          <a:p>
            <a:pPr lvl="1"/>
            <a:r>
              <a:rPr lang="hu-HU" altLang="en-US" sz="3200" dirty="0" smtClean="0"/>
              <a:t>az </a:t>
            </a:r>
            <a:r>
              <a:rPr lang="hu-HU" altLang="en-US" sz="3200" dirty="0" smtClean="0"/>
              <a:t>előző évben termelt azonos </a:t>
            </a:r>
            <a:r>
              <a:rPr lang="hu-HU" altLang="en-US" sz="3200" dirty="0" smtClean="0"/>
              <a:t>termékekkel</a:t>
            </a:r>
          </a:p>
          <a:p>
            <a:pPr lvl="1"/>
            <a:r>
              <a:rPr lang="hu-HU" altLang="en-US" sz="3200" dirty="0" smtClean="0"/>
              <a:t>! Mennyiségek mindig változnak</a:t>
            </a:r>
            <a:endParaRPr lang="hu-HU" altLang="en-US" sz="3200" dirty="0" smtClean="0"/>
          </a:p>
          <a:p>
            <a:r>
              <a:rPr lang="en-US" altLang="en-US" sz="3400" dirty="0" smtClean="0"/>
              <a:t>CPI</a:t>
            </a:r>
          </a:p>
          <a:p>
            <a:pPr lvl="1"/>
            <a:r>
              <a:rPr lang="hu-HU" altLang="en-US" sz="3200" dirty="0" smtClean="0"/>
              <a:t>Jószágok és szolgáltatások rögzített kosarát veti össze</a:t>
            </a:r>
            <a:endParaRPr lang="en-US" altLang="en-US" sz="3200" dirty="0" smtClean="0"/>
          </a:p>
          <a:p>
            <a:pPr lvl="1"/>
            <a:r>
              <a:rPr lang="hu-HU" altLang="en-US" sz="3200" dirty="0"/>
              <a:t>a</a:t>
            </a:r>
            <a:r>
              <a:rPr lang="hu-HU" altLang="en-US" sz="3200" dirty="0" smtClean="0"/>
              <a:t> </a:t>
            </a:r>
            <a:r>
              <a:rPr lang="hu-HU" altLang="en-US" sz="3200" dirty="0" smtClean="0"/>
              <a:t>kosár előző évi </a:t>
            </a:r>
            <a:r>
              <a:rPr lang="hu-HU" altLang="en-US" sz="3200" dirty="0" smtClean="0"/>
              <a:t>árával</a:t>
            </a:r>
          </a:p>
          <a:p>
            <a:pPr lvl="1"/>
            <a:r>
              <a:rPr lang="hu-HU" altLang="en-US" sz="3200" dirty="0" smtClean="0"/>
              <a:t>! Mennyiségek állandók, az árak változnak</a:t>
            </a:r>
            <a:endParaRPr lang="en-US" alt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C7780102-188B-4202-9FEA-4BA9F17FEFA0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97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0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301625" y="250371"/>
            <a:ext cx="8839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hu-HU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Infláció mérésének két módja</a:t>
            </a:r>
            <a:endParaRPr lang="en-US" altLang="en-US" sz="2800" dirty="0" smtClean="0">
              <a:solidFill>
                <a:srgbClr val="7E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319531E9-581E-47D4-BA97-38C3204DF281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98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1181100"/>
            <a:ext cx="7448550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2875" y="5926138"/>
            <a:ext cx="87042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dirty="0"/>
              <a:t>Az ábra az inflációs rátát</a:t>
            </a:r>
            <a:r>
              <a:rPr lang="en-US" altLang="en-US" dirty="0"/>
              <a:t>—</a:t>
            </a:r>
            <a:r>
              <a:rPr lang="hu-HU" altLang="en-US" dirty="0"/>
              <a:t>az árszint százalékos változását</a:t>
            </a:r>
            <a:r>
              <a:rPr lang="en-US" altLang="en-US" dirty="0"/>
              <a:t>—</a:t>
            </a:r>
            <a:r>
              <a:rPr lang="hu-HU" altLang="en-US" dirty="0"/>
              <a:t> mutatja a GDP </a:t>
            </a:r>
            <a:r>
              <a:rPr lang="hu-HU" altLang="en-US" dirty="0" err="1"/>
              <a:t>deflátorral</a:t>
            </a:r>
            <a:r>
              <a:rPr lang="hu-HU" altLang="en-US" dirty="0"/>
              <a:t> és a fogyasztói árindexszel mérve, éves adatokon </a:t>
            </a:r>
            <a:r>
              <a:rPr lang="en-US" altLang="en-US" dirty="0"/>
              <a:t>1965</a:t>
            </a:r>
            <a:r>
              <a:rPr lang="hu-HU" altLang="en-US" dirty="0" err="1"/>
              <a:t>-től</a:t>
            </a:r>
            <a:r>
              <a:rPr lang="en-US" altLang="en-US" dirty="0"/>
              <a:t>. </a:t>
            </a:r>
            <a:r>
              <a:rPr lang="hu-HU" altLang="en-US" dirty="0"/>
              <a:t>Láthatjuk, hogy a kétféleképpen mért infláció általában együtt mozog.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01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 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apter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ab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ig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ppendi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ase stud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13211</TotalTime>
  <Words>4401</Words>
  <Application>Microsoft Office PowerPoint</Application>
  <PresentationFormat>Diavetítés a képernyőre (4:3 oldalarány)</PresentationFormat>
  <Paragraphs>910</Paragraphs>
  <Slides>98</Slides>
  <Notes>33</Notes>
  <HiddenSlides>0</HiddenSlides>
  <MMClips>0</MMClips>
  <ScaleCrop>false</ScaleCrop>
  <HeadingPairs>
    <vt:vector size="6" baseType="variant">
      <vt:variant>
        <vt:lpstr>Téma</vt:lpstr>
      </vt:variant>
      <vt:variant>
        <vt:i4>6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98</vt:i4>
      </vt:variant>
    </vt:vector>
  </HeadingPairs>
  <TitlesOfParts>
    <vt:vector size="105" baseType="lpstr">
      <vt:lpstr>Chapter title</vt:lpstr>
      <vt:lpstr>Chapter content</vt:lpstr>
      <vt:lpstr>Table</vt:lpstr>
      <vt:lpstr>Figure</vt:lpstr>
      <vt:lpstr>Appendix</vt:lpstr>
      <vt:lpstr>Case study</vt:lpstr>
      <vt:lpstr>Microsoft Equation 3.0</vt:lpstr>
      <vt:lpstr> Közjószágok Makroökonómia – Nemzeti jövedelem mérése Közgazdaságtani alapismeretek 8. előadás November 13., Márk Lili</vt:lpstr>
      <vt:lpstr>Mi lesz ma?</vt:lpstr>
      <vt:lpstr>Piaci kudarcok</vt:lpstr>
      <vt:lpstr>Külső gazdasági hatások</vt:lpstr>
      <vt:lpstr>Külső gazdasági hatások a termelésben és a fogyasztásban</vt:lpstr>
      <vt:lpstr>Az alumínium piaca</vt:lpstr>
      <vt:lpstr>Externáliák és piaci hatékonyság</vt:lpstr>
      <vt:lpstr>Negatív externália Szennyezés és társadalmi optimum</vt:lpstr>
      <vt:lpstr>Externáliák és piaci hatékonyság</vt:lpstr>
      <vt:lpstr>Pozitív externália Oktatás és társadalmi optimum</vt:lpstr>
      <vt:lpstr>Externáliák szabályozása: 1. Utasítás és ellenőrzés politikája (szabályozás) </vt:lpstr>
      <vt:lpstr>Utasítás és ellenőrzés politikája - Példák</vt:lpstr>
      <vt:lpstr>Externáliák szabályozása: 2. Piaci alapú szabályozás </vt:lpstr>
      <vt:lpstr>Externáliák szabályozása: 2. Piaci alapú szabályozás </vt:lpstr>
      <vt:lpstr>Negatív externália Szennyezés és társadalmi optimum</vt:lpstr>
      <vt:lpstr>Szabályozás vs. Terelő adó </vt:lpstr>
      <vt:lpstr>Externáliák szabályozása: 2. Piaci alapú szabályozás  </vt:lpstr>
      <vt:lpstr>Kereskedhető szennyezési engedélyek </vt:lpstr>
      <vt:lpstr>Kereskedhető szennyezési engedélyek </vt:lpstr>
      <vt:lpstr>PowerPoint bemutató</vt:lpstr>
      <vt:lpstr>Terelő adók vs. Szennyezési kvóták</vt:lpstr>
      <vt:lpstr>Terelő adók vs. Szennyezési kvóták</vt:lpstr>
      <vt:lpstr>Külső gazdasági hatások megszüntetése tárgyalásokkal</vt:lpstr>
      <vt:lpstr>Külső gazdasági hatások megszüntetése</vt:lpstr>
      <vt:lpstr>Egyéni megoldások externáliákra</vt:lpstr>
      <vt:lpstr>PÉLDA. Egyéni megállapodások</vt:lpstr>
      <vt:lpstr>PÉLDA. Egyéni megállapodások</vt:lpstr>
      <vt:lpstr>Egyéni megoldások externáliákra</vt:lpstr>
      <vt:lpstr>ÁTTEKINTÉS. Externáliák szabályozása</vt:lpstr>
      <vt:lpstr>Közjószágok és közös erőforrások</vt:lpstr>
      <vt:lpstr>Közjószágok</vt:lpstr>
      <vt:lpstr>Jószágok fajtái</vt:lpstr>
      <vt:lpstr>Négyféle jószág</vt:lpstr>
      <vt:lpstr>Sztori</vt:lpstr>
      <vt:lpstr>Közjószágok - A potyautas probléma </vt:lpstr>
      <vt:lpstr>Közjószágok - A potyautas probléma </vt:lpstr>
      <vt:lpstr>Néhány fontos közjószág </vt:lpstr>
      <vt:lpstr>A költség-haszon elemzés nehéz feladata </vt:lpstr>
      <vt:lpstr>PÉLDA. Költség-haszon elemzés</vt:lpstr>
      <vt:lpstr>PÉLDA. Költség-haszon elemzés</vt:lpstr>
      <vt:lpstr>Közös erőforrások</vt:lpstr>
      <vt:lpstr>A közlegelők tragédiája</vt:lpstr>
      <vt:lpstr>A közlegelők tragédiája</vt:lpstr>
      <vt:lpstr>A közlegelők tragédiája</vt:lpstr>
      <vt:lpstr>Néhány fontos közjószág</vt:lpstr>
      <vt:lpstr>Összefoglalás</vt:lpstr>
      <vt:lpstr>MAKROÖKONÓMIA A nemzeti jövedelem mérése</vt:lpstr>
      <vt:lpstr>Mikro vs. Makro</vt:lpstr>
      <vt:lpstr>Tipikus makrós kérdések</vt:lpstr>
      <vt:lpstr>Bevezető témánk: adatok</vt:lpstr>
      <vt:lpstr>A nemzeti jövedelem mérése</vt:lpstr>
      <vt:lpstr>A gazdaság körfolyamata (2. előadásról)</vt:lpstr>
      <vt:lpstr>GDP definíció</vt:lpstr>
      <vt:lpstr>„…az ország területén…”</vt:lpstr>
      <vt:lpstr>„… adott idő alatt…”</vt:lpstr>
      <vt:lpstr>Kis kitérő: Stock vs. Flow változók</vt:lpstr>
      <vt:lpstr>Kis kitérő: Stock vs. Flow változók</vt:lpstr>
      <vt:lpstr>Egy elég értelmetlen összehasonlítás</vt:lpstr>
      <vt:lpstr>„…megtermelt…”</vt:lpstr>
      <vt:lpstr>„…végső felhasználásra szánt…”</vt:lpstr>
      <vt:lpstr>„…végső felhasználásra szánt…”</vt:lpstr>
      <vt:lpstr>„… áruk és szolgáltatások…”</vt:lpstr>
      <vt:lpstr>„… összességének…”</vt:lpstr>
      <vt:lpstr>„… piaci értéke.”</vt:lpstr>
      <vt:lpstr>A definíció még egyszer</vt:lpstr>
      <vt:lpstr>A GDP összetevői</vt:lpstr>
      <vt:lpstr>A GDP összetevői</vt:lpstr>
      <vt:lpstr>A GDP összetevői</vt:lpstr>
      <vt:lpstr>A GDP összetevői</vt:lpstr>
      <vt:lpstr>A GDP azonosság értelme</vt:lpstr>
      <vt:lpstr>A GDP azonosság értelme</vt:lpstr>
      <vt:lpstr>Reál és nominális GDP</vt:lpstr>
      <vt:lpstr>Reál és nominális GDP</vt:lpstr>
      <vt:lpstr>Reál és nominális GDP</vt:lpstr>
      <vt:lpstr>Reál és nominális GDP</vt:lpstr>
      <vt:lpstr>Reál és nominális GDP</vt:lpstr>
      <vt:lpstr>Reál GDP a közelmúltban</vt:lpstr>
      <vt:lpstr>Reál GDP az Egyesült Államokban</vt:lpstr>
      <vt:lpstr>GDP, US $/fő, 1991-2014, Magyarország, vásárlóerő-paritáson (PPP)</vt:lpstr>
      <vt:lpstr>GDP országok közötti összehasonlítása</vt:lpstr>
      <vt:lpstr>GDP – Jó mértéke-e a jólétnek?</vt:lpstr>
      <vt:lpstr>GDP – Jó mértéke-e a jólétnek?</vt:lpstr>
      <vt:lpstr>Nemzetközi különbségek a GDP-ben és az életszínvonalban</vt:lpstr>
      <vt:lpstr>Nemzetközi különbségek a GDP-ben és az életszínvonalban</vt:lpstr>
      <vt:lpstr>GDP és az életminőség</vt:lpstr>
      <vt:lpstr>Jövedelem további mérőszámai</vt:lpstr>
      <vt:lpstr>Egyéb mérőszámok</vt:lpstr>
      <vt:lpstr>Egyéb mérőszámok</vt:lpstr>
      <vt:lpstr>Sztori: Bhutan – Gross National Happiness</vt:lpstr>
      <vt:lpstr>Megélhetési költségek mérése</vt:lpstr>
      <vt:lpstr>Az árváltozás mérése</vt:lpstr>
      <vt:lpstr>Hogyan számolják a CPI-t?</vt:lpstr>
      <vt:lpstr>Calculating the CPI and the inflation rate: an example</vt:lpstr>
      <vt:lpstr>A tipikus jószágkosár</vt:lpstr>
      <vt:lpstr>A megélhetési költségek mérésének problémái</vt:lpstr>
      <vt:lpstr>GDP deflátor vs. Fogyasztói árindex 1</vt:lpstr>
      <vt:lpstr>GDP deflátor vs. Fogyasztói árindex</vt:lpstr>
      <vt:lpstr>Infláció mérésének két módja</vt:lpstr>
    </vt:vector>
  </TitlesOfParts>
  <Company>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Network Administrator</dc:creator>
  <cp:lastModifiedBy>MarkLili</cp:lastModifiedBy>
  <cp:revision>537</cp:revision>
  <dcterms:created xsi:type="dcterms:W3CDTF">2008-07-04T09:17:33Z</dcterms:created>
  <dcterms:modified xsi:type="dcterms:W3CDTF">2015-11-13T12:06:30Z</dcterms:modified>
</cp:coreProperties>
</file>