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5" r:id="rId3"/>
    <p:sldMasterId id="2147483674" r:id="rId4"/>
    <p:sldMasterId id="2147483676" r:id="rId5"/>
    <p:sldMasterId id="2147483687" r:id="rId6"/>
  </p:sldMasterIdLst>
  <p:notesMasterIdLst>
    <p:notesMasterId r:id="rId82"/>
  </p:notesMasterIdLst>
  <p:sldIdLst>
    <p:sldId id="303" r:id="rId7"/>
    <p:sldId id="304" r:id="rId8"/>
    <p:sldId id="318" r:id="rId9"/>
    <p:sldId id="311" r:id="rId10"/>
    <p:sldId id="317" r:id="rId11"/>
    <p:sldId id="316" r:id="rId12"/>
    <p:sldId id="322" r:id="rId13"/>
    <p:sldId id="323" r:id="rId14"/>
    <p:sldId id="320" r:id="rId15"/>
    <p:sldId id="321" r:id="rId16"/>
    <p:sldId id="324" r:id="rId17"/>
    <p:sldId id="325" r:id="rId18"/>
    <p:sldId id="306" r:id="rId19"/>
    <p:sldId id="326" r:id="rId20"/>
    <p:sldId id="307" r:id="rId21"/>
    <p:sldId id="308" r:id="rId22"/>
    <p:sldId id="309" r:id="rId23"/>
    <p:sldId id="412" r:id="rId24"/>
    <p:sldId id="327" r:id="rId25"/>
    <p:sldId id="367" r:id="rId26"/>
    <p:sldId id="368" r:id="rId27"/>
    <p:sldId id="369" r:id="rId28"/>
    <p:sldId id="370" r:id="rId29"/>
    <p:sldId id="329" r:id="rId30"/>
    <p:sldId id="372" r:id="rId31"/>
    <p:sldId id="373" r:id="rId32"/>
    <p:sldId id="371" r:id="rId33"/>
    <p:sldId id="374" r:id="rId34"/>
    <p:sldId id="330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33" r:id="rId43"/>
    <p:sldId id="382" r:id="rId44"/>
    <p:sldId id="334" r:id="rId45"/>
    <p:sldId id="383" r:id="rId46"/>
    <p:sldId id="335" r:id="rId47"/>
    <p:sldId id="336" r:id="rId48"/>
    <p:sldId id="337" r:id="rId49"/>
    <p:sldId id="338" r:id="rId50"/>
    <p:sldId id="384" r:id="rId51"/>
    <p:sldId id="339" r:id="rId52"/>
    <p:sldId id="385" r:id="rId53"/>
    <p:sldId id="386" r:id="rId54"/>
    <p:sldId id="387" r:id="rId55"/>
    <p:sldId id="388" r:id="rId56"/>
    <p:sldId id="340" r:id="rId57"/>
    <p:sldId id="389" r:id="rId58"/>
    <p:sldId id="390" r:id="rId59"/>
    <p:sldId id="391" r:id="rId60"/>
    <p:sldId id="392" r:id="rId61"/>
    <p:sldId id="341" r:id="rId62"/>
    <p:sldId id="393" r:id="rId63"/>
    <p:sldId id="342" r:id="rId64"/>
    <p:sldId id="394" r:id="rId65"/>
    <p:sldId id="395" r:id="rId66"/>
    <p:sldId id="343" r:id="rId67"/>
    <p:sldId id="396" r:id="rId68"/>
    <p:sldId id="345" r:id="rId69"/>
    <p:sldId id="344" r:id="rId70"/>
    <p:sldId id="398" r:id="rId71"/>
    <p:sldId id="397" r:id="rId72"/>
    <p:sldId id="346" r:id="rId73"/>
    <p:sldId id="399" r:id="rId74"/>
    <p:sldId id="400" r:id="rId75"/>
    <p:sldId id="401" r:id="rId76"/>
    <p:sldId id="347" r:id="rId77"/>
    <p:sldId id="403" r:id="rId78"/>
    <p:sldId id="402" r:id="rId79"/>
    <p:sldId id="348" r:id="rId80"/>
    <p:sldId id="349" r:id="rId8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9E0000"/>
    <a:srgbClr val="800080"/>
    <a:srgbClr val="F8EDEC"/>
    <a:srgbClr val="000070"/>
    <a:srgbClr val="004800"/>
    <a:srgbClr val="0000B8"/>
    <a:srgbClr val="00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87227" autoAdjust="0"/>
  </p:normalViewPr>
  <p:slideViewPr>
    <p:cSldViewPr snapToGrid="0">
      <p:cViewPr>
        <p:scale>
          <a:sx n="66" d="100"/>
          <a:sy n="66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84" Type="http://schemas.openxmlformats.org/officeDocument/2006/relationships/viewProps" Target="viewProp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CFADB65-B988-4E2C-AAD8-E830B3B7AD6C}" type="datetimeFigureOut">
              <a:rPr lang="en-US"/>
              <a:pPr>
                <a:defRPr/>
              </a:pPr>
              <a:t>11/19/2015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9290BA1-B695-45D9-96C2-C3DB110E5E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15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64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49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11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2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42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16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6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5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12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8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65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10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89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59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94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65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0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9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251460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rgbClr val="A6190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0" y="685800"/>
            <a:ext cx="1371600" cy="1066800"/>
          </a:xfrm>
          <a:prstGeom prst="rect">
            <a:avLst/>
          </a:prstGeom>
          <a:noFill/>
          <a:ln w="3175">
            <a:solidFill>
              <a:srgbClr val="006400"/>
            </a:solidFill>
            <a:prstDash val="sysDot"/>
          </a:ln>
        </p:spPr>
        <p:txBody>
          <a:bodyPr/>
          <a:lstStyle>
            <a:lvl1pPr marL="0" indent="0" algn="ctr">
              <a:buNone/>
              <a:defRPr sz="6000" i="0">
                <a:solidFill>
                  <a:srgbClr val="0064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5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410200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6FE2942-8B68-4A80-844A-7D3F21805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251460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rgbClr val="A6190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0" y="685800"/>
            <a:ext cx="1371600" cy="1066800"/>
          </a:xfrm>
          <a:prstGeom prst="rect">
            <a:avLst/>
          </a:prstGeom>
          <a:noFill/>
          <a:ln w="3175">
            <a:solidFill>
              <a:srgbClr val="006400"/>
            </a:solidFill>
            <a:prstDash val="sysDot"/>
          </a:ln>
        </p:spPr>
        <p:txBody>
          <a:bodyPr/>
          <a:lstStyle>
            <a:lvl1pPr marL="0" indent="0" algn="ctr">
              <a:buNone/>
              <a:defRPr sz="6000" i="0">
                <a:solidFill>
                  <a:srgbClr val="0064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3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0000B8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0000B8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DA93745-20EA-4308-B790-3379F43DB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0117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259D342-3C0D-42A0-98FC-38E6833ED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8646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8E3E72D-3733-4C4E-8F11-CC02F0BAED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3137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04800" y="914400"/>
            <a:ext cx="8534400" cy="5562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198B401-11B6-4F86-86AF-2E8AA25D6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3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04800" y="1066800"/>
            <a:ext cx="8534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400" y="0"/>
            <a:ext cx="6477000" cy="10668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9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400800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D72B840-A332-4CDA-A1ED-7D516B88A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8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43" r:id="rId2"/>
    <p:sldLayoutId id="214748384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 preferRelativeResize="0"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3429000" y="0"/>
            <a:ext cx="20050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APPENDIX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 preferRelativeResize="0"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7" name="Group 9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148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"/>
              <a:ext cx="1447800" cy="105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0"/>
              <a:ext cx="1447800" cy="105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" name="Picture 4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6067425" y="3781425"/>
              <a:ext cx="57912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" name="Picture 4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2714625" y="3781425"/>
              <a:ext cx="57912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2" name="Picture 3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7318" y="6324600"/>
              <a:ext cx="556682" cy="533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siteresources.worldbank.org/INTEEI/214578-1110886258964/20748034/All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pularsocialscience.com/2013/04/24/determining-causality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 bwMode="auto">
          <a:xfrm>
            <a:off x="0" y="1295400"/>
            <a:ext cx="9144000" cy="243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/>
            </a:r>
            <a:b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</a:br>
            <a:r>
              <a:rPr lang="hu-HU" altLang="en-US" sz="3600" dirty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Közgazdaságtani </a:t>
            </a:r>
            <a: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alapismeretek</a:t>
            </a:r>
            <a:b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</a:br>
            <a: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9. előadás</a:t>
            </a:r>
            <a:b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</a:br>
            <a: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November 20., Márk Lili</a:t>
            </a:r>
            <a:endParaRPr lang="en-US" altLang="en-US" dirty="0">
              <a:solidFill>
                <a:srgbClr val="9E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091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>
                <a:solidFill>
                  <a:srgbClr val="C00000"/>
                </a:solidFill>
              </a:rPr>
              <a:t>GDP </a:t>
            </a:r>
            <a:r>
              <a:rPr lang="hu-HU" altLang="en-US" sz="4000" dirty="0" err="1">
                <a:solidFill>
                  <a:srgbClr val="C00000"/>
                </a:solidFill>
              </a:rPr>
              <a:t>deflátor</a:t>
            </a:r>
            <a:r>
              <a:rPr lang="en-US" altLang="en-US" sz="4000" dirty="0">
                <a:solidFill>
                  <a:srgbClr val="C00000"/>
                </a:solidFill>
              </a:rPr>
              <a:t> vs. </a:t>
            </a:r>
            <a:r>
              <a:rPr lang="hu-HU" altLang="en-US" sz="4000" dirty="0">
                <a:solidFill>
                  <a:srgbClr val="C00000"/>
                </a:solidFill>
              </a:rPr>
              <a:t>Fogyasztói </a:t>
            </a:r>
            <a:r>
              <a:rPr lang="hu-HU" altLang="en-US" sz="4000" dirty="0" smtClean="0">
                <a:solidFill>
                  <a:srgbClr val="C00000"/>
                </a:solidFill>
              </a:rPr>
              <a:t>árindex 2</a:t>
            </a:r>
            <a:endParaRPr lang="en-US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725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400" dirty="0" smtClean="0"/>
              <a:t>GDP </a:t>
            </a:r>
            <a:r>
              <a:rPr lang="en-US" altLang="en-US" sz="3400" dirty="0" err="1" smtClean="0"/>
              <a:t>defl</a:t>
            </a:r>
            <a:r>
              <a:rPr lang="hu-HU" altLang="en-US" sz="3400" dirty="0" smtClean="0"/>
              <a:t>á</a:t>
            </a:r>
            <a:r>
              <a:rPr lang="en-US" altLang="en-US" sz="3400" dirty="0" smtClean="0"/>
              <a:t>tor</a:t>
            </a:r>
          </a:p>
          <a:p>
            <a:pPr lvl="1"/>
            <a:r>
              <a:rPr lang="hu-HU" altLang="en-US" sz="3200" dirty="0" smtClean="0"/>
              <a:t>Jelenleg termelt termékek árait veti össze</a:t>
            </a:r>
            <a:r>
              <a:rPr lang="hu-HU" altLang="en-US" sz="3200" dirty="0"/>
              <a:t> </a:t>
            </a:r>
            <a:r>
              <a:rPr lang="hu-HU" altLang="en-US" sz="3200" dirty="0" smtClean="0"/>
              <a:t>…</a:t>
            </a:r>
          </a:p>
          <a:p>
            <a:pPr lvl="1"/>
            <a:r>
              <a:rPr lang="hu-HU" altLang="en-US" sz="3200" dirty="0" smtClean="0"/>
              <a:t>… az előző évben termelt azonos termékekkel</a:t>
            </a:r>
          </a:p>
          <a:p>
            <a:pPr lvl="1"/>
            <a:r>
              <a:rPr lang="hu-HU" altLang="en-US" sz="3200" dirty="0" smtClean="0"/>
              <a:t>! Mennyiségek mindig változnak</a:t>
            </a:r>
          </a:p>
          <a:p>
            <a:r>
              <a:rPr lang="en-US" altLang="en-US" sz="3400" dirty="0" smtClean="0"/>
              <a:t>CPI</a:t>
            </a:r>
          </a:p>
          <a:p>
            <a:pPr lvl="1"/>
            <a:r>
              <a:rPr lang="hu-HU" altLang="en-US" sz="3200" dirty="0" smtClean="0"/>
              <a:t>Jószágok és szolgáltatások rögzített kosarát veti össze …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… a kosár előző évi árával</a:t>
            </a:r>
          </a:p>
          <a:p>
            <a:pPr lvl="1"/>
            <a:r>
              <a:rPr lang="hu-HU" altLang="en-US" sz="3200" dirty="0" smtClean="0"/>
              <a:t>! Mennyiségek állandók, az árak változnak</a:t>
            </a:r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C7780102-188B-4202-9FEA-4BA9F17FEFA0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47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3115" y="2848428"/>
            <a:ext cx="8763000" cy="762000"/>
          </a:xfrm>
        </p:spPr>
        <p:txBody>
          <a:bodyPr/>
          <a:lstStyle/>
          <a:p>
            <a:r>
              <a:rPr lang="hu-HU" dirty="0" smtClean="0"/>
              <a:t>ÚJ RÉSZ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2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Minden idők 10 leggazdagabb embere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566058" y="6414865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Forrás: http://time.com/money/3977798/the-10-richest-people-of-all-time/</a:t>
            </a:r>
            <a:endParaRPr lang="en-US" dirty="0"/>
          </a:p>
        </p:txBody>
      </p:sp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918595"/>
              </p:ext>
            </p:extLst>
          </p:nvPr>
        </p:nvGraphicFramePr>
        <p:xfrm>
          <a:off x="580571" y="816432"/>
          <a:ext cx="7794172" cy="552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629"/>
                <a:gridCol w="3091543"/>
              </a:tblGrid>
              <a:tr h="440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Vagyon</a:t>
                      </a:r>
                      <a:endParaRPr lang="en-US" sz="2000" dirty="0"/>
                    </a:p>
                  </a:txBody>
                  <a:tcPr/>
                </a:tc>
              </a:tr>
              <a:tr h="440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10. Genghis Khan</a:t>
                      </a:r>
                      <a:r>
                        <a:rPr lang="hu-HU" sz="2000" dirty="0" smtClean="0"/>
                        <a:t> (12. sz.)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Sok föld</a:t>
                      </a:r>
                      <a:endParaRPr lang="en-US" sz="2000" dirty="0"/>
                    </a:p>
                  </a:txBody>
                  <a:tcPr/>
                </a:tc>
              </a:tr>
              <a:tr h="440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9. Bill Gates</a:t>
                      </a:r>
                      <a:r>
                        <a:rPr lang="hu-HU" sz="2000" dirty="0" smtClean="0"/>
                        <a:t> (1955- )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~</a:t>
                      </a:r>
                      <a:r>
                        <a:rPr lang="hu-HU" sz="2000" baseline="0" dirty="0" smtClean="0"/>
                        <a:t> 80 milliárd $</a:t>
                      </a:r>
                      <a:endParaRPr lang="en-US" sz="2000" dirty="0"/>
                    </a:p>
                  </a:txBody>
                  <a:tcPr/>
                </a:tc>
              </a:tr>
              <a:tr h="440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8. Alan Rufus</a:t>
                      </a:r>
                      <a:r>
                        <a:rPr lang="hu-HU" sz="2000" dirty="0" smtClean="0"/>
                        <a:t> (Alan </a:t>
                      </a:r>
                      <a:r>
                        <a:rPr lang="hu-HU" sz="2000" dirty="0" err="1" smtClean="0"/>
                        <a:t>the</a:t>
                      </a:r>
                      <a:r>
                        <a:rPr lang="hu-HU" sz="2000" dirty="0" smtClean="0"/>
                        <a:t> Red) (11. sz.)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~</a:t>
                      </a:r>
                      <a:r>
                        <a:rPr lang="hu-HU" sz="2000" baseline="0" dirty="0" smtClean="0"/>
                        <a:t> 190 milliárd $</a:t>
                      </a:r>
                      <a:endParaRPr lang="en-US" sz="2000" dirty="0"/>
                    </a:p>
                  </a:txBody>
                  <a:tcPr/>
                </a:tc>
              </a:tr>
              <a:tr h="66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7. John D Rockefeller</a:t>
                      </a:r>
                      <a:r>
                        <a:rPr lang="hu-HU" sz="2000" dirty="0" smtClean="0"/>
                        <a:t> (1839-1937) – Standard </a:t>
                      </a:r>
                      <a:r>
                        <a:rPr lang="hu-HU" sz="2000" dirty="0" err="1" smtClean="0"/>
                        <a:t>Oil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~ 341 milliárd $</a:t>
                      </a:r>
                      <a:endParaRPr lang="en-US" sz="2000" dirty="0"/>
                    </a:p>
                  </a:txBody>
                  <a:tcPr/>
                </a:tc>
              </a:tr>
              <a:tr h="440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6. Andrew Carnegie</a:t>
                      </a:r>
                      <a:r>
                        <a:rPr lang="hu-HU" sz="2000" dirty="0" smtClean="0"/>
                        <a:t> (1835-</a:t>
                      </a:r>
                      <a:r>
                        <a:rPr lang="hu-HU" sz="2000" baseline="0" dirty="0" smtClean="0"/>
                        <a:t>1919)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~</a:t>
                      </a:r>
                      <a:r>
                        <a:rPr lang="hu-HU" sz="2000" baseline="0" dirty="0" smtClean="0"/>
                        <a:t> 371 milliárd $</a:t>
                      </a:r>
                      <a:endParaRPr lang="en-US" sz="2000" dirty="0"/>
                    </a:p>
                  </a:txBody>
                  <a:tcPr/>
                </a:tc>
              </a:tr>
              <a:tr h="440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5. Joseph Stalin</a:t>
                      </a:r>
                      <a:r>
                        <a:rPr lang="hu-HU" sz="2000" dirty="0" smtClean="0"/>
                        <a:t> (1878-1953)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Világ GDP-jének 9.5%</a:t>
                      </a:r>
                      <a:r>
                        <a:rPr lang="hu-HU" sz="2000" baseline="0" dirty="0" smtClean="0"/>
                        <a:t>-a</a:t>
                      </a:r>
                      <a:endParaRPr lang="en-US" sz="2000" dirty="0"/>
                    </a:p>
                  </a:txBody>
                  <a:tcPr/>
                </a:tc>
              </a:tr>
              <a:tr h="440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4. Akbar I</a:t>
                      </a:r>
                      <a:r>
                        <a:rPr lang="hu-HU" sz="2000" dirty="0" smtClean="0"/>
                        <a:t> (1542-1605)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Világ GDP-jének 25%</a:t>
                      </a:r>
                      <a:r>
                        <a:rPr lang="hu-HU" sz="2000" baseline="0" dirty="0" smtClean="0"/>
                        <a:t>-a</a:t>
                      </a:r>
                      <a:endParaRPr lang="en-US" sz="2000" dirty="0"/>
                    </a:p>
                  </a:txBody>
                  <a:tcPr/>
                </a:tc>
              </a:tr>
              <a:tr h="440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3. </a:t>
                      </a:r>
                      <a:r>
                        <a:rPr lang="en-US" sz="2000" dirty="0" err="1" smtClean="0"/>
                        <a:t>Emporer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Shenzong</a:t>
                      </a:r>
                      <a:r>
                        <a:rPr lang="hu-HU" sz="2000" dirty="0" smtClean="0"/>
                        <a:t> (1048-1085)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Világ GDP-jének 25-30 %</a:t>
                      </a:r>
                      <a:r>
                        <a:rPr lang="hu-HU" sz="2000" baseline="0" dirty="0" smtClean="0"/>
                        <a:t>-a</a:t>
                      </a:r>
                      <a:endParaRPr lang="en-US" sz="2000" dirty="0"/>
                    </a:p>
                  </a:txBody>
                  <a:tcPr/>
                </a:tc>
              </a:tr>
              <a:tr h="440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2. Augustus </a:t>
                      </a:r>
                      <a:r>
                        <a:rPr lang="en-US" sz="2000" dirty="0" err="1" smtClean="0"/>
                        <a:t>Ceaser</a:t>
                      </a:r>
                      <a:r>
                        <a:rPr lang="hu-HU" sz="2000" dirty="0" smtClean="0"/>
                        <a:t> (i.e.63-i.sz.14)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Világ GDP-jének 25-30 %</a:t>
                      </a:r>
                      <a:r>
                        <a:rPr lang="hu-HU" sz="2000" baseline="0" dirty="0" smtClean="0"/>
                        <a:t>-a</a:t>
                      </a:r>
                      <a:endParaRPr lang="en-US" sz="2000" dirty="0"/>
                    </a:p>
                  </a:txBody>
                  <a:tcPr/>
                </a:tc>
              </a:tr>
              <a:tr h="8583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1. Mansa M</a:t>
                      </a:r>
                      <a:r>
                        <a:rPr lang="hu-HU" sz="2000" dirty="0" smtClean="0"/>
                        <a:t>u</a:t>
                      </a:r>
                      <a:r>
                        <a:rPr lang="en-US" sz="2000" dirty="0" err="1" smtClean="0"/>
                        <a:t>sa</a:t>
                      </a:r>
                      <a:r>
                        <a:rPr lang="hu-HU" sz="2000" dirty="0" smtClean="0"/>
                        <a:t> (1280-1337) – Timbuktu</a:t>
                      </a:r>
                      <a:r>
                        <a:rPr lang="hu-HU" sz="2000" baseline="0" dirty="0" smtClean="0"/>
                        <a:t> királya - arany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Felbecsülhetetlen</a:t>
                      </a:r>
                      <a:r>
                        <a:rPr lang="hu-HU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200" smtClean="0">
                <a:solidFill>
                  <a:srgbClr val="000070"/>
                </a:solidFill>
              </a:rPr>
              <a:t>Gazdasági változók korrigálása az infláció hatásai ellen</a:t>
            </a:r>
            <a:endParaRPr lang="en-US" altLang="en-US" sz="320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>
                <a:solidFill>
                  <a:srgbClr val="C00000"/>
                </a:solidFill>
              </a:rPr>
              <a:t>Dollár mértékek különböző időszakokban</a:t>
            </a:r>
            <a:endParaRPr lang="en-US" altLang="en-US" sz="3400" dirty="0" smtClean="0">
              <a:solidFill>
                <a:srgbClr val="C00000"/>
              </a:solidFill>
            </a:endParaRPr>
          </a:p>
          <a:p>
            <a:pPr lvl="3"/>
            <a:endParaRPr lang="en-US" altLang="en-US" sz="2400" dirty="0" smtClean="0"/>
          </a:p>
          <a:p>
            <a:pPr lvl="3"/>
            <a:endParaRPr lang="en-US" altLang="en-US" sz="2400" dirty="0" smtClean="0"/>
          </a:p>
          <a:p>
            <a:r>
              <a:rPr lang="en-US" altLang="en-US" sz="3400" dirty="0" smtClean="0">
                <a:solidFill>
                  <a:srgbClr val="C00000"/>
                </a:solidFill>
              </a:rPr>
              <a:t>Index</a:t>
            </a:r>
            <a:r>
              <a:rPr lang="hu-HU" altLang="en-US" sz="3400" dirty="0" err="1" smtClean="0">
                <a:solidFill>
                  <a:srgbClr val="C00000"/>
                </a:solidFill>
              </a:rPr>
              <a:t>álás</a:t>
            </a:r>
            <a:endParaRPr lang="en-US" altLang="en-US" sz="3400" dirty="0" smtClean="0">
              <a:solidFill>
                <a:srgbClr val="C00000"/>
              </a:solidFill>
            </a:endParaRPr>
          </a:p>
          <a:p>
            <a:pPr lvl="1"/>
            <a:r>
              <a:rPr lang="hu-HU" altLang="en-US" sz="3200" dirty="0"/>
              <a:t>Inflációs hatások </a:t>
            </a:r>
            <a:r>
              <a:rPr lang="hu-HU" altLang="en-US" sz="3200" dirty="0" smtClean="0"/>
              <a:t>kiszűrésére</a:t>
            </a:r>
          </a:p>
          <a:p>
            <a:pPr lvl="1"/>
            <a:r>
              <a:rPr lang="hu-HU" altLang="en-US" sz="3200" dirty="0" smtClean="0"/>
              <a:t>Pénzösszegek automatikus korrekciója törvény vagy szerződés által szabályozva</a:t>
            </a:r>
            <a:endParaRPr lang="en-US" altLang="en-US" sz="3200" dirty="0" smtClean="0"/>
          </a:p>
          <a:p>
            <a:pPr lvl="2"/>
            <a:r>
              <a:rPr lang="hu-HU" altLang="en-US" dirty="0" smtClean="0"/>
              <a:t>Inflációval indexált bérek, nyugdíjak</a:t>
            </a:r>
          </a:p>
          <a:p>
            <a:pPr lvl="2"/>
            <a:r>
              <a:rPr lang="en-US" altLang="en-US" dirty="0" smtClean="0"/>
              <a:t>COLA</a:t>
            </a:r>
            <a:r>
              <a:rPr lang="hu-HU" altLang="en-US" dirty="0" smtClean="0"/>
              <a:t> - </a:t>
            </a:r>
            <a:r>
              <a:rPr lang="en-US" altLang="en-US" sz="2400" dirty="0" smtClean="0"/>
              <a:t>Cost of living allowance</a:t>
            </a:r>
            <a:r>
              <a:rPr lang="hu-HU" altLang="en-US" sz="2400" dirty="0" smtClean="0"/>
              <a:t> - </a:t>
            </a:r>
            <a:r>
              <a:rPr lang="hu-HU" altLang="en-US" sz="2400" dirty="0" err="1" smtClean="0"/>
              <a:t>megélhetésiköltség-kompenzáció</a:t>
            </a:r>
            <a:r>
              <a:rPr lang="hu-HU" altLang="en-US" sz="2400" dirty="0" smtClean="0"/>
              <a:t> </a:t>
            </a:r>
            <a:endParaRPr lang="en-US" altLang="en-US" sz="24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2C74F71-5369-4962-AC92-953F1B673EB7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825633"/>
              </p:ext>
            </p:extLst>
          </p:nvPr>
        </p:nvGraphicFramePr>
        <p:xfrm>
          <a:off x="788988" y="1603375"/>
          <a:ext cx="776763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3" imgW="4089240" imgH="419040" progId="Equation.3">
                  <p:embed/>
                </p:oleObj>
              </mc:Choice>
              <mc:Fallback>
                <p:oleObj name="Equation" r:id="rId3" imgW="4089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1603375"/>
                        <a:ext cx="7767637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7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PÉLDA. Indexálás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Tekla 1000 $-t helyez el egy bankszámlán, évi 10% kamatot kap. Csak CD-t vásárol (ára 10$)</a:t>
            </a:r>
          </a:p>
          <a:p>
            <a:r>
              <a:rPr lang="hu-HU" dirty="0" smtClean="0"/>
              <a:t>Egy év múlva 1100$ lesz a számláján</a:t>
            </a:r>
          </a:p>
          <a:p>
            <a:r>
              <a:rPr lang="hu-HU" dirty="0" smtClean="0"/>
              <a:t>Gazdagabb lett? Mitől függ? </a:t>
            </a:r>
          </a:p>
          <a:p>
            <a:pPr lvl="1"/>
            <a:r>
              <a:rPr lang="hu-HU" sz="2800" dirty="0" smtClean="0"/>
              <a:t>Ha nincs infláció: 110 lemezt tud venni </a:t>
            </a:r>
            <a:r>
              <a:rPr lang="hu-HU" sz="2800" dirty="0" err="1" smtClean="0"/>
              <a:t>össz</a:t>
            </a:r>
            <a:r>
              <a:rPr lang="hu-HU" sz="2800" dirty="0" smtClean="0"/>
              <a:t>. (+10)</a:t>
            </a:r>
          </a:p>
          <a:p>
            <a:pPr lvl="1"/>
            <a:r>
              <a:rPr lang="hu-HU" sz="2800" dirty="0" smtClean="0"/>
              <a:t>Infláció 6%: 1100/10,6 ~ 104 lemezt tud venni (+4)</a:t>
            </a:r>
          </a:p>
          <a:p>
            <a:pPr lvl="1"/>
            <a:r>
              <a:rPr lang="hu-HU" sz="2800" dirty="0" smtClean="0"/>
              <a:t>Infláció 10%: 1100/11 ~ ugyanúgy 100 lemezt tud venni</a:t>
            </a:r>
          </a:p>
          <a:p>
            <a:pPr lvl="1"/>
            <a:r>
              <a:rPr lang="hu-HU" sz="2800" dirty="0" smtClean="0"/>
              <a:t>Infláció 12%: 1100/11,2 ~ 98 lemezt tud venni</a:t>
            </a:r>
          </a:p>
          <a:p>
            <a:pPr lvl="1"/>
            <a:r>
              <a:rPr lang="hu-HU" sz="2800" dirty="0" smtClean="0"/>
              <a:t>Defláció 2%: 1100/9,8 ~ 112 lemezt tud venni</a:t>
            </a:r>
          </a:p>
          <a:p>
            <a:pPr lvl="1"/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4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>
                <a:solidFill>
                  <a:srgbClr val="C00000"/>
                </a:solidFill>
              </a:rPr>
              <a:t>Reál és nominális kamatlábak</a:t>
            </a:r>
            <a:endParaRPr lang="en-US" altLang="en-US" sz="4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 bwMode="auto">
              <a:xfrm>
                <a:off x="381000" y="990600"/>
                <a:ext cx="8572500" cy="5410200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u-HU" altLang="en-US" sz="3400" dirty="0" smtClean="0"/>
                  <a:t>Nominális kamatláb</a:t>
                </a:r>
                <a:endParaRPr lang="en-US" altLang="en-US" sz="3400" dirty="0" smtClean="0"/>
              </a:p>
              <a:p>
                <a:pPr lvl="1"/>
                <a:r>
                  <a:rPr lang="hu-HU" altLang="en-US" sz="3200" dirty="0" smtClean="0"/>
                  <a:t>Általában közölt kamatláb</a:t>
                </a:r>
                <a:endParaRPr lang="en-US" altLang="en-US" sz="3200" dirty="0" smtClean="0"/>
              </a:p>
              <a:p>
                <a:pPr lvl="1"/>
                <a:r>
                  <a:rPr lang="hu-HU" altLang="en-US" sz="3200" dirty="0" smtClean="0"/>
                  <a:t>Inflációs hatások korrigálása nélkül</a:t>
                </a:r>
                <a:endParaRPr lang="en-US" altLang="en-US" sz="3200" dirty="0" smtClean="0"/>
              </a:p>
              <a:p>
                <a:r>
                  <a:rPr lang="hu-HU" altLang="en-US" sz="3400" dirty="0" smtClean="0"/>
                  <a:t>Reál kamatláb</a:t>
                </a:r>
                <a:endParaRPr lang="en-US" altLang="en-US" sz="3400" dirty="0" smtClean="0"/>
              </a:p>
              <a:p>
                <a:pPr lvl="1"/>
                <a:r>
                  <a:rPr lang="hu-HU" altLang="en-US" sz="3200" dirty="0" smtClean="0"/>
                  <a:t>Inflációs hatásokkal korrigált kamatláb</a:t>
                </a:r>
                <a:endParaRPr lang="en-US" altLang="en-US" sz="3200" dirty="0" smtClean="0"/>
              </a:p>
              <a:p>
                <a:pPr lvl="1"/>
                <a:r>
                  <a:rPr lang="hu-HU" altLang="en-US" sz="3200" dirty="0" smtClean="0"/>
                  <a:t>Reál kamatláb (r) </a:t>
                </a:r>
                <a:r>
                  <a:rPr lang="en-US" altLang="en-US" sz="3200" dirty="0" smtClean="0"/>
                  <a:t>= </a:t>
                </a:r>
                <a:r>
                  <a:rPr lang="en-US" altLang="en-US" sz="3200" dirty="0" err="1" smtClean="0"/>
                  <a:t>Nomin</a:t>
                </a:r>
                <a:r>
                  <a:rPr lang="hu-HU" altLang="en-US" sz="3200" dirty="0" err="1" smtClean="0"/>
                  <a:t>ális</a:t>
                </a:r>
                <a:r>
                  <a:rPr lang="hu-HU" altLang="en-US" sz="3200" dirty="0" smtClean="0"/>
                  <a:t> kamatláb (i)</a:t>
                </a:r>
                <a:r>
                  <a:rPr lang="en-US" altLang="en-US" sz="3200" dirty="0" smtClean="0"/>
                  <a:t>– </a:t>
                </a:r>
                <a:r>
                  <a:rPr lang="hu-HU" altLang="en-US" sz="3200" dirty="0" smtClean="0"/>
                  <a:t>Inflációs ráta (</a:t>
                </a:r>
                <a:r>
                  <a:rPr lang="el-GR" altLang="en-US" sz="3200" dirty="0" smtClean="0"/>
                  <a:t>π</a:t>
                </a:r>
                <a:r>
                  <a:rPr lang="hu-HU" altLang="en-US" sz="3200" dirty="0" smtClean="0"/>
                  <a:t>)</a:t>
                </a:r>
              </a:p>
              <a:p>
                <a:pPr lvl="2"/>
                <a:r>
                  <a:rPr lang="hu-HU" altLang="en-US" b="0" dirty="0" smtClean="0"/>
                  <a:t>(((( </a:t>
                </a:r>
                <a14:m>
                  <m:oMath xmlns:m="http://schemas.openxmlformats.org/officeDocument/2006/math">
                    <m:r>
                      <a:rPr lang="hu-HU" altLang="en-US" b="0" i="1" smtClean="0">
                        <a:latin typeface="Cambria Math"/>
                      </a:rPr>
                      <m:t>𝑖</m:t>
                    </m:r>
                    <m:r>
                      <a:rPr lang="hu-HU" altLang="en-US" b="0" i="1" smtClean="0">
                        <a:latin typeface="Cambria Math"/>
                      </a:rPr>
                      <m:t>=</m:t>
                    </m:r>
                    <m:r>
                      <a:rPr lang="hu-HU" altLang="en-US" b="0" i="1" smtClean="0">
                        <a:latin typeface="Cambria Math"/>
                      </a:rPr>
                      <m:t>𝑟</m:t>
                    </m:r>
                    <m:r>
                      <a:rPr lang="hu-HU" altLang="en-US" b="0" i="1" smtClean="0">
                        <a:latin typeface="Cambria Math"/>
                      </a:rPr>
                      <m:t>+ </m:t>
                    </m:r>
                    <m:r>
                      <a:rPr lang="hu-HU" altLang="en-US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hu-HU" altLang="en-US" dirty="0" smtClean="0"/>
              </a:p>
              <a:p>
                <a:pPr lvl="2"/>
                <a:r>
                  <a:rPr lang="hu-HU" altLang="en-US" dirty="0" smtClean="0"/>
                  <a:t>Precízebben: </a:t>
                </a:r>
                <a14:m>
                  <m:oMath xmlns:m="http://schemas.openxmlformats.org/officeDocument/2006/math">
                    <m:r>
                      <a:rPr lang="hu-HU" altLang="en-US" b="0" i="1" smtClean="0">
                        <a:latin typeface="Cambria Math"/>
                      </a:rPr>
                      <m:t>1+</m:t>
                    </m:r>
                    <m:r>
                      <a:rPr lang="hu-HU" altLang="en-US" b="0" i="1" smtClean="0">
                        <a:latin typeface="Cambria Math"/>
                      </a:rPr>
                      <m:t>𝑖</m:t>
                    </m:r>
                    <m:r>
                      <a:rPr lang="hu-HU" altLang="en-US" b="0" i="1" smtClean="0">
                        <a:latin typeface="Cambria Math"/>
                      </a:rPr>
                      <m:t>=(1+</m:t>
                    </m:r>
                    <m:r>
                      <a:rPr lang="hu-HU" altLang="en-US" b="0" i="1" smtClean="0">
                        <a:latin typeface="Cambria Math"/>
                      </a:rPr>
                      <m:t>𝑟</m:t>
                    </m:r>
                    <m:r>
                      <a:rPr lang="hu-HU" altLang="en-US" b="0" i="1" smtClean="0">
                        <a:latin typeface="Cambria Math"/>
                      </a:rPr>
                      <m:t>)(1+</m:t>
                    </m:r>
                    <m:r>
                      <a:rPr lang="hu-HU" altLang="en-US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hu-HU" alt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hu-HU" altLang="en-US" dirty="0" smtClean="0"/>
                  <a:t> ))))</a:t>
                </a:r>
                <a:endParaRPr lang="hu-HU" altLang="en-US" dirty="0"/>
              </a:p>
              <a:p>
                <a:pPr lvl="2"/>
                <a:endParaRPr lang="hu-HU" altLang="en-US" dirty="0" smtClean="0"/>
              </a:p>
              <a:p>
                <a:pPr lvl="1"/>
                <a:endParaRPr lang="en-US" alt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381000" y="990600"/>
                <a:ext cx="8572500" cy="5410200"/>
              </a:xfrm>
              <a:prstGeom prst="rect">
                <a:avLst/>
              </a:prstGeom>
              <a:blipFill rotWithShape="1">
                <a:blip r:embed="rId2"/>
                <a:stretch>
                  <a:fillRect l="-1778" t="-1578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83725E74-F028-4350-9F99-E46CD21D1E63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2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 bwMode="auto">
          <a:xfrm>
            <a:off x="304800" y="10668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dirty="0" smtClean="0"/>
              <a:t>Nominális kamatláb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Mindig nagyobb a reál kamatlábnál, ha az árak nőnek</a:t>
            </a:r>
            <a:endParaRPr lang="en-US" altLang="en-US" dirty="0" smtClean="0"/>
          </a:p>
          <a:p>
            <a:r>
              <a:rPr lang="hu-HU" altLang="en-US" dirty="0" smtClean="0"/>
              <a:t>Az infláció változó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Reál és nominális kamatláb nem mindig mozog együtt</a:t>
            </a:r>
            <a:endParaRPr lang="en-US" altLang="en-US" dirty="0" smtClean="0"/>
          </a:p>
          <a:p>
            <a:r>
              <a:rPr lang="hu-HU" altLang="en-US" dirty="0" smtClean="0"/>
              <a:t>Deflációs időszakok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Reál kamatláb nagyobb nominális kamatlábnál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59395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1295400" y="0"/>
            <a:ext cx="6477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200" smtClean="0">
                <a:solidFill>
                  <a:srgbClr val="9E0000"/>
                </a:solidFill>
              </a:rPr>
              <a:t>Kamatlábak az Egyesült Államok gazdaságában</a:t>
            </a:r>
            <a:endParaRPr lang="en-US" altLang="en-US" sz="3200" smtClean="0">
              <a:solidFill>
                <a:srgbClr val="9E0000"/>
              </a:solidFill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00800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C33BC968-5903-45B2-A4D8-E0DDD5B55E81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82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304800" y="555174"/>
            <a:ext cx="8839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hu-HU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Reál és nominális kamatláb alakulása az USA-ban</a:t>
            </a:r>
            <a:endParaRPr lang="en-US" altLang="en-US" sz="2800" dirty="0" smtClean="0">
              <a:solidFill>
                <a:srgbClr val="7E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3876FFB3-53C1-4542-8678-66E65BD85EFC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1149350"/>
            <a:ext cx="7035800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2875" y="5735638"/>
            <a:ext cx="862171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 sz="1600" dirty="0"/>
              <a:t>Az ábra reál és nominális kamatlábakat mutat éves adatokon 1965től kezdve</a:t>
            </a:r>
            <a:r>
              <a:rPr lang="en-US" altLang="en-US" sz="1600" dirty="0"/>
              <a:t>. </a:t>
            </a:r>
            <a:r>
              <a:rPr lang="hu-HU" altLang="en-US" sz="1600" dirty="0"/>
              <a:t>A nominális kamatláb a három hónapos államkötvény kamatlába</a:t>
            </a:r>
            <a:r>
              <a:rPr lang="en-US" altLang="en-US" sz="1600" dirty="0"/>
              <a:t>. </a:t>
            </a:r>
            <a:r>
              <a:rPr lang="hu-HU" altLang="en-US" sz="1600" dirty="0"/>
              <a:t>A reál kamatláb a nominális kamatláb és a </a:t>
            </a:r>
            <a:r>
              <a:rPr lang="hu-HU" altLang="en-US" sz="1600" dirty="0" err="1"/>
              <a:t>CPI-vel</a:t>
            </a:r>
            <a:r>
              <a:rPr lang="hu-HU" altLang="en-US" sz="1600" dirty="0"/>
              <a:t> számolt infláció különbsége. Láthatjuk, hogy a két kamatláb nem mindig mozog együtt.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7331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Vissza a valaha volt 10 leggazdagabb emberhez…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66486" y="1266371"/>
            <a:ext cx="8534400" cy="5410200"/>
          </a:xfrm>
        </p:spPr>
        <p:txBody>
          <a:bodyPr/>
          <a:lstStyle/>
          <a:p>
            <a:r>
              <a:rPr lang="hu-HU" sz="3200" dirty="0" smtClean="0"/>
              <a:t>Az infláció hatását ki tudjuk szűrni</a:t>
            </a:r>
          </a:p>
          <a:p>
            <a:r>
              <a:rPr lang="hu-HU" sz="3200" dirty="0" smtClean="0"/>
              <a:t>De hogyan számolunk a technológiai fejlődéssel? </a:t>
            </a:r>
          </a:p>
          <a:p>
            <a:pPr lvl="1"/>
            <a:r>
              <a:rPr lang="hu-HU" sz="2800" dirty="0" smtClean="0"/>
              <a:t>John D. Rockefeller pl. nem nézhetett tévét, nem élvezhette az internetet, és még csomó dolgot…</a:t>
            </a:r>
          </a:p>
          <a:p>
            <a:pPr lvl="1"/>
            <a:r>
              <a:rPr lang="hu-HU" sz="2800" dirty="0" smtClean="0"/>
              <a:t>Hát még </a:t>
            </a:r>
            <a:r>
              <a:rPr lang="hu-HU" sz="2800" dirty="0" err="1" smtClean="0"/>
              <a:t>Mansa</a:t>
            </a:r>
            <a:r>
              <a:rPr lang="hu-HU" sz="2800" dirty="0" smtClean="0"/>
              <a:t> </a:t>
            </a:r>
            <a:r>
              <a:rPr lang="hu-HU" sz="2800" dirty="0" err="1" smtClean="0"/>
              <a:t>Musa</a:t>
            </a:r>
            <a:r>
              <a:rPr lang="hu-HU" sz="2800" dirty="0" smtClean="0"/>
              <a:t>…</a:t>
            </a:r>
          </a:p>
          <a:p>
            <a:pPr lvl="1"/>
            <a:r>
              <a:rPr lang="hu-HU" sz="2800" dirty="0" smtClean="0">
                <a:sym typeface="Wingdings" panose="05000000000000000000" pitchFamily="2" charset="2"/>
              </a:rPr>
              <a:t> a listán figyelembe veszik az adott kor </a:t>
            </a:r>
            <a:r>
              <a:rPr lang="hu-HU" sz="2800" dirty="0" err="1" smtClean="0">
                <a:sym typeface="Wingdings" panose="05000000000000000000" pitchFamily="2" charset="2"/>
              </a:rPr>
              <a:t>össz-</a:t>
            </a:r>
            <a:r>
              <a:rPr lang="hu-HU" sz="2800" dirty="0" smtClean="0">
                <a:sym typeface="Wingdings" panose="05000000000000000000" pitchFamily="2" charset="2"/>
              </a:rPr>
              <a:t> GDP-jét, de valójában nehéz kérdés megmondani: mennyiért mondanánk le a technológiai vívmányokról?</a:t>
            </a:r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1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7629" y="2891972"/>
            <a:ext cx="8763000" cy="762000"/>
          </a:xfrm>
        </p:spPr>
        <p:txBody>
          <a:bodyPr/>
          <a:lstStyle/>
          <a:p>
            <a:r>
              <a:rPr lang="hu-HU" dirty="0" smtClean="0"/>
              <a:t>A reálgazdaság hosszú távú működése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3600" dirty="0" smtClean="0"/>
              <a:t>Mi lesz ma?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dirty="0"/>
              <a:t>GDP </a:t>
            </a:r>
            <a:r>
              <a:rPr lang="hu-HU" altLang="en-US" dirty="0" err="1"/>
              <a:t>deflátor</a:t>
            </a:r>
            <a:r>
              <a:rPr lang="hu-HU" altLang="en-US" dirty="0"/>
              <a:t> vs. </a:t>
            </a:r>
            <a:r>
              <a:rPr lang="hu-HU" altLang="en-US" dirty="0" smtClean="0"/>
              <a:t>Fogyasztói árindex</a:t>
            </a:r>
            <a:endParaRPr lang="hu-HU" altLang="en-US" dirty="0"/>
          </a:p>
          <a:p>
            <a:r>
              <a:rPr lang="hu-HU" altLang="en-US" dirty="0" smtClean="0"/>
              <a:t>Reál </a:t>
            </a:r>
            <a:r>
              <a:rPr lang="hu-HU" altLang="en-US" dirty="0"/>
              <a:t>és nominális kamatláb (16. fejezet </a:t>
            </a:r>
            <a:r>
              <a:rPr lang="hu-HU" altLang="en-US" dirty="0" smtClean="0"/>
              <a:t>vége)</a:t>
            </a:r>
            <a:endParaRPr lang="hu-HU" altLang="en-US" dirty="0"/>
          </a:p>
          <a:p>
            <a:r>
              <a:rPr lang="hu-HU" altLang="en-US" dirty="0"/>
              <a:t>Termelés és gazdasági növekedés (17. </a:t>
            </a:r>
            <a:r>
              <a:rPr lang="hu-HU" altLang="en-US" dirty="0" smtClean="0"/>
              <a:t>fejezet</a:t>
            </a:r>
            <a:r>
              <a:rPr lang="hu-HU" altLang="en-US" dirty="0" smtClean="0"/>
              <a:t>)</a:t>
            </a:r>
          </a:p>
          <a:p>
            <a:r>
              <a:rPr lang="hu-HU" altLang="en-US" dirty="0" smtClean="0"/>
              <a:t>Megtakarítás, beruházás és a pénzügyi rendszer (18. fejezet)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41749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Gazdasági növekedés a világ körül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makroökonómia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kérdése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 err="1"/>
              <a:t>határozza</a:t>
            </a:r>
            <a:r>
              <a:rPr lang="en-US" dirty="0"/>
              <a:t> meg </a:t>
            </a:r>
            <a:r>
              <a:rPr lang="en-US" dirty="0" err="1"/>
              <a:t>hosszú</a:t>
            </a:r>
            <a:r>
              <a:rPr lang="en-US" dirty="0"/>
              <a:t> </a:t>
            </a:r>
            <a:r>
              <a:rPr lang="en-US" dirty="0" err="1"/>
              <a:t>távon</a:t>
            </a:r>
            <a:r>
              <a:rPr lang="en-US" dirty="0"/>
              <a:t> a </a:t>
            </a:r>
            <a:r>
              <a:rPr lang="en-US" dirty="0" err="1"/>
              <a:t>növekedést</a:t>
            </a:r>
            <a:r>
              <a:rPr lang="en-US" dirty="0"/>
              <a:t>? </a:t>
            </a:r>
            <a:r>
              <a:rPr lang="en-US" dirty="0" smtClean="0"/>
              <a:t>(</a:t>
            </a:r>
            <a:r>
              <a:rPr lang="en-US" dirty="0" err="1"/>
              <a:t>növekedéselmélet</a:t>
            </a:r>
            <a:r>
              <a:rPr lang="en-US" dirty="0"/>
              <a:t>) </a:t>
            </a:r>
            <a:endParaRPr lang="hu-HU" dirty="0" smtClean="0"/>
          </a:p>
          <a:p>
            <a:pPr lvl="2"/>
            <a:r>
              <a:rPr lang="en-US" dirty="0" err="1" smtClean="0"/>
              <a:t>Miért</a:t>
            </a:r>
            <a:r>
              <a:rPr lang="en-US" dirty="0" smtClean="0"/>
              <a:t> </a:t>
            </a:r>
            <a:r>
              <a:rPr lang="en-US" dirty="0" err="1"/>
              <a:t>gazdagabb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USA mint India?</a:t>
            </a:r>
          </a:p>
          <a:p>
            <a:pPr lvl="1"/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rövidtávú</a:t>
            </a:r>
            <a:r>
              <a:rPr lang="en-US" dirty="0"/>
              <a:t> </a:t>
            </a:r>
            <a:r>
              <a:rPr lang="en-US" dirty="0" err="1"/>
              <a:t>ingadozások</a:t>
            </a:r>
            <a:r>
              <a:rPr lang="en-US" dirty="0"/>
              <a:t> </a:t>
            </a:r>
            <a:r>
              <a:rPr lang="en-US" dirty="0" err="1"/>
              <a:t>oka</a:t>
            </a:r>
            <a:r>
              <a:rPr lang="en-US" dirty="0"/>
              <a:t>? (</a:t>
            </a:r>
            <a:r>
              <a:rPr lang="en-US" dirty="0" err="1" smtClean="0"/>
              <a:t>üzleti</a:t>
            </a:r>
            <a:r>
              <a:rPr lang="hu-HU" dirty="0" smtClean="0"/>
              <a:t> </a:t>
            </a:r>
            <a:r>
              <a:rPr lang="en-US" dirty="0" err="1" smtClean="0"/>
              <a:t>ciklusok</a:t>
            </a:r>
            <a:r>
              <a:rPr lang="en-US" dirty="0" smtClean="0"/>
              <a:t> </a:t>
            </a:r>
            <a:r>
              <a:rPr lang="en-US" dirty="0" err="1"/>
              <a:t>elmélete</a:t>
            </a:r>
            <a:r>
              <a:rPr lang="en-US" dirty="0"/>
              <a:t>)</a:t>
            </a:r>
          </a:p>
          <a:p>
            <a:pPr lvl="2"/>
            <a:r>
              <a:rPr lang="en-US" dirty="0" err="1" smtClean="0"/>
              <a:t>Miért</a:t>
            </a:r>
            <a:r>
              <a:rPr lang="en-US" dirty="0" smtClean="0"/>
              <a:t> </a:t>
            </a:r>
            <a:r>
              <a:rPr lang="en-US" dirty="0"/>
              <a:t>volt </a:t>
            </a:r>
            <a:r>
              <a:rPr lang="en-US" dirty="0" err="1"/>
              <a:t>gazdagabb</a:t>
            </a:r>
            <a:r>
              <a:rPr lang="en-US" dirty="0"/>
              <a:t> </a:t>
            </a:r>
            <a:r>
              <a:rPr lang="en-US" dirty="0" err="1"/>
              <a:t>Magyarország</a:t>
            </a:r>
            <a:r>
              <a:rPr lang="en-US" dirty="0"/>
              <a:t> 2007-ben, mint </a:t>
            </a:r>
            <a:r>
              <a:rPr lang="en-US" dirty="0" smtClean="0"/>
              <a:t>2009-ben</a:t>
            </a:r>
            <a:r>
              <a:rPr lang="en-US" dirty="0"/>
              <a:t>?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8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4" y="64693"/>
            <a:ext cx="7692572" cy="634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333827" y="6290732"/>
            <a:ext cx="806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Forrás: http://www.inspirationalconnections.com/art/material-world-a-snapshot-of-world-possessions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60" y="118470"/>
            <a:ext cx="8180751" cy="6456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6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03" y="546100"/>
            <a:ext cx="8269967" cy="606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68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Gazdasági növekedés a világ körül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787404"/>
            <a:ext cx="85344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Életszínvonal mércéje, a reál GDP/fő nagymértékben különbözik országonként</a:t>
            </a:r>
            <a:endParaRPr lang="en-US" altLang="en-US" dirty="0" smtClean="0"/>
          </a:p>
          <a:p>
            <a:r>
              <a:rPr lang="hu-HU" altLang="en-US" dirty="0" smtClean="0"/>
              <a:t>Növekedés mértéke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Milyen gyorsan nő a reál GDP/fő egy adott évben</a:t>
            </a:r>
          </a:p>
          <a:p>
            <a:pPr lvl="2"/>
            <a:r>
              <a:rPr lang="hu-HU" altLang="en-US" dirty="0"/>
              <a:t>USA: évi 2% </a:t>
            </a:r>
            <a:r>
              <a:rPr lang="hu-HU" altLang="en-US" dirty="0" smtClean="0"/>
              <a:t>(elmúlt 100 év alapján, átlagjövedelem </a:t>
            </a:r>
            <a:r>
              <a:rPr lang="hu-HU" altLang="en-US" dirty="0"/>
              <a:t>35 évenként duplázódik)</a:t>
            </a:r>
          </a:p>
          <a:p>
            <a:pPr lvl="2"/>
            <a:r>
              <a:rPr lang="hu-HU" altLang="en-US" dirty="0" smtClean="0"/>
              <a:t>Magyarország</a:t>
            </a:r>
            <a:r>
              <a:rPr lang="hu-HU" altLang="en-US" dirty="0"/>
              <a:t>: 4% körül (válság előtt)</a:t>
            </a:r>
          </a:p>
          <a:p>
            <a:pPr lvl="2"/>
            <a:r>
              <a:rPr lang="hu-HU" altLang="en-US" dirty="0"/>
              <a:t>S</a:t>
            </a:r>
            <a:r>
              <a:rPr lang="hu-HU" altLang="en-US" dirty="0" smtClean="0"/>
              <a:t>zingapúr</a:t>
            </a:r>
            <a:r>
              <a:rPr lang="hu-HU" altLang="en-US" dirty="0"/>
              <a:t>, Dél-Korea, Tajvan: évi 7% (10 évente duplázódik)</a:t>
            </a:r>
          </a:p>
          <a:p>
            <a:pPr lvl="2"/>
            <a:r>
              <a:rPr lang="hu-HU" altLang="en-US" dirty="0" smtClean="0"/>
              <a:t>Csád</a:t>
            </a:r>
            <a:r>
              <a:rPr lang="hu-HU" altLang="en-US" dirty="0"/>
              <a:t>, Etiópia, Nigéria: változatlan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7B3F52-43F6-4E76-997F-44041723555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5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Hosszú távú </a:t>
            </a:r>
            <a:r>
              <a:rPr lang="hu-HU" dirty="0" smtClean="0"/>
              <a:t>növekedési ráták a világban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6325"/>
            <a:ext cx="894397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9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Leggazdagabb országok az idők során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45" y="914400"/>
            <a:ext cx="8169430" cy="554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116114" y="6458856"/>
            <a:ext cx="887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Forrás: http://www.ggdc.net/maddison/Historical_Statistics/horizontal-file_03-2007.xls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GDP növekedési ráta, </a:t>
            </a:r>
            <a:r>
              <a:rPr lang="hu-HU" dirty="0" err="1" smtClean="0"/>
              <a:t>Mo</a:t>
            </a:r>
            <a:r>
              <a:rPr lang="hu-HU" dirty="0" smtClean="0"/>
              <a:t>., 1992-2014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32" y="990600"/>
            <a:ext cx="826933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6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1" y="32658"/>
            <a:ext cx="9274629" cy="762000"/>
          </a:xfrm>
        </p:spPr>
        <p:txBody>
          <a:bodyPr/>
          <a:lstStyle/>
          <a:p>
            <a:r>
              <a:rPr lang="hu-HU" dirty="0"/>
              <a:t>Mi határozza meg hosszú távon a növekedést? </a:t>
            </a:r>
            <a:br>
              <a:rPr lang="hu-HU" dirty="0"/>
            </a:b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5514" y="1222829"/>
            <a:ext cx="8534400" cy="5410200"/>
          </a:xfrm>
        </p:spPr>
        <p:txBody>
          <a:bodyPr/>
          <a:lstStyle/>
          <a:p>
            <a:r>
              <a:rPr lang="hu-HU" sz="3200" dirty="0" smtClean="0"/>
              <a:t>A </a:t>
            </a:r>
            <a:r>
              <a:rPr lang="hu-HU" sz="3200" dirty="0"/>
              <a:t>gazdasági tevékenységhez termelési tényezők </a:t>
            </a:r>
            <a:r>
              <a:rPr lang="hu-HU" sz="3200" dirty="0" smtClean="0"/>
              <a:t>kellenek</a:t>
            </a:r>
            <a:r>
              <a:rPr lang="hu-HU" sz="3200" dirty="0"/>
              <a:t>, ezek: </a:t>
            </a:r>
          </a:p>
          <a:p>
            <a:pPr lvl="1"/>
            <a:r>
              <a:rPr lang="hu-HU" sz="2800" dirty="0" smtClean="0"/>
              <a:t>Munkaerő</a:t>
            </a:r>
            <a:endParaRPr lang="hu-HU" sz="2800" dirty="0"/>
          </a:p>
          <a:p>
            <a:pPr lvl="1"/>
            <a:r>
              <a:rPr lang="hu-HU" sz="2800" dirty="0" smtClean="0"/>
              <a:t>Tőke</a:t>
            </a:r>
            <a:endParaRPr lang="hu-HU" sz="2800" dirty="0"/>
          </a:p>
          <a:p>
            <a:pPr lvl="1"/>
            <a:r>
              <a:rPr lang="hu-HU" sz="2800" dirty="0" smtClean="0"/>
              <a:t>(</a:t>
            </a:r>
            <a:r>
              <a:rPr lang="hu-HU" sz="2800" dirty="0"/>
              <a:t>Föld)</a:t>
            </a:r>
          </a:p>
          <a:p>
            <a:r>
              <a:rPr lang="hu-HU" sz="3200" dirty="0" smtClean="0"/>
              <a:t>Mitől </a:t>
            </a:r>
            <a:r>
              <a:rPr lang="hu-HU" sz="3200" dirty="0"/>
              <a:t>bővülhet a gazdasági tevékenység?</a:t>
            </a:r>
          </a:p>
          <a:p>
            <a:pPr lvl="1"/>
            <a:r>
              <a:rPr lang="hu-HU" sz="2800" dirty="0" smtClean="0"/>
              <a:t>Egyre </a:t>
            </a:r>
            <a:r>
              <a:rPr lang="hu-HU" sz="2800" dirty="0"/>
              <a:t>több termelési tényező</a:t>
            </a:r>
          </a:p>
          <a:p>
            <a:pPr lvl="2"/>
            <a:r>
              <a:rPr lang="hu-HU" sz="2400" dirty="0" smtClean="0"/>
              <a:t>Népesség </a:t>
            </a:r>
            <a:r>
              <a:rPr lang="hu-HU" sz="2400" dirty="0"/>
              <a:t>növekedése, tőkeállomány bővülése</a:t>
            </a:r>
          </a:p>
          <a:p>
            <a:pPr lvl="1"/>
            <a:r>
              <a:rPr lang="hu-HU" sz="2800" dirty="0" smtClean="0"/>
              <a:t>Adott </a:t>
            </a:r>
            <a:r>
              <a:rPr lang="hu-HU" sz="2800" dirty="0"/>
              <a:t>mennyiségű termelési tényező egyre többet termel</a:t>
            </a:r>
          </a:p>
          <a:p>
            <a:pPr lvl="2"/>
            <a:r>
              <a:rPr lang="hu-HU" sz="2400" dirty="0" smtClean="0"/>
              <a:t>A </a:t>
            </a:r>
            <a:r>
              <a:rPr lang="hu-HU" sz="2400" dirty="0"/>
              <a:t>termelékenység </a:t>
            </a:r>
            <a:r>
              <a:rPr lang="hu-HU" sz="2400" dirty="0" smtClean="0"/>
              <a:t>bővül, a technológia fejlődik</a:t>
            </a:r>
            <a:endParaRPr lang="en-US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4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94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hu-HU" altLang="en-US" sz="3600" dirty="0" smtClean="0"/>
              <a:t>A gazdasági növekedés legfőbb meghatározója:</a:t>
            </a:r>
            <a:br>
              <a:rPr lang="hu-HU" altLang="en-US" sz="3600" dirty="0" smtClean="0"/>
            </a:br>
            <a:r>
              <a:rPr lang="hu-HU" altLang="en-US" sz="3600" dirty="0" smtClean="0"/>
              <a:t>A termelékenység</a:t>
            </a:r>
            <a:endParaRPr lang="en-US" alt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68300" y="1009650"/>
            <a:ext cx="8547100" cy="5391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3200" dirty="0" smtClean="0"/>
              <a:t>Termelékenység</a:t>
            </a:r>
            <a:endParaRPr lang="en-US" altLang="en-US" sz="3200" dirty="0" smtClean="0"/>
          </a:p>
          <a:p>
            <a:pPr lvl="1"/>
            <a:r>
              <a:rPr lang="hu-HU" altLang="en-US" sz="2800" dirty="0"/>
              <a:t>Egységnyi munkával előállított javak és </a:t>
            </a:r>
            <a:r>
              <a:rPr lang="hu-HU" altLang="en-US" sz="2800" dirty="0" smtClean="0"/>
              <a:t>szolgáltatások </a:t>
            </a:r>
            <a:r>
              <a:rPr lang="hu-HU" altLang="en-US" sz="2800" dirty="0"/>
              <a:t>mennyisége</a:t>
            </a:r>
          </a:p>
          <a:p>
            <a:r>
              <a:rPr lang="hu-HU" altLang="en-US" sz="3200" dirty="0" smtClean="0">
                <a:solidFill>
                  <a:srgbClr val="C00000"/>
                </a:solidFill>
              </a:rPr>
              <a:t>Miért olyan fontos a termelékenység</a:t>
            </a:r>
            <a:endParaRPr lang="en-US" altLang="en-US" sz="3200" dirty="0" smtClean="0">
              <a:solidFill>
                <a:srgbClr val="C00000"/>
              </a:solidFill>
            </a:endParaRPr>
          </a:p>
          <a:p>
            <a:pPr lvl="1"/>
            <a:r>
              <a:rPr lang="hu-HU" altLang="en-US" sz="2800" dirty="0" smtClean="0"/>
              <a:t>Az életszínvonal fő meghatározója</a:t>
            </a:r>
          </a:p>
          <a:p>
            <a:pPr lvl="1"/>
            <a:r>
              <a:rPr lang="hu-HU" altLang="en-US" sz="2800" dirty="0"/>
              <a:t>Kevesebb időt kell fordítani egy jószág </a:t>
            </a:r>
            <a:r>
              <a:rPr lang="hu-HU" altLang="en-US" sz="2800" dirty="0" smtClean="0"/>
              <a:t>megtermelésére</a:t>
            </a:r>
            <a:endParaRPr lang="hu-HU" altLang="en-US" sz="2800" dirty="0"/>
          </a:p>
          <a:p>
            <a:pPr lvl="2"/>
            <a:r>
              <a:rPr lang="hu-HU" altLang="en-US" sz="2400" dirty="0" smtClean="0"/>
              <a:t>Többet </a:t>
            </a:r>
            <a:r>
              <a:rPr lang="hu-HU" altLang="en-US" sz="2400" dirty="0"/>
              <a:t>termelhet belőle</a:t>
            </a:r>
          </a:p>
          <a:p>
            <a:pPr lvl="2"/>
            <a:r>
              <a:rPr lang="hu-HU" altLang="en-US" sz="2400" dirty="0" smtClean="0"/>
              <a:t>Többet </a:t>
            </a:r>
            <a:r>
              <a:rPr lang="hu-HU" altLang="en-US" sz="2400" dirty="0"/>
              <a:t>lehet termelni helyette másból</a:t>
            </a:r>
          </a:p>
          <a:p>
            <a:pPr lvl="2"/>
            <a:r>
              <a:rPr lang="hu-HU" altLang="en-US" sz="2400" dirty="0" smtClean="0"/>
              <a:t>Több </a:t>
            </a:r>
            <a:r>
              <a:rPr lang="hu-HU" altLang="en-US" sz="2400" dirty="0"/>
              <a:t>lesz a </a:t>
            </a:r>
            <a:r>
              <a:rPr lang="hu-HU" altLang="en-US" sz="2400" dirty="0" smtClean="0"/>
              <a:t>szabadidő</a:t>
            </a:r>
          </a:p>
          <a:p>
            <a:pPr lvl="1"/>
            <a:r>
              <a:rPr lang="hu-HU" altLang="en-US" sz="2800" dirty="0" smtClean="0"/>
              <a:t>Egy adott gazdaság jövedelme megegyezik annak termelésével (GDP azonosság)</a:t>
            </a:r>
            <a:endParaRPr lang="en-US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EDD016-C559-4527-85BB-C6470EA3BA4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C00000"/>
                </a:solidFill>
              </a:rPr>
              <a:t>Hogyan számolják </a:t>
            </a:r>
            <a:r>
              <a:rPr lang="hu-HU" dirty="0" smtClean="0">
                <a:solidFill>
                  <a:srgbClr val="C00000"/>
                </a:solidFill>
              </a:rPr>
              <a:t>a GDP </a:t>
            </a:r>
            <a:r>
              <a:rPr lang="hu-HU" dirty="0" err="1" smtClean="0">
                <a:solidFill>
                  <a:srgbClr val="C00000"/>
                </a:solidFill>
              </a:rPr>
              <a:t>deflátort</a:t>
            </a:r>
            <a:r>
              <a:rPr lang="hu-HU" dirty="0" smtClean="0">
                <a:solidFill>
                  <a:srgbClr val="C00000"/>
                </a:solidFill>
              </a:rPr>
              <a:t>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hu-HU" sz="3400" dirty="0"/>
              <a:t>A nominális GDP kiszámítása (</a:t>
            </a:r>
            <a:r>
              <a:rPr lang="hu-HU" altLang="en-US" sz="3400" dirty="0"/>
              <a:t>Jószágok és szolgáltatások termelése adott évi </a:t>
            </a:r>
            <a:r>
              <a:rPr lang="hu-HU" altLang="en-US" sz="3400" dirty="0" smtClean="0"/>
              <a:t>árakon)</a:t>
            </a:r>
          </a:p>
          <a:p>
            <a:pPr marL="514350" lvl="1" indent="-514350">
              <a:buFont typeface="+mj-lt"/>
              <a:buAutoNum type="arabicPeriod"/>
            </a:pPr>
            <a:r>
              <a:rPr lang="hu-HU" sz="3400" dirty="0"/>
              <a:t>Bázisév meghatározása</a:t>
            </a:r>
          </a:p>
          <a:p>
            <a:pPr marL="514350" lvl="1" indent="-514350">
              <a:buFont typeface="+mj-lt"/>
              <a:buAutoNum type="arabicPeriod"/>
            </a:pPr>
            <a:r>
              <a:rPr lang="hu-HU" sz="3400" dirty="0"/>
              <a:t>Reál GDP kiszámítása a bázisév áraival</a:t>
            </a:r>
          </a:p>
          <a:p>
            <a:pPr marL="514350" lvl="1" indent="-514350">
              <a:buFont typeface="+mj-lt"/>
              <a:buAutoNum type="arabicPeriod"/>
            </a:pPr>
            <a:r>
              <a:rPr lang="hu-HU" sz="3400" dirty="0"/>
              <a:t>GDP </a:t>
            </a:r>
            <a:r>
              <a:rPr lang="hu-HU" sz="3400" dirty="0" err="1"/>
              <a:t>deflátor</a:t>
            </a:r>
            <a:r>
              <a:rPr lang="hu-HU" sz="3400" dirty="0"/>
              <a:t> számítása: </a:t>
            </a:r>
            <a:br>
              <a:rPr lang="hu-HU" sz="3400" dirty="0"/>
            </a:br>
            <a:r>
              <a:rPr lang="hu-HU" altLang="en-US" sz="3400" dirty="0"/>
              <a:t>(Nominális / Reál GDP aránya) * </a:t>
            </a:r>
            <a:r>
              <a:rPr lang="en-US" altLang="en-US" sz="3400" dirty="0"/>
              <a:t>100</a:t>
            </a:r>
            <a:endParaRPr lang="hu-HU" altLang="en-US" sz="3400" dirty="0"/>
          </a:p>
          <a:p>
            <a:pPr marL="514350" lvl="1" indent="-514350">
              <a:buFont typeface="+mj-lt"/>
              <a:buAutoNum type="arabicPeriod"/>
            </a:pPr>
            <a:r>
              <a:rPr lang="hu-HU" sz="3400" dirty="0"/>
              <a:t>Inflációs ráta kiszámítása</a:t>
            </a:r>
            <a:endParaRPr lang="en-US" sz="3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5" name="Objektum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865307"/>
              </p:ext>
            </p:extLst>
          </p:nvPr>
        </p:nvGraphicFramePr>
        <p:xfrm>
          <a:off x="1309688" y="5321064"/>
          <a:ext cx="6475412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Equation" r:id="rId3" imgW="3111480" imgH="609480" progId="Equation.3">
                  <p:embed/>
                </p:oleObj>
              </mc:Choice>
              <mc:Fallback>
                <p:oleObj name="Equation" r:id="rId3" imgW="3111480" imgH="609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5321064"/>
                        <a:ext cx="6475412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24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határozza meg a termelékenységet?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Fizikai </a:t>
            </a:r>
            <a:r>
              <a:rPr lang="hu-HU" dirty="0"/>
              <a:t>tőke</a:t>
            </a:r>
          </a:p>
          <a:p>
            <a:pPr lvl="1"/>
            <a:r>
              <a:rPr lang="hu-HU" dirty="0" smtClean="0"/>
              <a:t>Munkaeszközök</a:t>
            </a:r>
            <a:r>
              <a:rPr lang="hu-HU" dirty="0"/>
              <a:t>, ipari létesítmények</a:t>
            </a:r>
          </a:p>
          <a:p>
            <a:pPr lvl="1"/>
            <a:r>
              <a:rPr lang="hu-HU" dirty="0" smtClean="0"/>
              <a:t>Áruk </a:t>
            </a:r>
            <a:r>
              <a:rPr lang="hu-HU" dirty="0"/>
              <a:t>és szolgáltatások előállítására használják </a:t>
            </a:r>
          </a:p>
          <a:p>
            <a:pPr lvl="1"/>
            <a:r>
              <a:rPr lang="hu-HU" dirty="0" smtClean="0"/>
              <a:t>Maga </a:t>
            </a:r>
            <a:r>
              <a:rPr lang="hu-HU" dirty="0"/>
              <a:t>is előállított termelési tényező</a:t>
            </a:r>
          </a:p>
          <a:p>
            <a:r>
              <a:rPr lang="hu-HU" dirty="0" smtClean="0"/>
              <a:t>Emberi </a:t>
            </a:r>
            <a:r>
              <a:rPr lang="hu-HU" dirty="0"/>
              <a:t>tőke</a:t>
            </a:r>
          </a:p>
          <a:p>
            <a:pPr lvl="1"/>
            <a:r>
              <a:rPr lang="hu-HU" dirty="0" smtClean="0"/>
              <a:t>Tudás </a:t>
            </a:r>
            <a:r>
              <a:rPr lang="hu-HU" dirty="0"/>
              <a:t>és jártasság, melyet a munkások az oktatás, </a:t>
            </a:r>
            <a:r>
              <a:rPr lang="hu-HU" dirty="0" smtClean="0"/>
              <a:t>gyakorlat </a:t>
            </a:r>
            <a:r>
              <a:rPr lang="hu-HU" dirty="0"/>
              <a:t>és tapasztalat útján </a:t>
            </a:r>
            <a:r>
              <a:rPr lang="hu-HU" dirty="0" smtClean="0"/>
              <a:t>szereznek</a:t>
            </a:r>
          </a:p>
          <a:p>
            <a:pPr lvl="1"/>
            <a:r>
              <a:rPr lang="hu-HU" dirty="0" smtClean="0"/>
              <a:t>Növeléséhez erőforrásokra van szükség (tanárok, könyvtár, idő a tanulásra)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határozza meg a termelékenységet?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889002"/>
            <a:ext cx="8534400" cy="5410200"/>
          </a:xfrm>
        </p:spPr>
        <p:txBody>
          <a:bodyPr/>
          <a:lstStyle/>
          <a:p>
            <a:r>
              <a:rPr lang="hu-HU" dirty="0"/>
              <a:t>Természeti erőforrások</a:t>
            </a:r>
          </a:p>
          <a:p>
            <a:pPr lvl="1"/>
            <a:r>
              <a:rPr lang="hu-HU" dirty="0" smtClean="0"/>
              <a:t>Természet </a:t>
            </a:r>
            <a:r>
              <a:rPr lang="hu-HU" dirty="0"/>
              <a:t>által nyújtott erőforrások, mint például </a:t>
            </a:r>
            <a:r>
              <a:rPr lang="hu-HU" dirty="0" smtClean="0"/>
              <a:t>a </a:t>
            </a:r>
            <a:r>
              <a:rPr lang="hu-HU" dirty="0"/>
              <a:t>föld, folyók és ásványi anyagok</a:t>
            </a:r>
          </a:p>
          <a:p>
            <a:pPr lvl="2"/>
            <a:r>
              <a:rPr lang="hu-HU" dirty="0" smtClean="0"/>
              <a:t>Megújuló </a:t>
            </a:r>
            <a:r>
              <a:rPr lang="hu-HU" dirty="0"/>
              <a:t>(pl. erdő) és nem megújuló (pl. olaj)</a:t>
            </a:r>
          </a:p>
          <a:p>
            <a:pPr lvl="2"/>
            <a:r>
              <a:rPr lang="hu-HU" dirty="0" smtClean="0"/>
              <a:t>Termőföld </a:t>
            </a:r>
            <a:r>
              <a:rPr lang="hu-HU" dirty="0"/>
              <a:t>(USA), olaj (Kuvait) vs. Japán sikere</a:t>
            </a:r>
          </a:p>
          <a:p>
            <a:r>
              <a:rPr lang="hu-HU" dirty="0" smtClean="0"/>
              <a:t>Technológiai </a:t>
            </a:r>
            <a:r>
              <a:rPr lang="hu-HU" dirty="0"/>
              <a:t>tudás</a:t>
            </a:r>
          </a:p>
          <a:p>
            <a:pPr lvl="1"/>
            <a:r>
              <a:rPr lang="hu-HU" dirty="0" smtClean="0"/>
              <a:t>Társadalomnak </a:t>
            </a:r>
            <a:r>
              <a:rPr lang="hu-HU" dirty="0"/>
              <a:t>a világ működéséről megszerzett </a:t>
            </a:r>
            <a:r>
              <a:rPr lang="hu-HU" dirty="0" smtClean="0"/>
              <a:t>tudása – az </a:t>
            </a:r>
            <a:r>
              <a:rPr lang="hu-HU" dirty="0"/>
              <a:t>áruk és szolgáltatások termelésének </a:t>
            </a:r>
            <a:r>
              <a:rPr lang="hu-HU" dirty="0" smtClean="0"/>
              <a:t>legjobb </a:t>
            </a:r>
            <a:r>
              <a:rPr lang="hu-HU" dirty="0"/>
              <a:t>módjairól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4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termelési függvény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Eddigiek </a:t>
            </a:r>
            <a:r>
              <a:rPr lang="en-US" dirty="0" err="1" smtClean="0"/>
              <a:t>matematikai</a:t>
            </a:r>
            <a:r>
              <a:rPr lang="en-US" dirty="0" smtClean="0"/>
              <a:t> </a:t>
            </a:r>
            <a:r>
              <a:rPr lang="en-US" dirty="0" err="1" smtClean="0"/>
              <a:t>leírás</a:t>
            </a:r>
            <a:r>
              <a:rPr lang="hu-HU" dirty="0" smtClean="0"/>
              <a:t>a</a:t>
            </a:r>
            <a:endParaRPr lang="en-US" dirty="0"/>
          </a:p>
          <a:p>
            <a:pPr lvl="1"/>
            <a:r>
              <a:rPr lang="en-US" dirty="0"/>
              <a:t>Y = A F(L, K, H, N)</a:t>
            </a:r>
          </a:p>
          <a:p>
            <a:pPr lvl="2"/>
            <a:r>
              <a:rPr lang="hu-HU" sz="2400" dirty="0" smtClean="0"/>
              <a:t>Y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err="1" smtClean="0"/>
              <a:t>kibocsátás</a:t>
            </a:r>
            <a:endParaRPr lang="en-US" sz="2400" dirty="0"/>
          </a:p>
          <a:p>
            <a:pPr lvl="2"/>
            <a:r>
              <a:rPr lang="en-US" sz="2400" dirty="0" smtClean="0"/>
              <a:t>A </a:t>
            </a:r>
            <a:r>
              <a:rPr lang="en-US" sz="2400" dirty="0"/>
              <a:t>– </a:t>
            </a:r>
            <a:r>
              <a:rPr lang="en-US" sz="2400" dirty="0" err="1"/>
              <a:t>termelési</a:t>
            </a:r>
            <a:r>
              <a:rPr lang="en-US" sz="2400" dirty="0"/>
              <a:t> </a:t>
            </a:r>
            <a:r>
              <a:rPr lang="en-US" sz="2400" dirty="0" err="1"/>
              <a:t>technológia</a:t>
            </a:r>
            <a:endParaRPr lang="en-US" sz="2400" dirty="0"/>
          </a:p>
          <a:p>
            <a:pPr lvl="2"/>
            <a:r>
              <a:rPr lang="en-US" sz="2400" dirty="0" smtClean="0"/>
              <a:t>F</a:t>
            </a:r>
            <a:r>
              <a:rPr lang="en-US" sz="2400" dirty="0"/>
              <a:t>() – </a:t>
            </a:r>
            <a:r>
              <a:rPr lang="en-US" sz="2400" dirty="0" err="1"/>
              <a:t>függvény</a:t>
            </a:r>
            <a:endParaRPr lang="en-US" sz="2400" dirty="0"/>
          </a:p>
          <a:p>
            <a:pPr lvl="1"/>
            <a:r>
              <a:rPr lang="en-US" dirty="0" err="1" smtClean="0"/>
              <a:t>Állandó</a:t>
            </a:r>
            <a:r>
              <a:rPr lang="en-US" dirty="0" smtClean="0"/>
              <a:t> </a:t>
            </a:r>
            <a:r>
              <a:rPr lang="en-US" dirty="0" err="1"/>
              <a:t>mérethozadék</a:t>
            </a:r>
            <a:r>
              <a:rPr lang="en-US" dirty="0"/>
              <a:t>, ha</a:t>
            </a:r>
          </a:p>
          <a:p>
            <a:pPr lvl="2"/>
            <a:r>
              <a:rPr lang="en-US" dirty="0" err="1" smtClean="0"/>
              <a:t>xY</a:t>
            </a:r>
            <a:r>
              <a:rPr lang="en-US" dirty="0" smtClean="0"/>
              <a:t> </a:t>
            </a:r>
            <a:r>
              <a:rPr lang="en-US" dirty="0"/>
              <a:t>= A F(</a:t>
            </a:r>
            <a:r>
              <a:rPr lang="en-US" dirty="0" err="1"/>
              <a:t>xL</a:t>
            </a:r>
            <a:r>
              <a:rPr lang="en-US" dirty="0"/>
              <a:t>, </a:t>
            </a:r>
            <a:r>
              <a:rPr lang="en-US" dirty="0" err="1"/>
              <a:t>xK</a:t>
            </a:r>
            <a:r>
              <a:rPr lang="en-US" dirty="0"/>
              <a:t>, </a:t>
            </a:r>
            <a:r>
              <a:rPr lang="en-US" dirty="0" err="1"/>
              <a:t>xH</a:t>
            </a:r>
            <a:r>
              <a:rPr lang="en-US" dirty="0"/>
              <a:t>, </a:t>
            </a:r>
            <a:r>
              <a:rPr lang="en-US" dirty="0" err="1"/>
              <a:t>xN</a:t>
            </a:r>
            <a:r>
              <a:rPr lang="en-US" dirty="0"/>
              <a:t>) </a:t>
            </a:r>
            <a:r>
              <a:rPr lang="en-US" dirty="0" err="1"/>
              <a:t>bármely</a:t>
            </a:r>
            <a:r>
              <a:rPr lang="en-US" dirty="0"/>
              <a:t> </a:t>
            </a:r>
            <a:r>
              <a:rPr lang="en-US" dirty="0" err="1"/>
              <a:t>pozitív</a:t>
            </a:r>
            <a:r>
              <a:rPr lang="en-US" dirty="0"/>
              <a:t> x-re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/>
              <a:t>dolgozóra</a:t>
            </a:r>
            <a:r>
              <a:rPr lang="en-US" dirty="0"/>
              <a:t> </a:t>
            </a:r>
            <a:r>
              <a:rPr lang="en-US" dirty="0" err="1"/>
              <a:t>jutó</a:t>
            </a:r>
            <a:r>
              <a:rPr lang="en-US" dirty="0"/>
              <a:t> </a:t>
            </a:r>
            <a:r>
              <a:rPr lang="en-US" dirty="0" err="1"/>
              <a:t>kibocsátás</a:t>
            </a:r>
            <a:r>
              <a:rPr lang="en-US" dirty="0"/>
              <a:t>, mint a </a:t>
            </a:r>
            <a:r>
              <a:rPr lang="en-US" dirty="0" err="1"/>
              <a:t>termelékenység</a:t>
            </a:r>
            <a:r>
              <a:rPr lang="en-US" dirty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/>
              <a:t>mértéke</a:t>
            </a:r>
            <a:r>
              <a:rPr lang="en-US" dirty="0"/>
              <a:t>:</a:t>
            </a:r>
          </a:p>
          <a:p>
            <a:pPr lvl="2"/>
            <a:r>
              <a:rPr lang="en-US" dirty="0" smtClean="0"/>
              <a:t>Y/L </a:t>
            </a:r>
            <a:r>
              <a:rPr lang="en-US" dirty="0"/>
              <a:t>= A F(1, K/L, H/L, N/L)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4920354" y="2013130"/>
            <a:ext cx="41008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L – </a:t>
            </a:r>
            <a:r>
              <a:rPr lang="hu-HU" sz="2400" dirty="0" smtClean="0"/>
              <a:t>munka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K </a:t>
            </a:r>
            <a:r>
              <a:rPr lang="hu-HU" sz="2400" dirty="0"/>
              <a:t>– fizikai </a:t>
            </a:r>
            <a:r>
              <a:rPr lang="hu-HU" sz="2400" dirty="0" smtClean="0"/>
              <a:t>tőke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H </a:t>
            </a:r>
            <a:r>
              <a:rPr lang="hu-HU" sz="2400" dirty="0"/>
              <a:t>– emberi </a:t>
            </a:r>
            <a:r>
              <a:rPr lang="hu-HU" sz="2400" dirty="0" smtClean="0"/>
              <a:t>tőke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N </a:t>
            </a:r>
            <a:r>
              <a:rPr lang="hu-HU" sz="2400" dirty="0"/>
              <a:t>– természeti erőforrások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567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hu-HU" dirty="0" smtClean="0"/>
              <a:t>+1: Az immateriális tőke (</a:t>
            </a:r>
            <a:r>
              <a:rPr lang="hu-HU" dirty="0" err="1" smtClean="0"/>
              <a:t>intangible</a:t>
            </a:r>
            <a:r>
              <a:rPr lang="hu-HU" dirty="0" smtClean="0"/>
              <a:t> </a:t>
            </a:r>
            <a:r>
              <a:rPr lang="hu-HU" dirty="0" err="1" smtClean="0"/>
              <a:t>capital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772890"/>
            <a:ext cx="8534400" cy="5410200"/>
          </a:xfrm>
        </p:spPr>
        <p:txBody>
          <a:bodyPr/>
          <a:lstStyle/>
          <a:p>
            <a:r>
              <a:rPr lang="hu-HU" sz="3200" dirty="0" smtClean="0"/>
              <a:t>Országok vagyonának mekkora részét adják a különböző tényezők? </a:t>
            </a:r>
          </a:p>
          <a:p>
            <a:pPr lvl="1"/>
            <a:r>
              <a:rPr lang="hu-HU" sz="2800" dirty="0" smtClean="0"/>
              <a:t>Természetes tőke (nem megújuló, </a:t>
            </a:r>
            <a:r>
              <a:rPr lang="hu-HU" sz="2800" dirty="0" err="1" smtClean="0"/>
              <a:t>megújoló</a:t>
            </a:r>
            <a:r>
              <a:rPr lang="hu-HU" sz="2800" dirty="0" smtClean="0"/>
              <a:t>, termőföld, erdő, stb.)</a:t>
            </a:r>
          </a:p>
          <a:p>
            <a:pPr lvl="1"/>
            <a:r>
              <a:rPr lang="hu-HU" sz="2800" dirty="0" smtClean="0"/>
              <a:t>Előállított / épített tőke (gépek, szerszámok, ipari területek)</a:t>
            </a:r>
          </a:p>
          <a:p>
            <a:pPr lvl="1"/>
            <a:r>
              <a:rPr lang="hu-HU" sz="2800" dirty="0" smtClean="0"/>
              <a:t>Immateriális vagyon</a:t>
            </a:r>
          </a:p>
          <a:p>
            <a:pPr lvl="2"/>
            <a:r>
              <a:rPr lang="hu-HU" sz="2400" dirty="0"/>
              <a:t>Bizalom, hatékony igazságszolgáltatás, jogrend, hatékony </a:t>
            </a:r>
            <a:r>
              <a:rPr lang="hu-HU" sz="2400" dirty="0" smtClean="0"/>
              <a:t>kormányzat</a:t>
            </a:r>
            <a:r>
              <a:rPr lang="hu-HU" sz="2400" dirty="0"/>
              <a:t>, oktatás</a:t>
            </a:r>
          </a:p>
          <a:p>
            <a:pPr lvl="2"/>
            <a:r>
              <a:rPr lang="hu-HU" sz="2400" dirty="0" smtClean="0"/>
              <a:t>Országok </a:t>
            </a:r>
            <a:r>
              <a:rPr lang="hu-HU" sz="2400" dirty="0"/>
              <a:t>vagyonának legnagyobb része: 60-80%</a:t>
            </a:r>
          </a:p>
          <a:p>
            <a:pPr lvl="2"/>
            <a:r>
              <a:rPr lang="hu-HU" sz="2400" dirty="0" smtClean="0"/>
              <a:t>Egyik </a:t>
            </a:r>
            <a:r>
              <a:rPr lang="hu-HU" sz="2400" dirty="0"/>
              <a:t>többet ér, ha a másik is van</a:t>
            </a:r>
            <a:endParaRPr lang="hu-HU" sz="24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101599" y="5931261"/>
            <a:ext cx="8577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Forrás: </a:t>
            </a:r>
            <a:r>
              <a:rPr lang="hu-HU" dirty="0" err="1" smtClean="0"/>
              <a:t>Worldbank</a:t>
            </a:r>
            <a:r>
              <a:rPr lang="hu-HU" dirty="0" smtClean="0"/>
              <a:t> (2006) </a:t>
            </a:r>
            <a:r>
              <a:rPr lang="en-US" dirty="0" smtClean="0"/>
              <a:t>Where </a:t>
            </a:r>
            <a:r>
              <a:rPr lang="en-US" dirty="0"/>
              <a:t>is the Wealth of Nations? Measuring Capital for the 21st </a:t>
            </a:r>
            <a:r>
              <a:rPr lang="en-US" dirty="0" smtClean="0"/>
              <a:t>Century</a:t>
            </a:r>
            <a:r>
              <a:rPr lang="hu-HU" dirty="0"/>
              <a:t> </a:t>
            </a:r>
            <a:r>
              <a:rPr lang="hu-HU" dirty="0">
                <a:hlinkClick r:id="rId2"/>
              </a:rPr>
              <a:t>http://</a:t>
            </a:r>
            <a:r>
              <a:rPr lang="hu-HU" dirty="0" smtClean="0">
                <a:hlinkClick r:id="rId2"/>
              </a:rPr>
              <a:t>siteresources.worldbank.org/INTEEI/214578-1110886258964/20748034/All.pdf</a:t>
            </a:r>
            <a:r>
              <a:rPr lang="hu-HU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hu-HU" dirty="0" smtClean="0"/>
              <a:t>TOP 10. </a:t>
            </a:r>
            <a:r>
              <a:rPr lang="hu-HU" dirty="0"/>
              <a:t>Az immateriális </a:t>
            </a:r>
            <a:r>
              <a:rPr lang="hu-HU" dirty="0" smtClean="0"/>
              <a:t>tőke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7" t="17143" r="12262" b="13524"/>
          <a:stretch/>
        </p:blipFill>
        <p:spPr bwMode="auto">
          <a:xfrm>
            <a:off x="551542" y="1103086"/>
            <a:ext cx="8215087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BOTTOM 10. Az immateriális tőke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7" t="12762" r="12024" b="16000"/>
          <a:stretch/>
        </p:blipFill>
        <p:spPr bwMode="auto">
          <a:xfrm>
            <a:off x="478971" y="972457"/>
            <a:ext cx="8244115" cy="542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9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Gazdasági növekedés és közpolitika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tehet</a:t>
            </a:r>
            <a:r>
              <a:rPr lang="en-US" dirty="0"/>
              <a:t> a </a:t>
            </a:r>
            <a:r>
              <a:rPr lang="en-US" dirty="0" err="1"/>
              <a:t>kormány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növelje</a:t>
            </a:r>
            <a:r>
              <a:rPr lang="en-US" dirty="0"/>
              <a:t> a </a:t>
            </a:r>
            <a:r>
              <a:rPr lang="en-US" dirty="0" err="1" smtClean="0"/>
              <a:t>termelékenységet</a:t>
            </a:r>
            <a:r>
              <a:rPr lang="en-US" dirty="0" smtClean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életszínvonalat</a:t>
            </a:r>
            <a:r>
              <a:rPr lang="en-US" dirty="0"/>
              <a:t>?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>
                <a:solidFill>
                  <a:srgbClr val="C00000"/>
                </a:solidFill>
              </a:rPr>
              <a:t>1. Megtakarítás </a:t>
            </a:r>
            <a:r>
              <a:rPr lang="hu-HU" altLang="en-US" dirty="0">
                <a:solidFill>
                  <a:srgbClr val="C00000"/>
                </a:solidFill>
              </a:rPr>
              <a:t>és beruházás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 jövőbeli termelékenység növelése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fektess több jelenbeli erőforrást a tőke termelésébe</a:t>
            </a:r>
          </a:p>
          <a:p>
            <a:pPr lvl="1"/>
            <a:r>
              <a:rPr lang="hu-HU" altLang="en-US" dirty="0" smtClean="0">
                <a:sym typeface="Wingdings" panose="05000000000000000000" pitchFamily="2" charset="2"/>
              </a:rPr>
              <a:t> megtakarítás és beruházás ösztönzése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átváltás (kompromisszum, optimalizálás)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Feladjuk a jelenbeli fogyasztást a jövőbeli magasabb fogyasztásért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5A9AB2-540E-4186-ACA0-CB35B4A9C90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>
                <a:solidFill>
                  <a:srgbClr val="C00000"/>
                </a:solidFill>
              </a:rPr>
              <a:t>1. Megtakarítás és beruházás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Erőforrásokat </a:t>
            </a:r>
            <a:r>
              <a:rPr lang="hu-HU" dirty="0"/>
              <a:t>tőke vagy fogyasztásra szánt </a:t>
            </a:r>
            <a:r>
              <a:rPr lang="hu-HU" dirty="0" smtClean="0"/>
              <a:t>áruk </a:t>
            </a:r>
            <a:r>
              <a:rPr lang="hu-HU" dirty="0"/>
              <a:t>termelésére fordítjuk?</a:t>
            </a:r>
          </a:p>
          <a:p>
            <a:pPr marL="0" indent="0">
              <a:buNone/>
            </a:pPr>
            <a:r>
              <a:rPr lang="hu-HU" dirty="0" smtClean="0"/>
              <a:t>	Y=C+I+G+NX</a:t>
            </a:r>
            <a:endParaRPr lang="hu-HU" dirty="0"/>
          </a:p>
          <a:p>
            <a:pPr marL="0" indent="0">
              <a:buNone/>
            </a:pPr>
            <a:r>
              <a:rPr lang="hu-HU" dirty="0" smtClean="0"/>
              <a:t>	Y=F(K,L</a:t>
            </a:r>
            <a:r>
              <a:rPr lang="hu-HU" dirty="0"/>
              <a:t>)</a:t>
            </a:r>
          </a:p>
          <a:p>
            <a:r>
              <a:rPr lang="hu-HU" dirty="0" smtClean="0"/>
              <a:t>Ha </a:t>
            </a:r>
            <a:r>
              <a:rPr lang="hu-HU" dirty="0"/>
              <a:t>„I” nő „C” rovására, a következő időszakban </a:t>
            </a:r>
            <a:r>
              <a:rPr lang="hu-HU" dirty="0" smtClean="0"/>
              <a:t>több </a:t>
            </a:r>
            <a:r>
              <a:rPr lang="hu-HU" dirty="0"/>
              <a:t>lesz a „K</a:t>
            </a:r>
            <a:r>
              <a:rPr lang="hu-HU" dirty="0" smtClean="0"/>
              <a:t>” (tőke), </a:t>
            </a:r>
            <a:r>
              <a:rPr lang="hu-HU" dirty="0"/>
              <a:t>nagyobb lesz „Y” és ezért nagyobb </a:t>
            </a:r>
            <a:r>
              <a:rPr lang="hu-HU" dirty="0" smtClean="0"/>
              <a:t>lehet </a:t>
            </a:r>
            <a:r>
              <a:rPr lang="hu-HU" dirty="0"/>
              <a:t>„C” is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Szövegdoboz 5"/>
          <p:cNvSpPr txBox="1"/>
          <p:nvPr/>
        </p:nvSpPr>
        <p:spPr>
          <a:xfrm>
            <a:off x="4586529" y="2540003"/>
            <a:ext cx="346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F(K,L)=C+I+G+NX</a:t>
            </a:r>
          </a:p>
        </p:txBody>
      </p:sp>
      <p:sp>
        <p:nvSpPr>
          <p:cNvPr id="7" name="Jobb oldali kapcsos zárójel 6"/>
          <p:cNvSpPr/>
          <p:nvPr/>
        </p:nvSpPr>
        <p:spPr>
          <a:xfrm>
            <a:off x="3773714" y="2336800"/>
            <a:ext cx="464457" cy="94342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>
                <a:solidFill>
                  <a:srgbClr val="C00000"/>
                </a:solidFill>
              </a:rPr>
              <a:t>2. Csökkenő </a:t>
            </a:r>
            <a:r>
              <a:rPr lang="hu-HU" altLang="en-US" dirty="0" smtClean="0">
                <a:solidFill>
                  <a:srgbClr val="C00000"/>
                </a:solidFill>
              </a:rPr>
              <a:t>hozadék és </a:t>
            </a:r>
            <a:r>
              <a:rPr lang="hu-HU" altLang="en-US" dirty="0">
                <a:solidFill>
                  <a:srgbClr val="C00000"/>
                </a:solidFill>
              </a:rPr>
              <a:t>felzárkózási hatás</a:t>
            </a:r>
            <a:r>
              <a:rPr lang="en-US" altLang="en-US" dirty="0">
                <a:solidFill>
                  <a:srgbClr val="C00000"/>
                </a:solidFill>
              </a:rPr>
              <a:t/>
            </a:r>
            <a:br>
              <a:rPr lang="en-US" altLang="en-US" dirty="0">
                <a:solidFill>
                  <a:srgbClr val="C00000"/>
                </a:solidFill>
              </a:rPr>
            </a:b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Magasabb megtakarítási ráta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Megtakarítás / GDP</a:t>
            </a:r>
          </a:p>
          <a:p>
            <a:pPr lvl="1"/>
            <a:r>
              <a:rPr lang="hu-HU" altLang="en-US" dirty="0" smtClean="0"/>
              <a:t>Kevesebb erőforrás</a:t>
            </a:r>
            <a:r>
              <a:rPr lang="en-US" altLang="en-US" dirty="0" smtClean="0"/>
              <a:t> </a:t>
            </a:r>
            <a:r>
              <a:rPr lang="hu-HU" altLang="en-US" dirty="0" smtClean="0"/>
              <a:t>a fogyasztási javak előállításához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Több erőforrás</a:t>
            </a:r>
            <a:r>
              <a:rPr lang="en-US" altLang="en-US" dirty="0" smtClean="0"/>
              <a:t> </a:t>
            </a:r>
            <a:r>
              <a:rPr lang="hu-HU" altLang="en-US" dirty="0" smtClean="0"/>
              <a:t>tőke előállításához</a:t>
            </a:r>
            <a:endParaRPr lang="en-US" altLang="en-US" dirty="0" smtClean="0"/>
          </a:p>
          <a:p>
            <a:pPr lvl="1"/>
            <a:r>
              <a:rPr lang="hu-HU" altLang="en-US" dirty="0" smtClean="0">
                <a:latin typeface="Arial" charset="0"/>
              </a:rPr>
              <a:t>T</a:t>
            </a:r>
            <a:r>
              <a:rPr lang="hu-HU" altLang="en-US" dirty="0" smtClean="0"/>
              <a:t>őkeállomány növekedése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Termelékenység növelése</a:t>
            </a:r>
          </a:p>
          <a:p>
            <a:pPr lvl="1"/>
            <a:r>
              <a:rPr lang="hu-HU" altLang="en-US" dirty="0" smtClean="0"/>
              <a:t>Sokkal gyorsabb növekedés a GDP-ben</a:t>
            </a:r>
            <a:endParaRPr lang="en-US" altLang="en-US" dirty="0" smtClean="0"/>
          </a:p>
          <a:p>
            <a:pPr lvl="1">
              <a:buFont typeface="Arial" charset="0"/>
              <a:buNone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17944D-ECF4-4C2E-ABE7-8B71CCE60C3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xfrm>
            <a:off x="217716" y="337464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ISMÉTLÉS. </a:t>
            </a:r>
            <a:r>
              <a:rPr lang="en-US" altLang="en-US" dirty="0" smtClean="0"/>
              <a:t>Re</a:t>
            </a:r>
            <a:r>
              <a:rPr lang="hu-HU" altLang="en-US" dirty="0" smtClean="0"/>
              <a:t>á</a:t>
            </a:r>
            <a:r>
              <a:rPr lang="en-US" altLang="en-US" dirty="0" smtClean="0"/>
              <a:t>l </a:t>
            </a:r>
            <a:r>
              <a:rPr lang="hu-HU" altLang="en-US" dirty="0" smtClean="0"/>
              <a:t>és n</a:t>
            </a:r>
            <a:r>
              <a:rPr lang="en-US" altLang="en-US" dirty="0" err="1" smtClean="0"/>
              <a:t>omin</a:t>
            </a:r>
            <a:r>
              <a:rPr lang="hu-HU" altLang="en-US" dirty="0" err="1" smtClean="0"/>
              <a:t>ális</a:t>
            </a:r>
            <a:r>
              <a:rPr lang="en-US" altLang="en-US" dirty="0" smtClean="0"/>
              <a:t> GDP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65E23C7-BE85-4E4A-9C09-7E731194D08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78473"/>
              </p:ext>
            </p:extLst>
          </p:nvPr>
        </p:nvGraphicFramePr>
        <p:xfrm>
          <a:off x="206375" y="1254125"/>
          <a:ext cx="8629650" cy="541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7116"/>
                <a:gridCol w="1060813"/>
                <a:gridCol w="1310490"/>
                <a:gridCol w="465419"/>
                <a:gridCol w="907504"/>
                <a:gridCol w="4188308"/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rgbClr val="000099"/>
                          </a:solidFill>
                        </a:rPr>
                        <a:t>Árak és mennyiségek</a:t>
                      </a:r>
                      <a:endParaRPr lang="en-US" sz="1600" dirty="0">
                        <a:solidFill>
                          <a:srgbClr val="000099"/>
                        </a:solidFill>
                      </a:endParaRP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rgbClr val="000099"/>
                        </a:solidFill>
                      </a:endParaRPr>
                    </a:p>
                    <a:p>
                      <a:pPr algn="ctr"/>
                      <a:r>
                        <a:rPr lang="hu-HU" sz="1600" dirty="0" smtClean="0">
                          <a:solidFill>
                            <a:srgbClr val="000099"/>
                          </a:solidFill>
                        </a:rPr>
                        <a:t>Év</a:t>
                      </a:r>
                      <a:r>
                        <a:rPr lang="en-US" sz="160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rgbClr val="000099"/>
                        </a:solidFill>
                      </a:endParaRP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rgbClr val="000099"/>
                          </a:solidFill>
                        </a:rPr>
                        <a:t>Hot</a:t>
                      </a:r>
                      <a:r>
                        <a:rPr lang="hu-HU" sz="1600" baseline="0" dirty="0" smtClean="0">
                          <a:solidFill>
                            <a:srgbClr val="000099"/>
                          </a:solidFill>
                        </a:rPr>
                        <a:t> dog ára</a:t>
                      </a:r>
                      <a:endParaRPr lang="en-US" sz="1600" dirty="0">
                        <a:solidFill>
                          <a:srgbClr val="000099"/>
                        </a:solidFill>
                      </a:endParaRP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rgbClr val="000099"/>
                          </a:solidFill>
                        </a:rPr>
                        <a:t>Hot dog mennyisége</a:t>
                      </a:r>
                      <a:endParaRPr lang="en-US" sz="1600" dirty="0">
                        <a:solidFill>
                          <a:srgbClr val="000099"/>
                        </a:solidFill>
                      </a:endParaRP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rgbClr val="000099"/>
                          </a:solidFill>
                        </a:rPr>
                        <a:t>H</a:t>
                      </a:r>
                      <a:r>
                        <a:rPr lang="en-US" sz="1600" dirty="0" err="1" smtClean="0">
                          <a:solidFill>
                            <a:srgbClr val="000099"/>
                          </a:solidFill>
                        </a:rPr>
                        <a:t>amburger</a:t>
                      </a:r>
                      <a:r>
                        <a:rPr lang="hu-HU" sz="1600" dirty="0" smtClean="0">
                          <a:solidFill>
                            <a:srgbClr val="000099"/>
                          </a:solidFill>
                        </a:rPr>
                        <a:t> ára</a:t>
                      </a:r>
                      <a:endParaRPr lang="en-US" sz="1600" dirty="0">
                        <a:solidFill>
                          <a:srgbClr val="000099"/>
                        </a:solidFill>
                      </a:endParaRP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rgbClr val="000099"/>
                          </a:solidFill>
                        </a:rPr>
                        <a:t>Hamburger mennyisége</a:t>
                      </a:r>
                      <a:endParaRPr lang="en-US" sz="1600" dirty="0">
                        <a:solidFill>
                          <a:srgbClr val="000099"/>
                        </a:solidFill>
                      </a:endParaRP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2008</a:t>
                      </a:r>
                    </a:p>
                    <a:p>
                      <a:pPr algn="ctr"/>
                      <a:r>
                        <a:rPr lang="en-US" sz="1600" dirty="0" smtClean="0"/>
                        <a:t>2009</a:t>
                      </a:r>
                    </a:p>
                    <a:p>
                      <a:pPr algn="ctr"/>
                      <a:r>
                        <a:rPr lang="en-US" sz="1600" dirty="0" smtClean="0"/>
                        <a:t>2010</a:t>
                      </a:r>
                      <a:endParaRPr lang="en-US" sz="1600" dirty="0"/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$1</a:t>
                      </a:r>
                    </a:p>
                    <a:p>
                      <a:pPr algn="ctr"/>
                      <a:r>
                        <a:rPr lang="en-US" sz="1600" dirty="0" smtClean="0"/>
                        <a:t>$2</a:t>
                      </a:r>
                    </a:p>
                    <a:p>
                      <a:pPr algn="ctr"/>
                      <a:r>
                        <a:rPr lang="en-US" sz="1600" dirty="0" smtClean="0"/>
                        <a:t>$3</a:t>
                      </a:r>
                      <a:endParaRPr lang="en-US" sz="1600" dirty="0"/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</a:p>
                    <a:p>
                      <a:pPr algn="ctr"/>
                      <a:r>
                        <a:rPr lang="en-US" sz="1600" dirty="0" smtClean="0"/>
                        <a:t>150</a:t>
                      </a:r>
                    </a:p>
                    <a:p>
                      <a:pPr algn="ctr"/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$2</a:t>
                      </a:r>
                    </a:p>
                    <a:p>
                      <a:pPr algn="ctr"/>
                      <a:r>
                        <a:rPr lang="en-US" sz="1600" dirty="0" smtClean="0"/>
                        <a:t>$3</a:t>
                      </a:r>
                    </a:p>
                    <a:p>
                      <a:pPr algn="ctr"/>
                      <a:r>
                        <a:rPr lang="en-US" sz="1600" dirty="0" smtClean="0"/>
                        <a:t>$4</a:t>
                      </a:r>
                      <a:endParaRPr lang="en-US" sz="1600" dirty="0"/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</a:t>
                      </a:r>
                    </a:p>
                    <a:p>
                      <a:pPr algn="ctr"/>
                      <a:r>
                        <a:rPr lang="en-US" sz="1600" dirty="0" smtClean="0"/>
                        <a:t>100</a:t>
                      </a:r>
                    </a:p>
                    <a:p>
                      <a:pPr algn="ctr"/>
                      <a:r>
                        <a:rPr lang="en-US" sz="1600" dirty="0" smtClean="0"/>
                        <a:t>150</a:t>
                      </a:r>
                      <a:endParaRPr lang="en-US" sz="1600" dirty="0"/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rgbClr val="000099"/>
                          </a:solidFill>
                        </a:rPr>
                        <a:t>Nominális GDP kiszámítása</a:t>
                      </a:r>
                      <a:endParaRPr lang="en-US" sz="1600" dirty="0">
                        <a:solidFill>
                          <a:srgbClr val="000099"/>
                        </a:solidFill>
                      </a:endParaRP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2008</a:t>
                      </a:r>
                    </a:p>
                    <a:p>
                      <a:pPr algn="ctr"/>
                      <a:r>
                        <a:rPr lang="en-US" sz="1600" dirty="0" smtClean="0"/>
                        <a:t>2009</a:t>
                      </a:r>
                    </a:p>
                    <a:p>
                      <a:pPr algn="ctr"/>
                      <a:r>
                        <a:rPr lang="en-US" sz="1600" dirty="0" smtClean="0"/>
                        <a:t>2010</a:t>
                      </a: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($1 / hot dog × 100 hot dog) + ($2 / hamburger × 50 hamburger) = $200</a:t>
                      </a:r>
                    </a:p>
                    <a:p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($2 / hot dog × 150 hot dog) + ($3 / hamburger × 100 hamburger) = $600</a:t>
                      </a:r>
                    </a:p>
                    <a:p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($3 / hot dog × 200 hot dog) + ($4 / hamburger × 150 hamburger) = $1,200</a:t>
                      </a:r>
                      <a:endParaRPr lang="en-US" sz="1600" dirty="0"/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Re</a:t>
                      </a:r>
                      <a:r>
                        <a:rPr lang="hu-HU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á</a:t>
                      </a:r>
                      <a:r>
                        <a:rPr lang="en-US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l GDP </a:t>
                      </a:r>
                      <a:r>
                        <a:rPr lang="hu-HU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kiszámítása (</a:t>
                      </a:r>
                      <a:r>
                        <a:rPr lang="en-US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2008</a:t>
                      </a:r>
                      <a:r>
                        <a:rPr lang="hu-HU" sz="1600" kern="1200" baseline="0" dirty="0" err="1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-as</a:t>
                      </a:r>
                      <a:r>
                        <a:rPr lang="hu-HU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bázisév</a:t>
                      </a:r>
                      <a:r>
                        <a:rPr lang="en-US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>
                        <a:solidFill>
                          <a:srgbClr val="000099"/>
                        </a:solidFill>
                      </a:endParaRP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2008</a:t>
                      </a:r>
                    </a:p>
                    <a:p>
                      <a:pPr algn="ctr"/>
                      <a:r>
                        <a:rPr lang="en-US" sz="1600" dirty="0" smtClean="0"/>
                        <a:t>2009</a:t>
                      </a:r>
                    </a:p>
                    <a:p>
                      <a:pPr algn="ctr"/>
                      <a:r>
                        <a:rPr lang="en-US" sz="1600" dirty="0" smtClean="0"/>
                        <a:t>2010</a:t>
                      </a: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($1 / hot dog × 100 hot dog) + ($2 / hamburger × 50 hamburger) = $200</a:t>
                      </a:r>
                    </a:p>
                    <a:p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($1 / hot dog × 150 hot dog) + ($2 / hamburger × 100 hamburger) = $350</a:t>
                      </a:r>
                    </a:p>
                    <a:p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($1 / hot dog × 200 hot dog) + ($2 / hamburger × 150 hamburger) = $500</a:t>
                      </a:r>
                      <a:endParaRPr lang="en-US" sz="1600" dirty="0"/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420">
                <a:tc gridSpan="6">
                  <a:txBody>
                    <a:bodyPr/>
                    <a:lstStyle/>
                    <a:p>
                      <a:pPr algn="ctr"/>
                      <a:r>
                        <a:rPr lang="hu-HU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GDP </a:t>
                      </a:r>
                      <a:r>
                        <a:rPr lang="hu-HU" sz="1600" kern="1200" baseline="0" dirty="0" err="1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deflátor</a:t>
                      </a:r>
                      <a:r>
                        <a:rPr lang="hu-HU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kiszámítása</a:t>
                      </a:r>
                      <a:endParaRPr lang="en-US" sz="1600" dirty="0">
                        <a:solidFill>
                          <a:srgbClr val="000099"/>
                        </a:solidFill>
                      </a:endParaRP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2008</a:t>
                      </a:r>
                    </a:p>
                    <a:p>
                      <a:pPr algn="ctr"/>
                      <a:r>
                        <a:rPr lang="en-US" sz="1600" dirty="0" smtClean="0"/>
                        <a:t>2009</a:t>
                      </a:r>
                    </a:p>
                    <a:p>
                      <a:pPr algn="ctr"/>
                      <a:r>
                        <a:rPr lang="en-US" sz="1600" dirty="0" smtClean="0"/>
                        <a:t>2010</a:t>
                      </a: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($200 / $200) × 100 = 100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($600 / $350) × 100 = 171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($1,200 / $500) × 100 = 240</a:t>
                      </a:r>
                      <a:endParaRPr lang="en-US" sz="1600" dirty="0"/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táblázat a nominális és reál GDP, valamint a GDP </a:t>
                      </a:r>
                      <a:r>
                        <a:rPr lang="hu-HU" sz="16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deflátor</a:t>
                      </a:r>
                      <a:r>
                        <a:rPr lang="hu-H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kiszámításának módját mutatja egy meg egy olyan képzelt gazdaságon, mely csak hamburgert és hot dogot gyárt.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8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7" y="806156"/>
            <a:ext cx="6658438" cy="588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>
                <a:solidFill>
                  <a:srgbClr val="C00000"/>
                </a:solidFill>
              </a:rPr>
              <a:t>2. Csökkenő </a:t>
            </a:r>
            <a:r>
              <a:rPr lang="hu-HU" altLang="en-US" dirty="0">
                <a:solidFill>
                  <a:srgbClr val="C00000"/>
                </a:solidFill>
              </a:rPr>
              <a:t>hozam és felzárkózási hatás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889002"/>
            <a:ext cx="85344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800" dirty="0" smtClean="0"/>
              <a:t>Csökkenő hozam: ahogy a</a:t>
            </a:r>
            <a:r>
              <a:rPr lang="hu-HU" altLang="en-US" sz="2800" dirty="0" smtClean="0">
                <a:latin typeface="Arial" charset="0"/>
              </a:rPr>
              <a:t> </a:t>
            </a:r>
            <a:r>
              <a:rPr lang="hu-HU" altLang="en-US" sz="2800" dirty="0"/>
              <a:t>tőke nő, a termelés is nő, de csökkenő mértékben</a:t>
            </a:r>
          </a:p>
          <a:p>
            <a:pPr lvl="1"/>
            <a:r>
              <a:rPr lang="hu-HU" altLang="en-US" sz="2600" dirty="0"/>
              <a:t>Azaz: Egy további egység tőkének betudható többletkibocsátás a tőkeállomány növekedésével csökken</a:t>
            </a:r>
            <a:endParaRPr lang="en-US" altLang="en-US" sz="2600" dirty="0"/>
          </a:p>
          <a:p>
            <a:r>
              <a:rPr lang="hu-HU" altLang="en-US" sz="2800" dirty="0" smtClean="0"/>
              <a:t>Hosszú távon</a:t>
            </a:r>
            <a:r>
              <a:rPr lang="en-US" altLang="en-US" sz="2800" dirty="0" smtClean="0"/>
              <a:t>; </a:t>
            </a:r>
            <a:r>
              <a:rPr lang="hu-HU" altLang="en-US" sz="2800" dirty="0" smtClean="0"/>
              <a:t>magasabb megtakarítási ráta </a:t>
            </a:r>
            <a:r>
              <a:rPr lang="hu-HU" altLang="en-US" sz="2800" dirty="0" smtClean="0">
                <a:sym typeface="Wingdings" panose="05000000000000000000" pitchFamily="2" charset="2"/>
              </a:rPr>
              <a:t></a:t>
            </a:r>
            <a:endParaRPr lang="en-US" altLang="en-US" sz="2800" dirty="0" smtClean="0"/>
          </a:p>
          <a:p>
            <a:pPr lvl="1"/>
            <a:r>
              <a:rPr lang="hu-HU" altLang="en-US" sz="2400" dirty="0" smtClean="0"/>
              <a:t>Magasabb termelékenységi szint</a:t>
            </a:r>
            <a:endParaRPr lang="en-US" altLang="en-US" sz="2400" dirty="0" smtClean="0"/>
          </a:p>
          <a:p>
            <a:pPr lvl="1"/>
            <a:r>
              <a:rPr lang="hu-HU" altLang="en-US" sz="2400" dirty="0" smtClean="0"/>
              <a:t>Magasabb jövedelemszint</a:t>
            </a:r>
            <a:endParaRPr lang="en-US" altLang="en-US" sz="2400" dirty="0" smtClean="0"/>
          </a:p>
          <a:p>
            <a:pPr lvl="1"/>
            <a:r>
              <a:rPr lang="hu-HU" altLang="en-US" sz="2400" dirty="0" smtClean="0"/>
              <a:t>Nem magasabb a növekedés a termelékenységben vagy a jövedelemben</a:t>
            </a:r>
          </a:p>
          <a:p>
            <a:r>
              <a:rPr lang="en-US" altLang="en-US" sz="2800" dirty="0"/>
              <a:t>A GDP </a:t>
            </a:r>
            <a:r>
              <a:rPr lang="en-US" altLang="en-US" sz="2800" dirty="0" err="1"/>
              <a:t>növekedés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önmagában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kevés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információ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az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ország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helyzetének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megítéléséhez</a:t>
            </a:r>
            <a:r>
              <a:rPr lang="en-US" altLang="en-US" sz="2800" dirty="0"/>
              <a:t> – </a:t>
            </a:r>
            <a:r>
              <a:rPr lang="en-US" altLang="en-US" sz="2800" dirty="0" err="1"/>
              <a:t>honnan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növekszik</a:t>
            </a:r>
            <a:r>
              <a:rPr lang="en-US" altLang="en-US" sz="2800" dirty="0"/>
              <a:t>, </a:t>
            </a:r>
            <a:r>
              <a:rPr lang="en-US" altLang="en-US" sz="2800" dirty="0" err="1" smtClean="0"/>
              <a:t>meddig</a:t>
            </a:r>
            <a:r>
              <a:rPr lang="en-US" altLang="en-US" sz="2800" dirty="0"/>
              <a:t>?</a:t>
            </a:r>
            <a:endParaRPr lang="en-US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28AAD3-AFEE-4C1F-8708-9CA19E7E57F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0" y="1508125"/>
            <a:ext cx="8407400" cy="3659188"/>
            <a:chOff x="261457" y="1294410"/>
            <a:chExt cx="8407530" cy="3658394"/>
          </a:xfrm>
        </p:grpSpPr>
        <p:grpSp>
          <p:nvGrpSpPr>
            <p:cNvPr id="23581" name="Group 9"/>
            <p:cNvGrpSpPr>
              <a:grpSpLocks/>
            </p:cNvGrpSpPr>
            <p:nvPr/>
          </p:nvGrpSpPr>
          <p:grpSpPr bwMode="auto">
            <a:xfrm>
              <a:off x="261457" y="1294410"/>
              <a:ext cx="1544664" cy="3658394"/>
              <a:chOff x="261457" y="1294410"/>
              <a:chExt cx="1544664" cy="3658394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5400000">
                <a:off x="17394" y="3164079"/>
                <a:ext cx="357586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84" name="TextBox 8"/>
              <p:cNvSpPr txBox="1">
                <a:spLocks noChangeArrowheads="1"/>
              </p:cNvSpPr>
              <p:nvPr/>
            </p:nvSpPr>
            <p:spPr bwMode="auto">
              <a:xfrm>
                <a:off x="261457" y="1294410"/>
                <a:ext cx="1377559" cy="646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/>
                  <a:t>kibocsátás/munkás</a:t>
                </a:r>
                <a:endParaRPr lang="en-US" altLang="en-US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1841044" y="1413447"/>
              <a:ext cx="6827943" cy="3537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355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A termelés működésének illusztrációja</a:t>
            </a:r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1583EDD-FA7C-4BA6-ABB3-0523024F1B6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531938" y="5178425"/>
            <a:ext cx="7113587" cy="381000"/>
            <a:chOff x="1793174" y="4963886"/>
            <a:chExt cx="7113539" cy="38140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793174" y="4963886"/>
              <a:ext cx="6934153" cy="1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80" name="TextBox 10"/>
            <p:cNvSpPr txBox="1">
              <a:spLocks noChangeArrowheads="1"/>
            </p:cNvSpPr>
            <p:nvPr/>
          </p:nvSpPr>
          <p:spPr bwMode="auto">
            <a:xfrm>
              <a:off x="6709704" y="4975757"/>
              <a:ext cx="2197009" cy="369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/>
                <a:t>Kibocsátás/munkás</a:t>
              </a:r>
              <a:endParaRPr lang="en-US" altLang="en-US"/>
            </a:p>
          </p:txBody>
        </p:sp>
      </p:grpSp>
      <p:sp>
        <p:nvSpPr>
          <p:cNvPr id="13" name="Freeform 12"/>
          <p:cNvSpPr/>
          <p:nvPr/>
        </p:nvSpPr>
        <p:spPr>
          <a:xfrm>
            <a:off x="1555750" y="1793875"/>
            <a:ext cx="5462588" cy="3371850"/>
          </a:xfrm>
          <a:custGeom>
            <a:avLst/>
            <a:gdLst>
              <a:gd name="connsiteX0" fmla="*/ 0 w 5462649"/>
              <a:gd name="connsiteY0" fmla="*/ 3372592 h 3372592"/>
              <a:gd name="connsiteX1" fmla="*/ 5462649 w 5462649"/>
              <a:gd name="connsiteY1" fmla="*/ 0 h 3372592"/>
              <a:gd name="connsiteX0" fmla="*/ 0 w 5462649"/>
              <a:gd name="connsiteY0" fmla="*/ 3372592 h 3372592"/>
              <a:gd name="connsiteX1" fmla="*/ 5462649 w 5462649"/>
              <a:gd name="connsiteY1" fmla="*/ 0 h 3372592"/>
              <a:gd name="connsiteX0" fmla="*/ 0 w 5462649"/>
              <a:gd name="connsiteY0" fmla="*/ 3372592 h 3372592"/>
              <a:gd name="connsiteX1" fmla="*/ 5462649 w 5462649"/>
              <a:gd name="connsiteY1" fmla="*/ 0 h 3372592"/>
              <a:gd name="connsiteX0" fmla="*/ 0 w 5462649"/>
              <a:gd name="connsiteY0" fmla="*/ 3372592 h 3372592"/>
              <a:gd name="connsiteX1" fmla="*/ 5462649 w 5462649"/>
              <a:gd name="connsiteY1" fmla="*/ 0 h 337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2649" h="3372592">
                <a:moveTo>
                  <a:pt x="0" y="3372592"/>
                </a:moveTo>
                <a:cubicBezTo>
                  <a:pt x="680852" y="300842"/>
                  <a:pt x="3653641" y="19791"/>
                  <a:pt x="5462649" y="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25425" y="5438775"/>
            <a:ext cx="8610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altLang="en-US">
                <a:solidFill>
                  <a:srgbClr val="800080"/>
                </a:solidFill>
              </a:rPr>
              <a:t>Ez az ábra azt mutatja, hogy a munkásonkénti tőke mennyisége hogyan befolyásolja a munkásonkénti kibocsátás mennyiségét. A kibocsátást meghatározó egyéb tényezőket beleértve az emberi tőkét, természeti erőforrásokat és a technológiát konstansnak feltételezzük.</a:t>
            </a:r>
            <a:r>
              <a:rPr lang="en-US" altLang="en-US">
                <a:solidFill>
                  <a:srgbClr val="800080"/>
                </a:solidFill>
              </a:rPr>
              <a:t> </a:t>
            </a:r>
            <a:r>
              <a:rPr lang="hu-HU" altLang="en-US">
                <a:solidFill>
                  <a:srgbClr val="800080"/>
                </a:solidFill>
              </a:rPr>
              <a:t>A görbe laposabb lesz, ahogy a tőke mennyisége emelkedik.</a:t>
            </a:r>
            <a:endParaRPr lang="en-US" altLang="en-US">
              <a:solidFill>
                <a:srgbClr val="800080"/>
              </a:solidFill>
            </a:endParaRPr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1781175" y="3063875"/>
            <a:ext cx="915988" cy="1804988"/>
            <a:chOff x="2042556" y="2850872"/>
            <a:chExt cx="915194" cy="1803473"/>
          </a:xfrm>
        </p:grpSpPr>
        <p:grpSp>
          <p:nvGrpSpPr>
            <p:cNvPr id="23574" name="Group 26"/>
            <p:cNvGrpSpPr>
              <a:grpSpLocks/>
            </p:cNvGrpSpPr>
            <p:nvPr/>
          </p:nvGrpSpPr>
          <p:grpSpPr bwMode="auto">
            <a:xfrm>
              <a:off x="2042556" y="2850872"/>
              <a:ext cx="915194" cy="1413957"/>
              <a:chOff x="2042556" y="2850872"/>
              <a:chExt cx="915194" cy="1413957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042556" y="4262561"/>
                <a:ext cx="913607" cy="15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 flipH="1" flipV="1">
                <a:off x="2250318" y="3556717"/>
                <a:ext cx="1413276" cy="15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reeform 25"/>
              <p:cNvSpPr/>
              <p:nvPr/>
            </p:nvSpPr>
            <p:spPr>
              <a:xfrm>
                <a:off x="2050487" y="2915905"/>
                <a:ext cx="888229" cy="1326036"/>
              </a:xfrm>
              <a:custGeom>
                <a:avLst/>
                <a:gdLst>
                  <a:gd name="connsiteX0" fmla="*/ 0 w 905733"/>
                  <a:gd name="connsiteY0" fmla="*/ 1347765 h 1352099"/>
                  <a:gd name="connsiteX1" fmla="*/ 901400 w 905733"/>
                  <a:gd name="connsiteY1" fmla="*/ 1352099 h 1352099"/>
                  <a:gd name="connsiteX2" fmla="*/ 905733 w 905733"/>
                  <a:gd name="connsiteY2" fmla="*/ 0 h 1352099"/>
                  <a:gd name="connsiteX3" fmla="*/ 329358 w 905733"/>
                  <a:gd name="connsiteY3" fmla="*/ 693384 h 1352099"/>
                  <a:gd name="connsiteX4" fmla="*/ 0 w 905733"/>
                  <a:gd name="connsiteY4" fmla="*/ 1347765 h 1352099"/>
                  <a:gd name="connsiteX0" fmla="*/ 0 w 905733"/>
                  <a:gd name="connsiteY0" fmla="*/ 1347765 h 1352099"/>
                  <a:gd name="connsiteX1" fmla="*/ 901400 w 905733"/>
                  <a:gd name="connsiteY1" fmla="*/ 1352099 h 1352099"/>
                  <a:gd name="connsiteX2" fmla="*/ 905733 w 905733"/>
                  <a:gd name="connsiteY2" fmla="*/ 0 h 1352099"/>
                  <a:gd name="connsiteX3" fmla="*/ 329358 w 905733"/>
                  <a:gd name="connsiteY3" fmla="*/ 693384 h 1352099"/>
                  <a:gd name="connsiteX4" fmla="*/ 0 w 905733"/>
                  <a:gd name="connsiteY4" fmla="*/ 1347765 h 1352099"/>
                  <a:gd name="connsiteX0" fmla="*/ 0 w 905733"/>
                  <a:gd name="connsiteY0" fmla="*/ 1347765 h 1352099"/>
                  <a:gd name="connsiteX1" fmla="*/ 901400 w 905733"/>
                  <a:gd name="connsiteY1" fmla="*/ 1352099 h 1352099"/>
                  <a:gd name="connsiteX2" fmla="*/ 905733 w 905733"/>
                  <a:gd name="connsiteY2" fmla="*/ 0 h 1352099"/>
                  <a:gd name="connsiteX3" fmla="*/ 329358 w 905733"/>
                  <a:gd name="connsiteY3" fmla="*/ 693384 h 1352099"/>
                  <a:gd name="connsiteX4" fmla="*/ 0 w 905733"/>
                  <a:gd name="connsiteY4" fmla="*/ 1347765 h 1352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5733" h="1352099">
                    <a:moveTo>
                      <a:pt x="0" y="1347765"/>
                    </a:moveTo>
                    <a:lnTo>
                      <a:pt x="901400" y="1352099"/>
                    </a:lnTo>
                    <a:cubicBezTo>
                      <a:pt x="902844" y="901399"/>
                      <a:pt x="904289" y="450700"/>
                      <a:pt x="905733" y="0"/>
                    </a:cubicBezTo>
                    <a:cubicBezTo>
                      <a:pt x="687606" y="213793"/>
                      <a:pt x="495481" y="436254"/>
                      <a:pt x="329358" y="693384"/>
                    </a:cubicBezTo>
                    <a:lnTo>
                      <a:pt x="0" y="134776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3575" name="TextBox 27"/>
            <p:cNvSpPr txBox="1">
              <a:spLocks noChangeArrowheads="1"/>
            </p:cNvSpPr>
            <p:nvPr/>
          </p:nvSpPr>
          <p:spPr bwMode="auto">
            <a:xfrm>
              <a:off x="2278083" y="4285013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4321175" y="1947863"/>
            <a:ext cx="915988" cy="627062"/>
            <a:chOff x="4581896" y="1734591"/>
            <a:chExt cx="917174" cy="625837"/>
          </a:xfrm>
        </p:grpSpPr>
        <p:grpSp>
          <p:nvGrpSpPr>
            <p:cNvPr id="23569" name="Group 23"/>
            <p:cNvGrpSpPr>
              <a:grpSpLocks/>
            </p:cNvGrpSpPr>
            <p:nvPr/>
          </p:nvGrpSpPr>
          <p:grpSpPr bwMode="auto">
            <a:xfrm>
              <a:off x="4581896" y="1734591"/>
              <a:ext cx="917174" cy="237507"/>
              <a:chOff x="4581896" y="1734591"/>
              <a:chExt cx="917174" cy="237507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581896" y="1969082"/>
                <a:ext cx="913995" cy="15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5379445" y="1852626"/>
                <a:ext cx="237660" cy="159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Isosceles Triangle 21"/>
              <p:cNvSpPr/>
              <p:nvPr/>
            </p:nvSpPr>
            <p:spPr>
              <a:xfrm>
                <a:off x="4599382" y="1740929"/>
                <a:ext cx="883793" cy="213893"/>
              </a:xfrm>
              <a:prstGeom prst="triangle">
                <a:avLst>
                  <a:gd name="adj" fmla="val 10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3570" name="TextBox 28"/>
            <p:cNvSpPr txBox="1">
              <a:spLocks noChangeArrowheads="1"/>
            </p:cNvSpPr>
            <p:nvPr/>
          </p:nvSpPr>
          <p:spPr bwMode="auto">
            <a:xfrm>
              <a:off x="4876800" y="199109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2660650" y="3895725"/>
            <a:ext cx="5557838" cy="830263"/>
            <a:chOff x="2921330" y="3681349"/>
            <a:chExt cx="5558144" cy="831814"/>
          </a:xfrm>
        </p:grpSpPr>
        <p:sp>
          <p:nvSpPr>
            <p:cNvPr id="23567" name="TextBox 31"/>
            <p:cNvSpPr txBox="1">
              <a:spLocks noChangeArrowheads="1"/>
            </p:cNvSpPr>
            <p:nvPr/>
          </p:nvSpPr>
          <p:spPr bwMode="auto">
            <a:xfrm>
              <a:off x="3301337" y="3681349"/>
              <a:ext cx="5178137" cy="831814"/>
            </a:xfrm>
            <a:prstGeom prst="rect">
              <a:avLst/>
            </a:prstGeom>
            <a:solidFill>
              <a:srgbClr val="F8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800080"/>
                  </a:solidFill>
                </a:rPr>
                <a:t>1. </a:t>
              </a:r>
              <a:r>
                <a:rPr lang="hu-HU" altLang="en-US" sz="1600" dirty="0">
                  <a:solidFill>
                    <a:srgbClr val="800080"/>
                  </a:solidFill>
                </a:rPr>
                <a:t>Amikor a gazdaság tőkeszintje alacsony</a:t>
              </a:r>
              <a:r>
                <a:rPr lang="en-US" altLang="en-US" sz="1600" dirty="0">
                  <a:solidFill>
                    <a:srgbClr val="800080"/>
                  </a:solidFill>
                </a:rPr>
                <a:t>, </a:t>
              </a:r>
              <a:r>
                <a:rPr lang="hu-HU" altLang="en-US" sz="1600" dirty="0">
                  <a:solidFill>
                    <a:srgbClr val="800080"/>
                  </a:solidFill>
                </a:rPr>
                <a:t>akkor egy egységnyi többlettőke magasabb kibocsátás növekedéshez vezet</a:t>
              </a:r>
              <a:r>
                <a:rPr lang="en-US" altLang="en-US" sz="1600" dirty="0">
                  <a:solidFill>
                    <a:srgbClr val="800080"/>
                  </a:solidFill>
                </a:rPr>
                <a:t>.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2921330" y="3985128"/>
              <a:ext cx="379434" cy="17495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8"/>
          <p:cNvGrpSpPr>
            <a:grpSpLocks/>
          </p:cNvGrpSpPr>
          <p:nvPr/>
        </p:nvGrpSpPr>
        <p:grpSpPr bwMode="auto">
          <a:xfrm>
            <a:off x="5059363" y="2197100"/>
            <a:ext cx="3181350" cy="1371600"/>
            <a:chOff x="5320145" y="1983179"/>
            <a:chExt cx="3183262" cy="1371845"/>
          </a:xfrm>
        </p:grpSpPr>
        <p:sp>
          <p:nvSpPr>
            <p:cNvPr id="23565" name="TextBox 35"/>
            <p:cNvSpPr txBox="1">
              <a:spLocks noChangeArrowheads="1"/>
            </p:cNvSpPr>
            <p:nvPr/>
          </p:nvSpPr>
          <p:spPr bwMode="auto">
            <a:xfrm>
              <a:off x="5735781" y="2030680"/>
              <a:ext cx="2767626" cy="1324344"/>
            </a:xfrm>
            <a:prstGeom prst="rect">
              <a:avLst/>
            </a:prstGeom>
            <a:solidFill>
              <a:srgbClr val="F8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800080"/>
                  </a:solidFill>
                </a:rPr>
                <a:t>2. </a:t>
              </a:r>
              <a:r>
                <a:rPr lang="hu-HU" altLang="en-US" sz="1600">
                  <a:solidFill>
                    <a:srgbClr val="800080"/>
                  </a:solidFill>
                </a:rPr>
                <a:t>Amikor a gazdaság tőkeszintje magas</a:t>
              </a:r>
              <a:r>
                <a:rPr lang="en-US" altLang="en-US" sz="1600">
                  <a:solidFill>
                    <a:srgbClr val="800080"/>
                  </a:solidFill>
                </a:rPr>
                <a:t>,</a:t>
              </a:r>
              <a:r>
                <a:rPr lang="hu-HU" altLang="en-US" sz="1600">
                  <a:solidFill>
                    <a:srgbClr val="800080"/>
                  </a:solidFill>
                </a:rPr>
                <a:t> akkor egy egységnyi többlettőke kisebb kibocsátás növekedéshez vezet.</a:t>
              </a:r>
              <a:endParaRPr lang="en-US" altLang="en-US" sz="1600">
                <a:solidFill>
                  <a:srgbClr val="800080"/>
                </a:solidFill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5320145" y="1983179"/>
              <a:ext cx="427294" cy="379481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87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>
                <a:solidFill>
                  <a:srgbClr val="C00000"/>
                </a:solidFill>
              </a:rPr>
              <a:t>2. Csökkenő </a:t>
            </a:r>
            <a:r>
              <a:rPr lang="hu-HU" altLang="en-US" dirty="0">
                <a:solidFill>
                  <a:srgbClr val="C00000"/>
                </a:solidFill>
              </a:rPr>
              <a:t>hozam és felzárkózási hatás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990600"/>
            <a:ext cx="8534400" cy="5611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Felzárkózási hatás</a:t>
            </a:r>
            <a:endParaRPr lang="en-US" altLang="en-US" dirty="0" smtClean="0"/>
          </a:p>
          <a:p>
            <a:pPr lvl="1"/>
            <a:r>
              <a:rPr lang="hu-HU" altLang="en-US" sz="2800" dirty="0" smtClean="0"/>
              <a:t>Szegény országoknak eleinte könnyebb gyorsabban növekedni</a:t>
            </a:r>
          </a:p>
          <a:p>
            <a:pPr lvl="2"/>
            <a:r>
              <a:rPr lang="hu-HU" altLang="en-US" sz="2400" dirty="0">
                <a:latin typeface="Arial" charset="0"/>
              </a:rPr>
              <a:t>Alacsony termelékenység</a:t>
            </a:r>
          </a:p>
          <a:p>
            <a:pPr lvl="2"/>
            <a:r>
              <a:rPr lang="hu-HU" altLang="en-US" sz="2400" dirty="0" smtClean="0">
                <a:latin typeface="Arial" charset="0"/>
              </a:rPr>
              <a:t>Alacsony </a:t>
            </a:r>
            <a:r>
              <a:rPr lang="hu-HU" altLang="en-US" sz="2400" dirty="0">
                <a:latin typeface="Arial" charset="0"/>
              </a:rPr>
              <a:t>tőkeállomány</a:t>
            </a:r>
          </a:p>
          <a:p>
            <a:pPr lvl="2"/>
            <a:r>
              <a:rPr lang="hu-HU" altLang="en-US" sz="2400" dirty="0" smtClean="0">
                <a:latin typeface="Arial" charset="0"/>
              </a:rPr>
              <a:t>Már </a:t>
            </a:r>
            <a:r>
              <a:rPr lang="hu-HU" altLang="en-US" sz="2400" dirty="0">
                <a:latin typeface="Arial" charset="0"/>
              </a:rPr>
              <a:t>kis mennyiségű tőkeberuházás is lényegesen </a:t>
            </a:r>
            <a:r>
              <a:rPr lang="hu-HU" altLang="en-US" sz="2400" dirty="0" smtClean="0">
                <a:latin typeface="Arial" charset="0"/>
              </a:rPr>
              <a:t>növeli </a:t>
            </a:r>
            <a:r>
              <a:rPr lang="hu-HU" altLang="en-US" sz="2400" dirty="0">
                <a:latin typeface="Arial" charset="0"/>
              </a:rPr>
              <a:t>a termelékenységet</a:t>
            </a:r>
            <a:endParaRPr lang="hu-HU" altLang="en-US" sz="2400" dirty="0" smtClean="0">
              <a:latin typeface="Arial" charset="0"/>
            </a:endParaRPr>
          </a:p>
          <a:p>
            <a:pPr lvl="1"/>
            <a:r>
              <a:rPr lang="hu-HU" altLang="en-US" dirty="0" smtClean="0"/>
              <a:t>Gazdag országok</a:t>
            </a:r>
            <a:endParaRPr lang="en-US" altLang="en-US" dirty="0" smtClean="0"/>
          </a:p>
          <a:p>
            <a:pPr lvl="2"/>
            <a:r>
              <a:rPr lang="hu-HU" altLang="en-US" sz="2400" dirty="0">
                <a:latin typeface="Arial" charset="0"/>
              </a:rPr>
              <a:t>Eleve magas tőkeállomány tőkeberuházás</a:t>
            </a:r>
            <a:endParaRPr lang="en-US" altLang="en-US" sz="2400" dirty="0">
              <a:latin typeface="Arial" charset="0"/>
            </a:endParaRPr>
          </a:p>
          <a:p>
            <a:pPr lvl="2"/>
            <a:r>
              <a:rPr lang="hu-HU" altLang="en-US" sz="2400" dirty="0">
                <a:latin typeface="Arial" charset="0"/>
              </a:rPr>
              <a:t>Magas termelékenység</a:t>
            </a:r>
          </a:p>
          <a:p>
            <a:pPr lvl="2"/>
            <a:r>
              <a:rPr lang="hu-HU" altLang="en-US" sz="2400" dirty="0">
                <a:latin typeface="Arial" charset="0"/>
                <a:sym typeface="Wingdings" panose="05000000000000000000" pitchFamily="2" charset="2"/>
              </a:rPr>
              <a:t> </a:t>
            </a:r>
            <a:r>
              <a:rPr lang="hu-HU" altLang="en-US" sz="2400" dirty="0">
                <a:latin typeface="Arial" charset="0"/>
              </a:rPr>
              <a:t>Kis hatás a termelékenységre</a:t>
            </a:r>
            <a:endParaRPr lang="en-US" altLang="en-US" sz="2400" dirty="0">
              <a:latin typeface="Arial" charset="0"/>
            </a:endParaRPr>
          </a:p>
          <a:p>
            <a:pPr marL="914400" lvl="2" indent="0">
              <a:buNone/>
            </a:pPr>
            <a:endParaRPr lang="en-US" alt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5421A9-8F8C-48CD-BDB6-D7F13F717293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>
                <a:solidFill>
                  <a:srgbClr val="C00000"/>
                </a:solidFill>
              </a:rPr>
              <a:t>3. Beruházás </a:t>
            </a:r>
            <a:r>
              <a:rPr lang="hu-HU" altLang="en-US" dirty="0">
                <a:solidFill>
                  <a:srgbClr val="C00000"/>
                </a:solidFill>
              </a:rPr>
              <a:t>külföldről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3200" dirty="0" smtClean="0"/>
              <a:t>Alternatív mód a tőkeállomány növelésére</a:t>
            </a:r>
          </a:p>
          <a:p>
            <a:r>
              <a:rPr lang="hu-HU" altLang="en-US" sz="3200" dirty="0" smtClean="0"/>
              <a:t>Közvetlen külföldi beruházás (</a:t>
            </a:r>
            <a:r>
              <a:rPr lang="hu-HU" altLang="en-US" sz="3200" i="1" dirty="0" err="1" smtClean="0"/>
              <a:t>foreign</a:t>
            </a:r>
            <a:r>
              <a:rPr lang="hu-HU" altLang="en-US" sz="3200" i="1" dirty="0" smtClean="0"/>
              <a:t> </a:t>
            </a:r>
            <a:r>
              <a:rPr lang="hu-HU" altLang="en-US" sz="3200" i="1" dirty="0" err="1" smtClean="0"/>
              <a:t>direct</a:t>
            </a:r>
            <a:r>
              <a:rPr lang="hu-HU" altLang="en-US" sz="3200" i="1" dirty="0" smtClean="0"/>
              <a:t> </a:t>
            </a:r>
            <a:r>
              <a:rPr lang="hu-HU" altLang="en-US" sz="3200" i="1" dirty="0" err="1" smtClean="0"/>
              <a:t>investment</a:t>
            </a:r>
            <a:r>
              <a:rPr lang="hu-HU" altLang="en-US" sz="3200" i="1" dirty="0" smtClean="0"/>
              <a:t>, FDI</a:t>
            </a:r>
            <a:r>
              <a:rPr lang="hu-HU" altLang="en-US" sz="3200" dirty="0" smtClean="0"/>
              <a:t>) = </a:t>
            </a:r>
            <a:r>
              <a:rPr lang="hu-HU" altLang="en-US" sz="3200" dirty="0" err="1" smtClean="0"/>
              <a:t>működőtőke-beruházás</a:t>
            </a:r>
            <a:endParaRPr lang="en-US" altLang="en-US" sz="3200" dirty="0" smtClean="0"/>
          </a:p>
          <a:p>
            <a:pPr lvl="1"/>
            <a:r>
              <a:rPr lang="hu-HU" altLang="en-US" sz="2800" dirty="0" smtClean="0"/>
              <a:t>Tőkeberuházás, mely egy külföldi személy tulajdonában áll és működik</a:t>
            </a:r>
          </a:p>
          <a:p>
            <a:pPr lvl="1"/>
            <a:r>
              <a:rPr lang="hu-HU" altLang="en-US" sz="2800" dirty="0" smtClean="0"/>
              <a:t>Pl. Ford Motor </a:t>
            </a:r>
            <a:r>
              <a:rPr lang="hu-HU" altLang="en-US" sz="2800" dirty="0" err="1" smtClean="0"/>
              <a:t>Company</a:t>
            </a:r>
            <a:r>
              <a:rPr lang="hu-HU" altLang="en-US" sz="2800" dirty="0" smtClean="0"/>
              <a:t> gyárat épít </a:t>
            </a:r>
            <a:r>
              <a:rPr lang="hu-HU" altLang="en-US" sz="2800" dirty="0" err="1" smtClean="0"/>
              <a:t>Mexicoban</a:t>
            </a:r>
            <a:endParaRPr lang="en-US" altLang="en-US" sz="2800" dirty="0" smtClean="0"/>
          </a:p>
          <a:p>
            <a:r>
              <a:rPr lang="hu-HU" altLang="en-US" sz="3200" dirty="0" smtClean="0"/>
              <a:t>Külföldi portfólió beruházás</a:t>
            </a:r>
            <a:endParaRPr lang="en-US" altLang="en-US" sz="3200" dirty="0" smtClean="0"/>
          </a:p>
          <a:p>
            <a:pPr lvl="1"/>
            <a:r>
              <a:rPr lang="hu-HU" altLang="en-US" sz="2800" dirty="0" smtClean="0"/>
              <a:t>külföldi pénzből finanszírozott beruházás, melyet hazai lakosok működtetnek</a:t>
            </a:r>
          </a:p>
          <a:p>
            <a:pPr lvl="1"/>
            <a:r>
              <a:rPr lang="hu-HU" altLang="en-US" sz="2800" dirty="0" smtClean="0"/>
              <a:t>Pl. amerikai befektető megveszi egy mexikói vállalat részvényeit</a:t>
            </a:r>
            <a:endParaRPr lang="en-US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405315-ADA8-41FA-ADF6-4680DD69519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>
                <a:solidFill>
                  <a:srgbClr val="C00000"/>
                </a:solidFill>
              </a:rPr>
              <a:t>3. Beruházás külföldről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Miért éri meg a külföldieknek beruházni egy másik országban?</a:t>
            </a:r>
          </a:p>
          <a:p>
            <a:pPr lvl="1"/>
            <a:r>
              <a:rPr lang="hu-HU" sz="2400" dirty="0" smtClean="0"/>
              <a:t>Hozam reményében</a:t>
            </a:r>
          </a:p>
          <a:p>
            <a:pPr lvl="1"/>
            <a:r>
              <a:rPr lang="hu-HU" sz="2400" dirty="0" smtClean="0"/>
              <a:t>Profitból részesednek</a:t>
            </a:r>
          </a:p>
          <a:p>
            <a:r>
              <a:rPr lang="hu-HU" sz="2800" dirty="0" smtClean="0"/>
              <a:t>Hogyan hat a GDP-re? </a:t>
            </a:r>
          </a:p>
          <a:p>
            <a:pPr lvl="1"/>
            <a:r>
              <a:rPr lang="hu-HU" sz="2000" dirty="0" smtClean="0"/>
              <a:t>Növeli</a:t>
            </a:r>
            <a:r>
              <a:rPr lang="hu-HU" sz="2400" dirty="0" smtClean="0"/>
              <a:t> </a:t>
            </a:r>
          </a:p>
          <a:p>
            <a:r>
              <a:rPr lang="hu-HU" sz="2800" dirty="0" smtClean="0"/>
              <a:t>Hogyan hat a GNP-re?</a:t>
            </a:r>
          </a:p>
          <a:p>
            <a:pPr lvl="1"/>
            <a:r>
              <a:rPr lang="hu-HU" sz="2000" dirty="0" smtClean="0"/>
              <a:t>Valamennyire növeli, de kevésbé mint a GDP-t</a:t>
            </a:r>
          </a:p>
          <a:p>
            <a:r>
              <a:rPr lang="hu-HU" sz="2800" dirty="0" smtClean="0"/>
              <a:t>Ami biztos: az ország javára válik, ha külföldi beruházások vannak</a:t>
            </a:r>
          </a:p>
          <a:p>
            <a:pPr lvl="1"/>
            <a:r>
              <a:rPr lang="hu-HU" sz="2400" dirty="0" smtClean="0"/>
              <a:t>Nő a tőkeállomány, magasabb termelékenység, magasabb bérek, új technológiák beáramlása</a:t>
            </a:r>
          </a:p>
          <a:p>
            <a:endParaRPr lang="hu-HU" sz="2400" dirty="0" smtClean="0"/>
          </a:p>
          <a:p>
            <a:pPr lvl="1"/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>
                <a:solidFill>
                  <a:srgbClr val="C00000"/>
                </a:solidFill>
              </a:rPr>
              <a:t>4.</a:t>
            </a:r>
            <a:r>
              <a:rPr lang="hu-HU" altLang="en-US" dirty="0" smtClean="0"/>
              <a:t> </a:t>
            </a:r>
            <a:r>
              <a:rPr lang="hu-HU" altLang="en-US" dirty="0">
                <a:solidFill>
                  <a:srgbClr val="C00000"/>
                </a:solidFill>
              </a:rPr>
              <a:t>Oktatás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br>
              <a:rPr lang="en-US" altLang="en-US" dirty="0">
                <a:solidFill>
                  <a:srgbClr val="C00000"/>
                </a:solidFill>
              </a:rPr>
            </a:b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3663" lvl="1" indent="0">
              <a:buNone/>
            </a:pPr>
            <a:r>
              <a:rPr lang="hu-HU" altLang="en-US" dirty="0" smtClean="0"/>
              <a:t>=Emberi </a:t>
            </a:r>
            <a:r>
              <a:rPr lang="hu-HU" altLang="en-US" dirty="0"/>
              <a:t>tőkébe való beruházás</a:t>
            </a:r>
          </a:p>
          <a:p>
            <a:pPr marL="342900" lvl="1" indent="-342900">
              <a:buFont typeface="Arial" charset="0"/>
              <a:buChar char="•"/>
            </a:pPr>
            <a:r>
              <a:rPr lang="hu-HU" altLang="en-US" dirty="0"/>
              <a:t>Nagy </a:t>
            </a:r>
            <a:r>
              <a:rPr lang="hu-HU" altLang="en-US" dirty="0" smtClean="0"/>
              <a:t>bérkülönbségek</a:t>
            </a:r>
          </a:p>
          <a:p>
            <a:pPr marL="342900" lvl="1" indent="-342900">
              <a:buFont typeface="Arial" charset="0"/>
              <a:buChar char="•"/>
            </a:pPr>
            <a:r>
              <a:rPr lang="hu-HU" altLang="en-US" dirty="0" smtClean="0"/>
              <a:t>Fontos</a:t>
            </a:r>
            <a:r>
              <a:rPr lang="hu-HU" altLang="en-US" dirty="0"/>
              <a:t>, mert pozitív </a:t>
            </a:r>
            <a:r>
              <a:rPr lang="hu-HU" altLang="en-US" dirty="0" err="1"/>
              <a:t>externáliát</a:t>
            </a:r>
            <a:r>
              <a:rPr lang="hu-HU" altLang="en-US" dirty="0"/>
              <a:t> </a:t>
            </a:r>
            <a:r>
              <a:rPr lang="hu-HU" altLang="en-US" dirty="0" smtClean="0"/>
              <a:t>közvetít</a:t>
            </a:r>
          </a:p>
          <a:p>
            <a:pPr marL="342900" lvl="1" indent="-342900">
              <a:buFont typeface="Arial" charset="0"/>
              <a:buChar char="•"/>
            </a:pPr>
            <a:r>
              <a:rPr lang="hu-HU" altLang="en-US" dirty="0" smtClean="0"/>
              <a:t>Alternatív </a:t>
            </a:r>
            <a:r>
              <a:rPr lang="hu-HU" altLang="en-US" dirty="0"/>
              <a:t>költség: bérek, melyekről </a:t>
            </a:r>
            <a:r>
              <a:rPr lang="hu-HU" altLang="en-US" dirty="0" smtClean="0"/>
              <a:t>lemondtunk</a:t>
            </a:r>
          </a:p>
          <a:p>
            <a:pPr marL="742950" lvl="2" indent="-342900"/>
            <a:r>
              <a:rPr lang="hu-HU" altLang="en-US" dirty="0" smtClean="0"/>
              <a:t>Szegénység </a:t>
            </a:r>
            <a:r>
              <a:rPr lang="hu-HU" altLang="en-US" dirty="0"/>
              <a:t>– </a:t>
            </a:r>
            <a:r>
              <a:rPr lang="hu-HU" altLang="en-US" dirty="0" smtClean="0"/>
              <a:t>pl. kormányprogram </a:t>
            </a:r>
            <a:r>
              <a:rPr lang="hu-HU" altLang="en-US" dirty="0"/>
              <a:t>(Dél-Amerika): </a:t>
            </a:r>
            <a:r>
              <a:rPr lang="hu-HU" altLang="en-US" dirty="0" smtClean="0"/>
              <a:t>fizetnek </a:t>
            </a:r>
            <a:r>
              <a:rPr lang="hu-HU" altLang="en-US" dirty="0"/>
              <a:t>a szülőknek, ha iskolába jár a </a:t>
            </a:r>
            <a:r>
              <a:rPr lang="hu-HU" altLang="en-US" dirty="0" smtClean="0"/>
              <a:t>gyerek</a:t>
            </a:r>
          </a:p>
          <a:p>
            <a:pPr marL="342900" lvl="1" indent="-342900"/>
            <a:r>
              <a:rPr lang="hu-HU" altLang="en-US" dirty="0" smtClean="0"/>
              <a:t>Szegény </a:t>
            </a:r>
            <a:r>
              <a:rPr lang="hu-HU" altLang="en-US" dirty="0"/>
              <a:t>országok számára </a:t>
            </a:r>
            <a:r>
              <a:rPr lang="hu-HU" altLang="en-US" dirty="0" smtClean="0"/>
              <a:t>probléma:</a:t>
            </a:r>
          </a:p>
          <a:p>
            <a:pPr marL="742950" lvl="2" indent="-342900"/>
            <a:r>
              <a:rPr lang="hu-HU" altLang="en-US" dirty="0" smtClean="0"/>
              <a:t>Agyelszívás </a:t>
            </a:r>
            <a:r>
              <a:rPr lang="hu-HU" altLang="en-US" dirty="0"/>
              <a:t>(</a:t>
            </a:r>
            <a:r>
              <a:rPr lang="hu-HU" altLang="en-US" dirty="0" err="1"/>
              <a:t>Brain</a:t>
            </a:r>
            <a:r>
              <a:rPr lang="hu-HU" altLang="en-US" dirty="0"/>
              <a:t> </a:t>
            </a:r>
            <a:r>
              <a:rPr lang="hu-HU" altLang="en-US" dirty="0" err="1"/>
              <a:t>drain</a:t>
            </a:r>
            <a:r>
              <a:rPr lang="hu-HU" altLang="en-US" dirty="0"/>
              <a:t>): legjobbak a magasabb </a:t>
            </a:r>
            <a:r>
              <a:rPr lang="hu-HU" altLang="en-US" dirty="0" smtClean="0"/>
              <a:t>életszínvonal </a:t>
            </a:r>
            <a:r>
              <a:rPr lang="hu-HU" altLang="en-US" dirty="0"/>
              <a:t>miatt gazdag országba </a:t>
            </a:r>
            <a:r>
              <a:rPr lang="hu-HU" altLang="en-US" dirty="0" smtClean="0"/>
              <a:t>költöznek</a:t>
            </a:r>
          </a:p>
          <a:p>
            <a:pPr marL="742950" lvl="2" indent="-342900"/>
            <a:r>
              <a:rPr lang="hu-HU" altLang="en-US" dirty="0" smtClean="0"/>
              <a:t>Menjen </a:t>
            </a:r>
            <a:r>
              <a:rPr lang="hu-HU" altLang="en-US" dirty="0"/>
              <a:t>tanulni külföldre, de jöjjön haza</a:t>
            </a:r>
            <a:r>
              <a:rPr lang="hu-HU" altLang="en-US" dirty="0" smtClean="0"/>
              <a:t>…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F6D381-81BB-4B4F-9414-ED768D73FDE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dirty="0">
                <a:solidFill>
                  <a:srgbClr val="C00000"/>
                </a:solidFill>
              </a:rPr>
              <a:t>5. Egészség és táplálkozás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Egészségesebb munkások – produktívabbak</a:t>
            </a:r>
          </a:p>
          <a:p>
            <a:r>
              <a:rPr lang="hu-HU" dirty="0" smtClean="0"/>
              <a:t>A </a:t>
            </a:r>
            <a:r>
              <a:rPr lang="hu-HU" dirty="0"/>
              <a:t>népesség egészségébe való megfelelő </a:t>
            </a:r>
            <a:r>
              <a:rPr lang="hu-HU" dirty="0" smtClean="0"/>
              <a:t>beruházás </a:t>
            </a:r>
            <a:r>
              <a:rPr lang="hu-HU" dirty="0"/>
              <a:t>mód arra, hogy egy ország növelje </a:t>
            </a:r>
            <a:r>
              <a:rPr lang="hu-HU" dirty="0" smtClean="0"/>
              <a:t>a </a:t>
            </a:r>
            <a:r>
              <a:rPr lang="hu-HU" dirty="0"/>
              <a:t>termelékenységet és az életszínvonalat</a:t>
            </a:r>
          </a:p>
          <a:p>
            <a:r>
              <a:rPr lang="hu-HU" dirty="0" smtClean="0"/>
              <a:t>Történelmi </a:t>
            </a:r>
            <a:r>
              <a:rPr lang="hu-HU" dirty="0"/>
              <a:t>trend: hosszú távú gazdasági </a:t>
            </a:r>
            <a:r>
              <a:rPr lang="hu-HU" dirty="0" smtClean="0"/>
              <a:t>növekedés</a:t>
            </a:r>
            <a:endParaRPr lang="hu-HU" dirty="0"/>
          </a:p>
          <a:p>
            <a:pPr lvl="1"/>
            <a:r>
              <a:rPr lang="hu-HU" dirty="0" smtClean="0"/>
              <a:t>Javult </a:t>
            </a:r>
            <a:r>
              <a:rPr lang="hu-HU" dirty="0"/>
              <a:t>az egészség – jobb táplálkozás miatt</a:t>
            </a:r>
          </a:p>
          <a:p>
            <a:pPr lvl="1"/>
            <a:r>
              <a:rPr lang="hu-HU" dirty="0" smtClean="0"/>
              <a:t>Magasabb </a:t>
            </a:r>
            <a:r>
              <a:rPr lang="hu-HU" dirty="0"/>
              <a:t>munkások – magasabb bérek – jobb </a:t>
            </a:r>
            <a:r>
              <a:rPr lang="hu-HU" dirty="0" smtClean="0"/>
              <a:t>termelékenység</a:t>
            </a:r>
            <a:endParaRPr lang="hu-HU" dirty="0"/>
          </a:p>
          <a:p>
            <a:r>
              <a:rPr lang="hu-HU" dirty="0"/>
              <a:t>– Oksági viszony mindkét </a:t>
            </a:r>
            <a:r>
              <a:rPr lang="hu-HU" dirty="0" smtClean="0"/>
              <a:t>irányban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Nem biztos, hogy önerőből ki lehet törni az </a:t>
            </a:r>
            <a:r>
              <a:rPr lang="hu-HU" dirty="0" smtClean="0"/>
              <a:t>alacsony </a:t>
            </a:r>
            <a:r>
              <a:rPr lang="hu-HU" dirty="0"/>
              <a:t>jövedelmi </a:t>
            </a:r>
            <a:r>
              <a:rPr lang="hu-HU" dirty="0" smtClean="0"/>
              <a:t>státusból – szegénységi csapda</a:t>
            </a:r>
          </a:p>
          <a:p>
            <a:pPr lvl="1"/>
            <a:r>
              <a:rPr lang="hu-HU" dirty="0" smtClean="0"/>
              <a:t>Család </a:t>
            </a:r>
            <a:r>
              <a:rPr lang="hu-HU" dirty="0"/>
              <a:t>alacsony jövedelmű → nem tud </a:t>
            </a:r>
            <a:r>
              <a:rPr lang="hu-HU" dirty="0" smtClean="0"/>
              <a:t>beruházni </a:t>
            </a:r>
            <a:r>
              <a:rPr lang="hu-HU" dirty="0"/>
              <a:t>a következő generációba → a </a:t>
            </a:r>
            <a:r>
              <a:rPr lang="hu-HU" dirty="0" smtClean="0"/>
              <a:t>család </a:t>
            </a:r>
            <a:r>
              <a:rPr lang="hu-HU" dirty="0"/>
              <a:t>alacsony jövedelmű marad</a:t>
            </a:r>
          </a:p>
          <a:p>
            <a:pPr lvl="1"/>
            <a:r>
              <a:rPr lang="hu-HU" dirty="0" smtClean="0"/>
              <a:t>A </a:t>
            </a:r>
            <a:r>
              <a:rPr lang="hu-HU" dirty="0"/>
              <a:t>munkavállalónak alacsony a jövedelme → </a:t>
            </a:r>
            <a:r>
              <a:rPr lang="hu-HU" dirty="0" smtClean="0"/>
              <a:t>nem </a:t>
            </a:r>
            <a:r>
              <a:rPr lang="hu-HU" dirty="0"/>
              <a:t>jut egészségügyi ellátáshoz → csökken a </a:t>
            </a:r>
            <a:r>
              <a:rPr lang="hu-HU" dirty="0" smtClean="0"/>
              <a:t>termelékenysége </a:t>
            </a:r>
            <a:r>
              <a:rPr lang="hu-HU" dirty="0"/>
              <a:t>→ tovább csökken a </a:t>
            </a:r>
            <a:r>
              <a:rPr lang="hu-HU" dirty="0" smtClean="0"/>
              <a:t>jövedelme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dirty="0">
                <a:solidFill>
                  <a:srgbClr val="C00000"/>
                </a:solidFill>
              </a:rPr>
              <a:t>5. Egészség és táplálkozás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Kitérő: Célzott programokkal a szegénység ellen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280880"/>
            <a:ext cx="8534400" cy="5410200"/>
          </a:xfrm>
        </p:spPr>
        <p:txBody>
          <a:bodyPr/>
          <a:lstStyle/>
          <a:p>
            <a:r>
              <a:rPr lang="hu-HU" dirty="0"/>
              <a:t>PROGRESA: mexikói program 1997-től (2002-től </a:t>
            </a:r>
            <a:r>
              <a:rPr lang="hu-HU" dirty="0" err="1" smtClean="0"/>
              <a:t>Oportunidades</a:t>
            </a:r>
            <a:r>
              <a:rPr lang="hu-HU" dirty="0" smtClean="0"/>
              <a:t> néven)</a:t>
            </a:r>
          </a:p>
          <a:p>
            <a:pPr lvl="1"/>
            <a:r>
              <a:rPr lang="hu-HU" dirty="0" smtClean="0"/>
              <a:t>A </a:t>
            </a:r>
            <a:r>
              <a:rPr lang="hu-HU" dirty="0"/>
              <a:t>család (az anya) pénzt kap </a:t>
            </a:r>
            <a:r>
              <a:rPr lang="hu-HU" dirty="0" smtClean="0"/>
              <a:t>feltételekért cserébe</a:t>
            </a:r>
          </a:p>
          <a:p>
            <a:pPr lvl="2"/>
            <a:r>
              <a:rPr lang="hu-HU" dirty="0" smtClean="0"/>
              <a:t>A </a:t>
            </a:r>
            <a:r>
              <a:rPr lang="hu-HU" dirty="0"/>
              <a:t>gyerek iskolába jár</a:t>
            </a:r>
          </a:p>
          <a:p>
            <a:pPr lvl="2"/>
            <a:r>
              <a:rPr lang="hu-HU" dirty="0" smtClean="0"/>
              <a:t>Részt </a:t>
            </a:r>
            <a:r>
              <a:rPr lang="hu-HU" dirty="0"/>
              <a:t>vesznek megelőzésben (oltás)</a:t>
            </a:r>
          </a:p>
          <a:p>
            <a:r>
              <a:rPr lang="hu-HU" dirty="0" smtClean="0"/>
              <a:t>Egészségesebb </a:t>
            </a:r>
            <a:r>
              <a:rPr lang="hu-HU" dirty="0"/>
              <a:t>gyermek → nem hiányzik az </a:t>
            </a:r>
            <a:r>
              <a:rPr lang="hu-HU" dirty="0" smtClean="0"/>
              <a:t>iskolából </a:t>
            </a:r>
            <a:r>
              <a:rPr lang="hu-HU" dirty="0"/>
              <a:t>→ produktívabb → többet keres 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hu-HU" sz="4000" dirty="0" smtClean="0">
                <a:solidFill>
                  <a:srgbClr val="C00000"/>
                </a:solidFill>
              </a:rPr>
              <a:t>ISMÉTLÉS. Hogyan </a:t>
            </a:r>
            <a:r>
              <a:rPr lang="hu-HU" sz="4000" dirty="0">
                <a:solidFill>
                  <a:srgbClr val="C00000"/>
                </a:solidFill>
              </a:rPr>
              <a:t>számolják a </a:t>
            </a:r>
            <a:r>
              <a:rPr lang="hu-HU" sz="4000" dirty="0" smtClean="0">
                <a:solidFill>
                  <a:srgbClr val="C00000"/>
                </a:solidFill>
              </a:rPr>
              <a:t>fogyasztói árindexet</a:t>
            </a:r>
            <a:r>
              <a:rPr lang="hu-HU" sz="4000" dirty="0">
                <a:solidFill>
                  <a:srgbClr val="C00000"/>
                </a:solidFill>
              </a:rPr>
              <a:t>?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1214" y="1313544"/>
            <a:ext cx="8572500" cy="5410200"/>
          </a:xfrm>
          <a:prstGeom prst="rect">
            <a:avLst/>
          </a:prstGeom>
        </p:spPr>
        <p:txBody>
          <a:bodyPr/>
          <a:lstStyle/>
          <a:p>
            <a:pPr marL="571500" indent="-514350">
              <a:buFont typeface="+mj-lt"/>
              <a:buAutoNum type="arabicPeriod"/>
              <a:defRPr/>
            </a:pPr>
            <a:r>
              <a:rPr lang="hu-HU" sz="2800" dirty="0"/>
              <a:t>Jószágkosár </a:t>
            </a:r>
            <a:r>
              <a:rPr lang="hu-HU" sz="2800" dirty="0" smtClean="0"/>
              <a:t>rögzítése </a:t>
            </a:r>
            <a:endParaRPr lang="en-US" sz="2800" dirty="0"/>
          </a:p>
          <a:p>
            <a:pPr marL="571500" indent="-514350">
              <a:buFont typeface="+mj-lt"/>
              <a:buAutoNum type="arabicPeriod"/>
              <a:defRPr/>
            </a:pPr>
            <a:r>
              <a:rPr lang="hu-HU" sz="2800" dirty="0"/>
              <a:t>Árak meghatározása</a:t>
            </a:r>
            <a:endParaRPr lang="en-US" sz="2800" dirty="0"/>
          </a:p>
          <a:p>
            <a:pPr marL="571500" indent="-514350">
              <a:buFont typeface="+mj-lt"/>
              <a:buAutoNum type="arabicPeriod"/>
              <a:defRPr/>
            </a:pPr>
            <a:r>
              <a:rPr lang="hu-HU" sz="2800" dirty="0"/>
              <a:t>Kosár árának </a:t>
            </a:r>
            <a:r>
              <a:rPr lang="hu-HU" sz="2800" dirty="0" smtClean="0"/>
              <a:t>kiszámítása</a:t>
            </a:r>
          </a:p>
          <a:p>
            <a:pPr lvl="1">
              <a:defRPr/>
            </a:pPr>
            <a:r>
              <a:rPr lang="hu-HU" sz="2400" dirty="0" smtClean="0"/>
              <a:t>A kosár összetétele fix</a:t>
            </a:r>
          </a:p>
          <a:p>
            <a:pPr marL="571500" indent="-514350">
              <a:buFont typeface="+mj-lt"/>
              <a:buAutoNum type="arabicPeriod"/>
              <a:defRPr/>
            </a:pPr>
            <a:r>
              <a:rPr lang="hu-HU" sz="2800" dirty="0" smtClean="0"/>
              <a:t>Bázisév választása és CPI kiszámítása</a:t>
            </a:r>
            <a:endParaRPr lang="en-US" sz="2800" dirty="0" smtClean="0"/>
          </a:p>
          <a:p>
            <a:pPr lvl="1">
              <a:defRPr/>
            </a:pPr>
            <a:r>
              <a:rPr lang="hu-HU" sz="2400" dirty="0" smtClean="0"/>
              <a:t>(Kosár adott évi ára / Kosár bázisévi ára) * 100</a:t>
            </a:r>
            <a:endParaRPr lang="en-US" sz="2400" dirty="0" smtClean="0"/>
          </a:p>
          <a:p>
            <a:pPr marL="571500" indent="-514350">
              <a:buFont typeface="+mj-lt"/>
              <a:buAutoNum type="arabicPeriod"/>
              <a:defRPr/>
            </a:pPr>
            <a:r>
              <a:rPr lang="hu-HU" sz="2800" dirty="0" smtClean="0"/>
              <a:t>Inflációs ráta kiszámítása</a:t>
            </a:r>
            <a:endParaRPr lang="en-US" sz="2800" dirty="0" smtClean="0"/>
          </a:p>
          <a:p>
            <a:pPr lvl="1">
              <a:defRPr/>
            </a:pPr>
            <a:r>
              <a:rPr lang="hu-HU" dirty="0" smtClean="0"/>
              <a:t>Árindex százalékos változása az előző évhez képest</a:t>
            </a: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35F26CA2-AF81-41D9-A1D8-44CDC4FF21F0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>
              <a:latin typeface="+mn-lt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14096"/>
              </p:ext>
            </p:extLst>
          </p:nvPr>
        </p:nvGraphicFramePr>
        <p:xfrm>
          <a:off x="616179" y="5617474"/>
          <a:ext cx="80073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3" imgW="3848040" imgH="393480" progId="Equation.3">
                  <p:embed/>
                </p:oleObj>
              </mc:Choice>
              <mc:Fallback>
                <p:oleObj name="Equation" r:id="rId3" imgW="3848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79" y="5617474"/>
                        <a:ext cx="80073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58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Fejlődésgazdaságtan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299" y="1199929"/>
            <a:ext cx="3521500" cy="525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62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>
                <a:solidFill>
                  <a:srgbClr val="C00000"/>
                </a:solidFill>
              </a:rPr>
              <a:t>6. Tulajdonjogok </a:t>
            </a:r>
            <a:r>
              <a:rPr lang="hu-HU" altLang="en-US" dirty="0">
                <a:solidFill>
                  <a:srgbClr val="C00000"/>
                </a:solidFill>
              </a:rPr>
              <a:t>és politikai stabilitás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Elősegíti a gazdasági növekedést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Tulajdonjogok védelme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Az emberek azon képessége, hogy jogot formáljanak a tulajdonukban lévő erőforrásokra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Bíróságok</a:t>
            </a:r>
            <a:r>
              <a:rPr lang="en-US" altLang="en-US" dirty="0" smtClean="0"/>
              <a:t> – </a:t>
            </a:r>
            <a:r>
              <a:rPr lang="hu-HU" altLang="en-US" dirty="0" smtClean="0"/>
              <a:t>érvényre juttatják a tulajdonjogokat</a:t>
            </a:r>
          </a:p>
          <a:p>
            <a:pPr lvl="2"/>
            <a:r>
              <a:rPr lang="hu-HU" altLang="en-US" dirty="0" smtClean="0"/>
              <a:t>Piac (gazdasági tevékenységeket összehangoló rendszer) működésének alapfeltétele</a:t>
            </a:r>
          </a:p>
          <a:p>
            <a:pPr lvl="2"/>
            <a:r>
              <a:rPr lang="hu-HU" altLang="en-US" dirty="0" smtClean="0"/>
              <a:t>Gazdasági tevékenységhez szükséges, hogy bízz benne, hogy tiéd a haszon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Politikai stabilitás elősegítése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D23380-0663-45E5-AA54-CF5EEF8BB69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0" y="6458857"/>
            <a:ext cx="846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Forrás: </a:t>
            </a:r>
            <a:r>
              <a:rPr lang="en-US" dirty="0" smtClean="0"/>
              <a:t>http</a:t>
            </a:r>
            <a:r>
              <a:rPr lang="en-US" dirty="0"/>
              <a:t>://blogs.lse.ac.uk/europpblog/2012/08/21/institutional-trust-zsolt-boda/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52" y="899886"/>
            <a:ext cx="8155462" cy="5490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Intézmények és jólét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Oksági </a:t>
            </a:r>
            <a:r>
              <a:rPr lang="hu-HU" dirty="0"/>
              <a:t>kapcsolat van-e? Nehéz ügy...</a:t>
            </a:r>
          </a:p>
          <a:p>
            <a:pPr marL="0" indent="0">
              <a:buNone/>
            </a:pPr>
            <a:r>
              <a:rPr lang="hu-HU" dirty="0"/>
              <a:t>Az intézmények fenntartása költséges (pl. </a:t>
            </a:r>
            <a:r>
              <a:rPr lang="hu-HU" dirty="0" smtClean="0"/>
              <a:t>gazdag </a:t>
            </a:r>
            <a:r>
              <a:rPr lang="hu-HU" dirty="0"/>
              <a:t>ország többet tud fizetni </a:t>
            </a:r>
            <a:r>
              <a:rPr lang="hu-HU" dirty="0" smtClean="0"/>
              <a:t>a képviselőknek</a:t>
            </a:r>
            <a:r>
              <a:rPr lang="hu-HU" dirty="0"/>
              <a:t>, bíróknak, rendőröknek </a:t>
            </a:r>
            <a:r>
              <a:rPr lang="hu-HU" dirty="0" smtClean="0"/>
              <a:t>→ kevesebb </a:t>
            </a:r>
            <a:r>
              <a:rPr lang="hu-HU" dirty="0"/>
              <a:t>korrupció) → gazdagabb országban </a:t>
            </a:r>
            <a:r>
              <a:rPr lang="hu-HU" dirty="0" smtClean="0"/>
              <a:t>jobbak </a:t>
            </a:r>
            <a:r>
              <a:rPr lang="hu-HU" dirty="0"/>
              <a:t>lesznek az intézmények</a:t>
            </a:r>
          </a:p>
          <a:p>
            <a:r>
              <a:rPr lang="hu-HU" dirty="0" err="1" smtClean="0"/>
              <a:t>Acemoglu</a:t>
            </a:r>
            <a:r>
              <a:rPr lang="hu-HU" dirty="0" smtClean="0"/>
              <a:t> </a:t>
            </a:r>
            <a:r>
              <a:rPr lang="hu-HU" dirty="0"/>
              <a:t>és Robinson gondolatmenete: </a:t>
            </a:r>
            <a:r>
              <a:rPr lang="hu-HU" dirty="0" smtClean="0"/>
              <a:t>nézzük </a:t>
            </a:r>
            <a:r>
              <a:rPr lang="hu-HU" dirty="0"/>
              <a:t>meg, miért lettek jó vagy rossz </a:t>
            </a:r>
            <a:r>
              <a:rPr lang="hu-HU" dirty="0" smtClean="0"/>
              <a:t>intézmények </a:t>
            </a:r>
            <a:r>
              <a:rPr lang="hu-HU" dirty="0"/>
              <a:t>volt gyarmatokon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77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A-R gondolatmenete</a:t>
            </a:r>
            <a:r>
              <a:rPr lang="hu-HU" dirty="0" smtClean="0"/>
              <a:t>: </a:t>
            </a:r>
            <a:br>
              <a:rPr lang="hu-HU" dirty="0" smtClean="0"/>
            </a:br>
            <a:r>
              <a:rPr lang="hu-HU" dirty="0" smtClean="0"/>
              <a:t>Telepesek </a:t>
            </a:r>
            <a:r>
              <a:rPr lang="hu-HU" dirty="0"/>
              <a:t>halandósága → Települések → </a:t>
            </a:r>
            <a:r>
              <a:rPr lang="hu-HU" dirty="0" smtClean="0"/>
              <a:t>Korai </a:t>
            </a:r>
            <a:r>
              <a:rPr lang="hu-HU" dirty="0"/>
              <a:t>intézmények → Mostani intézmények </a:t>
            </a:r>
            <a:r>
              <a:rPr lang="hu-HU" dirty="0" smtClean="0"/>
              <a:t>→ </a:t>
            </a:r>
            <a:r>
              <a:rPr lang="hu-HU" dirty="0"/>
              <a:t>Jelenlegi gazdasági teljesítmény</a:t>
            </a:r>
          </a:p>
          <a:p>
            <a:r>
              <a:rPr lang="hu-HU" dirty="0" smtClean="0"/>
              <a:t>Nézzük </a:t>
            </a:r>
            <a:r>
              <a:rPr lang="hu-HU" dirty="0"/>
              <a:t>meg, mekkora részét magyarázza meg </a:t>
            </a:r>
            <a:r>
              <a:rPr lang="hu-HU" dirty="0" smtClean="0"/>
              <a:t>az </a:t>
            </a:r>
            <a:r>
              <a:rPr lang="hu-HU" dirty="0"/>
              <a:t>intézményi minőségnek a telepesek </a:t>
            </a:r>
            <a:r>
              <a:rPr lang="hu-HU" dirty="0" smtClean="0"/>
              <a:t>halandósága </a:t>
            </a:r>
            <a:r>
              <a:rPr lang="hu-HU" dirty="0"/>
              <a:t>→ ezeket a különbségeket </a:t>
            </a:r>
            <a:r>
              <a:rPr lang="hu-HU" dirty="0" smtClean="0"/>
              <a:t>használva </a:t>
            </a:r>
            <a:r>
              <a:rPr lang="hu-HU" dirty="0"/>
              <a:t>mérjük meg, mekkora az </a:t>
            </a:r>
            <a:r>
              <a:rPr lang="hu-HU" dirty="0" smtClean="0"/>
              <a:t>intézmények </a:t>
            </a:r>
            <a:r>
              <a:rPr lang="hu-HU" dirty="0"/>
              <a:t>hatása a gazdaságra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49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Intézmények és jólét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71" y="998317"/>
            <a:ext cx="7402286" cy="545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145143" y="6415314"/>
            <a:ext cx="827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Forrás: </a:t>
            </a:r>
            <a:r>
              <a:rPr lang="hu-HU" dirty="0">
                <a:hlinkClick r:id="rId3"/>
              </a:rPr>
              <a:t>http://www.popularsocialscience.com/2013/04/24/determining-causality</a:t>
            </a:r>
            <a:r>
              <a:rPr lang="hu-HU" dirty="0" smtClean="0">
                <a:hlinkClick r:id="rId3"/>
              </a:rPr>
              <a:t>/</a:t>
            </a:r>
            <a:r>
              <a:rPr lang="hu-H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9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>
                <a:solidFill>
                  <a:srgbClr val="C00000"/>
                </a:solidFill>
              </a:rPr>
              <a:t>7. Szabad </a:t>
            </a:r>
            <a:r>
              <a:rPr lang="hu-HU" altLang="en-US" dirty="0">
                <a:solidFill>
                  <a:srgbClr val="C00000"/>
                </a:solidFill>
              </a:rPr>
              <a:t>kereskedelem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Szegény országok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Befelé forduló gazdaságpolitika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Elkerülik az interakciót a világ többi részével – „fejlődő iparág” – érv</a:t>
            </a:r>
            <a:endParaRPr lang="en-US" altLang="en-US" dirty="0" smtClean="0"/>
          </a:p>
          <a:p>
            <a:r>
              <a:rPr lang="hu-HU" altLang="en-US" dirty="0" smtClean="0"/>
              <a:t>Kifelé forduló gazdaságpolitika előnyösebb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Integrálódnak a világ gazdaságba</a:t>
            </a:r>
            <a:endParaRPr lang="en-US" altLang="en-US" dirty="0" smtClean="0"/>
          </a:p>
          <a:p>
            <a:r>
              <a:rPr lang="hu-HU" altLang="en-US" dirty="0" smtClean="0"/>
              <a:t>Áruk és szolgáltatások nemzetközi kereskedelme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Javíthatja a gazdasági jólétet</a:t>
            </a:r>
            <a:endParaRPr lang="en-US" altLang="en-US" dirty="0" smtClean="0"/>
          </a:p>
          <a:p>
            <a:pPr lvl="2"/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84ECAD-0685-4923-9D69-C84EF8E23E8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>
                <a:solidFill>
                  <a:srgbClr val="C00000"/>
                </a:solidFill>
              </a:rPr>
              <a:t>7. </a:t>
            </a:r>
            <a:r>
              <a:rPr lang="hu-HU" altLang="en-US" dirty="0" smtClean="0">
                <a:solidFill>
                  <a:srgbClr val="C00000"/>
                </a:solidFill>
              </a:rPr>
              <a:t>Kutatás és fejlesztés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Tudás</a:t>
            </a:r>
            <a:r>
              <a:rPr lang="en-US" dirty="0"/>
              <a:t> – </a:t>
            </a:r>
            <a:r>
              <a:rPr lang="en-US" dirty="0" err="1" smtClean="0"/>
              <a:t>közjószág</a:t>
            </a:r>
            <a:endParaRPr lang="hu-HU" dirty="0" smtClean="0"/>
          </a:p>
          <a:p>
            <a:pPr lvl="1"/>
            <a:r>
              <a:rPr lang="en-US" dirty="0" smtClean="0"/>
              <a:t>K+F </a:t>
            </a:r>
            <a:r>
              <a:rPr lang="en-US" dirty="0" err="1"/>
              <a:t>ösztönzése</a:t>
            </a:r>
            <a:r>
              <a:rPr lang="en-US" dirty="0"/>
              <a:t> </a:t>
            </a:r>
            <a:r>
              <a:rPr lang="en-US" dirty="0" err="1"/>
              <a:t>állami</a:t>
            </a:r>
            <a:r>
              <a:rPr lang="en-US" dirty="0"/>
              <a:t> </a:t>
            </a:r>
            <a:r>
              <a:rPr lang="en-US" dirty="0" err="1"/>
              <a:t>feladat</a:t>
            </a:r>
            <a:r>
              <a:rPr lang="en-US" dirty="0"/>
              <a:t> is</a:t>
            </a:r>
          </a:p>
          <a:p>
            <a:pPr lvl="2"/>
            <a:r>
              <a:rPr lang="en-US" dirty="0" err="1" smtClean="0"/>
              <a:t>Programok</a:t>
            </a:r>
            <a:r>
              <a:rPr lang="en-US" dirty="0"/>
              <a:t>, </a:t>
            </a:r>
            <a:r>
              <a:rPr lang="en-US" dirty="0" err="1"/>
              <a:t>pályázatok</a:t>
            </a:r>
            <a:endParaRPr lang="en-US" dirty="0"/>
          </a:p>
          <a:p>
            <a:pPr lvl="2"/>
            <a:r>
              <a:rPr lang="en-US" dirty="0" err="1" smtClean="0"/>
              <a:t>Összehangolás</a:t>
            </a:r>
            <a:r>
              <a:rPr lang="en-US" dirty="0"/>
              <a:t>, </a:t>
            </a:r>
            <a:r>
              <a:rPr lang="en-US" dirty="0" err="1"/>
              <a:t>tanácsadás</a:t>
            </a:r>
            <a:endParaRPr lang="en-US" dirty="0"/>
          </a:p>
          <a:p>
            <a:pPr lvl="2"/>
            <a:r>
              <a:rPr lang="en-US" dirty="0" err="1" smtClean="0"/>
              <a:t>Vállalati</a:t>
            </a:r>
            <a:r>
              <a:rPr lang="en-US" dirty="0" smtClean="0"/>
              <a:t> </a:t>
            </a:r>
            <a:r>
              <a:rPr lang="en-US" dirty="0" err="1"/>
              <a:t>adókedvezmény</a:t>
            </a:r>
            <a:endParaRPr lang="en-US" dirty="0"/>
          </a:p>
          <a:p>
            <a:pPr lvl="2"/>
            <a:r>
              <a:rPr lang="en-US" dirty="0" err="1" smtClean="0"/>
              <a:t>Szabadalmi</a:t>
            </a:r>
            <a:r>
              <a:rPr lang="en-US" dirty="0" smtClean="0"/>
              <a:t> </a:t>
            </a:r>
            <a:r>
              <a:rPr lang="en-US" dirty="0" err="1"/>
              <a:t>rendszer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>
                <a:solidFill>
                  <a:srgbClr val="C00000"/>
                </a:solidFill>
              </a:rPr>
              <a:t>8. Népességnövekedés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Nagy </a:t>
            </a:r>
            <a:r>
              <a:rPr lang="hu-HU" altLang="en-US" dirty="0" smtClean="0"/>
              <a:t>népesség – vitatott hatások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Nagy munkaerő (pl. Kína) – kibocsátás nő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Több fogyasztó – egy főre jutó </a:t>
            </a:r>
            <a:r>
              <a:rPr lang="hu-HU" altLang="en-US" dirty="0" err="1" smtClean="0"/>
              <a:t>jöv</a:t>
            </a:r>
            <a:r>
              <a:rPr lang="hu-HU" altLang="en-US" dirty="0" smtClean="0"/>
              <a:t>. </a:t>
            </a:r>
            <a:r>
              <a:rPr lang="hu-HU" altLang="en-US" dirty="0" smtClean="0"/>
              <a:t>Csökken</a:t>
            </a:r>
          </a:p>
          <a:p>
            <a:r>
              <a:rPr lang="hu-HU" altLang="en-US" dirty="0" smtClean="0"/>
              <a:t>Hatások: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Túlfeszíti a</a:t>
            </a:r>
            <a:r>
              <a:rPr lang="en-US" altLang="en-US" dirty="0" smtClean="0"/>
              <a:t> </a:t>
            </a:r>
            <a:r>
              <a:rPr lang="hu-HU" altLang="en-US" dirty="0" smtClean="0"/>
              <a:t>természeti erőforrásokat</a:t>
            </a:r>
            <a:r>
              <a:rPr lang="en-US" altLang="en-US" dirty="0" smtClean="0"/>
              <a:t>?</a:t>
            </a:r>
            <a:r>
              <a:rPr lang="hu-HU" altLang="en-US" dirty="0" smtClean="0"/>
              <a:t> (Malthus</a:t>
            </a:r>
            <a:r>
              <a:rPr lang="hu-HU" altLang="en-US" dirty="0" smtClean="0"/>
              <a:t>)</a:t>
            </a:r>
          </a:p>
          <a:p>
            <a:pPr lvl="2"/>
            <a:r>
              <a:rPr lang="hu-HU" altLang="en-US" dirty="0" smtClean="0"/>
              <a:t>Malthus szerint a népesség sokkal gyorsabban tud nőni, mint amennyi élelmet a Földön meg tudunk termelni</a:t>
            </a:r>
          </a:p>
          <a:p>
            <a:pPr lvl="2"/>
            <a:r>
              <a:rPr lang="hu-HU" altLang="en-US" dirty="0" smtClean="0"/>
              <a:t>Nem lett igaza</a:t>
            </a:r>
          </a:p>
          <a:p>
            <a:pPr lvl="2"/>
            <a:r>
              <a:rPr lang="hu-HU" altLang="en-US" dirty="0" smtClean="0"/>
              <a:t>Ipari forradalom előtt élt</a:t>
            </a: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D5CC7E-8D80-45BA-9FE2-37C8CD213979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4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>
                <a:solidFill>
                  <a:srgbClr val="C00000"/>
                </a:solidFill>
              </a:rPr>
              <a:t>8. Népességnövekedés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u-HU" altLang="en-US" dirty="0"/>
              <a:t>Tőkeállomány felhígulása</a:t>
            </a:r>
            <a:endParaRPr lang="en-US" altLang="en-US" dirty="0"/>
          </a:p>
          <a:p>
            <a:pPr lvl="2"/>
            <a:r>
              <a:rPr lang="hu-HU" altLang="en-US" dirty="0"/>
              <a:t>Magas népességnövekedés miatt kisebb GDP/fő és </a:t>
            </a:r>
            <a:r>
              <a:rPr lang="hu-HU" altLang="en-US" dirty="0" smtClean="0"/>
              <a:t>tőkeállomány/fő</a:t>
            </a:r>
          </a:p>
          <a:p>
            <a:pPr lvl="2"/>
            <a:r>
              <a:rPr lang="hu-HU" altLang="en-US" dirty="0" smtClean="0"/>
              <a:t>Legszembetűnőbb az oktatásban: sok gyerek nagy teher az iskolarendszerre, rosszabb minőségű oktatás</a:t>
            </a:r>
            <a:endParaRPr lang="en-US" altLang="en-US" dirty="0"/>
          </a:p>
          <a:p>
            <a:pPr lvl="1"/>
            <a:r>
              <a:rPr lang="hu-HU" altLang="en-US" dirty="0"/>
              <a:t>Technológiai haladás motorja</a:t>
            </a:r>
          </a:p>
          <a:p>
            <a:pPr lvl="2"/>
            <a:r>
              <a:rPr lang="hu-HU" altLang="en-US" dirty="0" smtClean="0"/>
              <a:t>Történelem igazolja ezt az elméletet</a:t>
            </a:r>
          </a:p>
          <a:p>
            <a:pPr lvl="2"/>
            <a:r>
              <a:rPr lang="hu-HU" altLang="en-US" dirty="0" smtClean="0"/>
              <a:t>Több </a:t>
            </a:r>
            <a:r>
              <a:rPr lang="hu-HU" altLang="en-US" dirty="0"/>
              <a:t>ember – több feltaláló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4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304800" y="206829"/>
            <a:ext cx="8839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hu-HU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fogyasztói árindex és az inflációs ráta kiszámítása</a:t>
            </a:r>
            <a:endParaRPr lang="en-US" altLang="en-US" sz="2800" dirty="0" smtClean="0">
              <a:solidFill>
                <a:srgbClr val="7E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DA726AD-6EDD-40F8-B341-6B7AE8DD72E8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>
              <a:latin typeface="+mn-lt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443088"/>
              </p:ext>
            </p:extLst>
          </p:nvPr>
        </p:nvGraphicFramePr>
        <p:xfrm>
          <a:off x="620713" y="1016004"/>
          <a:ext cx="7961312" cy="5572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9852"/>
                <a:gridCol w="2102042"/>
                <a:gridCol w="2280180"/>
                <a:gridCol w="2799238"/>
              </a:tblGrid>
              <a:tr h="370798">
                <a:tc gridSpan="4"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hu-HU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. lépés</a:t>
                      </a:r>
                      <a:r>
                        <a:rPr lang="en-US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hu-HU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Fogyasztók megkérdezése a kosár meghatározásához</a:t>
                      </a:r>
                      <a:endParaRPr lang="en-US" sz="1600" kern="1200" baseline="0" dirty="0" smtClean="0">
                        <a:solidFill>
                          <a:srgbClr val="00007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798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Kosár = 4 hot dog + 2 hamburger</a:t>
                      </a:r>
                      <a:endParaRPr lang="en-US" sz="1600" dirty="0" smtClean="0"/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798">
                <a:tc gridSpan="4"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hu-HU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. lépés</a:t>
                      </a:r>
                      <a:r>
                        <a:rPr lang="en-US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hu-HU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Jószágok árának meghatározása minden évre</a:t>
                      </a:r>
                      <a:endParaRPr lang="en-US" sz="1600" dirty="0">
                        <a:solidFill>
                          <a:srgbClr val="000070"/>
                        </a:solidFill>
                      </a:endParaRPr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798">
                <a:tc>
                  <a:txBody>
                    <a:bodyPr/>
                    <a:lstStyle/>
                    <a:p>
                      <a:r>
                        <a:rPr lang="hu-HU" sz="1600" dirty="0" smtClean="0">
                          <a:solidFill>
                            <a:srgbClr val="000070"/>
                          </a:solidFill>
                        </a:rPr>
                        <a:t>Év</a:t>
                      </a:r>
                      <a:r>
                        <a:rPr lang="en-US" sz="1600" dirty="0" smtClean="0">
                          <a:solidFill>
                            <a:srgbClr val="000070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rgbClr val="000070"/>
                        </a:solidFill>
                      </a:endParaRPr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rgbClr val="000070"/>
                          </a:solidFill>
                        </a:rPr>
                        <a:t>Hot</a:t>
                      </a:r>
                      <a:r>
                        <a:rPr lang="hu-HU" sz="1600" baseline="0" dirty="0" smtClean="0">
                          <a:solidFill>
                            <a:srgbClr val="000070"/>
                          </a:solidFill>
                        </a:rPr>
                        <a:t> dog ára</a:t>
                      </a:r>
                      <a:endParaRPr lang="en-US" sz="1600" dirty="0">
                        <a:solidFill>
                          <a:srgbClr val="000070"/>
                        </a:solidFill>
                      </a:endParaRPr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rgbClr val="000070"/>
                          </a:solidFill>
                        </a:rPr>
                        <a:t>Hamburger ára</a:t>
                      </a:r>
                      <a:endParaRPr lang="en-US" sz="1600" dirty="0">
                        <a:solidFill>
                          <a:srgbClr val="000070"/>
                        </a:solidFill>
                      </a:endParaRPr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70"/>
                        </a:solidFill>
                      </a:endParaRPr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28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2008</a:t>
                      </a:r>
                    </a:p>
                    <a:p>
                      <a:r>
                        <a:rPr lang="en-US" sz="1600" dirty="0" smtClean="0"/>
                        <a:t>2009</a:t>
                      </a:r>
                    </a:p>
                    <a:p>
                      <a:r>
                        <a:rPr lang="en-US" sz="1600" dirty="0" smtClean="0"/>
                        <a:t>2010</a:t>
                      </a:r>
                      <a:endParaRPr lang="en-US" sz="1600" dirty="0"/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$1</a:t>
                      </a:r>
                    </a:p>
                    <a:p>
                      <a:pPr algn="ctr"/>
                      <a:r>
                        <a:rPr lang="hu-HU" sz="1600" dirty="0" smtClean="0"/>
                        <a:t>$</a:t>
                      </a:r>
                      <a:r>
                        <a:rPr lang="en-US" sz="1600" dirty="0" smtClean="0"/>
                        <a:t>2</a:t>
                      </a:r>
                    </a:p>
                    <a:p>
                      <a:pPr algn="ctr"/>
                      <a:r>
                        <a:rPr lang="hu-HU" sz="1600" dirty="0" smtClean="0"/>
                        <a:t>$</a:t>
                      </a:r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$2</a:t>
                      </a:r>
                    </a:p>
                    <a:p>
                      <a:pPr algn="ctr"/>
                      <a:r>
                        <a:rPr lang="hu-HU" sz="1600" dirty="0" smtClean="0"/>
                        <a:t>$</a:t>
                      </a:r>
                      <a:r>
                        <a:rPr lang="en-US" sz="1600" dirty="0" smtClean="0"/>
                        <a:t>3</a:t>
                      </a:r>
                    </a:p>
                    <a:p>
                      <a:pPr algn="ctr"/>
                      <a:r>
                        <a:rPr lang="hu-HU" sz="1600" dirty="0" smtClean="0"/>
                        <a:t>$</a:t>
                      </a:r>
                      <a:r>
                        <a:rPr lang="en-US" sz="1600" dirty="0" smtClean="0"/>
                        <a:t>4</a:t>
                      </a:r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98">
                <a:tc gridSpan="4">
                  <a:txBody>
                    <a:bodyPr/>
                    <a:lstStyle/>
                    <a:p>
                      <a:r>
                        <a:rPr lang="hu-HU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3. lépés</a:t>
                      </a:r>
                      <a:r>
                        <a:rPr lang="en-US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hu-HU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Kosár árának meghatározása minden évre</a:t>
                      </a:r>
                      <a:endParaRPr lang="en-US" sz="1600" dirty="0">
                        <a:solidFill>
                          <a:srgbClr val="000070"/>
                        </a:solidFill>
                      </a:endParaRPr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28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2008</a:t>
                      </a:r>
                    </a:p>
                    <a:p>
                      <a:r>
                        <a:rPr lang="en-US" sz="1600" dirty="0" smtClean="0"/>
                        <a:t>2009</a:t>
                      </a:r>
                    </a:p>
                    <a:p>
                      <a:r>
                        <a:rPr lang="en-US" sz="1600" dirty="0" smtClean="0"/>
                        <a:t>2010</a:t>
                      </a:r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($1 </a:t>
                      </a:r>
                      <a:r>
                        <a:rPr lang="hu-H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hot dog × 4 hot dog) + ($2 </a:t>
                      </a:r>
                      <a:r>
                        <a:rPr lang="hu-H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hamburger × 2 hamburger) = $8 </a:t>
                      </a:r>
                      <a:r>
                        <a:rPr lang="hu-H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kosár</a:t>
                      </a:r>
                      <a:endParaRPr lang="sv-SE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($2</a:t>
                      </a:r>
                      <a:r>
                        <a:rPr lang="hu-H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hot dog × 4 hot dog) + ($3 </a:t>
                      </a:r>
                      <a:r>
                        <a:rPr lang="hu-H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hamburger × 2 hamburger) = $14 </a:t>
                      </a:r>
                      <a:r>
                        <a:rPr lang="hu-H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kosár</a:t>
                      </a:r>
                      <a:endParaRPr lang="sv-SE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($3 </a:t>
                      </a:r>
                      <a:r>
                        <a:rPr lang="hu-H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hot dog × 4 hot dog) + ($4 </a:t>
                      </a:r>
                      <a:r>
                        <a:rPr lang="hu-H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hamburger × 2 hamburger) = $20 </a:t>
                      </a:r>
                      <a:r>
                        <a:rPr lang="hu-H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kosár</a:t>
                      </a:r>
                      <a:endParaRPr lang="en-US" sz="1600" dirty="0"/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5242">
                <a:tc gridSpan="4">
                  <a:txBody>
                    <a:bodyPr/>
                    <a:lstStyle/>
                    <a:p>
                      <a:r>
                        <a:rPr lang="hu-HU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4. lépés</a:t>
                      </a:r>
                      <a:r>
                        <a:rPr lang="en-US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hu-HU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Bázisév kiválasztása </a:t>
                      </a:r>
                      <a:r>
                        <a:rPr lang="en-US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(2008</a:t>
                      </a:r>
                      <a:r>
                        <a:rPr lang="hu-HU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) és CPI kiszámítása minden évre</a:t>
                      </a:r>
                      <a:endParaRPr lang="en-US" sz="1600" dirty="0">
                        <a:solidFill>
                          <a:srgbClr val="000070"/>
                        </a:solidFill>
                      </a:endParaRPr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28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2008</a:t>
                      </a:r>
                    </a:p>
                    <a:p>
                      <a:r>
                        <a:rPr lang="en-US" sz="1600" dirty="0" smtClean="0"/>
                        <a:t>2009</a:t>
                      </a:r>
                    </a:p>
                    <a:p>
                      <a:r>
                        <a:rPr lang="en-US" sz="1600" dirty="0" smtClean="0"/>
                        <a:t>2010</a:t>
                      </a:r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($8 / $8) × 100 = 100</a:t>
                      </a:r>
                    </a:p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($14 / $8) × 100 = 175</a:t>
                      </a:r>
                    </a:p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($20 / $8) × 100 = 250</a:t>
                      </a:r>
                      <a:endParaRPr lang="en-US" sz="1600" b="1" dirty="0"/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5242">
                <a:tc gridSpan="4">
                  <a:txBody>
                    <a:bodyPr/>
                    <a:lstStyle/>
                    <a:p>
                      <a:r>
                        <a:rPr lang="hu-HU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5. lépés</a:t>
                      </a:r>
                      <a:r>
                        <a:rPr lang="en-US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hu-HU" sz="1600" kern="1200" baseline="0" dirty="0" smtClean="0">
                          <a:solidFill>
                            <a:srgbClr val="000070"/>
                          </a:solidFill>
                          <a:latin typeface="+mn-lt"/>
                          <a:ea typeface="+mn-ea"/>
                          <a:cs typeface="+mn-cs"/>
                        </a:rPr>
                        <a:t>Árindexek segítségével előző évhez vett inflációs ráta meghatározása</a:t>
                      </a:r>
                      <a:endParaRPr lang="en-US" sz="1600" dirty="0">
                        <a:solidFill>
                          <a:srgbClr val="000070"/>
                        </a:solidFill>
                      </a:endParaRPr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05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2009</a:t>
                      </a:r>
                    </a:p>
                    <a:p>
                      <a:r>
                        <a:rPr lang="en-US" sz="1600" dirty="0" smtClean="0"/>
                        <a:t>2010</a:t>
                      </a:r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(175 – 100) / 100 × 100 = 75%</a:t>
                      </a:r>
                    </a:p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(250 – 175) / 175 × 100 = 43%</a:t>
                      </a:r>
                      <a:endParaRPr lang="en-US" sz="1600" dirty="0"/>
                    </a:p>
                  </a:txBody>
                  <a:tcPr marL="91445" marR="91445" marT="45715" marB="4571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2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 smtClean="0"/>
              <a:t>Nagyobb termelés nagyobb jövedelem</a:t>
            </a:r>
          </a:p>
          <a:p>
            <a:r>
              <a:rPr lang="hu-HU" sz="3200" dirty="0" smtClean="0"/>
              <a:t>Növekedés határozza meg, hogy az országokban milyen az életszínvonal</a:t>
            </a:r>
          </a:p>
          <a:p>
            <a:r>
              <a:rPr lang="hu-HU" sz="3200" dirty="0" smtClean="0"/>
              <a:t>A növekedés fő meghatározója: a termelékenység</a:t>
            </a:r>
          </a:p>
          <a:p>
            <a:r>
              <a:rPr lang="hu-HU" sz="3200" dirty="0" smtClean="0"/>
              <a:t>A termelékenységet sokféle módon lehet javítani</a:t>
            </a:r>
          </a:p>
          <a:p>
            <a:pPr lvl="1"/>
            <a:r>
              <a:rPr lang="hu-HU" sz="2800" dirty="0" smtClean="0"/>
              <a:t>Megtakarítás, beruházás ösztönzése</a:t>
            </a:r>
          </a:p>
          <a:p>
            <a:pPr lvl="1"/>
            <a:r>
              <a:rPr lang="hu-HU" sz="2800" dirty="0" smtClean="0"/>
              <a:t>Politikai stabilitás, jó intézmények, tulajdonjogok</a:t>
            </a:r>
          </a:p>
          <a:p>
            <a:pPr lvl="1"/>
            <a:r>
              <a:rPr lang="hu-HU" sz="2800" dirty="0" smtClean="0"/>
              <a:t>Oktatás, technológia</a:t>
            </a:r>
          </a:p>
          <a:p>
            <a:pPr lvl="1"/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5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0" y="2590800"/>
            <a:ext cx="9144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000">
                <a:solidFill>
                  <a:srgbClr val="C00000"/>
                </a:solidFill>
              </a:rPr>
              <a:t>Megtakarítás</a:t>
            </a:r>
            <a:r>
              <a:rPr lang="en-US" altLang="en-US" sz="4000">
                <a:solidFill>
                  <a:srgbClr val="C00000"/>
                </a:solidFill>
              </a:rPr>
              <a:t>, </a:t>
            </a:r>
            <a:r>
              <a:rPr lang="hu-HU" altLang="en-US" sz="4000">
                <a:solidFill>
                  <a:srgbClr val="C00000"/>
                </a:solidFill>
              </a:rPr>
              <a:t>beruházás</a:t>
            </a:r>
            <a:r>
              <a:rPr lang="en-US" altLang="en-US" sz="4000">
                <a:solidFill>
                  <a:srgbClr val="C00000"/>
                </a:solidFill>
              </a:rPr>
              <a:t>, </a:t>
            </a:r>
            <a:r>
              <a:rPr lang="hu-HU" altLang="en-US" sz="4000">
                <a:solidFill>
                  <a:srgbClr val="C00000"/>
                </a:solidFill>
              </a:rPr>
              <a:t>és</a:t>
            </a:r>
            <a:r>
              <a:rPr lang="en-US" altLang="en-US" sz="4000">
                <a:solidFill>
                  <a:srgbClr val="C00000"/>
                </a:solidFill>
              </a:rPr>
              <a:t/>
            </a:r>
            <a:br>
              <a:rPr lang="en-US" altLang="en-US" sz="4000">
                <a:solidFill>
                  <a:srgbClr val="C00000"/>
                </a:solidFill>
              </a:rPr>
            </a:br>
            <a:r>
              <a:rPr lang="hu-HU" altLang="en-US" sz="4000">
                <a:solidFill>
                  <a:srgbClr val="C00000"/>
                </a:solidFill>
              </a:rPr>
              <a:t>a pénzügyi rendszer</a:t>
            </a:r>
            <a:endParaRPr lang="en-US" altLang="en-US" sz="4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pénzügyi rendszer szerepe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 vállalkozást akarunk indítani, szükségünk van kezdőtőkére – honnan?</a:t>
            </a:r>
          </a:p>
          <a:p>
            <a:pPr lvl="1"/>
            <a:r>
              <a:rPr lang="hu-HU" dirty="0" smtClean="0"/>
              <a:t>Saját megtakarítás</a:t>
            </a:r>
          </a:p>
          <a:p>
            <a:pPr lvl="1"/>
            <a:r>
              <a:rPr lang="hu-HU" dirty="0" smtClean="0"/>
              <a:t>Kölcsönkérünk baráttól</a:t>
            </a:r>
          </a:p>
          <a:p>
            <a:pPr lvl="1"/>
            <a:r>
              <a:rPr lang="hu-HU" dirty="0" smtClean="0"/>
              <a:t>Kölcsönkérünk banktól</a:t>
            </a:r>
          </a:p>
          <a:p>
            <a:pPr lvl="1"/>
            <a:r>
              <a:rPr lang="hu-HU" dirty="0" smtClean="0"/>
              <a:t>Meggyőzünk valakit, hogy fektessen a vállalkozásba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 mindenképp valakinek a megtakarítását fogjuk felhasználni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3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01613" y="87084"/>
            <a:ext cx="8789987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smtClean="0"/>
              <a:t>A pénzügyi </a:t>
            </a:r>
            <a:r>
              <a:rPr lang="hu-HU" altLang="en-US" sz="4000" dirty="0"/>
              <a:t>rendszer</a:t>
            </a:r>
            <a:endParaRPr lang="en-US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830946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dirty="0" smtClean="0"/>
              <a:t>Intézmények </a:t>
            </a:r>
            <a:r>
              <a:rPr lang="hu-HU" altLang="en-US" dirty="0" smtClean="0"/>
              <a:t>csoportja a gazdaságban</a:t>
            </a:r>
            <a:endParaRPr lang="en-US" altLang="en-US" dirty="0" smtClean="0"/>
          </a:p>
          <a:p>
            <a:r>
              <a:rPr lang="hu-HU" altLang="en-US" dirty="0" smtClean="0"/>
              <a:t>Ami segít összeilleszteni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Egyes emberek megtakarítását …</a:t>
            </a:r>
            <a:endParaRPr lang="hu-HU" altLang="en-US" dirty="0"/>
          </a:p>
          <a:p>
            <a:pPr lvl="1"/>
            <a:r>
              <a:rPr lang="hu-HU" altLang="en-US" dirty="0" smtClean="0"/>
              <a:t>… mások beruházásával</a:t>
            </a:r>
          </a:p>
          <a:p>
            <a:r>
              <a:rPr lang="hu-HU" altLang="en-US" dirty="0"/>
              <a:t>Miért éri meg?</a:t>
            </a:r>
          </a:p>
          <a:p>
            <a:pPr lvl="1"/>
            <a:r>
              <a:rPr lang="hu-HU" altLang="en-US" dirty="0" smtClean="0"/>
              <a:t>Megoldás </a:t>
            </a:r>
            <a:r>
              <a:rPr lang="hu-HU" altLang="en-US" dirty="0"/>
              <a:t>az információs </a:t>
            </a:r>
            <a:r>
              <a:rPr lang="hu-HU" altLang="en-US" dirty="0" smtClean="0"/>
              <a:t>problémára</a:t>
            </a:r>
          </a:p>
          <a:p>
            <a:pPr lvl="2"/>
            <a:r>
              <a:rPr lang="hu-HU" altLang="en-US" dirty="0" smtClean="0"/>
              <a:t>Kereslet </a:t>
            </a:r>
            <a:r>
              <a:rPr lang="hu-HU" altLang="en-US" dirty="0"/>
              <a:t>és kínálat összekapcsolása, növekedést segíti</a:t>
            </a:r>
          </a:p>
          <a:p>
            <a:pPr lvl="1"/>
            <a:r>
              <a:rPr lang="hu-HU" altLang="en-US" dirty="0" smtClean="0"/>
              <a:t>A megtakarító a </a:t>
            </a:r>
            <a:r>
              <a:rPr lang="hu-HU" altLang="en-US" dirty="0"/>
              <a:t>pénz használatáért kamatot vagy részesedést kap </a:t>
            </a:r>
            <a:r>
              <a:rPr lang="hu-HU" altLang="en-US" dirty="0" smtClean="0"/>
              <a:t>a jövőbeli </a:t>
            </a:r>
            <a:r>
              <a:rPr lang="hu-HU" altLang="en-US" dirty="0"/>
              <a:t>profitból</a:t>
            </a:r>
          </a:p>
          <a:p>
            <a:pPr lvl="1"/>
            <a:r>
              <a:rPr lang="hu-HU" altLang="en-US" dirty="0" smtClean="0"/>
              <a:t>A hitelfelvevő megkapja </a:t>
            </a:r>
            <a:r>
              <a:rPr lang="hu-HU" altLang="en-US" dirty="0"/>
              <a:t>a befektetéshez szükséges forrást, ami a </a:t>
            </a:r>
            <a:r>
              <a:rPr lang="hu-HU" altLang="en-US" dirty="0" smtClean="0"/>
              <a:t>későbbi </a:t>
            </a:r>
            <a:r>
              <a:rPr lang="hu-HU" altLang="en-US" dirty="0"/>
              <a:t>profitot biztosítja (pénz időértéke)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BB9A1D4-1703-464C-80AC-9983DD5C18DE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63</a:t>
            </a:fld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16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hu-HU" altLang="en-US" sz="3600" smtClean="0"/>
              <a:t>A pénzügyi közvetítés szerepe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50825" y="2565400"/>
            <a:ext cx="2305050" cy="29511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hu-HU" alt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11188" y="3068638"/>
            <a:ext cx="18732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en-US" sz="2800"/>
              <a:t>Megtaka-rítók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6588125" y="2420938"/>
            <a:ext cx="2159000" cy="30972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hu-HU" alt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7019925" y="3141663"/>
            <a:ext cx="17287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en-US" sz="2400"/>
              <a:t>Felhasz-nálók, beruházók</a:t>
            </a:r>
          </a:p>
        </p:txBody>
      </p:sp>
      <p:sp>
        <p:nvSpPr>
          <p:cNvPr id="31751" name="Freeform 7"/>
          <p:cNvSpPr>
            <a:spLocks/>
          </p:cNvSpPr>
          <p:nvPr/>
        </p:nvSpPr>
        <p:spPr bwMode="auto">
          <a:xfrm>
            <a:off x="1476375" y="1604963"/>
            <a:ext cx="6635750" cy="887412"/>
          </a:xfrm>
          <a:custGeom>
            <a:avLst/>
            <a:gdLst>
              <a:gd name="T0" fmla="*/ 0 w 4180"/>
              <a:gd name="T1" fmla="*/ 559 h 559"/>
              <a:gd name="T2" fmla="*/ 1088 w 4180"/>
              <a:gd name="T3" fmla="*/ 15 h 559"/>
              <a:gd name="T4" fmla="*/ 3719 w 4180"/>
              <a:gd name="T5" fmla="*/ 469 h 559"/>
              <a:gd name="T6" fmla="*/ 3855 w 4180"/>
              <a:gd name="T7" fmla="*/ 469 h 559"/>
              <a:gd name="T8" fmla="*/ 0 60000 65536"/>
              <a:gd name="T9" fmla="*/ 0 60000 65536"/>
              <a:gd name="T10" fmla="*/ 0 60000 65536"/>
              <a:gd name="T11" fmla="*/ 0 60000 65536"/>
              <a:gd name="T12" fmla="*/ 0 w 4180"/>
              <a:gd name="T13" fmla="*/ 0 h 559"/>
              <a:gd name="T14" fmla="*/ 4180 w 4180"/>
              <a:gd name="T15" fmla="*/ 559 h 5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80" h="559">
                <a:moveTo>
                  <a:pt x="0" y="559"/>
                </a:moveTo>
                <a:cubicBezTo>
                  <a:pt x="234" y="294"/>
                  <a:pt x="468" y="30"/>
                  <a:pt x="1088" y="15"/>
                </a:cubicBezTo>
                <a:cubicBezTo>
                  <a:pt x="1708" y="0"/>
                  <a:pt x="3258" y="393"/>
                  <a:pt x="3719" y="469"/>
                </a:cubicBezTo>
                <a:cubicBezTo>
                  <a:pt x="4180" y="545"/>
                  <a:pt x="4017" y="507"/>
                  <a:pt x="3855" y="4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2771775" y="1916113"/>
            <a:ext cx="38163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en-US" sz="2000"/>
              <a:t>Közvetlen finanszírozás</a:t>
            </a:r>
          </a:p>
          <a:p>
            <a:pPr eaLnBrk="1" hangingPunct="1">
              <a:spcBef>
                <a:spcPct val="50000"/>
              </a:spcBef>
            </a:pPr>
            <a:r>
              <a:rPr lang="hu-HU" altLang="en-US" sz="2000"/>
              <a:t>tulajdon és hitel</a:t>
            </a:r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3276600" y="3068638"/>
            <a:ext cx="2951163" cy="3313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hu-HU" altLang="en-US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3851275" y="3716338"/>
            <a:ext cx="21605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en-US" sz="2400"/>
              <a:t>Pénzügyi közvetítő intézmények</a:t>
            </a: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2484438" y="4221163"/>
            <a:ext cx="8636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2339975" y="4724400"/>
            <a:ext cx="11525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 flipV="1">
            <a:off x="5795963" y="3789363"/>
            <a:ext cx="10080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5940425" y="479742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pénzügyi rendszer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Pénzügyi</a:t>
            </a:r>
            <a:r>
              <a:rPr lang="en-US" dirty="0"/>
              <a:t> </a:t>
            </a:r>
            <a:r>
              <a:rPr lang="en-US" dirty="0" err="1"/>
              <a:t>rendszer</a:t>
            </a:r>
            <a:endParaRPr lang="en-US" dirty="0"/>
          </a:p>
          <a:p>
            <a:pPr lvl="1"/>
            <a:r>
              <a:rPr lang="en-US" dirty="0" err="1" smtClean="0"/>
              <a:t>Mely</a:t>
            </a:r>
            <a:r>
              <a:rPr lang="en-US" dirty="0" smtClean="0"/>
              <a:t> </a:t>
            </a:r>
            <a:r>
              <a:rPr lang="en-US" dirty="0" err="1"/>
              <a:t>intézménytípusok</a:t>
            </a:r>
            <a:r>
              <a:rPr lang="en-US" dirty="0"/>
              <a:t> </a:t>
            </a:r>
            <a:r>
              <a:rPr lang="en-US" dirty="0" err="1"/>
              <a:t>alkotják</a:t>
            </a:r>
            <a:r>
              <a:rPr lang="en-US" dirty="0"/>
              <a:t>?</a:t>
            </a:r>
          </a:p>
          <a:p>
            <a:pPr lvl="1"/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kapcsolata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 smtClean="0"/>
              <a:t>makroökonómiai</a:t>
            </a:r>
            <a:r>
              <a:rPr lang="hu-HU" dirty="0" smtClean="0"/>
              <a:t> </a:t>
            </a:r>
            <a:r>
              <a:rPr lang="en-US" dirty="0" err="1" smtClean="0"/>
              <a:t>változókkal</a:t>
            </a:r>
            <a:r>
              <a:rPr lang="en-US" dirty="0"/>
              <a:t>?</a:t>
            </a:r>
          </a:p>
          <a:p>
            <a:pPr lvl="1"/>
            <a:r>
              <a:rPr lang="en-US" dirty="0" err="1" smtClean="0"/>
              <a:t>Hogyan</a:t>
            </a:r>
            <a:r>
              <a:rPr lang="en-US" dirty="0" smtClean="0"/>
              <a:t> </a:t>
            </a:r>
            <a:r>
              <a:rPr lang="en-US" dirty="0" err="1"/>
              <a:t>elemezhetjük</a:t>
            </a:r>
            <a:r>
              <a:rPr lang="en-US" dirty="0"/>
              <a:t> a </a:t>
            </a:r>
            <a:r>
              <a:rPr lang="en-US" dirty="0" err="1"/>
              <a:t>pénzügyi</a:t>
            </a:r>
            <a:r>
              <a:rPr lang="en-US" dirty="0"/>
              <a:t> </a:t>
            </a:r>
            <a:r>
              <a:rPr lang="en-US" dirty="0" err="1"/>
              <a:t>források</a:t>
            </a:r>
            <a:r>
              <a:rPr lang="en-US" dirty="0"/>
              <a:t> </a:t>
            </a:r>
            <a:r>
              <a:rPr lang="en-US" dirty="0" err="1" smtClean="0"/>
              <a:t>keresletét</a:t>
            </a:r>
            <a:r>
              <a:rPr lang="en-US" dirty="0" smtClean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kínálatát</a:t>
            </a:r>
            <a:r>
              <a:rPr lang="en-US" dirty="0"/>
              <a:t>?</a:t>
            </a:r>
          </a:p>
          <a:p>
            <a:pPr lvl="2"/>
            <a:r>
              <a:rPr lang="en-US" dirty="0" err="1" smtClean="0"/>
              <a:t>Gazdaságpolitikai</a:t>
            </a:r>
            <a:r>
              <a:rPr lang="en-US" dirty="0" smtClean="0"/>
              <a:t> </a:t>
            </a:r>
            <a:r>
              <a:rPr lang="en-US" dirty="0" err="1"/>
              <a:t>eszközök</a:t>
            </a:r>
            <a:r>
              <a:rPr lang="en-US" dirty="0"/>
              <a:t>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hatnak</a:t>
            </a:r>
            <a:r>
              <a:rPr lang="en-US" dirty="0"/>
              <a:t> </a:t>
            </a:r>
            <a:r>
              <a:rPr lang="en-US" dirty="0" err="1" smtClean="0"/>
              <a:t>ezekre</a:t>
            </a:r>
            <a:r>
              <a:rPr lang="en-US" dirty="0"/>
              <a:t>?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Pénzügyi intézmények típusai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>
                <a:solidFill>
                  <a:srgbClr val="C00000"/>
                </a:solidFill>
              </a:rPr>
              <a:t>Pénzügyi piacok</a:t>
            </a:r>
            <a:endParaRPr lang="en-US" altLang="en-US" dirty="0">
              <a:solidFill>
                <a:srgbClr val="C00000"/>
              </a:solidFill>
            </a:endParaRPr>
          </a:p>
          <a:p>
            <a:pPr lvl="1"/>
            <a:r>
              <a:rPr lang="hu-HU" altLang="en-US" dirty="0" smtClean="0"/>
              <a:t>Megtakarítók </a:t>
            </a:r>
            <a:r>
              <a:rPr lang="hu-HU" altLang="en-US" dirty="0"/>
              <a:t>közvetlenül biztosíthatnak forrásokat a kölcsönt </a:t>
            </a:r>
            <a:r>
              <a:rPr lang="hu-HU" altLang="en-US" dirty="0" smtClean="0"/>
              <a:t>felvevőknek</a:t>
            </a:r>
          </a:p>
          <a:p>
            <a:pPr lvl="1"/>
            <a:r>
              <a:rPr lang="hu-HU" altLang="en-US" dirty="0" smtClean="0"/>
              <a:t>Kötvénypiac, részvénypiac</a:t>
            </a:r>
          </a:p>
          <a:p>
            <a:r>
              <a:rPr lang="hu-HU" altLang="en-US" dirty="0">
                <a:solidFill>
                  <a:srgbClr val="C00000"/>
                </a:solidFill>
              </a:rPr>
              <a:t>Pénzügyi közvetítők</a:t>
            </a:r>
          </a:p>
          <a:p>
            <a:pPr lvl="1"/>
            <a:r>
              <a:rPr lang="hu-HU" altLang="en-US" dirty="0" smtClean="0"/>
              <a:t>Intézmények</a:t>
            </a:r>
            <a:r>
              <a:rPr lang="hu-HU" altLang="en-US" dirty="0"/>
              <a:t>, melyek közvetítik a forrásokat a </a:t>
            </a:r>
            <a:r>
              <a:rPr lang="hu-HU" altLang="en-US" dirty="0" smtClean="0"/>
              <a:t>megtakarítóktól </a:t>
            </a:r>
            <a:r>
              <a:rPr lang="hu-HU" altLang="en-US" dirty="0"/>
              <a:t>a kölcsönvevőkhöz</a:t>
            </a:r>
          </a:p>
          <a:p>
            <a:pPr lvl="1"/>
            <a:r>
              <a:rPr lang="hu-HU" altLang="en-US" dirty="0" smtClean="0"/>
              <a:t>Bankok</a:t>
            </a:r>
            <a:r>
              <a:rPr lang="hu-HU" altLang="en-US" dirty="0"/>
              <a:t>, befektetési alapok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2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166688" y="76200"/>
            <a:ext cx="8977312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>
                <a:solidFill>
                  <a:srgbClr val="C00000"/>
                </a:solidFill>
              </a:rPr>
              <a:t>Pénzügyi piacok</a:t>
            </a:r>
            <a:endParaRPr lang="en-US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b="1" dirty="0" smtClean="0"/>
              <a:t>A </a:t>
            </a:r>
            <a:r>
              <a:rPr lang="hu-HU" altLang="en-US" sz="3400" b="1" dirty="0" smtClean="0"/>
              <a:t>kötvénypiac</a:t>
            </a:r>
            <a:endParaRPr lang="en-US" altLang="en-US" sz="3400" b="1" dirty="0" smtClean="0"/>
          </a:p>
          <a:p>
            <a:pPr lvl="1"/>
            <a:r>
              <a:rPr lang="hu-HU" altLang="en-US" sz="3200" dirty="0"/>
              <a:t>Kötvény: adósságlevél, „tartozást igazoló papír</a:t>
            </a:r>
            <a:r>
              <a:rPr lang="hu-HU" altLang="en-US" sz="3200" dirty="0" smtClean="0"/>
              <a:t>”</a:t>
            </a:r>
          </a:p>
          <a:p>
            <a:pPr lvl="2"/>
            <a:r>
              <a:rPr lang="hu-HU" altLang="en-US" dirty="0"/>
              <a:t>Kölcsöntőke: a kölcsönkért összeg</a:t>
            </a:r>
          </a:p>
          <a:p>
            <a:pPr lvl="2"/>
            <a:r>
              <a:rPr lang="hu-HU" altLang="en-US" dirty="0" smtClean="0"/>
              <a:t>Vállalat </a:t>
            </a:r>
            <a:r>
              <a:rPr lang="hu-HU" altLang="en-US" dirty="0"/>
              <a:t>vagy állam is kibocsáthatja</a:t>
            </a:r>
          </a:p>
          <a:p>
            <a:pPr marL="457200" lvl="1" indent="0">
              <a:buNone/>
            </a:pPr>
            <a:endParaRPr lang="en-US" altLang="en-US" sz="28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A4DCB2B-9C5B-491C-B8CE-8BC694A30F19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67</a:t>
            </a:fld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8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kötvény jellemzői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hu-HU" altLang="en-US" dirty="0"/>
              <a:t>Futamidő </a:t>
            </a:r>
            <a:r>
              <a:rPr lang="hu-HU" altLang="en-US" dirty="0"/>
              <a:t>(rövid – pár hónap, hosszú – évtizedek </a:t>
            </a:r>
            <a:r>
              <a:rPr lang="hu-HU" altLang="en-US" dirty="0"/>
              <a:t>akár)</a:t>
            </a:r>
          </a:p>
          <a:p>
            <a:pPr lvl="1"/>
            <a:r>
              <a:rPr lang="hu-HU" altLang="en-US" sz="2800" dirty="0"/>
              <a:t>Lejáratkor a kölcsönt visszafizetik</a:t>
            </a:r>
          </a:p>
          <a:p>
            <a:pPr lvl="1"/>
            <a:r>
              <a:rPr lang="hu-HU" altLang="en-US" sz="2800" dirty="0"/>
              <a:t>Lejárat előtt átruházható</a:t>
            </a:r>
          </a:p>
          <a:p>
            <a:pPr lvl="1"/>
            <a:r>
              <a:rPr lang="hu-HU" altLang="en-US" sz="2800" dirty="0"/>
              <a:t>Örökjáradék – kamatot örökké, de a tőkét sosem fizeti vissza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hu-HU" altLang="en-US" dirty="0"/>
              <a:t>Kamatláb </a:t>
            </a:r>
            <a:r>
              <a:rPr lang="hu-HU" altLang="en-US" dirty="0"/>
              <a:t>– milyen időközönként mekkora kamatot fizet</a:t>
            </a:r>
          </a:p>
          <a:p>
            <a:pPr lvl="1"/>
            <a:r>
              <a:rPr lang="hu-HU" altLang="en-US" sz="2800" dirty="0"/>
              <a:t>Függ a futamidőtől (ha hosszú, nagyobb a kockázat –vevőt kell rá találnia, ha mégis előbb kellene a pénz </a:t>
            </a:r>
            <a:r>
              <a:rPr lang="hu-HU" altLang="en-US" sz="2800" dirty="0"/>
              <a:t>–ezért magasabb </a:t>
            </a:r>
            <a:r>
              <a:rPr lang="hu-HU" altLang="en-US" sz="2800" dirty="0"/>
              <a:t>kamat általában</a:t>
            </a:r>
            <a:r>
              <a:rPr lang="hu-HU" altLang="en-US" sz="2800" dirty="0"/>
              <a:t>)</a:t>
            </a:r>
            <a:endParaRPr lang="hu-HU" alt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kötvény </a:t>
            </a:r>
            <a:r>
              <a:rPr lang="hu-HU" dirty="0" smtClean="0"/>
              <a:t>jellemzői, folyt.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714834"/>
            <a:ext cx="8534400" cy="5410200"/>
          </a:xfrm>
        </p:spPr>
        <p:txBody>
          <a:bodyPr/>
          <a:lstStyle/>
          <a:p>
            <a:r>
              <a:rPr lang="hu-HU" sz="3200" dirty="0"/>
              <a:t>Hitelkockázat</a:t>
            </a:r>
          </a:p>
          <a:p>
            <a:pPr lvl="1"/>
            <a:r>
              <a:rPr lang="hu-HU" sz="2800" dirty="0" smtClean="0"/>
              <a:t>Fizetésképtelenség </a:t>
            </a:r>
            <a:r>
              <a:rPr lang="hu-HU" sz="2800" dirty="0"/>
              <a:t>kockázata (először a hitelezőket fizetik </a:t>
            </a:r>
            <a:r>
              <a:rPr lang="hu-HU" sz="2800" dirty="0" smtClean="0"/>
              <a:t>ki</a:t>
            </a:r>
            <a:r>
              <a:rPr lang="hu-HU" sz="2800" dirty="0"/>
              <a:t>)</a:t>
            </a:r>
          </a:p>
          <a:p>
            <a:pPr lvl="1"/>
            <a:r>
              <a:rPr lang="hu-HU" sz="2800" dirty="0" smtClean="0"/>
              <a:t>Ha </a:t>
            </a:r>
            <a:r>
              <a:rPr lang="hu-HU" sz="2800" dirty="0"/>
              <a:t>magasabb, a kamat is magasabb (kockázatos vállalatok </a:t>
            </a:r>
            <a:r>
              <a:rPr lang="hu-HU" sz="2800" dirty="0" err="1" smtClean="0"/>
              <a:t>bóvlikötvényei</a:t>
            </a:r>
            <a:r>
              <a:rPr lang="hu-HU" sz="2800" dirty="0"/>
              <a:t>)</a:t>
            </a:r>
          </a:p>
          <a:p>
            <a:pPr lvl="1"/>
            <a:r>
              <a:rPr lang="hu-HU" sz="2800" dirty="0" smtClean="0"/>
              <a:t>Hitelminősítők </a:t>
            </a:r>
            <a:r>
              <a:rPr lang="hu-HU" sz="2800" dirty="0"/>
              <a:t>szerepe (Standard &amp; </a:t>
            </a:r>
            <a:r>
              <a:rPr lang="hu-HU" sz="2800" dirty="0" err="1"/>
              <a:t>Poors</a:t>
            </a:r>
            <a:r>
              <a:rPr lang="hu-HU" sz="2800" dirty="0"/>
              <a:t>, </a:t>
            </a:r>
            <a:r>
              <a:rPr lang="hu-HU" sz="2800" dirty="0" err="1"/>
              <a:t>Fitch</a:t>
            </a:r>
            <a:r>
              <a:rPr lang="hu-HU" sz="2800" dirty="0"/>
              <a:t>, </a:t>
            </a:r>
            <a:r>
              <a:rPr lang="hu-HU" sz="2800" dirty="0" err="1"/>
              <a:t>Moody</a:t>
            </a:r>
            <a:r>
              <a:rPr lang="hu-HU" sz="2800" dirty="0"/>
              <a:t>’s)</a:t>
            </a:r>
          </a:p>
          <a:p>
            <a:pPr lvl="2"/>
            <a:r>
              <a:rPr lang="hu-HU" sz="2400" dirty="0" smtClean="0"/>
              <a:t>Önbeteljesítő </a:t>
            </a:r>
            <a:r>
              <a:rPr lang="hu-HU" sz="2400" dirty="0"/>
              <a:t>jóslat problémája, megbízhatóság</a:t>
            </a:r>
          </a:p>
          <a:p>
            <a:pPr lvl="2"/>
            <a:r>
              <a:rPr lang="hu-HU" sz="2400" dirty="0" smtClean="0"/>
              <a:t>Fontos </a:t>
            </a:r>
            <a:r>
              <a:rPr lang="hu-HU" sz="2400" dirty="0"/>
              <a:t>szignál (befektetési alapok szabályzata) </a:t>
            </a:r>
          </a:p>
          <a:p>
            <a:pPr lvl="2"/>
            <a:r>
              <a:rPr lang="hu-HU" sz="2400" dirty="0" smtClean="0"/>
              <a:t>A </a:t>
            </a:r>
            <a:r>
              <a:rPr lang="hu-HU" sz="2400" dirty="0"/>
              <a:t>besorolást kérő vállalatok </a:t>
            </a:r>
            <a:r>
              <a:rPr lang="hu-HU" sz="2400" dirty="0" smtClean="0"/>
              <a:t>finanszírozzák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>
                <a:solidFill>
                  <a:srgbClr val="C00000"/>
                </a:solidFill>
              </a:rPr>
              <a:t>GDP </a:t>
            </a:r>
            <a:r>
              <a:rPr lang="hu-HU" altLang="en-US" dirty="0" err="1">
                <a:solidFill>
                  <a:srgbClr val="C00000"/>
                </a:solidFill>
              </a:rPr>
              <a:t>deflátor</a:t>
            </a:r>
            <a:r>
              <a:rPr lang="en-US" altLang="en-US" dirty="0">
                <a:solidFill>
                  <a:srgbClr val="C00000"/>
                </a:solidFill>
              </a:rPr>
              <a:t> vs. </a:t>
            </a:r>
            <a:r>
              <a:rPr lang="hu-HU" altLang="en-US" dirty="0">
                <a:solidFill>
                  <a:srgbClr val="C00000"/>
                </a:solidFill>
              </a:rPr>
              <a:t>Fogyasztói </a:t>
            </a:r>
            <a:r>
              <a:rPr lang="hu-HU" altLang="en-US" dirty="0" smtClean="0">
                <a:solidFill>
                  <a:srgbClr val="C00000"/>
                </a:solidFill>
              </a:rPr>
              <a:t>árindex a példánkban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266366"/>
            <a:ext cx="8534400" cy="5410200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Inflációs ráta számítása</a:t>
            </a:r>
          </a:p>
          <a:p>
            <a:r>
              <a:rPr lang="hu-HU" dirty="0" smtClean="0"/>
              <a:t>GDP </a:t>
            </a:r>
            <a:r>
              <a:rPr lang="hu-HU" dirty="0" err="1" smtClean="0"/>
              <a:t>deflátor</a:t>
            </a:r>
            <a:endParaRPr lang="hu-HU" dirty="0" smtClean="0"/>
          </a:p>
          <a:p>
            <a:endParaRPr lang="hu-HU" dirty="0"/>
          </a:p>
          <a:p>
            <a:pPr lvl="1"/>
            <a:r>
              <a:rPr lang="hu-HU" dirty="0" smtClean="0"/>
              <a:t>2009: (171-100)/100*</a:t>
            </a:r>
            <a:r>
              <a:rPr lang="hu-HU" dirty="0" err="1" smtClean="0"/>
              <a:t>100</a:t>
            </a:r>
            <a:r>
              <a:rPr lang="hu-HU" dirty="0"/>
              <a:t> </a:t>
            </a:r>
            <a:r>
              <a:rPr lang="hu-HU" dirty="0" smtClean="0"/>
              <a:t>= 71%</a:t>
            </a:r>
          </a:p>
          <a:p>
            <a:pPr lvl="1"/>
            <a:r>
              <a:rPr lang="hu-HU" dirty="0" smtClean="0"/>
              <a:t>2010: (240-171)/171*100 = 40%</a:t>
            </a:r>
          </a:p>
          <a:p>
            <a:r>
              <a:rPr lang="hu-HU" dirty="0" smtClean="0"/>
              <a:t>Fogyasztói árindex</a:t>
            </a:r>
          </a:p>
          <a:p>
            <a:pPr lvl="1"/>
            <a:r>
              <a:rPr lang="hu-HU" dirty="0" smtClean="0"/>
              <a:t>2009: </a:t>
            </a:r>
            <a:r>
              <a:rPr lang="en-US" dirty="0" smtClean="0"/>
              <a:t>(175 </a:t>
            </a:r>
            <a:r>
              <a:rPr lang="en-US" dirty="0"/>
              <a:t>– 100) / 100 × 100 = 75%</a:t>
            </a:r>
          </a:p>
          <a:p>
            <a:pPr lvl="1"/>
            <a:r>
              <a:rPr lang="hu-HU" dirty="0" smtClean="0"/>
              <a:t>2010: </a:t>
            </a:r>
            <a:r>
              <a:rPr lang="en-US" dirty="0" smtClean="0"/>
              <a:t>(250 </a:t>
            </a:r>
            <a:r>
              <a:rPr lang="en-US" dirty="0"/>
              <a:t>– 175) / 175 × 100 = 43%</a:t>
            </a:r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91329"/>
              </p:ext>
            </p:extLst>
          </p:nvPr>
        </p:nvGraphicFramePr>
        <p:xfrm>
          <a:off x="4023632" y="1907268"/>
          <a:ext cx="4467226" cy="1249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7940"/>
                <a:gridCol w="3739286"/>
              </a:tblGrid>
              <a:tr h="185420">
                <a:tc gridSpan="2">
                  <a:txBody>
                    <a:bodyPr/>
                    <a:lstStyle/>
                    <a:p>
                      <a:pPr algn="ctr"/>
                      <a:r>
                        <a:rPr lang="hu-HU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GDP </a:t>
                      </a:r>
                      <a:r>
                        <a:rPr lang="hu-HU" sz="1600" kern="1200" baseline="0" dirty="0" err="1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deflátor</a:t>
                      </a:r>
                      <a:r>
                        <a:rPr lang="hu-HU" sz="1600" kern="1200" baseline="0" dirty="0" smtClean="0">
                          <a:solidFill>
                            <a:srgbClr val="000099"/>
                          </a:solidFill>
                          <a:latin typeface="+mn-lt"/>
                          <a:ea typeface="+mn-ea"/>
                          <a:cs typeface="+mn-cs"/>
                        </a:rPr>
                        <a:t> kiszámítása</a:t>
                      </a:r>
                      <a:endParaRPr lang="en-US" sz="1600" dirty="0">
                        <a:solidFill>
                          <a:srgbClr val="000099"/>
                        </a:solidFill>
                      </a:endParaRP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2008</a:t>
                      </a:r>
                    </a:p>
                    <a:p>
                      <a:pPr algn="ctr"/>
                      <a:r>
                        <a:rPr lang="en-US" sz="1600" dirty="0" smtClean="0"/>
                        <a:t>2009</a:t>
                      </a:r>
                    </a:p>
                    <a:p>
                      <a:pPr algn="ctr"/>
                      <a:r>
                        <a:rPr lang="en-US" sz="1600" dirty="0" smtClean="0"/>
                        <a:t>2010</a:t>
                      </a:r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($200 / $200) × 100 = 100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($600 / $350) × 100 = 171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($1,200 / $500) × 100 = 240</a:t>
                      </a:r>
                      <a:endParaRPr lang="en-US" sz="1600" dirty="0"/>
                    </a:p>
                  </a:txBody>
                  <a:tcPr marL="91443" marR="9144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9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kötvény jellemzői, folyt.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600" dirty="0"/>
              <a:t>Adózás</a:t>
            </a:r>
          </a:p>
          <a:p>
            <a:pPr lvl="1"/>
            <a:r>
              <a:rPr lang="hu-HU" dirty="0"/>
              <a:t>Kamatjövedelem után</a:t>
            </a:r>
          </a:p>
          <a:p>
            <a:pPr lvl="1"/>
            <a:r>
              <a:rPr lang="hu-HU" dirty="0"/>
              <a:t>Tartós befektetési számla esetén nem (hosszú távú befektetések ösztönzése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Önkormányzatok által kibocsátott kötvények kamata alacsonyabb</a:t>
            </a:r>
          </a:p>
          <a:p>
            <a:pPr lvl="1"/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76200"/>
            <a:ext cx="9144000" cy="6000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r>
              <a:rPr lang="hu-HU" altLang="en-US" sz="4000" dirty="0">
                <a:solidFill>
                  <a:srgbClr val="C00000"/>
                </a:solidFill>
              </a:rPr>
              <a:t>Pénzügyi piacok</a:t>
            </a:r>
            <a:endParaRPr lang="en-US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787404"/>
            <a:ext cx="8534400" cy="565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b="1" dirty="0" smtClean="0"/>
              <a:t>A </a:t>
            </a:r>
            <a:r>
              <a:rPr lang="hu-HU" altLang="en-US" b="1" dirty="0" smtClean="0"/>
              <a:t>részvénypiac</a:t>
            </a:r>
            <a:endParaRPr lang="en-US" altLang="en-US" b="1" dirty="0" smtClean="0"/>
          </a:p>
          <a:p>
            <a:pPr lvl="1"/>
            <a:r>
              <a:rPr lang="hu-HU" altLang="en-US" dirty="0"/>
              <a:t>Részvény:  vállalat egy része fölötti tulajdonjogot testesíti </a:t>
            </a:r>
            <a:r>
              <a:rPr lang="hu-HU" altLang="en-US" dirty="0" smtClean="0"/>
              <a:t>meg </a:t>
            </a:r>
            <a:endParaRPr lang="en-US" altLang="en-US" dirty="0" smtClean="0"/>
          </a:p>
          <a:p>
            <a:pPr lvl="2"/>
            <a:r>
              <a:rPr lang="hu-HU" altLang="en-US" dirty="0"/>
              <a:t>Vállalat profitjának egy részére vonatkozó </a:t>
            </a:r>
            <a:r>
              <a:rPr lang="hu-HU" altLang="en-US" dirty="0" smtClean="0"/>
              <a:t>követelés</a:t>
            </a:r>
          </a:p>
          <a:p>
            <a:pPr lvl="1"/>
            <a:r>
              <a:rPr lang="hu-HU" altLang="en-US" dirty="0"/>
              <a:t>Szervezett értéktőzsdén kereskednek vele</a:t>
            </a:r>
            <a:endParaRPr lang="en-US" altLang="en-US" dirty="0"/>
          </a:p>
          <a:p>
            <a:pPr lvl="2"/>
            <a:r>
              <a:rPr lang="hu-HU" altLang="en-US" dirty="0" smtClean="0"/>
              <a:t>Részvény </a:t>
            </a:r>
            <a:r>
              <a:rPr lang="hu-HU" altLang="en-US" dirty="0" smtClean="0"/>
              <a:t>ára</a:t>
            </a:r>
            <a:r>
              <a:rPr lang="en-US" altLang="en-US" dirty="0" smtClean="0"/>
              <a:t>: </a:t>
            </a:r>
            <a:r>
              <a:rPr lang="hu-HU" altLang="en-US" dirty="0" smtClean="0"/>
              <a:t>kereslet és </a:t>
            </a:r>
            <a:r>
              <a:rPr lang="hu-HU" altLang="en-US" dirty="0" smtClean="0"/>
              <a:t>kínálat alapján</a:t>
            </a:r>
          </a:p>
          <a:p>
            <a:pPr lvl="2"/>
            <a:r>
              <a:rPr lang="hu-HU" altLang="en-US" dirty="0"/>
              <a:t>Kereslet a vállalat vélt jövedelmezősége alapján</a:t>
            </a:r>
          </a:p>
          <a:p>
            <a:pPr lvl="2"/>
            <a:r>
              <a:rPr lang="hu-HU" altLang="en-US" dirty="0" smtClean="0"/>
              <a:t>Vállalat </a:t>
            </a:r>
            <a:r>
              <a:rPr lang="hu-HU" altLang="en-US" dirty="0"/>
              <a:t>csak a kibocsátás után kap pénzt 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Tőzsdeindex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Egy csoport részvényár </a:t>
            </a:r>
            <a:r>
              <a:rPr lang="hu-HU" altLang="en-US" dirty="0" smtClean="0"/>
              <a:t>átlaga – pl. BUX</a:t>
            </a:r>
          </a:p>
          <a:p>
            <a:pPr lvl="2"/>
            <a:r>
              <a:rPr lang="en-US" altLang="en-US" dirty="0"/>
              <a:t>Dow Jones </a:t>
            </a:r>
            <a:r>
              <a:rPr lang="en-US" altLang="en-US" dirty="0" err="1"/>
              <a:t>ipari</a:t>
            </a:r>
            <a:r>
              <a:rPr lang="en-US" altLang="en-US" dirty="0"/>
              <a:t> </a:t>
            </a:r>
            <a:r>
              <a:rPr lang="en-US" altLang="en-US" dirty="0" err="1"/>
              <a:t>átlag</a:t>
            </a:r>
            <a:r>
              <a:rPr lang="en-US" altLang="en-US" dirty="0"/>
              <a:t>: 30 </a:t>
            </a:r>
            <a:r>
              <a:rPr lang="en-US" altLang="en-US" dirty="0" err="1"/>
              <a:t>nagy</a:t>
            </a:r>
            <a:r>
              <a:rPr lang="en-US" altLang="en-US" dirty="0"/>
              <a:t> </a:t>
            </a:r>
            <a:r>
              <a:rPr lang="en-US" altLang="en-US" dirty="0" err="1"/>
              <a:t>amerikai</a:t>
            </a:r>
            <a:r>
              <a:rPr lang="en-US" altLang="en-US" dirty="0"/>
              <a:t> </a:t>
            </a:r>
            <a:r>
              <a:rPr lang="en-US" altLang="en-US" dirty="0" err="1"/>
              <a:t>vállalat</a:t>
            </a:r>
            <a:endParaRPr lang="en-US" altLang="en-US" dirty="0"/>
          </a:p>
          <a:p>
            <a:pPr lvl="2"/>
            <a:r>
              <a:rPr lang="en-US" altLang="en-US" dirty="0" smtClean="0"/>
              <a:t>Standard </a:t>
            </a:r>
            <a:r>
              <a:rPr lang="en-US" altLang="en-US" dirty="0"/>
              <a:t>&amp; Poor’s 500: 500 </a:t>
            </a:r>
            <a:r>
              <a:rPr lang="en-US" altLang="en-US" dirty="0" err="1"/>
              <a:t>nagyobb</a:t>
            </a:r>
            <a:r>
              <a:rPr lang="en-US" altLang="en-US" dirty="0"/>
              <a:t> </a:t>
            </a:r>
            <a:r>
              <a:rPr lang="en-US" altLang="en-US" dirty="0" err="1"/>
              <a:t>vállalat</a:t>
            </a:r>
            <a:endParaRPr lang="en-US" altLang="en-US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6E20C74-621E-472B-BDAF-290FF0368790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71</a:t>
            </a:fld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5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8600" y="-54426"/>
            <a:ext cx="8763000" cy="762000"/>
          </a:xfrm>
        </p:spPr>
        <p:txBody>
          <a:bodyPr/>
          <a:lstStyle/>
          <a:p>
            <a:r>
              <a:rPr lang="hu-HU" dirty="0"/>
              <a:t>A részvények jellemzői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439068"/>
            <a:ext cx="9144000" cy="5410200"/>
          </a:xfrm>
        </p:spPr>
        <p:txBody>
          <a:bodyPr/>
          <a:lstStyle/>
          <a:p>
            <a:r>
              <a:rPr lang="hu-HU" sz="3200" dirty="0" smtClean="0"/>
              <a:t>Árfolyam</a:t>
            </a:r>
            <a:r>
              <a:rPr lang="hu-HU" sz="3200" dirty="0"/>
              <a:t>:</a:t>
            </a:r>
          </a:p>
          <a:p>
            <a:pPr lvl="1"/>
            <a:r>
              <a:rPr lang="hu-HU" sz="2800" dirty="0" smtClean="0"/>
              <a:t>Záró </a:t>
            </a:r>
            <a:r>
              <a:rPr lang="hu-HU" sz="2800" dirty="0"/>
              <a:t>árfolyam: előző napi tőzsdezárás előtti utolsó </a:t>
            </a:r>
            <a:r>
              <a:rPr lang="hu-HU" sz="2800" dirty="0" smtClean="0"/>
              <a:t>adásvétel</a:t>
            </a:r>
            <a:endParaRPr lang="hu-HU" sz="2800" dirty="0"/>
          </a:p>
          <a:p>
            <a:r>
              <a:rPr lang="hu-HU" sz="3200" dirty="0" smtClean="0"/>
              <a:t>Osztalék</a:t>
            </a:r>
            <a:r>
              <a:rPr lang="hu-HU" sz="3200" dirty="0"/>
              <a:t>:</a:t>
            </a:r>
          </a:p>
          <a:p>
            <a:pPr lvl="1"/>
            <a:r>
              <a:rPr lang="hu-HU" sz="2800" dirty="0" smtClean="0"/>
              <a:t>Osztalékhozam</a:t>
            </a:r>
            <a:r>
              <a:rPr lang="hu-HU" sz="2800" dirty="0"/>
              <a:t>: fizetett osztalék (a többi visszatartott </a:t>
            </a:r>
            <a:r>
              <a:rPr lang="hu-HU" sz="2800" dirty="0" smtClean="0"/>
              <a:t>jövedelem</a:t>
            </a:r>
            <a:r>
              <a:rPr lang="hu-HU" sz="2800" dirty="0"/>
              <a:t>) a részvény árának hány százaléka</a:t>
            </a:r>
          </a:p>
          <a:p>
            <a:r>
              <a:rPr lang="hu-HU" sz="3200" dirty="0" smtClean="0"/>
              <a:t>Árfolyam/nyereség </a:t>
            </a:r>
            <a:r>
              <a:rPr lang="hu-HU" sz="3200" dirty="0"/>
              <a:t>arány:</a:t>
            </a:r>
          </a:p>
          <a:p>
            <a:pPr lvl="1"/>
            <a:r>
              <a:rPr lang="hu-HU" sz="2800" dirty="0" smtClean="0"/>
              <a:t>P/E </a:t>
            </a:r>
            <a:r>
              <a:rPr lang="hu-HU" sz="2800" dirty="0"/>
              <a:t>(</a:t>
            </a:r>
            <a:r>
              <a:rPr lang="hu-HU" sz="2800" i="1" dirty="0" err="1"/>
              <a:t>price-earnings</a:t>
            </a:r>
            <a:r>
              <a:rPr lang="hu-HU" sz="2800" i="1" dirty="0"/>
              <a:t> ratio</a:t>
            </a:r>
            <a:r>
              <a:rPr lang="hu-HU" sz="2800" dirty="0"/>
              <a:t>) = részvényárfolyam/ </a:t>
            </a:r>
            <a:r>
              <a:rPr lang="hu-HU" sz="2800" dirty="0" smtClean="0"/>
              <a:t>elmúlt évben </a:t>
            </a:r>
            <a:r>
              <a:rPr lang="hu-HU" sz="2800" dirty="0"/>
              <a:t>elért egy részvényre jutó jövedelem</a:t>
            </a:r>
          </a:p>
          <a:p>
            <a:pPr lvl="2"/>
            <a:r>
              <a:rPr lang="hu-HU" dirty="0" smtClean="0"/>
              <a:t>Jövedelem </a:t>
            </a:r>
            <a:r>
              <a:rPr lang="hu-HU" dirty="0"/>
              <a:t>= árbevétel – termelési költség</a:t>
            </a:r>
          </a:p>
          <a:p>
            <a:pPr lvl="2"/>
            <a:r>
              <a:rPr lang="hu-HU" dirty="0" smtClean="0"/>
              <a:t>Ha </a:t>
            </a:r>
            <a:r>
              <a:rPr lang="hu-HU" dirty="0"/>
              <a:t>magas: vállalat részvénye drága az aktuális </a:t>
            </a:r>
            <a:r>
              <a:rPr lang="hu-HU" dirty="0" smtClean="0"/>
              <a:t>jövedelméhez </a:t>
            </a:r>
            <a:r>
              <a:rPr lang="hu-HU" dirty="0"/>
              <a:t>képest</a:t>
            </a:r>
          </a:p>
          <a:p>
            <a:pPr lvl="3"/>
            <a:r>
              <a:rPr lang="hu-HU" dirty="0" smtClean="0"/>
              <a:t>Profitnövekedést </a:t>
            </a:r>
            <a:r>
              <a:rPr lang="hu-HU" dirty="0"/>
              <a:t>várnak vagy </a:t>
            </a:r>
            <a:r>
              <a:rPr lang="hu-HU" dirty="0" smtClean="0"/>
              <a:t>túlértékelt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Kötvény vs. részvény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584208"/>
            <a:ext cx="8534400" cy="5410200"/>
          </a:xfrm>
        </p:spPr>
        <p:txBody>
          <a:bodyPr/>
          <a:lstStyle/>
          <a:p>
            <a:r>
              <a:rPr lang="hu-HU" dirty="0" smtClean="0"/>
              <a:t>Ha egy vállalat forráshoz akar jutni:</a:t>
            </a:r>
          </a:p>
          <a:p>
            <a:pPr lvl="1"/>
            <a:r>
              <a:rPr lang="hu-HU" dirty="0" smtClean="0"/>
              <a:t>Kötvénykibocsátás: Adósságfinanszírozás</a:t>
            </a:r>
          </a:p>
          <a:p>
            <a:pPr lvl="2"/>
            <a:r>
              <a:rPr lang="hu-HU" dirty="0" smtClean="0"/>
              <a:t>Kötvény birtokosa a vállalat </a:t>
            </a:r>
            <a:r>
              <a:rPr lang="hu-HU" i="1" dirty="0" smtClean="0"/>
              <a:t>hitelezője</a:t>
            </a:r>
            <a:endParaRPr lang="hu-HU" dirty="0" smtClean="0"/>
          </a:p>
          <a:p>
            <a:pPr lvl="2"/>
            <a:r>
              <a:rPr lang="hu-HU" dirty="0" smtClean="0"/>
              <a:t>Kötvényeseket előbb fizetik ki, de csak a fix kamatot kapják</a:t>
            </a:r>
          </a:p>
          <a:p>
            <a:pPr lvl="2"/>
            <a:r>
              <a:rPr lang="hu-HU" dirty="0" smtClean="0"/>
              <a:t>Kisebb kockázat</a:t>
            </a:r>
          </a:p>
          <a:p>
            <a:pPr lvl="1"/>
            <a:r>
              <a:rPr lang="hu-HU" dirty="0" smtClean="0"/>
              <a:t>Részvénykibocsátás: </a:t>
            </a:r>
            <a:r>
              <a:rPr lang="hu-HU" dirty="0"/>
              <a:t>Tőkefinanszírozás </a:t>
            </a:r>
            <a:r>
              <a:rPr lang="hu-HU" dirty="0" smtClean="0"/>
              <a:t>	</a:t>
            </a:r>
          </a:p>
          <a:p>
            <a:pPr lvl="2"/>
            <a:r>
              <a:rPr lang="hu-HU" dirty="0" smtClean="0"/>
              <a:t>Részvény birtokosa a vállalat </a:t>
            </a:r>
            <a:r>
              <a:rPr lang="hu-HU" i="1" dirty="0" smtClean="0"/>
              <a:t>tulajdonosa</a:t>
            </a:r>
          </a:p>
          <a:p>
            <a:pPr lvl="2"/>
            <a:r>
              <a:rPr lang="hu-HU" dirty="0" smtClean="0"/>
              <a:t>Részvényeseket csak a kötvényesek után fizetik ki, viszont részesülnek a magasabb profitokból</a:t>
            </a:r>
          </a:p>
          <a:p>
            <a:pPr lvl="2"/>
            <a:r>
              <a:rPr lang="hu-HU" dirty="0" smtClean="0"/>
              <a:t>Nagyobb kockázat</a:t>
            </a:r>
          </a:p>
          <a:p>
            <a:r>
              <a:rPr lang="hu-HU" dirty="0" smtClean="0"/>
              <a:t>Mind2-t nagy és ismert vállalatok csinálják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>
                <a:solidFill>
                  <a:srgbClr val="C00000"/>
                </a:solidFill>
              </a:rPr>
              <a:t>Pénzügyi közvetítők</a:t>
            </a:r>
            <a:endParaRPr lang="en-US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729348"/>
            <a:ext cx="85344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hu-HU" altLang="en-US" sz="3000" dirty="0" smtClean="0"/>
              <a:t>Megtakarítók </a:t>
            </a:r>
            <a:r>
              <a:rPr lang="hu-HU" altLang="en-US" sz="3000" dirty="0"/>
              <a:t>közvetve, közvetítőkön keresztül biztosíthatnak tőkét a kölcsönt felvevőknek</a:t>
            </a:r>
            <a:endParaRPr lang="en-US" altLang="en-US" sz="3000" dirty="0"/>
          </a:p>
          <a:p>
            <a:r>
              <a:rPr lang="hu-HU" altLang="en-US" sz="3100" dirty="0" smtClean="0"/>
              <a:t>Bankok</a:t>
            </a:r>
            <a:endParaRPr lang="en-US" altLang="en-US" sz="3100" dirty="0" smtClean="0"/>
          </a:p>
          <a:p>
            <a:pPr lvl="1"/>
            <a:r>
              <a:rPr lang="hu-HU" altLang="en-US" sz="3000" dirty="0" smtClean="0"/>
              <a:t>Betéteket fogadnak el a </a:t>
            </a:r>
            <a:r>
              <a:rPr lang="hu-HU" altLang="en-US" sz="3000" dirty="0" smtClean="0"/>
              <a:t>megtakarítóktól, amelyre kamatot fizetnek</a:t>
            </a:r>
            <a:endParaRPr lang="en-US" altLang="en-US" sz="2600" dirty="0" smtClean="0"/>
          </a:p>
          <a:p>
            <a:pPr lvl="1"/>
            <a:r>
              <a:rPr lang="hu-HU" altLang="en-US" sz="3000" dirty="0" smtClean="0"/>
              <a:t>Hitelt nyújtanak </a:t>
            </a:r>
            <a:r>
              <a:rPr lang="hu-HU" altLang="en-US" sz="3000" dirty="0" smtClean="0"/>
              <a:t>a kölcsönt felvevőknek</a:t>
            </a:r>
            <a:endParaRPr lang="en-US" altLang="en-US" sz="3000" dirty="0" smtClean="0"/>
          </a:p>
          <a:p>
            <a:pPr lvl="2"/>
            <a:r>
              <a:rPr lang="hu-HU" altLang="en-US" sz="2600" dirty="0" smtClean="0"/>
              <a:t>Ezért kamatot </a:t>
            </a:r>
            <a:r>
              <a:rPr lang="hu-HU" altLang="en-US" sz="2600" dirty="0" smtClean="0"/>
              <a:t>számolnak </a:t>
            </a:r>
            <a:r>
              <a:rPr lang="hu-HU" altLang="en-US" sz="2600" dirty="0" smtClean="0"/>
              <a:t>fel (magasabb)</a:t>
            </a:r>
          </a:p>
          <a:p>
            <a:pPr lvl="1"/>
            <a:r>
              <a:rPr lang="hu-HU" altLang="en-US" sz="3000" dirty="0" smtClean="0"/>
              <a:t>Két kamat különbözete: működési költségek, tulajdonosok profitja</a:t>
            </a:r>
            <a:endParaRPr lang="en-US" altLang="en-US" sz="2600" dirty="0" smtClean="0"/>
          </a:p>
          <a:p>
            <a:pPr lvl="1"/>
            <a:r>
              <a:rPr lang="hu-HU" altLang="en-US" sz="3000" dirty="0" smtClean="0"/>
              <a:t>Megkönnyíti az áruk és szolgáltatások </a:t>
            </a:r>
            <a:r>
              <a:rPr lang="hu-HU" altLang="en-US" sz="3000" dirty="0" smtClean="0"/>
              <a:t>vásárlását</a:t>
            </a:r>
          </a:p>
          <a:p>
            <a:pPr lvl="2"/>
            <a:r>
              <a:rPr lang="hu-HU" altLang="en-US" sz="2600" dirty="0" smtClean="0"/>
              <a:t>Bankbetét, mint csereeszköz</a:t>
            </a:r>
          </a:p>
          <a:p>
            <a:pPr lvl="2"/>
            <a:r>
              <a:rPr lang="hu-HU" altLang="en-US" sz="2600" dirty="0" smtClean="0"/>
              <a:t>Könnyebb hozzáférni, mint kötvények/részvények esetén</a:t>
            </a:r>
            <a:endParaRPr lang="en-US" altLang="en-US" sz="2600" dirty="0" smtClean="0"/>
          </a:p>
          <a:p>
            <a:pPr lvl="2">
              <a:buFont typeface="Arial" charset="0"/>
              <a:buNone/>
            </a:pPr>
            <a:endParaRPr lang="en-US" altLang="en-US" sz="26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CB40073E-55F2-448A-8B61-AE05A1BF5C79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74</a:t>
            </a:fld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8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>
                <a:solidFill>
                  <a:srgbClr val="C00000"/>
                </a:solidFill>
              </a:rPr>
              <a:t>Pénzügyi közvetítők</a:t>
            </a:r>
            <a:endParaRPr lang="en-US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889002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/>
              <a:t>Befektetési </a:t>
            </a:r>
            <a:r>
              <a:rPr lang="hu-HU" altLang="en-US" sz="3400" dirty="0" smtClean="0"/>
              <a:t>alapok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Intézmények, </a:t>
            </a:r>
            <a:r>
              <a:rPr lang="hu-HU" altLang="en-US" sz="3200" dirty="0" smtClean="0"/>
              <a:t>melyek befektetési jegyeket árulnak </a:t>
            </a:r>
            <a:r>
              <a:rPr lang="hu-HU" altLang="en-US" sz="3200" dirty="0" smtClean="0"/>
              <a:t>a nyilvánosságnak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A bevételeket portfólió vásárlására fordítják, mely részvényeket és kötvényeket tartalmaz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Vevők viselik a portfolió kockázatát</a:t>
            </a:r>
          </a:p>
          <a:p>
            <a:pPr lvl="1"/>
            <a:r>
              <a:rPr lang="hu-HU" altLang="en-US" sz="3200" dirty="0" smtClean="0"/>
              <a:t>Előnyök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Diverzifikáció kis összeggel is</a:t>
            </a:r>
            <a:endParaRPr lang="en-US" altLang="en-US" sz="2800" dirty="0" smtClean="0"/>
          </a:p>
          <a:p>
            <a:pPr lvl="2"/>
            <a:r>
              <a:rPr lang="hu-HU" altLang="en-US" sz="2800" dirty="0" smtClean="0"/>
              <a:t>Profi pénzügyi szakemberekhez való </a:t>
            </a:r>
            <a:r>
              <a:rPr lang="hu-HU" altLang="en-US" sz="2800" dirty="0" smtClean="0"/>
              <a:t>hozzáférés</a:t>
            </a:r>
          </a:p>
          <a:p>
            <a:pPr lvl="3"/>
            <a:r>
              <a:rPr lang="hu-HU" altLang="en-US" b="1" dirty="0"/>
              <a:t>Piacot nehéz felülmúlni</a:t>
            </a:r>
          </a:p>
          <a:p>
            <a:pPr lvl="3"/>
            <a:r>
              <a:rPr lang="hu-HU" altLang="en-US" b="1" dirty="0" smtClean="0"/>
              <a:t>Indexált </a:t>
            </a:r>
            <a:r>
              <a:rPr lang="hu-HU" altLang="en-US" b="1" dirty="0"/>
              <a:t>alapok: adott tőzsdeindexben szereplő vállalat </a:t>
            </a:r>
            <a:r>
              <a:rPr lang="hu-HU" altLang="en-US" b="1" dirty="0" smtClean="0"/>
              <a:t>összes </a:t>
            </a:r>
            <a:r>
              <a:rPr lang="hu-HU" altLang="en-US" b="1" dirty="0"/>
              <a:t>részvénye</a:t>
            </a:r>
            <a:endParaRPr lang="en-US" altLang="en-US" b="1" dirty="0" smtClean="0"/>
          </a:p>
          <a:p>
            <a:pPr lvl="1"/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C987F150-279F-477F-A135-2535CF360B9B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75</a:t>
            </a:fld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03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PÉLDA. Inflációs ráta mérése</a:t>
            </a:r>
            <a:endParaRPr lang="en-US" dirty="0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755120"/>
              </p:ext>
            </p:extLst>
          </p:nvPr>
        </p:nvGraphicFramePr>
        <p:xfrm>
          <a:off x="381000" y="990600"/>
          <a:ext cx="85344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Kareokegépek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CD-k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 smtClean="0"/>
                        <a:t>Menny.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 smtClean="0"/>
                        <a:t>Ár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 smtClean="0"/>
                        <a:t>Menny.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 smtClean="0"/>
                        <a:t>Ár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2000" b="1" dirty="0" smtClean="0"/>
                        <a:t>2009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 smtClean="0"/>
                        <a:t>40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 smtClean="0"/>
                        <a:t>30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2000" b="1" dirty="0" smtClean="0"/>
                        <a:t>2010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 smtClean="0"/>
                        <a:t>12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 smtClean="0"/>
                        <a:t>60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 smtClean="0"/>
                        <a:t>50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 smtClean="0"/>
                        <a:t>12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381000" y="2598056"/>
            <a:ext cx="8534400" cy="407850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Fogy. Árindex </a:t>
            </a:r>
          </a:p>
          <a:p>
            <a:pPr lvl="1"/>
            <a:r>
              <a:rPr lang="hu-HU" dirty="0" smtClean="0"/>
              <a:t>Jószágkosár: 1 </a:t>
            </a:r>
            <a:r>
              <a:rPr lang="hu-HU" dirty="0" err="1" smtClean="0"/>
              <a:t>kareokegép</a:t>
            </a:r>
            <a:r>
              <a:rPr lang="hu-HU" dirty="0" smtClean="0"/>
              <a:t> + 3 CD</a:t>
            </a:r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r>
              <a:rPr lang="hu-HU" dirty="0" smtClean="0"/>
              <a:t>GDP </a:t>
            </a:r>
            <a:r>
              <a:rPr lang="hu-HU" dirty="0" err="1" smtClean="0"/>
              <a:t>deflátor</a:t>
            </a:r>
            <a:endParaRPr lang="hu-HU" dirty="0" smtClean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30296"/>
              </p:ext>
            </p:extLst>
          </p:nvPr>
        </p:nvGraphicFramePr>
        <p:xfrm>
          <a:off x="1494971" y="374831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2554515"/>
                <a:gridCol w="238034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Jószágkosár</a:t>
                      </a:r>
                      <a:r>
                        <a:rPr lang="hu-HU" baseline="0" dirty="0" smtClean="0"/>
                        <a:t> ára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Fogy. Árindex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2009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 smtClean="0"/>
                        <a:t>1*40 + 3*10 = 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/>
                        <a:t>100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2010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 smtClean="0"/>
                        <a:t>1*60 + 3*12 = 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/>
                        <a:t>96/70 * 100 = 137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605236"/>
              </p:ext>
            </p:extLst>
          </p:nvPr>
        </p:nvGraphicFramePr>
        <p:xfrm>
          <a:off x="674912" y="5564045"/>
          <a:ext cx="82404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16"/>
                <a:gridCol w="2265686"/>
                <a:gridCol w="2278743"/>
                <a:gridCol w="23549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Nominális GDP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Reál GDP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GDP </a:t>
                      </a:r>
                      <a:r>
                        <a:rPr lang="hu-HU" dirty="0" err="1" smtClean="0"/>
                        <a:t>deflátor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2009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 smtClean="0"/>
                        <a:t>10*40 + 30*10 = 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 smtClean="0"/>
                        <a:t>10*40 + 30*10 = 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/>
                        <a:t>100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2010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 smtClean="0"/>
                        <a:t>12*60 + 50*12 = 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12*40 + 50*12 = 1080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/>
                        <a:t>1320/1080 * 100 = 122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6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>
                <a:solidFill>
                  <a:srgbClr val="C00000"/>
                </a:solidFill>
              </a:rPr>
              <a:t>GDP </a:t>
            </a:r>
            <a:r>
              <a:rPr lang="hu-HU" altLang="en-US" sz="4000" dirty="0" err="1">
                <a:solidFill>
                  <a:srgbClr val="C00000"/>
                </a:solidFill>
              </a:rPr>
              <a:t>deflátor</a:t>
            </a:r>
            <a:r>
              <a:rPr lang="en-US" altLang="en-US" sz="4000" dirty="0">
                <a:solidFill>
                  <a:srgbClr val="C00000"/>
                </a:solidFill>
              </a:rPr>
              <a:t> vs. </a:t>
            </a:r>
            <a:r>
              <a:rPr lang="hu-HU" altLang="en-US" sz="4000" dirty="0">
                <a:solidFill>
                  <a:srgbClr val="C00000"/>
                </a:solidFill>
              </a:rPr>
              <a:t>Fogyasztói </a:t>
            </a:r>
            <a:r>
              <a:rPr lang="hu-HU" altLang="en-US" sz="4000" dirty="0" smtClean="0">
                <a:solidFill>
                  <a:srgbClr val="C00000"/>
                </a:solidFill>
              </a:rPr>
              <a:t>árindex 1</a:t>
            </a:r>
            <a:endParaRPr lang="en-US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787404"/>
            <a:ext cx="85725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400" dirty="0" smtClean="0"/>
              <a:t>GDP </a:t>
            </a:r>
            <a:r>
              <a:rPr lang="en-US" altLang="en-US" sz="3400" dirty="0" err="1" smtClean="0"/>
              <a:t>defl</a:t>
            </a:r>
            <a:r>
              <a:rPr lang="hu-HU" altLang="en-US" sz="3400" dirty="0" smtClean="0"/>
              <a:t>á</a:t>
            </a:r>
            <a:r>
              <a:rPr lang="en-US" altLang="en-US" sz="3400" dirty="0" smtClean="0"/>
              <a:t>tor</a:t>
            </a:r>
          </a:p>
          <a:p>
            <a:pPr lvl="1"/>
            <a:r>
              <a:rPr lang="hu-HU" altLang="en-US" sz="3200" dirty="0" smtClean="0"/>
              <a:t>Nominális és reál GDP aránya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Minden belföldön termelt termék és szolgáltatás árát tükrözi</a:t>
            </a:r>
            <a:endParaRPr lang="en-US" altLang="en-US" sz="3200" dirty="0" smtClean="0"/>
          </a:p>
          <a:p>
            <a:r>
              <a:rPr lang="en-US" altLang="en-US" sz="3400" dirty="0" smtClean="0"/>
              <a:t>CPI</a:t>
            </a:r>
          </a:p>
          <a:p>
            <a:pPr lvl="1"/>
            <a:r>
              <a:rPr lang="hu-HU" altLang="en-US" sz="3200" dirty="0" smtClean="0"/>
              <a:t>Fogyasztók által vásárolt termékek és szolgáltatások</a:t>
            </a:r>
          </a:p>
          <a:p>
            <a:r>
              <a:rPr lang="hu-HU" altLang="en-US" dirty="0" smtClean="0"/>
              <a:t>Pl. </a:t>
            </a:r>
            <a:r>
              <a:rPr lang="hu-HU" altLang="en-US" dirty="0"/>
              <a:t>B</a:t>
            </a:r>
            <a:r>
              <a:rPr lang="hu-HU" altLang="en-US" dirty="0" smtClean="0"/>
              <a:t>oeing repülő benne lesz a GDP </a:t>
            </a:r>
            <a:r>
              <a:rPr lang="hu-HU" altLang="en-US" dirty="0" err="1" smtClean="0"/>
              <a:t>deflátorban</a:t>
            </a:r>
            <a:r>
              <a:rPr lang="hu-HU" altLang="en-US" dirty="0" smtClean="0"/>
              <a:t>, de nem lesz benne a </a:t>
            </a:r>
            <a:r>
              <a:rPr lang="hu-HU" altLang="en-US" dirty="0" err="1" smtClean="0"/>
              <a:t>CPI-ben</a:t>
            </a:r>
            <a:endParaRPr lang="hu-HU" altLang="en-US" dirty="0" smtClean="0"/>
          </a:p>
          <a:p>
            <a:r>
              <a:rPr lang="hu-HU" altLang="en-US" dirty="0" smtClean="0"/>
              <a:t>Pl. olaj – fontos fogyasztási cikk, de a GDP </a:t>
            </a:r>
            <a:r>
              <a:rPr lang="hu-HU" altLang="en-US" dirty="0" err="1" smtClean="0"/>
              <a:t>deflátorban</a:t>
            </a:r>
            <a:r>
              <a:rPr lang="hu-HU" altLang="en-US" dirty="0" smtClean="0"/>
              <a:t> nem lesz benne</a:t>
            </a:r>
            <a:endParaRPr lang="hu-HU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A89AEB9-F42C-49D4-AD24-D49062EC2BDF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57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 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apter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ab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ig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ppendi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ase stud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15715</TotalTime>
  <Words>3667</Words>
  <Application>Microsoft Office PowerPoint</Application>
  <PresentationFormat>Diavetítés a képernyőre (4:3 oldalarány)</PresentationFormat>
  <Paragraphs>677</Paragraphs>
  <Slides>75</Slides>
  <Notes>20</Notes>
  <HiddenSlides>3</HiddenSlides>
  <MMClips>0</MMClips>
  <ScaleCrop>false</ScaleCrop>
  <HeadingPairs>
    <vt:vector size="6" baseType="variant">
      <vt:variant>
        <vt:lpstr>Téma</vt:lpstr>
      </vt:variant>
      <vt:variant>
        <vt:i4>6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75</vt:i4>
      </vt:variant>
    </vt:vector>
  </HeadingPairs>
  <TitlesOfParts>
    <vt:vector size="82" baseType="lpstr">
      <vt:lpstr>Chapter title</vt:lpstr>
      <vt:lpstr>Chapter content</vt:lpstr>
      <vt:lpstr>Table</vt:lpstr>
      <vt:lpstr>Figure</vt:lpstr>
      <vt:lpstr>Appendix</vt:lpstr>
      <vt:lpstr>Case study</vt:lpstr>
      <vt:lpstr>Equation</vt:lpstr>
      <vt:lpstr> Közgazdaságtani alapismeretek 9. előadás November 20., Márk Lili</vt:lpstr>
      <vt:lpstr>Mi lesz ma?</vt:lpstr>
      <vt:lpstr>Hogyan számolják a GDP deflátort?</vt:lpstr>
      <vt:lpstr>ISMÉTLÉS. Reál és nominális GDP</vt:lpstr>
      <vt:lpstr>ISMÉTLÉS. Hogyan számolják a fogyasztói árindexet?</vt:lpstr>
      <vt:lpstr>A fogyasztói árindex és az inflációs ráta kiszámítása</vt:lpstr>
      <vt:lpstr>GDP deflátor vs. Fogyasztói árindex a példánkban</vt:lpstr>
      <vt:lpstr>PÉLDA. Inflációs ráta mérése</vt:lpstr>
      <vt:lpstr>GDP deflátor vs. Fogyasztói árindex 1</vt:lpstr>
      <vt:lpstr>GDP deflátor vs. Fogyasztói árindex 2</vt:lpstr>
      <vt:lpstr>ÚJ RÉSZ</vt:lpstr>
      <vt:lpstr>Minden idők 10 leggazdagabb embere</vt:lpstr>
      <vt:lpstr>Gazdasági változók korrigálása az infláció hatásai ellen</vt:lpstr>
      <vt:lpstr>PÉLDA. Indexálás</vt:lpstr>
      <vt:lpstr>Reál és nominális kamatlábak</vt:lpstr>
      <vt:lpstr>Kamatlábak az Egyesült Államok gazdaságában</vt:lpstr>
      <vt:lpstr>Reál és nominális kamatláb alakulása az USA-ban</vt:lpstr>
      <vt:lpstr>Vissza a valaha volt 10 leggazdagabb emberhez…</vt:lpstr>
      <vt:lpstr>A reálgazdaság hosszú távú működése</vt:lpstr>
      <vt:lpstr>Gazdasági növekedés a világ körül</vt:lpstr>
      <vt:lpstr>PowerPoint bemutató</vt:lpstr>
      <vt:lpstr>PowerPoint bemutató</vt:lpstr>
      <vt:lpstr>PowerPoint bemutató</vt:lpstr>
      <vt:lpstr>Gazdasági növekedés a világ körül</vt:lpstr>
      <vt:lpstr>Hosszú távú növekedési ráták a világban</vt:lpstr>
      <vt:lpstr>Leggazdagabb országok az idők során</vt:lpstr>
      <vt:lpstr>GDP növekedési ráta, Mo., 1992-2014</vt:lpstr>
      <vt:lpstr>Mi határozza meg hosszú távon a növekedést?  </vt:lpstr>
      <vt:lpstr>A gazdasági növekedés legfőbb meghatározója: A termelékenység</vt:lpstr>
      <vt:lpstr>Mi határozza meg a termelékenységet?</vt:lpstr>
      <vt:lpstr>Mi határozza meg a termelékenységet?</vt:lpstr>
      <vt:lpstr>A termelési függvény</vt:lpstr>
      <vt:lpstr>+1: Az immateriális tőke (intangible capital)</vt:lpstr>
      <vt:lpstr>TOP 10. Az immateriális tőke</vt:lpstr>
      <vt:lpstr>BOTTOM 10. Az immateriális tőke</vt:lpstr>
      <vt:lpstr>Gazdasági növekedés és közpolitika</vt:lpstr>
      <vt:lpstr>1. Megtakarítás és beruházás</vt:lpstr>
      <vt:lpstr>1. Megtakarítás és beruházás</vt:lpstr>
      <vt:lpstr>2. Csökkenő hozadék és felzárkózási hatás </vt:lpstr>
      <vt:lpstr>PowerPoint bemutató</vt:lpstr>
      <vt:lpstr>2. Csökkenő hozam és felzárkózási hatás</vt:lpstr>
      <vt:lpstr>A termelés működésének illusztrációja</vt:lpstr>
      <vt:lpstr>2. Csökkenő hozam és felzárkózási hatás</vt:lpstr>
      <vt:lpstr>3. Beruházás külföldről</vt:lpstr>
      <vt:lpstr>3. Beruházás külföldről</vt:lpstr>
      <vt:lpstr>4. Oktatás  </vt:lpstr>
      <vt:lpstr>5. Egészség és táplálkozás</vt:lpstr>
      <vt:lpstr>5. Egészség és táplálkozás</vt:lpstr>
      <vt:lpstr>Kitérő: Célzott programokkal a szegénység ellen</vt:lpstr>
      <vt:lpstr>Fejlődésgazdaságtan</vt:lpstr>
      <vt:lpstr>6. Tulajdonjogok és politikai stabilitás</vt:lpstr>
      <vt:lpstr>PowerPoint bemutató</vt:lpstr>
      <vt:lpstr>Intézmények és jólét</vt:lpstr>
      <vt:lpstr>PowerPoint bemutató</vt:lpstr>
      <vt:lpstr>Intézmények és jólét</vt:lpstr>
      <vt:lpstr>7. Szabad kereskedelem</vt:lpstr>
      <vt:lpstr>7. Kutatás és fejlesztés</vt:lpstr>
      <vt:lpstr>8. Népességnövekedés</vt:lpstr>
      <vt:lpstr>8. Népességnövekedés</vt:lpstr>
      <vt:lpstr>ÖSSZEFOGLALÁS</vt:lpstr>
      <vt:lpstr>Megtakarítás, beruházás, és a pénzügyi rendszer</vt:lpstr>
      <vt:lpstr>A pénzügyi rendszer szerepe</vt:lpstr>
      <vt:lpstr>A pénzügyi rendszer</vt:lpstr>
      <vt:lpstr>A pénzügyi közvetítés szerepe</vt:lpstr>
      <vt:lpstr>A pénzügyi rendszer</vt:lpstr>
      <vt:lpstr>Pénzügyi intézmények típusai</vt:lpstr>
      <vt:lpstr>Pénzügyi piacok</vt:lpstr>
      <vt:lpstr>A kötvény jellemzői</vt:lpstr>
      <vt:lpstr>A kötvény jellemzői, folyt.</vt:lpstr>
      <vt:lpstr>A kötvény jellemzői, folyt.</vt:lpstr>
      <vt:lpstr>Pénzügyi piacok</vt:lpstr>
      <vt:lpstr>A részvények jellemzői</vt:lpstr>
      <vt:lpstr>Kötvény vs. részvény</vt:lpstr>
      <vt:lpstr>Pénzügyi közvetítők</vt:lpstr>
      <vt:lpstr>Pénzügyi közvetítők</vt:lpstr>
    </vt:vector>
  </TitlesOfParts>
  <Company>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Network Administrator</dc:creator>
  <cp:lastModifiedBy>MarkLili</cp:lastModifiedBy>
  <cp:revision>624</cp:revision>
  <dcterms:created xsi:type="dcterms:W3CDTF">2008-07-04T09:17:33Z</dcterms:created>
  <dcterms:modified xsi:type="dcterms:W3CDTF">2015-11-20T13:11:17Z</dcterms:modified>
</cp:coreProperties>
</file>