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390" r:id="rId2"/>
    <p:sldId id="392" r:id="rId3"/>
    <p:sldId id="457" r:id="rId4"/>
    <p:sldId id="465" r:id="rId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99"/>
    <a:srgbClr val="6600FF"/>
    <a:srgbClr val="FF99FF"/>
    <a:srgbClr val="66CCFF"/>
    <a:srgbClr val="66FFFF"/>
    <a:srgbClr val="FFFFFF"/>
    <a:srgbClr val="FF0000"/>
    <a:srgbClr val="00CC66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72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 vert="horz" wrap="square" lIns="95192" tIns="47596" rIns="95192" bIns="47596" numCol="1" anchor="t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149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 vert="horz" wrap="square" lIns="95192" tIns="47596" rIns="95192" bIns="47596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149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 vert="horz" wrap="square" lIns="95192" tIns="47596" rIns="95192" bIns="47596" numCol="1" anchor="b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149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 vert="horz" wrap="square" lIns="95192" tIns="47596" rIns="95192" bIns="47596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fld id="{9D387F36-F973-404F-91FF-8E89CA70CEA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4325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92" tIns="47596" rIns="95192" bIns="47596" numCol="1" anchor="t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92" tIns="47596" rIns="95192" bIns="47596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92" tIns="47596" rIns="95192" bIns="47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 </a:t>
            </a:r>
          </a:p>
          <a:p>
            <a:pPr lvl="0"/>
            <a:r>
              <a:rPr lang="hu-HU" noProof="0"/>
              <a:t>Második szint</a:t>
            </a:r>
          </a:p>
          <a:p>
            <a:pPr lvl="0"/>
            <a:r>
              <a:rPr lang="hu-HU" noProof="0"/>
              <a:t>Harmadik szint</a:t>
            </a:r>
          </a:p>
          <a:p>
            <a:pPr lvl="0"/>
            <a:r>
              <a:rPr lang="hu-HU" noProof="0"/>
              <a:t>Negyedik szint</a:t>
            </a:r>
          </a:p>
          <a:p>
            <a:pPr lvl="0"/>
            <a:r>
              <a:rPr lang="hu-HU" noProof="0"/>
              <a:t>Ötödik szint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92" tIns="47596" rIns="95192" bIns="47596" numCol="1" anchor="b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92" tIns="47596" rIns="95192" bIns="47596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fld id="{658499F7-D3C5-4632-8339-CA64E802325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6555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8499F7-D3C5-4632-8339-CA64E8023252}" type="slidenum">
              <a:rPr lang="hu-HU" smtClean="0"/>
              <a:pPr>
                <a:defRPr/>
              </a:pPr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52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</p:grpSp>
      <p:sp>
        <p:nvSpPr>
          <p:cNvPr id="250895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250896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hu-HU"/>
              <a:t>Mintaalcím szerkesztése</a:t>
            </a:r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dt" sz="quarter" idx="10"/>
          </p:nvPr>
        </p:nvSpPr>
        <p:spPr>
          <a:xfrm>
            <a:off x="381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6B1B-095C-484F-8343-3EF738EF473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A12B7-A074-46E5-8A42-9ADB71E54E6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DC973-64D2-49E3-A1B6-98BE6556E66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42900"/>
            <a:ext cx="7772400" cy="11049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lvl="0"/>
            <a:endParaRPr lang="hu-HU" noProof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9D741-DBA5-4E9E-8E73-18173875371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DAC17-AA99-47FC-8E53-5713A26488C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2B4DA-9CC4-4F94-88C1-8E8571BB90B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E5B78-BB25-4B62-8BF2-D5817A6D977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87FB2-1C2D-4308-BDB3-970BF208263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0B7F8-A964-40F0-B088-E223CA467F9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69E17-4357-408E-9D1D-029E890BAB2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EF27E-662B-4D37-B7CD-3FA1BE563DF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2316F-6C71-4EC9-9622-9F45B612080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381000" y="304800"/>
            <a:ext cx="8383588" cy="6022975"/>
            <a:chOff x="240" y="192"/>
            <a:chExt cx="5281" cy="3794"/>
          </a:xfrm>
        </p:grpSpPr>
        <p:grpSp>
          <p:nvGrpSpPr>
            <p:cNvPr id="3080" name="Group 3"/>
            <p:cNvGrpSpPr>
              <a:grpSpLocks/>
            </p:cNvGrpSpPr>
            <p:nvPr/>
          </p:nvGrpSpPr>
          <p:grpSpPr bwMode="auto">
            <a:xfrm>
              <a:off x="240" y="1008"/>
              <a:ext cx="5281" cy="2978"/>
              <a:chOff x="240" y="1008"/>
              <a:chExt cx="5281" cy="2978"/>
            </a:xfrm>
          </p:grpSpPr>
          <p:sp>
            <p:nvSpPr>
              <p:cNvPr id="249860" name="Rectangle 4"/>
              <p:cNvSpPr>
                <a:spLocks noChangeArrowheads="1"/>
              </p:cNvSpPr>
              <p:nvPr/>
            </p:nvSpPr>
            <p:spPr bwMode="auto">
              <a:xfrm>
                <a:off x="245" y="1010"/>
                <a:ext cx="5269" cy="297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249861" name="Freeform 5"/>
              <p:cNvSpPr>
                <a:spLocks/>
              </p:cNvSpPr>
              <p:nvPr/>
            </p:nvSpPr>
            <p:spPr bwMode="auto">
              <a:xfrm>
                <a:off x="240" y="1008"/>
                <a:ext cx="5269" cy="2977"/>
              </a:xfrm>
              <a:custGeom>
                <a:avLst/>
                <a:gdLst/>
                <a:ahLst/>
                <a:cxnLst>
                  <a:cxn ang="0">
                    <a:pos x="5268" y="0"/>
                  </a:cxn>
                  <a:cxn ang="0">
                    <a:pos x="0" y="0"/>
                  </a:cxn>
                  <a:cxn ang="0">
                    <a:pos x="0" y="2976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0" y="0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249862" name="Freeform 6"/>
              <p:cNvSpPr>
                <a:spLocks/>
              </p:cNvSpPr>
              <p:nvPr/>
            </p:nvSpPr>
            <p:spPr bwMode="auto">
              <a:xfrm>
                <a:off x="252" y="1008"/>
                <a:ext cx="5269" cy="2977"/>
              </a:xfrm>
              <a:custGeom>
                <a:avLst/>
                <a:gdLst/>
                <a:ahLst/>
                <a:cxnLst>
                  <a:cxn ang="0">
                    <a:pos x="5268" y="0"/>
                  </a:cxn>
                  <a:cxn ang="0">
                    <a:pos x="5268" y="2976"/>
                  </a:cxn>
                  <a:cxn ang="0">
                    <a:pos x="0" y="2976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5268" y="2976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grpSp>
          <p:nvGrpSpPr>
            <p:cNvPr id="3081" name="Group 7"/>
            <p:cNvGrpSpPr>
              <a:grpSpLocks/>
            </p:cNvGrpSpPr>
            <p:nvPr/>
          </p:nvGrpSpPr>
          <p:grpSpPr bwMode="auto">
            <a:xfrm>
              <a:off x="336" y="1103"/>
              <a:ext cx="97" cy="2785"/>
              <a:chOff x="336" y="1103"/>
              <a:chExt cx="97" cy="2785"/>
            </a:xfrm>
          </p:grpSpPr>
          <p:sp useBgFill="1">
            <p:nvSpPr>
              <p:cNvPr id="249864" name="Rectangle 8"/>
              <p:cNvSpPr>
                <a:spLocks noChangeArrowheads="1"/>
              </p:cNvSpPr>
              <p:nvPr/>
            </p:nvSpPr>
            <p:spPr bwMode="auto">
              <a:xfrm>
                <a:off x="336" y="1104"/>
                <a:ext cx="96" cy="2784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249865" name="Freeform 9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/>
                <a:ahLst/>
                <a:cxnLst>
                  <a:cxn ang="0">
                    <a:pos x="0" y="2784"/>
                  </a:cxn>
                  <a:cxn ang="0">
                    <a:pos x="96" y="2784"/>
                  </a:cxn>
                  <a:cxn ang="0">
                    <a:pos x="96" y="0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96" y="2784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249866" name="Freeform 10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/>
                <a:ahLst/>
                <a:cxnLst>
                  <a:cxn ang="0">
                    <a:pos x="0" y="2784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grpSp>
          <p:nvGrpSpPr>
            <p:cNvPr id="3082" name="Group 11"/>
            <p:cNvGrpSpPr>
              <a:grpSpLocks/>
            </p:cNvGrpSpPr>
            <p:nvPr/>
          </p:nvGrpSpPr>
          <p:grpSpPr bwMode="auto">
            <a:xfrm>
              <a:off x="240" y="192"/>
              <a:ext cx="193" cy="721"/>
              <a:chOff x="240" y="192"/>
              <a:chExt cx="193" cy="721"/>
            </a:xfrm>
          </p:grpSpPr>
          <p:sp>
            <p:nvSpPr>
              <p:cNvPr id="249868" name="Rectangle 12"/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92" cy="720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249869" name="Freeform 13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0" y="0"/>
                  </a:cxn>
                  <a:cxn ang="0">
                    <a:pos x="0" y="720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0" y="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249870" name="Freeform 14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192" y="720"/>
                  </a:cxn>
                  <a:cxn ang="0">
                    <a:pos x="0" y="720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192" y="72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</p:grpSp>
      <p:sp>
        <p:nvSpPr>
          <p:cNvPr id="3075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24987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4987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30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24987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EFC4798-0A57-45FD-85E7-51A48F19DAF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Alkalmaz&#225;sok/Hanoi/HanoiDemo/HanoiDemo/bin/Debug/HanoiDemo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../Alkalmaz&#225;sok/Hanoi/HanoiDemo/HanoiDemo/bin/Debug/HanoiDemo.ex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algn="r"/>
            <a:r>
              <a:rPr lang="hu-HU" sz="3600" i="1" dirty="0"/>
              <a:t>Hegymászó algoritmus</a:t>
            </a:r>
            <a:endParaRPr lang="hu-HU" dirty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964704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hu-HU" sz="2800" dirty="0"/>
              <a:t>Mindig az aktuális (</a:t>
            </a:r>
            <a:r>
              <a:rPr lang="hu-HU" sz="2800" i="1" dirty="0"/>
              <a:t>akt</a:t>
            </a:r>
            <a:r>
              <a:rPr lang="hu-HU" sz="2800" dirty="0"/>
              <a:t>) csúcs </a:t>
            </a:r>
            <a:r>
              <a:rPr lang="hu-HU" sz="2800" dirty="0">
                <a:solidFill>
                  <a:srgbClr val="0000FF"/>
                </a:solidFill>
              </a:rPr>
              <a:t>legjobb gyermekére</a:t>
            </a:r>
            <a:r>
              <a:rPr lang="hu-HU" sz="2800" dirty="0"/>
              <a:t> lép, amelyik </a:t>
            </a:r>
            <a:r>
              <a:rPr lang="hu-HU" sz="2800" dirty="0">
                <a:solidFill>
                  <a:srgbClr val="0000FF"/>
                </a:solidFill>
              </a:rPr>
              <a:t>lehetőleg nem a szülője</a:t>
            </a:r>
            <a:r>
              <a:rPr lang="hu-HU" sz="2800" dirty="0"/>
              <a:t>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99592" y="2780928"/>
            <a:ext cx="4680520" cy="18722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hu-HU" dirty="0"/>
              <a:t>1.	</a:t>
            </a:r>
            <a:r>
              <a:rPr lang="hu-HU" i="1" dirty="0"/>
              <a:t>akt</a:t>
            </a:r>
            <a:r>
              <a:rPr lang="hu-HU" dirty="0"/>
              <a:t> </a:t>
            </a:r>
            <a:r>
              <a:rPr lang="hu-HU" i="1" dirty="0">
                <a:sym typeface="Symbol" pitchFamily="18" charset="2"/>
              </a:rPr>
              <a:t>:</a:t>
            </a:r>
            <a:r>
              <a:rPr lang="hu-HU" dirty="0">
                <a:sym typeface="Symbol" pitchFamily="18" charset="2"/>
              </a:rPr>
              <a:t>=</a:t>
            </a:r>
            <a:r>
              <a:rPr lang="hu-HU" dirty="0"/>
              <a:t>  </a:t>
            </a:r>
            <a:r>
              <a:rPr lang="hu-HU" i="1" dirty="0"/>
              <a:t>start</a:t>
            </a:r>
            <a:endParaRPr lang="hu-HU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hu-HU" dirty="0"/>
              <a:t>2.	</a:t>
            </a:r>
            <a:r>
              <a:rPr lang="hu-HU" b="1" dirty="0" err="1"/>
              <a:t>while</a:t>
            </a:r>
            <a:r>
              <a:rPr lang="hu-HU" dirty="0"/>
              <a:t> </a:t>
            </a:r>
            <a:r>
              <a:rPr lang="hu-HU" i="1" dirty="0"/>
              <a:t>akt</a:t>
            </a:r>
            <a:r>
              <a:rPr lang="hu-HU" dirty="0">
                <a:sym typeface="Symbol"/>
              </a:rPr>
              <a:t></a:t>
            </a:r>
            <a:r>
              <a:rPr lang="hu-HU" i="1" dirty="0"/>
              <a:t>T </a:t>
            </a:r>
            <a:r>
              <a:rPr lang="hu-HU" b="1" dirty="0" err="1"/>
              <a:t>loop</a:t>
            </a:r>
            <a:endParaRPr lang="hu-HU" b="1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75000"/>
            </a:pPr>
            <a:r>
              <a:rPr lang="hu-HU" dirty="0"/>
              <a:t>3.	   </a:t>
            </a:r>
            <a:r>
              <a:rPr lang="hu-HU" i="1" dirty="0"/>
              <a:t>akt</a:t>
            </a:r>
            <a:r>
              <a:rPr lang="hu-HU" dirty="0"/>
              <a:t> </a:t>
            </a:r>
            <a:r>
              <a:rPr lang="hu-HU" i="1" dirty="0">
                <a:sym typeface="Symbol" pitchFamily="18" charset="2"/>
              </a:rPr>
              <a:t>:</a:t>
            </a:r>
            <a:r>
              <a:rPr lang="hu-HU" dirty="0">
                <a:sym typeface="Symbol" pitchFamily="18" charset="2"/>
              </a:rPr>
              <a:t>=</a:t>
            </a:r>
            <a:r>
              <a:rPr lang="hu-HU" dirty="0"/>
              <a:t> </a:t>
            </a:r>
            <a:r>
              <a:rPr lang="hu-HU" b="1" dirty="0" err="1"/>
              <a:t>opt</a:t>
            </a:r>
            <a:r>
              <a:rPr lang="hu-HU" i="1" baseline="-25000" dirty="0" err="1"/>
              <a:t>f</a:t>
            </a:r>
            <a:r>
              <a:rPr lang="hu-HU" dirty="0"/>
              <a:t>( </a:t>
            </a:r>
            <a:r>
              <a:rPr lang="hu-HU" dirty="0">
                <a:sym typeface="Symbol" pitchFamily="18" charset="2"/>
              </a:rPr>
              <a:t>(</a:t>
            </a:r>
            <a:r>
              <a:rPr lang="hu-HU" i="1" dirty="0" err="1"/>
              <a:t>akt</a:t>
            </a:r>
            <a:r>
              <a:rPr lang="hu-HU" dirty="0"/>
              <a:t>)−</a:t>
            </a:r>
            <a:r>
              <a:rPr lang="hu-HU" dirty="0">
                <a:sym typeface="Symbol" pitchFamily="18" charset="2"/>
              </a:rPr>
              <a:t></a:t>
            </a:r>
            <a:r>
              <a:rPr lang="hu-HU" dirty="0"/>
              <a:t>(</a:t>
            </a:r>
            <a:r>
              <a:rPr lang="hu-HU" i="1" dirty="0" err="1"/>
              <a:t>akt</a:t>
            </a:r>
            <a:r>
              <a:rPr lang="hu-HU" dirty="0"/>
              <a:t>) 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hu-HU" dirty="0"/>
              <a:t>4.	</a:t>
            </a:r>
            <a:r>
              <a:rPr lang="hu-HU" b="1" dirty="0" err="1"/>
              <a:t>endloop</a:t>
            </a:r>
            <a:endParaRPr lang="hu-HU" b="1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pic>
        <p:nvPicPr>
          <p:cNvPr id="10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2348880"/>
            <a:ext cx="1475367" cy="102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zövegdoboz 10"/>
          <p:cNvSpPr txBox="1"/>
          <p:nvPr/>
        </p:nvSpPr>
        <p:spPr>
          <a:xfrm>
            <a:off x="899592" y="5301208"/>
            <a:ext cx="77048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hu-HU" sz="2200" dirty="0"/>
              <a:t> </a:t>
            </a:r>
            <a:r>
              <a:rPr lang="hu-HU" sz="2000" dirty="0"/>
              <a:t>Az eredeti hegymászó algoritmus nem zárja ki a szülőre való lépést és nem engedi meg, hogy az aktuális csúcsot egy rosszabb értékű csúcsra cseréljük (ilyenkor a keresés inkább leáll). </a:t>
            </a:r>
            <a:endParaRPr lang="en-US" sz="2000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55576" y="0"/>
            <a:ext cx="468052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sz="1400" dirty="0"/>
              <a:t>ADAT </a:t>
            </a:r>
            <a:r>
              <a:rPr lang="hu-HU" sz="1400" i="1" dirty="0">
                <a:sym typeface="Symbol" pitchFamily="18" charset="2"/>
              </a:rPr>
              <a:t>:=</a:t>
            </a:r>
            <a:r>
              <a:rPr lang="hu-HU" sz="1400" dirty="0">
                <a:sym typeface="Symbol" pitchFamily="18" charset="2"/>
              </a:rPr>
              <a:t> </a:t>
            </a:r>
            <a:r>
              <a:rPr lang="hu-HU" sz="1400" i="1" dirty="0"/>
              <a:t>kezdeti érték</a:t>
            </a:r>
            <a:endParaRPr lang="hu-HU" sz="1400" dirty="0"/>
          </a:p>
          <a:p>
            <a:r>
              <a:rPr lang="hu-HU" sz="1400" b="1" dirty="0" err="1"/>
              <a:t>while</a:t>
            </a:r>
            <a:r>
              <a:rPr lang="hu-HU" sz="1400" b="1" dirty="0"/>
              <a:t> </a:t>
            </a:r>
            <a:r>
              <a:rPr lang="hu-HU" sz="1400" dirty="0"/>
              <a:t> </a:t>
            </a:r>
            <a:r>
              <a:rPr lang="hu-HU" sz="1400" dirty="0">
                <a:sym typeface="Symbol" pitchFamily="18" charset="2"/>
              </a:rPr>
              <a:t></a:t>
            </a:r>
            <a:r>
              <a:rPr lang="hu-HU" sz="1400" i="1" dirty="0" err="1"/>
              <a:t>terminálási</a:t>
            </a:r>
            <a:r>
              <a:rPr lang="hu-HU" sz="1400" i="1" dirty="0"/>
              <a:t> feltétel</a:t>
            </a:r>
            <a:r>
              <a:rPr lang="hu-HU" sz="1400" dirty="0"/>
              <a:t>(ADAT) </a:t>
            </a:r>
            <a:r>
              <a:rPr lang="hu-HU" sz="1400" b="1" dirty="0" err="1"/>
              <a:t>loop</a:t>
            </a:r>
            <a:endParaRPr lang="hu-HU" sz="1400" b="1" dirty="0"/>
          </a:p>
          <a:p>
            <a:r>
              <a:rPr lang="hu-HU" sz="1400" dirty="0"/>
              <a:t>      SELECT SZ FROM </a:t>
            </a:r>
            <a:r>
              <a:rPr lang="hu-HU" sz="1400" i="1" dirty="0"/>
              <a:t>alkalmazható szabályok</a:t>
            </a:r>
          </a:p>
          <a:p>
            <a:r>
              <a:rPr lang="hu-HU" sz="1400" dirty="0"/>
              <a:t>      ADAT </a:t>
            </a:r>
            <a:r>
              <a:rPr lang="hu-HU" sz="1400" i="1" dirty="0">
                <a:sym typeface="Symbol" pitchFamily="18" charset="2"/>
              </a:rPr>
              <a:t>:=</a:t>
            </a:r>
            <a:r>
              <a:rPr lang="hu-HU" sz="1400" dirty="0">
                <a:sym typeface="Symbol" pitchFamily="18" charset="2"/>
              </a:rPr>
              <a:t> </a:t>
            </a:r>
            <a:r>
              <a:rPr lang="hu-HU" sz="1400" dirty="0"/>
              <a:t>SZ(ADAT)</a:t>
            </a:r>
          </a:p>
          <a:p>
            <a:r>
              <a:rPr lang="hu-HU" sz="1400" b="1" dirty="0" err="1"/>
              <a:t>endloop</a:t>
            </a:r>
            <a:endParaRPr lang="hu-HU" sz="1400" b="1" dirty="0"/>
          </a:p>
        </p:txBody>
      </p:sp>
      <p:sp>
        <p:nvSpPr>
          <p:cNvPr id="13" name="2. sz. felirat 12"/>
          <p:cNvSpPr/>
          <p:nvPr/>
        </p:nvSpPr>
        <p:spPr bwMode="auto">
          <a:xfrm>
            <a:off x="2915816" y="4221088"/>
            <a:ext cx="5544616" cy="1152128"/>
          </a:xfrm>
          <a:prstGeom prst="borderCallout2">
            <a:avLst>
              <a:gd name="adj1" fmla="val 18750"/>
              <a:gd name="adj2" fmla="val -1216"/>
              <a:gd name="adj3" fmla="val 18750"/>
              <a:gd name="adj4" fmla="val -6697"/>
              <a:gd name="adj5" fmla="val -19824"/>
              <a:gd name="adj6" fmla="val -13324"/>
            </a:avLst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75000"/>
            </a:pPr>
            <a:r>
              <a:rPr lang="hu-HU" sz="2000" b="1" dirty="0" err="1"/>
              <a:t>if</a:t>
            </a:r>
            <a:r>
              <a:rPr lang="hu-HU" sz="2000" dirty="0"/>
              <a:t>  </a:t>
            </a:r>
            <a:r>
              <a:rPr lang="hu-HU" sz="2000" dirty="0">
                <a:sym typeface="Symbol"/>
              </a:rPr>
              <a:t></a:t>
            </a:r>
            <a:r>
              <a:rPr lang="hu-HU" sz="2000" dirty="0"/>
              <a:t>(</a:t>
            </a:r>
            <a:r>
              <a:rPr lang="hu-HU" sz="2000" i="1" dirty="0"/>
              <a:t>akt</a:t>
            </a:r>
            <a:r>
              <a:rPr lang="hu-HU" sz="2000" dirty="0"/>
              <a:t>) = ∅ </a:t>
            </a:r>
            <a:r>
              <a:rPr lang="hu-HU" sz="2000" b="1" dirty="0" err="1"/>
              <a:t>then</a:t>
            </a:r>
            <a:r>
              <a:rPr lang="hu-HU" sz="2000" b="1" dirty="0"/>
              <a:t> </a:t>
            </a:r>
            <a:r>
              <a:rPr lang="hu-HU" sz="2000" b="1" dirty="0" err="1"/>
              <a:t>return</a:t>
            </a:r>
            <a:r>
              <a:rPr lang="hu-HU" sz="2000" dirty="0"/>
              <a:t> nem talált megoldást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hu-HU" sz="2000" b="1" dirty="0" err="1"/>
              <a:t>if</a:t>
            </a:r>
            <a:r>
              <a:rPr lang="hu-HU" sz="2000" dirty="0"/>
              <a:t>  </a:t>
            </a:r>
            <a:r>
              <a:rPr lang="hu-HU" sz="2000" dirty="0">
                <a:sym typeface="Symbol" pitchFamily="18" charset="2"/>
              </a:rPr>
              <a:t>(</a:t>
            </a:r>
            <a:r>
              <a:rPr lang="hu-HU" sz="2000" i="1" dirty="0"/>
              <a:t>akt</a:t>
            </a:r>
            <a:r>
              <a:rPr lang="hu-HU" sz="2000" dirty="0"/>
              <a:t>)−</a:t>
            </a:r>
            <a:r>
              <a:rPr lang="hu-HU" sz="2000" dirty="0">
                <a:sym typeface="Symbol" pitchFamily="18" charset="2"/>
              </a:rPr>
              <a:t></a:t>
            </a:r>
            <a:r>
              <a:rPr lang="hu-HU" sz="2000" dirty="0"/>
              <a:t>(</a:t>
            </a:r>
            <a:r>
              <a:rPr lang="hu-HU" sz="2000" i="1" dirty="0" err="1"/>
              <a:t>akt</a:t>
            </a:r>
            <a:r>
              <a:rPr lang="hu-HU" sz="2000" dirty="0"/>
              <a:t>) = ∅ </a:t>
            </a:r>
            <a:r>
              <a:rPr lang="hu-HU" sz="2000" b="1" dirty="0" err="1"/>
              <a:t>then</a:t>
            </a:r>
            <a:r>
              <a:rPr lang="hu-HU" sz="2000" dirty="0">
                <a:latin typeface="Cambria Math"/>
                <a:ea typeface="Cambria Math"/>
              </a:rPr>
              <a:t> </a:t>
            </a:r>
            <a:r>
              <a:rPr lang="hu-HU" sz="2000" i="1" dirty="0" err="1"/>
              <a:t>akt</a:t>
            </a:r>
            <a:r>
              <a:rPr lang="hu-HU" sz="2000" dirty="0"/>
              <a:t> </a:t>
            </a:r>
            <a:r>
              <a:rPr lang="hu-HU" sz="2000" i="1" dirty="0">
                <a:sym typeface="Symbol" pitchFamily="18" charset="2"/>
              </a:rPr>
              <a:t>:</a:t>
            </a:r>
            <a:r>
              <a:rPr lang="hu-HU" sz="2000" dirty="0">
                <a:sym typeface="Symbol" pitchFamily="18" charset="2"/>
              </a:rPr>
              <a:t>=</a:t>
            </a:r>
            <a:r>
              <a:rPr lang="hu-HU" sz="2000" dirty="0"/>
              <a:t> </a:t>
            </a:r>
            <a:r>
              <a:rPr lang="hu-HU" sz="2000" dirty="0">
                <a:sym typeface="Symbol" pitchFamily="18" charset="2"/>
              </a:rPr>
              <a:t></a:t>
            </a:r>
            <a:r>
              <a:rPr lang="hu-HU" sz="2000" dirty="0"/>
              <a:t>(</a:t>
            </a:r>
            <a:r>
              <a:rPr lang="hu-HU" sz="2000" i="1" dirty="0" err="1"/>
              <a:t>akt</a:t>
            </a:r>
            <a:r>
              <a:rPr lang="hu-HU" sz="2000" dirty="0"/>
              <a:t>)</a:t>
            </a:r>
            <a:r>
              <a:rPr lang="hu-HU" sz="2000" dirty="0">
                <a:latin typeface="Cambria Math"/>
                <a:ea typeface="Cambria Math"/>
              </a:rPr>
              <a:t> </a:t>
            </a:r>
            <a:endParaRPr lang="hu-HU" sz="2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hu-HU" sz="2000" b="1" dirty="0" err="1"/>
              <a:t>else</a:t>
            </a:r>
            <a:r>
              <a:rPr lang="hu-HU" sz="2000" b="1" dirty="0"/>
              <a:t> </a:t>
            </a:r>
            <a:r>
              <a:rPr lang="hu-HU" sz="2000" i="1" dirty="0"/>
              <a:t>akt</a:t>
            </a:r>
            <a:r>
              <a:rPr lang="hu-HU" sz="2000" dirty="0"/>
              <a:t> </a:t>
            </a:r>
            <a:r>
              <a:rPr lang="hu-HU" sz="2000" i="1" dirty="0">
                <a:sym typeface="Symbol" pitchFamily="18" charset="2"/>
              </a:rPr>
              <a:t>:</a:t>
            </a:r>
            <a:r>
              <a:rPr lang="hu-HU" sz="2000" dirty="0">
                <a:sym typeface="Symbol" pitchFamily="18" charset="2"/>
              </a:rPr>
              <a:t>=</a:t>
            </a:r>
            <a:r>
              <a:rPr lang="hu-HU" sz="2000" dirty="0"/>
              <a:t> </a:t>
            </a:r>
            <a:r>
              <a:rPr lang="hu-HU" sz="2000" b="1" dirty="0" err="1"/>
              <a:t>opt</a:t>
            </a:r>
            <a:r>
              <a:rPr lang="hu-HU" sz="2000" i="1" baseline="-25000" dirty="0" err="1"/>
              <a:t>f</a:t>
            </a:r>
            <a:r>
              <a:rPr lang="hu-HU" sz="2000" dirty="0"/>
              <a:t>(</a:t>
            </a:r>
            <a:r>
              <a:rPr lang="hu-HU" sz="2000" dirty="0">
                <a:sym typeface="Symbol" pitchFamily="18" charset="2"/>
              </a:rPr>
              <a:t>(</a:t>
            </a:r>
            <a:r>
              <a:rPr lang="hu-HU" sz="2000" i="1" dirty="0" err="1"/>
              <a:t>akt</a:t>
            </a:r>
            <a:r>
              <a:rPr lang="hu-HU" sz="2000" dirty="0"/>
              <a:t>)−</a:t>
            </a:r>
            <a:r>
              <a:rPr lang="hu-HU" sz="2000" dirty="0">
                <a:sym typeface="Symbol" pitchFamily="18" charset="2"/>
              </a:rPr>
              <a:t></a:t>
            </a:r>
            <a:r>
              <a:rPr lang="hu-HU" sz="2000" dirty="0"/>
              <a:t>(</a:t>
            </a:r>
            <a:r>
              <a:rPr lang="hu-HU" sz="2000" i="1" dirty="0" err="1"/>
              <a:t>akt</a:t>
            </a:r>
            <a:r>
              <a:rPr lang="hu-HU" sz="2000" dirty="0"/>
              <a:t>))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026"/>
          <p:cNvSpPr>
            <a:spLocks noChangeShapeType="1"/>
          </p:cNvSpPr>
          <p:nvPr/>
        </p:nvSpPr>
        <p:spPr bwMode="auto">
          <a:xfrm flipH="1">
            <a:off x="1066800" y="882650"/>
            <a:ext cx="3467100" cy="544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1267" name="Line 1027"/>
          <p:cNvSpPr>
            <a:spLocks noChangeShapeType="1"/>
          </p:cNvSpPr>
          <p:nvPr/>
        </p:nvSpPr>
        <p:spPr bwMode="auto">
          <a:xfrm flipV="1">
            <a:off x="1066800" y="6324600"/>
            <a:ext cx="708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1268" name="Line 1028"/>
          <p:cNvSpPr>
            <a:spLocks noChangeShapeType="1"/>
          </p:cNvSpPr>
          <p:nvPr/>
        </p:nvSpPr>
        <p:spPr bwMode="auto">
          <a:xfrm>
            <a:off x="4572000" y="838200"/>
            <a:ext cx="3581400" cy="548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1269" name="Line 1029"/>
          <p:cNvSpPr>
            <a:spLocks noChangeShapeType="1"/>
          </p:cNvSpPr>
          <p:nvPr/>
        </p:nvSpPr>
        <p:spPr bwMode="auto">
          <a:xfrm flipV="1">
            <a:off x="4054475" y="1655763"/>
            <a:ext cx="1004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1270" name="Line 1030"/>
          <p:cNvSpPr>
            <a:spLocks noChangeShapeType="1"/>
          </p:cNvSpPr>
          <p:nvPr/>
        </p:nvSpPr>
        <p:spPr bwMode="auto">
          <a:xfrm>
            <a:off x="1600200" y="5487988"/>
            <a:ext cx="609600" cy="83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1271" name="Line 1031"/>
          <p:cNvSpPr>
            <a:spLocks noChangeShapeType="1"/>
          </p:cNvSpPr>
          <p:nvPr/>
        </p:nvSpPr>
        <p:spPr bwMode="auto">
          <a:xfrm flipH="1">
            <a:off x="7010400" y="5451475"/>
            <a:ext cx="552450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1272" name="Line 1032"/>
          <p:cNvSpPr>
            <a:spLocks noChangeShapeType="1"/>
          </p:cNvSpPr>
          <p:nvPr/>
        </p:nvSpPr>
        <p:spPr bwMode="auto">
          <a:xfrm>
            <a:off x="3048000" y="3201988"/>
            <a:ext cx="304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1273" name="Line 1033"/>
          <p:cNvSpPr>
            <a:spLocks noChangeShapeType="1"/>
          </p:cNvSpPr>
          <p:nvPr/>
        </p:nvSpPr>
        <p:spPr bwMode="auto">
          <a:xfrm flipH="1">
            <a:off x="5029200" y="4019550"/>
            <a:ext cx="156845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1274" name="Line 1034"/>
          <p:cNvSpPr>
            <a:spLocks noChangeShapeType="1"/>
          </p:cNvSpPr>
          <p:nvPr/>
        </p:nvSpPr>
        <p:spPr bwMode="auto">
          <a:xfrm>
            <a:off x="2479675" y="4064000"/>
            <a:ext cx="1711325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1275" name="Line 1035"/>
          <p:cNvSpPr>
            <a:spLocks noChangeShapeType="1"/>
          </p:cNvSpPr>
          <p:nvPr/>
        </p:nvSpPr>
        <p:spPr bwMode="auto">
          <a:xfrm>
            <a:off x="6096000" y="4725988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1276" name="Line 1036"/>
          <p:cNvSpPr>
            <a:spLocks noChangeShapeType="1"/>
          </p:cNvSpPr>
          <p:nvPr/>
        </p:nvSpPr>
        <p:spPr bwMode="auto">
          <a:xfrm>
            <a:off x="5562600" y="5487988"/>
            <a:ext cx="685800" cy="83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1277" name="Line 1037"/>
          <p:cNvSpPr>
            <a:spLocks noChangeShapeType="1"/>
          </p:cNvSpPr>
          <p:nvPr/>
        </p:nvSpPr>
        <p:spPr bwMode="auto">
          <a:xfrm>
            <a:off x="3581400" y="2363788"/>
            <a:ext cx="609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1278" name="Line 1038"/>
          <p:cNvSpPr>
            <a:spLocks noChangeShapeType="1"/>
          </p:cNvSpPr>
          <p:nvPr/>
        </p:nvSpPr>
        <p:spPr bwMode="auto">
          <a:xfrm flipH="1">
            <a:off x="4953000" y="2363788"/>
            <a:ext cx="609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1279" name="Line 1039"/>
          <p:cNvSpPr>
            <a:spLocks noChangeShapeType="1"/>
          </p:cNvSpPr>
          <p:nvPr/>
        </p:nvSpPr>
        <p:spPr bwMode="auto">
          <a:xfrm>
            <a:off x="2057400" y="472598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1280" name="Line 1040"/>
          <p:cNvSpPr>
            <a:spLocks noChangeShapeType="1"/>
          </p:cNvSpPr>
          <p:nvPr/>
        </p:nvSpPr>
        <p:spPr bwMode="auto">
          <a:xfrm flipH="1">
            <a:off x="3048000" y="5487988"/>
            <a:ext cx="533400" cy="771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1281" name="Text Box 1041"/>
          <p:cNvSpPr txBox="1">
            <a:spLocks noChangeArrowheads="1"/>
          </p:cNvSpPr>
          <p:nvPr/>
        </p:nvSpPr>
        <p:spPr bwMode="auto">
          <a:xfrm>
            <a:off x="4032250" y="458788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[3,3,3]</a:t>
            </a:r>
          </a:p>
        </p:txBody>
      </p:sp>
      <p:sp>
        <p:nvSpPr>
          <p:cNvPr id="11282" name="Text Box 1042"/>
          <p:cNvSpPr txBox="1">
            <a:spLocks noChangeArrowheads="1"/>
          </p:cNvSpPr>
          <p:nvPr/>
        </p:nvSpPr>
        <p:spPr bwMode="auto">
          <a:xfrm>
            <a:off x="7183438" y="4438650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[3,2,1]</a:t>
            </a:r>
          </a:p>
        </p:txBody>
      </p:sp>
      <p:sp>
        <p:nvSpPr>
          <p:cNvPr id="11283" name="Text Box 1043"/>
          <p:cNvSpPr txBox="1">
            <a:spLocks noChangeArrowheads="1"/>
          </p:cNvSpPr>
          <p:nvPr/>
        </p:nvSpPr>
        <p:spPr bwMode="auto">
          <a:xfrm>
            <a:off x="5095875" y="1311275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[1,3,3]</a:t>
            </a:r>
          </a:p>
        </p:txBody>
      </p:sp>
      <p:sp>
        <p:nvSpPr>
          <p:cNvPr id="11284" name="Text Box 1044"/>
          <p:cNvSpPr txBox="1">
            <a:spLocks noChangeArrowheads="1"/>
          </p:cNvSpPr>
          <p:nvPr/>
        </p:nvSpPr>
        <p:spPr bwMode="auto">
          <a:xfrm>
            <a:off x="5530850" y="2044700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[1,2,3]</a:t>
            </a:r>
          </a:p>
        </p:txBody>
      </p:sp>
      <p:sp>
        <p:nvSpPr>
          <p:cNvPr id="11285" name="Text Box 1045"/>
          <p:cNvSpPr txBox="1">
            <a:spLocks noChangeArrowheads="1"/>
          </p:cNvSpPr>
          <p:nvPr/>
        </p:nvSpPr>
        <p:spPr bwMode="auto">
          <a:xfrm>
            <a:off x="6157913" y="2833688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[2,2,3]</a:t>
            </a:r>
          </a:p>
        </p:txBody>
      </p:sp>
      <p:sp>
        <p:nvSpPr>
          <p:cNvPr id="11286" name="Text Box 1046"/>
          <p:cNvSpPr txBox="1">
            <a:spLocks noChangeArrowheads="1"/>
          </p:cNvSpPr>
          <p:nvPr/>
        </p:nvSpPr>
        <p:spPr bwMode="auto">
          <a:xfrm>
            <a:off x="6699250" y="3654425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[2,2,1]</a:t>
            </a:r>
          </a:p>
        </p:txBody>
      </p:sp>
      <p:sp>
        <p:nvSpPr>
          <p:cNvPr id="11287" name="Text Box 1047"/>
          <p:cNvSpPr txBox="1">
            <a:spLocks noChangeArrowheads="1"/>
          </p:cNvSpPr>
          <p:nvPr/>
        </p:nvSpPr>
        <p:spPr bwMode="auto">
          <a:xfrm>
            <a:off x="7651750" y="5102225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[3,1,1]</a:t>
            </a:r>
          </a:p>
        </p:txBody>
      </p:sp>
      <p:sp>
        <p:nvSpPr>
          <p:cNvPr id="11288" name="Text Box 1048"/>
          <p:cNvSpPr txBox="1">
            <a:spLocks noChangeArrowheads="1"/>
          </p:cNvSpPr>
          <p:nvPr/>
        </p:nvSpPr>
        <p:spPr bwMode="auto">
          <a:xfrm>
            <a:off x="8116888" y="5949950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[1,1,1]</a:t>
            </a:r>
          </a:p>
        </p:txBody>
      </p:sp>
      <p:sp>
        <p:nvSpPr>
          <p:cNvPr id="11289" name="Text Box 1049"/>
          <p:cNvSpPr txBox="1">
            <a:spLocks noChangeArrowheads="1"/>
          </p:cNvSpPr>
          <p:nvPr/>
        </p:nvSpPr>
        <p:spPr bwMode="auto">
          <a:xfrm>
            <a:off x="2825750" y="1298575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[2,3,3]</a:t>
            </a:r>
          </a:p>
        </p:txBody>
      </p:sp>
      <p:sp>
        <p:nvSpPr>
          <p:cNvPr id="11290" name="Text Box 1050"/>
          <p:cNvSpPr txBox="1">
            <a:spLocks noChangeArrowheads="1"/>
          </p:cNvSpPr>
          <p:nvPr/>
        </p:nvSpPr>
        <p:spPr bwMode="auto">
          <a:xfrm>
            <a:off x="2471738" y="2076450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[2,1,3]</a:t>
            </a:r>
          </a:p>
        </p:txBody>
      </p:sp>
      <p:sp>
        <p:nvSpPr>
          <p:cNvPr id="11291" name="Text Box 1051"/>
          <p:cNvSpPr txBox="1">
            <a:spLocks noChangeArrowheads="1"/>
          </p:cNvSpPr>
          <p:nvPr/>
        </p:nvSpPr>
        <p:spPr bwMode="auto">
          <a:xfrm>
            <a:off x="1997075" y="2887663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[1,1,3]</a:t>
            </a:r>
          </a:p>
        </p:txBody>
      </p:sp>
      <p:sp>
        <p:nvSpPr>
          <p:cNvPr id="11292" name="Text Box 1052"/>
          <p:cNvSpPr txBox="1">
            <a:spLocks noChangeArrowheads="1"/>
          </p:cNvSpPr>
          <p:nvPr/>
        </p:nvSpPr>
        <p:spPr bwMode="auto">
          <a:xfrm>
            <a:off x="3549650" y="3292475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[3,1,3]</a:t>
            </a:r>
          </a:p>
        </p:txBody>
      </p:sp>
      <p:sp>
        <p:nvSpPr>
          <p:cNvPr id="11293" name="Text Box 1053"/>
          <p:cNvSpPr txBox="1">
            <a:spLocks noChangeArrowheads="1"/>
          </p:cNvSpPr>
          <p:nvPr/>
        </p:nvSpPr>
        <p:spPr bwMode="auto">
          <a:xfrm>
            <a:off x="4654550" y="3289300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[3,2,3]</a:t>
            </a:r>
          </a:p>
        </p:txBody>
      </p:sp>
      <p:sp>
        <p:nvSpPr>
          <p:cNvPr id="11294" name="Text Box 1054"/>
          <p:cNvSpPr txBox="1">
            <a:spLocks noChangeArrowheads="1"/>
          </p:cNvSpPr>
          <p:nvPr/>
        </p:nvSpPr>
        <p:spPr bwMode="auto">
          <a:xfrm>
            <a:off x="0" y="6073775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[2,2,2]</a:t>
            </a:r>
          </a:p>
        </p:txBody>
      </p:sp>
      <p:sp>
        <p:nvSpPr>
          <p:cNvPr id="11295" name="Text Box 1055"/>
          <p:cNvSpPr txBox="1">
            <a:spLocks noChangeArrowheads="1"/>
          </p:cNvSpPr>
          <p:nvPr/>
        </p:nvSpPr>
        <p:spPr bwMode="auto">
          <a:xfrm>
            <a:off x="520700" y="5167313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[3,2,2]</a:t>
            </a:r>
          </a:p>
        </p:txBody>
      </p:sp>
      <p:sp>
        <p:nvSpPr>
          <p:cNvPr id="11296" name="Text Box 1056"/>
          <p:cNvSpPr txBox="1">
            <a:spLocks noChangeArrowheads="1"/>
          </p:cNvSpPr>
          <p:nvPr/>
        </p:nvSpPr>
        <p:spPr bwMode="auto">
          <a:xfrm>
            <a:off x="1449388" y="3713163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[1,1,2]</a:t>
            </a:r>
          </a:p>
        </p:txBody>
      </p:sp>
      <p:sp>
        <p:nvSpPr>
          <p:cNvPr id="11297" name="Text Box 1057"/>
          <p:cNvSpPr txBox="1">
            <a:spLocks noChangeArrowheads="1"/>
          </p:cNvSpPr>
          <p:nvPr/>
        </p:nvSpPr>
        <p:spPr bwMode="auto">
          <a:xfrm>
            <a:off x="1001713" y="4413250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[3,1,2]</a:t>
            </a:r>
          </a:p>
        </p:txBody>
      </p:sp>
      <p:sp>
        <p:nvSpPr>
          <p:cNvPr id="11298" name="Text Box 1058"/>
          <p:cNvSpPr txBox="1">
            <a:spLocks noChangeArrowheads="1"/>
          </p:cNvSpPr>
          <p:nvPr/>
        </p:nvSpPr>
        <p:spPr bwMode="auto">
          <a:xfrm>
            <a:off x="3560763" y="6372225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[3,3,2]</a:t>
            </a:r>
          </a:p>
        </p:txBody>
      </p:sp>
      <p:sp>
        <p:nvSpPr>
          <p:cNvPr id="11299" name="Text Box 1059"/>
          <p:cNvSpPr txBox="1">
            <a:spLocks noChangeArrowheads="1"/>
          </p:cNvSpPr>
          <p:nvPr/>
        </p:nvSpPr>
        <p:spPr bwMode="auto">
          <a:xfrm>
            <a:off x="4508500" y="6400800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[3,3,1]</a:t>
            </a:r>
          </a:p>
        </p:txBody>
      </p:sp>
      <p:sp>
        <p:nvSpPr>
          <p:cNvPr id="11300" name="Text Box 1060"/>
          <p:cNvSpPr txBox="1">
            <a:spLocks noChangeArrowheads="1"/>
          </p:cNvSpPr>
          <p:nvPr/>
        </p:nvSpPr>
        <p:spPr bwMode="auto">
          <a:xfrm>
            <a:off x="5627688" y="6394450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[2,3,1]</a:t>
            </a:r>
          </a:p>
        </p:txBody>
      </p:sp>
      <p:sp>
        <p:nvSpPr>
          <p:cNvPr id="11301" name="Text Box 1061"/>
          <p:cNvSpPr txBox="1">
            <a:spLocks noChangeArrowheads="1"/>
          </p:cNvSpPr>
          <p:nvPr/>
        </p:nvSpPr>
        <p:spPr bwMode="auto">
          <a:xfrm>
            <a:off x="6735763" y="6370638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[2,1,1]</a:t>
            </a:r>
          </a:p>
        </p:txBody>
      </p:sp>
      <p:sp>
        <p:nvSpPr>
          <p:cNvPr id="11302" name="Text Box 1062"/>
          <p:cNvSpPr txBox="1">
            <a:spLocks noChangeArrowheads="1"/>
          </p:cNvSpPr>
          <p:nvPr/>
        </p:nvSpPr>
        <p:spPr bwMode="auto">
          <a:xfrm>
            <a:off x="1530350" y="6391275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[1,2,2]</a:t>
            </a:r>
          </a:p>
        </p:txBody>
      </p:sp>
      <p:sp>
        <p:nvSpPr>
          <p:cNvPr id="11303" name="Text Box 1063"/>
          <p:cNvSpPr txBox="1">
            <a:spLocks noChangeArrowheads="1"/>
          </p:cNvSpPr>
          <p:nvPr/>
        </p:nvSpPr>
        <p:spPr bwMode="auto">
          <a:xfrm>
            <a:off x="2497138" y="6365875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[1,3,2]</a:t>
            </a:r>
          </a:p>
        </p:txBody>
      </p:sp>
      <p:sp>
        <p:nvSpPr>
          <p:cNvPr id="11304" name="Text Box 1064"/>
          <p:cNvSpPr txBox="1">
            <a:spLocks noChangeArrowheads="1"/>
          </p:cNvSpPr>
          <p:nvPr/>
        </p:nvSpPr>
        <p:spPr bwMode="auto">
          <a:xfrm>
            <a:off x="3613150" y="5084763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[2,3,2]</a:t>
            </a:r>
          </a:p>
        </p:txBody>
      </p:sp>
      <p:sp>
        <p:nvSpPr>
          <p:cNvPr id="11305" name="Text Box 1065"/>
          <p:cNvSpPr txBox="1">
            <a:spLocks noChangeArrowheads="1"/>
          </p:cNvSpPr>
          <p:nvPr/>
        </p:nvSpPr>
        <p:spPr bwMode="auto">
          <a:xfrm>
            <a:off x="3084513" y="4397375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[2,1,2]</a:t>
            </a:r>
          </a:p>
        </p:txBody>
      </p:sp>
      <p:sp>
        <p:nvSpPr>
          <p:cNvPr id="11306" name="Text Box 1066"/>
          <p:cNvSpPr txBox="1">
            <a:spLocks noChangeArrowheads="1"/>
          </p:cNvSpPr>
          <p:nvPr/>
        </p:nvSpPr>
        <p:spPr bwMode="auto">
          <a:xfrm>
            <a:off x="5041900" y="4379913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[1,2,1]</a:t>
            </a:r>
          </a:p>
        </p:txBody>
      </p:sp>
      <p:sp>
        <p:nvSpPr>
          <p:cNvPr id="11307" name="Text Box 1067"/>
          <p:cNvSpPr txBox="1">
            <a:spLocks noChangeArrowheads="1"/>
          </p:cNvSpPr>
          <p:nvPr/>
        </p:nvSpPr>
        <p:spPr bwMode="auto">
          <a:xfrm>
            <a:off x="4602163" y="5086350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[1,3,1]</a:t>
            </a:r>
          </a:p>
        </p:txBody>
      </p:sp>
      <p:sp>
        <p:nvSpPr>
          <p:cNvPr id="260141" name="Line 1069"/>
          <p:cNvSpPr>
            <a:spLocks noChangeShapeType="1"/>
          </p:cNvSpPr>
          <p:nvPr/>
        </p:nvSpPr>
        <p:spPr bwMode="auto">
          <a:xfrm flipV="1">
            <a:off x="7086600" y="6324600"/>
            <a:ext cx="1066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42" name="Line 1070"/>
          <p:cNvSpPr>
            <a:spLocks noChangeShapeType="1"/>
          </p:cNvSpPr>
          <p:nvPr/>
        </p:nvSpPr>
        <p:spPr bwMode="auto">
          <a:xfrm>
            <a:off x="5105400" y="1600200"/>
            <a:ext cx="53340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43" name="Line 1071"/>
          <p:cNvSpPr>
            <a:spLocks noChangeShapeType="1"/>
          </p:cNvSpPr>
          <p:nvPr/>
        </p:nvSpPr>
        <p:spPr bwMode="auto">
          <a:xfrm>
            <a:off x="5562600" y="2362200"/>
            <a:ext cx="53340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44" name="Line 1072"/>
          <p:cNvSpPr>
            <a:spLocks noChangeShapeType="1"/>
          </p:cNvSpPr>
          <p:nvPr/>
        </p:nvSpPr>
        <p:spPr bwMode="auto">
          <a:xfrm>
            <a:off x="6096000" y="3200400"/>
            <a:ext cx="492125" cy="762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45" name="Line 1073"/>
          <p:cNvSpPr>
            <a:spLocks noChangeShapeType="1"/>
          </p:cNvSpPr>
          <p:nvPr/>
        </p:nvSpPr>
        <p:spPr bwMode="auto">
          <a:xfrm flipH="1">
            <a:off x="5562600" y="4724400"/>
            <a:ext cx="533400" cy="762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46" name="Line 1074"/>
          <p:cNvSpPr>
            <a:spLocks noChangeShapeType="1"/>
          </p:cNvSpPr>
          <p:nvPr/>
        </p:nvSpPr>
        <p:spPr bwMode="auto">
          <a:xfrm flipV="1">
            <a:off x="6248400" y="6324600"/>
            <a:ext cx="838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47" name="Line 1075"/>
          <p:cNvSpPr>
            <a:spLocks noChangeShapeType="1"/>
          </p:cNvSpPr>
          <p:nvPr/>
        </p:nvSpPr>
        <p:spPr bwMode="auto">
          <a:xfrm>
            <a:off x="4572000" y="838200"/>
            <a:ext cx="533400" cy="762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48" name="Line 1076"/>
          <p:cNvSpPr>
            <a:spLocks noChangeShapeType="1"/>
          </p:cNvSpPr>
          <p:nvPr/>
        </p:nvSpPr>
        <p:spPr bwMode="auto">
          <a:xfrm flipH="1">
            <a:off x="6096000" y="3962400"/>
            <a:ext cx="533400" cy="762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49" name="Line 1077"/>
          <p:cNvSpPr>
            <a:spLocks noChangeShapeType="1"/>
          </p:cNvSpPr>
          <p:nvPr/>
        </p:nvSpPr>
        <p:spPr bwMode="auto">
          <a:xfrm>
            <a:off x="5562600" y="5486400"/>
            <a:ext cx="68580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50" name="Line 1078"/>
          <p:cNvSpPr>
            <a:spLocks noChangeShapeType="1"/>
          </p:cNvSpPr>
          <p:nvPr/>
        </p:nvSpPr>
        <p:spPr bwMode="auto">
          <a:xfrm flipV="1">
            <a:off x="7086600" y="6324600"/>
            <a:ext cx="1066800" cy="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51" name="Line 1079"/>
          <p:cNvSpPr>
            <a:spLocks noChangeShapeType="1"/>
          </p:cNvSpPr>
          <p:nvPr/>
        </p:nvSpPr>
        <p:spPr bwMode="auto">
          <a:xfrm>
            <a:off x="5105400" y="1600200"/>
            <a:ext cx="533400" cy="8382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52" name="Line 1080"/>
          <p:cNvSpPr>
            <a:spLocks noChangeShapeType="1"/>
          </p:cNvSpPr>
          <p:nvPr/>
        </p:nvSpPr>
        <p:spPr bwMode="auto">
          <a:xfrm>
            <a:off x="5562600" y="2362200"/>
            <a:ext cx="533400" cy="8382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53" name="Line 1081"/>
          <p:cNvSpPr>
            <a:spLocks noChangeShapeType="1"/>
          </p:cNvSpPr>
          <p:nvPr/>
        </p:nvSpPr>
        <p:spPr bwMode="auto">
          <a:xfrm>
            <a:off x="6096000" y="3200400"/>
            <a:ext cx="492125" cy="7620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54" name="Line 1082"/>
          <p:cNvSpPr>
            <a:spLocks noChangeShapeType="1"/>
          </p:cNvSpPr>
          <p:nvPr/>
        </p:nvSpPr>
        <p:spPr bwMode="auto">
          <a:xfrm flipH="1">
            <a:off x="5562600" y="4724400"/>
            <a:ext cx="533400" cy="7620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55" name="Line 1083"/>
          <p:cNvSpPr>
            <a:spLocks noChangeShapeType="1"/>
          </p:cNvSpPr>
          <p:nvPr/>
        </p:nvSpPr>
        <p:spPr bwMode="auto">
          <a:xfrm flipV="1">
            <a:off x="6248400" y="6324600"/>
            <a:ext cx="838200" cy="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56" name="Line 1084"/>
          <p:cNvSpPr>
            <a:spLocks noChangeShapeType="1"/>
          </p:cNvSpPr>
          <p:nvPr/>
        </p:nvSpPr>
        <p:spPr bwMode="auto">
          <a:xfrm>
            <a:off x="4572000" y="838200"/>
            <a:ext cx="533400" cy="7620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57" name="Line 1085"/>
          <p:cNvSpPr>
            <a:spLocks noChangeShapeType="1"/>
          </p:cNvSpPr>
          <p:nvPr/>
        </p:nvSpPr>
        <p:spPr bwMode="auto">
          <a:xfrm flipH="1">
            <a:off x="6096000" y="3962400"/>
            <a:ext cx="533400" cy="7620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58" name="Line 1086"/>
          <p:cNvSpPr>
            <a:spLocks noChangeShapeType="1"/>
          </p:cNvSpPr>
          <p:nvPr/>
        </p:nvSpPr>
        <p:spPr bwMode="auto">
          <a:xfrm>
            <a:off x="5562600" y="5486400"/>
            <a:ext cx="685800" cy="8382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59" name="Line 1087"/>
          <p:cNvSpPr>
            <a:spLocks noChangeShapeType="1"/>
          </p:cNvSpPr>
          <p:nvPr/>
        </p:nvSpPr>
        <p:spPr bwMode="auto">
          <a:xfrm flipH="1">
            <a:off x="2971800" y="5486400"/>
            <a:ext cx="609600" cy="847725"/>
          </a:xfrm>
          <a:prstGeom prst="line">
            <a:avLst/>
          </a:prstGeom>
          <a:noFill/>
          <a:ln w="76200">
            <a:solidFill>
              <a:srgbClr val="03E93A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60" name="Line 1088"/>
          <p:cNvSpPr>
            <a:spLocks noChangeShapeType="1"/>
          </p:cNvSpPr>
          <p:nvPr/>
        </p:nvSpPr>
        <p:spPr bwMode="auto">
          <a:xfrm flipH="1">
            <a:off x="2209800" y="6324600"/>
            <a:ext cx="762000" cy="0"/>
          </a:xfrm>
          <a:prstGeom prst="line">
            <a:avLst/>
          </a:prstGeom>
          <a:noFill/>
          <a:ln w="76200">
            <a:solidFill>
              <a:srgbClr val="03E93A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61" name="Line 1089"/>
          <p:cNvSpPr>
            <a:spLocks noChangeShapeType="1"/>
          </p:cNvSpPr>
          <p:nvPr/>
        </p:nvSpPr>
        <p:spPr bwMode="auto">
          <a:xfrm flipH="1">
            <a:off x="1066800" y="6324600"/>
            <a:ext cx="1143000" cy="0"/>
          </a:xfrm>
          <a:prstGeom prst="line">
            <a:avLst/>
          </a:prstGeom>
          <a:noFill/>
          <a:ln w="76200">
            <a:solidFill>
              <a:srgbClr val="03E93A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62" name="Line 1090"/>
          <p:cNvSpPr>
            <a:spLocks noChangeShapeType="1"/>
          </p:cNvSpPr>
          <p:nvPr/>
        </p:nvSpPr>
        <p:spPr bwMode="auto">
          <a:xfrm>
            <a:off x="2971800" y="4724400"/>
            <a:ext cx="609600" cy="838200"/>
          </a:xfrm>
          <a:prstGeom prst="line">
            <a:avLst/>
          </a:prstGeom>
          <a:noFill/>
          <a:ln w="76200">
            <a:solidFill>
              <a:srgbClr val="03E93A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63" name="Line 1091"/>
          <p:cNvSpPr>
            <a:spLocks noChangeShapeType="1"/>
          </p:cNvSpPr>
          <p:nvPr/>
        </p:nvSpPr>
        <p:spPr bwMode="auto">
          <a:xfrm>
            <a:off x="2514600" y="4114800"/>
            <a:ext cx="457200" cy="609600"/>
          </a:xfrm>
          <a:prstGeom prst="line">
            <a:avLst/>
          </a:prstGeom>
          <a:noFill/>
          <a:ln w="76200">
            <a:solidFill>
              <a:srgbClr val="03E93A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64" name="Line 1092"/>
          <p:cNvSpPr>
            <a:spLocks noChangeShapeType="1"/>
          </p:cNvSpPr>
          <p:nvPr/>
        </p:nvSpPr>
        <p:spPr bwMode="auto">
          <a:xfrm flipH="1">
            <a:off x="2514600" y="3200400"/>
            <a:ext cx="533400" cy="914400"/>
          </a:xfrm>
          <a:prstGeom prst="line">
            <a:avLst/>
          </a:prstGeom>
          <a:noFill/>
          <a:ln w="76200">
            <a:solidFill>
              <a:srgbClr val="03E93A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65" name="Line 1093"/>
          <p:cNvSpPr>
            <a:spLocks noChangeShapeType="1"/>
          </p:cNvSpPr>
          <p:nvPr/>
        </p:nvSpPr>
        <p:spPr bwMode="auto">
          <a:xfrm flipH="1">
            <a:off x="3048000" y="2362200"/>
            <a:ext cx="533400" cy="838200"/>
          </a:xfrm>
          <a:prstGeom prst="line">
            <a:avLst/>
          </a:prstGeom>
          <a:noFill/>
          <a:ln w="76200">
            <a:solidFill>
              <a:srgbClr val="03E93A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66" name="Line 1094"/>
          <p:cNvSpPr>
            <a:spLocks noChangeShapeType="1"/>
          </p:cNvSpPr>
          <p:nvPr/>
        </p:nvSpPr>
        <p:spPr bwMode="auto">
          <a:xfrm flipH="1" flipV="1">
            <a:off x="3581400" y="2362200"/>
            <a:ext cx="609600" cy="838200"/>
          </a:xfrm>
          <a:prstGeom prst="line">
            <a:avLst/>
          </a:prstGeom>
          <a:noFill/>
          <a:ln w="76200">
            <a:solidFill>
              <a:srgbClr val="03E93A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67" name="Line 1095"/>
          <p:cNvSpPr>
            <a:spLocks noChangeShapeType="1"/>
          </p:cNvSpPr>
          <p:nvPr/>
        </p:nvSpPr>
        <p:spPr bwMode="auto">
          <a:xfrm flipV="1">
            <a:off x="3048000" y="3200400"/>
            <a:ext cx="1143000" cy="0"/>
          </a:xfrm>
          <a:prstGeom prst="line">
            <a:avLst/>
          </a:prstGeom>
          <a:noFill/>
          <a:ln w="76200">
            <a:solidFill>
              <a:srgbClr val="03E93A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68" name="Line 1096"/>
          <p:cNvSpPr>
            <a:spLocks noChangeShapeType="1"/>
          </p:cNvSpPr>
          <p:nvPr/>
        </p:nvSpPr>
        <p:spPr bwMode="auto">
          <a:xfrm flipH="1">
            <a:off x="2971800" y="5486400"/>
            <a:ext cx="609600" cy="847725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69" name="Line 1097"/>
          <p:cNvSpPr>
            <a:spLocks noChangeShapeType="1"/>
          </p:cNvSpPr>
          <p:nvPr/>
        </p:nvSpPr>
        <p:spPr bwMode="auto">
          <a:xfrm flipH="1">
            <a:off x="2209800" y="6324600"/>
            <a:ext cx="762000" cy="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70" name="Line 1098"/>
          <p:cNvSpPr>
            <a:spLocks noChangeShapeType="1"/>
          </p:cNvSpPr>
          <p:nvPr/>
        </p:nvSpPr>
        <p:spPr bwMode="auto">
          <a:xfrm flipH="1">
            <a:off x="1066800" y="6324600"/>
            <a:ext cx="1143000" cy="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71" name="Line 1099"/>
          <p:cNvSpPr>
            <a:spLocks noChangeShapeType="1"/>
          </p:cNvSpPr>
          <p:nvPr/>
        </p:nvSpPr>
        <p:spPr bwMode="auto">
          <a:xfrm>
            <a:off x="2971800" y="4724400"/>
            <a:ext cx="609600" cy="8382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72" name="Line 1100"/>
          <p:cNvSpPr>
            <a:spLocks noChangeShapeType="1"/>
          </p:cNvSpPr>
          <p:nvPr/>
        </p:nvSpPr>
        <p:spPr bwMode="auto">
          <a:xfrm>
            <a:off x="2514600" y="4114800"/>
            <a:ext cx="457200" cy="6096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73" name="Line 1101"/>
          <p:cNvSpPr>
            <a:spLocks noChangeShapeType="1"/>
          </p:cNvSpPr>
          <p:nvPr/>
        </p:nvSpPr>
        <p:spPr bwMode="auto">
          <a:xfrm flipH="1">
            <a:off x="2514600" y="3200400"/>
            <a:ext cx="533400" cy="9144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74" name="Line 1102"/>
          <p:cNvSpPr>
            <a:spLocks noChangeShapeType="1"/>
          </p:cNvSpPr>
          <p:nvPr/>
        </p:nvSpPr>
        <p:spPr bwMode="auto">
          <a:xfrm flipH="1">
            <a:off x="3048000" y="2362200"/>
            <a:ext cx="533400" cy="8382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75" name="Line 1103"/>
          <p:cNvSpPr>
            <a:spLocks noChangeShapeType="1"/>
          </p:cNvSpPr>
          <p:nvPr/>
        </p:nvSpPr>
        <p:spPr bwMode="auto">
          <a:xfrm flipH="1" flipV="1">
            <a:off x="3581400" y="2362200"/>
            <a:ext cx="609600" cy="8382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76" name="Line 1104"/>
          <p:cNvSpPr>
            <a:spLocks noChangeShapeType="1"/>
          </p:cNvSpPr>
          <p:nvPr/>
        </p:nvSpPr>
        <p:spPr bwMode="auto">
          <a:xfrm flipV="1">
            <a:off x="3048000" y="3200400"/>
            <a:ext cx="1143000" cy="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77" name="Line 1105"/>
          <p:cNvSpPr>
            <a:spLocks noChangeShapeType="1"/>
          </p:cNvSpPr>
          <p:nvPr/>
        </p:nvSpPr>
        <p:spPr bwMode="auto">
          <a:xfrm flipV="1">
            <a:off x="2514600" y="3200400"/>
            <a:ext cx="533400" cy="914400"/>
          </a:xfrm>
          <a:prstGeom prst="line">
            <a:avLst/>
          </a:prstGeom>
          <a:noFill/>
          <a:ln w="76200">
            <a:solidFill>
              <a:srgbClr val="03E93A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78" name="Line 1106"/>
          <p:cNvSpPr>
            <a:spLocks noChangeShapeType="1"/>
          </p:cNvSpPr>
          <p:nvPr/>
        </p:nvSpPr>
        <p:spPr bwMode="auto">
          <a:xfrm flipV="1">
            <a:off x="2514600" y="3200400"/>
            <a:ext cx="533400" cy="9144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79" name="Line 1107"/>
          <p:cNvSpPr>
            <a:spLocks noChangeShapeType="1"/>
          </p:cNvSpPr>
          <p:nvPr/>
        </p:nvSpPr>
        <p:spPr bwMode="auto">
          <a:xfrm flipV="1">
            <a:off x="2057400" y="4114800"/>
            <a:ext cx="381000" cy="609600"/>
          </a:xfrm>
          <a:prstGeom prst="line">
            <a:avLst/>
          </a:prstGeom>
          <a:noFill/>
          <a:ln w="76200">
            <a:solidFill>
              <a:srgbClr val="03E93A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81" name="Line 1109"/>
          <p:cNvSpPr>
            <a:spLocks noChangeShapeType="1"/>
          </p:cNvSpPr>
          <p:nvPr/>
        </p:nvSpPr>
        <p:spPr bwMode="auto">
          <a:xfrm flipH="1" flipV="1">
            <a:off x="2057400" y="4724400"/>
            <a:ext cx="914400" cy="0"/>
          </a:xfrm>
          <a:prstGeom prst="line">
            <a:avLst/>
          </a:prstGeom>
          <a:noFill/>
          <a:ln w="76200">
            <a:solidFill>
              <a:srgbClr val="03E93A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82" name="Line 1110"/>
          <p:cNvSpPr>
            <a:spLocks noChangeShapeType="1"/>
          </p:cNvSpPr>
          <p:nvPr/>
        </p:nvSpPr>
        <p:spPr bwMode="auto">
          <a:xfrm flipH="1" flipV="1">
            <a:off x="2057400" y="4724400"/>
            <a:ext cx="914400" cy="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83" name="Line 1111"/>
          <p:cNvSpPr>
            <a:spLocks noChangeShapeType="1"/>
          </p:cNvSpPr>
          <p:nvPr/>
        </p:nvSpPr>
        <p:spPr bwMode="auto">
          <a:xfrm flipH="1" flipV="1">
            <a:off x="2514600" y="4114800"/>
            <a:ext cx="457200" cy="609600"/>
          </a:xfrm>
          <a:prstGeom prst="line">
            <a:avLst/>
          </a:prstGeom>
          <a:noFill/>
          <a:ln w="76200">
            <a:solidFill>
              <a:srgbClr val="03E93A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1350" name="Rectangle 1112"/>
          <p:cNvSpPr>
            <a:spLocks noChangeArrowheads="1"/>
          </p:cNvSpPr>
          <p:nvPr/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r"/>
            <a:r>
              <a:rPr lang="hu-HU" sz="3600" i="1">
                <a:solidFill>
                  <a:schemeClr val="tx2"/>
                </a:solidFill>
              </a:rPr>
              <a:t>Hanoi tornyai</a:t>
            </a:r>
            <a:endParaRPr lang="hu-HU" sz="4400">
              <a:solidFill>
                <a:schemeClr val="tx2"/>
              </a:solidFill>
            </a:endParaRPr>
          </a:p>
        </p:txBody>
      </p:sp>
      <p:sp>
        <p:nvSpPr>
          <p:cNvPr id="260186" name="Line 1114"/>
          <p:cNvSpPr>
            <a:spLocks noChangeShapeType="1"/>
          </p:cNvSpPr>
          <p:nvPr/>
        </p:nvSpPr>
        <p:spPr bwMode="auto">
          <a:xfrm flipH="1" flipV="1">
            <a:off x="2514600" y="4114800"/>
            <a:ext cx="457200" cy="6096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0187" name="Line 1115"/>
          <p:cNvSpPr>
            <a:spLocks noChangeShapeType="1"/>
          </p:cNvSpPr>
          <p:nvPr/>
        </p:nvSpPr>
        <p:spPr bwMode="auto">
          <a:xfrm flipV="1">
            <a:off x="2057400" y="4114800"/>
            <a:ext cx="381000" cy="609600"/>
          </a:xfrm>
          <a:prstGeom prst="line">
            <a:avLst/>
          </a:prstGeom>
          <a:noFill/>
          <a:ln w="76200">
            <a:solidFill>
              <a:srgbClr val="FFFF99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6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6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6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6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6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6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6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26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6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6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26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6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26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26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26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26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9" dur="500"/>
                                        <p:tgtEl>
                                          <p:spTgt spid="26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4" dur="500"/>
                                        <p:tgtEl>
                                          <p:spTgt spid="26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8" dur="500"/>
                                        <p:tgtEl>
                                          <p:spTgt spid="26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3" dur="500"/>
                                        <p:tgtEl>
                                          <p:spTgt spid="26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26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2" dur="500"/>
                                        <p:tgtEl>
                                          <p:spTgt spid="2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6" dur="500"/>
                                        <p:tgtEl>
                                          <p:spTgt spid="26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1" dur="500"/>
                                        <p:tgtEl>
                                          <p:spTgt spid="2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5" dur="500"/>
                                        <p:tgtEl>
                                          <p:spTgt spid="26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0" dur="500"/>
                                        <p:tgtEl>
                                          <p:spTgt spid="2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4" dur="500"/>
                                        <p:tgtEl>
                                          <p:spTgt spid="26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26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3" dur="500"/>
                                        <p:tgtEl>
                                          <p:spTgt spid="26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8" dur="500"/>
                                        <p:tgtEl>
                                          <p:spTgt spid="26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2" dur="500"/>
                                        <p:tgtEl>
                                          <p:spTgt spid="26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7" dur="500"/>
                                        <p:tgtEl>
                                          <p:spTgt spid="26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1" dur="500"/>
                                        <p:tgtEl>
                                          <p:spTgt spid="26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6" dur="500"/>
                                        <p:tgtEl>
                                          <p:spTgt spid="26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0" dur="500"/>
                                        <p:tgtEl>
                                          <p:spTgt spid="26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5" dur="500"/>
                                        <p:tgtEl>
                                          <p:spTgt spid="26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9" dur="500"/>
                                        <p:tgtEl>
                                          <p:spTgt spid="26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4" dur="500"/>
                                        <p:tgtEl>
                                          <p:spTgt spid="26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8" dur="500"/>
                                        <p:tgtEl>
                                          <p:spTgt spid="26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3" dur="500"/>
                                        <p:tgtEl>
                                          <p:spTgt spid="26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7" dur="500"/>
                                        <p:tgtEl>
                                          <p:spTgt spid="26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2" dur="500"/>
                                        <p:tgtEl>
                                          <p:spTgt spid="26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41" grpId="0" animBg="1"/>
      <p:bldP spid="260142" grpId="0" animBg="1"/>
      <p:bldP spid="260143" grpId="0" animBg="1"/>
      <p:bldP spid="260144" grpId="0" animBg="1"/>
      <p:bldP spid="260145" grpId="0" animBg="1"/>
      <p:bldP spid="260146" grpId="0" animBg="1"/>
      <p:bldP spid="260147" grpId="0" animBg="1"/>
      <p:bldP spid="260148" grpId="0" animBg="1"/>
      <p:bldP spid="260149" grpId="0" animBg="1"/>
      <p:bldP spid="260150" grpId="0" animBg="1"/>
      <p:bldP spid="260151" grpId="0" animBg="1"/>
      <p:bldP spid="260152" grpId="0" animBg="1"/>
      <p:bldP spid="260153" grpId="0" animBg="1"/>
      <p:bldP spid="260154" grpId="0" animBg="1"/>
      <p:bldP spid="260155" grpId="0" animBg="1"/>
      <p:bldP spid="260156" grpId="0" animBg="1"/>
      <p:bldP spid="260157" grpId="0" animBg="1"/>
      <p:bldP spid="260158" grpId="0" animBg="1"/>
      <p:bldP spid="260159" grpId="0" animBg="1"/>
      <p:bldP spid="260160" grpId="0" animBg="1"/>
      <p:bldP spid="260161" grpId="0" animBg="1"/>
      <p:bldP spid="260162" grpId="0" animBg="1"/>
      <p:bldP spid="260163" grpId="0" animBg="1"/>
      <p:bldP spid="260164" grpId="0" animBg="1"/>
      <p:bldP spid="260165" grpId="0" animBg="1"/>
      <p:bldP spid="260166" grpId="0" animBg="1"/>
      <p:bldP spid="260167" grpId="0" animBg="1"/>
      <p:bldP spid="260168" grpId="0" animBg="1"/>
      <p:bldP spid="260169" grpId="0" animBg="1"/>
      <p:bldP spid="260170" grpId="0" animBg="1"/>
      <p:bldP spid="260171" grpId="0" animBg="1"/>
      <p:bldP spid="260172" grpId="0" animBg="1"/>
      <p:bldP spid="260173" grpId="0" animBg="1"/>
      <p:bldP spid="260174" grpId="0" animBg="1"/>
      <p:bldP spid="260175" grpId="0" animBg="1"/>
      <p:bldP spid="260176" grpId="0" animBg="1"/>
      <p:bldP spid="260177" grpId="0" animBg="1"/>
      <p:bldP spid="260178" grpId="0" animBg="1"/>
      <p:bldP spid="260179" grpId="0" animBg="1"/>
      <p:bldP spid="260181" grpId="0" animBg="1"/>
      <p:bldP spid="260182" grpId="0" animBg="1"/>
      <p:bldP spid="260183" grpId="0" animBg="1"/>
      <p:bldP spid="260186" grpId="0" animBg="1"/>
      <p:bldP spid="26018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algn="r"/>
            <a:r>
              <a:rPr lang="hu-HU" sz="3600" i="1" dirty="0">
                <a:solidFill>
                  <a:schemeClr val="tx2"/>
                </a:solidFill>
              </a:rPr>
              <a:t>Tabu keresés algoritmusa</a:t>
            </a:r>
            <a:endParaRPr lang="hu-HU" sz="4400" dirty="0">
              <a:solidFill>
                <a:schemeClr val="tx2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27584" y="2564904"/>
            <a:ext cx="7128792" cy="27363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hu-HU" dirty="0"/>
              <a:t>1.	 </a:t>
            </a:r>
            <a:r>
              <a:rPr lang="hu-HU" i="1" dirty="0"/>
              <a:t>akt, </a:t>
            </a:r>
            <a:r>
              <a:rPr lang="hu-HU" i="1" dirty="0" err="1"/>
              <a:t>opt</a:t>
            </a:r>
            <a:r>
              <a:rPr lang="hu-HU" i="1" dirty="0"/>
              <a:t>, Tabu</a:t>
            </a:r>
            <a:r>
              <a:rPr lang="hu-HU" dirty="0"/>
              <a:t> </a:t>
            </a:r>
            <a:r>
              <a:rPr lang="hu-HU" i="1" dirty="0">
                <a:sym typeface="Symbol" pitchFamily="18" charset="2"/>
              </a:rPr>
              <a:t>:</a:t>
            </a:r>
            <a:r>
              <a:rPr lang="hu-HU" dirty="0">
                <a:sym typeface="Symbol" pitchFamily="18" charset="2"/>
              </a:rPr>
              <a:t>=</a:t>
            </a:r>
            <a:r>
              <a:rPr lang="hu-HU" dirty="0"/>
              <a:t>  </a:t>
            </a:r>
            <a:r>
              <a:rPr lang="hu-HU" i="1" dirty="0"/>
              <a:t>start, </a:t>
            </a:r>
            <a:r>
              <a:rPr lang="hu-HU" i="1" dirty="0" err="1"/>
              <a:t>start</a:t>
            </a:r>
            <a:r>
              <a:rPr lang="hu-HU" i="1" dirty="0"/>
              <a:t>, </a:t>
            </a:r>
            <a:r>
              <a:rPr lang="hu-HU" dirty="0"/>
              <a:t>∅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hu-HU" dirty="0"/>
              <a:t>2.	</a:t>
            </a:r>
            <a:r>
              <a:rPr lang="hu-HU" b="1" dirty="0" err="1"/>
              <a:t>while</a:t>
            </a:r>
            <a:r>
              <a:rPr lang="hu-HU" dirty="0"/>
              <a:t>  </a:t>
            </a:r>
            <a:r>
              <a:rPr lang="hu-HU" b="1" dirty="0" err="1">
                <a:sym typeface="Symbol"/>
              </a:rPr>
              <a:t>not</a:t>
            </a:r>
            <a:r>
              <a:rPr lang="hu-HU" b="1" dirty="0">
                <a:sym typeface="Symbol"/>
              </a:rPr>
              <a:t> </a:t>
            </a:r>
            <a:r>
              <a:rPr lang="hu-HU" dirty="0">
                <a:sym typeface="Symbol"/>
              </a:rPr>
              <a:t>(</a:t>
            </a:r>
            <a:r>
              <a:rPr lang="hu-HU" i="1" dirty="0" err="1"/>
              <a:t>opt</a:t>
            </a:r>
            <a:r>
              <a:rPr lang="hu-HU" dirty="0">
                <a:sym typeface="Symbol"/>
              </a:rPr>
              <a:t></a:t>
            </a:r>
            <a:r>
              <a:rPr lang="hu-HU" i="1" dirty="0"/>
              <a:t>T </a:t>
            </a:r>
            <a:r>
              <a:rPr lang="en-US" b="1" dirty="0"/>
              <a:t>or</a:t>
            </a:r>
            <a:r>
              <a:rPr lang="hu-HU" i="1" dirty="0">
                <a:sym typeface="Symbol"/>
              </a:rPr>
              <a:t> </a:t>
            </a:r>
            <a:r>
              <a:rPr lang="hu-HU" i="1" dirty="0" err="1">
                <a:sym typeface="Symbol"/>
              </a:rPr>
              <a:t>opt</a:t>
            </a:r>
            <a:r>
              <a:rPr lang="hu-HU" i="1" dirty="0">
                <a:sym typeface="Symbol"/>
              </a:rPr>
              <a:t> </a:t>
            </a:r>
            <a:r>
              <a:rPr lang="hu-HU" dirty="0">
                <a:sym typeface="Symbol"/>
              </a:rPr>
              <a:t>régóta nem változik)</a:t>
            </a:r>
            <a:r>
              <a:rPr lang="hu-HU" i="1" dirty="0"/>
              <a:t> </a:t>
            </a:r>
            <a:r>
              <a:rPr lang="hu-HU" b="1" dirty="0" err="1"/>
              <a:t>loop</a:t>
            </a:r>
            <a:endParaRPr lang="hu-HU" b="1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hu-HU" dirty="0"/>
              <a:t>3.	    </a:t>
            </a:r>
            <a:r>
              <a:rPr lang="hu-HU" i="1" dirty="0"/>
              <a:t>akt</a:t>
            </a:r>
            <a:r>
              <a:rPr lang="hu-HU" dirty="0"/>
              <a:t> </a:t>
            </a:r>
            <a:r>
              <a:rPr lang="hu-HU" i="1" dirty="0">
                <a:sym typeface="Symbol" pitchFamily="18" charset="2"/>
              </a:rPr>
              <a:t>:</a:t>
            </a:r>
            <a:r>
              <a:rPr lang="hu-HU" dirty="0">
                <a:sym typeface="Symbol" pitchFamily="18" charset="2"/>
              </a:rPr>
              <a:t>=</a:t>
            </a:r>
            <a:r>
              <a:rPr lang="hu-HU" dirty="0"/>
              <a:t> </a:t>
            </a:r>
            <a:r>
              <a:rPr lang="hu-HU" b="1" dirty="0" err="1"/>
              <a:t>opt</a:t>
            </a:r>
            <a:r>
              <a:rPr lang="hu-HU" i="1" baseline="-25000" dirty="0" err="1"/>
              <a:t>f</a:t>
            </a:r>
            <a:r>
              <a:rPr lang="hu-HU" dirty="0"/>
              <a:t>( </a:t>
            </a:r>
            <a:r>
              <a:rPr lang="hu-HU" dirty="0">
                <a:sym typeface="Symbol" pitchFamily="18" charset="2"/>
              </a:rPr>
              <a:t>(</a:t>
            </a:r>
            <a:r>
              <a:rPr lang="hu-HU" i="1" dirty="0" err="1"/>
              <a:t>akt</a:t>
            </a:r>
            <a:r>
              <a:rPr lang="hu-HU" dirty="0"/>
              <a:t>)−</a:t>
            </a:r>
            <a:r>
              <a:rPr lang="hu-HU" i="1" dirty="0">
                <a:sym typeface="Symbol" pitchFamily="18" charset="2"/>
              </a:rPr>
              <a:t>Tabu </a:t>
            </a:r>
            <a:r>
              <a:rPr lang="hu-HU" dirty="0"/>
              <a:t>) 			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hu-HU" dirty="0"/>
              <a:t>4.     </a:t>
            </a:r>
            <a:r>
              <a:rPr lang="hu-HU" i="1" dirty="0"/>
              <a:t>Tabu </a:t>
            </a:r>
            <a:r>
              <a:rPr lang="hu-HU" i="1" dirty="0">
                <a:sym typeface="Symbol" pitchFamily="18" charset="2"/>
              </a:rPr>
              <a:t>:</a:t>
            </a:r>
            <a:r>
              <a:rPr lang="hu-HU" dirty="0">
                <a:sym typeface="Symbol" pitchFamily="18" charset="2"/>
              </a:rPr>
              <a:t>= Módosít(</a:t>
            </a:r>
            <a:r>
              <a:rPr lang="hu-HU" i="1" dirty="0"/>
              <a:t>akt,Tabu</a:t>
            </a:r>
            <a:r>
              <a:rPr lang="hu-HU" dirty="0">
                <a:sym typeface="Symbol" pitchFamily="18" charset="2"/>
              </a:rPr>
              <a:t>)</a:t>
            </a:r>
            <a:endParaRPr lang="hu-HU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hu-HU" dirty="0"/>
              <a:t>5.	    </a:t>
            </a:r>
            <a:r>
              <a:rPr lang="hu-HU" b="1" dirty="0" err="1"/>
              <a:t>if</a:t>
            </a:r>
            <a:r>
              <a:rPr lang="hu-HU" dirty="0"/>
              <a:t>  </a:t>
            </a:r>
            <a:r>
              <a:rPr lang="hu-HU" i="1" dirty="0"/>
              <a:t>f</a:t>
            </a:r>
            <a:r>
              <a:rPr lang="hu-HU" dirty="0"/>
              <a:t>(</a:t>
            </a:r>
            <a:r>
              <a:rPr lang="hu-HU" i="1" dirty="0"/>
              <a:t>akt</a:t>
            </a:r>
            <a:r>
              <a:rPr lang="hu-HU" dirty="0"/>
              <a:t>) </a:t>
            </a:r>
            <a:r>
              <a:rPr lang="hu-HU" dirty="0">
                <a:sym typeface="Symbol" pitchFamily="18" charset="2"/>
              </a:rPr>
              <a:t>jobb, mint</a:t>
            </a:r>
            <a:r>
              <a:rPr lang="hu-HU" dirty="0"/>
              <a:t> </a:t>
            </a:r>
            <a:r>
              <a:rPr lang="hu-HU" i="1" dirty="0"/>
              <a:t>f</a:t>
            </a:r>
            <a:r>
              <a:rPr lang="hu-HU" dirty="0"/>
              <a:t>(</a:t>
            </a:r>
            <a:r>
              <a:rPr lang="hu-HU" i="1" dirty="0" err="1"/>
              <a:t>opt</a:t>
            </a:r>
            <a:r>
              <a:rPr lang="hu-HU" dirty="0"/>
              <a:t>) </a:t>
            </a:r>
            <a:r>
              <a:rPr lang="hu-HU" b="1" dirty="0" err="1"/>
              <a:t>then</a:t>
            </a:r>
            <a:r>
              <a:rPr lang="hu-HU" dirty="0"/>
              <a:t> </a:t>
            </a:r>
            <a:r>
              <a:rPr lang="hu-HU" i="1" dirty="0" err="1"/>
              <a:t>opt</a:t>
            </a:r>
            <a:r>
              <a:rPr lang="hu-HU" i="1" dirty="0"/>
              <a:t> </a:t>
            </a:r>
            <a:r>
              <a:rPr lang="hu-HU" i="1" dirty="0">
                <a:sym typeface="Symbol" pitchFamily="18" charset="2"/>
              </a:rPr>
              <a:t>:</a:t>
            </a:r>
            <a:r>
              <a:rPr lang="hu-HU" dirty="0">
                <a:sym typeface="Symbol" pitchFamily="18" charset="2"/>
              </a:rPr>
              <a:t>=</a:t>
            </a:r>
            <a:r>
              <a:rPr lang="hu-HU" dirty="0"/>
              <a:t> </a:t>
            </a:r>
            <a:r>
              <a:rPr lang="hu-HU" i="1" dirty="0"/>
              <a:t>akt</a:t>
            </a:r>
            <a:endParaRPr lang="hu-HU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hu-HU" dirty="0"/>
              <a:t>6.</a:t>
            </a:r>
            <a:r>
              <a:rPr lang="hu-HU" b="1" dirty="0"/>
              <a:t>	</a:t>
            </a:r>
            <a:r>
              <a:rPr lang="hu-HU" b="1" dirty="0" err="1"/>
              <a:t>endloop</a:t>
            </a:r>
            <a:endParaRPr lang="hu-HU" b="1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pic>
        <p:nvPicPr>
          <p:cNvPr id="9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1916832"/>
            <a:ext cx="1584176" cy="109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55576" y="0"/>
            <a:ext cx="468052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sz="1400" dirty="0"/>
              <a:t>ADAT </a:t>
            </a:r>
            <a:r>
              <a:rPr lang="hu-HU" sz="1400" i="1" dirty="0">
                <a:sym typeface="Symbol" pitchFamily="18" charset="2"/>
              </a:rPr>
              <a:t>:=</a:t>
            </a:r>
            <a:r>
              <a:rPr lang="hu-HU" sz="1400" dirty="0">
                <a:sym typeface="Symbol" pitchFamily="18" charset="2"/>
              </a:rPr>
              <a:t> </a:t>
            </a:r>
            <a:r>
              <a:rPr lang="hu-HU" sz="1400" i="1" dirty="0"/>
              <a:t>kezdeti érték</a:t>
            </a:r>
            <a:endParaRPr lang="hu-HU" sz="1400" dirty="0"/>
          </a:p>
          <a:p>
            <a:r>
              <a:rPr lang="hu-HU" sz="1400" b="1" dirty="0" err="1"/>
              <a:t>while</a:t>
            </a:r>
            <a:r>
              <a:rPr lang="hu-HU" sz="1400" dirty="0"/>
              <a:t>  </a:t>
            </a:r>
            <a:r>
              <a:rPr lang="hu-HU" sz="1400" dirty="0">
                <a:sym typeface="Symbol" pitchFamily="18" charset="2"/>
              </a:rPr>
              <a:t></a:t>
            </a:r>
            <a:r>
              <a:rPr lang="hu-HU" sz="1400" i="1" dirty="0" err="1"/>
              <a:t>terminálási</a:t>
            </a:r>
            <a:r>
              <a:rPr lang="hu-HU" sz="1400" i="1" dirty="0"/>
              <a:t> feltétel</a:t>
            </a:r>
            <a:r>
              <a:rPr lang="hu-HU" sz="1400" dirty="0"/>
              <a:t>(ADAT) </a:t>
            </a:r>
            <a:r>
              <a:rPr lang="hu-HU" sz="1400" b="1" dirty="0" err="1"/>
              <a:t>loop</a:t>
            </a:r>
            <a:endParaRPr lang="hu-HU" sz="1400" b="1" dirty="0"/>
          </a:p>
          <a:p>
            <a:r>
              <a:rPr lang="hu-HU" sz="1400" dirty="0"/>
              <a:t>      SELECT SZ FROM </a:t>
            </a:r>
            <a:r>
              <a:rPr lang="hu-HU" sz="1400" i="1" dirty="0"/>
              <a:t>alkalmazható szabályok</a:t>
            </a:r>
          </a:p>
          <a:p>
            <a:r>
              <a:rPr lang="hu-HU" sz="1400" dirty="0"/>
              <a:t>      ADAT </a:t>
            </a:r>
            <a:r>
              <a:rPr lang="hu-HU" sz="1400" i="1" dirty="0">
                <a:sym typeface="Symbol" pitchFamily="18" charset="2"/>
              </a:rPr>
              <a:t>:=</a:t>
            </a:r>
            <a:r>
              <a:rPr lang="hu-HU" sz="1400" dirty="0">
                <a:sym typeface="Symbol" pitchFamily="18" charset="2"/>
              </a:rPr>
              <a:t> </a:t>
            </a:r>
            <a:r>
              <a:rPr lang="hu-HU" sz="1400" dirty="0"/>
              <a:t>SZ(ADAT)</a:t>
            </a:r>
          </a:p>
          <a:p>
            <a:r>
              <a:rPr lang="hu-HU" sz="1400" b="1" dirty="0" err="1"/>
              <a:t>endloop</a:t>
            </a:r>
            <a:endParaRPr lang="hu-HU" sz="1400" b="1" dirty="0"/>
          </a:p>
        </p:txBody>
      </p:sp>
      <p:sp>
        <p:nvSpPr>
          <p:cNvPr id="12" name="2. sz. felirat 11"/>
          <p:cNvSpPr/>
          <p:nvPr/>
        </p:nvSpPr>
        <p:spPr bwMode="auto">
          <a:xfrm>
            <a:off x="3419872" y="4941168"/>
            <a:ext cx="5184576" cy="1224136"/>
          </a:xfrm>
          <a:prstGeom prst="borderCallout2">
            <a:avLst>
              <a:gd name="adj1" fmla="val 18750"/>
              <a:gd name="adj2" fmla="val -1216"/>
              <a:gd name="adj3" fmla="val 18750"/>
              <a:gd name="adj4" fmla="val -6697"/>
              <a:gd name="adj5" fmla="val -94963"/>
              <a:gd name="adj6" fmla="val -23411"/>
            </a:avLst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75000"/>
            </a:pPr>
            <a:r>
              <a:rPr lang="hu-HU" sz="2000" b="1" dirty="0" err="1"/>
              <a:t>if</a:t>
            </a:r>
            <a:r>
              <a:rPr lang="hu-HU" sz="2000" dirty="0"/>
              <a:t>  </a:t>
            </a:r>
            <a:r>
              <a:rPr lang="hu-HU" sz="2000" dirty="0">
                <a:sym typeface="Symbol"/>
              </a:rPr>
              <a:t></a:t>
            </a:r>
            <a:r>
              <a:rPr lang="hu-HU" sz="2000" dirty="0"/>
              <a:t>(</a:t>
            </a:r>
            <a:r>
              <a:rPr lang="hu-HU" sz="2000" i="1" dirty="0"/>
              <a:t>akt</a:t>
            </a:r>
            <a:r>
              <a:rPr lang="hu-HU" sz="2000" dirty="0"/>
              <a:t>) = ∅ </a:t>
            </a:r>
            <a:r>
              <a:rPr lang="hu-HU" sz="2000" b="1" dirty="0" err="1"/>
              <a:t>then</a:t>
            </a:r>
            <a:r>
              <a:rPr lang="hu-HU" sz="2000" b="1" dirty="0"/>
              <a:t> </a:t>
            </a:r>
            <a:r>
              <a:rPr lang="hu-HU" sz="2000" b="1" dirty="0" err="1"/>
              <a:t>return</a:t>
            </a:r>
            <a:r>
              <a:rPr lang="hu-HU" sz="2000" dirty="0"/>
              <a:t> nem talált megoldást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hu-HU" sz="2000" b="1" dirty="0" err="1"/>
              <a:t>else</a:t>
            </a:r>
            <a:r>
              <a:rPr lang="hu-HU" sz="2000" b="1" dirty="0"/>
              <a:t> </a:t>
            </a:r>
            <a:r>
              <a:rPr lang="hu-HU" sz="2000" b="1" dirty="0" err="1"/>
              <a:t>if</a:t>
            </a:r>
            <a:r>
              <a:rPr lang="hu-HU" sz="2000" dirty="0"/>
              <a:t>  </a:t>
            </a:r>
            <a:r>
              <a:rPr lang="hu-HU" sz="2000" dirty="0">
                <a:sym typeface="Symbol" pitchFamily="18" charset="2"/>
              </a:rPr>
              <a:t>(</a:t>
            </a:r>
            <a:r>
              <a:rPr lang="hu-HU" sz="2000" i="1" dirty="0"/>
              <a:t>akt</a:t>
            </a:r>
            <a:r>
              <a:rPr lang="hu-HU" sz="2000" dirty="0"/>
              <a:t>)−</a:t>
            </a:r>
            <a:r>
              <a:rPr lang="en-US" sz="2000" i="1" dirty="0" err="1"/>
              <a:t>Tabu</a:t>
            </a:r>
            <a:r>
              <a:rPr lang="hu-HU" sz="2000" dirty="0"/>
              <a:t>) = ∅ </a:t>
            </a:r>
            <a:r>
              <a:rPr lang="hu-HU" sz="2000" b="1" dirty="0" err="1"/>
              <a:t>then</a:t>
            </a:r>
            <a:r>
              <a:rPr lang="hu-HU" sz="2000" b="1" dirty="0"/>
              <a:t> </a:t>
            </a:r>
            <a:r>
              <a:rPr lang="hu-HU" sz="2000" i="1" dirty="0"/>
              <a:t>akt</a:t>
            </a:r>
            <a:r>
              <a:rPr lang="hu-HU" sz="2000" dirty="0"/>
              <a:t> </a:t>
            </a:r>
            <a:r>
              <a:rPr lang="hu-HU" sz="2000" i="1" dirty="0">
                <a:sym typeface="Symbol" pitchFamily="18" charset="2"/>
              </a:rPr>
              <a:t>:</a:t>
            </a:r>
            <a:r>
              <a:rPr lang="hu-HU" sz="2000" dirty="0">
                <a:sym typeface="Symbol" pitchFamily="18" charset="2"/>
              </a:rPr>
              <a:t>=</a:t>
            </a:r>
            <a:r>
              <a:rPr lang="hu-HU" sz="2000" dirty="0"/>
              <a:t> </a:t>
            </a:r>
            <a:r>
              <a:rPr lang="hu-HU" sz="2000" b="1" dirty="0" err="1"/>
              <a:t>opt</a:t>
            </a:r>
            <a:r>
              <a:rPr lang="hu-HU" sz="2000" i="1" baseline="-25000" dirty="0" err="1"/>
              <a:t>f</a:t>
            </a:r>
            <a:r>
              <a:rPr lang="hu-HU" sz="2000" dirty="0"/>
              <a:t>(</a:t>
            </a:r>
            <a:r>
              <a:rPr lang="hu-HU" sz="2000" dirty="0">
                <a:sym typeface="Symbol" pitchFamily="18" charset="2"/>
              </a:rPr>
              <a:t>(</a:t>
            </a:r>
            <a:r>
              <a:rPr lang="hu-HU" sz="2000" i="1" dirty="0" err="1"/>
              <a:t>akt</a:t>
            </a:r>
            <a:r>
              <a:rPr lang="hu-HU" sz="2000" dirty="0"/>
              <a:t>))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hu-HU" sz="2000" b="1" dirty="0" err="1"/>
              <a:t>else</a:t>
            </a:r>
            <a:r>
              <a:rPr lang="hu-HU" sz="2000" b="1" dirty="0"/>
              <a:t> </a:t>
            </a:r>
            <a:r>
              <a:rPr lang="hu-HU" sz="2000" i="1" dirty="0"/>
              <a:t>akt</a:t>
            </a:r>
            <a:r>
              <a:rPr lang="hu-HU" sz="2000" dirty="0"/>
              <a:t> </a:t>
            </a:r>
            <a:r>
              <a:rPr lang="hu-HU" sz="2000" i="1" dirty="0">
                <a:sym typeface="Symbol" pitchFamily="18" charset="2"/>
              </a:rPr>
              <a:t>:</a:t>
            </a:r>
            <a:r>
              <a:rPr lang="hu-HU" sz="2000" dirty="0">
                <a:sym typeface="Symbol" pitchFamily="18" charset="2"/>
              </a:rPr>
              <a:t>=</a:t>
            </a:r>
            <a:r>
              <a:rPr lang="hu-HU" sz="2000" dirty="0"/>
              <a:t> </a:t>
            </a:r>
            <a:r>
              <a:rPr lang="hu-HU" sz="2000" b="1" dirty="0" err="1"/>
              <a:t>opt</a:t>
            </a:r>
            <a:r>
              <a:rPr lang="hu-HU" sz="2000" i="1" baseline="-25000" dirty="0" err="1"/>
              <a:t>f</a:t>
            </a:r>
            <a:r>
              <a:rPr lang="hu-HU" sz="2000" dirty="0"/>
              <a:t>(</a:t>
            </a:r>
            <a:r>
              <a:rPr lang="hu-HU" sz="2000" dirty="0">
                <a:sym typeface="Symbol" pitchFamily="18" charset="2"/>
              </a:rPr>
              <a:t>(</a:t>
            </a:r>
            <a:r>
              <a:rPr lang="hu-HU" sz="2000" i="1" dirty="0"/>
              <a:t>akt</a:t>
            </a:r>
            <a:r>
              <a:rPr lang="hu-HU" sz="2000" dirty="0"/>
              <a:t>)−</a:t>
            </a:r>
            <a:r>
              <a:rPr lang="en-US" sz="2000" i="1" dirty="0"/>
              <a:t> </a:t>
            </a:r>
            <a:r>
              <a:rPr lang="en-US" sz="2000" i="1" dirty="0" err="1"/>
              <a:t>Tabu</a:t>
            </a:r>
            <a:r>
              <a:rPr lang="hu-HU" sz="2000" dirty="0"/>
              <a:t>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 flipH="1">
            <a:off x="1116013" y="836613"/>
            <a:ext cx="3467100" cy="5472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 flipV="1">
            <a:off x="1066800" y="6324600"/>
            <a:ext cx="708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4572000" y="838200"/>
            <a:ext cx="3581400" cy="548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4054475" y="1655763"/>
            <a:ext cx="1004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1600200" y="5487988"/>
            <a:ext cx="609600" cy="83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7010400" y="5451475"/>
            <a:ext cx="552450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3048000" y="3201988"/>
            <a:ext cx="304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H="1">
            <a:off x="5029200" y="4019550"/>
            <a:ext cx="156845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2479675" y="4064000"/>
            <a:ext cx="1711325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6096000" y="4725988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5562600" y="5487988"/>
            <a:ext cx="685800" cy="83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3635375" y="2349500"/>
            <a:ext cx="609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4932363" y="2349500"/>
            <a:ext cx="609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2057400" y="472598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H="1">
            <a:off x="3059113" y="5516563"/>
            <a:ext cx="533400" cy="771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4032250" y="458788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[3,3,3]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7183438" y="4438650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[3,2,1]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095875" y="1311275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[1,3,3]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5530850" y="2044700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[1,2,3]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6157913" y="2833688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[2,2,3]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6699250" y="3654425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[2,2,1]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7651750" y="5102225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[3,1,1]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8116888" y="5949950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[1,1,1]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2825750" y="1298575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[2,3,3]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2471738" y="2076450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[2,1,3]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1997075" y="2887663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[1,1,3]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3549650" y="3292475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[3,1,3]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4654550" y="3289300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[3,2,3]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0" y="6073775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[2,2,2]</a:t>
            </a:r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520700" y="5167313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[3,2,2]</a:t>
            </a:r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1403350" y="3716338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[1,1,2]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1001713" y="4413250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[3,1,2]</a:t>
            </a:r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3560763" y="6372225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[3,3,2]</a:t>
            </a:r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4508500" y="6400800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[3,3,1]</a:t>
            </a:r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5627688" y="6394450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[2,3,1]</a:t>
            </a:r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6735763" y="6370638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[2,1,1]</a:t>
            </a: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1530350" y="6391275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[1,2,2]</a:t>
            </a:r>
          </a:p>
        </p:txBody>
      </p: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2497138" y="6365875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[1,3,2]</a:t>
            </a: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3613150" y="5084763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[2,3,2]</a:t>
            </a:r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3084513" y="4397375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[2,1,2]</a:t>
            </a:r>
          </a:p>
        </p:txBody>
      </p:sp>
      <p:sp>
        <p:nvSpPr>
          <p:cNvPr id="15402" name="Text Box 42"/>
          <p:cNvSpPr txBox="1">
            <a:spLocks noChangeArrowheads="1"/>
          </p:cNvSpPr>
          <p:nvPr/>
        </p:nvSpPr>
        <p:spPr bwMode="auto">
          <a:xfrm>
            <a:off x="5041900" y="4379913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[1,2,1]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4602163" y="5086350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[1,3,1]</a:t>
            </a:r>
          </a:p>
        </p:txBody>
      </p:sp>
      <p:sp>
        <p:nvSpPr>
          <p:cNvPr id="413758" name="Line 62"/>
          <p:cNvSpPr>
            <a:spLocks noChangeShapeType="1"/>
          </p:cNvSpPr>
          <p:nvPr/>
        </p:nvSpPr>
        <p:spPr bwMode="auto">
          <a:xfrm flipH="1">
            <a:off x="2987675" y="5516563"/>
            <a:ext cx="609600" cy="847725"/>
          </a:xfrm>
          <a:prstGeom prst="line">
            <a:avLst/>
          </a:prstGeom>
          <a:noFill/>
          <a:ln w="76200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59" name="Line 63"/>
          <p:cNvSpPr>
            <a:spLocks noChangeShapeType="1"/>
          </p:cNvSpPr>
          <p:nvPr/>
        </p:nvSpPr>
        <p:spPr bwMode="auto">
          <a:xfrm flipH="1">
            <a:off x="2251075" y="6337300"/>
            <a:ext cx="762000" cy="0"/>
          </a:xfrm>
          <a:prstGeom prst="line">
            <a:avLst/>
          </a:prstGeom>
          <a:noFill/>
          <a:ln w="76200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60" name="Line 64"/>
          <p:cNvSpPr>
            <a:spLocks noChangeShapeType="1"/>
          </p:cNvSpPr>
          <p:nvPr/>
        </p:nvSpPr>
        <p:spPr bwMode="auto">
          <a:xfrm flipH="1">
            <a:off x="1108075" y="6337300"/>
            <a:ext cx="1143000" cy="0"/>
          </a:xfrm>
          <a:prstGeom prst="line">
            <a:avLst/>
          </a:prstGeom>
          <a:noFill/>
          <a:ln w="76200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61" name="Line 65"/>
          <p:cNvSpPr>
            <a:spLocks noChangeShapeType="1"/>
          </p:cNvSpPr>
          <p:nvPr/>
        </p:nvSpPr>
        <p:spPr bwMode="auto">
          <a:xfrm>
            <a:off x="3013075" y="4737100"/>
            <a:ext cx="609600" cy="838200"/>
          </a:xfrm>
          <a:prstGeom prst="line">
            <a:avLst/>
          </a:prstGeom>
          <a:noFill/>
          <a:ln w="76200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62" name="Line 66"/>
          <p:cNvSpPr>
            <a:spLocks noChangeShapeType="1"/>
          </p:cNvSpPr>
          <p:nvPr/>
        </p:nvSpPr>
        <p:spPr bwMode="auto">
          <a:xfrm>
            <a:off x="2555875" y="4127500"/>
            <a:ext cx="457200" cy="609600"/>
          </a:xfrm>
          <a:prstGeom prst="line">
            <a:avLst/>
          </a:prstGeom>
          <a:noFill/>
          <a:ln w="76200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63" name="Line 67"/>
          <p:cNvSpPr>
            <a:spLocks noChangeShapeType="1"/>
          </p:cNvSpPr>
          <p:nvPr/>
        </p:nvSpPr>
        <p:spPr bwMode="auto">
          <a:xfrm flipH="1">
            <a:off x="2555875" y="3213100"/>
            <a:ext cx="533400" cy="914400"/>
          </a:xfrm>
          <a:prstGeom prst="line">
            <a:avLst/>
          </a:prstGeom>
          <a:noFill/>
          <a:ln w="76200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64" name="Line 68"/>
          <p:cNvSpPr>
            <a:spLocks noChangeShapeType="1"/>
          </p:cNvSpPr>
          <p:nvPr/>
        </p:nvSpPr>
        <p:spPr bwMode="auto">
          <a:xfrm flipH="1">
            <a:off x="3089275" y="2374900"/>
            <a:ext cx="533400" cy="838200"/>
          </a:xfrm>
          <a:prstGeom prst="line">
            <a:avLst/>
          </a:prstGeom>
          <a:noFill/>
          <a:ln w="76200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65" name="Line 69"/>
          <p:cNvSpPr>
            <a:spLocks noChangeShapeType="1"/>
          </p:cNvSpPr>
          <p:nvPr/>
        </p:nvSpPr>
        <p:spPr bwMode="auto">
          <a:xfrm flipH="1" flipV="1">
            <a:off x="3622675" y="2374900"/>
            <a:ext cx="609600" cy="838200"/>
          </a:xfrm>
          <a:prstGeom prst="line">
            <a:avLst/>
          </a:prstGeom>
          <a:noFill/>
          <a:ln w="76200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67" name="Line 71"/>
          <p:cNvSpPr>
            <a:spLocks noChangeShapeType="1"/>
          </p:cNvSpPr>
          <p:nvPr/>
        </p:nvSpPr>
        <p:spPr bwMode="auto">
          <a:xfrm flipH="1">
            <a:off x="2916238" y="5589588"/>
            <a:ext cx="609600" cy="847725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68" name="Line 72"/>
          <p:cNvSpPr>
            <a:spLocks noChangeShapeType="1"/>
          </p:cNvSpPr>
          <p:nvPr/>
        </p:nvSpPr>
        <p:spPr bwMode="auto">
          <a:xfrm flipH="1">
            <a:off x="2195513" y="6308725"/>
            <a:ext cx="762000" cy="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69" name="Line 73"/>
          <p:cNvSpPr>
            <a:spLocks noChangeShapeType="1"/>
          </p:cNvSpPr>
          <p:nvPr/>
        </p:nvSpPr>
        <p:spPr bwMode="auto">
          <a:xfrm flipH="1">
            <a:off x="1066800" y="6324600"/>
            <a:ext cx="1143000" cy="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70" name="Line 74"/>
          <p:cNvSpPr>
            <a:spLocks noChangeShapeType="1"/>
          </p:cNvSpPr>
          <p:nvPr/>
        </p:nvSpPr>
        <p:spPr bwMode="auto">
          <a:xfrm>
            <a:off x="2987675" y="4724400"/>
            <a:ext cx="609600" cy="8382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71" name="Line 75"/>
          <p:cNvSpPr>
            <a:spLocks noChangeShapeType="1"/>
          </p:cNvSpPr>
          <p:nvPr/>
        </p:nvSpPr>
        <p:spPr bwMode="auto">
          <a:xfrm>
            <a:off x="2514600" y="4114800"/>
            <a:ext cx="457200" cy="6096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72" name="Line 76"/>
          <p:cNvSpPr>
            <a:spLocks noChangeShapeType="1"/>
          </p:cNvSpPr>
          <p:nvPr/>
        </p:nvSpPr>
        <p:spPr bwMode="auto">
          <a:xfrm flipH="1">
            <a:off x="2555875" y="3213100"/>
            <a:ext cx="533400" cy="9144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418" name="Rectangle 86"/>
          <p:cNvSpPr>
            <a:spLocks noChangeArrowheads="1"/>
          </p:cNvSpPr>
          <p:nvPr/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r"/>
            <a:r>
              <a:rPr lang="hu-HU" sz="3600" i="1">
                <a:solidFill>
                  <a:schemeClr val="tx2"/>
                </a:solidFill>
              </a:rPr>
              <a:t>Hanoi tornyai</a:t>
            </a:r>
            <a:endParaRPr lang="hu-HU" sz="4400">
              <a:solidFill>
                <a:schemeClr val="tx2"/>
              </a:solidFill>
            </a:endParaRPr>
          </a:p>
        </p:txBody>
      </p:sp>
      <p:sp>
        <p:nvSpPr>
          <p:cNvPr id="413786" name="Line 90"/>
          <p:cNvSpPr>
            <a:spLocks noChangeShapeType="1"/>
          </p:cNvSpPr>
          <p:nvPr/>
        </p:nvSpPr>
        <p:spPr bwMode="auto">
          <a:xfrm flipH="1">
            <a:off x="4181475" y="3225800"/>
            <a:ext cx="762000" cy="0"/>
          </a:xfrm>
          <a:prstGeom prst="line">
            <a:avLst/>
          </a:prstGeom>
          <a:noFill/>
          <a:ln w="76200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85" name="Line 89"/>
          <p:cNvSpPr>
            <a:spLocks noChangeShapeType="1"/>
          </p:cNvSpPr>
          <p:nvPr/>
        </p:nvSpPr>
        <p:spPr bwMode="auto">
          <a:xfrm flipH="1">
            <a:off x="4140200" y="3213100"/>
            <a:ext cx="762000" cy="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87" name="Line 91"/>
          <p:cNvSpPr>
            <a:spLocks noChangeShapeType="1"/>
          </p:cNvSpPr>
          <p:nvPr/>
        </p:nvSpPr>
        <p:spPr bwMode="auto">
          <a:xfrm flipH="1">
            <a:off x="3059113" y="2420938"/>
            <a:ext cx="533400" cy="8382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88" name="Line 92"/>
          <p:cNvSpPr>
            <a:spLocks noChangeShapeType="1"/>
          </p:cNvSpPr>
          <p:nvPr/>
        </p:nvSpPr>
        <p:spPr bwMode="auto">
          <a:xfrm flipH="1" flipV="1">
            <a:off x="3635375" y="2349500"/>
            <a:ext cx="609600" cy="8382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89" name="Line 93"/>
          <p:cNvSpPr>
            <a:spLocks noChangeShapeType="1"/>
          </p:cNvSpPr>
          <p:nvPr/>
        </p:nvSpPr>
        <p:spPr bwMode="auto">
          <a:xfrm flipH="1">
            <a:off x="4932363" y="2349500"/>
            <a:ext cx="609600" cy="847725"/>
          </a:xfrm>
          <a:prstGeom prst="line">
            <a:avLst/>
          </a:prstGeom>
          <a:noFill/>
          <a:ln w="76200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90" name="Line 94"/>
          <p:cNvSpPr>
            <a:spLocks noChangeShapeType="1"/>
          </p:cNvSpPr>
          <p:nvPr/>
        </p:nvSpPr>
        <p:spPr bwMode="auto">
          <a:xfrm flipH="1">
            <a:off x="4932363" y="2349500"/>
            <a:ext cx="609600" cy="847725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425" name="Line 96"/>
          <p:cNvSpPr>
            <a:spLocks noChangeShapeType="1"/>
          </p:cNvSpPr>
          <p:nvPr/>
        </p:nvSpPr>
        <p:spPr bwMode="auto">
          <a:xfrm>
            <a:off x="5551488" y="5459413"/>
            <a:ext cx="685800" cy="83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93" name="Line 97"/>
          <p:cNvSpPr>
            <a:spLocks noChangeShapeType="1"/>
          </p:cNvSpPr>
          <p:nvPr/>
        </p:nvSpPr>
        <p:spPr bwMode="auto">
          <a:xfrm flipV="1">
            <a:off x="7065963" y="6308725"/>
            <a:ext cx="1066800" cy="0"/>
          </a:xfrm>
          <a:prstGeom prst="line">
            <a:avLst/>
          </a:prstGeom>
          <a:noFill/>
          <a:ln w="76200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94" name="Line 98"/>
          <p:cNvSpPr>
            <a:spLocks noChangeShapeType="1"/>
          </p:cNvSpPr>
          <p:nvPr/>
        </p:nvSpPr>
        <p:spPr bwMode="auto">
          <a:xfrm>
            <a:off x="5551488" y="2333625"/>
            <a:ext cx="533400" cy="838200"/>
          </a:xfrm>
          <a:prstGeom prst="line">
            <a:avLst/>
          </a:prstGeom>
          <a:noFill/>
          <a:ln w="76200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95" name="Line 99"/>
          <p:cNvSpPr>
            <a:spLocks noChangeShapeType="1"/>
          </p:cNvSpPr>
          <p:nvPr/>
        </p:nvSpPr>
        <p:spPr bwMode="auto">
          <a:xfrm>
            <a:off x="6084888" y="3171825"/>
            <a:ext cx="492125" cy="762000"/>
          </a:xfrm>
          <a:prstGeom prst="line">
            <a:avLst/>
          </a:prstGeom>
          <a:noFill/>
          <a:ln w="76200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96" name="Line 100"/>
          <p:cNvSpPr>
            <a:spLocks noChangeShapeType="1"/>
          </p:cNvSpPr>
          <p:nvPr/>
        </p:nvSpPr>
        <p:spPr bwMode="auto">
          <a:xfrm flipH="1">
            <a:off x="5551488" y="4695825"/>
            <a:ext cx="533400" cy="762000"/>
          </a:xfrm>
          <a:prstGeom prst="line">
            <a:avLst/>
          </a:prstGeom>
          <a:noFill/>
          <a:ln w="76200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97" name="Line 101"/>
          <p:cNvSpPr>
            <a:spLocks noChangeShapeType="1"/>
          </p:cNvSpPr>
          <p:nvPr/>
        </p:nvSpPr>
        <p:spPr bwMode="auto">
          <a:xfrm flipV="1">
            <a:off x="6227763" y="6308725"/>
            <a:ext cx="838200" cy="0"/>
          </a:xfrm>
          <a:prstGeom prst="line">
            <a:avLst/>
          </a:prstGeom>
          <a:noFill/>
          <a:ln w="76200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98" name="Line 102"/>
          <p:cNvSpPr>
            <a:spLocks noChangeShapeType="1"/>
          </p:cNvSpPr>
          <p:nvPr/>
        </p:nvSpPr>
        <p:spPr bwMode="auto">
          <a:xfrm flipH="1">
            <a:off x="6084888" y="3933825"/>
            <a:ext cx="533400" cy="762000"/>
          </a:xfrm>
          <a:prstGeom prst="line">
            <a:avLst/>
          </a:prstGeom>
          <a:noFill/>
          <a:ln w="76200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799" name="Line 103"/>
          <p:cNvSpPr>
            <a:spLocks noChangeShapeType="1"/>
          </p:cNvSpPr>
          <p:nvPr/>
        </p:nvSpPr>
        <p:spPr bwMode="auto">
          <a:xfrm>
            <a:off x="5580063" y="5516563"/>
            <a:ext cx="685800" cy="838200"/>
          </a:xfrm>
          <a:prstGeom prst="line">
            <a:avLst/>
          </a:prstGeom>
          <a:noFill/>
          <a:ln w="76200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801" name="Line 105"/>
          <p:cNvSpPr>
            <a:spLocks noChangeShapeType="1"/>
          </p:cNvSpPr>
          <p:nvPr/>
        </p:nvSpPr>
        <p:spPr bwMode="auto">
          <a:xfrm>
            <a:off x="5549900" y="2362200"/>
            <a:ext cx="533400" cy="8382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802" name="Line 106"/>
          <p:cNvSpPr>
            <a:spLocks noChangeShapeType="1"/>
          </p:cNvSpPr>
          <p:nvPr/>
        </p:nvSpPr>
        <p:spPr bwMode="auto">
          <a:xfrm>
            <a:off x="6084888" y="3213100"/>
            <a:ext cx="492125" cy="7620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803" name="Line 107"/>
          <p:cNvSpPr>
            <a:spLocks noChangeShapeType="1"/>
          </p:cNvSpPr>
          <p:nvPr/>
        </p:nvSpPr>
        <p:spPr bwMode="auto">
          <a:xfrm flipH="1">
            <a:off x="5549900" y="4665663"/>
            <a:ext cx="533400" cy="7620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805" name="Line 109"/>
          <p:cNvSpPr>
            <a:spLocks noChangeShapeType="1"/>
          </p:cNvSpPr>
          <p:nvPr/>
        </p:nvSpPr>
        <p:spPr bwMode="auto">
          <a:xfrm flipH="1">
            <a:off x="6054725" y="3946525"/>
            <a:ext cx="533400" cy="7620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806" name="Line 110"/>
          <p:cNvSpPr>
            <a:spLocks noChangeShapeType="1"/>
          </p:cNvSpPr>
          <p:nvPr/>
        </p:nvSpPr>
        <p:spPr bwMode="auto">
          <a:xfrm>
            <a:off x="5549900" y="5529263"/>
            <a:ext cx="685800" cy="8382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3807" name="Text Box 111"/>
          <p:cNvSpPr txBox="1">
            <a:spLocks noChangeArrowheads="1"/>
          </p:cNvSpPr>
          <p:nvPr/>
        </p:nvSpPr>
        <p:spPr bwMode="auto">
          <a:xfrm>
            <a:off x="0" y="6096000"/>
            <a:ext cx="1027113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b="1">
                <a:solidFill>
                  <a:srgbClr val="FF0000"/>
                </a:solidFill>
              </a:rPr>
              <a:t>[2,2,2]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13808" name="Text Box 112"/>
          <p:cNvSpPr txBox="1">
            <a:spLocks noChangeArrowheads="1"/>
          </p:cNvSpPr>
          <p:nvPr/>
        </p:nvSpPr>
        <p:spPr bwMode="auto">
          <a:xfrm>
            <a:off x="0" y="6096000"/>
            <a:ext cx="1027113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>
                <a:solidFill>
                  <a:srgbClr val="996600"/>
                </a:solidFill>
              </a:rPr>
              <a:t>[2,2,2]</a:t>
            </a:r>
          </a:p>
        </p:txBody>
      </p:sp>
      <p:sp>
        <p:nvSpPr>
          <p:cNvPr id="413809" name="Text Box 113"/>
          <p:cNvSpPr txBox="1">
            <a:spLocks noChangeArrowheads="1"/>
          </p:cNvSpPr>
          <p:nvPr/>
        </p:nvSpPr>
        <p:spPr bwMode="auto">
          <a:xfrm>
            <a:off x="1524000" y="6400800"/>
            <a:ext cx="1027113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b="1">
                <a:solidFill>
                  <a:srgbClr val="FF0000"/>
                </a:solidFill>
              </a:rPr>
              <a:t>[1,2,2]</a:t>
            </a:r>
          </a:p>
        </p:txBody>
      </p:sp>
      <p:sp>
        <p:nvSpPr>
          <p:cNvPr id="413810" name="Text Box 114"/>
          <p:cNvSpPr txBox="1">
            <a:spLocks noChangeArrowheads="1"/>
          </p:cNvSpPr>
          <p:nvPr/>
        </p:nvSpPr>
        <p:spPr bwMode="auto">
          <a:xfrm>
            <a:off x="1524000" y="6400800"/>
            <a:ext cx="1027113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>
                <a:solidFill>
                  <a:srgbClr val="996600"/>
                </a:solidFill>
              </a:rPr>
              <a:t>[1,2,2]</a:t>
            </a:r>
          </a:p>
        </p:txBody>
      </p:sp>
      <p:sp>
        <p:nvSpPr>
          <p:cNvPr id="413811" name="Text Box 115"/>
          <p:cNvSpPr txBox="1">
            <a:spLocks noChangeArrowheads="1"/>
          </p:cNvSpPr>
          <p:nvPr/>
        </p:nvSpPr>
        <p:spPr bwMode="auto">
          <a:xfrm>
            <a:off x="1371600" y="3733800"/>
            <a:ext cx="1027113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b="1">
                <a:solidFill>
                  <a:srgbClr val="FF0000"/>
                </a:solidFill>
              </a:rPr>
              <a:t>[1,1,2]</a:t>
            </a:r>
          </a:p>
        </p:txBody>
      </p:sp>
      <p:sp>
        <p:nvSpPr>
          <p:cNvPr id="413812" name="Text Box 116"/>
          <p:cNvSpPr txBox="1">
            <a:spLocks noChangeArrowheads="1"/>
          </p:cNvSpPr>
          <p:nvPr/>
        </p:nvSpPr>
        <p:spPr bwMode="auto">
          <a:xfrm>
            <a:off x="1447800" y="3733800"/>
            <a:ext cx="1027113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>
                <a:solidFill>
                  <a:srgbClr val="996600"/>
                </a:solidFill>
              </a:rPr>
              <a:t>[1,1,2]</a:t>
            </a:r>
          </a:p>
        </p:txBody>
      </p:sp>
      <p:sp>
        <p:nvSpPr>
          <p:cNvPr id="413813" name="Text Box 117"/>
          <p:cNvSpPr txBox="1">
            <a:spLocks noChangeArrowheads="1"/>
          </p:cNvSpPr>
          <p:nvPr/>
        </p:nvSpPr>
        <p:spPr bwMode="auto">
          <a:xfrm>
            <a:off x="8116888" y="5943600"/>
            <a:ext cx="1027112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b="1">
                <a:solidFill>
                  <a:srgbClr val="FF0000"/>
                </a:solidFill>
              </a:rPr>
              <a:t>[1,1,1]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1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41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41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41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41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41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8" dur="500"/>
                                        <p:tgtEl>
                                          <p:spTgt spid="41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41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41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9" dur="500"/>
                                        <p:tgtEl>
                                          <p:spTgt spid="41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41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8" dur="500"/>
                                        <p:tgtEl>
                                          <p:spTgt spid="41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41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41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500"/>
                                        <p:tgtEl>
                                          <p:spTgt spid="41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41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500"/>
                                        <p:tgtEl>
                                          <p:spTgt spid="41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5" dur="500"/>
                                        <p:tgtEl>
                                          <p:spTgt spid="41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9" dur="500"/>
                                        <p:tgtEl>
                                          <p:spTgt spid="41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41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41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1" dur="500"/>
                                        <p:tgtEl>
                                          <p:spTgt spid="41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41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9" dur="500"/>
                                        <p:tgtEl>
                                          <p:spTgt spid="41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41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7" dur="500"/>
                                        <p:tgtEl>
                                          <p:spTgt spid="41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0"/>
                            </p:stCondLst>
                            <p:childTnLst>
                              <p:par>
                                <p:cTn id="13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1" dur="500"/>
                                        <p:tgtEl>
                                          <p:spTgt spid="41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500"/>
                            </p:stCondLst>
                            <p:childTnLst>
                              <p:par>
                                <p:cTn id="14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5" dur="500"/>
                                        <p:tgtEl>
                                          <p:spTgt spid="41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6000"/>
                            </p:stCondLst>
                            <p:childTnLst>
                              <p:par>
                                <p:cTn id="1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9" dur="500"/>
                                        <p:tgtEl>
                                          <p:spTgt spid="41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6500"/>
                            </p:stCondLst>
                            <p:childTnLst>
                              <p:par>
                                <p:cTn id="1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3" dur="500"/>
                                        <p:tgtEl>
                                          <p:spTgt spid="41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000"/>
                            </p:stCondLst>
                            <p:childTnLst>
                              <p:par>
                                <p:cTn id="15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7" dur="500"/>
                                        <p:tgtEl>
                                          <p:spTgt spid="41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7500"/>
                            </p:stCondLst>
                            <p:childTnLst>
                              <p:par>
                                <p:cTn id="15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1" dur="500"/>
                                        <p:tgtEl>
                                          <p:spTgt spid="41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1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1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58" grpId="0" animBg="1"/>
      <p:bldP spid="413759" grpId="0" animBg="1"/>
      <p:bldP spid="413760" grpId="0" animBg="1"/>
      <p:bldP spid="413761" grpId="0" animBg="1"/>
      <p:bldP spid="413762" grpId="0" animBg="1"/>
      <p:bldP spid="413763" grpId="0" animBg="1"/>
      <p:bldP spid="413764" grpId="0" animBg="1"/>
      <p:bldP spid="413765" grpId="0" animBg="1"/>
      <p:bldP spid="413767" grpId="0" animBg="1"/>
      <p:bldP spid="413768" grpId="0" animBg="1"/>
      <p:bldP spid="413769" grpId="0" animBg="1"/>
      <p:bldP spid="413770" grpId="0" animBg="1"/>
      <p:bldP spid="413771" grpId="0" animBg="1"/>
      <p:bldP spid="413772" grpId="0" animBg="1"/>
      <p:bldP spid="413786" grpId="0" animBg="1"/>
      <p:bldP spid="413785" grpId="0" animBg="1"/>
      <p:bldP spid="413787" grpId="0" animBg="1"/>
      <p:bldP spid="413788" grpId="0" animBg="1"/>
      <p:bldP spid="413789" grpId="0" animBg="1"/>
      <p:bldP spid="413790" grpId="0" animBg="1"/>
      <p:bldP spid="413793" grpId="0" animBg="1"/>
      <p:bldP spid="413794" grpId="0" animBg="1"/>
      <p:bldP spid="413795" grpId="0" animBg="1"/>
      <p:bldP spid="413796" grpId="0" animBg="1"/>
      <p:bldP spid="413797" grpId="0" animBg="1"/>
      <p:bldP spid="413798" grpId="0" animBg="1"/>
      <p:bldP spid="413799" grpId="0" animBg="1"/>
      <p:bldP spid="413801" grpId="0" animBg="1"/>
      <p:bldP spid="413802" grpId="0" animBg="1"/>
      <p:bldP spid="413803" grpId="0" animBg="1"/>
      <p:bldP spid="413805" grpId="0" animBg="1"/>
      <p:bldP spid="413806" grpId="0" animBg="1"/>
      <p:bldP spid="413807" grpId="0" animBg="1" autoUpdateAnimBg="0"/>
      <p:bldP spid="413808" grpId="0" animBg="1" autoUpdateAnimBg="0"/>
      <p:bldP spid="413809" grpId="0" animBg="1" autoUpdateAnimBg="0"/>
      <p:bldP spid="413810" grpId="0" animBg="1" autoUpdateAnimBg="0"/>
      <p:bldP spid="413811" grpId="0" animBg="1" autoUpdateAnimBg="0"/>
      <p:bldP spid="413812" grpId="0" animBg="1" autoUpdateAnimBg="0"/>
      <p:bldP spid="413813" grpId="0" animBg="1" autoUpdateAnimBg="0"/>
    </p:bldLst>
  </p:timing>
</p:sld>
</file>

<file path=ppt/theme/theme1.xml><?xml version="1.0" encoding="utf-8"?>
<a:theme xmlns:a="http://schemas.openxmlformats.org/drawingml/2006/main" name="Professzionális">
  <a:themeElements>
    <a:clrScheme name="">
      <a:dk1>
        <a:srgbClr val="000000"/>
      </a:dk1>
      <a:lt1>
        <a:srgbClr val="FFFFCC"/>
      </a:lt1>
      <a:dk2>
        <a:srgbClr val="000000"/>
      </a:dk2>
      <a:lt2>
        <a:srgbClr val="990099"/>
      </a:lt2>
      <a:accent1>
        <a:srgbClr val="6600FF"/>
      </a:accent1>
      <a:accent2>
        <a:srgbClr val="CC00FF"/>
      </a:accent2>
      <a:accent3>
        <a:srgbClr val="FFFFE2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rofesszionáli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stealth" w="lg" len="lg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stealth" w="lg" len="lg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ofesszionáli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zionáli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zionáli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zionáli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Office\Sablonok\Bemutatótervek\Professzionális.pot</Template>
  <TotalTime>5250</TotalTime>
  <Words>394</Words>
  <Application>Microsoft Office PowerPoint</Application>
  <PresentationFormat>On-screen Show (4:3)</PresentationFormat>
  <Paragraphs>96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Cambria Math</vt:lpstr>
      <vt:lpstr>Monotype Sorts</vt:lpstr>
      <vt:lpstr>Symbol</vt:lpstr>
      <vt:lpstr>Times New Roman</vt:lpstr>
      <vt:lpstr>Wingdings</vt:lpstr>
      <vt:lpstr>Professzionális</vt:lpstr>
      <vt:lpstr>Hegymászó algoritmus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Mesterséges Intelligencia Alapjai I.</dc:title>
  <dc:creator>Gregorics Tibor</dc:creator>
  <cp:lastModifiedBy>András Emese</cp:lastModifiedBy>
  <cp:revision>881</cp:revision>
  <cp:lastPrinted>2001-03-02T11:02:33Z</cp:lastPrinted>
  <dcterms:created xsi:type="dcterms:W3CDTF">2000-02-08T10:12:08Z</dcterms:created>
  <dcterms:modified xsi:type="dcterms:W3CDTF">2018-06-03T15:37:15Z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gt@inf.elte.hu</vt:lpwstr>
  </property>
  <property fmtid="{D5CDD505-2E9C-101B-9397-08002B2CF9AE}" pid="8" name="HomePage">
    <vt:lpwstr>http://valerie.inf.elte.hu/~gt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C:\Greti\MI\Oktat\Dia</vt:lpwstr>
  </property>
</Properties>
</file>