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458" r:id="rId2"/>
    <p:sldId id="459" r:id="rId3"/>
    <p:sldId id="467" r:id="rId4"/>
    <p:sldId id="470" r:id="rId5"/>
    <p:sldId id="469" r:id="rId6"/>
    <p:sldId id="460" r:id="rId7"/>
    <p:sldId id="463" r:id="rId8"/>
  </p:sldIdLst>
  <p:sldSz cx="9144000" cy="6858000" type="screen4x3"/>
  <p:notesSz cx="67945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339966"/>
    <a:srgbClr val="EAEAEA"/>
    <a:srgbClr val="CCECFF"/>
    <a:srgbClr val="CCCCFF"/>
    <a:srgbClr val="0033CC"/>
    <a:srgbClr val="99FFCC"/>
    <a:srgbClr val="006600"/>
    <a:srgbClr val="00CC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2" y="-72"/>
      </p:cViewPr>
      <p:guideLst>
        <p:guide orient="horz" pos="312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5300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  <a:effectLst/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3225" cy="495300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  <a:effectLst/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43225" cy="495300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  <a:effectLst/>
        </p:spPr>
        <p:txBody>
          <a:bodyPr vert="horz" wrap="square" lIns="91513" tIns="45757" rIns="91513" bIns="45757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10700"/>
            <a:ext cx="2943225" cy="495300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  <a:effectLst/>
        </p:spPr>
        <p:txBody>
          <a:bodyPr vert="horz" wrap="square" lIns="91513" tIns="45757" rIns="91513" bIns="45757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D1A4A8D0-CEA3-4FC9-8841-5D9BAB83D37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0055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05350"/>
            <a:ext cx="498475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13" tIns="45757" rIns="91513" bIns="457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/>
              <a:t>Mintaszöveg szerkesztése </a:t>
            </a:r>
          </a:p>
          <a:p>
            <a:pPr lvl="0"/>
            <a:r>
              <a:rPr lang="hu-HU" noProof="0"/>
              <a:t>Második szint</a:t>
            </a:r>
          </a:p>
          <a:p>
            <a:pPr lvl="0"/>
            <a:r>
              <a:rPr lang="hu-HU" noProof="0"/>
              <a:t>Harmadik szint</a:t>
            </a:r>
          </a:p>
          <a:p>
            <a:pPr lvl="0"/>
            <a:r>
              <a:rPr lang="hu-HU" noProof="0"/>
              <a:t>Negyedik szint</a:t>
            </a:r>
          </a:p>
          <a:p>
            <a:pPr lvl="0"/>
            <a:r>
              <a:rPr lang="hu-HU" noProof="0"/>
              <a:t>Ötödik szint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13" tIns="45757" rIns="91513" bIns="45757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10700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13" tIns="45757" rIns="91513" bIns="45757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FBEDB63E-35BF-4178-BACF-8775E0C3426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9627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77825" y="1676400"/>
            <a:ext cx="8389938" cy="4421188"/>
            <a:chOff x="238" y="1056"/>
            <a:chExt cx="5285" cy="2785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14" name="Rectangle 4"/>
              <p:cNvSpPr>
                <a:spLocks noChangeArrowheads="1"/>
              </p:cNvSpPr>
              <p:nvPr/>
            </p:nvSpPr>
            <p:spPr bwMode="auto"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5" name="Freeform 5"/>
              <p:cNvSpPr>
                <a:spLocks/>
              </p:cNvSpPr>
              <p:nvPr/>
            </p:nvSpPr>
            <p:spPr bwMode="auto">
              <a:xfrm>
                <a:off x="238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0" y="0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>
                <a:off x="250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5272" y="1392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</p:grp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0" y="0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5280" y="96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</p:grpSp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8" name="Rectangle 12"/>
              <p:cNvSpPr>
                <a:spLocks noChangeArrowheads="1"/>
              </p:cNvSpPr>
              <p:nvPr/>
            </p:nvSpPr>
            <p:spPr bwMode="auto">
              <a:xfrm>
                <a:off x="338" y="1201"/>
                <a:ext cx="96" cy="1103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9" name="Freeform 13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96" y="1103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0" name="Freeform 14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</p:grpSp>
      </p:grpSp>
      <p:sp>
        <p:nvSpPr>
          <p:cNvPr id="250895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366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250896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hu-HU"/>
              <a:t>Mintaalcím szerkesztése</a:t>
            </a:r>
          </a:p>
        </p:txBody>
      </p:sp>
      <p:sp>
        <p:nvSpPr>
          <p:cNvPr id="17" name="Rectangle 17"/>
          <p:cNvSpPr>
            <a:spLocks noGrp="1" noChangeArrowheads="1"/>
          </p:cNvSpPr>
          <p:nvPr>
            <p:ph type="dt" sz="quarter" idx="10"/>
          </p:nvPr>
        </p:nvSpPr>
        <p:spPr>
          <a:xfrm>
            <a:off x="381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AB10F-A030-45C0-875C-5CDB263939EA}" type="datetime2">
              <a:rPr lang="hu-HU" smtClean="0"/>
              <a:pPr>
                <a:defRPr/>
              </a:pPr>
              <a:t>2018. június 3., vasárnap</a:t>
            </a:fld>
            <a:endParaRPr lang="hu-HU"/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10A37-A699-48B3-8812-3FC3D6CA1E4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B5A22-01D6-4BC1-95DF-CD29D70B0F61}" type="datetime2">
              <a:rPr lang="hu-HU" smtClean="0"/>
              <a:pPr>
                <a:defRPr/>
              </a:pPr>
              <a:t>2018. június 3., vasárnap</a:t>
            </a:fld>
            <a:endParaRPr lang="hu-H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A4B58-0878-42AE-AEF6-16B91D68C3F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67500" y="342900"/>
            <a:ext cx="1943100" cy="5524500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42900"/>
            <a:ext cx="5676900" cy="55245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CF3FB-21C5-4C2C-BA2F-E8EEB63B1FAD}" type="datetime2">
              <a:rPr lang="hu-HU" smtClean="0"/>
              <a:pPr>
                <a:defRPr/>
              </a:pPr>
              <a:t>2018. június 3., vasárnap</a:t>
            </a:fld>
            <a:endParaRPr lang="hu-H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43EF9-98C9-437C-94D6-6B7A98279A4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E4D7C-7D2A-4441-A509-AD8D9E299D3E}" type="datetime2">
              <a:rPr lang="hu-HU" smtClean="0"/>
              <a:pPr>
                <a:defRPr/>
              </a:pPr>
              <a:t>2018. június 3., vasárnap</a:t>
            </a:fld>
            <a:endParaRPr lang="hu-H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1E07E-03C6-49B2-8EA8-A5B0305A075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9A50A-AB18-4169-AF31-85103835A3F8}" type="datetime2">
              <a:rPr lang="hu-HU" smtClean="0"/>
              <a:pPr>
                <a:defRPr/>
              </a:pPr>
              <a:t>2018. június 3., vasárnap</a:t>
            </a:fld>
            <a:endParaRPr lang="hu-H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C5B0D-6225-45EE-A220-CAE00E33FDC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9E93F-6EFC-4466-8169-93F734591550}" type="datetime2">
              <a:rPr lang="hu-HU" smtClean="0"/>
              <a:pPr>
                <a:defRPr/>
              </a:pPr>
              <a:t>2018. június 3., vasárnap</a:t>
            </a:fld>
            <a:endParaRPr lang="hu-HU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5577E-E00F-46D8-A272-79F37EC466E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C904E-1BF4-4B2D-8E5F-F9D99B1773E0}" type="datetime2">
              <a:rPr lang="hu-HU" smtClean="0"/>
              <a:pPr>
                <a:defRPr/>
              </a:pPr>
              <a:t>2018. június 3., vasárnap</a:t>
            </a:fld>
            <a:endParaRPr lang="hu-HU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613A9-2A8D-41B1-8EC2-BC1456FB50B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0E6D93-3E7D-4A1E-BEEC-4EECD4C5DB7E}" type="datetime2">
              <a:rPr lang="hu-HU" smtClean="0"/>
              <a:pPr>
                <a:defRPr/>
              </a:pPr>
              <a:t>2018. június 3., vasárnap</a:t>
            </a:fld>
            <a:endParaRPr lang="hu-H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51E90-36A5-4393-8554-8D8672BC579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FF2CC-AE62-46A2-A509-8461C55CBD9C}" type="datetime2">
              <a:rPr lang="hu-HU" smtClean="0"/>
              <a:pPr>
                <a:defRPr/>
              </a:pPr>
              <a:t>2018. június 3., vasárnap</a:t>
            </a:fld>
            <a:endParaRPr lang="hu-H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EFC4F-EB49-4C93-B2E7-59A7E4E57FC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6F875-A0E2-47A0-A66A-D943C46E2DFA}" type="datetime2">
              <a:rPr lang="hu-HU" smtClean="0"/>
              <a:pPr>
                <a:defRPr/>
              </a:pPr>
              <a:t>2018. június 3., vasárnap</a:t>
            </a:fld>
            <a:endParaRPr lang="hu-HU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CB750-DB1D-427E-8178-D6125A81938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D9AD8-C7F3-4BBF-90CC-1F368B483E6C}" type="datetime2">
              <a:rPr lang="hu-HU" smtClean="0"/>
              <a:pPr>
                <a:defRPr/>
              </a:pPr>
              <a:t>2018. június 3., vasárnap</a:t>
            </a:fld>
            <a:endParaRPr lang="hu-HU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EDAD0-F9FE-466E-AB81-2509BB33563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381000" y="304800"/>
            <a:ext cx="8383588" cy="6022975"/>
            <a:chOff x="240" y="192"/>
            <a:chExt cx="5281" cy="3794"/>
          </a:xfrm>
        </p:grpSpPr>
        <p:grpSp>
          <p:nvGrpSpPr>
            <p:cNvPr id="3080" name="Group 3"/>
            <p:cNvGrpSpPr>
              <a:grpSpLocks/>
            </p:cNvGrpSpPr>
            <p:nvPr/>
          </p:nvGrpSpPr>
          <p:grpSpPr bwMode="auto">
            <a:xfrm>
              <a:off x="240" y="1008"/>
              <a:ext cx="5281" cy="2978"/>
              <a:chOff x="240" y="1008"/>
              <a:chExt cx="5281" cy="2978"/>
            </a:xfrm>
          </p:grpSpPr>
          <p:sp>
            <p:nvSpPr>
              <p:cNvPr id="249860" name="Rectangle 4"/>
              <p:cNvSpPr>
                <a:spLocks noChangeArrowheads="1"/>
              </p:cNvSpPr>
              <p:nvPr/>
            </p:nvSpPr>
            <p:spPr bwMode="auto">
              <a:xfrm>
                <a:off x="245" y="1010"/>
                <a:ext cx="5269" cy="297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249861" name="Freeform 5"/>
              <p:cNvSpPr>
                <a:spLocks/>
              </p:cNvSpPr>
              <p:nvPr/>
            </p:nvSpPr>
            <p:spPr bwMode="auto">
              <a:xfrm>
                <a:off x="240" y="1008"/>
                <a:ext cx="5269" cy="2977"/>
              </a:xfrm>
              <a:custGeom>
                <a:avLst/>
                <a:gdLst/>
                <a:ahLst/>
                <a:cxnLst>
                  <a:cxn ang="0">
                    <a:pos x="5268" y="0"/>
                  </a:cxn>
                  <a:cxn ang="0">
                    <a:pos x="0" y="0"/>
                  </a:cxn>
                  <a:cxn ang="0">
                    <a:pos x="0" y="2976"/>
                  </a:cxn>
                </a:cxnLst>
                <a:rect l="0" t="0" r="r" b="b"/>
                <a:pathLst>
                  <a:path w="5269" h="2977">
                    <a:moveTo>
                      <a:pt x="5268" y="0"/>
                    </a:moveTo>
                    <a:lnTo>
                      <a:pt x="0" y="0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249862" name="Freeform 6"/>
              <p:cNvSpPr>
                <a:spLocks/>
              </p:cNvSpPr>
              <p:nvPr/>
            </p:nvSpPr>
            <p:spPr bwMode="auto">
              <a:xfrm>
                <a:off x="252" y="1008"/>
                <a:ext cx="5269" cy="2977"/>
              </a:xfrm>
              <a:custGeom>
                <a:avLst/>
                <a:gdLst/>
                <a:ahLst/>
                <a:cxnLst>
                  <a:cxn ang="0">
                    <a:pos x="5268" y="0"/>
                  </a:cxn>
                  <a:cxn ang="0">
                    <a:pos x="5268" y="2976"/>
                  </a:cxn>
                  <a:cxn ang="0">
                    <a:pos x="0" y="2976"/>
                  </a:cxn>
                </a:cxnLst>
                <a:rect l="0" t="0" r="r" b="b"/>
                <a:pathLst>
                  <a:path w="5269" h="2977">
                    <a:moveTo>
                      <a:pt x="5268" y="0"/>
                    </a:moveTo>
                    <a:lnTo>
                      <a:pt x="5268" y="2976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</p:grpSp>
        <p:grpSp>
          <p:nvGrpSpPr>
            <p:cNvPr id="3081" name="Group 7"/>
            <p:cNvGrpSpPr>
              <a:grpSpLocks/>
            </p:cNvGrpSpPr>
            <p:nvPr/>
          </p:nvGrpSpPr>
          <p:grpSpPr bwMode="auto">
            <a:xfrm>
              <a:off x="336" y="1103"/>
              <a:ext cx="97" cy="2785"/>
              <a:chOff x="336" y="1103"/>
              <a:chExt cx="97" cy="2785"/>
            </a:xfrm>
          </p:grpSpPr>
          <p:sp useBgFill="1">
            <p:nvSpPr>
              <p:cNvPr id="249864" name="Rectangle 8"/>
              <p:cNvSpPr>
                <a:spLocks noChangeArrowheads="1"/>
              </p:cNvSpPr>
              <p:nvPr/>
            </p:nvSpPr>
            <p:spPr bwMode="auto">
              <a:xfrm>
                <a:off x="336" y="1104"/>
                <a:ext cx="96" cy="2784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249865" name="Freeform 9"/>
              <p:cNvSpPr>
                <a:spLocks/>
              </p:cNvSpPr>
              <p:nvPr/>
            </p:nvSpPr>
            <p:spPr bwMode="auto">
              <a:xfrm>
                <a:off x="336" y="1103"/>
                <a:ext cx="97" cy="2785"/>
              </a:xfrm>
              <a:custGeom>
                <a:avLst/>
                <a:gdLst/>
                <a:ahLst/>
                <a:cxnLst>
                  <a:cxn ang="0">
                    <a:pos x="0" y="2784"/>
                  </a:cxn>
                  <a:cxn ang="0">
                    <a:pos x="96" y="2784"/>
                  </a:cxn>
                  <a:cxn ang="0">
                    <a:pos x="96" y="0"/>
                  </a:cxn>
                </a:cxnLst>
                <a:rect l="0" t="0" r="r" b="b"/>
                <a:pathLst>
                  <a:path w="97" h="2785">
                    <a:moveTo>
                      <a:pt x="0" y="2784"/>
                    </a:moveTo>
                    <a:lnTo>
                      <a:pt x="96" y="2784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249866" name="Freeform 10"/>
              <p:cNvSpPr>
                <a:spLocks/>
              </p:cNvSpPr>
              <p:nvPr/>
            </p:nvSpPr>
            <p:spPr bwMode="auto">
              <a:xfrm>
                <a:off x="336" y="1103"/>
                <a:ext cx="97" cy="2785"/>
              </a:xfrm>
              <a:custGeom>
                <a:avLst/>
                <a:gdLst/>
                <a:ahLst/>
                <a:cxnLst>
                  <a:cxn ang="0">
                    <a:pos x="0" y="2784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2785">
                    <a:moveTo>
                      <a:pt x="0" y="2784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</p:grpSp>
        <p:grpSp>
          <p:nvGrpSpPr>
            <p:cNvPr id="3082" name="Group 11"/>
            <p:cNvGrpSpPr>
              <a:grpSpLocks/>
            </p:cNvGrpSpPr>
            <p:nvPr/>
          </p:nvGrpSpPr>
          <p:grpSpPr bwMode="auto">
            <a:xfrm>
              <a:off x="240" y="192"/>
              <a:ext cx="193" cy="721"/>
              <a:chOff x="240" y="192"/>
              <a:chExt cx="193" cy="721"/>
            </a:xfrm>
          </p:grpSpPr>
          <p:sp>
            <p:nvSpPr>
              <p:cNvPr id="249868" name="Rectangle 12"/>
              <p:cNvSpPr>
                <a:spLocks noChangeArrowheads="1"/>
              </p:cNvSpPr>
              <p:nvPr/>
            </p:nvSpPr>
            <p:spPr bwMode="auto">
              <a:xfrm>
                <a:off x="240" y="192"/>
                <a:ext cx="192" cy="720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249869" name="Freeform 13"/>
              <p:cNvSpPr>
                <a:spLocks/>
              </p:cNvSpPr>
              <p:nvPr/>
            </p:nvSpPr>
            <p:spPr bwMode="auto">
              <a:xfrm>
                <a:off x="240" y="192"/>
                <a:ext cx="193" cy="721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0" y="0"/>
                  </a:cxn>
                  <a:cxn ang="0">
                    <a:pos x="0" y="720"/>
                  </a:cxn>
                </a:cxnLst>
                <a:rect l="0" t="0" r="r" b="b"/>
                <a:pathLst>
                  <a:path w="193" h="721">
                    <a:moveTo>
                      <a:pt x="192" y="0"/>
                    </a:moveTo>
                    <a:lnTo>
                      <a:pt x="0" y="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249870" name="Freeform 14"/>
              <p:cNvSpPr>
                <a:spLocks/>
              </p:cNvSpPr>
              <p:nvPr/>
            </p:nvSpPr>
            <p:spPr bwMode="auto">
              <a:xfrm>
                <a:off x="240" y="192"/>
                <a:ext cx="193" cy="721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192" y="720"/>
                  </a:cxn>
                  <a:cxn ang="0">
                    <a:pos x="0" y="720"/>
                  </a:cxn>
                </a:cxnLst>
                <a:rect l="0" t="0" r="r" b="b"/>
                <a:pathLst>
                  <a:path w="193" h="721">
                    <a:moveTo>
                      <a:pt x="192" y="0"/>
                    </a:moveTo>
                    <a:lnTo>
                      <a:pt x="192" y="72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</p:grpSp>
      </p:grpSp>
      <p:sp>
        <p:nvSpPr>
          <p:cNvPr id="3075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3076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24987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fld id="{2572DE5C-36FB-4386-8096-4A0C6F501F35}" type="datetime2">
              <a:rPr lang="hu-HU" smtClean="0"/>
              <a:pPr>
                <a:defRPr/>
              </a:pPr>
              <a:t>2018. június 3., vasárnap</a:t>
            </a:fld>
            <a:endParaRPr lang="hu-HU"/>
          </a:p>
        </p:txBody>
      </p:sp>
      <p:sp>
        <p:nvSpPr>
          <p:cNvPr id="24987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30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24987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274367B1-DE24-484B-809F-0966498C02A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u-HU" sz="3600" i="1" dirty="0"/>
              <a:t>Martelli példája</a:t>
            </a:r>
            <a:endParaRPr lang="hu-HU" dirty="0"/>
          </a:p>
        </p:txBody>
      </p:sp>
      <p:graphicFrame>
        <p:nvGraphicFramePr>
          <p:cNvPr id="1026" name="Object 0"/>
          <p:cNvGraphicFramePr>
            <a:graphicFrameLocks noChangeAspect="1"/>
          </p:cNvGraphicFramePr>
          <p:nvPr/>
        </p:nvGraphicFramePr>
        <p:xfrm>
          <a:off x="853966" y="1655380"/>
          <a:ext cx="5452241" cy="2676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Microsoft Drawing" r:id="rId3" imgW="3763963" imgH="2009775" progId="MSDraw">
                  <p:embed/>
                </p:oleObj>
              </mc:Choice>
              <mc:Fallback>
                <p:oleObj name="Microsoft Drawing" r:id="rId3" imgW="3763963" imgH="2009775" progId="MSDraw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966" y="1655380"/>
                        <a:ext cx="5452241" cy="267673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977462" y="1747345"/>
            <a:ext cx="5709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 sz="2000" b="0" i="1" dirty="0"/>
              <a:t>k</a:t>
            </a:r>
            <a:r>
              <a:rPr lang="hu-HU" sz="2000" b="0" dirty="0"/>
              <a:t>=</a:t>
            </a:r>
            <a:r>
              <a:rPr lang="hu-HU" sz="2000" b="0" i="1" dirty="0"/>
              <a:t>5</a:t>
            </a:r>
            <a:endParaRPr lang="hu-HU" sz="2000" b="0" dirty="0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51E90-36A5-4393-8554-8D8672BC5792}" type="slidenum">
              <a:rPr lang="hu-HU" smtClean="0"/>
              <a:pPr>
                <a:defRPr/>
              </a:pPr>
              <a:t>1</a:t>
            </a:fld>
            <a:endParaRPr lang="hu-HU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1292772" y="4367048"/>
            <a:ext cx="743023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1" dirty="0">
                <a:solidFill>
                  <a:srgbClr val="0033CC"/>
                </a:solidFill>
              </a:rPr>
              <a:t>N = </a:t>
            </a:r>
            <a:r>
              <a:rPr lang="hu-HU" b="0" dirty="0">
                <a:solidFill>
                  <a:srgbClr val="0033CC"/>
                </a:solidFill>
              </a:rPr>
              <a:t>{</a:t>
            </a:r>
            <a:r>
              <a:rPr lang="hu-HU" b="0" i="1" dirty="0">
                <a:solidFill>
                  <a:srgbClr val="0033CC"/>
                </a:solidFill>
              </a:rPr>
              <a:t>n</a:t>
            </a:r>
            <a:r>
              <a:rPr lang="hu-HU" b="0" i="1" baseline="-25000" dirty="0">
                <a:solidFill>
                  <a:srgbClr val="0033CC"/>
                </a:solidFill>
              </a:rPr>
              <a:t>i</a:t>
            </a:r>
            <a:r>
              <a:rPr lang="hu-HU" b="0" i="1" dirty="0">
                <a:solidFill>
                  <a:srgbClr val="0033CC"/>
                </a:solidFill>
              </a:rPr>
              <a:t> </a:t>
            </a:r>
            <a:r>
              <a:rPr lang="hu-HU" b="0" dirty="0">
                <a:solidFill>
                  <a:srgbClr val="0033CC"/>
                </a:solidFill>
                <a:sym typeface="Symbol"/>
              </a:rPr>
              <a:t> </a:t>
            </a:r>
            <a:r>
              <a:rPr lang="hu-HU" b="0" i="1" dirty="0">
                <a:solidFill>
                  <a:srgbClr val="0033CC"/>
                </a:solidFill>
              </a:rPr>
              <a:t>i=0..k</a:t>
            </a:r>
            <a:r>
              <a:rPr lang="hu-HU" b="0" dirty="0">
                <a:solidFill>
                  <a:srgbClr val="0033CC"/>
                </a:solidFill>
              </a:rPr>
              <a:t>} ahol </a:t>
            </a:r>
            <a:r>
              <a:rPr lang="hu-HU" b="0" i="1" dirty="0">
                <a:solidFill>
                  <a:srgbClr val="0033CC"/>
                </a:solidFill>
              </a:rPr>
              <a:t>s=n</a:t>
            </a:r>
            <a:r>
              <a:rPr lang="hu-HU" b="0" i="1" baseline="-25000" dirty="0">
                <a:solidFill>
                  <a:srgbClr val="0033CC"/>
                </a:solidFill>
              </a:rPr>
              <a:t>0</a:t>
            </a:r>
            <a:r>
              <a:rPr lang="hu-HU" b="0" i="1" dirty="0">
                <a:solidFill>
                  <a:srgbClr val="0033CC"/>
                </a:solidFill>
              </a:rPr>
              <a:t>, t</a:t>
            </a:r>
            <a:r>
              <a:rPr lang="hu-HU" b="0" dirty="0">
                <a:solidFill>
                  <a:srgbClr val="0033CC"/>
                </a:solidFill>
              </a:rPr>
              <a:t>=</a:t>
            </a:r>
            <a:r>
              <a:rPr lang="hu-HU" b="0" i="1" dirty="0" err="1">
                <a:solidFill>
                  <a:srgbClr val="0033CC"/>
                </a:solidFill>
              </a:rPr>
              <a:t>n</a:t>
            </a:r>
            <a:r>
              <a:rPr lang="hu-HU" b="0" i="1" baseline="-25000" dirty="0" err="1">
                <a:solidFill>
                  <a:srgbClr val="0033CC"/>
                </a:solidFill>
              </a:rPr>
              <a:t>k</a:t>
            </a:r>
            <a:r>
              <a:rPr lang="hu-HU" b="0" i="1" dirty="0">
                <a:solidFill>
                  <a:srgbClr val="0033CC"/>
                </a:solidFill>
              </a:rPr>
              <a:t> </a:t>
            </a:r>
            <a:endParaRPr lang="hu-HU" b="0" dirty="0">
              <a:solidFill>
                <a:srgbClr val="0033CC"/>
              </a:solidFill>
            </a:endParaRPr>
          </a:p>
          <a:p>
            <a:r>
              <a:rPr lang="hu-HU" b="0" i="1" dirty="0">
                <a:solidFill>
                  <a:srgbClr val="0033CC"/>
                </a:solidFill>
              </a:rPr>
              <a:t>A = </a:t>
            </a:r>
            <a:r>
              <a:rPr lang="hu-HU" b="0" dirty="0">
                <a:solidFill>
                  <a:srgbClr val="0033CC"/>
                </a:solidFill>
              </a:rPr>
              <a:t>{</a:t>
            </a:r>
            <a:r>
              <a:rPr lang="hu-HU" b="0" i="1" dirty="0">
                <a:solidFill>
                  <a:srgbClr val="0033CC"/>
                </a:solidFill>
              </a:rPr>
              <a:t>(n</a:t>
            </a:r>
            <a:r>
              <a:rPr lang="hu-HU" b="0" i="1" baseline="-25000" dirty="0">
                <a:solidFill>
                  <a:srgbClr val="0033CC"/>
                </a:solidFill>
              </a:rPr>
              <a:t>i</a:t>
            </a:r>
            <a:r>
              <a:rPr lang="hu-HU" b="0" i="1" dirty="0">
                <a:solidFill>
                  <a:srgbClr val="0033CC"/>
                </a:solidFill>
              </a:rPr>
              <a:t>,</a:t>
            </a:r>
            <a:r>
              <a:rPr lang="hu-HU" b="0" i="1" dirty="0" err="1">
                <a:solidFill>
                  <a:srgbClr val="0033CC"/>
                </a:solidFill>
              </a:rPr>
              <a:t>n</a:t>
            </a:r>
            <a:r>
              <a:rPr lang="hu-HU" b="0" i="1" baseline="-25000" dirty="0" err="1">
                <a:solidFill>
                  <a:srgbClr val="0033CC"/>
                </a:solidFill>
              </a:rPr>
              <a:t>j</a:t>
            </a:r>
            <a:r>
              <a:rPr lang="hu-HU" b="0" i="1" dirty="0">
                <a:solidFill>
                  <a:srgbClr val="0033CC"/>
                </a:solidFill>
              </a:rPr>
              <a:t>) </a:t>
            </a:r>
            <a:r>
              <a:rPr lang="hu-HU" b="0" dirty="0">
                <a:solidFill>
                  <a:srgbClr val="0033CC"/>
                </a:solidFill>
                <a:sym typeface="Symbol"/>
              </a:rPr>
              <a:t> </a:t>
            </a:r>
            <a:r>
              <a:rPr lang="hu-HU" b="0" i="1" dirty="0">
                <a:solidFill>
                  <a:srgbClr val="0033CC"/>
                </a:solidFill>
                <a:sym typeface="Symbol"/>
              </a:rPr>
              <a:t>0</a:t>
            </a:r>
            <a:r>
              <a:rPr lang="hu-HU" b="0" dirty="0">
                <a:solidFill>
                  <a:srgbClr val="0033CC"/>
                </a:solidFill>
                <a:sym typeface="Symbol"/>
              </a:rPr>
              <a:t></a:t>
            </a:r>
            <a:r>
              <a:rPr lang="hu-HU" b="0" i="1" dirty="0">
                <a:solidFill>
                  <a:srgbClr val="0033CC"/>
                </a:solidFill>
              </a:rPr>
              <a:t>i&lt;j</a:t>
            </a:r>
            <a:r>
              <a:rPr lang="hu-HU" b="0" dirty="0">
                <a:solidFill>
                  <a:srgbClr val="0033CC"/>
                </a:solidFill>
                <a:sym typeface="Symbol"/>
              </a:rPr>
              <a:t>&lt;</a:t>
            </a:r>
            <a:r>
              <a:rPr lang="hu-HU" b="0" i="1" dirty="0">
                <a:solidFill>
                  <a:srgbClr val="0033CC"/>
                </a:solidFill>
                <a:sym typeface="Symbol"/>
              </a:rPr>
              <a:t>k</a:t>
            </a:r>
            <a:r>
              <a:rPr lang="hu-HU" b="0" dirty="0">
                <a:solidFill>
                  <a:srgbClr val="0033CC"/>
                </a:solidFill>
              </a:rPr>
              <a:t>}</a:t>
            </a:r>
            <a:r>
              <a:rPr lang="hu-HU" b="0" dirty="0">
                <a:solidFill>
                  <a:srgbClr val="0033CC"/>
                </a:solidFill>
                <a:sym typeface="Symbol"/>
              </a:rPr>
              <a:t>{</a:t>
            </a:r>
            <a:r>
              <a:rPr lang="hu-HU" b="0" i="1" dirty="0">
                <a:solidFill>
                  <a:srgbClr val="0033CC"/>
                </a:solidFill>
              </a:rPr>
              <a:t>(n</a:t>
            </a:r>
            <a:r>
              <a:rPr lang="hu-HU" b="0" i="1" baseline="-25000" dirty="0">
                <a:solidFill>
                  <a:srgbClr val="0033CC"/>
                </a:solidFill>
              </a:rPr>
              <a:t>k-1</a:t>
            </a:r>
            <a:r>
              <a:rPr lang="hu-HU" b="0" i="1" dirty="0">
                <a:solidFill>
                  <a:srgbClr val="0033CC"/>
                </a:solidFill>
              </a:rPr>
              <a:t>,t)</a:t>
            </a:r>
            <a:r>
              <a:rPr lang="hu-HU" b="0" dirty="0">
                <a:solidFill>
                  <a:srgbClr val="0033CC"/>
                </a:solidFill>
                <a:sym typeface="Symbol"/>
              </a:rPr>
              <a:t>}</a:t>
            </a:r>
          </a:p>
          <a:p>
            <a:r>
              <a:rPr lang="hu-HU" b="0" i="1" dirty="0">
                <a:solidFill>
                  <a:srgbClr val="0033CC"/>
                </a:solidFill>
              </a:rPr>
              <a:t>c</a:t>
            </a:r>
            <a:r>
              <a:rPr lang="hu-HU" b="0" dirty="0">
                <a:solidFill>
                  <a:srgbClr val="0033CC"/>
                </a:solidFill>
              </a:rPr>
              <a:t>(</a:t>
            </a:r>
            <a:r>
              <a:rPr lang="hu-HU" b="0" i="1" dirty="0">
                <a:solidFill>
                  <a:srgbClr val="0033CC"/>
                </a:solidFill>
              </a:rPr>
              <a:t>n</a:t>
            </a:r>
            <a:r>
              <a:rPr lang="hu-HU" b="0" i="1" baseline="-25000" dirty="0">
                <a:solidFill>
                  <a:srgbClr val="0033CC"/>
                </a:solidFill>
              </a:rPr>
              <a:t>i</a:t>
            </a:r>
            <a:r>
              <a:rPr lang="hu-HU" b="0" i="1" dirty="0">
                <a:solidFill>
                  <a:srgbClr val="0033CC"/>
                </a:solidFill>
              </a:rPr>
              <a:t>,</a:t>
            </a:r>
            <a:r>
              <a:rPr lang="hu-HU" b="0" i="1" dirty="0" err="1">
                <a:solidFill>
                  <a:srgbClr val="0033CC"/>
                </a:solidFill>
              </a:rPr>
              <a:t>n</a:t>
            </a:r>
            <a:r>
              <a:rPr lang="hu-HU" b="0" i="1" baseline="-25000" dirty="0" err="1">
                <a:solidFill>
                  <a:srgbClr val="0033CC"/>
                </a:solidFill>
              </a:rPr>
              <a:t>j</a:t>
            </a:r>
            <a:r>
              <a:rPr lang="hu-HU" b="0" dirty="0">
                <a:solidFill>
                  <a:srgbClr val="0033CC"/>
                </a:solidFill>
              </a:rPr>
              <a:t>) = </a:t>
            </a:r>
            <a:r>
              <a:rPr lang="hu-HU" b="0" i="1" dirty="0">
                <a:solidFill>
                  <a:srgbClr val="0033CC"/>
                </a:solidFill>
              </a:rPr>
              <a:t>2</a:t>
            </a:r>
            <a:r>
              <a:rPr lang="hu-HU" b="0" i="1" baseline="30000" dirty="0">
                <a:solidFill>
                  <a:srgbClr val="0033CC"/>
                </a:solidFill>
              </a:rPr>
              <a:t>k−2−i </a:t>
            </a:r>
            <a:r>
              <a:rPr lang="hu-HU" b="0" dirty="0">
                <a:solidFill>
                  <a:srgbClr val="0033CC"/>
                </a:solidFill>
              </a:rPr>
              <a:t>− </a:t>
            </a:r>
            <a:r>
              <a:rPr lang="hu-HU" b="0" i="1" dirty="0">
                <a:solidFill>
                  <a:srgbClr val="0033CC"/>
                </a:solidFill>
              </a:rPr>
              <a:t>2</a:t>
            </a:r>
            <a:r>
              <a:rPr lang="hu-HU" b="0" i="1" baseline="30000" dirty="0">
                <a:solidFill>
                  <a:srgbClr val="0033CC"/>
                </a:solidFill>
              </a:rPr>
              <a:t>k−1−j</a:t>
            </a:r>
            <a:r>
              <a:rPr lang="hu-HU" b="0" dirty="0">
                <a:solidFill>
                  <a:srgbClr val="0033CC"/>
                </a:solidFill>
              </a:rPr>
              <a:t>  +  </a:t>
            </a:r>
            <a:r>
              <a:rPr lang="hu-HU" b="0" i="1" dirty="0" err="1">
                <a:solidFill>
                  <a:srgbClr val="0033CC"/>
                </a:solidFill>
              </a:rPr>
              <a:t>j</a:t>
            </a:r>
            <a:r>
              <a:rPr lang="hu-HU" b="0" i="1" dirty="0">
                <a:solidFill>
                  <a:srgbClr val="0033CC"/>
                </a:solidFill>
              </a:rPr>
              <a:t>−i  </a:t>
            </a:r>
            <a:r>
              <a:rPr lang="hu-HU" b="0" dirty="0">
                <a:solidFill>
                  <a:srgbClr val="0033CC"/>
                </a:solidFill>
              </a:rPr>
              <a:t>(</a:t>
            </a:r>
            <a:r>
              <a:rPr lang="hu-HU" b="0" i="1" dirty="0">
                <a:solidFill>
                  <a:srgbClr val="0033CC"/>
                </a:solidFill>
                <a:sym typeface="Symbol"/>
              </a:rPr>
              <a:t>0</a:t>
            </a:r>
            <a:r>
              <a:rPr lang="hu-HU" b="0" dirty="0">
                <a:solidFill>
                  <a:srgbClr val="0033CC"/>
                </a:solidFill>
                <a:sym typeface="Symbol"/>
              </a:rPr>
              <a:t></a:t>
            </a:r>
            <a:r>
              <a:rPr lang="hu-HU" b="0" i="1" dirty="0">
                <a:solidFill>
                  <a:srgbClr val="0033CC"/>
                </a:solidFill>
              </a:rPr>
              <a:t>i&lt;j</a:t>
            </a:r>
            <a:r>
              <a:rPr lang="hu-HU" b="0" dirty="0">
                <a:solidFill>
                  <a:srgbClr val="0033CC"/>
                </a:solidFill>
                <a:sym typeface="Symbol"/>
              </a:rPr>
              <a:t>&lt;</a:t>
            </a:r>
            <a:r>
              <a:rPr lang="hu-HU" b="0" i="1" dirty="0">
                <a:solidFill>
                  <a:srgbClr val="0033CC"/>
                </a:solidFill>
                <a:sym typeface="Symbol"/>
              </a:rPr>
              <a:t>k</a:t>
            </a:r>
            <a:r>
              <a:rPr lang="hu-HU" b="0" dirty="0">
                <a:solidFill>
                  <a:srgbClr val="0033CC"/>
                </a:solidFill>
              </a:rPr>
              <a:t>)</a:t>
            </a:r>
          </a:p>
          <a:p>
            <a:r>
              <a:rPr lang="hu-HU" b="0" i="1" dirty="0">
                <a:solidFill>
                  <a:srgbClr val="0033CC"/>
                </a:solidFill>
              </a:rPr>
              <a:t>h</a:t>
            </a:r>
            <a:r>
              <a:rPr lang="hu-HU" b="0" dirty="0">
                <a:solidFill>
                  <a:srgbClr val="0033CC"/>
                </a:solidFill>
              </a:rPr>
              <a:t>(</a:t>
            </a:r>
            <a:r>
              <a:rPr lang="hu-HU" b="0" i="1" dirty="0">
                <a:solidFill>
                  <a:srgbClr val="0033CC"/>
                </a:solidFill>
              </a:rPr>
              <a:t>n</a:t>
            </a:r>
            <a:r>
              <a:rPr lang="hu-HU" b="0" i="1" baseline="-25000" dirty="0">
                <a:solidFill>
                  <a:srgbClr val="0033CC"/>
                </a:solidFill>
              </a:rPr>
              <a:t>i</a:t>
            </a:r>
            <a:r>
              <a:rPr lang="hu-HU" b="0" dirty="0">
                <a:solidFill>
                  <a:srgbClr val="0033CC"/>
                </a:solidFill>
              </a:rPr>
              <a:t>) = </a:t>
            </a:r>
            <a:r>
              <a:rPr lang="hu-HU" b="0" i="1" dirty="0">
                <a:solidFill>
                  <a:srgbClr val="0033CC"/>
                </a:solidFill>
              </a:rPr>
              <a:t>c</a:t>
            </a:r>
            <a:r>
              <a:rPr lang="hu-HU" b="0" dirty="0">
                <a:solidFill>
                  <a:srgbClr val="0033CC"/>
                </a:solidFill>
              </a:rPr>
              <a:t>(</a:t>
            </a:r>
            <a:r>
              <a:rPr lang="hu-HU" b="0" i="1" dirty="0">
                <a:solidFill>
                  <a:srgbClr val="0033CC"/>
                </a:solidFill>
              </a:rPr>
              <a:t>s,n</a:t>
            </a:r>
            <a:r>
              <a:rPr lang="hu-HU" b="0" i="1" baseline="-25000" dirty="0">
                <a:solidFill>
                  <a:srgbClr val="0033CC"/>
                </a:solidFill>
              </a:rPr>
              <a:t>k-1</a:t>
            </a:r>
            <a:r>
              <a:rPr lang="hu-HU" b="0" dirty="0">
                <a:solidFill>
                  <a:srgbClr val="0033CC"/>
                </a:solidFill>
              </a:rPr>
              <a:t>) − </a:t>
            </a:r>
            <a:r>
              <a:rPr lang="hu-HU" b="0" i="1" dirty="0">
                <a:solidFill>
                  <a:srgbClr val="0033CC"/>
                </a:solidFill>
              </a:rPr>
              <a:t>c</a:t>
            </a:r>
            <a:r>
              <a:rPr lang="hu-HU" b="0" dirty="0">
                <a:solidFill>
                  <a:srgbClr val="0033CC"/>
                </a:solidFill>
              </a:rPr>
              <a:t>(</a:t>
            </a:r>
            <a:r>
              <a:rPr lang="hu-HU" b="0" i="1" dirty="0">
                <a:solidFill>
                  <a:srgbClr val="0033CC"/>
                </a:solidFill>
              </a:rPr>
              <a:t>s,n</a:t>
            </a:r>
            <a:r>
              <a:rPr lang="hu-HU" b="0" i="1" baseline="-25000" dirty="0">
                <a:solidFill>
                  <a:srgbClr val="0033CC"/>
                </a:solidFill>
              </a:rPr>
              <a:t>i</a:t>
            </a:r>
            <a:r>
              <a:rPr lang="hu-HU" b="0" dirty="0">
                <a:solidFill>
                  <a:srgbClr val="0033CC"/>
                </a:solidFill>
              </a:rPr>
              <a:t>) + </a:t>
            </a:r>
            <a:r>
              <a:rPr lang="hu-HU" b="0" i="1" dirty="0">
                <a:solidFill>
                  <a:srgbClr val="0033CC"/>
                </a:solidFill>
              </a:rPr>
              <a:t>k−1−i </a:t>
            </a:r>
            <a:r>
              <a:rPr lang="hu-HU" b="0" dirty="0">
                <a:solidFill>
                  <a:srgbClr val="0033CC"/>
                </a:solidFill>
              </a:rPr>
              <a:t>(</a:t>
            </a:r>
            <a:r>
              <a:rPr lang="hu-HU" b="0" i="1" dirty="0">
                <a:solidFill>
                  <a:srgbClr val="0033CC"/>
                </a:solidFill>
                <a:sym typeface="Symbol"/>
              </a:rPr>
              <a:t>0</a:t>
            </a:r>
            <a:r>
              <a:rPr lang="hu-HU" b="0" dirty="0">
                <a:solidFill>
                  <a:srgbClr val="0033CC"/>
                </a:solidFill>
                <a:sym typeface="Symbol"/>
              </a:rPr>
              <a:t>&lt;</a:t>
            </a:r>
            <a:r>
              <a:rPr lang="hu-HU" b="0" i="1" dirty="0">
                <a:solidFill>
                  <a:srgbClr val="0033CC"/>
                </a:solidFill>
              </a:rPr>
              <a:t>i</a:t>
            </a:r>
            <a:r>
              <a:rPr lang="hu-HU" b="0" dirty="0">
                <a:solidFill>
                  <a:srgbClr val="0033CC"/>
                </a:solidFill>
                <a:sym typeface="Symbol"/>
              </a:rPr>
              <a:t>&lt;</a:t>
            </a:r>
            <a:r>
              <a:rPr lang="hu-HU" b="0" i="1" dirty="0">
                <a:solidFill>
                  <a:srgbClr val="0033CC"/>
                </a:solidFill>
                <a:sym typeface="Symbol"/>
              </a:rPr>
              <a:t>k</a:t>
            </a:r>
            <a:r>
              <a:rPr lang="hu-HU" b="0" dirty="0">
                <a:solidFill>
                  <a:srgbClr val="0033CC"/>
                </a:solidFill>
              </a:rPr>
              <a:t>)</a:t>
            </a:r>
            <a:r>
              <a:rPr lang="hu-HU" b="0" i="1" dirty="0">
                <a:solidFill>
                  <a:srgbClr val="0033CC"/>
                </a:solidFill>
              </a:rPr>
              <a:t>, h</a:t>
            </a:r>
            <a:r>
              <a:rPr lang="hu-HU" b="0" dirty="0">
                <a:solidFill>
                  <a:srgbClr val="0033CC"/>
                </a:solidFill>
              </a:rPr>
              <a:t>(</a:t>
            </a:r>
            <a:r>
              <a:rPr lang="hu-HU" b="0" i="1" dirty="0">
                <a:solidFill>
                  <a:srgbClr val="0033CC"/>
                </a:solidFill>
              </a:rPr>
              <a:t>s</a:t>
            </a:r>
            <a:r>
              <a:rPr lang="hu-HU" b="0" dirty="0">
                <a:solidFill>
                  <a:srgbClr val="0033CC"/>
                </a:solidFill>
              </a:rPr>
              <a:t>) =</a:t>
            </a:r>
            <a:r>
              <a:rPr lang="hu-HU" b="0" i="1" dirty="0">
                <a:solidFill>
                  <a:srgbClr val="0033CC"/>
                </a:solidFill>
              </a:rPr>
              <a:t> h</a:t>
            </a:r>
            <a:r>
              <a:rPr lang="hu-HU" b="0" dirty="0">
                <a:solidFill>
                  <a:srgbClr val="0033CC"/>
                </a:solidFill>
              </a:rPr>
              <a:t>(</a:t>
            </a:r>
            <a:r>
              <a:rPr lang="hu-HU" b="0" i="1" dirty="0">
                <a:solidFill>
                  <a:srgbClr val="0033CC"/>
                </a:solidFill>
              </a:rPr>
              <a:t>t</a:t>
            </a:r>
            <a:r>
              <a:rPr lang="hu-HU" b="0" dirty="0">
                <a:solidFill>
                  <a:srgbClr val="0033CC"/>
                </a:solidFill>
              </a:rPr>
              <a:t>) = </a:t>
            </a:r>
            <a:r>
              <a:rPr lang="hu-HU" b="0" i="1" dirty="0">
                <a:solidFill>
                  <a:srgbClr val="0033CC"/>
                </a:solidFill>
              </a:rPr>
              <a:t>0</a:t>
            </a:r>
            <a:r>
              <a:rPr lang="hu-HU" b="0" dirty="0">
                <a:solidFill>
                  <a:srgbClr val="0033CC"/>
                </a:solidFill>
              </a:rPr>
              <a:t> </a:t>
            </a:r>
            <a:endParaRPr lang="hu-HU" b="0" i="1" dirty="0">
              <a:solidFill>
                <a:srgbClr val="0033CC"/>
              </a:solidFill>
            </a:endParaRPr>
          </a:p>
          <a:p>
            <a:r>
              <a:rPr lang="hu-HU" b="0" i="1" dirty="0">
                <a:solidFill>
                  <a:srgbClr val="0033CC"/>
                </a:solidFill>
              </a:rPr>
              <a:t>c</a:t>
            </a:r>
            <a:r>
              <a:rPr lang="hu-HU" b="0" dirty="0">
                <a:solidFill>
                  <a:srgbClr val="0033CC"/>
                </a:solidFill>
              </a:rPr>
              <a:t>(</a:t>
            </a:r>
            <a:r>
              <a:rPr lang="hu-HU" b="0" i="1" dirty="0">
                <a:solidFill>
                  <a:srgbClr val="0033CC"/>
                </a:solidFill>
              </a:rPr>
              <a:t>n</a:t>
            </a:r>
            <a:r>
              <a:rPr lang="hu-HU" b="0" i="1" baseline="-25000" dirty="0">
                <a:solidFill>
                  <a:srgbClr val="0033CC"/>
                </a:solidFill>
              </a:rPr>
              <a:t>k-1</a:t>
            </a:r>
            <a:r>
              <a:rPr lang="hu-HU" b="0" i="1" dirty="0">
                <a:solidFill>
                  <a:srgbClr val="0033CC"/>
                </a:solidFill>
              </a:rPr>
              <a:t>,t</a:t>
            </a:r>
            <a:r>
              <a:rPr lang="hu-HU" b="0" dirty="0">
                <a:solidFill>
                  <a:srgbClr val="0033CC"/>
                </a:solidFill>
              </a:rPr>
              <a:t>) = </a:t>
            </a:r>
            <a:r>
              <a:rPr lang="hu-HU" b="0" i="1" dirty="0">
                <a:solidFill>
                  <a:srgbClr val="0033CC"/>
                </a:solidFill>
              </a:rPr>
              <a:t>h</a:t>
            </a:r>
            <a:r>
              <a:rPr lang="hu-HU" b="0" dirty="0">
                <a:solidFill>
                  <a:srgbClr val="0033CC"/>
                </a:solidFill>
              </a:rPr>
              <a:t>(</a:t>
            </a:r>
            <a:r>
              <a:rPr lang="hu-HU" b="0" i="1" dirty="0">
                <a:solidFill>
                  <a:srgbClr val="0033CC"/>
                </a:solidFill>
              </a:rPr>
              <a:t>n</a:t>
            </a:r>
            <a:r>
              <a:rPr lang="hu-HU" b="0" i="1" baseline="-25000" dirty="0">
                <a:solidFill>
                  <a:srgbClr val="0033CC"/>
                </a:solidFill>
              </a:rPr>
              <a:t>1</a:t>
            </a:r>
            <a:r>
              <a:rPr lang="hu-HU" b="0" dirty="0">
                <a:solidFill>
                  <a:srgbClr val="0033CC"/>
                </a:solidFill>
              </a:rPr>
              <a:t>) − </a:t>
            </a:r>
            <a:r>
              <a:rPr lang="hu-HU" b="0" i="1" dirty="0">
                <a:solidFill>
                  <a:srgbClr val="0033CC"/>
                </a:solidFill>
              </a:rPr>
              <a:t>k </a:t>
            </a:r>
            <a:r>
              <a:rPr lang="hu-HU" b="0" dirty="0">
                <a:solidFill>
                  <a:srgbClr val="0033CC"/>
                </a:solidFill>
              </a:rPr>
              <a:t>+</a:t>
            </a:r>
            <a:r>
              <a:rPr lang="hu-HU" b="0" i="1" dirty="0">
                <a:solidFill>
                  <a:srgbClr val="0033CC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láb hely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AEFC4F-EB49-4C93-B2E7-59A7E4E57FCA}" type="slidenum">
              <a:rPr lang="hu-HU" smtClean="0"/>
              <a:pPr>
                <a:defRPr/>
              </a:pPr>
              <a:t>2</a:t>
            </a:fld>
            <a:endParaRPr lang="hu-HU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38200" y="342900"/>
            <a:ext cx="7772400" cy="11049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3600" b="0" i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Végrehajtás</a:t>
            </a:r>
            <a:endParaRPr kumimoji="0" lang="hu-HU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Ellipszis 8"/>
          <p:cNvSpPr/>
          <p:nvPr/>
        </p:nvSpPr>
        <p:spPr bwMode="auto">
          <a:xfrm>
            <a:off x="7527105" y="4370015"/>
            <a:ext cx="677918" cy="646385"/>
          </a:xfrm>
          <a:prstGeom prst="ellipse">
            <a:avLst/>
          </a:prstGeom>
          <a:solidFill>
            <a:srgbClr val="99FF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</a:t>
            </a:r>
            <a:r>
              <a:rPr kumimoji="0" lang="hu-HU" sz="2400" b="1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</a:p>
        </p:txBody>
      </p:sp>
      <p:sp>
        <p:nvSpPr>
          <p:cNvPr id="10" name="Ellipszis 9"/>
          <p:cNvSpPr/>
          <p:nvPr/>
        </p:nvSpPr>
        <p:spPr bwMode="auto">
          <a:xfrm>
            <a:off x="6019440" y="4370015"/>
            <a:ext cx="677918" cy="646385"/>
          </a:xfrm>
          <a:prstGeom prst="ellipse">
            <a:avLst/>
          </a:prstGeom>
          <a:solidFill>
            <a:srgbClr val="99FF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</a:t>
            </a:r>
            <a:r>
              <a:rPr kumimoji="0" lang="hu-HU" sz="2400" b="1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</a:p>
        </p:txBody>
      </p:sp>
      <p:sp>
        <p:nvSpPr>
          <p:cNvPr id="11" name="Ellipszis 10"/>
          <p:cNvSpPr/>
          <p:nvPr/>
        </p:nvSpPr>
        <p:spPr bwMode="auto">
          <a:xfrm>
            <a:off x="4553245" y="4370015"/>
            <a:ext cx="677918" cy="646385"/>
          </a:xfrm>
          <a:prstGeom prst="ellipse">
            <a:avLst/>
          </a:prstGeom>
          <a:solidFill>
            <a:srgbClr val="99FF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</a:t>
            </a:r>
            <a:r>
              <a:rPr kumimoji="0" lang="hu-HU" sz="2400" b="1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</a:p>
        </p:txBody>
      </p:sp>
      <p:sp>
        <p:nvSpPr>
          <p:cNvPr id="12" name="Ellipszis 11"/>
          <p:cNvSpPr/>
          <p:nvPr/>
        </p:nvSpPr>
        <p:spPr bwMode="auto">
          <a:xfrm>
            <a:off x="3008225" y="4370015"/>
            <a:ext cx="677918" cy="646385"/>
          </a:xfrm>
          <a:prstGeom prst="ellipse">
            <a:avLst/>
          </a:prstGeom>
          <a:solidFill>
            <a:srgbClr val="99FF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</a:t>
            </a:r>
            <a:r>
              <a:rPr kumimoji="0" lang="hu-HU" sz="2400" b="1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</a:t>
            </a:r>
          </a:p>
        </p:txBody>
      </p:sp>
      <p:sp>
        <p:nvSpPr>
          <p:cNvPr id="13" name="Ellipszis 12"/>
          <p:cNvSpPr/>
          <p:nvPr/>
        </p:nvSpPr>
        <p:spPr bwMode="auto">
          <a:xfrm>
            <a:off x="5231163" y="2856526"/>
            <a:ext cx="677918" cy="646385"/>
          </a:xfrm>
          <a:prstGeom prst="ellipse">
            <a:avLst/>
          </a:prstGeom>
          <a:solidFill>
            <a:srgbClr val="99FF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</a:t>
            </a:r>
            <a:endParaRPr kumimoji="0" lang="hu-HU" sz="24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zis 13"/>
          <p:cNvSpPr/>
          <p:nvPr/>
        </p:nvSpPr>
        <p:spPr bwMode="auto">
          <a:xfrm>
            <a:off x="1329198" y="4370015"/>
            <a:ext cx="677918" cy="646385"/>
          </a:xfrm>
          <a:prstGeom prst="ellipse">
            <a:avLst/>
          </a:prstGeom>
          <a:solidFill>
            <a:srgbClr val="99FF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</a:t>
            </a:r>
            <a:endParaRPr kumimoji="0" lang="hu-HU" sz="2400" b="1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Egyenes összekötő nyíllal 15"/>
          <p:cNvCxnSpPr>
            <a:stCxn id="13" idx="2"/>
            <a:endCxn id="12" idx="7"/>
          </p:cNvCxnSpPr>
          <p:nvPr/>
        </p:nvCxnSpPr>
        <p:spPr bwMode="auto">
          <a:xfrm flipH="1">
            <a:off x="3586864" y="3179719"/>
            <a:ext cx="1644299" cy="12849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7" name="Egyenes összekötő nyíllal 16"/>
          <p:cNvCxnSpPr>
            <a:stCxn id="13" idx="3"/>
            <a:endCxn id="11" idx="0"/>
          </p:cNvCxnSpPr>
          <p:nvPr/>
        </p:nvCxnSpPr>
        <p:spPr bwMode="auto">
          <a:xfrm flipH="1">
            <a:off x="4892204" y="3408250"/>
            <a:ext cx="438238" cy="9617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0" name="Egyenes összekötő nyíllal 19"/>
          <p:cNvCxnSpPr>
            <a:stCxn id="13" idx="5"/>
            <a:endCxn id="10" idx="0"/>
          </p:cNvCxnSpPr>
          <p:nvPr/>
        </p:nvCxnSpPr>
        <p:spPr bwMode="auto">
          <a:xfrm>
            <a:off x="5809802" y="3408250"/>
            <a:ext cx="548597" cy="9617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7" name="Egyenes összekötő nyíllal 26"/>
          <p:cNvCxnSpPr>
            <a:stCxn id="13" idx="6"/>
            <a:endCxn id="9" idx="1"/>
          </p:cNvCxnSpPr>
          <p:nvPr/>
        </p:nvCxnSpPr>
        <p:spPr bwMode="auto">
          <a:xfrm>
            <a:off x="5909081" y="3179719"/>
            <a:ext cx="1717303" cy="12849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0" name="Egyenes összekötő nyíllal 29"/>
          <p:cNvCxnSpPr>
            <a:stCxn id="12" idx="2"/>
            <a:endCxn id="14" idx="6"/>
          </p:cNvCxnSpPr>
          <p:nvPr/>
        </p:nvCxnSpPr>
        <p:spPr bwMode="auto">
          <a:xfrm flipH="1">
            <a:off x="2007116" y="4693208"/>
            <a:ext cx="100110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3" name="Egyenes összekötő nyíllal 42"/>
          <p:cNvCxnSpPr>
            <a:stCxn id="11" idx="2"/>
            <a:endCxn id="12" idx="6"/>
          </p:cNvCxnSpPr>
          <p:nvPr/>
        </p:nvCxnSpPr>
        <p:spPr bwMode="auto">
          <a:xfrm flipH="1">
            <a:off x="3686143" y="4693208"/>
            <a:ext cx="86710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8" name="Egyenes összekötő nyíllal 47"/>
          <p:cNvCxnSpPr>
            <a:stCxn id="10" idx="2"/>
            <a:endCxn id="11" idx="6"/>
          </p:cNvCxnSpPr>
          <p:nvPr/>
        </p:nvCxnSpPr>
        <p:spPr bwMode="auto">
          <a:xfrm flipH="1">
            <a:off x="5231163" y="4693208"/>
            <a:ext cx="78827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3" name="Egyenes összekötő nyíllal 52"/>
          <p:cNvCxnSpPr>
            <a:stCxn id="9" idx="2"/>
            <a:endCxn id="10" idx="6"/>
          </p:cNvCxnSpPr>
          <p:nvPr/>
        </p:nvCxnSpPr>
        <p:spPr bwMode="auto">
          <a:xfrm flipH="1">
            <a:off x="6697358" y="4693208"/>
            <a:ext cx="82974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8" name="Ív 57"/>
          <p:cNvSpPr/>
          <p:nvPr/>
        </p:nvSpPr>
        <p:spPr bwMode="auto">
          <a:xfrm rot="16200000">
            <a:off x="4424532" y="3861143"/>
            <a:ext cx="2370009" cy="4680520"/>
          </a:xfrm>
          <a:prstGeom prst="arc">
            <a:avLst>
              <a:gd name="adj1" fmla="val 16200000"/>
              <a:gd name="adj2" fmla="val 5397322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Ív 58"/>
          <p:cNvSpPr/>
          <p:nvPr/>
        </p:nvSpPr>
        <p:spPr bwMode="auto">
          <a:xfrm rot="16200000">
            <a:off x="4089615" y="4376518"/>
            <a:ext cx="1491774" cy="2771535"/>
          </a:xfrm>
          <a:prstGeom prst="arc">
            <a:avLst>
              <a:gd name="adj1" fmla="val 16200000"/>
              <a:gd name="adj2" fmla="val 5397322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arrow" w="lg" len="lg"/>
            <a:tailEnd type="none" w="med" len="med"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Ív 59"/>
          <p:cNvSpPr/>
          <p:nvPr/>
        </p:nvSpPr>
        <p:spPr bwMode="auto">
          <a:xfrm rot="16200000">
            <a:off x="5627783" y="4376518"/>
            <a:ext cx="1491774" cy="2771535"/>
          </a:xfrm>
          <a:prstGeom prst="arc">
            <a:avLst>
              <a:gd name="adj1" fmla="val 16200000"/>
              <a:gd name="adj2" fmla="val 5397322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arrow" w="lg" len="lg"/>
            <a:tailEnd type="none" w="lg" len="lg"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" name="Szövegdoboz 60"/>
          <p:cNvSpPr txBox="1"/>
          <p:nvPr/>
        </p:nvSpPr>
        <p:spPr>
          <a:xfrm>
            <a:off x="5909081" y="2856526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0+</a:t>
            </a:r>
            <a:r>
              <a:rPr lang="hu-HU" dirty="0" err="1"/>
              <a:t>0</a:t>
            </a:r>
            <a:endParaRPr lang="hu-HU" dirty="0"/>
          </a:p>
        </p:txBody>
      </p:sp>
      <p:sp>
        <p:nvSpPr>
          <p:cNvPr id="62" name="Szövegdoboz 61"/>
          <p:cNvSpPr txBox="1"/>
          <p:nvPr/>
        </p:nvSpPr>
        <p:spPr>
          <a:xfrm>
            <a:off x="2782564" y="3908350"/>
            <a:ext cx="804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11+0</a:t>
            </a:r>
          </a:p>
        </p:txBody>
      </p:sp>
      <p:sp>
        <p:nvSpPr>
          <p:cNvPr id="63" name="Szövegdoboz 62"/>
          <p:cNvSpPr txBox="1"/>
          <p:nvPr/>
        </p:nvSpPr>
        <p:spPr>
          <a:xfrm>
            <a:off x="4320732" y="3908350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9+3</a:t>
            </a:r>
          </a:p>
        </p:txBody>
      </p:sp>
      <p:sp>
        <p:nvSpPr>
          <p:cNvPr id="64" name="Szövegdoboz 63"/>
          <p:cNvSpPr txBox="1"/>
          <p:nvPr/>
        </p:nvSpPr>
        <p:spPr>
          <a:xfrm>
            <a:off x="6242666" y="3908350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6+7</a:t>
            </a:r>
          </a:p>
        </p:txBody>
      </p:sp>
      <p:sp>
        <p:nvSpPr>
          <p:cNvPr id="65" name="Szövegdoboz 64"/>
          <p:cNvSpPr txBox="1"/>
          <p:nvPr/>
        </p:nvSpPr>
        <p:spPr>
          <a:xfrm>
            <a:off x="7626384" y="3908350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1+13</a:t>
            </a:r>
          </a:p>
        </p:txBody>
      </p:sp>
      <p:sp>
        <p:nvSpPr>
          <p:cNvPr id="66" name="Szövegdoboz 65"/>
          <p:cNvSpPr txBox="1"/>
          <p:nvPr/>
        </p:nvSpPr>
        <p:spPr>
          <a:xfrm>
            <a:off x="1329198" y="3908350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21+0</a:t>
            </a:r>
          </a:p>
        </p:txBody>
      </p:sp>
      <p:sp>
        <p:nvSpPr>
          <p:cNvPr id="67" name="Szövegdoboz 66"/>
          <p:cNvSpPr txBox="1"/>
          <p:nvPr/>
        </p:nvSpPr>
        <p:spPr>
          <a:xfrm>
            <a:off x="4136001" y="3408250"/>
            <a:ext cx="42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0" i="1" dirty="0"/>
              <a:t>11</a:t>
            </a:r>
          </a:p>
        </p:txBody>
      </p:sp>
      <p:sp>
        <p:nvSpPr>
          <p:cNvPr id="68" name="Szövegdoboz 67"/>
          <p:cNvSpPr txBox="1"/>
          <p:nvPr/>
        </p:nvSpPr>
        <p:spPr>
          <a:xfrm>
            <a:off x="4965513" y="340825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0" i="1" dirty="0"/>
              <a:t>9</a:t>
            </a:r>
          </a:p>
        </p:txBody>
      </p:sp>
      <p:sp>
        <p:nvSpPr>
          <p:cNvPr id="69" name="Szövegdoboz 68"/>
          <p:cNvSpPr txBox="1"/>
          <p:nvPr/>
        </p:nvSpPr>
        <p:spPr>
          <a:xfrm>
            <a:off x="5909081" y="340825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0" i="1" dirty="0"/>
              <a:t>6</a:t>
            </a:r>
          </a:p>
        </p:txBody>
      </p:sp>
      <p:sp>
        <p:nvSpPr>
          <p:cNvPr id="70" name="Szövegdoboz 69"/>
          <p:cNvSpPr txBox="1"/>
          <p:nvPr/>
        </p:nvSpPr>
        <p:spPr>
          <a:xfrm>
            <a:off x="6540905" y="340825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0" i="1" dirty="0"/>
              <a:t>1</a:t>
            </a:r>
          </a:p>
        </p:txBody>
      </p:sp>
      <p:sp>
        <p:nvSpPr>
          <p:cNvPr id="71" name="Szövegdoboz 70"/>
          <p:cNvSpPr txBox="1"/>
          <p:nvPr/>
        </p:nvSpPr>
        <p:spPr>
          <a:xfrm>
            <a:off x="7036092" y="46162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0" i="1" dirty="0"/>
              <a:t>1</a:t>
            </a:r>
          </a:p>
        </p:txBody>
      </p:sp>
      <p:sp>
        <p:nvSpPr>
          <p:cNvPr id="72" name="Szövegdoboz 71"/>
          <p:cNvSpPr txBox="1"/>
          <p:nvPr/>
        </p:nvSpPr>
        <p:spPr>
          <a:xfrm>
            <a:off x="5496896" y="461628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0" i="1" dirty="0"/>
              <a:t>1</a:t>
            </a:r>
          </a:p>
        </p:txBody>
      </p:sp>
      <p:sp>
        <p:nvSpPr>
          <p:cNvPr id="73" name="Szövegdoboz 72"/>
          <p:cNvSpPr txBox="1"/>
          <p:nvPr/>
        </p:nvSpPr>
        <p:spPr>
          <a:xfrm>
            <a:off x="4007826" y="46162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0" i="1" dirty="0"/>
              <a:t>1</a:t>
            </a:r>
          </a:p>
        </p:txBody>
      </p:sp>
      <p:sp>
        <p:nvSpPr>
          <p:cNvPr id="74" name="Szövegdoboz 73"/>
          <p:cNvSpPr txBox="1"/>
          <p:nvPr/>
        </p:nvSpPr>
        <p:spPr>
          <a:xfrm>
            <a:off x="2249085" y="461628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0" i="1" dirty="0"/>
              <a:t>10</a:t>
            </a:r>
          </a:p>
        </p:txBody>
      </p:sp>
      <p:sp>
        <p:nvSpPr>
          <p:cNvPr id="75" name="Szövegdoboz 74"/>
          <p:cNvSpPr txBox="1"/>
          <p:nvPr/>
        </p:nvSpPr>
        <p:spPr>
          <a:xfrm>
            <a:off x="6384452" y="543643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0" i="1" dirty="0"/>
              <a:t>4</a:t>
            </a:r>
          </a:p>
        </p:txBody>
      </p:sp>
      <p:sp>
        <p:nvSpPr>
          <p:cNvPr id="76" name="Szövegdoboz 75"/>
          <p:cNvSpPr txBox="1"/>
          <p:nvPr/>
        </p:nvSpPr>
        <p:spPr>
          <a:xfrm>
            <a:off x="4735751" y="543643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0" i="1" dirty="0"/>
              <a:t>3</a:t>
            </a:r>
          </a:p>
        </p:txBody>
      </p:sp>
      <p:sp>
        <p:nvSpPr>
          <p:cNvPr id="77" name="Szövegdoboz 76"/>
          <p:cNvSpPr txBox="1"/>
          <p:nvPr/>
        </p:nvSpPr>
        <p:spPr>
          <a:xfrm>
            <a:off x="5496896" y="583654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0" i="1" dirty="0"/>
              <a:t>6</a:t>
            </a:r>
          </a:p>
        </p:txBody>
      </p:sp>
      <p:sp>
        <p:nvSpPr>
          <p:cNvPr id="78" name="Szövegdoboz 77"/>
          <p:cNvSpPr txBox="1"/>
          <p:nvPr/>
        </p:nvSpPr>
        <p:spPr>
          <a:xfrm>
            <a:off x="2765805" y="3908349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10+0</a:t>
            </a:r>
          </a:p>
        </p:txBody>
      </p:sp>
      <p:sp>
        <p:nvSpPr>
          <p:cNvPr id="79" name="Szövegdoboz 78"/>
          <p:cNvSpPr txBox="1"/>
          <p:nvPr/>
        </p:nvSpPr>
        <p:spPr>
          <a:xfrm>
            <a:off x="1329198" y="3908350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20+0</a:t>
            </a:r>
          </a:p>
        </p:txBody>
      </p:sp>
      <p:sp>
        <p:nvSpPr>
          <p:cNvPr id="80" name="Szövegdoboz 79"/>
          <p:cNvSpPr txBox="1"/>
          <p:nvPr/>
        </p:nvSpPr>
        <p:spPr>
          <a:xfrm>
            <a:off x="4320732" y="3908350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7+3</a:t>
            </a:r>
          </a:p>
        </p:txBody>
      </p:sp>
      <p:sp>
        <p:nvSpPr>
          <p:cNvPr id="81" name="Szövegdoboz 80"/>
          <p:cNvSpPr txBox="1"/>
          <p:nvPr/>
        </p:nvSpPr>
        <p:spPr>
          <a:xfrm>
            <a:off x="2919460" y="3908350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9+0</a:t>
            </a:r>
          </a:p>
        </p:txBody>
      </p:sp>
      <p:cxnSp>
        <p:nvCxnSpPr>
          <p:cNvPr id="83" name="Egyenes összekötő nyíllal 82"/>
          <p:cNvCxnSpPr/>
          <p:nvPr/>
        </p:nvCxnSpPr>
        <p:spPr bwMode="auto">
          <a:xfrm flipV="1">
            <a:off x="3565273" y="4059960"/>
            <a:ext cx="252249" cy="25224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7" name="Egyenes összekötő nyíllal 86"/>
          <p:cNvCxnSpPr/>
          <p:nvPr/>
        </p:nvCxnSpPr>
        <p:spPr bwMode="auto">
          <a:xfrm flipH="1" flipV="1">
            <a:off x="7333232" y="4091490"/>
            <a:ext cx="278524" cy="2154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9" name="Egyenes összekötő nyíllal 88"/>
          <p:cNvCxnSpPr/>
          <p:nvPr/>
        </p:nvCxnSpPr>
        <p:spPr bwMode="auto">
          <a:xfrm flipV="1">
            <a:off x="5026211" y="4059960"/>
            <a:ext cx="147146" cy="2627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2" name="Egyenes összekötő nyíllal 91"/>
          <p:cNvCxnSpPr/>
          <p:nvPr/>
        </p:nvCxnSpPr>
        <p:spPr bwMode="auto">
          <a:xfrm flipH="1" flipV="1">
            <a:off x="5993164" y="4044194"/>
            <a:ext cx="178674" cy="2732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5" name="Egyenes összekötő nyíllal 94"/>
          <p:cNvCxnSpPr/>
          <p:nvPr/>
        </p:nvCxnSpPr>
        <p:spPr bwMode="auto">
          <a:xfrm>
            <a:off x="2067550" y="4564456"/>
            <a:ext cx="31531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8" name="Egyenes összekötő nyíllal 97"/>
          <p:cNvCxnSpPr/>
          <p:nvPr/>
        </p:nvCxnSpPr>
        <p:spPr bwMode="auto">
          <a:xfrm>
            <a:off x="3796501" y="4527670"/>
            <a:ext cx="31531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9" name="Egyenes összekötő nyíllal 98"/>
          <p:cNvCxnSpPr/>
          <p:nvPr/>
        </p:nvCxnSpPr>
        <p:spPr bwMode="auto">
          <a:xfrm>
            <a:off x="5294226" y="4543435"/>
            <a:ext cx="31531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0" name="Egyenes összekötő nyíllal 99"/>
          <p:cNvCxnSpPr/>
          <p:nvPr/>
        </p:nvCxnSpPr>
        <p:spPr bwMode="auto">
          <a:xfrm>
            <a:off x="3554763" y="5074207"/>
            <a:ext cx="199697" cy="231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2" name="Szövegdoboz 101"/>
          <p:cNvSpPr txBox="1"/>
          <p:nvPr/>
        </p:nvSpPr>
        <p:spPr>
          <a:xfrm>
            <a:off x="1323943" y="3887329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19+0</a:t>
            </a:r>
          </a:p>
        </p:txBody>
      </p:sp>
      <p:sp>
        <p:nvSpPr>
          <p:cNvPr id="103" name="Szövegdoboz 102"/>
          <p:cNvSpPr txBox="1"/>
          <p:nvPr/>
        </p:nvSpPr>
        <p:spPr>
          <a:xfrm>
            <a:off x="2898440" y="3918861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8+0</a:t>
            </a:r>
          </a:p>
        </p:txBody>
      </p:sp>
      <p:sp>
        <p:nvSpPr>
          <p:cNvPr id="104" name="Szövegdoboz 103"/>
          <p:cNvSpPr txBox="1"/>
          <p:nvPr/>
        </p:nvSpPr>
        <p:spPr>
          <a:xfrm>
            <a:off x="1334453" y="3897840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18+0</a:t>
            </a:r>
          </a:p>
        </p:txBody>
      </p:sp>
      <p:cxnSp>
        <p:nvCxnSpPr>
          <p:cNvPr id="105" name="Egyenes összekötő nyíllal 104"/>
          <p:cNvCxnSpPr/>
          <p:nvPr/>
        </p:nvCxnSpPr>
        <p:spPr bwMode="auto">
          <a:xfrm>
            <a:off x="6755164" y="4569711"/>
            <a:ext cx="31531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6" name="Egyenes összekötő nyíllal 105"/>
          <p:cNvCxnSpPr/>
          <p:nvPr/>
        </p:nvCxnSpPr>
        <p:spPr bwMode="auto">
          <a:xfrm>
            <a:off x="5094528" y="5037420"/>
            <a:ext cx="199697" cy="231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7" name="Egyenes összekötő nyíllal 106"/>
          <p:cNvCxnSpPr/>
          <p:nvPr/>
        </p:nvCxnSpPr>
        <p:spPr bwMode="auto">
          <a:xfrm>
            <a:off x="3092308" y="5053187"/>
            <a:ext cx="78828" cy="36260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10" name="Szövegdoboz 109"/>
          <p:cNvSpPr txBox="1"/>
          <p:nvPr/>
        </p:nvSpPr>
        <p:spPr>
          <a:xfrm>
            <a:off x="6253176" y="3903096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2+7</a:t>
            </a:r>
          </a:p>
        </p:txBody>
      </p:sp>
      <p:sp>
        <p:nvSpPr>
          <p:cNvPr id="111" name="Szövegdoboz 110"/>
          <p:cNvSpPr txBox="1"/>
          <p:nvPr/>
        </p:nvSpPr>
        <p:spPr>
          <a:xfrm>
            <a:off x="4331242" y="3903096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5+3</a:t>
            </a:r>
          </a:p>
        </p:txBody>
      </p:sp>
      <p:sp>
        <p:nvSpPr>
          <p:cNvPr id="112" name="Szövegdoboz 111"/>
          <p:cNvSpPr txBox="1"/>
          <p:nvPr/>
        </p:nvSpPr>
        <p:spPr>
          <a:xfrm>
            <a:off x="2908950" y="3913607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7+0</a:t>
            </a:r>
          </a:p>
        </p:txBody>
      </p:sp>
      <p:sp>
        <p:nvSpPr>
          <p:cNvPr id="82" name="Szövegdoboz 81"/>
          <p:cNvSpPr txBox="1"/>
          <p:nvPr/>
        </p:nvSpPr>
        <p:spPr>
          <a:xfrm>
            <a:off x="1334453" y="3887329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17+0</a:t>
            </a:r>
          </a:p>
        </p:txBody>
      </p:sp>
      <p:sp>
        <p:nvSpPr>
          <p:cNvPr id="84" name="Szövegdoboz 83"/>
          <p:cNvSpPr txBox="1"/>
          <p:nvPr/>
        </p:nvSpPr>
        <p:spPr>
          <a:xfrm>
            <a:off x="2898103" y="3918861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6+0</a:t>
            </a:r>
          </a:p>
        </p:txBody>
      </p:sp>
      <p:sp>
        <p:nvSpPr>
          <p:cNvPr id="85" name="Szövegdoboz 84"/>
          <p:cNvSpPr txBox="1"/>
          <p:nvPr/>
        </p:nvSpPr>
        <p:spPr>
          <a:xfrm>
            <a:off x="1323943" y="3887329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16+0</a:t>
            </a:r>
          </a:p>
        </p:txBody>
      </p:sp>
      <p:sp>
        <p:nvSpPr>
          <p:cNvPr id="86" name="Szövegdoboz 85"/>
          <p:cNvSpPr txBox="1"/>
          <p:nvPr/>
        </p:nvSpPr>
        <p:spPr>
          <a:xfrm>
            <a:off x="4329874" y="3903095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3+</a:t>
            </a:r>
            <a:r>
              <a:rPr lang="hu-HU" dirty="0" err="1"/>
              <a:t>3</a:t>
            </a:r>
            <a:endParaRPr lang="hu-HU" dirty="0"/>
          </a:p>
        </p:txBody>
      </p:sp>
      <p:sp>
        <p:nvSpPr>
          <p:cNvPr id="88" name="Szövegdoboz 87"/>
          <p:cNvSpPr txBox="1"/>
          <p:nvPr/>
        </p:nvSpPr>
        <p:spPr>
          <a:xfrm>
            <a:off x="2898440" y="3918861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5+0</a:t>
            </a:r>
          </a:p>
        </p:txBody>
      </p:sp>
      <p:sp>
        <p:nvSpPr>
          <p:cNvPr id="90" name="Szövegdoboz 89"/>
          <p:cNvSpPr txBox="1"/>
          <p:nvPr/>
        </p:nvSpPr>
        <p:spPr>
          <a:xfrm>
            <a:off x="1334453" y="3903096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14+0</a:t>
            </a:r>
          </a:p>
        </p:txBody>
      </p:sp>
      <p:sp>
        <p:nvSpPr>
          <p:cNvPr id="91" name="Szövegdoboz 90"/>
          <p:cNvSpPr txBox="1"/>
          <p:nvPr/>
        </p:nvSpPr>
        <p:spPr>
          <a:xfrm>
            <a:off x="2924716" y="3903096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4+0</a:t>
            </a:r>
          </a:p>
        </p:txBody>
      </p:sp>
      <p:sp>
        <p:nvSpPr>
          <p:cNvPr id="93" name="Szövegdoboz 92"/>
          <p:cNvSpPr txBox="1"/>
          <p:nvPr/>
        </p:nvSpPr>
        <p:spPr>
          <a:xfrm>
            <a:off x="1323943" y="3887329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15+0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838200" y="1665212"/>
          <a:ext cx="3376800" cy="1652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Microsoft Drawing" r:id="rId3" imgW="3763963" imgH="2009775" progId="MSDraw">
                  <p:embed/>
                </p:oleObj>
              </mc:Choice>
              <mc:Fallback>
                <p:oleObj name="Microsoft Drawing" r:id="rId3" imgW="3763963" imgH="2009775" progId="MSDraw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65212"/>
                        <a:ext cx="3376800" cy="165297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CC"/>
                                      </p:to>
                                    </p:animClr>
                                    <p:set>
                                      <p:cBhvr>
                                        <p:cTn id="1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000"/>
                            </p:stCondLst>
                            <p:childTnLst>
                              <p:par>
                                <p:cTn id="1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CC"/>
                                      </p:to>
                                    </p:animClr>
                                    <p:set>
                                      <p:cBhvr>
                                        <p:cTn id="1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CC"/>
                                      </p:to>
                                    </p:animClr>
                                    <p:set>
                                      <p:cBhvr>
                                        <p:cTn id="1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500"/>
                            </p:stCondLst>
                            <p:childTnLst>
                              <p:par>
                                <p:cTn id="16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3000"/>
                            </p:stCondLst>
                            <p:childTnLst>
                              <p:par>
                                <p:cTn id="18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500"/>
                            </p:stCondLst>
                            <p:childTnLst>
                              <p:par>
                                <p:cTn id="20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000"/>
                            </p:stCondLst>
                            <p:childTnLst>
                              <p:par>
                                <p:cTn id="2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CC"/>
                                      </p:to>
                                    </p:animClr>
                                    <p:set>
                                      <p:cBhvr>
                                        <p:cTn id="2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2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000"/>
                            </p:stCondLst>
                            <p:childTnLst>
                              <p:par>
                                <p:cTn id="24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000"/>
                            </p:stCondLst>
                            <p:childTnLst>
                              <p:par>
                                <p:cTn id="2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500"/>
                            </p:stCondLst>
                            <p:childTnLst>
                              <p:par>
                                <p:cTn id="27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CC"/>
                                      </p:to>
                                    </p:animClr>
                                    <p:set>
                                      <p:cBhvr>
                                        <p:cTn id="2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CC"/>
                                      </p:to>
                                    </p:animClr>
                                    <p:set>
                                      <p:cBhvr>
                                        <p:cTn id="2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CC"/>
                                      </p:to>
                                    </p:animClr>
                                    <p:set>
                                      <p:cBhvr>
                                        <p:cTn id="2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2500"/>
                            </p:stCondLst>
                            <p:childTnLst>
                              <p:par>
                                <p:cTn id="28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3000"/>
                            </p:stCondLst>
                            <p:childTnLst>
                              <p:par>
                                <p:cTn id="3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1000"/>
                            </p:stCondLst>
                            <p:childTnLst>
                              <p:par>
                                <p:cTn id="34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CC"/>
                                      </p:to>
                                    </p:animClr>
                                    <p:set>
                                      <p:cBhvr>
                                        <p:cTn id="3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2000"/>
                            </p:stCondLst>
                            <p:childTnLst>
                              <p:par>
                                <p:cTn id="352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2500"/>
                            </p:stCondLst>
                            <p:childTnLst>
                              <p:par>
                                <p:cTn id="3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1000"/>
                            </p:stCondLst>
                            <p:childTnLst>
                              <p:par>
                                <p:cTn id="37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1500"/>
                            </p:stCondLst>
                            <p:childTnLst>
                              <p:par>
                                <p:cTn id="37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000"/>
                            </p:stCondLst>
                            <p:childTnLst>
                              <p:par>
                                <p:cTn id="38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CC"/>
                                      </p:to>
                                    </p:animClr>
                                    <p:set>
                                      <p:cBhvr>
                                        <p:cTn id="3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CC"/>
                                      </p:to>
                                    </p:animClr>
                                    <p:set>
                                      <p:cBhvr>
                                        <p:cTn id="39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2000"/>
                            </p:stCondLst>
                            <p:childTnLst>
                              <p:par>
                                <p:cTn id="39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2500"/>
                            </p:stCondLst>
                            <p:childTnLst>
                              <p:par>
                                <p:cTn id="40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1000"/>
                            </p:stCondLst>
                            <p:childTnLst>
                              <p:par>
                                <p:cTn id="427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1500"/>
                            </p:stCondLst>
                            <p:childTnLst>
                              <p:par>
                                <p:cTn id="4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CC"/>
                                      </p:to>
                                    </p:animClr>
                                    <p:set>
                                      <p:cBhvr>
                                        <p:cTn id="4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46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2500"/>
                            </p:stCondLst>
                            <p:childTnLst>
                              <p:par>
                                <p:cTn id="4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00"/>
                            </p:stCondLst>
                            <p:childTnLst>
                              <p:par>
                                <p:cTn id="4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8" grpId="0" animBg="1"/>
      <p:bldP spid="59" grpId="0" animBg="1"/>
      <p:bldP spid="60" grpId="0" animBg="1"/>
      <p:bldP spid="62" grpId="1"/>
      <p:bldP spid="63" grpId="1"/>
      <p:bldP spid="64" grpId="1"/>
      <p:bldP spid="66" grpId="0"/>
      <p:bldP spid="66" grpId="1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102" grpId="0"/>
      <p:bldP spid="102" grpId="1"/>
      <p:bldP spid="103" grpId="0"/>
      <p:bldP spid="103" grpId="1"/>
      <p:bldP spid="104" grpId="0"/>
      <p:bldP spid="104" grpId="1"/>
      <p:bldP spid="110" grpId="0"/>
      <p:bldP spid="111" grpId="0"/>
      <p:bldP spid="111" grpId="1"/>
      <p:bldP spid="112" grpId="0"/>
      <p:bldP spid="112" grpId="1"/>
      <p:bldP spid="82" grpId="0"/>
      <p:bldP spid="82" grpId="1"/>
      <p:bldP spid="84" grpId="0"/>
      <p:bldP spid="84" grpId="1"/>
      <p:bldP spid="85" grpId="0"/>
      <p:bldP spid="85" grpId="1"/>
      <p:bldP spid="86" grpId="0"/>
      <p:bldP spid="88" grpId="0"/>
      <p:bldP spid="88" grpId="1"/>
      <p:bldP spid="90" grpId="0"/>
      <p:bldP spid="91" grpId="0"/>
      <p:bldP spid="93" grpId="0"/>
      <p:bldP spid="9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láb hely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AEFC4F-EB49-4C93-B2E7-59A7E4E57FCA}" type="slidenum">
              <a:rPr lang="hu-HU" smtClean="0"/>
              <a:pPr>
                <a:defRPr/>
              </a:pPr>
              <a:t>3</a:t>
            </a:fld>
            <a:endParaRPr lang="hu-HU"/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043631"/>
              </p:ext>
            </p:extLst>
          </p:nvPr>
        </p:nvGraphicFramePr>
        <p:xfrm>
          <a:off x="187232" y="4341470"/>
          <a:ext cx="8749861" cy="1828800"/>
        </p:xfrm>
        <a:graphic>
          <a:graphicData uri="http://schemas.openxmlformats.org/drawingml/2006/table">
            <a:tbl>
              <a:tblPr/>
              <a:tblGrid>
                <a:gridCol w="5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7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5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1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5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01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9066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000" i="1" dirty="0">
                          <a:latin typeface="Times New Roman"/>
                          <a:ea typeface="Times New Roman"/>
                        </a:rPr>
                        <a:t>s</a:t>
                      </a:r>
                      <a:endParaRPr lang="hu-HU" sz="20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800" i="1" dirty="0">
                          <a:latin typeface="Times New Roman"/>
                          <a:ea typeface="Times New Roman"/>
                        </a:rPr>
                        <a:t>nil,0,0</a:t>
                      </a:r>
                      <a:endParaRPr lang="hu-HU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ea typeface="Times New Roman"/>
                        </a:rPr>
                        <a:t>-</a:t>
                      </a:r>
                      <a:endParaRPr lang="hu-HU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ea typeface="Times New Roman"/>
                        </a:rPr>
                        <a:t>-</a:t>
                      </a:r>
                      <a:endParaRPr lang="hu-HU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ea typeface="Times New Roman"/>
                        </a:rPr>
                        <a:t>-</a:t>
                      </a:r>
                      <a:endParaRPr lang="hu-HU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ea typeface="Times New Roman"/>
                        </a:rPr>
                        <a:t>-</a:t>
                      </a:r>
                      <a:endParaRPr lang="hu-HU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ea typeface="Times New Roman"/>
                        </a:rPr>
                        <a:t>-</a:t>
                      </a:r>
                      <a:endParaRPr lang="hu-HU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ea typeface="Times New Roman"/>
                        </a:rPr>
                        <a:t>-</a:t>
                      </a:r>
                      <a:endParaRPr lang="hu-HU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ea typeface="Times New Roman"/>
                        </a:rPr>
                        <a:t>-</a:t>
                      </a:r>
                      <a:endParaRPr lang="hu-HU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hu-HU" sz="1800" dirty="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066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000" i="1"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pt-BR" sz="2000" i="1" baseline="-25000">
                          <a:latin typeface="Times New Roman"/>
                          <a:ea typeface="Times New Roman"/>
                        </a:rPr>
                        <a:t>1</a:t>
                      </a:r>
                      <a:endParaRPr lang="hu-HU" sz="200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ea typeface="Times New Roman"/>
                        </a:rPr>
                        <a:t>-</a:t>
                      </a:r>
                      <a:endParaRPr lang="hu-HU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hu-HU" sz="1800" i="1" dirty="0">
                          <a:latin typeface="Times New Roman"/>
                          <a:ea typeface="Times New Roman"/>
                        </a:rPr>
                        <a:t>s, 1,14</a:t>
                      </a:r>
                      <a:endParaRPr lang="pt-BR" sz="1800" i="1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s, 1,14</a:t>
                      </a:r>
                      <a:endParaRPr lang="pt-BR" sz="1800" i="1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s,1,14</a:t>
                      </a:r>
                      <a:endParaRPr lang="pt-BR" sz="1800" i="1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s, 1,14</a:t>
                      </a:r>
                      <a:endParaRPr lang="pt-BR" sz="1800" i="1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s, 1,14</a:t>
                      </a:r>
                      <a:endParaRPr lang="pt-BR" sz="1800" i="1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s, 1,14</a:t>
                      </a:r>
                      <a:endParaRPr lang="pt-BR" sz="1800" i="1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s, 1,14</a:t>
                      </a:r>
                      <a:endParaRPr lang="pt-BR" sz="1800" i="1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s, 1,14</a:t>
                      </a: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066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000" i="1" dirty="0"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pt-BR" sz="2000" i="1" baseline="-25000" dirty="0">
                          <a:latin typeface="Times New Roman"/>
                          <a:ea typeface="Times New Roman"/>
                        </a:rPr>
                        <a:t>2</a:t>
                      </a:r>
                      <a:endParaRPr lang="hu-HU" sz="20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ea typeface="Times New Roman"/>
                        </a:rPr>
                        <a:t>-</a:t>
                      </a:r>
                      <a:endParaRPr lang="hu-HU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hu-HU" sz="1800" i="1" dirty="0">
                          <a:latin typeface="Times New Roman"/>
                          <a:ea typeface="Times New Roman"/>
                        </a:rPr>
                        <a:t>s, 6,13</a:t>
                      </a:r>
                      <a:endParaRPr lang="pt-BR" sz="1800" i="1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hu-HU" sz="1800" i="1" dirty="0">
                          <a:latin typeface="Times New Roman"/>
                          <a:ea typeface="Times New Roman"/>
                        </a:rPr>
                        <a:t>s, 6,13</a:t>
                      </a:r>
                      <a:endParaRPr lang="pt-BR" sz="1800" i="1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hu-HU" sz="1800" i="1" dirty="0">
                          <a:latin typeface="Times New Roman"/>
                          <a:ea typeface="Times New Roman"/>
                        </a:rPr>
                        <a:t>s, 6, 13</a:t>
                      </a:r>
                      <a:endParaRPr lang="pt-BR" sz="1800" i="1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s, 6, 13</a:t>
                      </a:r>
                      <a:endParaRPr lang="pt-BR" sz="1800" i="1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ea typeface="Times New Roman"/>
                        </a:rPr>
                        <a:t>-</a:t>
                      </a:r>
                      <a:endParaRPr lang="hu-HU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ea typeface="Times New Roman"/>
                        </a:rPr>
                        <a:t>-</a:t>
                      </a:r>
                      <a:endParaRPr lang="hu-HU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ea typeface="Times New Roman"/>
                        </a:rPr>
                        <a:t>-</a:t>
                      </a:r>
                      <a:endParaRPr lang="hu-HU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hu-HU" sz="1800" dirty="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066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000" i="1" dirty="0"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pt-BR" sz="2000" i="1" baseline="-25000" dirty="0">
                          <a:latin typeface="Times New Roman"/>
                          <a:ea typeface="Times New Roman"/>
                        </a:rPr>
                        <a:t>3</a:t>
                      </a:r>
                      <a:endParaRPr lang="hu-HU" sz="20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ea typeface="Times New Roman"/>
                        </a:rPr>
                        <a:t>-</a:t>
                      </a:r>
                      <a:endParaRPr lang="hu-HU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hu-HU" sz="1800" i="1" dirty="0">
                          <a:latin typeface="Times New Roman"/>
                          <a:ea typeface="Times New Roman"/>
                        </a:rPr>
                        <a:t>s, 9,12</a:t>
                      </a:r>
                      <a:endParaRPr lang="pt-BR" sz="1800" i="1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hu-HU" sz="1800" i="1" dirty="0">
                          <a:latin typeface="Times New Roman"/>
                          <a:ea typeface="Times New Roman"/>
                        </a:rPr>
                        <a:t>s, 9,12</a:t>
                      </a:r>
                      <a:endParaRPr lang="pt-BR" sz="1800" i="1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ea typeface="Times New Roman"/>
                        </a:rPr>
                        <a:t>-</a:t>
                      </a:r>
                      <a:endParaRPr lang="hu-HU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ea typeface="Times New Roman"/>
                        </a:rPr>
                        <a:t>-</a:t>
                      </a:r>
                      <a:endParaRPr lang="hu-HU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n</a:t>
                      </a:r>
                      <a:r>
                        <a:rPr lang="hu-HU" sz="1800" i="1" baseline="-25000" dirty="0">
                          <a:latin typeface="+mn-lt"/>
                          <a:ea typeface="Times New Roman"/>
                        </a:rPr>
                        <a:t>2</a:t>
                      </a: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,7,10</a:t>
                      </a:r>
                      <a:endParaRPr lang="pt-BR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n</a:t>
                      </a:r>
                      <a:r>
                        <a:rPr lang="hu-HU" sz="1800" i="1" baseline="-25000" dirty="0">
                          <a:latin typeface="+mn-lt"/>
                          <a:ea typeface="Times New Roman"/>
                        </a:rPr>
                        <a:t>2</a:t>
                      </a: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,7,10</a:t>
                      </a:r>
                      <a:endParaRPr lang="pt-BR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+mn-lt"/>
                          <a:ea typeface="Times New Roman"/>
                        </a:rPr>
                        <a:t>-</a:t>
                      </a:r>
                      <a:endParaRPr lang="hu-HU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dirty="0">
                          <a:latin typeface="+mn-lt"/>
                          <a:ea typeface="Times New Roman"/>
                        </a:rPr>
                        <a:t>-</a:t>
                      </a: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066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000" i="1" dirty="0"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hu-HU" sz="2000" i="1" baseline="-25000" dirty="0">
                          <a:latin typeface="Times New Roman"/>
                          <a:ea typeface="Times New Roman"/>
                        </a:rPr>
                        <a:t>4</a:t>
                      </a:r>
                      <a:endParaRPr lang="hu-HU" sz="20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ea typeface="Times New Roman"/>
                        </a:rPr>
                        <a:t>-</a:t>
                      </a:r>
                      <a:endParaRPr lang="hu-HU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hu-HU" sz="1800" i="1" dirty="0">
                          <a:latin typeface="Times New Roman"/>
                          <a:ea typeface="Times New Roman"/>
                        </a:rPr>
                        <a:t>s, 11,</a:t>
                      </a:r>
                      <a:r>
                        <a:rPr lang="hu-HU" sz="1800" i="1" dirty="0" err="1">
                          <a:latin typeface="Times New Roman"/>
                          <a:ea typeface="Times New Roman"/>
                        </a:rPr>
                        <a:t>11</a:t>
                      </a:r>
                      <a:endParaRPr lang="pt-BR" sz="1800" i="1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+mn-lt"/>
                          <a:ea typeface="Times New Roman"/>
                        </a:rPr>
                        <a:t>-</a:t>
                      </a:r>
                      <a:endParaRPr lang="hu-HU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n</a:t>
                      </a:r>
                      <a:r>
                        <a:rPr lang="hu-HU" sz="1800" i="1" baseline="-25000" dirty="0">
                          <a:latin typeface="+mn-lt"/>
                          <a:ea typeface="Times New Roman"/>
                        </a:rPr>
                        <a:t>3</a:t>
                      </a: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,10,</a:t>
                      </a:r>
                      <a:r>
                        <a:rPr lang="hu-HU" sz="1800" i="1" dirty="0" err="1">
                          <a:latin typeface="+mn-lt"/>
                          <a:ea typeface="Times New Roman"/>
                        </a:rPr>
                        <a:t>10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+mn-lt"/>
                          <a:ea typeface="Times New Roman"/>
                        </a:rPr>
                        <a:t>-</a:t>
                      </a:r>
                      <a:endParaRPr lang="hu-HU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n</a:t>
                      </a:r>
                      <a:r>
                        <a:rPr lang="hu-HU" sz="1800" i="1" baseline="-25000" dirty="0">
                          <a:latin typeface="+mn-lt"/>
                          <a:ea typeface="Times New Roman"/>
                        </a:rPr>
                        <a:t>2</a:t>
                      </a: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,9,</a:t>
                      </a:r>
                      <a:r>
                        <a:rPr lang="hu-HU" sz="1800" i="1" dirty="0" err="1">
                          <a:latin typeface="+mn-lt"/>
                          <a:ea typeface="Times New Roman"/>
                        </a:rPr>
                        <a:t>9</a:t>
                      </a:r>
                      <a:endParaRPr lang="pt-BR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+mn-lt"/>
                          <a:ea typeface="Times New Roman"/>
                        </a:rPr>
                        <a:t>-</a:t>
                      </a:r>
                      <a:endParaRPr lang="hu-HU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n</a:t>
                      </a:r>
                      <a:r>
                        <a:rPr lang="hu-HU" sz="1800" i="1" baseline="-25000" dirty="0">
                          <a:latin typeface="+mn-lt"/>
                          <a:ea typeface="Times New Roman"/>
                        </a:rPr>
                        <a:t>2</a:t>
                      </a: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,8,</a:t>
                      </a:r>
                      <a:r>
                        <a:rPr lang="hu-HU" sz="1800" i="1" dirty="0" err="1">
                          <a:latin typeface="+mn-lt"/>
                          <a:ea typeface="Times New Roman"/>
                        </a:rPr>
                        <a:t>8</a:t>
                      </a:r>
                      <a:endParaRPr lang="pt-BR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dirty="0">
                          <a:latin typeface="+mn-lt"/>
                          <a:ea typeface="Times New Roman"/>
                        </a:rPr>
                        <a:t>-</a:t>
                      </a:r>
                      <a:endParaRPr lang="pt-BR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066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000" i="1">
                          <a:latin typeface="Times New Roman"/>
                          <a:ea typeface="Times New Roman"/>
                        </a:rPr>
                        <a:t>t</a:t>
                      </a:r>
                      <a:endParaRPr lang="hu-HU" sz="200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800">
                          <a:latin typeface="Times New Roman"/>
                          <a:ea typeface="Times New Roman"/>
                        </a:rPr>
                        <a:t>-</a:t>
                      </a:r>
                      <a:endParaRPr lang="hu-HU" sz="180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+mn-lt"/>
                          <a:ea typeface="Times New Roman"/>
                        </a:rPr>
                        <a:t>-</a:t>
                      </a:r>
                      <a:endParaRPr lang="hu-HU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n</a:t>
                      </a:r>
                      <a:r>
                        <a:rPr lang="hu-HU" sz="1800" i="1" baseline="-25000" dirty="0">
                          <a:latin typeface="+mn-lt"/>
                          <a:ea typeface="Times New Roman"/>
                        </a:rPr>
                        <a:t>4</a:t>
                      </a: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,21,</a:t>
                      </a:r>
                      <a:r>
                        <a:rPr lang="hu-HU" sz="1800" i="1" dirty="0" err="1">
                          <a:latin typeface="+mn-lt"/>
                          <a:ea typeface="Times New Roman"/>
                        </a:rPr>
                        <a:t>21</a:t>
                      </a:r>
                      <a:endParaRPr lang="pt-BR" sz="1800" i="1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n</a:t>
                      </a:r>
                      <a:r>
                        <a:rPr lang="hu-HU" sz="1800" i="1" baseline="-25000" dirty="0">
                          <a:latin typeface="+mn-lt"/>
                          <a:ea typeface="Times New Roman"/>
                        </a:rPr>
                        <a:t>4</a:t>
                      </a: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,21,</a:t>
                      </a:r>
                      <a:r>
                        <a:rPr lang="hu-HU" sz="1800" i="1" dirty="0" err="1">
                          <a:latin typeface="+mn-lt"/>
                          <a:ea typeface="Times New Roman"/>
                        </a:rPr>
                        <a:t>21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n</a:t>
                      </a:r>
                      <a:r>
                        <a:rPr lang="hu-HU" sz="1800" i="1" baseline="-25000" dirty="0">
                          <a:latin typeface="+mn-lt"/>
                          <a:ea typeface="Times New Roman"/>
                        </a:rPr>
                        <a:t>4</a:t>
                      </a: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,20,</a:t>
                      </a:r>
                      <a:r>
                        <a:rPr lang="hu-HU" sz="1800" i="1" dirty="0" err="1">
                          <a:latin typeface="+mn-lt"/>
                          <a:ea typeface="Times New Roman"/>
                        </a:rPr>
                        <a:t>20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n</a:t>
                      </a:r>
                      <a:r>
                        <a:rPr lang="hu-HU" sz="1800" i="1" baseline="-25000" dirty="0">
                          <a:latin typeface="+mn-lt"/>
                          <a:ea typeface="Times New Roman"/>
                        </a:rPr>
                        <a:t>4</a:t>
                      </a: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,20,</a:t>
                      </a:r>
                      <a:r>
                        <a:rPr lang="hu-HU" sz="1800" i="1" dirty="0" err="1">
                          <a:latin typeface="+mn-lt"/>
                          <a:ea typeface="Times New Roman"/>
                        </a:rPr>
                        <a:t>20</a:t>
                      </a:r>
                      <a:endParaRPr lang="pt-BR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n</a:t>
                      </a:r>
                      <a:r>
                        <a:rPr lang="hu-HU" sz="1800" i="1" baseline="-25000" dirty="0">
                          <a:latin typeface="+mn-lt"/>
                          <a:ea typeface="Times New Roman"/>
                        </a:rPr>
                        <a:t>4</a:t>
                      </a: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,19,</a:t>
                      </a:r>
                      <a:r>
                        <a:rPr lang="hu-HU" sz="1800" i="1" dirty="0" err="1">
                          <a:latin typeface="+mn-lt"/>
                          <a:ea typeface="Times New Roman"/>
                        </a:rPr>
                        <a:t>19</a:t>
                      </a:r>
                      <a:endParaRPr lang="pt-BR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n</a:t>
                      </a:r>
                      <a:r>
                        <a:rPr lang="hu-HU" sz="1800" i="1" baseline="-25000" dirty="0">
                          <a:latin typeface="+mn-lt"/>
                          <a:ea typeface="Times New Roman"/>
                        </a:rPr>
                        <a:t>4</a:t>
                      </a: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,19,</a:t>
                      </a:r>
                      <a:r>
                        <a:rPr lang="hu-HU" sz="1800" i="1" dirty="0" err="1">
                          <a:latin typeface="+mn-lt"/>
                          <a:ea typeface="Times New Roman"/>
                        </a:rPr>
                        <a:t>19</a:t>
                      </a:r>
                      <a:endParaRPr lang="pt-BR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n</a:t>
                      </a:r>
                      <a:r>
                        <a:rPr lang="hu-HU" sz="1800" i="1" baseline="-25000" dirty="0">
                          <a:latin typeface="+mn-lt"/>
                          <a:ea typeface="Times New Roman"/>
                        </a:rPr>
                        <a:t>4</a:t>
                      </a: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,18,</a:t>
                      </a:r>
                      <a:r>
                        <a:rPr lang="hu-HU" sz="1800" i="1" dirty="0" err="1">
                          <a:latin typeface="+mn-lt"/>
                          <a:ea typeface="Times New Roman"/>
                        </a:rPr>
                        <a:t>18</a:t>
                      </a:r>
                      <a:endParaRPr lang="pt-BR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329119" y="1478863"/>
            <a:ext cx="536027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</a:rPr>
              <a:t>f</a:t>
            </a:r>
            <a:endParaRPr kumimoji="0" lang="hu-H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838200" y="342900"/>
            <a:ext cx="7772400" cy="11049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3600" b="0" i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Működési grafikon</a:t>
            </a:r>
            <a:endParaRPr kumimoji="0" lang="hu-HU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8" name="Egyenes összekötő nyíllal 17"/>
          <p:cNvCxnSpPr/>
          <p:nvPr/>
        </p:nvCxnSpPr>
        <p:spPr bwMode="auto">
          <a:xfrm>
            <a:off x="691727" y="1636114"/>
            <a:ext cx="0" cy="24436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22" name="Egyenes összekötő nyíllal 21"/>
          <p:cNvCxnSpPr/>
          <p:nvPr/>
        </p:nvCxnSpPr>
        <p:spPr bwMode="auto">
          <a:xfrm flipH="1">
            <a:off x="565606" y="3890583"/>
            <a:ext cx="8276893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8606017" y="3456673"/>
            <a:ext cx="5360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sym typeface="Symbol"/>
              </a:rPr>
              <a:t></a:t>
            </a:r>
            <a:endParaRPr kumimoji="0" 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2620375" y="3890583"/>
            <a:ext cx="6224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i="1" dirty="0"/>
              <a:t> n</a:t>
            </a:r>
            <a:r>
              <a:rPr lang="hu-HU" b="0" i="1" baseline="-25000" dirty="0"/>
              <a:t>3</a:t>
            </a:r>
            <a:r>
              <a:rPr lang="hu-HU" b="0" i="1" dirty="0"/>
              <a:t>         n</a:t>
            </a:r>
            <a:r>
              <a:rPr lang="hu-HU" b="0" i="1" baseline="-25000" dirty="0"/>
              <a:t>4</a:t>
            </a:r>
            <a:r>
              <a:rPr lang="hu-HU" b="0" i="1" dirty="0"/>
              <a:t>         n</a:t>
            </a:r>
            <a:r>
              <a:rPr lang="hu-HU" b="0" i="1" baseline="-25000" dirty="0"/>
              <a:t>2</a:t>
            </a:r>
            <a:r>
              <a:rPr lang="hu-HU" b="0" i="1" dirty="0"/>
              <a:t>         n</a:t>
            </a:r>
            <a:r>
              <a:rPr lang="hu-HU" b="0" i="1" baseline="-25000" dirty="0"/>
              <a:t>4</a:t>
            </a:r>
            <a:r>
              <a:rPr lang="hu-HU" b="0" i="1" dirty="0"/>
              <a:t>         n</a:t>
            </a:r>
            <a:r>
              <a:rPr lang="hu-HU" b="0" i="1" baseline="-25000" dirty="0"/>
              <a:t>3</a:t>
            </a:r>
            <a:r>
              <a:rPr lang="hu-HU" b="0" i="1" dirty="0"/>
              <a:t>         n</a:t>
            </a:r>
            <a:r>
              <a:rPr lang="hu-HU" b="0" i="1" baseline="-25000" dirty="0"/>
              <a:t>4</a:t>
            </a:r>
            <a:r>
              <a:rPr lang="hu-HU" b="0" i="1" dirty="0"/>
              <a:t>        n</a:t>
            </a:r>
            <a:r>
              <a:rPr lang="hu-HU" b="0" i="1" baseline="-25000" dirty="0"/>
              <a:t>1</a:t>
            </a:r>
            <a:r>
              <a:rPr lang="hu-HU" b="0" i="1" dirty="0"/>
              <a:t> </a:t>
            </a:r>
          </a:p>
        </p:txBody>
      </p:sp>
      <p:sp>
        <p:nvSpPr>
          <p:cNvPr id="33" name="Téglalap 32"/>
          <p:cNvSpPr/>
          <p:nvPr/>
        </p:nvSpPr>
        <p:spPr bwMode="auto">
          <a:xfrm>
            <a:off x="1858646" y="2198844"/>
            <a:ext cx="146389" cy="1682585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Téglalap 33"/>
          <p:cNvSpPr/>
          <p:nvPr/>
        </p:nvSpPr>
        <p:spPr bwMode="auto">
          <a:xfrm>
            <a:off x="2767789" y="2070594"/>
            <a:ext cx="162497" cy="1826602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Téglalap 34"/>
          <p:cNvSpPr/>
          <p:nvPr/>
        </p:nvSpPr>
        <p:spPr bwMode="auto">
          <a:xfrm>
            <a:off x="3729487" y="2394628"/>
            <a:ext cx="153110" cy="1502567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Téglalap 35"/>
          <p:cNvSpPr/>
          <p:nvPr/>
        </p:nvSpPr>
        <p:spPr bwMode="auto">
          <a:xfrm>
            <a:off x="4663833" y="1926577"/>
            <a:ext cx="144016" cy="1970622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églalap 36"/>
          <p:cNvSpPr/>
          <p:nvPr/>
        </p:nvSpPr>
        <p:spPr bwMode="auto">
          <a:xfrm>
            <a:off x="5589084" y="2522880"/>
            <a:ext cx="144016" cy="1358553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Téglalap 37"/>
          <p:cNvSpPr/>
          <p:nvPr/>
        </p:nvSpPr>
        <p:spPr bwMode="auto">
          <a:xfrm>
            <a:off x="6530493" y="2430633"/>
            <a:ext cx="154917" cy="1466565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Téglalap 38"/>
          <p:cNvSpPr/>
          <p:nvPr/>
        </p:nvSpPr>
        <p:spPr bwMode="auto">
          <a:xfrm>
            <a:off x="7471169" y="2702901"/>
            <a:ext cx="155259" cy="1178529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Téglalap 39"/>
          <p:cNvSpPr/>
          <p:nvPr/>
        </p:nvSpPr>
        <p:spPr bwMode="auto">
          <a:xfrm>
            <a:off x="1148927" y="3795990"/>
            <a:ext cx="173419" cy="78828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Téglalap 41"/>
          <p:cNvSpPr/>
          <p:nvPr/>
        </p:nvSpPr>
        <p:spPr bwMode="auto">
          <a:xfrm>
            <a:off x="8351422" y="1782562"/>
            <a:ext cx="144016" cy="2114633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Szövegdoboz 42"/>
          <p:cNvSpPr txBox="1"/>
          <p:nvPr/>
        </p:nvSpPr>
        <p:spPr>
          <a:xfrm>
            <a:off x="1085865" y="333879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66FF"/>
                </a:solidFill>
              </a:rPr>
              <a:t>0</a:t>
            </a:r>
          </a:p>
        </p:txBody>
      </p:sp>
      <p:sp>
        <p:nvSpPr>
          <p:cNvPr id="44" name="Szövegdoboz 43"/>
          <p:cNvSpPr txBox="1"/>
          <p:nvPr/>
        </p:nvSpPr>
        <p:spPr>
          <a:xfrm>
            <a:off x="1758527" y="1725453"/>
            <a:ext cx="47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66FF"/>
                </a:solidFill>
              </a:rPr>
              <a:t>11</a:t>
            </a:r>
          </a:p>
        </p:txBody>
      </p:sp>
      <p:sp>
        <p:nvSpPr>
          <p:cNvPr id="45" name="Ellipszis 44"/>
          <p:cNvSpPr/>
          <p:nvPr/>
        </p:nvSpPr>
        <p:spPr bwMode="auto">
          <a:xfrm>
            <a:off x="1907704" y="5517231"/>
            <a:ext cx="440802" cy="36400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zis 46"/>
          <p:cNvSpPr/>
          <p:nvPr/>
        </p:nvSpPr>
        <p:spPr bwMode="auto">
          <a:xfrm>
            <a:off x="2877892" y="5219083"/>
            <a:ext cx="394138" cy="34684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Ellipszis 47"/>
          <p:cNvSpPr/>
          <p:nvPr/>
        </p:nvSpPr>
        <p:spPr bwMode="auto">
          <a:xfrm>
            <a:off x="3918415" y="5534394"/>
            <a:ext cx="394138" cy="34684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Ellipszis 48"/>
          <p:cNvSpPr/>
          <p:nvPr/>
        </p:nvSpPr>
        <p:spPr bwMode="auto">
          <a:xfrm>
            <a:off x="4769754" y="4919539"/>
            <a:ext cx="394138" cy="34684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zis 49"/>
          <p:cNvSpPr/>
          <p:nvPr/>
        </p:nvSpPr>
        <p:spPr bwMode="auto">
          <a:xfrm>
            <a:off x="5731450" y="5518628"/>
            <a:ext cx="394138" cy="34684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Ellipszis 50"/>
          <p:cNvSpPr/>
          <p:nvPr/>
        </p:nvSpPr>
        <p:spPr bwMode="auto">
          <a:xfrm>
            <a:off x="6693146" y="5219084"/>
            <a:ext cx="394138" cy="34684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Ellipszis 51"/>
          <p:cNvSpPr/>
          <p:nvPr/>
        </p:nvSpPr>
        <p:spPr bwMode="auto">
          <a:xfrm>
            <a:off x="7591781" y="5534394"/>
            <a:ext cx="394138" cy="34684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zis 52"/>
          <p:cNvSpPr/>
          <p:nvPr/>
        </p:nvSpPr>
        <p:spPr bwMode="auto">
          <a:xfrm>
            <a:off x="8490415" y="4619994"/>
            <a:ext cx="394138" cy="34684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Szövegdoboz 53"/>
          <p:cNvSpPr txBox="1"/>
          <p:nvPr/>
        </p:nvSpPr>
        <p:spPr>
          <a:xfrm>
            <a:off x="2620375" y="159407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66FF"/>
                </a:solidFill>
              </a:rPr>
              <a:t>12</a:t>
            </a:r>
          </a:p>
        </p:txBody>
      </p:sp>
      <p:sp>
        <p:nvSpPr>
          <p:cNvPr id="55" name="Szövegdoboz 54"/>
          <p:cNvSpPr txBox="1"/>
          <p:nvPr/>
        </p:nvSpPr>
        <p:spPr>
          <a:xfrm>
            <a:off x="3566306" y="190938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66FF"/>
                </a:solidFill>
              </a:rPr>
              <a:t>10</a:t>
            </a:r>
          </a:p>
        </p:txBody>
      </p:sp>
      <p:sp>
        <p:nvSpPr>
          <p:cNvPr id="56" name="Szövegdoboz 55"/>
          <p:cNvSpPr txBox="1"/>
          <p:nvPr/>
        </p:nvSpPr>
        <p:spPr>
          <a:xfrm>
            <a:off x="4543768" y="146794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66FF"/>
                </a:solidFill>
              </a:rPr>
              <a:t>13</a:t>
            </a:r>
          </a:p>
        </p:txBody>
      </p:sp>
      <p:sp>
        <p:nvSpPr>
          <p:cNvPr id="57" name="Szövegdoboz 56"/>
          <p:cNvSpPr txBox="1"/>
          <p:nvPr/>
        </p:nvSpPr>
        <p:spPr>
          <a:xfrm>
            <a:off x="5521230" y="211433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66FF"/>
                </a:solidFill>
              </a:rPr>
              <a:t>9</a:t>
            </a:r>
          </a:p>
        </p:txBody>
      </p:sp>
      <p:sp>
        <p:nvSpPr>
          <p:cNvPr id="58" name="Szövegdoboz 57"/>
          <p:cNvSpPr txBox="1"/>
          <p:nvPr/>
        </p:nvSpPr>
        <p:spPr>
          <a:xfrm>
            <a:off x="6356802" y="198821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66FF"/>
                </a:solidFill>
              </a:rPr>
              <a:t>10</a:t>
            </a:r>
          </a:p>
        </p:txBody>
      </p:sp>
      <p:sp>
        <p:nvSpPr>
          <p:cNvPr id="59" name="Szövegdoboz 58"/>
          <p:cNvSpPr txBox="1"/>
          <p:nvPr/>
        </p:nvSpPr>
        <p:spPr>
          <a:xfrm>
            <a:off x="7428858" y="230352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66FF"/>
                </a:solidFill>
              </a:rPr>
              <a:t>8</a:t>
            </a:r>
          </a:p>
        </p:txBody>
      </p:sp>
      <p:sp>
        <p:nvSpPr>
          <p:cNvPr id="60" name="Szövegdoboz 59"/>
          <p:cNvSpPr txBox="1"/>
          <p:nvPr/>
        </p:nvSpPr>
        <p:spPr>
          <a:xfrm>
            <a:off x="8201369" y="129452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66FF"/>
                </a:solidFill>
              </a:rPr>
              <a:t>14</a:t>
            </a:r>
          </a:p>
        </p:txBody>
      </p:sp>
      <p:sp>
        <p:nvSpPr>
          <p:cNvPr id="41" name="Téglalap 40"/>
          <p:cNvSpPr/>
          <p:nvPr/>
        </p:nvSpPr>
        <p:spPr bwMode="auto">
          <a:xfrm>
            <a:off x="691776" y="4336215"/>
            <a:ext cx="772511" cy="299546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" name="Téglalap 60"/>
          <p:cNvSpPr/>
          <p:nvPr/>
        </p:nvSpPr>
        <p:spPr bwMode="auto">
          <a:xfrm>
            <a:off x="691776" y="4635760"/>
            <a:ext cx="767255" cy="314965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" name="Téglalap 61"/>
          <p:cNvSpPr/>
          <p:nvPr/>
        </p:nvSpPr>
        <p:spPr bwMode="auto">
          <a:xfrm>
            <a:off x="691776" y="4950725"/>
            <a:ext cx="772025" cy="299889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Téglalap 62"/>
          <p:cNvSpPr/>
          <p:nvPr/>
        </p:nvSpPr>
        <p:spPr bwMode="auto">
          <a:xfrm>
            <a:off x="691776" y="5245360"/>
            <a:ext cx="767255" cy="315310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Téglalap 63"/>
          <p:cNvSpPr/>
          <p:nvPr/>
        </p:nvSpPr>
        <p:spPr bwMode="auto">
          <a:xfrm>
            <a:off x="691776" y="5549815"/>
            <a:ext cx="772025" cy="315655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5" name="Téglalap 64"/>
          <p:cNvSpPr/>
          <p:nvPr/>
        </p:nvSpPr>
        <p:spPr bwMode="auto">
          <a:xfrm>
            <a:off x="691776" y="5865451"/>
            <a:ext cx="767255" cy="304819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Téglalap 65"/>
          <p:cNvSpPr/>
          <p:nvPr/>
        </p:nvSpPr>
        <p:spPr bwMode="auto">
          <a:xfrm>
            <a:off x="1459031" y="4336215"/>
            <a:ext cx="888684" cy="31005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7" name="Téglalap 66"/>
          <p:cNvSpPr/>
          <p:nvPr/>
        </p:nvSpPr>
        <p:spPr bwMode="auto">
          <a:xfrm>
            <a:off x="1459031" y="4635760"/>
            <a:ext cx="889475" cy="314965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8" name="Téglalap 67"/>
          <p:cNvSpPr/>
          <p:nvPr/>
        </p:nvSpPr>
        <p:spPr bwMode="auto">
          <a:xfrm>
            <a:off x="1459031" y="4950725"/>
            <a:ext cx="888125" cy="294636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9" name="Téglalap 68"/>
          <p:cNvSpPr/>
          <p:nvPr/>
        </p:nvSpPr>
        <p:spPr bwMode="auto">
          <a:xfrm>
            <a:off x="1459032" y="5245361"/>
            <a:ext cx="889474" cy="320565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0" name="Téglalap 69"/>
          <p:cNvSpPr/>
          <p:nvPr/>
        </p:nvSpPr>
        <p:spPr bwMode="auto">
          <a:xfrm>
            <a:off x="1459031" y="5549815"/>
            <a:ext cx="889474" cy="315636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1" name="Téglalap 70"/>
          <p:cNvSpPr/>
          <p:nvPr/>
        </p:nvSpPr>
        <p:spPr bwMode="auto">
          <a:xfrm>
            <a:off x="1459031" y="5865470"/>
            <a:ext cx="889474" cy="304783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2" name="Téglalap 71"/>
          <p:cNvSpPr/>
          <p:nvPr/>
        </p:nvSpPr>
        <p:spPr bwMode="auto">
          <a:xfrm>
            <a:off x="2348506" y="4335925"/>
            <a:ext cx="6588587" cy="299836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Téglalap 72"/>
          <p:cNvSpPr/>
          <p:nvPr/>
        </p:nvSpPr>
        <p:spPr bwMode="auto">
          <a:xfrm>
            <a:off x="2347156" y="4634653"/>
            <a:ext cx="6589938" cy="316580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4" name="Téglalap 73"/>
          <p:cNvSpPr/>
          <p:nvPr/>
        </p:nvSpPr>
        <p:spPr bwMode="auto">
          <a:xfrm>
            <a:off x="2348506" y="4951232"/>
            <a:ext cx="6588600" cy="315149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Téglalap 74"/>
          <p:cNvSpPr/>
          <p:nvPr/>
        </p:nvSpPr>
        <p:spPr bwMode="auto">
          <a:xfrm>
            <a:off x="2347157" y="5245360"/>
            <a:ext cx="6589950" cy="315309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6" name="Téglalap 75"/>
          <p:cNvSpPr/>
          <p:nvPr/>
        </p:nvSpPr>
        <p:spPr bwMode="auto">
          <a:xfrm>
            <a:off x="2347156" y="5549234"/>
            <a:ext cx="6589937" cy="316217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7" name="Téglalap 76"/>
          <p:cNvSpPr/>
          <p:nvPr/>
        </p:nvSpPr>
        <p:spPr bwMode="auto">
          <a:xfrm>
            <a:off x="2347156" y="5865452"/>
            <a:ext cx="6589937" cy="304818"/>
          </a:xfrm>
          <a:prstGeom prst="rect">
            <a:avLst/>
          </a:prstGeom>
          <a:solidFill>
            <a:schemeClr val="bg1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zis 45"/>
          <p:cNvSpPr/>
          <p:nvPr/>
        </p:nvSpPr>
        <p:spPr bwMode="auto">
          <a:xfrm>
            <a:off x="1175216" y="4304684"/>
            <a:ext cx="394138" cy="34684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8" name="Szövegdoboz 77"/>
          <p:cNvSpPr txBox="1"/>
          <p:nvPr/>
        </p:nvSpPr>
        <p:spPr>
          <a:xfrm>
            <a:off x="1033313" y="3874818"/>
            <a:ext cx="394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i="1" dirty="0"/>
              <a:t>s</a:t>
            </a:r>
          </a:p>
        </p:txBody>
      </p:sp>
      <p:sp>
        <p:nvSpPr>
          <p:cNvPr id="79" name="Szövegdoboz 78"/>
          <p:cNvSpPr txBox="1"/>
          <p:nvPr/>
        </p:nvSpPr>
        <p:spPr>
          <a:xfrm>
            <a:off x="1758527" y="3843019"/>
            <a:ext cx="457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i="1" dirty="0"/>
              <a:t>n</a:t>
            </a:r>
            <a:r>
              <a:rPr lang="hu-HU" b="0" i="1" baseline="-25000" dirty="0"/>
              <a:t>4</a:t>
            </a:r>
            <a:endParaRPr lang="hu-HU" b="0" i="1" dirty="0"/>
          </a:p>
        </p:txBody>
      </p:sp>
      <p:sp>
        <p:nvSpPr>
          <p:cNvPr id="80" name="Szövegdoboz 79"/>
          <p:cNvSpPr txBox="1"/>
          <p:nvPr/>
        </p:nvSpPr>
        <p:spPr>
          <a:xfrm>
            <a:off x="691727" y="6092180"/>
            <a:ext cx="763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dirty="0">
                <a:sym typeface="Symbol"/>
              </a:rPr>
              <a:t>,</a:t>
            </a:r>
            <a:r>
              <a:rPr lang="hu-HU" b="0" i="1" dirty="0">
                <a:sym typeface="Symbol"/>
              </a:rPr>
              <a:t>g</a:t>
            </a:r>
            <a:r>
              <a:rPr lang="hu-HU" b="0" dirty="0">
                <a:sym typeface="Symbol"/>
              </a:rPr>
              <a:t>,</a:t>
            </a:r>
            <a:r>
              <a:rPr lang="hu-HU" b="0" i="1" dirty="0">
                <a:sym typeface="Symbol"/>
              </a:rPr>
              <a:t>f</a:t>
            </a:r>
            <a:endParaRPr lang="hu-HU" b="0" i="1" dirty="0"/>
          </a:p>
        </p:txBody>
      </p:sp>
      <p:sp>
        <p:nvSpPr>
          <p:cNvPr id="81" name="Szövegdoboz 80"/>
          <p:cNvSpPr txBox="1"/>
          <p:nvPr/>
        </p:nvSpPr>
        <p:spPr>
          <a:xfrm>
            <a:off x="0" y="3890583"/>
            <a:ext cx="1000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1" dirty="0"/>
              <a:t>NYÍLT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3" grpId="0"/>
      <p:bldP spid="44" grpId="0"/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41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46" grpId="0" animBg="1"/>
      <p:bldP spid="78" grpId="0"/>
      <p:bldP spid="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láb hely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AEFC4F-EB49-4C93-B2E7-59A7E4E57FCA}" type="slidenum">
              <a:rPr lang="hu-HU" smtClean="0"/>
              <a:pPr>
                <a:defRPr/>
              </a:pPr>
              <a:t>4</a:t>
            </a:fld>
            <a:endParaRPr lang="hu-HU"/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717287"/>
              </p:ext>
            </p:extLst>
          </p:nvPr>
        </p:nvGraphicFramePr>
        <p:xfrm>
          <a:off x="189188" y="4341470"/>
          <a:ext cx="8749861" cy="1828800"/>
        </p:xfrm>
        <a:graphic>
          <a:graphicData uri="http://schemas.openxmlformats.org/drawingml/2006/table">
            <a:tbl>
              <a:tblPr/>
              <a:tblGrid>
                <a:gridCol w="5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7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5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1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5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01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9066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000" i="1" dirty="0">
                          <a:latin typeface="Times New Roman"/>
                          <a:ea typeface="Times New Roman"/>
                        </a:rPr>
                        <a:t>s</a:t>
                      </a:r>
                      <a:endParaRPr lang="hu-HU" sz="20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800" i="1" dirty="0">
                          <a:latin typeface="Times New Roman"/>
                          <a:ea typeface="Times New Roman"/>
                        </a:rPr>
                        <a:t>nil,0,0</a:t>
                      </a:r>
                      <a:endParaRPr lang="hu-HU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ea typeface="Times New Roman"/>
                        </a:rPr>
                        <a:t>-</a:t>
                      </a:r>
                      <a:endParaRPr lang="hu-HU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ea typeface="Times New Roman"/>
                        </a:rPr>
                        <a:t>-</a:t>
                      </a:r>
                      <a:endParaRPr lang="hu-HU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ea typeface="Times New Roman"/>
                        </a:rPr>
                        <a:t>-</a:t>
                      </a:r>
                      <a:endParaRPr lang="hu-HU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ea typeface="Times New Roman"/>
                        </a:rPr>
                        <a:t>-</a:t>
                      </a:r>
                      <a:endParaRPr lang="hu-HU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ea typeface="Times New Roman"/>
                        </a:rPr>
                        <a:t>-</a:t>
                      </a:r>
                      <a:endParaRPr lang="hu-HU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ea typeface="Times New Roman"/>
                        </a:rPr>
                        <a:t>-</a:t>
                      </a:r>
                      <a:endParaRPr lang="hu-HU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ea typeface="Times New Roman"/>
                        </a:rPr>
                        <a:t>-</a:t>
                      </a:r>
                      <a:endParaRPr lang="hu-HU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hu-HU" sz="1800" dirty="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066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000" i="1"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pt-BR" sz="2000" i="1" baseline="-25000">
                          <a:latin typeface="Times New Roman"/>
                          <a:ea typeface="Times New Roman"/>
                        </a:rPr>
                        <a:t>1</a:t>
                      </a:r>
                      <a:endParaRPr lang="hu-HU" sz="200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ea typeface="Times New Roman"/>
                        </a:rPr>
                        <a:t>-</a:t>
                      </a:r>
                      <a:endParaRPr lang="hu-HU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hu-HU" sz="1800" i="1" dirty="0">
                          <a:latin typeface="Times New Roman"/>
                          <a:ea typeface="Times New Roman"/>
                        </a:rPr>
                        <a:t>s, 1,14</a:t>
                      </a:r>
                      <a:endParaRPr lang="pt-BR" sz="1800" i="1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s, 1,14</a:t>
                      </a:r>
                      <a:endParaRPr lang="pt-BR" sz="1800" i="1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s,1,14</a:t>
                      </a:r>
                      <a:endParaRPr lang="pt-BR" sz="1800" i="1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s, 1,14</a:t>
                      </a:r>
                      <a:endParaRPr lang="pt-BR" sz="1800" i="1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s, 1,14</a:t>
                      </a:r>
                      <a:endParaRPr lang="pt-BR" sz="1800" i="1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s, 1,14</a:t>
                      </a:r>
                      <a:endParaRPr lang="pt-BR" sz="1800" i="1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s, 1,14</a:t>
                      </a:r>
                      <a:endParaRPr lang="pt-BR" sz="1800" i="1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s, 1,14</a:t>
                      </a: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066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000" i="1" dirty="0"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pt-BR" sz="2000" i="1" baseline="-25000" dirty="0">
                          <a:latin typeface="Times New Roman"/>
                          <a:ea typeface="Times New Roman"/>
                        </a:rPr>
                        <a:t>2</a:t>
                      </a:r>
                      <a:endParaRPr lang="hu-HU" sz="20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ea typeface="Times New Roman"/>
                        </a:rPr>
                        <a:t>-</a:t>
                      </a:r>
                      <a:endParaRPr lang="hu-HU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hu-HU" sz="1800" i="1" dirty="0">
                          <a:latin typeface="Times New Roman"/>
                          <a:ea typeface="Times New Roman"/>
                        </a:rPr>
                        <a:t>s, 6,13</a:t>
                      </a:r>
                      <a:endParaRPr lang="pt-BR" sz="1800" i="1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hu-HU" sz="1800" i="1" dirty="0">
                          <a:latin typeface="Times New Roman"/>
                          <a:ea typeface="Times New Roman"/>
                        </a:rPr>
                        <a:t>s, 6,13</a:t>
                      </a:r>
                      <a:endParaRPr lang="pt-BR" sz="1800" i="1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hu-HU" sz="1800" i="1" dirty="0">
                          <a:latin typeface="Times New Roman"/>
                          <a:ea typeface="Times New Roman"/>
                        </a:rPr>
                        <a:t>s, 6, 13</a:t>
                      </a:r>
                      <a:endParaRPr lang="pt-BR" sz="1800" i="1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s, 6, 13</a:t>
                      </a:r>
                      <a:endParaRPr lang="pt-BR" sz="1800" i="1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ea typeface="Times New Roman"/>
                        </a:rPr>
                        <a:t>-</a:t>
                      </a:r>
                      <a:endParaRPr lang="hu-HU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ea typeface="Times New Roman"/>
                        </a:rPr>
                        <a:t>-</a:t>
                      </a:r>
                      <a:endParaRPr lang="hu-HU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ea typeface="Times New Roman"/>
                        </a:rPr>
                        <a:t>-</a:t>
                      </a:r>
                      <a:endParaRPr lang="hu-HU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hu-HU" sz="1800" dirty="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066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000" i="1" dirty="0"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pt-BR" sz="2000" i="1" baseline="-25000" dirty="0">
                          <a:latin typeface="Times New Roman"/>
                          <a:ea typeface="Times New Roman"/>
                        </a:rPr>
                        <a:t>3</a:t>
                      </a:r>
                      <a:endParaRPr lang="hu-HU" sz="20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ea typeface="Times New Roman"/>
                        </a:rPr>
                        <a:t>-</a:t>
                      </a:r>
                      <a:endParaRPr lang="hu-HU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hu-HU" sz="1800" i="1" dirty="0">
                          <a:latin typeface="Times New Roman"/>
                          <a:ea typeface="Times New Roman"/>
                        </a:rPr>
                        <a:t>s, 9,12</a:t>
                      </a:r>
                      <a:endParaRPr lang="pt-BR" sz="1800" i="1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hu-HU" sz="1800" i="1" dirty="0">
                          <a:latin typeface="Times New Roman"/>
                          <a:ea typeface="Times New Roman"/>
                        </a:rPr>
                        <a:t>s, 9,12</a:t>
                      </a:r>
                      <a:endParaRPr lang="pt-BR" sz="1800" i="1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ea typeface="Times New Roman"/>
                        </a:rPr>
                        <a:t>-</a:t>
                      </a:r>
                      <a:endParaRPr lang="hu-HU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ea typeface="Times New Roman"/>
                        </a:rPr>
                        <a:t>-</a:t>
                      </a:r>
                      <a:endParaRPr lang="hu-HU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n</a:t>
                      </a:r>
                      <a:r>
                        <a:rPr lang="hu-HU" sz="1800" i="1" baseline="-25000" dirty="0">
                          <a:latin typeface="+mn-lt"/>
                          <a:ea typeface="Times New Roman"/>
                        </a:rPr>
                        <a:t>2</a:t>
                      </a: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,7,10</a:t>
                      </a:r>
                      <a:endParaRPr lang="pt-BR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n</a:t>
                      </a:r>
                      <a:r>
                        <a:rPr lang="hu-HU" sz="1800" i="1" baseline="-25000" dirty="0">
                          <a:latin typeface="+mn-lt"/>
                          <a:ea typeface="Times New Roman"/>
                        </a:rPr>
                        <a:t>2</a:t>
                      </a: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,7,10</a:t>
                      </a:r>
                      <a:endParaRPr lang="pt-BR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+mn-lt"/>
                          <a:ea typeface="Times New Roman"/>
                        </a:rPr>
                        <a:t>-</a:t>
                      </a:r>
                      <a:endParaRPr lang="hu-HU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dirty="0">
                          <a:latin typeface="+mn-lt"/>
                          <a:ea typeface="Times New Roman"/>
                        </a:rPr>
                        <a:t>-</a:t>
                      </a: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066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000" i="1" dirty="0"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hu-HU" sz="2000" i="1" baseline="-25000" dirty="0">
                          <a:latin typeface="Times New Roman"/>
                          <a:ea typeface="Times New Roman"/>
                        </a:rPr>
                        <a:t>4</a:t>
                      </a:r>
                      <a:endParaRPr lang="hu-HU" sz="20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ea typeface="Times New Roman"/>
                        </a:rPr>
                        <a:t>-</a:t>
                      </a:r>
                      <a:endParaRPr lang="hu-HU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hu-HU" sz="1800" i="1" dirty="0">
                          <a:latin typeface="Times New Roman"/>
                          <a:ea typeface="Times New Roman"/>
                        </a:rPr>
                        <a:t>s, 11,</a:t>
                      </a:r>
                      <a:r>
                        <a:rPr lang="hu-HU" sz="1800" i="1" dirty="0" err="1">
                          <a:latin typeface="Times New Roman"/>
                          <a:ea typeface="Times New Roman"/>
                        </a:rPr>
                        <a:t>11</a:t>
                      </a:r>
                      <a:endParaRPr lang="pt-BR" sz="1800" i="1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+mn-lt"/>
                          <a:ea typeface="Times New Roman"/>
                        </a:rPr>
                        <a:t>-</a:t>
                      </a:r>
                      <a:endParaRPr lang="hu-HU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n</a:t>
                      </a:r>
                      <a:r>
                        <a:rPr lang="hu-HU" sz="1800" i="1" baseline="-25000" dirty="0">
                          <a:latin typeface="+mn-lt"/>
                          <a:ea typeface="Times New Roman"/>
                        </a:rPr>
                        <a:t>3</a:t>
                      </a: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,10,</a:t>
                      </a:r>
                      <a:r>
                        <a:rPr lang="hu-HU" sz="1800" i="1" dirty="0" err="1">
                          <a:latin typeface="+mn-lt"/>
                          <a:ea typeface="Times New Roman"/>
                        </a:rPr>
                        <a:t>10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+mn-lt"/>
                          <a:ea typeface="Times New Roman"/>
                        </a:rPr>
                        <a:t>-</a:t>
                      </a:r>
                      <a:endParaRPr lang="hu-HU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n</a:t>
                      </a:r>
                      <a:r>
                        <a:rPr lang="hu-HU" sz="1800" i="1" baseline="-25000" dirty="0">
                          <a:latin typeface="+mn-lt"/>
                          <a:ea typeface="Times New Roman"/>
                        </a:rPr>
                        <a:t>2</a:t>
                      </a: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,9,</a:t>
                      </a:r>
                      <a:r>
                        <a:rPr lang="hu-HU" sz="1800" i="1" dirty="0" err="1">
                          <a:latin typeface="+mn-lt"/>
                          <a:ea typeface="Times New Roman"/>
                        </a:rPr>
                        <a:t>9</a:t>
                      </a:r>
                      <a:endParaRPr lang="pt-BR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+mn-lt"/>
                          <a:ea typeface="Times New Roman"/>
                        </a:rPr>
                        <a:t>-</a:t>
                      </a:r>
                      <a:endParaRPr lang="hu-HU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n</a:t>
                      </a:r>
                      <a:r>
                        <a:rPr lang="hu-HU" sz="1800" i="1" baseline="-25000" dirty="0">
                          <a:latin typeface="+mn-lt"/>
                          <a:ea typeface="Times New Roman"/>
                        </a:rPr>
                        <a:t>2</a:t>
                      </a: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,8,</a:t>
                      </a:r>
                      <a:r>
                        <a:rPr lang="hu-HU" sz="1800" i="1" dirty="0" err="1">
                          <a:latin typeface="+mn-lt"/>
                          <a:ea typeface="Times New Roman"/>
                        </a:rPr>
                        <a:t>8</a:t>
                      </a:r>
                      <a:endParaRPr lang="pt-BR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dirty="0">
                          <a:latin typeface="+mn-lt"/>
                          <a:ea typeface="Times New Roman"/>
                        </a:rPr>
                        <a:t>-</a:t>
                      </a:r>
                      <a:endParaRPr lang="pt-BR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066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000" i="1">
                          <a:latin typeface="Times New Roman"/>
                          <a:ea typeface="Times New Roman"/>
                        </a:rPr>
                        <a:t>t</a:t>
                      </a:r>
                      <a:endParaRPr lang="hu-HU" sz="200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800">
                          <a:latin typeface="Times New Roman"/>
                          <a:ea typeface="Times New Roman"/>
                        </a:rPr>
                        <a:t>-</a:t>
                      </a:r>
                      <a:endParaRPr lang="hu-HU" sz="180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+mn-lt"/>
                          <a:ea typeface="Times New Roman"/>
                        </a:rPr>
                        <a:t>-</a:t>
                      </a:r>
                      <a:endParaRPr lang="hu-HU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n</a:t>
                      </a:r>
                      <a:r>
                        <a:rPr lang="hu-HU" sz="1800" i="1" baseline="-25000" dirty="0">
                          <a:latin typeface="+mn-lt"/>
                          <a:ea typeface="Times New Roman"/>
                        </a:rPr>
                        <a:t>4</a:t>
                      </a: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,21,</a:t>
                      </a:r>
                      <a:r>
                        <a:rPr lang="hu-HU" sz="1800" i="1" dirty="0" err="1">
                          <a:latin typeface="+mn-lt"/>
                          <a:ea typeface="Times New Roman"/>
                        </a:rPr>
                        <a:t>21</a:t>
                      </a:r>
                      <a:endParaRPr lang="pt-BR" sz="1800" i="1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n</a:t>
                      </a:r>
                      <a:r>
                        <a:rPr lang="hu-HU" sz="1800" i="1" baseline="-25000" dirty="0">
                          <a:latin typeface="+mn-lt"/>
                          <a:ea typeface="Times New Roman"/>
                        </a:rPr>
                        <a:t>4</a:t>
                      </a: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,21,</a:t>
                      </a:r>
                      <a:r>
                        <a:rPr lang="hu-HU" sz="1800" i="1" dirty="0" err="1">
                          <a:latin typeface="+mn-lt"/>
                          <a:ea typeface="Times New Roman"/>
                        </a:rPr>
                        <a:t>21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n</a:t>
                      </a:r>
                      <a:r>
                        <a:rPr lang="hu-HU" sz="1800" i="1" baseline="-25000" dirty="0">
                          <a:latin typeface="+mn-lt"/>
                          <a:ea typeface="Times New Roman"/>
                        </a:rPr>
                        <a:t>4</a:t>
                      </a: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,20,</a:t>
                      </a:r>
                      <a:r>
                        <a:rPr lang="hu-HU" sz="1800" i="1" dirty="0" err="1">
                          <a:latin typeface="+mn-lt"/>
                          <a:ea typeface="Times New Roman"/>
                        </a:rPr>
                        <a:t>20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n</a:t>
                      </a:r>
                      <a:r>
                        <a:rPr lang="hu-HU" sz="1800" i="1" baseline="-25000" dirty="0">
                          <a:latin typeface="+mn-lt"/>
                          <a:ea typeface="Times New Roman"/>
                        </a:rPr>
                        <a:t>4</a:t>
                      </a: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,20,</a:t>
                      </a:r>
                      <a:r>
                        <a:rPr lang="hu-HU" sz="1800" i="1" dirty="0" err="1">
                          <a:latin typeface="+mn-lt"/>
                          <a:ea typeface="Times New Roman"/>
                        </a:rPr>
                        <a:t>20</a:t>
                      </a:r>
                      <a:endParaRPr lang="pt-BR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n</a:t>
                      </a:r>
                      <a:r>
                        <a:rPr lang="hu-HU" sz="1800" i="1" baseline="-25000" dirty="0">
                          <a:latin typeface="+mn-lt"/>
                          <a:ea typeface="Times New Roman"/>
                        </a:rPr>
                        <a:t>4</a:t>
                      </a: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,19,</a:t>
                      </a:r>
                      <a:r>
                        <a:rPr lang="hu-HU" sz="1800" i="1" dirty="0" err="1">
                          <a:latin typeface="+mn-lt"/>
                          <a:ea typeface="Times New Roman"/>
                        </a:rPr>
                        <a:t>19</a:t>
                      </a:r>
                      <a:endParaRPr lang="pt-BR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n</a:t>
                      </a:r>
                      <a:r>
                        <a:rPr lang="hu-HU" sz="1800" i="1" baseline="-25000" dirty="0">
                          <a:latin typeface="+mn-lt"/>
                          <a:ea typeface="Times New Roman"/>
                        </a:rPr>
                        <a:t>4</a:t>
                      </a: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,19,</a:t>
                      </a:r>
                      <a:r>
                        <a:rPr lang="hu-HU" sz="1800" i="1" dirty="0" err="1">
                          <a:latin typeface="+mn-lt"/>
                          <a:ea typeface="Times New Roman"/>
                        </a:rPr>
                        <a:t>19</a:t>
                      </a:r>
                      <a:endParaRPr lang="pt-BR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n</a:t>
                      </a:r>
                      <a:r>
                        <a:rPr lang="hu-HU" sz="1800" i="1" baseline="-25000" dirty="0">
                          <a:latin typeface="+mn-lt"/>
                          <a:ea typeface="Times New Roman"/>
                        </a:rPr>
                        <a:t>4</a:t>
                      </a: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,18,</a:t>
                      </a:r>
                      <a:r>
                        <a:rPr lang="hu-HU" sz="1800" i="1" dirty="0" err="1">
                          <a:latin typeface="+mn-lt"/>
                          <a:ea typeface="Times New Roman"/>
                        </a:rPr>
                        <a:t>18</a:t>
                      </a:r>
                      <a:endParaRPr lang="pt-BR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331075" y="1478863"/>
            <a:ext cx="536027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</a:rPr>
              <a:t>f</a:t>
            </a:r>
            <a:endParaRPr kumimoji="0" lang="hu-H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838200" y="342900"/>
            <a:ext cx="7772400" cy="1104900"/>
          </a:xfrm>
          <a:prstGeom prst="rect">
            <a:avLst/>
          </a:prstGeom>
        </p:spPr>
        <p:txBody>
          <a:bodyPr/>
          <a:lstStyle/>
          <a:p>
            <a:pPr lvl="0" algn="r">
              <a:defRPr/>
            </a:pPr>
            <a:r>
              <a:rPr lang="hu-HU" sz="3600" b="0" i="1" kern="0" dirty="0">
                <a:solidFill>
                  <a:schemeClr val="tx2"/>
                </a:solidFill>
              </a:rPr>
              <a:t>Működési grafikon</a:t>
            </a:r>
            <a:endParaRPr lang="hu-HU" sz="4400" b="0" kern="0" dirty="0">
              <a:solidFill>
                <a:schemeClr val="tx2"/>
              </a:solidFill>
            </a:endParaRPr>
          </a:p>
        </p:txBody>
      </p:sp>
      <p:cxnSp>
        <p:nvCxnSpPr>
          <p:cNvPr id="18" name="Egyenes összekötő nyíllal 17"/>
          <p:cNvCxnSpPr/>
          <p:nvPr/>
        </p:nvCxnSpPr>
        <p:spPr bwMode="auto">
          <a:xfrm>
            <a:off x="693683" y="1636114"/>
            <a:ext cx="0" cy="24436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22" name="Egyenes összekötő nyíllal 21"/>
          <p:cNvCxnSpPr/>
          <p:nvPr/>
        </p:nvCxnSpPr>
        <p:spPr bwMode="auto">
          <a:xfrm flipH="1">
            <a:off x="567562" y="3890583"/>
            <a:ext cx="8276893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8607973" y="3456673"/>
            <a:ext cx="5360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sym typeface="Symbol"/>
              </a:rPr>
              <a:t></a:t>
            </a:r>
            <a:endParaRPr kumimoji="0" 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961698" y="3890583"/>
            <a:ext cx="7884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i="1" dirty="0"/>
              <a:t>s        n</a:t>
            </a:r>
            <a:r>
              <a:rPr lang="hu-HU" b="0" i="1" baseline="-25000" dirty="0"/>
              <a:t>4</a:t>
            </a:r>
            <a:r>
              <a:rPr lang="hu-HU" b="0" i="1" dirty="0"/>
              <a:t>         n</a:t>
            </a:r>
            <a:r>
              <a:rPr lang="hu-HU" b="0" i="1" baseline="-25000" dirty="0"/>
              <a:t>3</a:t>
            </a:r>
            <a:r>
              <a:rPr lang="hu-HU" b="0" i="1" dirty="0"/>
              <a:t>         n</a:t>
            </a:r>
            <a:r>
              <a:rPr lang="hu-HU" b="0" i="1" baseline="-25000" dirty="0"/>
              <a:t>4</a:t>
            </a:r>
            <a:r>
              <a:rPr lang="hu-HU" b="0" i="1" dirty="0"/>
              <a:t>         n</a:t>
            </a:r>
            <a:r>
              <a:rPr lang="hu-HU" b="0" i="1" baseline="-25000" dirty="0"/>
              <a:t>2</a:t>
            </a:r>
            <a:r>
              <a:rPr lang="hu-HU" b="0" i="1" dirty="0"/>
              <a:t>         n</a:t>
            </a:r>
            <a:r>
              <a:rPr lang="hu-HU" b="0" i="1" baseline="-25000" dirty="0"/>
              <a:t>4</a:t>
            </a:r>
            <a:r>
              <a:rPr lang="hu-HU" b="0" i="1" dirty="0"/>
              <a:t>         n</a:t>
            </a:r>
            <a:r>
              <a:rPr lang="hu-HU" b="0" i="1" baseline="-25000" dirty="0"/>
              <a:t>3</a:t>
            </a:r>
            <a:r>
              <a:rPr lang="hu-HU" b="0" i="1" dirty="0"/>
              <a:t>         n</a:t>
            </a:r>
            <a:r>
              <a:rPr lang="hu-HU" b="0" i="1" baseline="-25000" dirty="0"/>
              <a:t>4</a:t>
            </a:r>
            <a:r>
              <a:rPr lang="hu-HU" b="0" i="1" dirty="0"/>
              <a:t>        n</a:t>
            </a:r>
            <a:r>
              <a:rPr lang="hu-HU" b="0" i="1" baseline="-25000" dirty="0"/>
              <a:t>1</a:t>
            </a:r>
            <a:r>
              <a:rPr lang="hu-HU" b="0" i="1" dirty="0"/>
              <a:t> </a:t>
            </a:r>
          </a:p>
        </p:txBody>
      </p:sp>
      <p:sp>
        <p:nvSpPr>
          <p:cNvPr id="33" name="Téglalap 32"/>
          <p:cNvSpPr/>
          <p:nvPr/>
        </p:nvSpPr>
        <p:spPr bwMode="auto">
          <a:xfrm>
            <a:off x="1860602" y="2198844"/>
            <a:ext cx="146389" cy="1682585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Téglalap 33"/>
          <p:cNvSpPr/>
          <p:nvPr/>
        </p:nvSpPr>
        <p:spPr bwMode="auto">
          <a:xfrm>
            <a:off x="2769745" y="2070594"/>
            <a:ext cx="162497" cy="1826602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Téglalap 34"/>
          <p:cNvSpPr/>
          <p:nvPr/>
        </p:nvSpPr>
        <p:spPr bwMode="auto">
          <a:xfrm>
            <a:off x="3731443" y="2394628"/>
            <a:ext cx="153110" cy="1502567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Téglalap 35"/>
          <p:cNvSpPr/>
          <p:nvPr/>
        </p:nvSpPr>
        <p:spPr bwMode="auto">
          <a:xfrm>
            <a:off x="4665789" y="1926577"/>
            <a:ext cx="144016" cy="1970622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églalap 36"/>
          <p:cNvSpPr/>
          <p:nvPr/>
        </p:nvSpPr>
        <p:spPr bwMode="auto">
          <a:xfrm>
            <a:off x="5591040" y="2522880"/>
            <a:ext cx="144016" cy="1358553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Téglalap 37"/>
          <p:cNvSpPr/>
          <p:nvPr/>
        </p:nvSpPr>
        <p:spPr bwMode="auto">
          <a:xfrm>
            <a:off x="6532449" y="2430633"/>
            <a:ext cx="154917" cy="1466565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Téglalap 38"/>
          <p:cNvSpPr/>
          <p:nvPr/>
        </p:nvSpPr>
        <p:spPr bwMode="auto">
          <a:xfrm>
            <a:off x="7473125" y="2702901"/>
            <a:ext cx="155259" cy="1178529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Téglalap 39"/>
          <p:cNvSpPr/>
          <p:nvPr/>
        </p:nvSpPr>
        <p:spPr bwMode="auto">
          <a:xfrm>
            <a:off x="1150883" y="3795990"/>
            <a:ext cx="173419" cy="78828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Téglalap 41"/>
          <p:cNvSpPr/>
          <p:nvPr/>
        </p:nvSpPr>
        <p:spPr bwMode="auto">
          <a:xfrm>
            <a:off x="8353378" y="1782562"/>
            <a:ext cx="144016" cy="2114633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Szövegdoboz 42"/>
          <p:cNvSpPr txBox="1"/>
          <p:nvPr/>
        </p:nvSpPr>
        <p:spPr>
          <a:xfrm>
            <a:off x="1087821" y="333879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66FF"/>
                </a:solidFill>
              </a:rPr>
              <a:t>0</a:t>
            </a:r>
          </a:p>
        </p:txBody>
      </p:sp>
      <p:sp>
        <p:nvSpPr>
          <p:cNvPr id="44" name="Szövegdoboz 43"/>
          <p:cNvSpPr txBox="1"/>
          <p:nvPr/>
        </p:nvSpPr>
        <p:spPr>
          <a:xfrm>
            <a:off x="1760483" y="1725453"/>
            <a:ext cx="475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66FF"/>
                </a:solidFill>
              </a:rPr>
              <a:t>11</a:t>
            </a:r>
          </a:p>
        </p:txBody>
      </p:sp>
      <p:sp>
        <p:nvSpPr>
          <p:cNvPr id="45" name="Ellipszis 44"/>
          <p:cNvSpPr/>
          <p:nvPr/>
        </p:nvSpPr>
        <p:spPr bwMode="auto">
          <a:xfrm>
            <a:off x="1860615" y="5534394"/>
            <a:ext cx="453410" cy="39506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zis 46"/>
          <p:cNvSpPr/>
          <p:nvPr/>
        </p:nvSpPr>
        <p:spPr bwMode="auto">
          <a:xfrm>
            <a:off x="2879848" y="5219083"/>
            <a:ext cx="394138" cy="34684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Ellipszis 47"/>
          <p:cNvSpPr/>
          <p:nvPr/>
        </p:nvSpPr>
        <p:spPr bwMode="auto">
          <a:xfrm>
            <a:off x="3920371" y="5534394"/>
            <a:ext cx="394138" cy="34684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Ellipszis 48"/>
          <p:cNvSpPr/>
          <p:nvPr/>
        </p:nvSpPr>
        <p:spPr bwMode="auto">
          <a:xfrm>
            <a:off x="4771710" y="4919539"/>
            <a:ext cx="394138" cy="34684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zis 49"/>
          <p:cNvSpPr/>
          <p:nvPr/>
        </p:nvSpPr>
        <p:spPr bwMode="auto">
          <a:xfrm>
            <a:off x="5733406" y="5518628"/>
            <a:ext cx="394138" cy="34684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Ellipszis 50"/>
          <p:cNvSpPr/>
          <p:nvPr/>
        </p:nvSpPr>
        <p:spPr bwMode="auto">
          <a:xfrm>
            <a:off x="6695102" y="5219084"/>
            <a:ext cx="394138" cy="34684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Ellipszis 51"/>
          <p:cNvSpPr/>
          <p:nvPr/>
        </p:nvSpPr>
        <p:spPr bwMode="auto">
          <a:xfrm>
            <a:off x="7593737" y="5534394"/>
            <a:ext cx="394138" cy="34684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zis 52"/>
          <p:cNvSpPr/>
          <p:nvPr/>
        </p:nvSpPr>
        <p:spPr bwMode="auto">
          <a:xfrm>
            <a:off x="8492371" y="4619994"/>
            <a:ext cx="394138" cy="34684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Szövegdoboz 53"/>
          <p:cNvSpPr txBox="1"/>
          <p:nvPr/>
        </p:nvSpPr>
        <p:spPr>
          <a:xfrm>
            <a:off x="2622331" y="159407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66FF"/>
                </a:solidFill>
              </a:rPr>
              <a:t>12</a:t>
            </a:r>
          </a:p>
        </p:txBody>
      </p:sp>
      <p:sp>
        <p:nvSpPr>
          <p:cNvPr id="55" name="Szövegdoboz 54"/>
          <p:cNvSpPr txBox="1"/>
          <p:nvPr/>
        </p:nvSpPr>
        <p:spPr>
          <a:xfrm>
            <a:off x="3568262" y="190938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66FF"/>
                </a:solidFill>
              </a:rPr>
              <a:t>10</a:t>
            </a:r>
          </a:p>
        </p:txBody>
      </p:sp>
      <p:sp>
        <p:nvSpPr>
          <p:cNvPr id="56" name="Szövegdoboz 55"/>
          <p:cNvSpPr txBox="1"/>
          <p:nvPr/>
        </p:nvSpPr>
        <p:spPr>
          <a:xfrm>
            <a:off x="4545724" y="146794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66FF"/>
                </a:solidFill>
              </a:rPr>
              <a:t>13</a:t>
            </a:r>
          </a:p>
        </p:txBody>
      </p:sp>
      <p:sp>
        <p:nvSpPr>
          <p:cNvPr id="57" name="Szövegdoboz 56"/>
          <p:cNvSpPr txBox="1"/>
          <p:nvPr/>
        </p:nvSpPr>
        <p:spPr>
          <a:xfrm>
            <a:off x="5523186" y="211433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66FF"/>
                </a:solidFill>
              </a:rPr>
              <a:t>9</a:t>
            </a:r>
          </a:p>
        </p:txBody>
      </p:sp>
      <p:sp>
        <p:nvSpPr>
          <p:cNvPr id="58" name="Szövegdoboz 57"/>
          <p:cNvSpPr txBox="1"/>
          <p:nvPr/>
        </p:nvSpPr>
        <p:spPr>
          <a:xfrm>
            <a:off x="6358758" y="198821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66FF"/>
                </a:solidFill>
              </a:rPr>
              <a:t>10</a:t>
            </a:r>
          </a:p>
        </p:txBody>
      </p:sp>
      <p:sp>
        <p:nvSpPr>
          <p:cNvPr id="59" name="Szövegdoboz 58"/>
          <p:cNvSpPr txBox="1"/>
          <p:nvPr/>
        </p:nvSpPr>
        <p:spPr>
          <a:xfrm>
            <a:off x="7430814" y="230352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66FF"/>
                </a:solidFill>
              </a:rPr>
              <a:t>8</a:t>
            </a:r>
          </a:p>
        </p:txBody>
      </p:sp>
      <p:sp>
        <p:nvSpPr>
          <p:cNvPr id="60" name="Szövegdoboz 59"/>
          <p:cNvSpPr txBox="1"/>
          <p:nvPr/>
        </p:nvSpPr>
        <p:spPr>
          <a:xfrm>
            <a:off x="8203325" y="129452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66FF"/>
                </a:solidFill>
              </a:rPr>
              <a:t>14</a:t>
            </a:r>
          </a:p>
        </p:txBody>
      </p:sp>
      <p:sp>
        <p:nvSpPr>
          <p:cNvPr id="46" name="Ellipszis 45"/>
          <p:cNvSpPr/>
          <p:nvPr/>
        </p:nvSpPr>
        <p:spPr bwMode="auto">
          <a:xfrm>
            <a:off x="1177172" y="4304684"/>
            <a:ext cx="394138" cy="34684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Szövegdoboz 40"/>
          <p:cNvSpPr txBox="1"/>
          <p:nvPr/>
        </p:nvSpPr>
        <p:spPr>
          <a:xfrm>
            <a:off x="691727" y="6092180"/>
            <a:ext cx="763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dirty="0">
                <a:sym typeface="Symbol"/>
              </a:rPr>
              <a:t>,</a:t>
            </a:r>
            <a:r>
              <a:rPr lang="hu-HU" b="0" i="1" dirty="0">
                <a:sym typeface="Symbol"/>
              </a:rPr>
              <a:t>g</a:t>
            </a:r>
            <a:r>
              <a:rPr lang="hu-HU" b="0" dirty="0">
                <a:sym typeface="Symbol"/>
              </a:rPr>
              <a:t>,</a:t>
            </a:r>
            <a:r>
              <a:rPr lang="hu-HU" b="0" i="1" dirty="0">
                <a:sym typeface="Symbol"/>
              </a:rPr>
              <a:t>f</a:t>
            </a:r>
            <a:endParaRPr lang="hu-HU" b="0" i="1" dirty="0"/>
          </a:p>
        </p:txBody>
      </p:sp>
      <p:sp>
        <p:nvSpPr>
          <p:cNvPr id="61" name="Szövegdoboz 60"/>
          <p:cNvSpPr txBox="1"/>
          <p:nvPr/>
        </p:nvSpPr>
        <p:spPr>
          <a:xfrm>
            <a:off x="0" y="3890583"/>
            <a:ext cx="1000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1" dirty="0"/>
              <a:t>NYÍLT</a:t>
            </a:r>
          </a:p>
        </p:txBody>
      </p:sp>
    </p:spTree>
    <p:extLst>
      <p:ext uri="{BB962C8B-B14F-4D97-AF65-F5344CB8AC3E}">
        <p14:creationId xmlns:p14="http://schemas.microsoft.com/office/powerpoint/2010/main" val="242046916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láb hely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AEFC4F-EB49-4C93-B2E7-59A7E4E57FCA}" type="slidenum">
              <a:rPr lang="hu-HU" smtClean="0"/>
              <a:pPr>
                <a:defRPr/>
              </a:pPr>
              <a:t>5</a:t>
            </a:fld>
            <a:endParaRPr lang="hu-HU"/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/>
        </p:nvGraphicFramePr>
        <p:xfrm>
          <a:off x="524488" y="4357442"/>
          <a:ext cx="8016221" cy="1828800"/>
        </p:xfrm>
        <a:graphic>
          <a:graphicData uri="http://schemas.openxmlformats.org/drawingml/2006/table">
            <a:tbl>
              <a:tblPr/>
              <a:tblGrid>
                <a:gridCol w="52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0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1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5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9066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000" i="1" dirty="0">
                          <a:latin typeface="Times New Roman"/>
                          <a:ea typeface="Times New Roman"/>
                        </a:rPr>
                        <a:t>s</a:t>
                      </a:r>
                      <a:endParaRPr lang="hu-HU" sz="20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ea typeface="Times New Roman"/>
                        </a:rPr>
                        <a:t>-</a:t>
                      </a:r>
                      <a:endParaRPr lang="hu-HU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ea typeface="Times New Roman"/>
                        </a:rPr>
                        <a:t>-</a:t>
                      </a:r>
                      <a:endParaRPr lang="hu-HU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ea typeface="Times New Roman"/>
                        </a:rPr>
                        <a:t>-</a:t>
                      </a:r>
                      <a:endParaRPr lang="hu-HU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ea typeface="Times New Roman"/>
                        </a:rPr>
                        <a:t>-</a:t>
                      </a:r>
                      <a:endParaRPr lang="hu-HU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ea typeface="Times New Roman"/>
                        </a:rPr>
                        <a:t>-</a:t>
                      </a:r>
                      <a:endParaRPr lang="hu-HU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ea typeface="Times New Roman"/>
                        </a:rPr>
                        <a:t>-</a:t>
                      </a:r>
                      <a:endParaRPr lang="hu-HU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ea typeface="Times New Roman"/>
                        </a:rPr>
                        <a:t>-</a:t>
                      </a:r>
                      <a:endParaRPr lang="hu-HU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hu-HU" sz="1800" dirty="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066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000" i="1"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pt-BR" sz="2000" i="1" baseline="-25000">
                          <a:latin typeface="Times New Roman"/>
                          <a:ea typeface="Times New Roman"/>
                        </a:rPr>
                        <a:t>1</a:t>
                      </a:r>
                      <a:endParaRPr lang="hu-HU" sz="200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hu-HU" sz="1800" i="1" dirty="0">
                          <a:latin typeface="Times New Roman"/>
                          <a:ea typeface="Times New Roman"/>
                        </a:rPr>
                        <a:t>-</a:t>
                      </a:r>
                      <a:endParaRPr lang="pt-BR" sz="1800" i="1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-</a:t>
                      </a:r>
                      <a:endParaRPr lang="pt-BR" sz="1800" i="1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-</a:t>
                      </a:r>
                      <a:endParaRPr lang="pt-BR" sz="1800" i="1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-</a:t>
                      </a:r>
                      <a:endParaRPr lang="pt-BR" sz="1800" i="1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-</a:t>
                      </a:r>
                      <a:endParaRPr lang="pt-BR" sz="1800" i="1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-</a:t>
                      </a:r>
                      <a:endParaRPr lang="pt-BR" sz="1800" i="1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-</a:t>
                      </a:r>
                      <a:endParaRPr lang="pt-BR" sz="1800" i="1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-</a:t>
                      </a: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066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000" i="1" dirty="0"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pt-BR" sz="2000" i="1" baseline="-25000" dirty="0">
                          <a:latin typeface="Times New Roman"/>
                          <a:ea typeface="Times New Roman"/>
                        </a:rPr>
                        <a:t>2</a:t>
                      </a:r>
                      <a:endParaRPr lang="hu-HU" sz="20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n</a:t>
                      </a:r>
                      <a:r>
                        <a:rPr lang="hu-HU" sz="1800" i="1" baseline="-25000" dirty="0">
                          <a:latin typeface="+mn-lt"/>
                          <a:ea typeface="Times New Roman"/>
                        </a:rPr>
                        <a:t>1</a:t>
                      </a: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,2,9</a:t>
                      </a:r>
                      <a:endParaRPr lang="pt-BR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>
                          <a:latin typeface="+mn-lt"/>
                          <a:ea typeface="Times New Roman"/>
                        </a:rPr>
                        <a:t>n</a:t>
                      </a:r>
                      <a:r>
                        <a:rPr lang="hu-HU" sz="1800" i="1" baseline="-25000">
                          <a:latin typeface="+mn-lt"/>
                          <a:ea typeface="Times New Roman"/>
                        </a:rPr>
                        <a:t>1</a:t>
                      </a:r>
                      <a:r>
                        <a:rPr lang="hu-HU" sz="1800" i="1">
                          <a:latin typeface="+mn-lt"/>
                          <a:ea typeface="Times New Roman"/>
                        </a:rPr>
                        <a:t>,2,9</a:t>
                      </a:r>
                      <a:endParaRPr lang="pt-BR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>
                          <a:latin typeface="+mn-lt"/>
                          <a:ea typeface="Times New Roman"/>
                        </a:rPr>
                        <a:t>n</a:t>
                      </a:r>
                      <a:r>
                        <a:rPr lang="hu-HU" sz="1800" i="1" baseline="-25000">
                          <a:latin typeface="+mn-lt"/>
                          <a:ea typeface="Times New Roman"/>
                        </a:rPr>
                        <a:t>1</a:t>
                      </a:r>
                      <a:r>
                        <a:rPr lang="hu-HU" sz="1800" i="1">
                          <a:latin typeface="+mn-lt"/>
                          <a:ea typeface="Times New Roman"/>
                        </a:rPr>
                        <a:t>,2,9</a:t>
                      </a:r>
                      <a:endParaRPr lang="pt-BR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n</a:t>
                      </a:r>
                      <a:r>
                        <a:rPr lang="hu-HU" sz="1800" i="1" baseline="-25000" dirty="0">
                          <a:latin typeface="+mn-lt"/>
                          <a:ea typeface="Times New Roman"/>
                        </a:rPr>
                        <a:t>1</a:t>
                      </a: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,2,9</a:t>
                      </a:r>
                      <a:endParaRPr lang="pt-BR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ea typeface="Times New Roman"/>
                        </a:rPr>
                        <a:t>-</a:t>
                      </a:r>
                      <a:endParaRPr lang="hu-HU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ea typeface="Times New Roman"/>
                        </a:rPr>
                        <a:t>-</a:t>
                      </a:r>
                      <a:endParaRPr lang="hu-HU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ea typeface="Times New Roman"/>
                        </a:rPr>
                        <a:t>-</a:t>
                      </a:r>
                      <a:endParaRPr lang="hu-HU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hu-HU" sz="1800" dirty="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066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000" i="1" dirty="0"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pt-BR" sz="2000" i="1" baseline="-25000" dirty="0">
                          <a:latin typeface="Times New Roman"/>
                          <a:ea typeface="Times New Roman"/>
                        </a:rPr>
                        <a:t>3</a:t>
                      </a:r>
                      <a:endParaRPr lang="hu-HU" sz="20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n</a:t>
                      </a:r>
                      <a:r>
                        <a:rPr lang="hu-HU" sz="1800" i="1" baseline="-25000" dirty="0">
                          <a:latin typeface="+mn-lt"/>
                          <a:ea typeface="Times New Roman"/>
                        </a:rPr>
                        <a:t>1</a:t>
                      </a: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,5,8</a:t>
                      </a:r>
                      <a:endParaRPr lang="pt-BR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n</a:t>
                      </a:r>
                      <a:r>
                        <a:rPr lang="hu-HU" sz="1800" i="1" baseline="-25000" dirty="0">
                          <a:latin typeface="+mn-lt"/>
                          <a:ea typeface="Times New Roman"/>
                        </a:rPr>
                        <a:t>1</a:t>
                      </a: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,5,8</a:t>
                      </a:r>
                      <a:endParaRPr lang="pt-BR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1800" dirty="0">
                          <a:latin typeface="Times New Roman"/>
                          <a:ea typeface="Times New Roman"/>
                        </a:rPr>
                        <a:t>-</a:t>
                      </a:r>
                      <a:endParaRPr lang="hu-HU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dirty="0">
                          <a:latin typeface="+mn-lt"/>
                          <a:ea typeface="Times New Roman"/>
                        </a:rPr>
                        <a:t>-</a:t>
                      </a:r>
                      <a:endParaRPr lang="pt-BR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n</a:t>
                      </a:r>
                      <a:r>
                        <a:rPr lang="hu-HU" sz="1800" i="1" baseline="-25000" dirty="0">
                          <a:latin typeface="+mn-lt"/>
                          <a:ea typeface="Times New Roman"/>
                        </a:rPr>
                        <a:t>1</a:t>
                      </a: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,3,6</a:t>
                      </a:r>
                      <a:endParaRPr lang="pt-BR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n</a:t>
                      </a:r>
                      <a:r>
                        <a:rPr lang="hu-HU" sz="1800" i="1" baseline="-25000" dirty="0">
                          <a:latin typeface="+mn-lt"/>
                          <a:ea typeface="Times New Roman"/>
                        </a:rPr>
                        <a:t>1</a:t>
                      </a: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,3,6</a:t>
                      </a:r>
                      <a:endParaRPr lang="pt-BR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dirty="0">
                          <a:latin typeface="+mn-lt"/>
                          <a:ea typeface="Times New Roman"/>
                        </a:rPr>
                        <a:t>-</a:t>
                      </a:r>
                      <a:endParaRPr lang="pt-BR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dirty="0">
                          <a:latin typeface="+mn-lt"/>
                          <a:ea typeface="Times New Roman"/>
                        </a:rPr>
                        <a:t>-</a:t>
                      </a: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066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000" i="1" dirty="0"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hu-HU" sz="2000" i="1" baseline="-25000" dirty="0">
                          <a:latin typeface="Times New Roman"/>
                          <a:ea typeface="Times New Roman"/>
                        </a:rPr>
                        <a:t>4</a:t>
                      </a:r>
                      <a:endParaRPr lang="hu-HU" sz="20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n</a:t>
                      </a:r>
                      <a:r>
                        <a:rPr lang="hu-HU" sz="1800" i="1" baseline="-25000" dirty="0">
                          <a:latin typeface="+mn-lt"/>
                          <a:ea typeface="Times New Roman"/>
                        </a:rPr>
                        <a:t>1</a:t>
                      </a: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,7,</a:t>
                      </a:r>
                      <a:r>
                        <a:rPr lang="hu-HU" sz="1800" i="1" dirty="0" err="1">
                          <a:latin typeface="+mn-lt"/>
                          <a:ea typeface="Times New Roman"/>
                        </a:rPr>
                        <a:t>7</a:t>
                      </a:r>
                      <a:endParaRPr lang="pt-BR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+mn-lt"/>
                          <a:ea typeface="Times New Roman"/>
                        </a:rPr>
                        <a:t>-</a:t>
                      </a:r>
                      <a:endParaRPr lang="hu-HU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n</a:t>
                      </a:r>
                      <a:r>
                        <a:rPr lang="hu-HU" sz="1800" i="1" baseline="-25000" dirty="0">
                          <a:latin typeface="+mn-lt"/>
                          <a:ea typeface="Times New Roman"/>
                        </a:rPr>
                        <a:t>3</a:t>
                      </a: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,6,</a:t>
                      </a:r>
                      <a:r>
                        <a:rPr lang="hu-HU" sz="1800" i="1" dirty="0" err="1">
                          <a:latin typeface="+mn-lt"/>
                          <a:ea typeface="Times New Roman"/>
                        </a:rPr>
                        <a:t>6</a:t>
                      </a:r>
                      <a:endParaRPr lang="pt-BR" sz="1800" dirty="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+mn-lt"/>
                          <a:ea typeface="Times New Roman"/>
                        </a:rPr>
                        <a:t>-</a:t>
                      </a:r>
                      <a:endParaRPr lang="hu-HU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n</a:t>
                      </a:r>
                      <a:r>
                        <a:rPr lang="hu-HU" sz="1800" i="1" baseline="-25000" dirty="0">
                          <a:latin typeface="+mn-lt"/>
                          <a:ea typeface="Times New Roman"/>
                        </a:rPr>
                        <a:t>2</a:t>
                      </a: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,5,</a:t>
                      </a:r>
                      <a:r>
                        <a:rPr lang="hu-HU" sz="1800" i="1" dirty="0" err="1">
                          <a:latin typeface="+mn-lt"/>
                          <a:ea typeface="Times New Roman"/>
                        </a:rPr>
                        <a:t>5</a:t>
                      </a:r>
                      <a:endParaRPr lang="pt-BR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+mn-lt"/>
                          <a:ea typeface="Times New Roman"/>
                        </a:rPr>
                        <a:t>-</a:t>
                      </a:r>
                      <a:endParaRPr lang="hu-HU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n</a:t>
                      </a:r>
                      <a:r>
                        <a:rPr lang="hu-HU" sz="1800" i="1" baseline="-25000" dirty="0">
                          <a:latin typeface="+mn-lt"/>
                          <a:ea typeface="Times New Roman"/>
                        </a:rPr>
                        <a:t>3</a:t>
                      </a: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,4,</a:t>
                      </a:r>
                      <a:r>
                        <a:rPr lang="hu-HU" sz="1800" i="1" dirty="0" err="1">
                          <a:latin typeface="+mn-lt"/>
                          <a:ea typeface="Times New Roman"/>
                        </a:rPr>
                        <a:t>4</a:t>
                      </a:r>
                      <a:endParaRPr lang="pt-BR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dirty="0">
                          <a:latin typeface="+mn-lt"/>
                          <a:ea typeface="Times New Roman"/>
                        </a:rPr>
                        <a:t>-</a:t>
                      </a:r>
                      <a:endParaRPr lang="pt-BR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066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pt-BR" sz="2000" i="1">
                          <a:latin typeface="Times New Roman"/>
                          <a:ea typeface="Times New Roman"/>
                        </a:rPr>
                        <a:t>t</a:t>
                      </a:r>
                      <a:endParaRPr lang="hu-HU" sz="2000">
                        <a:latin typeface="Times New Roman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n</a:t>
                      </a:r>
                      <a:r>
                        <a:rPr lang="hu-HU" sz="1800" i="1" baseline="-25000" dirty="0">
                          <a:latin typeface="+mn-lt"/>
                          <a:ea typeface="Times New Roman"/>
                        </a:rPr>
                        <a:t>4</a:t>
                      </a: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,18,</a:t>
                      </a:r>
                      <a:r>
                        <a:rPr lang="hu-HU" sz="1800" i="1" dirty="0" err="1">
                          <a:latin typeface="+mn-lt"/>
                          <a:ea typeface="Times New Roman"/>
                        </a:rPr>
                        <a:t>18</a:t>
                      </a:r>
                      <a:endParaRPr lang="pt-BR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n</a:t>
                      </a:r>
                      <a:r>
                        <a:rPr lang="hu-HU" sz="1800" i="1" baseline="-25000" dirty="0">
                          <a:latin typeface="+mn-lt"/>
                          <a:ea typeface="Times New Roman"/>
                        </a:rPr>
                        <a:t>4</a:t>
                      </a: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,17,</a:t>
                      </a:r>
                      <a:r>
                        <a:rPr lang="hu-HU" sz="1800" i="1" dirty="0" err="1">
                          <a:latin typeface="+mn-lt"/>
                          <a:ea typeface="Times New Roman"/>
                        </a:rPr>
                        <a:t>17</a:t>
                      </a:r>
                      <a:endParaRPr lang="pt-BR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n</a:t>
                      </a:r>
                      <a:r>
                        <a:rPr lang="hu-HU" sz="1800" i="1" baseline="-25000" dirty="0">
                          <a:latin typeface="+mn-lt"/>
                          <a:ea typeface="Times New Roman"/>
                        </a:rPr>
                        <a:t>4</a:t>
                      </a: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,17,</a:t>
                      </a:r>
                      <a:r>
                        <a:rPr lang="hu-HU" sz="1800" i="1" dirty="0" err="1">
                          <a:latin typeface="+mn-lt"/>
                          <a:ea typeface="Times New Roman"/>
                        </a:rPr>
                        <a:t>17</a:t>
                      </a:r>
                      <a:endParaRPr lang="pt-BR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n</a:t>
                      </a:r>
                      <a:r>
                        <a:rPr lang="hu-HU" sz="1800" i="1" baseline="-25000" dirty="0">
                          <a:latin typeface="+mn-lt"/>
                          <a:ea typeface="Times New Roman"/>
                        </a:rPr>
                        <a:t>4</a:t>
                      </a: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,16,</a:t>
                      </a:r>
                      <a:r>
                        <a:rPr lang="hu-HU" sz="1800" i="1" dirty="0" err="1">
                          <a:latin typeface="+mn-lt"/>
                          <a:ea typeface="Times New Roman"/>
                        </a:rPr>
                        <a:t>16</a:t>
                      </a:r>
                      <a:endParaRPr lang="pt-BR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n</a:t>
                      </a:r>
                      <a:r>
                        <a:rPr lang="hu-HU" sz="1800" i="1" baseline="-25000" dirty="0">
                          <a:latin typeface="+mn-lt"/>
                          <a:ea typeface="Times New Roman"/>
                        </a:rPr>
                        <a:t>4</a:t>
                      </a: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,16,</a:t>
                      </a:r>
                      <a:r>
                        <a:rPr lang="hu-HU" sz="1800" i="1" dirty="0" err="1">
                          <a:latin typeface="+mn-lt"/>
                          <a:ea typeface="Times New Roman"/>
                        </a:rPr>
                        <a:t>16</a:t>
                      </a:r>
                      <a:endParaRPr lang="pt-BR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n</a:t>
                      </a:r>
                      <a:r>
                        <a:rPr lang="hu-HU" sz="1800" i="1" baseline="-25000" dirty="0">
                          <a:latin typeface="+mn-lt"/>
                          <a:ea typeface="Times New Roman"/>
                        </a:rPr>
                        <a:t>4</a:t>
                      </a: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,15,</a:t>
                      </a:r>
                      <a:r>
                        <a:rPr lang="hu-HU" sz="1800" i="1" dirty="0" err="1">
                          <a:latin typeface="+mn-lt"/>
                          <a:ea typeface="Times New Roman"/>
                        </a:rPr>
                        <a:t>15</a:t>
                      </a:r>
                      <a:endParaRPr lang="pt-BR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n</a:t>
                      </a:r>
                      <a:r>
                        <a:rPr lang="hu-HU" sz="1800" i="1" baseline="-25000" dirty="0">
                          <a:latin typeface="+mn-lt"/>
                          <a:ea typeface="Times New Roman"/>
                        </a:rPr>
                        <a:t>4</a:t>
                      </a: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,15,</a:t>
                      </a:r>
                      <a:r>
                        <a:rPr lang="hu-HU" sz="1800" i="1" dirty="0" err="1">
                          <a:latin typeface="+mn-lt"/>
                          <a:ea typeface="Times New Roman"/>
                        </a:rPr>
                        <a:t>15</a:t>
                      </a:r>
                      <a:endParaRPr lang="pt-BR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n</a:t>
                      </a:r>
                      <a:r>
                        <a:rPr lang="hu-HU" sz="1800" i="1" baseline="-25000" dirty="0">
                          <a:latin typeface="+mn-lt"/>
                          <a:ea typeface="Times New Roman"/>
                        </a:rPr>
                        <a:t>4</a:t>
                      </a:r>
                      <a:r>
                        <a:rPr lang="hu-HU" sz="1800" i="1" dirty="0">
                          <a:latin typeface="+mn-lt"/>
                          <a:ea typeface="Times New Roman"/>
                        </a:rPr>
                        <a:t>,14,</a:t>
                      </a:r>
                      <a:r>
                        <a:rPr lang="hu-HU" sz="1800" i="1" dirty="0" err="1">
                          <a:latin typeface="+mn-lt"/>
                          <a:ea typeface="Times New Roman"/>
                        </a:rPr>
                        <a:t>14</a:t>
                      </a:r>
                      <a:endParaRPr lang="pt-BR" sz="1800" dirty="0">
                        <a:latin typeface="+mn-lt"/>
                        <a:ea typeface="Times New Roman"/>
                      </a:endParaRPr>
                    </a:p>
                  </a:txBody>
                  <a:tcPr marL="68437" marR="684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2" name="Egyenes összekötő nyíllal 21"/>
          <p:cNvCxnSpPr/>
          <p:nvPr/>
        </p:nvCxnSpPr>
        <p:spPr bwMode="auto">
          <a:xfrm flipH="1">
            <a:off x="441459" y="3916007"/>
            <a:ext cx="8276893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8481870" y="3466331"/>
            <a:ext cx="5360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sym typeface="Symbol"/>
              </a:rPr>
              <a:t></a:t>
            </a:r>
            <a:endParaRPr kumimoji="0" 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1294443" y="3866441"/>
            <a:ext cx="8026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i="1" dirty="0"/>
              <a:t>n</a:t>
            </a:r>
            <a:r>
              <a:rPr lang="hu-HU" b="0" i="1" baseline="-25000" dirty="0"/>
              <a:t>4</a:t>
            </a:r>
            <a:r>
              <a:rPr lang="hu-HU" b="0" i="1" dirty="0"/>
              <a:t>         n</a:t>
            </a:r>
            <a:r>
              <a:rPr lang="hu-HU" b="0" i="1" baseline="-25000" dirty="0"/>
              <a:t>3</a:t>
            </a:r>
            <a:r>
              <a:rPr lang="hu-HU" b="0" i="1" dirty="0"/>
              <a:t>         n</a:t>
            </a:r>
            <a:r>
              <a:rPr lang="hu-HU" b="0" i="1" baseline="-25000" dirty="0"/>
              <a:t>4</a:t>
            </a:r>
            <a:r>
              <a:rPr lang="hu-HU" b="0" i="1" dirty="0"/>
              <a:t>         n</a:t>
            </a:r>
            <a:r>
              <a:rPr lang="hu-HU" b="0" i="1" baseline="-25000" dirty="0"/>
              <a:t>2</a:t>
            </a:r>
            <a:r>
              <a:rPr lang="hu-HU" b="0" i="1" dirty="0"/>
              <a:t>         n</a:t>
            </a:r>
            <a:r>
              <a:rPr lang="hu-HU" b="0" i="1" baseline="-25000" dirty="0"/>
              <a:t>4</a:t>
            </a:r>
            <a:r>
              <a:rPr lang="hu-HU" b="0" i="1" dirty="0"/>
              <a:t>         n</a:t>
            </a:r>
            <a:r>
              <a:rPr lang="hu-HU" b="0" i="1" baseline="-25000" dirty="0"/>
              <a:t>3</a:t>
            </a:r>
            <a:r>
              <a:rPr lang="hu-HU" b="0" i="1" dirty="0"/>
              <a:t>         n</a:t>
            </a:r>
            <a:r>
              <a:rPr lang="hu-HU" b="0" i="1" baseline="-25000" dirty="0"/>
              <a:t>4</a:t>
            </a:r>
            <a:r>
              <a:rPr lang="hu-HU" b="0" i="1" dirty="0"/>
              <a:t>         t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838200" y="342900"/>
            <a:ext cx="7772400" cy="1104900"/>
          </a:xfrm>
          <a:prstGeom prst="rect">
            <a:avLst/>
          </a:prstGeom>
        </p:spPr>
        <p:txBody>
          <a:bodyPr/>
          <a:lstStyle/>
          <a:p>
            <a:pPr lvl="0" algn="r">
              <a:defRPr/>
            </a:pPr>
            <a:r>
              <a:rPr lang="hu-HU" sz="3600" b="0" i="1" kern="0" dirty="0">
                <a:solidFill>
                  <a:schemeClr val="tx2"/>
                </a:solidFill>
              </a:rPr>
              <a:t>Működési grafikon</a:t>
            </a:r>
            <a:endParaRPr lang="hu-HU" sz="4400" b="0" kern="0" dirty="0">
              <a:solidFill>
                <a:schemeClr val="tx2"/>
              </a:solidFill>
            </a:endParaRPr>
          </a:p>
        </p:txBody>
      </p:sp>
      <p:sp>
        <p:nvSpPr>
          <p:cNvPr id="23" name="Téglalap 22"/>
          <p:cNvSpPr/>
          <p:nvPr/>
        </p:nvSpPr>
        <p:spPr bwMode="auto">
          <a:xfrm>
            <a:off x="7930740" y="1792216"/>
            <a:ext cx="156991" cy="2114634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Téglalap 23"/>
          <p:cNvSpPr/>
          <p:nvPr/>
        </p:nvSpPr>
        <p:spPr bwMode="auto">
          <a:xfrm>
            <a:off x="7068625" y="3288619"/>
            <a:ext cx="150098" cy="602466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Téglalap 24"/>
          <p:cNvSpPr/>
          <p:nvPr/>
        </p:nvSpPr>
        <p:spPr bwMode="auto">
          <a:xfrm>
            <a:off x="2381280" y="2692317"/>
            <a:ext cx="152593" cy="1214533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Téglalap 25"/>
          <p:cNvSpPr/>
          <p:nvPr/>
        </p:nvSpPr>
        <p:spPr bwMode="auto">
          <a:xfrm>
            <a:off x="1403818" y="2836332"/>
            <a:ext cx="157507" cy="1070518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églalap 26"/>
          <p:cNvSpPr/>
          <p:nvPr/>
        </p:nvSpPr>
        <p:spPr bwMode="auto">
          <a:xfrm>
            <a:off x="3300666" y="3016352"/>
            <a:ext cx="153986" cy="890499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églalap 27"/>
          <p:cNvSpPr/>
          <p:nvPr/>
        </p:nvSpPr>
        <p:spPr bwMode="auto">
          <a:xfrm>
            <a:off x="4267887" y="2532534"/>
            <a:ext cx="159314" cy="1358552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églalap 28"/>
          <p:cNvSpPr/>
          <p:nvPr/>
        </p:nvSpPr>
        <p:spPr bwMode="auto">
          <a:xfrm>
            <a:off x="5239824" y="3160368"/>
            <a:ext cx="144160" cy="746485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Téglalap 29"/>
          <p:cNvSpPr/>
          <p:nvPr/>
        </p:nvSpPr>
        <p:spPr bwMode="auto">
          <a:xfrm>
            <a:off x="6154494" y="2964582"/>
            <a:ext cx="138977" cy="926502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zis 40"/>
          <p:cNvSpPr/>
          <p:nvPr/>
        </p:nvSpPr>
        <p:spPr bwMode="auto">
          <a:xfrm>
            <a:off x="1594664" y="5555622"/>
            <a:ext cx="394138" cy="34684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zis 43"/>
          <p:cNvSpPr/>
          <p:nvPr/>
        </p:nvSpPr>
        <p:spPr bwMode="auto">
          <a:xfrm>
            <a:off x="2519574" y="5250821"/>
            <a:ext cx="394138" cy="34684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zis 44"/>
          <p:cNvSpPr/>
          <p:nvPr/>
        </p:nvSpPr>
        <p:spPr bwMode="auto">
          <a:xfrm>
            <a:off x="3481270" y="5550366"/>
            <a:ext cx="394138" cy="34684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zis 45"/>
          <p:cNvSpPr/>
          <p:nvPr/>
        </p:nvSpPr>
        <p:spPr bwMode="auto">
          <a:xfrm>
            <a:off x="4427201" y="4951276"/>
            <a:ext cx="394138" cy="34684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zis 46"/>
          <p:cNvSpPr/>
          <p:nvPr/>
        </p:nvSpPr>
        <p:spPr bwMode="auto">
          <a:xfrm>
            <a:off x="5325836" y="5550366"/>
            <a:ext cx="394138" cy="34684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Ellipszis 47"/>
          <p:cNvSpPr/>
          <p:nvPr/>
        </p:nvSpPr>
        <p:spPr bwMode="auto">
          <a:xfrm>
            <a:off x="6282277" y="5277097"/>
            <a:ext cx="394138" cy="34684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Ellipszis 48"/>
          <p:cNvSpPr/>
          <p:nvPr/>
        </p:nvSpPr>
        <p:spPr bwMode="auto">
          <a:xfrm>
            <a:off x="7207187" y="5571386"/>
            <a:ext cx="394138" cy="34684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zis 49"/>
          <p:cNvSpPr/>
          <p:nvPr/>
        </p:nvSpPr>
        <p:spPr bwMode="auto">
          <a:xfrm>
            <a:off x="8137353" y="5855166"/>
            <a:ext cx="394138" cy="34684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Szövegdoboz 50"/>
          <p:cNvSpPr txBox="1"/>
          <p:nvPr/>
        </p:nvSpPr>
        <p:spPr>
          <a:xfrm>
            <a:off x="7758199" y="128842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66FF"/>
                </a:solidFill>
              </a:rPr>
              <a:t>14</a:t>
            </a:r>
          </a:p>
        </p:txBody>
      </p:sp>
      <p:sp>
        <p:nvSpPr>
          <p:cNvPr id="53" name="Szövegdoboz 52"/>
          <p:cNvSpPr txBox="1"/>
          <p:nvPr/>
        </p:nvSpPr>
        <p:spPr>
          <a:xfrm>
            <a:off x="1345742" y="240251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66FF"/>
                </a:solidFill>
              </a:rPr>
              <a:t>7</a:t>
            </a:r>
          </a:p>
        </p:txBody>
      </p:sp>
      <p:sp>
        <p:nvSpPr>
          <p:cNvPr id="54" name="Szövegdoboz 53"/>
          <p:cNvSpPr txBox="1"/>
          <p:nvPr/>
        </p:nvSpPr>
        <p:spPr>
          <a:xfrm>
            <a:off x="2286418" y="22553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66FF"/>
                </a:solidFill>
              </a:rPr>
              <a:t>8</a:t>
            </a:r>
          </a:p>
        </p:txBody>
      </p:sp>
      <p:sp>
        <p:nvSpPr>
          <p:cNvPr id="55" name="Szövegdoboz 54"/>
          <p:cNvSpPr txBox="1"/>
          <p:nvPr/>
        </p:nvSpPr>
        <p:spPr>
          <a:xfrm>
            <a:off x="3232349" y="257068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66FF"/>
                </a:solidFill>
              </a:rPr>
              <a:t>6</a:t>
            </a:r>
          </a:p>
        </p:txBody>
      </p:sp>
      <p:sp>
        <p:nvSpPr>
          <p:cNvPr id="56" name="Szövegdoboz 55"/>
          <p:cNvSpPr txBox="1"/>
          <p:nvPr/>
        </p:nvSpPr>
        <p:spPr>
          <a:xfrm>
            <a:off x="4194045" y="206618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66FF"/>
                </a:solidFill>
              </a:rPr>
              <a:t>9</a:t>
            </a:r>
          </a:p>
        </p:txBody>
      </p:sp>
      <p:sp>
        <p:nvSpPr>
          <p:cNvPr id="57" name="Szövegdoboz 56"/>
          <p:cNvSpPr txBox="1"/>
          <p:nvPr/>
        </p:nvSpPr>
        <p:spPr>
          <a:xfrm>
            <a:off x="5124211" y="269680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66FF"/>
                </a:solidFill>
              </a:rPr>
              <a:t>5</a:t>
            </a:r>
          </a:p>
        </p:txBody>
      </p:sp>
      <p:sp>
        <p:nvSpPr>
          <p:cNvPr id="58" name="Szövegdoboz 57"/>
          <p:cNvSpPr txBox="1"/>
          <p:nvPr/>
        </p:nvSpPr>
        <p:spPr>
          <a:xfrm>
            <a:off x="6070142" y="25076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66FF"/>
                </a:solidFill>
              </a:rPr>
              <a:t>6</a:t>
            </a:r>
          </a:p>
        </p:txBody>
      </p:sp>
      <p:sp>
        <p:nvSpPr>
          <p:cNvPr id="59" name="Szövegdoboz 58"/>
          <p:cNvSpPr txBox="1"/>
          <p:nvPr/>
        </p:nvSpPr>
        <p:spPr>
          <a:xfrm>
            <a:off x="6984542" y="282292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38" name="Szövegdoboz 37"/>
          <p:cNvSpPr txBox="1"/>
          <p:nvPr/>
        </p:nvSpPr>
        <p:spPr>
          <a:xfrm>
            <a:off x="63085" y="346633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…</a:t>
            </a:r>
          </a:p>
        </p:txBody>
      </p:sp>
      <p:sp>
        <p:nvSpPr>
          <p:cNvPr id="39" name="Szövegdoboz 38"/>
          <p:cNvSpPr txBox="1"/>
          <p:nvPr/>
        </p:nvSpPr>
        <p:spPr>
          <a:xfrm>
            <a:off x="1073402" y="6092180"/>
            <a:ext cx="763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dirty="0">
                <a:sym typeface="Symbol"/>
              </a:rPr>
              <a:t>,</a:t>
            </a:r>
            <a:r>
              <a:rPr lang="hu-HU" b="0" i="1" dirty="0">
                <a:sym typeface="Symbol"/>
              </a:rPr>
              <a:t>g</a:t>
            </a:r>
            <a:r>
              <a:rPr lang="hu-HU" b="0" dirty="0">
                <a:sym typeface="Symbol"/>
              </a:rPr>
              <a:t>,</a:t>
            </a:r>
            <a:r>
              <a:rPr lang="hu-HU" b="0" i="1" dirty="0">
                <a:sym typeface="Symbol"/>
              </a:rPr>
              <a:t>f</a:t>
            </a:r>
            <a:endParaRPr lang="hu-HU" b="0" i="1" dirty="0"/>
          </a:p>
        </p:txBody>
      </p:sp>
      <p:sp>
        <p:nvSpPr>
          <p:cNvPr id="40" name="Szövegdoboz 39"/>
          <p:cNvSpPr txBox="1"/>
          <p:nvPr/>
        </p:nvSpPr>
        <p:spPr>
          <a:xfrm>
            <a:off x="0" y="3890583"/>
            <a:ext cx="1000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i="1" dirty="0"/>
              <a:t>NYÍLT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láb hely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AEFC4F-EB49-4C93-B2E7-59A7E4E57FCA}" type="slidenum">
              <a:rPr lang="hu-HU" smtClean="0"/>
              <a:pPr>
                <a:defRPr/>
              </a:pPr>
              <a:t>6</a:t>
            </a:fld>
            <a:endParaRPr lang="hu-HU"/>
          </a:p>
        </p:txBody>
      </p:sp>
      <p:sp>
        <p:nvSpPr>
          <p:cNvPr id="53" name="Rectangle 2"/>
          <p:cNvSpPr txBox="1">
            <a:spLocks noChangeArrowheads="1"/>
          </p:cNvSpPr>
          <p:nvPr/>
        </p:nvSpPr>
        <p:spPr>
          <a:xfrm>
            <a:off x="838200" y="342900"/>
            <a:ext cx="7772400" cy="11049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3600" b="0" i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Árkon belüli kiterjesztések száma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sz="3600" b="0" i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az A* algoritmusnál</a:t>
            </a:r>
            <a:endParaRPr kumimoji="0" lang="hu-HU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4" name="2. sz. felirat 53"/>
          <p:cNvSpPr/>
          <p:nvPr/>
        </p:nvSpPr>
        <p:spPr bwMode="auto">
          <a:xfrm>
            <a:off x="3815916" y="2312876"/>
            <a:ext cx="1152128" cy="5040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39081"/>
              <a:gd name="adj5" fmla="val 272842"/>
              <a:gd name="adj6" fmla="val -70449"/>
            </a:avLst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küszöb</a:t>
            </a:r>
          </a:p>
        </p:txBody>
      </p:sp>
      <p:sp>
        <p:nvSpPr>
          <p:cNvPr id="55" name="2. sz. felirat 54"/>
          <p:cNvSpPr/>
          <p:nvPr/>
        </p:nvSpPr>
        <p:spPr bwMode="auto">
          <a:xfrm>
            <a:off x="4355976" y="2924944"/>
            <a:ext cx="900100" cy="5040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39081"/>
              <a:gd name="adj5" fmla="val 179010"/>
              <a:gd name="adj6" fmla="val -62074"/>
            </a:avLst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árok</a:t>
            </a:r>
          </a:p>
        </p:txBody>
      </p:sp>
      <p:cxnSp>
        <p:nvCxnSpPr>
          <p:cNvPr id="56" name="Egyenes összekötő nyíllal 55"/>
          <p:cNvCxnSpPr/>
          <p:nvPr/>
        </p:nvCxnSpPr>
        <p:spPr bwMode="auto">
          <a:xfrm>
            <a:off x="728929" y="5715340"/>
            <a:ext cx="7993117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7" name="Egyenes összekötő nyíllal 56"/>
          <p:cNvCxnSpPr/>
          <p:nvPr/>
        </p:nvCxnSpPr>
        <p:spPr bwMode="auto">
          <a:xfrm flipH="1" flipV="1">
            <a:off x="922174" y="2382204"/>
            <a:ext cx="11708" cy="364031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7" name="Szövegdoboz 66"/>
          <p:cNvSpPr txBox="1"/>
          <p:nvPr/>
        </p:nvSpPr>
        <p:spPr>
          <a:xfrm>
            <a:off x="1086327" y="5722975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s</a:t>
            </a:r>
          </a:p>
        </p:txBody>
      </p:sp>
      <p:sp>
        <p:nvSpPr>
          <p:cNvPr id="68" name="Szövegdoboz 67"/>
          <p:cNvSpPr txBox="1"/>
          <p:nvPr/>
        </p:nvSpPr>
        <p:spPr>
          <a:xfrm>
            <a:off x="1391173" y="572297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n</a:t>
            </a:r>
            <a:r>
              <a:rPr lang="hu-HU" i="1" baseline="-25000" dirty="0"/>
              <a:t>4</a:t>
            </a:r>
          </a:p>
        </p:txBody>
      </p:sp>
      <p:sp>
        <p:nvSpPr>
          <p:cNvPr id="69" name="Szövegdoboz 68"/>
          <p:cNvSpPr txBox="1"/>
          <p:nvPr/>
        </p:nvSpPr>
        <p:spPr>
          <a:xfrm>
            <a:off x="1849953" y="572297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n</a:t>
            </a:r>
            <a:r>
              <a:rPr lang="hu-HU" i="1" baseline="-25000" dirty="0"/>
              <a:t>3</a:t>
            </a:r>
          </a:p>
        </p:txBody>
      </p:sp>
      <p:sp>
        <p:nvSpPr>
          <p:cNvPr id="70" name="Szövegdoboz 69"/>
          <p:cNvSpPr txBox="1"/>
          <p:nvPr/>
        </p:nvSpPr>
        <p:spPr>
          <a:xfrm>
            <a:off x="2308733" y="572297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n</a:t>
            </a:r>
            <a:r>
              <a:rPr lang="hu-HU" i="1" baseline="-25000" dirty="0"/>
              <a:t>4</a:t>
            </a:r>
          </a:p>
        </p:txBody>
      </p:sp>
      <p:sp>
        <p:nvSpPr>
          <p:cNvPr id="71" name="Szövegdoboz 70"/>
          <p:cNvSpPr txBox="1"/>
          <p:nvPr/>
        </p:nvSpPr>
        <p:spPr>
          <a:xfrm>
            <a:off x="2767513" y="572297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n</a:t>
            </a:r>
            <a:r>
              <a:rPr lang="hu-HU" i="1" baseline="-25000" dirty="0"/>
              <a:t>2</a:t>
            </a:r>
          </a:p>
        </p:txBody>
      </p:sp>
      <p:sp>
        <p:nvSpPr>
          <p:cNvPr id="72" name="Szövegdoboz 71"/>
          <p:cNvSpPr txBox="1"/>
          <p:nvPr/>
        </p:nvSpPr>
        <p:spPr>
          <a:xfrm>
            <a:off x="3226293" y="572297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n</a:t>
            </a:r>
            <a:r>
              <a:rPr lang="hu-HU" i="1" baseline="-25000" dirty="0"/>
              <a:t>4</a:t>
            </a:r>
          </a:p>
        </p:txBody>
      </p:sp>
      <p:sp>
        <p:nvSpPr>
          <p:cNvPr id="73" name="Szövegdoboz 72"/>
          <p:cNvSpPr txBox="1"/>
          <p:nvPr/>
        </p:nvSpPr>
        <p:spPr>
          <a:xfrm>
            <a:off x="3685073" y="572297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n</a:t>
            </a:r>
            <a:r>
              <a:rPr lang="hu-HU" i="1" baseline="-25000" dirty="0"/>
              <a:t>3</a:t>
            </a:r>
          </a:p>
        </p:txBody>
      </p:sp>
      <p:sp>
        <p:nvSpPr>
          <p:cNvPr id="74" name="Szövegdoboz 73"/>
          <p:cNvSpPr txBox="1"/>
          <p:nvPr/>
        </p:nvSpPr>
        <p:spPr>
          <a:xfrm>
            <a:off x="4143853" y="572297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n</a:t>
            </a:r>
            <a:r>
              <a:rPr lang="hu-HU" i="1" baseline="-25000" dirty="0"/>
              <a:t>4</a:t>
            </a:r>
          </a:p>
        </p:txBody>
      </p:sp>
      <p:sp>
        <p:nvSpPr>
          <p:cNvPr id="75" name="Szövegdoboz 74"/>
          <p:cNvSpPr txBox="1"/>
          <p:nvPr/>
        </p:nvSpPr>
        <p:spPr>
          <a:xfrm>
            <a:off x="4602633" y="572297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n</a:t>
            </a:r>
            <a:r>
              <a:rPr lang="hu-HU" i="1" baseline="-25000" dirty="0"/>
              <a:t>1</a:t>
            </a:r>
          </a:p>
        </p:txBody>
      </p:sp>
      <p:sp>
        <p:nvSpPr>
          <p:cNvPr id="76" name="Szövegdoboz 75"/>
          <p:cNvSpPr txBox="1"/>
          <p:nvPr/>
        </p:nvSpPr>
        <p:spPr>
          <a:xfrm>
            <a:off x="5061413" y="572297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n</a:t>
            </a:r>
            <a:r>
              <a:rPr lang="hu-HU" i="1" baseline="-25000" dirty="0"/>
              <a:t>4</a:t>
            </a:r>
          </a:p>
        </p:txBody>
      </p:sp>
      <p:sp>
        <p:nvSpPr>
          <p:cNvPr id="77" name="Szövegdoboz 76"/>
          <p:cNvSpPr txBox="1"/>
          <p:nvPr/>
        </p:nvSpPr>
        <p:spPr>
          <a:xfrm>
            <a:off x="5520193" y="572297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n</a:t>
            </a:r>
            <a:r>
              <a:rPr lang="hu-HU" i="1" baseline="-25000" dirty="0"/>
              <a:t>3</a:t>
            </a:r>
          </a:p>
        </p:txBody>
      </p:sp>
      <p:sp>
        <p:nvSpPr>
          <p:cNvPr id="78" name="Szövegdoboz 77"/>
          <p:cNvSpPr txBox="1"/>
          <p:nvPr/>
        </p:nvSpPr>
        <p:spPr>
          <a:xfrm>
            <a:off x="5978973" y="572297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n</a:t>
            </a:r>
            <a:r>
              <a:rPr lang="hu-HU" i="1" baseline="-25000" dirty="0"/>
              <a:t>4</a:t>
            </a:r>
          </a:p>
        </p:txBody>
      </p:sp>
      <p:sp>
        <p:nvSpPr>
          <p:cNvPr id="79" name="Szövegdoboz 78"/>
          <p:cNvSpPr txBox="1"/>
          <p:nvPr/>
        </p:nvSpPr>
        <p:spPr>
          <a:xfrm>
            <a:off x="6437753" y="572297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n</a:t>
            </a:r>
            <a:r>
              <a:rPr lang="hu-HU" i="1" baseline="-25000" dirty="0"/>
              <a:t>2</a:t>
            </a:r>
          </a:p>
        </p:txBody>
      </p:sp>
      <p:sp>
        <p:nvSpPr>
          <p:cNvPr id="80" name="Szövegdoboz 79"/>
          <p:cNvSpPr txBox="1"/>
          <p:nvPr/>
        </p:nvSpPr>
        <p:spPr>
          <a:xfrm>
            <a:off x="6896533" y="572297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n</a:t>
            </a:r>
            <a:r>
              <a:rPr lang="hu-HU" i="1" baseline="-25000" dirty="0"/>
              <a:t>4</a:t>
            </a:r>
          </a:p>
        </p:txBody>
      </p:sp>
      <p:sp>
        <p:nvSpPr>
          <p:cNvPr id="81" name="Szövegdoboz 80"/>
          <p:cNvSpPr txBox="1"/>
          <p:nvPr/>
        </p:nvSpPr>
        <p:spPr>
          <a:xfrm>
            <a:off x="7355313" y="572297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n</a:t>
            </a:r>
            <a:r>
              <a:rPr lang="hu-HU" i="1" baseline="-25000" dirty="0"/>
              <a:t>3</a:t>
            </a:r>
          </a:p>
        </p:txBody>
      </p:sp>
      <p:sp>
        <p:nvSpPr>
          <p:cNvPr id="82" name="Szövegdoboz 81"/>
          <p:cNvSpPr txBox="1"/>
          <p:nvPr/>
        </p:nvSpPr>
        <p:spPr>
          <a:xfrm>
            <a:off x="7814093" y="572297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n</a:t>
            </a:r>
            <a:r>
              <a:rPr lang="hu-HU" i="1" baseline="-25000" dirty="0"/>
              <a:t>4</a:t>
            </a:r>
          </a:p>
        </p:txBody>
      </p:sp>
      <p:sp>
        <p:nvSpPr>
          <p:cNvPr id="83" name="Téglalap 82"/>
          <p:cNvSpPr/>
          <p:nvPr/>
        </p:nvSpPr>
        <p:spPr bwMode="auto">
          <a:xfrm>
            <a:off x="1553065" y="4032755"/>
            <a:ext cx="146389" cy="1682585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4" name="Téglalap 83"/>
          <p:cNvSpPr/>
          <p:nvPr/>
        </p:nvSpPr>
        <p:spPr bwMode="auto">
          <a:xfrm>
            <a:off x="2005009" y="3888739"/>
            <a:ext cx="162497" cy="1826602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Téglalap 84"/>
          <p:cNvSpPr/>
          <p:nvPr/>
        </p:nvSpPr>
        <p:spPr bwMode="auto">
          <a:xfrm>
            <a:off x="1132651" y="5628381"/>
            <a:ext cx="132306" cy="8696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6" name="Téglalap 85"/>
          <p:cNvSpPr/>
          <p:nvPr/>
        </p:nvSpPr>
        <p:spPr bwMode="auto">
          <a:xfrm>
            <a:off x="2446444" y="4212773"/>
            <a:ext cx="153110" cy="1502567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7" name="Téglalap 86"/>
          <p:cNvSpPr/>
          <p:nvPr/>
        </p:nvSpPr>
        <p:spPr bwMode="auto">
          <a:xfrm>
            <a:off x="2923590" y="3744722"/>
            <a:ext cx="144016" cy="1970622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8" name="Téglalap 87"/>
          <p:cNvSpPr/>
          <p:nvPr/>
        </p:nvSpPr>
        <p:spPr bwMode="auto">
          <a:xfrm>
            <a:off x="3391642" y="4356790"/>
            <a:ext cx="144016" cy="1358553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9" name="Téglalap 88"/>
          <p:cNvSpPr/>
          <p:nvPr/>
        </p:nvSpPr>
        <p:spPr bwMode="auto">
          <a:xfrm>
            <a:off x="3812789" y="4248778"/>
            <a:ext cx="154917" cy="1466565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0" name="Téglalap 89"/>
          <p:cNvSpPr/>
          <p:nvPr/>
        </p:nvSpPr>
        <p:spPr bwMode="auto">
          <a:xfrm>
            <a:off x="4280499" y="4536811"/>
            <a:ext cx="155259" cy="1178529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1" name="Téglalap 90"/>
          <p:cNvSpPr/>
          <p:nvPr/>
        </p:nvSpPr>
        <p:spPr bwMode="auto">
          <a:xfrm>
            <a:off x="4687786" y="3600707"/>
            <a:ext cx="144016" cy="211463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2" name="Szövegdoboz 91"/>
          <p:cNvSpPr txBox="1"/>
          <p:nvPr/>
        </p:nvSpPr>
        <p:spPr>
          <a:xfrm>
            <a:off x="8270148" y="573348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t</a:t>
            </a:r>
          </a:p>
        </p:txBody>
      </p:sp>
      <p:sp>
        <p:nvSpPr>
          <p:cNvPr id="93" name="Téglalap 92"/>
          <p:cNvSpPr/>
          <p:nvPr/>
        </p:nvSpPr>
        <p:spPr bwMode="auto">
          <a:xfrm>
            <a:off x="8311214" y="3600706"/>
            <a:ext cx="156991" cy="2114634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4" name="Téglalap 93"/>
          <p:cNvSpPr/>
          <p:nvPr/>
        </p:nvSpPr>
        <p:spPr bwMode="auto">
          <a:xfrm>
            <a:off x="7922064" y="5112875"/>
            <a:ext cx="150098" cy="602466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5" name="Téglalap 94"/>
          <p:cNvSpPr/>
          <p:nvPr/>
        </p:nvSpPr>
        <p:spPr bwMode="auto">
          <a:xfrm>
            <a:off x="5615313" y="4500807"/>
            <a:ext cx="152593" cy="1214533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6" name="Téglalap 95"/>
          <p:cNvSpPr/>
          <p:nvPr/>
        </p:nvSpPr>
        <p:spPr bwMode="auto">
          <a:xfrm>
            <a:off x="5142347" y="4644822"/>
            <a:ext cx="157507" cy="1070518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7" name="Téglalap 96"/>
          <p:cNvSpPr/>
          <p:nvPr/>
        </p:nvSpPr>
        <p:spPr bwMode="auto">
          <a:xfrm>
            <a:off x="6045968" y="4824842"/>
            <a:ext cx="153986" cy="890499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8" name="Téglalap 97"/>
          <p:cNvSpPr/>
          <p:nvPr/>
        </p:nvSpPr>
        <p:spPr bwMode="auto">
          <a:xfrm>
            <a:off x="6508692" y="4356790"/>
            <a:ext cx="159314" cy="1358552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9" name="Téglalap 98"/>
          <p:cNvSpPr/>
          <p:nvPr/>
        </p:nvSpPr>
        <p:spPr bwMode="auto">
          <a:xfrm>
            <a:off x="6991898" y="4968858"/>
            <a:ext cx="144160" cy="746485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Téglalap 99"/>
          <p:cNvSpPr/>
          <p:nvPr/>
        </p:nvSpPr>
        <p:spPr bwMode="auto">
          <a:xfrm>
            <a:off x="7465133" y="4788838"/>
            <a:ext cx="138977" cy="926502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Ellipszis 100"/>
          <p:cNvSpPr/>
          <p:nvPr/>
        </p:nvSpPr>
        <p:spPr bwMode="auto">
          <a:xfrm>
            <a:off x="2308733" y="5791687"/>
            <a:ext cx="458780" cy="461665"/>
          </a:xfrm>
          <a:prstGeom prst="ellipse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Ellipszis 101"/>
          <p:cNvSpPr/>
          <p:nvPr/>
        </p:nvSpPr>
        <p:spPr bwMode="auto">
          <a:xfrm>
            <a:off x="3226293" y="5791687"/>
            <a:ext cx="458780" cy="461665"/>
          </a:xfrm>
          <a:prstGeom prst="ellipse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Ellipszis 102"/>
          <p:cNvSpPr/>
          <p:nvPr/>
        </p:nvSpPr>
        <p:spPr bwMode="auto">
          <a:xfrm>
            <a:off x="5070464" y="5791687"/>
            <a:ext cx="458780" cy="461665"/>
          </a:xfrm>
          <a:prstGeom prst="ellipse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" name="Ellipszis 103"/>
          <p:cNvSpPr/>
          <p:nvPr/>
        </p:nvSpPr>
        <p:spPr bwMode="auto">
          <a:xfrm>
            <a:off x="6027574" y="5791687"/>
            <a:ext cx="458780" cy="461665"/>
          </a:xfrm>
          <a:prstGeom prst="ellipse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5" name="Ellipszis 104"/>
          <p:cNvSpPr/>
          <p:nvPr/>
        </p:nvSpPr>
        <p:spPr bwMode="auto">
          <a:xfrm>
            <a:off x="6896533" y="5791687"/>
            <a:ext cx="458780" cy="461665"/>
          </a:xfrm>
          <a:prstGeom prst="ellipse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6" name="Ellipszis 105"/>
          <p:cNvSpPr/>
          <p:nvPr/>
        </p:nvSpPr>
        <p:spPr bwMode="auto">
          <a:xfrm>
            <a:off x="7811368" y="5791687"/>
            <a:ext cx="458780" cy="461665"/>
          </a:xfrm>
          <a:prstGeom prst="ellipse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7" name="Ellipszis 106"/>
          <p:cNvSpPr/>
          <p:nvPr/>
        </p:nvSpPr>
        <p:spPr bwMode="auto">
          <a:xfrm>
            <a:off x="4143853" y="5791687"/>
            <a:ext cx="458780" cy="461665"/>
          </a:xfrm>
          <a:prstGeom prst="ellipse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8" name="Szövegdoboz 107"/>
          <p:cNvSpPr txBox="1"/>
          <p:nvPr/>
        </p:nvSpPr>
        <p:spPr>
          <a:xfrm>
            <a:off x="8539774" y="572494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33CC"/>
                </a:solidFill>
                <a:latin typeface="Cambria Math"/>
                <a:ea typeface="Cambria Math"/>
              </a:rPr>
              <a:t>𝛤</a:t>
            </a:r>
            <a:endParaRPr lang="hu-HU" dirty="0">
              <a:solidFill>
                <a:srgbClr val="0033CC"/>
              </a:solidFill>
            </a:endParaRPr>
          </a:p>
        </p:txBody>
      </p:sp>
      <p:sp>
        <p:nvSpPr>
          <p:cNvPr id="109" name="Szövegdoboz 108"/>
          <p:cNvSpPr txBox="1"/>
          <p:nvPr/>
        </p:nvSpPr>
        <p:spPr>
          <a:xfrm>
            <a:off x="646624" y="2382204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33CC"/>
                </a:solidFill>
              </a:rPr>
              <a:t>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láb hely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AEFC4F-EB49-4C93-B2E7-59A7E4E57FCA}" type="slidenum">
              <a:rPr lang="hu-HU" smtClean="0"/>
              <a:pPr>
                <a:defRPr/>
              </a:pPr>
              <a:t>7</a:t>
            </a:fld>
            <a:endParaRPr lang="hu-HU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38200" y="342900"/>
            <a:ext cx="7772400" cy="11049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3600" b="0" i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Csökkentsük a kiterjesztések számát</a:t>
            </a:r>
            <a:endParaRPr kumimoji="0" lang="hu-HU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62" name="Egyenes összekötő nyíllal 61"/>
          <p:cNvCxnSpPr/>
          <p:nvPr/>
        </p:nvCxnSpPr>
        <p:spPr bwMode="auto">
          <a:xfrm>
            <a:off x="763371" y="5711394"/>
            <a:ext cx="7993117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4" name="Szövegdoboz 63"/>
          <p:cNvSpPr txBox="1"/>
          <p:nvPr/>
        </p:nvSpPr>
        <p:spPr>
          <a:xfrm>
            <a:off x="1120769" y="5725641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s</a:t>
            </a:r>
          </a:p>
        </p:txBody>
      </p:sp>
      <p:sp>
        <p:nvSpPr>
          <p:cNvPr id="68" name="Szövegdoboz 67"/>
          <p:cNvSpPr txBox="1"/>
          <p:nvPr/>
        </p:nvSpPr>
        <p:spPr>
          <a:xfrm>
            <a:off x="1425615" y="572564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n</a:t>
            </a:r>
            <a:r>
              <a:rPr lang="hu-HU" i="1" baseline="-25000" dirty="0"/>
              <a:t>4</a:t>
            </a:r>
          </a:p>
        </p:txBody>
      </p:sp>
      <p:sp>
        <p:nvSpPr>
          <p:cNvPr id="69" name="Szövegdoboz 68"/>
          <p:cNvSpPr txBox="1"/>
          <p:nvPr/>
        </p:nvSpPr>
        <p:spPr>
          <a:xfrm>
            <a:off x="1884395" y="572564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n</a:t>
            </a:r>
            <a:r>
              <a:rPr lang="hu-HU" i="1" baseline="-25000" dirty="0"/>
              <a:t>3</a:t>
            </a:r>
          </a:p>
        </p:txBody>
      </p:sp>
      <p:sp>
        <p:nvSpPr>
          <p:cNvPr id="70" name="Szövegdoboz 69"/>
          <p:cNvSpPr txBox="1"/>
          <p:nvPr/>
        </p:nvSpPr>
        <p:spPr>
          <a:xfrm>
            <a:off x="2343175" y="572564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n</a:t>
            </a:r>
            <a:r>
              <a:rPr lang="hu-HU" i="1" baseline="-25000" dirty="0"/>
              <a:t>4</a:t>
            </a:r>
          </a:p>
        </p:txBody>
      </p:sp>
      <p:sp>
        <p:nvSpPr>
          <p:cNvPr id="71" name="Szövegdoboz 70"/>
          <p:cNvSpPr txBox="1"/>
          <p:nvPr/>
        </p:nvSpPr>
        <p:spPr>
          <a:xfrm>
            <a:off x="2801955" y="572564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n</a:t>
            </a:r>
            <a:r>
              <a:rPr lang="hu-HU" i="1" baseline="-25000" dirty="0"/>
              <a:t>2</a:t>
            </a:r>
          </a:p>
        </p:txBody>
      </p:sp>
      <p:sp>
        <p:nvSpPr>
          <p:cNvPr id="72" name="Szövegdoboz 71"/>
          <p:cNvSpPr txBox="1"/>
          <p:nvPr/>
        </p:nvSpPr>
        <p:spPr>
          <a:xfrm>
            <a:off x="3260735" y="572564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n</a:t>
            </a:r>
            <a:r>
              <a:rPr lang="hu-HU" i="1" baseline="-25000" dirty="0"/>
              <a:t>4</a:t>
            </a:r>
          </a:p>
        </p:txBody>
      </p:sp>
      <p:sp>
        <p:nvSpPr>
          <p:cNvPr id="73" name="Szövegdoboz 72"/>
          <p:cNvSpPr txBox="1"/>
          <p:nvPr/>
        </p:nvSpPr>
        <p:spPr>
          <a:xfrm>
            <a:off x="3719515" y="572564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n</a:t>
            </a:r>
            <a:r>
              <a:rPr lang="hu-HU" i="1" baseline="-25000" dirty="0"/>
              <a:t>3</a:t>
            </a:r>
          </a:p>
        </p:txBody>
      </p:sp>
      <p:sp>
        <p:nvSpPr>
          <p:cNvPr id="74" name="Szövegdoboz 73"/>
          <p:cNvSpPr txBox="1"/>
          <p:nvPr/>
        </p:nvSpPr>
        <p:spPr>
          <a:xfrm>
            <a:off x="4178295" y="572564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n</a:t>
            </a:r>
            <a:r>
              <a:rPr lang="hu-HU" i="1" baseline="-25000" dirty="0"/>
              <a:t>4</a:t>
            </a:r>
          </a:p>
        </p:txBody>
      </p:sp>
      <p:sp>
        <p:nvSpPr>
          <p:cNvPr id="85" name="Szövegdoboz 84"/>
          <p:cNvSpPr txBox="1"/>
          <p:nvPr/>
        </p:nvSpPr>
        <p:spPr>
          <a:xfrm>
            <a:off x="4637075" y="572564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n</a:t>
            </a:r>
            <a:r>
              <a:rPr lang="hu-HU" i="1" baseline="-25000" dirty="0"/>
              <a:t>1</a:t>
            </a:r>
          </a:p>
        </p:txBody>
      </p:sp>
      <p:sp>
        <p:nvSpPr>
          <p:cNvPr id="86" name="Szövegdoboz 85"/>
          <p:cNvSpPr txBox="1"/>
          <p:nvPr/>
        </p:nvSpPr>
        <p:spPr>
          <a:xfrm>
            <a:off x="5095855" y="572564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n</a:t>
            </a:r>
            <a:r>
              <a:rPr lang="hu-HU" i="1" baseline="-25000" dirty="0"/>
              <a:t>4</a:t>
            </a:r>
          </a:p>
        </p:txBody>
      </p:sp>
      <p:sp>
        <p:nvSpPr>
          <p:cNvPr id="91" name="Szövegdoboz 90"/>
          <p:cNvSpPr txBox="1"/>
          <p:nvPr/>
        </p:nvSpPr>
        <p:spPr>
          <a:xfrm>
            <a:off x="5554635" y="572564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n</a:t>
            </a:r>
            <a:r>
              <a:rPr lang="hu-HU" i="1" baseline="-25000" dirty="0"/>
              <a:t>3</a:t>
            </a:r>
          </a:p>
        </p:txBody>
      </p:sp>
      <p:sp>
        <p:nvSpPr>
          <p:cNvPr id="92" name="Szövegdoboz 91"/>
          <p:cNvSpPr txBox="1"/>
          <p:nvPr/>
        </p:nvSpPr>
        <p:spPr>
          <a:xfrm>
            <a:off x="6013415" y="572564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n</a:t>
            </a:r>
            <a:r>
              <a:rPr lang="hu-HU" i="1" baseline="-25000" dirty="0"/>
              <a:t>4</a:t>
            </a:r>
          </a:p>
        </p:txBody>
      </p:sp>
      <p:sp>
        <p:nvSpPr>
          <p:cNvPr id="93" name="Szövegdoboz 92"/>
          <p:cNvSpPr txBox="1"/>
          <p:nvPr/>
        </p:nvSpPr>
        <p:spPr>
          <a:xfrm>
            <a:off x="6472195" y="572564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n</a:t>
            </a:r>
            <a:r>
              <a:rPr lang="hu-HU" i="1" baseline="-25000" dirty="0"/>
              <a:t>2</a:t>
            </a:r>
          </a:p>
        </p:txBody>
      </p:sp>
      <p:sp>
        <p:nvSpPr>
          <p:cNvPr id="94" name="Szövegdoboz 93"/>
          <p:cNvSpPr txBox="1"/>
          <p:nvPr/>
        </p:nvSpPr>
        <p:spPr>
          <a:xfrm>
            <a:off x="6930975" y="572564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n</a:t>
            </a:r>
            <a:r>
              <a:rPr lang="hu-HU" i="1" baseline="-25000" dirty="0"/>
              <a:t>4</a:t>
            </a:r>
          </a:p>
        </p:txBody>
      </p:sp>
      <p:sp>
        <p:nvSpPr>
          <p:cNvPr id="95" name="Szövegdoboz 94"/>
          <p:cNvSpPr txBox="1"/>
          <p:nvPr/>
        </p:nvSpPr>
        <p:spPr>
          <a:xfrm>
            <a:off x="7389755" y="572564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n</a:t>
            </a:r>
            <a:r>
              <a:rPr lang="hu-HU" i="1" baseline="-25000" dirty="0"/>
              <a:t>3</a:t>
            </a:r>
          </a:p>
        </p:txBody>
      </p:sp>
      <p:sp>
        <p:nvSpPr>
          <p:cNvPr id="96" name="Szövegdoboz 95"/>
          <p:cNvSpPr txBox="1"/>
          <p:nvPr/>
        </p:nvSpPr>
        <p:spPr>
          <a:xfrm>
            <a:off x="7848535" y="572564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n</a:t>
            </a:r>
            <a:r>
              <a:rPr lang="hu-HU" i="1" baseline="-25000" dirty="0"/>
              <a:t>4</a:t>
            </a:r>
          </a:p>
        </p:txBody>
      </p:sp>
      <p:sp>
        <p:nvSpPr>
          <p:cNvPr id="97" name="Téglalap 96"/>
          <p:cNvSpPr/>
          <p:nvPr/>
        </p:nvSpPr>
        <p:spPr bwMode="auto">
          <a:xfrm>
            <a:off x="1587507" y="4035421"/>
            <a:ext cx="146389" cy="167597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8" name="Téglalap 97"/>
          <p:cNvSpPr/>
          <p:nvPr/>
        </p:nvSpPr>
        <p:spPr bwMode="auto">
          <a:xfrm>
            <a:off x="2039451" y="3891405"/>
            <a:ext cx="162497" cy="181999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9" name="Téglalap 98"/>
          <p:cNvSpPr/>
          <p:nvPr/>
        </p:nvSpPr>
        <p:spPr bwMode="auto">
          <a:xfrm>
            <a:off x="1167093" y="5631047"/>
            <a:ext cx="132306" cy="8696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Téglalap 99"/>
          <p:cNvSpPr/>
          <p:nvPr/>
        </p:nvSpPr>
        <p:spPr bwMode="auto">
          <a:xfrm>
            <a:off x="2480886" y="4215439"/>
            <a:ext cx="153110" cy="1495955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Téglalap 100"/>
          <p:cNvSpPr/>
          <p:nvPr/>
        </p:nvSpPr>
        <p:spPr bwMode="auto">
          <a:xfrm>
            <a:off x="2958032" y="3747388"/>
            <a:ext cx="144016" cy="1970622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Téglalap 101"/>
          <p:cNvSpPr/>
          <p:nvPr/>
        </p:nvSpPr>
        <p:spPr bwMode="auto">
          <a:xfrm>
            <a:off x="3847231" y="4251444"/>
            <a:ext cx="154917" cy="1466565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Téglalap 102"/>
          <p:cNvSpPr/>
          <p:nvPr/>
        </p:nvSpPr>
        <p:spPr bwMode="auto">
          <a:xfrm>
            <a:off x="4314941" y="4539477"/>
            <a:ext cx="155259" cy="1171917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" name="Téglalap 103"/>
          <p:cNvSpPr/>
          <p:nvPr/>
        </p:nvSpPr>
        <p:spPr bwMode="auto">
          <a:xfrm>
            <a:off x="4722228" y="3603373"/>
            <a:ext cx="144016" cy="2108021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5" name="Szövegdoboz 104"/>
          <p:cNvSpPr txBox="1"/>
          <p:nvPr/>
        </p:nvSpPr>
        <p:spPr>
          <a:xfrm>
            <a:off x="8304590" y="5736151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t</a:t>
            </a:r>
          </a:p>
        </p:txBody>
      </p:sp>
      <p:sp>
        <p:nvSpPr>
          <p:cNvPr id="106" name="Téglalap 105"/>
          <p:cNvSpPr/>
          <p:nvPr/>
        </p:nvSpPr>
        <p:spPr bwMode="auto">
          <a:xfrm>
            <a:off x="8345656" y="3603372"/>
            <a:ext cx="156991" cy="2108022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7" name="Téglalap 106"/>
          <p:cNvSpPr/>
          <p:nvPr/>
        </p:nvSpPr>
        <p:spPr bwMode="auto">
          <a:xfrm>
            <a:off x="7951522" y="5115540"/>
            <a:ext cx="131107" cy="595854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8" name="Téglalap 107"/>
          <p:cNvSpPr/>
          <p:nvPr/>
        </p:nvSpPr>
        <p:spPr bwMode="auto">
          <a:xfrm>
            <a:off x="5649755" y="4503473"/>
            <a:ext cx="152593" cy="1207921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9" name="Téglalap 108"/>
          <p:cNvSpPr/>
          <p:nvPr/>
        </p:nvSpPr>
        <p:spPr bwMode="auto">
          <a:xfrm>
            <a:off x="5176789" y="4647488"/>
            <a:ext cx="157507" cy="1063906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0" name="Téglalap 109"/>
          <p:cNvSpPr/>
          <p:nvPr/>
        </p:nvSpPr>
        <p:spPr bwMode="auto">
          <a:xfrm>
            <a:off x="6062016" y="4827507"/>
            <a:ext cx="160283" cy="883888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1" name="Téglalap 110"/>
          <p:cNvSpPr/>
          <p:nvPr/>
        </p:nvSpPr>
        <p:spPr bwMode="auto">
          <a:xfrm>
            <a:off x="6569140" y="4359456"/>
            <a:ext cx="133308" cy="1358552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2" name="Téglalap 111"/>
          <p:cNvSpPr/>
          <p:nvPr/>
        </p:nvSpPr>
        <p:spPr bwMode="auto">
          <a:xfrm>
            <a:off x="7010575" y="4971525"/>
            <a:ext cx="126124" cy="739870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3" name="Téglalap 112"/>
          <p:cNvSpPr/>
          <p:nvPr/>
        </p:nvSpPr>
        <p:spPr bwMode="auto">
          <a:xfrm>
            <a:off x="7499575" y="4791504"/>
            <a:ext cx="138977" cy="919890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4" name="Szövegdoboz 113"/>
          <p:cNvSpPr txBox="1"/>
          <p:nvPr/>
        </p:nvSpPr>
        <p:spPr>
          <a:xfrm>
            <a:off x="8574216" y="5727608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33CC"/>
                </a:solidFill>
                <a:latin typeface="Cambria Math"/>
                <a:ea typeface="Cambria Math"/>
              </a:rPr>
              <a:t>𝛤</a:t>
            </a:r>
            <a:endParaRPr lang="hu-HU" dirty="0">
              <a:solidFill>
                <a:srgbClr val="0033CC"/>
              </a:solidFill>
            </a:endParaRPr>
          </a:p>
        </p:txBody>
      </p:sp>
      <p:cxnSp>
        <p:nvCxnSpPr>
          <p:cNvPr id="115" name="Egyenes összekötő nyíllal 114"/>
          <p:cNvCxnSpPr/>
          <p:nvPr/>
        </p:nvCxnSpPr>
        <p:spPr bwMode="auto">
          <a:xfrm flipH="1" flipV="1">
            <a:off x="956616" y="2384870"/>
            <a:ext cx="11708" cy="364031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16" name="Szövegdoboz 115"/>
          <p:cNvSpPr txBox="1"/>
          <p:nvPr/>
        </p:nvSpPr>
        <p:spPr>
          <a:xfrm>
            <a:off x="694571" y="2384870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33CC"/>
                </a:solidFill>
              </a:rPr>
              <a:t>f</a:t>
            </a:r>
          </a:p>
        </p:txBody>
      </p:sp>
      <p:sp>
        <p:nvSpPr>
          <p:cNvPr id="117" name="Téglalap 116"/>
          <p:cNvSpPr/>
          <p:nvPr/>
        </p:nvSpPr>
        <p:spPr bwMode="auto">
          <a:xfrm>
            <a:off x="3426084" y="4359456"/>
            <a:ext cx="144016" cy="1358553"/>
          </a:xfrm>
          <a:prstGeom prst="rect">
            <a:avLst/>
          </a:prstGeom>
          <a:solidFill>
            <a:srgbClr val="0033CC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8" name="Egyenes összekötő 117"/>
          <p:cNvCxnSpPr/>
          <p:nvPr/>
        </p:nvCxnSpPr>
        <p:spPr bwMode="auto">
          <a:xfrm>
            <a:off x="3363486" y="5895326"/>
            <a:ext cx="204951" cy="23648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Egyenes összekötő 118"/>
          <p:cNvCxnSpPr/>
          <p:nvPr/>
        </p:nvCxnSpPr>
        <p:spPr bwMode="auto">
          <a:xfrm flipH="1">
            <a:off x="3347721" y="5911091"/>
            <a:ext cx="252247" cy="20495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Egyenes összekötő 119"/>
          <p:cNvCxnSpPr/>
          <p:nvPr/>
        </p:nvCxnSpPr>
        <p:spPr bwMode="auto">
          <a:xfrm>
            <a:off x="5144990" y="5879560"/>
            <a:ext cx="204951" cy="23648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Egyenes összekötő 120"/>
          <p:cNvCxnSpPr/>
          <p:nvPr/>
        </p:nvCxnSpPr>
        <p:spPr bwMode="auto">
          <a:xfrm flipH="1">
            <a:off x="5129225" y="5895325"/>
            <a:ext cx="252247" cy="20495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Egyenes összekötő 121"/>
          <p:cNvCxnSpPr/>
          <p:nvPr/>
        </p:nvCxnSpPr>
        <p:spPr bwMode="auto">
          <a:xfrm>
            <a:off x="5633720" y="5895325"/>
            <a:ext cx="204951" cy="23648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Egyenes összekötő 122"/>
          <p:cNvCxnSpPr/>
          <p:nvPr/>
        </p:nvCxnSpPr>
        <p:spPr bwMode="auto">
          <a:xfrm flipH="1">
            <a:off x="5617955" y="5911090"/>
            <a:ext cx="252247" cy="20495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Egyenes összekötő 123"/>
          <p:cNvCxnSpPr/>
          <p:nvPr/>
        </p:nvCxnSpPr>
        <p:spPr bwMode="auto">
          <a:xfrm>
            <a:off x="6122452" y="5879560"/>
            <a:ext cx="204951" cy="23648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Egyenes összekötő 124"/>
          <p:cNvCxnSpPr/>
          <p:nvPr/>
        </p:nvCxnSpPr>
        <p:spPr bwMode="auto">
          <a:xfrm flipH="1">
            <a:off x="6106687" y="5895325"/>
            <a:ext cx="252247" cy="20495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Egyenes összekötő 125"/>
          <p:cNvCxnSpPr/>
          <p:nvPr/>
        </p:nvCxnSpPr>
        <p:spPr bwMode="auto">
          <a:xfrm>
            <a:off x="7036851" y="5911091"/>
            <a:ext cx="204951" cy="23648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Egyenes összekötő 126"/>
          <p:cNvCxnSpPr/>
          <p:nvPr/>
        </p:nvCxnSpPr>
        <p:spPr bwMode="auto">
          <a:xfrm flipH="1">
            <a:off x="7021086" y="5926856"/>
            <a:ext cx="252247" cy="20495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Szövegdoboz 127"/>
          <p:cNvSpPr txBox="1"/>
          <p:nvPr/>
        </p:nvSpPr>
        <p:spPr>
          <a:xfrm>
            <a:off x="2555733" y="360337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66FF"/>
                </a:solidFill>
              </a:rPr>
              <a:t>13</a:t>
            </a:r>
          </a:p>
        </p:txBody>
      </p:sp>
      <p:sp>
        <p:nvSpPr>
          <p:cNvPr id="129" name="Szövegdoboz 128"/>
          <p:cNvSpPr txBox="1"/>
          <p:nvPr/>
        </p:nvSpPr>
        <p:spPr>
          <a:xfrm>
            <a:off x="4299677" y="35143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66FF"/>
                </a:solidFill>
              </a:rPr>
              <a:t>14</a:t>
            </a:r>
          </a:p>
        </p:txBody>
      </p:sp>
      <p:sp>
        <p:nvSpPr>
          <p:cNvPr id="130" name="2. sz. felirat 129"/>
          <p:cNvSpPr/>
          <p:nvPr/>
        </p:nvSpPr>
        <p:spPr bwMode="auto">
          <a:xfrm>
            <a:off x="5292080" y="1844824"/>
            <a:ext cx="1512168" cy="1897118"/>
          </a:xfrm>
          <a:prstGeom prst="borderCallout2">
            <a:avLst>
              <a:gd name="adj1" fmla="val 88036"/>
              <a:gd name="adj2" fmla="val -2990"/>
              <a:gd name="adj3" fmla="val 88166"/>
              <a:gd name="adj4" fmla="val -19437"/>
              <a:gd name="adj5" fmla="val 144962"/>
              <a:gd name="adj6" fmla="val -18738"/>
            </a:avLst>
          </a:prstGeom>
          <a:solidFill>
            <a:schemeClr val="accent3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hu-HU" sz="1200" b="0" i="1" dirty="0"/>
              <a:t>NYÍLT</a:t>
            </a:r>
            <a:r>
              <a:rPr lang="hu-HU" i="1" dirty="0">
                <a:solidFill>
                  <a:srgbClr val="339966"/>
                </a:solidFill>
              </a:rPr>
              <a:t>   </a:t>
            </a:r>
            <a:r>
              <a:rPr lang="hu-HU" b="0" i="1" dirty="0"/>
              <a:t>g   f</a:t>
            </a:r>
          </a:p>
          <a:p>
            <a:r>
              <a:rPr lang="hu-HU" b="0" i="1" dirty="0"/>
              <a:t>t  </a:t>
            </a:r>
            <a:r>
              <a:rPr lang="hu-HU" b="0" dirty="0"/>
              <a:t>:</a:t>
            </a:r>
            <a:r>
              <a:rPr lang="hu-HU" b="0" i="1" dirty="0"/>
              <a:t>  </a:t>
            </a:r>
            <a:r>
              <a:rPr lang="hu-HU" i="1" dirty="0">
                <a:solidFill>
                  <a:srgbClr val="0066FF"/>
                </a:solidFill>
              </a:rPr>
              <a:t>18  </a:t>
            </a:r>
            <a:r>
              <a:rPr lang="hu-HU" i="1" dirty="0" err="1">
                <a:solidFill>
                  <a:srgbClr val="0066FF"/>
                </a:solidFill>
              </a:rPr>
              <a:t>18</a:t>
            </a:r>
            <a:endParaRPr lang="hu-HU" i="1" dirty="0">
              <a:solidFill>
                <a:srgbClr val="0066FF"/>
              </a:solidFill>
            </a:endParaRPr>
          </a:p>
          <a:p>
            <a:r>
              <a:rPr lang="hu-HU" b="0" i="1" dirty="0"/>
              <a:t>n</a:t>
            </a:r>
            <a:r>
              <a:rPr lang="hu-HU" b="0" i="1" baseline="-25000" dirty="0"/>
              <a:t>2</a:t>
            </a:r>
            <a:r>
              <a:rPr lang="hu-HU" b="0" dirty="0"/>
              <a:t>:</a:t>
            </a:r>
            <a:r>
              <a:rPr lang="hu-HU" b="0" i="1" dirty="0"/>
              <a:t>  </a:t>
            </a:r>
            <a:r>
              <a:rPr lang="hu-HU" i="1" dirty="0">
                <a:solidFill>
                  <a:srgbClr val="0066FF"/>
                </a:solidFill>
              </a:rPr>
              <a:t>2    9</a:t>
            </a:r>
          </a:p>
          <a:p>
            <a:r>
              <a:rPr lang="hu-HU" b="0" i="1" dirty="0"/>
              <a:t>n</a:t>
            </a:r>
            <a:r>
              <a:rPr lang="hu-HU" b="0" i="1" baseline="-25000" dirty="0"/>
              <a:t>3</a:t>
            </a:r>
            <a:r>
              <a:rPr lang="hu-HU" b="0" dirty="0"/>
              <a:t>:</a:t>
            </a:r>
            <a:r>
              <a:rPr lang="hu-HU" b="0" i="1" dirty="0"/>
              <a:t>  </a:t>
            </a:r>
            <a:r>
              <a:rPr lang="hu-HU" i="1" dirty="0">
                <a:solidFill>
                  <a:srgbClr val="0066FF"/>
                </a:solidFill>
              </a:rPr>
              <a:t>5    8</a:t>
            </a:r>
          </a:p>
          <a:p>
            <a:r>
              <a:rPr lang="hu-HU" b="0" i="1" dirty="0"/>
              <a:t>n</a:t>
            </a:r>
            <a:r>
              <a:rPr lang="hu-HU" b="0" i="1" baseline="-25000" dirty="0"/>
              <a:t>4</a:t>
            </a:r>
            <a:r>
              <a:rPr lang="hu-HU" b="0" dirty="0"/>
              <a:t>:</a:t>
            </a:r>
            <a:r>
              <a:rPr lang="hu-HU" i="1" dirty="0"/>
              <a:t>  </a:t>
            </a:r>
            <a:r>
              <a:rPr lang="hu-HU" i="1" dirty="0">
                <a:solidFill>
                  <a:srgbClr val="0066FF"/>
                </a:solidFill>
              </a:rPr>
              <a:t>7    </a:t>
            </a:r>
            <a:r>
              <a:rPr lang="hu-HU" i="1" dirty="0" err="1">
                <a:solidFill>
                  <a:srgbClr val="0066FF"/>
                </a:solidFill>
              </a:rPr>
              <a:t>7</a:t>
            </a:r>
            <a:endParaRPr lang="hu-HU" i="1" dirty="0">
              <a:solidFill>
                <a:srgbClr val="0066FF"/>
              </a:solidFill>
            </a:endParaRPr>
          </a:p>
        </p:txBody>
      </p:sp>
      <p:sp>
        <p:nvSpPr>
          <p:cNvPr id="131" name="2. sz. felirat 130"/>
          <p:cNvSpPr/>
          <p:nvPr/>
        </p:nvSpPr>
        <p:spPr bwMode="auto">
          <a:xfrm>
            <a:off x="7200292" y="1844824"/>
            <a:ext cx="1512168" cy="1524000"/>
          </a:xfrm>
          <a:prstGeom prst="borderCallout2">
            <a:avLst>
              <a:gd name="adj1" fmla="val 92916"/>
              <a:gd name="adj2" fmla="val -3414"/>
              <a:gd name="adj3" fmla="val 93047"/>
              <a:gd name="adj4" fmla="val -19714"/>
              <a:gd name="adj5" fmla="val 221005"/>
              <a:gd name="adj6" fmla="val -19016"/>
            </a:avLst>
          </a:prstGeom>
          <a:solidFill>
            <a:schemeClr val="accent3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hu-HU" sz="1200" b="0" i="1" dirty="0"/>
              <a:t>NYÍLT</a:t>
            </a:r>
            <a:r>
              <a:rPr lang="hu-HU" i="1" dirty="0">
                <a:solidFill>
                  <a:srgbClr val="339966"/>
                </a:solidFill>
              </a:rPr>
              <a:t> </a:t>
            </a:r>
            <a:r>
              <a:rPr lang="hu-HU" b="0" i="1" dirty="0"/>
              <a:t> g    f</a:t>
            </a:r>
          </a:p>
          <a:p>
            <a:r>
              <a:rPr lang="hu-HU" b="0" i="1" dirty="0"/>
              <a:t>t  </a:t>
            </a:r>
            <a:r>
              <a:rPr lang="hu-HU" b="0" dirty="0"/>
              <a:t>:</a:t>
            </a:r>
            <a:r>
              <a:rPr lang="hu-HU" b="0" i="1" dirty="0"/>
              <a:t>  </a:t>
            </a:r>
            <a:r>
              <a:rPr lang="hu-HU" i="1" dirty="0">
                <a:solidFill>
                  <a:srgbClr val="0066FF"/>
                </a:solidFill>
              </a:rPr>
              <a:t>16  </a:t>
            </a:r>
            <a:r>
              <a:rPr lang="hu-HU" i="1" dirty="0" err="1">
                <a:solidFill>
                  <a:srgbClr val="0066FF"/>
                </a:solidFill>
              </a:rPr>
              <a:t>16</a:t>
            </a:r>
            <a:endParaRPr lang="hu-HU" i="1" dirty="0">
              <a:solidFill>
                <a:srgbClr val="0066FF"/>
              </a:solidFill>
            </a:endParaRPr>
          </a:p>
          <a:p>
            <a:r>
              <a:rPr lang="hu-HU" b="0" i="1" dirty="0"/>
              <a:t>n</a:t>
            </a:r>
            <a:r>
              <a:rPr lang="hu-HU" b="0" i="1" baseline="-25000" dirty="0"/>
              <a:t>3</a:t>
            </a:r>
            <a:r>
              <a:rPr lang="hu-HU" b="0" dirty="0"/>
              <a:t>:</a:t>
            </a:r>
            <a:r>
              <a:rPr lang="hu-HU" b="0" i="1" dirty="0"/>
              <a:t>  </a:t>
            </a:r>
            <a:r>
              <a:rPr lang="hu-HU" i="1" dirty="0">
                <a:solidFill>
                  <a:srgbClr val="0066FF"/>
                </a:solidFill>
              </a:rPr>
              <a:t>3    6</a:t>
            </a:r>
          </a:p>
          <a:p>
            <a:r>
              <a:rPr lang="hu-HU" b="0" i="1" dirty="0"/>
              <a:t>n</a:t>
            </a:r>
            <a:r>
              <a:rPr lang="hu-HU" b="0" i="1" baseline="-25000" dirty="0"/>
              <a:t>4</a:t>
            </a:r>
            <a:r>
              <a:rPr lang="hu-HU" b="0" dirty="0"/>
              <a:t>:</a:t>
            </a:r>
            <a:r>
              <a:rPr lang="hu-HU" i="1" dirty="0"/>
              <a:t>  </a:t>
            </a:r>
            <a:r>
              <a:rPr lang="hu-HU" i="1" dirty="0">
                <a:solidFill>
                  <a:srgbClr val="0066FF"/>
                </a:solidFill>
              </a:rPr>
              <a:t>5    </a:t>
            </a:r>
            <a:r>
              <a:rPr lang="hu-HU" i="1" dirty="0" err="1">
                <a:solidFill>
                  <a:srgbClr val="0066FF"/>
                </a:solidFill>
              </a:rPr>
              <a:t>5</a:t>
            </a:r>
            <a:endParaRPr lang="hu-HU" i="1" dirty="0">
              <a:solidFill>
                <a:srgbClr val="0066FF"/>
              </a:solidFill>
            </a:endParaRPr>
          </a:p>
          <a:p>
            <a:endParaRPr lang="hu-HU" b="0" i="1" dirty="0">
              <a:solidFill>
                <a:srgbClr val="002060"/>
              </a:solidFill>
            </a:endParaRPr>
          </a:p>
          <a:p>
            <a:endParaRPr lang="hu-HU" i="1" dirty="0">
              <a:solidFill>
                <a:srgbClr val="0066FF"/>
              </a:solidFill>
            </a:endParaRPr>
          </a:p>
        </p:txBody>
      </p:sp>
      <p:sp>
        <p:nvSpPr>
          <p:cNvPr id="132" name="2. sz. felirat 131"/>
          <p:cNvSpPr/>
          <p:nvPr/>
        </p:nvSpPr>
        <p:spPr bwMode="auto">
          <a:xfrm>
            <a:off x="1403648" y="1664804"/>
            <a:ext cx="1475140" cy="1986904"/>
          </a:xfrm>
          <a:prstGeom prst="borderCallout2">
            <a:avLst>
              <a:gd name="adj1" fmla="val 91510"/>
              <a:gd name="adj2" fmla="val 107567"/>
              <a:gd name="adj3" fmla="val 91640"/>
              <a:gd name="adj4" fmla="val 125511"/>
              <a:gd name="adj5" fmla="val 167614"/>
              <a:gd name="adj6" fmla="val 125319"/>
            </a:avLst>
          </a:prstGeom>
          <a:solidFill>
            <a:schemeClr val="accent3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hu-HU" sz="1200" b="0" i="1" dirty="0"/>
              <a:t>NYÍLT</a:t>
            </a:r>
            <a:r>
              <a:rPr lang="hu-HU" i="1" dirty="0">
                <a:solidFill>
                  <a:srgbClr val="339966"/>
                </a:solidFill>
              </a:rPr>
              <a:t>   </a:t>
            </a:r>
            <a:r>
              <a:rPr lang="hu-HU" b="0" i="1" dirty="0"/>
              <a:t>g   f</a:t>
            </a:r>
          </a:p>
          <a:p>
            <a:r>
              <a:rPr lang="hu-HU" b="0" i="1" dirty="0"/>
              <a:t>t  </a:t>
            </a:r>
            <a:r>
              <a:rPr lang="hu-HU" b="0" dirty="0"/>
              <a:t>:</a:t>
            </a:r>
            <a:r>
              <a:rPr lang="hu-HU" b="0" i="1" dirty="0"/>
              <a:t>  </a:t>
            </a:r>
            <a:r>
              <a:rPr lang="hu-HU" i="1" dirty="0">
                <a:solidFill>
                  <a:srgbClr val="0066FF"/>
                </a:solidFill>
              </a:rPr>
              <a:t>21  </a:t>
            </a:r>
            <a:r>
              <a:rPr lang="hu-HU" i="1" dirty="0" err="1">
                <a:solidFill>
                  <a:srgbClr val="0066FF"/>
                </a:solidFill>
              </a:rPr>
              <a:t>21</a:t>
            </a:r>
            <a:endParaRPr lang="hu-HU" i="1" dirty="0">
              <a:solidFill>
                <a:srgbClr val="0066FF"/>
              </a:solidFill>
            </a:endParaRPr>
          </a:p>
          <a:p>
            <a:r>
              <a:rPr lang="hu-HU" b="0" i="1" dirty="0"/>
              <a:t>n</a:t>
            </a:r>
            <a:r>
              <a:rPr lang="hu-HU" b="0" i="1" baseline="-25000" dirty="0"/>
              <a:t>1</a:t>
            </a:r>
            <a:r>
              <a:rPr lang="hu-HU" b="0" dirty="0"/>
              <a:t>:</a:t>
            </a:r>
            <a:r>
              <a:rPr lang="hu-HU" b="0" i="1" dirty="0"/>
              <a:t>   </a:t>
            </a:r>
            <a:r>
              <a:rPr lang="hu-HU" i="1" dirty="0">
                <a:solidFill>
                  <a:srgbClr val="0066FF"/>
                </a:solidFill>
              </a:rPr>
              <a:t>1  14</a:t>
            </a:r>
          </a:p>
          <a:p>
            <a:r>
              <a:rPr lang="hu-HU" b="0" i="1" dirty="0"/>
              <a:t>n</a:t>
            </a:r>
            <a:r>
              <a:rPr lang="hu-HU" b="0" i="1" baseline="-25000" dirty="0"/>
              <a:t>3</a:t>
            </a:r>
            <a:r>
              <a:rPr lang="hu-HU" b="0" dirty="0"/>
              <a:t>:</a:t>
            </a:r>
            <a:r>
              <a:rPr lang="hu-HU" b="0" i="1" dirty="0"/>
              <a:t>   </a:t>
            </a:r>
            <a:r>
              <a:rPr lang="hu-HU" i="1" dirty="0">
                <a:solidFill>
                  <a:srgbClr val="0066FF"/>
                </a:solidFill>
              </a:rPr>
              <a:t>7  10</a:t>
            </a:r>
          </a:p>
          <a:p>
            <a:r>
              <a:rPr lang="hu-HU" b="0" i="1" dirty="0"/>
              <a:t>n</a:t>
            </a:r>
            <a:r>
              <a:rPr lang="hu-HU" b="0" i="1" baseline="-25000" dirty="0"/>
              <a:t>4</a:t>
            </a:r>
            <a:r>
              <a:rPr lang="hu-HU" b="0" dirty="0"/>
              <a:t>:</a:t>
            </a:r>
            <a:r>
              <a:rPr lang="hu-HU" i="1" dirty="0"/>
              <a:t>   </a:t>
            </a:r>
            <a:r>
              <a:rPr lang="hu-HU" i="1" dirty="0">
                <a:solidFill>
                  <a:srgbClr val="0066FF"/>
                </a:solidFill>
              </a:rPr>
              <a:t>9   </a:t>
            </a:r>
            <a:r>
              <a:rPr lang="hu-HU" i="1" dirty="0" err="1">
                <a:solidFill>
                  <a:srgbClr val="0066FF"/>
                </a:solidFill>
              </a:rPr>
              <a:t>9</a:t>
            </a:r>
            <a:endParaRPr lang="hu-HU" i="1" dirty="0">
              <a:solidFill>
                <a:srgbClr val="0066FF"/>
              </a:solidFill>
            </a:endParaRPr>
          </a:p>
          <a:p>
            <a:endParaRPr lang="hu-HU" i="1" dirty="0">
              <a:solidFill>
                <a:srgbClr val="0066FF"/>
              </a:solidFill>
            </a:endParaRPr>
          </a:p>
        </p:txBody>
      </p:sp>
      <p:sp>
        <p:nvSpPr>
          <p:cNvPr id="133" name="Ellipszis 132"/>
          <p:cNvSpPr/>
          <p:nvPr/>
        </p:nvSpPr>
        <p:spPr bwMode="auto">
          <a:xfrm>
            <a:off x="1979712" y="2816932"/>
            <a:ext cx="360040" cy="360040"/>
          </a:xfrm>
          <a:prstGeom prst="ellipse">
            <a:avLst/>
          </a:prstGeom>
          <a:noFill/>
          <a:ln w="28575" cap="flat" cmpd="sng" algn="ctr">
            <a:solidFill>
              <a:srgbClr val="339966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4" name="Ellipszis 133"/>
          <p:cNvSpPr/>
          <p:nvPr/>
        </p:nvSpPr>
        <p:spPr bwMode="auto">
          <a:xfrm>
            <a:off x="5796136" y="2636912"/>
            <a:ext cx="360040" cy="360040"/>
          </a:xfrm>
          <a:prstGeom prst="ellipse">
            <a:avLst/>
          </a:prstGeom>
          <a:noFill/>
          <a:ln w="28575" cap="flat" cmpd="sng" algn="ctr">
            <a:solidFill>
              <a:srgbClr val="339966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5" name="Ellipszis 134"/>
          <p:cNvSpPr/>
          <p:nvPr/>
        </p:nvSpPr>
        <p:spPr bwMode="auto">
          <a:xfrm>
            <a:off x="7668344" y="2600908"/>
            <a:ext cx="360040" cy="360040"/>
          </a:xfrm>
          <a:prstGeom prst="ellipse">
            <a:avLst/>
          </a:prstGeom>
          <a:noFill/>
          <a:ln w="28575" cap="flat" cmpd="sng" algn="ctr">
            <a:solidFill>
              <a:srgbClr val="339966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6" name="Szövegdoboz 135"/>
          <p:cNvSpPr txBox="1"/>
          <p:nvPr/>
        </p:nvSpPr>
        <p:spPr>
          <a:xfrm>
            <a:off x="7884368" y="357301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66FF"/>
                </a:solidFill>
              </a:rPr>
              <a:t>14</a:t>
            </a:r>
          </a:p>
        </p:txBody>
      </p:sp>
      <p:cxnSp>
        <p:nvCxnSpPr>
          <p:cNvPr id="137" name="Egyenes összekötő 136"/>
          <p:cNvCxnSpPr/>
          <p:nvPr/>
        </p:nvCxnSpPr>
        <p:spPr bwMode="auto">
          <a:xfrm>
            <a:off x="1043608" y="2852936"/>
            <a:ext cx="252028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Egyenes összekötő 137"/>
          <p:cNvCxnSpPr/>
          <p:nvPr/>
        </p:nvCxnSpPr>
        <p:spPr bwMode="auto">
          <a:xfrm>
            <a:off x="4427984" y="2636912"/>
            <a:ext cx="439248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0" name="Szövegdoboz 139"/>
          <p:cNvSpPr txBox="1"/>
          <p:nvPr/>
        </p:nvSpPr>
        <p:spPr>
          <a:xfrm>
            <a:off x="2915816" y="2816932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0" i="1" dirty="0"/>
              <a:t>f(n)</a:t>
            </a:r>
            <a:r>
              <a:rPr lang="hu-HU" sz="2000" b="0" dirty="0"/>
              <a:t>&lt;</a:t>
            </a:r>
            <a:r>
              <a:rPr lang="hu-HU" sz="2000" b="0" i="1" dirty="0"/>
              <a:t>13</a:t>
            </a:r>
          </a:p>
        </p:txBody>
      </p:sp>
      <p:sp>
        <p:nvSpPr>
          <p:cNvPr id="141" name="Szövegdoboz 140"/>
          <p:cNvSpPr txBox="1"/>
          <p:nvPr/>
        </p:nvSpPr>
        <p:spPr>
          <a:xfrm>
            <a:off x="4391980" y="2600908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0" i="1" dirty="0"/>
              <a:t>f(n)</a:t>
            </a:r>
            <a:r>
              <a:rPr lang="hu-HU" sz="2000" b="0" dirty="0"/>
              <a:t>&lt;</a:t>
            </a:r>
            <a:r>
              <a:rPr lang="hu-HU" sz="2000" b="0" i="1" dirty="0"/>
              <a:t>14</a:t>
            </a:r>
          </a:p>
        </p:txBody>
      </p:sp>
      <p:sp>
        <p:nvSpPr>
          <p:cNvPr id="67" name="Szövegdoboz 66"/>
          <p:cNvSpPr txBox="1"/>
          <p:nvPr/>
        </p:nvSpPr>
        <p:spPr>
          <a:xfrm rot="16200000">
            <a:off x="900997" y="2910773"/>
            <a:ext cx="644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0" i="1" dirty="0"/>
              <a:t>árok</a:t>
            </a:r>
          </a:p>
        </p:txBody>
      </p:sp>
      <p:sp>
        <p:nvSpPr>
          <p:cNvPr id="76" name="Szövegdoboz 75"/>
          <p:cNvSpPr txBox="1"/>
          <p:nvPr/>
        </p:nvSpPr>
        <p:spPr>
          <a:xfrm rot="16200000">
            <a:off x="6661638" y="2667691"/>
            <a:ext cx="644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0" i="1" dirty="0"/>
              <a:t>árok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CC"/>
                                      </p:to>
                                    </p:animClr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CC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CC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CC"/>
                                      </p:to>
                                    </p:animClr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9" grpId="0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/>
      <p:bldP spid="140" grpId="1"/>
      <p:bldP spid="141" grpId="0"/>
      <p:bldP spid="67" grpId="0"/>
      <p:bldP spid="67" grpId="1"/>
      <p:bldP spid="76" grpId="0"/>
    </p:bldLst>
  </p:timing>
</p:sld>
</file>

<file path=ppt/theme/theme1.xml><?xml version="1.0" encoding="utf-8"?>
<a:theme xmlns:a="http://schemas.openxmlformats.org/drawingml/2006/main" name="Professzionális">
  <a:themeElements>
    <a:clrScheme name="">
      <a:dk1>
        <a:srgbClr val="000000"/>
      </a:dk1>
      <a:lt1>
        <a:srgbClr val="FFFFCC"/>
      </a:lt1>
      <a:dk2>
        <a:srgbClr val="000000"/>
      </a:dk2>
      <a:lt2>
        <a:srgbClr val="990099"/>
      </a:lt2>
      <a:accent1>
        <a:srgbClr val="6600FF"/>
      </a:accent1>
      <a:accent2>
        <a:srgbClr val="CC00FF"/>
      </a:accent2>
      <a:accent3>
        <a:srgbClr val="FFFFE2"/>
      </a:accent3>
      <a:accent4>
        <a:srgbClr val="000000"/>
      </a:accent4>
      <a:accent5>
        <a:srgbClr val="B8A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Professzionáli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stealth" w="lg" len="lg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stealth" w="lg" len="lg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ofesszionális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szionális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szionális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szionális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Office\Sablonok\Bemutatótervek\Professzionális.pot</Template>
  <TotalTime>5882</TotalTime>
  <Words>663</Words>
  <Application>Microsoft Office PowerPoint</Application>
  <PresentationFormat>On-screen Show (4:3)</PresentationFormat>
  <Paragraphs>347</Paragraphs>
  <Slides>7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Cambria Math</vt:lpstr>
      <vt:lpstr>Monotype Sorts</vt:lpstr>
      <vt:lpstr>Symbol</vt:lpstr>
      <vt:lpstr>Times New Roman</vt:lpstr>
      <vt:lpstr>Professzionális</vt:lpstr>
      <vt:lpstr>Microsoft Drawing</vt:lpstr>
      <vt:lpstr>Martelli példája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Mesterséges Intelligencia Alapjai I.</dc:title>
  <dc:creator>Gregorics Tibor</dc:creator>
  <cp:lastModifiedBy>András Emese</cp:lastModifiedBy>
  <cp:revision>912</cp:revision>
  <cp:lastPrinted>2001-03-26T10:13:32Z</cp:lastPrinted>
  <dcterms:created xsi:type="dcterms:W3CDTF">2000-02-08T10:12:08Z</dcterms:created>
  <dcterms:modified xsi:type="dcterms:W3CDTF">2018-06-03T16:40:43Z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gt@inf.elte.hu</vt:lpwstr>
  </property>
  <property fmtid="{D5CDD505-2E9C-101B-9397-08002B2CF9AE}" pid="8" name="HomePage">
    <vt:lpwstr>http://valerie.inf.elte.hu/~gt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C:\Greti\MI\Dia\elso</vt:lpwstr>
  </property>
</Properties>
</file>