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529" r:id="rId2"/>
    <p:sldId id="530" r:id="rId3"/>
    <p:sldId id="531" r:id="rId4"/>
    <p:sldId id="532" r:id="rId5"/>
    <p:sldId id="533" r:id="rId6"/>
    <p:sldId id="534" r:id="rId7"/>
    <p:sldId id="535" r:id="rId8"/>
    <p:sldId id="528" r:id="rId9"/>
    <p:sldId id="588" r:id="rId10"/>
    <p:sldId id="589" r:id="rId11"/>
    <p:sldId id="590" r:id="rId12"/>
    <p:sldId id="591" r:id="rId13"/>
    <p:sldId id="592" r:id="rId14"/>
    <p:sldId id="593" r:id="rId15"/>
    <p:sldId id="594" r:id="rId16"/>
    <p:sldId id="583" r:id="rId17"/>
  </p:sldIdLst>
  <p:sldSz cx="9144000" cy="6858000" type="screen4x3"/>
  <p:notesSz cx="6745288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00FF"/>
    <a:srgbClr val="00FF99"/>
    <a:srgbClr val="00CC66"/>
    <a:srgbClr val="006600"/>
    <a:srgbClr val="009999"/>
    <a:srgbClr val="FF0000"/>
    <a:srgbClr val="FFFFFF"/>
    <a:srgbClr val="C09200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9" autoAdjust="0"/>
    <p:restoredTop sz="91901" autoAdjust="0"/>
  </p:normalViewPr>
  <p:slideViewPr>
    <p:cSldViewPr snapToObjects="1">
      <p:cViewPr varScale="1">
        <p:scale>
          <a:sx n="62" d="100"/>
          <a:sy n="62" d="100"/>
        </p:scale>
        <p:origin x="140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2" y="-72"/>
      </p:cViewPr>
      <p:guideLst>
        <p:guide orient="horz" pos="3124"/>
        <p:guide pos="21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2700" y="0"/>
            <a:ext cx="2922588" cy="49530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22588" cy="49530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2700" y="9423400"/>
            <a:ext cx="2922588" cy="49530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EF3931-B264-4464-8791-466EC4B86BA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9373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270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11700"/>
            <a:ext cx="4948238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 </a:t>
            </a:r>
          </a:p>
          <a:p>
            <a:pPr lvl="0"/>
            <a:r>
              <a:rPr lang="hu-HU" noProof="0"/>
              <a:t>Második szint</a:t>
            </a:r>
          </a:p>
          <a:p>
            <a:pPr lvl="0"/>
            <a:r>
              <a:rPr lang="hu-HU" noProof="0"/>
              <a:t>Harmadik szint</a:t>
            </a:r>
          </a:p>
          <a:p>
            <a:pPr lvl="0"/>
            <a:r>
              <a:rPr lang="hu-HU" noProof="0"/>
              <a:t>Negyedik szint</a:t>
            </a:r>
          </a:p>
          <a:p>
            <a:pPr lvl="0"/>
            <a:r>
              <a:rPr lang="hu-HU" noProof="0"/>
              <a:t>Ötödik szint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2700" y="94234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326FC2-7BD7-44E6-9302-4A991DA6A6B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7565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0" dirty="0">
                <a:solidFill>
                  <a:srgbClr val="006600"/>
                </a:solidFill>
              </a:rPr>
              <a:t>A stone can be slid to the </a:t>
            </a:r>
            <a:r>
              <a:rPr lang="en-US" sz="1200" i="0" noProof="0" dirty="0">
                <a:solidFill>
                  <a:srgbClr val="006600"/>
                </a:solidFill>
              </a:rPr>
              <a:t>adjacent</a:t>
            </a:r>
            <a:r>
              <a:rPr lang="en-US" sz="1200" i="0" dirty="0">
                <a:solidFill>
                  <a:srgbClr val="006600"/>
                </a:solidFill>
              </a:rPr>
              <a:t> empty place or it can be jumped over one stone onto an empty place. </a:t>
            </a:r>
            <a:endParaRPr lang="hu-HU" i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26FC2-7BD7-44E6-9302-4A991DA6A6BF}" type="slidenum">
              <a:rPr lang="hu-HU" smtClean="0"/>
              <a:pPr>
                <a:defRPr/>
              </a:pPr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279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EDB63E-35BF-4178-BACF-8775E0C3426A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44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0" dirty="0">
                <a:solidFill>
                  <a:srgbClr val="006600"/>
                </a:solidFill>
              </a:rPr>
              <a:t>A stone can be slid to the </a:t>
            </a:r>
            <a:r>
              <a:rPr lang="en-US" sz="1200" i="0" noProof="0" dirty="0">
                <a:solidFill>
                  <a:srgbClr val="006600"/>
                </a:solidFill>
              </a:rPr>
              <a:t>adjacent</a:t>
            </a:r>
            <a:r>
              <a:rPr lang="en-US" sz="1200" i="0" dirty="0">
                <a:solidFill>
                  <a:srgbClr val="006600"/>
                </a:solidFill>
              </a:rPr>
              <a:t> empty place or it can be jumped over one stone onto an empty place. </a:t>
            </a:r>
            <a:endParaRPr lang="hu-HU" i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26FC2-7BD7-44E6-9302-4A991DA6A6BF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7065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EDB63E-35BF-4178-BACF-8775E0C3426A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549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</p:grpSp>
      <p:sp>
        <p:nvSpPr>
          <p:cNvPr id="250895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250896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hu-HU"/>
              <a:t>Mintaalcím szerkesztése</a:t>
            </a:r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dt" sz="quarter" idx="10"/>
          </p:nvPr>
        </p:nvSpPr>
        <p:spPr>
          <a:xfrm>
            <a:off x="381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42494-DD6C-4BE8-BFCC-55EB28D462E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3EBC3-33ED-45D4-B6FB-CF88CBB7734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62D45-96C4-413F-A027-2D004F4ABA2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9714E-9A07-4C41-8A59-D45E205F2A4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643D5-4A87-4A14-852F-93BD769E431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C8462-325D-4FA1-93AB-308DD56C2A9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3477-D6E0-407B-8569-603033B7C9B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59D53-B079-4C0A-8FE1-BCA60FB4233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75CFE-7B16-4599-973B-DDA032FF742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56069-AB9E-4AB4-B0FE-45091631340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DFD68-E3CB-4BCD-88C6-694AF4A1BC7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3080" name="Group 3"/>
            <p:cNvGrpSpPr>
              <a:grpSpLocks/>
            </p:cNvGrpSpPr>
            <p:nvPr/>
          </p:nvGrpSpPr>
          <p:grpSpPr bwMode="auto"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249860" name="Rectangle 4"/>
              <p:cNvSpPr>
                <a:spLocks noChangeArrowheads="1"/>
              </p:cNvSpPr>
              <p:nvPr/>
            </p:nvSpPr>
            <p:spPr bwMode="auto"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61" name="Freeform 5"/>
              <p:cNvSpPr>
                <a:spLocks/>
              </p:cNvSpPr>
              <p:nvPr/>
            </p:nvSpPr>
            <p:spPr bwMode="auto">
              <a:xfrm>
                <a:off x="240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0" y="0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62" name="Freeform 6"/>
              <p:cNvSpPr>
                <a:spLocks/>
              </p:cNvSpPr>
              <p:nvPr/>
            </p:nvSpPr>
            <p:spPr bwMode="auto">
              <a:xfrm>
                <a:off x="252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5268" y="2976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grpSp>
          <p:nvGrpSpPr>
            <p:cNvPr id="3081" name="Group 7"/>
            <p:cNvGrpSpPr>
              <a:grpSpLocks/>
            </p:cNvGrpSpPr>
            <p:nvPr/>
          </p:nvGrpSpPr>
          <p:grpSpPr bwMode="auto"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249864" name="Rectangle 8"/>
              <p:cNvSpPr>
                <a:spLocks noChangeArrowheads="1"/>
              </p:cNvSpPr>
              <p:nvPr/>
            </p:nvSpPr>
            <p:spPr bwMode="auto">
              <a:xfrm>
                <a:off x="336" y="1104"/>
                <a:ext cx="96" cy="2784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65" name="Freeform 9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96" y="2784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66" name="Freeform 10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grpSp>
          <p:nvGrpSpPr>
            <p:cNvPr id="3082" name="Group 11"/>
            <p:cNvGrpSpPr>
              <a:grpSpLocks/>
            </p:cNvGrpSpPr>
            <p:nvPr/>
          </p:nvGrpSpPr>
          <p:grpSpPr bwMode="auto"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249868" name="Rectangle 12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69" name="Freeform 13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0" y="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70" name="Freeform 14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92" y="72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</p:grpSp>
      <p:sp>
        <p:nvSpPr>
          <p:cNvPr id="3075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24987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4987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30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24987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4AAD8F-989B-4D7D-89F0-14687408C68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6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r"/>
            <a:r>
              <a:rPr lang="hu-HU" sz="3600" i="1" dirty="0"/>
              <a:t>Fekete-fehér kirakó állapot gráfja</a:t>
            </a:r>
            <a:endParaRPr lang="en-US" sz="3600" dirty="0"/>
          </a:p>
        </p:txBody>
      </p:sp>
      <p:sp>
        <p:nvSpPr>
          <p:cNvPr id="11270" name="Text Box 1072"/>
          <p:cNvSpPr txBox="1">
            <a:spLocks noChangeArrowheads="1"/>
          </p:cNvSpPr>
          <p:nvPr/>
        </p:nvSpPr>
        <p:spPr bwMode="auto">
          <a:xfrm>
            <a:off x="4067944" y="1576697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W </a:t>
            </a:r>
            <a:r>
              <a:rPr lang="hu-HU" i="1" dirty="0" err="1"/>
              <a:t>W</a:t>
            </a:r>
            <a:r>
              <a:rPr lang="hu-HU" i="1" dirty="0"/>
              <a:t> _</a:t>
            </a:r>
          </a:p>
        </p:txBody>
      </p:sp>
      <p:sp>
        <p:nvSpPr>
          <p:cNvPr id="11320" name="Élőláb helye 5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57" name="Text Box 1072"/>
          <p:cNvSpPr txBox="1">
            <a:spLocks noChangeArrowheads="1"/>
          </p:cNvSpPr>
          <p:nvPr/>
        </p:nvSpPr>
        <p:spPr bwMode="auto">
          <a:xfrm>
            <a:off x="2195736" y="2038362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_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58" name="Text Box 1072"/>
          <p:cNvSpPr txBox="1">
            <a:spLocks noChangeArrowheads="1"/>
          </p:cNvSpPr>
          <p:nvPr/>
        </p:nvSpPr>
        <p:spPr bwMode="auto">
          <a:xfrm>
            <a:off x="5796136" y="2038362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W _ </a:t>
            </a:r>
            <a:r>
              <a:rPr lang="hu-HU" i="1" dirty="0" err="1"/>
              <a:t>W</a:t>
            </a:r>
            <a:r>
              <a:rPr lang="hu-HU" i="1" dirty="0"/>
              <a:t> </a:t>
            </a:r>
          </a:p>
        </p:txBody>
      </p:sp>
      <p:sp>
        <p:nvSpPr>
          <p:cNvPr id="60" name="Text Box 1072"/>
          <p:cNvSpPr txBox="1">
            <a:spLocks noChangeArrowheads="1"/>
          </p:cNvSpPr>
          <p:nvPr/>
        </p:nvSpPr>
        <p:spPr bwMode="auto">
          <a:xfrm>
            <a:off x="5796136" y="2881670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 W B W</a:t>
            </a:r>
          </a:p>
        </p:txBody>
      </p:sp>
      <p:sp>
        <p:nvSpPr>
          <p:cNvPr id="67" name="Text Box 1072"/>
          <p:cNvSpPr txBox="1">
            <a:spLocks noChangeArrowheads="1"/>
          </p:cNvSpPr>
          <p:nvPr/>
        </p:nvSpPr>
        <p:spPr bwMode="auto">
          <a:xfrm>
            <a:off x="4067944" y="5861348"/>
            <a:ext cx="1269899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_W </a:t>
            </a:r>
            <a:r>
              <a:rPr lang="hu-HU" i="1" dirty="0" err="1"/>
              <a:t>W</a:t>
            </a:r>
            <a:r>
              <a:rPr lang="hu-HU" i="1" dirty="0"/>
              <a:t> B</a:t>
            </a:r>
          </a:p>
        </p:txBody>
      </p:sp>
      <p:sp>
        <p:nvSpPr>
          <p:cNvPr id="68" name="Text Box 1072"/>
          <p:cNvSpPr txBox="1">
            <a:spLocks noChangeArrowheads="1"/>
          </p:cNvSpPr>
          <p:nvPr/>
        </p:nvSpPr>
        <p:spPr bwMode="auto">
          <a:xfrm>
            <a:off x="5796138" y="3724978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_  B W</a:t>
            </a:r>
          </a:p>
        </p:txBody>
      </p:sp>
      <p:sp>
        <p:nvSpPr>
          <p:cNvPr id="69" name="Text Box 1072"/>
          <p:cNvSpPr txBox="1">
            <a:spLocks noChangeArrowheads="1"/>
          </p:cNvSpPr>
          <p:nvPr/>
        </p:nvSpPr>
        <p:spPr bwMode="auto">
          <a:xfrm>
            <a:off x="5796136" y="4523928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</a:t>
            </a:r>
            <a:r>
              <a:rPr lang="hu-HU" i="1" dirty="0" err="1"/>
              <a:t>W</a:t>
            </a:r>
            <a:r>
              <a:rPr lang="hu-HU" i="1" dirty="0"/>
              <a:t> B _</a:t>
            </a:r>
          </a:p>
        </p:txBody>
      </p:sp>
      <p:sp>
        <p:nvSpPr>
          <p:cNvPr id="70" name="Text Box 1072"/>
          <p:cNvSpPr txBox="1">
            <a:spLocks noChangeArrowheads="1"/>
          </p:cNvSpPr>
          <p:nvPr/>
        </p:nvSpPr>
        <p:spPr bwMode="auto">
          <a:xfrm>
            <a:off x="5796136" y="5338094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</a:t>
            </a:r>
            <a:r>
              <a:rPr lang="hu-HU" i="1" dirty="0" err="1"/>
              <a:t>W</a:t>
            </a:r>
            <a:r>
              <a:rPr lang="hu-HU" i="1" dirty="0"/>
              <a:t> _ B</a:t>
            </a:r>
          </a:p>
        </p:txBody>
      </p:sp>
      <p:sp>
        <p:nvSpPr>
          <p:cNvPr id="71" name="Text Box 1072"/>
          <p:cNvSpPr txBox="1">
            <a:spLocks noChangeArrowheads="1"/>
          </p:cNvSpPr>
          <p:nvPr/>
        </p:nvSpPr>
        <p:spPr bwMode="auto">
          <a:xfrm>
            <a:off x="2195736" y="3724978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_ W</a:t>
            </a:r>
          </a:p>
        </p:txBody>
      </p:sp>
      <p:sp>
        <p:nvSpPr>
          <p:cNvPr id="72" name="Text Box 1072"/>
          <p:cNvSpPr txBox="1">
            <a:spLocks noChangeArrowheads="1"/>
          </p:cNvSpPr>
          <p:nvPr/>
        </p:nvSpPr>
        <p:spPr bwMode="auto">
          <a:xfrm>
            <a:off x="2195735" y="2881670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 B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73" name="Text Box 1072"/>
          <p:cNvSpPr txBox="1">
            <a:spLocks noChangeArrowheads="1"/>
          </p:cNvSpPr>
          <p:nvPr/>
        </p:nvSpPr>
        <p:spPr bwMode="auto">
          <a:xfrm>
            <a:off x="2195735" y="4523928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W _</a:t>
            </a:r>
          </a:p>
        </p:txBody>
      </p:sp>
      <p:sp>
        <p:nvSpPr>
          <p:cNvPr id="74" name="Text Box 1072"/>
          <p:cNvSpPr txBox="1">
            <a:spLocks noChangeArrowheads="1"/>
          </p:cNvSpPr>
          <p:nvPr/>
        </p:nvSpPr>
        <p:spPr bwMode="auto">
          <a:xfrm>
            <a:off x="2195736" y="5338094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_ </a:t>
            </a:r>
            <a:r>
              <a:rPr lang="hu-HU" i="1" dirty="0" err="1"/>
              <a:t>W</a:t>
            </a:r>
            <a:r>
              <a:rPr lang="hu-HU" i="1" dirty="0"/>
              <a:t>  B</a:t>
            </a:r>
          </a:p>
        </p:txBody>
      </p:sp>
      <p:cxnSp>
        <p:nvCxnSpPr>
          <p:cNvPr id="76" name="Egyenes összekötő nyíllal 75"/>
          <p:cNvCxnSpPr>
            <a:stCxn id="11270" idx="1"/>
            <a:endCxn id="57" idx="0"/>
          </p:cNvCxnSpPr>
          <p:nvPr/>
        </p:nvCxnSpPr>
        <p:spPr bwMode="auto">
          <a:xfrm rot="10800000" flipV="1">
            <a:off x="2869158" y="1807530"/>
            <a:ext cx="1198786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7" name="Egyenes összekötő nyíllal 76"/>
          <p:cNvCxnSpPr>
            <a:stCxn id="58" idx="1"/>
            <a:endCxn id="57" idx="3"/>
          </p:cNvCxnSpPr>
          <p:nvPr/>
        </p:nvCxnSpPr>
        <p:spPr bwMode="auto">
          <a:xfrm rot="10800000">
            <a:off x="3542580" y="2269195"/>
            <a:ext cx="225355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2" name="Egyenes összekötő nyíllal 81"/>
          <p:cNvCxnSpPr>
            <a:stCxn id="58" idx="0"/>
            <a:endCxn id="11270" idx="3"/>
          </p:cNvCxnSpPr>
          <p:nvPr/>
        </p:nvCxnSpPr>
        <p:spPr bwMode="auto">
          <a:xfrm rot="16200000" flipV="1">
            <a:off x="5826757" y="1395561"/>
            <a:ext cx="230832" cy="10547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5" name="Egyenes összekötő nyíllal 84"/>
          <p:cNvCxnSpPr>
            <a:stCxn id="70" idx="1"/>
            <a:endCxn id="74" idx="3"/>
          </p:cNvCxnSpPr>
          <p:nvPr/>
        </p:nvCxnSpPr>
        <p:spPr bwMode="auto">
          <a:xfrm rot="10800000">
            <a:off x="3542580" y="5568927"/>
            <a:ext cx="225355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9" name="Egyenes összekötő nyíllal 88"/>
          <p:cNvCxnSpPr>
            <a:stCxn id="70" idx="2"/>
            <a:endCxn id="67" idx="3"/>
          </p:cNvCxnSpPr>
          <p:nvPr/>
        </p:nvCxnSpPr>
        <p:spPr bwMode="auto">
          <a:xfrm rot="5400000">
            <a:off x="5757490" y="5380113"/>
            <a:ext cx="292422" cy="11317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92" name="Egyenes összekötő nyíllal 91"/>
          <p:cNvCxnSpPr>
            <a:stCxn id="67" idx="1"/>
            <a:endCxn id="74" idx="2"/>
          </p:cNvCxnSpPr>
          <p:nvPr/>
        </p:nvCxnSpPr>
        <p:spPr bwMode="auto">
          <a:xfrm rot="10800000">
            <a:off x="2869158" y="5799759"/>
            <a:ext cx="1198786" cy="2924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95" name="Egyenes összekötő nyíllal 94"/>
          <p:cNvCxnSpPr>
            <a:stCxn id="68" idx="1"/>
            <a:endCxn id="71" idx="3"/>
          </p:cNvCxnSpPr>
          <p:nvPr/>
        </p:nvCxnSpPr>
        <p:spPr bwMode="auto">
          <a:xfrm rot="10800000">
            <a:off x="3542580" y="3955811"/>
            <a:ext cx="2253558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1" name="Egyenes összekötő nyíllal 100"/>
          <p:cNvCxnSpPr>
            <a:stCxn id="72" idx="0"/>
            <a:endCxn id="57" idx="2"/>
          </p:cNvCxnSpPr>
          <p:nvPr/>
        </p:nvCxnSpPr>
        <p:spPr bwMode="auto">
          <a:xfrm rot="5400000" flipH="1" flipV="1">
            <a:off x="2678336" y="2690849"/>
            <a:ext cx="381643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4" name="Egyenes összekötő nyíllal 103"/>
          <p:cNvCxnSpPr>
            <a:stCxn id="60" idx="0"/>
            <a:endCxn id="58" idx="2"/>
          </p:cNvCxnSpPr>
          <p:nvPr/>
        </p:nvCxnSpPr>
        <p:spPr bwMode="auto">
          <a:xfrm rot="5400000" flipH="1" flipV="1">
            <a:off x="6278737" y="2690849"/>
            <a:ext cx="381643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5" name="Egyenes összekötő nyíllal 104"/>
          <p:cNvCxnSpPr>
            <a:stCxn id="71" idx="0"/>
            <a:endCxn id="72" idx="2"/>
          </p:cNvCxnSpPr>
          <p:nvPr/>
        </p:nvCxnSpPr>
        <p:spPr bwMode="auto">
          <a:xfrm rot="16200000" flipV="1">
            <a:off x="2678337" y="3534156"/>
            <a:ext cx="381643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6" name="Egyenes összekötő nyíllal 105"/>
          <p:cNvCxnSpPr>
            <a:stCxn id="68" idx="0"/>
            <a:endCxn id="60" idx="2"/>
          </p:cNvCxnSpPr>
          <p:nvPr/>
        </p:nvCxnSpPr>
        <p:spPr bwMode="auto">
          <a:xfrm rot="16200000" flipV="1">
            <a:off x="6278738" y="3534156"/>
            <a:ext cx="381643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15" name="Egyenes összekötő nyíllal 114"/>
          <p:cNvCxnSpPr>
            <a:stCxn id="69" idx="0"/>
            <a:endCxn id="68" idx="2"/>
          </p:cNvCxnSpPr>
          <p:nvPr/>
        </p:nvCxnSpPr>
        <p:spPr bwMode="auto">
          <a:xfrm rot="5400000" flipH="1" flipV="1">
            <a:off x="6300917" y="4355285"/>
            <a:ext cx="337285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16" name="Egyenes összekötő nyíllal 115"/>
          <p:cNvCxnSpPr>
            <a:stCxn id="73" idx="0"/>
            <a:endCxn id="71" idx="2"/>
          </p:cNvCxnSpPr>
          <p:nvPr/>
        </p:nvCxnSpPr>
        <p:spPr bwMode="auto">
          <a:xfrm rot="5400000" flipH="1" flipV="1">
            <a:off x="2700515" y="4355286"/>
            <a:ext cx="337285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17" name="Egyenes összekötő nyíllal 116"/>
          <p:cNvCxnSpPr>
            <a:stCxn id="70" idx="0"/>
            <a:endCxn id="69" idx="2"/>
          </p:cNvCxnSpPr>
          <p:nvPr/>
        </p:nvCxnSpPr>
        <p:spPr bwMode="auto">
          <a:xfrm rot="5400000" flipH="1" flipV="1">
            <a:off x="6293308" y="5161844"/>
            <a:ext cx="352501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18" name="Egyenes összekötő nyíllal 117"/>
          <p:cNvCxnSpPr>
            <a:stCxn id="74" idx="0"/>
            <a:endCxn id="73" idx="2"/>
          </p:cNvCxnSpPr>
          <p:nvPr/>
        </p:nvCxnSpPr>
        <p:spPr bwMode="auto">
          <a:xfrm rot="16200000" flipV="1">
            <a:off x="2692908" y="5161843"/>
            <a:ext cx="352501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2" name="Szövegdoboz 31"/>
          <p:cNvSpPr txBox="1"/>
          <p:nvPr/>
        </p:nvSpPr>
        <p:spPr>
          <a:xfrm>
            <a:off x="5439309" y="144780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006600"/>
                </a:solidFill>
              </a:rPr>
              <a:t>start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142982" y="4523928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 err="1">
                <a:solidFill>
                  <a:srgbClr val="FF0000"/>
                </a:solidFill>
              </a:rPr>
              <a:t>cé</a:t>
            </a:r>
            <a:r>
              <a:rPr lang="en-US" b="0" i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7142982" y="5338094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 err="1">
                <a:solidFill>
                  <a:srgbClr val="FF0000"/>
                </a:solidFill>
              </a:rPr>
              <a:t>cé</a:t>
            </a:r>
            <a:r>
              <a:rPr lang="en-US" b="0" i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5525068" y="5861349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 err="1">
                <a:solidFill>
                  <a:srgbClr val="FF0000"/>
                </a:solidFill>
              </a:rPr>
              <a:t>cé</a:t>
            </a:r>
            <a:r>
              <a:rPr lang="en-US" b="0" i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2327021" y="5799759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 err="1">
                <a:solidFill>
                  <a:srgbClr val="FF0000"/>
                </a:solidFill>
              </a:rPr>
              <a:t>cé</a:t>
            </a:r>
            <a:r>
              <a:rPr lang="en-US" b="0" i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2E6A2A3F-16F8-44C9-A3C1-6E791DC4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1E90-36A5-4393-8554-8D8672BC5792}" type="slidenum">
              <a:rPr lang="hu-HU" smtClean="0"/>
              <a:pPr>
                <a:defRPr/>
              </a:pPr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51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  <a:endParaRPr lang="en-US" dirty="0"/>
          </a:p>
        </p:txBody>
      </p:sp>
      <p:sp>
        <p:nvSpPr>
          <p:cNvPr id="4" name="Text Box 1072"/>
          <p:cNvSpPr txBox="1">
            <a:spLocks noChangeArrowheads="1"/>
          </p:cNvSpPr>
          <p:nvPr/>
        </p:nvSpPr>
        <p:spPr bwMode="auto">
          <a:xfrm>
            <a:off x="4022117" y="195866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W </a:t>
            </a:r>
            <a:r>
              <a:rPr lang="hu-HU" i="1" dirty="0" err="1"/>
              <a:t>W</a:t>
            </a:r>
            <a:r>
              <a:rPr lang="hu-HU" i="1" dirty="0"/>
              <a:t> _</a:t>
            </a:r>
          </a:p>
        </p:txBody>
      </p:sp>
      <p:sp>
        <p:nvSpPr>
          <p:cNvPr id="5" name="Text Box 1072"/>
          <p:cNvSpPr txBox="1">
            <a:spLocks noChangeArrowheads="1"/>
          </p:cNvSpPr>
          <p:nvPr/>
        </p:nvSpPr>
        <p:spPr bwMode="auto">
          <a:xfrm>
            <a:off x="2234316" y="2420326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_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6" name="Text Box 1072"/>
          <p:cNvSpPr txBox="1">
            <a:spLocks noChangeArrowheads="1"/>
          </p:cNvSpPr>
          <p:nvPr/>
        </p:nvSpPr>
        <p:spPr bwMode="auto">
          <a:xfrm>
            <a:off x="5834716" y="2420326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W _ </a:t>
            </a:r>
            <a:r>
              <a:rPr lang="hu-HU" i="1" dirty="0" err="1"/>
              <a:t>W</a:t>
            </a:r>
            <a:r>
              <a:rPr lang="hu-HU" i="1" dirty="0"/>
              <a:t> </a:t>
            </a:r>
          </a:p>
        </p:txBody>
      </p:sp>
      <p:sp>
        <p:nvSpPr>
          <p:cNvPr id="9" name="Text Box 1072"/>
          <p:cNvSpPr txBox="1">
            <a:spLocks noChangeArrowheads="1"/>
          </p:cNvSpPr>
          <p:nvPr/>
        </p:nvSpPr>
        <p:spPr bwMode="auto">
          <a:xfrm>
            <a:off x="5834718" y="4106942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_  B W</a:t>
            </a:r>
          </a:p>
        </p:txBody>
      </p:sp>
      <p:sp>
        <p:nvSpPr>
          <p:cNvPr id="12" name="Text Box 1072"/>
          <p:cNvSpPr txBox="1">
            <a:spLocks noChangeArrowheads="1"/>
          </p:cNvSpPr>
          <p:nvPr/>
        </p:nvSpPr>
        <p:spPr bwMode="auto">
          <a:xfrm>
            <a:off x="2234316" y="4106942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_ W</a:t>
            </a:r>
          </a:p>
        </p:txBody>
      </p:sp>
      <p:sp>
        <p:nvSpPr>
          <p:cNvPr id="13" name="Text Box 1072"/>
          <p:cNvSpPr txBox="1">
            <a:spLocks noChangeArrowheads="1"/>
          </p:cNvSpPr>
          <p:nvPr/>
        </p:nvSpPr>
        <p:spPr bwMode="auto">
          <a:xfrm>
            <a:off x="2234315" y="3263634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 B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14" name="Text Box 1072"/>
          <p:cNvSpPr txBox="1">
            <a:spLocks noChangeArrowheads="1"/>
          </p:cNvSpPr>
          <p:nvPr/>
        </p:nvSpPr>
        <p:spPr bwMode="auto">
          <a:xfrm>
            <a:off x="2234315" y="4905892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W _</a:t>
            </a:r>
          </a:p>
        </p:txBody>
      </p:sp>
      <p:sp>
        <p:nvSpPr>
          <p:cNvPr id="15" name="Text Box 1072"/>
          <p:cNvSpPr txBox="1">
            <a:spLocks noChangeArrowheads="1"/>
          </p:cNvSpPr>
          <p:nvPr/>
        </p:nvSpPr>
        <p:spPr bwMode="auto">
          <a:xfrm>
            <a:off x="2234316" y="5720058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_ </a:t>
            </a:r>
            <a:r>
              <a:rPr lang="hu-HU" i="1" dirty="0" err="1"/>
              <a:t>W</a:t>
            </a:r>
            <a:r>
              <a:rPr lang="hu-HU" i="1" dirty="0"/>
              <a:t>  B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5477889" y="1829764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0000FF"/>
                </a:solidFill>
              </a:rPr>
              <a:t>start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611405" y="5720057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 err="1">
                <a:solidFill>
                  <a:srgbClr val="0033CC"/>
                </a:solidFill>
              </a:rPr>
              <a:t>cé</a:t>
            </a:r>
            <a:r>
              <a:rPr lang="en-US" b="0" i="1" dirty="0">
                <a:solidFill>
                  <a:srgbClr val="0033CC"/>
                </a:solidFill>
              </a:rPr>
              <a:t>l</a:t>
            </a:r>
          </a:p>
        </p:txBody>
      </p:sp>
      <p:sp>
        <p:nvSpPr>
          <p:cNvPr id="36" name="Rectangle 1067"/>
          <p:cNvSpPr txBox="1">
            <a:spLocks noChangeArrowheads="1"/>
          </p:cNvSpPr>
          <p:nvPr/>
        </p:nvSpPr>
        <p:spPr>
          <a:xfrm>
            <a:off x="838200" y="342900"/>
            <a:ext cx="7772400" cy="1104900"/>
          </a:xfrm>
          <a:prstGeom prst="rect">
            <a:avLst/>
          </a:prstGeom>
          <a:noFill/>
        </p:spPr>
        <p:txBody>
          <a:bodyPr/>
          <a:lstStyle/>
          <a:p>
            <a:pPr lvl="0" algn="r">
              <a:defRPr/>
            </a:pPr>
            <a:r>
              <a:rPr lang="hu-HU" sz="3600" b="0" i="1" kern="0" dirty="0">
                <a:solidFill>
                  <a:schemeClr val="tx2"/>
                </a:solidFill>
              </a:rPr>
              <a:t>Mélységi gráfkeresés</a:t>
            </a:r>
            <a:endParaRPr lang="hu-HU" sz="3600" b="0" kern="0" dirty="0">
              <a:solidFill>
                <a:schemeClr val="tx2"/>
              </a:solidFill>
            </a:endParaRPr>
          </a:p>
        </p:txBody>
      </p:sp>
      <p:cxnSp>
        <p:nvCxnSpPr>
          <p:cNvPr id="39" name="Egyenes összekötő nyíllal 38"/>
          <p:cNvCxnSpPr>
            <a:stCxn id="4" idx="1"/>
            <a:endCxn id="5" idx="0"/>
          </p:cNvCxnSpPr>
          <p:nvPr/>
        </p:nvCxnSpPr>
        <p:spPr bwMode="auto">
          <a:xfrm flipH="1">
            <a:off x="2907738" y="2189494"/>
            <a:ext cx="1114379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0" name="Egyenes összekötő nyíllal 39"/>
          <p:cNvCxnSpPr>
            <a:stCxn id="4" idx="3"/>
            <a:endCxn id="6" idx="0"/>
          </p:cNvCxnSpPr>
          <p:nvPr/>
        </p:nvCxnSpPr>
        <p:spPr bwMode="auto">
          <a:xfrm>
            <a:off x="5368961" y="2189494"/>
            <a:ext cx="1139177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6" name="Egyenes összekötő nyíllal 45"/>
          <p:cNvCxnSpPr>
            <a:stCxn id="5" idx="2"/>
            <a:endCxn id="13" idx="0"/>
          </p:cNvCxnSpPr>
          <p:nvPr/>
        </p:nvCxnSpPr>
        <p:spPr bwMode="auto">
          <a:xfrm flipH="1">
            <a:off x="2907737" y="2881991"/>
            <a:ext cx="1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2" name="Egyenes összekötő nyíllal 51"/>
          <p:cNvCxnSpPr>
            <a:stCxn id="13" idx="2"/>
            <a:endCxn id="12" idx="0"/>
          </p:cNvCxnSpPr>
          <p:nvPr/>
        </p:nvCxnSpPr>
        <p:spPr bwMode="auto">
          <a:xfrm>
            <a:off x="2907737" y="3725299"/>
            <a:ext cx="1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8" name="Egyenes összekötő nyíllal 57"/>
          <p:cNvCxnSpPr>
            <a:stCxn id="12" idx="2"/>
            <a:endCxn id="14" idx="0"/>
          </p:cNvCxnSpPr>
          <p:nvPr/>
        </p:nvCxnSpPr>
        <p:spPr bwMode="auto">
          <a:xfrm flipH="1">
            <a:off x="2907737" y="4568607"/>
            <a:ext cx="1" cy="3372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Egyenes összekötő nyíllal 63"/>
          <p:cNvCxnSpPr>
            <a:stCxn id="14" idx="2"/>
            <a:endCxn id="15" idx="0"/>
          </p:cNvCxnSpPr>
          <p:nvPr/>
        </p:nvCxnSpPr>
        <p:spPr bwMode="auto">
          <a:xfrm>
            <a:off x="2907737" y="5367557"/>
            <a:ext cx="1" cy="3525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Egyenes összekötő nyíllal 66"/>
          <p:cNvCxnSpPr>
            <a:stCxn id="12" idx="3"/>
            <a:endCxn id="9" idx="1"/>
          </p:cNvCxnSpPr>
          <p:nvPr/>
        </p:nvCxnSpPr>
        <p:spPr bwMode="auto">
          <a:xfrm>
            <a:off x="3581160" y="4337775"/>
            <a:ext cx="225355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Egyenes összekötő nyíllal 69"/>
          <p:cNvCxnSpPr>
            <a:stCxn id="5" idx="3"/>
            <a:endCxn id="6" idx="1"/>
          </p:cNvCxnSpPr>
          <p:nvPr/>
        </p:nvCxnSpPr>
        <p:spPr bwMode="auto">
          <a:xfrm>
            <a:off x="3581160" y="2651159"/>
            <a:ext cx="22535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9" name="Szövegdoboz 98"/>
          <p:cNvSpPr txBox="1"/>
          <p:nvPr/>
        </p:nvSpPr>
        <p:spPr>
          <a:xfrm>
            <a:off x="4557164" y="154453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0" name="Szövegdoboz 99"/>
          <p:cNvSpPr txBox="1"/>
          <p:nvPr/>
        </p:nvSpPr>
        <p:spPr>
          <a:xfrm>
            <a:off x="1711268" y="2419435"/>
            <a:ext cx="60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  <a:sym typeface="Symbol"/>
              </a:rPr>
              <a:t></a:t>
            </a:r>
            <a:r>
              <a:rPr lang="hu-H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1" name="Szövegdoboz 100"/>
          <p:cNvSpPr txBox="1"/>
          <p:nvPr/>
        </p:nvSpPr>
        <p:spPr>
          <a:xfrm>
            <a:off x="1697200" y="327482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  <a:sym typeface="Symbol"/>
              </a:rPr>
              <a:t></a:t>
            </a:r>
            <a:r>
              <a:rPr lang="hu-H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2" name="Szövegdoboz 101"/>
          <p:cNvSpPr txBox="1"/>
          <p:nvPr/>
        </p:nvSpPr>
        <p:spPr>
          <a:xfrm>
            <a:off x="7252961" y="2405367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  <a:sym typeface="Symbol"/>
              </a:rPr>
              <a:t></a:t>
            </a:r>
            <a:r>
              <a:rPr lang="hu-H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3" name="Szövegdoboz 102"/>
          <p:cNvSpPr txBox="1"/>
          <p:nvPr/>
        </p:nvSpPr>
        <p:spPr>
          <a:xfrm>
            <a:off x="1711268" y="411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  <a:sym typeface="Symbol"/>
              </a:rPr>
              <a:t></a:t>
            </a:r>
            <a:r>
              <a:rPr lang="hu-H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4" name="Szövegdoboz 103"/>
          <p:cNvSpPr txBox="1"/>
          <p:nvPr/>
        </p:nvSpPr>
        <p:spPr>
          <a:xfrm>
            <a:off x="7252961" y="4107558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  <a:sym typeface="Symbol"/>
              </a:rPr>
              <a:t></a:t>
            </a:r>
            <a:r>
              <a:rPr lang="hu-H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5" name="Szövegdoboz 104"/>
          <p:cNvSpPr txBox="1"/>
          <p:nvPr/>
        </p:nvSpPr>
        <p:spPr>
          <a:xfrm>
            <a:off x="1697200" y="4934817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  <a:sym typeface="Symbol"/>
              </a:rPr>
              <a:t></a:t>
            </a:r>
            <a:r>
              <a:rPr lang="hu-H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6" name="Szövegdoboz 105"/>
          <p:cNvSpPr txBox="1"/>
          <p:nvPr/>
        </p:nvSpPr>
        <p:spPr>
          <a:xfrm>
            <a:off x="1697200" y="5736675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  <a:sym typeface="Symbol"/>
              </a:rPr>
              <a:t></a:t>
            </a:r>
            <a:r>
              <a:rPr lang="hu-HU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09" name="Egyenes összekötő nyíllal 108"/>
          <p:cNvCxnSpPr/>
          <p:nvPr/>
        </p:nvCxnSpPr>
        <p:spPr bwMode="auto">
          <a:xfrm flipV="1">
            <a:off x="2894322" y="2182629"/>
            <a:ext cx="379827" cy="126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4" name="Egyenes összekötő nyíllal 113"/>
          <p:cNvCxnSpPr/>
          <p:nvPr/>
        </p:nvCxnSpPr>
        <p:spPr bwMode="auto">
          <a:xfrm flipH="1" flipV="1">
            <a:off x="6172094" y="2210764"/>
            <a:ext cx="349348" cy="961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3" name="Egyenes összekötő nyíllal 122"/>
          <p:cNvCxnSpPr/>
          <p:nvPr/>
        </p:nvCxnSpPr>
        <p:spPr bwMode="auto">
          <a:xfrm flipH="1" flipV="1">
            <a:off x="5393685" y="4428770"/>
            <a:ext cx="342310" cy="46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5" name="Egyenes összekötő nyíllal 124"/>
          <p:cNvCxnSpPr/>
          <p:nvPr/>
        </p:nvCxnSpPr>
        <p:spPr bwMode="auto">
          <a:xfrm flipH="1" flipV="1">
            <a:off x="2763028" y="2895393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8" name="Egyenes összekötő nyíllal 127"/>
          <p:cNvCxnSpPr/>
          <p:nvPr/>
        </p:nvCxnSpPr>
        <p:spPr bwMode="auto">
          <a:xfrm flipH="1" flipV="1">
            <a:off x="2732548" y="3765245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9" name="Egyenes összekötő nyíllal 128"/>
          <p:cNvCxnSpPr/>
          <p:nvPr/>
        </p:nvCxnSpPr>
        <p:spPr bwMode="auto">
          <a:xfrm flipH="1" flipV="1">
            <a:off x="2760684" y="5368963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0" name="Egyenes összekötő nyíllal 129"/>
          <p:cNvCxnSpPr/>
          <p:nvPr/>
        </p:nvCxnSpPr>
        <p:spPr bwMode="auto">
          <a:xfrm flipH="1" flipV="1">
            <a:off x="2772407" y="4578827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Szövegdoboz 42"/>
          <p:cNvSpPr txBox="1"/>
          <p:nvPr/>
        </p:nvSpPr>
        <p:spPr>
          <a:xfrm>
            <a:off x="838200" y="98658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FF0000"/>
                </a:solidFill>
              </a:rPr>
              <a:t>f = </a:t>
            </a:r>
            <a:r>
              <a:rPr lang="hu-HU" b="0" i="1" dirty="0">
                <a:solidFill>
                  <a:srgbClr val="FF0000"/>
                </a:solidFill>
                <a:sym typeface="Symbol"/>
              </a:rPr>
              <a:t></a:t>
            </a:r>
            <a:r>
              <a:rPr lang="hu-HU" b="0" i="1" dirty="0">
                <a:solidFill>
                  <a:srgbClr val="FF0000"/>
                </a:solidFill>
              </a:rPr>
              <a:t>g</a:t>
            </a:r>
            <a:endParaRPr lang="hu-HU" b="0" dirty="0">
              <a:solidFill>
                <a:srgbClr val="FF0000"/>
              </a:solidFill>
            </a:endParaRP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ABA80572-A27D-4262-861F-F9D6DD54362D}"/>
              </a:ext>
            </a:extLst>
          </p:cNvPr>
          <p:cNvSpPr txBox="1"/>
          <p:nvPr/>
        </p:nvSpPr>
        <p:spPr>
          <a:xfrm>
            <a:off x="2423082" y="2103589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E68A2B8A-98B6-45EF-829A-591521CACBC2}"/>
              </a:ext>
            </a:extLst>
          </p:cNvPr>
          <p:cNvSpPr txBox="1"/>
          <p:nvPr/>
        </p:nvSpPr>
        <p:spPr>
          <a:xfrm>
            <a:off x="2421984" y="29527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3B7AA85F-7D0C-456D-898F-D9A626618D65}"/>
              </a:ext>
            </a:extLst>
          </p:cNvPr>
          <p:cNvSpPr txBox="1"/>
          <p:nvPr/>
        </p:nvSpPr>
        <p:spPr>
          <a:xfrm>
            <a:off x="2419642" y="378633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A8512E8D-9D51-4568-9D0C-0A98FC47F816}"/>
              </a:ext>
            </a:extLst>
          </p:cNvPr>
          <p:cNvSpPr txBox="1"/>
          <p:nvPr/>
        </p:nvSpPr>
        <p:spPr>
          <a:xfrm>
            <a:off x="2417676" y="457786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CA321C76-3F4D-4655-8641-B6AB57DD64DD}"/>
              </a:ext>
            </a:extLst>
          </p:cNvPr>
          <p:cNvSpPr txBox="1"/>
          <p:nvPr/>
        </p:nvSpPr>
        <p:spPr>
          <a:xfrm>
            <a:off x="2413357" y="53983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6B10F6FA-4AC2-43A0-979E-AE014C6F629C}"/>
              </a:ext>
            </a:extLst>
          </p:cNvPr>
          <p:cNvSpPr txBox="1"/>
          <p:nvPr/>
        </p:nvSpPr>
        <p:spPr>
          <a:xfrm>
            <a:off x="6500721" y="2091374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03E28DBC-3593-4D03-A9C3-0046828EE30D}"/>
              </a:ext>
            </a:extLst>
          </p:cNvPr>
          <p:cNvSpPr txBox="1"/>
          <p:nvPr/>
        </p:nvSpPr>
        <p:spPr>
          <a:xfrm>
            <a:off x="5510111" y="3949613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3D18AB35-5E4B-48C6-9AA1-ADB120983ACD}"/>
              </a:ext>
            </a:extLst>
          </p:cNvPr>
          <p:cNvSpPr txBox="1"/>
          <p:nvPr/>
        </p:nvSpPr>
        <p:spPr>
          <a:xfrm>
            <a:off x="5320197" y="1653713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0116E847-1281-4DAF-848E-8F197F81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EFC4F-EB49-4C93-B2E7-59A7E4E57FCA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713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2" grpId="0" animBg="1"/>
      <p:bldP spid="13" grpId="0" animBg="1"/>
      <p:bldP spid="14" grpId="0" animBg="1"/>
      <p:bldP spid="15" grpId="0" animBg="1"/>
      <p:bldP spid="35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38" grpId="0"/>
      <p:bldP spid="41" grpId="0"/>
      <p:bldP spid="42" grpId="0"/>
      <p:bldP spid="44" grpId="0"/>
      <p:bldP spid="45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4" name="Text Box 1072"/>
          <p:cNvSpPr txBox="1">
            <a:spLocks noChangeArrowheads="1"/>
          </p:cNvSpPr>
          <p:nvPr/>
        </p:nvSpPr>
        <p:spPr bwMode="auto">
          <a:xfrm>
            <a:off x="3886178" y="1966150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W </a:t>
            </a:r>
            <a:r>
              <a:rPr lang="hu-HU" i="1" dirty="0" err="1"/>
              <a:t>W</a:t>
            </a:r>
            <a:r>
              <a:rPr lang="hu-HU" i="1" dirty="0"/>
              <a:t> _</a:t>
            </a:r>
          </a:p>
        </p:txBody>
      </p:sp>
      <p:sp>
        <p:nvSpPr>
          <p:cNvPr id="5" name="Text Box 1072"/>
          <p:cNvSpPr txBox="1">
            <a:spLocks noChangeArrowheads="1"/>
          </p:cNvSpPr>
          <p:nvPr/>
        </p:nvSpPr>
        <p:spPr bwMode="auto">
          <a:xfrm>
            <a:off x="2098377" y="2427815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_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6" name="Text Box 1072"/>
          <p:cNvSpPr txBox="1">
            <a:spLocks noChangeArrowheads="1"/>
          </p:cNvSpPr>
          <p:nvPr/>
        </p:nvSpPr>
        <p:spPr bwMode="auto">
          <a:xfrm>
            <a:off x="5698777" y="2427815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W _ </a:t>
            </a:r>
            <a:r>
              <a:rPr lang="hu-HU" i="1" dirty="0" err="1"/>
              <a:t>W</a:t>
            </a:r>
            <a:r>
              <a:rPr lang="hu-HU" i="1" dirty="0"/>
              <a:t> </a:t>
            </a:r>
          </a:p>
        </p:txBody>
      </p:sp>
      <p:sp>
        <p:nvSpPr>
          <p:cNvPr id="7" name="Text Box 1072"/>
          <p:cNvSpPr txBox="1">
            <a:spLocks noChangeArrowheads="1"/>
          </p:cNvSpPr>
          <p:nvPr/>
        </p:nvSpPr>
        <p:spPr bwMode="auto">
          <a:xfrm>
            <a:off x="5698779" y="411443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_  B W</a:t>
            </a:r>
          </a:p>
        </p:txBody>
      </p:sp>
      <p:sp>
        <p:nvSpPr>
          <p:cNvPr id="8" name="Text Box 1072"/>
          <p:cNvSpPr txBox="1">
            <a:spLocks noChangeArrowheads="1"/>
          </p:cNvSpPr>
          <p:nvPr/>
        </p:nvSpPr>
        <p:spPr bwMode="auto">
          <a:xfrm>
            <a:off x="2098377" y="411443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_ W</a:t>
            </a:r>
          </a:p>
        </p:txBody>
      </p:sp>
      <p:sp>
        <p:nvSpPr>
          <p:cNvPr id="9" name="Text Box 1072"/>
          <p:cNvSpPr txBox="1">
            <a:spLocks noChangeArrowheads="1"/>
          </p:cNvSpPr>
          <p:nvPr/>
        </p:nvSpPr>
        <p:spPr bwMode="auto">
          <a:xfrm>
            <a:off x="2098376" y="3271123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 B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10" name="Text Box 1072"/>
          <p:cNvSpPr txBox="1">
            <a:spLocks noChangeArrowheads="1"/>
          </p:cNvSpPr>
          <p:nvPr/>
        </p:nvSpPr>
        <p:spPr bwMode="auto">
          <a:xfrm>
            <a:off x="2098376" y="491338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W _</a:t>
            </a:r>
          </a:p>
        </p:txBody>
      </p:sp>
      <p:sp>
        <p:nvSpPr>
          <p:cNvPr id="11" name="Text Box 1072"/>
          <p:cNvSpPr txBox="1">
            <a:spLocks noChangeArrowheads="1"/>
          </p:cNvSpPr>
          <p:nvPr/>
        </p:nvSpPr>
        <p:spPr bwMode="auto">
          <a:xfrm>
            <a:off x="2098377" y="5727547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_ </a:t>
            </a:r>
            <a:r>
              <a:rPr lang="hu-HU" i="1" dirty="0" err="1"/>
              <a:t>W</a:t>
            </a:r>
            <a:r>
              <a:rPr lang="hu-HU" i="1" dirty="0"/>
              <a:t>  B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5341950" y="1837253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0000FF"/>
                </a:solidFill>
              </a:rPr>
              <a:t>start</a:t>
            </a:r>
          </a:p>
        </p:txBody>
      </p:sp>
      <p:cxnSp>
        <p:nvCxnSpPr>
          <p:cNvPr id="13" name="Egyenes összekötő nyíllal 12"/>
          <p:cNvCxnSpPr>
            <a:stCxn id="4" idx="1"/>
            <a:endCxn id="5" idx="0"/>
          </p:cNvCxnSpPr>
          <p:nvPr/>
        </p:nvCxnSpPr>
        <p:spPr bwMode="auto">
          <a:xfrm flipH="1">
            <a:off x="2771799" y="2196983"/>
            <a:ext cx="1114379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Egyenes összekötő nyíllal 13"/>
          <p:cNvCxnSpPr>
            <a:stCxn id="4" idx="3"/>
            <a:endCxn id="6" idx="0"/>
          </p:cNvCxnSpPr>
          <p:nvPr/>
        </p:nvCxnSpPr>
        <p:spPr bwMode="auto">
          <a:xfrm>
            <a:off x="5233022" y="2196983"/>
            <a:ext cx="1139177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Egyenes összekötő nyíllal 14"/>
          <p:cNvCxnSpPr>
            <a:stCxn id="5" idx="2"/>
            <a:endCxn id="9" idx="0"/>
          </p:cNvCxnSpPr>
          <p:nvPr/>
        </p:nvCxnSpPr>
        <p:spPr bwMode="auto">
          <a:xfrm flipH="1">
            <a:off x="2771798" y="2889480"/>
            <a:ext cx="1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" name="Egyenes összekötő nyíllal 15"/>
          <p:cNvCxnSpPr>
            <a:stCxn id="9" idx="2"/>
            <a:endCxn id="8" idx="0"/>
          </p:cNvCxnSpPr>
          <p:nvPr/>
        </p:nvCxnSpPr>
        <p:spPr bwMode="auto">
          <a:xfrm>
            <a:off x="2771798" y="3732788"/>
            <a:ext cx="1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Egyenes összekötő nyíllal 16"/>
          <p:cNvCxnSpPr>
            <a:stCxn id="8" idx="2"/>
            <a:endCxn id="10" idx="0"/>
          </p:cNvCxnSpPr>
          <p:nvPr/>
        </p:nvCxnSpPr>
        <p:spPr bwMode="auto">
          <a:xfrm flipH="1">
            <a:off x="2771798" y="4576096"/>
            <a:ext cx="1" cy="3372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Egyenes összekötő nyíllal 17"/>
          <p:cNvCxnSpPr>
            <a:stCxn id="10" idx="2"/>
            <a:endCxn id="11" idx="0"/>
          </p:cNvCxnSpPr>
          <p:nvPr/>
        </p:nvCxnSpPr>
        <p:spPr bwMode="auto">
          <a:xfrm>
            <a:off x="2771798" y="5375046"/>
            <a:ext cx="1" cy="3525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Egyenes összekötő nyíllal 18"/>
          <p:cNvCxnSpPr>
            <a:stCxn id="8" idx="3"/>
            <a:endCxn id="7" idx="1"/>
          </p:cNvCxnSpPr>
          <p:nvPr/>
        </p:nvCxnSpPr>
        <p:spPr bwMode="auto">
          <a:xfrm>
            <a:off x="3445221" y="4345264"/>
            <a:ext cx="225355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Egyenes összekötő nyíllal 19"/>
          <p:cNvCxnSpPr>
            <a:stCxn id="5" idx="3"/>
            <a:endCxn id="6" idx="1"/>
          </p:cNvCxnSpPr>
          <p:nvPr/>
        </p:nvCxnSpPr>
        <p:spPr bwMode="auto">
          <a:xfrm>
            <a:off x="3445221" y="2658648"/>
            <a:ext cx="22535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Szövegdoboz 24"/>
          <p:cNvSpPr txBox="1"/>
          <p:nvPr/>
        </p:nvSpPr>
        <p:spPr>
          <a:xfrm>
            <a:off x="4365941" y="1581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1672826" y="24269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1700961" y="32569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7117022" y="24128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715029" y="41009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7117022" y="41150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1700961" y="4916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1700961" y="57187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33" name="Egyenes összekötő nyíllal 32"/>
          <p:cNvCxnSpPr/>
          <p:nvPr/>
        </p:nvCxnSpPr>
        <p:spPr bwMode="auto">
          <a:xfrm flipV="1">
            <a:off x="2758383" y="2190118"/>
            <a:ext cx="379827" cy="126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4" name="Egyenes összekötő nyíllal 33"/>
          <p:cNvCxnSpPr/>
          <p:nvPr/>
        </p:nvCxnSpPr>
        <p:spPr bwMode="auto">
          <a:xfrm flipH="1" flipV="1">
            <a:off x="6036155" y="2218253"/>
            <a:ext cx="349348" cy="961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" name="Egyenes összekötő nyíllal 34"/>
          <p:cNvCxnSpPr/>
          <p:nvPr/>
        </p:nvCxnSpPr>
        <p:spPr bwMode="auto">
          <a:xfrm flipV="1">
            <a:off x="6494542" y="3739994"/>
            <a:ext cx="14067" cy="3235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6" name="Egyenes összekötő nyíllal 35"/>
          <p:cNvCxnSpPr/>
          <p:nvPr/>
        </p:nvCxnSpPr>
        <p:spPr bwMode="auto">
          <a:xfrm flipH="1" flipV="1">
            <a:off x="2627089" y="2902882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7" name="Egyenes összekötő nyíllal 36"/>
          <p:cNvCxnSpPr/>
          <p:nvPr/>
        </p:nvCxnSpPr>
        <p:spPr bwMode="auto">
          <a:xfrm flipH="1" flipV="1">
            <a:off x="2596609" y="3772734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Egyenes összekötő nyíllal 37"/>
          <p:cNvCxnSpPr/>
          <p:nvPr/>
        </p:nvCxnSpPr>
        <p:spPr bwMode="auto">
          <a:xfrm flipH="1" flipV="1">
            <a:off x="2624745" y="5376452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9" name="Egyenes összekötő nyíllal 38"/>
          <p:cNvCxnSpPr/>
          <p:nvPr/>
        </p:nvCxnSpPr>
        <p:spPr bwMode="auto">
          <a:xfrm flipH="1" flipV="1">
            <a:off x="2636468" y="4586316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0" name="Rectangle 1067"/>
          <p:cNvSpPr txBox="1">
            <a:spLocks noChangeArrowheads="1"/>
          </p:cNvSpPr>
          <p:nvPr/>
        </p:nvSpPr>
        <p:spPr>
          <a:xfrm>
            <a:off x="838200" y="342900"/>
            <a:ext cx="7772400" cy="1104900"/>
          </a:xfrm>
          <a:prstGeom prst="rect">
            <a:avLst/>
          </a:prstGeom>
          <a:noFill/>
        </p:spPr>
        <p:txBody>
          <a:bodyPr/>
          <a:lstStyle/>
          <a:p>
            <a:pPr lvl="0" algn="r">
              <a:defRPr/>
            </a:pPr>
            <a:r>
              <a:rPr lang="hu-HU" sz="3600" b="0" i="1" kern="0" dirty="0">
                <a:solidFill>
                  <a:schemeClr val="tx2"/>
                </a:solidFill>
              </a:rPr>
              <a:t>Szélességi gráfkeresés</a:t>
            </a:r>
            <a:endParaRPr lang="hu-HU" sz="3600" b="0" kern="0" dirty="0">
              <a:solidFill>
                <a:schemeClr val="tx2"/>
              </a:solidFill>
            </a:endParaRPr>
          </a:p>
        </p:txBody>
      </p:sp>
      <p:sp>
        <p:nvSpPr>
          <p:cNvPr id="41" name="Text Box 1072"/>
          <p:cNvSpPr txBox="1">
            <a:spLocks noChangeArrowheads="1"/>
          </p:cNvSpPr>
          <p:nvPr/>
        </p:nvSpPr>
        <p:spPr bwMode="auto">
          <a:xfrm>
            <a:off x="5698777" y="3271123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 W B W</a:t>
            </a:r>
          </a:p>
        </p:txBody>
      </p:sp>
      <p:sp>
        <p:nvSpPr>
          <p:cNvPr id="42" name="Text Box 1072"/>
          <p:cNvSpPr txBox="1">
            <a:spLocks noChangeArrowheads="1"/>
          </p:cNvSpPr>
          <p:nvPr/>
        </p:nvSpPr>
        <p:spPr bwMode="auto">
          <a:xfrm>
            <a:off x="5698777" y="491338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</a:t>
            </a:r>
            <a:r>
              <a:rPr lang="hu-HU" i="1" dirty="0" err="1"/>
              <a:t>W</a:t>
            </a:r>
            <a:r>
              <a:rPr lang="hu-HU" i="1" dirty="0"/>
              <a:t> B _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4917868" y="4900493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 err="1">
                <a:solidFill>
                  <a:srgbClr val="0033CC"/>
                </a:solidFill>
              </a:rPr>
              <a:t>cé</a:t>
            </a:r>
            <a:r>
              <a:rPr lang="en-US" b="0" i="1" dirty="0">
                <a:solidFill>
                  <a:srgbClr val="0033CC"/>
                </a:solidFill>
              </a:rPr>
              <a:t>l</a:t>
            </a:r>
          </a:p>
        </p:txBody>
      </p:sp>
      <p:cxnSp>
        <p:nvCxnSpPr>
          <p:cNvPr id="54" name="Egyenes összekötő nyíllal 53"/>
          <p:cNvCxnSpPr>
            <a:stCxn id="41" idx="2"/>
            <a:endCxn id="7" idx="0"/>
          </p:cNvCxnSpPr>
          <p:nvPr/>
        </p:nvCxnSpPr>
        <p:spPr bwMode="auto">
          <a:xfrm>
            <a:off x="6372199" y="3732788"/>
            <a:ext cx="2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Egyenes összekötő nyíllal 73"/>
          <p:cNvCxnSpPr>
            <a:stCxn id="7" idx="2"/>
            <a:endCxn id="42" idx="0"/>
          </p:cNvCxnSpPr>
          <p:nvPr/>
        </p:nvCxnSpPr>
        <p:spPr bwMode="auto">
          <a:xfrm flipH="1">
            <a:off x="6372199" y="4576096"/>
            <a:ext cx="2" cy="3372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Egyenes összekötő nyíllal 93"/>
          <p:cNvCxnSpPr/>
          <p:nvPr/>
        </p:nvCxnSpPr>
        <p:spPr bwMode="auto">
          <a:xfrm flipH="1" flipV="1">
            <a:off x="6515648" y="2902966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Szövegdoboz 94"/>
          <p:cNvSpPr txBox="1"/>
          <p:nvPr/>
        </p:nvSpPr>
        <p:spPr>
          <a:xfrm>
            <a:off x="7100610" y="326864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02" name="Egyenes összekötő nyíllal 101"/>
          <p:cNvCxnSpPr>
            <a:stCxn id="7" idx="1"/>
            <a:endCxn id="8" idx="3"/>
          </p:cNvCxnSpPr>
          <p:nvPr/>
        </p:nvCxnSpPr>
        <p:spPr bwMode="auto">
          <a:xfrm flipH="1">
            <a:off x="3445221" y="4345264"/>
            <a:ext cx="225355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6" name="Szövegdoboz 105"/>
          <p:cNvSpPr txBox="1"/>
          <p:nvPr/>
        </p:nvSpPr>
        <p:spPr>
          <a:xfrm>
            <a:off x="7100610" y="49004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07" name="Egyenes összekötő nyíllal 106"/>
          <p:cNvCxnSpPr/>
          <p:nvPr/>
        </p:nvCxnSpPr>
        <p:spPr bwMode="auto">
          <a:xfrm flipV="1">
            <a:off x="6548468" y="4567643"/>
            <a:ext cx="14067" cy="3235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4" name="Egyenes összekötő nyíllal 113"/>
          <p:cNvCxnSpPr>
            <a:stCxn id="6" idx="1"/>
            <a:endCxn id="5" idx="3"/>
          </p:cNvCxnSpPr>
          <p:nvPr/>
        </p:nvCxnSpPr>
        <p:spPr bwMode="auto">
          <a:xfrm flipH="1">
            <a:off x="3445221" y="2658648"/>
            <a:ext cx="22535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Szövegdoboz 57"/>
          <p:cNvSpPr txBox="1"/>
          <p:nvPr/>
        </p:nvSpPr>
        <p:spPr>
          <a:xfrm>
            <a:off x="799620" y="9683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FF0000"/>
                </a:solidFill>
              </a:rPr>
              <a:t>f = g</a:t>
            </a:r>
            <a:endParaRPr lang="hu-HU" b="0" dirty="0">
              <a:solidFill>
                <a:srgbClr val="FF0000"/>
              </a:solidFill>
            </a:endParaRPr>
          </a:p>
        </p:txBody>
      </p:sp>
      <p:cxnSp>
        <p:nvCxnSpPr>
          <p:cNvPr id="59" name="Egyenes összekötő nyíllal 58">
            <a:extLst>
              <a:ext uri="{FF2B5EF4-FFF2-40B4-BE49-F238E27FC236}">
                <a16:creationId xmlns:a16="http://schemas.microsoft.com/office/drawing/2014/main" id="{6CF8530D-F9B3-4B16-A3B9-CC24E6D84BF6}"/>
              </a:ext>
            </a:extLst>
          </p:cNvPr>
          <p:cNvCxnSpPr>
            <a:cxnSpLocks/>
            <a:stCxn id="6" idx="2"/>
            <a:endCxn id="41" idx="0"/>
          </p:cNvCxnSpPr>
          <p:nvPr/>
        </p:nvCxnSpPr>
        <p:spPr bwMode="auto">
          <a:xfrm>
            <a:off x="6372199" y="2889480"/>
            <a:ext cx="0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680A9B39-3268-4737-A69E-D8BCCA48DE2C}"/>
              </a:ext>
            </a:extLst>
          </p:cNvPr>
          <p:cNvSpPr txBox="1"/>
          <p:nvPr/>
        </p:nvSpPr>
        <p:spPr>
          <a:xfrm>
            <a:off x="2287143" y="2111078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810977DD-B0CD-4263-BE22-B8F25E992E71}"/>
              </a:ext>
            </a:extLst>
          </p:cNvPr>
          <p:cNvSpPr txBox="1"/>
          <p:nvPr/>
        </p:nvSpPr>
        <p:spPr>
          <a:xfrm>
            <a:off x="2286045" y="296020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122C34CF-B17E-457C-A360-AACD7A5CF3AD}"/>
              </a:ext>
            </a:extLst>
          </p:cNvPr>
          <p:cNvSpPr txBox="1"/>
          <p:nvPr/>
        </p:nvSpPr>
        <p:spPr>
          <a:xfrm>
            <a:off x="2283703" y="37938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252864-4DB4-4956-96D1-F1C0629E2373}"/>
              </a:ext>
            </a:extLst>
          </p:cNvPr>
          <p:cNvSpPr txBox="1"/>
          <p:nvPr/>
        </p:nvSpPr>
        <p:spPr>
          <a:xfrm>
            <a:off x="2281737" y="45853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45A1C2E9-4572-4F18-94D5-E107C750FFB5}"/>
              </a:ext>
            </a:extLst>
          </p:cNvPr>
          <p:cNvSpPr txBox="1"/>
          <p:nvPr/>
        </p:nvSpPr>
        <p:spPr>
          <a:xfrm>
            <a:off x="2277418" y="540582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49744BA5-E37E-4DFE-BFEC-5C46119BF199}"/>
              </a:ext>
            </a:extLst>
          </p:cNvPr>
          <p:cNvSpPr txBox="1"/>
          <p:nvPr/>
        </p:nvSpPr>
        <p:spPr>
          <a:xfrm>
            <a:off x="6364782" y="2098863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D6F3C9B9-E2A0-4A92-9078-0A1A6CF29B9C}"/>
              </a:ext>
            </a:extLst>
          </p:cNvPr>
          <p:cNvSpPr txBox="1"/>
          <p:nvPr/>
        </p:nvSpPr>
        <p:spPr>
          <a:xfrm>
            <a:off x="5184258" y="1661202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7274CFBC-408B-423D-B388-D8CC6766ABEE}"/>
              </a:ext>
            </a:extLst>
          </p:cNvPr>
          <p:cNvSpPr txBox="1"/>
          <p:nvPr/>
        </p:nvSpPr>
        <p:spPr>
          <a:xfrm>
            <a:off x="6592441" y="2950946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01063BD8-488F-4458-8725-99A9D25C84E0}"/>
              </a:ext>
            </a:extLst>
          </p:cNvPr>
          <p:cNvSpPr txBox="1"/>
          <p:nvPr/>
        </p:nvSpPr>
        <p:spPr>
          <a:xfrm>
            <a:off x="6590099" y="3784566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7CB1B298-DDB5-4777-B3D8-D70253CF030F}"/>
              </a:ext>
            </a:extLst>
          </p:cNvPr>
          <p:cNvSpPr txBox="1"/>
          <p:nvPr/>
        </p:nvSpPr>
        <p:spPr>
          <a:xfrm>
            <a:off x="6592057" y="4576007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6ED0BF20-5BE1-4A7F-AABD-884761C3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EFC4F-EB49-4C93-B2E7-59A7E4E57FCA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33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41" grpId="0" animBg="1"/>
      <p:bldP spid="42" grpId="0" animBg="1"/>
      <p:bldP spid="43" grpId="0"/>
      <p:bldP spid="95" grpId="0"/>
      <p:bldP spid="106" grpId="0"/>
      <p:bldP spid="49" grpId="0"/>
      <p:bldP spid="50" grpId="0"/>
      <p:bldP spid="51" grpId="0"/>
      <p:bldP spid="52" grpId="0"/>
      <p:bldP spid="53" grpId="0"/>
      <p:bldP spid="55" grpId="0"/>
      <p:bldP spid="57" grpId="0"/>
      <p:bldP spid="60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4" name="Text Box 1072"/>
          <p:cNvSpPr txBox="1">
            <a:spLocks noChangeArrowheads="1"/>
          </p:cNvSpPr>
          <p:nvPr/>
        </p:nvSpPr>
        <p:spPr bwMode="auto">
          <a:xfrm>
            <a:off x="4006686" y="203041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W </a:t>
            </a:r>
            <a:r>
              <a:rPr lang="hu-HU" i="1" dirty="0" err="1"/>
              <a:t>W</a:t>
            </a:r>
            <a:r>
              <a:rPr lang="hu-HU" i="1" dirty="0"/>
              <a:t> _</a:t>
            </a:r>
          </a:p>
        </p:txBody>
      </p:sp>
      <p:sp>
        <p:nvSpPr>
          <p:cNvPr id="5" name="Text Box 1072"/>
          <p:cNvSpPr txBox="1">
            <a:spLocks noChangeArrowheads="1"/>
          </p:cNvSpPr>
          <p:nvPr/>
        </p:nvSpPr>
        <p:spPr bwMode="auto">
          <a:xfrm>
            <a:off x="2218885" y="2492076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_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6" name="Text Box 1072"/>
          <p:cNvSpPr txBox="1">
            <a:spLocks noChangeArrowheads="1"/>
          </p:cNvSpPr>
          <p:nvPr/>
        </p:nvSpPr>
        <p:spPr bwMode="auto">
          <a:xfrm>
            <a:off x="5819285" y="2492076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W _ </a:t>
            </a:r>
            <a:r>
              <a:rPr lang="hu-HU" i="1" dirty="0" err="1"/>
              <a:t>W</a:t>
            </a:r>
            <a:r>
              <a:rPr lang="hu-HU" i="1" dirty="0"/>
              <a:t> </a:t>
            </a:r>
          </a:p>
        </p:txBody>
      </p:sp>
      <p:sp>
        <p:nvSpPr>
          <p:cNvPr id="9" name="Text Box 1072"/>
          <p:cNvSpPr txBox="1">
            <a:spLocks noChangeArrowheads="1"/>
          </p:cNvSpPr>
          <p:nvPr/>
        </p:nvSpPr>
        <p:spPr bwMode="auto">
          <a:xfrm>
            <a:off x="5819287" y="4178692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_  B W</a:t>
            </a:r>
          </a:p>
        </p:txBody>
      </p:sp>
      <p:sp>
        <p:nvSpPr>
          <p:cNvPr id="12" name="Text Box 1072"/>
          <p:cNvSpPr txBox="1">
            <a:spLocks noChangeArrowheads="1"/>
          </p:cNvSpPr>
          <p:nvPr/>
        </p:nvSpPr>
        <p:spPr bwMode="auto">
          <a:xfrm>
            <a:off x="2218885" y="4178692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_ W</a:t>
            </a:r>
          </a:p>
        </p:txBody>
      </p:sp>
      <p:sp>
        <p:nvSpPr>
          <p:cNvPr id="13" name="Text Box 1072"/>
          <p:cNvSpPr txBox="1">
            <a:spLocks noChangeArrowheads="1"/>
          </p:cNvSpPr>
          <p:nvPr/>
        </p:nvSpPr>
        <p:spPr bwMode="auto">
          <a:xfrm>
            <a:off x="2218884" y="3335384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 B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14" name="Text Box 1072"/>
          <p:cNvSpPr txBox="1">
            <a:spLocks noChangeArrowheads="1"/>
          </p:cNvSpPr>
          <p:nvPr/>
        </p:nvSpPr>
        <p:spPr bwMode="auto">
          <a:xfrm>
            <a:off x="2218884" y="4977642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W _</a:t>
            </a:r>
          </a:p>
        </p:txBody>
      </p:sp>
      <p:sp>
        <p:nvSpPr>
          <p:cNvPr id="15" name="Text Box 1072"/>
          <p:cNvSpPr txBox="1">
            <a:spLocks noChangeArrowheads="1"/>
          </p:cNvSpPr>
          <p:nvPr/>
        </p:nvSpPr>
        <p:spPr bwMode="auto">
          <a:xfrm>
            <a:off x="2218885" y="5791808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_ </a:t>
            </a:r>
            <a:r>
              <a:rPr lang="hu-HU" i="1" dirty="0" err="1"/>
              <a:t>W</a:t>
            </a:r>
            <a:r>
              <a:rPr lang="hu-HU" i="1" dirty="0"/>
              <a:t>  B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5462458" y="1901514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0000FF"/>
                </a:solidFill>
              </a:rPr>
              <a:t>start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566722" y="5776592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 err="1">
                <a:solidFill>
                  <a:srgbClr val="0033CC"/>
                </a:solidFill>
              </a:rPr>
              <a:t>cé</a:t>
            </a:r>
            <a:r>
              <a:rPr lang="en-US" b="0" i="1" dirty="0">
                <a:solidFill>
                  <a:srgbClr val="0033CC"/>
                </a:solidFill>
              </a:rPr>
              <a:t>l</a:t>
            </a:r>
          </a:p>
        </p:txBody>
      </p:sp>
      <p:cxnSp>
        <p:nvCxnSpPr>
          <p:cNvPr id="39" name="Egyenes összekötő nyíllal 38"/>
          <p:cNvCxnSpPr>
            <a:stCxn id="4" idx="1"/>
            <a:endCxn id="5" idx="0"/>
          </p:cNvCxnSpPr>
          <p:nvPr/>
        </p:nvCxnSpPr>
        <p:spPr bwMode="auto">
          <a:xfrm flipH="1">
            <a:off x="2892307" y="2261244"/>
            <a:ext cx="1114379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0" name="Egyenes összekötő nyíllal 39"/>
          <p:cNvCxnSpPr>
            <a:stCxn id="4" idx="3"/>
            <a:endCxn id="6" idx="0"/>
          </p:cNvCxnSpPr>
          <p:nvPr/>
        </p:nvCxnSpPr>
        <p:spPr bwMode="auto">
          <a:xfrm>
            <a:off x="5353530" y="2261244"/>
            <a:ext cx="1139177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6" name="Egyenes összekötő nyíllal 45"/>
          <p:cNvCxnSpPr>
            <a:stCxn id="5" idx="2"/>
            <a:endCxn id="13" idx="0"/>
          </p:cNvCxnSpPr>
          <p:nvPr/>
        </p:nvCxnSpPr>
        <p:spPr bwMode="auto">
          <a:xfrm flipH="1">
            <a:off x="2892306" y="2953741"/>
            <a:ext cx="1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2" name="Egyenes összekötő nyíllal 51"/>
          <p:cNvCxnSpPr>
            <a:stCxn id="13" idx="2"/>
            <a:endCxn id="12" idx="0"/>
          </p:cNvCxnSpPr>
          <p:nvPr/>
        </p:nvCxnSpPr>
        <p:spPr bwMode="auto">
          <a:xfrm>
            <a:off x="2892306" y="3797049"/>
            <a:ext cx="1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8" name="Egyenes összekötő nyíllal 57"/>
          <p:cNvCxnSpPr>
            <a:stCxn id="12" idx="2"/>
            <a:endCxn id="14" idx="0"/>
          </p:cNvCxnSpPr>
          <p:nvPr/>
        </p:nvCxnSpPr>
        <p:spPr bwMode="auto">
          <a:xfrm flipH="1">
            <a:off x="2892306" y="4640357"/>
            <a:ext cx="1" cy="3372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Egyenes összekötő nyíllal 63"/>
          <p:cNvCxnSpPr>
            <a:stCxn id="14" idx="2"/>
            <a:endCxn id="15" idx="0"/>
          </p:cNvCxnSpPr>
          <p:nvPr/>
        </p:nvCxnSpPr>
        <p:spPr bwMode="auto">
          <a:xfrm>
            <a:off x="2892306" y="5439307"/>
            <a:ext cx="1" cy="3525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Egyenes összekötő nyíllal 66"/>
          <p:cNvCxnSpPr>
            <a:stCxn id="12" idx="3"/>
            <a:endCxn id="9" idx="1"/>
          </p:cNvCxnSpPr>
          <p:nvPr/>
        </p:nvCxnSpPr>
        <p:spPr bwMode="auto">
          <a:xfrm>
            <a:off x="3565729" y="4409525"/>
            <a:ext cx="225355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Egyenes összekötő nyíllal 69"/>
          <p:cNvCxnSpPr>
            <a:stCxn id="5" idx="3"/>
            <a:endCxn id="6" idx="1"/>
          </p:cNvCxnSpPr>
          <p:nvPr/>
        </p:nvCxnSpPr>
        <p:spPr bwMode="auto">
          <a:xfrm>
            <a:off x="3565729" y="2722909"/>
            <a:ext cx="22535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9" name="Szövegdoboz 98"/>
          <p:cNvSpPr txBox="1"/>
          <p:nvPr/>
        </p:nvSpPr>
        <p:spPr>
          <a:xfrm>
            <a:off x="4510831" y="16453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0" name="Szövegdoboz 99"/>
          <p:cNvSpPr txBox="1"/>
          <p:nvPr/>
        </p:nvSpPr>
        <p:spPr>
          <a:xfrm>
            <a:off x="1793334" y="249118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1" name="Szövegdoboz 100"/>
          <p:cNvSpPr txBox="1"/>
          <p:nvPr/>
        </p:nvSpPr>
        <p:spPr>
          <a:xfrm>
            <a:off x="1821469" y="33211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2" name="Szövegdoboz 101"/>
          <p:cNvSpPr txBox="1"/>
          <p:nvPr/>
        </p:nvSpPr>
        <p:spPr>
          <a:xfrm>
            <a:off x="7237530" y="247711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3" name="Szövegdoboz 102"/>
          <p:cNvSpPr txBox="1"/>
          <p:nvPr/>
        </p:nvSpPr>
        <p:spPr>
          <a:xfrm>
            <a:off x="1835537" y="416524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4" name="Szövegdoboz 103"/>
          <p:cNvSpPr txBox="1"/>
          <p:nvPr/>
        </p:nvSpPr>
        <p:spPr>
          <a:xfrm>
            <a:off x="7237530" y="41793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5" name="Szövegdoboz 104"/>
          <p:cNvSpPr txBox="1"/>
          <p:nvPr/>
        </p:nvSpPr>
        <p:spPr>
          <a:xfrm>
            <a:off x="1821469" y="49811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6" name="Szövegdoboz 105"/>
          <p:cNvSpPr txBox="1"/>
          <p:nvPr/>
        </p:nvSpPr>
        <p:spPr>
          <a:xfrm>
            <a:off x="1821469" y="578302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09" name="Egyenes összekötő nyíllal 108"/>
          <p:cNvCxnSpPr/>
          <p:nvPr/>
        </p:nvCxnSpPr>
        <p:spPr bwMode="auto">
          <a:xfrm flipV="1">
            <a:off x="2878891" y="2254379"/>
            <a:ext cx="379827" cy="126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4" name="Egyenes összekötő nyíllal 113"/>
          <p:cNvCxnSpPr/>
          <p:nvPr/>
        </p:nvCxnSpPr>
        <p:spPr bwMode="auto">
          <a:xfrm flipH="1" flipV="1">
            <a:off x="6156663" y="2282514"/>
            <a:ext cx="349348" cy="961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3" name="Egyenes összekötő nyíllal 122"/>
          <p:cNvCxnSpPr/>
          <p:nvPr/>
        </p:nvCxnSpPr>
        <p:spPr bwMode="auto">
          <a:xfrm flipH="1" flipV="1">
            <a:off x="5399139" y="4302895"/>
            <a:ext cx="342310" cy="46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5" name="Egyenes összekötő nyíllal 124"/>
          <p:cNvCxnSpPr/>
          <p:nvPr/>
        </p:nvCxnSpPr>
        <p:spPr bwMode="auto">
          <a:xfrm flipH="1" flipV="1">
            <a:off x="2747597" y="2967143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8" name="Egyenes összekötő nyíllal 127"/>
          <p:cNvCxnSpPr/>
          <p:nvPr/>
        </p:nvCxnSpPr>
        <p:spPr bwMode="auto">
          <a:xfrm flipH="1" flipV="1">
            <a:off x="2717117" y="3836995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9" name="Egyenes összekötő nyíllal 128"/>
          <p:cNvCxnSpPr/>
          <p:nvPr/>
        </p:nvCxnSpPr>
        <p:spPr bwMode="auto">
          <a:xfrm flipH="1" flipV="1">
            <a:off x="2745253" y="5440713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0" name="Egyenes összekötő nyíllal 129"/>
          <p:cNvCxnSpPr/>
          <p:nvPr/>
        </p:nvCxnSpPr>
        <p:spPr bwMode="auto">
          <a:xfrm flipH="1" flipV="1">
            <a:off x="2756976" y="4650577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2" name="Szövegdoboz 41"/>
          <p:cNvSpPr txBox="1"/>
          <p:nvPr/>
        </p:nvSpPr>
        <p:spPr>
          <a:xfrm>
            <a:off x="4724401" y="5037928"/>
            <a:ext cx="4116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1" dirty="0">
                <a:solidFill>
                  <a:srgbClr val="FF0000"/>
                </a:solidFill>
              </a:rPr>
              <a:t>I(n)= </a:t>
            </a:r>
            <a:r>
              <a:rPr lang="hu-HU" b="0" dirty="0">
                <a:solidFill>
                  <a:srgbClr val="FF0000"/>
                </a:solidFill>
                <a:sym typeface="Symbol" pitchFamily="18" charset="2"/>
              </a:rPr>
              <a:t>hány fehér elem áll</a:t>
            </a:r>
          </a:p>
          <a:p>
            <a:r>
              <a:rPr lang="hu-HU" b="0" dirty="0">
                <a:solidFill>
                  <a:srgbClr val="FF0000"/>
                </a:solidFill>
                <a:sym typeface="Symbol" pitchFamily="18" charset="2"/>
              </a:rPr>
              <a:t>          a fekete után</a:t>
            </a:r>
            <a:endParaRPr lang="hu-HU" b="0" dirty="0">
              <a:solidFill>
                <a:srgbClr val="FF0000"/>
              </a:solidFill>
            </a:endParaRPr>
          </a:p>
        </p:txBody>
      </p:sp>
      <p:sp>
        <p:nvSpPr>
          <p:cNvPr id="43" name="Rectangle 1067"/>
          <p:cNvSpPr txBox="1">
            <a:spLocks noChangeArrowheads="1"/>
          </p:cNvSpPr>
          <p:nvPr/>
        </p:nvSpPr>
        <p:spPr>
          <a:xfrm>
            <a:off x="838200" y="342900"/>
            <a:ext cx="7772400" cy="1104900"/>
          </a:xfrm>
          <a:prstGeom prst="rect">
            <a:avLst/>
          </a:prstGeom>
          <a:noFill/>
        </p:spPr>
        <p:txBody>
          <a:bodyPr/>
          <a:lstStyle/>
          <a:p>
            <a:pPr lvl="0" algn="r">
              <a:defRPr/>
            </a:pPr>
            <a:r>
              <a:rPr lang="hu-HU" sz="3600" b="0" i="1" kern="0" dirty="0">
                <a:solidFill>
                  <a:schemeClr val="tx2"/>
                </a:solidFill>
              </a:rPr>
              <a:t>Előre tekintő gráfkeresés</a:t>
            </a:r>
            <a:endParaRPr lang="hu-HU" sz="3600" b="0" kern="0" dirty="0">
              <a:solidFill>
                <a:schemeClr val="tx2"/>
              </a:solidFill>
            </a:endParaRPr>
          </a:p>
        </p:txBody>
      </p:sp>
      <p:sp>
        <p:nvSpPr>
          <p:cNvPr id="44" name="Szövegdoboz 43"/>
          <p:cNvSpPr txBox="1"/>
          <p:nvPr/>
        </p:nvSpPr>
        <p:spPr>
          <a:xfrm>
            <a:off x="799620" y="968326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FF0000"/>
                </a:solidFill>
              </a:rPr>
              <a:t>f = I</a:t>
            </a:r>
            <a:endParaRPr lang="hu-HU" b="0" dirty="0">
              <a:solidFill>
                <a:srgbClr val="FF0000"/>
              </a:solidFill>
            </a:endParaRP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2F8C0DC1-EF33-42F5-BD05-8976F8343BC3}"/>
              </a:ext>
            </a:extLst>
          </p:cNvPr>
          <p:cNvSpPr txBox="1"/>
          <p:nvPr/>
        </p:nvSpPr>
        <p:spPr>
          <a:xfrm>
            <a:off x="2407651" y="2175339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B59CEA1F-C8E5-49D9-AF77-E1B4151CECBD}"/>
              </a:ext>
            </a:extLst>
          </p:cNvPr>
          <p:cNvSpPr txBox="1"/>
          <p:nvPr/>
        </p:nvSpPr>
        <p:spPr>
          <a:xfrm>
            <a:off x="2406553" y="302446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CE914039-5D71-4F50-9CA7-BBC6938B5277}"/>
              </a:ext>
            </a:extLst>
          </p:cNvPr>
          <p:cNvSpPr txBox="1"/>
          <p:nvPr/>
        </p:nvSpPr>
        <p:spPr>
          <a:xfrm>
            <a:off x="2404211" y="38580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3B2420BC-BB63-49C1-A845-A2CC72E3090E}"/>
              </a:ext>
            </a:extLst>
          </p:cNvPr>
          <p:cNvSpPr txBox="1"/>
          <p:nvPr/>
        </p:nvSpPr>
        <p:spPr>
          <a:xfrm>
            <a:off x="2402245" y="46496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2DE18356-E5DA-4C10-9434-EF94A9BEC642}"/>
              </a:ext>
            </a:extLst>
          </p:cNvPr>
          <p:cNvSpPr txBox="1"/>
          <p:nvPr/>
        </p:nvSpPr>
        <p:spPr>
          <a:xfrm>
            <a:off x="2397926" y="54700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3EFCCB92-A4A4-46BF-8652-BAE1E8DD9AD1}"/>
              </a:ext>
            </a:extLst>
          </p:cNvPr>
          <p:cNvSpPr txBox="1"/>
          <p:nvPr/>
        </p:nvSpPr>
        <p:spPr>
          <a:xfrm>
            <a:off x="6485290" y="2163124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EC5E2758-7051-44DA-9A5A-3BFFBCE92C80}"/>
              </a:ext>
            </a:extLst>
          </p:cNvPr>
          <p:cNvSpPr txBox="1"/>
          <p:nvPr/>
        </p:nvSpPr>
        <p:spPr>
          <a:xfrm>
            <a:off x="5224106" y="1701459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C19CFA5C-26D7-445B-B72C-0E116A62FD11}"/>
              </a:ext>
            </a:extLst>
          </p:cNvPr>
          <p:cNvSpPr txBox="1"/>
          <p:nvPr/>
        </p:nvSpPr>
        <p:spPr>
          <a:xfrm>
            <a:off x="5447481" y="390481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7FBF1662-9B15-417C-B4B3-ED091465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EFC4F-EB49-4C93-B2E7-59A7E4E57FCA}" type="slidenum">
              <a:rPr lang="hu-HU" smtClean="0"/>
              <a:pPr>
                <a:defRPr/>
              </a:pPr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72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2" grpId="0" animBg="1"/>
      <p:bldP spid="13" grpId="0" animBg="1"/>
      <p:bldP spid="14" grpId="0" animBg="1"/>
      <p:bldP spid="15" grpId="0" animBg="1"/>
      <p:bldP spid="35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41" grpId="0"/>
      <p:bldP spid="45" grpId="0"/>
      <p:bldP spid="47" grpId="0"/>
      <p:bldP spid="48" grpId="0"/>
      <p:bldP spid="49" grpId="0"/>
      <p:bldP spid="50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4" name="Text Box 1072"/>
          <p:cNvSpPr txBox="1">
            <a:spLocks noChangeArrowheads="1"/>
          </p:cNvSpPr>
          <p:nvPr/>
        </p:nvSpPr>
        <p:spPr bwMode="auto">
          <a:xfrm>
            <a:off x="3995112" y="2201730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W </a:t>
            </a:r>
            <a:r>
              <a:rPr lang="hu-HU" i="1" dirty="0" err="1"/>
              <a:t>W</a:t>
            </a:r>
            <a:r>
              <a:rPr lang="hu-HU" i="1" dirty="0"/>
              <a:t> _</a:t>
            </a:r>
          </a:p>
        </p:txBody>
      </p:sp>
      <p:sp>
        <p:nvSpPr>
          <p:cNvPr id="5" name="Text Box 1072"/>
          <p:cNvSpPr txBox="1">
            <a:spLocks noChangeArrowheads="1"/>
          </p:cNvSpPr>
          <p:nvPr/>
        </p:nvSpPr>
        <p:spPr bwMode="auto">
          <a:xfrm>
            <a:off x="2207311" y="2663395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_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6" name="Text Box 1072"/>
          <p:cNvSpPr txBox="1">
            <a:spLocks noChangeArrowheads="1"/>
          </p:cNvSpPr>
          <p:nvPr/>
        </p:nvSpPr>
        <p:spPr bwMode="auto">
          <a:xfrm>
            <a:off x="5807711" y="2663395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W _ </a:t>
            </a:r>
            <a:r>
              <a:rPr lang="hu-HU" i="1" dirty="0" err="1"/>
              <a:t>W</a:t>
            </a:r>
            <a:r>
              <a:rPr lang="hu-HU" i="1" dirty="0"/>
              <a:t> </a:t>
            </a:r>
          </a:p>
        </p:txBody>
      </p:sp>
      <p:sp>
        <p:nvSpPr>
          <p:cNvPr id="7" name="Text Box 1072"/>
          <p:cNvSpPr txBox="1">
            <a:spLocks noChangeArrowheads="1"/>
          </p:cNvSpPr>
          <p:nvPr/>
        </p:nvSpPr>
        <p:spPr bwMode="auto">
          <a:xfrm>
            <a:off x="5807713" y="435001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_  B W</a:t>
            </a:r>
          </a:p>
        </p:txBody>
      </p:sp>
      <p:sp>
        <p:nvSpPr>
          <p:cNvPr id="8" name="Text Box 1072"/>
          <p:cNvSpPr txBox="1">
            <a:spLocks noChangeArrowheads="1"/>
          </p:cNvSpPr>
          <p:nvPr/>
        </p:nvSpPr>
        <p:spPr bwMode="auto">
          <a:xfrm>
            <a:off x="2207311" y="435001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_ W</a:t>
            </a:r>
          </a:p>
        </p:txBody>
      </p:sp>
      <p:sp>
        <p:nvSpPr>
          <p:cNvPr id="9" name="Text Box 1072"/>
          <p:cNvSpPr txBox="1">
            <a:spLocks noChangeArrowheads="1"/>
          </p:cNvSpPr>
          <p:nvPr/>
        </p:nvSpPr>
        <p:spPr bwMode="auto">
          <a:xfrm>
            <a:off x="2207310" y="3506703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 B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10" name="Text Box 1072"/>
          <p:cNvSpPr txBox="1">
            <a:spLocks noChangeArrowheads="1"/>
          </p:cNvSpPr>
          <p:nvPr/>
        </p:nvSpPr>
        <p:spPr bwMode="auto">
          <a:xfrm>
            <a:off x="2207310" y="514896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W _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5450884" y="2072833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0000FF"/>
                </a:solidFill>
              </a:rPr>
              <a:t>start</a:t>
            </a:r>
          </a:p>
        </p:txBody>
      </p:sp>
      <p:cxnSp>
        <p:nvCxnSpPr>
          <p:cNvPr id="13" name="Egyenes összekötő nyíllal 12"/>
          <p:cNvCxnSpPr>
            <a:stCxn id="4" idx="1"/>
            <a:endCxn id="5" idx="0"/>
          </p:cNvCxnSpPr>
          <p:nvPr/>
        </p:nvCxnSpPr>
        <p:spPr bwMode="auto">
          <a:xfrm flipH="1">
            <a:off x="2880733" y="2432563"/>
            <a:ext cx="1114379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Egyenes összekötő nyíllal 13"/>
          <p:cNvCxnSpPr>
            <a:stCxn id="4" idx="3"/>
            <a:endCxn id="6" idx="0"/>
          </p:cNvCxnSpPr>
          <p:nvPr/>
        </p:nvCxnSpPr>
        <p:spPr bwMode="auto">
          <a:xfrm>
            <a:off x="5341956" y="2432563"/>
            <a:ext cx="1139177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Egyenes összekötő nyíllal 14"/>
          <p:cNvCxnSpPr>
            <a:stCxn id="5" idx="2"/>
            <a:endCxn id="9" idx="0"/>
          </p:cNvCxnSpPr>
          <p:nvPr/>
        </p:nvCxnSpPr>
        <p:spPr bwMode="auto">
          <a:xfrm flipH="1">
            <a:off x="2880732" y="3125060"/>
            <a:ext cx="1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" name="Egyenes összekötő nyíllal 15"/>
          <p:cNvCxnSpPr>
            <a:stCxn id="9" idx="2"/>
            <a:endCxn id="8" idx="0"/>
          </p:cNvCxnSpPr>
          <p:nvPr/>
        </p:nvCxnSpPr>
        <p:spPr bwMode="auto">
          <a:xfrm>
            <a:off x="2880732" y="3968368"/>
            <a:ext cx="1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Egyenes összekötő nyíllal 16"/>
          <p:cNvCxnSpPr>
            <a:stCxn id="8" idx="2"/>
            <a:endCxn id="10" idx="0"/>
          </p:cNvCxnSpPr>
          <p:nvPr/>
        </p:nvCxnSpPr>
        <p:spPr bwMode="auto">
          <a:xfrm flipH="1">
            <a:off x="2880732" y="4811676"/>
            <a:ext cx="1" cy="3372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Egyenes összekötő nyíllal 18"/>
          <p:cNvCxnSpPr>
            <a:stCxn id="8" idx="3"/>
            <a:endCxn id="7" idx="1"/>
          </p:cNvCxnSpPr>
          <p:nvPr/>
        </p:nvCxnSpPr>
        <p:spPr bwMode="auto">
          <a:xfrm>
            <a:off x="3554155" y="4580844"/>
            <a:ext cx="225355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Egyenes összekötő nyíllal 19"/>
          <p:cNvCxnSpPr>
            <a:stCxn id="5" idx="3"/>
            <a:endCxn id="6" idx="1"/>
          </p:cNvCxnSpPr>
          <p:nvPr/>
        </p:nvCxnSpPr>
        <p:spPr bwMode="auto">
          <a:xfrm>
            <a:off x="3554155" y="2894228"/>
            <a:ext cx="22535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Szövegdoboz 24"/>
          <p:cNvSpPr txBox="1"/>
          <p:nvPr/>
        </p:nvSpPr>
        <p:spPr>
          <a:xfrm>
            <a:off x="4391616" y="181728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0+2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1486338" y="2662504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1+2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1486338" y="350656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2+</a:t>
            </a:r>
            <a:r>
              <a:rPr lang="hu-HU" dirty="0" err="1">
                <a:solidFill>
                  <a:srgbClr val="FF0000"/>
                </a:solidFill>
              </a:rPr>
              <a:t>2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7225956" y="2648436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1+2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486338" y="433656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3+1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7225956" y="4350627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3+1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1486338" y="5152486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4+1</a:t>
            </a:r>
          </a:p>
        </p:txBody>
      </p:sp>
      <p:cxnSp>
        <p:nvCxnSpPr>
          <p:cNvPr id="33" name="Egyenes összekötő nyíllal 32"/>
          <p:cNvCxnSpPr/>
          <p:nvPr/>
        </p:nvCxnSpPr>
        <p:spPr bwMode="auto">
          <a:xfrm flipV="1">
            <a:off x="2867317" y="2425698"/>
            <a:ext cx="379827" cy="126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4" name="Egyenes összekötő nyíllal 33"/>
          <p:cNvCxnSpPr/>
          <p:nvPr/>
        </p:nvCxnSpPr>
        <p:spPr bwMode="auto">
          <a:xfrm flipH="1" flipV="1">
            <a:off x="6145089" y="2453833"/>
            <a:ext cx="349348" cy="961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6" name="Egyenes összekötő nyíllal 35"/>
          <p:cNvCxnSpPr/>
          <p:nvPr/>
        </p:nvCxnSpPr>
        <p:spPr bwMode="auto">
          <a:xfrm flipH="1" flipV="1">
            <a:off x="2736023" y="3138462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7" name="Egyenes összekötő nyíllal 36"/>
          <p:cNvCxnSpPr/>
          <p:nvPr/>
        </p:nvCxnSpPr>
        <p:spPr bwMode="auto">
          <a:xfrm flipH="1" flipV="1">
            <a:off x="2705543" y="4008314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9" name="Egyenes összekötő nyíllal 38"/>
          <p:cNvCxnSpPr/>
          <p:nvPr/>
        </p:nvCxnSpPr>
        <p:spPr bwMode="auto">
          <a:xfrm flipH="1" flipV="1">
            <a:off x="2745402" y="4821896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0" name="Rectangle 1067"/>
          <p:cNvSpPr txBox="1">
            <a:spLocks noChangeArrowheads="1"/>
          </p:cNvSpPr>
          <p:nvPr/>
        </p:nvSpPr>
        <p:spPr>
          <a:xfrm>
            <a:off x="838200" y="342900"/>
            <a:ext cx="7772400" cy="110490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r>
              <a:rPr lang="hu-HU" sz="3600" b="0" i="1" kern="0" dirty="0">
                <a:solidFill>
                  <a:schemeClr val="tx2"/>
                </a:solidFill>
              </a:rPr>
              <a:t>A algoritmus</a:t>
            </a:r>
            <a:endParaRPr lang="hu-HU" sz="3600" b="0" kern="0" dirty="0">
              <a:solidFill>
                <a:schemeClr val="tx2"/>
              </a:solidFill>
            </a:endParaRPr>
          </a:p>
          <a:p>
            <a:pPr lvl="0" algn="r">
              <a:defRPr/>
            </a:pPr>
            <a:r>
              <a:rPr lang="en-US" sz="3600" b="0" i="1" kern="0" dirty="0">
                <a:solidFill>
                  <a:schemeClr val="tx2"/>
                </a:solidFill>
              </a:rPr>
              <a:t> </a:t>
            </a:r>
            <a:endParaRPr kumimoji="0" lang="en-US" sz="3600" b="0" i="0" u="none" strike="noStrike" kern="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" name="Text Box 1072"/>
          <p:cNvSpPr txBox="1">
            <a:spLocks noChangeArrowheads="1"/>
          </p:cNvSpPr>
          <p:nvPr/>
        </p:nvSpPr>
        <p:spPr bwMode="auto">
          <a:xfrm>
            <a:off x="5807711" y="3506703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 W B W</a:t>
            </a:r>
          </a:p>
        </p:txBody>
      </p:sp>
      <p:sp>
        <p:nvSpPr>
          <p:cNvPr id="42" name="Text Box 1072"/>
          <p:cNvSpPr txBox="1">
            <a:spLocks noChangeArrowheads="1"/>
          </p:cNvSpPr>
          <p:nvPr/>
        </p:nvSpPr>
        <p:spPr bwMode="auto">
          <a:xfrm>
            <a:off x="5807711" y="514896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</a:t>
            </a:r>
            <a:r>
              <a:rPr lang="hu-HU" i="1" dirty="0" err="1"/>
              <a:t>W</a:t>
            </a:r>
            <a:r>
              <a:rPr lang="hu-HU" i="1" dirty="0"/>
              <a:t> B _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5048927" y="5136072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 err="1">
                <a:solidFill>
                  <a:srgbClr val="0033CC"/>
                </a:solidFill>
              </a:rPr>
              <a:t>cé</a:t>
            </a:r>
            <a:r>
              <a:rPr lang="en-US" b="0" i="1" dirty="0">
                <a:solidFill>
                  <a:srgbClr val="0033CC"/>
                </a:solidFill>
              </a:rPr>
              <a:t>l</a:t>
            </a:r>
          </a:p>
        </p:txBody>
      </p:sp>
      <p:cxnSp>
        <p:nvCxnSpPr>
          <p:cNvPr id="48" name="Egyenes összekötő nyíllal 47"/>
          <p:cNvCxnSpPr>
            <a:cxnSpLocks/>
            <a:stCxn id="6" idx="2"/>
            <a:endCxn id="41" idx="0"/>
          </p:cNvCxnSpPr>
          <p:nvPr/>
        </p:nvCxnSpPr>
        <p:spPr bwMode="auto">
          <a:xfrm>
            <a:off x="6481133" y="3125060"/>
            <a:ext cx="0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4" name="Egyenes összekötő nyíllal 53"/>
          <p:cNvCxnSpPr>
            <a:stCxn id="41" idx="2"/>
            <a:endCxn id="7" idx="0"/>
          </p:cNvCxnSpPr>
          <p:nvPr/>
        </p:nvCxnSpPr>
        <p:spPr bwMode="auto">
          <a:xfrm>
            <a:off x="6481133" y="3968368"/>
            <a:ext cx="2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Egyenes összekötő nyíllal 73"/>
          <p:cNvCxnSpPr>
            <a:stCxn id="7" idx="2"/>
            <a:endCxn id="42" idx="0"/>
          </p:cNvCxnSpPr>
          <p:nvPr/>
        </p:nvCxnSpPr>
        <p:spPr bwMode="auto">
          <a:xfrm flipH="1">
            <a:off x="6481133" y="4811676"/>
            <a:ext cx="2" cy="3372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Szövegdoboz 94"/>
          <p:cNvSpPr txBox="1"/>
          <p:nvPr/>
        </p:nvSpPr>
        <p:spPr>
          <a:xfrm>
            <a:off x="7209544" y="3504221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2+1</a:t>
            </a:r>
          </a:p>
        </p:txBody>
      </p:sp>
      <p:cxnSp>
        <p:nvCxnSpPr>
          <p:cNvPr id="102" name="Egyenes összekötő nyíllal 101"/>
          <p:cNvCxnSpPr>
            <a:stCxn id="7" idx="1"/>
            <a:endCxn id="8" idx="3"/>
          </p:cNvCxnSpPr>
          <p:nvPr/>
        </p:nvCxnSpPr>
        <p:spPr bwMode="auto">
          <a:xfrm flipH="1">
            <a:off x="3554155" y="4580844"/>
            <a:ext cx="225355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6" name="Szövegdoboz 105"/>
          <p:cNvSpPr txBox="1"/>
          <p:nvPr/>
        </p:nvSpPr>
        <p:spPr>
          <a:xfrm>
            <a:off x="7209544" y="5136073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4+0</a:t>
            </a:r>
          </a:p>
        </p:txBody>
      </p:sp>
      <p:cxnSp>
        <p:nvCxnSpPr>
          <p:cNvPr id="114" name="Egyenes összekötő nyíllal 113"/>
          <p:cNvCxnSpPr>
            <a:stCxn id="6" idx="1"/>
            <a:endCxn id="5" idx="3"/>
          </p:cNvCxnSpPr>
          <p:nvPr/>
        </p:nvCxnSpPr>
        <p:spPr bwMode="auto">
          <a:xfrm flipH="1">
            <a:off x="3554155" y="2894228"/>
            <a:ext cx="22535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Szövegdoboz 57"/>
          <p:cNvSpPr txBox="1"/>
          <p:nvPr/>
        </p:nvSpPr>
        <p:spPr>
          <a:xfrm>
            <a:off x="799620" y="968326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FF0000"/>
                </a:solidFill>
              </a:rPr>
              <a:t>f = g + I</a:t>
            </a:r>
            <a:endParaRPr lang="hu-HU" b="0" dirty="0">
              <a:solidFill>
                <a:srgbClr val="FF0000"/>
              </a:solidFill>
            </a:endParaRP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AC2827A7-957C-4B93-90F5-7058C70EEAB8}"/>
              </a:ext>
            </a:extLst>
          </p:cNvPr>
          <p:cNvSpPr txBox="1"/>
          <p:nvPr/>
        </p:nvSpPr>
        <p:spPr>
          <a:xfrm>
            <a:off x="2396077" y="2346658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9DC71C26-2D8C-43BF-8D66-0701D829D6AE}"/>
              </a:ext>
            </a:extLst>
          </p:cNvPr>
          <p:cNvSpPr txBox="1"/>
          <p:nvPr/>
        </p:nvSpPr>
        <p:spPr>
          <a:xfrm>
            <a:off x="2394979" y="31957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5305D927-FC7A-4582-8C08-3C41C0ECBB30}"/>
              </a:ext>
            </a:extLst>
          </p:cNvPr>
          <p:cNvSpPr txBox="1"/>
          <p:nvPr/>
        </p:nvSpPr>
        <p:spPr>
          <a:xfrm>
            <a:off x="2392637" y="402940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EAB9ED23-8FEA-408C-9A8D-02D4C627F146}"/>
              </a:ext>
            </a:extLst>
          </p:cNvPr>
          <p:cNvSpPr txBox="1"/>
          <p:nvPr/>
        </p:nvSpPr>
        <p:spPr>
          <a:xfrm>
            <a:off x="2390671" y="48209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8DB83396-DB3A-4DDD-87E1-ACFBEB8BA5B3}"/>
              </a:ext>
            </a:extLst>
          </p:cNvPr>
          <p:cNvSpPr txBox="1"/>
          <p:nvPr/>
        </p:nvSpPr>
        <p:spPr>
          <a:xfrm>
            <a:off x="6473716" y="2334443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9B42AF90-4ABE-4B85-ABD2-6CBED9A067F5}"/>
              </a:ext>
            </a:extLst>
          </p:cNvPr>
          <p:cNvSpPr txBox="1"/>
          <p:nvPr/>
        </p:nvSpPr>
        <p:spPr>
          <a:xfrm>
            <a:off x="5293192" y="1896782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53" name="Egyenes összekötő nyíllal 52">
            <a:extLst>
              <a:ext uri="{FF2B5EF4-FFF2-40B4-BE49-F238E27FC236}">
                <a16:creationId xmlns:a16="http://schemas.microsoft.com/office/drawing/2014/main" id="{3D991363-7059-4013-83A2-DC7B58C9CAF5}"/>
              </a:ext>
            </a:extLst>
          </p:cNvPr>
          <p:cNvCxnSpPr/>
          <p:nvPr/>
        </p:nvCxnSpPr>
        <p:spPr bwMode="auto">
          <a:xfrm flipV="1">
            <a:off x="6586752" y="4000632"/>
            <a:ext cx="14067" cy="3235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5" name="Egyenes összekötő nyíllal 54">
            <a:extLst>
              <a:ext uri="{FF2B5EF4-FFF2-40B4-BE49-F238E27FC236}">
                <a16:creationId xmlns:a16="http://schemas.microsoft.com/office/drawing/2014/main" id="{30DC5625-A218-4479-8CF0-A0ADAA9A0FC3}"/>
              </a:ext>
            </a:extLst>
          </p:cNvPr>
          <p:cNvCxnSpPr/>
          <p:nvPr/>
        </p:nvCxnSpPr>
        <p:spPr bwMode="auto">
          <a:xfrm flipH="1" flipV="1">
            <a:off x="6607858" y="3163604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6" name="Egyenes összekötő nyíllal 55">
            <a:extLst>
              <a:ext uri="{FF2B5EF4-FFF2-40B4-BE49-F238E27FC236}">
                <a16:creationId xmlns:a16="http://schemas.microsoft.com/office/drawing/2014/main" id="{23F5A6D7-E8D8-4D48-BC2F-2FAC0587C297}"/>
              </a:ext>
            </a:extLst>
          </p:cNvPr>
          <p:cNvCxnSpPr/>
          <p:nvPr/>
        </p:nvCxnSpPr>
        <p:spPr bwMode="auto">
          <a:xfrm flipV="1">
            <a:off x="6640678" y="4828281"/>
            <a:ext cx="14067" cy="3235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226C56A6-8989-4377-B515-5F44B3676C90}"/>
              </a:ext>
            </a:extLst>
          </p:cNvPr>
          <p:cNvSpPr txBox="1"/>
          <p:nvPr/>
        </p:nvSpPr>
        <p:spPr>
          <a:xfrm>
            <a:off x="6684651" y="3211584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7EF9AFBE-1681-4660-ACBA-3886C8C68724}"/>
              </a:ext>
            </a:extLst>
          </p:cNvPr>
          <p:cNvSpPr txBox="1"/>
          <p:nvPr/>
        </p:nvSpPr>
        <p:spPr>
          <a:xfrm>
            <a:off x="6682309" y="4045204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1A3FDDD8-FDC9-440B-ACC8-18340CC25127}"/>
              </a:ext>
            </a:extLst>
          </p:cNvPr>
          <p:cNvSpPr txBox="1"/>
          <p:nvPr/>
        </p:nvSpPr>
        <p:spPr>
          <a:xfrm>
            <a:off x="6684267" y="4836645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654E0660-FF27-4B58-A9EC-78278561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EFC4F-EB49-4C93-B2E7-59A7E4E57FCA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508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6" grpId="0"/>
      <p:bldP spid="27" grpId="0"/>
      <p:bldP spid="28" grpId="0"/>
      <p:bldP spid="29" grpId="0"/>
      <p:bldP spid="30" grpId="0"/>
      <p:bldP spid="31" grpId="0"/>
      <p:bldP spid="41" grpId="0" animBg="1"/>
      <p:bldP spid="42" grpId="0" animBg="1"/>
      <p:bldP spid="43" grpId="0"/>
      <p:bldP spid="95" grpId="0"/>
      <p:bldP spid="106" grpId="0"/>
      <p:bldP spid="45" grpId="0"/>
      <p:bldP spid="46" grpId="0"/>
      <p:bldP spid="47" grpId="0"/>
      <p:bldP spid="49" grpId="0"/>
      <p:bldP spid="51" grpId="0"/>
      <p:bldP spid="57" grpId="0"/>
      <p:bldP spid="59" grpId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4" name="Text Box 1072"/>
          <p:cNvSpPr txBox="1">
            <a:spLocks noChangeArrowheads="1"/>
          </p:cNvSpPr>
          <p:nvPr/>
        </p:nvSpPr>
        <p:spPr bwMode="auto">
          <a:xfrm>
            <a:off x="4064560" y="2224880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W </a:t>
            </a:r>
            <a:r>
              <a:rPr lang="hu-HU" i="1" dirty="0" err="1"/>
              <a:t>W</a:t>
            </a:r>
            <a:r>
              <a:rPr lang="hu-HU" i="1" dirty="0"/>
              <a:t> _</a:t>
            </a:r>
          </a:p>
        </p:txBody>
      </p:sp>
      <p:sp>
        <p:nvSpPr>
          <p:cNvPr id="5" name="Text Box 1072"/>
          <p:cNvSpPr txBox="1">
            <a:spLocks noChangeArrowheads="1"/>
          </p:cNvSpPr>
          <p:nvPr/>
        </p:nvSpPr>
        <p:spPr bwMode="auto">
          <a:xfrm>
            <a:off x="2276759" y="2686545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_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6" name="Text Box 1072"/>
          <p:cNvSpPr txBox="1">
            <a:spLocks noChangeArrowheads="1"/>
          </p:cNvSpPr>
          <p:nvPr/>
        </p:nvSpPr>
        <p:spPr bwMode="auto">
          <a:xfrm>
            <a:off x="5877159" y="2686545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W _ </a:t>
            </a:r>
            <a:r>
              <a:rPr lang="hu-HU" i="1" dirty="0" err="1"/>
              <a:t>W</a:t>
            </a:r>
            <a:r>
              <a:rPr lang="hu-HU" i="1" dirty="0"/>
              <a:t> </a:t>
            </a:r>
          </a:p>
        </p:txBody>
      </p:sp>
      <p:sp>
        <p:nvSpPr>
          <p:cNvPr id="7" name="Text Box 1072"/>
          <p:cNvSpPr txBox="1">
            <a:spLocks noChangeArrowheads="1"/>
          </p:cNvSpPr>
          <p:nvPr/>
        </p:nvSpPr>
        <p:spPr bwMode="auto">
          <a:xfrm>
            <a:off x="5877161" y="437316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_  B W</a:t>
            </a:r>
          </a:p>
        </p:txBody>
      </p:sp>
      <p:sp>
        <p:nvSpPr>
          <p:cNvPr id="8" name="Text Box 1072"/>
          <p:cNvSpPr txBox="1">
            <a:spLocks noChangeArrowheads="1"/>
          </p:cNvSpPr>
          <p:nvPr/>
        </p:nvSpPr>
        <p:spPr bwMode="auto">
          <a:xfrm>
            <a:off x="2276759" y="437316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_ W</a:t>
            </a:r>
          </a:p>
        </p:txBody>
      </p:sp>
      <p:sp>
        <p:nvSpPr>
          <p:cNvPr id="9" name="Text Box 1072"/>
          <p:cNvSpPr txBox="1">
            <a:spLocks noChangeArrowheads="1"/>
          </p:cNvSpPr>
          <p:nvPr/>
        </p:nvSpPr>
        <p:spPr bwMode="auto">
          <a:xfrm>
            <a:off x="2276758" y="3529853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 B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520332" y="2095983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0000FF"/>
                </a:solidFill>
              </a:rPr>
              <a:t>start</a:t>
            </a:r>
          </a:p>
        </p:txBody>
      </p:sp>
      <p:cxnSp>
        <p:nvCxnSpPr>
          <p:cNvPr id="13" name="Egyenes összekötő nyíllal 12"/>
          <p:cNvCxnSpPr>
            <a:stCxn id="4" idx="1"/>
            <a:endCxn id="5" idx="0"/>
          </p:cNvCxnSpPr>
          <p:nvPr/>
        </p:nvCxnSpPr>
        <p:spPr bwMode="auto">
          <a:xfrm flipH="1">
            <a:off x="2950181" y="2455713"/>
            <a:ext cx="1114379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Egyenes összekötő nyíllal 13"/>
          <p:cNvCxnSpPr>
            <a:stCxn id="4" idx="3"/>
            <a:endCxn id="6" idx="0"/>
          </p:cNvCxnSpPr>
          <p:nvPr/>
        </p:nvCxnSpPr>
        <p:spPr bwMode="auto">
          <a:xfrm>
            <a:off x="5411404" y="2455713"/>
            <a:ext cx="1139177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Egyenes összekötő nyíllal 14"/>
          <p:cNvCxnSpPr>
            <a:stCxn id="5" idx="2"/>
            <a:endCxn id="9" idx="0"/>
          </p:cNvCxnSpPr>
          <p:nvPr/>
        </p:nvCxnSpPr>
        <p:spPr bwMode="auto">
          <a:xfrm flipH="1">
            <a:off x="2950180" y="3148210"/>
            <a:ext cx="1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Egyenes összekötő nyíllal 19"/>
          <p:cNvCxnSpPr>
            <a:stCxn id="5" idx="3"/>
            <a:endCxn id="6" idx="1"/>
          </p:cNvCxnSpPr>
          <p:nvPr/>
        </p:nvCxnSpPr>
        <p:spPr bwMode="auto">
          <a:xfrm>
            <a:off x="3623603" y="2917378"/>
            <a:ext cx="22535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Szövegdoboz 24"/>
          <p:cNvSpPr txBox="1"/>
          <p:nvPr/>
        </p:nvSpPr>
        <p:spPr>
          <a:xfrm>
            <a:off x="4440731" y="182703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0+4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1555786" y="2685654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1+4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1555786" y="352971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2+4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7295404" y="2671586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1+4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555786" y="435971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4+2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7295404" y="4373777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3+2</a:t>
            </a:r>
          </a:p>
        </p:txBody>
      </p:sp>
      <p:cxnSp>
        <p:nvCxnSpPr>
          <p:cNvPr id="33" name="Egyenes összekötő nyíllal 32"/>
          <p:cNvCxnSpPr/>
          <p:nvPr/>
        </p:nvCxnSpPr>
        <p:spPr bwMode="auto">
          <a:xfrm flipV="1">
            <a:off x="2936765" y="2448848"/>
            <a:ext cx="379827" cy="126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4" name="Egyenes összekötő nyíllal 33"/>
          <p:cNvCxnSpPr/>
          <p:nvPr/>
        </p:nvCxnSpPr>
        <p:spPr bwMode="auto">
          <a:xfrm flipH="1" flipV="1">
            <a:off x="6214537" y="2476983"/>
            <a:ext cx="349348" cy="961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6" name="Egyenes összekötő nyíllal 35"/>
          <p:cNvCxnSpPr/>
          <p:nvPr/>
        </p:nvCxnSpPr>
        <p:spPr bwMode="auto">
          <a:xfrm flipH="1" flipV="1">
            <a:off x="2805471" y="3161612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7" name="Egyenes összekötő nyíllal 36"/>
          <p:cNvCxnSpPr/>
          <p:nvPr/>
        </p:nvCxnSpPr>
        <p:spPr bwMode="auto">
          <a:xfrm>
            <a:off x="3694075" y="4472251"/>
            <a:ext cx="297766" cy="23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0" name="Rectangle 1067"/>
          <p:cNvSpPr txBox="1">
            <a:spLocks noChangeArrowheads="1"/>
          </p:cNvSpPr>
          <p:nvPr/>
        </p:nvSpPr>
        <p:spPr>
          <a:xfrm>
            <a:off x="838200" y="342900"/>
            <a:ext cx="7772400" cy="110490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r>
              <a:rPr lang="hu-HU" sz="3600" b="0" i="1" kern="0" dirty="0">
                <a:solidFill>
                  <a:schemeClr val="tx2"/>
                </a:solidFill>
              </a:rPr>
              <a:t>A algoritmus</a:t>
            </a:r>
            <a:endParaRPr lang="hu-HU" sz="3600" b="0" kern="0" dirty="0">
              <a:solidFill>
                <a:schemeClr val="tx2"/>
              </a:solidFill>
            </a:endParaRPr>
          </a:p>
          <a:p>
            <a:pPr lvl="0" algn="r">
              <a:defRPr/>
            </a:pPr>
            <a:r>
              <a:rPr lang="en-US" sz="3600" b="0" i="1" kern="0" dirty="0">
                <a:solidFill>
                  <a:schemeClr val="tx2"/>
                </a:solidFill>
              </a:rPr>
              <a:t> </a:t>
            </a:r>
            <a:endParaRPr lang="en-US" sz="3600" b="0" kern="0" dirty="0">
              <a:solidFill>
                <a:schemeClr val="tx2"/>
              </a:solidFill>
            </a:endParaRPr>
          </a:p>
        </p:txBody>
      </p:sp>
      <p:sp>
        <p:nvSpPr>
          <p:cNvPr id="41" name="Text Box 1072"/>
          <p:cNvSpPr txBox="1">
            <a:spLocks noChangeArrowheads="1"/>
          </p:cNvSpPr>
          <p:nvPr/>
        </p:nvSpPr>
        <p:spPr bwMode="auto">
          <a:xfrm>
            <a:off x="5877159" y="3529853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 W B W</a:t>
            </a:r>
          </a:p>
        </p:txBody>
      </p:sp>
      <p:sp>
        <p:nvSpPr>
          <p:cNvPr id="42" name="Text Box 1072"/>
          <p:cNvSpPr txBox="1">
            <a:spLocks noChangeArrowheads="1"/>
          </p:cNvSpPr>
          <p:nvPr/>
        </p:nvSpPr>
        <p:spPr bwMode="auto">
          <a:xfrm>
            <a:off x="5877159" y="517211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</a:t>
            </a:r>
            <a:r>
              <a:rPr lang="hu-HU" i="1" dirty="0" err="1"/>
              <a:t>W</a:t>
            </a:r>
            <a:r>
              <a:rPr lang="hu-HU" i="1" dirty="0"/>
              <a:t> B _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4996995" y="5172111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 err="1">
                <a:solidFill>
                  <a:srgbClr val="0033CC"/>
                </a:solidFill>
              </a:rPr>
              <a:t>cé</a:t>
            </a:r>
            <a:r>
              <a:rPr lang="en-US" b="0" i="1" dirty="0">
                <a:solidFill>
                  <a:srgbClr val="0033CC"/>
                </a:solidFill>
              </a:rPr>
              <a:t>l</a:t>
            </a:r>
          </a:p>
        </p:txBody>
      </p:sp>
      <p:cxnSp>
        <p:nvCxnSpPr>
          <p:cNvPr id="48" name="Egyenes összekötő nyíllal 47"/>
          <p:cNvCxnSpPr>
            <a:cxnSpLocks/>
            <a:stCxn id="6" idx="2"/>
            <a:endCxn id="41" idx="0"/>
          </p:cNvCxnSpPr>
          <p:nvPr/>
        </p:nvCxnSpPr>
        <p:spPr bwMode="auto">
          <a:xfrm>
            <a:off x="6550581" y="3148210"/>
            <a:ext cx="0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4" name="Egyenes összekötő nyíllal 53"/>
          <p:cNvCxnSpPr>
            <a:stCxn id="41" idx="2"/>
            <a:endCxn id="7" idx="0"/>
          </p:cNvCxnSpPr>
          <p:nvPr/>
        </p:nvCxnSpPr>
        <p:spPr bwMode="auto">
          <a:xfrm>
            <a:off x="6550581" y="3991518"/>
            <a:ext cx="2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Egyenes összekötő nyíllal 73"/>
          <p:cNvCxnSpPr>
            <a:stCxn id="7" idx="2"/>
            <a:endCxn id="42" idx="0"/>
          </p:cNvCxnSpPr>
          <p:nvPr/>
        </p:nvCxnSpPr>
        <p:spPr bwMode="auto">
          <a:xfrm flipH="1">
            <a:off x="6550581" y="4834826"/>
            <a:ext cx="2" cy="3372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Szövegdoboz 94"/>
          <p:cNvSpPr txBox="1"/>
          <p:nvPr/>
        </p:nvSpPr>
        <p:spPr>
          <a:xfrm>
            <a:off x="7278992" y="3527371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2+</a:t>
            </a:r>
            <a:r>
              <a:rPr lang="hu-HU" dirty="0" err="1">
                <a:solidFill>
                  <a:srgbClr val="FF0000"/>
                </a:solidFill>
              </a:rPr>
              <a:t>2</a:t>
            </a:r>
            <a:endParaRPr lang="hu-HU" dirty="0">
              <a:solidFill>
                <a:srgbClr val="FF0000"/>
              </a:solidFill>
            </a:endParaRPr>
          </a:p>
        </p:txBody>
      </p:sp>
      <p:cxnSp>
        <p:nvCxnSpPr>
          <p:cNvPr id="102" name="Egyenes összekötő nyíllal 101"/>
          <p:cNvCxnSpPr>
            <a:stCxn id="7" idx="1"/>
            <a:endCxn id="8" idx="3"/>
          </p:cNvCxnSpPr>
          <p:nvPr/>
        </p:nvCxnSpPr>
        <p:spPr bwMode="auto">
          <a:xfrm flipH="1">
            <a:off x="3623603" y="4603994"/>
            <a:ext cx="225355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6" name="Szövegdoboz 105"/>
          <p:cNvSpPr txBox="1"/>
          <p:nvPr/>
        </p:nvSpPr>
        <p:spPr>
          <a:xfrm>
            <a:off x="7278992" y="5159223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4+0</a:t>
            </a:r>
          </a:p>
        </p:txBody>
      </p:sp>
      <p:cxnSp>
        <p:nvCxnSpPr>
          <p:cNvPr id="114" name="Egyenes összekötő nyíllal 113"/>
          <p:cNvCxnSpPr>
            <a:stCxn id="6" idx="1"/>
            <a:endCxn id="5" idx="3"/>
          </p:cNvCxnSpPr>
          <p:nvPr/>
        </p:nvCxnSpPr>
        <p:spPr bwMode="auto">
          <a:xfrm flipH="1">
            <a:off x="3623603" y="2917378"/>
            <a:ext cx="22535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Szövegdoboz 57"/>
          <p:cNvSpPr txBox="1"/>
          <p:nvPr/>
        </p:nvSpPr>
        <p:spPr>
          <a:xfrm>
            <a:off x="799620" y="968326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FF0000"/>
                </a:solidFill>
              </a:rPr>
              <a:t>f = g + 2*I</a:t>
            </a:r>
            <a:endParaRPr lang="hu-HU" b="0" dirty="0">
              <a:solidFill>
                <a:srgbClr val="FF0000"/>
              </a:solidFill>
            </a:endParaRP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017F797E-7AEA-45C0-A998-EF0AFC2C04F2}"/>
              </a:ext>
            </a:extLst>
          </p:cNvPr>
          <p:cNvSpPr txBox="1"/>
          <p:nvPr/>
        </p:nvSpPr>
        <p:spPr>
          <a:xfrm>
            <a:off x="2465525" y="2369808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32A2F369-69E4-4D5B-86D6-045FA535ECCC}"/>
              </a:ext>
            </a:extLst>
          </p:cNvPr>
          <p:cNvSpPr txBox="1"/>
          <p:nvPr/>
        </p:nvSpPr>
        <p:spPr>
          <a:xfrm>
            <a:off x="2464427" y="32189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8A3A331D-F0DA-49B1-95AA-3E5D750BED28}"/>
              </a:ext>
            </a:extLst>
          </p:cNvPr>
          <p:cNvSpPr txBox="1"/>
          <p:nvPr/>
        </p:nvSpPr>
        <p:spPr>
          <a:xfrm>
            <a:off x="6543164" y="2357593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4832D318-64BF-43AA-8E4E-A2E5224B713C}"/>
              </a:ext>
            </a:extLst>
          </p:cNvPr>
          <p:cNvSpPr txBox="1"/>
          <p:nvPr/>
        </p:nvSpPr>
        <p:spPr>
          <a:xfrm>
            <a:off x="5362640" y="1919932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51" name="Egyenes összekötő nyíllal 50">
            <a:extLst>
              <a:ext uri="{FF2B5EF4-FFF2-40B4-BE49-F238E27FC236}">
                <a16:creationId xmlns:a16="http://schemas.microsoft.com/office/drawing/2014/main" id="{16703285-AA75-42FD-83DD-87FFF424C84A}"/>
              </a:ext>
            </a:extLst>
          </p:cNvPr>
          <p:cNvCxnSpPr/>
          <p:nvPr/>
        </p:nvCxnSpPr>
        <p:spPr bwMode="auto">
          <a:xfrm flipV="1">
            <a:off x="6652027" y="4024430"/>
            <a:ext cx="14067" cy="3235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2" name="Egyenes összekötő nyíllal 51">
            <a:extLst>
              <a:ext uri="{FF2B5EF4-FFF2-40B4-BE49-F238E27FC236}">
                <a16:creationId xmlns:a16="http://schemas.microsoft.com/office/drawing/2014/main" id="{15441338-68DD-413F-8E6D-C4913F4B140B}"/>
              </a:ext>
            </a:extLst>
          </p:cNvPr>
          <p:cNvCxnSpPr/>
          <p:nvPr/>
        </p:nvCxnSpPr>
        <p:spPr bwMode="auto">
          <a:xfrm flipH="1" flipV="1">
            <a:off x="6673133" y="3187402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3" name="Egyenes összekötő nyíllal 52">
            <a:extLst>
              <a:ext uri="{FF2B5EF4-FFF2-40B4-BE49-F238E27FC236}">
                <a16:creationId xmlns:a16="http://schemas.microsoft.com/office/drawing/2014/main" id="{F04B2418-D286-4A5B-8206-FB5872F38DC8}"/>
              </a:ext>
            </a:extLst>
          </p:cNvPr>
          <p:cNvCxnSpPr/>
          <p:nvPr/>
        </p:nvCxnSpPr>
        <p:spPr bwMode="auto">
          <a:xfrm flipV="1">
            <a:off x="6705953" y="4852079"/>
            <a:ext cx="14067" cy="3235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464DAD97-CC25-430E-A373-134AC1865582}"/>
              </a:ext>
            </a:extLst>
          </p:cNvPr>
          <p:cNvSpPr txBox="1"/>
          <p:nvPr/>
        </p:nvSpPr>
        <p:spPr>
          <a:xfrm>
            <a:off x="6749926" y="3235382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F193BDD2-D8C7-4863-8031-1797EA3C5060}"/>
              </a:ext>
            </a:extLst>
          </p:cNvPr>
          <p:cNvSpPr txBox="1"/>
          <p:nvPr/>
        </p:nvSpPr>
        <p:spPr>
          <a:xfrm>
            <a:off x="6747584" y="4069002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43E40F43-E1E3-4550-9BFF-9BF6E69B65CA}"/>
              </a:ext>
            </a:extLst>
          </p:cNvPr>
          <p:cNvSpPr txBox="1"/>
          <p:nvPr/>
        </p:nvSpPr>
        <p:spPr>
          <a:xfrm>
            <a:off x="6749542" y="4860443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4B4E5D6-8927-4E65-80D1-998D0C56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EFC4F-EB49-4C93-B2E7-59A7E4E57FCA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48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/>
      <p:bldP spid="27" grpId="0"/>
      <p:bldP spid="28" grpId="0"/>
      <p:bldP spid="30" grpId="0"/>
      <p:bldP spid="41" grpId="0" animBg="1"/>
      <p:bldP spid="42" grpId="0" animBg="1"/>
      <p:bldP spid="43" grpId="0"/>
      <p:bldP spid="95" grpId="0"/>
      <p:bldP spid="106" grpId="0"/>
      <p:bldP spid="39" grpId="0"/>
      <p:bldP spid="44" grpId="0"/>
      <p:bldP spid="49" grpId="0"/>
      <p:bldP spid="55" grpId="0"/>
      <p:bldP spid="56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4" name="Text Box 1072"/>
          <p:cNvSpPr txBox="1">
            <a:spLocks noChangeArrowheads="1"/>
          </p:cNvSpPr>
          <p:nvPr/>
        </p:nvSpPr>
        <p:spPr bwMode="auto">
          <a:xfrm>
            <a:off x="4092464" y="2253852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W </a:t>
            </a:r>
            <a:r>
              <a:rPr lang="hu-HU" i="1" dirty="0" err="1"/>
              <a:t>W</a:t>
            </a:r>
            <a:r>
              <a:rPr lang="hu-HU" i="1" dirty="0"/>
              <a:t> _</a:t>
            </a:r>
          </a:p>
        </p:txBody>
      </p:sp>
      <p:sp>
        <p:nvSpPr>
          <p:cNvPr id="5" name="Text Box 1072"/>
          <p:cNvSpPr txBox="1">
            <a:spLocks noChangeArrowheads="1"/>
          </p:cNvSpPr>
          <p:nvPr/>
        </p:nvSpPr>
        <p:spPr bwMode="auto">
          <a:xfrm>
            <a:off x="2304663" y="2715517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_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6" name="Text Box 1072"/>
          <p:cNvSpPr txBox="1">
            <a:spLocks noChangeArrowheads="1"/>
          </p:cNvSpPr>
          <p:nvPr/>
        </p:nvSpPr>
        <p:spPr bwMode="auto">
          <a:xfrm>
            <a:off x="5905063" y="2715517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W _ </a:t>
            </a:r>
            <a:r>
              <a:rPr lang="hu-HU" i="1" dirty="0" err="1"/>
              <a:t>W</a:t>
            </a:r>
            <a:r>
              <a:rPr lang="hu-HU" i="1" dirty="0"/>
              <a:t> </a:t>
            </a:r>
          </a:p>
        </p:txBody>
      </p:sp>
      <p:sp>
        <p:nvSpPr>
          <p:cNvPr id="7" name="Text Box 1072"/>
          <p:cNvSpPr txBox="1">
            <a:spLocks noChangeArrowheads="1"/>
          </p:cNvSpPr>
          <p:nvPr/>
        </p:nvSpPr>
        <p:spPr bwMode="auto">
          <a:xfrm>
            <a:off x="5905065" y="4402133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_  B W</a:t>
            </a:r>
          </a:p>
        </p:txBody>
      </p:sp>
      <p:sp>
        <p:nvSpPr>
          <p:cNvPr id="8" name="Text Box 1072"/>
          <p:cNvSpPr txBox="1">
            <a:spLocks noChangeArrowheads="1"/>
          </p:cNvSpPr>
          <p:nvPr/>
        </p:nvSpPr>
        <p:spPr bwMode="auto">
          <a:xfrm>
            <a:off x="2304663" y="4402133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_ W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5485608" y="2126518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0000FF"/>
                </a:solidFill>
              </a:rPr>
              <a:t>start</a:t>
            </a:r>
          </a:p>
        </p:txBody>
      </p:sp>
      <p:cxnSp>
        <p:nvCxnSpPr>
          <p:cNvPr id="13" name="Egyenes összekötő nyíllal 12"/>
          <p:cNvCxnSpPr>
            <a:stCxn id="4" idx="1"/>
            <a:endCxn id="5" idx="0"/>
          </p:cNvCxnSpPr>
          <p:nvPr/>
        </p:nvCxnSpPr>
        <p:spPr bwMode="auto">
          <a:xfrm flipH="1">
            <a:off x="2978085" y="2484685"/>
            <a:ext cx="1114379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Egyenes összekötő nyíllal 13"/>
          <p:cNvCxnSpPr>
            <a:stCxn id="4" idx="3"/>
            <a:endCxn id="6" idx="0"/>
          </p:cNvCxnSpPr>
          <p:nvPr/>
        </p:nvCxnSpPr>
        <p:spPr bwMode="auto">
          <a:xfrm>
            <a:off x="5439308" y="2484685"/>
            <a:ext cx="1139177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Szövegdoboz 24"/>
          <p:cNvSpPr txBox="1"/>
          <p:nvPr/>
        </p:nvSpPr>
        <p:spPr>
          <a:xfrm>
            <a:off x="4449489" y="184696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0+4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1583690" y="2714626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1+4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7323308" y="2700558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1+3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583690" y="4388682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4+2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7323308" y="440274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3+1</a:t>
            </a:r>
          </a:p>
        </p:txBody>
      </p:sp>
      <p:cxnSp>
        <p:nvCxnSpPr>
          <p:cNvPr id="33" name="Egyenes összekötő nyíllal 32"/>
          <p:cNvCxnSpPr/>
          <p:nvPr/>
        </p:nvCxnSpPr>
        <p:spPr bwMode="auto">
          <a:xfrm flipV="1">
            <a:off x="2964669" y="2477820"/>
            <a:ext cx="379827" cy="126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4" name="Egyenes összekötő nyíllal 33"/>
          <p:cNvCxnSpPr/>
          <p:nvPr/>
        </p:nvCxnSpPr>
        <p:spPr bwMode="auto">
          <a:xfrm flipH="1" flipV="1">
            <a:off x="6242441" y="2505955"/>
            <a:ext cx="349348" cy="961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" name="Egyenes összekötő nyíllal 34"/>
          <p:cNvCxnSpPr/>
          <p:nvPr/>
        </p:nvCxnSpPr>
        <p:spPr bwMode="auto">
          <a:xfrm flipV="1">
            <a:off x="6725809" y="4030042"/>
            <a:ext cx="14067" cy="3235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7" name="Egyenes összekötő nyíllal 36"/>
          <p:cNvCxnSpPr/>
          <p:nvPr/>
        </p:nvCxnSpPr>
        <p:spPr bwMode="auto">
          <a:xfrm>
            <a:off x="3721979" y="4501223"/>
            <a:ext cx="297766" cy="23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0" name="Rectangle 1067"/>
          <p:cNvSpPr txBox="1">
            <a:spLocks noChangeArrowheads="1"/>
          </p:cNvSpPr>
          <p:nvPr/>
        </p:nvSpPr>
        <p:spPr>
          <a:xfrm>
            <a:off x="838200" y="342900"/>
            <a:ext cx="7772400" cy="1104900"/>
          </a:xfrm>
          <a:prstGeom prst="rect">
            <a:avLst/>
          </a:prstGeom>
          <a:noFill/>
        </p:spPr>
        <p:txBody>
          <a:bodyPr/>
          <a:lstStyle/>
          <a:p>
            <a:pPr lvl="0" algn="r">
              <a:defRPr/>
            </a:pPr>
            <a:r>
              <a:rPr lang="hu-HU" sz="3600" b="0" i="1" kern="0" dirty="0">
                <a:solidFill>
                  <a:schemeClr val="tx2"/>
                </a:solidFill>
              </a:rPr>
              <a:t>A algoritmus</a:t>
            </a:r>
            <a:endParaRPr lang="hu-HU" sz="3600" b="0" kern="0" dirty="0">
              <a:solidFill>
                <a:schemeClr val="tx2"/>
              </a:solidFill>
            </a:endParaRPr>
          </a:p>
        </p:txBody>
      </p:sp>
      <p:sp>
        <p:nvSpPr>
          <p:cNvPr id="41" name="Text Box 1072"/>
          <p:cNvSpPr txBox="1">
            <a:spLocks noChangeArrowheads="1"/>
          </p:cNvSpPr>
          <p:nvPr/>
        </p:nvSpPr>
        <p:spPr bwMode="auto">
          <a:xfrm>
            <a:off x="5905063" y="3558825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 W B W</a:t>
            </a:r>
          </a:p>
        </p:txBody>
      </p:sp>
      <p:sp>
        <p:nvSpPr>
          <p:cNvPr id="42" name="Text Box 1072"/>
          <p:cNvSpPr txBox="1">
            <a:spLocks noChangeArrowheads="1"/>
          </p:cNvSpPr>
          <p:nvPr/>
        </p:nvSpPr>
        <p:spPr bwMode="auto">
          <a:xfrm>
            <a:off x="5905063" y="5201083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</a:t>
            </a:r>
            <a:r>
              <a:rPr lang="hu-HU" i="1" dirty="0" err="1"/>
              <a:t>W</a:t>
            </a:r>
            <a:r>
              <a:rPr lang="hu-HU" i="1" dirty="0"/>
              <a:t> B _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5173773" y="5188195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0033CC"/>
                </a:solidFill>
              </a:rPr>
              <a:t>cél</a:t>
            </a:r>
            <a:endParaRPr lang="en-US" b="0" i="1" dirty="0">
              <a:solidFill>
                <a:srgbClr val="0033CC"/>
              </a:solidFill>
            </a:endParaRPr>
          </a:p>
        </p:txBody>
      </p:sp>
      <p:cxnSp>
        <p:nvCxnSpPr>
          <p:cNvPr id="44" name="Egyenes összekötő nyíllal 43"/>
          <p:cNvCxnSpPr>
            <a:cxnSpLocks/>
            <a:stCxn id="6" idx="2"/>
            <a:endCxn id="41" idx="0"/>
          </p:cNvCxnSpPr>
          <p:nvPr/>
        </p:nvCxnSpPr>
        <p:spPr bwMode="auto">
          <a:xfrm>
            <a:off x="6578485" y="3177182"/>
            <a:ext cx="0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4" name="Egyenes összekötő nyíllal 53"/>
          <p:cNvCxnSpPr>
            <a:stCxn id="41" idx="2"/>
            <a:endCxn id="7" idx="0"/>
          </p:cNvCxnSpPr>
          <p:nvPr/>
        </p:nvCxnSpPr>
        <p:spPr bwMode="auto">
          <a:xfrm>
            <a:off x="6578485" y="4020490"/>
            <a:ext cx="2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Egyenes összekötő nyíllal 73"/>
          <p:cNvCxnSpPr>
            <a:stCxn id="7" idx="2"/>
            <a:endCxn id="42" idx="0"/>
          </p:cNvCxnSpPr>
          <p:nvPr/>
        </p:nvCxnSpPr>
        <p:spPr bwMode="auto">
          <a:xfrm flipH="1">
            <a:off x="6578485" y="4863798"/>
            <a:ext cx="2" cy="3372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Egyenes összekötő nyíllal 93"/>
          <p:cNvCxnSpPr/>
          <p:nvPr/>
        </p:nvCxnSpPr>
        <p:spPr bwMode="auto">
          <a:xfrm flipH="1" flipV="1">
            <a:off x="6732843" y="3213327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Szövegdoboz 94"/>
          <p:cNvSpPr txBox="1"/>
          <p:nvPr/>
        </p:nvSpPr>
        <p:spPr>
          <a:xfrm>
            <a:off x="7306896" y="3556343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2+</a:t>
            </a:r>
            <a:r>
              <a:rPr lang="hu-HU" dirty="0" err="1">
                <a:solidFill>
                  <a:srgbClr val="FF0000"/>
                </a:solidFill>
              </a:rPr>
              <a:t>2</a:t>
            </a:r>
            <a:endParaRPr lang="hu-HU" dirty="0">
              <a:solidFill>
                <a:srgbClr val="FF0000"/>
              </a:solidFill>
            </a:endParaRPr>
          </a:p>
        </p:txBody>
      </p:sp>
      <p:cxnSp>
        <p:nvCxnSpPr>
          <p:cNvPr id="102" name="Egyenes összekötő nyíllal 101"/>
          <p:cNvCxnSpPr>
            <a:stCxn id="7" idx="1"/>
            <a:endCxn id="8" idx="3"/>
          </p:cNvCxnSpPr>
          <p:nvPr/>
        </p:nvCxnSpPr>
        <p:spPr bwMode="auto">
          <a:xfrm flipH="1">
            <a:off x="3651507" y="4632966"/>
            <a:ext cx="225355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6" name="Szövegdoboz 105"/>
          <p:cNvSpPr txBox="1"/>
          <p:nvPr/>
        </p:nvSpPr>
        <p:spPr>
          <a:xfrm>
            <a:off x="7306896" y="518819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4+0</a:t>
            </a:r>
          </a:p>
        </p:txBody>
      </p:sp>
      <p:cxnSp>
        <p:nvCxnSpPr>
          <p:cNvPr id="107" name="Egyenes összekötő nyíllal 106"/>
          <p:cNvCxnSpPr/>
          <p:nvPr/>
        </p:nvCxnSpPr>
        <p:spPr bwMode="auto">
          <a:xfrm flipV="1">
            <a:off x="6741628" y="4892875"/>
            <a:ext cx="14067" cy="3235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4" name="Egyenes összekötő nyíllal 113"/>
          <p:cNvCxnSpPr>
            <a:stCxn id="6" idx="1"/>
            <a:endCxn id="5" idx="3"/>
          </p:cNvCxnSpPr>
          <p:nvPr/>
        </p:nvCxnSpPr>
        <p:spPr bwMode="auto">
          <a:xfrm flipH="1">
            <a:off x="3651507" y="2946350"/>
            <a:ext cx="22535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Szövegdoboz 57"/>
          <p:cNvSpPr txBox="1"/>
          <p:nvPr/>
        </p:nvSpPr>
        <p:spPr>
          <a:xfrm>
            <a:off x="827214" y="864102"/>
            <a:ext cx="5227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FF0000"/>
                </a:solidFill>
              </a:rPr>
              <a:t>f = g + 2*I </a:t>
            </a:r>
            <a:r>
              <a:rPr lang="hu-HU" b="0" i="1" dirty="0">
                <a:solidFill>
                  <a:srgbClr val="FF0000"/>
                </a:solidFill>
                <a:latin typeface="Cambria Math"/>
                <a:ea typeface="Cambria Math"/>
              </a:rPr>
              <a:t>‒</a:t>
            </a:r>
            <a:r>
              <a:rPr lang="hu-HU" b="0" i="1" dirty="0">
                <a:solidFill>
                  <a:srgbClr val="FF0000"/>
                </a:solidFill>
              </a:rPr>
              <a:t> </a:t>
            </a:r>
            <a:r>
              <a:rPr lang="hu-HU" b="0" i="1" dirty="0">
                <a:solidFill>
                  <a:srgbClr val="FF0000"/>
                </a:solidFill>
                <a:latin typeface="+mn-lt"/>
                <a:ea typeface="Cambria Math"/>
              </a:rPr>
              <a:t>(</a:t>
            </a:r>
            <a:r>
              <a:rPr lang="hu-HU" b="0" dirty="0">
                <a:solidFill>
                  <a:srgbClr val="FF0000"/>
                </a:solidFill>
                <a:latin typeface="+mn-lt"/>
                <a:ea typeface="Cambria Math"/>
              </a:rPr>
              <a:t>1 ha van </a:t>
            </a:r>
            <a:r>
              <a:rPr lang="hu-HU" b="0" i="1" dirty="0">
                <a:solidFill>
                  <a:srgbClr val="FF0000"/>
                </a:solidFill>
                <a:latin typeface="+mn-lt"/>
                <a:ea typeface="Cambria Math"/>
              </a:rPr>
              <a:t>BW_  </a:t>
            </a:r>
            <a:r>
              <a:rPr lang="hu-HU" b="0" dirty="0">
                <a:solidFill>
                  <a:srgbClr val="FF0000"/>
                </a:solidFill>
                <a:latin typeface="+mn-lt"/>
                <a:ea typeface="Cambria Math"/>
              </a:rPr>
              <a:t>vagy</a:t>
            </a:r>
            <a:r>
              <a:rPr lang="hu-HU" b="0" i="1" dirty="0">
                <a:solidFill>
                  <a:srgbClr val="FF0000"/>
                </a:solidFill>
                <a:latin typeface="+mn-lt"/>
                <a:ea typeface="Cambria Math"/>
              </a:rPr>
              <a:t> _BW)</a:t>
            </a:r>
            <a:endParaRPr lang="hu-HU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2CB7E2CC-F0C2-4FE0-A7D9-2EF3A73C73CD}"/>
              </a:ext>
            </a:extLst>
          </p:cNvPr>
          <p:cNvSpPr txBox="1"/>
          <p:nvPr/>
        </p:nvSpPr>
        <p:spPr>
          <a:xfrm>
            <a:off x="2493429" y="2398780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128D9580-9C5B-40BF-B612-F24C8EF50E40}"/>
              </a:ext>
            </a:extLst>
          </p:cNvPr>
          <p:cNvSpPr txBox="1"/>
          <p:nvPr/>
        </p:nvSpPr>
        <p:spPr>
          <a:xfrm>
            <a:off x="3675311" y="410546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A4B85C33-C3CC-4181-85D1-EE16760CC39B}"/>
              </a:ext>
            </a:extLst>
          </p:cNvPr>
          <p:cNvSpPr txBox="1"/>
          <p:nvPr/>
        </p:nvSpPr>
        <p:spPr>
          <a:xfrm>
            <a:off x="6639278" y="2375746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73C84903-D05F-4281-866A-4167558F5612}"/>
              </a:ext>
            </a:extLst>
          </p:cNvPr>
          <p:cNvSpPr txBox="1"/>
          <p:nvPr/>
        </p:nvSpPr>
        <p:spPr>
          <a:xfrm>
            <a:off x="5327916" y="1950467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8ADD1907-5EBC-4C7F-9E9C-DA484161D3A9}"/>
              </a:ext>
            </a:extLst>
          </p:cNvPr>
          <p:cNvSpPr txBox="1"/>
          <p:nvPr/>
        </p:nvSpPr>
        <p:spPr>
          <a:xfrm>
            <a:off x="6820407" y="323250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B63976EA-4AC3-4DE1-AD32-E96FAB5B5D9B}"/>
              </a:ext>
            </a:extLst>
          </p:cNvPr>
          <p:cNvSpPr txBox="1"/>
          <p:nvPr/>
        </p:nvSpPr>
        <p:spPr>
          <a:xfrm>
            <a:off x="6816088" y="40529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13993822-D2F3-4A4A-84FE-8C41CBF5AFC6}"/>
              </a:ext>
            </a:extLst>
          </p:cNvPr>
          <p:cNvSpPr txBox="1"/>
          <p:nvPr/>
        </p:nvSpPr>
        <p:spPr>
          <a:xfrm>
            <a:off x="6816782" y="489287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25E06AC9-0B42-451F-AD83-0872F801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EFC4F-EB49-4C93-B2E7-59A7E4E57FCA}" type="slidenum">
              <a:rPr lang="hu-HU" smtClean="0"/>
              <a:pPr>
                <a:defRPr/>
              </a:pPr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738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6" grpId="0"/>
      <p:bldP spid="28" grpId="0"/>
      <p:bldP spid="30" grpId="0"/>
      <p:bldP spid="41" grpId="0" animBg="1"/>
      <p:bldP spid="42" grpId="0" animBg="1"/>
      <p:bldP spid="43" grpId="0"/>
      <p:bldP spid="95" grpId="0"/>
      <p:bldP spid="106" grpId="0"/>
      <p:bldP spid="36" grpId="0"/>
      <p:bldP spid="39" grpId="0"/>
      <p:bldP spid="47" grpId="0"/>
      <p:bldP spid="49" grpId="0"/>
      <p:bldP spid="50" grpId="0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75CFE-7B16-4599-973B-DDA032FF7428}" type="slidenum">
              <a:rPr lang="hu-HU" smtClean="0"/>
              <a:pPr>
                <a:defRPr/>
              </a:pPr>
              <a:t>16</a:t>
            </a:fld>
            <a:endParaRPr lang="hu-HU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/>
          </p:nvPr>
        </p:nvGraphicFramePr>
        <p:xfrm>
          <a:off x="862818" y="1748692"/>
          <a:ext cx="7662205" cy="3552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719">
                <a:tc>
                  <a:txBody>
                    <a:bodyPr/>
                    <a:lstStyle/>
                    <a:p>
                      <a:pPr algn="ctr"/>
                      <a:r>
                        <a:rPr lang="hu-HU" sz="2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 err="1"/>
                        <a:t>Alg</a:t>
                      </a:r>
                      <a:endParaRPr lang="hu-H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 err="1"/>
                        <a:t>mo</a:t>
                      </a:r>
                      <a:endParaRPr lang="hu-H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mbria Math"/>
                          <a:ea typeface="Cambria Math"/>
                        </a:rPr>
                        <a:t>𝛤</a:t>
                      </a:r>
                      <a:endParaRPr lang="hu-H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719">
                <a:tc>
                  <a:txBody>
                    <a:bodyPr/>
                    <a:lstStyle/>
                    <a:p>
                      <a:r>
                        <a:rPr lang="hu-HU" sz="2200" b="0" i="1" dirty="0" err="1">
                          <a:latin typeface="Calibri" pitchFamily="34" charset="0"/>
                        </a:rPr>
                        <a:t>-g</a:t>
                      </a:r>
                      <a:endParaRPr lang="hu-HU" sz="2200" b="0" i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200" b="0" i="1" dirty="0">
                          <a:latin typeface="Calibri" pitchFamily="34" charset="0"/>
                        </a:rPr>
                        <a:t>MGK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719">
                <a:tc>
                  <a:txBody>
                    <a:bodyPr/>
                    <a:lstStyle/>
                    <a:p>
                      <a:r>
                        <a:rPr lang="hu-HU" sz="2200" b="0" i="1" dirty="0">
                          <a:latin typeface="Calibri" pitchFamily="3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200" b="0" i="1" dirty="0">
                          <a:latin typeface="Calibri" pitchFamily="34" charset="0"/>
                        </a:rPr>
                        <a:t>SZGK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719">
                <a:tc>
                  <a:txBody>
                    <a:bodyPr/>
                    <a:lstStyle/>
                    <a:p>
                      <a:r>
                        <a:rPr lang="hu-HU" sz="2200" b="0" i="1" dirty="0">
                          <a:latin typeface="Calibri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200" b="0" i="1" dirty="0">
                          <a:latin typeface="Calibri" pitchFamily="34" charset="0"/>
                        </a:rPr>
                        <a:t>Előre tekintő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719">
                <a:tc>
                  <a:txBody>
                    <a:bodyPr/>
                    <a:lstStyle/>
                    <a:p>
                      <a:r>
                        <a:rPr lang="hu-HU" sz="2200" b="0" i="1" dirty="0">
                          <a:latin typeface="Calibri" pitchFamily="34" charset="0"/>
                        </a:rPr>
                        <a:t>g+I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200" i="1" dirty="0">
                          <a:latin typeface="Calibri" pitchFamily="34" charset="0"/>
                        </a:rPr>
                        <a:t>A</a:t>
                      </a:r>
                      <a:r>
                        <a:rPr lang="hu-HU" sz="2200" baseline="0" dirty="0">
                          <a:latin typeface="Calibri" pitchFamily="34" charset="0"/>
                          <a:ea typeface="+mn-ea"/>
                        </a:rPr>
                        <a:t> </a:t>
                      </a:r>
                      <a:r>
                        <a:rPr lang="hu-HU" sz="2200" b="0" i="1" dirty="0" err="1">
                          <a:latin typeface="Calibri" pitchFamily="34" charset="0"/>
                        </a:rPr>
                        <a:t>alg</a:t>
                      </a:r>
                      <a:endParaRPr lang="hu-HU" sz="2200" b="0" i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719">
                <a:tc>
                  <a:txBody>
                    <a:bodyPr/>
                    <a:lstStyle/>
                    <a:p>
                      <a:r>
                        <a:rPr lang="hu-HU" sz="2200" b="0" i="1" dirty="0">
                          <a:latin typeface="Calibri" pitchFamily="34" charset="0"/>
                        </a:rPr>
                        <a:t>g+2*I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200" b="0" i="1" dirty="0">
                          <a:latin typeface="Calibri" pitchFamily="34" charset="0"/>
                        </a:rPr>
                        <a:t>A </a:t>
                      </a:r>
                      <a:r>
                        <a:rPr lang="hu-HU" sz="2200" b="0" i="1" dirty="0" err="1">
                          <a:latin typeface="Calibri" pitchFamily="34" charset="0"/>
                        </a:rPr>
                        <a:t>alg</a:t>
                      </a:r>
                      <a:endParaRPr lang="hu-HU" sz="2200" b="0" i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2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200" b="0" i="1" dirty="0">
                          <a:latin typeface="Calibri" pitchFamily="34" charset="0"/>
                        </a:rPr>
                        <a:t>g+2*I</a:t>
                      </a:r>
                      <a:r>
                        <a:rPr lang="hu-HU" sz="2200" b="0" i="1" dirty="0">
                          <a:solidFill>
                            <a:schemeClr val="tx1"/>
                          </a:solidFill>
                          <a:latin typeface="Calibri" pitchFamily="34" charset="0"/>
                          <a:ea typeface="Cambria Math"/>
                        </a:rPr>
                        <a:t>‒1(ha…)</a:t>
                      </a:r>
                      <a:endParaRPr lang="hu-HU" sz="2200" b="0" i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200" b="0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 </a:t>
                      </a:r>
                      <a:r>
                        <a:rPr lang="hu-HU" sz="2200" b="0" i="1" dirty="0" err="1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alg</a:t>
                      </a:r>
                      <a:endParaRPr lang="hu-HU" sz="2200" b="0" i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067"/>
          <p:cNvSpPr txBox="1">
            <a:spLocks noChangeArrowheads="1"/>
          </p:cNvSpPr>
          <p:nvPr/>
        </p:nvSpPr>
        <p:spPr>
          <a:xfrm>
            <a:off x="838200" y="342900"/>
            <a:ext cx="7772400" cy="11049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6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Elemzés</a:t>
            </a:r>
            <a:endParaRPr kumimoji="0" lang="hu-HU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2. sz. felirat 5"/>
          <p:cNvSpPr/>
          <p:nvPr/>
        </p:nvSpPr>
        <p:spPr bwMode="auto">
          <a:xfrm>
            <a:off x="5436096" y="5545820"/>
            <a:ext cx="901303" cy="470057"/>
          </a:xfrm>
          <a:prstGeom prst="borderCallout2">
            <a:avLst>
              <a:gd name="adj1" fmla="val 7593"/>
              <a:gd name="adj2" fmla="val -6978"/>
              <a:gd name="adj3" fmla="val 5879"/>
              <a:gd name="adj4" fmla="val -145159"/>
              <a:gd name="adj5" fmla="val -322419"/>
              <a:gd name="adj6" fmla="val -211653"/>
            </a:avLst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hu-HU" sz="2000" i="1" dirty="0" err="1"/>
              <a:t>A</a:t>
            </a:r>
            <a:r>
              <a:rPr lang="hu-HU" sz="2800" i="1" baseline="30000" dirty="0" err="1">
                <a:ea typeface="Cambria Math"/>
              </a:rPr>
              <a:t>c</a:t>
            </a:r>
            <a:r>
              <a:rPr lang="hu-HU" sz="2000" dirty="0"/>
              <a:t> </a:t>
            </a:r>
            <a:r>
              <a:rPr lang="hu-HU" sz="2000" i="1" dirty="0" err="1"/>
              <a:t>alg</a:t>
            </a:r>
            <a:endParaRPr lang="hu-HU" sz="2200" dirty="0"/>
          </a:p>
        </p:txBody>
      </p:sp>
      <p:sp>
        <p:nvSpPr>
          <p:cNvPr id="7" name="2. sz. felirat 6"/>
          <p:cNvSpPr/>
          <p:nvPr/>
        </p:nvSpPr>
        <p:spPr bwMode="auto">
          <a:xfrm>
            <a:off x="3812368" y="5799519"/>
            <a:ext cx="901303" cy="470057"/>
          </a:xfrm>
          <a:prstGeom prst="borderCallout2">
            <a:avLst>
              <a:gd name="adj1" fmla="val 7884"/>
              <a:gd name="adj2" fmla="val -2751"/>
              <a:gd name="adj3" fmla="val 8871"/>
              <a:gd name="adj4" fmla="val -45268"/>
              <a:gd name="adj5" fmla="val -133874"/>
              <a:gd name="adj6" fmla="val -80546"/>
            </a:avLst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hu-HU" sz="2000" i="1" dirty="0" err="1"/>
              <a:t>A</a:t>
            </a:r>
            <a:r>
              <a:rPr lang="hu-HU" sz="2800" i="1" baseline="30000" dirty="0" err="1">
                <a:ea typeface="Cambria Math"/>
              </a:rPr>
              <a:t>c</a:t>
            </a:r>
            <a:r>
              <a:rPr lang="hu-HU" sz="2000" dirty="0"/>
              <a:t> </a:t>
            </a:r>
            <a:r>
              <a:rPr lang="hu-HU" sz="2000" i="1" dirty="0" err="1"/>
              <a:t>alg</a:t>
            </a:r>
            <a:endParaRPr lang="hu-HU" sz="2200" dirty="0"/>
          </a:p>
        </p:txBody>
      </p:sp>
      <p:sp>
        <p:nvSpPr>
          <p:cNvPr id="8" name="2. sz. felirat 7"/>
          <p:cNvSpPr/>
          <p:nvPr/>
        </p:nvSpPr>
        <p:spPr bwMode="auto">
          <a:xfrm>
            <a:off x="5436096" y="977743"/>
            <a:ext cx="901303" cy="470057"/>
          </a:xfrm>
          <a:prstGeom prst="borderCallout2">
            <a:avLst>
              <a:gd name="adj1" fmla="val 64331"/>
              <a:gd name="adj2" fmla="val -5569"/>
              <a:gd name="adj3" fmla="val 62617"/>
              <a:gd name="adj4" fmla="val -108524"/>
              <a:gd name="adj5" fmla="val 414316"/>
              <a:gd name="adj6" fmla="val -215743"/>
            </a:avLst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hu-HU" sz="2000" i="1" dirty="0" err="1"/>
              <a:t>A</a:t>
            </a:r>
            <a:r>
              <a:rPr lang="hu-HU" sz="2800" i="1" baseline="30000" dirty="0" err="1">
                <a:ea typeface="Cambria Math"/>
              </a:rPr>
              <a:t>c</a:t>
            </a:r>
            <a:r>
              <a:rPr lang="hu-HU" sz="2000" dirty="0"/>
              <a:t> </a:t>
            </a:r>
            <a:r>
              <a:rPr lang="hu-HU" sz="2000" i="1" dirty="0" err="1"/>
              <a:t>alg</a:t>
            </a:r>
            <a:endParaRPr lang="hu-HU" sz="2200" dirty="0"/>
          </a:p>
        </p:txBody>
      </p:sp>
    </p:spTree>
    <p:extLst>
      <p:ext uri="{BB962C8B-B14F-4D97-AF65-F5344CB8AC3E}">
        <p14:creationId xmlns:p14="http://schemas.microsoft.com/office/powerpoint/2010/main" val="3392692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  <a:endParaRPr lang="en-US" dirty="0"/>
          </a:p>
        </p:txBody>
      </p:sp>
      <p:sp>
        <p:nvSpPr>
          <p:cNvPr id="4" name="Text Box 1072"/>
          <p:cNvSpPr txBox="1">
            <a:spLocks noChangeArrowheads="1"/>
          </p:cNvSpPr>
          <p:nvPr/>
        </p:nvSpPr>
        <p:spPr bwMode="auto">
          <a:xfrm>
            <a:off x="4022117" y="195866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W </a:t>
            </a:r>
            <a:r>
              <a:rPr lang="hu-HU" i="1" dirty="0" err="1"/>
              <a:t>W</a:t>
            </a:r>
            <a:r>
              <a:rPr lang="hu-HU" i="1" dirty="0"/>
              <a:t> _</a:t>
            </a:r>
          </a:p>
        </p:txBody>
      </p:sp>
      <p:sp>
        <p:nvSpPr>
          <p:cNvPr id="5" name="Text Box 1072"/>
          <p:cNvSpPr txBox="1">
            <a:spLocks noChangeArrowheads="1"/>
          </p:cNvSpPr>
          <p:nvPr/>
        </p:nvSpPr>
        <p:spPr bwMode="auto">
          <a:xfrm>
            <a:off x="2234316" y="2420326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_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6" name="Text Box 1072"/>
          <p:cNvSpPr txBox="1">
            <a:spLocks noChangeArrowheads="1"/>
          </p:cNvSpPr>
          <p:nvPr/>
        </p:nvSpPr>
        <p:spPr bwMode="auto">
          <a:xfrm>
            <a:off x="5834716" y="2420326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W _ </a:t>
            </a:r>
            <a:r>
              <a:rPr lang="hu-HU" i="1" dirty="0" err="1"/>
              <a:t>W</a:t>
            </a:r>
            <a:r>
              <a:rPr lang="hu-HU" i="1" dirty="0"/>
              <a:t> </a:t>
            </a:r>
          </a:p>
        </p:txBody>
      </p:sp>
      <p:sp>
        <p:nvSpPr>
          <p:cNvPr id="9" name="Text Box 1072"/>
          <p:cNvSpPr txBox="1">
            <a:spLocks noChangeArrowheads="1"/>
          </p:cNvSpPr>
          <p:nvPr/>
        </p:nvSpPr>
        <p:spPr bwMode="auto">
          <a:xfrm>
            <a:off x="5834718" y="4106942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_  B W</a:t>
            </a:r>
          </a:p>
        </p:txBody>
      </p:sp>
      <p:sp>
        <p:nvSpPr>
          <p:cNvPr id="12" name="Text Box 1072"/>
          <p:cNvSpPr txBox="1">
            <a:spLocks noChangeArrowheads="1"/>
          </p:cNvSpPr>
          <p:nvPr/>
        </p:nvSpPr>
        <p:spPr bwMode="auto">
          <a:xfrm>
            <a:off x="2234316" y="4106942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_ W</a:t>
            </a:r>
          </a:p>
        </p:txBody>
      </p:sp>
      <p:sp>
        <p:nvSpPr>
          <p:cNvPr id="13" name="Text Box 1072"/>
          <p:cNvSpPr txBox="1">
            <a:spLocks noChangeArrowheads="1"/>
          </p:cNvSpPr>
          <p:nvPr/>
        </p:nvSpPr>
        <p:spPr bwMode="auto">
          <a:xfrm>
            <a:off x="2234315" y="3263634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 B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14" name="Text Box 1072"/>
          <p:cNvSpPr txBox="1">
            <a:spLocks noChangeArrowheads="1"/>
          </p:cNvSpPr>
          <p:nvPr/>
        </p:nvSpPr>
        <p:spPr bwMode="auto">
          <a:xfrm>
            <a:off x="2234315" y="4905892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W _</a:t>
            </a:r>
          </a:p>
        </p:txBody>
      </p:sp>
      <p:sp>
        <p:nvSpPr>
          <p:cNvPr id="15" name="Text Box 1072"/>
          <p:cNvSpPr txBox="1">
            <a:spLocks noChangeArrowheads="1"/>
          </p:cNvSpPr>
          <p:nvPr/>
        </p:nvSpPr>
        <p:spPr bwMode="auto">
          <a:xfrm>
            <a:off x="2234316" y="5720058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_ </a:t>
            </a:r>
            <a:r>
              <a:rPr lang="hu-HU" i="1" dirty="0" err="1"/>
              <a:t>W</a:t>
            </a:r>
            <a:r>
              <a:rPr lang="hu-HU" i="1" dirty="0"/>
              <a:t>  B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5477889" y="1829764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0000FF"/>
                </a:solidFill>
              </a:rPr>
              <a:t>start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611405" y="572005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0033CC"/>
                </a:solidFill>
              </a:rPr>
              <a:t>goal</a:t>
            </a:r>
          </a:p>
        </p:txBody>
      </p:sp>
      <p:sp>
        <p:nvSpPr>
          <p:cNvPr id="36" name="Rectangle 1067"/>
          <p:cNvSpPr txBox="1">
            <a:spLocks noChangeArrowheads="1"/>
          </p:cNvSpPr>
          <p:nvPr/>
        </p:nvSpPr>
        <p:spPr>
          <a:xfrm>
            <a:off x="838200" y="342900"/>
            <a:ext cx="7772400" cy="1104900"/>
          </a:xfrm>
          <a:prstGeom prst="rect">
            <a:avLst/>
          </a:prstGeom>
          <a:noFill/>
        </p:spPr>
        <p:txBody>
          <a:bodyPr/>
          <a:lstStyle/>
          <a:p>
            <a:pPr lvl="0" algn="r">
              <a:defRPr/>
            </a:pPr>
            <a:r>
              <a:rPr lang="hu-HU" sz="3600" b="0" i="1" kern="0" dirty="0">
                <a:solidFill>
                  <a:schemeClr val="tx2"/>
                </a:solidFill>
              </a:rPr>
              <a:t>Mélységi gráfkeresés</a:t>
            </a:r>
            <a:endParaRPr lang="hu-HU" sz="3600" b="0" kern="0" dirty="0">
              <a:solidFill>
                <a:schemeClr val="tx2"/>
              </a:solidFill>
            </a:endParaRPr>
          </a:p>
        </p:txBody>
      </p:sp>
      <p:cxnSp>
        <p:nvCxnSpPr>
          <p:cNvPr id="39" name="Egyenes összekötő nyíllal 38"/>
          <p:cNvCxnSpPr>
            <a:stCxn id="4" idx="1"/>
            <a:endCxn id="5" idx="0"/>
          </p:cNvCxnSpPr>
          <p:nvPr/>
        </p:nvCxnSpPr>
        <p:spPr bwMode="auto">
          <a:xfrm flipH="1">
            <a:off x="2907738" y="2189494"/>
            <a:ext cx="1114379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0" name="Egyenes összekötő nyíllal 39"/>
          <p:cNvCxnSpPr>
            <a:stCxn id="4" idx="3"/>
            <a:endCxn id="6" idx="0"/>
          </p:cNvCxnSpPr>
          <p:nvPr/>
        </p:nvCxnSpPr>
        <p:spPr bwMode="auto">
          <a:xfrm>
            <a:off x="5368961" y="2189494"/>
            <a:ext cx="1139177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6" name="Egyenes összekötő nyíllal 45"/>
          <p:cNvCxnSpPr>
            <a:stCxn id="5" idx="2"/>
            <a:endCxn id="13" idx="0"/>
          </p:cNvCxnSpPr>
          <p:nvPr/>
        </p:nvCxnSpPr>
        <p:spPr bwMode="auto">
          <a:xfrm flipH="1">
            <a:off x="2907737" y="2881991"/>
            <a:ext cx="1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2" name="Egyenes összekötő nyíllal 51"/>
          <p:cNvCxnSpPr>
            <a:stCxn id="13" idx="2"/>
            <a:endCxn id="12" idx="0"/>
          </p:cNvCxnSpPr>
          <p:nvPr/>
        </p:nvCxnSpPr>
        <p:spPr bwMode="auto">
          <a:xfrm>
            <a:off x="2907737" y="3725299"/>
            <a:ext cx="1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8" name="Egyenes összekötő nyíllal 57"/>
          <p:cNvCxnSpPr>
            <a:stCxn id="12" idx="2"/>
            <a:endCxn id="14" idx="0"/>
          </p:cNvCxnSpPr>
          <p:nvPr/>
        </p:nvCxnSpPr>
        <p:spPr bwMode="auto">
          <a:xfrm flipH="1">
            <a:off x="2907737" y="4568607"/>
            <a:ext cx="1" cy="3372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Egyenes összekötő nyíllal 63"/>
          <p:cNvCxnSpPr>
            <a:stCxn id="14" idx="2"/>
            <a:endCxn id="15" idx="0"/>
          </p:cNvCxnSpPr>
          <p:nvPr/>
        </p:nvCxnSpPr>
        <p:spPr bwMode="auto">
          <a:xfrm>
            <a:off x="2907737" y="5367557"/>
            <a:ext cx="1" cy="3525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Egyenes összekötő nyíllal 66"/>
          <p:cNvCxnSpPr>
            <a:stCxn id="12" idx="3"/>
            <a:endCxn id="9" idx="1"/>
          </p:cNvCxnSpPr>
          <p:nvPr/>
        </p:nvCxnSpPr>
        <p:spPr bwMode="auto">
          <a:xfrm>
            <a:off x="3581160" y="4337775"/>
            <a:ext cx="225355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Egyenes összekötő nyíllal 69"/>
          <p:cNvCxnSpPr>
            <a:stCxn id="5" idx="3"/>
            <a:endCxn id="6" idx="1"/>
          </p:cNvCxnSpPr>
          <p:nvPr/>
        </p:nvCxnSpPr>
        <p:spPr bwMode="auto">
          <a:xfrm>
            <a:off x="3581160" y="2651159"/>
            <a:ext cx="22535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9" name="Szövegdoboz 98"/>
          <p:cNvSpPr txBox="1"/>
          <p:nvPr/>
        </p:nvSpPr>
        <p:spPr>
          <a:xfrm>
            <a:off x="4557164" y="154453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0" name="Szövegdoboz 99"/>
          <p:cNvSpPr txBox="1"/>
          <p:nvPr/>
        </p:nvSpPr>
        <p:spPr>
          <a:xfrm>
            <a:off x="1711268" y="2419435"/>
            <a:ext cx="60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  <a:sym typeface="Symbol"/>
              </a:rPr>
              <a:t></a:t>
            </a:r>
            <a:r>
              <a:rPr lang="hu-H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1" name="Szövegdoboz 100"/>
          <p:cNvSpPr txBox="1"/>
          <p:nvPr/>
        </p:nvSpPr>
        <p:spPr>
          <a:xfrm>
            <a:off x="1697200" y="327482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  <a:sym typeface="Symbol"/>
              </a:rPr>
              <a:t></a:t>
            </a:r>
            <a:r>
              <a:rPr lang="hu-H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2" name="Szövegdoboz 101"/>
          <p:cNvSpPr txBox="1"/>
          <p:nvPr/>
        </p:nvSpPr>
        <p:spPr>
          <a:xfrm>
            <a:off x="7252961" y="2405367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  <a:sym typeface="Symbol"/>
              </a:rPr>
              <a:t></a:t>
            </a:r>
            <a:r>
              <a:rPr lang="hu-H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3" name="Szövegdoboz 102"/>
          <p:cNvSpPr txBox="1"/>
          <p:nvPr/>
        </p:nvSpPr>
        <p:spPr>
          <a:xfrm>
            <a:off x="1711268" y="411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  <a:sym typeface="Symbol"/>
              </a:rPr>
              <a:t></a:t>
            </a:r>
            <a:r>
              <a:rPr lang="hu-H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4" name="Szövegdoboz 103"/>
          <p:cNvSpPr txBox="1"/>
          <p:nvPr/>
        </p:nvSpPr>
        <p:spPr>
          <a:xfrm>
            <a:off x="7252961" y="4107558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  <a:sym typeface="Symbol"/>
              </a:rPr>
              <a:t></a:t>
            </a:r>
            <a:r>
              <a:rPr lang="hu-H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5" name="Szövegdoboz 104"/>
          <p:cNvSpPr txBox="1"/>
          <p:nvPr/>
        </p:nvSpPr>
        <p:spPr>
          <a:xfrm>
            <a:off x="1697200" y="4934817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  <a:sym typeface="Symbol"/>
              </a:rPr>
              <a:t></a:t>
            </a:r>
            <a:r>
              <a:rPr lang="hu-H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6" name="Szövegdoboz 105"/>
          <p:cNvSpPr txBox="1"/>
          <p:nvPr/>
        </p:nvSpPr>
        <p:spPr>
          <a:xfrm>
            <a:off x="1697200" y="5736675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  <a:sym typeface="Symbol"/>
              </a:rPr>
              <a:t></a:t>
            </a:r>
            <a:r>
              <a:rPr lang="hu-HU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09" name="Egyenes összekötő nyíllal 108"/>
          <p:cNvCxnSpPr/>
          <p:nvPr/>
        </p:nvCxnSpPr>
        <p:spPr bwMode="auto">
          <a:xfrm flipV="1">
            <a:off x="2894322" y="2182629"/>
            <a:ext cx="379827" cy="126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4" name="Egyenes összekötő nyíllal 113"/>
          <p:cNvCxnSpPr/>
          <p:nvPr/>
        </p:nvCxnSpPr>
        <p:spPr bwMode="auto">
          <a:xfrm flipH="1" flipV="1">
            <a:off x="6172094" y="2210764"/>
            <a:ext cx="349348" cy="961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3" name="Egyenes összekötő nyíllal 122"/>
          <p:cNvCxnSpPr/>
          <p:nvPr/>
        </p:nvCxnSpPr>
        <p:spPr bwMode="auto">
          <a:xfrm flipH="1" flipV="1">
            <a:off x="5393685" y="4428770"/>
            <a:ext cx="342310" cy="46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5" name="Egyenes összekötő nyíllal 124"/>
          <p:cNvCxnSpPr/>
          <p:nvPr/>
        </p:nvCxnSpPr>
        <p:spPr bwMode="auto">
          <a:xfrm flipH="1" flipV="1">
            <a:off x="2763028" y="2895393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8" name="Egyenes összekötő nyíllal 127"/>
          <p:cNvCxnSpPr/>
          <p:nvPr/>
        </p:nvCxnSpPr>
        <p:spPr bwMode="auto">
          <a:xfrm flipH="1" flipV="1">
            <a:off x="2732548" y="3765245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9" name="Egyenes összekötő nyíllal 128"/>
          <p:cNvCxnSpPr/>
          <p:nvPr/>
        </p:nvCxnSpPr>
        <p:spPr bwMode="auto">
          <a:xfrm flipH="1" flipV="1">
            <a:off x="2760684" y="5368963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0" name="Egyenes összekötő nyíllal 129"/>
          <p:cNvCxnSpPr/>
          <p:nvPr/>
        </p:nvCxnSpPr>
        <p:spPr bwMode="auto">
          <a:xfrm flipH="1" flipV="1">
            <a:off x="2772407" y="4578827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Szövegdoboz 42"/>
          <p:cNvSpPr txBox="1"/>
          <p:nvPr/>
        </p:nvSpPr>
        <p:spPr>
          <a:xfrm>
            <a:off x="838200" y="98658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FF0000"/>
                </a:solidFill>
              </a:rPr>
              <a:t>f = </a:t>
            </a:r>
            <a:r>
              <a:rPr lang="hu-HU" b="0" i="1" dirty="0">
                <a:solidFill>
                  <a:srgbClr val="FF0000"/>
                </a:solidFill>
                <a:sym typeface="Symbol"/>
              </a:rPr>
              <a:t></a:t>
            </a:r>
            <a:r>
              <a:rPr lang="hu-HU" b="0" i="1" dirty="0">
                <a:solidFill>
                  <a:srgbClr val="FF0000"/>
                </a:solidFill>
              </a:rPr>
              <a:t>g</a:t>
            </a:r>
            <a:endParaRPr lang="hu-HU" b="0" dirty="0">
              <a:solidFill>
                <a:srgbClr val="FF0000"/>
              </a:solidFill>
            </a:endParaRP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ABA80572-A27D-4262-861F-F9D6DD54362D}"/>
              </a:ext>
            </a:extLst>
          </p:cNvPr>
          <p:cNvSpPr txBox="1"/>
          <p:nvPr/>
        </p:nvSpPr>
        <p:spPr>
          <a:xfrm>
            <a:off x="2423082" y="2103589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E68A2B8A-98B6-45EF-829A-591521CACBC2}"/>
              </a:ext>
            </a:extLst>
          </p:cNvPr>
          <p:cNvSpPr txBox="1"/>
          <p:nvPr/>
        </p:nvSpPr>
        <p:spPr>
          <a:xfrm>
            <a:off x="2421984" y="29527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3B7AA85F-7D0C-456D-898F-D9A626618D65}"/>
              </a:ext>
            </a:extLst>
          </p:cNvPr>
          <p:cNvSpPr txBox="1"/>
          <p:nvPr/>
        </p:nvSpPr>
        <p:spPr>
          <a:xfrm>
            <a:off x="2419642" y="378633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A8512E8D-9D51-4568-9D0C-0A98FC47F816}"/>
              </a:ext>
            </a:extLst>
          </p:cNvPr>
          <p:cNvSpPr txBox="1"/>
          <p:nvPr/>
        </p:nvSpPr>
        <p:spPr>
          <a:xfrm>
            <a:off x="2417676" y="457786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CA321C76-3F4D-4655-8641-B6AB57DD64DD}"/>
              </a:ext>
            </a:extLst>
          </p:cNvPr>
          <p:cNvSpPr txBox="1"/>
          <p:nvPr/>
        </p:nvSpPr>
        <p:spPr>
          <a:xfrm>
            <a:off x="2413357" y="53983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6B10F6FA-4AC2-43A0-979E-AE014C6F629C}"/>
              </a:ext>
            </a:extLst>
          </p:cNvPr>
          <p:cNvSpPr txBox="1"/>
          <p:nvPr/>
        </p:nvSpPr>
        <p:spPr>
          <a:xfrm>
            <a:off x="6500721" y="2091374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03E28DBC-3593-4D03-A9C3-0046828EE30D}"/>
              </a:ext>
            </a:extLst>
          </p:cNvPr>
          <p:cNvSpPr txBox="1"/>
          <p:nvPr/>
        </p:nvSpPr>
        <p:spPr>
          <a:xfrm>
            <a:off x="5510111" y="3949613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3D18AB35-5E4B-48C6-9AA1-ADB120983ACD}"/>
              </a:ext>
            </a:extLst>
          </p:cNvPr>
          <p:cNvSpPr txBox="1"/>
          <p:nvPr/>
        </p:nvSpPr>
        <p:spPr>
          <a:xfrm>
            <a:off x="5320197" y="1653713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0116E847-1281-4DAF-848E-8F197F81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EFC4F-EB49-4C93-B2E7-59A7E4E57FCA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285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2" grpId="0" animBg="1"/>
      <p:bldP spid="13" grpId="0" animBg="1"/>
      <p:bldP spid="14" grpId="0" animBg="1"/>
      <p:bldP spid="15" grpId="0" animBg="1"/>
      <p:bldP spid="35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38" grpId="0"/>
      <p:bldP spid="41" grpId="0"/>
      <p:bldP spid="42" grpId="0"/>
      <p:bldP spid="44" grpId="0"/>
      <p:bldP spid="45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4" name="Text Box 1072"/>
          <p:cNvSpPr txBox="1">
            <a:spLocks noChangeArrowheads="1"/>
          </p:cNvSpPr>
          <p:nvPr/>
        </p:nvSpPr>
        <p:spPr bwMode="auto">
          <a:xfrm>
            <a:off x="3886178" y="1966150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W </a:t>
            </a:r>
            <a:r>
              <a:rPr lang="hu-HU" i="1" dirty="0" err="1"/>
              <a:t>W</a:t>
            </a:r>
            <a:r>
              <a:rPr lang="hu-HU" i="1" dirty="0"/>
              <a:t> _</a:t>
            </a:r>
          </a:p>
        </p:txBody>
      </p:sp>
      <p:sp>
        <p:nvSpPr>
          <p:cNvPr id="5" name="Text Box 1072"/>
          <p:cNvSpPr txBox="1">
            <a:spLocks noChangeArrowheads="1"/>
          </p:cNvSpPr>
          <p:nvPr/>
        </p:nvSpPr>
        <p:spPr bwMode="auto">
          <a:xfrm>
            <a:off x="2098377" y="2427815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_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6" name="Text Box 1072"/>
          <p:cNvSpPr txBox="1">
            <a:spLocks noChangeArrowheads="1"/>
          </p:cNvSpPr>
          <p:nvPr/>
        </p:nvSpPr>
        <p:spPr bwMode="auto">
          <a:xfrm>
            <a:off x="5698777" y="2427815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W _ </a:t>
            </a:r>
            <a:r>
              <a:rPr lang="hu-HU" i="1" dirty="0" err="1"/>
              <a:t>W</a:t>
            </a:r>
            <a:r>
              <a:rPr lang="hu-HU" i="1" dirty="0"/>
              <a:t> </a:t>
            </a:r>
          </a:p>
        </p:txBody>
      </p:sp>
      <p:sp>
        <p:nvSpPr>
          <p:cNvPr id="7" name="Text Box 1072"/>
          <p:cNvSpPr txBox="1">
            <a:spLocks noChangeArrowheads="1"/>
          </p:cNvSpPr>
          <p:nvPr/>
        </p:nvSpPr>
        <p:spPr bwMode="auto">
          <a:xfrm>
            <a:off x="5698779" y="411443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_  B W</a:t>
            </a:r>
          </a:p>
        </p:txBody>
      </p:sp>
      <p:sp>
        <p:nvSpPr>
          <p:cNvPr id="8" name="Text Box 1072"/>
          <p:cNvSpPr txBox="1">
            <a:spLocks noChangeArrowheads="1"/>
          </p:cNvSpPr>
          <p:nvPr/>
        </p:nvSpPr>
        <p:spPr bwMode="auto">
          <a:xfrm>
            <a:off x="2098377" y="411443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_ W</a:t>
            </a:r>
          </a:p>
        </p:txBody>
      </p:sp>
      <p:sp>
        <p:nvSpPr>
          <p:cNvPr id="9" name="Text Box 1072"/>
          <p:cNvSpPr txBox="1">
            <a:spLocks noChangeArrowheads="1"/>
          </p:cNvSpPr>
          <p:nvPr/>
        </p:nvSpPr>
        <p:spPr bwMode="auto">
          <a:xfrm>
            <a:off x="2098376" y="3271123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 B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10" name="Text Box 1072"/>
          <p:cNvSpPr txBox="1">
            <a:spLocks noChangeArrowheads="1"/>
          </p:cNvSpPr>
          <p:nvPr/>
        </p:nvSpPr>
        <p:spPr bwMode="auto">
          <a:xfrm>
            <a:off x="2098376" y="491338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W _</a:t>
            </a:r>
          </a:p>
        </p:txBody>
      </p:sp>
      <p:sp>
        <p:nvSpPr>
          <p:cNvPr id="11" name="Text Box 1072"/>
          <p:cNvSpPr txBox="1">
            <a:spLocks noChangeArrowheads="1"/>
          </p:cNvSpPr>
          <p:nvPr/>
        </p:nvSpPr>
        <p:spPr bwMode="auto">
          <a:xfrm>
            <a:off x="2098377" y="5727547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_ </a:t>
            </a:r>
            <a:r>
              <a:rPr lang="hu-HU" i="1" dirty="0" err="1"/>
              <a:t>W</a:t>
            </a:r>
            <a:r>
              <a:rPr lang="hu-HU" i="1" dirty="0"/>
              <a:t>  B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5341950" y="1837253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0000FF"/>
                </a:solidFill>
              </a:rPr>
              <a:t>start</a:t>
            </a:r>
          </a:p>
        </p:txBody>
      </p:sp>
      <p:cxnSp>
        <p:nvCxnSpPr>
          <p:cNvPr id="13" name="Egyenes összekötő nyíllal 12"/>
          <p:cNvCxnSpPr>
            <a:stCxn id="4" idx="1"/>
            <a:endCxn id="5" idx="0"/>
          </p:cNvCxnSpPr>
          <p:nvPr/>
        </p:nvCxnSpPr>
        <p:spPr bwMode="auto">
          <a:xfrm flipH="1">
            <a:off x="2771799" y="2196983"/>
            <a:ext cx="1114379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Egyenes összekötő nyíllal 13"/>
          <p:cNvCxnSpPr>
            <a:stCxn id="4" idx="3"/>
            <a:endCxn id="6" idx="0"/>
          </p:cNvCxnSpPr>
          <p:nvPr/>
        </p:nvCxnSpPr>
        <p:spPr bwMode="auto">
          <a:xfrm>
            <a:off x="5233022" y="2196983"/>
            <a:ext cx="1139177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Egyenes összekötő nyíllal 14"/>
          <p:cNvCxnSpPr>
            <a:stCxn id="5" idx="2"/>
            <a:endCxn id="9" idx="0"/>
          </p:cNvCxnSpPr>
          <p:nvPr/>
        </p:nvCxnSpPr>
        <p:spPr bwMode="auto">
          <a:xfrm flipH="1">
            <a:off x="2771798" y="2889480"/>
            <a:ext cx="1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" name="Egyenes összekötő nyíllal 15"/>
          <p:cNvCxnSpPr>
            <a:stCxn id="9" idx="2"/>
            <a:endCxn id="8" idx="0"/>
          </p:cNvCxnSpPr>
          <p:nvPr/>
        </p:nvCxnSpPr>
        <p:spPr bwMode="auto">
          <a:xfrm>
            <a:off x="2771798" y="3732788"/>
            <a:ext cx="1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Egyenes összekötő nyíllal 16"/>
          <p:cNvCxnSpPr>
            <a:stCxn id="8" idx="2"/>
            <a:endCxn id="10" idx="0"/>
          </p:cNvCxnSpPr>
          <p:nvPr/>
        </p:nvCxnSpPr>
        <p:spPr bwMode="auto">
          <a:xfrm flipH="1">
            <a:off x="2771798" y="4576096"/>
            <a:ext cx="1" cy="3372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Egyenes összekötő nyíllal 17"/>
          <p:cNvCxnSpPr>
            <a:stCxn id="10" idx="2"/>
            <a:endCxn id="11" idx="0"/>
          </p:cNvCxnSpPr>
          <p:nvPr/>
        </p:nvCxnSpPr>
        <p:spPr bwMode="auto">
          <a:xfrm>
            <a:off x="2771798" y="5375046"/>
            <a:ext cx="1" cy="3525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Egyenes összekötő nyíllal 18"/>
          <p:cNvCxnSpPr>
            <a:stCxn id="8" idx="3"/>
            <a:endCxn id="7" idx="1"/>
          </p:cNvCxnSpPr>
          <p:nvPr/>
        </p:nvCxnSpPr>
        <p:spPr bwMode="auto">
          <a:xfrm>
            <a:off x="3445221" y="4345264"/>
            <a:ext cx="225355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Egyenes összekötő nyíllal 19"/>
          <p:cNvCxnSpPr>
            <a:stCxn id="5" idx="3"/>
            <a:endCxn id="6" idx="1"/>
          </p:cNvCxnSpPr>
          <p:nvPr/>
        </p:nvCxnSpPr>
        <p:spPr bwMode="auto">
          <a:xfrm>
            <a:off x="3445221" y="2658648"/>
            <a:ext cx="22535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Szövegdoboz 24"/>
          <p:cNvSpPr txBox="1"/>
          <p:nvPr/>
        </p:nvSpPr>
        <p:spPr>
          <a:xfrm>
            <a:off x="4365941" y="1581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1672826" y="24269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1700961" y="32569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7117022" y="24128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715029" y="41009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7117022" y="41150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1700961" y="4916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1700961" y="57187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33" name="Egyenes összekötő nyíllal 32"/>
          <p:cNvCxnSpPr/>
          <p:nvPr/>
        </p:nvCxnSpPr>
        <p:spPr bwMode="auto">
          <a:xfrm flipV="1">
            <a:off x="2758383" y="2190118"/>
            <a:ext cx="379827" cy="126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4" name="Egyenes összekötő nyíllal 33"/>
          <p:cNvCxnSpPr/>
          <p:nvPr/>
        </p:nvCxnSpPr>
        <p:spPr bwMode="auto">
          <a:xfrm flipH="1" flipV="1">
            <a:off x="6036155" y="2218253"/>
            <a:ext cx="349348" cy="961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" name="Egyenes összekötő nyíllal 34"/>
          <p:cNvCxnSpPr/>
          <p:nvPr/>
        </p:nvCxnSpPr>
        <p:spPr bwMode="auto">
          <a:xfrm flipV="1">
            <a:off x="6494542" y="3739994"/>
            <a:ext cx="14067" cy="3235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6" name="Egyenes összekötő nyíllal 35"/>
          <p:cNvCxnSpPr/>
          <p:nvPr/>
        </p:nvCxnSpPr>
        <p:spPr bwMode="auto">
          <a:xfrm flipH="1" flipV="1">
            <a:off x="2627089" y="2902882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7" name="Egyenes összekötő nyíllal 36"/>
          <p:cNvCxnSpPr/>
          <p:nvPr/>
        </p:nvCxnSpPr>
        <p:spPr bwMode="auto">
          <a:xfrm flipH="1" flipV="1">
            <a:off x="2596609" y="3772734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Egyenes összekötő nyíllal 37"/>
          <p:cNvCxnSpPr/>
          <p:nvPr/>
        </p:nvCxnSpPr>
        <p:spPr bwMode="auto">
          <a:xfrm flipH="1" flipV="1">
            <a:off x="2624745" y="5376452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9" name="Egyenes összekötő nyíllal 38"/>
          <p:cNvCxnSpPr/>
          <p:nvPr/>
        </p:nvCxnSpPr>
        <p:spPr bwMode="auto">
          <a:xfrm flipH="1" flipV="1">
            <a:off x="2636468" y="4586316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0" name="Rectangle 1067"/>
          <p:cNvSpPr txBox="1">
            <a:spLocks noChangeArrowheads="1"/>
          </p:cNvSpPr>
          <p:nvPr/>
        </p:nvSpPr>
        <p:spPr>
          <a:xfrm>
            <a:off x="838200" y="342900"/>
            <a:ext cx="7772400" cy="1104900"/>
          </a:xfrm>
          <a:prstGeom prst="rect">
            <a:avLst/>
          </a:prstGeom>
          <a:noFill/>
        </p:spPr>
        <p:txBody>
          <a:bodyPr/>
          <a:lstStyle/>
          <a:p>
            <a:pPr lvl="0" algn="r">
              <a:defRPr/>
            </a:pPr>
            <a:r>
              <a:rPr lang="hu-HU" sz="3600" b="0" i="1" kern="0" dirty="0">
                <a:solidFill>
                  <a:schemeClr val="tx2"/>
                </a:solidFill>
              </a:rPr>
              <a:t>Szélességi gráfkeresés</a:t>
            </a:r>
            <a:endParaRPr lang="hu-HU" sz="3600" b="0" kern="0" dirty="0">
              <a:solidFill>
                <a:schemeClr val="tx2"/>
              </a:solidFill>
            </a:endParaRPr>
          </a:p>
        </p:txBody>
      </p:sp>
      <p:sp>
        <p:nvSpPr>
          <p:cNvPr id="41" name="Text Box 1072"/>
          <p:cNvSpPr txBox="1">
            <a:spLocks noChangeArrowheads="1"/>
          </p:cNvSpPr>
          <p:nvPr/>
        </p:nvSpPr>
        <p:spPr bwMode="auto">
          <a:xfrm>
            <a:off x="5698777" y="3271123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 W B W</a:t>
            </a:r>
          </a:p>
        </p:txBody>
      </p:sp>
      <p:sp>
        <p:nvSpPr>
          <p:cNvPr id="42" name="Text Box 1072"/>
          <p:cNvSpPr txBox="1">
            <a:spLocks noChangeArrowheads="1"/>
          </p:cNvSpPr>
          <p:nvPr/>
        </p:nvSpPr>
        <p:spPr bwMode="auto">
          <a:xfrm>
            <a:off x="5698777" y="491338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</a:t>
            </a:r>
            <a:r>
              <a:rPr lang="hu-HU" i="1" dirty="0" err="1"/>
              <a:t>W</a:t>
            </a:r>
            <a:r>
              <a:rPr lang="hu-HU" i="1" dirty="0"/>
              <a:t> B _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4917868" y="4900493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0033CC"/>
                </a:solidFill>
              </a:rPr>
              <a:t>goal</a:t>
            </a:r>
          </a:p>
        </p:txBody>
      </p:sp>
      <p:cxnSp>
        <p:nvCxnSpPr>
          <p:cNvPr id="54" name="Egyenes összekötő nyíllal 53"/>
          <p:cNvCxnSpPr>
            <a:stCxn id="41" idx="2"/>
            <a:endCxn id="7" idx="0"/>
          </p:cNvCxnSpPr>
          <p:nvPr/>
        </p:nvCxnSpPr>
        <p:spPr bwMode="auto">
          <a:xfrm>
            <a:off x="6372199" y="3732788"/>
            <a:ext cx="2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Egyenes összekötő nyíllal 73"/>
          <p:cNvCxnSpPr>
            <a:stCxn id="7" idx="2"/>
            <a:endCxn id="42" idx="0"/>
          </p:cNvCxnSpPr>
          <p:nvPr/>
        </p:nvCxnSpPr>
        <p:spPr bwMode="auto">
          <a:xfrm flipH="1">
            <a:off x="6372199" y="4576096"/>
            <a:ext cx="2" cy="3372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Egyenes összekötő nyíllal 93"/>
          <p:cNvCxnSpPr/>
          <p:nvPr/>
        </p:nvCxnSpPr>
        <p:spPr bwMode="auto">
          <a:xfrm flipH="1" flipV="1">
            <a:off x="6515648" y="2902966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Szövegdoboz 94"/>
          <p:cNvSpPr txBox="1"/>
          <p:nvPr/>
        </p:nvSpPr>
        <p:spPr>
          <a:xfrm>
            <a:off x="7100610" y="326864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02" name="Egyenes összekötő nyíllal 101"/>
          <p:cNvCxnSpPr>
            <a:stCxn id="7" idx="1"/>
            <a:endCxn id="8" idx="3"/>
          </p:cNvCxnSpPr>
          <p:nvPr/>
        </p:nvCxnSpPr>
        <p:spPr bwMode="auto">
          <a:xfrm flipH="1">
            <a:off x="3445221" y="4345264"/>
            <a:ext cx="225355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6" name="Szövegdoboz 105"/>
          <p:cNvSpPr txBox="1"/>
          <p:nvPr/>
        </p:nvSpPr>
        <p:spPr>
          <a:xfrm>
            <a:off x="7100610" y="49004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07" name="Egyenes összekötő nyíllal 106"/>
          <p:cNvCxnSpPr/>
          <p:nvPr/>
        </p:nvCxnSpPr>
        <p:spPr bwMode="auto">
          <a:xfrm flipV="1">
            <a:off x="6548468" y="4567643"/>
            <a:ext cx="14067" cy="3235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4" name="Egyenes összekötő nyíllal 113"/>
          <p:cNvCxnSpPr>
            <a:stCxn id="6" idx="1"/>
            <a:endCxn id="5" idx="3"/>
          </p:cNvCxnSpPr>
          <p:nvPr/>
        </p:nvCxnSpPr>
        <p:spPr bwMode="auto">
          <a:xfrm flipH="1">
            <a:off x="3445221" y="2658648"/>
            <a:ext cx="22535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Szövegdoboz 57"/>
          <p:cNvSpPr txBox="1"/>
          <p:nvPr/>
        </p:nvSpPr>
        <p:spPr>
          <a:xfrm>
            <a:off x="799620" y="9683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FF0000"/>
                </a:solidFill>
              </a:rPr>
              <a:t>f = g</a:t>
            </a:r>
            <a:endParaRPr lang="hu-HU" b="0" dirty="0">
              <a:solidFill>
                <a:srgbClr val="FF0000"/>
              </a:solidFill>
            </a:endParaRPr>
          </a:p>
        </p:txBody>
      </p:sp>
      <p:cxnSp>
        <p:nvCxnSpPr>
          <p:cNvPr id="59" name="Egyenes összekötő nyíllal 58">
            <a:extLst>
              <a:ext uri="{FF2B5EF4-FFF2-40B4-BE49-F238E27FC236}">
                <a16:creationId xmlns:a16="http://schemas.microsoft.com/office/drawing/2014/main" id="{6CF8530D-F9B3-4B16-A3B9-CC24E6D84BF6}"/>
              </a:ext>
            </a:extLst>
          </p:cNvPr>
          <p:cNvCxnSpPr>
            <a:cxnSpLocks/>
            <a:stCxn id="6" idx="2"/>
            <a:endCxn id="41" idx="0"/>
          </p:cNvCxnSpPr>
          <p:nvPr/>
        </p:nvCxnSpPr>
        <p:spPr bwMode="auto">
          <a:xfrm>
            <a:off x="6372199" y="2889480"/>
            <a:ext cx="0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680A9B39-3268-4737-A69E-D8BCCA48DE2C}"/>
              </a:ext>
            </a:extLst>
          </p:cNvPr>
          <p:cNvSpPr txBox="1"/>
          <p:nvPr/>
        </p:nvSpPr>
        <p:spPr>
          <a:xfrm>
            <a:off x="2287143" y="2111078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810977DD-B0CD-4263-BE22-B8F25E992E71}"/>
              </a:ext>
            </a:extLst>
          </p:cNvPr>
          <p:cNvSpPr txBox="1"/>
          <p:nvPr/>
        </p:nvSpPr>
        <p:spPr>
          <a:xfrm>
            <a:off x="2286045" y="296020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122C34CF-B17E-457C-A360-AACD7A5CF3AD}"/>
              </a:ext>
            </a:extLst>
          </p:cNvPr>
          <p:cNvSpPr txBox="1"/>
          <p:nvPr/>
        </p:nvSpPr>
        <p:spPr>
          <a:xfrm>
            <a:off x="2283703" y="37938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252864-4DB4-4956-96D1-F1C0629E2373}"/>
              </a:ext>
            </a:extLst>
          </p:cNvPr>
          <p:cNvSpPr txBox="1"/>
          <p:nvPr/>
        </p:nvSpPr>
        <p:spPr>
          <a:xfrm>
            <a:off x="2281737" y="45853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45A1C2E9-4572-4F18-94D5-E107C750FFB5}"/>
              </a:ext>
            </a:extLst>
          </p:cNvPr>
          <p:cNvSpPr txBox="1"/>
          <p:nvPr/>
        </p:nvSpPr>
        <p:spPr>
          <a:xfrm>
            <a:off x="2277418" y="540582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49744BA5-E37E-4DFE-BFEC-5C46119BF199}"/>
              </a:ext>
            </a:extLst>
          </p:cNvPr>
          <p:cNvSpPr txBox="1"/>
          <p:nvPr/>
        </p:nvSpPr>
        <p:spPr>
          <a:xfrm>
            <a:off x="6364782" y="2098863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D6F3C9B9-E2A0-4A92-9078-0A1A6CF29B9C}"/>
              </a:ext>
            </a:extLst>
          </p:cNvPr>
          <p:cNvSpPr txBox="1"/>
          <p:nvPr/>
        </p:nvSpPr>
        <p:spPr>
          <a:xfrm>
            <a:off x="5184258" y="1661202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7274CFBC-408B-423D-B388-D8CC6766ABEE}"/>
              </a:ext>
            </a:extLst>
          </p:cNvPr>
          <p:cNvSpPr txBox="1"/>
          <p:nvPr/>
        </p:nvSpPr>
        <p:spPr>
          <a:xfrm>
            <a:off x="6592441" y="2950946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01063BD8-488F-4458-8725-99A9D25C84E0}"/>
              </a:ext>
            </a:extLst>
          </p:cNvPr>
          <p:cNvSpPr txBox="1"/>
          <p:nvPr/>
        </p:nvSpPr>
        <p:spPr>
          <a:xfrm>
            <a:off x="6590099" y="3784566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7CB1B298-DDB5-4777-B3D8-D70253CF030F}"/>
              </a:ext>
            </a:extLst>
          </p:cNvPr>
          <p:cNvSpPr txBox="1"/>
          <p:nvPr/>
        </p:nvSpPr>
        <p:spPr>
          <a:xfrm>
            <a:off x="6592057" y="4576007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6ED0BF20-5BE1-4A7F-AABD-884761C3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EFC4F-EB49-4C93-B2E7-59A7E4E57FCA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829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41" grpId="0" animBg="1"/>
      <p:bldP spid="42" grpId="0" animBg="1"/>
      <p:bldP spid="43" grpId="0"/>
      <p:bldP spid="95" grpId="0"/>
      <p:bldP spid="106" grpId="0"/>
      <p:bldP spid="49" grpId="0"/>
      <p:bldP spid="50" grpId="0"/>
      <p:bldP spid="51" grpId="0"/>
      <p:bldP spid="52" grpId="0"/>
      <p:bldP spid="53" grpId="0"/>
      <p:bldP spid="55" grpId="0"/>
      <p:bldP spid="57" grpId="0"/>
      <p:bldP spid="60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4" name="Text Box 1072"/>
          <p:cNvSpPr txBox="1">
            <a:spLocks noChangeArrowheads="1"/>
          </p:cNvSpPr>
          <p:nvPr/>
        </p:nvSpPr>
        <p:spPr bwMode="auto">
          <a:xfrm>
            <a:off x="4006686" y="203041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W </a:t>
            </a:r>
            <a:r>
              <a:rPr lang="hu-HU" i="1" dirty="0" err="1"/>
              <a:t>W</a:t>
            </a:r>
            <a:r>
              <a:rPr lang="hu-HU" i="1" dirty="0"/>
              <a:t> _</a:t>
            </a:r>
          </a:p>
        </p:txBody>
      </p:sp>
      <p:sp>
        <p:nvSpPr>
          <p:cNvPr id="5" name="Text Box 1072"/>
          <p:cNvSpPr txBox="1">
            <a:spLocks noChangeArrowheads="1"/>
          </p:cNvSpPr>
          <p:nvPr/>
        </p:nvSpPr>
        <p:spPr bwMode="auto">
          <a:xfrm>
            <a:off x="2218885" y="2492076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_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6" name="Text Box 1072"/>
          <p:cNvSpPr txBox="1">
            <a:spLocks noChangeArrowheads="1"/>
          </p:cNvSpPr>
          <p:nvPr/>
        </p:nvSpPr>
        <p:spPr bwMode="auto">
          <a:xfrm>
            <a:off x="5819285" y="2492076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W _ </a:t>
            </a:r>
            <a:r>
              <a:rPr lang="hu-HU" i="1" dirty="0" err="1"/>
              <a:t>W</a:t>
            </a:r>
            <a:r>
              <a:rPr lang="hu-HU" i="1" dirty="0"/>
              <a:t> </a:t>
            </a:r>
          </a:p>
        </p:txBody>
      </p:sp>
      <p:sp>
        <p:nvSpPr>
          <p:cNvPr id="9" name="Text Box 1072"/>
          <p:cNvSpPr txBox="1">
            <a:spLocks noChangeArrowheads="1"/>
          </p:cNvSpPr>
          <p:nvPr/>
        </p:nvSpPr>
        <p:spPr bwMode="auto">
          <a:xfrm>
            <a:off x="5819287" y="4178692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_  B W</a:t>
            </a:r>
          </a:p>
        </p:txBody>
      </p:sp>
      <p:sp>
        <p:nvSpPr>
          <p:cNvPr id="12" name="Text Box 1072"/>
          <p:cNvSpPr txBox="1">
            <a:spLocks noChangeArrowheads="1"/>
          </p:cNvSpPr>
          <p:nvPr/>
        </p:nvSpPr>
        <p:spPr bwMode="auto">
          <a:xfrm>
            <a:off x="2218885" y="4178692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_ W</a:t>
            </a:r>
          </a:p>
        </p:txBody>
      </p:sp>
      <p:sp>
        <p:nvSpPr>
          <p:cNvPr id="13" name="Text Box 1072"/>
          <p:cNvSpPr txBox="1">
            <a:spLocks noChangeArrowheads="1"/>
          </p:cNvSpPr>
          <p:nvPr/>
        </p:nvSpPr>
        <p:spPr bwMode="auto">
          <a:xfrm>
            <a:off x="2218884" y="3335384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 B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14" name="Text Box 1072"/>
          <p:cNvSpPr txBox="1">
            <a:spLocks noChangeArrowheads="1"/>
          </p:cNvSpPr>
          <p:nvPr/>
        </p:nvSpPr>
        <p:spPr bwMode="auto">
          <a:xfrm>
            <a:off x="2218884" y="4977642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W _</a:t>
            </a:r>
          </a:p>
        </p:txBody>
      </p:sp>
      <p:sp>
        <p:nvSpPr>
          <p:cNvPr id="15" name="Text Box 1072"/>
          <p:cNvSpPr txBox="1">
            <a:spLocks noChangeArrowheads="1"/>
          </p:cNvSpPr>
          <p:nvPr/>
        </p:nvSpPr>
        <p:spPr bwMode="auto">
          <a:xfrm>
            <a:off x="2218885" y="5791808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_ </a:t>
            </a:r>
            <a:r>
              <a:rPr lang="hu-HU" i="1" dirty="0" err="1"/>
              <a:t>W</a:t>
            </a:r>
            <a:r>
              <a:rPr lang="hu-HU" i="1" dirty="0"/>
              <a:t>  B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5462458" y="1901514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0000FF"/>
                </a:solidFill>
              </a:rPr>
              <a:t>start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566722" y="5776592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0033CC"/>
                </a:solidFill>
              </a:rPr>
              <a:t>goal</a:t>
            </a:r>
          </a:p>
        </p:txBody>
      </p:sp>
      <p:cxnSp>
        <p:nvCxnSpPr>
          <p:cNvPr id="39" name="Egyenes összekötő nyíllal 38"/>
          <p:cNvCxnSpPr>
            <a:stCxn id="4" idx="1"/>
            <a:endCxn id="5" idx="0"/>
          </p:cNvCxnSpPr>
          <p:nvPr/>
        </p:nvCxnSpPr>
        <p:spPr bwMode="auto">
          <a:xfrm flipH="1">
            <a:off x="2892307" y="2261244"/>
            <a:ext cx="1114379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0" name="Egyenes összekötő nyíllal 39"/>
          <p:cNvCxnSpPr>
            <a:stCxn id="4" idx="3"/>
            <a:endCxn id="6" idx="0"/>
          </p:cNvCxnSpPr>
          <p:nvPr/>
        </p:nvCxnSpPr>
        <p:spPr bwMode="auto">
          <a:xfrm>
            <a:off x="5353530" y="2261244"/>
            <a:ext cx="1139177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6" name="Egyenes összekötő nyíllal 45"/>
          <p:cNvCxnSpPr>
            <a:stCxn id="5" idx="2"/>
            <a:endCxn id="13" idx="0"/>
          </p:cNvCxnSpPr>
          <p:nvPr/>
        </p:nvCxnSpPr>
        <p:spPr bwMode="auto">
          <a:xfrm flipH="1">
            <a:off x="2892306" y="2953741"/>
            <a:ext cx="1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2" name="Egyenes összekötő nyíllal 51"/>
          <p:cNvCxnSpPr>
            <a:stCxn id="13" idx="2"/>
            <a:endCxn id="12" idx="0"/>
          </p:cNvCxnSpPr>
          <p:nvPr/>
        </p:nvCxnSpPr>
        <p:spPr bwMode="auto">
          <a:xfrm>
            <a:off x="2892306" y="3797049"/>
            <a:ext cx="1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8" name="Egyenes összekötő nyíllal 57"/>
          <p:cNvCxnSpPr>
            <a:stCxn id="12" idx="2"/>
            <a:endCxn id="14" idx="0"/>
          </p:cNvCxnSpPr>
          <p:nvPr/>
        </p:nvCxnSpPr>
        <p:spPr bwMode="auto">
          <a:xfrm flipH="1">
            <a:off x="2892306" y="4640357"/>
            <a:ext cx="1" cy="3372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Egyenes összekötő nyíllal 63"/>
          <p:cNvCxnSpPr>
            <a:stCxn id="14" idx="2"/>
            <a:endCxn id="15" idx="0"/>
          </p:cNvCxnSpPr>
          <p:nvPr/>
        </p:nvCxnSpPr>
        <p:spPr bwMode="auto">
          <a:xfrm>
            <a:off x="2892306" y="5439307"/>
            <a:ext cx="1" cy="3525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Egyenes összekötő nyíllal 66"/>
          <p:cNvCxnSpPr>
            <a:stCxn id="12" idx="3"/>
            <a:endCxn id="9" idx="1"/>
          </p:cNvCxnSpPr>
          <p:nvPr/>
        </p:nvCxnSpPr>
        <p:spPr bwMode="auto">
          <a:xfrm>
            <a:off x="3565729" y="4409525"/>
            <a:ext cx="225355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Egyenes összekötő nyíllal 69"/>
          <p:cNvCxnSpPr>
            <a:stCxn id="5" idx="3"/>
            <a:endCxn id="6" idx="1"/>
          </p:cNvCxnSpPr>
          <p:nvPr/>
        </p:nvCxnSpPr>
        <p:spPr bwMode="auto">
          <a:xfrm>
            <a:off x="3565729" y="2722909"/>
            <a:ext cx="22535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9" name="Szövegdoboz 98"/>
          <p:cNvSpPr txBox="1"/>
          <p:nvPr/>
        </p:nvSpPr>
        <p:spPr>
          <a:xfrm>
            <a:off x="4510831" y="16453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0" name="Szövegdoboz 99"/>
          <p:cNvSpPr txBox="1"/>
          <p:nvPr/>
        </p:nvSpPr>
        <p:spPr>
          <a:xfrm>
            <a:off x="1793334" y="249118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1" name="Szövegdoboz 100"/>
          <p:cNvSpPr txBox="1"/>
          <p:nvPr/>
        </p:nvSpPr>
        <p:spPr>
          <a:xfrm>
            <a:off x="1821469" y="33211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2" name="Szövegdoboz 101"/>
          <p:cNvSpPr txBox="1"/>
          <p:nvPr/>
        </p:nvSpPr>
        <p:spPr>
          <a:xfrm>
            <a:off x="7237530" y="247711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3" name="Szövegdoboz 102"/>
          <p:cNvSpPr txBox="1"/>
          <p:nvPr/>
        </p:nvSpPr>
        <p:spPr>
          <a:xfrm>
            <a:off x="1835537" y="416524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4" name="Szövegdoboz 103"/>
          <p:cNvSpPr txBox="1"/>
          <p:nvPr/>
        </p:nvSpPr>
        <p:spPr>
          <a:xfrm>
            <a:off x="7237530" y="41793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5" name="Szövegdoboz 104"/>
          <p:cNvSpPr txBox="1"/>
          <p:nvPr/>
        </p:nvSpPr>
        <p:spPr>
          <a:xfrm>
            <a:off x="1821469" y="49811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6" name="Szövegdoboz 105"/>
          <p:cNvSpPr txBox="1"/>
          <p:nvPr/>
        </p:nvSpPr>
        <p:spPr>
          <a:xfrm>
            <a:off x="1821469" y="578302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09" name="Egyenes összekötő nyíllal 108"/>
          <p:cNvCxnSpPr/>
          <p:nvPr/>
        </p:nvCxnSpPr>
        <p:spPr bwMode="auto">
          <a:xfrm flipV="1">
            <a:off x="2878891" y="2254379"/>
            <a:ext cx="379827" cy="126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4" name="Egyenes összekötő nyíllal 113"/>
          <p:cNvCxnSpPr/>
          <p:nvPr/>
        </p:nvCxnSpPr>
        <p:spPr bwMode="auto">
          <a:xfrm flipH="1" flipV="1">
            <a:off x="6156663" y="2282514"/>
            <a:ext cx="349348" cy="961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3" name="Egyenes összekötő nyíllal 122"/>
          <p:cNvCxnSpPr/>
          <p:nvPr/>
        </p:nvCxnSpPr>
        <p:spPr bwMode="auto">
          <a:xfrm flipH="1" flipV="1">
            <a:off x="5399139" y="4302895"/>
            <a:ext cx="342310" cy="46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5" name="Egyenes összekötő nyíllal 124"/>
          <p:cNvCxnSpPr/>
          <p:nvPr/>
        </p:nvCxnSpPr>
        <p:spPr bwMode="auto">
          <a:xfrm flipH="1" flipV="1">
            <a:off x="2747597" y="2967143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8" name="Egyenes összekötő nyíllal 127"/>
          <p:cNvCxnSpPr/>
          <p:nvPr/>
        </p:nvCxnSpPr>
        <p:spPr bwMode="auto">
          <a:xfrm flipH="1" flipV="1">
            <a:off x="2717117" y="3836995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9" name="Egyenes összekötő nyíllal 128"/>
          <p:cNvCxnSpPr/>
          <p:nvPr/>
        </p:nvCxnSpPr>
        <p:spPr bwMode="auto">
          <a:xfrm flipH="1" flipV="1">
            <a:off x="2745253" y="5440713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0" name="Egyenes összekötő nyíllal 129"/>
          <p:cNvCxnSpPr/>
          <p:nvPr/>
        </p:nvCxnSpPr>
        <p:spPr bwMode="auto">
          <a:xfrm flipH="1" flipV="1">
            <a:off x="2756976" y="4650577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2" name="Szövegdoboz 41"/>
          <p:cNvSpPr txBox="1"/>
          <p:nvPr/>
        </p:nvSpPr>
        <p:spPr>
          <a:xfrm>
            <a:off x="4092097" y="5037928"/>
            <a:ext cx="4749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1" dirty="0">
                <a:solidFill>
                  <a:srgbClr val="FF0000"/>
                </a:solidFill>
              </a:rPr>
              <a:t>I(n)= </a:t>
            </a:r>
            <a:r>
              <a:rPr lang="en-US" b="0" dirty="0">
                <a:solidFill>
                  <a:srgbClr val="FF0000"/>
                </a:solidFill>
                <a:sym typeface="Symbol" pitchFamily="18" charset="2"/>
              </a:rPr>
              <a:t>how many swaps</a:t>
            </a:r>
            <a:r>
              <a:rPr lang="hu-HU" b="0" dirty="0">
                <a:solidFill>
                  <a:srgbClr val="FF0000"/>
                </a:solidFill>
                <a:sym typeface="Symbol" pitchFamily="18" charset="2"/>
              </a:rPr>
              <a:t> of </a:t>
            </a:r>
            <a:r>
              <a:rPr lang="en-US" b="0" dirty="0">
                <a:solidFill>
                  <a:srgbClr val="FF0000"/>
                </a:solidFill>
                <a:sym typeface="Symbol" pitchFamily="18" charset="2"/>
              </a:rPr>
              <a:t>the stones </a:t>
            </a:r>
            <a:br>
              <a:rPr lang="hu-HU" b="0" dirty="0">
                <a:solidFill>
                  <a:srgbClr val="FF0000"/>
                </a:solidFill>
                <a:sym typeface="Symbol" pitchFamily="18" charset="2"/>
              </a:rPr>
            </a:br>
            <a:r>
              <a:rPr lang="hu-HU" b="0" dirty="0">
                <a:solidFill>
                  <a:srgbClr val="FF0000"/>
                </a:solidFill>
                <a:sym typeface="Symbol" pitchFamily="18" charset="2"/>
              </a:rPr>
              <a:t>          </a:t>
            </a:r>
            <a:r>
              <a:rPr lang="en-US" b="0" dirty="0">
                <a:solidFill>
                  <a:srgbClr val="FF0000"/>
                </a:solidFill>
                <a:sym typeface="Symbol" pitchFamily="18" charset="2"/>
              </a:rPr>
              <a:t>must</a:t>
            </a:r>
            <a:r>
              <a:rPr lang="hu-HU" b="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b="0" dirty="0">
                <a:solidFill>
                  <a:srgbClr val="FF0000"/>
                </a:solidFill>
                <a:sym typeface="Symbol" pitchFamily="18" charset="2"/>
              </a:rPr>
              <a:t>be taken to achieve </a:t>
            </a:r>
            <a:br>
              <a:rPr lang="hu-HU" b="0" dirty="0">
                <a:solidFill>
                  <a:srgbClr val="FF0000"/>
                </a:solidFill>
                <a:sym typeface="Symbol" pitchFamily="18" charset="2"/>
              </a:rPr>
            </a:br>
            <a:r>
              <a:rPr lang="hu-HU" b="0" dirty="0">
                <a:solidFill>
                  <a:srgbClr val="FF0000"/>
                </a:solidFill>
                <a:sym typeface="Symbol" pitchFamily="18" charset="2"/>
              </a:rPr>
              <a:t>          </a:t>
            </a:r>
            <a:r>
              <a:rPr lang="en-US" b="0" dirty="0">
                <a:solidFill>
                  <a:srgbClr val="FF0000"/>
                </a:solidFill>
                <a:sym typeface="Symbol" pitchFamily="18" charset="2"/>
              </a:rPr>
              <a:t>the goal permutation</a:t>
            </a:r>
            <a:endParaRPr lang="hu-HU" b="0" dirty="0">
              <a:solidFill>
                <a:srgbClr val="FF0000"/>
              </a:solidFill>
            </a:endParaRPr>
          </a:p>
        </p:txBody>
      </p:sp>
      <p:sp>
        <p:nvSpPr>
          <p:cNvPr id="43" name="Rectangle 1067"/>
          <p:cNvSpPr txBox="1">
            <a:spLocks noChangeArrowheads="1"/>
          </p:cNvSpPr>
          <p:nvPr/>
        </p:nvSpPr>
        <p:spPr>
          <a:xfrm>
            <a:off x="838200" y="342900"/>
            <a:ext cx="7772400" cy="1104900"/>
          </a:xfrm>
          <a:prstGeom prst="rect">
            <a:avLst/>
          </a:prstGeom>
          <a:noFill/>
        </p:spPr>
        <p:txBody>
          <a:bodyPr/>
          <a:lstStyle/>
          <a:p>
            <a:pPr lvl="0" algn="r">
              <a:defRPr/>
            </a:pPr>
            <a:r>
              <a:rPr lang="hu-HU" sz="3600" b="0" i="1" kern="0" dirty="0">
                <a:solidFill>
                  <a:schemeClr val="tx2"/>
                </a:solidFill>
              </a:rPr>
              <a:t>Előre tekintő gráfkeresés</a:t>
            </a:r>
            <a:endParaRPr lang="hu-HU" sz="3600" b="0" kern="0" dirty="0">
              <a:solidFill>
                <a:schemeClr val="tx2"/>
              </a:solidFill>
            </a:endParaRPr>
          </a:p>
        </p:txBody>
      </p:sp>
      <p:sp>
        <p:nvSpPr>
          <p:cNvPr id="44" name="Szövegdoboz 43"/>
          <p:cNvSpPr txBox="1"/>
          <p:nvPr/>
        </p:nvSpPr>
        <p:spPr>
          <a:xfrm>
            <a:off x="799620" y="968326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FF0000"/>
                </a:solidFill>
              </a:rPr>
              <a:t>f = I</a:t>
            </a:r>
            <a:endParaRPr lang="hu-HU" b="0" dirty="0">
              <a:solidFill>
                <a:srgbClr val="FF0000"/>
              </a:solidFill>
            </a:endParaRP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2F8C0DC1-EF33-42F5-BD05-8976F8343BC3}"/>
              </a:ext>
            </a:extLst>
          </p:cNvPr>
          <p:cNvSpPr txBox="1"/>
          <p:nvPr/>
        </p:nvSpPr>
        <p:spPr>
          <a:xfrm>
            <a:off x="2407651" y="2175339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B59CEA1F-C8E5-49D9-AF77-E1B4151CECBD}"/>
              </a:ext>
            </a:extLst>
          </p:cNvPr>
          <p:cNvSpPr txBox="1"/>
          <p:nvPr/>
        </p:nvSpPr>
        <p:spPr>
          <a:xfrm>
            <a:off x="2406553" y="302446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CE914039-5D71-4F50-9CA7-BBC6938B5277}"/>
              </a:ext>
            </a:extLst>
          </p:cNvPr>
          <p:cNvSpPr txBox="1"/>
          <p:nvPr/>
        </p:nvSpPr>
        <p:spPr>
          <a:xfrm>
            <a:off x="2404211" y="38580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3B2420BC-BB63-49C1-A845-A2CC72E3090E}"/>
              </a:ext>
            </a:extLst>
          </p:cNvPr>
          <p:cNvSpPr txBox="1"/>
          <p:nvPr/>
        </p:nvSpPr>
        <p:spPr>
          <a:xfrm>
            <a:off x="2402245" y="46496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2DE18356-E5DA-4C10-9434-EF94A9BEC642}"/>
              </a:ext>
            </a:extLst>
          </p:cNvPr>
          <p:cNvSpPr txBox="1"/>
          <p:nvPr/>
        </p:nvSpPr>
        <p:spPr>
          <a:xfrm>
            <a:off x="2397926" y="54700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3EFCCB92-A4A4-46BF-8652-BAE1E8DD9AD1}"/>
              </a:ext>
            </a:extLst>
          </p:cNvPr>
          <p:cNvSpPr txBox="1"/>
          <p:nvPr/>
        </p:nvSpPr>
        <p:spPr>
          <a:xfrm>
            <a:off x="6485290" y="2163124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EC5E2758-7051-44DA-9A5A-3BFFBCE92C80}"/>
              </a:ext>
            </a:extLst>
          </p:cNvPr>
          <p:cNvSpPr txBox="1"/>
          <p:nvPr/>
        </p:nvSpPr>
        <p:spPr>
          <a:xfrm>
            <a:off x="5224106" y="1701459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C19CFA5C-26D7-445B-B72C-0E116A62FD11}"/>
              </a:ext>
            </a:extLst>
          </p:cNvPr>
          <p:cNvSpPr txBox="1"/>
          <p:nvPr/>
        </p:nvSpPr>
        <p:spPr>
          <a:xfrm>
            <a:off x="5447481" y="390481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7FBF1662-9B15-417C-B4B3-ED091465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EFC4F-EB49-4C93-B2E7-59A7E4E57FCA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947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2" grpId="0" animBg="1"/>
      <p:bldP spid="13" grpId="0" animBg="1"/>
      <p:bldP spid="14" grpId="0" animBg="1"/>
      <p:bldP spid="15" grpId="0" animBg="1"/>
      <p:bldP spid="35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41" grpId="0"/>
      <p:bldP spid="45" grpId="0"/>
      <p:bldP spid="47" grpId="0"/>
      <p:bldP spid="48" grpId="0"/>
      <p:bldP spid="49" grpId="0"/>
      <p:bldP spid="50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4" name="Text Box 1072"/>
          <p:cNvSpPr txBox="1">
            <a:spLocks noChangeArrowheads="1"/>
          </p:cNvSpPr>
          <p:nvPr/>
        </p:nvSpPr>
        <p:spPr bwMode="auto">
          <a:xfrm>
            <a:off x="3995112" y="2201730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W </a:t>
            </a:r>
            <a:r>
              <a:rPr lang="hu-HU" i="1" dirty="0" err="1"/>
              <a:t>W</a:t>
            </a:r>
            <a:r>
              <a:rPr lang="hu-HU" i="1" dirty="0"/>
              <a:t> _</a:t>
            </a:r>
          </a:p>
        </p:txBody>
      </p:sp>
      <p:sp>
        <p:nvSpPr>
          <p:cNvPr id="5" name="Text Box 1072"/>
          <p:cNvSpPr txBox="1">
            <a:spLocks noChangeArrowheads="1"/>
          </p:cNvSpPr>
          <p:nvPr/>
        </p:nvSpPr>
        <p:spPr bwMode="auto">
          <a:xfrm>
            <a:off x="2207311" y="2663395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_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6" name="Text Box 1072"/>
          <p:cNvSpPr txBox="1">
            <a:spLocks noChangeArrowheads="1"/>
          </p:cNvSpPr>
          <p:nvPr/>
        </p:nvSpPr>
        <p:spPr bwMode="auto">
          <a:xfrm>
            <a:off x="5807711" y="2663395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W _ </a:t>
            </a:r>
            <a:r>
              <a:rPr lang="hu-HU" i="1" dirty="0" err="1"/>
              <a:t>W</a:t>
            </a:r>
            <a:r>
              <a:rPr lang="hu-HU" i="1" dirty="0"/>
              <a:t> </a:t>
            </a:r>
          </a:p>
        </p:txBody>
      </p:sp>
      <p:sp>
        <p:nvSpPr>
          <p:cNvPr id="7" name="Text Box 1072"/>
          <p:cNvSpPr txBox="1">
            <a:spLocks noChangeArrowheads="1"/>
          </p:cNvSpPr>
          <p:nvPr/>
        </p:nvSpPr>
        <p:spPr bwMode="auto">
          <a:xfrm>
            <a:off x="5807713" y="435001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_  B W</a:t>
            </a:r>
          </a:p>
        </p:txBody>
      </p:sp>
      <p:sp>
        <p:nvSpPr>
          <p:cNvPr id="8" name="Text Box 1072"/>
          <p:cNvSpPr txBox="1">
            <a:spLocks noChangeArrowheads="1"/>
          </p:cNvSpPr>
          <p:nvPr/>
        </p:nvSpPr>
        <p:spPr bwMode="auto">
          <a:xfrm>
            <a:off x="2207311" y="435001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_ W</a:t>
            </a:r>
          </a:p>
        </p:txBody>
      </p:sp>
      <p:sp>
        <p:nvSpPr>
          <p:cNvPr id="9" name="Text Box 1072"/>
          <p:cNvSpPr txBox="1">
            <a:spLocks noChangeArrowheads="1"/>
          </p:cNvSpPr>
          <p:nvPr/>
        </p:nvSpPr>
        <p:spPr bwMode="auto">
          <a:xfrm>
            <a:off x="2207310" y="3506703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 B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10" name="Text Box 1072"/>
          <p:cNvSpPr txBox="1">
            <a:spLocks noChangeArrowheads="1"/>
          </p:cNvSpPr>
          <p:nvPr/>
        </p:nvSpPr>
        <p:spPr bwMode="auto">
          <a:xfrm>
            <a:off x="2207310" y="514896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W _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5450884" y="2072833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0000FF"/>
                </a:solidFill>
              </a:rPr>
              <a:t>start</a:t>
            </a:r>
          </a:p>
        </p:txBody>
      </p:sp>
      <p:cxnSp>
        <p:nvCxnSpPr>
          <p:cNvPr id="13" name="Egyenes összekötő nyíllal 12"/>
          <p:cNvCxnSpPr>
            <a:stCxn id="4" idx="1"/>
            <a:endCxn id="5" idx="0"/>
          </p:cNvCxnSpPr>
          <p:nvPr/>
        </p:nvCxnSpPr>
        <p:spPr bwMode="auto">
          <a:xfrm flipH="1">
            <a:off x="2880733" y="2432563"/>
            <a:ext cx="1114379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Egyenes összekötő nyíllal 13"/>
          <p:cNvCxnSpPr>
            <a:stCxn id="4" idx="3"/>
            <a:endCxn id="6" idx="0"/>
          </p:cNvCxnSpPr>
          <p:nvPr/>
        </p:nvCxnSpPr>
        <p:spPr bwMode="auto">
          <a:xfrm>
            <a:off x="5341956" y="2432563"/>
            <a:ext cx="1139177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Egyenes összekötő nyíllal 14"/>
          <p:cNvCxnSpPr>
            <a:stCxn id="5" idx="2"/>
            <a:endCxn id="9" idx="0"/>
          </p:cNvCxnSpPr>
          <p:nvPr/>
        </p:nvCxnSpPr>
        <p:spPr bwMode="auto">
          <a:xfrm flipH="1">
            <a:off x="2880732" y="3125060"/>
            <a:ext cx="1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" name="Egyenes összekötő nyíllal 15"/>
          <p:cNvCxnSpPr>
            <a:stCxn id="9" idx="2"/>
            <a:endCxn id="8" idx="0"/>
          </p:cNvCxnSpPr>
          <p:nvPr/>
        </p:nvCxnSpPr>
        <p:spPr bwMode="auto">
          <a:xfrm>
            <a:off x="2880732" y="3968368"/>
            <a:ext cx="1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Egyenes összekötő nyíllal 16"/>
          <p:cNvCxnSpPr>
            <a:stCxn id="8" idx="2"/>
            <a:endCxn id="10" idx="0"/>
          </p:cNvCxnSpPr>
          <p:nvPr/>
        </p:nvCxnSpPr>
        <p:spPr bwMode="auto">
          <a:xfrm flipH="1">
            <a:off x="2880732" y="4811676"/>
            <a:ext cx="1" cy="3372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Egyenes összekötő nyíllal 18"/>
          <p:cNvCxnSpPr>
            <a:stCxn id="8" idx="3"/>
            <a:endCxn id="7" idx="1"/>
          </p:cNvCxnSpPr>
          <p:nvPr/>
        </p:nvCxnSpPr>
        <p:spPr bwMode="auto">
          <a:xfrm>
            <a:off x="3554155" y="4580844"/>
            <a:ext cx="225355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Egyenes összekötő nyíllal 19"/>
          <p:cNvCxnSpPr>
            <a:stCxn id="5" idx="3"/>
            <a:endCxn id="6" idx="1"/>
          </p:cNvCxnSpPr>
          <p:nvPr/>
        </p:nvCxnSpPr>
        <p:spPr bwMode="auto">
          <a:xfrm>
            <a:off x="3554155" y="2894228"/>
            <a:ext cx="22535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Szövegdoboz 24"/>
          <p:cNvSpPr txBox="1"/>
          <p:nvPr/>
        </p:nvSpPr>
        <p:spPr>
          <a:xfrm>
            <a:off x="4391616" y="181728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0+2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1486338" y="2662504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1+2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1486338" y="350656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2+</a:t>
            </a:r>
            <a:r>
              <a:rPr lang="hu-HU" dirty="0" err="1">
                <a:solidFill>
                  <a:srgbClr val="FF0000"/>
                </a:solidFill>
              </a:rPr>
              <a:t>2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7225956" y="2648436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1+2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486338" y="433656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3+1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7225956" y="4350627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3+1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1486338" y="5152486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4+1</a:t>
            </a:r>
          </a:p>
        </p:txBody>
      </p:sp>
      <p:cxnSp>
        <p:nvCxnSpPr>
          <p:cNvPr id="33" name="Egyenes összekötő nyíllal 32"/>
          <p:cNvCxnSpPr/>
          <p:nvPr/>
        </p:nvCxnSpPr>
        <p:spPr bwMode="auto">
          <a:xfrm flipV="1">
            <a:off x="2867317" y="2425698"/>
            <a:ext cx="379827" cy="126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4" name="Egyenes összekötő nyíllal 33"/>
          <p:cNvCxnSpPr/>
          <p:nvPr/>
        </p:nvCxnSpPr>
        <p:spPr bwMode="auto">
          <a:xfrm flipH="1" flipV="1">
            <a:off x="6145089" y="2453833"/>
            <a:ext cx="349348" cy="961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6" name="Egyenes összekötő nyíllal 35"/>
          <p:cNvCxnSpPr/>
          <p:nvPr/>
        </p:nvCxnSpPr>
        <p:spPr bwMode="auto">
          <a:xfrm flipH="1" flipV="1">
            <a:off x="2736023" y="3138462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7" name="Egyenes összekötő nyíllal 36"/>
          <p:cNvCxnSpPr/>
          <p:nvPr/>
        </p:nvCxnSpPr>
        <p:spPr bwMode="auto">
          <a:xfrm flipH="1" flipV="1">
            <a:off x="2705543" y="4008314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9" name="Egyenes összekötő nyíllal 38"/>
          <p:cNvCxnSpPr/>
          <p:nvPr/>
        </p:nvCxnSpPr>
        <p:spPr bwMode="auto">
          <a:xfrm flipH="1" flipV="1">
            <a:off x="2745402" y="4821896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0" name="Rectangle 1067"/>
          <p:cNvSpPr txBox="1">
            <a:spLocks noChangeArrowheads="1"/>
          </p:cNvSpPr>
          <p:nvPr/>
        </p:nvSpPr>
        <p:spPr>
          <a:xfrm>
            <a:off x="838200" y="342900"/>
            <a:ext cx="7772400" cy="110490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r>
              <a:rPr lang="hu-HU" sz="3600" b="0" i="1" kern="0" dirty="0">
                <a:solidFill>
                  <a:schemeClr val="tx2"/>
                </a:solidFill>
              </a:rPr>
              <a:t>A algoritmus</a:t>
            </a:r>
            <a:endParaRPr lang="hu-HU" sz="3600" b="0" kern="0" dirty="0">
              <a:solidFill>
                <a:schemeClr val="tx2"/>
              </a:solidFill>
            </a:endParaRPr>
          </a:p>
          <a:p>
            <a:pPr lvl="0" algn="r">
              <a:defRPr/>
            </a:pPr>
            <a:r>
              <a:rPr lang="en-US" sz="3600" b="0" i="1" kern="0" dirty="0">
                <a:solidFill>
                  <a:schemeClr val="tx2"/>
                </a:solidFill>
              </a:rPr>
              <a:t> </a:t>
            </a:r>
            <a:endParaRPr kumimoji="0" lang="en-US" sz="3600" b="0" i="0" u="none" strike="noStrike" kern="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" name="Text Box 1072"/>
          <p:cNvSpPr txBox="1">
            <a:spLocks noChangeArrowheads="1"/>
          </p:cNvSpPr>
          <p:nvPr/>
        </p:nvSpPr>
        <p:spPr bwMode="auto">
          <a:xfrm>
            <a:off x="5807711" y="3506703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 W B W</a:t>
            </a:r>
          </a:p>
        </p:txBody>
      </p:sp>
      <p:sp>
        <p:nvSpPr>
          <p:cNvPr id="42" name="Text Box 1072"/>
          <p:cNvSpPr txBox="1">
            <a:spLocks noChangeArrowheads="1"/>
          </p:cNvSpPr>
          <p:nvPr/>
        </p:nvSpPr>
        <p:spPr bwMode="auto">
          <a:xfrm>
            <a:off x="5807711" y="514896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</a:t>
            </a:r>
            <a:r>
              <a:rPr lang="hu-HU" i="1" dirty="0" err="1"/>
              <a:t>W</a:t>
            </a:r>
            <a:r>
              <a:rPr lang="hu-HU" i="1" dirty="0"/>
              <a:t> B _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5048927" y="5136072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0033CC"/>
                </a:solidFill>
              </a:rPr>
              <a:t>goal</a:t>
            </a:r>
          </a:p>
        </p:txBody>
      </p:sp>
      <p:cxnSp>
        <p:nvCxnSpPr>
          <p:cNvPr id="48" name="Egyenes összekötő nyíllal 47"/>
          <p:cNvCxnSpPr>
            <a:cxnSpLocks/>
            <a:stCxn id="6" idx="2"/>
            <a:endCxn id="41" idx="0"/>
          </p:cNvCxnSpPr>
          <p:nvPr/>
        </p:nvCxnSpPr>
        <p:spPr bwMode="auto">
          <a:xfrm>
            <a:off x="6481133" y="3125060"/>
            <a:ext cx="0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4" name="Egyenes összekötő nyíllal 53"/>
          <p:cNvCxnSpPr>
            <a:stCxn id="41" idx="2"/>
            <a:endCxn id="7" idx="0"/>
          </p:cNvCxnSpPr>
          <p:nvPr/>
        </p:nvCxnSpPr>
        <p:spPr bwMode="auto">
          <a:xfrm>
            <a:off x="6481133" y="3968368"/>
            <a:ext cx="2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Egyenes összekötő nyíllal 73"/>
          <p:cNvCxnSpPr>
            <a:stCxn id="7" idx="2"/>
            <a:endCxn id="42" idx="0"/>
          </p:cNvCxnSpPr>
          <p:nvPr/>
        </p:nvCxnSpPr>
        <p:spPr bwMode="auto">
          <a:xfrm flipH="1">
            <a:off x="6481133" y="4811676"/>
            <a:ext cx="2" cy="3372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Szövegdoboz 94"/>
          <p:cNvSpPr txBox="1"/>
          <p:nvPr/>
        </p:nvSpPr>
        <p:spPr>
          <a:xfrm>
            <a:off x="7209544" y="3504221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2+1</a:t>
            </a:r>
          </a:p>
        </p:txBody>
      </p:sp>
      <p:cxnSp>
        <p:nvCxnSpPr>
          <p:cNvPr id="102" name="Egyenes összekötő nyíllal 101"/>
          <p:cNvCxnSpPr>
            <a:stCxn id="7" idx="1"/>
            <a:endCxn id="8" idx="3"/>
          </p:cNvCxnSpPr>
          <p:nvPr/>
        </p:nvCxnSpPr>
        <p:spPr bwMode="auto">
          <a:xfrm flipH="1">
            <a:off x="3554155" y="4580844"/>
            <a:ext cx="225355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6" name="Szövegdoboz 105"/>
          <p:cNvSpPr txBox="1"/>
          <p:nvPr/>
        </p:nvSpPr>
        <p:spPr>
          <a:xfrm>
            <a:off x="7209544" y="5136073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4+0</a:t>
            </a:r>
          </a:p>
        </p:txBody>
      </p:sp>
      <p:cxnSp>
        <p:nvCxnSpPr>
          <p:cNvPr id="114" name="Egyenes összekötő nyíllal 113"/>
          <p:cNvCxnSpPr>
            <a:stCxn id="6" idx="1"/>
            <a:endCxn id="5" idx="3"/>
          </p:cNvCxnSpPr>
          <p:nvPr/>
        </p:nvCxnSpPr>
        <p:spPr bwMode="auto">
          <a:xfrm flipH="1">
            <a:off x="3554155" y="2894228"/>
            <a:ext cx="22535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Szövegdoboz 57"/>
          <p:cNvSpPr txBox="1"/>
          <p:nvPr/>
        </p:nvSpPr>
        <p:spPr>
          <a:xfrm>
            <a:off x="799620" y="968326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FF0000"/>
                </a:solidFill>
              </a:rPr>
              <a:t>f = g + I</a:t>
            </a:r>
            <a:endParaRPr lang="hu-HU" b="0" dirty="0">
              <a:solidFill>
                <a:srgbClr val="FF0000"/>
              </a:solidFill>
            </a:endParaRP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AC2827A7-957C-4B93-90F5-7058C70EEAB8}"/>
              </a:ext>
            </a:extLst>
          </p:cNvPr>
          <p:cNvSpPr txBox="1"/>
          <p:nvPr/>
        </p:nvSpPr>
        <p:spPr>
          <a:xfrm>
            <a:off x="2396077" y="2346658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9DC71C26-2D8C-43BF-8D66-0701D829D6AE}"/>
              </a:ext>
            </a:extLst>
          </p:cNvPr>
          <p:cNvSpPr txBox="1"/>
          <p:nvPr/>
        </p:nvSpPr>
        <p:spPr>
          <a:xfrm>
            <a:off x="2394979" y="31957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5305D927-FC7A-4582-8C08-3C41C0ECBB30}"/>
              </a:ext>
            </a:extLst>
          </p:cNvPr>
          <p:cNvSpPr txBox="1"/>
          <p:nvPr/>
        </p:nvSpPr>
        <p:spPr>
          <a:xfrm>
            <a:off x="2392637" y="402940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EAB9ED23-8FEA-408C-9A8D-02D4C627F146}"/>
              </a:ext>
            </a:extLst>
          </p:cNvPr>
          <p:cNvSpPr txBox="1"/>
          <p:nvPr/>
        </p:nvSpPr>
        <p:spPr>
          <a:xfrm>
            <a:off x="2390671" y="48209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8DB83396-DB3A-4DDD-87E1-ACFBEB8BA5B3}"/>
              </a:ext>
            </a:extLst>
          </p:cNvPr>
          <p:cNvSpPr txBox="1"/>
          <p:nvPr/>
        </p:nvSpPr>
        <p:spPr>
          <a:xfrm>
            <a:off x="6473716" y="2334443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9B42AF90-4ABE-4B85-ABD2-6CBED9A067F5}"/>
              </a:ext>
            </a:extLst>
          </p:cNvPr>
          <p:cNvSpPr txBox="1"/>
          <p:nvPr/>
        </p:nvSpPr>
        <p:spPr>
          <a:xfrm>
            <a:off x="5293192" y="1896782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53" name="Egyenes összekötő nyíllal 52">
            <a:extLst>
              <a:ext uri="{FF2B5EF4-FFF2-40B4-BE49-F238E27FC236}">
                <a16:creationId xmlns:a16="http://schemas.microsoft.com/office/drawing/2014/main" id="{3D991363-7059-4013-83A2-DC7B58C9CAF5}"/>
              </a:ext>
            </a:extLst>
          </p:cNvPr>
          <p:cNvCxnSpPr/>
          <p:nvPr/>
        </p:nvCxnSpPr>
        <p:spPr bwMode="auto">
          <a:xfrm flipV="1">
            <a:off x="6586752" y="4000632"/>
            <a:ext cx="14067" cy="3235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5" name="Egyenes összekötő nyíllal 54">
            <a:extLst>
              <a:ext uri="{FF2B5EF4-FFF2-40B4-BE49-F238E27FC236}">
                <a16:creationId xmlns:a16="http://schemas.microsoft.com/office/drawing/2014/main" id="{30DC5625-A218-4479-8CF0-A0ADAA9A0FC3}"/>
              </a:ext>
            </a:extLst>
          </p:cNvPr>
          <p:cNvCxnSpPr/>
          <p:nvPr/>
        </p:nvCxnSpPr>
        <p:spPr bwMode="auto">
          <a:xfrm flipH="1" flipV="1">
            <a:off x="6607858" y="3163604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6" name="Egyenes összekötő nyíllal 55">
            <a:extLst>
              <a:ext uri="{FF2B5EF4-FFF2-40B4-BE49-F238E27FC236}">
                <a16:creationId xmlns:a16="http://schemas.microsoft.com/office/drawing/2014/main" id="{23F5A6D7-E8D8-4D48-BC2F-2FAC0587C297}"/>
              </a:ext>
            </a:extLst>
          </p:cNvPr>
          <p:cNvCxnSpPr/>
          <p:nvPr/>
        </p:nvCxnSpPr>
        <p:spPr bwMode="auto">
          <a:xfrm flipV="1">
            <a:off x="6640678" y="4828281"/>
            <a:ext cx="14067" cy="3235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226C56A6-8989-4377-B515-5F44B3676C90}"/>
              </a:ext>
            </a:extLst>
          </p:cNvPr>
          <p:cNvSpPr txBox="1"/>
          <p:nvPr/>
        </p:nvSpPr>
        <p:spPr>
          <a:xfrm>
            <a:off x="6684651" y="3211584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7EF9AFBE-1681-4660-ACBA-3886C8C68724}"/>
              </a:ext>
            </a:extLst>
          </p:cNvPr>
          <p:cNvSpPr txBox="1"/>
          <p:nvPr/>
        </p:nvSpPr>
        <p:spPr>
          <a:xfrm>
            <a:off x="6682309" y="4045204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1A3FDDD8-FDC9-440B-ACC8-18340CC25127}"/>
              </a:ext>
            </a:extLst>
          </p:cNvPr>
          <p:cNvSpPr txBox="1"/>
          <p:nvPr/>
        </p:nvSpPr>
        <p:spPr>
          <a:xfrm>
            <a:off x="6684267" y="4836645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654E0660-FF27-4B58-A9EC-78278561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EFC4F-EB49-4C93-B2E7-59A7E4E57FCA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030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6" grpId="0"/>
      <p:bldP spid="27" grpId="0"/>
      <p:bldP spid="28" grpId="0"/>
      <p:bldP spid="29" grpId="0"/>
      <p:bldP spid="30" grpId="0"/>
      <p:bldP spid="31" grpId="0"/>
      <p:bldP spid="41" grpId="0" animBg="1"/>
      <p:bldP spid="42" grpId="0" animBg="1"/>
      <p:bldP spid="43" grpId="0"/>
      <p:bldP spid="95" grpId="0"/>
      <p:bldP spid="106" grpId="0"/>
      <p:bldP spid="45" grpId="0"/>
      <p:bldP spid="46" grpId="0"/>
      <p:bldP spid="47" grpId="0"/>
      <p:bldP spid="49" grpId="0"/>
      <p:bldP spid="51" grpId="0"/>
      <p:bldP spid="57" grpId="0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4" name="Text Box 1072"/>
          <p:cNvSpPr txBox="1">
            <a:spLocks noChangeArrowheads="1"/>
          </p:cNvSpPr>
          <p:nvPr/>
        </p:nvSpPr>
        <p:spPr bwMode="auto">
          <a:xfrm>
            <a:off x="4064560" y="2224880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W </a:t>
            </a:r>
            <a:r>
              <a:rPr lang="hu-HU" i="1" dirty="0" err="1"/>
              <a:t>W</a:t>
            </a:r>
            <a:r>
              <a:rPr lang="hu-HU" i="1" dirty="0"/>
              <a:t> _</a:t>
            </a:r>
          </a:p>
        </p:txBody>
      </p:sp>
      <p:sp>
        <p:nvSpPr>
          <p:cNvPr id="5" name="Text Box 1072"/>
          <p:cNvSpPr txBox="1">
            <a:spLocks noChangeArrowheads="1"/>
          </p:cNvSpPr>
          <p:nvPr/>
        </p:nvSpPr>
        <p:spPr bwMode="auto">
          <a:xfrm>
            <a:off x="2276759" y="2686545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_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6" name="Text Box 1072"/>
          <p:cNvSpPr txBox="1">
            <a:spLocks noChangeArrowheads="1"/>
          </p:cNvSpPr>
          <p:nvPr/>
        </p:nvSpPr>
        <p:spPr bwMode="auto">
          <a:xfrm>
            <a:off x="5877159" y="2686545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W _ </a:t>
            </a:r>
            <a:r>
              <a:rPr lang="hu-HU" i="1" dirty="0" err="1"/>
              <a:t>W</a:t>
            </a:r>
            <a:r>
              <a:rPr lang="hu-HU" i="1" dirty="0"/>
              <a:t> </a:t>
            </a:r>
          </a:p>
        </p:txBody>
      </p:sp>
      <p:sp>
        <p:nvSpPr>
          <p:cNvPr id="7" name="Text Box 1072"/>
          <p:cNvSpPr txBox="1">
            <a:spLocks noChangeArrowheads="1"/>
          </p:cNvSpPr>
          <p:nvPr/>
        </p:nvSpPr>
        <p:spPr bwMode="auto">
          <a:xfrm>
            <a:off x="5877161" y="437316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_  B W</a:t>
            </a:r>
          </a:p>
        </p:txBody>
      </p:sp>
      <p:sp>
        <p:nvSpPr>
          <p:cNvPr id="8" name="Text Box 1072"/>
          <p:cNvSpPr txBox="1">
            <a:spLocks noChangeArrowheads="1"/>
          </p:cNvSpPr>
          <p:nvPr/>
        </p:nvSpPr>
        <p:spPr bwMode="auto">
          <a:xfrm>
            <a:off x="2276759" y="437316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_ W</a:t>
            </a:r>
          </a:p>
        </p:txBody>
      </p:sp>
      <p:sp>
        <p:nvSpPr>
          <p:cNvPr id="9" name="Text Box 1072"/>
          <p:cNvSpPr txBox="1">
            <a:spLocks noChangeArrowheads="1"/>
          </p:cNvSpPr>
          <p:nvPr/>
        </p:nvSpPr>
        <p:spPr bwMode="auto">
          <a:xfrm>
            <a:off x="2276758" y="3529853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 B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520332" y="2095983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0000FF"/>
                </a:solidFill>
              </a:rPr>
              <a:t>start</a:t>
            </a:r>
          </a:p>
        </p:txBody>
      </p:sp>
      <p:cxnSp>
        <p:nvCxnSpPr>
          <p:cNvPr id="13" name="Egyenes összekötő nyíllal 12"/>
          <p:cNvCxnSpPr>
            <a:stCxn id="4" idx="1"/>
            <a:endCxn id="5" idx="0"/>
          </p:cNvCxnSpPr>
          <p:nvPr/>
        </p:nvCxnSpPr>
        <p:spPr bwMode="auto">
          <a:xfrm flipH="1">
            <a:off x="2950181" y="2455713"/>
            <a:ext cx="1114379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Egyenes összekötő nyíllal 13"/>
          <p:cNvCxnSpPr>
            <a:stCxn id="4" idx="3"/>
            <a:endCxn id="6" idx="0"/>
          </p:cNvCxnSpPr>
          <p:nvPr/>
        </p:nvCxnSpPr>
        <p:spPr bwMode="auto">
          <a:xfrm>
            <a:off x="5411404" y="2455713"/>
            <a:ext cx="1139177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Egyenes összekötő nyíllal 14"/>
          <p:cNvCxnSpPr>
            <a:stCxn id="5" idx="2"/>
            <a:endCxn id="9" idx="0"/>
          </p:cNvCxnSpPr>
          <p:nvPr/>
        </p:nvCxnSpPr>
        <p:spPr bwMode="auto">
          <a:xfrm flipH="1">
            <a:off x="2950180" y="3148210"/>
            <a:ext cx="1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Egyenes összekötő nyíllal 19"/>
          <p:cNvCxnSpPr>
            <a:stCxn id="5" idx="3"/>
            <a:endCxn id="6" idx="1"/>
          </p:cNvCxnSpPr>
          <p:nvPr/>
        </p:nvCxnSpPr>
        <p:spPr bwMode="auto">
          <a:xfrm>
            <a:off x="3623603" y="2917378"/>
            <a:ext cx="22535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Szövegdoboz 24"/>
          <p:cNvSpPr txBox="1"/>
          <p:nvPr/>
        </p:nvSpPr>
        <p:spPr>
          <a:xfrm>
            <a:off x="4440731" y="182703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0+4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1555786" y="2685654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1+4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1555786" y="352971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2+4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7295404" y="2671586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1+4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555786" y="435971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4+2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7295404" y="4373777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3+2</a:t>
            </a:r>
          </a:p>
        </p:txBody>
      </p:sp>
      <p:cxnSp>
        <p:nvCxnSpPr>
          <p:cNvPr id="33" name="Egyenes összekötő nyíllal 32"/>
          <p:cNvCxnSpPr/>
          <p:nvPr/>
        </p:nvCxnSpPr>
        <p:spPr bwMode="auto">
          <a:xfrm flipV="1">
            <a:off x="2936765" y="2448848"/>
            <a:ext cx="379827" cy="126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4" name="Egyenes összekötő nyíllal 33"/>
          <p:cNvCxnSpPr/>
          <p:nvPr/>
        </p:nvCxnSpPr>
        <p:spPr bwMode="auto">
          <a:xfrm flipH="1" flipV="1">
            <a:off x="6214537" y="2476983"/>
            <a:ext cx="349348" cy="961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6" name="Egyenes összekötő nyíllal 35"/>
          <p:cNvCxnSpPr/>
          <p:nvPr/>
        </p:nvCxnSpPr>
        <p:spPr bwMode="auto">
          <a:xfrm flipH="1" flipV="1">
            <a:off x="2805471" y="3161612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7" name="Egyenes összekötő nyíllal 36"/>
          <p:cNvCxnSpPr/>
          <p:nvPr/>
        </p:nvCxnSpPr>
        <p:spPr bwMode="auto">
          <a:xfrm>
            <a:off x="3694075" y="4472251"/>
            <a:ext cx="297766" cy="23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0" name="Rectangle 1067"/>
          <p:cNvSpPr txBox="1">
            <a:spLocks noChangeArrowheads="1"/>
          </p:cNvSpPr>
          <p:nvPr/>
        </p:nvSpPr>
        <p:spPr>
          <a:xfrm>
            <a:off x="838200" y="342900"/>
            <a:ext cx="7772400" cy="110490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r>
              <a:rPr lang="hu-HU" sz="3600" b="0" i="1" kern="0" dirty="0">
                <a:solidFill>
                  <a:schemeClr val="tx2"/>
                </a:solidFill>
              </a:rPr>
              <a:t>A algoritmus</a:t>
            </a:r>
            <a:endParaRPr lang="hu-HU" sz="3600" b="0" kern="0" dirty="0">
              <a:solidFill>
                <a:schemeClr val="tx2"/>
              </a:solidFill>
            </a:endParaRPr>
          </a:p>
          <a:p>
            <a:pPr lvl="0" algn="r">
              <a:defRPr/>
            </a:pPr>
            <a:r>
              <a:rPr lang="en-US" sz="3600" b="0" i="1" kern="0" dirty="0">
                <a:solidFill>
                  <a:schemeClr val="tx2"/>
                </a:solidFill>
              </a:rPr>
              <a:t> </a:t>
            </a:r>
            <a:endParaRPr lang="en-US" sz="3600" b="0" kern="0" dirty="0">
              <a:solidFill>
                <a:schemeClr val="tx2"/>
              </a:solidFill>
            </a:endParaRPr>
          </a:p>
        </p:txBody>
      </p:sp>
      <p:sp>
        <p:nvSpPr>
          <p:cNvPr id="41" name="Text Box 1072"/>
          <p:cNvSpPr txBox="1">
            <a:spLocks noChangeArrowheads="1"/>
          </p:cNvSpPr>
          <p:nvPr/>
        </p:nvSpPr>
        <p:spPr bwMode="auto">
          <a:xfrm>
            <a:off x="5877159" y="3529853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 W B W</a:t>
            </a:r>
          </a:p>
        </p:txBody>
      </p:sp>
      <p:sp>
        <p:nvSpPr>
          <p:cNvPr id="42" name="Text Box 1072"/>
          <p:cNvSpPr txBox="1">
            <a:spLocks noChangeArrowheads="1"/>
          </p:cNvSpPr>
          <p:nvPr/>
        </p:nvSpPr>
        <p:spPr bwMode="auto">
          <a:xfrm>
            <a:off x="5877159" y="5172111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</a:t>
            </a:r>
            <a:r>
              <a:rPr lang="hu-HU" i="1" dirty="0" err="1"/>
              <a:t>W</a:t>
            </a:r>
            <a:r>
              <a:rPr lang="hu-HU" i="1" dirty="0"/>
              <a:t> B _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4996995" y="5172111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0033CC"/>
                </a:solidFill>
              </a:rPr>
              <a:t>goal</a:t>
            </a:r>
          </a:p>
        </p:txBody>
      </p:sp>
      <p:cxnSp>
        <p:nvCxnSpPr>
          <p:cNvPr id="48" name="Egyenes összekötő nyíllal 47"/>
          <p:cNvCxnSpPr>
            <a:cxnSpLocks/>
            <a:stCxn id="6" idx="2"/>
            <a:endCxn id="41" idx="0"/>
          </p:cNvCxnSpPr>
          <p:nvPr/>
        </p:nvCxnSpPr>
        <p:spPr bwMode="auto">
          <a:xfrm>
            <a:off x="6550581" y="3148210"/>
            <a:ext cx="0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4" name="Egyenes összekötő nyíllal 53"/>
          <p:cNvCxnSpPr>
            <a:stCxn id="41" idx="2"/>
            <a:endCxn id="7" idx="0"/>
          </p:cNvCxnSpPr>
          <p:nvPr/>
        </p:nvCxnSpPr>
        <p:spPr bwMode="auto">
          <a:xfrm>
            <a:off x="6550581" y="3991518"/>
            <a:ext cx="2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Egyenes összekötő nyíllal 73"/>
          <p:cNvCxnSpPr>
            <a:stCxn id="7" idx="2"/>
            <a:endCxn id="42" idx="0"/>
          </p:cNvCxnSpPr>
          <p:nvPr/>
        </p:nvCxnSpPr>
        <p:spPr bwMode="auto">
          <a:xfrm flipH="1">
            <a:off x="6550581" y="4834826"/>
            <a:ext cx="2" cy="3372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Szövegdoboz 94"/>
          <p:cNvSpPr txBox="1"/>
          <p:nvPr/>
        </p:nvSpPr>
        <p:spPr>
          <a:xfrm>
            <a:off x="7278992" y="3527371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2+</a:t>
            </a:r>
            <a:r>
              <a:rPr lang="hu-HU" dirty="0" err="1">
                <a:solidFill>
                  <a:srgbClr val="FF0000"/>
                </a:solidFill>
              </a:rPr>
              <a:t>2</a:t>
            </a:r>
            <a:endParaRPr lang="hu-HU" dirty="0">
              <a:solidFill>
                <a:srgbClr val="FF0000"/>
              </a:solidFill>
            </a:endParaRPr>
          </a:p>
        </p:txBody>
      </p:sp>
      <p:cxnSp>
        <p:nvCxnSpPr>
          <p:cNvPr id="102" name="Egyenes összekötő nyíllal 101"/>
          <p:cNvCxnSpPr>
            <a:stCxn id="7" idx="1"/>
            <a:endCxn id="8" idx="3"/>
          </p:cNvCxnSpPr>
          <p:nvPr/>
        </p:nvCxnSpPr>
        <p:spPr bwMode="auto">
          <a:xfrm flipH="1">
            <a:off x="3623603" y="4603994"/>
            <a:ext cx="225355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6" name="Szövegdoboz 105"/>
          <p:cNvSpPr txBox="1"/>
          <p:nvPr/>
        </p:nvSpPr>
        <p:spPr>
          <a:xfrm>
            <a:off x="7278992" y="5159223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4+0</a:t>
            </a:r>
          </a:p>
        </p:txBody>
      </p:sp>
      <p:cxnSp>
        <p:nvCxnSpPr>
          <p:cNvPr id="114" name="Egyenes összekötő nyíllal 113"/>
          <p:cNvCxnSpPr>
            <a:stCxn id="6" idx="1"/>
            <a:endCxn id="5" idx="3"/>
          </p:cNvCxnSpPr>
          <p:nvPr/>
        </p:nvCxnSpPr>
        <p:spPr bwMode="auto">
          <a:xfrm flipH="1">
            <a:off x="3623603" y="2917378"/>
            <a:ext cx="22535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Szövegdoboz 57"/>
          <p:cNvSpPr txBox="1"/>
          <p:nvPr/>
        </p:nvSpPr>
        <p:spPr>
          <a:xfrm>
            <a:off x="799620" y="968326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FF0000"/>
                </a:solidFill>
              </a:rPr>
              <a:t>f = g + 2*I</a:t>
            </a:r>
            <a:endParaRPr lang="hu-HU" b="0" dirty="0">
              <a:solidFill>
                <a:srgbClr val="FF0000"/>
              </a:solidFill>
            </a:endParaRP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017F797E-7AEA-45C0-A998-EF0AFC2C04F2}"/>
              </a:ext>
            </a:extLst>
          </p:cNvPr>
          <p:cNvSpPr txBox="1"/>
          <p:nvPr/>
        </p:nvSpPr>
        <p:spPr>
          <a:xfrm>
            <a:off x="2465525" y="2369808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32A2F369-69E4-4D5B-86D6-045FA535ECCC}"/>
              </a:ext>
            </a:extLst>
          </p:cNvPr>
          <p:cNvSpPr txBox="1"/>
          <p:nvPr/>
        </p:nvSpPr>
        <p:spPr>
          <a:xfrm>
            <a:off x="2464427" y="32189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8A3A331D-F0DA-49B1-95AA-3E5D750BED28}"/>
              </a:ext>
            </a:extLst>
          </p:cNvPr>
          <p:cNvSpPr txBox="1"/>
          <p:nvPr/>
        </p:nvSpPr>
        <p:spPr>
          <a:xfrm>
            <a:off x="6543164" y="2357593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4832D318-64BF-43AA-8E4E-A2E5224B713C}"/>
              </a:ext>
            </a:extLst>
          </p:cNvPr>
          <p:cNvSpPr txBox="1"/>
          <p:nvPr/>
        </p:nvSpPr>
        <p:spPr>
          <a:xfrm>
            <a:off x="5362640" y="1919932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51" name="Egyenes összekötő nyíllal 50">
            <a:extLst>
              <a:ext uri="{FF2B5EF4-FFF2-40B4-BE49-F238E27FC236}">
                <a16:creationId xmlns:a16="http://schemas.microsoft.com/office/drawing/2014/main" id="{16703285-AA75-42FD-83DD-87FFF424C84A}"/>
              </a:ext>
            </a:extLst>
          </p:cNvPr>
          <p:cNvCxnSpPr/>
          <p:nvPr/>
        </p:nvCxnSpPr>
        <p:spPr bwMode="auto">
          <a:xfrm flipV="1">
            <a:off x="6652027" y="4024430"/>
            <a:ext cx="14067" cy="3235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2" name="Egyenes összekötő nyíllal 51">
            <a:extLst>
              <a:ext uri="{FF2B5EF4-FFF2-40B4-BE49-F238E27FC236}">
                <a16:creationId xmlns:a16="http://schemas.microsoft.com/office/drawing/2014/main" id="{15441338-68DD-413F-8E6D-C4913F4B140B}"/>
              </a:ext>
            </a:extLst>
          </p:cNvPr>
          <p:cNvCxnSpPr/>
          <p:nvPr/>
        </p:nvCxnSpPr>
        <p:spPr bwMode="auto">
          <a:xfrm flipH="1" flipV="1">
            <a:off x="6673133" y="3187402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3" name="Egyenes összekötő nyíllal 52">
            <a:extLst>
              <a:ext uri="{FF2B5EF4-FFF2-40B4-BE49-F238E27FC236}">
                <a16:creationId xmlns:a16="http://schemas.microsoft.com/office/drawing/2014/main" id="{F04B2418-D286-4A5B-8206-FB5872F38DC8}"/>
              </a:ext>
            </a:extLst>
          </p:cNvPr>
          <p:cNvCxnSpPr/>
          <p:nvPr/>
        </p:nvCxnSpPr>
        <p:spPr bwMode="auto">
          <a:xfrm flipV="1">
            <a:off x="6705953" y="4852079"/>
            <a:ext cx="14067" cy="3235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464DAD97-CC25-430E-A373-134AC1865582}"/>
              </a:ext>
            </a:extLst>
          </p:cNvPr>
          <p:cNvSpPr txBox="1"/>
          <p:nvPr/>
        </p:nvSpPr>
        <p:spPr>
          <a:xfrm>
            <a:off x="6749926" y="3235382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F193BDD2-D8C7-4863-8031-1797EA3C5060}"/>
              </a:ext>
            </a:extLst>
          </p:cNvPr>
          <p:cNvSpPr txBox="1"/>
          <p:nvPr/>
        </p:nvSpPr>
        <p:spPr>
          <a:xfrm>
            <a:off x="6747584" y="4069002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43E40F43-E1E3-4550-9BFF-9BF6E69B65CA}"/>
              </a:ext>
            </a:extLst>
          </p:cNvPr>
          <p:cNvSpPr txBox="1"/>
          <p:nvPr/>
        </p:nvSpPr>
        <p:spPr>
          <a:xfrm>
            <a:off x="6749542" y="4860443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4B4E5D6-8927-4E65-80D1-998D0C56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EFC4F-EB49-4C93-B2E7-59A7E4E57FCA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011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/>
      <p:bldP spid="27" grpId="0"/>
      <p:bldP spid="28" grpId="0"/>
      <p:bldP spid="30" grpId="0"/>
      <p:bldP spid="41" grpId="0" animBg="1"/>
      <p:bldP spid="42" grpId="0" animBg="1"/>
      <p:bldP spid="43" grpId="0"/>
      <p:bldP spid="95" grpId="0"/>
      <p:bldP spid="106" grpId="0"/>
      <p:bldP spid="39" grpId="0"/>
      <p:bldP spid="44" grpId="0"/>
      <p:bldP spid="49" grpId="0"/>
      <p:bldP spid="55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4" name="Text Box 1072"/>
          <p:cNvSpPr txBox="1">
            <a:spLocks noChangeArrowheads="1"/>
          </p:cNvSpPr>
          <p:nvPr/>
        </p:nvSpPr>
        <p:spPr bwMode="auto">
          <a:xfrm>
            <a:off x="4092464" y="2253852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W </a:t>
            </a:r>
            <a:r>
              <a:rPr lang="hu-HU" i="1" dirty="0" err="1"/>
              <a:t>W</a:t>
            </a:r>
            <a:r>
              <a:rPr lang="hu-HU" i="1" dirty="0"/>
              <a:t> _</a:t>
            </a:r>
          </a:p>
        </p:txBody>
      </p:sp>
      <p:sp>
        <p:nvSpPr>
          <p:cNvPr id="5" name="Text Box 1072"/>
          <p:cNvSpPr txBox="1">
            <a:spLocks noChangeArrowheads="1"/>
          </p:cNvSpPr>
          <p:nvPr/>
        </p:nvSpPr>
        <p:spPr bwMode="auto">
          <a:xfrm>
            <a:off x="2304663" y="2715517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_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6" name="Text Box 1072"/>
          <p:cNvSpPr txBox="1">
            <a:spLocks noChangeArrowheads="1"/>
          </p:cNvSpPr>
          <p:nvPr/>
        </p:nvSpPr>
        <p:spPr bwMode="auto">
          <a:xfrm>
            <a:off x="5905063" y="2715517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W _ </a:t>
            </a:r>
            <a:r>
              <a:rPr lang="hu-HU" i="1" dirty="0" err="1"/>
              <a:t>W</a:t>
            </a:r>
            <a:r>
              <a:rPr lang="hu-HU" i="1" dirty="0"/>
              <a:t> </a:t>
            </a:r>
          </a:p>
        </p:txBody>
      </p:sp>
      <p:sp>
        <p:nvSpPr>
          <p:cNvPr id="7" name="Text Box 1072"/>
          <p:cNvSpPr txBox="1">
            <a:spLocks noChangeArrowheads="1"/>
          </p:cNvSpPr>
          <p:nvPr/>
        </p:nvSpPr>
        <p:spPr bwMode="auto">
          <a:xfrm>
            <a:off x="5905065" y="4402133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_  B W</a:t>
            </a:r>
          </a:p>
        </p:txBody>
      </p:sp>
      <p:sp>
        <p:nvSpPr>
          <p:cNvPr id="8" name="Text Box 1072"/>
          <p:cNvSpPr txBox="1">
            <a:spLocks noChangeArrowheads="1"/>
          </p:cNvSpPr>
          <p:nvPr/>
        </p:nvSpPr>
        <p:spPr bwMode="auto">
          <a:xfrm>
            <a:off x="2304663" y="4402133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_ W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5485608" y="2126518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0000FF"/>
                </a:solidFill>
              </a:rPr>
              <a:t>start</a:t>
            </a:r>
          </a:p>
        </p:txBody>
      </p:sp>
      <p:cxnSp>
        <p:nvCxnSpPr>
          <p:cNvPr id="13" name="Egyenes összekötő nyíllal 12"/>
          <p:cNvCxnSpPr>
            <a:stCxn id="4" idx="1"/>
            <a:endCxn id="5" idx="0"/>
          </p:cNvCxnSpPr>
          <p:nvPr/>
        </p:nvCxnSpPr>
        <p:spPr bwMode="auto">
          <a:xfrm flipH="1">
            <a:off x="2978085" y="2484685"/>
            <a:ext cx="1114379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Egyenes összekötő nyíllal 13"/>
          <p:cNvCxnSpPr>
            <a:stCxn id="4" idx="3"/>
            <a:endCxn id="6" idx="0"/>
          </p:cNvCxnSpPr>
          <p:nvPr/>
        </p:nvCxnSpPr>
        <p:spPr bwMode="auto">
          <a:xfrm>
            <a:off x="5439308" y="2484685"/>
            <a:ext cx="1139177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Szövegdoboz 24"/>
          <p:cNvSpPr txBox="1"/>
          <p:nvPr/>
        </p:nvSpPr>
        <p:spPr>
          <a:xfrm>
            <a:off x="4449489" y="184696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0+4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1583690" y="2714626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1+4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7323308" y="2700558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1+3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583690" y="4388682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4+2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7323308" y="440274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3+1</a:t>
            </a:r>
          </a:p>
        </p:txBody>
      </p:sp>
      <p:cxnSp>
        <p:nvCxnSpPr>
          <p:cNvPr id="33" name="Egyenes összekötő nyíllal 32"/>
          <p:cNvCxnSpPr/>
          <p:nvPr/>
        </p:nvCxnSpPr>
        <p:spPr bwMode="auto">
          <a:xfrm flipV="1">
            <a:off x="2964669" y="2477820"/>
            <a:ext cx="379827" cy="126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4" name="Egyenes összekötő nyíllal 33"/>
          <p:cNvCxnSpPr/>
          <p:nvPr/>
        </p:nvCxnSpPr>
        <p:spPr bwMode="auto">
          <a:xfrm flipH="1" flipV="1">
            <a:off x="6242441" y="2505955"/>
            <a:ext cx="349348" cy="961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" name="Egyenes összekötő nyíllal 34"/>
          <p:cNvCxnSpPr/>
          <p:nvPr/>
        </p:nvCxnSpPr>
        <p:spPr bwMode="auto">
          <a:xfrm flipV="1">
            <a:off x="6725809" y="4030042"/>
            <a:ext cx="14067" cy="3235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7" name="Egyenes összekötő nyíllal 36"/>
          <p:cNvCxnSpPr/>
          <p:nvPr/>
        </p:nvCxnSpPr>
        <p:spPr bwMode="auto">
          <a:xfrm>
            <a:off x="3721979" y="4501223"/>
            <a:ext cx="297766" cy="23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0" name="Rectangle 1067"/>
          <p:cNvSpPr txBox="1">
            <a:spLocks noChangeArrowheads="1"/>
          </p:cNvSpPr>
          <p:nvPr/>
        </p:nvSpPr>
        <p:spPr>
          <a:xfrm>
            <a:off x="838200" y="342900"/>
            <a:ext cx="7772400" cy="1104900"/>
          </a:xfrm>
          <a:prstGeom prst="rect">
            <a:avLst/>
          </a:prstGeom>
          <a:noFill/>
        </p:spPr>
        <p:txBody>
          <a:bodyPr/>
          <a:lstStyle/>
          <a:p>
            <a:pPr lvl="0" algn="r">
              <a:defRPr/>
            </a:pPr>
            <a:r>
              <a:rPr lang="hu-HU" sz="3600" b="0" i="1" kern="0" dirty="0">
                <a:solidFill>
                  <a:schemeClr val="tx2"/>
                </a:solidFill>
              </a:rPr>
              <a:t>A algoritmus</a:t>
            </a:r>
            <a:endParaRPr lang="hu-HU" sz="3600" b="0" kern="0" dirty="0">
              <a:solidFill>
                <a:schemeClr val="tx2"/>
              </a:solidFill>
            </a:endParaRPr>
          </a:p>
        </p:txBody>
      </p:sp>
      <p:sp>
        <p:nvSpPr>
          <p:cNvPr id="41" name="Text Box 1072"/>
          <p:cNvSpPr txBox="1">
            <a:spLocks noChangeArrowheads="1"/>
          </p:cNvSpPr>
          <p:nvPr/>
        </p:nvSpPr>
        <p:spPr bwMode="auto">
          <a:xfrm>
            <a:off x="5905063" y="3558825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 W B W</a:t>
            </a:r>
          </a:p>
        </p:txBody>
      </p:sp>
      <p:sp>
        <p:nvSpPr>
          <p:cNvPr id="42" name="Text Box 1072"/>
          <p:cNvSpPr txBox="1">
            <a:spLocks noChangeArrowheads="1"/>
          </p:cNvSpPr>
          <p:nvPr/>
        </p:nvSpPr>
        <p:spPr bwMode="auto">
          <a:xfrm>
            <a:off x="5905063" y="5201083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</a:t>
            </a:r>
            <a:r>
              <a:rPr lang="hu-HU" i="1" dirty="0" err="1"/>
              <a:t>W</a:t>
            </a:r>
            <a:r>
              <a:rPr lang="hu-HU" i="1" dirty="0"/>
              <a:t> B _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5173773" y="5188195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0033CC"/>
                </a:solidFill>
              </a:rPr>
              <a:t>goal</a:t>
            </a:r>
          </a:p>
        </p:txBody>
      </p:sp>
      <p:cxnSp>
        <p:nvCxnSpPr>
          <p:cNvPr id="44" name="Egyenes összekötő nyíllal 43"/>
          <p:cNvCxnSpPr>
            <a:cxnSpLocks/>
            <a:stCxn id="6" idx="2"/>
            <a:endCxn id="41" idx="0"/>
          </p:cNvCxnSpPr>
          <p:nvPr/>
        </p:nvCxnSpPr>
        <p:spPr bwMode="auto">
          <a:xfrm>
            <a:off x="6578485" y="3177182"/>
            <a:ext cx="0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4" name="Egyenes összekötő nyíllal 53"/>
          <p:cNvCxnSpPr>
            <a:stCxn id="41" idx="2"/>
            <a:endCxn id="7" idx="0"/>
          </p:cNvCxnSpPr>
          <p:nvPr/>
        </p:nvCxnSpPr>
        <p:spPr bwMode="auto">
          <a:xfrm>
            <a:off x="6578485" y="4020490"/>
            <a:ext cx="2" cy="3816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Egyenes összekötő nyíllal 73"/>
          <p:cNvCxnSpPr>
            <a:stCxn id="7" idx="2"/>
            <a:endCxn id="42" idx="0"/>
          </p:cNvCxnSpPr>
          <p:nvPr/>
        </p:nvCxnSpPr>
        <p:spPr bwMode="auto">
          <a:xfrm flipH="1">
            <a:off x="6578485" y="4863798"/>
            <a:ext cx="2" cy="3372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Egyenes összekötő nyíllal 93"/>
          <p:cNvCxnSpPr/>
          <p:nvPr/>
        </p:nvCxnSpPr>
        <p:spPr bwMode="auto">
          <a:xfrm flipH="1" flipV="1">
            <a:off x="6732843" y="3213327"/>
            <a:ext cx="4684" cy="328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Szövegdoboz 94"/>
          <p:cNvSpPr txBox="1"/>
          <p:nvPr/>
        </p:nvSpPr>
        <p:spPr>
          <a:xfrm>
            <a:off x="7306896" y="3556343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2+</a:t>
            </a:r>
            <a:r>
              <a:rPr lang="hu-HU" dirty="0" err="1">
                <a:solidFill>
                  <a:srgbClr val="FF0000"/>
                </a:solidFill>
              </a:rPr>
              <a:t>2</a:t>
            </a:r>
            <a:endParaRPr lang="hu-HU" dirty="0">
              <a:solidFill>
                <a:srgbClr val="FF0000"/>
              </a:solidFill>
            </a:endParaRPr>
          </a:p>
        </p:txBody>
      </p:sp>
      <p:cxnSp>
        <p:nvCxnSpPr>
          <p:cNvPr id="102" name="Egyenes összekötő nyíllal 101"/>
          <p:cNvCxnSpPr>
            <a:stCxn id="7" idx="1"/>
            <a:endCxn id="8" idx="3"/>
          </p:cNvCxnSpPr>
          <p:nvPr/>
        </p:nvCxnSpPr>
        <p:spPr bwMode="auto">
          <a:xfrm flipH="1">
            <a:off x="3651507" y="4632966"/>
            <a:ext cx="225355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6" name="Szövegdoboz 105"/>
          <p:cNvSpPr txBox="1"/>
          <p:nvPr/>
        </p:nvSpPr>
        <p:spPr>
          <a:xfrm>
            <a:off x="7306896" y="518819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4+0</a:t>
            </a:r>
          </a:p>
        </p:txBody>
      </p:sp>
      <p:cxnSp>
        <p:nvCxnSpPr>
          <p:cNvPr id="107" name="Egyenes összekötő nyíllal 106"/>
          <p:cNvCxnSpPr/>
          <p:nvPr/>
        </p:nvCxnSpPr>
        <p:spPr bwMode="auto">
          <a:xfrm flipV="1">
            <a:off x="6741628" y="4892875"/>
            <a:ext cx="14067" cy="3235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99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4" name="Egyenes összekötő nyíllal 113"/>
          <p:cNvCxnSpPr>
            <a:stCxn id="6" idx="1"/>
            <a:endCxn id="5" idx="3"/>
          </p:cNvCxnSpPr>
          <p:nvPr/>
        </p:nvCxnSpPr>
        <p:spPr bwMode="auto">
          <a:xfrm flipH="1">
            <a:off x="3651507" y="2946350"/>
            <a:ext cx="22535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Szövegdoboz 57"/>
          <p:cNvSpPr txBox="1"/>
          <p:nvPr/>
        </p:nvSpPr>
        <p:spPr>
          <a:xfrm>
            <a:off x="827214" y="864102"/>
            <a:ext cx="6035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FF0000"/>
                </a:solidFill>
              </a:rPr>
              <a:t>f = g + 2*I </a:t>
            </a:r>
            <a:r>
              <a:rPr lang="hu-HU" b="0" i="1" dirty="0">
                <a:solidFill>
                  <a:srgbClr val="FF0000"/>
                </a:solidFill>
                <a:latin typeface="Cambria Math"/>
                <a:ea typeface="Cambria Math"/>
              </a:rPr>
              <a:t>‒</a:t>
            </a:r>
            <a:r>
              <a:rPr lang="hu-HU" b="0" i="1" dirty="0">
                <a:solidFill>
                  <a:srgbClr val="FF0000"/>
                </a:solidFill>
              </a:rPr>
              <a:t> </a:t>
            </a:r>
            <a:r>
              <a:rPr lang="hu-HU" b="0" i="1" dirty="0">
                <a:solidFill>
                  <a:srgbClr val="FF0000"/>
                </a:solidFill>
                <a:latin typeface="+mn-lt"/>
                <a:ea typeface="Cambria Math"/>
              </a:rPr>
              <a:t>(</a:t>
            </a:r>
            <a:r>
              <a:rPr lang="hu-HU" b="0" dirty="0">
                <a:solidFill>
                  <a:srgbClr val="FF0000"/>
                </a:solidFill>
                <a:latin typeface="+mn-lt"/>
                <a:ea typeface="Cambria Math"/>
              </a:rPr>
              <a:t>1 </a:t>
            </a:r>
            <a:r>
              <a:rPr lang="hu-HU" b="0" dirty="0" err="1">
                <a:solidFill>
                  <a:srgbClr val="FF0000"/>
                </a:solidFill>
                <a:latin typeface="+mn-lt"/>
                <a:ea typeface="Cambria Math"/>
              </a:rPr>
              <a:t>if</a:t>
            </a:r>
            <a:r>
              <a:rPr lang="hu-HU" b="0" dirty="0">
                <a:solidFill>
                  <a:srgbClr val="FF0000"/>
                </a:solidFill>
                <a:latin typeface="+mn-lt"/>
                <a:ea typeface="Cambria Math"/>
              </a:rPr>
              <a:t> </a:t>
            </a:r>
            <a:r>
              <a:rPr lang="hu-HU" b="0" dirty="0" err="1">
                <a:solidFill>
                  <a:srgbClr val="FF0000"/>
                </a:solidFill>
                <a:latin typeface="+mn-lt"/>
                <a:ea typeface="Cambria Math"/>
              </a:rPr>
              <a:t>there</a:t>
            </a:r>
            <a:r>
              <a:rPr lang="hu-HU" b="0" dirty="0">
                <a:solidFill>
                  <a:srgbClr val="FF0000"/>
                </a:solidFill>
                <a:latin typeface="+mn-lt"/>
                <a:ea typeface="Cambria Math"/>
              </a:rPr>
              <a:t> is </a:t>
            </a:r>
            <a:r>
              <a:rPr lang="hu-HU" b="0" dirty="0" err="1">
                <a:solidFill>
                  <a:srgbClr val="FF0000"/>
                </a:solidFill>
                <a:latin typeface="+mn-lt"/>
                <a:ea typeface="Cambria Math"/>
              </a:rPr>
              <a:t>either</a:t>
            </a:r>
            <a:r>
              <a:rPr lang="hu-HU" b="0" dirty="0">
                <a:solidFill>
                  <a:srgbClr val="FF0000"/>
                </a:solidFill>
                <a:latin typeface="+mn-lt"/>
                <a:ea typeface="Cambria Math"/>
              </a:rPr>
              <a:t> </a:t>
            </a:r>
            <a:r>
              <a:rPr lang="hu-HU" b="0" i="1" dirty="0">
                <a:solidFill>
                  <a:srgbClr val="FF0000"/>
                </a:solidFill>
                <a:latin typeface="+mn-lt"/>
                <a:ea typeface="Cambria Math"/>
              </a:rPr>
              <a:t>BW_  </a:t>
            </a:r>
            <a:r>
              <a:rPr lang="hu-HU" b="0" dirty="0" err="1">
                <a:solidFill>
                  <a:srgbClr val="FF0000"/>
                </a:solidFill>
                <a:latin typeface="+mn-lt"/>
                <a:ea typeface="Cambria Math"/>
              </a:rPr>
              <a:t>or</a:t>
            </a:r>
            <a:r>
              <a:rPr lang="hu-HU" b="0" i="1" dirty="0">
                <a:solidFill>
                  <a:srgbClr val="FF0000"/>
                </a:solidFill>
                <a:latin typeface="+mn-lt"/>
                <a:ea typeface="Cambria Math"/>
              </a:rPr>
              <a:t> _</a:t>
            </a:r>
            <a:r>
              <a:rPr lang="hu-HU" b="0" i="1" dirty="0" err="1">
                <a:solidFill>
                  <a:srgbClr val="FF0000"/>
                </a:solidFill>
                <a:latin typeface="+mn-lt"/>
                <a:ea typeface="Cambria Math"/>
              </a:rPr>
              <a:t>BW</a:t>
            </a:r>
            <a:r>
              <a:rPr lang="hu-HU" b="0" i="1" dirty="0">
                <a:solidFill>
                  <a:srgbClr val="FF0000"/>
                </a:solidFill>
                <a:latin typeface="+mn-lt"/>
                <a:ea typeface="Cambria Math"/>
              </a:rPr>
              <a:t>)</a:t>
            </a:r>
            <a:endParaRPr lang="hu-HU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2CB7E2CC-F0C2-4FE0-A7D9-2EF3A73C73CD}"/>
              </a:ext>
            </a:extLst>
          </p:cNvPr>
          <p:cNvSpPr txBox="1"/>
          <p:nvPr/>
        </p:nvSpPr>
        <p:spPr>
          <a:xfrm>
            <a:off x="2493429" y="2398780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128D9580-9C5B-40BF-B612-F24C8EF50E40}"/>
              </a:ext>
            </a:extLst>
          </p:cNvPr>
          <p:cNvSpPr txBox="1"/>
          <p:nvPr/>
        </p:nvSpPr>
        <p:spPr>
          <a:xfrm>
            <a:off x="3675311" y="410546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A4B85C33-C3CC-4181-85D1-EE16760CC39B}"/>
              </a:ext>
            </a:extLst>
          </p:cNvPr>
          <p:cNvSpPr txBox="1"/>
          <p:nvPr/>
        </p:nvSpPr>
        <p:spPr>
          <a:xfrm>
            <a:off x="6639278" y="2375746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73C84903-D05F-4281-866A-4167558F5612}"/>
              </a:ext>
            </a:extLst>
          </p:cNvPr>
          <p:cNvSpPr txBox="1"/>
          <p:nvPr/>
        </p:nvSpPr>
        <p:spPr>
          <a:xfrm>
            <a:off x="5327916" y="1950467"/>
            <a:ext cx="37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8ADD1907-5EBC-4C7F-9E9C-DA484161D3A9}"/>
              </a:ext>
            </a:extLst>
          </p:cNvPr>
          <p:cNvSpPr txBox="1"/>
          <p:nvPr/>
        </p:nvSpPr>
        <p:spPr>
          <a:xfrm>
            <a:off x="6820407" y="323250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B63976EA-4AC3-4DE1-AD32-E96FAB5B5D9B}"/>
              </a:ext>
            </a:extLst>
          </p:cNvPr>
          <p:cNvSpPr txBox="1"/>
          <p:nvPr/>
        </p:nvSpPr>
        <p:spPr>
          <a:xfrm>
            <a:off x="6816088" y="40529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13993822-D2F3-4A4A-84FE-8C41CBF5AFC6}"/>
              </a:ext>
            </a:extLst>
          </p:cNvPr>
          <p:cNvSpPr txBox="1"/>
          <p:nvPr/>
        </p:nvSpPr>
        <p:spPr>
          <a:xfrm>
            <a:off x="6816782" y="489287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25E06AC9-0B42-451F-AD83-0872F801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EFC4F-EB49-4C93-B2E7-59A7E4E57FCA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8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6" grpId="0"/>
      <p:bldP spid="28" grpId="0"/>
      <p:bldP spid="30" grpId="0"/>
      <p:bldP spid="41" grpId="0" animBg="1"/>
      <p:bldP spid="42" grpId="0" animBg="1"/>
      <p:bldP spid="43" grpId="0"/>
      <p:bldP spid="95" grpId="0"/>
      <p:bldP spid="106" grpId="0"/>
      <p:bldP spid="36" grpId="0"/>
      <p:bldP spid="39" grpId="0"/>
      <p:bldP spid="47" grpId="0"/>
      <p:bldP spid="49" grpId="0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75CFE-7B16-4599-973B-DDA032FF7428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266122"/>
              </p:ext>
            </p:extLst>
          </p:nvPr>
        </p:nvGraphicFramePr>
        <p:xfrm>
          <a:off x="862818" y="1748692"/>
          <a:ext cx="7662205" cy="3552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719">
                <a:tc>
                  <a:txBody>
                    <a:bodyPr/>
                    <a:lstStyle/>
                    <a:p>
                      <a:pPr algn="ctr"/>
                      <a:r>
                        <a:rPr lang="hu-HU" sz="2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 err="1"/>
                        <a:t>Alg</a:t>
                      </a:r>
                      <a:endParaRPr lang="hu-H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 err="1"/>
                        <a:t>mo</a:t>
                      </a:r>
                      <a:endParaRPr lang="hu-H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mbria Math"/>
                          <a:ea typeface="Cambria Math"/>
                        </a:rPr>
                        <a:t>𝛤</a:t>
                      </a:r>
                      <a:endParaRPr lang="hu-H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719">
                <a:tc>
                  <a:txBody>
                    <a:bodyPr/>
                    <a:lstStyle/>
                    <a:p>
                      <a:r>
                        <a:rPr lang="hu-HU" sz="2200" b="0" i="1" dirty="0" err="1">
                          <a:latin typeface="Calibri" pitchFamily="34" charset="0"/>
                        </a:rPr>
                        <a:t>-g</a:t>
                      </a:r>
                      <a:endParaRPr lang="hu-HU" sz="2200" b="0" i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200" b="0" i="1" dirty="0">
                          <a:latin typeface="Calibri" pitchFamily="34" charset="0"/>
                        </a:rPr>
                        <a:t>MGK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719">
                <a:tc>
                  <a:txBody>
                    <a:bodyPr/>
                    <a:lstStyle/>
                    <a:p>
                      <a:r>
                        <a:rPr lang="hu-HU" sz="2200" b="0" i="1" dirty="0">
                          <a:latin typeface="Calibri" pitchFamily="3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200" b="0" i="1" dirty="0">
                          <a:latin typeface="Calibri" pitchFamily="34" charset="0"/>
                        </a:rPr>
                        <a:t>SZGK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719">
                <a:tc>
                  <a:txBody>
                    <a:bodyPr/>
                    <a:lstStyle/>
                    <a:p>
                      <a:r>
                        <a:rPr lang="hu-HU" sz="2200" b="0" i="1" dirty="0">
                          <a:latin typeface="Calibri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200" b="0" i="1" dirty="0">
                          <a:latin typeface="Calibri" pitchFamily="34" charset="0"/>
                        </a:rPr>
                        <a:t>Előre tekintő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719">
                <a:tc>
                  <a:txBody>
                    <a:bodyPr/>
                    <a:lstStyle/>
                    <a:p>
                      <a:r>
                        <a:rPr lang="hu-HU" sz="2200" b="0" i="1" dirty="0">
                          <a:latin typeface="Calibri" pitchFamily="34" charset="0"/>
                        </a:rPr>
                        <a:t>g+I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200" i="1" dirty="0">
                          <a:latin typeface="Calibri" pitchFamily="34" charset="0"/>
                        </a:rPr>
                        <a:t>A</a:t>
                      </a:r>
                      <a:r>
                        <a:rPr lang="hu-HU" sz="2200" baseline="0" dirty="0">
                          <a:latin typeface="Calibri" pitchFamily="34" charset="0"/>
                          <a:ea typeface="+mn-ea"/>
                        </a:rPr>
                        <a:t> </a:t>
                      </a:r>
                      <a:r>
                        <a:rPr lang="hu-HU" sz="2200" b="0" i="1" dirty="0" err="1">
                          <a:latin typeface="Calibri" pitchFamily="34" charset="0"/>
                        </a:rPr>
                        <a:t>alg</a:t>
                      </a:r>
                      <a:endParaRPr lang="hu-HU" sz="2200" b="0" i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719">
                <a:tc>
                  <a:txBody>
                    <a:bodyPr/>
                    <a:lstStyle/>
                    <a:p>
                      <a:r>
                        <a:rPr lang="hu-HU" sz="2200" b="0" i="1" dirty="0">
                          <a:latin typeface="Calibri" pitchFamily="34" charset="0"/>
                        </a:rPr>
                        <a:t>g+2*I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200" b="0" i="1" dirty="0">
                          <a:latin typeface="Calibri" pitchFamily="34" charset="0"/>
                        </a:rPr>
                        <a:t>A </a:t>
                      </a:r>
                      <a:r>
                        <a:rPr lang="hu-HU" sz="2200" b="0" i="1" dirty="0" err="1">
                          <a:latin typeface="Calibri" pitchFamily="34" charset="0"/>
                        </a:rPr>
                        <a:t>alg</a:t>
                      </a:r>
                      <a:endParaRPr lang="hu-HU" sz="2200" b="0" i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2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200" b="0" i="1" dirty="0">
                          <a:latin typeface="Calibri" pitchFamily="34" charset="0"/>
                        </a:rPr>
                        <a:t>g+2*I</a:t>
                      </a:r>
                      <a:r>
                        <a:rPr lang="hu-HU" sz="2200" b="0" i="1" dirty="0">
                          <a:solidFill>
                            <a:schemeClr val="tx1"/>
                          </a:solidFill>
                          <a:latin typeface="Calibri" pitchFamily="34" charset="0"/>
                          <a:ea typeface="Cambria Math"/>
                        </a:rPr>
                        <a:t>‒1(ha…)</a:t>
                      </a:r>
                      <a:endParaRPr lang="hu-HU" sz="2200" b="0" i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200" b="0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 </a:t>
                      </a:r>
                      <a:r>
                        <a:rPr lang="hu-HU" sz="2200" b="0" i="1" dirty="0" err="1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alg</a:t>
                      </a:r>
                      <a:endParaRPr lang="hu-HU" sz="2200" b="0" i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067"/>
          <p:cNvSpPr txBox="1">
            <a:spLocks noChangeArrowheads="1"/>
          </p:cNvSpPr>
          <p:nvPr/>
        </p:nvSpPr>
        <p:spPr>
          <a:xfrm>
            <a:off x="838200" y="342900"/>
            <a:ext cx="7772400" cy="11049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6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Elemzés</a:t>
            </a:r>
            <a:endParaRPr kumimoji="0" lang="hu-HU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2. sz. felirat 5"/>
          <p:cNvSpPr/>
          <p:nvPr/>
        </p:nvSpPr>
        <p:spPr bwMode="auto">
          <a:xfrm>
            <a:off x="5436096" y="5647420"/>
            <a:ext cx="901303" cy="470057"/>
          </a:xfrm>
          <a:prstGeom prst="borderCallout2">
            <a:avLst>
              <a:gd name="adj1" fmla="val 7593"/>
              <a:gd name="adj2" fmla="val -9796"/>
              <a:gd name="adj3" fmla="val 5879"/>
              <a:gd name="adj4" fmla="val -145159"/>
              <a:gd name="adj5" fmla="val -322419"/>
              <a:gd name="adj6" fmla="val -211653"/>
            </a:avLst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hu-HU" sz="2000" i="1" dirty="0" err="1"/>
              <a:t>A</a:t>
            </a:r>
            <a:r>
              <a:rPr lang="hu-HU" sz="2800" i="1" baseline="30000" dirty="0" err="1">
                <a:ea typeface="Cambria Math"/>
              </a:rPr>
              <a:t>c</a:t>
            </a:r>
            <a:r>
              <a:rPr lang="hu-HU" sz="2000" dirty="0"/>
              <a:t> </a:t>
            </a:r>
            <a:r>
              <a:rPr lang="hu-HU" sz="2000" i="1" dirty="0" err="1"/>
              <a:t>alg</a:t>
            </a:r>
            <a:endParaRPr lang="hu-HU" sz="2200" dirty="0"/>
          </a:p>
        </p:txBody>
      </p:sp>
      <p:sp>
        <p:nvSpPr>
          <p:cNvPr id="7" name="2. sz. felirat 6"/>
          <p:cNvSpPr/>
          <p:nvPr/>
        </p:nvSpPr>
        <p:spPr bwMode="auto">
          <a:xfrm>
            <a:off x="3812368" y="5799519"/>
            <a:ext cx="901303" cy="470057"/>
          </a:xfrm>
          <a:prstGeom prst="borderCallout2">
            <a:avLst>
              <a:gd name="adj1" fmla="val 10586"/>
              <a:gd name="adj2" fmla="val -9796"/>
              <a:gd name="adj3" fmla="val 8871"/>
              <a:gd name="adj4" fmla="val -45268"/>
              <a:gd name="adj5" fmla="val -133874"/>
              <a:gd name="adj6" fmla="val -80546"/>
            </a:avLst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hu-HU" sz="2000" i="1" dirty="0"/>
              <a:t>A</a:t>
            </a:r>
            <a:r>
              <a:rPr lang="hu-HU" sz="2800" i="1" baseline="30000" dirty="0">
                <a:ea typeface="Cambria Math"/>
              </a:rPr>
              <a:t>?</a:t>
            </a:r>
            <a:r>
              <a:rPr lang="hu-HU" sz="2000" dirty="0"/>
              <a:t> </a:t>
            </a:r>
            <a:r>
              <a:rPr lang="hu-HU" sz="2000" i="1" dirty="0" err="1"/>
              <a:t>alg</a:t>
            </a:r>
            <a:endParaRPr lang="hu-HU" sz="2200" dirty="0"/>
          </a:p>
        </p:txBody>
      </p:sp>
      <p:sp>
        <p:nvSpPr>
          <p:cNvPr id="8" name="2. sz. felirat 7"/>
          <p:cNvSpPr/>
          <p:nvPr/>
        </p:nvSpPr>
        <p:spPr bwMode="auto">
          <a:xfrm>
            <a:off x="5137844" y="987196"/>
            <a:ext cx="901303" cy="470057"/>
          </a:xfrm>
          <a:prstGeom prst="borderCallout2">
            <a:avLst>
              <a:gd name="adj1" fmla="val 7593"/>
              <a:gd name="adj2" fmla="val -9796"/>
              <a:gd name="adj3" fmla="val 5879"/>
              <a:gd name="adj4" fmla="val -145159"/>
              <a:gd name="adj5" fmla="val 380880"/>
              <a:gd name="adj6" fmla="val -191362"/>
            </a:avLst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hu-HU" sz="2000" i="1" dirty="0" err="1"/>
              <a:t>A</a:t>
            </a:r>
            <a:r>
              <a:rPr lang="hu-HU" sz="2800" i="1" baseline="30000" dirty="0" err="1">
                <a:ea typeface="Cambria Math"/>
              </a:rPr>
              <a:t>c</a:t>
            </a:r>
            <a:r>
              <a:rPr lang="hu-HU" sz="2000" dirty="0"/>
              <a:t> </a:t>
            </a:r>
            <a:r>
              <a:rPr lang="hu-HU" sz="2000" i="1" dirty="0" err="1"/>
              <a:t>alg</a:t>
            </a:r>
            <a:endParaRPr lang="hu-HU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6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r"/>
            <a:r>
              <a:rPr lang="hu-HU" sz="3600" i="1" dirty="0"/>
              <a:t>Fekete-fehér kirakó állapot gráfja</a:t>
            </a:r>
            <a:endParaRPr lang="en-US" sz="3600" dirty="0"/>
          </a:p>
        </p:txBody>
      </p:sp>
      <p:sp>
        <p:nvSpPr>
          <p:cNvPr id="11270" name="Text Box 1072"/>
          <p:cNvSpPr txBox="1">
            <a:spLocks noChangeArrowheads="1"/>
          </p:cNvSpPr>
          <p:nvPr/>
        </p:nvSpPr>
        <p:spPr bwMode="auto">
          <a:xfrm>
            <a:off x="4067944" y="1576697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W </a:t>
            </a:r>
            <a:r>
              <a:rPr lang="hu-HU" i="1" dirty="0" err="1"/>
              <a:t>W</a:t>
            </a:r>
            <a:r>
              <a:rPr lang="hu-HU" i="1" dirty="0"/>
              <a:t> _</a:t>
            </a:r>
          </a:p>
        </p:txBody>
      </p:sp>
      <p:sp>
        <p:nvSpPr>
          <p:cNvPr id="11320" name="Élőláb helye 5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57" name="Text Box 1072"/>
          <p:cNvSpPr txBox="1">
            <a:spLocks noChangeArrowheads="1"/>
          </p:cNvSpPr>
          <p:nvPr/>
        </p:nvSpPr>
        <p:spPr bwMode="auto">
          <a:xfrm>
            <a:off x="2195736" y="2038362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 _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58" name="Text Box 1072"/>
          <p:cNvSpPr txBox="1">
            <a:spLocks noChangeArrowheads="1"/>
          </p:cNvSpPr>
          <p:nvPr/>
        </p:nvSpPr>
        <p:spPr bwMode="auto">
          <a:xfrm>
            <a:off x="5796136" y="2038362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B W _ </a:t>
            </a:r>
            <a:r>
              <a:rPr lang="hu-HU" i="1" dirty="0" err="1"/>
              <a:t>W</a:t>
            </a:r>
            <a:r>
              <a:rPr lang="hu-HU" i="1" dirty="0"/>
              <a:t> </a:t>
            </a:r>
          </a:p>
        </p:txBody>
      </p:sp>
      <p:sp>
        <p:nvSpPr>
          <p:cNvPr id="60" name="Text Box 1072"/>
          <p:cNvSpPr txBox="1">
            <a:spLocks noChangeArrowheads="1"/>
          </p:cNvSpPr>
          <p:nvPr/>
        </p:nvSpPr>
        <p:spPr bwMode="auto">
          <a:xfrm>
            <a:off x="5796136" y="2881670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 W B W</a:t>
            </a:r>
          </a:p>
        </p:txBody>
      </p:sp>
      <p:sp>
        <p:nvSpPr>
          <p:cNvPr id="67" name="Text Box 1072"/>
          <p:cNvSpPr txBox="1">
            <a:spLocks noChangeArrowheads="1"/>
          </p:cNvSpPr>
          <p:nvPr/>
        </p:nvSpPr>
        <p:spPr bwMode="auto">
          <a:xfrm>
            <a:off x="4067944" y="5861348"/>
            <a:ext cx="1269899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_W </a:t>
            </a:r>
            <a:r>
              <a:rPr lang="hu-HU" i="1" dirty="0" err="1"/>
              <a:t>W</a:t>
            </a:r>
            <a:r>
              <a:rPr lang="hu-HU" i="1" dirty="0"/>
              <a:t> B</a:t>
            </a:r>
          </a:p>
        </p:txBody>
      </p:sp>
      <p:sp>
        <p:nvSpPr>
          <p:cNvPr id="68" name="Text Box 1072"/>
          <p:cNvSpPr txBox="1">
            <a:spLocks noChangeArrowheads="1"/>
          </p:cNvSpPr>
          <p:nvPr/>
        </p:nvSpPr>
        <p:spPr bwMode="auto">
          <a:xfrm>
            <a:off x="5796138" y="3724978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_  B W</a:t>
            </a:r>
          </a:p>
        </p:txBody>
      </p:sp>
      <p:sp>
        <p:nvSpPr>
          <p:cNvPr id="69" name="Text Box 1072"/>
          <p:cNvSpPr txBox="1">
            <a:spLocks noChangeArrowheads="1"/>
          </p:cNvSpPr>
          <p:nvPr/>
        </p:nvSpPr>
        <p:spPr bwMode="auto">
          <a:xfrm>
            <a:off x="5796136" y="4523928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</a:t>
            </a:r>
            <a:r>
              <a:rPr lang="hu-HU" i="1" dirty="0" err="1"/>
              <a:t>W</a:t>
            </a:r>
            <a:r>
              <a:rPr lang="hu-HU" i="1" dirty="0"/>
              <a:t> B _</a:t>
            </a:r>
          </a:p>
        </p:txBody>
      </p:sp>
      <p:sp>
        <p:nvSpPr>
          <p:cNvPr id="70" name="Text Box 1072"/>
          <p:cNvSpPr txBox="1">
            <a:spLocks noChangeArrowheads="1"/>
          </p:cNvSpPr>
          <p:nvPr/>
        </p:nvSpPr>
        <p:spPr bwMode="auto">
          <a:xfrm>
            <a:off x="5796136" y="5338094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</a:t>
            </a:r>
            <a:r>
              <a:rPr lang="hu-HU" i="1" dirty="0" err="1"/>
              <a:t>W</a:t>
            </a:r>
            <a:r>
              <a:rPr lang="hu-HU" i="1" dirty="0"/>
              <a:t> _ B</a:t>
            </a:r>
          </a:p>
        </p:txBody>
      </p:sp>
      <p:sp>
        <p:nvSpPr>
          <p:cNvPr id="71" name="Text Box 1072"/>
          <p:cNvSpPr txBox="1">
            <a:spLocks noChangeArrowheads="1"/>
          </p:cNvSpPr>
          <p:nvPr/>
        </p:nvSpPr>
        <p:spPr bwMode="auto">
          <a:xfrm>
            <a:off x="2195736" y="3724978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_ W</a:t>
            </a:r>
          </a:p>
        </p:txBody>
      </p:sp>
      <p:sp>
        <p:nvSpPr>
          <p:cNvPr id="72" name="Text Box 1072"/>
          <p:cNvSpPr txBox="1">
            <a:spLocks noChangeArrowheads="1"/>
          </p:cNvSpPr>
          <p:nvPr/>
        </p:nvSpPr>
        <p:spPr bwMode="auto">
          <a:xfrm>
            <a:off x="2195735" y="2881670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 _ B W </a:t>
            </a:r>
            <a:r>
              <a:rPr lang="hu-HU" i="1" dirty="0" err="1"/>
              <a:t>W</a:t>
            </a:r>
            <a:endParaRPr lang="hu-HU" i="1" dirty="0"/>
          </a:p>
        </p:txBody>
      </p:sp>
      <p:sp>
        <p:nvSpPr>
          <p:cNvPr id="73" name="Text Box 1072"/>
          <p:cNvSpPr txBox="1">
            <a:spLocks noChangeArrowheads="1"/>
          </p:cNvSpPr>
          <p:nvPr/>
        </p:nvSpPr>
        <p:spPr bwMode="auto">
          <a:xfrm>
            <a:off x="2195735" y="4523928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 B W _</a:t>
            </a:r>
          </a:p>
        </p:txBody>
      </p:sp>
      <p:sp>
        <p:nvSpPr>
          <p:cNvPr id="74" name="Text Box 1072"/>
          <p:cNvSpPr txBox="1">
            <a:spLocks noChangeArrowheads="1"/>
          </p:cNvSpPr>
          <p:nvPr/>
        </p:nvSpPr>
        <p:spPr bwMode="auto">
          <a:xfrm>
            <a:off x="2195736" y="5338094"/>
            <a:ext cx="1346844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i="1" dirty="0"/>
              <a:t>W _ </a:t>
            </a:r>
            <a:r>
              <a:rPr lang="hu-HU" i="1" dirty="0" err="1"/>
              <a:t>W</a:t>
            </a:r>
            <a:r>
              <a:rPr lang="hu-HU" i="1" dirty="0"/>
              <a:t>  B</a:t>
            </a:r>
          </a:p>
        </p:txBody>
      </p:sp>
      <p:cxnSp>
        <p:nvCxnSpPr>
          <p:cNvPr id="76" name="Egyenes összekötő nyíllal 75"/>
          <p:cNvCxnSpPr>
            <a:stCxn id="11270" idx="1"/>
            <a:endCxn id="57" idx="0"/>
          </p:cNvCxnSpPr>
          <p:nvPr/>
        </p:nvCxnSpPr>
        <p:spPr bwMode="auto">
          <a:xfrm rot="10800000" flipV="1">
            <a:off x="2869158" y="1807530"/>
            <a:ext cx="1198786" cy="230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7" name="Egyenes összekötő nyíllal 76"/>
          <p:cNvCxnSpPr>
            <a:stCxn id="58" idx="1"/>
            <a:endCxn id="57" idx="3"/>
          </p:cNvCxnSpPr>
          <p:nvPr/>
        </p:nvCxnSpPr>
        <p:spPr bwMode="auto">
          <a:xfrm rot="10800000">
            <a:off x="3542580" y="2269195"/>
            <a:ext cx="225355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2" name="Egyenes összekötő nyíllal 81"/>
          <p:cNvCxnSpPr>
            <a:stCxn id="58" idx="0"/>
            <a:endCxn id="11270" idx="3"/>
          </p:cNvCxnSpPr>
          <p:nvPr/>
        </p:nvCxnSpPr>
        <p:spPr bwMode="auto">
          <a:xfrm rot="16200000" flipV="1">
            <a:off x="5826757" y="1395561"/>
            <a:ext cx="230832" cy="10547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5" name="Egyenes összekötő nyíllal 84"/>
          <p:cNvCxnSpPr>
            <a:stCxn id="70" idx="1"/>
            <a:endCxn id="74" idx="3"/>
          </p:cNvCxnSpPr>
          <p:nvPr/>
        </p:nvCxnSpPr>
        <p:spPr bwMode="auto">
          <a:xfrm rot="10800000">
            <a:off x="3542580" y="5568927"/>
            <a:ext cx="225355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9" name="Egyenes összekötő nyíllal 88"/>
          <p:cNvCxnSpPr>
            <a:stCxn id="70" idx="2"/>
            <a:endCxn id="67" idx="3"/>
          </p:cNvCxnSpPr>
          <p:nvPr/>
        </p:nvCxnSpPr>
        <p:spPr bwMode="auto">
          <a:xfrm rot="5400000">
            <a:off x="5757490" y="5380113"/>
            <a:ext cx="292422" cy="11317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92" name="Egyenes összekötő nyíllal 91"/>
          <p:cNvCxnSpPr>
            <a:stCxn id="67" idx="1"/>
            <a:endCxn id="74" idx="2"/>
          </p:cNvCxnSpPr>
          <p:nvPr/>
        </p:nvCxnSpPr>
        <p:spPr bwMode="auto">
          <a:xfrm rot="10800000">
            <a:off x="2869158" y="5799759"/>
            <a:ext cx="1198786" cy="2924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95" name="Egyenes összekötő nyíllal 94"/>
          <p:cNvCxnSpPr>
            <a:stCxn id="68" idx="1"/>
            <a:endCxn id="71" idx="3"/>
          </p:cNvCxnSpPr>
          <p:nvPr/>
        </p:nvCxnSpPr>
        <p:spPr bwMode="auto">
          <a:xfrm rot="10800000">
            <a:off x="3542580" y="3955811"/>
            <a:ext cx="2253558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1" name="Egyenes összekötő nyíllal 100"/>
          <p:cNvCxnSpPr>
            <a:stCxn id="72" idx="0"/>
            <a:endCxn id="57" idx="2"/>
          </p:cNvCxnSpPr>
          <p:nvPr/>
        </p:nvCxnSpPr>
        <p:spPr bwMode="auto">
          <a:xfrm rot="5400000" flipH="1" flipV="1">
            <a:off x="2678336" y="2690849"/>
            <a:ext cx="381643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4" name="Egyenes összekötő nyíllal 103"/>
          <p:cNvCxnSpPr>
            <a:stCxn id="60" idx="0"/>
            <a:endCxn id="58" idx="2"/>
          </p:cNvCxnSpPr>
          <p:nvPr/>
        </p:nvCxnSpPr>
        <p:spPr bwMode="auto">
          <a:xfrm rot="5400000" flipH="1" flipV="1">
            <a:off x="6278737" y="2690849"/>
            <a:ext cx="381643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5" name="Egyenes összekötő nyíllal 104"/>
          <p:cNvCxnSpPr>
            <a:stCxn id="71" idx="0"/>
            <a:endCxn id="72" idx="2"/>
          </p:cNvCxnSpPr>
          <p:nvPr/>
        </p:nvCxnSpPr>
        <p:spPr bwMode="auto">
          <a:xfrm rot="16200000" flipV="1">
            <a:off x="2678337" y="3534156"/>
            <a:ext cx="381643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6" name="Egyenes összekötő nyíllal 105"/>
          <p:cNvCxnSpPr>
            <a:stCxn id="68" idx="0"/>
            <a:endCxn id="60" idx="2"/>
          </p:cNvCxnSpPr>
          <p:nvPr/>
        </p:nvCxnSpPr>
        <p:spPr bwMode="auto">
          <a:xfrm rot="16200000" flipV="1">
            <a:off x="6278738" y="3534156"/>
            <a:ext cx="381643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15" name="Egyenes összekötő nyíllal 114"/>
          <p:cNvCxnSpPr>
            <a:stCxn id="69" idx="0"/>
            <a:endCxn id="68" idx="2"/>
          </p:cNvCxnSpPr>
          <p:nvPr/>
        </p:nvCxnSpPr>
        <p:spPr bwMode="auto">
          <a:xfrm rot="5400000" flipH="1" flipV="1">
            <a:off x="6300917" y="4355285"/>
            <a:ext cx="337285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16" name="Egyenes összekötő nyíllal 115"/>
          <p:cNvCxnSpPr>
            <a:stCxn id="73" idx="0"/>
            <a:endCxn id="71" idx="2"/>
          </p:cNvCxnSpPr>
          <p:nvPr/>
        </p:nvCxnSpPr>
        <p:spPr bwMode="auto">
          <a:xfrm rot="5400000" flipH="1" flipV="1">
            <a:off x="2700515" y="4355286"/>
            <a:ext cx="337285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17" name="Egyenes összekötő nyíllal 116"/>
          <p:cNvCxnSpPr>
            <a:stCxn id="70" idx="0"/>
            <a:endCxn id="69" idx="2"/>
          </p:cNvCxnSpPr>
          <p:nvPr/>
        </p:nvCxnSpPr>
        <p:spPr bwMode="auto">
          <a:xfrm rot="5400000" flipH="1" flipV="1">
            <a:off x="6293308" y="5161844"/>
            <a:ext cx="352501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18" name="Egyenes összekötő nyíllal 117"/>
          <p:cNvCxnSpPr>
            <a:stCxn id="74" idx="0"/>
            <a:endCxn id="73" idx="2"/>
          </p:cNvCxnSpPr>
          <p:nvPr/>
        </p:nvCxnSpPr>
        <p:spPr bwMode="auto">
          <a:xfrm rot="16200000" flipV="1">
            <a:off x="2692908" y="5161843"/>
            <a:ext cx="352501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2" name="Szövegdoboz 31"/>
          <p:cNvSpPr txBox="1"/>
          <p:nvPr/>
        </p:nvSpPr>
        <p:spPr>
          <a:xfrm>
            <a:off x="5439309" y="144780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006600"/>
                </a:solidFill>
              </a:rPr>
              <a:t>start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142982" y="4523928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 err="1">
                <a:solidFill>
                  <a:srgbClr val="FF0000"/>
                </a:solidFill>
              </a:rPr>
              <a:t>cé</a:t>
            </a:r>
            <a:r>
              <a:rPr lang="en-US" b="0" i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7142982" y="5338094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 err="1">
                <a:solidFill>
                  <a:srgbClr val="FF0000"/>
                </a:solidFill>
              </a:rPr>
              <a:t>cé</a:t>
            </a:r>
            <a:r>
              <a:rPr lang="en-US" b="0" i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5525068" y="5861349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 err="1">
                <a:solidFill>
                  <a:srgbClr val="FF0000"/>
                </a:solidFill>
              </a:rPr>
              <a:t>cé</a:t>
            </a:r>
            <a:r>
              <a:rPr lang="en-US" b="0" i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2327021" y="5799759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 err="1">
                <a:solidFill>
                  <a:srgbClr val="FF0000"/>
                </a:solidFill>
              </a:rPr>
              <a:t>cé</a:t>
            </a:r>
            <a:r>
              <a:rPr lang="en-US" b="0" i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2E6A2A3F-16F8-44C9-A3C1-6E791DC4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1E90-36A5-4393-8554-8D8672BC5792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8275431"/>
      </p:ext>
    </p:extLst>
  </p:cSld>
  <p:clrMapOvr>
    <a:masterClrMapping/>
  </p:clrMapOvr>
</p:sld>
</file>

<file path=ppt/theme/theme1.xml><?xml version="1.0" encoding="utf-8"?>
<a:theme xmlns:a="http://schemas.openxmlformats.org/drawingml/2006/main" name="Professzionális">
  <a:themeElements>
    <a:clrScheme name="">
      <a:dk1>
        <a:srgbClr val="000000"/>
      </a:dk1>
      <a:lt1>
        <a:srgbClr val="FFFFCC"/>
      </a:lt1>
      <a:dk2>
        <a:srgbClr val="000000"/>
      </a:dk2>
      <a:lt2>
        <a:srgbClr val="990099"/>
      </a:lt2>
      <a:accent1>
        <a:srgbClr val="6600FF"/>
      </a:accent1>
      <a:accent2>
        <a:srgbClr val="CC00FF"/>
      </a:accent2>
      <a:accent3>
        <a:srgbClr val="FFFFE2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rofesszionáli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stealth" w="lg" len="lg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stealth" w="lg" len="lg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/>
          </a:defRPr>
        </a:defPPr>
      </a:lstStyle>
    </a:lnDef>
  </a:objectDefaults>
  <a:extraClrSchemeLst>
    <a:extraClrScheme>
      <a:clrScheme name="Professzionáli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zionáli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zionáli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zionáli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Office\Sablonok\Bemutatótervek\Professzionális.pot</Template>
  <TotalTime>4594</TotalTime>
  <Words>1176</Words>
  <Application>Microsoft Office PowerPoint</Application>
  <PresentationFormat>On-screen Show (4:3)</PresentationFormat>
  <Paragraphs>505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Cambria Math</vt:lpstr>
      <vt:lpstr>Monotype Sorts</vt:lpstr>
      <vt:lpstr>Symbol</vt:lpstr>
      <vt:lpstr>Times New Roman</vt:lpstr>
      <vt:lpstr>Professzionális</vt:lpstr>
      <vt:lpstr>Fekete-fehér kirakó állapot gráfja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Fekete-fehér kirakó állapot gráfja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Mesterséges Intelligencia Alapjai I.</dc:title>
  <dc:creator>Gregorics Tibor</dc:creator>
  <cp:lastModifiedBy>András Emese</cp:lastModifiedBy>
  <cp:revision>788</cp:revision>
  <cp:lastPrinted>2001-02-26T10:11:17Z</cp:lastPrinted>
  <dcterms:created xsi:type="dcterms:W3CDTF">2000-02-08T10:12:08Z</dcterms:created>
  <dcterms:modified xsi:type="dcterms:W3CDTF">2018-06-03T15:38:14Z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gt@inf.elte.hu</vt:lpwstr>
  </property>
  <property fmtid="{D5CDD505-2E9C-101B-9397-08002B2CF9AE}" pid="8" name="HomePage">
    <vt:lpwstr>http://valerie.inf.elte.hu/~gt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C:\Greti\MI\Oktat\Dia</vt:lpwstr>
  </property>
</Properties>
</file>