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522" r:id="rId2"/>
    <p:sldId id="523" r:id="rId3"/>
  </p:sldIdLst>
  <p:sldSz cx="9144000" cy="6858000" type="screen4x3"/>
  <p:notesSz cx="67437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4FE9"/>
    <a:srgbClr val="00FF00"/>
    <a:srgbClr val="FF5050"/>
    <a:srgbClr val="CCECFF"/>
    <a:srgbClr val="33CC33"/>
    <a:srgbClr val="339933"/>
    <a:srgbClr val="66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9" autoAdjust="0"/>
  </p:normalViewPr>
  <p:slideViewPr>
    <p:cSldViewPr snapToGrid="0"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2" y="331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956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7A648D-605C-464F-8609-2BDD2916564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51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 </a:t>
            </a:r>
          </a:p>
          <a:p>
            <a:pPr lvl="0"/>
            <a:r>
              <a:rPr lang="hu-HU" noProof="0"/>
              <a:t>Második szint</a:t>
            </a:r>
          </a:p>
          <a:p>
            <a:pPr lvl="0"/>
            <a:r>
              <a:rPr lang="hu-HU" noProof="0"/>
              <a:t>Harmadik szint</a:t>
            </a:r>
          </a:p>
          <a:p>
            <a:pPr lvl="0"/>
            <a:r>
              <a:rPr lang="hu-HU" noProof="0"/>
              <a:t>Negyedik szint</a:t>
            </a:r>
          </a:p>
          <a:p>
            <a:pPr lvl="0"/>
            <a:r>
              <a:rPr lang="hu-HU" noProof="0"/>
              <a:t>Ötödik szint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4F647E-A748-4588-8733-4A8AC4E252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07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32052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2052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hu-HU"/>
              <a:t>Mintaalcím szerkesztése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C82D9-90A2-4636-80C3-5635535F187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60D36-4A30-4729-A0A6-65C8401228D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FFC46-0B33-488B-9B3F-8C8E783B16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BB36-2DE7-41BE-8C03-442C8084BE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5BED9-F821-46A4-90EF-6ABCA5E6EF0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1F07-371E-477B-A2F2-E7310C4FA33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2C53A-DF42-4839-9D9B-387CDBAAC3C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F40E5-6580-47DD-9434-2F039FCC763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FED2-4175-433F-B580-64EF0F38968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A3092-733E-4B36-90EA-4DE854BD59E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8746-6B27-438F-BD67-3F1BAC35B2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319492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319493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319494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2057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319496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319497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319498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2058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319500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319501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319502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20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1950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950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31950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D28AE64-8738-4ACF-8086-24987848FEA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Élőláb hely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27651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B26BE-A51B-4DCA-92E3-037E62DB3ADD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/>
              <a:t>Alfa-béta algoritmus</a:t>
            </a:r>
            <a:endParaRPr lang="hu-HU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611313"/>
            <a:ext cx="7891462" cy="447357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990099"/>
              </a:buClr>
              <a:buFont typeface="Monotype Sorts" pitchFamily="2" charset="2"/>
              <a:buChar char="q"/>
            </a:pPr>
            <a:r>
              <a:rPr lang="hu-HU" sz="2600" dirty="0"/>
              <a:t>Visszalépéses algoritmus segítségével járjuk be a részfát (</a:t>
            </a:r>
            <a:r>
              <a:rPr lang="hu-HU" sz="2600" dirty="0">
                <a:solidFill>
                  <a:srgbClr val="0000FF"/>
                </a:solidFill>
              </a:rPr>
              <a:t>mélységi bejárás</a:t>
            </a:r>
            <a:r>
              <a:rPr lang="hu-HU" sz="2600" dirty="0"/>
              <a:t>). Az aktuális úton fekvő csúcsokat </a:t>
            </a:r>
            <a:r>
              <a:rPr lang="hu-HU" sz="2600" dirty="0">
                <a:solidFill>
                  <a:srgbClr val="0000FF"/>
                </a:solidFill>
              </a:rPr>
              <a:t>ideiglenes értékekkel </a:t>
            </a:r>
            <a:r>
              <a:rPr lang="hu-HU" sz="2600" dirty="0"/>
              <a:t>látjuk el:</a:t>
            </a:r>
          </a:p>
          <a:p>
            <a:pPr lvl="1">
              <a:lnSpc>
                <a:spcPct val="90000"/>
              </a:lnSpc>
              <a:buClr>
                <a:srgbClr val="990099"/>
              </a:buClr>
            </a:pPr>
            <a:r>
              <a:rPr lang="hu-HU" sz="2600" dirty="0"/>
              <a:t>a mi szintünkön </a:t>
            </a:r>
            <a:r>
              <a:rPr lang="hu-HU" sz="2600" dirty="0">
                <a:sym typeface="Symbol" pitchFamily="18" charset="2"/>
              </a:rPr>
              <a:t></a:t>
            </a:r>
            <a:r>
              <a:rPr lang="hu-HU" sz="2600" dirty="0"/>
              <a:t> értékkel (ennél rosszabb értékű állásba innen már nem juthatunk), </a:t>
            </a:r>
          </a:p>
          <a:p>
            <a:pPr lvl="1">
              <a:lnSpc>
                <a:spcPct val="90000"/>
              </a:lnSpc>
              <a:buClr>
                <a:srgbClr val="990099"/>
              </a:buClr>
            </a:pPr>
            <a:r>
              <a:rPr lang="hu-HU" sz="2600" dirty="0"/>
              <a:t>az ellenfelén </a:t>
            </a:r>
            <a:r>
              <a:rPr lang="hu-HU" sz="2600" dirty="0">
                <a:sym typeface="Symbol" pitchFamily="18" charset="2"/>
              </a:rPr>
              <a:t></a:t>
            </a:r>
            <a:r>
              <a:rPr lang="hu-HU" sz="2600" dirty="0"/>
              <a:t> értékkel(ennél jobb értékű állásba onnan már nem juthatunk) látjuk el.</a:t>
            </a:r>
          </a:p>
          <a:p>
            <a:pPr>
              <a:lnSpc>
                <a:spcPct val="90000"/>
              </a:lnSpc>
              <a:buClr>
                <a:srgbClr val="990099"/>
              </a:buClr>
              <a:buFont typeface="Monotype Sorts" pitchFamily="2" charset="2"/>
              <a:buChar char="q"/>
            </a:pPr>
            <a:r>
              <a:rPr lang="hu-HU" sz="2600" dirty="0">
                <a:solidFill>
                  <a:srgbClr val="0000FF"/>
                </a:solidFill>
              </a:rPr>
              <a:t>Lefelé haladva </a:t>
            </a:r>
            <a:r>
              <a:rPr lang="hu-HU" sz="2600" dirty="0">
                <a:sym typeface="Symbol" pitchFamily="18" charset="2"/>
              </a:rPr>
              <a:t></a:t>
            </a:r>
            <a:r>
              <a:rPr lang="hu-HU" sz="2600" dirty="0"/>
              <a:t>=-</a:t>
            </a:r>
            <a:r>
              <a:rPr lang="hu-HU" sz="2600" dirty="0">
                <a:sym typeface="Symbol" pitchFamily="18" charset="2"/>
              </a:rPr>
              <a:t></a:t>
            </a:r>
            <a:r>
              <a:rPr lang="hu-HU" sz="2600" dirty="0"/>
              <a:t>, és </a:t>
            </a:r>
            <a:r>
              <a:rPr lang="hu-HU" sz="2600" dirty="0">
                <a:sym typeface="Symbol" pitchFamily="18" charset="2"/>
              </a:rPr>
              <a:t></a:t>
            </a:r>
            <a:r>
              <a:rPr lang="hu-HU" sz="2600" dirty="0"/>
              <a:t>=+</a:t>
            </a:r>
            <a:r>
              <a:rPr lang="hu-HU" sz="2600" dirty="0">
                <a:sym typeface="Symbol" pitchFamily="18" charset="2"/>
              </a:rPr>
              <a:t></a:t>
            </a:r>
            <a:r>
              <a:rPr lang="hu-HU" sz="2600" dirty="0"/>
              <a:t>. </a:t>
            </a:r>
          </a:p>
          <a:p>
            <a:pPr>
              <a:lnSpc>
                <a:spcPct val="90000"/>
              </a:lnSpc>
              <a:buClr>
                <a:srgbClr val="990099"/>
              </a:buClr>
              <a:buFont typeface="Monotype Sorts" pitchFamily="2" charset="2"/>
              <a:buChar char="q"/>
            </a:pPr>
            <a:r>
              <a:rPr lang="hu-HU" sz="2600" dirty="0"/>
              <a:t>Ezek </a:t>
            </a:r>
            <a:r>
              <a:rPr lang="hu-HU" sz="2600" dirty="0">
                <a:solidFill>
                  <a:srgbClr val="0000FF"/>
                </a:solidFill>
              </a:rPr>
              <a:t>visszalépéskor</a:t>
            </a:r>
            <a:r>
              <a:rPr lang="hu-HU" sz="2600" dirty="0"/>
              <a:t> a felhozott értékre változnak, ha az nagyobb, mint az </a:t>
            </a:r>
            <a:r>
              <a:rPr lang="hu-HU" sz="2600" dirty="0">
                <a:sym typeface="Symbol" pitchFamily="18" charset="2"/>
              </a:rPr>
              <a:t></a:t>
            </a:r>
            <a:r>
              <a:rPr lang="hu-HU" sz="2600" dirty="0"/>
              <a:t>, illetve kisebb, mint a </a:t>
            </a:r>
            <a:r>
              <a:rPr lang="hu-HU" sz="2600" dirty="0">
                <a:sym typeface="Symbol" pitchFamily="18" charset="2"/>
              </a:rPr>
              <a:t>.</a:t>
            </a:r>
            <a:r>
              <a:rPr lang="hu-HU" sz="2600" dirty="0"/>
              <a:t> </a:t>
            </a:r>
          </a:p>
          <a:p>
            <a:pPr>
              <a:lnSpc>
                <a:spcPct val="90000"/>
              </a:lnSpc>
              <a:buClr>
                <a:srgbClr val="990099"/>
              </a:buClr>
              <a:buFont typeface="Monotype Sorts" pitchFamily="2" charset="2"/>
              <a:buChar char="q"/>
            </a:pPr>
            <a:r>
              <a:rPr lang="hu-HU" sz="2600" dirty="0">
                <a:solidFill>
                  <a:srgbClr val="0000FF"/>
                </a:solidFill>
              </a:rPr>
              <a:t>Vágás</a:t>
            </a:r>
            <a:r>
              <a:rPr lang="hu-HU" sz="2600" dirty="0"/>
              <a:t>: ha az úton van olyan </a:t>
            </a:r>
            <a:r>
              <a:rPr lang="hu-HU" sz="2600" dirty="0">
                <a:sym typeface="Symbol" pitchFamily="18" charset="2"/>
              </a:rPr>
              <a:t></a:t>
            </a:r>
            <a:r>
              <a:rPr lang="hu-HU" sz="2600" dirty="0"/>
              <a:t> és </a:t>
            </a:r>
            <a:r>
              <a:rPr lang="hu-HU" sz="2600" dirty="0">
                <a:sym typeface="Symbol" pitchFamily="18" charset="2"/>
              </a:rPr>
              <a:t>, hogy</a:t>
            </a:r>
            <a:r>
              <a:rPr lang="hu-HU" sz="2600" dirty="0"/>
              <a:t> </a:t>
            </a:r>
            <a:r>
              <a:rPr lang="hu-HU" sz="2600" dirty="0">
                <a:sym typeface="Symbol" pitchFamily="18" charset="2"/>
              </a:rPr>
              <a:t></a:t>
            </a:r>
            <a:r>
              <a:rPr lang="hu-HU" sz="2600" dirty="0"/>
              <a:t> </a:t>
            </a:r>
            <a:r>
              <a:rPr lang="hu-HU" sz="2600" dirty="0">
                <a:sym typeface="Symbol" pitchFamily="18" charset="2"/>
              </a:rPr>
              <a:t></a:t>
            </a:r>
            <a:r>
              <a:rPr lang="hu-HU" sz="26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/>
              <a:t>Példa</a:t>
            </a:r>
          </a:p>
        </p:txBody>
      </p:sp>
      <p:sp>
        <p:nvSpPr>
          <p:cNvPr id="28790" name="Dia számának helye 1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E340F-41D8-4B5B-AB20-4FA7596E42E1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28791" name="Élőláb helye 1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u-HU"/>
              <a:t>Gregorics Tibor                                                                                       Mesterséges intelligencia</a:t>
            </a:r>
          </a:p>
        </p:txBody>
      </p:sp>
      <p:sp>
        <p:nvSpPr>
          <p:cNvPr id="120" name="Line 3"/>
          <p:cNvSpPr>
            <a:spLocks noChangeShapeType="1"/>
          </p:cNvSpPr>
          <p:nvPr/>
        </p:nvSpPr>
        <p:spPr bwMode="auto">
          <a:xfrm flipV="1">
            <a:off x="4362450" y="3910123"/>
            <a:ext cx="280988" cy="881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 flipV="1">
            <a:off x="5033963" y="4738798"/>
            <a:ext cx="193675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2" name="Line 5"/>
          <p:cNvSpPr>
            <a:spLocks noChangeShapeType="1"/>
          </p:cNvSpPr>
          <p:nvPr/>
        </p:nvSpPr>
        <p:spPr bwMode="auto">
          <a:xfrm flipH="1" flipV="1">
            <a:off x="5227638" y="4738798"/>
            <a:ext cx="141287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3" name="Line 6"/>
          <p:cNvSpPr>
            <a:spLocks noChangeShapeType="1"/>
          </p:cNvSpPr>
          <p:nvPr/>
        </p:nvSpPr>
        <p:spPr bwMode="auto">
          <a:xfrm flipH="1" flipV="1">
            <a:off x="5227638" y="4738798"/>
            <a:ext cx="54610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 flipV="1">
            <a:off x="6040438" y="4807060"/>
            <a:ext cx="331787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5" name="Line 8"/>
          <p:cNvSpPr>
            <a:spLocks noChangeShapeType="1"/>
          </p:cNvSpPr>
          <p:nvPr/>
        </p:nvSpPr>
        <p:spPr bwMode="auto">
          <a:xfrm flipH="1" flipV="1">
            <a:off x="6372225" y="4843573"/>
            <a:ext cx="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 flipH="1" flipV="1">
            <a:off x="6372225" y="4843573"/>
            <a:ext cx="309563" cy="493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7" name="Line 10"/>
          <p:cNvSpPr>
            <a:spLocks noChangeShapeType="1"/>
          </p:cNvSpPr>
          <p:nvPr/>
        </p:nvSpPr>
        <p:spPr bwMode="auto">
          <a:xfrm flipV="1">
            <a:off x="8261350" y="4756260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 flipV="1">
            <a:off x="8261350" y="4756260"/>
            <a:ext cx="387350" cy="60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 flipH="1" flipV="1">
            <a:off x="4627563" y="3962510"/>
            <a:ext cx="598487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0" name="Line 13"/>
          <p:cNvSpPr>
            <a:spLocks noChangeShapeType="1"/>
          </p:cNvSpPr>
          <p:nvPr/>
        </p:nvSpPr>
        <p:spPr bwMode="auto">
          <a:xfrm flipH="1" flipV="1">
            <a:off x="6708775" y="4191110"/>
            <a:ext cx="687388" cy="60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1" name="Line 14"/>
          <p:cNvSpPr>
            <a:spLocks noChangeShapeType="1"/>
          </p:cNvSpPr>
          <p:nvPr/>
        </p:nvSpPr>
        <p:spPr bwMode="auto">
          <a:xfrm flipV="1">
            <a:off x="8242300" y="4124435"/>
            <a:ext cx="488950" cy="650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2" name="Line 15"/>
          <p:cNvSpPr>
            <a:spLocks noChangeShapeType="1"/>
          </p:cNvSpPr>
          <p:nvPr/>
        </p:nvSpPr>
        <p:spPr bwMode="auto">
          <a:xfrm flipV="1">
            <a:off x="6691313" y="3133835"/>
            <a:ext cx="563562" cy="1057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7254875" y="3151298"/>
            <a:ext cx="1528763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 flipV="1">
            <a:off x="1057275" y="4803885"/>
            <a:ext cx="652463" cy="563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5" name="Line 18"/>
          <p:cNvSpPr>
            <a:spLocks noChangeShapeType="1"/>
          </p:cNvSpPr>
          <p:nvPr/>
        </p:nvSpPr>
        <p:spPr bwMode="auto">
          <a:xfrm flipV="1">
            <a:off x="1516063" y="4786423"/>
            <a:ext cx="193675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6" name="Line 19"/>
          <p:cNvSpPr>
            <a:spLocks noChangeShapeType="1"/>
          </p:cNvSpPr>
          <p:nvPr/>
        </p:nvSpPr>
        <p:spPr bwMode="auto">
          <a:xfrm flipV="1">
            <a:off x="2501900" y="4929298"/>
            <a:ext cx="812800" cy="493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7" name="Line 20"/>
          <p:cNvSpPr>
            <a:spLocks noChangeShapeType="1"/>
          </p:cNvSpPr>
          <p:nvPr/>
        </p:nvSpPr>
        <p:spPr bwMode="auto">
          <a:xfrm flipV="1">
            <a:off x="2927350" y="4924535"/>
            <a:ext cx="387350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8" name="Line 21"/>
          <p:cNvSpPr>
            <a:spLocks noChangeShapeType="1"/>
          </p:cNvSpPr>
          <p:nvPr/>
        </p:nvSpPr>
        <p:spPr bwMode="auto">
          <a:xfrm flipH="1" flipV="1">
            <a:off x="3314700" y="4891198"/>
            <a:ext cx="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39" name="Line 22"/>
          <p:cNvSpPr>
            <a:spLocks noChangeShapeType="1"/>
          </p:cNvSpPr>
          <p:nvPr/>
        </p:nvSpPr>
        <p:spPr bwMode="auto">
          <a:xfrm flipH="1" flipV="1">
            <a:off x="3316288" y="4910248"/>
            <a:ext cx="458787" cy="512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0" name="Line 23"/>
          <p:cNvSpPr>
            <a:spLocks noChangeShapeType="1"/>
          </p:cNvSpPr>
          <p:nvPr/>
        </p:nvSpPr>
        <p:spPr bwMode="auto">
          <a:xfrm flipV="1">
            <a:off x="3970338" y="4784835"/>
            <a:ext cx="388937" cy="56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1" name="Line 24"/>
          <p:cNvSpPr>
            <a:spLocks noChangeShapeType="1"/>
          </p:cNvSpPr>
          <p:nvPr/>
        </p:nvSpPr>
        <p:spPr bwMode="auto">
          <a:xfrm flipV="1">
            <a:off x="4357688" y="4749910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2" name="Line 25"/>
          <p:cNvSpPr>
            <a:spLocks noChangeShapeType="1"/>
          </p:cNvSpPr>
          <p:nvPr/>
        </p:nvSpPr>
        <p:spPr bwMode="auto">
          <a:xfrm flipH="1" flipV="1">
            <a:off x="4357688" y="4803885"/>
            <a:ext cx="38735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3" name="Line 26"/>
          <p:cNvSpPr>
            <a:spLocks noChangeShapeType="1"/>
          </p:cNvSpPr>
          <p:nvPr/>
        </p:nvSpPr>
        <p:spPr bwMode="auto">
          <a:xfrm flipV="1">
            <a:off x="6950075" y="4786423"/>
            <a:ext cx="404813" cy="56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4" name="Line 27"/>
          <p:cNvSpPr>
            <a:spLocks noChangeShapeType="1"/>
          </p:cNvSpPr>
          <p:nvPr/>
        </p:nvSpPr>
        <p:spPr bwMode="auto">
          <a:xfrm flipV="1">
            <a:off x="7372350" y="4786423"/>
            <a:ext cx="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5" name="Line 28"/>
          <p:cNvSpPr>
            <a:spLocks noChangeShapeType="1"/>
          </p:cNvSpPr>
          <p:nvPr/>
        </p:nvSpPr>
        <p:spPr bwMode="auto">
          <a:xfrm>
            <a:off x="7372350" y="4786423"/>
            <a:ext cx="477838" cy="56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6" name="Line 29"/>
          <p:cNvSpPr>
            <a:spLocks noChangeShapeType="1"/>
          </p:cNvSpPr>
          <p:nvPr/>
        </p:nvSpPr>
        <p:spPr bwMode="auto">
          <a:xfrm flipV="1">
            <a:off x="1746250" y="4043473"/>
            <a:ext cx="935038" cy="75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7" name="Line 30"/>
          <p:cNvSpPr>
            <a:spLocks noChangeShapeType="1"/>
          </p:cNvSpPr>
          <p:nvPr/>
        </p:nvSpPr>
        <p:spPr bwMode="auto">
          <a:xfrm flipH="1" flipV="1">
            <a:off x="2644775" y="4097448"/>
            <a:ext cx="66992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8" name="Line 31"/>
          <p:cNvSpPr>
            <a:spLocks noChangeShapeType="1"/>
          </p:cNvSpPr>
          <p:nvPr/>
        </p:nvSpPr>
        <p:spPr bwMode="auto">
          <a:xfrm flipV="1">
            <a:off x="3984625" y="2140060"/>
            <a:ext cx="1465263" cy="104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9" name="Line 32"/>
          <p:cNvSpPr>
            <a:spLocks noChangeShapeType="1"/>
          </p:cNvSpPr>
          <p:nvPr/>
        </p:nvSpPr>
        <p:spPr bwMode="auto">
          <a:xfrm>
            <a:off x="3984625" y="3195748"/>
            <a:ext cx="619125" cy="706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0" name="Line 33"/>
          <p:cNvSpPr>
            <a:spLocks noChangeShapeType="1"/>
          </p:cNvSpPr>
          <p:nvPr/>
        </p:nvSpPr>
        <p:spPr bwMode="auto">
          <a:xfrm flipV="1">
            <a:off x="2644775" y="3181460"/>
            <a:ext cx="1339850" cy="898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1" name="Line 34"/>
          <p:cNvSpPr>
            <a:spLocks noChangeShapeType="1"/>
          </p:cNvSpPr>
          <p:nvPr/>
        </p:nvSpPr>
        <p:spPr bwMode="auto">
          <a:xfrm>
            <a:off x="5449888" y="2157523"/>
            <a:ext cx="1817687" cy="987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 flipH="1">
            <a:off x="6369050" y="4191110"/>
            <a:ext cx="29845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3" name="Arc 36"/>
          <p:cNvSpPr>
            <a:spLocks/>
          </p:cNvSpPr>
          <p:nvPr/>
        </p:nvSpPr>
        <p:spPr bwMode="auto">
          <a:xfrm rot="10800000" flipV="1">
            <a:off x="4654550" y="4086335"/>
            <a:ext cx="754063" cy="669925"/>
          </a:xfrm>
          <a:custGeom>
            <a:avLst/>
            <a:gdLst>
              <a:gd name="T0" fmla="*/ 0 w 25673"/>
              <a:gd name="T1" fmla="*/ 11546095 h 21600"/>
              <a:gd name="T2" fmla="*/ 650533444 w 25673"/>
              <a:gd name="T3" fmla="*/ 644422707 h 21600"/>
              <a:gd name="T4" fmla="*/ 103206148 w 25673"/>
              <a:gd name="T5" fmla="*/ 644422707 h 21600"/>
              <a:gd name="T6" fmla="*/ 0 60000 65536"/>
              <a:gd name="T7" fmla="*/ 0 60000 65536"/>
              <a:gd name="T8" fmla="*/ 0 60000 65536"/>
              <a:gd name="T9" fmla="*/ 0 w 25673"/>
              <a:gd name="T10" fmla="*/ 0 h 21600"/>
              <a:gd name="T11" fmla="*/ 25673 w 256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73" h="21600" fill="none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</a:path>
              <a:path w="25673" h="21600" stroke="0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  <a:lnTo>
                  <a:pt x="4073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4" name="Arc 37"/>
          <p:cNvSpPr>
            <a:spLocks/>
          </p:cNvSpPr>
          <p:nvPr/>
        </p:nvSpPr>
        <p:spPr bwMode="auto">
          <a:xfrm rot="10800000" flipV="1">
            <a:off x="2727325" y="5035660"/>
            <a:ext cx="1008063" cy="763588"/>
          </a:xfrm>
          <a:custGeom>
            <a:avLst/>
            <a:gdLst>
              <a:gd name="T0" fmla="*/ 0 w 22674"/>
              <a:gd name="T1" fmla="*/ 1634609 h 21600"/>
              <a:gd name="T2" fmla="*/ 1992537866 w 22674"/>
              <a:gd name="T3" fmla="*/ 825263270 h 21600"/>
              <a:gd name="T4" fmla="*/ 111780739 w 22674"/>
              <a:gd name="T5" fmla="*/ 954266608 h 21600"/>
              <a:gd name="T6" fmla="*/ 0 60000 65536"/>
              <a:gd name="T7" fmla="*/ 0 60000 65536"/>
              <a:gd name="T8" fmla="*/ 0 60000 65536"/>
              <a:gd name="T9" fmla="*/ 0 w 22674"/>
              <a:gd name="T10" fmla="*/ 0 h 21600"/>
              <a:gd name="T11" fmla="*/ 22674 w 2267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74" h="21600" fill="none" extrusionOk="0">
                <a:moveTo>
                  <a:pt x="0" y="37"/>
                </a:moveTo>
                <a:cubicBezTo>
                  <a:pt x="423" y="12"/>
                  <a:pt x="847" y="-1"/>
                  <a:pt x="1272" y="0"/>
                </a:cubicBezTo>
                <a:cubicBezTo>
                  <a:pt x="12072" y="0"/>
                  <a:pt x="21213" y="7978"/>
                  <a:pt x="22673" y="18680"/>
                </a:cubicBezTo>
              </a:path>
              <a:path w="22674" h="21600" stroke="0" extrusionOk="0">
                <a:moveTo>
                  <a:pt x="0" y="37"/>
                </a:moveTo>
                <a:cubicBezTo>
                  <a:pt x="423" y="12"/>
                  <a:pt x="847" y="-1"/>
                  <a:pt x="1272" y="0"/>
                </a:cubicBezTo>
                <a:cubicBezTo>
                  <a:pt x="12072" y="0"/>
                  <a:pt x="21213" y="7978"/>
                  <a:pt x="22673" y="18680"/>
                </a:cubicBezTo>
                <a:lnTo>
                  <a:pt x="1272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5" name="Arc 38"/>
          <p:cNvSpPr>
            <a:spLocks/>
          </p:cNvSpPr>
          <p:nvPr/>
        </p:nvSpPr>
        <p:spPr bwMode="auto">
          <a:xfrm rot="10800000" flipV="1">
            <a:off x="7135813" y="4891198"/>
            <a:ext cx="754062" cy="669925"/>
          </a:xfrm>
          <a:custGeom>
            <a:avLst/>
            <a:gdLst>
              <a:gd name="T0" fmla="*/ 0 w 25673"/>
              <a:gd name="T1" fmla="*/ 11546095 h 21600"/>
              <a:gd name="T2" fmla="*/ 650530702 w 25673"/>
              <a:gd name="T3" fmla="*/ 644422707 h 21600"/>
              <a:gd name="T4" fmla="*/ 103205894 w 25673"/>
              <a:gd name="T5" fmla="*/ 644422707 h 21600"/>
              <a:gd name="T6" fmla="*/ 0 60000 65536"/>
              <a:gd name="T7" fmla="*/ 0 60000 65536"/>
              <a:gd name="T8" fmla="*/ 0 60000 65536"/>
              <a:gd name="T9" fmla="*/ 0 w 25673"/>
              <a:gd name="T10" fmla="*/ 0 h 21600"/>
              <a:gd name="T11" fmla="*/ 25673 w 256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73" h="21600" fill="none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</a:path>
              <a:path w="25673" h="21600" stroke="0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  <a:lnTo>
                  <a:pt x="4073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6" name="Arc 39"/>
          <p:cNvSpPr>
            <a:spLocks/>
          </p:cNvSpPr>
          <p:nvPr/>
        </p:nvSpPr>
        <p:spPr bwMode="auto">
          <a:xfrm rot="10800000" flipV="1">
            <a:off x="6148388" y="4997560"/>
            <a:ext cx="754062" cy="669925"/>
          </a:xfrm>
          <a:custGeom>
            <a:avLst/>
            <a:gdLst>
              <a:gd name="T0" fmla="*/ 0 w 25673"/>
              <a:gd name="T1" fmla="*/ 11546095 h 21600"/>
              <a:gd name="T2" fmla="*/ 650530702 w 25673"/>
              <a:gd name="T3" fmla="*/ 644422707 h 21600"/>
              <a:gd name="T4" fmla="*/ 103205894 w 25673"/>
              <a:gd name="T5" fmla="*/ 644422707 h 21600"/>
              <a:gd name="T6" fmla="*/ 0 60000 65536"/>
              <a:gd name="T7" fmla="*/ 0 60000 65536"/>
              <a:gd name="T8" fmla="*/ 0 60000 65536"/>
              <a:gd name="T9" fmla="*/ 0 w 25673"/>
              <a:gd name="T10" fmla="*/ 0 h 21600"/>
              <a:gd name="T11" fmla="*/ 25673 w 256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73" h="21600" fill="none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</a:path>
              <a:path w="25673" h="21600" stroke="0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  <a:lnTo>
                  <a:pt x="4073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7" name="Arc 40"/>
          <p:cNvSpPr>
            <a:spLocks/>
          </p:cNvSpPr>
          <p:nvPr/>
        </p:nvSpPr>
        <p:spPr bwMode="auto">
          <a:xfrm rot="10800000" flipV="1">
            <a:off x="7470775" y="3322748"/>
            <a:ext cx="754063" cy="669925"/>
          </a:xfrm>
          <a:custGeom>
            <a:avLst/>
            <a:gdLst>
              <a:gd name="T0" fmla="*/ 0 w 25673"/>
              <a:gd name="T1" fmla="*/ 11546095 h 21600"/>
              <a:gd name="T2" fmla="*/ 650533444 w 25673"/>
              <a:gd name="T3" fmla="*/ 644422707 h 21600"/>
              <a:gd name="T4" fmla="*/ 103206148 w 25673"/>
              <a:gd name="T5" fmla="*/ 644422707 h 21600"/>
              <a:gd name="T6" fmla="*/ 0 60000 65536"/>
              <a:gd name="T7" fmla="*/ 0 60000 65536"/>
              <a:gd name="T8" fmla="*/ 0 60000 65536"/>
              <a:gd name="T9" fmla="*/ 0 w 25673"/>
              <a:gd name="T10" fmla="*/ 0 h 21600"/>
              <a:gd name="T11" fmla="*/ 25673 w 256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73" h="21600" fill="none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</a:path>
              <a:path w="25673" h="21600" stroke="0" extrusionOk="0">
                <a:moveTo>
                  <a:pt x="0" y="387"/>
                </a:moveTo>
                <a:cubicBezTo>
                  <a:pt x="1342" y="129"/>
                  <a:pt x="2706" y="-1"/>
                  <a:pt x="4073" y="0"/>
                </a:cubicBezTo>
                <a:cubicBezTo>
                  <a:pt x="16002" y="0"/>
                  <a:pt x="25673" y="9670"/>
                  <a:pt x="25673" y="21600"/>
                </a:cubicBezTo>
                <a:lnTo>
                  <a:pt x="4073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58" name="Text Box 41"/>
          <p:cNvSpPr txBox="1">
            <a:spLocks noChangeArrowheads="1"/>
          </p:cNvSpPr>
          <p:nvPr/>
        </p:nvSpPr>
        <p:spPr bwMode="auto">
          <a:xfrm>
            <a:off x="6827838" y="5370623"/>
            <a:ext cx="342900" cy="473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2</a:t>
            </a:r>
            <a:endParaRPr lang="hu-HU">
              <a:solidFill>
                <a:srgbClr val="0099FF"/>
              </a:solidFill>
            </a:endParaRPr>
          </a:p>
        </p:txBody>
      </p:sp>
      <p:sp>
        <p:nvSpPr>
          <p:cNvPr id="159" name="Text Box 42"/>
          <p:cNvSpPr txBox="1">
            <a:spLocks noChangeArrowheads="1"/>
          </p:cNvSpPr>
          <p:nvPr/>
        </p:nvSpPr>
        <p:spPr bwMode="auto">
          <a:xfrm>
            <a:off x="1177925" y="4462573"/>
            <a:ext cx="57308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+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2125663" y="3730735"/>
            <a:ext cx="503237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  <a:sym typeface="Symbol" pitchFamily="18" charset="2"/>
              </a:rPr>
              <a:t>-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1" name="Text Box 44"/>
          <p:cNvSpPr txBox="1">
            <a:spLocks noChangeArrowheads="1"/>
          </p:cNvSpPr>
          <p:nvPr/>
        </p:nvSpPr>
        <p:spPr bwMode="auto">
          <a:xfrm>
            <a:off x="3436938" y="2824273"/>
            <a:ext cx="573087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  <a:sym typeface="Symbol" pitchFamily="18" charset="2"/>
              </a:rPr>
              <a:t>+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2" name="Text Box 45"/>
          <p:cNvSpPr txBox="1">
            <a:spLocks noChangeArrowheads="1"/>
          </p:cNvSpPr>
          <p:nvPr/>
        </p:nvSpPr>
        <p:spPr bwMode="auto">
          <a:xfrm>
            <a:off x="2640013" y="4613385"/>
            <a:ext cx="573087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+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3" name="Text Box 46"/>
          <p:cNvSpPr txBox="1">
            <a:spLocks noChangeArrowheads="1"/>
          </p:cNvSpPr>
          <p:nvPr/>
        </p:nvSpPr>
        <p:spPr bwMode="auto">
          <a:xfrm>
            <a:off x="5143500" y="1679685"/>
            <a:ext cx="50323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  <a:sym typeface="Symbol" pitchFamily="18" charset="2"/>
              </a:rPr>
              <a:t>-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4" name="Text Box 47"/>
          <p:cNvSpPr txBox="1">
            <a:spLocks noChangeArrowheads="1"/>
          </p:cNvSpPr>
          <p:nvPr/>
        </p:nvSpPr>
        <p:spPr bwMode="auto">
          <a:xfrm>
            <a:off x="4568825" y="3532298"/>
            <a:ext cx="50323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  <a:sym typeface="Symbol" pitchFamily="18" charset="2"/>
              </a:rPr>
              <a:t>-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5" name="Text Box 48"/>
          <p:cNvSpPr txBox="1">
            <a:spLocks noChangeArrowheads="1"/>
          </p:cNvSpPr>
          <p:nvPr/>
        </p:nvSpPr>
        <p:spPr bwMode="auto">
          <a:xfrm>
            <a:off x="3751263" y="4546710"/>
            <a:ext cx="573087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+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6" name="Text Box 49"/>
          <p:cNvSpPr txBox="1">
            <a:spLocks noChangeArrowheads="1"/>
          </p:cNvSpPr>
          <p:nvPr/>
        </p:nvSpPr>
        <p:spPr bwMode="auto">
          <a:xfrm>
            <a:off x="5819775" y="4521310"/>
            <a:ext cx="57308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+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7" name="Text Box 50"/>
          <p:cNvSpPr txBox="1">
            <a:spLocks noChangeArrowheads="1"/>
          </p:cNvSpPr>
          <p:nvPr/>
        </p:nvSpPr>
        <p:spPr bwMode="auto">
          <a:xfrm>
            <a:off x="6178550" y="3827573"/>
            <a:ext cx="50323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  <a:sym typeface="Symbol" pitchFamily="18" charset="2"/>
              </a:rPr>
              <a:t>-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8" name="Text Box 51"/>
          <p:cNvSpPr txBox="1">
            <a:spLocks noChangeArrowheads="1"/>
          </p:cNvSpPr>
          <p:nvPr/>
        </p:nvSpPr>
        <p:spPr bwMode="auto">
          <a:xfrm>
            <a:off x="7277100" y="4421298"/>
            <a:ext cx="57308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+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69" name="Text Box 52"/>
          <p:cNvSpPr txBox="1">
            <a:spLocks noChangeArrowheads="1"/>
          </p:cNvSpPr>
          <p:nvPr/>
        </p:nvSpPr>
        <p:spPr bwMode="auto">
          <a:xfrm>
            <a:off x="7242175" y="279887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+</a:t>
            </a:r>
            <a:r>
              <a:rPr lang="hu-HU">
                <a:solidFill>
                  <a:srgbClr val="FF0000"/>
                </a:solidFill>
                <a:sym typeface="Symbol" pitchFamily="18" charset="2"/>
              </a:rPr>
              <a:t>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170" name="Text Box 53"/>
          <p:cNvSpPr txBox="1">
            <a:spLocks noChangeArrowheads="1"/>
          </p:cNvSpPr>
          <p:nvPr/>
        </p:nvSpPr>
        <p:spPr bwMode="auto">
          <a:xfrm>
            <a:off x="0" y="1790810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600">
                <a:sym typeface="Symbol" pitchFamily="18" charset="2"/>
              </a:rPr>
              <a:t>=</a:t>
            </a:r>
            <a:endParaRPr lang="hu-HU" sz="2600"/>
          </a:p>
        </p:txBody>
      </p:sp>
      <p:sp>
        <p:nvSpPr>
          <p:cNvPr id="171" name="Text Box 54"/>
          <p:cNvSpPr txBox="1">
            <a:spLocks noChangeArrowheads="1"/>
          </p:cNvSpPr>
          <p:nvPr/>
        </p:nvSpPr>
        <p:spPr bwMode="auto">
          <a:xfrm>
            <a:off x="0" y="2584560"/>
            <a:ext cx="5508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600">
                <a:sym typeface="Symbol" pitchFamily="18" charset="2"/>
              </a:rPr>
              <a:t>=</a:t>
            </a:r>
          </a:p>
        </p:txBody>
      </p:sp>
      <p:sp>
        <p:nvSpPr>
          <p:cNvPr id="172" name="Text Box 55"/>
          <p:cNvSpPr txBox="1">
            <a:spLocks noChangeArrowheads="1"/>
          </p:cNvSpPr>
          <p:nvPr/>
        </p:nvSpPr>
        <p:spPr bwMode="auto">
          <a:xfrm>
            <a:off x="0" y="3671998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600">
                <a:sym typeface="Symbol" pitchFamily="18" charset="2"/>
              </a:rPr>
              <a:t>=</a:t>
            </a:r>
            <a:endParaRPr lang="hu-HU" sz="2600"/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0" y="4378435"/>
            <a:ext cx="5508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600">
                <a:sym typeface="Symbol" pitchFamily="18" charset="2"/>
              </a:rPr>
              <a:t>=</a:t>
            </a:r>
          </a:p>
        </p:txBody>
      </p:sp>
      <p:sp>
        <p:nvSpPr>
          <p:cNvPr id="174" name="Line 57"/>
          <p:cNvSpPr>
            <a:spLocks noChangeShapeType="1"/>
          </p:cNvSpPr>
          <p:nvPr/>
        </p:nvSpPr>
        <p:spPr bwMode="auto">
          <a:xfrm flipH="1">
            <a:off x="4127500" y="2198798"/>
            <a:ext cx="758825" cy="511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5" name="Rectangle 58"/>
          <p:cNvSpPr>
            <a:spLocks noChangeArrowheads="1"/>
          </p:cNvSpPr>
          <p:nvPr/>
        </p:nvSpPr>
        <p:spPr bwMode="auto">
          <a:xfrm>
            <a:off x="5165725" y="1630473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76" name="Rectangle 59"/>
          <p:cNvSpPr>
            <a:spLocks noChangeArrowheads="1"/>
          </p:cNvSpPr>
          <p:nvPr/>
        </p:nvSpPr>
        <p:spPr bwMode="auto">
          <a:xfrm>
            <a:off x="3505200" y="2756010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77" name="Rectangle 60"/>
          <p:cNvSpPr>
            <a:spLocks noChangeArrowheads="1"/>
          </p:cNvSpPr>
          <p:nvPr/>
        </p:nvSpPr>
        <p:spPr bwMode="auto">
          <a:xfrm>
            <a:off x="7294563" y="2697273"/>
            <a:ext cx="500062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78" name="Rectangle 61"/>
          <p:cNvSpPr>
            <a:spLocks noChangeArrowheads="1"/>
          </p:cNvSpPr>
          <p:nvPr/>
        </p:nvSpPr>
        <p:spPr bwMode="auto">
          <a:xfrm>
            <a:off x="4641850" y="3500548"/>
            <a:ext cx="336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9" name="Rectangle 62"/>
          <p:cNvSpPr>
            <a:spLocks noChangeArrowheads="1"/>
          </p:cNvSpPr>
          <p:nvPr/>
        </p:nvSpPr>
        <p:spPr bwMode="auto">
          <a:xfrm>
            <a:off x="2197100" y="3703748"/>
            <a:ext cx="336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0" name="Rectangle 63"/>
          <p:cNvSpPr>
            <a:spLocks noChangeArrowheads="1"/>
          </p:cNvSpPr>
          <p:nvPr/>
        </p:nvSpPr>
        <p:spPr bwMode="auto">
          <a:xfrm>
            <a:off x="1281113" y="4433998"/>
            <a:ext cx="336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1" name="Rectangle 64"/>
          <p:cNvSpPr>
            <a:spLocks noChangeArrowheads="1"/>
          </p:cNvSpPr>
          <p:nvPr/>
        </p:nvSpPr>
        <p:spPr bwMode="auto">
          <a:xfrm>
            <a:off x="1233816" y="4385003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82" name="Rectangle 65"/>
          <p:cNvSpPr>
            <a:spLocks noChangeArrowheads="1"/>
          </p:cNvSpPr>
          <p:nvPr/>
        </p:nvSpPr>
        <p:spPr bwMode="auto">
          <a:xfrm>
            <a:off x="2668698" y="4584701"/>
            <a:ext cx="4381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83" name="Rectangle 66"/>
          <p:cNvSpPr>
            <a:spLocks noChangeArrowheads="1"/>
          </p:cNvSpPr>
          <p:nvPr/>
        </p:nvSpPr>
        <p:spPr bwMode="auto">
          <a:xfrm>
            <a:off x="3798888" y="4545123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 7</a:t>
            </a:r>
          </a:p>
        </p:txBody>
      </p:sp>
      <p:sp>
        <p:nvSpPr>
          <p:cNvPr id="184" name="Rectangle 67"/>
          <p:cNvSpPr>
            <a:spLocks noChangeArrowheads="1"/>
          </p:cNvSpPr>
          <p:nvPr/>
        </p:nvSpPr>
        <p:spPr bwMode="auto">
          <a:xfrm>
            <a:off x="5856288" y="4487973"/>
            <a:ext cx="4381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5" name="Rectangle 68"/>
          <p:cNvSpPr>
            <a:spLocks noChangeArrowheads="1"/>
          </p:cNvSpPr>
          <p:nvPr/>
        </p:nvSpPr>
        <p:spPr bwMode="auto">
          <a:xfrm>
            <a:off x="6210300" y="3868848"/>
            <a:ext cx="4381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6" name="Rectangle 69"/>
          <p:cNvSpPr>
            <a:spLocks noChangeArrowheads="1"/>
          </p:cNvSpPr>
          <p:nvPr/>
        </p:nvSpPr>
        <p:spPr bwMode="auto">
          <a:xfrm>
            <a:off x="7373938" y="4376848"/>
            <a:ext cx="477837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7" name="Rectangle 70"/>
          <p:cNvSpPr>
            <a:spLocks noChangeArrowheads="1"/>
          </p:cNvSpPr>
          <p:nvPr/>
        </p:nvSpPr>
        <p:spPr bwMode="auto">
          <a:xfrm>
            <a:off x="777875" y="5429360"/>
            <a:ext cx="3429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8</a:t>
            </a:r>
          </a:p>
        </p:txBody>
      </p:sp>
      <p:sp>
        <p:nvSpPr>
          <p:cNvPr id="188" name="Rectangle 71"/>
          <p:cNvSpPr>
            <a:spLocks noChangeArrowheads="1"/>
          </p:cNvSpPr>
          <p:nvPr/>
        </p:nvSpPr>
        <p:spPr bwMode="auto">
          <a:xfrm>
            <a:off x="1338263" y="5448410"/>
            <a:ext cx="3429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2</a:t>
            </a:r>
          </a:p>
        </p:txBody>
      </p:sp>
      <p:sp>
        <p:nvSpPr>
          <p:cNvPr id="189" name="Rectangle 72"/>
          <p:cNvSpPr>
            <a:spLocks noChangeArrowheads="1"/>
          </p:cNvSpPr>
          <p:nvPr/>
        </p:nvSpPr>
        <p:spPr bwMode="auto">
          <a:xfrm>
            <a:off x="2233613" y="5429360"/>
            <a:ext cx="449262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-2</a:t>
            </a:r>
          </a:p>
        </p:txBody>
      </p:sp>
      <p:sp>
        <p:nvSpPr>
          <p:cNvPr id="190" name="Rectangle 73"/>
          <p:cNvSpPr>
            <a:spLocks noChangeArrowheads="1"/>
          </p:cNvSpPr>
          <p:nvPr/>
        </p:nvSpPr>
        <p:spPr bwMode="auto">
          <a:xfrm>
            <a:off x="3859213" y="5411898"/>
            <a:ext cx="3429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7</a:t>
            </a:r>
          </a:p>
        </p:txBody>
      </p:sp>
      <p:sp>
        <p:nvSpPr>
          <p:cNvPr id="191" name="Rectangle 74"/>
          <p:cNvSpPr>
            <a:spLocks noChangeArrowheads="1"/>
          </p:cNvSpPr>
          <p:nvPr/>
        </p:nvSpPr>
        <p:spPr bwMode="auto">
          <a:xfrm>
            <a:off x="4176713" y="5410310"/>
            <a:ext cx="3429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8</a:t>
            </a:r>
          </a:p>
        </p:txBody>
      </p:sp>
      <p:sp>
        <p:nvSpPr>
          <p:cNvPr id="192" name="Rectangle 75"/>
          <p:cNvSpPr>
            <a:spLocks noChangeArrowheads="1"/>
          </p:cNvSpPr>
          <p:nvPr/>
        </p:nvSpPr>
        <p:spPr bwMode="auto">
          <a:xfrm>
            <a:off x="4549775" y="5429360"/>
            <a:ext cx="3429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4</a:t>
            </a:r>
          </a:p>
        </p:txBody>
      </p:sp>
      <p:sp>
        <p:nvSpPr>
          <p:cNvPr id="193" name="Rectangle 76"/>
          <p:cNvSpPr>
            <a:spLocks noChangeArrowheads="1"/>
          </p:cNvSpPr>
          <p:nvPr/>
        </p:nvSpPr>
        <p:spPr bwMode="auto">
          <a:xfrm>
            <a:off x="5819775" y="5372210"/>
            <a:ext cx="4492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sz="2500">
                <a:solidFill>
                  <a:srgbClr val="0099FF"/>
                </a:solidFill>
              </a:rPr>
              <a:t>-1</a:t>
            </a:r>
          </a:p>
        </p:txBody>
      </p:sp>
      <p:sp>
        <p:nvSpPr>
          <p:cNvPr id="194" name="Rectangle 77"/>
          <p:cNvSpPr>
            <a:spLocks noChangeArrowheads="1"/>
          </p:cNvSpPr>
          <p:nvPr/>
        </p:nvSpPr>
        <p:spPr bwMode="auto">
          <a:xfrm>
            <a:off x="3840163" y="4546710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 4</a:t>
            </a:r>
          </a:p>
        </p:txBody>
      </p:sp>
      <p:sp>
        <p:nvSpPr>
          <p:cNvPr id="195" name="Line 78"/>
          <p:cNvSpPr>
            <a:spLocks noChangeShapeType="1"/>
          </p:cNvSpPr>
          <p:nvPr/>
        </p:nvSpPr>
        <p:spPr bwMode="auto">
          <a:xfrm flipV="1">
            <a:off x="4364038" y="3913298"/>
            <a:ext cx="280987" cy="881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96" name="Line 79"/>
          <p:cNvSpPr>
            <a:spLocks noChangeShapeType="1"/>
          </p:cNvSpPr>
          <p:nvPr/>
        </p:nvSpPr>
        <p:spPr bwMode="auto">
          <a:xfrm flipV="1">
            <a:off x="6042025" y="4810235"/>
            <a:ext cx="331788" cy="5492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97" name="Line 80"/>
          <p:cNvSpPr>
            <a:spLocks noChangeShapeType="1"/>
          </p:cNvSpPr>
          <p:nvPr/>
        </p:nvSpPr>
        <p:spPr bwMode="auto">
          <a:xfrm flipH="1" flipV="1">
            <a:off x="6710363" y="4159360"/>
            <a:ext cx="687387" cy="6000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98" name="Line 81"/>
          <p:cNvSpPr>
            <a:spLocks noChangeShapeType="1"/>
          </p:cNvSpPr>
          <p:nvPr/>
        </p:nvSpPr>
        <p:spPr bwMode="auto">
          <a:xfrm flipV="1">
            <a:off x="6692900" y="3137010"/>
            <a:ext cx="563563" cy="10572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99" name="Line 82"/>
          <p:cNvSpPr>
            <a:spLocks noChangeShapeType="1"/>
          </p:cNvSpPr>
          <p:nvPr/>
        </p:nvSpPr>
        <p:spPr bwMode="auto">
          <a:xfrm flipV="1">
            <a:off x="1058863" y="4807060"/>
            <a:ext cx="652462" cy="5635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0" name="Line 83"/>
          <p:cNvSpPr>
            <a:spLocks noChangeShapeType="1"/>
          </p:cNvSpPr>
          <p:nvPr/>
        </p:nvSpPr>
        <p:spPr bwMode="auto">
          <a:xfrm flipV="1">
            <a:off x="1517650" y="4789598"/>
            <a:ext cx="193675" cy="5984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1" name="Line 84"/>
          <p:cNvSpPr>
            <a:spLocks noChangeShapeType="1"/>
          </p:cNvSpPr>
          <p:nvPr/>
        </p:nvSpPr>
        <p:spPr bwMode="auto">
          <a:xfrm flipV="1">
            <a:off x="2503488" y="4932473"/>
            <a:ext cx="812800" cy="4937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2" name="Line 85"/>
          <p:cNvSpPr>
            <a:spLocks noChangeShapeType="1"/>
          </p:cNvSpPr>
          <p:nvPr/>
        </p:nvSpPr>
        <p:spPr bwMode="auto">
          <a:xfrm flipV="1">
            <a:off x="3971925" y="4788010"/>
            <a:ext cx="388938" cy="565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3" name="Line 86"/>
          <p:cNvSpPr>
            <a:spLocks noChangeShapeType="1"/>
          </p:cNvSpPr>
          <p:nvPr/>
        </p:nvSpPr>
        <p:spPr bwMode="auto">
          <a:xfrm flipV="1">
            <a:off x="4359275" y="4753085"/>
            <a:ext cx="0" cy="5810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4" name="Line 87"/>
          <p:cNvSpPr>
            <a:spLocks noChangeShapeType="1"/>
          </p:cNvSpPr>
          <p:nvPr/>
        </p:nvSpPr>
        <p:spPr bwMode="auto">
          <a:xfrm flipH="1" flipV="1">
            <a:off x="4359275" y="4807060"/>
            <a:ext cx="387350" cy="546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5" name="Line 88"/>
          <p:cNvSpPr>
            <a:spLocks noChangeShapeType="1"/>
          </p:cNvSpPr>
          <p:nvPr/>
        </p:nvSpPr>
        <p:spPr bwMode="auto">
          <a:xfrm flipV="1">
            <a:off x="6951663" y="4789598"/>
            <a:ext cx="404812" cy="565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6" name="Line 89"/>
          <p:cNvSpPr>
            <a:spLocks noChangeShapeType="1"/>
          </p:cNvSpPr>
          <p:nvPr/>
        </p:nvSpPr>
        <p:spPr bwMode="auto">
          <a:xfrm flipV="1">
            <a:off x="1728788" y="4065698"/>
            <a:ext cx="935037" cy="758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7" name="Line 90"/>
          <p:cNvSpPr>
            <a:spLocks noChangeShapeType="1"/>
          </p:cNvSpPr>
          <p:nvPr/>
        </p:nvSpPr>
        <p:spPr bwMode="auto">
          <a:xfrm flipH="1" flipV="1">
            <a:off x="2646363" y="4100623"/>
            <a:ext cx="669925" cy="793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8" name="Line 91"/>
          <p:cNvSpPr>
            <a:spLocks noChangeShapeType="1"/>
          </p:cNvSpPr>
          <p:nvPr/>
        </p:nvSpPr>
        <p:spPr bwMode="auto">
          <a:xfrm flipV="1">
            <a:off x="3986213" y="2143235"/>
            <a:ext cx="1465262" cy="1041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09" name="Line 92"/>
          <p:cNvSpPr>
            <a:spLocks noChangeShapeType="1"/>
          </p:cNvSpPr>
          <p:nvPr/>
        </p:nvSpPr>
        <p:spPr bwMode="auto">
          <a:xfrm>
            <a:off x="3986213" y="3198923"/>
            <a:ext cx="619125" cy="7064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0" name="Line 93"/>
          <p:cNvSpPr>
            <a:spLocks noChangeShapeType="1"/>
          </p:cNvSpPr>
          <p:nvPr/>
        </p:nvSpPr>
        <p:spPr bwMode="auto">
          <a:xfrm flipV="1">
            <a:off x="2646363" y="3184635"/>
            <a:ext cx="1339850" cy="8985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1" name="Line 94"/>
          <p:cNvSpPr>
            <a:spLocks noChangeShapeType="1"/>
          </p:cNvSpPr>
          <p:nvPr/>
        </p:nvSpPr>
        <p:spPr bwMode="auto">
          <a:xfrm>
            <a:off x="5451475" y="2160698"/>
            <a:ext cx="1817688" cy="987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2" name="Line 95"/>
          <p:cNvSpPr>
            <a:spLocks noChangeShapeType="1"/>
          </p:cNvSpPr>
          <p:nvPr/>
        </p:nvSpPr>
        <p:spPr bwMode="auto">
          <a:xfrm flipH="1">
            <a:off x="6370638" y="4194285"/>
            <a:ext cx="298450" cy="635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3" name="Line 96"/>
          <p:cNvSpPr>
            <a:spLocks noChangeShapeType="1"/>
          </p:cNvSpPr>
          <p:nvPr/>
        </p:nvSpPr>
        <p:spPr bwMode="auto">
          <a:xfrm flipV="1">
            <a:off x="4370388" y="3919648"/>
            <a:ext cx="280987" cy="881062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4" name="Line 97"/>
          <p:cNvSpPr>
            <a:spLocks noChangeShapeType="1"/>
          </p:cNvSpPr>
          <p:nvPr/>
        </p:nvSpPr>
        <p:spPr bwMode="auto">
          <a:xfrm flipV="1">
            <a:off x="6029325" y="4835635"/>
            <a:ext cx="331788" cy="54927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5" name="Line 98"/>
          <p:cNvSpPr>
            <a:spLocks noChangeShapeType="1"/>
          </p:cNvSpPr>
          <p:nvPr/>
        </p:nvSpPr>
        <p:spPr bwMode="auto">
          <a:xfrm flipH="1" flipV="1">
            <a:off x="6716713" y="4200635"/>
            <a:ext cx="687387" cy="60007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6" name="Line 99"/>
          <p:cNvSpPr>
            <a:spLocks noChangeShapeType="1"/>
          </p:cNvSpPr>
          <p:nvPr/>
        </p:nvSpPr>
        <p:spPr bwMode="auto">
          <a:xfrm flipV="1">
            <a:off x="6699250" y="3143360"/>
            <a:ext cx="563563" cy="105727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7" name="Line 100"/>
          <p:cNvSpPr>
            <a:spLocks noChangeShapeType="1"/>
          </p:cNvSpPr>
          <p:nvPr/>
        </p:nvSpPr>
        <p:spPr bwMode="auto">
          <a:xfrm flipV="1">
            <a:off x="1028700" y="4830873"/>
            <a:ext cx="652463" cy="563562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8" name="Line 101"/>
          <p:cNvSpPr>
            <a:spLocks noChangeShapeType="1"/>
          </p:cNvSpPr>
          <p:nvPr/>
        </p:nvSpPr>
        <p:spPr bwMode="auto">
          <a:xfrm flipV="1">
            <a:off x="1524000" y="4795948"/>
            <a:ext cx="193675" cy="598487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19" name="Line 102"/>
          <p:cNvSpPr>
            <a:spLocks noChangeShapeType="1"/>
          </p:cNvSpPr>
          <p:nvPr/>
        </p:nvSpPr>
        <p:spPr bwMode="auto">
          <a:xfrm flipV="1">
            <a:off x="2509838" y="4938823"/>
            <a:ext cx="812800" cy="493712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0" name="Line 103"/>
          <p:cNvSpPr>
            <a:spLocks noChangeShapeType="1"/>
          </p:cNvSpPr>
          <p:nvPr/>
        </p:nvSpPr>
        <p:spPr bwMode="auto">
          <a:xfrm flipV="1">
            <a:off x="3978275" y="4794360"/>
            <a:ext cx="388938" cy="565150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1" name="Line 104"/>
          <p:cNvSpPr>
            <a:spLocks noChangeShapeType="1"/>
          </p:cNvSpPr>
          <p:nvPr/>
        </p:nvSpPr>
        <p:spPr bwMode="auto">
          <a:xfrm flipV="1">
            <a:off x="4365625" y="4759435"/>
            <a:ext cx="0" cy="58102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2" name="Line 105"/>
          <p:cNvSpPr>
            <a:spLocks noChangeShapeType="1"/>
          </p:cNvSpPr>
          <p:nvPr/>
        </p:nvSpPr>
        <p:spPr bwMode="auto">
          <a:xfrm flipH="1" flipV="1">
            <a:off x="4384675" y="4849923"/>
            <a:ext cx="387350" cy="546100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3" name="Line 106"/>
          <p:cNvSpPr>
            <a:spLocks noChangeShapeType="1"/>
          </p:cNvSpPr>
          <p:nvPr/>
        </p:nvSpPr>
        <p:spPr bwMode="auto">
          <a:xfrm flipV="1">
            <a:off x="6958013" y="4795948"/>
            <a:ext cx="404812" cy="565150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4" name="Line 107"/>
          <p:cNvSpPr>
            <a:spLocks noChangeShapeType="1"/>
          </p:cNvSpPr>
          <p:nvPr/>
        </p:nvSpPr>
        <p:spPr bwMode="auto">
          <a:xfrm flipV="1">
            <a:off x="1752600" y="4037123"/>
            <a:ext cx="935038" cy="75882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" name="Line 108"/>
          <p:cNvSpPr>
            <a:spLocks noChangeShapeType="1"/>
          </p:cNvSpPr>
          <p:nvPr/>
        </p:nvSpPr>
        <p:spPr bwMode="auto">
          <a:xfrm flipH="1" flipV="1">
            <a:off x="2652713" y="4106973"/>
            <a:ext cx="669925" cy="793750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V="1">
            <a:off x="3992563" y="2149585"/>
            <a:ext cx="1465262" cy="1041400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7" name="Line 110"/>
          <p:cNvSpPr>
            <a:spLocks noChangeShapeType="1"/>
          </p:cNvSpPr>
          <p:nvPr/>
        </p:nvSpPr>
        <p:spPr bwMode="auto">
          <a:xfrm>
            <a:off x="3992563" y="3205273"/>
            <a:ext cx="619125" cy="706437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8" name="Line 111"/>
          <p:cNvSpPr>
            <a:spLocks noChangeShapeType="1"/>
          </p:cNvSpPr>
          <p:nvPr/>
        </p:nvSpPr>
        <p:spPr bwMode="auto">
          <a:xfrm flipV="1">
            <a:off x="2635250" y="3190985"/>
            <a:ext cx="1339850" cy="89852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9" name="Line 112"/>
          <p:cNvSpPr>
            <a:spLocks noChangeShapeType="1"/>
          </p:cNvSpPr>
          <p:nvPr/>
        </p:nvSpPr>
        <p:spPr bwMode="auto">
          <a:xfrm>
            <a:off x="5438775" y="2132123"/>
            <a:ext cx="1817688" cy="987425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0" name="Line 113"/>
          <p:cNvSpPr>
            <a:spLocks noChangeShapeType="1"/>
          </p:cNvSpPr>
          <p:nvPr/>
        </p:nvSpPr>
        <p:spPr bwMode="auto">
          <a:xfrm flipH="1">
            <a:off x="6394450" y="4183173"/>
            <a:ext cx="298450" cy="635000"/>
          </a:xfrm>
          <a:prstGeom prst="line">
            <a:avLst/>
          </a:prstGeom>
          <a:noFill/>
          <a:ln w="57150">
            <a:solidFill>
              <a:srgbClr val="F7F5C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31" name="Rectangle 115"/>
          <p:cNvSpPr>
            <a:spLocks noChangeArrowheads="1"/>
          </p:cNvSpPr>
          <p:nvPr/>
        </p:nvSpPr>
        <p:spPr bwMode="auto">
          <a:xfrm>
            <a:off x="2190750" y="3679935"/>
            <a:ext cx="336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2" name="Rectangle 65"/>
          <p:cNvSpPr>
            <a:spLocks noChangeArrowheads="1"/>
          </p:cNvSpPr>
          <p:nvPr/>
        </p:nvSpPr>
        <p:spPr bwMode="auto">
          <a:xfrm>
            <a:off x="2600381" y="4626742"/>
            <a:ext cx="4381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-2</a:t>
            </a:r>
          </a:p>
        </p:txBody>
      </p:sp>
      <p:sp>
        <p:nvSpPr>
          <p:cNvPr id="233" name="Rectangle 64"/>
          <p:cNvSpPr>
            <a:spLocks noChangeArrowheads="1"/>
          </p:cNvSpPr>
          <p:nvPr/>
        </p:nvSpPr>
        <p:spPr bwMode="auto">
          <a:xfrm>
            <a:off x="1165500" y="4411279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 2</a:t>
            </a:r>
          </a:p>
        </p:txBody>
      </p:sp>
      <p:sp>
        <p:nvSpPr>
          <p:cNvPr id="234" name="Rectangle 116"/>
          <p:cNvSpPr>
            <a:spLocks noChangeArrowheads="1"/>
          </p:cNvSpPr>
          <p:nvPr/>
        </p:nvSpPr>
        <p:spPr bwMode="auto">
          <a:xfrm>
            <a:off x="3531694" y="2745992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 2</a:t>
            </a:r>
          </a:p>
        </p:txBody>
      </p:sp>
      <p:sp>
        <p:nvSpPr>
          <p:cNvPr id="235" name="Rectangle 77"/>
          <p:cNvSpPr>
            <a:spLocks noChangeArrowheads="1"/>
          </p:cNvSpPr>
          <p:nvPr/>
        </p:nvSpPr>
        <p:spPr bwMode="auto">
          <a:xfrm>
            <a:off x="3834908" y="4557220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 4</a:t>
            </a:r>
          </a:p>
        </p:txBody>
      </p:sp>
      <p:sp>
        <p:nvSpPr>
          <p:cNvPr id="236" name="Rectangle 61"/>
          <p:cNvSpPr>
            <a:spLocks noChangeArrowheads="1"/>
          </p:cNvSpPr>
          <p:nvPr/>
        </p:nvSpPr>
        <p:spPr bwMode="auto">
          <a:xfrm>
            <a:off x="4715423" y="3495293"/>
            <a:ext cx="336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37" name="Rectangle 67"/>
          <p:cNvSpPr>
            <a:spLocks noChangeArrowheads="1"/>
          </p:cNvSpPr>
          <p:nvPr/>
        </p:nvSpPr>
        <p:spPr bwMode="auto">
          <a:xfrm>
            <a:off x="5803737" y="4482717"/>
            <a:ext cx="4381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38" name="Rectangle 114"/>
          <p:cNvSpPr>
            <a:spLocks noChangeArrowheads="1"/>
          </p:cNvSpPr>
          <p:nvPr/>
        </p:nvSpPr>
        <p:spPr bwMode="auto">
          <a:xfrm>
            <a:off x="6280806" y="3890471"/>
            <a:ext cx="336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9" name="Rectangle 69"/>
          <p:cNvSpPr>
            <a:spLocks noChangeArrowheads="1"/>
          </p:cNvSpPr>
          <p:nvPr/>
        </p:nvSpPr>
        <p:spPr bwMode="auto">
          <a:xfrm>
            <a:off x="7415979" y="4340062"/>
            <a:ext cx="477837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0" name="Rectangle 60"/>
          <p:cNvSpPr>
            <a:spLocks noChangeArrowheads="1"/>
          </p:cNvSpPr>
          <p:nvPr/>
        </p:nvSpPr>
        <p:spPr bwMode="auto">
          <a:xfrm>
            <a:off x="7336604" y="2707783"/>
            <a:ext cx="500062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 2</a:t>
            </a:r>
          </a:p>
        </p:txBody>
      </p:sp>
      <p:sp>
        <p:nvSpPr>
          <p:cNvPr id="241" name="Rectangle 117"/>
          <p:cNvSpPr>
            <a:spLocks noChangeArrowheads="1"/>
          </p:cNvSpPr>
          <p:nvPr/>
        </p:nvSpPr>
        <p:spPr bwMode="auto">
          <a:xfrm>
            <a:off x="5125982" y="1587336"/>
            <a:ext cx="4127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utoUpdateAnimBg="0"/>
      <p:bldP spid="174" grpId="0" animBg="1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4" grpId="0" animBg="1" autoUpdateAnimBg="0"/>
      <p:bldP spid="185" grpId="0" animBg="1" autoUpdateAnimBg="0"/>
      <p:bldP spid="186" grpId="0" animBg="1" autoUpdateAnimBg="0"/>
      <p:bldP spid="187" grpId="0" autoUpdateAnimBg="0"/>
      <p:bldP spid="188" grpId="0" autoUpdateAnimBg="0"/>
      <p:bldP spid="189" grpId="0" autoUpdateAnimBg="0"/>
      <p:bldP spid="190" grpId="0" autoUpdateAnimBg="0"/>
      <p:bldP spid="191" grpId="0" autoUpdateAnimBg="0"/>
      <p:bldP spid="192" grpId="0" autoUpdateAnimBg="0"/>
      <p:bldP spid="193" grpId="0" autoUpdateAnimBg="0"/>
      <p:bldP spid="194" grpId="0" animBg="1" autoUpdateAnimBg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</p:bldLst>
  </p:timing>
</p:sld>
</file>

<file path=ppt/theme/theme1.xml><?xml version="1.0" encoding="utf-8"?>
<a:theme xmlns:a="http://schemas.openxmlformats.org/drawingml/2006/main" name="Professzionális">
  <a:themeElements>
    <a:clrScheme name="Professzionáli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zionáli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zionáli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Office\Sablonok\Bemutatótervek\Professzionális.pot</Template>
  <TotalTime>3485</TotalTime>
  <Words>194</Words>
  <Application>Microsoft Office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Monotype Sorts</vt:lpstr>
      <vt:lpstr>Symbol</vt:lpstr>
      <vt:lpstr>Times New Roman</vt:lpstr>
      <vt:lpstr>Professzionális</vt:lpstr>
      <vt:lpstr>Alfa-béta algoritmus</vt:lpstr>
      <vt:lpstr>Példa</vt:lpstr>
    </vt:vector>
  </TitlesOfParts>
  <Company>ELTE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Redukció, dekompozíció</dc:title>
  <dc:creator>Gregorics Tibor</dc:creator>
  <cp:lastModifiedBy>András Emese</cp:lastModifiedBy>
  <cp:revision>440</cp:revision>
  <cp:lastPrinted>2001-04-28T09:35:05Z</cp:lastPrinted>
  <dcterms:created xsi:type="dcterms:W3CDTF">1999-02-01T10:51:12Z</dcterms:created>
  <dcterms:modified xsi:type="dcterms:W3CDTF">2018-06-03T20:14:28Z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gt@inf.elte.hu</vt:lpwstr>
  </property>
  <property fmtid="{D5CDD505-2E9C-101B-9397-08002B2CF9AE}" pid="8" name="HomePage">
    <vt:lpwstr>http://valerie.inf.elte.hu/~gt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C:\Greti\mi\dia</vt:lpwstr>
  </property>
</Properties>
</file>