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0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554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45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10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83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2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20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1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34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63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37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274C3-F9B1-4F8A-BCDC-8D125D703F29}" type="datetimeFigureOut">
              <a:rPr lang="hu-HU" smtClean="0"/>
              <a:t>2016. 10. 23.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372B-6A0D-479A-BBA2-93D542A9EA55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40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Numerikus módszerek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 algoritmusai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Hegedűs Csaba gyakorlatai alapján készítette: Szabó Dániel</a:t>
            </a:r>
          </a:p>
        </p:txBody>
      </p:sp>
    </p:spTree>
    <p:extLst>
      <p:ext uri="{BB962C8B-B14F-4D97-AF65-F5344CB8AC3E}">
        <p14:creationId xmlns:p14="http://schemas.microsoft.com/office/powerpoint/2010/main" val="191463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44983"/>
              </p:ext>
            </p:extLst>
          </p:nvPr>
        </p:nvGraphicFramePr>
        <p:xfrm>
          <a:off x="1142011" y="1312379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728171"/>
              </p:ext>
            </p:extLst>
          </p:nvPr>
        </p:nvGraphicFramePr>
        <p:xfrm>
          <a:off x="5794813" y="1312379"/>
          <a:ext cx="8050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11061"/>
                  </a:ext>
                </a:extLst>
              </a:tr>
            </a:tbl>
          </a:graphicData>
        </a:graphic>
      </p:graphicFrame>
      <p:sp>
        <p:nvSpPr>
          <p:cNvPr id="10" name="Nyíl: jobbra mutató 9"/>
          <p:cNvSpPr/>
          <p:nvPr/>
        </p:nvSpPr>
        <p:spPr>
          <a:xfrm>
            <a:off x="6787365" y="188397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62216"/>
              </p:ext>
            </p:extLst>
          </p:nvPr>
        </p:nvGraphicFramePr>
        <p:xfrm>
          <a:off x="7951319" y="1312379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2" name="Szövegdoboz 11"/>
          <p:cNvSpPr txBox="1"/>
          <p:nvPr/>
        </p:nvSpPr>
        <p:spPr>
          <a:xfrm>
            <a:off x="7531438" y="182659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</a:t>
            </a:r>
          </a:p>
        </p:txBody>
      </p:sp>
      <p:graphicFrame>
        <p:nvGraphicFramePr>
          <p:cNvPr id="1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976965"/>
              </p:ext>
            </p:extLst>
          </p:nvPr>
        </p:nvGraphicFramePr>
        <p:xfrm>
          <a:off x="1142011" y="1312379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6" name="Ellipszis 15"/>
          <p:cNvSpPr/>
          <p:nvPr/>
        </p:nvSpPr>
        <p:spPr>
          <a:xfrm>
            <a:off x="1345597" y="2726314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Egyenes összekötő nyíllal 16"/>
          <p:cNvCxnSpPr/>
          <p:nvPr/>
        </p:nvCxnSpPr>
        <p:spPr>
          <a:xfrm flipV="1">
            <a:off x="1722908" y="2746529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949452"/>
              </p:ext>
            </p:extLst>
          </p:nvPr>
        </p:nvGraphicFramePr>
        <p:xfrm>
          <a:off x="3870947" y="1349411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9" name="Nyíl: jobbra mutató 18"/>
          <p:cNvSpPr/>
          <p:nvPr/>
        </p:nvSpPr>
        <p:spPr>
          <a:xfrm>
            <a:off x="6787365" y="3450745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951250"/>
              </p:ext>
            </p:extLst>
          </p:nvPr>
        </p:nvGraphicFramePr>
        <p:xfrm>
          <a:off x="7951319" y="283845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1" name="Szövegdoboz 20"/>
          <p:cNvSpPr txBox="1"/>
          <p:nvPr/>
        </p:nvSpPr>
        <p:spPr>
          <a:xfrm>
            <a:off x="7531438" y="3352669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702299" y="5262842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A=QR</a:t>
            </a:r>
          </a:p>
        </p:txBody>
      </p:sp>
      <p:graphicFrame>
        <p:nvGraphicFramePr>
          <p:cNvPr id="2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875277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2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24877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267539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7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5192" y="7321"/>
            <a:ext cx="10515600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LU-felbontás 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(A=LU, ahol L alsó, U felső háromszögmátrix)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511419"/>
              </p:ext>
            </p:extLst>
          </p:nvPr>
        </p:nvGraphicFramePr>
        <p:xfrm>
          <a:off x="636102" y="13328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Ellipszis 4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7" name="Nyíl: jobbra mutató 6"/>
          <p:cNvSpPr/>
          <p:nvPr/>
        </p:nvSpPr>
        <p:spPr>
          <a:xfrm>
            <a:off x="4028659" y="1848306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878948"/>
              </p:ext>
            </p:extLst>
          </p:nvPr>
        </p:nvGraphicFramePr>
        <p:xfrm>
          <a:off x="4757527" y="13328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Ellipszis 8"/>
          <p:cNvSpPr/>
          <p:nvPr/>
        </p:nvSpPr>
        <p:spPr>
          <a:xfrm>
            <a:off x="4949688" y="136601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Nyíl: jobbra mutató 9"/>
          <p:cNvSpPr/>
          <p:nvPr/>
        </p:nvSpPr>
        <p:spPr>
          <a:xfrm>
            <a:off x="8150084" y="184934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405478"/>
              </p:ext>
            </p:extLst>
          </p:nvPr>
        </p:nvGraphicFramePr>
        <p:xfrm>
          <a:off x="8878952" y="1366016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41071"/>
              </p:ext>
            </p:extLst>
          </p:nvPr>
        </p:nvGraphicFramePr>
        <p:xfrm>
          <a:off x="4549193" y="2745038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823008"/>
              </p:ext>
            </p:extLst>
          </p:nvPr>
        </p:nvGraphicFramePr>
        <p:xfrm>
          <a:off x="8498336" y="2764779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4" name="Nyíl: jobbra mutató 13"/>
          <p:cNvSpPr/>
          <p:nvPr/>
        </p:nvSpPr>
        <p:spPr>
          <a:xfrm>
            <a:off x="79511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360952"/>
              </p:ext>
            </p:extLst>
          </p:nvPr>
        </p:nvGraphicFramePr>
        <p:xfrm>
          <a:off x="2345630" y="3554091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6" name="Nyíl: jobbra mutató 15"/>
          <p:cNvSpPr/>
          <p:nvPr/>
        </p:nvSpPr>
        <p:spPr>
          <a:xfrm>
            <a:off x="834884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Nyíl: jobbra mutató 16"/>
          <p:cNvSpPr/>
          <p:nvPr/>
        </p:nvSpPr>
        <p:spPr>
          <a:xfrm>
            <a:off x="1590257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Nyíl: jobbra mutató 17"/>
          <p:cNvSpPr/>
          <p:nvPr/>
        </p:nvSpPr>
        <p:spPr>
          <a:xfrm>
            <a:off x="5764696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254394"/>
              </p:ext>
            </p:extLst>
          </p:nvPr>
        </p:nvGraphicFramePr>
        <p:xfrm>
          <a:off x="6520065" y="3554091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0" name="Ellipszis 19"/>
          <p:cNvSpPr/>
          <p:nvPr/>
        </p:nvSpPr>
        <p:spPr>
          <a:xfrm>
            <a:off x="3339549" y="4041944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Ellipszis 20"/>
          <p:cNvSpPr/>
          <p:nvPr/>
        </p:nvSpPr>
        <p:spPr>
          <a:xfrm>
            <a:off x="7513983" y="4036329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Nyíl: jobbra mutató 21"/>
          <p:cNvSpPr/>
          <p:nvPr/>
        </p:nvSpPr>
        <p:spPr>
          <a:xfrm>
            <a:off x="9932501" y="414755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Nyíl: jobbra mutató 22"/>
          <p:cNvSpPr/>
          <p:nvPr/>
        </p:nvSpPr>
        <p:spPr>
          <a:xfrm>
            <a:off x="4270897" y="5929975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749800"/>
              </p:ext>
            </p:extLst>
          </p:nvPr>
        </p:nvGraphicFramePr>
        <p:xfrm>
          <a:off x="4949688" y="5244175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6" name="Egyenes összekötő nyíllal 25"/>
          <p:cNvCxnSpPr/>
          <p:nvPr/>
        </p:nvCxnSpPr>
        <p:spPr>
          <a:xfrm flipH="1">
            <a:off x="781880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>
            <a:off x="3260031" y="4359972"/>
            <a:ext cx="0" cy="49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/>
          <p:nvPr/>
        </p:nvCxnSpPr>
        <p:spPr>
          <a:xfrm>
            <a:off x="437322" y="2955235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484489" y="2925753"/>
            <a:ext cx="1118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osztás iránya</a:t>
            </a:r>
          </a:p>
        </p:txBody>
      </p:sp>
    </p:spTree>
    <p:extLst>
      <p:ext uri="{BB962C8B-B14F-4D97-AF65-F5344CB8AC3E}">
        <p14:creationId xmlns:p14="http://schemas.microsoft.com/office/powerpoint/2010/main" val="14124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553606"/>
              </p:ext>
            </p:extLst>
          </p:nvPr>
        </p:nvGraphicFramePr>
        <p:xfrm>
          <a:off x="404192" y="725184"/>
          <a:ext cx="3220280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3663204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Nyíl: jobbra mutató 4"/>
          <p:cNvSpPr/>
          <p:nvPr/>
        </p:nvSpPr>
        <p:spPr>
          <a:xfrm>
            <a:off x="3882883" y="131865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6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75379"/>
              </p:ext>
            </p:extLst>
          </p:nvPr>
        </p:nvGraphicFramePr>
        <p:xfrm>
          <a:off x="6469486" y="711932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6036354" y="12130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935710"/>
              </p:ext>
            </p:extLst>
          </p:nvPr>
        </p:nvGraphicFramePr>
        <p:xfrm>
          <a:off x="6461890" y="2404190"/>
          <a:ext cx="2415210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hu-HU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94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5918631" y="3326789"/>
            <a:ext cx="417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Ux=			    = </a:t>
            </a:r>
          </a:p>
        </p:txBody>
      </p:sp>
      <p:graphicFrame>
        <p:nvGraphicFramePr>
          <p:cNvPr id="1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867493"/>
              </p:ext>
            </p:extLst>
          </p:nvPr>
        </p:nvGraphicFramePr>
        <p:xfrm>
          <a:off x="9151396" y="2825655"/>
          <a:ext cx="505356" cy="1371600"/>
        </p:xfrm>
        <a:graphic>
          <a:graphicData uri="http://schemas.openxmlformats.org/drawingml/2006/table">
            <a:tbl>
              <a:tblPr lastCol="1">
                <a:tableStyleId>{5C22544A-7EE6-4342-B048-85BDC9FD1C3A}</a:tableStyleId>
              </a:tblPr>
              <a:tblGrid>
                <a:gridCol w="505356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-1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/>
                        <a:t>1</a:t>
                      </a:r>
                      <a:endParaRPr lang="hu-HU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13" name="Egyenes összekötő nyíllal 12"/>
          <p:cNvCxnSpPr/>
          <p:nvPr/>
        </p:nvCxnSpPr>
        <p:spPr>
          <a:xfrm>
            <a:off x="9753599" y="4002158"/>
            <a:ext cx="50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10522225" y="3771325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10517441" y="328062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10517440" y="2789919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795120" y="5327866"/>
            <a:ext cx="12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A=LU</a:t>
            </a:r>
          </a:p>
        </p:txBody>
      </p:sp>
      <p:graphicFrame>
        <p:nvGraphicFramePr>
          <p:cNvPr id="1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94833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68483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0" name="Egyenes összekötő nyíllal 19"/>
          <p:cNvCxnSpPr/>
          <p:nvPr/>
        </p:nvCxnSpPr>
        <p:spPr>
          <a:xfrm flipV="1">
            <a:off x="11485950" y="3020751"/>
            <a:ext cx="0" cy="98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346248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cxnSp>
        <p:nvCxnSpPr>
          <p:cNvPr id="24" name="Egyenes összekötő 23"/>
          <p:cNvCxnSpPr/>
          <p:nvPr/>
        </p:nvCxnSpPr>
        <p:spPr>
          <a:xfrm flipH="1">
            <a:off x="2504661" y="4197255"/>
            <a:ext cx="2332382" cy="199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/>
          <p:nvPr/>
        </p:nvCxnSpPr>
        <p:spPr>
          <a:xfrm flipH="1">
            <a:off x="3034748" y="4611757"/>
            <a:ext cx="1802295" cy="157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/>
          <p:cNvCxnSpPr/>
          <p:nvPr/>
        </p:nvCxnSpPr>
        <p:spPr>
          <a:xfrm flipH="1">
            <a:off x="3525078" y="5075583"/>
            <a:ext cx="1311965" cy="111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/>
          <p:cNvSpPr/>
          <p:nvPr/>
        </p:nvSpPr>
        <p:spPr>
          <a:xfrm>
            <a:off x="4765690" y="6122997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35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5192" y="7321"/>
            <a:ext cx="10956234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LDU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(A=LDU, ahol L alsó, U felső háromszögmátrix, D diagonális mátrix)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55600"/>
              </p:ext>
            </p:extLst>
          </p:nvPr>
        </p:nvGraphicFramePr>
        <p:xfrm>
          <a:off x="636102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5" name="Ellipszis 4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7" name="Nyíl: jobbra mutató 6"/>
          <p:cNvSpPr/>
          <p:nvPr/>
        </p:nvSpPr>
        <p:spPr>
          <a:xfrm>
            <a:off x="3223589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099347"/>
              </p:ext>
            </p:extLst>
          </p:nvPr>
        </p:nvGraphicFramePr>
        <p:xfrm>
          <a:off x="3929270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6" name="Nyíl: jobbra mutató 25"/>
          <p:cNvSpPr/>
          <p:nvPr/>
        </p:nvSpPr>
        <p:spPr>
          <a:xfrm>
            <a:off x="6493570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Nyíl: jobbra mutató 26"/>
          <p:cNvSpPr/>
          <p:nvPr/>
        </p:nvSpPr>
        <p:spPr>
          <a:xfrm>
            <a:off x="7222438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2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893174"/>
              </p:ext>
            </p:extLst>
          </p:nvPr>
        </p:nvGraphicFramePr>
        <p:xfrm>
          <a:off x="8680174" y="1327298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9" name="Nyíl: jobbra mutató 28"/>
          <p:cNvSpPr/>
          <p:nvPr/>
        </p:nvSpPr>
        <p:spPr>
          <a:xfrm>
            <a:off x="7951306" y="184891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aphicFrame>
        <p:nvGraphicFramePr>
          <p:cNvPr id="3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41271"/>
              </p:ext>
            </p:extLst>
          </p:nvPr>
        </p:nvGraphicFramePr>
        <p:xfrm>
          <a:off x="1512412" y="3692812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1" name="Nyíl: jobbra mutató 30"/>
          <p:cNvSpPr/>
          <p:nvPr/>
        </p:nvSpPr>
        <p:spPr>
          <a:xfrm>
            <a:off x="783544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Ellipszis 31"/>
          <p:cNvSpPr/>
          <p:nvPr/>
        </p:nvSpPr>
        <p:spPr>
          <a:xfrm>
            <a:off x="2527860" y="418366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5526134"/>
                  </p:ext>
                </p:extLst>
              </p:nvPr>
            </p:nvGraphicFramePr>
            <p:xfrm>
              <a:off x="4797289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05526134"/>
                  </p:ext>
                </p:extLst>
              </p:nvPr>
            </p:nvGraphicFramePr>
            <p:xfrm>
              <a:off x="4797289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515" t="-195062" r="-102273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Nyíl: jobbra mutató 33"/>
          <p:cNvSpPr/>
          <p:nvPr/>
        </p:nvSpPr>
        <p:spPr>
          <a:xfrm>
            <a:off x="4068421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5" name="Ellipszis 34"/>
          <p:cNvSpPr/>
          <p:nvPr/>
        </p:nvSpPr>
        <p:spPr>
          <a:xfrm>
            <a:off x="5812737" y="418366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36" name="Egyenes összekötő nyíllal 35"/>
          <p:cNvCxnSpPr/>
          <p:nvPr/>
        </p:nvCxnSpPr>
        <p:spPr>
          <a:xfrm flipH="1">
            <a:off x="781880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/>
          <p:nvPr/>
        </p:nvCxnSpPr>
        <p:spPr>
          <a:xfrm flipV="1">
            <a:off x="4504081" y="1412396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424155"/>
                  </p:ext>
                </p:extLst>
              </p:nvPr>
            </p:nvGraphicFramePr>
            <p:xfrm>
              <a:off x="8161685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7424155"/>
                  </p:ext>
                </p:extLst>
              </p:nvPr>
            </p:nvGraphicFramePr>
            <p:xfrm>
              <a:off x="8161685" y="3692812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15" t="-195062" r="-102273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Nyíl: jobbra mutató 40"/>
          <p:cNvSpPr/>
          <p:nvPr/>
        </p:nvSpPr>
        <p:spPr>
          <a:xfrm>
            <a:off x="7432817" y="428627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3" name="Ellipszis 42"/>
          <p:cNvSpPr/>
          <p:nvPr/>
        </p:nvSpPr>
        <p:spPr>
          <a:xfrm>
            <a:off x="4119768" y="134613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46" name="Egyenes összekötő nyíllal 45"/>
          <p:cNvCxnSpPr/>
          <p:nvPr/>
        </p:nvCxnSpPr>
        <p:spPr>
          <a:xfrm flipH="1">
            <a:off x="2454972" y="4573563"/>
            <a:ext cx="1" cy="36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/>
          <p:nvPr/>
        </p:nvCxnSpPr>
        <p:spPr>
          <a:xfrm flipV="1">
            <a:off x="6221934" y="4236668"/>
            <a:ext cx="844783" cy="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/>
          <p:cNvSpPr txBox="1"/>
          <p:nvPr/>
        </p:nvSpPr>
        <p:spPr>
          <a:xfrm>
            <a:off x="502551" y="2846692"/>
            <a:ext cx="1118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osztás iránya</a:t>
            </a:r>
          </a:p>
        </p:txBody>
      </p:sp>
      <p:cxnSp>
        <p:nvCxnSpPr>
          <p:cNvPr id="55" name="Egyenes összekötő nyíllal 54"/>
          <p:cNvCxnSpPr/>
          <p:nvPr/>
        </p:nvCxnSpPr>
        <p:spPr>
          <a:xfrm>
            <a:off x="515803" y="2876174"/>
            <a:ext cx="0" cy="27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/>
          <p:nvPr/>
        </p:nvCxnSpPr>
        <p:spPr>
          <a:xfrm>
            <a:off x="636102" y="2876174"/>
            <a:ext cx="876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áblázat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32741"/>
              </p:ext>
            </p:extLst>
          </p:nvPr>
        </p:nvGraphicFramePr>
        <p:xfrm>
          <a:off x="3336429" y="2851245"/>
          <a:ext cx="360089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400099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400099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(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11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1642192"/>
                  </p:ext>
                </p:extLst>
              </p:nvPr>
            </p:nvGraphicFramePr>
            <p:xfrm>
              <a:off x="2001082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41642192"/>
                  </p:ext>
                </p:extLst>
              </p:nvPr>
            </p:nvGraphicFramePr>
            <p:xfrm>
              <a:off x="2001082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95062" r="-100752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Nyíl: jobbra mutató 4"/>
          <p:cNvSpPr/>
          <p:nvPr/>
        </p:nvSpPr>
        <p:spPr>
          <a:xfrm>
            <a:off x="4628320" y="1370800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6983085"/>
                  </p:ext>
                </p:extLst>
              </p:nvPr>
            </p:nvGraphicFramePr>
            <p:xfrm>
              <a:off x="5992408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6983085"/>
                  </p:ext>
                </p:extLst>
              </p:nvPr>
            </p:nvGraphicFramePr>
            <p:xfrm>
              <a:off x="5992408" y="777333"/>
              <a:ext cx="2415210" cy="140665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922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195062" r="-100752" b="-209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zövegdoboz 6"/>
          <p:cNvSpPr txBox="1"/>
          <p:nvPr/>
        </p:nvSpPr>
        <p:spPr>
          <a:xfrm>
            <a:off x="5559276" y="12784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graphicFrame>
        <p:nvGraphicFramePr>
          <p:cNvPr id="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185708"/>
              </p:ext>
            </p:extLst>
          </p:nvPr>
        </p:nvGraphicFramePr>
        <p:xfrm>
          <a:off x="5992408" y="2360968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9" name="Szövegdoboz 8"/>
          <p:cNvSpPr txBox="1"/>
          <p:nvPr/>
        </p:nvSpPr>
        <p:spPr>
          <a:xfrm>
            <a:off x="5559276" y="286210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</a:t>
            </a:r>
          </a:p>
        </p:txBody>
      </p:sp>
      <p:graphicFrame>
        <p:nvGraphicFramePr>
          <p:cNvPr id="1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18077"/>
              </p:ext>
            </p:extLst>
          </p:nvPr>
        </p:nvGraphicFramePr>
        <p:xfrm>
          <a:off x="5992408" y="3944603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11" name="Szövegdoboz 10"/>
          <p:cNvSpPr txBox="1"/>
          <p:nvPr/>
        </p:nvSpPr>
        <p:spPr>
          <a:xfrm>
            <a:off x="5559276" y="444573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</a:t>
            </a:r>
          </a:p>
        </p:txBody>
      </p:sp>
    </p:spTree>
    <p:extLst>
      <p:ext uri="{BB962C8B-B14F-4D97-AF65-F5344CB8AC3E}">
        <p14:creationId xmlns:p14="http://schemas.microsoft.com/office/powerpoint/2010/main" val="215935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85192" y="7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(A=LL</a:t>
            </a:r>
            <a:r>
              <a:rPr lang="hu-HU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500536"/>
              </p:ext>
            </p:extLst>
          </p:nvPr>
        </p:nvGraphicFramePr>
        <p:xfrm>
          <a:off x="636102" y="1332884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7" name="Ellipszis 6"/>
          <p:cNvSpPr/>
          <p:nvPr/>
        </p:nvSpPr>
        <p:spPr>
          <a:xfrm>
            <a:off x="834884" y="13593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216221" y="183401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12" name="Nyíl: jobbra mutató 11"/>
          <p:cNvSpPr/>
          <p:nvPr/>
        </p:nvSpPr>
        <p:spPr>
          <a:xfrm>
            <a:off x="3223589" y="186113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504114"/>
                  </p:ext>
                </p:extLst>
              </p:nvPr>
            </p:nvGraphicFramePr>
            <p:xfrm>
              <a:off x="3952457" y="1332884"/>
              <a:ext cx="2415210" cy="14133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58504114"/>
                  </p:ext>
                </p:extLst>
              </p:nvPr>
            </p:nvGraphicFramePr>
            <p:xfrm>
              <a:off x="3952457" y="1332884"/>
              <a:ext cx="2415210" cy="141338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989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58" t="-8537" r="-202273" b="-2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Ellipszis 13"/>
          <p:cNvSpPr/>
          <p:nvPr/>
        </p:nvSpPr>
        <p:spPr>
          <a:xfrm>
            <a:off x="4165156" y="1364688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Egyenes összekötő nyíllal 14"/>
          <p:cNvCxnSpPr/>
          <p:nvPr/>
        </p:nvCxnSpPr>
        <p:spPr>
          <a:xfrm flipH="1">
            <a:off x="4108181" y="1749291"/>
            <a:ext cx="19876" cy="83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V="1">
            <a:off x="4596845" y="1412396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Nyíl: jobbra mutató 16"/>
          <p:cNvSpPr/>
          <p:nvPr/>
        </p:nvSpPr>
        <p:spPr>
          <a:xfrm>
            <a:off x="6516757" y="183401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443986"/>
                  </p:ext>
                </p:extLst>
              </p:nvPr>
            </p:nvGraphicFramePr>
            <p:xfrm>
              <a:off x="7245625" y="1305771"/>
              <a:ext cx="2415210" cy="15963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baseline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hu-HU" sz="14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1400" b="0" i="1" baseline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hu-HU" sz="1400" b="0" i="1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hu-HU" sz="1400" b="0" i="1" baseline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hu-H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hu-HU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hu-HU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hu-HU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kumimoji="0" lang="hu-HU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443986"/>
                  </p:ext>
                </p:extLst>
              </p:nvPr>
            </p:nvGraphicFramePr>
            <p:xfrm>
              <a:off x="7245625" y="1305771"/>
              <a:ext cx="2415210" cy="159639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136" r="-202273" b="-2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136" r="-100752" b="-21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15" t="-1136" r="-1515" b="-21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102299" r="-202273" b="-112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53213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58" t="-200000" r="-202273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Ellipszis 18"/>
          <p:cNvSpPr/>
          <p:nvPr/>
        </p:nvSpPr>
        <p:spPr>
          <a:xfrm>
            <a:off x="7458323" y="1361429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Nyíl: jobbra mutató 21"/>
          <p:cNvSpPr/>
          <p:nvPr/>
        </p:nvSpPr>
        <p:spPr>
          <a:xfrm>
            <a:off x="9836425" y="1834018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Nyíl: jobbra mutató 23"/>
          <p:cNvSpPr/>
          <p:nvPr/>
        </p:nvSpPr>
        <p:spPr>
          <a:xfrm>
            <a:off x="251789" y="361042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851114"/>
              </p:ext>
            </p:extLst>
          </p:nvPr>
        </p:nvGraphicFramePr>
        <p:xfrm>
          <a:off x="980657" y="308217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6" name="Ellipszis 25"/>
          <p:cNvSpPr/>
          <p:nvPr/>
        </p:nvSpPr>
        <p:spPr>
          <a:xfrm>
            <a:off x="1167845" y="3121931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Nyíl: jobbra mutató 26"/>
          <p:cNvSpPr/>
          <p:nvPr/>
        </p:nvSpPr>
        <p:spPr>
          <a:xfrm>
            <a:off x="3568144" y="361042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115510"/>
              </p:ext>
            </p:extLst>
          </p:nvPr>
        </p:nvGraphicFramePr>
        <p:xfrm>
          <a:off x="4297012" y="308217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9" name="Ellipszis 28"/>
          <p:cNvSpPr/>
          <p:nvPr/>
        </p:nvSpPr>
        <p:spPr>
          <a:xfrm>
            <a:off x="4484200" y="3121931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Nyíl: jobbra mutató 29"/>
          <p:cNvSpPr/>
          <p:nvPr/>
        </p:nvSpPr>
        <p:spPr>
          <a:xfrm>
            <a:off x="6884499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Nyíl: jobbra mutató 30"/>
          <p:cNvSpPr/>
          <p:nvPr/>
        </p:nvSpPr>
        <p:spPr>
          <a:xfrm>
            <a:off x="7613367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605301"/>
              </p:ext>
            </p:extLst>
          </p:nvPr>
        </p:nvGraphicFramePr>
        <p:xfrm>
          <a:off x="8342235" y="3016955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3" name="Nyíl: jobbra mutató 32"/>
          <p:cNvSpPr/>
          <p:nvPr/>
        </p:nvSpPr>
        <p:spPr>
          <a:xfrm>
            <a:off x="10929722" y="3583309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6393488"/>
                  </p:ext>
                </p:extLst>
              </p:nvPr>
            </p:nvGraphicFramePr>
            <p:xfrm>
              <a:off x="980657" y="4831466"/>
              <a:ext cx="2415210" cy="14147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6393488"/>
                  </p:ext>
                </p:extLst>
              </p:nvPr>
            </p:nvGraphicFramePr>
            <p:xfrm>
              <a:off x="980657" y="4831466"/>
              <a:ext cx="2415210" cy="1414717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5003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515" t="-98795" r="-102273" b="-1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hu-HU" sz="240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Ellipszis 34"/>
          <p:cNvSpPr/>
          <p:nvPr/>
        </p:nvSpPr>
        <p:spPr>
          <a:xfrm>
            <a:off x="1996105" y="5332310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Nyíl: jobbra mutató 35"/>
          <p:cNvSpPr/>
          <p:nvPr/>
        </p:nvSpPr>
        <p:spPr>
          <a:xfrm>
            <a:off x="263512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75051"/>
              </p:ext>
            </p:extLst>
          </p:nvPr>
        </p:nvGraphicFramePr>
        <p:xfrm>
          <a:off x="4274199" y="4831466"/>
          <a:ext cx="241521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8" name="Ellipszis 37"/>
          <p:cNvSpPr/>
          <p:nvPr/>
        </p:nvSpPr>
        <p:spPr>
          <a:xfrm>
            <a:off x="5289647" y="5308246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Nyíl: jobbra mutató 38"/>
          <p:cNvSpPr/>
          <p:nvPr/>
        </p:nvSpPr>
        <p:spPr>
          <a:xfrm>
            <a:off x="3557054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Egyenes összekötő nyíllal 40"/>
          <p:cNvCxnSpPr>
            <a:stCxn id="35" idx="7"/>
          </p:cNvCxnSpPr>
          <p:nvPr/>
        </p:nvCxnSpPr>
        <p:spPr>
          <a:xfrm flipV="1">
            <a:off x="2324137" y="5383855"/>
            <a:ext cx="756688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/>
          <p:nvPr/>
        </p:nvCxnSpPr>
        <p:spPr>
          <a:xfrm>
            <a:off x="1911697" y="5507215"/>
            <a:ext cx="0" cy="5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Nyíl: jobbra mutató 43"/>
          <p:cNvSpPr/>
          <p:nvPr/>
        </p:nvSpPr>
        <p:spPr>
          <a:xfrm>
            <a:off x="6884499" y="545094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696389"/>
                  </p:ext>
                </p:extLst>
              </p:nvPr>
            </p:nvGraphicFramePr>
            <p:xfrm>
              <a:off x="7636180" y="4831466"/>
              <a:ext cx="2415210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hu-HU" sz="20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u-HU" sz="20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16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hu-HU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rtalom helye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696389"/>
                  </p:ext>
                </p:extLst>
              </p:nvPr>
            </p:nvGraphicFramePr>
            <p:xfrm>
              <a:off x="7636180" y="4831466"/>
              <a:ext cx="2415210" cy="1371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05070">
                      <a:extLst>
                        <a:ext uri="{9D8B030D-6E8A-4147-A177-3AD203B41FA5}">
                          <a16:colId xmlns:a16="http://schemas.microsoft.com/office/drawing/2014/main" val="3782181400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4121018872"/>
                        </a:ext>
                      </a:extLst>
                    </a:gridCol>
                    <a:gridCol w="805070">
                      <a:extLst>
                        <a:ext uri="{9D8B030D-6E8A-4147-A177-3AD203B41FA5}">
                          <a16:colId xmlns:a16="http://schemas.microsoft.com/office/drawing/2014/main" val="24284151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267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hu-HU" sz="2400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01208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hu-HU" sz="2400" baseline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515" t="-210667" r="-15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771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Ellipszis 45"/>
          <p:cNvSpPr/>
          <p:nvPr/>
        </p:nvSpPr>
        <p:spPr>
          <a:xfrm>
            <a:off x="9468678" y="5778162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Szövegdoboz 46"/>
          <p:cNvSpPr txBox="1"/>
          <p:nvPr/>
        </p:nvSpPr>
        <p:spPr>
          <a:xfrm>
            <a:off x="11018563" y="492508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</a:p>
        </p:txBody>
      </p:sp>
      <p:cxnSp>
        <p:nvCxnSpPr>
          <p:cNvPr id="49" name="Egyenes összekötő nyíllal 48"/>
          <p:cNvCxnSpPr/>
          <p:nvPr/>
        </p:nvCxnSpPr>
        <p:spPr>
          <a:xfrm flipH="1">
            <a:off x="10149866" y="5472936"/>
            <a:ext cx="946771" cy="475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4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89012"/>
              </p:ext>
            </p:extLst>
          </p:nvPr>
        </p:nvGraphicFramePr>
        <p:xfrm>
          <a:off x="1755885" y="372007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4262511" y="472300"/>
            <a:ext cx="62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 mátrix elemei szimmetrikusak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főátlóra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(ellenőrzéshez alap)</a:t>
            </a:r>
          </a:p>
        </p:txBody>
      </p:sp>
      <p:cxnSp>
        <p:nvCxnSpPr>
          <p:cNvPr id="8" name="Egyenes összekötő 7"/>
          <p:cNvCxnSpPr/>
          <p:nvPr/>
        </p:nvCxnSpPr>
        <p:spPr>
          <a:xfrm>
            <a:off x="1659988" y="267286"/>
            <a:ext cx="2053883" cy="20679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 flipH="1">
            <a:off x="2082020" y="731520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/>
          <p:nvPr/>
        </p:nvCxnSpPr>
        <p:spPr>
          <a:xfrm flipH="1">
            <a:off x="2501704" y="1123072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/>
          <p:nvPr/>
        </p:nvCxnSpPr>
        <p:spPr>
          <a:xfrm flipH="1">
            <a:off x="2797127" y="1418496"/>
            <a:ext cx="323556" cy="3262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4923692" y="21505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</a:p>
        </p:txBody>
      </p:sp>
      <p:cxnSp>
        <p:nvCxnSpPr>
          <p:cNvPr id="22" name="Egyenes összekötő nyíllal 21"/>
          <p:cNvCxnSpPr/>
          <p:nvPr/>
        </p:nvCxnSpPr>
        <p:spPr>
          <a:xfrm>
            <a:off x="3713871" y="2335237"/>
            <a:ext cx="1167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28338"/>
              </p:ext>
            </p:extLst>
          </p:nvPr>
        </p:nvGraphicFramePr>
        <p:xfrm>
          <a:off x="5379266" y="1389101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28" name="Szövegdoboz 27"/>
          <p:cNvSpPr txBox="1"/>
          <p:nvPr/>
        </p:nvSpPr>
        <p:spPr>
          <a:xfrm>
            <a:off x="7720819" y="2150571"/>
            <a:ext cx="5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hu-H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2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541251"/>
              </p:ext>
            </p:extLst>
          </p:nvPr>
        </p:nvGraphicFramePr>
        <p:xfrm>
          <a:off x="8176393" y="1389101"/>
          <a:ext cx="1836000" cy="18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sz="24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endParaRPr lang="hu-HU" sz="2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hu-H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sp>
        <p:nvSpPr>
          <p:cNvPr id="30" name="Szövegdoboz 29"/>
          <p:cNvSpPr txBox="1"/>
          <p:nvPr/>
        </p:nvSpPr>
        <p:spPr>
          <a:xfrm>
            <a:off x="702299" y="5262842"/>
            <a:ext cx="132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Ell.: A=L L</a:t>
            </a:r>
            <a:r>
              <a:rPr lang="hu-H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523110"/>
              </p:ext>
            </p:extLst>
          </p:nvPr>
        </p:nvGraphicFramePr>
        <p:xfrm>
          <a:off x="2024264" y="5168348"/>
          <a:ext cx="1600209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3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3403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43328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378225"/>
              </p:ext>
            </p:extLst>
          </p:nvPr>
        </p:nvGraphicFramePr>
        <p:xfrm>
          <a:off x="3624472" y="37967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  <p:graphicFrame>
        <p:nvGraphicFramePr>
          <p:cNvPr id="33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95945"/>
              </p:ext>
            </p:extLst>
          </p:nvPr>
        </p:nvGraphicFramePr>
        <p:xfrm>
          <a:off x="3638102" y="5168348"/>
          <a:ext cx="1602744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248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534248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400589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785192" y="73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hu-H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-felbontás  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(A=QR, ahol Q ortogonális </a:t>
            </a:r>
            <a:r>
              <a:rPr lang="hu-H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(QQ</a:t>
            </a:r>
            <a:r>
              <a:rPr lang="hu-HU" sz="18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=I), R felső háromszögmátrix</a:t>
            </a:r>
            <a:r>
              <a:rPr lang="hu-HU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40887"/>
              </p:ext>
            </p:extLst>
          </p:nvPr>
        </p:nvGraphicFramePr>
        <p:xfrm>
          <a:off x="1502376" y="1060491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7" name="Szövegdoboz 6"/>
          <p:cNvSpPr txBox="1"/>
          <p:nvPr/>
        </p:nvSpPr>
        <p:spPr>
          <a:xfrm>
            <a:off x="1082495" y="157470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</a:p>
        </p:txBody>
      </p:sp>
      <p:sp>
        <p:nvSpPr>
          <p:cNvPr id="10" name="Téglalap: lekerekített 9"/>
          <p:cNvSpPr/>
          <p:nvPr/>
        </p:nvSpPr>
        <p:spPr>
          <a:xfrm>
            <a:off x="1651466" y="1091186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1597792" y="1135425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28185"/>
              </p:ext>
            </p:extLst>
          </p:nvPr>
        </p:nvGraphicFramePr>
        <p:xfrm>
          <a:off x="152053" y="3493941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3" name="Nyíl: jobbra mutató 12"/>
          <p:cNvSpPr/>
          <p:nvPr/>
        </p:nvSpPr>
        <p:spPr>
          <a:xfrm>
            <a:off x="5809558" y="1635201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27525"/>
              </p:ext>
            </p:extLst>
          </p:nvPr>
        </p:nvGraphicFramePr>
        <p:xfrm>
          <a:off x="8258121" y="1060491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15" name="Tábláza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55917"/>
              </p:ext>
            </p:extLst>
          </p:nvPr>
        </p:nvGraphicFramePr>
        <p:xfrm>
          <a:off x="7004481" y="3493341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18" name="Téglalap: lekerekített 17"/>
          <p:cNvSpPr/>
          <p:nvPr/>
        </p:nvSpPr>
        <p:spPr>
          <a:xfrm>
            <a:off x="8422399" y="1086826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9169920" y="1131065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/>
          <p:cNvSpPr/>
          <p:nvPr/>
        </p:nvSpPr>
        <p:spPr>
          <a:xfrm>
            <a:off x="3693720" y="4659562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815479"/>
              </p:ext>
            </p:extLst>
          </p:nvPr>
        </p:nvGraphicFramePr>
        <p:xfrm>
          <a:off x="4862103" y="3977044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2" name="Tábláza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237014"/>
              </p:ext>
            </p:extLst>
          </p:nvPr>
        </p:nvGraphicFramePr>
        <p:xfrm>
          <a:off x="3608463" y="6409894"/>
          <a:ext cx="4922489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85362996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62274754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729014450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78643141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506038086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3806321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+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3" name="Téglalap: lekerekített 22"/>
          <p:cNvSpPr/>
          <p:nvPr/>
        </p:nvSpPr>
        <p:spPr>
          <a:xfrm>
            <a:off x="5026381" y="4003379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6565472" y="4047617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33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744520"/>
              </p:ext>
            </p:extLst>
          </p:nvPr>
        </p:nvGraphicFramePr>
        <p:xfrm>
          <a:off x="371990" y="237558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8" name="Ellipszis 7"/>
          <p:cNvSpPr/>
          <p:nvPr/>
        </p:nvSpPr>
        <p:spPr>
          <a:xfrm>
            <a:off x="575576" y="1651493"/>
            <a:ext cx="384313" cy="3899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Egyenes összekötő nyíllal 8"/>
          <p:cNvCxnSpPr/>
          <p:nvPr/>
        </p:nvCxnSpPr>
        <p:spPr>
          <a:xfrm flipV="1">
            <a:off x="952887" y="1671708"/>
            <a:ext cx="1643269" cy="7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Nyíl: szalag, lefelé mutató 14"/>
          <p:cNvSpPr/>
          <p:nvPr/>
        </p:nvSpPr>
        <p:spPr>
          <a:xfrm rot="5400000">
            <a:off x="2906972" y="1869743"/>
            <a:ext cx="477671" cy="4230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6" name="Nyíl: jobbra mutató 15"/>
          <p:cNvSpPr/>
          <p:nvPr/>
        </p:nvSpPr>
        <p:spPr>
          <a:xfrm>
            <a:off x="3145807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83854"/>
              </p:ext>
            </p:extLst>
          </p:nvPr>
        </p:nvGraphicFramePr>
        <p:xfrm>
          <a:off x="4061005" y="237558"/>
          <a:ext cx="241521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37821814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18" name="Nyíl: jobbra mutató 17"/>
          <p:cNvSpPr/>
          <p:nvPr/>
        </p:nvSpPr>
        <p:spPr>
          <a:xfrm>
            <a:off x="6683091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70950"/>
              </p:ext>
            </p:extLst>
          </p:nvPr>
        </p:nvGraphicFramePr>
        <p:xfrm>
          <a:off x="7446558" y="237558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0" name="Tábláza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97647"/>
              </p:ext>
            </p:extLst>
          </p:nvPr>
        </p:nvGraphicFramePr>
        <p:xfrm>
          <a:off x="6926342" y="2848547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1" name="Nyíl: jobbra mutató 20"/>
          <p:cNvSpPr/>
          <p:nvPr/>
        </p:nvSpPr>
        <p:spPr>
          <a:xfrm>
            <a:off x="251985" y="4071050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628124"/>
              </p:ext>
            </p:extLst>
          </p:nvPr>
        </p:nvGraphicFramePr>
        <p:xfrm>
          <a:off x="1015452" y="3499455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graphicFrame>
        <p:nvGraphicFramePr>
          <p:cNvPr id="23" name="Tábláza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1591"/>
              </p:ext>
            </p:extLst>
          </p:nvPr>
        </p:nvGraphicFramePr>
        <p:xfrm>
          <a:off x="495236" y="6110444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  <p:sp>
        <p:nvSpPr>
          <p:cNvPr id="24" name="Nyíl: jobbra mutató 23"/>
          <p:cNvSpPr/>
          <p:nvPr/>
        </p:nvSpPr>
        <p:spPr>
          <a:xfrm>
            <a:off x="9748745" y="809153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832995"/>
              </p:ext>
            </p:extLst>
          </p:nvPr>
        </p:nvGraphicFramePr>
        <p:xfrm>
          <a:off x="3702398" y="3499455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26" name="Téglalap: lekerekített 25"/>
          <p:cNvSpPr/>
          <p:nvPr/>
        </p:nvSpPr>
        <p:spPr>
          <a:xfrm>
            <a:off x="3851488" y="3530150"/>
            <a:ext cx="509036" cy="132236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/>
          <p:cNvSpPr/>
          <p:nvPr/>
        </p:nvSpPr>
        <p:spPr>
          <a:xfrm>
            <a:off x="3797814" y="3574389"/>
            <a:ext cx="613324" cy="1223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Nyíl: jobbra mutató 27"/>
          <p:cNvSpPr/>
          <p:nvPr/>
        </p:nvSpPr>
        <p:spPr>
          <a:xfrm>
            <a:off x="2874864" y="409511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Nyíl: jobbra mutató 28"/>
          <p:cNvSpPr/>
          <p:nvPr/>
        </p:nvSpPr>
        <p:spPr>
          <a:xfrm>
            <a:off x="5626087" y="408709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247247"/>
              </p:ext>
            </p:extLst>
          </p:nvPr>
        </p:nvGraphicFramePr>
        <p:xfrm>
          <a:off x="6421530" y="3507477"/>
          <a:ext cx="16101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412101887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2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48508"/>
                  </a:ext>
                </a:extLst>
              </a:tr>
            </a:tbl>
          </a:graphicData>
        </a:graphic>
      </p:graphicFrame>
      <p:sp>
        <p:nvSpPr>
          <p:cNvPr id="31" name="Nyíl: jobbra mutató 30"/>
          <p:cNvSpPr/>
          <p:nvPr/>
        </p:nvSpPr>
        <p:spPr>
          <a:xfrm>
            <a:off x="8270522" y="4087094"/>
            <a:ext cx="55659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706938"/>
              </p:ext>
            </p:extLst>
          </p:nvPr>
        </p:nvGraphicFramePr>
        <p:xfrm>
          <a:off x="9065965" y="3499455"/>
          <a:ext cx="80507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42841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2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1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5069"/>
                  </a:ext>
                </a:extLst>
              </a:tr>
            </a:tbl>
          </a:graphicData>
        </a:graphic>
      </p:graphicFrame>
      <p:graphicFrame>
        <p:nvGraphicFramePr>
          <p:cNvPr id="33" name="Tábláza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6492"/>
              </p:ext>
            </p:extLst>
          </p:nvPr>
        </p:nvGraphicFramePr>
        <p:xfrm>
          <a:off x="8143214" y="5793477"/>
          <a:ext cx="2650571" cy="36576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78653">
                  <a:extLst>
                    <a:ext uri="{9D8B030D-6E8A-4147-A177-3AD203B41FA5}">
                      <a16:colId xmlns:a16="http://schemas.microsoft.com/office/drawing/2014/main" val="309880118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2420328164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12135907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3058602479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192195183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1943918215"/>
                    </a:ext>
                  </a:extLst>
                </a:gridCol>
                <a:gridCol w="378653">
                  <a:extLst>
                    <a:ext uri="{9D8B030D-6E8A-4147-A177-3AD203B41FA5}">
                      <a16:colId xmlns:a16="http://schemas.microsoft.com/office/drawing/2014/main" val="8643762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=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4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888</Words>
  <Application>Microsoft Office PowerPoint</Application>
  <PresentationFormat>Szélesvásznú</PresentationFormat>
  <Paragraphs>576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Office-téma</vt:lpstr>
      <vt:lpstr>Numerikus módszerek</vt:lpstr>
      <vt:lpstr>LU-felbontás  (A=LU, ahol L alsó, U felső háromszögmátrix)</vt:lpstr>
      <vt:lpstr>PowerPoint-bemutató</vt:lpstr>
      <vt:lpstr>LDU-felbontás  (A=LDU, ahol L alsó, U felső háromszögmátrix, D diagonális mátrix)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Dániel</dc:creator>
  <cp:lastModifiedBy>Szabó Dániel</cp:lastModifiedBy>
  <cp:revision>34</cp:revision>
  <dcterms:created xsi:type="dcterms:W3CDTF">2016-10-22T09:12:52Z</dcterms:created>
  <dcterms:modified xsi:type="dcterms:W3CDTF">2016-10-23T16:53:23Z</dcterms:modified>
</cp:coreProperties>
</file>