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  <p:sldMasterId id="2147483789" r:id="rId2"/>
  </p:sldMasterIdLst>
  <p:notesMasterIdLst>
    <p:notesMasterId r:id="rId12"/>
  </p:notesMasterIdLst>
  <p:handoutMasterIdLst>
    <p:handoutMasterId r:id="rId13"/>
  </p:handoutMasterIdLst>
  <p:sldIdLst>
    <p:sldId id="256" r:id="rId3"/>
    <p:sldId id="307" r:id="rId4"/>
    <p:sldId id="302" r:id="rId5"/>
    <p:sldId id="303" r:id="rId6"/>
    <p:sldId id="304" r:id="rId7"/>
    <p:sldId id="305" r:id="rId8"/>
    <p:sldId id="308" r:id="rId9"/>
    <p:sldId id="306" r:id="rId10"/>
    <p:sldId id="282" r:id="rId11"/>
  </p:sldIdLst>
  <p:sldSz cx="9144000" cy="6858000" type="screen4x3"/>
  <p:notesSz cx="6797675" cy="9926638"/>
  <p:defaultTextStyle>
    <a:defPPr>
      <a:defRPr lang="hu-HU"/>
    </a:defPPr>
    <a:lvl1pPr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6600"/>
    <a:srgbClr val="008000"/>
    <a:srgbClr val="969696"/>
    <a:srgbClr val="FFEAD5"/>
    <a:srgbClr val="FFE0C1"/>
    <a:srgbClr val="FFCC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1" autoAdjust="0"/>
    <p:restoredTop sz="94667" autoAdjust="0"/>
  </p:normalViewPr>
  <p:slideViewPr>
    <p:cSldViewPr>
      <p:cViewPr varScale="1">
        <p:scale>
          <a:sx n="101" d="100"/>
          <a:sy n="101" d="100"/>
        </p:scale>
        <p:origin x="-21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0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296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559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Nyílt nap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fld id="{4745CDF1-E457-4B1B-BA73-4E9B782BBE7D}" type="datetimeFigureOut">
              <a:rPr lang="hu-HU"/>
              <a:pPr>
                <a:defRPr/>
              </a:pPr>
              <a:t>2015.09.03.</a:t>
            </a:fld>
            <a:r>
              <a:rPr lang="hu-HU"/>
              <a:t>2007.09.28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34702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Zsakó László: Informatikai képzések a ELTE-n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fld id="{58DDEB52-C21B-4A67-A899-2614064D7D7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947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28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 smtClean="0"/>
              <a:t>Programozási alapismeretek</a:t>
            </a:r>
            <a:endParaRPr lang="hu-HU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28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fld id="{6D613138-C98E-4675-A4F8-6EC94DB707F9}" type="datetimeFigureOut">
              <a:rPr lang="hu-HU" smtClean="0"/>
              <a:pPr>
                <a:defRPr/>
              </a:pPr>
              <a:t>2015.09.03.</a:t>
            </a:fld>
            <a:endParaRPr lang="hu-HU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928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47460"/>
            <a:ext cx="2944813" cy="28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 smtClean="0"/>
              <a:t>Szlávi - Zsakó</a:t>
            </a:r>
            <a:endParaRPr lang="hu-HU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647460"/>
            <a:ext cx="2944813" cy="28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fld id="{381C2413-E65E-4DDD-9E39-CD71D1433E05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724825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CFAB9F7-1F7C-4DD5-8154-126F1A08478F}" type="datetime1">
              <a:rPr lang="hu-HU" smtClean="0">
                <a:latin typeface="Arial" charset="0"/>
              </a:rPr>
              <a:pPr/>
              <a:t>2015.09.03.</a:t>
            </a:fld>
            <a:endParaRPr lang="hu-HU" dirty="0" smtClean="0">
              <a:latin typeface="Arial" charset="0"/>
            </a:endParaRPr>
          </a:p>
        </p:txBody>
      </p:sp>
      <p:sp>
        <p:nvSpPr>
          <p:cNvPr id="133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dirty="0" smtClean="0">
                <a:latin typeface="Arial" charset="0"/>
              </a:rPr>
              <a:t>Szlávi - </a:t>
            </a:r>
            <a:r>
              <a:rPr lang="hu-HU" dirty="0" err="1" smtClean="0">
                <a:latin typeface="Arial" charset="0"/>
              </a:rPr>
              <a:t>Zsakó</a:t>
            </a:r>
            <a:endParaRPr lang="hu-HU" dirty="0" smtClean="0">
              <a:latin typeface="Arial" charset="0"/>
            </a:endParaRPr>
          </a:p>
        </p:txBody>
      </p:sp>
      <p:sp>
        <p:nvSpPr>
          <p:cNvPr id="133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4F93F57-140A-4AFB-B471-8BC1B822FFEC}" type="slidenum">
              <a:rPr lang="hu-HU" smtClean="0">
                <a:latin typeface="Arial" charset="0"/>
              </a:rPr>
              <a:pPr/>
              <a:t>1</a:t>
            </a:fld>
            <a:endParaRPr lang="hu-HU" smtClean="0">
              <a:latin typeface="Arial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dirty="0" smtClean="0">
                <a:latin typeface="Arial" charset="0"/>
              </a:rPr>
              <a:t>Programozási alapismeretek</a:t>
            </a:r>
          </a:p>
        </p:txBody>
      </p:sp>
      <p:sp>
        <p:nvSpPr>
          <p:cNvPr id="13318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hu-HU" sz="1200" dirty="0">
              <a:latin typeface="Arial" charset="0"/>
            </a:endParaRPr>
          </a:p>
        </p:txBody>
      </p:sp>
      <p:sp>
        <p:nvSpPr>
          <p:cNvPr id="13319" name="Rectangle 6"/>
          <p:cNvSpPr txBox="1">
            <a:spLocks noGrp="1" noChangeArrowheads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dirty="0" smtClean="0">
                <a:latin typeface="Arial" charset="0"/>
              </a:rPr>
              <a:t>Szlávi - </a:t>
            </a:r>
            <a:r>
              <a:rPr lang="hu-HU" sz="1200" dirty="0" err="1" smtClean="0">
                <a:latin typeface="Arial" charset="0"/>
              </a:rPr>
              <a:t>Zsakó</a:t>
            </a:r>
            <a:endParaRPr lang="hu-HU" sz="1200" dirty="0">
              <a:latin typeface="Arial" charset="0"/>
            </a:endParaRPr>
          </a:p>
        </p:txBody>
      </p:sp>
      <p:sp>
        <p:nvSpPr>
          <p:cNvPr id="13320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F6F8B74-D48F-4B35-8D9C-35C364762F92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hu-HU" sz="1200">
              <a:latin typeface="Arial" charset="0"/>
            </a:endParaRPr>
          </a:p>
        </p:txBody>
      </p:sp>
      <p:sp>
        <p:nvSpPr>
          <p:cNvPr id="13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6B72E04-47E5-4F1B-9AC6-4A99FB116101}" type="datetime1">
              <a:rPr lang="hu-HU" smtClean="0"/>
              <a:pPr/>
              <a:t>2015.09.03.</a:t>
            </a:fld>
            <a:r>
              <a:rPr lang="hu-HU" smtClean="0"/>
              <a:t>2006.11.18</a:t>
            </a:r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Juhász István-Zsakó László: Informatikai képzések a ELTE-n</a:t>
            </a:r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967A53-547A-45F3-9BF3-DD51AFA7BD70}" type="slidenum">
              <a:rPr lang="hu-HU"/>
              <a:pPr/>
              <a:t>2</a:t>
            </a:fld>
            <a:endParaRPr lang="hu-HU"/>
          </a:p>
        </p:txBody>
      </p:sp>
      <p:sp>
        <p:nvSpPr>
          <p:cNvPr id="15365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6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  <p:sp>
        <p:nvSpPr>
          <p:cNvPr id="15367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INFOÉRA 2006</a:t>
            </a:r>
          </a:p>
        </p:txBody>
      </p:sp>
      <p:sp>
        <p:nvSpPr>
          <p:cNvPr id="15368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2006.11.18</a:t>
            </a:r>
          </a:p>
        </p:txBody>
      </p:sp>
      <p:sp>
        <p:nvSpPr>
          <p:cNvPr id="15369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Juhász István-Zsakó László: Informatikai képzések a ELTE-n</a:t>
            </a:r>
          </a:p>
        </p:txBody>
      </p:sp>
      <p:sp>
        <p:nvSpPr>
          <p:cNvPr id="15370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A27ADEE-CC5F-4604-A7E0-793AE0E6AE7A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hu-HU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80FF46E-2BBC-4B15-B338-B77EC854C2E6}" type="datetime1">
              <a:rPr lang="hu-HU" smtClean="0">
                <a:latin typeface="Arial" charset="0"/>
              </a:rPr>
              <a:pPr/>
              <a:t>2015.09.03.</a:t>
            </a:fld>
            <a:endParaRPr lang="hu-HU" dirty="0" smtClean="0">
              <a:latin typeface="Arial" charset="0"/>
            </a:endParaRP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dirty="0" smtClean="0">
                <a:latin typeface="Arial" charset="0"/>
              </a:rPr>
              <a:t>Szlávi - </a:t>
            </a:r>
            <a:r>
              <a:rPr lang="hu-HU" dirty="0" err="1" smtClean="0">
                <a:latin typeface="Arial" charset="0"/>
              </a:rPr>
              <a:t>Zsakó</a:t>
            </a:r>
            <a:endParaRPr lang="hu-HU" dirty="0" smtClean="0">
              <a:latin typeface="Arial" charset="0"/>
            </a:endParaRP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7FB86FC-E81A-4451-811A-48DE28BF992A}" type="slidenum">
              <a:rPr lang="hu-HU" smtClean="0">
                <a:latin typeface="Arial" charset="0"/>
              </a:rPr>
              <a:pPr/>
              <a:t>3</a:t>
            </a:fld>
            <a:endParaRPr lang="hu-HU" smtClean="0">
              <a:latin typeface="Arial" charset="0"/>
            </a:endParaRPr>
          </a:p>
        </p:txBody>
      </p:sp>
      <p:sp>
        <p:nvSpPr>
          <p:cNvPr id="14341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42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14343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dirty="0" smtClean="0">
                <a:latin typeface="Arial" charset="0"/>
              </a:rPr>
              <a:t>Programozási alapismeretek</a:t>
            </a:r>
          </a:p>
        </p:txBody>
      </p:sp>
      <p:sp>
        <p:nvSpPr>
          <p:cNvPr id="14344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hu-HU" sz="1200" dirty="0">
              <a:latin typeface="Arial" charset="0"/>
            </a:endParaRPr>
          </a:p>
        </p:txBody>
      </p:sp>
      <p:sp>
        <p:nvSpPr>
          <p:cNvPr id="14345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dirty="0" smtClean="0">
                <a:latin typeface="Arial" charset="0"/>
              </a:rPr>
              <a:t>Szlávi - </a:t>
            </a:r>
            <a:r>
              <a:rPr lang="hu-HU" sz="1200" dirty="0" err="1" smtClean="0">
                <a:latin typeface="Arial" charset="0"/>
              </a:rPr>
              <a:t>Zsakó</a:t>
            </a:r>
            <a:endParaRPr lang="hu-HU" sz="1200" dirty="0">
              <a:latin typeface="Arial" charset="0"/>
            </a:endParaRPr>
          </a:p>
        </p:txBody>
      </p:sp>
      <p:sp>
        <p:nvSpPr>
          <p:cNvPr id="14346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425B925-27C8-4DA4-8940-7EA6EB42F97A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hu-HU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15364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dirty="0" smtClean="0">
                <a:latin typeface="Arial" charset="0"/>
              </a:rPr>
              <a:t>Programozási alapismeretek</a:t>
            </a:r>
          </a:p>
        </p:txBody>
      </p:sp>
      <p:sp>
        <p:nvSpPr>
          <p:cNvPr id="15365" name="Dátum helye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92F8D4B-4A03-480D-81B4-B2ACF929B809}" type="datetime1">
              <a:rPr lang="hu-HU" smtClean="0">
                <a:latin typeface="Arial" charset="0"/>
              </a:rPr>
              <a:pPr/>
              <a:t>2015.09.03.</a:t>
            </a:fld>
            <a:endParaRPr lang="hu-HU" dirty="0" smtClean="0">
              <a:latin typeface="Arial" charset="0"/>
            </a:endParaRPr>
          </a:p>
        </p:txBody>
      </p:sp>
      <p:sp>
        <p:nvSpPr>
          <p:cNvPr id="15366" name="Élőláb helye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dirty="0" smtClean="0">
                <a:latin typeface="Arial" charset="0"/>
              </a:rPr>
              <a:t>Szlávi - </a:t>
            </a:r>
            <a:r>
              <a:rPr lang="hu-HU" dirty="0" err="1" smtClean="0">
                <a:latin typeface="Arial" charset="0"/>
              </a:rPr>
              <a:t>Zsakó</a:t>
            </a:r>
            <a:endParaRPr lang="hu-HU" dirty="0" smtClean="0">
              <a:latin typeface="Arial" charset="0"/>
            </a:endParaRPr>
          </a:p>
        </p:txBody>
      </p:sp>
      <p:sp>
        <p:nvSpPr>
          <p:cNvPr id="15367" name="Dia számának helye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9130047-A4C3-4DA7-940F-B3378CC2D164}" type="slidenum">
              <a:rPr lang="hu-HU" smtClean="0">
                <a:latin typeface="Arial" charset="0"/>
              </a:rPr>
              <a:pPr/>
              <a:t>4</a:t>
            </a:fld>
            <a:endParaRPr lang="hu-HU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16388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dirty="0" smtClean="0">
                <a:latin typeface="Arial" charset="0"/>
              </a:rPr>
              <a:t>Programozási alapismeretek</a:t>
            </a:r>
          </a:p>
        </p:txBody>
      </p:sp>
      <p:sp>
        <p:nvSpPr>
          <p:cNvPr id="16389" name="Dátum helye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2CCF15B-4E07-441B-A1EA-D3F0FEBE7A4E}" type="datetime1">
              <a:rPr lang="hu-HU" smtClean="0">
                <a:latin typeface="Arial" charset="0"/>
              </a:rPr>
              <a:pPr/>
              <a:t>2015.09.03.</a:t>
            </a:fld>
            <a:endParaRPr lang="hu-HU" dirty="0" smtClean="0">
              <a:latin typeface="Arial" charset="0"/>
            </a:endParaRPr>
          </a:p>
        </p:txBody>
      </p:sp>
      <p:sp>
        <p:nvSpPr>
          <p:cNvPr id="16390" name="Élőláb helye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dirty="0" smtClean="0">
                <a:latin typeface="Arial" charset="0"/>
              </a:rPr>
              <a:t>Szlávi - </a:t>
            </a:r>
            <a:r>
              <a:rPr lang="hu-HU" dirty="0" err="1" smtClean="0">
                <a:latin typeface="Arial" charset="0"/>
              </a:rPr>
              <a:t>Zsakó</a:t>
            </a:r>
            <a:endParaRPr lang="hu-HU" dirty="0" smtClean="0">
              <a:latin typeface="Arial" charset="0"/>
            </a:endParaRPr>
          </a:p>
        </p:txBody>
      </p:sp>
      <p:sp>
        <p:nvSpPr>
          <p:cNvPr id="16391" name="Dia számának helye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C803D38-E1B4-492D-A340-3C4F001902CB}" type="slidenum">
              <a:rPr lang="hu-HU" smtClean="0">
                <a:latin typeface="Arial" charset="0"/>
              </a:rPr>
              <a:pPr/>
              <a:t>5</a:t>
            </a:fld>
            <a:endParaRPr lang="hu-HU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17412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dirty="0" smtClean="0">
                <a:latin typeface="Arial" charset="0"/>
              </a:rPr>
              <a:t>Programozási alapismeretek</a:t>
            </a:r>
          </a:p>
        </p:txBody>
      </p:sp>
      <p:sp>
        <p:nvSpPr>
          <p:cNvPr id="17413" name="Dátum helye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0FAF564-7C3F-4D51-84B1-30F00B8A0574}" type="datetime1">
              <a:rPr lang="hu-HU" smtClean="0">
                <a:latin typeface="Arial" charset="0"/>
              </a:rPr>
              <a:pPr/>
              <a:t>2015.09.03.</a:t>
            </a:fld>
            <a:endParaRPr lang="hu-HU" dirty="0" smtClean="0">
              <a:latin typeface="Arial" charset="0"/>
            </a:endParaRPr>
          </a:p>
        </p:txBody>
      </p:sp>
      <p:sp>
        <p:nvSpPr>
          <p:cNvPr id="17414" name="Élőláb helye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dirty="0" smtClean="0">
                <a:latin typeface="Arial" charset="0"/>
              </a:rPr>
              <a:t>Szlávi - </a:t>
            </a:r>
            <a:r>
              <a:rPr lang="hu-HU" dirty="0" err="1" smtClean="0">
                <a:latin typeface="Arial" charset="0"/>
              </a:rPr>
              <a:t>Zsakó</a:t>
            </a:r>
            <a:endParaRPr lang="hu-HU" dirty="0" smtClean="0">
              <a:latin typeface="Arial" charset="0"/>
            </a:endParaRPr>
          </a:p>
        </p:txBody>
      </p:sp>
      <p:sp>
        <p:nvSpPr>
          <p:cNvPr id="17415" name="Dia számának helye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3B40DAC-25D3-469B-BD68-0A7B008B1B9A}" type="slidenum">
              <a:rPr lang="hu-HU" smtClean="0">
                <a:latin typeface="Arial" charset="0"/>
              </a:rPr>
              <a:pPr/>
              <a:t>6</a:t>
            </a:fld>
            <a:endParaRPr lang="hu-HU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17412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dirty="0" smtClean="0">
                <a:latin typeface="Arial" charset="0"/>
              </a:rPr>
              <a:t>Programozási alapismeretek</a:t>
            </a:r>
          </a:p>
        </p:txBody>
      </p:sp>
      <p:sp>
        <p:nvSpPr>
          <p:cNvPr id="17413" name="Dátum helye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0FAF564-7C3F-4D51-84B1-30F00B8A0574}" type="datetime1">
              <a:rPr lang="hu-HU" smtClean="0">
                <a:latin typeface="Arial" charset="0"/>
              </a:rPr>
              <a:pPr/>
              <a:t>2015.09.03.</a:t>
            </a:fld>
            <a:endParaRPr lang="hu-HU" dirty="0" smtClean="0">
              <a:latin typeface="Arial" charset="0"/>
            </a:endParaRPr>
          </a:p>
        </p:txBody>
      </p:sp>
      <p:sp>
        <p:nvSpPr>
          <p:cNvPr id="17414" name="Élőláb helye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dirty="0" smtClean="0">
                <a:latin typeface="Arial" charset="0"/>
              </a:rPr>
              <a:t>Szlávi - </a:t>
            </a:r>
            <a:r>
              <a:rPr lang="hu-HU" dirty="0" err="1" smtClean="0">
                <a:latin typeface="Arial" charset="0"/>
              </a:rPr>
              <a:t>Zsakó</a:t>
            </a:r>
            <a:endParaRPr lang="hu-HU" dirty="0" smtClean="0">
              <a:latin typeface="Arial" charset="0"/>
            </a:endParaRPr>
          </a:p>
        </p:txBody>
      </p:sp>
      <p:sp>
        <p:nvSpPr>
          <p:cNvPr id="17415" name="Dia számának helye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3B40DAC-25D3-469B-BD68-0A7B008B1B9A}" type="slidenum">
              <a:rPr lang="hu-HU" smtClean="0">
                <a:latin typeface="Arial" charset="0"/>
              </a:rPr>
              <a:pPr/>
              <a:t>7</a:t>
            </a:fld>
            <a:endParaRPr lang="hu-HU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18436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dirty="0" smtClean="0">
                <a:latin typeface="Arial" charset="0"/>
              </a:rPr>
              <a:t>Programozási alapismeretek</a:t>
            </a:r>
          </a:p>
        </p:txBody>
      </p:sp>
      <p:sp>
        <p:nvSpPr>
          <p:cNvPr id="18437" name="Dátum helye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12BAF68D-B466-49D5-88C5-05F35EB1741F}" type="datetime1">
              <a:rPr lang="hu-HU" smtClean="0">
                <a:latin typeface="Arial" charset="0"/>
              </a:rPr>
              <a:pPr/>
              <a:t>2015.09.03.</a:t>
            </a:fld>
            <a:endParaRPr lang="hu-HU" dirty="0" smtClean="0">
              <a:latin typeface="Arial" charset="0"/>
            </a:endParaRPr>
          </a:p>
        </p:txBody>
      </p:sp>
      <p:sp>
        <p:nvSpPr>
          <p:cNvPr id="18438" name="Élőláb helye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dirty="0" smtClean="0">
                <a:latin typeface="Arial" charset="0"/>
              </a:rPr>
              <a:t>Szlávi - </a:t>
            </a:r>
            <a:r>
              <a:rPr lang="hu-HU" dirty="0" err="1" smtClean="0">
                <a:latin typeface="Arial" charset="0"/>
              </a:rPr>
              <a:t>Zsakó</a:t>
            </a:r>
            <a:endParaRPr lang="hu-HU" dirty="0" smtClean="0">
              <a:latin typeface="Arial" charset="0"/>
            </a:endParaRPr>
          </a:p>
        </p:txBody>
      </p:sp>
      <p:sp>
        <p:nvSpPr>
          <p:cNvPr id="18439" name="Dia számának helye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112B5896-DBE9-4737-ABA5-867CCD217FE2}" type="slidenum">
              <a:rPr lang="hu-HU" smtClean="0">
                <a:latin typeface="Arial" charset="0"/>
              </a:rPr>
              <a:pPr/>
              <a:t>8</a:t>
            </a:fld>
            <a:endParaRPr lang="hu-HU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38F7CCD-5955-42D7-928A-CE0CE3A68ABD}" type="datetime1">
              <a:rPr lang="hu-HU" smtClean="0">
                <a:latin typeface="Arial" charset="0"/>
              </a:rPr>
              <a:pPr/>
              <a:t>2015.09.03.</a:t>
            </a:fld>
            <a:endParaRPr lang="hu-HU" dirty="0" smtClean="0">
              <a:latin typeface="Arial" charset="0"/>
            </a:endParaRP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dirty="0" smtClean="0">
                <a:latin typeface="Arial" charset="0"/>
              </a:rPr>
              <a:t>Szlávi - </a:t>
            </a:r>
            <a:r>
              <a:rPr lang="hu-HU" dirty="0" err="1" smtClean="0">
                <a:latin typeface="Arial" charset="0"/>
              </a:rPr>
              <a:t>Zsakó</a:t>
            </a:r>
            <a:endParaRPr lang="hu-HU" dirty="0" smtClean="0">
              <a:latin typeface="Arial" charset="0"/>
            </a:endParaRP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5587200-B1FA-4540-8332-286C5781BF83}" type="slidenum">
              <a:rPr lang="hu-HU" smtClean="0">
                <a:latin typeface="Arial" charset="0"/>
              </a:rPr>
              <a:pPr/>
              <a:t>9</a:t>
            </a:fld>
            <a:endParaRPr lang="hu-HU" smtClean="0">
              <a:latin typeface="Arial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dirty="0" smtClean="0">
                <a:latin typeface="Arial" charset="0"/>
              </a:rPr>
              <a:t>Programozási alapismeretek</a:t>
            </a:r>
          </a:p>
        </p:txBody>
      </p:sp>
      <p:sp>
        <p:nvSpPr>
          <p:cNvPr id="19462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hu-HU" sz="1200" dirty="0">
              <a:latin typeface="Arial" charset="0"/>
            </a:endParaRPr>
          </a:p>
        </p:txBody>
      </p:sp>
      <p:sp>
        <p:nvSpPr>
          <p:cNvPr id="19463" name="Rectangle 6"/>
          <p:cNvSpPr txBox="1">
            <a:spLocks noGrp="1" noChangeArrowheads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dirty="0" smtClean="0">
                <a:latin typeface="Arial" charset="0"/>
              </a:rPr>
              <a:t>Szlávi - </a:t>
            </a:r>
            <a:r>
              <a:rPr lang="hu-HU" sz="1200" dirty="0" err="1" smtClean="0">
                <a:latin typeface="Arial" charset="0"/>
              </a:rPr>
              <a:t>Zsakó</a:t>
            </a:r>
            <a:endParaRPr lang="hu-HU" sz="1200" dirty="0">
              <a:latin typeface="Arial" charset="0"/>
            </a:endParaRPr>
          </a:p>
        </p:txBody>
      </p:sp>
      <p:sp>
        <p:nvSpPr>
          <p:cNvPr id="19464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EA2DBB-4C4E-4EA1-95C7-4F4D8FD6B903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hu-HU" sz="1200">
              <a:latin typeface="Arial" charset="0"/>
            </a:endParaRPr>
          </a:p>
        </p:txBody>
      </p:sp>
      <p:sp>
        <p:nvSpPr>
          <p:cNvPr id="19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digo.inf.elte.hu/~iszcs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ECA3A-22DB-4004-B5B6-8201E91D3E0E}" type="datetime1">
              <a:rPr lang="en-US" smtClean="0"/>
              <a:pPr>
                <a:defRPr/>
              </a:pPr>
              <a:t>9/3/2015</a:t>
            </a:fld>
            <a:r>
              <a:rPr lang="en-US" smtClean="0"/>
              <a:t>2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1720" y="6248400"/>
            <a:ext cx="511256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dirty="0" smtClean="0"/>
              <a:t>Pap Gáborné - Horváth Gyula - Szlávi Péter - </a:t>
            </a:r>
            <a:r>
              <a:rPr lang="hu-HU" dirty="0" err="1" smtClean="0"/>
              <a:t>Zsakó</a:t>
            </a:r>
            <a:r>
              <a:rPr lang="hu-HU" dirty="0" smtClean="0"/>
              <a:t> László: Programozási alapismeretek</a:t>
            </a:r>
            <a:endParaRPr lang="hu-H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AA3B3-44EA-4BC8-870B-7EC0E687551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8002878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hlinkClick r:id="rId2"/>
          </p:cNvPr>
          <p:cNvSpPr>
            <a:spLocks noChangeArrowheads="1"/>
          </p:cNvSpPr>
          <p:nvPr userDrawn="1"/>
        </p:nvSpPr>
        <p:spPr bwMode="auto">
          <a:xfrm>
            <a:off x="107950" y="44450"/>
            <a:ext cx="576263" cy="633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ELTE</a:t>
            </a:r>
          </a:p>
        </p:txBody>
      </p:sp>
      <p:pic>
        <p:nvPicPr>
          <p:cNvPr id="5" name="Picture 27" descr="BD10308_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 descr="cimerr2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0"/>
            <a:ext cx="1357312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 descr="Photograph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313"/>
            <a:ext cx="2379663" cy="292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6" descr="Photograph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3250"/>
            <a:ext cx="2357438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 descr="BD10308_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1285875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Pap </a:t>
            </a:r>
            <a:r>
              <a:rPr lang="en-US" dirty="0" err="1" smtClean="0"/>
              <a:t>Gáborné</a:t>
            </a:r>
            <a:r>
              <a:rPr lang="en-US" dirty="0" smtClean="0"/>
              <a:t> - </a:t>
            </a:r>
            <a:r>
              <a:rPr lang="en-US" dirty="0" err="1" smtClean="0"/>
              <a:t>Horváth</a:t>
            </a:r>
            <a:r>
              <a:rPr lang="en-US" dirty="0" smtClean="0"/>
              <a:t> </a:t>
            </a:r>
            <a:r>
              <a:rPr lang="en-US" dirty="0" err="1" smtClean="0"/>
              <a:t>Gyula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</a:t>
            </a:r>
            <a:r>
              <a:rPr lang="en-US" dirty="0" err="1" smtClean="0"/>
              <a:t>Péter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 </a:t>
            </a:r>
            <a:r>
              <a:rPr lang="en-US" dirty="0" err="1" smtClean="0"/>
              <a:t>László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en-US" dirty="0" err="1" smtClean="0"/>
              <a:t>alapismeretek</a:t>
            </a:r>
            <a:endParaRPr lang="en-US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F7D13-E949-42E6-8903-594BB9E740DF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D1255-DC4C-4B98-8FDA-DA9569FB7B0C}" type="datetime1">
              <a:rPr lang="en-US" smtClean="0"/>
              <a:pPr>
                <a:defRPr/>
              </a:pPr>
              <a:t>9/3/2015</a:t>
            </a:fld>
            <a:r>
              <a:rPr lang="en-US" smtClean="0"/>
              <a:t>200</a:t>
            </a:r>
            <a:r>
              <a:rPr lang="hu-HU"/>
              <a:t>8</a:t>
            </a:r>
            <a:r>
              <a:rPr lang="en-US"/>
              <a:t>.</a:t>
            </a:r>
            <a:r>
              <a:rPr lang="hu-HU"/>
              <a:t>01</a:t>
            </a:r>
            <a:r>
              <a:rPr lang="en-US"/>
              <a:t>.</a:t>
            </a:r>
            <a:r>
              <a:rPr lang="hu-HU"/>
              <a:t>30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5595599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ELTE"/>
          <p:cNvPicPr>
            <a:picLocks noChangeAspect="1" noChangeArrowheads="1"/>
          </p:cNvPicPr>
          <p:nvPr/>
        </p:nvPicPr>
        <p:blipFill>
          <a:blip r:embed="rId3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cimerr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3150" y="85725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  <a:r>
              <a:rPr lang="hu-HU" smtClean="0"/>
              <a:t/>
            </a:r>
            <a:br>
              <a:rPr lang="hu-HU" smtClean="0"/>
            </a:br>
            <a:endParaRPr lang="en-US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1846DA01-A0C2-4CE1-9F91-FDFE4D6A2403}" type="datetime1">
              <a:rPr lang="en-US" smtClean="0"/>
              <a:pPr>
                <a:defRPr/>
              </a:pPr>
              <a:t>9/3/2015</a:t>
            </a:fld>
            <a:r>
              <a:rPr lang="en-US" smtClean="0"/>
              <a:t>200</a:t>
            </a:r>
            <a:r>
              <a:rPr lang="hu-HU"/>
              <a:t>7</a:t>
            </a:r>
            <a:r>
              <a:rPr lang="en-US"/>
              <a:t>.</a:t>
            </a:r>
            <a:r>
              <a:rPr lang="hu-HU"/>
              <a:t>09</a:t>
            </a:r>
            <a:r>
              <a:rPr lang="en-US"/>
              <a:t>.</a:t>
            </a:r>
            <a:r>
              <a:rPr lang="hu-HU"/>
              <a:t>28</a:t>
            </a:r>
            <a:r>
              <a:rPr lang="en-US"/>
              <a:t>.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hu-HU" dirty="0" smtClean="0"/>
              <a:t>Pap Gáborné - Horváth Gyula - Szlávi Péter - </a:t>
            </a:r>
            <a:r>
              <a:rPr lang="hu-HU" dirty="0" err="1" smtClean="0"/>
              <a:t>Zsakó</a:t>
            </a:r>
            <a:r>
              <a:rPr lang="hu-HU" dirty="0" smtClean="0"/>
              <a:t> László: Programozási alapismeretek</a:t>
            </a:r>
            <a:endParaRPr lang="hu-HU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84A033C7-45AB-4BCB-985E-01A17725CF2B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pic>
        <p:nvPicPr>
          <p:cNvPr id="1033" name="Picture 7" descr="ELTE"/>
          <p:cNvPicPr>
            <a:picLocks noChangeAspect="1" noChangeArrowheads="1"/>
          </p:cNvPicPr>
          <p:nvPr/>
        </p:nvPicPr>
        <p:blipFill>
          <a:blip r:embed="rId3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 descr="cimerr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</p:sldLayoutIdLst>
  <p:transition spd="slow"/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3150" y="85725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  <a:r>
              <a:rPr lang="hu-HU" smtClean="0"/>
              <a:t/>
            </a:r>
            <a:br>
              <a:rPr lang="hu-HU" smtClean="0"/>
            </a:br>
            <a:endParaRPr lang="en-US" smtClean="0"/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760" y="6565900"/>
            <a:ext cx="5184577" cy="2921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dirty="0" smtClean="0"/>
              <a:t>Pap </a:t>
            </a:r>
            <a:r>
              <a:rPr lang="en-US" dirty="0" err="1" smtClean="0"/>
              <a:t>Gáborné</a:t>
            </a:r>
            <a:r>
              <a:rPr lang="en-US" dirty="0" smtClean="0"/>
              <a:t> - </a:t>
            </a:r>
            <a:r>
              <a:rPr lang="en-US" dirty="0" err="1" smtClean="0"/>
              <a:t>Horváth</a:t>
            </a:r>
            <a:r>
              <a:rPr lang="en-US" dirty="0" smtClean="0"/>
              <a:t> </a:t>
            </a:r>
            <a:r>
              <a:rPr lang="en-US" dirty="0" err="1" smtClean="0"/>
              <a:t>Gyula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</a:t>
            </a:r>
            <a:r>
              <a:rPr lang="en-US" dirty="0" err="1" smtClean="0"/>
              <a:t>Péter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 </a:t>
            </a:r>
            <a:r>
              <a:rPr lang="en-US" dirty="0" err="1" smtClean="0"/>
              <a:t>László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en-US" dirty="0" err="1" smtClean="0"/>
              <a:t>alapismeretek</a:t>
            </a:r>
            <a:endParaRPr lang="en-US" dirty="0"/>
          </a:p>
        </p:txBody>
      </p:sp>
      <p:sp>
        <p:nvSpPr>
          <p:cNvPr id="1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188" y="6565900"/>
            <a:ext cx="1370012" cy="2921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F4B9E1D5-C890-4675-AB97-BDD947046C1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18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225" y="6445250"/>
            <a:ext cx="2266950" cy="4127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DE3D2797-E7EB-48FA-9B53-0D131B1B00E1}" type="datetime1">
              <a:rPr lang="en-US" smtClean="0"/>
              <a:pPr>
                <a:defRPr/>
              </a:pPr>
              <a:t>9/3/2015</a:t>
            </a:fld>
            <a:r>
              <a:rPr lang="en-US" smtClean="0"/>
              <a:t>200</a:t>
            </a:r>
            <a:r>
              <a:rPr lang="hu-HU"/>
              <a:t>8</a:t>
            </a:r>
            <a:r>
              <a:rPr lang="en-US"/>
              <a:t>.</a:t>
            </a:r>
            <a:r>
              <a:rPr lang="hu-HU"/>
              <a:t>01</a:t>
            </a:r>
            <a:r>
              <a:rPr lang="en-US"/>
              <a:t>.</a:t>
            </a:r>
            <a:r>
              <a:rPr lang="hu-HU"/>
              <a:t>30</a:t>
            </a:r>
            <a:r>
              <a:rPr lang="en-US"/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</p:sldLayoutIdLst>
  <p:transition spd="slow"/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rogalap.elte.h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zsako@caesar.elte.hu" TargetMode="External"/><Relationship Id="rId4" Type="http://schemas.openxmlformats.org/officeDocument/2006/relationships/hyperlink" Target="mailto:szlavip@elte.h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rogalap.elte.h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rogalap.elte.hu/?Sz%C3%A1monk%C3%A9r%C3%A9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rogalap.elte.hu/downloads/seged/eTananya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28625" y="1700212"/>
            <a:ext cx="8429625" cy="4465091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xtLst/>
        </p:spPr>
        <p:txBody>
          <a:bodyPr anchor="ctr"/>
          <a:lstStyle/>
          <a:p>
            <a:pPr indent="12700" algn="ctr" eaLnBrk="1" hangingPunct="1">
              <a:lnSpc>
                <a:spcPct val="140000"/>
              </a:lnSpc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hu-HU" sz="3600" dirty="0">
                <a:latin typeface="+mj-lt"/>
              </a:rPr>
              <a:t>Programozási alapismeretek</a:t>
            </a:r>
            <a:r>
              <a:rPr lang="hu-HU" sz="3200" dirty="0">
                <a:latin typeface="+mj-lt"/>
              </a:rPr>
              <a:t/>
            </a:r>
            <a:br>
              <a:rPr lang="hu-HU" sz="3200" dirty="0">
                <a:latin typeface="+mj-lt"/>
              </a:rPr>
            </a:br>
            <a:r>
              <a:rPr lang="hu-HU" sz="3200" dirty="0">
                <a:latin typeface="+mj-lt"/>
                <a:hlinkClick r:id="rId3"/>
              </a:rPr>
              <a:t>http://progalap.elte.hu/</a:t>
            </a:r>
            <a:endParaRPr lang="hu-HU" sz="3200" dirty="0">
              <a:latin typeface="+mj-lt"/>
            </a:endParaRPr>
          </a:p>
          <a:p>
            <a:pPr indent="12700" algn="ctr" eaLnBrk="1" hangingPunct="1">
              <a:lnSpc>
                <a:spcPct val="140000"/>
              </a:lnSpc>
              <a:spcAft>
                <a:spcPct val="40000"/>
              </a:spcAft>
              <a:buNone/>
              <a:defRPr/>
            </a:pPr>
            <a:r>
              <a:rPr lang="hu-HU" sz="3200" dirty="0" smtClean="0">
                <a:latin typeface="+mj-lt"/>
              </a:rPr>
              <a:t>Pap Gáborné </a:t>
            </a:r>
            <a:r>
              <a:rPr lang="hu-HU" sz="3200" dirty="0" smtClean="0"/>
              <a:t>– </a:t>
            </a:r>
            <a:r>
              <a:rPr lang="hu-HU" sz="3200" dirty="0" smtClean="0">
                <a:latin typeface="+mj-lt"/>
              </a:rPr>
              <a:t>Horváth Gyula </a:t>
            </a:r>
            <a:br>
              <a:rPr lang="hu-HU" sz="3200" dirty="0" smtClean="0">
                <a:latin typeface="+mj-lt"/>
              </a:rPr>
            </a:br>
            <a:r>
              <a:rPr lang="hu-HU" sz="3200" dirty="0" smtClean="0">
                <a:latin typeface="+mj-lt"/>
              </a:rPr>
              <a:t>Szlávi </a:t>
            </a:r>
            <a:r>
              <a:rPr lang="hu-HU" sz="3200" dirty="0">
                <a:latin typeface="+mj-lt"/>
              </a:rPr>
              <a:t>Péter </a:t>
            </a:r>
            <a:r>
              <a:rPr lang="hu-HU" sz="3200" dirty="0" smtClean="0">
                <a:latin typeface="+mj-lt"/>
              </a:rPr>
              <a:t>– </a:t>
            </a:r>
            <a:r>
              <a:rPr lang="hu-HU" sz="3200" dirty="0">
                <a:latin typeface="+mj-lt"/>
              </a:rPr>
              <a:t>Zsakó László</a:t>
            </a:r>
            <a:br>
              <a:rPr lang="hu-HU" sz="3200" dirty="0">
                <a:latin typeface="+mj-lt"/>
              </a:rPr>
            </a:br>
            <a:r>
              <a:rPr lang="hu-HU" sz="3200" dirty="0">
                <a:latin typeface="+mj-lt"/>
              </a:rPr>
              <a:t>Média- és Oktatásinformatika Tanszék</a:t>
            </a:r>
            <a:br>
              <a:rPr lang="hu-HU" sz="3200" dirty="0">
                <a:latin typeface="+mj-lt"/>
              </a:rPr>
            </a:br>
            <a:r>
              <a:rPr lang="hu-HU" sz="3200" dirty="0">
                <a:latin typeface="+mj-lt"/>
                <a:hlinkClick r:id="rId4"/>
              </a:rPr>
              <a:t>szlavip@</a:t>
            </a:r>
            <a:r>
              <a:rPr lang="hu-HU" sz="3200" dirty="0" err="1">
                <a:latin typeface="+mj-lt"/>
                <a:hlinkClick r:id="rId4"/>
              </a:rPr>
              <a:t>elte.hu</a:t>
            </a:r>
            <a:r>
              <a:rPr lang="hu-HU" sz="3200" dirty="0">
                <a:latin typeface="+mj-lt"/>
              </a:rPr>
              <a:t> – </a:t>
            </a:r>
            <a:r>
              <a:rPr lang="hu-HU" sz="3200" dirty="0" err="1" smtClean="0">
                <a:latin typeface="+mj-lt"/>
                <a:hlinkClick r:id="rId5"/>
              </a:rPr>
              <a:t>zsako</a:t>
            </a:r>
            <a:r>
              <a:rPr lang="hu-HU" sz="3200" dirty="0" smtClean="0">
                <a:latin typeface="+mj-lt"/>
                <a:hlinkClick r:id="rId5"/>
              </a:rPr>
              <a:t>@</a:t>
            </a:r>
            <a:r>
              <a:rPr lang="hu-HU" sz="3200" dirty="0" err="1" smtClean="0">
                <a:latin typeface="+mj-lt"/>
                <a:hlinkClick r:id="rId5"/>
              </a:rPr>
              <a:t>caesar.elte.hu</a:t>
            </a:r>
            <a:endParaRPr lang="hu-HU" sz="3200" dirty="0"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11413" y="188913"/>
            <a:ext cx="5327650" cy="1111250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hu-HU" sz="4000" smtClean="0">
                <a:latin typeface="Garamond" pitchFamily="18" charset="0"/>
              </a:rPr>
              <a:t>Programozási alap-ismeretek: célkitűzés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410742"/>
            <a:ext cx="3380680" cy="4754562"/>
          </a:xfrm>
        </p:spPr>
        <p:txBody>
          <a:bodyPr/>
          <a:lstStyle/>
          <a:p>
            <a:pPr marL="36000" indent="-457200">
              <a:lnSpc>
                <a:spcPct val="90000"/>
              </a:lnSpc>
              <a:buFont typeface="Wingdings" pitchFamily="2" charset="2"/>
              <a:buNone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T</a:t>
            </a:r>
            <a:r>
              <a:rPr lang="en-GB" sz="2400" i="1" dirty="0" smtClean="0">
                <a:latin typeface="Gabriola" pitchFamily="82" charset="0"/>
              </a:rPr>
              <a:t>eaching a Machine</a:t>
            </a:r>
          </a:p>
          <a:p>
            <a:pPr marL="252000" indent="-252000">
              <a:lnSpc>
                <a:spcPts val="2600"/>
              </a:lnSpc>
              <a:spcBef>
                <a:spcPts val="1200"/>
              </a:spcBef>
              <a:tabLst>
                <a:tab pos="176213" algn="l"/>
              </a:tabLst>
            </a:pPr>
            <a:r>
              <a:rPr lang="en-GB" sz="2400" i="1" dirty="0" smtClean="0">
                <a:latin typeface="Gabriola" pitchFamily="82" charset="0"/>
              </a:rPr>
              <a:t>If you want to learn something, teach it.</a:t>
            </a:r>
          </a:p>
          <a:p>
            <a:pPr marL="252000" indent="-252000">
              <a:lnSpc>
                <a:spcPts val="2600"/>
              </a:lnSpc>
              <a:spcBef>
                <a:spcPts val="1200"/>
              </a:spcBef>
              <a:tabLst>
                <a:tab pos="176213" algn="l"/>
              </a:tabLst>
            </a:pPr>
            <a:r>
              <a:rPr lang="en-GB" sz="2400" i="1" dirty="0" smtClean="0">
                <a:latin typeface="Gabriola" pitchFamily="82" charset="0"/>
              </a:rPr>
              <a:t>You are successful if people understand. </a:t>
            </a:r>
          </a:p>
          <a:p>
            <a:pPr marL="252000" indent="-252000">
              <a:lnSpc>
                <a:spcPts val="2600"/>
              </a:lnSpc>
              <a:spcBef>
                <a:spcPts val="1200"/>
              </a:spcBef>
              <a:tabLst>
                <a:tab pos="176213" algn="l"/>
              </a:tabLst>
            </a:pPr>
            <a:r>
              <a:rPr lang="en-GB" sz="2400" i="1" dirty="0" smtClean="0">
                <a:latin typeface="Gabriola" pitchFamily="82" charset="0"/>
              </a:rPr>
              <a:t>They may say they understand even if they don</a:t>
            </a:r>
            <a:r>
              <a:rPr lang="hu-HU" sz="2400" i="1" dirty="0" smtClean="0">
                <a:latin typeface="Gabriola" pitchFamily="82" charset="0"/>
              </a:rPr>
              <a:t>’</a:t>
            </a:r>
            <a:r>
              <a:rPr lang="en-GB" sz="2400" i="1" dirty="0" smtClean="0">
                <a:latin typeface="Gabriola" pitchFamily="82" charset="0"/>
              </a:rPr>
              <a:t>t.</a:t>
            </a:r>
          </a:p>
          <a:p>
            <a:pPr marL="252000" indent="-252000">
              <a:lnSpc>
                <a:spcPts val="2600"/>
              </a:lnSpc>
              <a:spcBef>
                <a:spcPts val="1200"/>
              </a:spcBef>
              <a:tabLst>
                <a:tab pos="176213" algn="l"/>
              </a:tabLst>
            </a:pPr>
            <a:r>
              <a:rPr lang="en-GB" sz="2400" i="1" dirty="0" smtClean="0">
                <a:latin typeface="Gabriola" pitchFamily="82" charset="0"/>
              </a:rPr>
              <a:t>The ultimate test if you are doing well is to teach it to a machine!</a:t>
            </a: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1500" y="1484313"/>
            <a:ext cx="3195638" cy="2359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723830" y="4005263"/>
            <a:ext cx="3168650" cy="136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None/>
            </a:pPr>
            <a:r>
              <a:rPr lang="en-GB" sz="2400" i="1" dirty="0" smtClean="0">
                <a:latin typeface="Gabriola" pitchFamily="82" charset="0"/>
              </a:rPr>
              <a:t>Don Knuth</a:t>
            </a:r>
            <a:r>
              <a:rPr lang="en-GB" sz="2400" dirty="0" smtClean="0"/>
              <a:t>,  </a:t>
            </a:r>
            <a:br>
              <a:rPr lang="en-GB" sz="2400" dirty="0" smtClean="0"/>
            </a:br>
            <a:r>
              <a:rPr lang="en-GB" sz="1600" dirty="0" smtClean="0"/>
              <a:t>14</a:t>
            </a:r>
            <a:r>
              <a:rPr lang="en-GB" sz="1600" baseline="30000" dirty="0" smtClean="0"/>
              <a:t>th</a:t>
            </a:r>
            <a:r>
              <a:rPr lang="en-GB" sz="1600" dirty="0" smtClean="0"/>
              <a:t> January 2012, ETH</a:t>
            </a:r>
          </a:p>
          <a:p>
            <a:pPr algn="r">
              <a:buFont typeface="Wingdings" pitchFamily="2" charset="2"/>
              <a:buNone/>
            </a:pPr>
            <a:r>
              <a:rPr lang="en-GB" sz="1600" dirty="0" smtClean="0"/>
              <a:t>Swiss Olympiad in Informatics</a:t>
            </a:r>
            <a:endParaRPr lang="en-GB" sz="1600" dirty="0">
              <a:latin typeface="Arial" charset="0"/>
            </a:endParaRP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DF7D13-E949-42E6-8903-594BB9E740DF}" type="slidenum">
              <a:rPr lang="hu-HU" smtClean="0"/>
              <a:pPr>
                <a:defRPr/>
              </a:pPr>
              <a:t>2</a:t>
            </a:fld>
            <a:endParaRPr lang="hu-HU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Pap Gáborné - Horváth Gyula - Szlávi Péter - Zsakó László: Programozási alapismeretek</a:t>
            </a:r>
            <a:endParaRPr lang="en-US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quarter" idx="12"/>
          </p:nvPr>
        </p:nvSpPr>
        <p:spPr>
          <a:xfrm>
            <a:off x="22225" y="6597352"/>
            <a:ext cx="2266950" cy="26064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BD6FF1E-B03E-42F6-8175-1F0DCBC9C994}" type="datetime1">
              <a:rPr lang="hu-HU" sz="1000" smtClean="0">
                <a:solidFill>
                  <a:schemeClr val="tx1"/>
                </a:solidFill>
              </a:rPr>
              <a:pPr/>
              <a:t>2015.09.03.</a:t>
            </a:fld>
            <a:endParaRPr lang="hu-HU" sz="1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11413" y="188913"/>
            <a:ext cx="5327650" cy="1111250"/>
          </a:xfrm>
        </p:spPr>
        <p:txBody>
          <a:bodyPr/>
          <a:lstStyle/>
          <a:p>
            <a:r>
              <a:rPr lang="hu-HU" sz="4000" dirty="0" smtClean="0">
                <a:latin typeface="Garamond" pitchFamily="18" charset="0"/>
              </a:rPr>
              <a:t>Programozási alap-ismeretek: célkitűzések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sz="2100" dirty="0" err="1" smtClean="0">
                <a:latin typeface="Garamond" pitchFamily="18" charset="0"/>
              </a:rPr>
              <a:t>Problémamegoldási</a:t>
            </a:r>
            <a:r>
              <a:rPr lang="hu-HU" sz="2100" dirty="0" smtClean="0">
                <a:latin typeface="Garamond" pitchFamily="18" charset="0"/>
              </a:rPr>
              <a:t> stratégiák, az informatikai problémamegoldás alapjai. </a:t>
            </a:r>
          </a:p>
          <a:p>
            <a:pPr>
              <a:lnSpc>
                <a:spcPct val="90000"/>
              </a:lnSpc>
            </a:pPr>
            <a:r>
              <a:rPr lang="hu-HU" sz="2100" dirty="0" smtClean="0">
                <a:latin typeface="Garamond" pitchFamily="18" charset="0"/>
              </a:rPr>
              <a:t>A problémák megoldásához szükséges informatikai eszközök és módszerek. </a:t>
            </a:r>
          </a:p>
          <a:p>
            <a:pPr>
              <a:lnSpc>
                <a:spcPct val="90000"/>
              </a:lnSpc>
            </a:pPr>
            <a:r>
              <a:rPr lang="hu-HU" sz="2100" dirty="0" smtClean="0">
                <a:latin typeface="Garamond" pitchFamily="18" charset="0"/>
              </a:rPr>
              <a:t>Programkészítési elvek. Algoritmikus struktúrák és adattípusok.</a:t>
            </a:r>
          </a:p>
          <a:p>
            <a:pPr>
              <a:lnSpc>
                <a:spcPct val="90000"/>
              </a:lnSpc>
            </a:pPr>
            <a:r>
              <a:rPr lang="hu-HU" sz="2100" dirty="0" smtClean="0">
                <a:latin typeface="Garamond" pitchFamily="18" charset="0"/>
              </a:rPr>
              <a:t>Konstans, változó, típus fogalma.</a:t>
            </a:r>
          </a:p>
          <a:p>
            <a:pPr>
              <a:lnSpc>
                <a:spcPct val="90000"/>
              </a:lnSpc>
            </a:pPr>
            <a:r>
              <a:rPr lang="hu-HU" sz="2100" dirty="0" smtClean="0">
                <a:latin typeface="Garamond" pitchFamily="18" charset="0"/>
              </a:rPr>
              <a:t>Elemi algoritmusok típusfeladatokra. Összegzés, eldöntés, keresés, számlálás, maximum-kiválasztás, kiválogatás, rendezések.</a:t>
            </a:r>
          </a:p>
          <a:p>
            <a:pPr>
              <a:lnSpc>
                <a:spcPct val="90000"/>
              </a:lnSpc>
            </a:pPr>
            <a:r>
              <a:rPr lang="hu-HU" sz="2100" dirty="0" smtClean="0">
                <a:latin typeface="Garamond" pitchFamily="18" charset="0"/>
              </a:rPr>
              <a:t>A C++ programozási nyelv alapvető elemei </a:t>
            </a:r>
          </a:p>
          <a:p>
            <a:pPr>
              <a:lnSpc>
                <a:spcPct val="90000"/>
              </a:lnSpc>
            </a:pPr>
            <a:r>
              <a:rPr lang="hu-HU" sz="2100" dirty="0" smtClean="0">
                <a:latin typeface="Garamond" pitchFamily="18" charset="0"/>
              </a:rPr>
              <a:t>A </a:t>
            </a:r>
            <a:r>
              <a:rPr lang="hu-HU" sz="2100" dirty="0" err="1" smtClean="0">
                <a:latin typeface="Garamond" pitchFamily="18" charset="0"/>
              </a:rPr>
              <a:t>Code</a:t>
            </a:r>
            <a:r>
              <a:rPr lang="hu-HU" sz="2100" dirty="0" smtClean="0">
                <a:latin typeface="Garamond" pitchFamily="18" charset="0"/>
              </a:rPr>
              <a:t>::</a:t>
            </a:r>
            <a:r>
              <a:rPr lang="hu-HU" sz="2100" dirty="0" err="1" smtClean="0">
                <a:latin typeface="Garamond" pitchFamily="18" charset="0"/>
              </a:rPr>
              <a:t>Blocks</a:t>
            </a:r>
            <a:r>
              <a:rPr lang="hu-HU" sz="2100" dirty="0" smtClean="0">
                <a:latin typeface="Garamond" pitchFamily="18" charset="0"/>
              </a:rPr>
              <a:t> programfejlesztői környezet, szerkesztés, fordítás, futtatás.</a:t>
            </a:r>
          </a:p>
          <a:p>
            <a:pPr>
              <a:lnSpc>
                <a:spcPct val="90000"/>
              </a:lnSpc>
            </a:pPr>
            <a:r>
              <a:rPr lang="hu-HU" sz="2100" dirty="0" smtClean="0">
                <a:latin typeface="Garamond" pitchFamily="18" charset="0"/>
              </a:rPr>
              <a:t>A programkészítés, mint termék előállítási folyamat.</a:t>
            </a:r>
          </a:p>
          <a:p>
            <a:pPr>
              <a:lnSpc>
                <a:spcPct val="90000"/>
              </a:lnSpc>
            </a:pPr>
            <a:r>
              <a:rPr lang="hu-HU" sz="2100" dirty="0" smtClean="0">
                <a:latin typeface="Garamond" pitchFamily="18" charset="0"/>
              </a:rPr>
              <a:t>Alapvető tesztelési, hibakeresési módszerek.</a:t>
            </a:r>
          </a:p>
        </p:txBody>
      </p:sp>
      <p:sp>
        <p:nvSpPr>
          <p:cNvPr id="6" name="Szövegdoboz 5">
            <a:hlinkClick r:id="rId3"/>
          </p:cNvPr>
          <p:cNvSpPr txBox="1"/>
          <p:nvPr/>
        </p:nvSpPr>
        <p:spPr>
          <a:xfrm rot="19112164">
            <a:off x="3033915" y="2888389"/>
            <a:ext cx="4104456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Lásd a kurzus </a:t>
            </a: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honlapján</a:t>
            </a: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algn="ctr">
              <a:buNone/>
            </a:pP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későbbieket is!</a:t>
            </a:r>
            <a:endParaRPr lang="hu-HU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0"/>
          </p:nvPr>
        </p:nvSpPr>
        <p:spPr>
          <a:xfrm>
            <a:off x="3203575" y="6565900"/>
            <a:ext cx="4968825" cy="2921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Pap </a:t>
            </a:r>
            <a:r>
              <a:rPr lang="en-US" dirty="0" err="1" smtClean="0"/>
              <a:t>Gáborné</a:t>
            </a:r>
            <a:r>
              <a:rPr lang="en-US" dirty="0" smtClean="0"/>
              <a:t> - </a:t>
            </a:r>
            <a:r>
              <a:rPr lang="en-US" dirty="0" err="1" smtClean="0"/>
              <a:t>Horváth</a:t>
            </a:r>
            <a:r>
              <a:rPr lang="en-US" dirty="0" smtClean="0"/>
              <a:t> </a:t>
            </a:r>
            <a:r>
              <a:rPr lang="en-US" dirty="0" err="1" smtClean="0"/>
              <a:t>Gyula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</a:t>
            </a:r>
            <a:r>
              <a:rPr lang="en-US" dirty="0" err="1" smtClean="0"/>
              <a:t>Péter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 </a:t>
            </a:r>
            <a:r>
              <a:rPr lang="en-US" dirty="0" err="1" smtClean="0"/>
              <a:t>László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en-US" dirty="0" err="1" smtClean="0"/>
              <a:t>alapismeretek</a:t>
            </a:r>
            <a:endParaRPr lang="en-US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DF7D13-E949-42E6-8903-594BB9E740DF}" type="slidenum">
              <a:rPr lang="hu-HU" smtClean="0"/>
              <a:pPr>
                <a:defRPr/>
              </a:pPr>
              <a:t>3</a:t>
            </a:fld>
            <a:endParaRPr lang="hu-HU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dt" sz="quarter" idx="12"/>
          </p:nvPr>
        </p:nvSpPr>
        <p:spPr>
          <a:xfrm>
            <a:off x="22225" y="6597352"/>
            <a:ext cx="2266950" cy="26064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BD6FF1E-B03E-42F6-8175-1F0DCBC9C994}" type="datetime1">
              <a:rPr lang="hu-HU" sz="1000" smtClean="0">
                <a:solidFill>
                  <a:schemeClr val="tx1"/>
                </a:solidFill>
              </a:rPr>
              <a:pPr/>
              <a:t>2015.09.03.</a:t>
            </a:fld>
            <a:endParaRPr lang="hu-HU" sz="1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Programozási alap-ismeretek: jegy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41438"/>
            <a:ext cx="6800850" cy="4754562"/>
          </a:xfrm>
        </p:spPr>
        <p:txBody>
          <a:bodyPr/>
          <a:lstStyle/>
          <a:p>
            <a:pPr marL="88900" indent="3175"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Követelmények</a:t>
            </a:r>
            <a:r>
              <a:rPr lang="hu-HU" dirty="0" smtClean="0">
                <a:latin typeface="Garamond" pitchFamily="18" charset="0"/>
              </a:rPr>
              <a:t> </a:t>
            </a:r>
          </a:p>
          <a:p>
            <a:pPr marL="441325" indent="-349250">
              <a:buSzTx/>
              <a:buFont typeface="Wingdings" pitchFamily="2" charset="2"/>
              <a:buAutoNum type="alphaUcPeriod"/>
            </a:pPr>
            <a:r>
              <a:rPr lang="hu-HU" sz="2400" dirty="0" smtClean="0">
                <a:latin typeface="Garamond" pitchFamily="18" charset="0"/>
              </a:rPr>
              <a:t>csoport ZH: </a:t>
            </a:r>
            <a:r>
              <a:rPr lang="hu-HU" sz="2000" dirty="0" smtClean="0">
                <a:latin typeface="Garamond" pitchFamily="18" charset="0"/>
              </a:rPr>
              <a:t>Algoritmizálás (specifikáció→algoritmus)</a:t>
            </a:r>
          </a:p>
          <a:p>
            <a:pPr marL="441325" indent="-349250">
              <a:buSzTx/>
              <a:buFont typeface="Wingdings" pitchFamily="2" charset="2"/>
              <a:buAutoNum type="alphaUcPeriod"/>
            </a:pPr>
            <a:r>
              <a:rPr lang="hu-HU" sz="2400" dirty="0">
                <a:latin typeface="Garamond" pitchFamily="18" charset="0"/>
              </a:rPr>
              <a:t>csoport</a:t>
            </a:r>
            <a:r>
              <a:rPr lang="hu-HU" sz="2800" dirty="0">
                <a:latin typeface="Garamond" pitchFamily="18" charset="0"/>
              </a:rPr>
              <a:t> </a:t>
            </a:r>
            <a:r>
              <a:rPr lang="hu-HU" sz="2400" dirty="0">
                <a:latin typeface="Garamond" pitchFamily="18" charset="0"/>
              </a:rPr>
              <a:t>ZH: </a:t>
            </a:r>
            <a:r>
              <a:rPr lang="hu-HU" sz="2000" dirty="0">
                <a:latin typeface="Garamond" pitchFamily="18" charset="0"/>
              </a:rPr>
              <a:t>Kódolás</a:t>
            </a:r>
            <a:r>
              <a:rPr lang="hu-HU" sz="2400" dirty="0">
                <a:latin typeface="Garamond" pitchFamily="18" charset="0"/>
              </a:rPr>
              <a:t> </a:t>
            </a:r>
            <a:r>
              <a:rPr lang="hu-HU" sz="2000" dirty="0">
                <a:latin typeface="Garamond" pitchFamily="18" charset="0"/>
              </a:rPr>
              <a:t>(specifikáció+algoritmus→kód) </a:t>
            </a:r>
            <a:r>
              <a:rPr lang="hu-HU" sz="2000" dirty="0" smtClean="0">
                <a:latin typeface="Garamond" pitchFamily="18" charset="0"/>
              </a:rPr>
              <a:t/>
            </a:r>
            <a:br>
              <a:rPr lang="hu-HU" sz="2000" dirty="0" smtClean="0">
                <a:latin typeface="Garamond" pitchFamily="18" charset="0"/>
              </a:rPr>
            </a:br>
            <a:r>
              <a:rPr lang="hu-HU" sz="2000" dirty="0" smtClean="0">
                <a:latin typeface="Garamond" pitchFamily="18" charset="0"/>
              </a:rPr>
              <a:t>– számítógép </a:t>
            </a:r>
            <a:r>
              <a:rPr lang="hu-HU" sz="2000" dirty="0">
                <a:latin typeface="Garamond" pitchFamily="18" charset="0"/>
              </a:rPr>
              <a:t>mellett</a:t>
            </a:r>
          </a:p>
          <a:p>
            <a:pPr marL="441325" indent="-349250">
              <a:buSzTx/>
              <a:buFont typeface="Wingdings" pitchFamily="2" charset="2"/>
              <a:buAutoNum type="alphaUcPeriod"/>
            </a:pPr>
            <a:r>
              <a:rPr lang="hu-HU" sz="2400" dirty="0" smtClean="0">
                <a:latin typeface="Garamond" pitchFamily="18" charset="0"/>
              </a:rPr>
              <a:t>évfolyam ZH: </a:t>
            </a:r>
            <a:r>
              <a:rPr lang="hu-HU" sz="2000" dirty="0" smtClean="0">
                <a:latin typeface="Garamond" pitchFamily="18" charset="0"/>
              </a:rPr>
              <a:t>komplex feladat megoldása </a:t>
            </a:r>
            <a:br>
              <a:rPr lang="hu-HU" sz="2000" dirty="0" smtClean="0">
                <a:latin typeface="Garamond" pitchFamily="18" charset="0"/>
              </a:rPr>
            </a:br>
            <a:r>
              <a:rPr lang="hu-HU" sz="2000" dirty="0" smtClean="0">
                <a:latin typeface="Garamond" pitchFamily="18" charset="0"/>
              </a:rPr>
              <a:t>– számítógép mellett</a:t>
            </a:r>
          </a:p>
          <a:p>
            <a:pPr marL="88900" indent="3175">
              <a:buSzTx/>
              <a:buFont typeface="Wingdings" pitchFamily="2" charset="2"/>
              <a:buAutoNum type="alphaUcPeriod"/>
            </a:pPr>
            <a:r>
              <a:rPr lang="hu-HU" sz="2400" dirty="0" smtClean="0">
                <a:latin typeface="Garamond" pitchFamily="18" charset="0"/>
              </a:rPr>
              <a:t> beadandó feladat</a:t>
            </a:r>
          </a:p>
          <a:p>
            <a:pPr marL="88900" indent="3175">
              <a:buSzTx/>
              <a:buFont typeface="Wingdings" pitchFamily="2" charset="2"/>
              <a:buAutoNum type="alphaUcPeriod"/>
            </a:pPr>
            <a:r>
              <a:rPr lang="hu-HU" sz="2400" dirty="0" smtClean="0">
                <a:latin typeface="Garamond" pitchFamily="18" charset="0"/>
              </a:rPr>
              <a:t> gyakorlati röpdolgozatok (</a:t>
            </a:r>
            <a:r>
              <a:rPr lang="hu-HU" sz="2400" dirty="0" smtClean="0">
                <a:latin typeface="Garamond" pitchFamily="18" charset="0"/>
                <a:sym typeface="Symbol"/>
              </a:rPr>
              <a:t></a:t>
            </a:r>
            <a:r>
              <a:rPr lang="hu-HU" sz="2000" dirty="0" smtClean="0">
                <a:latin typeface="Garamond" pitchFamily="18" charset="0"/>
              </a:rPr>
              <a:t>10 darab</a:t>
            </a:r>
            <a:r>
              <a:rPr lang="hu-HU" sz="2400" dirty="0" smtClean="0">
                <a:latin typeface="Garamond" pitchFamily="18" charset="0"/>
              </a:rPr>
              <a:t>)</a:t>
            </a:r>
          </a:p>
          <a:p>
            <a:pPr marL="88900" indent="3175">
              <a:spcBef>
                <a:spcPts val="1800"/>
              </a:spcBef>
              <a:buSzTx/>
              <a:buFont typeface="Wingdings" pitchFamily="2" charset="2"/>
              <a:buNone/>
            </a:pPr>
            <a:r>
              <a:rPr lang="hu-HU" sz="2400" dirty="0" smtClean="0">
                <a:latin typeface="Garamond" pitchFamily="18" charset="0"/>
              </a:rPr>
              <a:t>A csoport / az évfolyam </a:t>
            </a:r>
            <a:r>
              <a:rPr lang="hu-HU" sz="2400" dirty="0" err="1" smtClean="0">
                <a:latin typeface="Garamond" pitchFamily="18" charset="0"/>
              </a:rPr>
              <a:t>ZH-k</a:t>
            </a:r>
            <a:r>
              <a:rPr lang="hu-HU" sz="2400" dirty="0" smtClean="0">
                <a:latin typeface="Garamond" pitchFamily="18" charset="0"/>
              </a:rPr>
              <a:t> eredményét javító </a:t>
            </a:r>
            <a:br>
              <a:rPr lang="hu-HU" sz="2400" dirty="0" smtClean="0">
                <a:latin typeface="Garamond" pitchFamily="18" charset="0"/>
              </a:rPr>
            </a:br>
            <a:r>
              <a:rPr lang="hu-HU" sz="2400" dirty="0" err="1" smtClean="0">
                <a:latin typeface="Garamond" pitchFamily="18" charset="0"/>
              </a:rPr>
              <a:t>ZH-kkal</a:t>
            </a:r>
            <a:r>
              <a:rPr lang="hu-HU" sz="2400" dirty="0" smtClean="0">
                <a:latin typeface="Garamond" pitchFamily="18" charset="0"/>
              </a:rPr>
              <a:t> lehet javítani. </a:t>
            </a:r>
          </a:p>
        </p:txBody>
      </p:sp>
      <p:sp>
        <p:nvSpPr>
          <p:cNvPr id="5" name="Élőláb helye 6"/>
          <p:cNvSpPr>
            <a:spLocks noGrp="1"/>
          </p:cNvSpPr>
          <p:nvPr>
            <p:ph type="ftr" sz="quarter" idx="10"/>
          </p:nvPr>
        </p:nvSpPr>
        <p:spPr>
          <a:xfrm>
            <a:off x="3203575" y="6565900"/>
            <a:ext cx="4968825" cy="2921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Pap </a:t>
            </a:r>
            <a:r>
              <a:rPr lang="en-US" dirty="0" err="1" smtClean="0"/>
              <a:t>Gáborné</a:t>
            </a:r>
            <a:r>
              <a:rPr lang="en-US" dirty="0" smtClean="0"/>
              <a:t> - </a:t>
            </a:r>
            <a:r>
              <a:rPr lang="en-US" dirty="0" err="1" smtClean="0"/>
              <a:t>Horváth</a:t>
            </a:r>
            <a:r>
              <a:rPr lang="en-US" dirty="0" smtClean="0"/>
              <a:t> </a:t>
            </a:r>
            <a:r>
              <a:rPr lang="en-US" dirty="0" err="1" smtClean="0"/>
              <a:t>Gyula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</a:t>
            </a:r>
            <a:r>
              <a:rPr lang="en-US" dirty="0" err="1" smtClean="0"/>
              <a:t>Péter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 </a:t>
            </a:r>
            <a:r>
              <a:rPr lang="en-US" dirty="0" err="1" smtClean="0"/>
              <a:t>László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en-US" dirty="0" err="1" smtClean="0"/>
              <a:t>alapismeretek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DF7D13-E949-42E6-8903-594BB9E740DF}" type="slidenum">
              <a:rPr lang="hu-HU" smtClean="0"/>
              <a:pPr>
                <a:defRPr/>
              </a:pPr>
              <a:t>4</a:t>
            </a:fld>
            <a:endParaRPr lang="hu-HU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quarter" idx="12"/>
          </p:nvPr>
        </p:nvSpPr>
        <p:spPr>
          <a:xfrm>
            <a:off x="22225" y="6597352"/>
            <a:ext cx="2266950" cy="26064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BD6FF1E-B03E-42F6-8175-1F0DCBC9C994}" type="datetime1">
              <a:rPr lang="hu-HU" sz="1000" smtClean="0">
                <a:solidFill>
                  <a:schemeClr val="tx1"/>
                </a:solidFill>
              </a:rPr>
              <a:pPr/>
              <a:t>2015.09.03.</a:t>
            </a:fld>
            <a:endParaRPr lang="hu-HU" sz="1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dirty="0" smtClean="0">
                <a:latin typeface="Garamond" pitchFamily="18" charset="0"/>
              </a:rPr>
              <a:t>Programozási alap-ismeretek: jegy-feltételek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03394" y="1341438"/>
            <a:ext cx="6840606" cy="47545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sz="2600" b="1" dirty="0" smtClean="0">
                <a:latin typeface="Garamond" pitchFamily="18" charset="0"/>
              </a:rPr>
              <a:t>Részvétel</a:t>
            </a:r>
            <a:r>
              <a:rPr lang="hu-HU" sz="2600" dirty="0" smtClean="0">
                <a:latin typeface="Garamond" pitchFamily="18" charset="0"/>
              </a:rPr>
              <a:t> a gyakorlatok legalább 75%-án. </a:t>
            </a:r>
            <a:br>
              <a:rPr lang="hu-HU" sz="2600" dirty="0" smtClean="0">
                <a:latin typeface="Garamond" pitchFamily="18" charset="0"/>
              </a:rPr>
            </a:br>
            <a:r>
              <a:rPr lang="hu-HU" sz="2600" dirty="0" smtClean="0">
                <a:solidFill>
                  <a:srgbClr val="FF0000"/>
                </a:solidFill>
                <a:latin typeface="Garamond" pitchFamily="18" charset="0"/>
              </a:rPr>
              <a:t>E nélkül jegy sincs!</a:t>
            </a:r>
            <a:endParaRPr lang="hu-HU" sz="2600" dirty="0" smtClean="0">
              <a:latin typeface="Garamond" pitchFamily="18" charset="0"/>
            </a:endParaRPr>
          </a:p>
          <a:p>
            <a:pPr>
              <a:lnSpc>
                <a:spcPct val="90000"/>
              </a:lnSpc>
            </a:pPr>
            <a:r>
              <a:rPr lang="hu-HU" sz="2600" dirty="0" smtClean="0">
                <a:latin typeface="Garamond" pitchFamily="18" charset="0"/>
              </a:rPr>
              <a:t>Legalább </a:t>
            </a:r>
            <a:r>
              <a:rPr lang="hu-HU" sz="2600" b="1" dirty="0" smtClean="0">
                <a:latin typeface="Garamond" pitchFamily="18" charset="0"/>
              </a:rPr>
              <a:t>5</a:t>
            </a:r>
            <a:r>
              <a:rPr lang="hu-HU" sz="2600" dirty="0" smtClean="0">
                <a:latin typeface="Garamond" pitchFamily="18" charset="0"/>
              </a:rPr>
              <a:t> tökéletes (</a:t>
            </a:r>
            <a:r>
              <a:rPr lang="hu-HU" sz="2400" dirty="0" smtClean="0">
                <a:latin typeface="Garamond" pitchFamily="18" charset="0"/>
              </a:rPr>
              <a:t>2 pontos</a:t>
            </a:r>
            <a:r>
              <a:rPr lang="hu-HU" sz="2600" dirty="0" smtClean="0">
                <a:latin typeface="Garamond" pitchFamily="18" charset="0"/>
              </a:rPr>
              <a:t>) gyakorlati </a:t>
            </a:r>
            <a:r>
              <a:rPr lang="hu-HU" sz="2600" dirty="0" err="1" smtClean="0">
                <a:latin typeface="Garamond" pitchFamily="18" charset="0"/>
              </a:rPr>
              <a:t>röpdol-gozat</a:t>
            </a:r>
            <a:r>
              <a:rPr lang="hu-HU" sz="2600" dirty="0" smtClean="0">
                <a:latin typeface="Garamond" pitchFamily="18" charset="0"/>
              </a:rPr>
              <a:t>, vagy ennek megfelelő pontértékű „majd-nem” tökéletes (</a:t>
            </a:r>
            <a:r>
              <a:rPr lang="hu-HU" sz="2400" dirty="0" smtClean="0">
                <a:latin typeface="Garamond" pitchFamily="18" charset="0"/>
              </a:rPr>
              <a:t>1 pontos</a:t>
            </a:r>
            <a:r>
              <a:rPr lang="hu-HU" sz="2600" dirty="0" smtClean="0">
                <a:latin typeface="Garamond" pitchFamily="18" charset="0"/>
              </a:rPr>
              <a:t>). (E)</a:t>
            </a:r>
          </a:p>
          <a:p>
            <a:pPr>
              <a:lnSpc>
                <a:spcPct val="90000"/>
              </a:lnSpc>
            </a:pPr>
            <a:r>
              <a:rPr lang="hu-HU" sz="2600" dirty="0" smtClean="0">
                <a:latin typeface="Garamond" pitchFamily="18" charset="0"/>
              </a:rPr>
              <a:t>Legalább </a:t>
            </a:r>
            <a:r>
              <a:rPr lang="hu-HU" sz="2600" b="1" dirty="0" smtClean="0">
                <a:latin typeface="Garamond" pitchFamily="18" charset="0"/>
              </a:rPr>
              <a:t>2</a:t>
            </a:r>
            <a:r>
              <a:rPr lang="hu-HU" sz="2600" dirty="0" smtClean="0">
                <a:latin typeface="Garamond" pitchFamily="18" charset="0"/>
              </a:rPr>
              <a:t>-esre értékelt beadandó feladat. (D)</a:t>
            </a:r>
          </a:p>
          <a:p>
            <a:pPr>
              <a:lnSpc>
                <a:spcPct val="90000"/>
              </a:lnSpc>
            </a:pPr>
            <a:r>
              <a:rPr lang="hu-HU" sz="2600" dirty="0" smtClean="0">
                <a:latin typeface="Garamond" pitchFamily="18" charset="0"/>
              </a:rPr>
              <a:t>Minden ZH (az esetleges javító </a:t>
            </a:r>
            <a:r>
              <a:rPr lang="hu-HU" sz="2600" dirty="0" err="1" smtClean="0">
                <a:latin typeface="Garamond" pitchFamily="18" charset="0"/>
              </a:rPr>
              <a:t>ZH-t</a:t>
            </a:r>
            <a:r>
              <a:rPr lang="hu-HU" sz="2600" dirty="0" smtClean="0">
                <a:latin typeface="Garamond" pitchFamily="18" charset="0"/>
              </a:rPr>
              <a:t> is figyelem-be véve) legalább </a:t>
            </a:r>
            <a:r>
              <a:rPr lang="hu-HU" sz="2600" b="1" dirty="0" smtClean="0">
                <a:latin typeface="Garamond" pitchFamily="18" charset="0"/>
              </a:rPr>
              <a:t>2</a:t>
            </a:r>
            <a:r>
              <a:rPr lang="hu-HU" sz="2600" dirty="0" smtClean="0">
                <a:latin typeface="Garamond" pitchFamily="18" charset="0"/>
              </a:rPr>
              <a:t>-es osztályzattal. (A, B, C)</a:t>
            </a:r>
          </a:p>
          <a:p>
            <a:pPr marL="88900" indent="3175">
              <a:buNone/>
            </a:pPr>
            <a:r>
              <a:rPr lang="hu-HU" b="1" dirty="0" smtClean="0">
                <a:latin typeface="Garamond" pitchFamily="18" charset="0"/>
              </a:rPr>
              <a:t>Osztályzat </a:t>
            </a:r>
            <a:r>
              <a:rPr lang="hu-HU" sz="2400" dirty="0" smtClean="0">
                <a:latin typeface="Garamond" pitchFamily="18" charset="0"/>
              </a:rPr>
              <a:t>(ha egyáltalán kapható)</a:t>
            </a:r>
            <a:r>
              <a:rPr lang="hu-HU" dirty="0" smtClean="0">
                <a:latin typeface="Garamond" pitchFamily="18" charset="0"/>
              </a:rPr>
              <a:t>:</a:t>
            </a:r>
          </a:p>
          <a:p>
            <a:pPr marL="271463" indent="3175">
              <a:buSzTx/>
              <a:buNone/>
            </a:pPr>
            <a:r>
              <a:rPr lang="hu-HU" sz="2600" dirty="0" smtClean="0">
                <a:latin typeface="Garamond" pitchFamily="18" charset="0"/>
              </a:rPr>
              <a:t>JEGY:=((A+B)/2+C+D)/</a:t>
            </a:r>
            <a:r>
              <a:rPr lang="hu-HU" sz="2600" i="1" dirty="0" smtClean="0">
                <a:latin typeface="Garamond" pitchFamily="18" charset="0"/>
              </a:rPr>
              <a:t>3+jóindulat</a:t>
            </a:r>
            <a:r>
              <a:rPr lang="hu-HU" sz="2600" dirty="0" smtClean="0">
                <a:latin typeface="Garamond" pitchFamily="18" charset="0"/>
              </a:rPr>
              <a:t>, ha E</a:t>
            </a:r>
            <a:r>
              <a:rPr lang="hu-HU" sz="2600" dirty="0" smtClean="0">
                <a:latin typeface="Garamond" pitchFamily="18" charset="0"/>
                <a:sym typeface="Symbol"/>
              </a:rPr>
              <a:t>10</a:t>
            </a:r>
            <a:r>
              <a:rPr lang="hu-HU" sz="2600" dirty="0" smtClean="0">
                <a:latin typeface="Garamond" pitchFamily="18" charset="0"/>
              </a:rPr>
              <a:t> JEGY:=1, ha E&lt;10</a:t>
            </a:r>
          </a:p>
          <a:p>
            <a:pPr>
              <a:lnSpc>
                <a:spcPct val="90000"/>
              </a:lnSpc>
            </a:pPr>
            <a:endParaRPr lang="hu-HU" dirty="0" smtClean="0">
              <a:latin typeface="Garamond" pitchFamily="18" charset="0"/>
            </a:endParaRPr>
          </a:p>
        </p:txBody>
      </p:sp>
      <p:sp>
        <p:nvSpPr>
          <p:cNvPr id="5" name="Élőláb helye 6"/>
          <p:cNvSpPr>
            <a:spLocks noGrp="1"/>
          </p:cNvSpPr>
          <p:nvPr>
            <p:ph type="ftr" sz="quarter" idx="10"/>
          </p:nvPr>
        </p:nvSpPr>
        <p:spPr>
          <a:xfrm>
            <a:off x="3203575" y="6565900"/>
            <a:ext cx="4968825" cy="2921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Pap </a:t>
            </a:r>
            <a:r>
              <a:rPr lang="en-US" dirty="0" err="1" smtClean="0"/>
              <a:t>Gáborné</a:t>
            </a:r>
            <a:r>
              <a:rPr lang="en-US" dirty="0" smtClean="0"/>
              <a:t> - </a:t>
            </a:r>
            <a:r>
              <a:rPr lang="en-US" dirty="0" err="1" smtClean="0"/>
              <a:t>Horváth</a:t>
            </a:r>
            <a:r>
              <a:rPr lang="en-US" dirty="0" smtClean="0"/>
              <a:t> </a:t>
            </a:r>
            <a:r>
              <a:rPr lang="en-US" dirty="0" err="1" smtClean="0"/>
              <a:t>Gyula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</a:t>
            </a:r>
            <a:r>
              <a:rPr lang="en-US" dirty="0" err="1" smtClean="0"/>
              <a:t>Péter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 </a:t>
            </a:r>
            <a:r>
              <a:rPr lang="en-US" dirty="0" err="1" smtClean="0"/>
              <a:t>László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en-US" dirty="0" err="1" smtClean="0"/>
              <a:t>alapismeretek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DF7D13-E949-42E6-8903-594BB9E740DF}" type="slidenum">
              <a:rPr lang="hu-HU" smtClean="0"/>
              <a:pPr>
                <a:defRPr/>
              </a:pPr>
              <a:t>5</a:t>
            </a:fld>
            <a:endParaRPr lang="hu-HU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quarter" idx="12"/>
          </p:nvPr>
        </p:nvSpPr>
        <p:spPr>
          <a:xfrm>
            <a:off x="22225" y="6597352"/>
            <a:ext cx="2266950" cy="26064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BD6FF1E-B03E-42F6-8175-1F0DCBC9C994}" type="datetime1">
              <a:rPr lang="hu-HU" sz="1000" smtClean="0">
                <a:solidFill>
                  <a:schemeClr val="tx1"/>
                </a:solidFill>
              </a:rPr>
              <a:pPr/>
              <a:t>2015.09.03.</a:t>
            </a:fld>
            <a:endParaRPr lang="hu-HU" sz="100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5" y="35293"/>
            <a:ext cx="2421196" cy="1152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Programozási alap-ismeretek: időpontok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41438"/>
            <a:ext cx="6800850" cy="51118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Csoport </a:t>
            </a:r>
            <a:r>
              <a:rPr lang="hu-H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ZH-k</a:t>
            </a:r>
            <a:r>
              <a:rPr lang="hu-HU" dirty="0" smtClean="0">
                <a:latin typeface="Garamond" pitchFamily="18" charset="0"/>
              </a:rPr>
              <a:t>: 8./12. heti gyakorlaton, </a:t>
            </a:r>
            <a:r>
              <a:rPr lang="hu-HU" dirty="0" smtClean="0">
                <a:solidFill>
                  <a:srgbClr val="FF0000"/>
                </a:solidFill>
                <a:latin typeface="Garamond" pitchFamily="18" charset="0"/>
              </a:rPr>
              <a:t>45’</a:t>
            </a:r>
          </a:p>
          <a:p>
            <a:pPr>
              <a:lnSpc>
                <a:spcPct val="90000"/>
              </a:lnSpc>
            </a:pPr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Évfolyam ZH</a:t>
            </a:r>
            <a:r>
              <a:rPr lang="hu-HU" dirty="0" smtClean="0">
                <a:latin typeface="Garamond" pitchFamily="18" charset="0"/>
              </a:rPr>
              <a:t>: l. a </a:t>
            </a:r>
            <a:r>
              <a:rPr lang="hu-HU" dirty="0" smtClean="0">
                <a:latin typeface="Garamond" pitchFamily="18" charset="0"/>
                <a:hlinkClick r:id="rId3"/>
              </a:rPr>
              <a:t>honlapon</a:t>
            </a:r>
            <a:r>
              <a:rPr lang="hu-HU" dirty="0" smtClean="0">
                <a:latin typeface="Garamond" pitchFamily="18" charset="0"/>
              </a:rPr>
              <a:t>, 150’ Javító </a:t>
            </a:r>
            <a:r>
              <a:rPr lang="hu-HU" dirty="0" err="1" smtClean="0">
                <a:latin typeface="Garamond" pitchFamily="18" charset="0"/>
              </a:rPr>
              <a:t>ZH-k</a:t>
            </a:r>
            <a:r>
              <a:rPr lang="hu-HU" dirty="0" smtClean="0">
                <a:latin typeface="Garamond" pitchFamily="18" charset="0"/>
              </a:rPr>
              <a:t>: l. a honlapon, 45’/</a:t>
            </a:r>
            <a:r>
              <a:rPr lang="hu-HU" dirty="0" err="1" smtClean="0">
                <a:latin typeface="Garamond" pitchFamily="18" charset="0"/>
              </a:rPr>
              <a:t>45</a:t>
            </a:r>
            <a:r>
              <a:rPr lang="hu-HU" dirty="0" smtClean="0">
                <a:latin typeface="Garamond" pitchFamily="18" charset="0"/>
              </a:rPr>
              <a:t>’/150’</a:t>
            </a:r>
          </a:p>
          <a:p>
            <a:pPr>
              <a:lnSpc>
                <a:spcPct val="90000"/>
              </a:lnSpc>
            </a:pPr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Beadandó feladat</a:t>
            </a:r>
            <a:r>
              <a:rPr lang="hu-HU" dirty="0" smtClean="0">
                <a:latin typeface="Garamond" pitchFamily="18" charset="0"/>
              </a:rPr>
              <a:t>: 13. hét vasárnap éjfélig</a:t>
            </a:r>
          </a:p>
          <a:p>
            <a:pPr lvl="1">
              <a:lnSpc>
                <a:spcPct val="90000"/>
              </a:lnSpc>
            </a:pPr>
            <a:r>
              <a:rPr lang="hu-HU" sz="2400" dirty="0" smtClean="0">
                <a:latin typeface="Garamond" pitchFamily="18" charset="0"/>
              </a:rPr>
              <a:t>Csak (min. 90%-osan helyesen) működő programot, és</a:t>
            </a:r>
          </a:p>
          <a:p>
            <a:pPr lvl="1">
              <a:lnSpc>
                <a:spcPct val="90000"/>
              </a:lnSpc>
            </a:pPr>
            <a:r>
              <a:rPr lang="hu-HU" sz="2400" dirty="0" smtClean="0">
                <a:latin typeface="Garamond" pitchFamily="18" charset="0"/>
              </a:rPr>
              <a:t>csak a (formai és tartalmi) feltételeknek megfelelő beadandót értékelünk.</a:t>
            </a:r>
          </a:p>
          <a:p>
            <a:pPr lvl="1">
              <a:lnSpc>
                <a:spcPct val="90000"/>
              </a:lnSpc>
            </a:pPr>
            <a:r>
              <a:rPr lang="hu-HU" sz="2400" dirty="0" smtClean="0">
                <a:latin typeface="Garamond" pitchFamily="18" charset="0"/>
              </a:rPr>
              <a:t>Határidő-túllépés: hetente 1 jegy levonás. </a:t>
            </a:r>
            <a:br>
              <a:rPr lang="hu-HU" sz="2400" dirty="0" smtClean="0">
                <a:latin typeface="Garamond" pitchFamily="18" charset="0"/>
              </a:rPr>
            </a:br>
            <a:r>
              <a:rPr lang="hu-HU" sz="2400" dirty="0" smtClean="0">
                <a:latin typeface="Garamond" pitchFamily="18" charset="0"/>
              </a:rPr>
              <a:t>(Max. 3 hét késés lehetséges!)</a:t>
            </a:r>
          </a:p>
        </p:txBody>
      </p:sp>
      <p:sp>
        <p:nvSpPr>
          <p:cNvPr id="5" name="Élőláb helye 6"/>
          <p:cNvSpPr>
            <a:spLocks noGrp="1"/>
          </p:cNvSpPr>
          <p:nvPr>
            <p:ph type="ftr" sz="quarter" idx="10"/>
          </p:nvPr>
        </p:nvSpPr>
        <p:spPr>
          <a:xfrm>
            <a:off x="3203575" y="6565900"/>
            <a:ext cx="4968825" cy="2921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Pap </a:t>
            </a:r>
            <a:r>
              <a:rPr lang="en-US" dirty="0" err="1" smtClean="0"/>
              <a:t>Gáborné</a:t>
            </a:r>
            <a:r>
              <a:rPr lang="en-US" dirty="0" smtClean="0"/>
              <a:t> - </a:t>
            </a:r>
            <a:r>
              <a:rPr lang="en-US" dirty="0" err="1" smtClean="0"/>
              <a:t>Horváth</a:t>
            </a:r>
            <a:r>
              <a:rPr lang="en-US" dirty="0" smtClean="0"/>
              <a:t> </a:t>
            </a:r>
            <a:r>
              <a:rPr lang="en-US" dirty="0" err="1" smtClean="0"/>
              <a:t>Gyula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</a:t>
            </a:r>
            <a:r>
              <a:rPr lang="en-US" dirty="0" err="1" smtClean="0"/>
              <a:t>Péter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 </a:t>
            </a:r>
            <a:r>
              <a:rPr lang="en-US" dirty="0" err="1" smtClean="0"/>
              <a:t>László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en-US" dirty="0" err="1" smtClean="0"/>
              <a:t>alapismeretek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DF7D13-E949-42E6-8903-594BB9E740DF}" type="slidenum">
              <a:rPr lang="hu-HU" smtClean="0"/>
              <a:pPr>
                <a:defRPr/>
              </a:pPr>
              <a:t>6</a:t>
            </a:fld>
            <a:endParaRPr lang="hu-HU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quarter" idx="12"/>
          </p:nvPr>
        </p:nvSpPr>
        <p:spPr>
          <a:xfrm>
            <a:off x="22225" y="6597352"/>
            <a:ext cx="2266950" cy="26064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BD6FF1E-B03E-42F6-8175-1F0DCBC9C994}" type="datetime1">
              <a:rPr lang="hu-HU" sz="1000" smtClean="0">
                <a:solidFill>
                  <a:schemeClr val="tx1"/>
                </a:solidFill>
              </a:rPr>
              <a:pPr/>
              <a:t>2015.09.03.</a:t>
            </a:fld>
            <a:endParaRPr lang="hu-HU" sz="1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19961" y="85725"/>
            <a:ext cx="6696744" cy="1111250"/>
          </a:xfrm>
        </p:spPr>
        <p:txBody>
          <a:bodyPr/>
          <a:lstStyle/>
          <a:p>
            <a:r>
              <a:rPr lang="hu-HU" dirty="0" smtClean="0">
                <a:latin typeface="Garamond" pitchFamily="18" charset="0"/>
              </a:rPr>
              <a:t>Programozási </a:t>
            </a:r>
            <a:r>
              <a:rPr lang="hu-HU" dirty="0" smtClean="0">
                <a:latin typeface="Garamond" pitchFamily="18" charset="0"/>
              </a:rPr>
              <a:t>alap-</a:t>
            </a:r>
            <a:br>
              <a:rPr lang="hu-HU" dirty="0" smtClean="0">
                <a:latin typeface="Garamond" pitchFamily="18" charset="0"/>
              </a:rPr>
            </a:br>
            <a:r>
              <a:rPr lang="hu-HU" dirty="0" smtClean="0">
                <a:latin typeface="Garamond" pitchFamily="18" charset="0"/>
              </a:rPr>
              <a:t>ismeretek</a:t>
            </a:r>
            <a:r>
              <a:rPr lang="hu-HU" dirty="0" smtClean="0">
                <a:latin typeface="Garamond" pitchFamily="18" charset="0"/>
              </a:rPr>
              <a:t>: </a:t>
            </a:r>
            <a:r>
              <a:rPr lang="hu-HU" dirty="0" smtClean="0">
                <a:latin typeface="Garamond" pitchFamily="18" charset="0"/>
              </a:rPr>
              <a:t>„haladó” csoport</a:t>
            </a:r>
            <a:endParaRPr lang="hu-HU" dirty="0" smtClean="0">
              <a:latin typeface="Garamond" pitchFamily="18" charset="0"/>
            </a:endParaRP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41438"/>
            <a:ext cx="6800850" cy="525591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Gyakorlaton</a:t>
            </a:r>
            <a:r>
              <a:rPr lang="hu-HU" dirty="0" smtClean="0">
                <a:latin typeface="Garamond" pitchFamily="18" charset="0"/>
              </a:rPr>
              <a:t> létrehozható a „haladók” csoportja.</a:t>
            </a:r>
          </a:p>
          <a:p>
            <a:pPr>
              <a:lnSpc>
                <a:spcPct val="90000"/>
              </a:lnSpc>
            </a:pPr>
            <a:r>
              <a:rPr lang="hu-HU" dirty="0" smtClean="0">
                <a:latin typeface="Garamond" pitchFamily="18" charset="0"/>
              </a:rPr>
              <a:t>Ők a gyakorlaton előre </a:t>
            </a:r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kiadott</a:t>
            </a:r>
            <a:r>
              <a:rPr lang="hu-HU" dirty="0" smtClean="0">
                <a:latin typeface="Garamond" pitchFamily="18" charset="0"/>
              </a:rPr>
              <a:t> </a:t>
            </a:r>
            <a:r>
              <a:rPr lang="hu-HU" dirty="0" err="1" smtClean="0">
                <a:latin typeface="Garamond" pitchFamily="18" charset="0"/>
              </a:rPr>
              <a:t>feladato-kon</a:t>
            </a:r>
            <a:r>
              <a:rPr lang="hu-HU" dirty="0" smtClean="0">
                <a:latin typeface="Garamond" pitchFamily="18" charset="0"/>
              </a:rPr>
              <a:t>, </a:t>
            </a:r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önállóan</a:t>
            </a:r>
            <a:r>
              <a:rPr lang="hu-HU" dirty="0" smtClean="0">
                <a:latin typeface="Garamond" pitchFamily="18" charset="0"/>
              </a:rPr>
              <a:t> dolgoznak.</a:t>
            </a:r>
          </a:p>
          <a:p>
            <a:pPr>
              <a:lnSpc>
                <a:spcPct val="90000"/>
              </a:lnSpc>
            </a:pPr>
            <a:r>
              <a:rPr lang="hu-HU" dirty="0" smtClean="0">
                <a:latin typeface="Garamond" pitchFamily="18" charset="0"/>
              </a:rPr>
              <a:t>Aki </a:t>
            </a:r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legalább 3</a:t>
            </a:r>
            <a:r>
              <a:rPr lang="hu-HU" dirty="0" smtClean="0">
                <a:latin typeface="Garamond" pitchFamily="18" charset="0"/>
              </a:rPr>
              <a:t> feladatot </a:t>
            </a:r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sikerrel megold a gyakorlaton</a:t>
            </a:r>
            <a:r>
              <a:rPr lang="hu-HU" dirty="0" smtClean="0">
                <a:latin typeface="Garamond" pitchFamily="18" charset="0"/>
              </a:rPr>
              <a:t>, az továbbra is a </a:t>
            </a:r>
            <a:r>
              <a:rPr lang="hu-HU" dirty="0" err="1" smtClean="0">
                <a:latin typeface="Garamond" pitchFamily="18" charset="0"/>
              </a:rPr>
              <a:t>csoport-ban</a:t>
            </a:r>
            <a:r>
              <a:rPr lang="hu-HU" dirty="0" smtClean="0">
                <a:latin typeface="Garamond" pitchFamily="18" charset="0"/>
              </a:rPr>
              <a:t> marad(hat).</a:t>
            </a:r>
          </a:p>
          <a:p>
            <a:pPr>
              <a:lnSpc>
                <a:spcPct val="90000"/>
              </a:lnSpc>
            </a:pPr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Sikeres</a:t>
            </a:r>
            <a:r>
              <a:rPr lang="hu-HU" dirty="0" smtClean="0">
                <a:latin typeface="Garamond" pitchFamily="18" charset="0"/>
              </a:rPr>
              <a:t> az a megoldás, amely</a:t>
            </a:r>
          </a:p>
          <a:p>
            <a:pPr lvl="1">
              <a:lnSpc>
                <a:spcPct val="90000"/>
              </a:lnSpc>
            </a:pPr>
            <a:r>
              <a:rPr lang="hu-H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helyes</a:t>
            </a:r>
            <a:r>
              <a:rPr lang="hu-HU" sz="2400" dirty="0" smtClean="0">
                <a:latin typeface="Garamond" pitchFamily="18" charset="0"/>
              </a:rPr>
              <a:t> eredményt ad (minden bemenetre),</a:t>
            </a:r>
          </a:p>
          <a:p>
            <a:pPr lvl="1">
              <a:lnSpc>
                <a:spcPct val="90000"/>
              </a:lnSpc>
            </a:pPr>
            <a:r>
              <a:rPr lang="hu-HU" sz="2400" dirty="0" smtClean="0">
                <a:latin typeface="Garamond" pitchFamily="18" charset="0"/>
              </a:rPr>
              <a:t>a </a:t>
            </a:r>
            <a:r>
              <a:rPr lang="hu-H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kódolási elvek</a:t>
            </a:r>
            <a:r>
              <a:rPr lang="hu-HU" sz="2400" dirty="0" smtClean="0">
                <a:latin typeface="Garamond" pitchFamily="18" charset="0"/>
              </a:rPr>
              <a:t>nek megfelel,</a:t>
            </a:r>
          </a:p>
          <a:p>
            <a:pPr lvl="1">
              <a:lnSpc>
                <a:spcPct val="90000"/>
              </a:lnSpc>
            </a:pPr>
            <a:r>
              <a:rPr lang="hu-H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helyes algoritmus </a:t>
            </a:r>
            <a:r>
              <a:rPr lang="hu-HU" sz="2400" dirty="0" smtClean="0">
                <a:latin typeface="Garamond" pitchFamily="18" charset="0"/>
              </a:rPr>
              <a:t>ismerhető föl benne.</a:t>
            </a:r>
            <a:endParaRPr lang="hu-HU" sz="2400" dirty="0" smtClean="0">
              <a:latin typeface="Garamond" pitchFamily="18" charset="0"/>
            </a:endParaRPr>
          </a:p>
        </p:txBody>
      </p:sp>
      <p:sp>
        <p:nvSpPr>
          <p:cNvPr id="5" name="Élőláb helye 6"/>
          <p:cNvSpPr>
            <a:spLocks noGrp="1"/>
          </p:cNvSpPr>
          <p:nvPr>
            <p:ph type="ftr" sz="quarter" idx="10"/>
          </p:nvPr>
        </p:nvSpPr>
        <p:spPr>
          <a:xfrm>
            <a:off x="3203575" y="6565900"/>
            <a:ext cx="4968825" cy="2921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Pap </a:t>
            </a:r>
            <a:r>
              <a:rPr lang="en-US" dirty="0" err="1" smtClean="0"/>
              <a:t>Gáborné</a:t>
            </a:r>
            <a:r>
              <a:rPr lang="en-US" dirty="0" smtClean="0"/>
              <a:t> - </a:t>
            </a:r>
            <a:r>
              <a:rPr lang="en-US" dirty="0" err="1" smtClean="0"/>
              <a:t>Horváth</a:t>
            </a:r>
            <a:r>
              <a:rPr lang="en-US" dirty="0" smtClean="0"/>
              <a:t> </a:t>
            </a:r>
            <a:r>
              <a:rPr lang="en-US" dirty="0" err="1" smtClean="0"/>
              <a:t>Gyula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</a:t>
            </a:r>
            <a:r>
              <a:rPr lang="en-US" dirty="0" err="1" smtClean="0"/>
              <a:t>Péter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 </a:t>
            </a:r>
            <a:r>
              <a:rPr lang="en-US" dirty="0" err="1" smtClean="0"/>
              <a:t>László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en-US" dirty="0" err="1" smtClean="0"/>
              <a:t>alapismeretek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DF7D13-E949-42E6-8903-594BB9E740DF}" type="slidenum">
              <a:rPr lang="hu-HU" smtClean="0"/>
              <a:pPr>
                <a:defRPr/>
              </a:pPr>
              <a:t>7</a:t>
            </a:fld>
            <a:endParaRPr lang="hu-HU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quarter" idx="12"/>
          </p:nvPr>
        </p:nvSpPr>
        <p:spPr>
          <a:xfrm>
            <a:off x="22225" y="6597352"/>
            <a:ext cx="2266950" cy="26064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BD6FF1E-B03E-42F6-8175-1F0DCBC9C994}" type="datetime1">
              <a:rPr lang="hu-HU" sz="1000" smtClean="0">
                <a:solidFill>
                  <a:schemeClr val="tx1"/>
                </a:solidFill>
              </a:rPr>
              <a:pPr/>
              <a:t>2015.09.03.</a:t>
            </a:fld>
            <a:endParaRPr lang="hu-HU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2231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Programozási alap-ismeretek: irodalom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ct val="40000"/>
              </a:spcAft>
            </a:pPr>
            <a:r>
              <a:rPr lang="hu-HU" sz="2200" dirty="0" smtClean="0">
                <a:latin typeface="Garamond" pitchFamily="18" charset="0"/>
              </a:rPr>
              <a:t>Szlávi Péter – </a:t>
            </a:r>
            <a:r>
              <a:rPr lang="hu-HU" sz="2200" dirty="0" err="1" smtClean="0">
                <a:latin typeface="Garamond" pitchFamily="18" charset="0"/>
              </a:rPr>
              <a:t>Zsakó</a:t>
            </a:r>
            <a:r>
              <a:rPr lang="hu-HU" sz="2200" dirty="0" smtClean="0">
                <a:latin typeface="Garamond" pitchFamily="18" charset="0"/>
              </a:rPr>
              <a:t> László: </a:t>
            </a:r>
            <a:r>
              <a:rPr lang="hu-HU" sz="2200" i="1" dirty="0" smtClean="0">
                <a:latin typeface="Garamond" pitchFamily="18" charset="0"/>
              </a:rPr>
              <a:t>Módszeres programozás: Programozási bevezető. </a:t>
            </a:r>
            <a:r>
              <a:rPr lang="hu-HU" sz="2200" dirty="0" err="1" smtClean="0">
                <a:latin typeface="Garamond" pitchFamily="18" charset="0"/>
              </a:rPr>
              <a:t>Mikrológia</a:t>
            </a:r>
            <a:r>
              <a:rPr lang="hu-HU" sz="2200" dirty="0" smtClean="0">
                <a:latin typeface="Garamond" pitchFamily="18" charset="0"/>
              </a:rPr>
              <a:t> 18, ELTE IK, 2008.</a:t>
            </a:r>
          </a:p>
          <a:p>
            <a:pPr>
              <a:lnSpc>
                <a:spcPct val="80000"/>
              </a:lnSpc>
              <a:spcAft>
                <a:spcPct val="40000"/>
              </a:spcAft>
            </a:pPr>
            <a:r>
              <a:rPr lang="hu-HU" sz="2200" dirty="0" smtClean="0">
                <a:latin typeface="Garamond" pitchFamily="18" charset="0"/>
              </a:rPr>
              <a:t>Szlávi Péter – </a:t>
            </a:r>
            <a:r>
              <a:rPr lang="hu-HU" sz="2200" dirty="0" err="1" smtClean="0">
                <a:latin typeface="Garamond" pitchFamily="18" charset="0"/>
              </a:rPr>
              <a:t>Zsakó</a:t>
            </a:r>
            <a:r>
              <a:rPr lang="hu-HU" sz="2200" dirty="0" smtClean="0">
                <a:latin typeface="Garamond" pitchFamily="18" charset="0"/>
              </a:rPr>
              <a:t> László: </a:t>
            </a:r>
            <a:r>
              <a:rPr lang="hu-HU" sz="2200" i="1" dirty="0" smtClean="0">
                <a:latin typeface="Garamond" pitchFamily="18" charset="0"/>
              </a:rPr>
              <a:t>Módszeres programozás: Programozási tételek.</a:t>
            </a:r>
            <a:r>
              <a:rPr lang="hu-HU" sz="2200" dirty="0" smtClean="0">
                <a:latin typeface="Garamond" pitchFamily="18" charset="0"/>
              </a:rPr>
              <a:t> </a:t>
            </a:r>
            <a:r>
              <a:rPr lang="hu-HU" sz="2200" dirty="0" err="1" smtClean="0">
                <a:latin typeface="Garamond" pitchFamily="18" charset="0"/>
              </a:rPr>
              <a:t>Mikrológia</a:t>
            </a:r>
            <a:r>
              <a:rPr lang="hu-HU" sz="2200" dirty="0" smtClean="0">
                <a:latin typeface="Garamond" pitchFamily="18" charset="0"/>
              </a:rPr>
              <a:t> 19, ELTE IK, 2008.</a:t>
            </a:r>
          </a:p>
          <a:p>
            <a:pPr>
              <a:lnSpc>
                <a:spcPct val="80000"/>
              </a:lnSpc>
              <a:spcAft>
                <a:spcPct val="40000"/>
              </a:spcAft>
            </a:pPr>
            <a:r>
              <a:rPr lang="hu-HU" sz="2200" dirty="0" smtClean="0">
                <a:latin typeface="Garamond" pitchFamily="18" charset="0"/>
              </a:rPr>
              <a:t>Szlávi Péter – </a:t>
            </a:r>
            <a:r>
              <a:rPr lang="hu-HU" sz="2200" dirty="0" err="1" smtClean="0">
                <a:latin typeface="Garamond" pitchFamily="18" charset="0"/>
              </a:rPr>
              <a:t>Zsakó</a:t>
            </a:r>
            <a:r>
              <a:rPr lang="hu-HU" sz="2200" dirty="0" smtClean="0">
                <a:latin typeface="Garamond" pitchFamily="18" charset="0"/>
              </a:rPr>
              <a:t> László: </a:t>
            </a:r>
            <a:r>
              <a:rPr lang="hu-HU" sz="2200" i="1" dirty="0" smtClean="0">
                <a:latin typeface="Garamond" pitchFamily="18" charset="0"/>
              </a:rPr>
              <a:t>Módszeres programozás: A programkészítés technológiája. </a:t>
            </a:r>
            <a:r>
              <a:rPr lang="hu-HU" sz="2200" dirty="0" err="1" smtClean="0">
                <a:latin typeface="Garamond" pitchFamily="18" charset="0"/>
              </a:rPr>
              <a:t>Mikrológia</a:t>
            </a:r>
            <a:r>
              <a:rPr lang="hu-HU" sz="2200" dirty="0" smtClean="0">
                <a:latin typeface="Garamond" pitchFamily="18" charset="0"/>
              </a:rPr>
              <a:t> 21, ELTE IK, 2008.</a:t>
            </a:r>
          </a:p>
          <a:p>
            <a:pPr>
              <a:lnSpc>
                <a:spcPct val="80000"/>
              </a:lnSpc>
              <a:spcAft>
                <a:spcPct val="40000"/>
              </a:spcAft>
            </a:pPr>
            <a:r>
              <a:rPr lang="hu-HU" sz="2200" dirty="0" smtClean="0">
                <a:latin typeface="Garamond" pitchFamily="18" charset="0"/>
              </a:rPr>
              <a:t>Benkő László </a:t>
            </a:r>
            <a:r>
              <a:rPr lang="hu-HU" sz="2200" dirty="0">
                <a:latin typeface="Garamond" pitchFamily="18" charset="0"/>
              </a:rPr>
              <a:t>– </a:t>
            </a:r>
            <a:r>
              <a:rPr lang="hu-HU" sz="2200" dirty="0" smtClean="0">
                <a:latin typeface="Garamond" pitchFamily="18" charset="0"/>
              </a:rPr>
              <a:t>Benkő Tiborné </a:t>
            </a:r>
            <a:r>
              <a:rPr lang="hu-HU" sz="2200" dirty="0">
                <a:latin typeface="Garamond" pitchFamily="18" charset="0"/>
              </a:rPr>
              <a:t>– </a:t>
            </a:r>
            <a:r>
              <a:rPr lang="hu-HU" sz="2200" dirty="0" smtClean="0">
                <a:latin typeface="Garamond" pitchFamily="18" charset="0"/>
              </a:rPr>
              <a:t>Tóth Bertalan: </a:t>
            </a:r>
            <a:r>
              <a:rPr lang="hu-HU" sz="2200" i="1" dirty="0" smtClean="0">
                <a:latin typeface="Garamond" pitchFamily="18" charset="0"/>
              </a:rPr>
              <a:t>Programozzunk C nyelven! </a:t>
            </a:r>
            <a:r>
              <a:rPr lang="hu-HU" sz="2200" dirty="0">
                <a:latin typeface="Garamond" pitchFamily="18" charset="0"/>
              </a:rPr>
              <a:t>–</a:t>
            </a:r>
            <a:r>
              <a:rPr lang="hu-HU" sz="2200" i="1" dirty="0" smtClean="0">
                <a:latin typeface="Garamond" pitchFamily="18" charset="0"/>
              </a:rPr>
              <a:t> kezdőknek </a:t>
            </a:r>
            <a:r>
              <a:rPr lang="hu-HU" sz="2200" i="1" smtClean="0">
                <a:latin typeface="Garamond" pitchFamily="18" charset="0"/>
              </a:rPr>
              <a:t>– középhaladóknak</a:t>
            </a:r>
            <a:r>
              <a:rPr lang="hu-HU" sz="2200" dirty="0" smtClean="0">
                <a:latin typeface="Garamond" pitchFamily="18" charset="0"/>
              </a:rPr>
              <a:t>, </a:t>
            </a:r>
            <a:r>
              <a:rPr lang="hu-HU" sz="2200" dirty="0" err="1" smtClean="0">
                <a:latin typeface="Garamond" pitchFamily="18" charset="0"/>
              </a:rPr>
              <a:t>Computerbooks</a:t>
            </a:r>
            <a:r>
              <a:rPr lang="hu-HU" sz="2200" dirty="0" smtClean="0">
                <a:latin typeface="Garamond" pitchFamily="18" charset="0"/>
              </a:rPr>
              <a:t> Kiadói Kft, 2008.</a:t>
            </a:r>
          </a:p>
          <a:p>
            <a:pPr>
              <a:lnSpc>
                <a:spcPct val="80000"/>
              </a:lnSpc>
              <a:spcAft>
                <a:spcPct val="40000"/>
              </a:spcAft>
            </a:pPr>
            <a:r>
              <a:rPr lang="hu-HU" sz="2200" dirty="0" err="1" smtClean="0">
                <a:latin typeface="Garamond" pitchFamily="18" charset="0"/>
              </a:rPr>
              <a:t>eTananyag</a:t>
            </a:r>
            <a:r>
              <a:rPr lang="hu-HU" sz="2200" dirty="0" smtClean="0">
                <a:latin typeface="Garamond" pitchFamily="18" charset="0"/>
              </a:rPr>
              <a:t>: </a:t>
            </a:r>
            <a:r>
              <a:rPr lang="hu-HU" sz="2200" dirty="0" smtClean="0">
                <a:latin typeface="Garamond" pitchFamily="18" charset="0"/>
                <a:hlinkClick r:id="rId3"/>
              </a:rPr>
              <a:t>http://progalap.elte.hu/downloads/seged/eTananyag</a:t>
            </a:r>
            <a:endParaRPr lang="hu-HU" sz="2200" dirty="0" smtClean="0">
              <a:latin typeface="Garamond" pitchFamily="18" charset="0"/>
            </a:endParaRPr>
          </a:p>
          <a:p>
            <a:pPr>
              <a:lnSpc>
                <a:spcPct val="80000"/>
              </a:lnSpc>
              <a:spcAft>
                <a:spcPct val="40000"/>
              </a:spcAft>
            </a:pPr>
            <a:r>
              <a:rPr lang="hu-HU" sz="2200" dirty="0" err="1" smtClean="0">
                <a:latin typeface="Garamond" pitchFamily="18" charset="0"/>
              </a:rPr>
              <a:t>Gregorics</a:t>
            </a:r>
            <a:r>
              <a:rPr lang="hu-HU" sz="2200" dirty="0" smtClean="0">
                <a:latin typeface="Garamond" pitchFamily="18" charset="0"/>
              </a:rPr>
              <a:t> Tibor:  </a:t>
            </a:r>
            <a:r>
              <a:rPr lang="hu-HU" sz="2400" i="1" dirty="0" smtClean="0">
                <a:latin typeface="Garamond" pitchFamily="18" charset="0"/>
              </a:rPr>
              <a:t>Programozás – Megvalósítás. </a:t>
            </a:r>
            <a:r>
              <a:rPr lang="hu-HU" sz="2400" dirty="0" smtClean="0">
                <a:latin typeface="Garamond" pitchFamily="18" charset="0"/>
              </a:rPr>
              <a:t>ELTE Eötvös Kiadó, 2013.</a:t>
            </a:r>
            <a:endParaRPr lang="hu-HU" sz="2200" dirty="0" smtClean="0">
              <a:latin typeface="Garamond" pitchFamily="18" charset="0"/>
            </a:endParaRPr>
          </a:p>
        </p:txBody>
      </p:sp>
      <p:sp>
        <p:nvSpPr>
          <p:cNvPr id="5" name="Élőláb helye 6"/>
          <p:cNvSpPr>
            <a:spLocks noGrp="1"/>
          </p:cNvSpPr>
          <p:nvPr>
            <p:ph type="ftr" sz="quarter" idx="10"/>
          </p:nvPr>
        </p:nvSpPr>
        <p:spPr>
          <a:xfrm>
            <a:off x="3203575" y="6565900"/>
            <a:ext cx="4968825" cy="2921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Pap </a:t>
            </a:r>
            <a:r>
              <a:rPr lang="en-US" dirty="0" err="1" smtClean="0"/>
              <a:t>Gáborné</a:t>
            </a:r>
            <a:r>
              <a:rPr lang="en-US" dirty="0" smtClean="0"/>
              <a:t> - </a:t>
            </a:r>
            <a:r>
              <a:rPr lang="en-US" dirty="0" err="1" smtClean="0"/>
              <a:t>Horváth</a:t>
            </a:r>
            <a:r>
              <a:rPr lang="en-US" dirty="0" smtClean="0"/>
              <a:t> </a:t>
            </a:r>
            <a:r>
              <a:rPr lang="en-US" dirty="0" err="1" smtClean="0"/>
              <a:t>Gyula</a:t>
            </a:r>
            <a:r>
              <a:rPr lang="en-US" dirty="0" smtClean="0"/>
              <a:t> - </a:t>
            </a:r>
            <a:r>
              <a:rPr lang="en-US" dirty="0" err="1" smtClean="0"/>
              <a:t>Szlávi</a:t>
            </a:r>
            <a:r>
              <a:rPr lang="en-US" dirty="0" smtClean="0"/>
              <a:t> </a:t>
            </a:r>
            <a:r>
              <a:rPr lang="en-US" dirty="0" err="1" smtClean="0"/>
              <a:t>Péter</a:t>
            </a:r>
            <a:r>
              <a:rPr lang="en-US" dirty="0" smtClean="0"/>
              <a:t> - </a:t>
            </a:r>
            <a:r>
              <a:rPr lang="en-US" dirty="0" err="1" smtClean="0"/>
              <a:t>Zsakó</a:t>
            </a:r>
            <a:r>
              <a:rPr lang="en-US" dirty="0" smtClean="0"/>
              <a:t> </a:t>
            </a:r>
            <a:r>
              <a:rPr lang="en-US" dirty="0" err="1" smtClean="0"/>
              <a:t>László</a:t>
            </a:r>
            <a:r>
              <a:rPr lang="en-US" dirty="0" smtClean="0"/>
              <a:t>: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en-US" dirty="0" err="1" smtClean="0"/>
              <a:t>alapismeretek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DF7D13-E949-42E6-8903-594BB9E740DF}" type="slidenum">
              <a:rPr lang="hu-HU" smtClean="0"/>
              <a:pPr>
                <a:defRPr/>
              </a:pPr>
              <a:t>8</a:t>
            </a:fld>
            <a:endParaRPr lang="hu-HU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quarter" idx="12"/>
          </p:nvPr>
        </p:nvSpPr>
        <p:spPr>
          <a:xfrm>
            <a:off x="22225" y="6624736"/>
            <a:ext cx="2266950" cy="26064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BD6FF1E-B03E-42F6-8175-1F0DCBC9C994}" type="datetime1">
              <a:rPr lang="hu-HU" sz="1000" smtClean="0">
                <a:solidFill>
                  <a:schemeClr val="tx1"/>
                </a:solidFill>
              </a:rPr>
              <a:pPr/>
              <a:t>2015.09.03.</a:t>
            </a:fld>
            <a:endParaRPr lang="hu-HU" sz="1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268538" y="2060575"/>
            <a:ext cx="6161087" cy="2887663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xtLst/>
        </p:spPr>
        <p:txBody>
          <a:bodyPr anchor="ctr"/>
          <a:lstStyle/>
          <a:p>
            <a:pPr indent="12700" algn="ctr" eaLnBrk="1" hangingPunct="1">
              <a:buFont typeface="Wingdings" pitchFamily="2" charset="2"/>
              <a:buNone/>
              <a:defRPr/>
            </a:pPr>
            <a:r>
              <a:rPr lang="hu-HU" sz="3600">
                <a:latin typeface="+mj-lt"/>
              </a:rPr>
              <a:t>Programozási alapismeretek</a:t>
            </a:r>
            <a:br>
              <a:rPr lang="hu-HU" sz="3600">
                <a:latin typeface="+mj-lt"/>
              </a:rPr>
            </a:br>
            <a:r>
              <a:rPr lang="hu-HU" sz="3600">
                <a:latin typeface="+mj-lt"/>
              </a:rPr>
              <a:t>0. előadás vége</a:t>
            </a:r>
            <a:endParaRPr lang="en-US" sz="200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nimBg="1"/>
    </p:bldLst>
  </p:timing>
</p:sld>
</file>

<file path=ppt/theme/theme1.xml><?xml version="1.0" encoding="utf-8"?>
<a:theme xmlns:a="http://schemas.openxmlformats.org/drawingml/2006/main" name="1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Montázs">
  <a:themeElements>
    <a:clrScheme name="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5_Montáz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Proposal</Template>
  <TotalTime>3233</TotalTime>
  <Words>640</Words>
  <Application>Microsoft Office PowerPoint</Application>
  <PresentationFormat>Diavetítés a képernyőre (4:3 oldalarány)</PresentationFormat>
  <Paragraphs>126</Paragraphs>
  <Slides>9</Slides>
  <Notes>9</Notes>
  <HiddenSlides>0</HiddenSlides>
  <MMClips>0</MMClips>
  <ScaleCrop>false</ScaleCrop>
  <HeadingPairs>
    <vt:vector size="4" baseType="variant">
      <vt:variant>
        <vt:lpstr>Téma</vt:lpstr>
      </vt:variant>
      <vt:variant>
        <vt:i4>2</vt:i4>
      </vt:variant>
      <vt:variant>
        <vt:lpstr>Diacímek</vt:lpstr>
      </vt:variant>
      <vt:variant>
        <vt:i4>9</vt:i4>
      </vt:variant>
    </vt:vector>
  </HeadingPairs>
  <TitlesOfParts>
    <vt:vector size="11" baseType="lpstr">
      <vt:lpstr>1_Montázs</vt:lpstr>
      <vt:lpstr>5_Montázs</vt:lpstr>
      <vt:lpstr>PowerPoint bemutató</vt:lpstr>
      <vt:lpstr>Programozási alap-ismeretek: célkitűzés</vt:lpstr>
      <vt:lpstr>Programozási alap-ismeretek: célkitűzések</vt:lpstr>
      <vt:lpstr>Programozási alap-ismeretek: jegy</vt:lpstr>
      <vt:lpstr>Programozási alap-ismeretek: jegy-feltételek</vt:lpstr>
      <vt:lpstr>Programozási alap-ismeretek: időpontok</vt:lpstr>
      <vt:lpstr>Programozási alap- ismeretek: „haladó” csoport</vt:lpstr>
      <vt:lpstr>Programozási alap-ismeretek: irodalom</vt:lpstr>
      <vt:lpstr>PowerPoint bemutató</vt:lpstr>
    </vt:vector>
  </TitlesOfParts>
  <Company>ELTE 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alapismeretek</dc:title>
  <dc:subject>A tárgyról madártávlatból</dc:subject>
  <dc:creator>Szlávi, Péter - Zsakó, László</dc:creator>
  <cp:lastModifiedBy>Szlávi Péter</cp:lastModifiedBy>
  <cp:revision>301</cp:revision>
  <dcterms:created xsi:type="dcterms:W3CDTF">2005-10-16T14:08:29Z</dcterms:created>
  <dcterms:modified xsi:type="dcterms:W3CDTF">2015-09-03T12:45:34Z</dcterms:modified>
</cp:coreProperties>
</file>