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  <p:sldMasterId id="2147483790" r:id="rId2"/>
  </p:sldMasterIdLst>
  <p:notesMasterIdLst>
    <p:notesMasterId r:id="rId37"/>
  </p:notesMasterIdLst>
  <p:handoutMasterIdLst>
    <p:handoutMasterId r:id="rId38"/>
  </p:handoutMasterIdLst>
  <p:sldIdLst>
    <p:sldId id="343" r:id="rId3"/>
    <p:sldId id="302" r:id="rId4"/>
    <p:sldId id="303" r:id="rId5"/>
    <p:sldId id="313" r:id="rId6"/>
    <p:sldId id="314" r:id="rId7"/>
    <p:sldId id="312" r:id="rId8"/>
    <p:sldId id="315" r:id="rId9"/>
    <p:sldId id="345" r:id="rId10"/>
    <p:sldId id="344" r:id="rId11"/>
    <p:sldId id="317" r:id="rId12"/>
    <p:sldId id="318" r:id="rId13"/>
    <p:sldId id="319" r:id="rId14"/>
    <p:sldId id="324" r:id="rId15"/>
    <p:sldId id="320" r:id="rId16"/>
    <p:sldId id="321" r:id="rId17"/>
    <p:sldId id="322" r:id="rId18"/>
    <p:sldId id="323" r:id="rId19"/>
    <p:sldId id="339" r:id="rId20"/>
    <p:sldId id="340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282" r:id="rId36"/>
  </p:sldIdLst>
  <p:sldSz cx="9144000" cy="6858000" type="screen4x3"/>
  <p:notesSz cx="6797675" cy="9926638"/>
  <p:defaultTextStyle>
    <a:defPPr>
      <a:defRPr lang="hu-HU"/>
    </a:defPPr>
    <a:lvl1pPr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663300"/>
    <a:srgbClr val="006600"/>
    <a:srgbClr val="008000"/>
    <a:srgbClr val="969696"/>
    <a:srgbClr val="FFEAD5"/>
    <a:srgbClr val="FFE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1" autoAdjust="0"/>
    <p:restoredTop sz="91767" autoAdjust="0"/>
  </p:normalViewPr>
  <p:slideViewPr>
    <p:cSldViewPr>
      <p:cViewPr>
        <p:scale>
          <a:sx n="100" d="100"/>
          <a:sy n="100" d="100"/>
        </p:scale>
        <p:origin x="87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0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824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559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Programozás alapjai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fld id="{C243C370-14B3-4996-8A04-464DBFE33D01}" type="datetime1">
              <a:rPr lang="hu-HU"/>
              <a:pPr>
                <a:defRPr/>
              </a:pPr>
              <a:t>2015.02.08.</a:t>
            </a:fld>
            <a:r>
              <a:rPr lang="hu-HU"/>
              <a:t>2007.09.28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34702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/>
            </a:lvl1pPr>
          </a:lstStyle>
          <a:p>
            <a:pPr>
              <a:defRPr/>
            </a:pPr>
            <a:fld id="{2A12DD12-FA5F-4AC2-9F75-C144B77FE1D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127473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Programozás alapjai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41D0DDB8-9E91-423D-B91C-17E877A74550}" type="datetime1">
              <a:rPr lang="hu-HU"/>
              <a:pPr>
                <a:defRPr/>
              </a:pPr>
              <a:t>2015.02.08.</a:t>
            </a:fld>
            <a:endParaRPr lang="hu-HU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smtClean="0"/>
              <a:t>Mintaszöveg szerkesztése</a:t>
            </a:r>
          </a:p>
          <a:p>
            <a:pPr lvl="1"/>
            <a:r>
              <a:rPr lang="hu-HU" noProof="0" smtClean="0"/>
              <a:t>Második szint</a:t>
            </a:r>
          </a:p>
          <a:p>
            <a:pPr lvl="2"/>
            <a:r>
              <a:rPr lang="hu-HU" noProof="0" smtClean="0"/>
              <a:t>Harmadik szint</a:t>
            </a:r>
          </a:p>
          <a:p>
            <a:pPr lvl="3"/>
            <a:r>
              <a:rPr lang="hu-HU" noProof="0" smtClean="0"/>
              <a:t>Negyedik szint</a:t>
            </a:r>
          </a:p>
          <a:p>
            <a:pPr lvl="4"/>
            <a:r>
              <a:rPr lang="hu-HU" noProof="0" smtClean="0"/>
              <a:t>Ötödik szint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>
              <a:defRPr/>
            </a:pPr>
            <a:fld id="{18AD1634-9405-4019-B407-633852B425F9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32877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z="1000" smtClean="0"/>
          </a:p>
        </p:txBody>
      </p:sp>
      <p:sp>
        <p:nvSpPr>
          <p:cNvPr id="38916" name="Dátum helye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162752D4-C2F8-4BCD-BC43-D2140CCC7949}" type="datetime1">
              <a:rPr lang="hu-HU" sz="1000" smtClean="0">
                <a:latin typeface="Arial" charset="0"/>
              </a:rPr>
              <a:pPr/>
              <a:t>2015.02.08.</a:t>
            </a:fld>
            <a:endParaRPr lang="hu-HU" sz="1000" smtClean="0">
              <a:latin typeface="Arial" charset="0"/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38918" name="Dia számának helye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AC298E7-0D43-4607-88EF-584E5D03B4DA}" type="slidenum">
              <a:rPr lang="hu-HU" sz="1000" smtClean="0"/>
              <a:pPr/>
              <a:t>1</a:t>
            </a:fld>
            <a:endParaRPr lang="hu-HU" sz="1000" smtClean="0"/>
          </a:p>
        </p:txBody>
      </p:sp>
      <p:sp>
        <p:nvSpPr>
          <p:cNvPr id="38919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DB66ECA-7731-46BD-813D-53B44F59F136}" type="datetime1">
              <a:rPr lang="hu-HU" sz="1000" smtClean="0">
                <a:latin typeface="Arial" charset="0"/>
              </a:rPr>
              <a:pPr/>
              <a:t>2015.02.08.</a:t>
            </a:fld>
            <a:endParaRPr lang="hu-HU" sz="1000" smtClean="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ED736AD-BED0-47A6-B2D6-1BBF409977D7}" type="slidenum">
              <a:rPr lang="hu-HU" sz="1000" smtClean="0"/>
              <a:pPr/>
              <a:t>10</a:t>
            </a:fld>
            <a:endParaRPr lang="hu-HU" sz="1000" smtClean="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z="1000" smtClean="0"/>
              <a:t>Megelégszünk a specifikációban nem szereplő adatok deklarálásával, hiszen ezek bukkantak föl hirtelen, a „semmiből”.</a:t>
            </a:r>
          </a:p>
        </p:txBody>
      </p:sp>
      <p:sp>
        <p:nvSpPr>
          <p:cNvPr id="47111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D7F9DE1-FABD-4CE7-A79D-0681A80DC431}" type="datetime1">
              <a:rPr lang="hu-HU" sz="1000" smtClean="0">
                <a:latin typeface="Arial" charset="0"/>
              </a:rPr>
              <a:pPr/>
              <a:t>2015.02.08.</a:t>
            </a:fld>
            <a:endParaRPr lang="hu-HU" sz="1000" smtClean="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A9D6B85-16A0-4463-9AEE-33D5F0F34432}" type="slidenum">
              <a:rPr lang="hu-HU" sz="1000" smtClean="0"/>
              <a:pPr/>
              <a:t>11</a:t>
            </a:fld>
            <a:endParaRPr lang="hu-HU" sz="1000" smtClean="0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z="1000" smtClean="0"/>
          </a:p>
        </p:txBody>
      </p:sp>
      <p:sp>
        <p:nvSpPr>
          <p:cNvPr id="48135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4689829-253D-44A4-A94D-CAED7E564A42}" type="datetime1">
              <a:rPr lang="hu-HU" sz="1000" smtClean="0">
                <a:latin typeface="Arial" charset="0"/>
              </a:rPr>
              <a:pPr/>
              <a:t>2015.02.08.</a:t>
            </a:fld>
            <a:endParaRPr lang="hu-HU" sz="1000" smtClean="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DC7E0A0-CFEC-4D38-99D0-E829C3FAE162}" type="slidenum">
              <a:rPr lang="hu-HU" sz="1000" smtClean="0"/>
              <a:pPr/>
              <a:t>12</a:t>
            </a:fld>
            <a:endParaRPr lang="hu-HU" sz="1000" smtClean="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z="1000" smtClean="0"/>
          </a:p>
        </p:txBody>
      </p:sp>
      <p:sp>
        <p:nvSpPr>
          <p:cNvPr id="49159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91BB939-E071-4A5A-8D4A-E7C77E5B2F3B}" type="datetime1">
              <a:rPr lang="hu-HU" sz="1000" smtClean="0">
                <a:latin typeface="Arial" charset="0"/>
              </a:rPr>
              <a:pPr/>
              <a:t>2015.02.08.</a:t>
            </a:fld>
            <a:endParaRPr lang="hu-HU" sz="1000" smtClean="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957C760-F7EA-47D2-BD2E-C208D6AC3AD9}" type="slidenum">
              <a:rPr lang="hu-HU" sz="1000" smtClean="0"/>
              <a:pPr/>
              <a:t>13</a:t>
            </a:fld>
            <a:endParaRPr lang="hu-HU" sz="1000" smtClean="0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z="1000" smtClean="0"/>
          </a:p>
        </p:txBody>
      </p:sp>
      <p:sp>
        <p:nvSpPr>
          <p:cNvPr id="50183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AFCCDAC-5F24-42FE-A73C-B299ACFEDCEA}" type="datetime1">
              <a:rPr lang="hu-HU" sz="1000" smtClean="0">
                <a:latin typeface="Arial" charset="0"/>
              </a:rPr>
              <a:pPr/>
              <a:t>2015.02.08.</a:t>
            </a:fld>
            <a:endParaRPr lang="hu-HU" sz="1000" smtClean="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226924F-2E5A-4306-AF7C-82943D212584}" type="slidenum">
              <a:rPr lang="hu-HU" sz="1000" smtClean="0"/>
              <a:pPr/>
              <a:t>14</a:t>
            </a:fld>
            <a:endParaRPr lang="hu-HU" sz="1000" smtClean="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z="1000" smtClean="0"/>
          </a:p>
        </p:txBody>
      </p:sp>
      <p:sp>
        <p:nvSpPr>
          <p:cNvPr id="51207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5CBC25B-C12B-4E93-8B0F-48F9D2BDE163}" type="datetime1">
              <a:rPr lang="hu-HU" sz="1000" smtClean="0">
                <a:latin typeface="Arial" charset="0"/>
              </a:rPr>
              <a:pPr/>
              <a:t>2015.02.08.</a:t>
            </a:fld>
            <a:endParaRPr lang="hu-HU" sz="1000" smtClean="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163BEAE8-C352-4FCA-8A35-864C953A60F8}" type="slidenum">
              <a:rPr lang="hu-HU" sz="1000" smtClean="0"/>
              <a:pPr/>
              <a:t>15</a:t>
            </a:fld>
            <a:endParaRPr lang="hu-HU" sz="1000" smtClean="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z="1000" smtClean="0"/>
              <a:t>Mivel kétszer is hivatkozunk a diszkrimináns értékére (a specifikációban, és ebből következőleg az algoritmusban is), ezért a fölösleges számolások elkerülése érdekében egy segédváltozóban (d) tároljuk azt (az egyszeri kiszámolás után).</a:t>
            </a:r>
          </a:p>
          <a:p>
            <a:r>
              <a:rPr lang="hu-HU" sz="1000" smtClean="0"/>
              <a:t>Vegyük észre, hogy a specifikációbeli implikációnak az elvárható elágazást feleltettük meg az algoritmusban.</a:t>
            </a:r>
          </a:p>
        </p:txBody>
      </p:sp>
      <p:sp>
        <p:nvSpPr>
          <p:cNvPr id="52231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E638F0F-1EE0-4050-BED2-224A5B07EC48}" type="datetime1">
              <a:rPr lang="hu-HU" sz="1000" smtClean="0">
                <a:latin typeface="Arial" charset="0"/>
              </a:rPr>
              <a:pPr/>
              <a:t>2015.02.08.</a:t>
            </a:fld>
            <a:endParaRPr lang="hu-HU" sz="1000" smtClean="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F9E2514-CF80-48FC-B5E9-67259EF69EC5}" type="slidenum">
              <a:rPr lang="hu-HU" sz="1000" smtClean="0"/>
              <a:pPr/>
              <a:t>16</a:t>
            </a:fld>
            <a:endParaRPr lang="hu-HU" sz="1000" smtClean="0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z="1000" smtClean="0"/>
          </a:p>
        </p:txBody>
      </p:sp>
      <p:sp>
        <p:nvSpPr>
          <p:cNvPr id="53255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5AFAB52-FB1C-449B-945E-76A304738D3C}" type="datetime1">
              <a:rPr lang="hu-HU" sz="1000" smtClean="0">
                <a:latin typeface="Arial" charset="0"/>
              </a:rPr>
              <a:pPr/>
              <a:t>2015.02.08.</a:t>
            </a:fld>
            <a:endParaRPr lang="hu-HU" sz="1000" smtClean="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F8322D5-15DC-4482-BF6A-6B5DA8C5C74A}" type="slidenum">
              <a:rPr lang="hu-HU" sz="1000" smtClean="0"/>
              <a:pPr/>
              <a:t>17</a:t>
            </a:fld>
            <a:endParaRPr lang="hu-HU" sz="1000" smtClean="0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z="1000" smtClean="0"/>
          </a:p>
        </p:txBody>
      </p:sp>
      <p:sp>
        <p:nvSpPr>
          <p:cNvPr id="54279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3D077CC-4F58-4827-BB20-ECDD154AFEF3}" type="datetime1">
              <a:rPr lang="hu-HU" sz="1000" smtClean="0">
                <a:latin typeface="Arial" charset="0"/>
              </a:rPr>
              <a:pPr/>
              <a:t>2015.02.08.</a:t>
            </a:fld>
            <a:endParaRPr lang="hu-HU" sz="1000" smtClean="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46CD233-5E67-4AE6-89BA-A37398F7F623}" type="slidenum">
              <a:rPr lang="hu-HU" sz="1000" smtClean="0"/>
              <a:pPr/>
              <a:t>18</a:t>
            </a:fld>
            <a:endParaRPr lang="hu-HU" sz="1000" smtClean="0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z="1000" smtClean="0"/>
              <a:t>Most nem jelöljük az esetleges adat-deklarációs „széljegyzeteket”.</a:t>
            </a:r>
          </a:p>
        </p:txBody>
      </p:sp>
      <p:sp>
        <p:nvSpPr>
          <p:cNvPr id="55303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C1DA472-8C50-4CC0-AA89-B5A714DCE2B6}" type="datetime1">
              <a:rPr lang="hu-HU" sz="1000" smtClean="0">
                <a:latin typeface="Arial" charset="0"/>
              </a:rPr>
              <a:pPr/>
              <a:t>2015.02.08.</a:t>
            </a:fld>
            <a:endParaRPr lang="hu-HU" sz="1000" smtClean="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9AFF5A7-9ABD-429C-AAA7-106349F061C4}" type="slidenum">
              <a:rPr lang="hu-HU" sz="1000" smtClean="0"/>
              <a:pPr/>
              <a:t>19</a:t>
            </a:fld>
            <a:endParaRPr lang="hu-HU" sz="1000" smtClean="0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z="1000" smtClean="0"/>
              <a:t>http://people.inf.elte.hu/szlavi/Magamnak/C++/NSD10.zip</a:t>
            </a:r>
          </a:p>
          <a:p>
            <a:r>
              <a:rPr lang="hu-HU" sz="1000" smtClean="0"/>
              <a:t>http://people.inf.elte.hu/szlavi/C++/structorizer_3_08.zip</a:t>
            </a:r>
          </a:p>
          <a:p>
            <a:endParaRPr lang="hu-HU" sz="1000" smtClean="0"/>
          </a:p>
        </p:txBody>
      </p:sp>
      <p:sp>
        <p:nvSpPr>
          <p:cNvPr id="56327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B740E6C-D8C3-4AC7-9BF7-D5C2529775A1}" type="datetime1">
              <a:rPr lang="hu-HU" sz="1000" smtClean="0">
                <a:latin typeface="Arial" charset="0"/>
              </a:rPr>
              <a:pPr/>
              <a:t>2015.02.08.</a:t>
            </a:fld>
            <a:endParaRPr lang="hu-HU" sz="1000" smtClean="0">
              <a:latin typeface="Arial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8A1AD66-6FB4-4499-85B7-FF24A7BBDAE8}" type="slidenum">
              <a:rPr lang="hu-HU" sz="1000" smtClean="0"/>
              <a:pPr/>
              <a:t>2</a:t>
            </a:fld>
            <a:endParaRPr lang="hu-HU" sz="1000" smtClean="0"/>
          </a:p>
        </p:txBody>
      </p:sp>
      <p:sp>
        <p:nvSpPr>
          <p:cNvPr id="39941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42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z="1000" smtClean="0"/>
          </a:p>
        </p:txBody>
      </p:sp>
      <p:sp>
        <p:nvSpPr>
          <p:cNvPr id="39943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>
                <a:latin typeface="Arial" charset="0"/>
              </a:rPr>
              <a:t>Programozás alapjai</a:t>
            </a:r>
          </a:p>
        </p:txBody>
      </p:sp>
      <p:sp>
        <p:nvSpPr>
          <p:cNvPr id="39944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C9425EC-DBF1-46AD-9E3A-F77999B57614}" type="slidenum">
              <a:rPr 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hu-HU" sz="10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2BFF668-C97B-4A76-B99A-D6488A62E205}" type="datetime1">
              <a:rPr lang="hu-HU" sz="1000" smtClean="0">
                <a:latin typeface="Arial" charset="0"/>
              </a:rPr>
              <a:pPr/>
              <a:t>2015.02.08.</a:t>
            </a:fld>
            <a:endParaRPr lang="hu-HU" sz="1000" smtClean="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8B5623F-E4F5-40AA-A5CB-8152010F75DB}" type="slidenum">
              <a:rPr lang="hu-HU" sz="1000" smtClean="0"/>
              <a:pPr/>
              <a:t>20</a:t>
            </a:fld>
            <a:endParaRPr lang="hu-HU" sz="1000" smtClean="0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z="1000" smtClean="0"/>
          </a:p>
        </p:txBody>
      </p:sp>
      <p:sp>
        <p:nvSpPr>
          <p:cNvPr id="57351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AAF9300-E4F2-4CDF-9578-26E7C005F772}" type="datetime1">
              <a:rPr lang="hu-HU" sz="1000" smtClean="0">
                <a:latin typeface="Arial" charset="0"/>
              </a:rPr>
              <a:pPr/>
              <a:t>2015.02.08.</a:t>
            </a:fld>
            <a:endParaRPr lang="hu-HU" sz="1000" smtClean="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1932FE2-5856-483E-B2B9-EAB52159D8A6}" type="slidenum">
              <a:rPr lang="hu-HU" sz="1000" smtClean="0"/>
              <a:pPr/>
              <a:t>21</a:t>
            </a:fld>
            <a:endParaRPr lang="hu-HU" sz="1000" smtClean="0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z="1000" smtClean="0"/>
          </a:p>
        </p:txBody>
      </p:sp>
      <p:sp>
        <p:nvSpPr>
          <p:cNvPr id="58375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10076A0-42ED-496A-8EFB-C3EF9894A773}" type="datetime1">
              <a:rPr lang="hu-HU" sz="1000" smtClean="0">
                <a:latin typeface="Arial" charset="0"/>
              </a:rPr>
              <a:pPr/>
              <a:t>2015.02.08.</a:t>
            </a:fld>
            <a:endParaRPr lang="hu-HU" sz="1000" smtClean="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16431A0-804D-4946-A120-0826ECE3CEC2}" type="slidenum">
              <a:rPr lang="hu-HU" sz="1000" smtClean="0"/>
              <a:pPr/>
              <a:t>22</a:t>
            </a:fld>
            <a:endParaRPr lang="hu-HU" sz="1000" smtClean="0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z="1000" smtClean="0"/>
          </a:p>
        </p:txBody>
      </p:sp>
      <p:sp>
        <p:nvSpPr>
          <p:cNvPr id="59399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E3A67A4E-6B19-402E-B9EA-A7DEB439471C}" type="datetime1">
              <a:rPr lang="hu-HU" sz="1000" smtClean="0">
                <a:latin typeface="Arial" charset="0"/>
              </a:rPr>
              <a:pPr/>
              <a:t>2015.02.08.</a:t>
            </a:fld>
            <a:endParaRPr lang="hu-HU" sz="1000" smtClean="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3D24910-A5F2-426B-A569-3D919816E770}" type="slidenum">
              <a:rPr lang="hu-HU" sz="1000" smtClean="0"/>
              <a:pPr/>
              <a:t>23</a:t>
            </a:fld>
            <a:endParaRPr lang="hu-HU" sz="1000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z="1000" smtClean="0"/>
          </a:p>
        </p:txBody>
      </p:sp>
      <p:sp>
        <p:nvSpPr>
          <p:cNvPr id="60423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7587A36-C1CA-4B9B-9053-7D36F6EB87F9}" type="datetime1">
              <a:rPr lang="hu-HU" sz="1000" smtClean="0">
                <a:latin typeface="Arial" charset="0"/>
              </a:rPr>
              <a:pPr/>
              <a:t>2015.02.08.</a:t>
            </a:fld>
            <a:endParaRPr lang="hu-HU" sz="1000" smtClean="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97FB7D1-48E1-4A3A-B9CC-4DF58C503F07}" type="slidenum">
              <a:rPr lang="hu-HU" sz="1000" smtClean="0"/>
              <a:pPr/>
              <a:t>24</a:t>
            </a:fld>
            <a:endParaRPr lang="hu-HU" sz="1000" smtClean="0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z="1000" smtClean="0"/>
          </a:p>
        </p:txBody>
      </p:sp>
      <p:sp>
        <p:nvSpPr>
          <p:cNvPr id="61447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9F8EA61-BA40-469A-BAFE-8EF98968809F}" type="datetime1">
              <a:rPr lang="hu-HU" sz="1000" smtClean="0">
                <a:latin typeface="Arial" charset="0"/>
              </a:rPr>
              <a:pPr/>
              <a:t>2015.02.08.</a:t>
            </a:fld>
            <a:endParaRPr lang="hu-HU" sz="1000" smtClean="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853F743-EA98-40CF-952F-B3E9A92AF031}" type="slidenum">
              <a:rPr lang="hu-HU" sz="1000" smtClean="0"/>
              <a:pPr/>
              <a:t>25</a:t>
            </a:fld>
            <a:endParaRPr lang="hu-HU" sz="1000" smtClean="0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z="1000" smtClean="0"/>
          </a:p>
        </p:txBody>
      </p:sp>
      <p:sp>
        <p:nvSpPr>
          <p:cNvPr id="62471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342ED1B-032A-42B6-8A1E-D298E5FD3738}" type="datetime1">
              <a:rPr lang="hu-HU" sz="1000" smtClean="0">
                <a:latin typeface="Arial" charset="0"/>
              </a:rPr>
              <a:pPr/>
              <a:t>2015.02.08.</a:t>
            </a:fld>
            <a:endParaRPr lang="hu-HU" sz="1000" smtClean="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634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C7706C3-1C6E-485E-B01F-41A4EE9891F3}" type="slidenum">
              <a:rPr lang="hu-HU" sz="1000" smtClean="0"/>
              <a:pPr/>
              <a:t>26</a:t>
            </a:fld>
            <a:endParaRPr lang="hu-HU" sz="1000" smtClean="0"/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z="1000" smtClean="0"/>
          </a:p>
        </p:txBody>
      </p:sp>
      <p:sp>
        <p:nvSpPr>
          <p:cNvPr id="63495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5377C4E-5EA8-4944-BC98-2898F10D0985}" type="datetime1">
              <a:rPr lang="hu-HU" sz="1000" smtClean="0">
                <a:latin typeface="Arial" charset="0"/>
              </a:rPr>
              <a:pPr/>
              <a:t>2015.02.08.</a:t>
            </a:fld>
            <a:endParaRPr lang="hu-HU" sz="1000" smtClean="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0EAF1F3-9DAD-4DE0-B22B-D134CF0EF327}" type="slidenum">
              <a:rPr lang="hu-HU" sz="1000" smtClean="0"/>
              <a:pPr/>
              <a:t>27</a:t>
            </a:fld>
            <a:endParaRPr lang="hu-HU" sz="1000" smtClean="0"/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z="1000" smtClean="0"/>
          </a:p>
        </p:txBody>
      </p:sp>
      <p:sp>
        <p:nvSpPr>
          <p:cNvPr id="64519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20BD97D-D3D6-4750-9F79-D5089B98219D}" type="datetime1">
              <a:rPr lang="hu-HU" sz="1000" smtClean="0">
                <a:latin typeface="Arial" charset="0"/>
              </a:rPr>
              <a:pPr/>
              <a:t>2015.02.08.</a:t>
            </a:fld>
            <a:endParaRPr lang="hu-HU" sz="1000" smtClean="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19261969-5100-468F-BDDA-4CB5CBEF9CCE}" type="slidenum">
              <a:rPr lang="hu-HU" sz="1000" smtClean="0"/>
              <a:pPr/>
              <a:t>28</a:t>
            </a:fld>
            <a:endParaRPr lang="hu-HU" sz="1000" smtClean="0"/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z="1000" smtClean="0"/>
          </a:p>
        </p:txBody>
      </p:sp>
      <p:sp>
        <p:nvSpPr>
          <p:cNvPr id="65543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8418AE9-F211-4C0E-A64E-03F778621C64}" type="datetime1">
              <a:rPr lang="hu-HU" sz="1000" smtClean="0">
                <a:latin typeface="Arial" charset="0"/>
              </a:rPr>
              <a:pPr/>
              <a:t>2015.02.08.</a:t>
            </a:fld>
            <a:endParaRPr lang="hu-HU" sz="1000" smtClean="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1B153839-34EC-44B3-A477-03CCBE6B94BF}" type="slidenum">
              <a:rPr lang="hu-HU" sz="1000" smtClean="0"/>
              <a:pPr/>
              <a:t>29</a:t>
            </a:fld>
            <a:endParaRPr lang="hu-HU" sz="1000" smtClean="0"/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z="1000" smtClean="0"/>
          </a:p>
        </p:txBody>
      </p:sp>
      <p:sp>
        <p:nvSpPr>
          <p:cNvPr id="66567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001EAC5-29F0-4F23-8601-F31AC3F770A6}" type="datetime1">
              <a:rPr lang="hu-HU" sz="1000" smtClean="0">
                <a:latin typeface="Arial" charset="0"/>
              </a:rPr>
              <a:pPr/>
              <a:t>2015.02.08.</a:t>
            </a:fld>
            <a:endParaRPr lang="hu-HU" sz="1000" smtClean="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81B6C41-CBB0-467E-B99B-B82F274BADAD}" type="slidenum">
              <a:rPr lang="hu-HU" sz="1000" smtClean="0"/>
              <a:pPr/>
              <a:t>3</a:t>
            </a:fld>
            <a:endParaRPr lang="hu-HU" sz="100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z="1000" dirty="0" smtClean="0"/>
          </a:p>
        </p:txBody>
      </p:sp>
      <p:sp>
        <p:nvSpPr>
          <p:cNvPr id="40967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704E106-1574-45E9-93C8-EF8230F6C601}" type="datetime1">
              <a:rPr lang="hu-HU" sz="1000" smtClean="0">
                <a:latin typeface="Arial" charset="0"/>
              </a:rPr>
              <a:pPr/>
              <a:t>2015.02.08.</a:t>
            </a:fld>
            <a:endParaRPr lang="hu-HU" sz="1000" smtClean="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9DDB7EB-9438-474A-A3DF-A5AA215EAD22}" type="slidenum">
              <a:rPr lang="hu-HU" sz="1000" smtClean="0"/>
              <a:pPr/>
              <a:t>30</a:t>
            </a:fld>
            <a:endParaRPr lang="hu-HU" sz="1000" smtClean="0"/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z="1000" smtClean="0"/>
          </a:p>
        </p:txBody>
      </p:sp>
      <p:sp>
        <p:nvSpPr>
          <p:cNvPr id="67591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3D855F8-CB94-4E24-86CB-B8C2C1204AC9}" type="datetime1">
              <a:rPr lang="hu-HU" sz="1000" smtClean="0">
                <a:latin typeface="Arial" charset="0"/>
              </a:rPr>
              <a:pPr/>
              <a:t>2015.02.08.</a:t>
            </a:fld>
            <a:endParaRPr lang="hu-HU" sz="1000" smtClean="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26D2064-37F5-47EB-AD53-128DA4F4AD29}" type="slidenum">
              <a:rPr lang="hu-HU" sz="1000" smtClean="0"/>
              <a:pPr/>
              <a:t>31</a:t>
            </a:fld>
            <a:endParaRPr lang="hu-HU" sz="1000" smtClean="0"/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z="1000" smtClean="0"/>
              <a:t>A C++ kulcs-szavakat vastagítottuk.</a:t>
            </a:r>
          </a:p>
        </p:txBody>
      </p:sp>
      <p:sp>
        <p:nvSpPr>
          <p:cNvPr id="68615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800A7AE-F932-4BE9-A3C2-5B621C2BC8A0}" type="datetime1">
              <a:rPr lang="hu-HU" sz="1000" smtClean="0">
                <a:latin typeface="Arial" charset="0"/>
              </a:rPr>
              <a:pPr/>
              <a:t>2015.02.08.</a:t>
            </a:fld>
            <a:endParaRPr lang="hu-HU" sz="1000" smtClean="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5FDC67F-00D6-4057-8AFA-075B49F043AA}" type="slidenum">
              <a:rPr lang="hu-HU" sz="1000" smtClean="0"/>
              <a:pPr/>
              <a:t>32</a:t>
            </a:fld>
            <a:endParaRPr lang="hu-HU" sz="1000" smtClean="0"/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z="1000" smtClean="0"/>
          </a:p>
        </p:txBody>
      </p:sp>
      <p:sp>
        <p:nvSpPr>
          <p:cNvPr id="69639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0DF0B77-B826-43A9-A51F-506434D1C157}" type="datetime1">
              <a:rPr lang="hu-HU" sz="1000" smtClean="0">
                <a:latin typeface="Arial" charset="0"/>
              </a:rPr>
              <a:pPr/>
              <a:t>2015.02.08.</a:t>
            </a:fld>
            <a:endParaRPr lang="hu-HU" sz="1000" smtClean="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62C54CA-8407-4B12-95E8-A9E2CEF2BD9A}" type="slidenum">
              <a:rPr lang="hu-HU" sz="1000" smtClean="0"/>
              <a:pPr/>
              <a:t>33</a:t>
            </a:fld>
            <a:endParaRPr lang="hu-HU" sz="1000" smtClean="0"/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z="1000" smtClean="0"/>
          </a:p>
        </p:txBody>
      </p:sp>
      <p:sp>
        <p:nvSpPr>
          <p:cNvPr id="70663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76D24A8-61B3-4034-9B1A-1B16A0D5B1DD}" type="datetime1">
              <a:rPr lang="hu-HU" sz="1000" smtClean="0">
                <a:latin typeface="Arial" charset="0"/>
              </a:rPr>
              <a:pPr/>
              <a:t>2015.02.08.</a:t>
            </a:fld>
            <a:endParaRPr lang="hu-HU" sz="1000" smtClean="0">
              <a:latin typeface="Arial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E2AEECE-0E56-41E5-B489-849CF4DD3B02}" type="slidenum">
              <a:rPr lang="hu-HU" sz="1000" smtClean="0"/>
              <a:pPr/>
              <a:t>34</a:t>
            </a:fld>
            <a:endParaRPr lang="hu-HU" sz="1000" smtClean="0"/>
          </a:p>
        </p:txBody>
      </p:sp>
      <p:sp>
        <p:nvSpPr>
          <p:cNvPr id="71685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BCD4481-3CD6-4BC4-874C-BF168CDB8D7E}" type="slidenum">
              <a:rPr 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hu-HU" sz="1000">
              <a:latin typeface="Arial" charset="0"/>
            </a:endParaRPr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z="1000" smtClean="0"/>
          </a:p>
        </p:txBody>
      </p:sp>
      <p:sp>
        <p:nvSpPr>
          <p:cNvPr id="71688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4627247-2C24-41D8-83BB-FF591EB8C1B7}" type="datetime1">
              <a:rPr lang="hu-HU" sz="1000" smtClean="0">
                <a:latin typeface="Arial" charset="0"/>
              </a:rPr>
              <a:pPr/>
              <a:t>2015.02.08.</a:t>
            </a:fld>
            <a:endParaRPr lang="hu-HU" sz="1000" smtClean="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3BA021D-590A-4677-BBA4-8DF40835EE77}" type="slidenum">
              <a:rPr lang="hu-HU" sz="1000" smtClean="0"/>
              <a:pPr/>
              <a:t>4</a:t>
            </a:fld>
            <a:endParaRPr lang="hu-HU" sz="100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z="1000" dirty="0" smtClean="0">
                <a:latin typeface="Arial" charset="0"/>
              </a:rPr>
              <a:t>6-7.: </a:t>
            </a:r>
            <a:r>
              <a:rPr lang="hu-HU" sz="1000" dirty="0" smtClean="0">
                <a:latin typeface="Arial" charset="0"/>
              </a:rPr>
              <a:t>Egyéb „technikai” körülmények (pl. megjelenítés, memóriakorlát, speciális adatszerkezet…)</a:t>
            </a:r>
          </a:p>
        </p:txBody>
      </p:sp>
      <p:sp>
        <p:nvSpPr>
          <p:cNvPr id="41991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EB18312-8021-4651-949F-EA5EEFD453C5}" type="datetime1">
              <a:rPr lang="hu-HU" sz="1000" smtClean="0">
                <a:latin typeface="Arial" charset="0"/>
              </a:rPr>
              <a:pPr/>
              <a:t>2015.02.08.</a:t>
            </a:fld>
            <a:endParaRPr lang="hu-HU" sz="1000" smtClean="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FF92A98-1C3B-4B66-8266-240585BE3433}" type="slidenum">
              <a:rPr lang="hu-HU" sz="1000" smtClean="0"/>
              <a:pPr/>
              <a:t>5</a:t>
            </a:fld>
            <a:endParaRPr lang="hu-HU" sz="100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z="1000" dirty="0" smtClean="0">
                <a:latin typeface="Arial" charset="0"/>
              </a:rPr>
              <a:t>T/1.:</a:t>
            </a:r>
            <a:r>
              <a:rPr lang="hu-HU" sz="1000" baseline="0" dirty="0" smtClean="0">
                <a:latin typeface="Arial" charset="0"/>
              </a:rPr>
              <a:t> A specifikációtól nem a „belőle származó” algoritmus egyértelműségét kívánjuk meg, sőt: ebben igen nagy „szabadságfokot” kínál; a feladat legyen egyértelmű!</a:t>
            </a:r>
            <a:endParaRPr lang="hu-HU" sz="1000" dirty="0" smtClean="0">
              <a:latin typeface="Arial" charset="0"/>
            </a:endParaRPr>
          </a:p>
          <a:p>
            <a:r>
              <a:rPr lang="hu-HU" sz="1000" dirty="0" smtClean="0">
                <a:latin typeface="Arial" charset="0"/>
              </a:rPr>
              <a:t>T/2-3</a:t>
            </a:r>
            <a:r>
              <a:rPr lang="hu-HU" sz="1000" dirty="0" smtClean="0">
                <a:latin typeface="Arial" charset="0"/>
              </a:rPr>
              <a:t>.: inkább lehetőség, mint alaptulajdonság, nagyban függ az ember „leleményességétől”, fogalomalkotó képességétől, kreativitásától</a:t>
            </a:r>
          </a:p>
        </p:txBody>
      </p:sp>
      <p:sp>
        <p:nvSpPr>
          <p:cNvPr id="43015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2FBB44E-6024-4180-A67D-636768873CAE}" type="datetime1">
              <a:rPr lang="hu-HU" sz="1000" smtClean="0">
                <a:latin typeface="Arial" charset="0"/>
              </a:rPr>
              <a:pPr/>
              <a:t>2015.02.08.</a:t>
            </a:fld>
            <a:endParaRPr lang="hu-HU" sz="1000" smtClean="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6D02BD5-5FD4-4DE4-BE25-F1688B8FA595}" type="slidenum">
              <a:rPr lang="hu-HU" sz="1000" smtClean="0"/>
              <a:pPr/>
              <a:t>6</a:t>
            </a:fld>
            <a:endParaRPr lang="hu-HU" sz="1000" smtClean="0"/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z="1000" smtClean="0"/>
              <a:t>Alprogram : nevet adunk az összetett tevékenységnek (definiáljuk), hogy azután ahányszor kell elegendő legyen csak a nevével hivatkozni rá.</a:t>
            </a:r>
          </a:p>
        </p:txBody>
      </p:sp>
      <p:sp>
        <p:nvSpPr>
          <p:cNvPr id="44039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8D860B6-179C-47DF-998E-0EE2B7B6D10F}" type="datetime1">
              <a:rPr lang="hu-HU" sz="1000" smtClean="0">
                <a:latin typeface="Arial" charset="0"/>
              </a:rPr>
              <a:pPr/>
              <a:t>2015.02.08.</a:t>
            </a:fld>
            <a:endParaRPr lang="hu-HU" sz="1000" smtClean="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4421146-F323-4E40-971B-E31F8BF46CF1}" type="slidenum">
              <a:rPr lang="hu-HU" sz="1000" smtClean="0"/>
              <a:pPr/>
              <a:t>7</a:t>
            </a:fld>
            <a:endParaRPr lang="hu-HU" sz="1000" smtClean="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z="1000" dirty="0" smtClean="0"/>
              <a:t>A pirossal kiemeltek logikai operátorok, azaz értelmezési tartományuk: </a:t>
            </a:r>
            <a:r>
              <a:rPr lang="hu-HU" sz="1000" dirty="0" smtClean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L</a:t>
            </a:r>
            <a:r>
              <a:rPr lang="hu-HU" sz="1000" dirty="0" smtClean="0">
                <a:sym typeface="Symbol" pitchFamily="18" charset="2"/>
              </a:rPr>
              <a:t></a:t>
            </a:r>
            <a:r>
              <a:rPr lang="hu-HU" sz="1000" dirty="0" err="1" smtClean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L</a:t>
            </a:r>
            <a:r>
              <a:rPr lang="hu-HU" sz="1000" dirty="0" smtClean="0">
                <a:sym typeface="Symbol" pitchFamily="18" charset="2"/>
              </a:rPr>
              <a:t>.</a:t>
            </a:r>
          </a:p>
          <a:p>
            <a:r>
              <a:rPr lang="hu-HU" sz="1000" dirty="0" smtClean="0">
                <a:sym typeface="Symbol" pitchFamily="18" charset="2"/>
              </a:rPr>
              <a:t>A kékkel kiemeltek </a:t>
            </a:r>
            <a:r>
              <a:rPr lang="hu-HU" sz="1000" dirty="0" smtClean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R</a:t>
            </a:r>
            <a:r>
              <a:rPr lang="hu-HU" sz="1000" dirty="0" smtClean="0">
                <a:sym typeface="Symbol" pitchFamily="18" charset="2"/>
              </a:rPr>
              <a:t>–</a:t>
            </a:r>
            <a:r>
              <a:rPr lang="hu-HU" sz="1000" dirty="0" err="1" smtClean="0">
                <a:sym typeface="Symbol" pitchFamily="18" charset="2"/>
              </a:rPr>
              <a:t>beli</a:t>
            </a:r>
            <a:r>
              <a:rPr lang="hu-HU" sz="1000" dirty="0" smtClean="0">
                <a:sym typeface="Symbol" pitchFamily="18" charset="2"/>
              </a:rPr>
              <a:t> operátorok, azaz </a:t>
            </a:r>
            <a:r>
              <a:rPr lang="hu-HU" sz="1000" dirty="0" smtClean="0"/>
              <a:t>értelmezési tartományuk: </a:t>
            </a:r>
            <a:r>
              <a:rPr lang="hu-HU" sz="1000" dirty="0" smtClean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R</a:t>
            </a:r>
            <a:r>
              <a:rPr lang="hu-HU" sz="1000" dirty="0" smtClean="0">
                <a:sym typeface="Symbol" pitchFamily="18" charset="2"/>
              </a:rPr>
              <a:t></a:t>
            </a:r>
            <a:r>
              <a:rPr lang="hu-HU" sz="1000" dirty="0" err="1" smtClean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R</a:t>
            </a:r>
            <a:r>
              <a:rPr lang="hu-HU" sz="1000" dirty="0" smtClean="0">
                <a:sym typeface="Symbol" pitchFamily="18" charset="2"/>
              </a:rPr>
              <a:t>.</a:t>
            </a:r>
          </a:p>
          <a:p>
            <a:r>
              <a:rPr lang="hu-HU" sz="1000" dirty="0" smtClean="0">
                <a:sym typeface="Symbol" pitchFamily="18" charset="2"/>
              </a:rPr>
              <a:t>Mint látható ugyanaz a jel (=) kétféle operátorhoz is tartozhat. (Ez az ún. </a:t>
            </a:r>
            <a:r>
              <a:rPr lang="hu-HU" sz="1000" b="1" dirty="0" smtClean="0">
                <a:sym typeface="Symbol" pitchFamily="18" charset="2"/>
              </a:rPr>
              <a:t>polimorfizmus</a:t>
            </a:r>
            <a:r>
              <a:rPr lang="hu-HU" sz="1000" dirty="0" smtClean="0">
                <a:sym typeface="Symbol" pitchFamily="18" charset="2"/>
              </a:rPr>
              <a:t>.)</a:t>
            </a:r>
          </a:p>
          <a:p>
            <a:r>
              <a:rPr lang="hu-HU" sz="1000" dirty="0" smtClean="0">
                <a:sym typeface="Symbol" pitchFamily="18" charset="2"/>
              </a:rPr>
              <a:t>A halmazokhoz az </a:t>
            </a:r>
            <a:r>
              <a:rPr lang="hu-HU" sz="1000" b="1" dirty="0" err="1" smtClean="0">
                <a:latin typeface="Imprint MT Shadow" pitchFamily="82" charset="0"/>
                <a:sym typeface="Symbol" pitchFamily="18" charset="2"/>
              </a:rPr>
              <a:t>Imprint</a:t>
            </a:r>
            <a:r>
              <a:rPr lang="hu-HU" sz="1000" b="1" dirty="0" smtClean="0">
                <a:latin typeface="Imprint MT Shadow" pitchFamily="82" charset="0"/>
                <a:sym typeface="Symbol" pitchFamily="18" charset="2"/>
              </a:rPr>
              <a:t> MT</a:t>
            </a:r>
            <a:r>
              <a:rPr lang="hu-HU" sz="1000" dirty="0" smtClean="0">
                <a:sym typeface="Symbol" pitchFamily="18" charset="2"/>
              </a:rPr>
              <a:t> fontot fogjuk használni.</a:t>
            </a:r>
            <a:endParaRPr lang="hu-HU" sz="1000" dirty="0" smtClean="0"/>
          </a:p>
        </p:txBody>
      </p:sp>
      <p:sp>
        <p:nvSpPr>
          <p:cNvPr id="45063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8D860B6-179C-47DF-998E-0EE2B7B6D10F}" type="datetime1">
              <a:rPr lang="hu-HU" sz="1000" smtClean="0">
                <a:latin typeface="Arial" charset="0"/>
              </a:rPr>
              <a:pPr/>
              <a:t>2015.02.08.</a:t>
            </a:fld>
            <a:endParaRPr lang="hu-HU" sz="1000" smtClean="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4421146-F323-4E40-971B-E31F8BF46CF1}" type="slidenum">
              <a:rPr lang="hu-HU" sz="1000" smtClean="0"/>
              <a:pPr/>
              <a:t>8</a:t>
            </a:fld>
            <a:endParaRPr lang="hu-HU" sz="1000" smtClean="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z="1000" dirty="0" smtClean="0"/>
          </a:p>
        </p:txBody>
      </p:sp>
      <p:sp>
        <p:nvSpPr>
          <p:cNvPr id="45063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A82ACC9-F70D-4F65-82D3-F9DECC4EF1E7}" type="datetime1">
              <a:rPr lang="hu-HU" sz="1000" smtClean="0">
                <a:latin typeface="Arial" charset="0"/>
              </a:rPr>
              <a:pPr/>
              <a:t>2015.02.08.</a:t>
            </a:fld>
            <a:endParaRPr lang="hu-HU" sz="1000" smtClean="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9714C0A-4284-457A-87EE-875E89750F72}" type="slidenum">
              <a:rPr lang="hu-HU" sz="1000" smtClean="0"/>
              <a:pPr/>
              <a:t>9</a:t>
            </a:fld>
            <a:endParaRPr lang="hu-HU" sz="1000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z="1000" smtClean="0"/>
              <a:t>A „lehet:=(x</a:t>
            </a:r>
            <a:r>
              <a:rPr lang="hu-HU" sz="1000" baseline="30000" smtClean="0"/>
              <a:t>2</a:t>
            </a:r>
            <a:r>
              <a:rPr lang="hu-HU" sz="1000" smtClean="0"/>
              <a:t>+y</a:t>
            </a:r>
            <a:r>
              <a:rPr lang="hu-HU" sz="1000" baseline="30000" smtClean="0">
                <a:solidFill>
                  <a:srgbClr val="000000"/>
                </a:solidFill>
              </a:rPr>
              <a:t>2</a:t>
            </a:r>
            <a:r>
              <a:rPr lang="hu-HU" sz="1000" smtClean="0"/>
              <a:t>=z</a:t>
            </a:r>
            <a:r>
              <a:rPr lang="hu-HU" sz="1000" baseline="30000" smtClean="0"/>
              <a:t>2</a:t>
            </a:r>
            <a:r>
              <a:rPr lang="hu-HU" sz="1000" smtClean="0"/>
              <a:t>)” utasítással ekvivalens, csak nála jóval hosszabb </a:t>
            </a:r>
            <a:br>
              <a:rPr lang="hu-HU" sz="1000" smtClean="0"/>
            </a:br>
            <a:r>
              <a:rPr lang="hu-HU" sz="1000" smtClean="0"/>
              <a:t>a „</a:t>
            </a:r>
            <a:r>
              <a:rPr lang="hu-HU" sz="1000" b="1" smtClean="0"/>
              <a:t>Ha</a:t>
            </a:r>
            <a:r>
              <a:rPr lang="hu-HU" sz="1000" smtClean="0"/>
              <a:t> x</a:t>
            </a:r>
            <a:r>
              <a:rPr lang="hu-HU" sz="1000" baseline="30000" smtClean="0"/>
              <a:t>2</a:t>
            </a:r>
            <a:r>
              <a:rPr lang="hu-HU" sz="1000" smtClean="0"/>
              <a:t>+y</a:t>
            </a:r>
            <a:r>
              <a:rPr lang="hu-HU" sz="1000" baseline="30000" smtClean="0">
                <a:solidFill>
                  <a:srgbClr val="000000"/>
                </a:solidFill>
              </a:rPr>
              <a:t>2</a:t>
            </a:r>
            <a:r>
              <a:rPr lang="hu-HU" sz="1000" smtClean="0"/>
              <a:t>=z</a:t>
            </a:r>
            <a:r>
              <a:rPr lang="hu-HU" sz="1000" baseline="30000" smtClean="0"/>
              <a:t>2</a:t>
            </a:r>
            <a:r>
              <a:rPr lang="hu-HU" sz="1000" smtClean="0"/>
              <a:t> </a:t>
            </a:r>
            <a:r>
              <a:rPr lang="hu-HU" sz="1000" b="1" smtClean="0"/>
              <a:t>akkor</a:t>
            </a:r>
            <a:r>
              <a:rPr lang="hu-HU" sz="1000" smtClean="0"/>
              <a:t> lehet:=Igaz </a:t>
            </a:r>
            <a:r>
              <a:rPr lang="hu-HU" sz="1000" b="1" smtClean="0"/>
              <a:t>különben</a:t>
            </a:r>
            <a:r>
              <a:rPr lang="hu-HU" sz="1000" smtClean="0"/>
              <a:t> lehet:=Hamis” utasítással.</a:t>
            </a:r>
          </a:p>
        </p:txBody>
      </p:sp>
      <p:sp>
        <p:nvSpPr>
          <p:cNvPr id="46087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jpeg"/><Relationship Id="rId2" Type="http://schemas.openxmlformats.org/officeDocument/2006/relationships/hyperlink" Target="http://digo.inf.elte.hu/~iszcs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jpeg"/><Relationship Id="rId5" Type="http://schemas.openxmlformats.org/officeDocument/2006/relationships/slide" Target="../slides/slide2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4876932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0395123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2849644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>
            <a:hlinkClick r:id="rId2"/>
          </p:cNvPr>
          <p:cNvSpPr>
            <a:spLocks noChangeArrowheads="1"/>
          </p:cNvSpPr>
          <p:nvPr userDrawn="1"/>
        </p:nvSpPr>
        <p:spPr bwMode="auto">
          <a:xfrm>
            <a:off x="107950" y="44450"/>
            <a:ext cx="576263" cy="633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ELTE</a:t>
            </a:r>
          </a:p>
        </p:txBody>
      </p:sp>
      <p:pic>
        <p:nvPicPr>
          <p:cNvPr id="5" name="Picture 27" descr="BD10308_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813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 descr="Photograph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0550"/>
            <a:ext cx="2357438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7" descr="BD10308_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1273175"/>
            <a:ext cx="27813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 descr="Photograph">
            <a:hlinkClick r:id="rId5" action="ppaction://hlinksldjump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300"/>
            <a:ext cx="2357438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cimerr2.jpg">
            <a:hlinkClick r:id="" action="ppaction://hlinkshowjump?jump=lastslideviewed"/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8" y="0"/>
            <a:ext cx="1312862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/>
              <a:t>: Programozási alapismeretek 1.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1D965-076C-4FD6-B8B4-B1E7065E82F9}" type="slidenum">
              <a:rPr lang="hu-HU" smtClean="0"/>
              <a:pPr>
                <a:defRPr/>
              </a:pPr>
              <a:t>‹#›</a:t>
            </a:fld>
            <a:r>
              <a:rPr lang="hu-HU" dirty="0" smtClean="0"/>
              <a:t>/34</a:t>
            </a:r>
            <a:endParaRPr lang="hu-HU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0D015-FCB4-4EE8-AF77-4ABA163C6DE8}" type="datetime1">
              <a:rPr lang="hu-HU"/>
              <a:pPr>
                <a:defRPr/>
              </a:pPr>
              <a:t>2015.02.08.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502193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2332255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357707771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179669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3381681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2173107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1813406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852002393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177091779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ELTE"/>
          <p:cNvPicPr>
            <a:picLocks noChangeAspect="1" noChangeArrowheads="1"/>
          </p:cNvPicPr>
          <p:nvPr/>
        </p:nvPicPr>
        <p:blipFill>
          <a:blip r:embed="rId13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cimerr2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7" descr="ELTE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1000125"/>
            <a:ext cx="9136063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4" descr="cimerr2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</p:sldLayoutIdLst>
  <p:transition spd="slow"/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3150" y="85725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  <a:br>
              <a:rPr lang="hu-HU" smtClean="0"/>
            </a:br>
            <a:endParaRPr lang="hu-HU" smtClean="0"/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3150" y="1341438"/>
            <a:ext cx="6621463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3575" y="6565900"/>
            <a:ext cx="4176713" cy="3603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/>
              <a:t>: Programozási alapismeretek 1.</a:t>
            </a:r>
          </a:p>
        </p:txBody>
      </p:sp>
      <p:sp>
        <p:nvSpPr>
          <p:cNvPr id="1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6188" y="6565900"/>
            <a:ext cx="1370012" cy="3603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FFA5351A-676D-4961-8840-487611BB2425}" type="slidenum">
              <a:rPr lang="hu-HU" smtClean="0"/>
              <a:pPr>
                <a:defRPr/>
              </a:pPr>
              <a:t>‹#›</a:t>
            </a:fld>
            <a:r>
              <a:rPr lang="hu-HU" dirty="0" smtClean="0"/>
              <a:t>/34</a:t>
            </a:r>
            <a:endParaRPr lang="hu-HU" dirty="0"/>
          </a:p>
        </p:txBody>
      </p:sp>
      <p:sp>
        <p:nvSpPr>
          <p:cNvPr id="18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225" y="6569075"/>
            <a:ext cx="2266950" cy="3603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288D89E6-A7AC-473F-909E-841AC7937952}" type="datetime1">
              <a:rPr lang="hu-HU"/>
              <a:pPr>
                <a:defRPr/>
              </a:pPr>
              <a:t>2015.02.08.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</p:sldLayoutIdLst>
  <p:transition spd="slow"/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inf.elte.hu/szlavi/Magamnak/C++/NSD10.zip" TargetMode="Externa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2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7.xml"/><Relationship Id="rId5" Type="http://schemas.openxmlformats.org/officeDocument/2006/relationships/slide" Target="slide6.xml"/><Relationship Id="rId4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blocks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66950" y="2051050"/>
            <a:ext cx="6118225" cy="2879725"/>
          </a:xfrm>
          <a:solidFill>
            <a:schemeClr val="bg1">
              <a:alpha val="70195"/>
            </a:schemeClr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indent="12700" eaLnBrk="1" hangingPunct="1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0" smtClean="0">
                <a:solidFill>
                  <a:schemeClr val="tx1"/>
                </a:solidFill>
              </a:rPr>
              <a:t>Programozási alapismeretek </a:t>
            </a:r>
            <a:br>
              <a:rPr lang="hu-HU" b="0" smtClean="0">
                <a:solidFill>
                  <a:schemeClr val="tx1"/>
                </a:solidFill>
              </a:rPr>
            </a:br>
            <a:r>
              <a:rPr lang="hu-HU" b="0" smtClean="0">
                <a:solidFill>
                  <a:schemeClr val="tx1"/>
                </a:solidFill>
              </a:rPr>
              <a:t>1. előadás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Példa: </a:t>
            </a:r>
            <a:r>
              <a:rPr lang="hu-HU" sz="3200" smtClean="0"/>
              <a:t>háromszög</a:t>
            </a:r>
            <a:br>
              <a:rPr lang="hu-HU" sz="3200" smtClean="0"/>
            </a:br>
            <a:r>
              <a:rPr lang="hu-HU" sz="2400" smtClean="0"/>
              <a:t>(algoritmus)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343150" y="1341438"/>
            <a:ext cx="6621463" cy="50403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sz="2800" dirty="0" smtClean="0"/>
              <a:t>Egy másik </a:t>
            </a:r>
            <a:r>
              <a:rPr lang="hu-HU" b="1" dirty="0"/>
              <a:t>algoritmus</a:t>
            </a:r>
            <a:r>
              <a:rPr lang="hu-HU" sz="2800" dirty="0"/>
              <a:t> a lényegi részre</a:t>
            </a:r>
            <a:r>
              <a:rPr lang="hu-HU" dirty="0"/>
              <a:t>:</a:t>
            </a:r>
          </a:p>
          <a:p>
            <a:pPr>
              <a:buFont typeface="Wingdings" pitchFamily="2" charset="2"/>
              <a:buNone/>
            </a:pPr>
            <a:endParaRPr lang="hu-HU" sz="2800" i="1" dirty="0" smtClean="0"/>
          </a:p>
          <a:p>
            <a:pPr>
              <a:buFont typeface="Wingdings" pitchFamily="2" charset="2"/>
              <a:buNone/>
            </a:pPr>
            <a:endParaRPr lang="hu-HU" sz="2800" i="1" dirty="0" smtClean="0"/>
          </a:p>
          <a:p>
            <a:pPr>
              <a:buFont typeface="Wingdings" pitchFamily="2" charset="2"/>
              <a:buNone/>
            </a:pPr>
            <a:endParaRPr lang="hu-HU" sz="2800" i="1" dirty="0" smtClean="0"/>
          </a:p>
          <a:p>
            <a:pPr>
              <a:buFont typeface="Wingdings" pitchFamily="2" charset="2"/>
              <a:buNone/>
            </a:pPr>
            <a:endParaRPr lang="hu-HU" sz="2800" i="1" dirty="0" smtClean="0"/>
          </a:p>
          <a:p>
            <a:pPr>
              <a:buFont typeface="Wingdings" pitchFamily="2" charset="2"/>
              <a:buNone/>
            </a:pPr>
            <a:endParaRPr lang="hu-HU" sz="2800" i="1" dirty="0" smtClean="0"/>
          </a:p>
          <a:p>
            <a:pPr>
              <a:buFont typeface="Wingdings" pitchFamily="2" charset="2"/>
              <a:buNone/>
            </a:pPr>
            <a:endParaRPr lang="hu-HU" sz="2800" i="1" dirty="0" smtClean="0"/>
          </a:p>
          <a:p>
            <a:pPr>
              <a:buFont typeface="Wingdings" pitchFamily="2" charset="2"/>
              <a:buNone/>
            </a:pPr>
            <a:endParaRPr lang="hu-HU" sz="2800" dirty="0" smtClean="0"/>
          </a:p>
          <a:p>
            <a:pPr>
              <a:buFont typeface="Wingdings" pitchFamily="2" charset="2"/>
              <a:buNone/>
            </a:pPr>
            <a:r>
              <a:rPr lang="hu-HU" sz="2800" dirty="0" smtClean="0"/>
              <a:t>	Bevezethetők/</a:t>
            </a:r>
            <a:r>
              <a:rPr lang="hu-HU" sz="2800" dirty="0" err="1" smtClean="0"/>
              <a:t>-endők</a:t>
            </a:r>
            <a:r>
              <a:rPr lang="hu-HU" sz="2800" dirty="0" smtClean="0"/>
              <a:t> segéd (belső, saját) változók.</a:t>
            </a:r>
          </a:p>
        </p:txBody>
      </p:sp>
      <p:graphicFrame>
        <p:nvGraphicFramePr>
          <p:cNvPr id="104470" name="Group 22"/>
          <p:cNvGraphicFramePr>
            <a:graphicFrameLocks noGrp="1"/>
          </p:cNvGraphicFramePr>
          <p:nvPr>
            <p:ph sz="half" idx="4294967295"/>
          </p:nvPr>
        </p:nvGraphicFramePr>
        <p:xfrm>
          <a:off x="3779838" y="2781300"/>
          <a:ext cx="3235325" cy="2519363"/>
        </p:xfrm>
        <a:graphic>
          <a:graphicData uri="http://schemas.openxmlformats.org/drawingml/2006/table">
            <a:tbl>
              <a:tblPr/>
              <a:tblGrid>
                <a:gridCol w="3235325"/>
              </a:tblGrid>
              <a:tr h="6477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xx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:=x</a:t>
                      </a:r>
                      <a:r>
                        <a:rPr kumimoji="0" lang="hu-HU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yy:=y</a:t>
                      </a:r>
                      <a:r>
                        <a:rPr kumimoji="0" lang="hu-HU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zz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:=z</a:t>
                      </a:r>
                      <a:r>
                        <a:rPr kumimoji="0" lang="hu-HU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lehet:=(</a:t>
                      </a: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xx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+</a:t>
                      </a: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yy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=</a:t>
                      </a: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zz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) 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Élőláb helye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/>
              <a:t>: Programozási alapismeretek 1.</a:t>
            </a:r>
          </a:p>
        </p:txBody>
      </p:sp>
      <p:sp>
        <p:nvSpPr>
          <p:cNvPr id="9" name="Dátum helye 8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1704CA49-49A5-4D94-AF3B-75F15B7AA8EB}" type="datetime1">
              <a:rPr lang="hu-HU"/>
              <a:pPr>
                <a:defRPr/>
              </a:pPr>
              <a:t>2015.02.08.</a:t>
            </a:fld>
            <a:endParaRPr lang="hu-HU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E68A17-DE01-43CE-973C-A07854EBACD6}" type="slidenum">
              <a:rPr lang="hu-HU" smtClean="0"/>
              <a:pPr>
                <a:defRPr/>
              </a:pPr>
              <a:t>10</a:t>
            </a:fld>
            <a:r>
              <a:rPr lang="hu-HU" dirty="0" smtClean="0"/>
              <a:t>/34</a:t>
            </a:r>
            <a:endParaRPr lang="hu-HU" dirty="0"/>
          </a:p>
        </p:txBody>
      </p:sp>
      <p:sp>
        <p:nvSpPr>
          <p:cNvPr id="12307" name="Szövegdoboz 11"/>
          <p:cNvSpPr txBox="1">
            <a:spLocks noChangeArrowheads="1"/>
          </p:cNvSpPr>
          <p:nvPr/>
        </p:nvSpPr>
        <p:spPr bwMode="auto">
          <a:xfrm>
            <a:off x="6999288" y="2466975"/>
            <a:ext cx="1893887" cy="6477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b="1"/>
              <a:t>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xx,yy,zz</a:t>
            </a:r>
            <a:r>
              <a:rPr lang="hu-HU" b="1"/>
              <a:t>:Valós </a:t>
            </a:r>
          </a:p>
        </p:txBody>
      </p:sp>
      <p:sp>
        <p:nvSpPr>
          <p:cNvPr id="2" name="Lekerekített téglalap feliratnak 1"/>
          <p:cNvSpPr/>
          <p:nvPr/>
        </p:nvSpPr>
        <p:spPr bwMode="auto">
          <a:xfrm>
            <a:off x="4438650" y="1873250"/>
            <a:ext cx="2436813" cy="576263"/>
          </a:xfrm>
          <a:prstGeom prst="wedgeRoundRectCallout">
            <a:avLst>
              <a:gd name="adj1" fmla="val 63511"/>
              <a:gd name="adj2" fmla="val 72888"/>
              <a:gd name="adj3" fmla="val 16667"/>
            </a:avLst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hu-HU" sz="1400" b="1"/>
              <a:t>Segéd változók deklarálása „széljegyzetként”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Példa</a:t>
            </a:r>
            <a:r>
              <a:rPr lang="hu-HU" sz="3200" smtClean="0"/>
              <a:t>: másodfokú egyenlet</a:t>
            </a:r>
            <a:r>
              <a:rPr lang="hu-HU" sz="2400" smtClean="0"/>
              <a:t/>
            </a:r>
            <a:br>
              <a:rPr lang="hu-HU" sz="2400" smtClean="0"/>
            </a:br>
            <a:r>
              <a:rPr lang="hu-HU" sz="2400" smtClean="0"/>
              <a:t>(specifikáció)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254000">
              <a:buFont typeface="Wingdings" pitchFamily="2" charset="2"/>
              <a:buNone/>
            </a:pPr>
            <a:r>
              <a:rPr lang="hu-HU" b="1" dirty="0" smtClean="0"/>
              <a:t>Feladat</a:t>
            </a:r>
            <a:r>
              <a:rPr lang="hu-HU" dirty="0" smtClean="0"/>
              <a:t>:</a:t>
            </a:r>
          </a:p>
          <a:p>
            <a:pPr marL="254000">
              <a:buFont typeface="Wingdings" pitchFamily="2" charset="2"/>
              <a:buNone/>
            </a:pPr>
            <a:r>
              <a:rPr lang="hu-HU" dirty="0" smtClean="0"/>
              <a:t>	</a:t>
            </a:r>
            <a:r>
              <a:rPr lang="hu-HU" i="1" dirty="0" smtClean="0"/>
              <a:t>Adjuk meg a másodfokú egyenlet egy </a:t>
            </a:r>
            <a:r>
              <a:rPr lang="hu-HU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megol-dását</a:t>
            </a:r>
            <a:r>
              <a:rPr lang="hu-HU" i="1" dirty="0" smtClean="0"/>
              <a:t>! Az egyenlet: </a:t>
            </a:r>
            <a:r>
              <a:rPr lang="hu-HU" dirty="0" smtClean="0"/>
              <a:t>ax</a:t>
            </a:r>
            <a:r>
              <a:rPr lang="hu-HU" baseline="30000" dirty="0" smtClean="0"/>
              <a:t>2</a:t>
            </a:r>
            <a:r>
              <a:rPr lang="hu-HU" dirty="0" smtClean="0"/>
              <a:t>+</a:t>
            </a:r>
            <a:r>
              <a:rPr lang="hu-HU" dirty="0" err="1" smtClean="0"/>
              <a:t>bx</a:t>
            </a:r>
            <a:r>
              <a:rPr lang="hu-HU" dirty="0" smtClean="0"/>
              <a:t>+c=0 </a:t>
            </a:r>
          </a:p>
          <a:p>
            <a:pPr marL="254000">
              <a:buFont typeface="Wingdings" pitchFamily="2" charset="2"/>
              <a:buNone/>
            </a:pPr>
            <a:r>
              <a:rPr lang="hu-HU" b="1" dirty="0" smtClean="0"/>
              <a:t>Kérdések</a:t>
            </a:r>
            <a:r>
              <a:rPr lang="hu-HU" dirty="0" smtClean="0"/>
              <a:t>:</a:t>
            </a:r>
          </a:p>
          <a:p>
            <a:pPr marL="623888" lvl="1" indent="-190500">
              <a:buFont typeface="Wingdings" pitchFamily="2" charset="2"/>
              <a:buChar char="§"/>
            </a:pPr>
            <a:r>
              <a:rPr lang="hu-HU" dirty="0" smtClean="0"/>
              <a:t>Mitől függ a </a:t>
            </a:r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megoldás</a:t>
            </a:r>
            <a:r>
              <a:rPr lang="hu-HU" dirty="0" smtClean="0"/>
              <a:t>? – </a:t>
            </a:r>
            <a:r>
              <a:rPr lang="hu-HU" sz="2400" i="1" dirty="0"/>
              <a:t>bemenet</a:t>
            </a:r>
            <a:r>
              <a:rPr lang="hu-HU" dirty="0" smtClean="0"/>
              <a:t> </a:t>
            </a:r>
          </a:p>
          <a:p>
            <a:pPr marL="623888" lvl="1" indent="-190500">
              <a:buFont typeface="Wingdings" pitchFamily="2" charset="2"/>
              <a:buChar char="§"/>
            </a:pPr>
            <a:r>
              <a:rPr lang="hu-HU" dirty="0" smtClean="0"/>
              <a:t>Mi a </a:t>
            </a:r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megoldás</a:t>
            </a:r>
            <a:r>
              <a:rPr lang="hu-HU" dirty="0" smtClean="0"/>
              <a:t>? – </a:t>
            </a:r>
            <a:r>
              <a:rPr lang="hu-HU" sz="2400" i="1" dirty="0" smtClean="0"/>
              <a:t>kimenet</a:t>
            </a:r>
            <a:r>
              <a:rPr lang="hu-HU" sz="2400" dirty="0" smtClean="0"/>
              <a:t> </a:t>
            </a:r>
          </a:p>
          <a:p>
            <a:pPr marL="623888" lvl="1" indent="-190500">
              <a:buFont typeface="Wingdings" pitchFamily="2" charset="2"/>
              <a:buChar char="§"/>
            </a:pPr>
            <a:r>
              <a:rPr lang="hu-HU" dirty="0" smtClean="0"/>
              <a:t>Mit jelent: „</a:t>
            </a:r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megoldásnak lenni</a:t>
            </a:r>
            <a:r>
              <a:rPr lang="hu-HU" dirty="0" smtClean="0"/>
              <a:t>”? – </a:t>
            </a:r>
            <a:r>
              <a:rPr lang="hu-HU" sz="2400" i="1" dirty="0" smtClean="0"/>
              <a:t>utófeltétel</a:t>
            </a:r>
            <a:r>
              <a:rPr lang="hu-HU" dirty="0" smtClean="0"/>
              <a:t> </a:t>
            </a:r>
          </a:p>
          <a:p>
            <a:pPr marL="623888" lvl="1" indent="-190500">
              <a:buFont typeface="Wingdings" pitchFamily="2" charset="2"/>
              <a:buChar char="§"/>
            </a:pPr>
            <a:r>
              <a:rPr lang="hu-HU" dirty="0" smtClean="0"/>
              <a:t>Mindig/Mikor </a:t>
            </a:r>
            <a:r>
              <a:rPr lang="hu-HU" i="1" dirty="0" smtClean="0"/>
              <a:t>van</a:t>
            </a:r>
            <a:r>
              <a:rPr lang="hu-HU" dirty="0" smtClean="0"/>
              <a:t> </a:t>
            </a:r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megoldás</a:t>
            </a:r>
            <a:r>
              <a:rPr lang="hu-HU" dirty="0" smtClean="0"/>
              <a:t>? – </a:t>
            </a:r>
            <a:r>
              <a:rPr lang="hu-HU" sz="2400" i="1" dirty="0" smtClean="0"/>
              <a:t>előfeltétel</a:t>
            </a:r>
            <a:r>
              <a:rPr lang="hu-HU" sz="2400" dirty="0" smtClean="0"/>
              <a:t> </a:t>
            </a:r>
          </a:p>
          <a:p>
            <a:pPr marL="623888" lvl="1" indent="-190500">
              <a:buFont typeface="Wingdings" pitchFamily="2" charset="2"/>
              <a:buChar char="§"/>
            </a:pPr>
            <a:r>
              <a:rPr lang="hu-HU" dirty="0" smtClean="0"/>
              <a:t>Biztos </a:t>
            </a:r>
            <a:r>
              <a:rPr lang="hu-HU" i="1" dirty="0" smtClean="0"/>
              <a:t>egy</a:t>
            </a:r>
            <a:r>
              <a:rPr lang="hu-HU" dirty="0" smtClean="0"/>
              <a:t> </a:t>
            </a:r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megoldás</a:t>
            </a:r>
            <a:r>
              <a:rPr lang="hu-HU" dirty="0" smtClean="0"/>
              <a:t> van? – </a:t>
            </a:r>
            <a:r>
              <a:rPr lang="hu-HU" sz="2400" i="1" dirty="0" smtClean="0"/>
              <a:t>kimenet/utófeltétel</a:t>
            </a:r>
            <a:r>
              <a:rPr lang="hu-HU" sz="2400" dirty="0" smtClean="0"/>
              <a:t> </a:t>
            </a:r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/>
              <a:t>: Programozási alapismeretek 1.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FBFA8308-6CE6-4EEE-A4F8-B75C9C26507C}" type="datetime1">
              <a:rPr lang="hu-HU"/>
              <a:pPr>
                <a:defRPr/>
              </a:pPr>
              <a:t>2015.02.08.</a:t>
            </a:fld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CEDC91-631F-426E-8564-F379D645610C}" type="slidenum">
              <a:rPr lang="hu-HU" smtClean="0"/>
              <a:pPr>
                <a:defRPr/>
              </a:pPr>
              <a:t>11</a:t>
            </a:fld>
            <a:r>
              <a:rPr lang="hu-HU" dirty="0" smtClean="0"/>
              <a:t>/34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Példa</a:t>
            </a:r>
            <a:r>
              <a:rPr lang="hu-HU" sz="3200" smtClean="0"/>
              <a:t>: másodfokú egyenlet</a:t>
            </a:r>
            <a:r>
              <a:rPr lang="hu-HU" sz="2400" smtClean="0"/>
              <a:t/>
            </a:r>
            <a:br>
              <a:rPr lang="hu-HU" sz="2400" smtClean="0"/>
            </a:br>
            <a:r>
              <a:rPr lang="hu-HU" sz="2400" smtClean="0"/>
              <a:t>(specifikáció)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343150" y="1341438"/>
            <a:ext cx="6800850" cy="5040312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b="1" dirty="0" smtClean="0"/>
              <a:t>Specifikáció</a:t>
            </a:r>
            <a:r>
              <a:rPr lang="hu-HU" b="1" baseline="-25000" dirty="0" smtClean="0"/>
              <a:t>1</a:t>
            </a:r>
            <a:r>
              <a:rPr lang="hu-HU" b="1" dirty="0" smtClean="0"/>
              <a:t>:</a:t>
            </a:r>
          </a:p>
          <a:p>
            <a:pPr>
              <a:defRPr/>
            </a:pPr>
            <a:r>
              <a:rPr lang="hu-HU" dirty="0" smtClean="0"/>
              <a:t>Bemenet: a,b,c</a:t>
            </a:r>
            <a:r>
              <a:rPr lang="hu-HU" dirty="0" smtClean="0">
                <a:sym typeface="Symbol" pitchFamily="18" charset="2"/>
              </a:rPr>
              <a:t></a:t>
            </a:r>
            <a:r>
              <a:rPr lang="hu-HU" dirty="0" smtClean="0">
                <a:latin typeface="Imprint MT Shadow" pitchFamily="82" charset="0"/>
                <a:ea typeface="FoglihtenNo01" pitchFamily="50" charset="-18"/>
                <a:cs typeface="Arial" charset="0"/>
                <a:sym typeface="Symbol" pitchFamily="18" charset="2"/>
              </a:rPr>
              <a:t>R</a:t>
            </a:r>
            <a:endParaRPr lang="hu-HU" sz="3600" dirty="0" smtClean="0">
              <a:latin typeface="Imprint MT Shadow" pitchFamily="82" charset="0"/>
              <a:ea typeface="FoglihtenNo01" pitchFamily="50" charset="-18"/>
              <a:cs typeface="Arial" charset="0"/>
              <a:sym typeface="Symbol" pitchFamily="18" charset="2"/>
            </a:endParaRPr>
          </a:p>
          <a:p>
            <a:pPr>
              <a:defRPr/>
            </a:pPr>
            <a:r>
              <a:rPr lang="hu-HU" dirty="0" smtClean="0">
                <a:cs typeface="Arial" charset="0"/>
                <a:sym typeface="Symbol" pitchFamily="18" charset="2"/>
              </a:rPr>
              <a:t>Kimenet: x</a:t>
            </a:r>
            <a:r>
              <a:rPr lang="hu-HU" dirty="0" smtClean="0">
                <a:sym typeface="Symbol" pitchFamily="18" charset="2"/>
              </a:rPr>
              <a:t></a:t>
            </a:r>
            <a:r>
              <a:rPr lang="hu-HU" dirty="0" smtClean="0">
                <a:latin typeface="Imprint MT Shadow" pitchFamily="82" charset="0"/>
                <a:ea typeface="FoglihtenNo01" pitchFamily="50" charset="-18"/>
                <a:cs typeface="Arial" charset="0"/>
                <a:sym typeface="Symbol" pitchFamily="18" charset="2"/>
              </a:rPr>
              <a:t>R</a:t>
            </a:r>
            <a:endParaRPr lang="hu-HU" sz="3600" b="1" dirty="0" smtClean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  <a:sym typeface="Symbol" pitchFamily="18" charset="2"/>
            </a:endParaRPr>
          </a:p>
          <a:p>
            <a:pPr>
              <a:defRPr/>
            </a:pPr>
            <a:r>
              <a:rPr lang="hu-HU" dirty="0" smtClean="0">
                <a:cs typeface="Arial" charset="0"/>
                <a:sym typeface="Symbol" pitchFamily="18" charset="2"/>
              </a:rPr>
              <a:t>El</a:t>
            </a:r>
            <a:r>
              <a:rPr lang="hu-HU" dirty="0" smtClean="0">
                <a:sym typeface="Symbol" pitchFamily="18" charset="2"/>
              </a:rPr>
              <a:t>ő</a:t>
            </a:r>
            <a:r>
              <a:rPr lang="hu-HU" dirty="0" smtClean="0">
                <a:cs typeface="Arial" charset="0"/>
                <a:sym typeface="Symbol" pitchFamily="18" charset="2"/>
              </a:rPr>
              <a:t>feltétel: – </a:t>
            </a:r>
          </a:p>
          <a:p>
            <a:pPr>
              <a:defRPr/>
            </a:pPr>
            <a:r>
              <a:rPr lang="hu-HU" dirty="0" smtClean="0">
                <a:cs typeface="Arial" charset="0"/>
                <a:sym typeface="Symbol" pitchFamily="18" charset="2"/>
              </a:rPr>
              <a:t>Utófeltétel</a:t>
            </a:r>
            <a:r>
              <a:rPr lang="hu-HU" baseline="-25000" dirty="0" smtClean="0">
                <a:cs typeface="Arial" charset="0"/>
                <a:sym typeface="Symbol" pitchFamily="18" charset="2"/>
              </a:rPr>
              <a:t>1</a:t>
            </a:r>
            <a:r>
              <a:rPr lang="hu-HU" dirty="0" smtClean="0">
                <a:cs typeface="Arial" charset="0"/>
                <a:sym typeface="Symbol" pitchFamily="18" charset="2"/>
              </a:rPr>
              <a:t>: </a:t>
            </a:r>
            <a:r>
              <a:rPr lang="hu-HU" dirty="0" smtClean="0"/>
              <a:t>ax</a:t>
            </a:r>
            <a:r>
              <a:rPr lang="hu-HU" baseline="30000" dirty="0" smtClean="0"/>
              <a:t>2</a:t>
            </a:r>
            <a:r>
              <a:rPr lang="hu-HU" dirty="0" smtClean="0"/>
              <a:t>+</a:t>
            </a:r>
            <a:r>
              <a:rPr lang="hu-HU" dirty="0" err="1" smtClean="0"/>
              <a:t>bx</a:t>
            </a:r>
            <a:r>
              <a:rPr lang="hu-HU" dirty="0" smtClean="0"/>
              <a:t>+c=0 </a:t>
            </a:r>
          </a:p>
          <a:p>
            <a:pPr>
              <a:buFont typeface="Wingdings" pitchFamily="2" charset="2"/>
              <a:buNone/>
              <a:defRPr/>
            </a:pPr>
            <a:r>
              <a:rPr lang="hu-HU" dirty="0" smtClean="0"/>
              <a:t>	</a:t>
            </a:r>
            <a:r>
              <a:rPr lang="hu-HU" sz="2800" dirty="0" smtClean="0"/>
              <a:t>Megjegyzés: a</a:t>
            </a:r>
            <a:r>
              <a:rPr lang="hu-HU" sz="2800" dirty="0" smtClean="0">
                <a:cs typeface="Arial" charset="0"/>
                <a:sym typeface="Symbol" pitchFamily="18" charset="2"/>
              </a:rPr>
              <a:t>z </a:t>
            </a:r>
            <a:r>
              <a:rPr lang="hu-HU" sz="2800" dirty="0" err="1" smtClean="0">
                <a:cs typeface="Arial" charset="0"/>
                <a:sym typeface="Symbol" pitchFamily="18" charset="2"/>
              </a:rPr>
              <a:t>uf</a:t>
            </a:r>
            <a:r>
              <a:rPr lang="hu-HU" sz="2800" dirty="0" smtClean="0">
                <a:cs typeface="Arial" charset="0"/>
                <a:sym typeface="Symbol" pitchFamily="18" charset="2"/>
              </a:rPr>
              <a:t>. nem ad algoritmizálható információt. Nem baj, </a:t>
            </a:r>
            <a:r>
              <a:rPr lang="hu-HU" sz="2800" dirty="0" smtClean="0">
                <a:cs typeface="Arial" charset="0"/>
                <a:sym typeface="Symbol" pitchFamily="18" charset="2"/>
              </a:rPr>
              <a:t>sőt tipikus, de </a:t>
            </a:r>
            <a:r>
              <a:rPr lang="hu-HU" sz="2800" dirty="0" smtClean="0">
                <a:cs typeface="Arial" charset="0"/>
                <a:sym typeface="Symbol" pitchFamily="18" charset="2"/>
              </a:rPr>
              <a:t>… próbálkozzunk még!</a:t>
            </a:r>
          </a:p>
          <a:p>
            <a:pPr>
              <a:buFont typeface="Wingdings" pitchFamily="2" charset="2"/>
              <a:buNone/>
              <a:defRPr/>
            </a:pPr>
            <a:r>
              <a:rPr lang="hu-HU" sz="2800" dirty="0" smtClean="0">
                <a:cs typeface="Arial" charset="0"/>
                <a:sym typeface="Symbol" pitchFamily="18" charset="2"/>
              </a:rPr>
              <a:t>   </a:t>
            </a:r>
            <a:r>
              <a:rPr lang="hu-HU" sz="2800" dirty="0" err="1" smtClean="0">
                <a:cs typeface="Arial" charset="0"/>
                <a:sym typeface="Symbol" pitchFamily="18" charset="2"/>
              </a:rPr>
              <a:t>Megoldóképlet</a:t>
            </a:r>
            <a:r>
              <a:rPr lang="hu-HU" sz="2800" dirty="0" smtClean="0">
                <a:cs typeface="Arial" charset="0"/>
                <a:sym typeface="Symbol" pitchFamily="18" charset="2"/>
              </a:rPr>
              <a:t>:</a:t>
            </a:r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/>
              <a:t>: Programozási alapismeretek 1.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659E4E6F-F388-4323-B4AB-0982C5CF633C}" type="datetime1">
              <a:rPr lang="hu-HU"/>
              <a:pPr>
                <a:defRPr/>
              </a:pPr>
              <a:t>2015.02.08.</a:t>
            </a:fld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4B1BEE-5609-415D-9EBC-E6DED2C7F9FA}" type="slidenum">
              <a:rPr lang="hu-HU" smtClean="0"/>
              <a:pPr>
                <a:defRPr/>
              </a:pPr>
              <a:t>12</a:t>
            </a:fld>
            <a:r>
              <a:rPr lang="hu-HU" dirty="0" smtClean="0"/>
              <a:t>/34</a:t>
            </a:r>
            <a:endParaRPr lang="hu-HU" dirty="0"/>
          </a:p>
        </p:txBody>
      </p:sp>
      <p:graphicFrame>
        <p:nvGraphicFramePr>
          <p:cNvPr id="14343" name="Object 8"/>
          <p:cNvGraphicFramePr>
            <a:graphicFrameLocks noChangeAspect="1"/>
          </p:cNvGraphicFramePr>
          <p:nvPr/>
        </p:nvGraphicFramePr>
        <p:xfrm>
          <a:off x="5195888" y="5300663"/>
          <a:ext cx="3865562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Equation" r:id="rId4" imgW="1586811" imgH="444307" progId="Equation.3">
                  <p:embed/>
                </p:oleObj>
              </mc:Choice>
              <mc:Fallback>
                <p:oleObj name="Equation" r:id="rId4" imgW="1586811" imgH="44430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5888" y="5300663"/>
                        <a:ext cx="3865562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Példa</a:t>
            </a:r>
            <a:r>
              <a:rPr lang="hu-HU" sz="3200" smtClean="0"/>
              <a:t>: másodfokú egyenlet</a:t>
            </a:r>
            <a:r>
              <a:rPr lang="hu-HU" sz="2400" smtClean="0"/>
              <a:t/>
            </a:r>
            <a:br>
              <a:rPr lang="hu-HU" sz="2400" smtClean="0"/>
            </a:br>
            <a:r>
              <a:rPr lang="hu-HU" sz="2400" smtClean="0"/>
              <a:t>(specifikáció)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343150" y="1341438"/>
            <a:ext cx="6800850" cy="51831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hu-HU" b="1" dirty="0" smtClean="0"/>
              <a:t>Specifikáció</a:t>
            </a:r>
            <a:r>
              <a:rPr lang="hu-HU" b="1" baseline="-25000" dirty="0" smtClean="0"/>
              <a:t>2</a:t>
            </a:r>
            <a:r>
              <a:rPr lang="hu-HU" dirty="0" smtClean="0"/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hu-HU" dirty="0" smtClean="0"/>
              <a:t>Bemenet: a,b,c</a:t>
            </a:r>
            <a:r>
              <a:rPr lang="hu-HU" dirty="0" smtClean="0">
                <a:sym typeface="Symbol" pitchFamily="18" charset="2"/>
              </a:rPr>
              <a:t></a:t>
            </a:r>
            <a:r>
              <a:rPr lang="hu-HU" dirty="0" smtClean="0">
                <a:latin typeface="Imprint MT Shadow" pitchFamily="82" charset="0"/>
                <a:ea typeface="FoglihtenNo01" pitchFamily="50" charset="-18"/>
                <a:cs typeface="Arial" charset="0"/>
                <a:sym typeface="Symbol" pitchFamily="18" charset="2"/>
              </a:rPr>
              <a:t>R</a:t>
            </a:r>
            <a:r>
              <a:rPr lang="hu-HU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FoglihtenNo01" pitchFamily="50" charset="-18"/>
                <a:ea typeface="FoglihtenNo01" pitchFamily="50" charset="-18"/>
                <a:cs typeface="Arial" charset="0"/>
                <a:sym typeface="Symbol" pitchFamily="18" charset="2"/>
              </a:rPr>
              <a:t> </a:t>
            </a:r>
            <a:endParaRPr lang="hu-HU" b="1" dirty="0" smtClean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  <a:sym typeface="Symbol" pitchFamily="18" charset="2"/>
            </a:endParaRPr>
          </a:p>
          <a:p>
            <a:pPr>
              <a:lnSpc>
                <a:spcPct val="90000"/>
              </a:lnSpc>
              <a:defRPr/>
            </a:pPr>
            <a:r>
              <a:rPr lang="hu-HU" dirty="0" smtClean="0">
                <a:cs typeface="Arial" charset="0"/>
                <a:sym typeface="Symbol" pitchFamily="18" charset="2"/>
              </a:rPr>
              <a:t>Kimenet: x</a:t>
            </a:r>
            <a:r>
              <a:rPr lang="hu-HU" dirty="0" smtClean="0">
                <a:sym typeface="Symbol" pitchFamily="18" charset="2"/>
              </a:rPr>
              <a:t></a:t>
            </a:r>
            <a:r>
              <a:rPr lang="hu-HU" dirty="0" smtClean="0">
                <a:latin typeface="Imprint MT Shadow" pitchFamily="82" charset="0"/>
                <a:ea typeface="FoglihtenNo01" pitchFamily="50" charset="-18"/>
                <a:cs typeface="Arial" charset="0"/>
                <a:sym typeface="Symbol" pitchFamily="18" charset="2"/>
              </a:rPr>
              <a:t>R</a:t>
            </a:r>
            <a:endParaRPr lang="hu-HU" sz="3600" b="1" dirty="0" smtClean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  <a:sym typeface="Symbol" pitchFamily="18" charset="2"/>
            </a:endParaRPr>
          </a:p>
          <a:p>
            <a:pPr>
              <a:lnSpc>
                <a:spcPct val="90000"/>
              </a:lnSpc>
              <a:defRPr/>
            </a:pPr>
            <a:r>
              <a:rPr lang="hu-HU" dirty="0" smtClean="0">
                <a:cs typeface="Arial" charset="0"/>
                <a:sym typeface="Symbol" pitchFamily="18" charset="2"/>
              </a:rPr>
              <a:t>El</a:t>
            </a:r>
            <a:r>
              <a:rPr lang="hu-HU" dirty="0" smtClean="0">
                <a:sym typeface="Symbol" pitchFamily="18" charset="2"/>
              </a:rPr>
              <a:t>ő</a:t>
            </a:r>
            <a:r>
              <a:rPr lang="hu-HU" dirty="0" smtClean="0">
                <a:cs typeface="Arial" charset="0"/>
                <a:sym typeface="Symbol" pitchFamily="18" charset="2"/>
              </a:rPr>
              <a:t>feltétel: </a:t>
            </a:r>
            <a:r>
              <a:rPr lang="hu-HU" dirty="0" smtClean="0">
                <a:solidFill>
                  <a:srgbClr val="FF3300"/>
                </a:solidFill>
                <a:cs typeface="Arial" charset="0"/>
                <a:sym typeface="Symbol" pitchFamily="18" charset="2"/>
              </a:rPr>
              <a:t>a0</a:t>
            </a:r>
            <a:endParaRPr lang="hu-HU" sz="2400" i="1" dirty="0" smtClean="0">
              <a:cs typeface="Arial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60000"/>
              </a:spcBef>
              <a:spcAft>
                <a:spcPct val="40000"/>
              </a:spcAft>
              <a:defRPr/>
            </a:pPr>
            <a:r>
              <a:rPr lang="hu-HU" dirty="0" smtClean="0">
                <a:cs typeface="Arial" charset="0"/>
                <a:sym typeface="Symbol" pitchFamily="18" charset="2"/>
              </a:rPr>
              <a:t>Utófeltétel</a:t>
            </a:r>
            <a:r>
              <a:rPr lang="hu-HU" baseline="-25000" dirty="0" smtClean="0">
                <a:cs typeface="Arial" charset="0"/>
                <a:sym typeface="Symbol" pitchFamily="18" charset="2"/>
              </a:rPr>
              <a:t>2</a:t>
            </a:r>
            <a:r>
              <a:rPr lang="hu-HU" dirty="0" smtClean="0">
                <a:cs typeface="Arial" charset="0"/>
                <a:sym typeface="Symbol" pitchFamily="18" charset="2"/>
              </a:rPr>
              <a:t>:</a:t>
            </a:r>
          </a:p>
          <a:p>
            <a:pPr>
              <a:lnSpc>
                <a:spcPct val="90000"/>
              </a:lnSpc>
              <a:spcBef>
                <a:spcPct val="60000"/>
              </a:spcBef>
              <a:buFont typeface="Wingdings" pitchFamily="2" charset="2"/>
              <a:buNone/>
              <a:defRPr/>
            </a:pPr>
            <a:r>
              <a:rPr lang="hu-HU" b="1" dirty="0" smtClean="0">
                <a:cs typeface="Arial" charset="0"/>
                <a:sym typeface="Symbol" pitchFamily="18" charset="2"/>
              </a:rPr>
              <a:t>Nyitott kérdések:</a:t>
            </a:r>
          </a:p>
          <a:p>
            <a:pPr>
              <a:lnSpc>
                <a:spcPct val="90000"/>
              </a:lnSpc>
              <a:defRPr/>
            </a:pPr>
            <a:r>
              <a:rPr lang="hu-HU" i="1" dirty="0" smtClean="0">
                <a:cs typeface="Arial" charset="0"/>
                <a:sym typeface="Symbol" pitchFamily="18" charset="2"/>
              </a:rPr>
              <a:t>Mindig/Mikor </a:t>
            </a:r>
            <a:r>
              <a:rPr lang="hu-HU" i="1" dirty="0" smtClean="0">
                <a:cs typeface="Arial" charset="0"/>
                <a:sym typeface="Symbol" pitchFamily="18" charset="2"/>
              </a:rPr>
              <a:t>van megoldás? </a:t>
            </a:r>
          </a:p>
          <a:p>
            <a:pPr>
              <a:lnSpc>
                <a:spcPct val="90000"/>
              </a:lnSpc>
              <a:defRPr/>
            </a:pPr>
            <a:r>
              <a:rPr lang="hu-HU" i="1" dirty="0" smtClean="0">
                <a:cs typeface="Arial" charset="0"/>
                <a:sym typeface="Symbol" pitchFamily="18" charset="2"/>
              </a:rPr>
              <a:t>Egy megoldás van?</a:t>
            </a:r>
            <a:endParaRPr lang="en-US" i="1" dirty="0" smtClean="0">
              <a:cs typeface="Arial" charset="0"/>
              <a:sym typeface="Symbol" pitchFamily="18" charset="2"/>
            </a:endParaRPr>
          </a:p>
        </p:txBody>
      </p:sp>
      <p:graphicFrame>
        <p:nvGraphicFramePr>
          <p:cNvPr id="15364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77473759"/>
              </p:ext>
            </p:extLst>
          </p:nvPr>
        </p:nvGraphicFramePr>
        <p:xfrm>
          <a:off x="4643438" y="3344292"/>
          <a:ext cx="357822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Egyenlet" r:id="rId4" imgW="1447172" imgH="444307" progId="Equation.3">
                  <p:embed/>
                </p:oleObj>
              </mc:Choice>
              <mc:Fallback>
                <p:oleObj name="Egyenlet" r:id="rId4" imgW="1447172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344292"/>
                        <a:ext cx="3578225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6781800" y="4099942"/>
            <a:ext cx="287338" cy="360363"/>
          </a:xfrm>
          <a:prstGeom prst="rect">
            <a:avLst/>
          </a:prstGeom>
          <a:solidFill>
            <a:srgbClr val="FF3300">
              <a:alpha val="50195"/>
            </a:srgbClr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4872038" y="3033713"/>
            <a:ext cx="287337" cy="360362"/>
          </a:xfrm>
          <a:prstGeom prst="rect">
            <a:avLst/>
          </a:prstGeom>
          <a:solidFill>
            <a:srgbClr val="FF3300">
              <a:alpha val="50195"/>
            </a:srgbClr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0" name="Élőláb helye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/>
              <a:t>: Programozási alapismeretek 1.</a:t>
            </a:r>
          </a:p>
        </p:txBody>
      </p:sp>
      <p:sp>
        <p:nvSpPr>
          <p:cNvPr id="11" name="Dátum helye 10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4E285A98-A5D2-4771-B19F-D0E9E4CA9C11}" type="datetime1">
              <a:rPr lang="hu-HU"/>
              <a:pPr>
                <a:defRPr/>
              </a:pPr>
              <a:t>2015.02.08.</a:t>
            </a:fld>
            <a:endParaRPr lang="hu-HU"/>
          </a:p>
        </p:txBody>
      </p:sp>
      <p:sp>
        <p:nvSpPr>
          <p:cNvPr id="12" name="Dia számának hely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633CF4-31C5-4E94-A3C2-D5D37B056327}" type="slidenum">
              <a:rPr lang="hu-HU" smtClean="0"/>
              <a:pPr>
                <a:defRPr/>
              </a:pPr>
              <a:t>13</a:t>
            </a:fld>
            <a:r>
              <a:rPr lang="hu-HU" dirty="0" smtClean="0"/>
              <a:t>/34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repeatCount="4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433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26" presetClass="emph" presetSubtype="0" repeatCount="4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433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5" grpId="0" animBg="1"/>
      <p:bldP spid="143365" grpId="1" animBg="1"/>
      <p:bldP spid="143366" grpId="0" animBg="1"/>
      <p:bldP spid="14336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Példa</a:t>
            </a:r>
            <a:r>
              <a:rPr lang="hu-HU" sz="3200" smtClean="0"/>
              <a:t>: másodfokú egyenlet</a:t>
            </a:r>
            <a:r>
              <a:rPr lang="hu-HU" sz="2400" smtClean="0"/>
              <a:t/>
            </a:r>
            <a:br>
              <a:rPr lang="hu-HU" sz="2400" smtClean="0"/>
            </a:br>
            <a:r>
              <a:rPr lang="hu-HU" sz="2400" smtClean="0"/>
              <a:t>(specifikáció)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343150" y="1341438"/>
            <a:ext cx="6550025" cy="4754562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b="1" dirty="0" smtClean="0">
                <a:cs typeface="Arial" charset="0"/>
                <a:sym typeface="Symbol" pitchFamily="18" charset="2"/>
              </a:rPr>
              <a:t>Kimenet b</a:t>
            </a:r>
            <a:r>
              <a:rPr lang="hu-HU" b="1" dirty="0" smtClean="0">
                <a:sym typeface="Symbol" pitchFamily="18" charset="2"/>
              </a:rPr>
              <a:t>ő</a:t>
            </a:r>
            <a:r>
              <a:rPr lang="hu-HU" b="1" dirty="0" smtClean="0">
                <a:cs typeface="Arial" charset="0"/>
                <a:sym typeface="Symbol" pitchFamily="18" charset="2"/>
              </a:rPr>
              <a:t>vítés:</a:t>
            </a:r>
          </a:p>
          <a:p>
            <a:pPr>
              <a:defRPr/>
            </a:pPr>
            <a:r>
              <a:rPr lang="hu-HU" dirty="0" smtClean="0">
                <a:cs typeface="Arial" charset="0"/>
                <a:sym typeface="Symbol" pitchFamily="18" charset="2"/>
              </a:rPr>
              <a:t>Kimenet: x</a:t>
            </a:r>
            <a:r>
              <a:rPr lang="hu-HU" dirty="0" smtClean="0">
                <a:sym typeface="Symbol" pitchFamily="18" charset="2"/>
              </a:rPr>
              <a:t></a:t>
            </a:r>
            <a:r>
              <a:rPr lang="hu-HU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Imprint MT Shadow" pitchFamily="82" charset="0"/>
                <a:ea typeface="FoglihtenNo01" pitchFamily="50" charset="-18"/>
                <a:cs typeface="Arial" charset="0"/>
                <a:sym typeface="Symbol" pitchFamily="18" charset="2"/>
              </a:rPr>
              <a:t>R</a:t>
            </a:r>
            <a:r>
              <a:rPr lang="hu-HU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  <a:sym typeface="Symbol" pitchFamily="18" charset="2"/>
              </a:rPr>
              <a:t>,</a:t>
            </a:r>
            <a:r>
              <a:rPr lang="hu-HU" b="1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  <a:sym typeface="Symbol" pitchFamily="18" charset="2"/>
              </a:rPr>
              <a:t> </a:t>
            </a:r>
            <a:r>
              <a:rPr lang="hu-HU" dirty="0" smtClean="0">
                <a:solidFill>
                  <a:srgbClr val="FF3300"/>
                </a:solidFill>
                <a:cs typeface="Arial" charset="0"/>
                <a:sym typeface="Symbol" pitchFamily="18" charset="2"/>
              </a:rPr>
              <a:t>van</a:t>
            </a:r>
            <a:r>
              <a:rPr lang="hu-HU" dirty="0" smtClean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hu-HU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rint MT Shadow" pitchFamily="82" charset="0"/>
                <a:ea typeface="FoglihtenNo01" pitchFamily="50" charset="-18"/>
                <a:cs typeface="Arial" charset="0"/>
                <a:sym typeface="Symbol" pitchFamily="18" charset="2"/>
              </a:rPr>
              <a:t>L</a:t>
            </a:r>
            <a:endParaRPr lang="hu-HU" dirty="0" smtClean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Imprint MT Shadow" pitchFamily="82" charset="0"/>
              <a:cs typeface="Arial" charset="0"/>
              <a:sym typeface="Symbol" pitchFamily="18" charset="2"/>
            </a:endParaRPr>
          </a:p>
          <a:p>
            <a:pPr>
              <a:defRPr/>
            </a:pPr>
            <a:r>
              <a:rPr lang="hu-HU" dirty="0" smtClean="0">
                <a:cs typeface="Arial" charset="0"/>
                <a:sym typeface="Symbol" pitchFamily="18" charset="2"/>
              </a:rPr>
              <a:t>Utófeltétel: </a:t>
            </a:r>
            <a:r>
              <a:rPr lang="hu-HU" dirty="0" smtClean="0">
                <a:solidFill>
                  <a:srgbClr val="FF3300"/>
                </a:solidFill>
                <a:cs typeface="Arial" charset="0"/>
                <a:sym typeface="Symbol" pitchFamily="18" charset="2"/>
              </a:rPr>
              <a:t>van=(b</a:t>
            </a:r>
            <a:r>
              <a:rPr lang="hu-HU" baseline="30000" dirty="0" smtClean="0">
                <a:solidFill>
                  <a:srgbClr val="FF3300"/>
                </a:solidFill>
                <a:cs typeface="Arial" charset="0"/>
                <a:sym typeface="Symbol" pitchFamily="18" charset="2"/>
              </a:rPr>
              <a:t>2</a:t>
            </a:r>
            <a:r>
              <a:rPr lang="hu-HU" dirty="0" smtClean="0">
                <a:solidFill>
                  <a:srgbClr val="FF3300"/>
                </a:solidFill>
                <a:cs typeface="Arial" charset="0"/>
                <a:sym typeface="Symbol" pitchFamily="18" charset="2"/>
              </a:rPr>
              <a:t>–4*a*c0) és</a:t>
            </a:r>
            <a:br>
              <a:rPr lang="hu-HU" dirty="0" smtClean="0">
                <a:solidFill>
                  <a:srgbClr val="FF3300"/>
                </a:solidFill>
                <a:cs typeface="Arial" charset="0"/>
                <a:sym typeface="Symbol" pitchFamily="18" charset="2"/>
              </a:rPr>
            </a:br>
            <a:r>
              <a:rPr lang="hu-HU" dirty="0" smtClean="0">
                <a:solidFill>
                  <a:srgbClr val="FF3300"/>
                </a:solidFill>
                <a:cs typeface="Arial" charset="0"/>
                <a:sym typeface="Symbol" pitchFamily="18" charset="2"/>
              </a:rPr>
              <a:t/>
            </a:r>
            <a:br>
              <a:rPr lang="hu-HU" dirty="0" smtClean="0">
                <a:solidFill>
                  <a:srgbClr val="FF3300"/>
                </a:solidFill>
                <a:cs typeface="Arial" charset="0"/>
                <a:sym typeface="Symbol" pitchFamily="18" charset="2"/>
              </a:rPr>
            </a:br>
            <a:r>
              <a:rPr lang="hu-HU" dirty="0" smtClean="0">
                <a:solidFill>
                  <a:srgbClr val="FF3300"/>
                </a:solidFill>
                <a:cs typeface="Arial" charset="0"/>
                <a:sym typeface="Symbol" pitchFamily="18" charset="2"/>
              </a:rPr>
              <a:t>		   van</a:t>
            </a:r>
            <a:r>
              <a:rPr lang="hu-HU" sz="2400" dirty="0" smtClean="0">
                <a:solidFill>
                  <a:srgbClr val="FF3300"/>
                </a:solidFill>
                <a:cs typeface="Arial" charset="0"/>
                <a:sym typeface="Symbol" pitchFamily="18" charset="2"/>
              </a:rPr>
              <a:t></a:t>
            </a:r>
            <a:endParaRPr lang="en-US" sz="2800" b="1" i="1" dirty="0" smtClean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  <a:sym typeface="Symbol" pitchFamily="18" charset="2"/>
            </a:endParaRPr>
          </a:p>
          <a:p>
            <a:pPr>
              <a:defRPr/>
            </a:pPr>
            <a:endParaRPr lang="hu-HU" sz="2800" dirty="0" smtClean="0"/>
          </a:p>
          <a:p>
            <a:pPr>
              <a:buFont typeface="Wingdings" pitchFamily="2" charset="2"/>
              <a:buNone/>
              <a:defRPr/>
            </a:pPr>
            <a:r>
              <a:rPr lang="hu-HU" b="1" dirty="0" smtClean="0"/>
              <a:t>Nyitott kérdés:</a:t>
            </a:r>
          </a:p>
          <a:p>
            <a:pPr>
              <a:defRPr/>
            </a:pPr>
            <a:r>
              <a:rPr lang="hu-HU" i="1" dirty="0" smtClean="0">
                <a:cs typeface="Arial" charset="0"/>
                <a:sym typeface="Symbol" pitchFamily="18" charset="2"/>
              </a:rPr>
              <a:t>Egy megoldás van? – </a:t>
            </a:r>
            <a:r>
              <a:rPr lang="hu-HU" i="1" dirty="0" err="1" smtClean="0">
                <a:cs typeface="Arial" charset="0"/>
                <a:sym typeface="Symbol" pitchFamily="18" charset="2"/>
              </a:rPr>
              <a:t>hf</a:t>
            </a:r>
            <a:r>
              <a:rPr lang="hu-HU" i="1" dirty="0" smtClean="0">
                <a:cs typeface="Arial" charset="0"/>
                <a:sym typeface="Symbol" pitchFamily="18" charset="2"/>
              </a:rPr>
              <a:t> .</a:t>
            </a:r>
            <a:endParaRPr lang="en-US" i="1" dirty="0" smtClean="0">
              <a:cs typeface="Arial" charset="0"/>
              <a:sym typeface="Symbol" pitchFamily="18" charset="2"/>
            </a:endParaRPr>
          </a:p>
          <a:p>
            <a:pPr>
              <a:defRPr/>
            </a:pPr>
            <a:endParaRPr lang="hu-HU" sz="2800" dirty="0" smtClean="0"/>
          </a:p>
        </p:txBody>
      </p:sp>
      <p:graphicFrame>
        <p:nvGraphicFramePr>
          <p:cNvPr id="16388" name="Object 8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090839627"/>
              </p:ext>
            </p:extLst>
          </p:nvPr>
        </p:nvGraphicFramePr>
        <p:xfrm>
          <a:off x="5364088" y="3171825"/>
          <a:ext cx="3525837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Egyenlet" r:id="rId4" imgW="1447172" imgH="444307" progId="Equation.3">
                  <p:embed/>
                </p:oleObj>
              </mc:Choice>
              <mc:Fallback>
                <p:oleObj name="Egyenlet" r:id="rId4" imgW="1447172" imgH="44430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3171825"/>
                        <a:ext cx="3525837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Élőláb helye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/>
              <a:t>: Programozási alapismeretek 1.</a:t>
            </a:r>
          </a:p>
        </p:txBody>
      </p:sp>
      <p:sp>
        <p:nvSpPr>
          <p:cNvPr id="9" name="Dátum helye 8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3BA70880-DD25-4512-9C34-56683B714B3F}" type="datetime1">
              <a:rPr lang="hu-HU"/>
              <a:pPr>
                <a:defRPr/>
              </a:pPr>
              <a:t>2015.02.08.</a:t>
            </a:fld>
            <a:endParaRPr lang="hu-HU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3F3F5D-71ED-4516-9F4D-EF3AEA3E9782}" type="slidenum">
              <a:rPr lang="hu-HU" smtClean="0"/>
              <a:pPr>
                <a:defRPr/>
              </a:pPr>
              <a:t>14</a:t>
            </a:fld>
            <a:r>
              <a:rPr lang="hu-HU" dirty="0" smtClean="0"/>
              <a:t>/34</a:t>
            </a:r>
            <a:endParaRPr lang="hu-HU" dirty="0"/>
          </a:p>
        </p:txBody>
      </p:sp>
      <p:sp>
        <p:nvSpPr>
          <p:cNvPr id="11" name="Lekerekített téglalap feliratnak 10"/>
          <p:cNvSpPr/>
          <p:nvPr/>
        </p:nvSpPr>
        <p:spPr bwMode="auto">
          <a:xfrm>
            <a:off x="6516216" y="923578"/>
            <a:ext cx="2436813" cy="792088"/>
          </a:xfrm>
          <a:prstGeom prst="wedgeRoundRectCallout">
            <a:avLst>
              <a:gd name="adj1" fmla="val -107303"/>
              <a:gd name="adj2" fmla="val 109674"/>
              <a:gd name="adj3" fmla="val 16667"/>
            </a:avLst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hu-HU" sz="2000" dirty="0" smtClean="0"/>
              <a:t>A „feladat-függvény” értékkészlete: </a:t>
            </a:r>
            <a:r>
              <a:rPr lang="hu-HU" sz="2000" dirty="0">
                <a:latin typeface="Imprint MT Shadow" pitchFamily="82" charset="0"/>
              </a:rPr>
              <a:t>R</a:t>
            </a:r>
            <a:r>
              <a:rPr lang="hu-HU" sz="2000" dirty="0" smtClean="0">
                <a:sym typeface="Symbol"/>
              </a:rPr>
              <a:t></a:t>
            </a:r>
            <a:r>
              <a:rPr lang="hu-HU" sz="2000" dirty="0" smtClean="0">
                <a:latin typeface="Imprint MT Shadow" pitchFamily="82" charset="0"/>
                <a:sym typeface="Symbol"/>
              </a:rPr>
              <a:t>L</a:t>
            </a:r>
            <a:r>
              <a:rPr lang="hu-HU" sz="2000" b="1" dirty="0" smtClean="0"/>
              <a:t> </a:t>
            </a:r>
            <a:endParaRPr lang="hu-HU" sz="20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Rectangle 72"/>
          <p:cNvSpPr>
            <a:spLocks noChangeArrowheads="1"/>
          </p:cNvSpPr>
          <p:nvPr/>
        </p:nvSpPr>
        <p:spPr bwMode="auto">
          <a:xfrm>
            <a:off x="2343150" y="1196975"/>
            <a:ext cx="6800850" cy="51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0" indent="-254000">
              <a:buFont typeface="Wingdings" pitchFamily="2" charset="2"/>
              <a:buNone/>
              <a:defRPr/>
            </a:pPr>
            <a:r>
              <a:rPr lang="hu-HU" sz="3200" b="1" dirty="0"/>
              <a:t>Algoritmus</a:t>
            </a:r>
            <a:r>
              <a:rPr lang="hu-HU" sz="2800" dirty="0"/>
              <a:t>:</a:t>
            </a:r>
          </a:p>
          <a:p>
            <a:pPr marL="266700" indent="-254000">
              <a:buFont typeface="Wingdings" pitchFamily="2" charset="2"/>
              <a:buNone/>
              <a:defRPr/>
            </a:pPr>
            <a:endParaRPr lang="hu-HU" sz="2800" b="1" dirty="0">
              <a:latin typeface="Courier New" pitchFamily="49" charset="0"/>
            </a:endParaRPr>
          </a:p>
          <a:p>
            <a:pPr marL="266700" indent="-254000">
              <a:buFont typeface="Wingdings" pitchFamily="2" charset="2"/>
              <a:buNone/>
              <a:defRPr/>
            </a:pPr>
            <a:endParaRPr lang="hu-HU" sz="2800" b="1" dirty="0">
              <a:latin typeface="Courier New" pitchFamily="49" charset="0"/>
            </a:endParaRPr>
          </a:p>
          <a:p>
            <a:pPr marL="266700" indent="-254000">
              <a:buFont typeface="Wingdings" pitchFamily="2" charset="2"/>
              <a:buNone/>
              <a:defRPr/>
            </a:pPr>
            <a:endParaRPr lang="hu-HU" sz="2800" b="1" dirty="0">
              <a:latin typeface="Courier New" pitchFamily="49" charset="0"/>
            </a:endParaRPr>
          </a:p>
          <a:p>
            <a:pPr marL="266700" indent="-254000">
              <a:buFont typeface="Wingdings" pitchFamily="2" charset="2"/>
              <a:buNone/>
              <a:defRPr/>
            </a:pPr>
            <a:endParaRPr lang="hu-HU" sz="2800" b="1" dirty="0">
              <a:latin typeface="Courier New" pitchFamily="49" charset="0"/>
            </a:endParaRPr>
          </a:p>
          <a:p>
            <a:pPr marL="266700" indent="-254000">
              <a:buFont typeface="Wingdings" pitchFamily="2" charset="2"/>
              <a:buNone/>
              <a:defRPr/>
            </a:pPr>
            <a:endParaRPr lang="hu-HU" sz="2800" b="1" dirty="0">
              <a:latin typeface="Courier New" pitchFamily="49" charset="0"/>
            </a:endParaRPr>
          </a:p>
          <a:p>
            <a:pPr marL="266700" indent="-254000">
              <a:buFont typeface="Wingdings" pitchFamily="2" charset="2"/>
              <a:buNone/>
              <a:defRPr/>
            </a:pPr>
            <a:endParaRPr lang="hu-HU" sz="2800" b="1" dirty="0">
              <a:latin typeface="Courier New" pitchFamily="49" charset="0"/>
            </a:endParaRPr>
          </a:p>
          <a:p>
            <a:pPr marL="266700" indent="-254000">
              <a:buFont typeface="Wingdings" pitchFamily="2" charset="2"/>
              <a:buNone/>
              <a:defRPr/>
            </a:pPr>
            <a:endParaRPr lang="hu-HU" sz="2800" b="1" dirty="0">
              <a:latin typeface="Courier New" pitchFamily="49" charset="0"/>
            </a:endParaRPr>
          </a:p>
          <a:p>
            <a:pPr marL="723900" lvl="1" indent="-254000">
              <a:buFont typeface="Wingdings" pitchFamily="2" charset="2"/>
              <a:buNone/>
              <a:defRPr/>
            </a:pPr>
            <a:endParaRPr lang="hu-HU" sz="2800" dirty="0"/>
          </a:p>
          <a:p>
            <a:pPr marL="723900" lvl="1" indent="-254000">
              <a:buFont typeface="Wingdings" pitchFamily="2" charset="2"/>
              <a:buNone/>
              <a:defRPr/>
            </a:pPr>
            <a:r>
              <a:rPr lang="hu-HU" sz="2800" dirty="0"/>
              <a:t>A </a:t>
            </a:r>
            <a:r>
              <a:rPr lang="hu-HU" sz="2800" b="1" dirty="0">
                <a:solidFill>
                  <a:schemeClr val="accent5">
                    <a:lumMod val="50000"/>
                  </a:schemeClr>
                </a:solidFill>
              </a:rPr>
              <a:t>feltételes </a:t>
            </a:r>
            <a:r>
              <a:rPr lang="hu-HU" sz="2800" dirty="0">
                <a:solidFill>
                  <a:schemeClr val="accent5">
                    <a:lumMod val="50000"/>
                  </a:schemeClr>
                </a:solidFill>
              </a:rPr>
              <a:t>utasítás</a:t>
            </a:r>
            <a:r>
              <a:rPr lang="hu-HU" sz="2800" dirty="0"/>
              <a:t> „3-dobozos” struktúra.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Példa</a:t>
            </a:r>
            <a:r>
              <a:rPr lang="hu-HU" sz="3200" smtClean="0"/>
              <a:t>: másodfokú egyenlet</a:t>
            </a:r>
            <a:r>
              <a:rPr lang="hu-HU" sz="2400" smtClean="0"/>
              <a:t/>
            </a:r>
            <a:br>
              <a:rPr lang="hu-HU" sz="2400" smtClean="0"/>
            </a:br>
            <a:r>
              <a:rPr lang="hu-HU" sz="2400" smtClean="0"/>
              <a:t>(algoritmus)</a:t>
            </a:r>
          </a:p>
        </p:txBody>
      </p:sp>
      <p:graphicFrame>
        <p:nvGraphicFramePr>
          <p:cNvPr id="111681" name="Group 65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464585738"/>
              </p:ext>
            </p:extLst>
          </p:nvPr>
        </p:nvGraphicFramePr>
        <p:xfrm>
          <a:off x="2963863" y="1758950"/>
          <a:ext cx="4679950" cy="3470589"/>
        </p:xfrm>
        <a:graphic>
          <a:graphicData uri="http://schemas.openxmlformats.org/drawingml/2006/table">
            <a:tbl>
              <a:tblPr/>
              <a:tblGrid>
                <a:gridCol w="2303463"/>
                <a:gridCol w="2376487"/>
              </a:tblGrid>
              <a:tr h="51803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Be: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a,b,c [a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/>
                        </a:rPr>
                        <a:t>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0]</a:t>
                      </a:r>
                    </a:p>
                  </a:txBody>
                  <a:tcPr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1803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</a:t>
                      </a:r>
                      <a:r>
                        <a:rPr kumimoji="0" lang="hu-HU" sz="3600" b="1" i="0" u="none" strike="noStrike" cap="none" normalizeH="0" baseline="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=b</a:t>
                      </a:r>
                      <a:r>
                        <a:rPr kumimoji="0" lang="hu-HU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r>
                        <a:rPr lang="hu-HU" sz="2800" dirty="0" smtClean="0">
                          <a:solidFill>
                            <a:schemeClr val="tx1"/>
                          </a:solidFill>
                          <a:cs typeface="Arial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4*a*c</a:t>
                      </a:r>
                    </a:p>
                  </a:txBody>
                  <a:tcPr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803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</a:t>
                      </a:r>
                      <a:r>
                        <a:rPr kumimoji="0" lang="hu-HU" sz="3600" b="1" i="0" u="none" strike="noStrike" cap="none" normalizeH="0" baseline="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=d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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0</a:t>
                      </a:r>
                    </a:p>
                  </a:txBody>
                  <a:tcPr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8030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van?</a:t>
                      </a:r>
                    </a:p>
                  </a:txBody>
                  <a:tcPr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1398157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28" name="Line 23"/>
          <p:cNvSpPr>
            <a:spLocks noChangeShapeType="1"/>
          </p:cNvSpPr>
          <p:nvPr/>
        </p:nvSpPr>
        <p:spPr bwMode="auto">
          <a:xfrm>
            <a:off x="2963863" y="3303588"/>
            <a:ext cx="433387" cy="522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29" name="Line 24"/>
          <p:cNvSpPr>
            <a:spLocks noChangeShapeType="1"/>
          </p:cNvSpPr>
          <p:nvPr/>
        </p:nvSpPr>
        <p:spPr bwMode="auto">
          <a:xfrm flipH="1">
            <a:off x="7204075" y="3316288"/>
            <a:ext cx="431800" cy="522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17430" name="Object 5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571875" y="3871913"/>
          <a:ext cx="1465263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6" name="Equation" r:id="rId4" imgW="596880" imgH="431640" progId="Equation.3">
                  <p:embed/>
                </p:oleObj>
              </mc:Choice>
              <mc:Fallback>
                <p:oleObj name="Equation" r:id="rId4" imgW="596880" imgH="43164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3871913"/>
                        <a:ext cx="1465263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83" name="Rectangle 67"/>
          <p:cNvSpPr>
            <a:spLocks noChangeArrowheads="1"/>
          </p:cNvSpPr>
          <p:nvPr/>
        </p:nvSpPr>
        <p:spPr bwMode="auto">
          <a:xfrm>
            <a:off x="3003550" y="3860800"/>
            <a:ext cx="2249488" cy="1331913"/>
          </a:xfrm>
          <a:prstGeom prst="rect">
            <a:avLst/>
          </a:prstGeom>
          <a:solidFill>
            <a:srgbClr val="008000">
              <a:alpha val="50000"/>
            </a:srgbClr>
          </a:solidFill>
          <a:ln w="57150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tIns="10800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hu-HU" sz="1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Igaz-ág                                   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hu-HU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x</a:t>
            </a:r>
            <a:r>
              <a:rPr lang="hu-HU" sz="3600" b="1" baseline="80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:</a:t>
            </a:r>
            <a:r>
              <a:rPr lang="hu-HU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=</a:t>
            </a:r>
            <a:endParaRPr lang="hu-HU" sz="28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>
              <a:buFont typeface="Wingdings" pitchFamily="2" charset="2"/>
              <a:buNone/>
              <a:defRPr/>
            </a:pPr>
            <a:endParaRPr lang="hu-HU" sz="14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>
              <a:buFont typeface="Wingdings" pitchFamily="2" charset="2"/>
              <a:buNone/>
              <a:defRPr/>
            </a:pPr>
            <a:endParaRPr lang="hu-HU" sz="14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11685" name="Rectangle 69"/>
          <p:cNvSpPr>
            <a:spLocks noChangeArrowheads="1"/>
          </p:cNvSpPr>
          <p:nvPr/>
        </p:nvSpPr>
        <p:spPr bwMode="auto">
          <a:xfrm>
            <a:off x="5300663" y="3860800"/>
            <a:ext cx="2286000" cy="1331913"/>
          </a:xfrm>
          <a:prstGeom prst="rect">
            <a:avLst/>
          </a:prstGeom>
          <a:solidFill>
            <a:srgbClr val="FF3300">
              <a:alpha val="50000"/>
            </a:srgbClr>
          </a:solidFill>
          <a:ln w="5715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tIns="10800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hu-HU" sz="1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Hamis-ág                                </a:t>
            </a:r>
          </a:p>
          <a:p>
            <a:pPr algn="ctr">
              <a:buFont typeface="Wingdings" pitchFamily="2" charset="2"/>
              <a:buNone/>
              <a:defRPr/>
            </a:pPr>
            <a:endParaRPr lang="hu-HU" sz="14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>
              <a:buFont typeface="Wingdings" pitchFamily="2" charset="2"/>
              <a:buNone/>
              <a:defRPr/>
            </a:pPr>
            <a:r>
              <a:rPr lang="hu-HU" sz="1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	 </a:t>
            </a:r>
          </a:p>
          <a:p>
            <a:pPr algn="ctr">
              <a:buFont typeface="Wingdings" pitchFamily="2" charset="2"/>
              <a:buNone/>
              <a:defRPr/>
            </a:pPr>
            <a:endParaRPr lang="hu-HU" sz="14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>
              <a:buFont typeface="Wingdings" pitchFamily="2" charset="2"/>
              <a:buNone/>
              <a:defRPr/>
            </a:pPr>
            <a:r>
              <a:rPr lang="hu-HU" sz="1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111686" name="Text Box 70"/>
          <p:cNvSpPr txBox="1">
            <a:spLocks noChangeArrowheads="1"/>
          </p:cNvSpPr>
          <p:nvPr/>
        </p:nvSpPr>
        <p:spPr bwMode="auto">
          <a:xfrm>
            <a:off x="2941638" y="3570288"/>
            <a:ext cx="287337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hu-HU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</a:p>
        </p:txBody>
      </p:sp>
      <p:sp>
        <p:nvSpPr>
          <p:cNvPr id="111687" name="Text Box 71"/>
          <p:cNvSpPr txBox="1">
            <a:spLocks noChangeArrowheads="1"/>
          </p:cNvSpPr>
          <p:nvPr/>
        </p:nvSpPr>
        <p:spPr bwMode="auto">
          <a:xfrm>
            <a:off x="7366000" y="3570288"/>
            <a:ext cx="287338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hu-HU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</a:p>
        </p:txBody>
      </p:sp>
      <p:sp>
        <p:nvSpPr>
          <p:cNvPr id="17435" name="Téglalap 1"/>
          <p:cNvSpPr>
            <a:spLocks noChangeArrowheads="1"/>
          </p:cNvSpPr>
          <p:nvPr/>
        </p:nvSpPr>
        <p:spPr bwMode="auto">
          <a:xfrm>
            <a:off x="2954338" y="1773238"/>
            <a:ext cx="4679950" cy="3960812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/>
          <a:p>
            <a:pPr>
              <a:buFont typeface="Wingdings" pitchFamily="2" charset="2"/>
              <a:buNone/>
            </a:pPr>
            <a:r>
              <a:rPr lang="hu-HU" sz="2800" dirty="0" smtClean="0"/>
              <a:t>…</a:t>
            </a:r>
            <a:endParaRPr lang="hu-HU" sz="2800" dirty="0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/>
              <a:t>: Programozási alapismeretek 1.</a:t>
            </a:r>
          </a:p>
        </p:txBody>
      </p:sp>
      <p:sp>
        <p:nvSpPr>
          <p:cNvPr id="18" name="Dátum helye 17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04DBBC07-ECEC-4298-96F4-18612202B719}" type="datetime1">
              <a:rPr lang="hu-HU"/>
              <a:pPr>
                <a:defRPr/>
              </a:pPr>
              <a:t>2015.02.08.</a:t>
            </a:fld>
            <a:endParaRPr lang="hu-HU"/>
          </a:p>
        </p:txBody>
      </p:sp>
      <p:sp>
        <p:nvSpPr>
          <p:cNvPr id="19" name="Dia számának helye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24478A-7983-4353-ADB9-87AFC96FE632}" type="slidenum">
              <a:rPr lang="hu-HU" smtClean="0"/>
              <a:pPr>
                <a:defRPr/>
              </a:pPr>
              <a:t>15</a:t>
            </a:fld>
            <a:r>
              <a:rPr lang="hu-HU" dirty="0" smtClean="0"/>
              <a:t>/34</a:t>
            </a:r>
            <a:endParaRPr lang="hu-HU" dirty="0"/>
          </a:p>
        </p:txBody>
      </p:sp>
      <p:sp>
        <p:nvSpPr>
          <p:cNvPr id="20" name="Szövegdoboz 19"/>
          <p:cNvSpPr txBox="1">
            <a:spLocks noChangeArrowheads="1"/>
          </p:cNvSpPr>
          <p:nvPr/>
        </p:nvSpPr>
        <p:spPr bwMode="auto">
          <a:xfrm>
            <a:off x="7639050" y="1311275"/>
            <a:ext cx="1504950" cy="120015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b="1"/>
              <a:t> 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a,b,c,x</a:t>
            </a:r>
            <a:r>
              <a:rPr lang="hu-HU" b="1"/>
              <a:t>:Valós</a:t>
            </a:r>
            <a:r>
              <a:rPr lang="hu-HU"/>
              <a:t/>
            </a:r>
            <a:br>
              <a:rPr lang="hu-HU"/>
            </a:br>
            <a:r>
              <a:rPr lang="hu-HU"/>
              <a:t>    van</a:t>
            </a:r>
            <a:r>
              <a:rPr lang="hu-HU" b="1"/>
              <a:t>:Logikai</a:t>
            </a:r>
            <a:r>
              <a:rPr lang="hu-HU"/>
              <a:t/>
            </a:r>
            <a:br>
              <a:rPr lang="hu-HU"/>
            </a:br>
            <a:r>
              <a:rPr lang="hu-HU"/>
              <a:t>    d</a:t>
            </a:r>
            <a:r>
              <a:rPr lang="hu-HU" b="1"/>
              <a:t>:Valós </a:t>
            </a:r>
          </a:p>
        </p:txBody>
      </p:sp>
      <p:pic>
        <p:nvPicPr>
          <p:cNvPr id="17440" name="Picture 3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213"/>
            <a:ext cx="2879725" cy="1025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1" name="Picture 3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9038"/>
            <a:ext cx="2879725" cy="981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2" name="Picture 3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71700"/>
            <a:ext cx="287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" name="Téglalap 20"/>
          <p:cNvSpPr>
            <a:spLocks noChangeArrowheads="1"/>
          </p:cNvSpPr>
          <p:nvPr/>
        </p:nvSpPr>
        <p:spPr bwMode="auto">
          <a:xfrm>
            <a:off x="2941638" y="3284538"/>
            <a:ext cx="4716462" cy="1908175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/>
          <a:p>
            <a:pPr>
              <a:buFont typeface="Wingdings" pitchFamily="2" charset="2"/>
              <a:buNone/>
            </a:pPr>
            <a:endParaRPr lang="hu-HU" sz="2800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11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11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1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11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83" grpId="0" animBg="1"/>
      <p:bldP spid="111685" grpId="0" animBg="1"/>
      <p:bldP spid="111686" grpId="0"/>
      <p:bldP spid="111687" grpId="0"/>
      <p:bldP spid="20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Példa</a:t>
            </a:r>
            <a:r>
              <a:rPr lang="hu-HU" sz="3200" smtClean="0"/>
              <a:t>: másodfokú egyenlet </a:t>
            </a:r>
            <a:r>
              <a:rPr lang="hu-HU" sz="2400" smtClean="0"/>
              <a:t>(algoritmus)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4294967295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 smtClean="0"/>
              <a:t>Algoritmus másképpen:</a:t>
            </a:r>
          </a:p>
          <a:p>
            <a:pPr>
              <a:buFont typeface="Wingdings" pitchFamily="2" charset="2"/>
              <a:buNone/>
            </a:pPr>
            <a:r>
              <a:rPr lang="hu-HU" sz="2400" b="1" dirty="0" smtClean="0">
                <a:latin typeface="Courier New" pitchFamily="49" charset="0"/>
              </a:rPr>
              <a:t>	Program </a:t>
            </a:r>
            <a:r>
              <a:rPr lang="hu-HU" sz="2400" b="1" dirty="0" err="1" smtClean="0">
                <a:latin typeface="Courier New" pitchFamily="49" charset="0"/>
              </a:rPr>
              <a:t>M</a:t>
            </a:r>
            <a:r>
              <a:rPr lang="hu-HU" sz="2400" b="1" dirty="0" err="1" smtClean="0"/>
              <a:t>á</a:t>
            </a:r>
            <a:r>
              <a:rPr lang="hu-HU" sz="2400" b="1" dirty="0" err="1" smtClean="0">
                <a:latin typeface="Courier New" pitchFamily="49" charset="0"/>
              </a:rPr>
              <a:t>sodfok</a:t>
            </a:r>
            <a:r>
              <a:rPr lang="hu-HU" sz="2400" b="1" dirty="0" err="1" smtClean="0"/>
              <a:t>ú</a:t>
            </a:r>
            <a:r>
              <a:rPr lang="hu-HU" sz="2400" b="1" dirty="0" err="1" smtClean="0">
                <a:latin typeface="Courier New" pitchFamily="49" charset="0"/>
              </a:rPr>
              <a:t>Egyenlet</a:t>
            </a:r>
            <a:r>
              <a:rPr lang="hu-HU" sz="2400" b="1" dirty="0" smtClean="0">
                <a:latin typeface="Courier New" pitchFamily="49" charset="0"/>
              </a:rPr>
              <a:t>:</a:t>
            </a:r>
            <a:br>
              <a:rPr lang="hu-HU" sz="2400" b="1" dirty="0" smtClean="0">
                <a:latin typeface="Courier New" pitchFamily="49" charset="0"/>
              </a:rPr>
            </a:br>
            <a:r>
              <a:rPr lang="hu-HU" sz="2400" b="1" dirty="0" smtClean="0">
                <a:latin typeface="Courier New" pitchFamily="49" charset="0"/>
              </a:rPr>
              <a:t>  Változó</a:t>
            </a:r>
            <a:br>
              <a:rPr lang="hu-HU" sz="2400" b="1" dirty="0" smtClean="0">
                <a:latin typeface="Courier New" pitchFamily="49" charset="0"/>
              </a:rPr>
            </a:br>
            <a:r>
              <a:rPr lang="hu-HU" sz="2400" dirty="0" smtClean="0">
                <a:latin typeface="Courier New" pitchFamily="49" charset="0"/>
              </a:rPr>
              <a:t>	 a,b,c,x</a:t>
            </a:r>
            <a:r>
              <a:rPr lang="hu-HU" sz="2400" b="1" dirty="0" smtClean="0">
                <a:latin typeface="Courier New" pitchFamily="49" charset="0"/>
              </a:rPr>
              <a:t>:Valós</a:t>
            </a:r>
            <a:r>
              <a:rPr lang="hu-HU" sz="2400" dirty="0" smtClean="0">
                <a:latin typeface="Courier New" pitchFamily="49" charset="0"/>
              </a:rPr>
              <a:t/>
            </a:r>
            <a:br>
              <a:rPr lang="hu-HU" sz="2400" dirty="0" smtClean="0">
                <a:latin typeface="Courier New" pitchFamily="49" charset="0"/>
              </a:rPr>
            </a:br>
            <a:r>
              <a:rPr lang="hu-HU" sz="2400" dirty="0" smtClean="0">
                <a:latin typeface="Courier New" pitchFamily="49" charset="0"/>
              </a:rPr>
              <a:t>	 van</a:t>
            </a:r>
            <a:r>
              <a:rPr lang="hu-HU" sz="2400" b="1" dirty="0" smtClean="0">
                <a:latin typeface="Courier New" pitchFamily="49" charset="0"/>
              </a:rPr>
              <a:t>:Logikai</a:t>
            </a:r>
            <a:br>
              <a:rPr lang="hu-HU" sz="2400" b="1" dirty="0" smtClean="0">
                <a:latin typeface="Courier New" pitchFamily="49" charset="0"/>
              </a:rPr>
            </a:br>
            <a:r>
              <a:rPr lang="hu-HU" sz="2400" dirty="0" smtClean="0">
                <a:latin typeface="Courier New" pitchFamily="49" charset="0"/>
              </a:rPr>
              <a:t>	 d</a:t>
            </a:r>
            <a:r>
              <a:rPr lang="hu-HU" sz="2400" b="1" dirty="0" smtClean="0">
                <a:latin typeface="Courier New" pitchFamily="49" charset="0"/>
              </a:rPr>
              <a:t>:Valós</a:t>
            </a:r>
            <a:br>
              <a:rPr lang="hu-HU" sz="2400" b="1" dirty="0" smtClean="0">
                <a:latin typeface="Courier New" pitchFamily="49" charset="0"/>
              </a:rPr>
            </a:br>
            <a:r>
              <a:rPr lang="hu-HU" sz="2400" b="1" dirty="0" smtClean="0">
                <a:latin typeface="Courier New" pitchFamily="49" charset="0"/>
              </a:rPr>
              <a:t>  Be:</a:t>
            </a:r>
            <a:r>
              <a:rPr lang="hu-HU" sz="2400" dirty="0" smtClean="0">
                <a:latin typeface="Courier New" pitchFamily="49" charset="0"/>
              </a:rPr>
              <a:t>a,b,c </a:t>
            </a:r>
            <a:r>
              <a:rPr lang="hu-HU" sz="2400" b="1" dirty="0" smtClean="0">
                <a:latin typeface="Courier New" pitchFamily="49" charset="0"/>
              </a:rPr>
              <a:t>[</a:t>
            </a:r>
            <a:r>
              <a:rPr lang="hu-HU" sz="2400" dirty="0" smtClean="0">
                <a:latin typeface="Courier New" pitchFamily="49" charset="0"/>
              </a:rPr>
              <a:t>a</a:t>
            </a:r>
            <a:r>
              <a:rPr lang="hu-HU" sz="2400" dirty="0" smtClean="0">
                <a:latin typeface="Courier New" pitchFamily="49" charset="0"/>
                <a:sym typeface="Symbol"/>
              </a:rPr>
              <a:t>0</a:t>
            </a:r>
            <a:r>
              <a:rPr lang="hu-HU" sz="2400" b="1" dirty="0" smtClean="0">
                <a:latin typeface="Courier New" pitchFamily="49" charset="0"/>
              </a:rPr>
              <a:t>]</a:t>
            </a:r>
            <a:br>
              <a:rPr lang="hu-HU" sz="2400" b="1" dirty="0" smtClean="0">
                <a:latin typeface="Courier New" pitchFamily="49" charset="0"/>
              </a:rPr>
            </a:br>
            <a:r>
              <a:rPr lang="hu-HU" sz="2400" b="1" dirty="0" smtClean="0">
                <a:latin typeface="Courier New" pitchFamily="49" charset="0"/>
              </a:rPr>
              <a:t>  </a:t>
            </a:r>
            <a:r>
              <a:rPr lang="hu-HU" sz="2400" dirty="0" smtClean="0">
                <a:latin typeface="Courier New" pitchFamily="49" charset="0"/>
              </a:rPr>
              <a:t>d:=b</a:t>
            </a:r>
            <a:r>
              <a:rPr lang="hu-HU" sz="2400" baseline="30000" dirty="0" smtClean="0">
                <a:latin typeface="Courier New" pitchFamily="49" charset="0"/>
              </a:rPr>
              <a:t>2</a:t>
            </a:r>
            <a:r>
              <a:rPr lang="hu-HU" sz="2400" dirty="0" smtClean="0">
                <a:latin typeface="Courier New" pitchFamily="49" charset="0"/>
              </a:rPr>
              <a:t>-4*a*c</a:t>
            </a:r>
            <a:br>
              <a:rPr lang="hu-HU" sz="2400" dirty="0" smtClean="0">
                <a:latin typeface="Courier New" pitchFamily="49" charset="0"/>
              </a:rPr>
            </a:br>
            <a:r>
              <a:rPr lang="hu-HU" sz="2400" dirty="0" smtClean="0">
                <a:latin typeface="Courier New" pitchFamily="49" charset="0"/>
              </a:rPr>
              <a:t>  van:=d≥0</a:t>
            </a:r>
            <a:br>
              <a:rPr lang="hu-HU" sz="2400" dirty="0" smtClean="0">
                <a:latin typeface="Courier New" pitchFamily="49" charset="0"/>
              </a:rPr>
            </a:br>
            <a:r>
              <a:rPr lang="hu-HU" sz="2400" b="1" dirty="0" smtClean="0">
                <a:latin typeface="Courier New" pitchFamily="49" charset="0"/>
              </a:rPr>
              <a:t>  Ha </a:t>
            </a:r>
            <a:r>
              <a:rPr lang="hu-HU" sz="2400" dirty="0" smtClean="0">
                <a:latin typeface="Courier New" pitchFamily="49" charset="0"/>
              </a:rPr>
              <a:t>van </a:t>
            </a:r>
            <a:r>
              <a:rPr lang="hu-HU" sz="2400" b="1" dirty="0" smtClean="0">
                <a:latin typeface="Courier New" pitchFamily="49" charset="0"/>
              </a:rPr>
              <a:t>akkor </a:t>
            </a:r>
            <a:br>
              <a:rPr lang="hu-HU" sz="2400" b="1" dirty="0" smtClean="0">
                <a:latin typeface="Courier New" pitchFamily="49" charset="0"/>
              </a:rPr>
            </a:br>
            <a:r>
              <a:rPr lang="hu-HU" sz="2400" b="1" dirty="0" smtClean="0">
                <a:latin typeface="Courier New" pitchFamily="49" charset="0"/>
              </a:rPr>
              <a:t>  …</a:t>
            </a:r>
          </a:p>
          <a:p>
            <a:pPr>
              <a:buFont typeface="Wingdings" pitchFamily="2" charset="2"/>
              <a:buNone/>
            </a:pPr>
            <a:r>
              <a:rPr lang="hu-HU" sz="2400" b="1" dirty="0" smtClean="0">
                <a:latin typeface="Courier New" pitchFamily="49" charset="0"/>
              </a:rPr>
              <a:t>	Program v</a:t>
            </a:r>
            <a:r>
              <a:rPr lang="hu-HU" sz="2400" b="1" dirty="0" smtClean="0"/>
              <a:t>é</a:t>
            </a:r>
            <a:r>
              <a:rPr lang="hu-HU" sz="2400" b="1" dirty="0" smtClean="0">
                <a:latin typeface="Courier New" pitchFamily="49" charset="0"/>
              </a:rPr>
              <a:t>ge.</a:t>
            </a:r>
          </a:p>
        </p:txBody>
      </p:sp>
      <p:graphicFrame>
        <p:nvGraphicFramePr>
          <p:cNvPr id="18436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617537055"/>
              </p:ext>
            </p:extLst>
          </p:nvPr>
        </p:nvGraphicFramePr>
        <p:xfrm>
          <a:off x="5435600" y="4590653"/>
          <a:ext cx="1701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Equation" r:id="rId4" imgW="761669" imgH="380835" progId="Equation.3">
                  <p:embed/>
                </p:oleObj>
              </mc:Choice>
              <mc:Fallback>
                <p:oleObj name="Equation" r:id="rId4" imgW="761669" imgH="38083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590653"/>
                        <a:ext cx="1701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Élőláb helye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/>
              <a:t>: Programozási alapismeretek 1.</a:t>
            </a:r>
          </a:p>
        </p:txBody>
      </p:sp>
      <p:sp>
        <p:nvSpPr>
          <p:cNvPr id="9" name="Dátum helye 8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BCD28432-0A37-4522-B8BF-6EC6639AE78A}" type="datetime1">
              <a:rPr lang="hu-HU"/>
              <a:pPr>
                <a:defRPr/>
              </a:pPr>
              <a:t>2015.02.08.</a:t>
            </a:fld>
            <a:endParaRPr lang="hu-HU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E3EF2D-5310-4D5B-BA80-293E34873E4D}" type="slidenum">
              <a:rPr lang="hu-HU" smtClean="0"/>
              <a:pPr>
                <a:defRPr/>
              </a:pPr>
              <a:t>16</a:t>
            </a:fld>
            <a:r>
              <a:rPr lang="hu-HU" dirty="0" smtClean="0"/>
              <a:t>/34</a:t>
            </a:r>
            <a:endParaRPr lang="hu-HU" dirty="0"/>
          </a:p>
        </p:txBody>
      </p:sp>
      <p:pic>
        <p:nvPicPr>
          <p:cNvPr id="18454" name="Picture 2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1" y="2779396"/>
            <a:ext cx="2735509" cy="1945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Algoritmusleíró nyelvek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254000"/>
            <a:r>
              <a:rPr lang="hu-HU" dirty="0" smtClean="0"/>
              <a:t>Szöveges leírás</a:t>
            </a:r>
          </a:p>
          <a:p>
            <a:pPr marL="714375" lvl="1" indent="-280988">
              <a:buFont typeface="Wingdings" panose="05000000000000000000" pitchFamily="2" charset="2"/>
              <a:buChar char="§"/>
            </a:pPr>
            <a:r>
              <a:rPr lang="hu-HU" dirty="0" smtClean="0"/>
              <a:t>Mondatokkal leírás</a:t>
            </a:r>
          </a:p>
          <a:p>
            <a:pPr marL="714375" lvl="1" indent="-280988">
              <a:buFont typeface="Wingdings" panose="05000000000000000000" pitchFamily="2" charset="2"/>
              <a:buChar char="§"/>
            </a:pPr>
            <a:r>
              <a:rPr lang="hu-HU" dirty="0" smtClean="0"/>
              <a:t>Mondatszerű elemekkel – </a:t>
            </a:r>
            <a:r>
              <a:rPr lang="hu-HU" sz="2400" b="1" dirty="0" err="1" smtClean="0">
                <a:latin typeface="Courier New" pitchFamily="49" charset="0"/>
              </a:rPr>
              <a:t>pszeudokód</a:t>
            </a:r>
            <a:endParaRPr lang="hu-HU" sz="2400" b="1" dirty="0" smtClean="0">
              <a:latin typeface="Courier New" pitchFamily="49" charset="0"/>
            </a:endParaRPr>
          </a:p>
          <a:p>
            <a:pPr marL="254000"/>
            <a:r>
              <a:rPr lang="hu-HU" b="1" dirty="0" smtClean="0"/>
              <a:t>Rajzos leírás</a:t>
            </a:r>
          </a:p>
          <a:p>
            <a:pPr marL="714375" lvl="1" indent="-280988">
              <a:buFont typeface="Wingdings" panose="05000000000000000000" pitchFamily="2" charset="2"/>
              <a:buChar char="§"/>
            </a:pPr>
            <a:r>
              <a:rPr lang="hu-HU" dirty="0" smtClean="0"/>
              <a:t>Folyamatábra</a:t>
            </a:r>
          </a:p>
          <a:p>
            <a:pPr marL="714375" lvl="1" indent="-280988">
              <a:buFont typeface="Wingdings" panose="05000000000000000000" pitchFamily="2" charset="2"/>
              <a:buChar char="§"/>
            </a:pPr>
            <a:r>
              <a:rPr lang="hu-HU" b="1" dirty="0" smtClean="0"/>
              <a:t>Struktogram</a:t>
            </a:r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/>
              <a:t>: Programozási alapismeretek 1.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37F0526B-1C39-44C5-A94A-5FF0899A0154}" type="datetime1">
              <a:rPr lang="hu-HU"/>
              <a:pPr>
                <a:defRPr/>
              </a:pPr>
              <a:t>2015.02.08.</a:t>
            </a:fld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5602F8-021C-4D22-A814-D77244E8D6E9}" type="slidenum">
              <a:rPr lang="hu-HU" smtClean="0"/>
              <a:pPr>
                <a:defRPr/>
              </a:pPr>
              <a:t>17</a:t>
            </a:fld>
            <a:r>
              <a:rPr lang="hu-HU" dirty="0" smtClean="0"/>
              <a:t>/34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Struktogram</a:t>
            </a:r>
            <a:br>
              <a:rPr lang="hu-HU" smtClean="0"/>
            </a:br>
            <a:r>
              <a:rPr lang="hu-HU" sz="2400" smtClean="0"/>
              <a:t>(és pszeudokód)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343150" y="1341438"/>
            <a:ext cx="6550025" cy="5040312"/>
          </a:xfrm>
        </p:spPr>
        <p:txBody>
          <a:bodyPr/>
          <a:lstStyle/>
          <a:p>
            <a:pPr marL="254000"/>
            <a:r>
              <a:rPr lang="hu-HU" b="1" dirty="0" smtClean="0"/>
              <a:t>Szekvencia:</a:t>
            </a:r>
          </a:p>
          <a:p>
            <a:pPr marL="254000"/>
            <a:endParaRPr lang="hu-HU" b="1" dirty="0" smtClean="0"/>
          </a:p>
          <a:p>
            <a:pPr marL="254000"/>
            <a:endParaRPr lang="hu-HU" b="1" dirty="0" smtClean="0"/>
          </a:p>
          <a:p>
            <a:pPr marL="254000"/>
            <a:r>
              <a:rPr lang="hu-HU" b="1" dirty="0" smtClean="0"/>
              <a:t>Elágazások:</a:t>
            </a:r>
          </a:p>
          <a:p>
            <a:pPr marL="254000"/>
            <a:endParaRPr lang="hu-HU" b="1" dirty="0" smtClean="0"/>
          </a:p>
        </p:txBody>
      </p:sp>
      <p:pic>
        <p:nvPicPr>
          <p:cNvPr id="20484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5" y="1871663"/>
            <a:ext cx="1514475" cy="1104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673475"/>
            <a:ext cx="3857625" cy="1123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5064125"/>
            <a:ext cx="6362700" cy="1533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400" name="Rectangle 32"/>
          <p:cNvSpPr>
            <a:spLocks noChangeArrowheads="1"/>
          </p:cNvSpPr>
          <p:nvPr/>
        </p:nvSpPr>
        <p:spPr bwMode="auto">
          <a:xfrm>
            <a:off x="7451725" y="1987550"/>
            <a:ext cx="1512888" cy="504825"/>
          </a:xfrm>
          <a:prstGeom prst="rect">
            <a:avLst/>
          </a:prstGeom>
          <a:solidFill>
            <a:srgbClr val="FFCC99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Utasítás1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Utasítás2</a:t>
            </a:r>
          </a:p>
        </p:txBody>
      </p:sp>
      <p:sp>
        <p:nvSpPr>
          <p:cNvPr id="186401" name="Rectangle 33"/>
          <p:cNvSpPr>
            <a:spLocks noChangeArrowheads="1"/>
          </p:cNvSpPr>
          <p:nvPr/>
        </p:nvSpPr>
        <p:spPr bwMode="auto">
          <a:xfrm>
            <a:off x="6227763" y="3644900"/>
            <a:ext cx="2736850" cy="1150938"/>
          </a:xfrm>
          <a:prstGeom prst="rect">
            <a:avLst/>
          </a:prstGeom>
          <a:solidFill>
            <a:srgbClr val="FFCC99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16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Ha</a:t>
            </a:r>
            <a: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Feltétel </a:t>
            </a:r>
            <a:r>
              <a:rPr lang="hu-HU" sz="16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akkor</a:t>
            </a:r>
            <a: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/>
            </a:r>
            <a:b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</a:br>
            <a: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 Igaz-ág utasításai</a:t>
            </a:r>
            <a:b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</a:br>
            <a:r>
              <a:rPr lang="hu-HU" sz="16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különben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 Hamis-ág utasításai</a:t>
            </a:r>
            <a:b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</a:br>
            <a:r>
              <a:rPr lang="hu-HU" sz="16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Elágazás vége</a:t>
            </a:r>
          </a:p>
        </p:txBody>
      </p:sp>
      <p:sp>
        <p:nvSpPr>
          <p:cNvPr id="186402" name="Rectangle 34"/>
          <p:cNvSpPr>
            <a:spLocks noChangeArrowheads="1"/>
          </p:cNvSpPr>
          <p:nvPr/>
        </p:nvSpPr>
        <p:spPr bwMode="auto">
          <a:xfrm>
            <a:off x="5230813" y="5230813"/>
            <a:ext cx="3744912" cy="1293812"/>
          </a:xfrm>
          <a:prstGeom prst="rect">
            <a:avLst/>
          </a:prstGeom>
          <a:solidFill>
            <a:srgbClr val="FFCC99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16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Elágazás</a:t>
            </a:r>
            <a:br>
              <a:rPr lang="hu-HU" sz="16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</a:br>
            <a: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Feltétel1 </a:t>
            </a:r>
            <a:r>
              <a:rPr lang="hu-HU" sz="16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esetén</a:t>
            </a:r>
            <a: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Utasítások1</a:t>
            </a:r>
            <a:b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</a:br>
            <a: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Feltétel2 </a:t>
            </a:r>
            <a:r>
              <a:rPr lang="hu-HU" sz="16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esetén</a:t>
            </a:r>
            <a: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Utasítások2</a:t>
            </a:r>
            <a:b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</a:br>
            <a: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…                …</a:t>
            </a:r>
            <a:b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</a:br>
            <a: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</a:t>
            </a:r>
            <a:r>
              <a:rPr lang="hu-HU" sz="16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egyéb  esetekben</a:t>
            </a:r>
            <a: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Utasítások</a:t>
            </a:r>
            <a:b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</a:br>
            <a:r>
              <a:rPr lang="hu-HU" sz="16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Elágazás vége</a:t>
            </a:r>
          </a:p>
        </p:txBody>
      </p:sp>
      <p:sp>
        <p:nvSpPr>
          <p:cNvPr id="13" name="Élőláb helye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/>
              <a:t>: Programozási alapismeretek 1.</a:t>
            </a:r>
          </a:p>
        </p:txBody>
      </p:sp>
      <p:sp>
        <p:nvSpPr>
          <p:cNvPr id="14" name="Dátum helye 13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8938D9EC-DFBC-4B61-85C5-6870B2915926}" type="datetime1">
              <a:rPr lang="hu-HU"/>
              <a:pPr>
                <a:defRPr/>
              </a:pPr>
              <a:t>2015.02.08.</a:t>
            </a:fld>
            <a:endParaRPr lang="hu-HU"/>
          </a:p>
        </p:txBody>
      </p:sp>
      <p:sp>
        <p:nvSpPr>
          <p:cNvPr id="15" name="Dia számának helye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F923DE-CB9B-4FA7-9911-7CEBD7B59D15}" type="slidenum">
              <a:rPr lang="hu-HU" smtClean="0"/>
              <a:pPr>
                <a:defRPr/>
              </a:pPr>
              <a:t>18</a:t>
            </a:fld>
            <a:r>
              <a:rPr lang="hu-HU" dirty="0" smtClean="0"/>
              <a:t>/34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8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8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8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186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186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186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400" grpId="0" animBg="1"/>
      <p:bldP spid="186400" grpId="1" animBg="1"/>
      <p:bldP spid="186401" grpId="0" animBg="1"/>
      <p:bldP spid="186401" grpId="1" animBg="1"/>
      <p:bldP spid="186402" grpId="0" animBg="1"/>
      <p:bldP spid="18640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Struktogram</a:t>
            </a:r>
            <a:br>
              <a:rPr lang="hu-HU" smtClean="0"/>
            </a:br>
            <a:r>
              <a:rPr lang="hu-HU" sz="2400" smtClean="0"/>
              <a:t>(és pszeudokód)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343150" y="1196975"/>
            <a:ext cx="6550025" cy="5327650"/>
          </a:xfrm>
        </p:spPr>
        <p:txBody>
          <a:bodyPr/>
          <a:lstStyle/>
          <a:p>
            <a:pPr marL="254000"/>
            <a:r>
              <a:rPr lang="hu-HU" b="1" dirty="0" smtClean="0"/>
              <a:t>Ciklusok:</a:t>
            </a:r>
          </a:p>
          <a:p>
            <a:pPr marL="254000"/>
            <a:endParaRPr lang="hu-HU" b="1" dirty="0" smtClean="0"/>
          </a:p>
          <a:p>
            <a:pPr marL="254000"/>
            <a:endParaRPr lang="hu-HU" b="1" dirty="0" smtClean="0"/>
          </a:p>
          <a:p>
            <a:pPr marL="254000"/>
            <a:endParaRPr lang="hu-HU" b="1" dirty="0" smtClean="0"/>
          </a:p>
          <a:p>
            <a:pPr marL="254000"/>
            <a:endParaRPr lang="hu-HU" b="1" dirty="0" smtClean="0"/>
          </a:p>
          <a:p>
            <a:pPr marL="254000"/>
            <a:endParaRPr lang="hu-HU" b="1" dirty="0" smtClean="0"/>
          </a:p>
          <a:p>
            <a:pPr marL="254000"/>
            <a:endParaRPr lang="hu-HU" b="1" dirty="0" smtClean="0"/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 err="1" smtClean="0"/>
              <a:t>Struktogramszerkesztés</a:t>
            </a:r>
            <a:r>
              <a:rPr lang="hu-HU" dirty="0" smtClean="0"/>
              <a:t>:</a:t>
            </a:r>
          </a:p>
          <a:p>
            <a:pPr marL="719138" lvl="1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hu-HU" dirty="0" smtClean="0"/>
              <a:t>Táblázatkezelővel/szövegszerkesztővel</a:t>
            </a:r>
          </a:p>
          <a:p>
            <a:pPr marL="719138" lvl="1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hu-HU" dirty="0" smtClean="0"/>
              <a:t>Célprogramokkal (pl. </a:t>
            </a:r>
            <a:r>
              <a:rPr lang="hu-HU" dirty="0" smtClean="0">
                <a:hlinkClick r:id="rId3"/>
              </a:rPr>
              <a:t>NSD</a:t>
            </a:r>
            <a:r>
              <a:rPr lang="hu-HU" dirty="0" smtClean="0"/>
              <a:t>)</a:t>
            </a:r>
            <a:r>
              <a:rPr lang="hu-HU" sz="3200" dirty="0" smtClean="0"/>
              <a:t> </a:t>
            </a:r>
          </a:p>
        </p:txBody>
      </p:sp>
      <p:pic>
        <p:nvPicPr>
          <p:cNvPr id="2150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689100"/>
            <a:ext cx="2552700" cy="1114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9" name="Rectangle 9"/>
          <p:cNvSpPr>
            <a:spLocks noChangeArrowheads="1"/>
          </p:cNvSpPr>
          <p:nvPr/>
        </p:nvSpPr>
        <p:spPr bwMode="auto">
          <a:xfrm>
            <a:off x="6084888" y="1916113"/>
            <a:ext cx="2879725" cy="863600"/>
          </a:xfrm>
          <a:prstGeom prst="rect">
            <a:avLst/>
          </a:prstGeom>
          <a:solidFill>
            <a:srgbClr val="FFCC99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16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Ciklus amíg</a:t>
            </a:r>
            <a: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Feltétel</a:t>
            </a:r>
            <a:b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</a:br>
            <a: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 ciklusmag utasításai</a:t>
            </a:r>
            <a:b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</a:br>
            <a:r>
              <a:rPr lang="hu-HU" sz="16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Ciklus vége</a:t>
            </a:r>
          </a:p>
        </p:txBody>
      </p:sp>
      <p:sp>
        <p:nvSpPr>
          <p:cNvPr id="189450" name="Rectangle 10"/>
          <p:cNvSpPr>
            <a:spLocks noChangeArrowheads="1"/>
          </p:cNvSpPr>
          <p:nvPr/>
        </p:nvSpPr>
        <p:spPr bwMode="auto">
          <a:xfrm>
            <a:off x="6084888" y="3070225"/>
            <a:ext cx="2879725" cy="1006475"/>
          </a:xfrm>
          <a:prstGeom prst="rect">
            <a:avLst/>
          </a:prstGeom>
          <a:solidFill>
            <a:srgbClr val="FFCC99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16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Ciklus </a:t>
            </a:r>
            <a:br>
              <a:rPr lang="hu-HU" sz="16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</a:br>
            <a:r>
              <a:rPr lang="hu-HU" sz="16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 </a:t>
            </a:r>
            <a: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ciklusmag utasításai</a:t>
            </a:r>
            <a:b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</a:br>
            <a:r>
              <a:rPr lang="hu-HU" sz="16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amíg</a:t>
            </a:r>
            <a: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Feltétel</a:t>
            </a:r>
            <a:b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</a:br>
            <a:r>
              <a:rPr lang="hu-HU" sz="16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Ciklus vége</a:t>
            </a:r>
          </a:p>
        </p:txBody>
      </p:sp>
      <p:sp>
        <p:nvSpPr>
          <p:cNvPr id="189451" name="Rectangle 11"/>
          <p:cNvSpPr>
            <a:spLocks noChangeArrowheads="1"/>
          </p:cNvSpPr>
          <p:nvPr/>
        </p:nvSpPr>
        <p:spPr bwMode="auto">
          <a:xfrm>
            <a:off x="6084888" y="4365625"/>
            <a:ext cx="2879725" cy="863600"/>
          </a:xfrm>
          <a:prstGeom prst="rect">
            <a:avLst/>
          </a:prstGeom>
          <a:solidFill>
            <a:srgbClr val="FFCC99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Ciklus </a:t>
            </a:r>
            <a:r>
              <a:rPr lang="hu-HU" sz="16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cv</a:t>
            </a: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=</a:t>
            </a:r>
            <a:r>
              <a:rPr lang="hu-HU" sz="16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tól</a:t>
            </a: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</a:t>
            </a:r>
            <a:r>
              <a:rPr lang="hu-HU" sz="16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ig</a:t>
            </a:r>
            <a: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</a:t>
            </a: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/>
            </a:r>
            <a:b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</a:b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 ciklusmag utasításai</a:t>
            </a:r>
            <a:b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</a:br>
            <a:r>
              <a:rPr lang="hu-HU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Ciklus vége</a:t>
            </a:r>
          </a:p>
        </p:txBody>
      </p:sp>
      <p:pic>
        <p:nvPicPr>
          <p:cNvPr id="2151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650" y="2938463"/>
            <a:ext cx="2543175" cy="1104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13" y="4202113"/>
            <a:ext cx="2305050" cy="1123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454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13263"/>
            <a:ext cx="2268538" cy="1724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Élőláb helye 1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/>
              <a:t>: Programozási alapismeretek 1.</a:t>
            </a:r>
          </a:p>
        </p:txBody>
      </p:sp>
      <p:sp>
        <p:nvSpPr>
          <p:cNvPr id="15" name="Dátum helye 14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B121F7EA-6D91-41F8-AE2A-E88FDBD739E1}" type="datetime1">
              <a:rPr lang="hu-HU"/>
              <a:pPr>
                <a:defRPr/>
              </a:pPr>
              <a:t>2015.02.08.</a:t>
            </a:fld>
            <a:endParaRPr lang="hu-HU"/>
          </a:p>
        </p:txBody>
      </p:sp>
      <p:sp>
        <p:nvSpPr>
          <p:cNvPr id="16" name="Dia számának helye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B3C8F1-6ED0-4484-AC43-6F94566E3257}" type="slidenum">
              <a:rPr lang="hu-HU" smtClean="0"/>
              <a:pPr>
                <a:defRPr/>
              </a:pPr>
              <a:t>19</a:t>
            </a:fld>
            <a:r>
              <a:rPr lang="hu-HU" dirty="0" smtClean="0"/>
              <a:t>/34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8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189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18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189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18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189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18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0.62812 -0.1368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9" grpId="0" animBg="1"/>
      <p:bldP spid="189449" grpId="1" animBg="1"/>
      <p:bldP spid="189450" grpId="0" animBg="1"/>
      <p:bldP spid="189450" grpId="1" animBg="1"/>
      <p:bldP spid="189451" grpId="0" animBg="1"/>
      <p:bldP spid="18945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2124075" y="85725"/>
            <a:ext cx="561657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sz="3200" b="1">
                <a:solidFill>
                  <a:srgbClr val="663300"/>
                </a:solidFill>
              </a:rPr>
              <a:t>Tartalom</a:t>
            </a:r>
            <a:endParaRPr lang="hu-HU" sz="2400" b="1">
              <a:solidFill>
                <a:srgbClr val="663300"/>
              </a:solidFill>
            </a:endParaRPr>
          </a:p>
        </p:txBody>
      </p:sp>
      <p:sp>
        <p:nvSpPr>
          <p:cNvPr id="5123" name="Rectangle 6"/>
          <p:cNvSpPr>
            <a:spLocks noChangeArrowheads="1"/>
          </p:cNvSpPr>
          <p:nvPr/>
        </p:nvSpPr>
        <p:spPr bwMode="auto">
          <a:xfrm>
            <a:off x="2411413" y="1482725"/>
            <a:ext cx="6624637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0" indent="-254000">
              <a:lnSpc>
                <a:spcPct val="95000"/>
              </a:lnSpc>
              <a:spcBef>
                <a:spcPct val="5000"/>
              </a:spcBef>
            </a:pPr>
            <a:r>
              <a:rPr lang="hu-HU" sz="3200">
                <a:hlinkClick r:id="rId3" action="ppaction://hlinksldjump"/>
              </a:rPr>
              <a:t>A problémamegoldás lépései</a:t>
            </a:r>
            <a:r>
              <a:rPr lang="hu-HU" sz="3200"/>
              <a:t> </a:t>
            </a:r>
            <a:r>
              <a:rPr lang="hu-HU" sz="2800"/>
              <a:t>–</a:t>
            </a:r>
            <a:br>
              <a:rPr lang="hu-HU" sz="2800"/>
            </a:br>
            <a:r>
              <a:rPr lang="hu-HU" sz="2800"/>
              <a:t>	programkészítés folyamata</a:t>
            </a:r>
          </a:p>
          <a:p>
            <a:pPr marL="266700" indent="-254000">
              <a:lnSpc>
                <a:spcPct val="95000"/>
              </a:lnSpc>
              <a:spcBef>
                <a:spcPct val="5000"/>
              </a:spcBef>
            </a:pPr>
            <a:r>
              <a:rPr lang="hu-HU" sz="3200">
                <a:hlinkClick r:id="rId4" action="ppaction://hlinksldjump"/>
              </a:rPr>
              <a:t>A specifikáció</a:t>
            </a:r>
            <a:endParaRPr lang="hu-HU" sz="3200"/>
          </a:p>
          <a:p>
            <a:pPr marL="266700" indent="-254000">
              <a:lnSpc>
                <a:spcPct val="95000"/>
              </a:lnSpc>
              <a:spcBef>
                <a:spcPct val="5000"/>
              </a:spcBef>
            </a:pPr>
            <a:r>
              <a:rPr lang="hu-HU" sz="3200">
                <a:hlinkClick r:id="rId5" action="ppaction://hlinksldjump"/>
              </a:rPr>
              <a:t>Az algoritmus</a:t>
            </a:r>
            <a:endParaRPr lang="hu-HU" sz="3200"/>
          </a:p>
          <a:p>
            <a:pPr marL="266700" indent="-254000">
              <a:lnSpc>
                <a:spcPct val="95000"/>
              </a:lnSpc>
              <a:spcBef>
                <a:spcPct val="5000"/>
              </a:spcBef>
            </a:pPr>
            <a:r>
              <a:rPr lang="hu-HU" sz="3200">
                <a:hlinkClick r:id="rId6" action="ppaction://hlinksldjump"/>
              </a:rPr>
              <a:t>Algoritmikus nyelvek</a:t>
            </a:r>
            <a:r>
              <a:rPr lang="hu-HU" sz="3200"/>
              <a:t> </a:t>
            </a:r>
            <a:r>
              <a:rPr lang="hu-HU" sz="2800"/>
              <a:t>– </a:t>
            </a:r>
            <a:br>
              <a:rPr lang="hu-HU" sz="2800"/>
            </a:br>
            <a:r>
              <a:rPr lang="hu-HU" sz="2800"/>
              <a:t>	struktogram </a:t>
            </a:r>
          </a:p>
          <a:p>
            <a:pPr marL="266700" indent="-254000">
              <a:lnSpc>
                <a:spcPct val="95000"/>
              </a:lnSpc>
              <a:spcBef>
                <a:spcPct val="5000"/>
              </a:spcBef>
            </a:pPr>
            <a:r>
              <a:rPr lang="hu-HU" sz="3200">
                <a:hlinkClick r:id="rId7" action="ppaction://hlinksldjump"/>
              </a:rPr>
              <a:t>A kódolás</a:t>
            </a:r>
            <a:r>
              <a:rPr lang="hu-HU" sz="3200"/>
              <a:t> </a:t>
            </a:r>
            <a:r>
              <a:rPr lang="hu-HU" sz="2800"/>
              <a:t>– </a:t>
            </a:r>
            <a:br>
              <a:rPr lang="hu-HU" sz="2800"/>
            </a:br>
            <a:r>
              <a:rPr lang="hu-HU" sz="2800"/>
              <a:t>	a fejlesztői környezet</a:t>
            </a:r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/>
              <a:t>: Programozási alapismeretek 1.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4CDBEBC4-18B2-4CAD-93F6-5A8B8BE164E3}" type="datetime1">
              <a:rPr lang="hu-HU"/>
              <a:pPr>
                <a:defRPr/>
              </a:pPr>
              <a:t>2015.02.08.</a:t>
            </a:fld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5F37D4-3831-40BD-BCD1-0F77EE121FEA}" type="slidenum">
              <a:rPr lang="hu-HU" smtClean="0"/>
              <a:pPr>
                <a:defRPr/>
              </a:pPr>
              <a:t>2</a:t>
            </a:fld>
            <a:r>
              <a:rPr lang="hu-HU" dirty="0" smtClean="0"/>
              <a:t>/34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86025" y="85725"/>
            <a:ext cx="5181600" cy="1111250"/>
          </a:xfrm>
        </p:spPr>
        <p:txBody>
          <a:bodyPr/>
          <a:lstStyle/>
          <a:p>
            <a:r>
              <a:rPr lang="hu-HU" smtClean="0"/>
              <a:t>Kódolás</a:t>
            </a:r>
            <a:r>
              <a:rPr lang="hu-HU" smtClean="0">
                <a:latin typeface="Arial" charset="0"/>
              </a:rPr>
              <a:t/>
            </a:r>
            <a:br>
              <a:rPr lang="hu-HU" smtClean="0">
                <a:latin typeface="Arial" charset="0"/>
              </a:rPr>
            </a:br>
            <a:r>
              <a:rPr lang="hu-HU" sz="2800" smtClean="0"/>
              <a:t>(fejlesztői környezet)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hu-HU" b="1" dirty="0" smtClean="0"/>
              <a:t>Keretrendszer:</a:t>
            </a:r>
          </a:p>
          <a:p>
            <a:pPr lvl="1">
              <a:buFont typeface="Wingdings" pitchFamily="2" charset="2"/>
              <a:buNone/>
            </a:pPr>
            <a:r>
              <a:rPr lang="hu-HU" dirty="0" err="1" smtClean="0"/>
              <a:t>Code</a:t>
            </a:r>
            <a:r>
              <a:rPr lang="hu-HU" dirty="0" smtClean="0"/>
              <a:t>::</a:t>
            </a:r>
            <a:r>
              <a:rPr lang="hu-HU" dirty="0" err="1" smtClean="0"/>
              <a:t>Blocks</a:t>
            </a:r>
            <a:endParaRPr lang="hu-HU" dirty="0" smtClean="0"/>
          </a:p>
          <a:p>
            <a:r>
              <a:rPr lang="hu-HU" b="1" dirty="0" smtClean="0"/>
              <a:t>Letöltés:</a:t>
            </a:r>
          </a:p>
          <a:p>
            <a:pPr lvl="1">
              <a:buFont typeface="Wingdings" pitchFamily="2" charset="2"/>
              <a:buNone/>
            </a:pPr>
            <a:r>
              <a:rPr lang="hu-HU" dirty="0" err="1" smtClean="0">
                <a:hlinkClick r:id="rId3"/>
              </a:rPr>
              <a:t>www.codeblocks.org</a:t>
            </a:r>
            <a:endParaRPr lang="hu-HU" dirty="0" smtClean="0"/>
          </a:p>
          <a:p>
            <a:r>
              <a:rPr lang="hu-HU" b="1" dirty="0" smtClean="0"/>
              <a:t>Telepítés:</a:t>
            </a:r>
          </a:p>
          <a:p>
            <a:pPr lvl="1">
              <a:buFont typeface="Wingdings" pitchFamily="2" charset="2"/>
              <a:buNone/>
            </a:pPr>
            <a:r>
              <a:rPr lang="hu-HU" dirty="0" smtClean="0"/>
              <a:t>értelemszerűen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696913"/>
            <a:ext cx="86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Élőláb helye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/>
              <a:t>: Programozási alapismeretek 1.</a:t>
            </a:r>
          </a:p>
        </p:txBody>
      </p:sp>
      <p:sp>
        <p:nvSpPr>
          <p:cNvPr id="9" name="Dátum helye 8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3D235474-3B59-4044-B287-BA3DE926C206}" type="datetime1">
              <a:rPr lang="hu-HU"/>
              <a:pPr>
                <a:defRPr/>
              </a:pPr>
              <a:t>2015.02.08.</a:t>
            </a:fld>
            <a:endParaRPr lang="hu-HU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FB1C33-CD93-47E8-ADD6-13B96461AD1F}" type="slidenum">
              <a:rPr lang="hu-HU" smtClean="0"/>
              <a:pPr>
                <a:defRPr/>
              </a:pPr>
              <a:t>20</a:t>
            </a:fld>
            <a:r>
              <a:rPr lang="hu-HU" dirty="0" smtClean="0"/>
              <a:t>/34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hu-HU" b="1" dirty="0" smtClean="0"/>
              <a:t>Első elindításkor:</a:t>
            </a:r>
          </a:p>
          <a:p>
            <a:pPr lvl="1">
              <a:buFont typeface="Wingdings" pitchFamily="2" charset="2"/>
              <a:buNone/>
            </a:pPr>
            <a:r>
              <a:rPr lang="hu-HU" dirty="0" smtClean="0"/>
              <a:t>a fordítóprogram kiválasztása</a:t>
            </a:r>
          </a:p>
        </p:txBody>
      </p:sp>
      <p:pic>
        <p:nvPicPr>
          <p:cNvPr id="23555" name="Picture 3" descr="Fordító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"/>
          <a:stretch>
            <a:fillRect/>
          </a:stretch>
        </p:blipFill>
        <p:spPr bwMode="auto">
          <a:xfrm>
            <a:off x="3275013" y="2817813"/>
            <a:ext cx="5400675" cy="3314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452688" y="85725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Kódolás</a:t>
            </a:r>
            <a:r>
              <a:rPr lang="hu-HU" sz="3600" b="1">
                <a:solidFill>
                  <a:srgbClr val="663300"/>
                </a:solidFill>
                <a:latin typeface="Arial" charset="0"/>
              </a:rPr>
              <a:t/>
            </a:r>
            <a:br>
              <a:rPr lang="hu-HU" sz="3600" b="1">
                <a:solidFill>
                  <a:srgbClr val="663300"/>
                </a:solidFill>
                <a:latin typeface="Arial" charset="0"/>
              </a:rPr>
            </a:br>
            <a:r>
              <a:rPr lang="hu-HU" sz="2800" b="1">
                <a:solidFill>
                  <a:srgbClr val="663300"/>
                </a:solidFill>
              </a:rPr>
              <a:t>(fejlesztői környezet)</a:t>
            </a: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696913"/>
            <a:ext cx="86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Élőláb helye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/>
              <a:t>: Programozási alapismeretek 1.</a:t>
            </a:r>
          </a:p>
        </p:txBody>
      </p:sp>
      <p:sp>
        <p:nvSpPr>
          <p:cNvPr id="10" name="Dátum helye 9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4F4AE26E-9E87-4D0A-8B01-CCC08DBD9A28}" type="datetime1">
              <a:rPr lang="hu-HU"/>
              <a:pPr>
                <a:defRPr/>
              </a:pPr>
              <a:t>2015.02.08.</a:t>
            </a:fld>
            <a:endParaRPr lang="hu-HU"/>
          </a:p>
        </p:txBody>
      </p:sp>
      <p:sp>
        <p:nvSpPr>
          <p:cNvPr id="11" name="Dia számának helye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6904E-C216-4E90-B47E-8F2DB89465CC}" type="slidenum">
              <a:rPr lang="hu-HU" smtClean="0"/>
              <a:pPr>
                <a:defRPr/>
              </a:pPr>
              <a:t>21</a:t>
            </a:fld>
            <a:r>
              <a:rPr lang="hu-HU" dirty="0" smtClean="0"/>
              <a:t>/34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268288" indent="-268288"/>
            <a:r>
              <a:rPr lang="hu-HU" b="1" dirty="0" smtClean="0"/>
              <a:t>Használat lépései:</a:t>
            </a:r>
          </a:p>
          <a:p>
            <a:pPr marL="803275" lvl="1" indent="-355600">
              <a:buFont typeface="Wingdings" pitchFamily="2" charset="2"/>
              <a:buAutoNum type="arabicPeriod"/>
            </a:pPr>
            <a:r>
              <a:rPr lang="hu-HU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</a:t>
            </a:r>
            <a:r>
              <a:rPr lang="hu-HU" dirty="0" smtClean="0"/>
              <a:t> létrehozása, azaz milyen </a:t>
            </a:r>
            <a:r>
              <a:rPr lang="hu-HU" dirty="0" err="1" smtClean="0"/>
              <a:t>plat-formra</a:t>
            </a:r>
            <a:r>
              <a:rPr lang="hu-HU" dirty="0" smtClean="0"/>
              <a:t> készül a majdani alkalmazás:</a:t>
            </a:r>
            <a:br>
              <a:rPr lang="hu-HU" dirty="0" smtClean="0"/>
            </a:br>
            <a:r>
              <a:rPr lang="hu-HU" dirty="0" err="1" smtClean="0">
                <a:latin typeface="Verdana" pitchFamily="34" charset="0"/>
              </a:rPr>
              <a:t>Create</a:t>
            </a:r>
            <a:r>
              <a:rPr lang="hu-HU" dirty="0" smtClean="0">
                <a:latin typeface="Verdana" pitchFamily="34" charset="0"/>
              </a:rPr>
              <a:t> a </a:t>
            </a:r>
            <a:r>
              <a:rPr lang="hu-HU" dirty="0" err="1" smtClean="0">
                <a:latin typeface="Verdana" pitchFamily="34" charset="0"/>
              </a:rPr>
              <a:t>new</a:t>
            </a:r>
            <a:r>
              <a:rPr lang="hu-HU" dirty="0" smtClean="0">
                <a:latin typeface="Verdana" pitchFamily="34" charset="0"/>
              </a:rPr>
              <a:t> project</a:t>
            </a:r>
          </a:p>
          <a:p>
            <a:pPr marL="803275" lvl="1" indent="-355600">
              <a:buFont typeface="Wingdings" pitchFamily="2" charset="2"/>
              <a:buAutoNum type="arabicPeriod"/>
            </a:pPr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sablon</a:t>
            </a:r>
            <a:r>
              <a:rPr lang="hu-HU" i="1" dirty="0" smtClean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template</a:t>
            </a:r>
            <a:r>
              <a:rPr lang="hu-HU" dirty="0" smtClean="0"/>
              <a:t>) választása: </a:t>
            </a:r>
            <a:br>
              <a:rPr lang="hu-HU" dirty="0" smtClean="0"/>
            </a:br>
            <a:r>
              <a:rPr lang="hu-HU" dirty="0" err="1" smtClean="0">
                <a:latin typeface="Verdana" pitchFamily="34" charset="0"/>
              </a:rPr>
              <a:t>Console</a:t>
            </a:r>
            <a:r>
              <a:rPr lang="hu-HU" dirty="0" smtClean="0">
                <a:latin typeface="Verdana" pitchFamily="34" charset="0"/>
              </a:rPr>
              <a:t> </a:t>
            </a:r>
            <a:r>
              <a:rPr lang="hu-HU" dirty="0" err="1" smtClean="0">
                <a:latin typeface="Verdana" pitchFamily="34" charset="0"/>
              </a:rPr>
              <a:t>application</a:t>
            </a:r>
            <a:endParaRPr lang="hu-HU" dirty="0" smtClean="0">
              <a:latin typeface="Verdana" pitchFamily="34" charset="0"/>
            </a:endParaRPr>
          </a:p>
          <a:p>
            <a:pPr marL="803275" lvl="1" indent="-355600"/>
            <a:endParaRPr lang="hu-HU" dirty="0" smtClean="0"/>
          </a:p>
        </p:txBody>
      </p:sp>
      <p:pic>
        <p:nvPicPr>
          <p:cNvPr id="149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940050"/>
            <a:ext cx="4752975" cy="3259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08" name="Oval 4"/>
          <p:cNvSpPr>
            <a:spLocks noChangeArrowheads="1"/>
          </p:cNvSpPr>
          <p:nvPr/>
        </p:nvSpPr>
        <p:spPr bwMode="auto">
          <a:xfrm>
            <a:off x="4267200" y="5140325"/>
            <a:ext cx="1096963" cy="3603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pic>
        <p:nvPicPr>
          <p:cNvPr id="14950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924175"/>
            <a:ext cx="4500562" cy="3324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10" name="Oval 6"/>
          <p:cNvSpPr>
            <a:spLocks noChangeArrowheads="1"/>
          </p:cNvSpPr>
          <p:nvPr/>
        </p:nvSpPr>
        <p:spPr bwMode="auto">
          <a:xfrm>
            <a:off x="6459538" y="3282950"/>
            <a:ext cx="855662" cy="64928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pic>
        <p:nvPicPr>
          <p:cNvPr id="24583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696913"/>
            <a:ext cx="86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Rectangle 10"/>
          <p:cNvSpPr>
            <a:spLocks noChangeArrowheads="1"/>
          </p:cNvSpPr>
          <p:nvPr/>
        </p:nvSpPr>
        <p:spPr bwMode="auto">
          <a:xfrm>
            <a:off x="2452688" y="85725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Kódolás</a:t>
            </a:r>
            <a:r>
              <a:rPr lang="hu-HU" sz="3600" b="1">
                <a:solidFill>
                  <a:srgbClr val="663300"/>
                </a:solidFill>
                <a:latin typeface="Arial" charset="0"/>
              </a:rPr>
              <a:t/>
            </a:r>
            <a:br>
              <a:rPr lang="hu-HU" sz="3600" b="1">
                <a:solidFill>
                  <a:srgbClr val="663300"/>
                </a:solidFill>
                <a:latin typeface="Arial" charset="0"/>
              </a:rPr>
            </a:br>
            <a:r>
              <a:rPr lang="hu-HU" sz="2800" b="1">
                <a:solidFill>
                  <a:srgbClr val="663300"/>
                </a:solidFill>
              </a:rPr>
              <a:t>(fejlesztői környezet)</a:t>
            </a:r>
          </a:p>
        </p:txBody>
      </p:sp>
      <p:sp>
        <p:nvSpPr>
          <p:cNvPr id="12" name="Élőláb hely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/>
              <a:t>: Programozási alapismeretek 1.</a:t>
            </a:r>
          </a:p>
        </p:txBody>
      </p:sp>
      <p:sp>
        <p:nvSpPr>
          <p:cNvPr id="13" name="Dátum helye 12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8A661B81-F5B6-43B4-BC3A-83687558DB91}" type="datetime1">
              <a:rPr lang="hu-HU"/>
              <a:pPr>
                <a:defRPr/>
              </a:pPr>
              <a:t>2015.02.08.</a:t>
            </a:fld>
            <a:endParaRPr lang="hu-HU"/>
          </a:p>
        </p:txBody>
      </p:sp>
      <p:sp>
        <p:nvSpPr>
          <p:cNvPr id="14" name="Dia számának hely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401194-C02A-4A44-9904-4BA0E31F0435}" type="slidenum">
              <a:rPr lang="hu-HU" smtClean="0"/>
              <a:pPr>
                <a:defRPr/>
              </a:pPr>
              <a:t>22</a:t>
            </a:fld>
            <a:r>
              <a:rPr lang="hu-HU" dirty="0" smtClean="0"/>
              <a:t>/34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xit" presetSubtype="16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4" presetClass="exit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4" presetClass="exit" presetSubtype="16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8" grpId="0" animBg="1"/>
      <p:bldP spid="149508" grpId="1" animBg="1"/>
      <p:bldP spid="149510" grpId="0" animBg="1"/>
      <p:bldP spid="149510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hu-HU" b="1" dirty="0" smtClean="0"/>
              <a:t>Használat további lépései:</a:t>
            </a:r>
          </a:p>
          <a:p>
            <a:pPr lvl="1">
              <a:buFont typeface="Wingdings" pitchFamily="2" charset="2"/>
              <a:buChar char="§"/>
            </a:pPr>
            <a:r>
              <a:rPr lang="hu-HU" dirty="0" smtClean="0"/>
              <a:t>a projekt munkakörnyezete a diszken</a:t>
            </a:r>
          </a:p>
          <a:p>
            <a:pPr lvl="1"/>
            <a:endParaRPr lang="hu-HU" dirty="0" smtClean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728913"/>
            <a:ext cx="3960813" cy="3221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6" name="AutoShape 4"/>
          <p:cNvSpPr>
            <a:spLocks noChangeArrowheads="1"/>
          </p:cNvSpPr>
          <p:nvPr/>
        </p:nvSpPr>
        <p:spPr bwMode="auto">
          <a:xfrm>
            <a:off x="2843213" y="2852738"/>
            <a:ext cx="1439862" cy="431800"/>
          </a:xfrm>
          <a:prstGeom prst="wedgeRectCallout">
            <a:avLst>
              <a:gd name="adj1" fmla="val 190903"/>
              <a:gd name="adj2" fmla="val 1073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/>
              <a:t>projektnév</a:t>
            </a:r>
          </a:p>
        </p:txBody>
      </p:sp>
      <p:sp>
        <p:nvSpPr>
          <p:cNvPr id="151557" name="AutoShape 5"/>
          <p:cNvSpPr>
            <a:spLocks noChangeArrowheads="1"/>
          </p:cNvSpPr>
          <p:nvPr/>
        </p:nvSpPr>
        <p:spPr bwMode="auto">
          <a:xfrm>
            <a:off x="2843213" y="3381375"/>
            <a:ext cx="1439862" cy="623888"/>
          </a:xfrm>
          <a:prstGeom prst="wedgeRectCallout">
            <a:avLst>
              <a:gd name="adj1" fmla="val 192005"/>
              <a:gd name="adj2" fmla="val 245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/>
              <a:t>projekt </a:t>
            </a:r>
            <a:r>
              <a:rPr lang="hu-HU" b="1" i="1"/>
              <a:t>szü-lő</a:t>
            </a:r>
            <a:r>
              <a:rPr lang="hu-HU"/>
              <a:t>könyvtár</a:t>
            </a:r>
          </a:p>
        </p:txBody>
      </p:sp>
      <p:pic>
        <p:nvPicPr>
          <p:cNvPr id="2560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696913"/>
            <a:ext cx="86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Rectangle 9"/>
          <p:cNvSpPr>
            <a:spLocks noChangeArrowheads="1"/>
          </p:cNvSpPr>
          <p:nvPr/>
        </p:nvSpPr>
        <p:spPr bwMode="auto">
          <a:xfrm>
            <a:off x="2452688" y="85725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Kódolás</a:t>
            </a:r>
            <a:r>
              <a:rPr lang="hu-HU" sz="3600" b="1">
                <a:solidFill>
                  <a:srgbClr val="663300"/>
                </a:solidFill>
                <a:latin typeface="Arial" charset="0"/>
              </a:rPr>
              <a:t/>
            </a:r>
            <a:br>
              <a:rPr lang="hu-HU" sz="3600" b="1">
                <a:solidFill>
                  <a:srgbClr val="663300"/>
                </a:solidFill>
                <a:latin typeface="Arial" charset="0"/>
              </a:rPr>
            </a:br>
            <a:r>
              <a:rPr lang="hu-HU" sz="2800" b="1">
                <a:solidFill>
                  <a:srgbClr val="663300"/>
                </a:solidFill>
              </a:rPr>
              <a:t>(fejlesztői környezet)</a:t>
            </a:r>
          </a:p>
        </p:txBody>
      </p:sp>
      <p:sp>
        <p:nvSpPr>
          <p:cNvPr id="11" name="Élőláb helye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/>
              <a:t>: Programozási alapismeretek 1.</a:t>
            </a:r>
          </a:p>
        </p:txBody>
      </p:sp>
      <p:sp>
        <p:nvSpPr>
          <p:cNvPr id="12" name="Dátum helye 11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5AB10AD2-7D82-447E-91DF-67465529F50A}" type="datetime1">
              <a:rPr lang="hu-HU"/>
              <a:pPr>
                <a:defRPr/>
              </a:pPr>
              <a:t>2015.02.08.</a:t>
            </a:fld>
            <a:endParaRPr lang="hu-HU"/>
          </a:p>
        </p:txBody>
      </p:sp>
      <p:sp>
        <p:nvSpPr>
          <p:cNvPr id="13" name="Dia számának hely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F28FA8-B682-4E44-BFEC-F18B32774872}" type="slidenum">
              <a:rPr lang="hu-HU" smtClean="0"/>
              <a:pPr>
                <a:defRPr/>
              </a:pPr>
              <a:t>23</a:t>
            </a:fld>
            <a:r>
              <a:rPr lang="hu-HU" dirty="0" smtClean="0"/>
              <a:t>/34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6" grpId="0" animBg="1"/>
      <p:bldP spid="15155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hu-HU" b="1" dirty="0" smtClean="0"/>
              <a:t>Használat további lépései:</a:t>
            </a:r>
          </a:p>
          <a:p>
            <a:pPr lvl="1">
              <a:buFont typeface="Wingdings" pitchFamily="2" charset="2"/>
              <a:buChar char="§"/>
            </a:pPr>
            <a:r>
              <a:rPr lang="hu-HU" dirty="0" smtClean="0"/>
              <a:t>a projekt munkakörnyezete </a:t>
            </a:r>
            <a:r>
              <a:rPr lang="hu-HU" smtClean="0"/>
              <a:t>a </a:t>
            </a:r>
            <a:r>
              <a:rPr lang="hu-HU" smtClean="0"/>
              <a:t>diszken</a:t>
            </a:r>
            <a:r>
              <a:rPr lang="hu-HU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hu-HU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728913"/>
            <a:ext cx="3960813" cy="3221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AutoShape 4"/>
          <p:cNvSpPr>
            <a:spLocks noChangeArrowheads="1"/>
          </p:cNvSpPr>
          <p:nvPr/>
        </p:nvSpPr>
        <p:spPr bwMode="auto">
          <a:xfrm>
            <a:off x="2843213" y="2852738"/>
            <a:ext cx="1439862" cy="431800"/>
          </a:xfrm>
          <a:prstGeom prst="wedgeRectCallout">
            <a:avLst>
              <a:gd name="adj1" fmla="val 190903"/>
              <a:gd name="adj2" fmla="val 1073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/>
              <a:t>projektnév</a:t>
            </a:r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2843213" y="3381375"/>
            <a:ext cx="1439862" cy="623888"/>
          </a:xfrm>
          <a:prstGeom prst="wedgeRectCallout">
            <a:avLst>
              <a:gd name="adj1" fmla="val 192005"/>
              <a:gd name="adj2" fmla="val 245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/>
              <a:t>projekt </a:t>
            </a:r>
            <a:r>
              <a:rPr lang="hu-HU" b="1" i="1"/>
              <a:t>szü-lő</a:t>
            </a:r>
            <a:r>
              <a:rPr lang="hu-HU"/>
              <a:t>könyvtár</a:t>
            </a:r>
          </a:p>
        </p:txBody>
      </p:sp>
      <p:sp>
        <p:nvSpPr>
          <p:cNvPr id="153606" name="AutoShape 6"/>
          <p:cNvSpPr>
            <a:spLocks noChangeArrowheads="1"/>
          </p:cNvSpPr>
          <p:nvPr/>
        </p:nvSpPr>
        <p:spPr bwMode="auto">
          <a:xfrm>
            <a:off x="2843213" y="4100513"/>
            <a:ext cx="1439862" cy="623887"/>
          </a:xfrm>
          <a:prstGeom prst="wedgeRectCallout">
            <a:avLst>
              <a:gd name="adj1" fmla="val 192005"/>
              <a:gd name="adj2" fmla="val -438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/>
              <a:t>projektfájl-név</a:t>
            </a:r>
          </a:p>
        </p:txBody>
      </p:sp>
      <p:sp>
        <p:nvSpPr>
          <p:cNvPr id="153607" name="AutoShape 7"/>
          <p:cNvSpPr>
            <a:spLocks noChangeArrowheads="1"/>
          </p:cNvSpPr>
          <p:nvPr/>
        </p:nvSpPr>
        <p:spPr bwMode="auto">
          <a:xfrm>
            <a:off x="2843213" y="4821238"/>
            <a:ext cx="1439862" cy="623887"/>
          </a:xfrm>
          <a:prstGeom prst="wedgeRectCallout">
            <a:avLst>
              <a:gd name="adj1" fmla="val 193111"/>
              <a:gd name="adj2" fmla="val -975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/>
              <a:t>projektfájl-név útvonallal</a:t>
            </a:r>
          </a:p>
        </p:txBody>
      </p:sp>
      <p:pic>
        <p:nvPicPr>
          <p:cNvPr id="15360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4060825"/>
            <a:ext cx="2644775" cy="2578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696913"/>
            <a:ext cx="86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2452688" y="85725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Kódolás</a:t>
            </a:r>
            <a:r>
              <a:rPr lang="hu-HU" sz="3600" b="1">
                <a:solidFill>
                  <a:srgbClr val="663300"/>
                </a:solidFill>
                <a:latin typeface="Arial" charset="0"/>
              </a:rPr>
              <a:t/>
            </a:r>
            <a:br>
              <a:rPr lang="hu-HU" sz="3600" b="1">
                <a:solidFill>
                  <a:srgbClr val="663300"/>
                </a:solidFill>
                <a:latin typeface="Arial" charset="0"/>
              </a:rPr>
            </a:br>
            <a:r>
              <a:rPr lang="hu-HU" sz="2800" b="1">
                <a:solidFill>
                  <a:srgbClr val="663300"/>
                </a:solidFill>
              </a:rPr>
              <a:t>(fejlesztői környezet)</a:t>
            </a:r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/>
              <a:t>: Programozási alapismeretek 1.</a:t>
            </a:r>
          </a:p>
        </p:txBody>
      </p:sp>
      <p:sp>
        <p:nvSpPr>
          <p:cNvPr id="15" name="Dátum helye 14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241DF42C-ED5E-463D-90C9-E94AB29F2BC4}" type="datetime1">
              <a:rPr lang="hu-HU"/>
              <a:pPr>
                <a:defRPr/>
              </a:pPr>
              <a:t>2015.02.08.</a:t>
            </a:fld>
            <a:endParaRPr lang="hu-HU"/>
          </a:p>
        </p:txBody>
      </p:sp>
      <p:sp>
        <p:nvSpPr>
          <p:cNvPr id="16" name="Dia számának helye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5B0151-8D5E-4507-BBCD-DF8EEB15A427}" type="slidenum">
              <a:rPr lang="hu-HU" smtClean="0"/>
              <a:pPr>
                <a:defRPr/>
              </a:pPr>
              <a:t>24</a:t>
            </a:fld>
            <a:r>
              <a:rPr lang="hu-HU" dirty="0" smtClean="0"/>
              <a:t>/34</a:t>
            </a:r>
            <a:endParaRPr lang="hu-HU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169" y="3813234"/>
            <a:ext cx="420291" cy="10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366" y="5589240"/>
            <a:ext cx="328613" cy="14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 animBg="1"/>
      <p:bldP spid="15360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484313"/>
            <a:ext cx="6526213" cy="4495800"/>
          </a:xfrm>
        </p:spPr>
        <p:txBody>
          <a:bodyPr/>
          <a:lstStyle/>
          <a:p>
            <a:r>
              <a:rPr lang="hu-HU" b="1" dirty="0" smtClean="0"/>
              <a:t>Használat további lépései:</a:t>
            </a:r>
          </a:p>
          <a:p>
            <a:pPr lvl="1">
              <a:buFont typeface="Wingdings" pitchFamily="2" charset="2"/>
              <a:buChar char="§"/>
            </a:pPr>
            <a:r>
              <a:rPr lang="hu-HU" dirty="0" smtClean="0"/>
              <a:t>fordítóválasztás</a:t>
            </a:r>
          </a:p>
          <a:p>
            <a:pPr lvl="1">
              <a:buFont typeface="Wingdings" pitchFamily="2" charset="2"/>
              <a:buChar char="§"/>
            </a:pPr>
            <a:r>
              <a:rPr lang="hu-HU" dirty="0" smtClean="0"/>
              <a:t>a munkakörnyezet kialakítás befejezése</a:t>
            </a:r>
          </a:p>
          <a:p>
            <a:pPr lvl="1"/>
            <a:endParaRPr lang="hu-HU" dirty="0" smtClean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997200"/>
            <a:ext cx="4200525" cy="3414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2" name="AutoShape 4"/>
          <p:cNvSpPr>
            <a:spLocks noChangeArrowheads="1"/>
          </p:cNvSpPr>
          <p:nvPr/>
        </p:nvSpPr>
        <p:spPr bwMode="auto">
          <a:xfrm>
            <a:off x="2843213" y="3214688"/>
            <a:ext cx="1439862" cy="431800"/>
          </a:xfrm>
          <a:prstGeom prst="wedgeRectCallout">
            <a:avLst>
              <a:gd name="adj1" fmla="val 190903"/>
              <a:gd name="adj2" fmla="val 1073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/>
              <a:t>fordító</a:t>
            </a:r>
          </a:p>
        </p:txBody>
      </p:sp>
      <p:sp>
        <p:nvSpPr>
          <p:cNvPr id="155653" name="AutoShape 5"/>
          <p:cNvSpPr>
            <a:spLocks noChangeArrowheads="1"/>
          </p:cNvSpPr>
          <p:nvPr/>
        </p:nvSpPr>
        <p:spPr bwMode="auto">
          <a:xfrm>
            <a:off x="2843213" y="3789363"/>
            <a:ext cx="1584325" cy="360362"/>
          </a:xfrm>
          <a:prstGeom prst="wedgeRectCallout">
            <a:avLst>
              <a:gd name="adj1" fmla="val 169940"/>
              <a:gd name="adj2" fmla="val 5660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/>
              <a:t>fejlesztendő?</a:t>
            </a:r>
          </a:p>
        </p:txBody>
      </p:sp>
      <p:sp>
        <p:nvSpPr>
          <p:cNvPr id="155654" name="AutoShape 6"/>
          <p:cNvSpPr>
            <a:spLocks noChangeArrowheads="1"/>
          </p:cNvSpPr>
          <p:nvPr/>
        </p:nvSpPr>
        <p:spPr bwMode="auto">
          <a:xfrm>
            <a:off x="2843213" y="4254500"/>
            <a:ext cx="1657350" cy="623888"/>
          </a:xfrm>
          <a:prstGeom prst="wedgeRectCallout">
            <a:avLst>
              <a:gd name="adj1" fmla="val 163889"/>
              <a:gd name="adj2" fmla="val -2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/>
              <a:t>a fejlesztendő környezete</a:t>
            </a:r>
          </a:p>
        </p:txBody>
      </p:sp>
      <p:sp>
        <p:nvSpPr>
          <p:cNvPr id="155655" name="AutoShape 7"/>
          <p:cNvSpPr>
            <a:spLocks noChangeArrowheads="1"/>
          </p:cNvSpPr>
          <p:nvPr/>
        </p:nvSpPr>
        <p:spPr bwMode="auto">
          <a:xfrm>
            <a:off x="2843213" y="5014913"/>
            <a:ext cx="1584325" cy="360362"/>
          </a:xfrm>
          <a:prstGeom prst="wedgeRectCallout">
            <a:avLst>
              <a:gd name="adj1" fmla="val 166032"/>
              <a:gd name="adj2" fmla="val -23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/>
              <a:t>végleges?</a:t>
            </a:r>
          </a:p>
        </p:txBody>
      </p:sp>
      <p:sp>
        <p:nvSpPr>
          <p:cNvPr id="155656" name="AutoShape 8"/>
          <p:cNvSpPr>
            <a:spLocks noChangeArrowheads="1"/>
          </p:cNvSpPr>
          <p:nvPr/>
        </p:nvSpPr>
        <p:spPr bwMode="auto">
          <a:xfrm>
            <a:off x="2843213" y="5470525"/>
            <a:ext cx="1657350" cy="623888"/>
          </a:xfrm>
          <a:prstGeom prst="wedgeRectCallout">
            <a:avLst>
              <a:gd name="adj1" fmla="val 170306"/>
              <a:gd name="adj2" fmla="val -558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/>
              <a:t>a végleges környezete</a:t>
            </a:r>
          </a:p>
        </p:txBody>
      </p:sp>
      <p:pic>
        <p:nvPicPr>
          <p:cNvPr id="2765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696913"/>
            <a:ext cx="86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8" name="Rectangle 12"/>
          <p:cNvSpPr>
            <a:spLocks noChangeArrowheads="1"/>
          </p:cNvSpPr>
          <p:nvPr/>
        </p:nvSpPr>
        <p:spPr bwMode="auto">
          <a:xfrm>
            <a:off x="2452688" y="85725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Kódolás</a:t>
            </a:r>
            <a:r>
              <a:rPr lang="hu-HU" sz="3600" b="1">
                <a:solidFill>
                  <a:srgbClr val="663300"/>
                </a:solidFill>
                <a:latin typeface="Arial" charset="0"/>
              </a:rPr>
              <a:t/>
            </a:r>
            <a:br>
              <a:rPr lang="hu-HU" sz="3600" b="1">
                <a:solidFill>
                  <a:srgbClr val="663300"/>
                </a:solidFill>
                <a:latin typeface="Arial" charset="0"/>
              </a:rPr>
            </a:br>
            <a:r>
              <a:rPr lang="hu-HU" sz="2800" b="1">
                <a:solidFill>
                  <a:srgbClr val="663300"/>
                </a:solidFill>
              </a:rPr>
              <a:t>(fejlesztői környezet)</a:t>
            </a:r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/>
              <a:t>: Programozási alapismeretek 1.</a:t>
            </a:r>
          </a:p>
        </p:txBody>
      </p:sp>
      <p:sp>
        <p:nvSpPr>
          <p:cNvPr id="15" name="Dátum helye 14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35938CD1-EC7A-4DE6-97C5-4C32FD617522}" type="datetime1">
              <a:rPr lang="hu-HU"/>
              <a:pPr>
                <a:defRPr/>
              </a:pPr>
              <a:t>2015.02.08.</a:t>
            </a:fld>
            <a:endParaRPr lang="hu-HU"/>
          </a:p>
        </p:txBody>
      </p:sp>
      <p:sp>
        <p:nvSpPr>
          <p:cNvPr id="16" name="Dia számának helye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44899FF-0332-40C2-8F1F-BE76049B1D28}" type="slidenum">
              <a:rPr lang="hu-HU" smtClean="0"/>
              <a:pPr>
                <a:defRPr/>
              </a:pPr>
              <a:t>25</a:t>
            </a:fld>
            <a:r>
              <a:rPr lang="hu-HU" dirty="0" smtClean="0"/>
              <a:t>/34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5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 animBg="1"/>
      <p:bldP spid="155653" grpId="0" animBg="1"/>
      <p:bldP spid="155654" grpId="0" animBg="1"/>
      <p:bldP spid="155655" grpId="0" animBg="1"/>
      <p:bldP spid="15565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484313"/>
            <a:ext cx="6400800" cy="4495800"/>
          </a:xfrm>
        </p:spPr>
        <p:txBody>
          <a:bodyPr/>
          <a:lstStyle/>
          <a:p>
            <a:r>
              <a:rPr lang="hu-HU" b="1" dirty="0" smtClean="0"/>
              <a:t>A kialakult munkakörnyezet:</a:t>
            </a:r>
          </a:p>
          <a:p>
            <a:pPr lvl="1">
              <a:buFont typeface="Wingdings" pitchFamily="2" charset="2"/>
              <a:buChar char="§"/>
            </a:pPr>
            <a:r>
              <a:rPr lang="hu-HU" dirty="0" smtClean="0"/>
              <a:t>a diszken:</a:t>
            </a:r>
          </a:p>
          <a:p>
            <a:pPr lvl="1"/>
            <a:endParaRPr lang="hu-HU" dirty="0" smtClean="0"/>
          </a:p>
          <a:p>
            <a:pPr lvl="1"/>
            <a:endParaRPr lang="hu-HU" dirty="0" smtClean="0"/>
          </a:p>
          <a:p>
            <a:pPr lvl="1"/>
            <a:endParaRPr lang="hu-HU" dirty="0" smtClean="0"/>
          </a:p>
          <a:p>
            <a:pPr lvl="1">
              <a:buFont typeface="Wingdings" pitchFamily="2" charset="2"/>
              <a:buChar char="§"/>
            </a:pPr>
            <a:r>
              <a:rPr lang="hu-HU" dirty="0" smtClean="0"/>
              <a:t>a keretrendszerben: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50"/>
          <a:stretch>
            <a:fillRect/>
          </a:stretch>
        </p:blipFill>
        <p:spPr bwMode="auto">
          <a:xfrm>
            <a:off x="5346700" y="2147888"/>
            <a:ext cx="3546475" cy="2016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4667250"/>
            <a:ext cx="4562475" cy="2190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01" name="AutoShape 5"/>
          <p:cNvSpPr>
            <a:spLocks noChangeArrowheads="1"/>
          </p:cNvSpPr>
          <p:nvPr/>
        </p:nvSpPr>
        <p:spPr bwMode="auto">
          <a:xfrm>
            <a:off x="3132138" y="5443538"/>
            <a:ext cx="1439862" cy="649287"/>
          </a:xfrm>
          <a:prstGeom prst="wedgeRectCallout">
            <a:avLst>
              <a:gd name="adj1" fmla="val 142171"/>
              <a:gd name="adj2" fmla="val 1431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/>
              <a:t>a program „kibontása”</a:t>
            </a:r>
          </a:p>
        </p:txBody>
      </p:sp>
      <p:pic>
        <p:nvPicPr>
          <p:cNvPr id="1577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"/>
          <a:stretch>
            <a:fillRect/>
          </a:stretch>
        </p:blipFill>
        <p:spPr bwMode="auto">
          <a:xfrm>
            <a:off x="5081588" y="6134100"/>
            <a:ext cx="1563687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696913"/>
            <a:ext cx="86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Rectangle 10"/>
          <p:cNvSpPr>
            <a:spLocks noChangeArrowheads="1"/>
          </p:cNvSpPr>
          <p:nvPr/>
        </p:nvSpPr>
        <p:spPr bwMode="auto">
          <a:xfrm>
            <a:off x="2452688" y="85725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Kódolás</a:t>
            </a:r>
            <a:r>
              <a:rPr lang="hu-HU" sz="3600" b="1">
                <a:solidFill>
                  <a:srgbClr val="663300"/>
                </a:solidFill>
                <a:latin typeface="Arial" charset="0"/>
              </a:rPr>
              <a:t/>
            </a:r>
            <a:br>
              <a:rPr lang="hu-HU" sz="3600" b="1">
                <a:solidFill>
                  <a:srgbClr val="663300"/>
                </a:solidFill>
                <a:latin typeface="Arial" charset="0"/>
              </a:rPr>
            </a:br>
            <a:r>
              <a:rPr lang="hu-HU" sz="2800" b="1">
                <a:solidFill>
                  <a:srgbClr val="663300"/>
                </a:solidFill>
              </a:rPr>
              <a:t>(fejlesztői környezet)</a:t>
            </a:r>
          </a:p>
        </p:txBody>
      </p:sp>
      <p:sp>
        <p:nvSpPr>
          <p:cNvPr id="12" name="Élőláb hely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/>
              <a:t>: Programozási alapismeretek 1.</a:t>
            </a:r>
          </a:p>
        </p:txBody>
      </p:sp>
      <p:sp>
        <p:nvSpPr>
          <p:cNvPr id="13" name="Dátum helye 12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FFE3EC4D-0D61-48C1-AEA7-E1083C42C8C4}" type="datetime1">
              <a:rPr lang="hu-HU"/>
              <a:pPr>
                <a:defRPr/>
              </a:pPr>
              <a:t>2015.02.08.</a:t>
            </a:fld>
            <a:endParaRPr lang="hu-HU"/>
          </a:p>
        </p:txBody>
      </p:sp>
      <p:sp>
        <p:nvSpPr>
          <p:cNvPr id="14" name="Dia számának hely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489E0B6-261B-45C2-BB43-889E2E6CF73B}" type="slidenum">
              <a:rPr lang="hu-HU" smtClean="0"/>
              <a:pPr>
                <a:defRPr/>
              </a:pPr>
              <a:t>26</a:t>
            </a:fld>
            <a:r>
              <a:rPr lang="hu-HU" dirty="0" smtClean="0"/>
              <a:t>/34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484313"/>
            <a:ext cx="6400800" cy="4495800"/>
          </a:xfrm>
        </p:spPr>
        <p:txBody>
          <a:bodyPr/>
          <a:lstStyle/>
          <a:p>
            <a:r>
              <a:rPr lang="hu-HU" b="1" dirty="0" smtClean="0"/>
              <a:t>A kialakult munkakörnyezet:</a:t>
            </a:r>
          </a:p>
          <a:p>
            <a:pPr lvl="1">
              <a:buFont typeface="Wingdings" pitchFamily="2" charset="2"/>
              <a:buChar char="§"/>
            </a:pPr>
            <a:r>
              <a:rPr lang="hu-HU" dirty="0" smtClean="0"/>
              <a:t>a diszken:</a:t>
            </a:r>
          </a:p>
          <a:p>
            <a:pPr lvl="1"/>
            <a:endParaRPr lang="hu-HU" dirty="0" smtClean="0"/>
          </a:p>
          <a:p>
            <a:pPr lvl="1"/>
            <a:endParaRPr lang="hu-HU" dirty="0" smtClean="0"/>
          </a:p>
          <a:p>
            <a:pPr lvl="1"/>
            <a:endParaRPr lang="hu-HU" dirty="0" smtClean="0"/>
          </a:p>
          <a:p>
            <a:pPr lvl="1">
              <a:buFont typeface="Wingdings" pitchFamily="2" charset="2"/>
              <a:buChar char="§"/>
            </a:pPr>
            <a:r>
              <a:rPr lang="hu-HU" dirty="0" smtClean="0"/>
              <a:t>a keretrendszerben: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50"/>
          <a:stretch>
            <a:fillRect/>
          </a:stretch>
        </p:blipFill>
        <p:spPr bwMode="auto">
          <a:xfrm>
            <a:off x="5346700" y="2147888"/>
            <a:ext cx="3546475" cy="2016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4724400"/>
            <a:ext cx="4857750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696913"/>
            <a:ext cx="86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Rectangle 8"/>
          <p:cNvSpPr>
            <a:spLocks noChangeArrowheads="1"/>
          </p:cNvSpPr>
          <p:nvPr/>
        </p:nvSpPr>
        <p:spPr bwMode="auto">
          <a:xfrm>
            <a:off x="2452688" y="85725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Kódolás</a:t>
            </a:r>
            <a:r>
              <a:rPr lang="hu-HU" sz="3600" b="1">
                <a:solidFill>
                  <a:srgbClr val="663300"/>
                </a:solidFill>
                <a:latin typeface="Arial" charset="0"/>
              </a:rPr>
              <a:t/>
            </a:r>
            <a:br>
              <a:rPr lang="hu-HU" sz="3600" b="1">
                <a:solidFill>
                  <a:srgbClr val="663300"/>
                </a:solidFill>
                <a:latin typeface="Arial" charset="0"/>
              </a:rPr>
            </a:br>
            <a:r>
              <a:rPr lang="hu-HU" sz="2800" b="1">
                <a:solidFill>
                  <a:srgbClr val="663300"/>
                </a:solidFill>
              </a:rPr>
              <a:t>(fejlesztői környezet)</a:t>
            </a:r>
          </a:p>
        </p:txBody>
      </p:sp>
      <p:sp>
        <p:nvSpPr>
          <p:cNvPr id="10" name="Élőláb helye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/>
              <a:t>: Programozási alapismeretek 1.</a:t>
            </a:r>
          </a:p>
        </p:txBody>
      </p:sp>
      <p:sp>
        <p:nvSpPr>
          <p:cNvPr id="11" name="Dátum helye 10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400AC0F0-0DA8-4A7E-9BC9-DA428F4D32BC}" type="datetime1">
              <a:rPr lang="hu-HU"/>
              <a:pPr>
                <a:defRPr/>
              </a:pPr>
              <a:t>2015.02.08.</a:t>
            </a:fld>
            <a:endParaRPr lang="hu-HU"/>
          </a:p>
        </p:txBody>
      </p:sp>
      <p:sp>
        <p:nvSpPr>
          <p:cNvPr id="12" name="Dia számának hely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D7DEC5-178D-45A2-99D2-4FEF10D02F85}" type="slidenum">
              <a:rPr lang="hu-HU" smtClean="0"/>
              <a:pPr>
                <a:defRPr/>
              </a:pPr>
              <a:t>27</a:t>
            </a:fld>
            <a:r>
              <a:rPr lang="hu-HU" dirty="0" smtClean="0"/>
              <a:t>/34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438399" y="1484313"/>
            <a:ext cx="6665913" cy="4495800"/>
          </a:xfrm>
        </p:spPr>
        <p:txBody>
          <a:bodyPr/>
          <a:lstStyle/>
          <a:p>
            <a:r>
              <a:rPr lang="hu-HU" b="1" dirty="0" smtClean="0"/>
              <a:t>A „keletkezett 0. program” fordítása</a:t>
            </a:r>
          </a:p>
          <a:p>
            <a:pPr lvl="1">
              <a:buFont typeface="Wingdings" pitchFamily="2" charset="2"/>
              <a:buChar char="§"/>
            </a:pPr>
            <a:endParaRPr lang="hu-HU" dirty="0" smtClean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863" y="2012950"/>
            <a:ext cx="4200525" cy="3171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8"/>
          <a:stretch>
            <a:fillRect/>
          </a:stretch>
        </p:blipFill>
        <p:spPr bwMode="auto">
          <a:xfrm>
            <a:off x="3598863" y="5084763"/>
            <a:ext cx="5505450" cy="1662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696913"/>
            <a:ext cx="86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Rectangle 8"/>
          <p:cNvSpPr>
            <a:spLocks noChangeArrowheads="1"/>
          </p:cNvSpPr>
          <p:nvPr/>
        </p:nvSpPr>
        <p:spPr bwMode="auto">
          <a:xfrm>
            <a:off x="2452688" y="85725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Kódolás</a:t>
            </a:r>
            <a:r>
              <a:rPr lang="hu-HU" sz="3600" b="1">
                <a:solidFill>
                  <a:srgbClr val="663300"/>
                </a:solidFill>
                <a:latin typeface="Arial" charset="0"/>
              </a:rPr>
              <a:t/>
            </a:r>
            <a:br>
              <a:rPr lang="hu-HU" sz="3600" b="1">
                <a:solidFill>
                  <a:srgbClr val="663300"/>
                </a:solidFill>
                <a:latin typeface="Arial" charset="0"/>
              </a:rPr>
            </a:br>
            <a:r>
              <a:rPr lang="hu-HU" sz="2800" b="1">
                <a:solidFill>
                  <a:srgbClr val="663300"/>
                </a:solidFill>
              </a:rPr>
              <a:t>(fejlesztői környezet)</a:t>
            </a:r>
          </a:p>
        </p:txBody>
      </p:sp>
      <p:sp>
        <p:nvSpPr>
          <p:cNvPr id="10" name="Élőláb helye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/>
              <a:t>: Programozási alapismeretek 1.</a:t>
            </a:r>
          </a:p>
        </p:txBody>
      </p:sp>
      <p:sp>
        <p:nvSpPr>
          <p:cNvPr id="11" name="Dátum helye 10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48B8A6F9-6127-4AEE-81F2-3A07BD3D8929}" type="datetime1">
              <a:rPr lang="hu-HU"/>
              <a:pPr>
                <a:defRPr/>
              </a:pPr>
              <a:t>2015.02.08.</a:t>
            </a:fld>
            <a:endParaRPr lang="hu-HU"/>
          </a:p>
        </p:txBody>
      </p:sp>
      <p:sp>
        <p:nvSpPr>
          <p:cNvPr id="12" name="Dia számának hely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E9160D-7ECE-4E09-9112-C700C4865C90}" type="slidenum">
              <a:rPr lang="hu-HU" smtClean="0"/>
              <a:pPr>
                <a:defRPr/>
              </a:pPr>
              <a:t>28</a:t>
            </a:fld>
            <a:r>
              <a:rPr lang="hu-HU" dirty="0" smtClean="0"/>
              <a:t>/34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484313"/>
            <a:ext cx="6400800" cy="4495800"/>
          </a:xfrm>
        </p:spPr>
        <p:txBody>
          <a:bodyPr/>
          <a:lstStyle/>
          <a:p>
            <a:r>
              <a:rPr lang="hu-HU" b="1" dirty="0" smtClean="0"/>
              <a:t>A kialakult munkakörnyezet:</a:t>
            </a:r>
          </a:p>
          <a:p>
            <a:pPr lvl="1">
              <a:buFont typeface="Wingdings" pitchFamily="2" charset="2"/>
              <a:buChar char="§"/>
            </a:pPr>
            <a:r>
              <a:rPr lang="hu-HU" dirty="0" smtClean="0"/>
              <a:t>a diszken: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400" y="2816225"/>
            <a:ext cx="3914775" cy="3781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75" y="2482850"/>
            <a:ext cx="7620000" cy="2314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5508625" y="4797425"/>
            <a:ext cx="1295400" cy="9366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5508625" y="5100638"/>
            <a:ext cx="1295400" cy="34448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63847" name="Rectangle 7"/>
          <p:cNvSpPr>
            <a:spLocks noChangeArrowheads="1"/>
          </p:cNvSpPr>
          <p:nvPr/>
        </p:nvSpPr>
        <p:spPr bwMode="auto">
          <a:xfrm>
            <a:off x="1547813" y="4086225"/>
            <a:ext cx="7345362" cy="2159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pic>
        <p:nvPicPr>
          <p:cNvPr id="31752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696913"/>
            <a:ext cx="86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3" name="Rectangle 11"/>
          <p:cNvSpPr>
            <a:spLocks noChangeArrowheads="1"/>
          </p:cNvSpPr>
          <p:nvPr/>
        </p:nvSpPr>
        <p:spPr bwMode="auto">
          <a:xfrm>
            <a:off x="2452688" y="85725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Kódolás</a:t>
            </a:r>
            <a:r>
              <a:rPr lang="hu-HU" sz="3600" b="1">
                <a:solidFill>
                  <a:srgbClr val="663300"/>
                </a:solidFill>
                <a:latin typeface="Arial" charset="0"/>
              </a:rPr>
              <a:t/>
            </a:r>
            <a:br>
              <a:rPr lang="hu-HU" sz="3600" b="1">
                <a:solidFill>
                  <a:srgbClr val="663300"/>
                </a:solidFill>
                <a:latin typeface="Arial" charset="0"/>
              </a:rPr>
            </a:br>
            <a:r>
              <a:rPr lang="hu-HU" sz="2800" b="1">
                <a:solidFill>
                  <a:srgbClr val="663300"/>
                </a:solidFill>
              </a:rPr>
              <a:t>(fejlesztői környezet)</a:t>
            </a:r>
          </a:p>
        </p:txBody>
      </p:sp>
      <p:sp>
        <p:nvSpPr>
          <p:cNvPr id="13" name="Élőláb helye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/>
              <a:t>: Programozási alapismeretek 1.</a:t>
            </a:r>
          </a:p>
        </p:txBody>
      </p:sp>
      <p:sp>
        <p:nvSpPr>
          <p:cNvPr id="14" name="Dátum helye 13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6D2DC09F-A0B4-4992-A486-BFDDDC3F7383}" type="datetime1">
              <a:rPr lang="hu-HU"/>
              <a:pPr>
                <a:defRPr/>
              </a:pPr>
              <a:t>2015.02.08.</a:t>
            </a:fld>
            <a:endParaRPr lang="hu-HU"/>
          </a:p>
        </p:txBody>
      </p:sp>
      <p:sp>
        <p:nvSpPr>
          <p:cNvPr id="15" name="Dia számának helye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324F50-20B4-41DC-B9D9-377CE073F925}" type="slidenum">
              <a:rPr lang="hu-HU" smtClean="0"/>
              <a:pPr>
                <a:defRPr/>
              </a:pPr>
              <a:t>29</a:t>
            </a:fld>
            <a:r>
              <a:rPr lang="hu-HU" dirty="0" smtClean="0"/>
              <a:t>/34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638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5" grpId="0" animBg="1"/>
      <p:bldP spid="163846" grpId="0" animBg="1"/>
      <p:bldP spid="1638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A programkészítés folyamata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341438"/>
            <a:ext cx="6621463" cy="4895850"/>
          </a:xfrm>
        </p:spPr>
        <p:txBody>
          <a:bodyPr/>
          <a:lstStyle/>
          <a:p>
            <a:pPr marL="268288" indent="-255588">
              <a:lnSpc>
                <a:spcPct val="85000"/>
              </a:lnSpc>
              <a:buFont typeface="Wingdings" pitchFamily="2" charset="2"/>
              <a:buAutoNum type="arabicPeriod"/>
            </a:pPr>
            <a:r>
              <a:rPr lang="hu-HU" sz="2400" b="1" smtClean="0"/>
              <a:t>Specifikálás</a:t>
            </a:r>
            <a:r>
              <a:rPr lang="hu-HU" sz="2400" smtClean="0"/>
              <a:t> (miből?, mit?) </a:t>
            </a:r>
            <a:r>
              <a:rPr lang="hu-HU" sz="2400" smtClean="0">
                <a:sym typeface="Symbol" pitchFamily="18" charset="2"/>
              </a:rPr>
              <a:t></a:t>
            </a:r>
            <a:r>
              <a:rPr lang="hu-HU" sz="2400" smtClean="0"/>
              <a:t> </a:t>
            </a:r>
            <a:r>
              <a:rPr lang="hu-HU" sz="2400" i="1" smtClean="0"/>
              <a:t>specifikáció</a:t>
            </a:r>
          </a:p>
          <a:p>
            <a:pPr marL="268288" indent="-255588">
              <a:lnSpc>
                <a:spcPct val="85000"/>
              </a:lnSpc>
              <a:buFont typeface="Wingdings" pitchFamily="2" charset="2"/>
              <a:buAutoNum type="arabicPeriod"/>
            </a:pPr>
            <a:r>
              <a:rPr lang="hu-HU" sz="2400" b="1" smtClean="0"/>
              <a:t>Tervezés</a:t>
            </a:r>
            <a:r>
              <a:rPr lang="hu-HU" sz="2400" smtClean="0"/>
              <a:t> (mivel?, hogyan?) </a:t>
            </a:r>
            <a:r>
              <a:rPr lang="hu-HU" sz="2400" smtClean="0">
                <a:sym typeface="Symbol" pitchFamily="18" charset="2"/>
              </a:rPr>
              <a:t></a:t>
            </a:r>
            <a:r>
              <a:rPr lang="hu-HU" sz="2400" smtClean="0"/>
              <a:t> </a:t>
            </a:r>
            <a:r>
              <a:rPr lang="hu-HU" sz="2400" i="1" smtClean="0"/>
              <a:t>adat- + algoritmus-leírás</a:t>
            </a:r>
          </a:p>
          <a:p>
            <a:pPr marL="268288" indent="-255588">
              <a:lnSpc>
                <a:spcPct val="85000"/>
              </a:lnSpc>
              <a:buFont typeface="Wingdings" pitchFamily="2" charset="2"/>
              <a:buAutoNum type="arabicPeriod"/>
            </a:pPr>
            <a:r>
              <a:rPr lang="hu-HU" sz="2400" b="1" smtClean="0"/>
              <a:t>Kódolás</a:t>
            </a:r>
            <a:r>
              <a:rPr lang="hu-HU" sz="2400" smtClean="0"/>
              <a:t> (a gép hogyan?) </a:t>
            </a:r>
            <a:r>
              <a:rPr lang="hu-HU" sz="2400" smtClean="0">
                <a:sym typeface="Symbol" pitchFamily="18" charset="2"/>
              </a:rPr>
              <a:t></a:t>
            </a:r>
            <a:r>
              <a:rPr lang="hu-HU" sz="2400" smtClean="0"/>
              <a:t> </a:t>
            </a:r>
            <a:r>
              <a:rPr lang="hu-HU" sz="2400" i="1" smtClean="0"/>
              <a:t>kód</a:t>
            </a:r>
            <a:r>
              <a:rPr lang="hu-HU" sz="2400" smtClean="0"/>
              <a:t> (reprezentáció + implementáció)</a:t>
            </a:r>
          </a:p>
          <a:p>
            <a:pPr marL="268288" indent="-255588">
              <a:lnSpc>
                <a:spcPct val="85000"/>
              </a:lnSpc>
              <a:buFont typeface="Wingdings" pitchFamily="2" charset="2"/>
              <a:buAutoNum type="arabicPeriod"/>
            </a:pPr>
            <a:r>
              <a:rPr lang="hu-HU" sz="2400" b="1" smtClean="0"/>
              <a:t>Tesztelés</a:t>
            </a:r>
            <a:r>
              <a:rPr lang="hu-HU" sz="2400" smtClean="0"/>
              <a:t> (hibás-e?) </a:t>
            </a:r>
            <a:r>
              <a:rPr lang="hu-HU" sz="2400" smtClean="0">
                <a:sym typeface="Symbol" pitchFamily="18" charset="2"/>
              </a:rPr>
              <a:t></a:t>
            </a:r>
            <a:r>
              <a:rPr lang="hu-HU" sz="2400" smtClean="0"/>
              <a:t> </a:t>
            </a:r>
            <a:r>
              <a:rPr lang="hu-HU" sz="2400" i="1" smtClean="0"/>
              <a:t>hibalista</a:t>
            </a:r>
            <a:r>
              <a:rPr lang="hu-HU" sz="2400" smtClean="0"/>
              <a:t> (diagnózis)</a:t>
            </a:r>
          </a:p>
          <a:p>
            <a:pPr marL="268288" indent="-255588">
              <a:lnSpc>
                <a:spcPct val="85000"/>
              </a:lnSpc>
              <a:buFont typeface="Wingdings" pitchFamily="2" charset="2"/>
              <a:buAutoNum type="arabicPeriod"/>
            </a:pPr>
            <a:r>
              <a:rPr lang="hu-HU" sz="2400" b="1" smtClean="0"/>
              <a:t>Hibakeresés</a:t>
            </a:r>
            <a:r>
              <a:rPr lang="hu-HU" sz="2400" smtClean="0"/>
              <a:t> (hol a hiba?) </a:t>
            </a:r>
            <a:r>
              <a:rPr lang="hu-HU" sz="2400" smtClean="0">
                <a:sym typeface="Symbol" pitchFamily="18" charset="2"/>
              </a:rPr>
              <a:t></a:t>
            </a:r>
            <a:r>
              <a:rPr lang="hu-HU" sz="2400" smtClean="0"/>
              <a:t> </a:t>
            </a:r>
            <a:r>
              <a:rPr lang="hu-HU" sz="2400" i="1" smtClean="0"/>
              <a:t>hibahely</a:t>
            </a:r>
            <a:r>
              <a:rPr lang="hu-HU" sz="2400" smtClean="0"/>
              <a:t>, -</a:t>
            </a:r>
            <a:r>
              <a:rPr lang="hu-HU" sz="2400" i="1" smtClean="0"/>
              <a:t>ok</a:t>
            </a:r>
          </a:p>
          <a:p>
            <a:pPr marL="268288" indent="-255588">
              <a:lnSpc>
                <a:spcPct val="85000"/>
              </a:lnSpc>
              <a:buFont typeface="Wingdings" pitchFamily="2" charset="2"/>
              <a:buAutoNum type="arabicPeriod"/>
            </a:pPr>
            <a:r>
              <a:rPr lang="hu-HU" sz="2400" b="1" smtClean="0"/>
              <a:t>Hibajavítás</a:t>
            </a:r>
            <a:r>
              <a:rPr lang="hu-HU" sz="2400" smtClean="0"/>
              <a:t> (hogyan jó?) </a:t>
            </a:r>
            <a:r>
              <a:rPr lang="hu-HU" sz="2400" smtClean="0">
                <a:sym typeface="Symbol" pitchFamily="18" charset="2"/>
              </a:rPr>
              <a:t></a:t>
            </a:r>
            <a:r>
              <a:rPr lang="hu-HU" sz="2400" smtClean="0"/>
              <a:t> </a:t>
            </a:r>
            <a:r>
              <a:rPr lang="hu-HU" sz="2400" i="1" smtClean="0"/>
              <a:t>helyes program</a:t>
            </a:r>
          </a:p>
          <a:p>
            <a:pPr marL="268288" indent="-255588">
              <a:lnSpc>
                <a:spcPct val="85000"/>
              </a:lnSpc>
              <a:buFont typeface="Wingdings" pitchFamily="2" charset="2"/>
              <a:buAutoNum type="arabicPeriod"/>
            </a:pPr>
            <a:r>
              <a:rPr lang="hu-HU" sz="2400" b="1" smtClean="0"/>
              <a:t>Minőségvizsgálat, hatékonyság</a:t>
            </a:r>
            <a:r>
              <a:rPr lang="hu-HU" sz="2400" smtClean="0"/>
              <a:t> (jobbítható-e?, hogyan?) </a:t>
            </a:r>
            <a:r>
              <a:rPr lang="hu-HU" sz="2400" smtClean="0">
                <a:sym typeface="Symbol" pitchFamily="18" charset="2"/>
              </a:rPr>
              <a:t></a:t>
            </a:r>
            <a:r>
              <a:rPr lang="hu-HU" sz="2400" smtClean="0"/>
              <a:t> </a:t>
            </a:r>
            <a:r>
              <a:rPr lang="hu-HU" sz="2400" i="1" smtClean="0"/>
              <a:t>jó program</a:t>
            </a:r>
          </a:p>
          <a:p>
            <a:pPr marL="268288" indent="-255588">
              <a:lnSpc>
                <a:spcPct val="85000"/>
              </a:lnSpc>
              <a:buFont typeface="Wingdings" pitchFamily="2" charset="2"/>
              <a:buAutoNum type="arabicPeriod"/>
            </a:pPr>
            <a:r>
              <a:rPr lang="hu-HU" sz="2400" b="1" smtClean="0"/>
              <a:t>Dokumentálás</a:t>
            </a:r>
            <a:r>
              <a:rPr lang="hu-HU" sz="2400" smtClean="0"/>
              <a:t> (hogyan működik, használható?) </a:t>
            </a:r>
            <a:r>
              <a:rPr lang="hu-HU" sz="2400" smtClean="0">
                <a:sym typeface="Symbol" pitchFamily="18" charset="2"/>
              </a:rPr>
              <a:t></a:t>
            </a:r>
            <a:r>
              <a:rPr lang="hu-HU" sz="2400" smtClean="0"/>
              <a:t> </a:t>
            </a:r>
            <a:r>
              <a:rPr lang="hu-HU" sz="2400" i="1" smtClean="0"/>
              <a:t>használható program</a:t>
            </a:r>
          </a:p>
          <a:p>
            <a:pPr marL="268288" indent="-255588">
              <a:lnSpc>
                <a:spcPct val="85000"/>
              </a:lnSpc>
              <a:buFont typeface="Wingdings" pitchFamily="2" charset="2"/>
              <a:buAutoNum type="arabicPeriod"/>
            </a:pPr>
            <a:r>
              <a:rPr lang="hu-HU" sz="2400" b="1" smtClean="0"/>
              <a:t>Használat, karbantartás</a:t>
            </a:r>
            <a:r>
              <a:rPr lang="hu-HU" sz="2400" smtClean="0"/>
              <a:t> (még mindig jó?) </a:t>
            </a:r>
            <a:r>
              <a:rPr lang="hu-HU" sz="2400" smtClean="0">
                <a:sym typeface="Symbol" pitchFamily="18" charset="2"/>
              </a:rPr>
              <a:t></a:t>
            </a:r>
            <a:r>
              <a:rPr lang="hu-HU" sz="2400" smtClean="0"/>
              <a:t> </a:t>
            </a:r>
            <a:r>
              <a:rPr lang="hu-HU" sz="2400" i="1" smtClean="0"/>
              <a:t>évelő (időtálló) program</a:t>
            </a:r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/>
              <a:t>: Programozási alapismeretek 1.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B3D0F9BD-99B5-4CD8-9527-31F84B3CB85D}" type="datetime1">
              <a:rPr lang="hu-HU"/>
              <a:pPr>
                <a:defRPr/>
              </a:pPr>
              <a:t>2015.02.08.</a:t>
            </a:fld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015D5C-BAB3-414F-AD3A-65C1D8D3D0FC}" type="slidenum">
              <a:rPr lang="hu-HU" smtClean="0"/>
              <a:pPr>
                <a:defRPr/>
              </a:pPr>
              <a:t>3</a:t>
            </a:fld>
            <a:r>
              <a:rPr lang="hu-HU" dirty="0" smtClean="0"/>
              <a:t>/34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484313"/>
            <a:ext cx="6400800" cy="4495800"/>
          </a:xfrm>
        </p:spPr>
        <p:txBody>
          <a:bodyPr/>
          <a:lstStyle/>
          <a:p>
            <a:r>
              <a:rPr lang="hu-HU" b="1" dirty="0" smtClean="0"/>
              <a:t>A kialakult munkakörnyezet:</a:t>
            </a:r>
          </a:p>
          <a:p>
            <a:pPr lvl="1">
              <a:buFont typeface="Wingdings" pitchFamily="2" charset="2"/>
              <a:buChar char="§"/>
            </a:pPr>
            <a:r>
              <a:rPr lang="hu-HU" dirty="0" smtClean="0"/>
              <a:t>a diszken: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400" y="2816225"/>
            <a:ext cx="3914775" cy="3781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5508625" y="5402263"/>
            <a:ext cx="1295400" cy="34448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32773" name="Group 5"/>
          <p:cNvGrpSpPr>
            <a:grpSpLocks/>
          </p:cNvGrpSpPr>
          <p:nvPr/>
        </p:nvGrpSpPr>
        <p:grpSpPr bwMode="auto">
          <a:xfrm>
            <a:off x="1489075" y="2482850"/>
            <a:ext cx="7620000" cy="2314575"/>
            <a:chOff x="938" y="1564"/>
            <a:chExt cx="4800" cy="1458"/>
          </a:xfrm>
        </p:grpSpPr>
        <p:pic>
          <p:nvPicPr>
            <p:cNvPr id="32782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" y="1564"/>
              <a:ext cx="4800" cy="145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83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" y="2282"/>
              <a:ext cx="2316" cy="56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555750" y="4076700"/>
            <a:ext cx="7521575" cy="360363"/>
            <a:chOff x="1000" y="2568"/>
            <a:chExt cx="4692" cy="227"/>
          </a:xfrm>
        </p:grpSpPr>
        <p:sp>
          <p:nvSpPr>
            <p:cNvPr id="32780" name="Rectangle 9"/>
            <p:cNvSpPr>
              <a:spLocks noChangeArrowheads="1"/>
            </p:cNvSpPr>
            <p:nvPr/>
          </p:nvSpPr>
          <p:spPr bwMode="auto">
            <a:xfrm>
              <a:off x="1000" y="2659"/>
              <a:ext cx="2298" cy="13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781" name="Rectangle 10"/>
            <p:cNvSpPr>
              <a:spLocks noChangeArrowheads="1"/>
            </p:cNvSpPr>
            <p:nvPr/>
          </p:nvSpPr>
          <p:spPr bwMode="auto">
            <a:xfrm>
              <a:off x="3394" y="2568"/>
              <a:ext cx="2298" cy="13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pic>
        <p:nvPicPr>
          <p:cNvPr id="32775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696913"/>
            <a:ext cx="86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6" name="Rectangle 14"/>
          <p:cNvSpPr>
            <a:spLocks noChangeArrowheads="1"/>
          </p:cNvSpPr>
          <p:nvPr/>
        </p:nvSpPr>
        <p:spPr bwMode="auto">
          <a:xfrm>
            <a:off x="2452688" y="85725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Kódolás</a:t>
            </a:r>
            <a:r>
              <a:rPr lang="hu-HU" sz="3600" b="1">
                <a:solidFill>
                  <a:srgbClr val="663300"/>
                </a:solidFill>
                <a:latin typeface="Arial" charset="0"/>
              </a:rPr>
              <a:t/>
            </a:r>
            <a:br>
              <a:rPr lang="hu-HU" sz="3600" b="1">
                <a:solidFill>
                  <a:srgbClr val="663300"/>
                </a:solidFill>
                <a:latin typeface="Arial" charset="0"/>
              </a:rPr>
            </a:br>
            <a:r>
              <a:rPr lang="hu-HU" sz="2800" b="1">
                <a:solidFill>
                  <a:srgbClr val="663300"/>
                </a:solidFill>
              </a:rPr>
              <a:t>(fejlesztői környezet)</a:t>
            </a:r>
          </a:p>
        </p:txBody>
      </p:sp>
      <p:sp>
        <p:nvSpPr>
          <p:cNvPr id="16" name="Élőláb helye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/>
              <a:t>: Programozási alapismeretek 1.</a:t>
            </a:r>
          </a:p>
        </p:txBody>
      </p:sp>
      <p:sp>
        <p:nvSpPr>
          <p:cNvPr id="17" name="Dátum helye 16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B2566412-89CE-4FFF-8D22-5D82844FF142}" type="datetime1">
              <a:rPr lang="hu-HU"/>
              <a:pPr>
                <a:defRPr/>
              </a:pPr>
              <a:t>2015.02.08.</a:t>
            </a:fld>
            <a:endParaRPr lang="hu-HU"/>
          </a:p>
        </p:txBody>
      </p:sp>
      <p:sp>
        <p:nvSpPr>
          <p:cNvPr id="18" name="Dia számának helye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C2EFAF-4E1C-4B94-8302-DC6A291766D2}" type="slidenum">
              <a:rPr lang="hu-HU" smtClean="0"/>
              <a:pPr>
                <a:defRPr/>
              </a:pPr>
              <a:t>30</a:t>
            </a:fld>
            <a:r>
              <a:rPr lang="hu-HU" dirty="0" smtClean="0"/>
              <a:t>/34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484313"/>
            <a:ext cx="6400800" cy="4495800"/>
          </a:xfrm>
        </p:spPr>
        <p:txBody>
          <a:bodyPr/>
          <a:lstStyle/>
          <a:p>
            <a:r>
              <a:rPr lang="hu-HU" b="1" dirty="0" smtClean="0"/>
              <a:t>A kialakult munkakörnyezet:</a:t>
            </a:r>
          </a:p>
          <a:p>
            <a:pPr lvl="1">
              <a:buFont typeface="Wingdings" pitchFamily="2" charset="2"/>
              <a:buChar char="§"/>
            </a:pPr>
            <a:r>
              <a:rPr lang="hu-HU" dirty="0" smtClean="0"/>
              <a:t>a  </a:t>
            </a:r>
            <a:r>
              <a:rPr lang="hu-HU" b="1" dirty="0" err="1" smtClean="0">
                <a:latin typeface="Courier New" pitchFamily="49" charset="0"/>
              </a:rPr>
              <a:t>main.cpp</a:t>
            </a:r>
            <a:r>
              <a:rPr lang="hu-HU" dirty="0" smtClean="0"/>
              <a:t>  tartalma: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(meglepő módon?)</a:t>
            </a:r>
          </a:p>
        </p:txBody>
      </p:sp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4575175" y="2781300"/>
            <a:ext cx="4318000" cy="20161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</a:t>
            </a: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iostream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using</a:t>
            </a: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namespace</a:t>
            </a: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sz="140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cout &lt;&lt;</a:t>
            </a: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"Hello world!"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&lt;&lt; endl;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return</a:t>
            </a: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0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  <a:endParaRPr lang="hu-HU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696913"/>
            <a:ext cx="86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7"/>
          <p:cNvSpPr>
            <a:spLocks noChangeArrowheads="1"/>
          </p:cNvSpPr>
          <p:nvPr/>
        </p:nvSpPr>
        <p:spPr bwMode="auto">
          <a:xfrm>
            <a:off x="2452688" y="85725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Kódolás</a:t>
            </a:r>
            <a:r>
              <a:rPr lang="hu-HU" sz="3600" b="1">
                <a:solidFill>
                  <a:srgbClr val="663300"/>
                </a:solidFill>
                <a:latin typeface="Arial" charset="0"/>
              </a:rPr>
              <a:t/>
            </a:r>
            <a:br>
              <a:rPr lang="hu-HU" sz="3600" b="1">
                <a:solidFill>
                  <a:srgbClr val="663300"/>
                </a:solidFill>
                <a:latin typeface="Arial" charset="0"/>
              </a:rPr>
            </a:br>
            <a:r>
              <a:rPr lang="hu-HU" sz="2800" b="1">
                <a:solidFill>
                  <a:srgbClr val="663300"/>
                </a:solidFill>
              </a:rPr>
              <a:t>(fejlesztői környezet)</a:t>
            </a:r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/>
              <a:t>: Programozási alapismeretek 1.</a:t>
            </a:r>
          </a:p>
        </p:txBody>
      </p:sp>
      <p:sp>
        <p:nvSpPr>
          <p:cNvPr id="10" name="Dátum helye 9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89210CE7-A29D-4C80-8482-2A2BBB179BF3}" type="datetime1">
              <a:rPr lang="hu-HU"/>
              <a:pPr>
                <a:defRPr/>
              </a:pPr>
              <a:t>2015.02.08.</a:t>
            </a:fld>
            <a:endParaRPr lang="hu-HU"/>
          </a:p>
        </p:txBody>
      </p:sp>
      <p:sp>
        <p:nvSpPr>
          <p:cNvPr id="11" name="Dia számának helye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0532CED-9FCA-45DD-A8FF-028BA387574B}" type="slidenum">
              <a:rPr lang="hu-HU" smtClean="0"/>
              <a:pPr>
                <a:defRPr/>
              </a:pPr>
              <a:t>31</a:t>
            </a:fld>
            <a:r>
              <a:rPr lang="hu-HU" dirty="0" smtClean="0"/>
              <a:t>/34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484313"/>
            <a:ext cx="6400800" cy="4897437"/>
          </a:xfrm>
        </p:spPr>
        <p:txBody>
          <a:bodyPr/>
          <a:lstStyle/>
          <a:p>
            <a:r>
              <a:rPr lang="hu-HU" b="1" dirty="0" smtClean="0"/>
              <a:t>A kialakult munkakörnyezet:</a:t>
            </a:r>
          </a:p>
          <a:p>
            <a:pPr lvl="1">
              <a:buFont typeface="Wingdings" pitchFamily="2" charset="2"/>
              <a:buChar char="§"/>
            </a:pPr>
            <a:r>
              <a:rPr lang="hu-HU" dirty="0" smtClean="0"/>
              <a:t>a  </a:t>
            </a:r>
            <a:r>
              <a:rPr lang="hu-HU" b="1" dirty="0" err="1" smtClean="0">
                <a:latin typeface="Courier New" pitchFamily="49" charset="0"/>
              </a:rPr>
              <a:t>elsőProg.cbp</a:t>
            </a:r>
            <a:r>
              <a:rPr lang="hu-HU" dirty="0" smtClean="0"/>
              <a:t>  tartalma (</a:t>
            </a:r>
            <a:r>
              <a:rPr lang="hu-HU" dirty="0" err="1" smtClean="0"/>
              <a:t>xml</a:t>
            </a:r>
            <a:r>
              <a:rPr lang="hu-HU" dirty="0" smtClean="0"/>
              <a:t>):</a:t>
            </a:r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5867400" y="4797425"/>
            <a:ext cx="2312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(mily meglepő!)</a:t>
            </a:r>
          </a:p>
        </p:txBody>
      </p:sp>
      <p:pic>
        <p:nvPicPr>
          <p:cNvPr id="1699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11" b="50822"/>
          <a:stretch>
            <a:fillRect/>
          </a:stretch>
        </p:blipFill>
        <p:spPr bwMode="auto">
          <a:xfrm>
            <a:off x="2268538" y="2540000"/>
            <a:ext cx="5983287" cy="2838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9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40" r="18211"/>
          <a:stretch>
            <a:fillRect/>
          </a:stretch>
        </p:blipFill>
        <p:spPr bwMode="auto">
          <a:xfrm>
            <a:off x="3348038" y="3644900"/>
            <a:ext cx="5983287" cy="2963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696913"/>
            <a:ext cx="86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Rectangle 9"/>
          <p:cNvSpPr>
            <a:spLocks noChangeArrowheads="1"/>
          </p:cNvSpPr>
          <p:nvPr/>
        </p:nvSpPr>
        <p:spPr bwMode="auto">
          <a:xfrm>
            <a:off x="2452688" y="85725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Kódolás</a:t>
            </a:r>
            <a:r>
              <a:rPr lang="hu-HU" sz="3600" b="1">
                <a:solidFill>
                  <a:srgbClr val="663300"/>
                </a:solidFill>
                <a:latin typeface="Arial" charset="0"/>
              </a:rPr>
              <a:t/>
            </a:r>
            <a:br>
              <a:rPr lang="hu-HU" sz="3600" b="1">
                <a:solidFill>
                  <a:srgbClr val="663300"/>
                </a:solidFill>
                <a:latin typeface="Arial" charset="0"/>
              </a:rPr>
            </a:br>
            <a:r>
              <a:rPr lang="hu-HU" sz="2800" b="1">
                <a:solidFill>
                  <a:srgbClr val="663300"/>
                </a:solidFill>
              </a:rPr>
              <a:t>(fejlesztői környezet)</a:t>
            </a:r>
          </a:p>
        </p:txBody>
      </p:sp>
      <p:sp>
        <p:nvSpPr>
          <p:cNvPr id="11" name="Élőláb helye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/>
              <a:t>: Programozási alapismeretek 1.</a:t>
            </a:r>
          </a:p>
        </p:txBody>
      </p:sp>
      <p:sp>
        <p:nvSpPr>
          <p:cNvPr id="12" name="Dátum helye 11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47FD5C3D-0DDF-45F2-B97F-5EF354DA137E}" type="datetime1">
              <a:rPr lang="hu-HU"/>
              <a:pPr>
                <a:defRPr/>
              </a:pPr>
              <a:t>2015.02.08.</a:t>
            </a:fld>
            <a:endParaRPr lang="hu-HU"/>
          </a:p>
        </p:txBody>
      </p:sp>
      <p:sp>
        <p:nvSpPr>
          <p:cNvPr id="13" name="Dia számának hely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BDE5AD-E1BB-414F-A262-A9B71F9C5D3E}" type="slidenum">
              <a:rPr lang="hu-HU" smtClean="0"/>
              <a:pPr>
                <a:defRPr/>
              </a:pPr>
              <a:t>32</a:t>
            </a:fld>
            <a:r>
              <a:rPr lang="hu-HU" dirty="0" smtClean="0"/>
              <a:t>/34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xit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484313"/>
            <a:ext cx="6400800" cy="4897437"/>
          </a:xfrm>
        </p:spPr>
        <p:txBody>
          <a:bodyPr/>
          <a:lstStyle/>
          <a:p>
            <a:r>
              <a:rPr lang="hu-HU" b="1" dirty="0" smtClean="0"/>
              <a:t>A futó konzolalkalmazás:</a:t>
            </a:r>
          </a:p>
          <a:p>
            <a:pPr lvl="1">
              <a:buFont typeface="Wingdings" pitchFamily="2" charset="2"/>
              <a:buChar char="§"/>
            </a:pPr>
            <a:r>
              <a:rPr lang="hu-HU" dirty="0" smtClean="0"/>
              <a:t>„fordítás” – </a:t>
            </a:r>
          </a:p>
          <a:p>
            <a:pPr lvl="1">
              <a:buFont typeface="Wingdings" pitchFamily="2" charset="2"/>
              <a:buChar char="§"/>
            </a:pPr>
            <a:r>
              <a:rPr lang="hu-HU" dirty="0" smtClean="0"/>
              <a:t>(az utolsó lefordított) futtatás(a) – </a:t>
            </a:r>
          </a:p>
          <a:p>
            <a:pPr lvl="1">
              <a:buFont typeface="Wingdings" pitchFamily="2" charset="2"/>
              <a:buChar char="§"/>
            </a:pPr>
            <a:r>
              <a:rPr lang="hu-HU" dirty="0" smtClean="0"/>
              <a:t>fordítás+futtatás – </a:t>
            </a:r>
          </a:p>
          <a:p>
            <a:pPr lvl="1">
              <a:buFont typeface="Wingdings" pitchFamily="2" charset="2"/>
              <a:buChar char="§"/>
            </a:pPr>
            <a:r>
              <a:rPr lang="hu-HU" dirty="0" smtClean="0"/>
              <a:t>és a konzolablak tartalma:</a:t>
            </a:r>
          </a:p>
        </p:txBody>
      </p:sp>
      <p:pic>
        <p:nvPicPr>
          <p:cNvPr id="35843" name="Picture 3" descr="ru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138" y="2749550"/>
            <a:ext cx="306387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4" descr="buildRu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38" y="3314700"/>
            <a:ext cx="306387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2228850"/>
            <a:ext cx="28733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8" y="4165600"/>
            <a:ext cx="5232400" cy="2301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2039" name="Text Box 7"/>
          <p:cNvSpPr txBox="1">
            <a:spLocks noChangeArrowheads="1"/>
          </p:cNvSpPr>
          <p:nvPr/>
        </p:nvSpPr>
        <p:spPr bwMode="auto">
          <a:xfrm>
            <a:off x="4456113" y="5629275"/>
            <a:ext cx="40322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hu-HU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Érdemes elindítani az exe-t! </a:t>
            </a:r>
            <a:br>
              <a:rPr lang="hu-HU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hu-HU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Mit tapasztalt? Magyarázat?</a:t>
            </a:r>
          </a:p>
        </p:txBody>
      </p:sp>
      <p:sp>
        <p:nvSpPr>
          <p:cNvPr id="172040" name="AutoShape 8"/>
          <p:cNvSpPr>
            <a:spLocks noChangeArrowheads="1"/>
          </p:cNvSpPr>
          <p:nvPr/>
        </p:nvSpPr>
        <p:spPr bwMode="auto">
          <a:xfrm>
            <a:off x="1647825" y="5386388"/>
            <a:ext cx="1258888" cy="649287"/>
          </a:xfrm>
          <a:prstGeom prst="wedgeRectCallout">
            <a:avLst>
              <a:gd name="adj1" fmla="val 221880"/>
              <a:gd name="adj2" fmla="val -14511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/>
              <a:t>visszaadott érték</a:t>
            </a:r>
          </a:p>
        </p:txBody>
      </p:sp>
      <p:sp>
        <p:nvSpPr>
          <p:cNvPr id="172041" name="AutoShape 9"/>
          <p:cNvSpPr>
            <a:spLocks noChangeArrowheads="1"/>
          </p:cNvSpPr>
          <p:nvPr/>
        </p:nvSpPr>
        <p:spPr bwMode="auto">
          <a:xfrm>
            <a:off x="7696200" y="3370263"/>
            <a:ext cx="1258888" cy="649287"/>
          </a:xfrm>
          <a:prstGeom prst="wedgeRectCallout">
            <a:avLst>
              <a:gd name="adj1" fmla="val -61222"/>
              <a:gd name="adj2" fmla="val 1690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/>
              <a:t>futási idő</a:t>
            </a:r>
          </a:p>
        </p:txBody>
      </p:sp>
      <p:sp>
        <p:nvSpPr>
          <p:cNvPr id="172042" name="AutoShape 10"/>
          <p:cNvSpPr>
            <a:spLocks noChangeArrowheads="1"/>
          </p:cNvSpPr>
          <p:nvPr/>
        </p:nvSpPr>
        <p:spPr bwMode="auto">
          <a:xfrm>
            <a:off x="1647825" y="4451350"/>
            <a:ext cx="1258888" cy="649288"/>
          </a:xfrm>
          <a:prstGeom prst="wedgeRectCallout">
            <a:avLst>
              <a:gd name="adj1" fmla="val 97162"/>
              <a:gd name="adj2" fmla="val -323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/>
              <a:t>a futás eredménye</a:t>
            </a:r>
          </a:p>
        </p:txBody>
      </p:sp>
      <p:pic>
        <p:nvPicPr>
          <p:cNvPr id="3585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696913"/>
            <a:ext cx="86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2" name="Rectangle 14"/>
          <p:cNvSpPr>
            <a:spLocks noChangeArrowheads="1"/>
          </p:cNvSpPr>
          <p:nvPr/>
        </p:nvSpPr>
        <p:spPr bwMode="auto">
          <a:xfrm>
            <a:off x="2452688" y="85725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Kódolás</a:t>
            </a:r>
            <a:r>
              <a:rPr lang="hu-HU" sz="3600" b="1">
                <a:solidFill>
                  <a:srgbClr val="663300"/>
                </a:solidFill>
                <a:latin typeface="Arial" charset="0"/>
              </a:rPr>
              <a:t/>
            </a:r>
            <a:br>
              <a:rPr lang="hu-HU" sz="3600" b="1">
                <a:solidFill>
                  <a:srgbClr val="663300"/>
                </a:solidFill>
                <a:latin typeface="Arial" charset="0"/>
              </a:rPr>
            </a:br>
            <a:r>
              <a:rPr lang="hu-HU" sz="2800" b="1">
                <a:solidFill>
                  <a:srgbClr val="663300"/>
                </a:solidFill>
              </a:rPr>
              <a:t>(fejlesztői környezet)</a:t>
            </a:r>
          </a:p>
        </p:txBody>
      </p:sp>
      <p:sp>
        <p:nvSpPr>
          <p:cNvPr id="16" name="Élőláb helye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/>
              <a:t>: Programozási alapismeretek 1.</a:t>
            </a:r>
          </a:p>
        </p:txBody>
      </p:sp>
      <p:sp>
        <p:nvSpPr>
          <p:cNvPr id="17" name="Dátum helye 16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51FA86FF-3D37-4F57-883E-8B81071BEC26}" type="datetime1">
              <a:rPr lang="hu-HU"/>
              <a:pPr>
                <a:defRPr/>
              </a:pPr>
              <a:t>2015.02.08.</a:t>
            </a:fld>
            <a:endParaRPr lang="hu-HU"/>
          </a:p>
        </p:txBody>
      </p:sp>
      <p:sp>
        <p:nvSpPr>
          <p:cNvPr id="18" name="Dia számának helye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50D9658-6A4B-4BF9-909B-5412A3A976D7}" type="slidenum">
              <a:rPr lang="hu-HU" smtClean="0"/>
              <a:pPr>
                <a:defRPr/>
              </a:pPr>
              <a:t>33</a:t>
            </a:fld>
            <a:r>
              <a:rPr lang="hu-HU" dirty="0" smtClean="0"/>
              <a:t>/34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9" grpId="0"/>
      <p:bldP spid="172040" grpId="0" animBg="1"/>
      <p:bldP spid="172041" grpId="0" animBg="1"/>
      <p:bldP spid="17204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268538" y="2060575"/>
            <a:ext cx="6161087" cy="2887663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indent="12700" algn="ctr" eaLnBrk="1" hangingPunct="1">
              <a:buFont typeface="Wingdings" pitchFamily="2" charset="2"/>
              <a:buNone/>
            </a:pPr>
            <a:r>
              <a:rPr lang="hu-HU" sz="3600"/>
              <a:t>Programozási alapismeretek</a:t>
            </a:r>
            <a:br>
              <a:rPr lang="hu-HU" sz="3600"/>
            </a:br>
            <a:r>
              <a:rPr lang="hu-HU" sz="3600"/>
              <a:t>1. előadás vége</a:t>
            </a:r>
            <a:endParaRPr lang="en-US" sz="2000">
              <a:cs typeface="Courier New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0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dirty="0" smtClean="0"/>
              <a:t>A specifikáció fogalma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268760"/>
            <a:ext cx="6621463" cy="5112568"/>
          </a:xfrm>
        </p:spPr>
        <p:txBody>
          <a:bodyPr/>
          <a:lstStyle/>
          <a:p>
            <a:pPr marL="127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hu-HU" b="1" dirty="0" smtClean="0"/>
              <a:t>Célja:</a:t>
            </a:r>
          </a:p>
          <a:p>
            <a:pPr marL="361950" indent="-349250">
              <a:lnSpc>
                <a:spcPct val="90000"/>
              </a:lnSpc>
              <a:spcBef>
                <a:spcPts val="0"/>
              </a:spcBef>
              <a:buNone/>
            </a:pPr>
            <a:r>
              <a:rPr lang="hu-HU" sz="2800" dirty="0"/>
              <a:t>	</a:t>
            </a:r>
            <a:r>
              <a:rPr lang="hu-HU" sz="2800" dirty="0" smtClean="0"/>
              <a:t>a feladat formális megragadása.</a:t>
            </a:r>
          </a:p>
          <a:p>
            <a:pPr marL="1270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hu-HU" b="1" dirty="0" smtClean="0"/>
              <a:t>Összetevői:</a:t>
            </a:r>
          </a:p>
          <a:p>
            <a:pPr marL="357188" indent="-344488">
              <a:lnSpc>
                <a:spcPct val="90000"/>
              </a:lnSpc>
              <a:spcBef>
                <a:spcPts val="300"/>
              </a:spcBef>
              <a:buFont typeface="Wingdings" pitchFamily="2" charset="2"/>
              <a:buAutoNum type="arabicPeriod"/>
            </a:pP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Bemenő adatok </a:t>
            </a:r>
            <a:r>
              <a:rPr lang="hu-HU" sz="2800" dirty="0" smtClean="0"/>
              <a:t>(azonosító, értékhalmaz </a:t>
            </a:r>
            <a:r>
              <a:rPr lang="hu-HU" sz="2400" dirty="0" smtClean="0"/>
              <a:t>[</a:t>
            </a:r>
            <a:r>
              <a:rPr lang="hu-HU" sz="2000" dirty="0" smtClean="0"/>
              <a:t>mértékegység</a:t>
            </a:r>
            <a:r>
              <a:rPr lang="hu-HU" sz="2400" dirty="0" smtClean="0"/>
              <a:t>]</a:t>
            </a:r>
            <a:r>
              <a:rPr lang="hu-HU" sz="2800" dirty="0" smtClean="0"/>
              <a:t>)</a:t>
            </a:r>
          </a:p>
          <a:p>
            <a:pPr marL="357188" indent="-344488">
              <a:lnSpc>
                <a:spcPct val="90000"/>
              </a:lnSpc>
              <a:spcBef>
                <a:spcPts val="300"/>
              </a:spcBef>
              <a:buFont typeface="Wingdings" pitchFamily="2" charset="2"/>
              <a:buAutoNum type="arabicPeriod"/>
            </a:pPr>
            <a:r>
              <a:rPr lang="hu-HU" sz="2800" dirty="0" smtClean="0"/>
              <a:t>Ismeretek a bemenetről (</a:t>
            </a: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előfeltétel</a:t>
            </a:r>
            <a:r>
              <a:rPr lang="hu-HU" sz="2800" dirty="0" smtClean="0"/>
              <a:t>)</a:t>
            </a:r>
          </a:p>
          <a:p>
            <a:pPr marL="357188" indent="-344488">
              <a:lnSpc>
                <a:spcPct val="90000"/>
              </a:lnSpc>
              <a:spcBef>
                <a:spcPts val="300"/>
              </a:spcBef>
              <a:buFont typeface="Wingdings" pitchFamily="2" charset="2"/>
              <a:buAutoNum type="arabicPeriod"/>
            </a:pP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Eredmények</a:t>
            </a:r>
            <a:r>
              <a:rPr lang="hu-HU" sz="2800" dirty="0" smtClean="0"/>
              <a:t> (azonosító, értékhalmaz)</a:t>
            </a:r>
          </a:p>
          <a:p>
            <a:pPr marL="357188" indent="-344488">
              <a:lnSpc>
                <a:spcPct val="90000"/>
              </a:lnSpc>
              <a:spcBef>
                <a:spcPts val="300"/>
              </a:spcBef>
              <a:buFont typeface="Wingdings" pitchFamily="2" charset="2"/>
              <a:buAutoNum type="arabicPeriod"/>
            </a:pPr>
            <a:r>
              <a:rPr lang="hu-HU" sz="2800" dirty="0" smtClean="0"/>
              <a:t>Az </a:t>
            </a:r>
            <a:r>
              <a:rPr lang="hu-HU" sz="2800" dirty="0" smtClean="0"/>
              <a:t>eredményt meghatározó állítás </a:t>
            </a:r>
            <a:r>
              <a:rPr lang="hu-HU" sz="2800" dirty="0" smtClean="0"/>
              <a:t>(</a:t>
            </a: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utófeltétel</a:t>
            </a:r>
            <a:r>
              <a:rPr lang="hu-HU" sz="2800" dirty="0" smtClean="0"/>
              <a:t>)</a:t>
            </a:r>
          </a:p>
          <a:p>
            <a:pPr marL="357188" indent="-344488">
              <a:lnSpc>
                <a:spcPct val="90000"/>
              </a:lnSpc>
              <a:spcBef>
                <a:spcPts val="300"/>
              </a:spcBef>
              <a:buFont typeface="Wingdings" pitchFamily="2" charset="2"/>
              <a:buAutoNum type="arabicPeriod"/>
            </a:pPr>
            <a:r>
              <a:rPr lang="hu-HU" sz="2800" dirty="0"/>
              <a:t>A használt fogalmak definíciói</a:t>
            </a:r>
          </a:p>
          <a:p>
            <a:pPr marL="357188" indent="-344488">
              <a:lnSpc>
                <a:spcPct val="90000"/>
              </a:lnSpc>
              <a:spcBef>
                <a:spcPts val="300"/>
              </a:spcBef>
              <a:buFont typeface="Wingdings" pitchFamily="2" charset="2"/>
              <a:buAutoNum type="arabicPeriod"/>
            </a:pPr>
            <a:r>
              <a:rPr lang="hu-HU" sz="2800" dirty="0" smtClean="0"/>
              <a:t>A </a:t>
            </a:r>
            <a:r>
              <a:rPr lang="hu-HU" sz="2800" dirty="0" smtClean="0"/>
              <a:t>megoldással szembeni követelmények</a:t>
            </a:r>
          </a:p>
          <a:p>
            <a:pPr marL="357188" indent="-344488">
              <a:lnSpc>
                <a:spcPct val="90000"/>
              </a:lnSpc>
              <a:spcBef>
                <a:spcPts val="300"/>
              </a:spcBef>
              <a:buFont typeface="Wingdings" pitchFamily="2" charset="2"/>
              <a:buAutoNum type="arabicPeriod"/>
            </a:pPr>
            <a:r>
              <a:rPr lang="hu-HU" sz="2800" dirty="0" smtClean="0"/>
              <a:t>Korlátozó </a:t>
            </a:r>
            <a:r>
              <a:rPr lang="hu-HU" sz="2800" dirty="0" smtClean="0"/>
              <a:t>tényezők</a:t>
            </a:r>
            <a:endParaRPr lang="hu-HU" sz="2800" dirty="0" smtClean="0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/>
              <a:t>: Programozási alapismeretek 1.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60C830BA-9EBF-49F5-8DDD-02A135339B58}" type="datetime1">
              <a:rPr lang="hu-HU"/>
              <a:pPr>
                <a:defRPr/>
              </a:pPr>
              <a:t>2015.02.08.</a:t>
            </a:fld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1B5EAF-7841-4BDF-94EE-30C612E988A5}" type="slidenum">
              <a:rPr lang="hu-HU" smtClean="0"/>
              <a:pPr>
                <a:defRPr/>
              </a:pPr>
              <a:t>4</a:t>
            </a:fld>
            <a:r>
              <a:rPr lang="hu-HU" dirty="0" smtClean="0"/>
              <a:t>/34</a:t>
            </a:r>
            <a:endParaRPr lang="hu-HU" dirty="0"/>
          </a:p>
        </p:txBody>
      </p:sp>
      <p:sp>
        <p:nvSpPr>
          <p:cNvPr id="10" name="Lekerekített téglalap feliratnak 9"/>
          <p:cNvSpPr/>
          <p:nvPr/>
        </p:nvSpPr>
        <p:spPr bwMode="auto">
          <a:xfrm>
            <a:off x="0" y="707554"/>
            <a:ext cx="2627784" cy="576064"/>
          </a:xfrm>
          <a:prstGeom prst="wedgeRoundRectCallout">
            <a:avLst>
              <a:gd name="adj1" fmla="val 133981"/>
              <a:gd name="adj2" fmla="val 160008"/>
              <a:gd name="adj3" fmla="val 16667"/>
            </a:avLst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„</a:t>
            </a:r>
            <a:r>
              <a:rPr kumimoji="0" 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Interface</a:t>
            </a:r>
            <a:r>
              <a:rPr kumimoji="0" 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” a megbízó és a fejlesztő között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cxnSp>
        <p:nvCxnSpPr>
          <p:cNvPr id="3" name="Egyenes összekötő 2"/>
          <p:cNvCxnSpPr/>
          <p:nvPr/>
        </p:nvCxnSpPr>
        <p:spPr bwMode="auto">
          <a:xfrm>
            <a:off x="2555776" y="5570190"/>
            <a:ext cx="633670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/>
              <a:t>specifikáció fogalma</a:t>
            </a:r>
            <a:endParaRPr lang="hu-HU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57188" indent="-344488">
              <a:buFont typeface="Wingdings" pitchFamily="2" charset="2"/>
              <a:buNone/>
            </a:pPr>
            <a:r>
              <a:rPr lang="hu-HU" b="1" dirty="0" smtClean="0"/>
              <a:t>Tulajdonságai:</a:t>
            </a:r>
            <a:endParaRPr lang="hu-HU" dirty="0" smtClean="0"/>
          </a:p>
          <a:p>
            <a:pPr marL="357188" indent="-344488">
              <a:buFont typeface="Wingdings" pitchFamily="2" charset="2"/>
              <a:buAutoNum type="arabicPeriod"/>
            </a:pPr>
            <a:r>
              <a:rPr lang="hu-HU" dirty="0" smtClean="0"/>
              <a:t>„Egyértelmű”, </a:t>
            </a:r>
            <a:r>
              <a:rPr lang="hu-HU" dirty="0" smtClean="0"/>
              <a:t>pontos, teljes</a:t>
            </a:r>
          </a:p>
          <a:p>
            <a:pPr marL="357188" indent="-344488">
              <a:buFont typeface="Wingdings" pitchFamily="2" charset="2"/>
              <a:buAutoNum type="arabicPeriod"/>
            </a:pPr>
            <a:r>
              <a:rPr lang="hu-HU" dirty="0" smtClean="0"/>
              <a:t>Rövid, </a:t>
            </a:r>
            <a:r>
              <a:rPr lang="hu-HU" dirty="0" smtClean="0"/>
              <a:t>tömör; </a:t>
            </a:r>
            <a:r>
              <a:rPr lang="hu-HU" dirty="0" smtClean="0"/>
              <a:t>formalizált</a:t>
            </a:r>
          </a:p>
          <a:p>
            <a:pPr marL="357188" indent="-344488">
              <a:buFont typeface="Wingdings" pitchFamily="2" charset="2"/>
              <a:buAutoNum type="arabicPeriod"/>
            </a:pPr>
            <a:r>
              <a:rPr lang="hu-HU" dirty="0" smtClean="0"/>
              <a:t>Szemléletes, </a:t>
            </a:r>
            <a:r>
              <a:rPr lang="hu-HU" dirty="0" smtClean="0"/>
              <a:t>érthető </a:t>
            </a:r>
            <a:r>
              <a:rPr lang="hu-HU" sz="2400" dirty="0" smtClean="0"/>
              <a:t>(fogalmak)</a:t>
            </a:r>
            <a:endParaRPr lang="hu-HU" sz="2400" b="1" dirty="0" smtClean="0"/>
          </a:p>
          <a:p>
            <a:pPr marL="357188" indent="-344488">
              <a:buFont typeface="Wingdings" pitchFamily="2" charset="2"/>
              <a:buNone/>
            </a:pPr>
            <a:r>
              <a:rPr lang="hu-HU" b="1" dirty="0" smtClean="0"/>
              <a:t>Specifikációs eszközök:</a:t>
            </a:r>
            <a:endParaRPr lang="hu-HU" dirty="0" smtClean="0"/>
          </a:p>
          <a:p>
            <a:pPr marL="357188" indent="-344488">
              <a:buFont typeface="Wingdings" pitchFamily="2" charset="2"/>
              <a:buAutoNum type="arabicPeriod"/>
            </a:pPr>
            <a:r>
              <a:rPr lang="hu-HU" dirty="0" smtClean="0"/>
              <a:t>Szöveges leírás</a:t>
            </a:r>
          </a:p>
          <a:p>
            <a:pPr marL="357188" indent="-344488">
              <a:buFont typeface="Wingdings" pitchFamily="2" charset="2"/>
              <a:buAutoNum type="arabicPeriod"/>
            </a:pPr>
            <a:r>
              <a:rPr lang="hu-HU" dirty="0" smtClean="0"/>
              <a:t>Matematikai megadás</a:t>
            </a:r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/>
              <a:t>: Programozási alapismeretek 1.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F3C65F7B-437E-4F56-B6B5-A70161E884A0}" type="datetime1">
              <a:rPr lang="hu-HU"/>
              <a:pPr>
                <a:defRPr/>
              </a:pPr>
              <a:t>2015.02.08.</a:t>
            </a:fld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49BEF60-7D2C-42C9-9151-5AB1BAE8F238}" type="slidenum">
              <a:rPr lang="hu-HU" smtClean="0"/>
              <a:pPr>
                <a:defRPr/>
              </a:pPr>
              <a:t>5</a:t>
            </a:fld>
            <a:r>
              <a:rPr lang="hu-HU" dirty="0" smtClean="0"/>
              <a:t>/34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Az algoritmus fogalma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hu-HU" dirty="0" smtClean="0"/>
              <a:t>Az algoritmusok </a:t>
            </a:r>
            <a:r>
              <a:rPr lang="hu-HU" b="1" dirty="0" smtClean="0"/>
              <a:t>összeállítási mód</a:t>
            </a:r>
            <a:r>
              <a:rPr lang="hu-HU" dirty="0" smtClean="0"/>
              <a:t>jai: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Szekvencia</a:t>
            </a:r>
            <a:r>
              <a:rPr lang="hu-HU" sz="2800" dirty="0" smtClean="0"/>
              <a:t> (egymás utáni végrehajtás)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Elágazás</a:t>
            </a:r>
            <a:r>
              <a:rPr lang="hu-HU" sz="2800" dirty="0" smtClean="0"/>
              <a:t> (választás 2 vagy több </a:t>
            </a:r>
            <a:r>
              <a:rPr lang="hu-HU" sz="2800" dirty="0" err="1" smtClean="0"/>
              <a:t>tevékeny-ségből</a:t>
            </a:r>
            <a:r>
              <a:rPr lang="hu-HU" sz="2800" dirty="0" smtClean="0"/>
              <a:t>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Ciklus</a:t>
            </a:r>
            <a:r>
              <a:rPr lang="hu-HU" sz="2800" dirty="0" smtClean="0"/>
              <a:t> (ismétlés adott </a:t>
            </a:r>
            <a:r>
              <a:rPr lang="hu-HU" sz="2800" dirty="0" err="1" smtClean="0"/>
              <a:t>darabszámszor</a:t>
            </a:r>
            <a:r>
              <a:rPr lang="hu-HU" sz="2800" dirty="0" smtClean="0"/>
              <a:t> vagy adott feltételtől függően)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Alprogram</a:t>
            </a:r>
            <a:r>
              <a:rPr lang="hu-HU" sz="2800" dirty="0" smtClean="0"/>
              <a:t> (egy összetett tevékenység, egyedi néven – absztrakció)</a:t>
            </a:r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/>
              <a:t>: Programozási alapismeretek 1.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A80FE505-0FB7-4CCC-A4F7-81E4CD5011AC}" type="datetime1">
              <a:rPr lang="hu-HU"/>
              <a:pPr>
                <a:defRPr/>
              </a:pPr>
              <a:t>2015.02.08.</a:t>
            </a:fld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D3A1A-5186-45E7-A126-612BD9096200}" type="slidenum">
              <a:rPr lang="hu-HU" smtClean="0"/>
              <a:pPr>
                <a:defRPr/>
              </a:pPr>
              <a:t>6</a:t>
            </a:fld>
            <a:r>
              <a:rPr lang="hu-HU" dirty="0" smtClean="0"/>
              <a:t>/34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43150" y="85725"/>
            <a:ext cx="5181600" cy="1255713"/>
          </a:xfrm>
        </p:spPr>
        <p:txBody>
          <a:bodyPr/>
          <a:lstStyle/>
          <a:p>
            <a:r>
              <a:rPr lang="hu-HU" smtClean="0"/>
              <a:t>Példa: </a:t>
            </a:r>
            <a:r>
              <a:rPr lang="hu-HU" sz="3200" smtClean="0"/>
              <a:t>háromszög</a:t>
            </a:r>
            <a:br>
              <a:rPr lang="hu-HU" sz="3200" smtClean="0"/>
            </a:br>
            <a:r>
              <a:rPr lang="hu-HU" sz="2400" smtClean="0"/>
              <a:t>(specifikáció)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341438"/>
            <a:ext cx="6621463" cy="504031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hu-HU" b="1" dirty="0" smtClean="0"/>
              <a:t>Feladat</a:t>
            </a:r>
            <a:r>
              <a:rPr lang="hu-HU" dirty="0" smtClean="0"/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hu-HU" i="1" dirty="0" smtClean="0"/>
              <a:t>	3 szám lehet-e egy derékszögű háromszög 3 oldala?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hu-HU" b="1" dirty="0" smtClean="0"/>
              <a:t>Specifikáció</a:t>
            </a:r>
            <a:r>
              <a:rPr lang="hu-HU" dirty="0" smtClean="0"/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hu-HU" b="1" dirty="0" smtClean="0"/>
              <a:t>Bemenet</a:t>
            </a:r>
            <a:r>
              <a:rPr lang="hu-HU" dirty="0" smtClean="0"/>
              <a:t>: x,y,z</a:t>
            </a:r>
            <a:r>
              <a:rPr lang="hu-HU" dirty="0" smtClean="0">
                <a:solidFill>
                  <a:srgbClr val="002060"/>
                </a:solidFill>
                <a:sym typeface="Symbol" pitchFamily="18" charset="2"/>
              </a:rPr>
              <a:t></a:t>
            </a:r>
            <a:r>
              <a:rPr lang="hu-HU" dirty="0" smtClean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R</a:t>
            </a:r>
            <a:endParaRPr lang="hu-HU" sz="3600" dirty="0" smtClean="0">
              <a:effectLst>
                <a:outerShdw blurRad="38100" dist="38100" dir="2700000" algn="tl">
                  <a:srgbClr val="C0C0C0"/>
                </a:outerShdw>
              </a:effectLst>
              <a:latin typeface="Imprint MT Shadow" pitchFamily="82" charset="0"/>
              <a:cs typeface="Arial" charset="0"/>
              <a:sym typeface="Symbol" pitchFamily="18" charset="2"/>
            </a:endParaRPr>
          </a:p>
          <a:p>
            <a:pPr>
              <a:lnSpc>
                <a:spcPct val="90000"/>
              </a:lnSpc>
              <a:defRPr/>
            </a:pPr>
            <a:r>
              <a:rPr lang="hu-HU" b="1" dirty="0" smtClean="0">
                <a:cs typeface="Arial" charset="0"/>
                <a:sym typeface="Symbol" pitchFamily="18" charset="2"/>
              </a:rPr>
              <a:t>Kimenet</a:t>
            </a:r>
            <a:r>
              <a:rPr lang="hu-HU" dirty="0" smtClean="0">
                <a:cs typeface="Arial" charset="0"/>
                <a:sym typeface="Symbol" pitchFamily="18" charset="2"/>
              </a:rPr>
              <a:t>: lehet</a:t>
            </a:r>
            <a:r>
              <a:rPr lang="hu-HU" dirty="0" smtClean="0">
                <a:solidFill>
                  <a:srgbClr val="002060"/>
                </a:solidFill>
                <a:sym typeface="Symbol" pitchFamily="18" charset="2"/>
              </a:rPr>
              <a:t></a:t>
            </a:r>
            <a:r>
              <a:rPr lang="hu-HU" dirty="0" smtClean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L</a:t>
            </a:r>
            <a:endParaRPr lang="hu-HU" sz="3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Imprint MT Shadow" pitchFamily="82" charset="0"/>
              <a:ea typeface="FoglihtenNo01" pitchFamily="50" charset="-18"/>
              <a:cs typeface="Arial" charset="0"/>
              <a:sym typeface="Symbol" pitchFamily="18" charset="2"/>
            </a:endParaRPr>
          </a:p>
          <a:p>
            <a:pPr>
              <a:lnSpc>
                <a:spcPct val="90000"/>
              </a:lnSpc>
              <a:defRPr/>
            </a:pPr>
            <a:r>
              <a:rPr lang="hu-HU" b="1" dirty="0" smtClean="0">
                <a:cs typeface="Arial" charset="0"/>
                <a:sym typeface="Symbol" pitchFamily="18" charset="2"/>
              </a:rPr>
              <a:t>El</a:t>
            </a:r>
            <a:r>
              <a:rPr lang="hu-HU" b="1" dirty="0" smtClean="0">
                <a:sym typeface="Symbol" pitchFamily="18" charset="2"/>
              </a:rPr>
              <a:t>ő</a:t>
            </a:r>
            <a:r>
              <a:rPr lang="hu-HU" b="1" dirty="0" smtClean="0">
                <a:cs typeface="Arial" charset="0"/>
                <a:sym typeface="Symbol" pitchFamily="18" charset="2"/>
              </a:rPr>
              <a:t>feltétel</a:t>
            </a:r>
            <a:r>
              <a:rPr lang="hu-HU" dirty="0" smtClean="0">
                <a:cs typeface="Arial" charset="0"/>
                <a:sym typeface="Symbol" pitchFamily="18" charset="2"/>
              </a:rPr>
              <a:t>: x</a:t>
            </a:r>
            <a:r>
              <a:rPr lang="hu-HU" dirty="0" smtClean="0">
                <a:solidFill>
                  <a:srgbClr val="0000FF"/>
                </a:solidFill>
                <a:cs typeface="Arial" charset="0"/>
                <a:sym typeface="Symbol" pitchFamily="18" charset="2"/>
              </a:rPr>
              <a:t>&gt;</a:t>
            </a:r>
            <a:r>
              <a:rPr lang="hu-HU" dirty="0" smtClean="0">
                <a:cs typeface="Arial" charset="0"/>
                <a:sym typeface="Symbol" pitchFamily="18" charset="2"/>
              </a:rPr>
              <a:t>0 </a:t>
            </a:r>
            <a:r>
              <a:rPr lang="hu-HU" b="1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és</a:t>
            </a:r>
            <a:r>
              <a:rPr lang="hu-HU" dirty="0" smtClean="0">
                <a:cs typeface="Arial" charset="0"/>
                <a:sym typeface="Symbol" pitchFamily="18" charset="2"/>
              </a:rPr>
              <a:t> y</a:t>
            </a:r>
            <a:r>
              <a:rPr lang="hu-HU" dirty="0" smtClean="0">
                <a:solidFill>
                  <a:srgbClr val="0000FF"/>
                </a:solidFill>
                <a:cs typeface="Arial" charset="0"/>
                <a:sym typeface="Symbol" pitchFamily="18" charset="2"/>
              </a:rPr>
              <a:t>&gt;</a:t>
            </a:r>
            <a:r>
              <a:rPr lang="hu-HU" dirty="0" smtClean="0">
                <a:cs typeface="Arial" charset="0"/>
                <a:sym typeface="Symbol" pitchFamily="18" charset="2"/>
              </a:rPr>
              <a:t>0 </a:t>
            </a:r>
            <a:r>
              <a:rPr lang="hu-HU" b="1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és</a:t>
            </a:r>
            <a:r>
              <a:rPr lang="hu-HU" dirty="0" smtClean="0">
                <a:cs typeface="Arial" charset="0"/>
                <a:sym typeface="Symbol" pitchFamily="18" charset="2"/>
              </a:rPr>
              <a:t> z</a:t>
            </a:r>
            <a:r>
              <a:rPr lang="hu-HU" dirty="0" smtClean="0">
                <a:solidFill>
                  <a:srgbClr val="0000FF"/>
                </a:solidFill>
                <a:cs typeface="Arial" charset="0"/>
                <a:sym typeface="Symbol" pitchFamily="18" charset="2"/>
              </a:rPr>
              <a:t>&gt;</a:t>
            </a:r>
            <a:r>
              <a:rPr lang="hu-HU" dirty="0" smtClean="0">
                <a:cs typeface="Arial" charset="0"/>
                <a:sym typeface="Symbol" pitchFamily="18" charset="2"/>
              </a:rPr>
              <a:t>0</a:t>
            </a:r>
          </a:p>
          <a:p>
            <a:pPr>
              <a:lnSpc>
                <a:spcPct val="90000"/>
              </a:lnSpc>
              <a:defRPr/>
            </a:pPr>
            <a:r>
              <a:rPr lang="hu-HU" b="1" dirty="0" smtClean="0">
                <a:cs typeface="Arial" charset="0"/>
                <a:sym typeface="Symbol" pitchFamily="18" charset="2"/>
              </a:rPr>
              <a:t>Utófeltétel</a:t>
            </a:r>
            <a:r>
              <a:rPr lang="hu-HU" dirty="0" smtClean="0">
                <a:cs typeface="Arial" charset="0"/>
                <a:sym typeface="Symbol" pitchFamily="18" charset="2"/>
              </a:rPr>
              <a:t>: lehet</a:t>
            </a:r>
            <a:r>
              <a:rPr lang="hu-HU" b="1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=</a:t>
            </a:r>
            <a:r>
              <a:rPr lang="hu-HU" dirty="0" smtClean="0">
                <a:cs typeface="Arial" charset="0"/>
                <a:sym typeface="Symbol" pitchFamily="18" charset="2"/>
              </a:rPr>
              <a:t>(</a:t>
            </a:r>
            <a:r>
              <a:rPr lang="hu-HU" dirty="0" smtClean="0">
                <a:sym typeface="Symbol" pitchFamily="18" charset="2"/>
              </a:rPr>
              <a:t>x</a:t>
            </a:r>
            <a:r>
              <a:rPr lang="hu-HU" baseline="30000" dirty="0" smtClean="0">
                <a:sym typeface="Symbol" pitchFamily="18" charset="2"/>
              </a:rPr>
              <a:t>2</a:t>
            </a:r>
            <a:r>
              <a:rPr lang="hu-HU" dirty="0" smtClean="0">
                <a:sym typeface="Symbol" pitchFamily="18" charset="2"/>
              </a:rPr>
              <a:t>+y</a:t>
            </a:r>
            <a:r>
              <a:rPr lang="hu-HU" baseline="30000" dirty="0" smtClean="0">
                <a:sym typeface="Symbol" pitchFamily="18" charset="2"/>
              </a:rPr>
              <a:t>2</a:t>
            </a:r>
            <a:r>
              <a:rPr lang="hu-HU" dirty="0" smtClean="0">
                <a:solidFill>
                  <a:srgbClr val="0000FF"/>
                </a:solidFill>
                <a:sym typeface="Symbol" pitchFamily="18" charset="2"/>
              </a:rPr>
              <a:t>=</a:t>
            </a:r>
            <a:r>
              <a:rPr lang="hu-HU" dirty="0" smtClean="0">
                <a:sym typeface="Symbol" pitchFamily="18" charset="2"/>
              </a:rPr>
              <a:t>z</a:t>
            </a:r>
            <a:r>
              <a:rPr lang="hu-HU" baseline="30000" dirty="0" smtClean="0">
                <a:sym typeface="Symbol" pitchFamily="18" charset="2"/>
              </a:rPr>
              <a:t>2</a:t>
            </a:r>
            <a:r>
              <a:rPr lang="hu-HU" dirty="0" smtClean="0"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hu-HU" sz="2800" dirty="0" smtClean="0">
                <a:sym typeface="Symbol" pitchFamily="18" charset="2"/>
              </a:rPr>
              <a:t>	Megjegyzés: a 3 szám sorrendjét ezek </a:t>
            </a:r>
            <a:r>
              <a:rPr lang="hu-HU" sz="2800" dirty="0" err="1" smtClean="0">
                <a:sym typeface="Symbol" pitchFamily="18" charset="2"/>
              </a:rPr>
              <a:t>sze-rint</a:t>
            </a:r>
            <a:r>
              <a:rPr lang="hu-HU" sz="2800" dirty="0" smtClean="0">
                <a:sym typeface="Symbol" pitchFamily="18" charset="2"/>
              </a:rPr>
              <a:t> rögzítettük – z az átfogó hossza!</a:t>
            </a:r>
            <a:endParaRPr lang="en-US" sz="2800" dirty="0" smtClean="0">
              <a:sym typeface="Symbol" pitchFamily="18" charset="2"/>
            </a:endParaRPr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/>
              <a:t>: Programozási alapismeretek 1.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BA17091D-3326-48F3-BD66-D975D5DD75E7}" type="datetime1">
              <a:rPr lang="hu-HU"/>
              <a:pPr>
                <a:defRPr/>
              </a:pPr>
              <a:t>2015.02.08.</a:t>
            </a:fld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4FFB40-FF99-40CD-9374-F39C3EFE2E5A}" type="slidenum">
              <a:rPr lang="hu-HU" smtClean="0"/>
              <a:pPr>
                <a:defRPr/>
              </a:pPr>
              <a:t>7</a:t>
            </a:fld>
            <a:r>
              <a:rPr lang="hu-HU" dirty="0" smtClean="0"/>
              <a:t>/34</a:t>
            </a:r>
            <a:endParaRPr lang="hu-HU" dirty="0"/>
          </a:p>
        </p:txBody>
      </p:sp>
      <p:sp>
        <p:nvSpPr>
          <p:cNvPr id="10" name="Lekerekített téglalap feliratnak 9"/>
          <p:cNvSpPr/>
          <p:nvPr/>
        </p:nvSpPr>
        <p:spPr bwMode="auto">
          <a:xfrm>
            <a:off x="6012160" y="2636912"/>
            <a:ext cx="3096344" cy="576064"/>
          </a:xfrm>
          <a:prstGeom prst="wedgeRoundRectCallout">
            <a:avLst>
              <a:gd name="adj1" fmla="val -62630"/>
              <a:gd name="adj2" fmla="val 118671"/>
              <a:gd name="adj3" fmla="val 16667"/>
            </a:avLst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</a:rPr>
              <a:t>R</a:t>
            </a:r>
            <a:r>
              <a:rPr kumimoji="0" 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=Valós</a:t>
            </a:r>
            <a:r>
              <a:rPr kumimoji="0" lang="hu-HU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 számo</a:t>
            </a:r>
            <a:r>
              <a:rPr kumimoji="0" 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k </a:t>
            </a:r>
            <a:r>
              <a:rPr kumimoji="0" lang="hu-H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halmaz</a:t>
            </a:r>
            <a:r>
              <a:rPr kumimoji="0" 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a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1" name="Lekerekített téglalap feliratnak 10"/>
          <p:cNvSpPr/>
          <p:nvPr/>
        </p:nvSpPr>
        <p:spPr bwMode="auto">
          <a:xfrm>
            <a:off x="6012160" y="3501008"/>
            <a:ext cx="3096344" cy="576064"/>
          </a:xfrm>
          <a:prstGeom prst="wedgeRoundRectCallout">
            <a:avLst>
              <a:gd name="adj1" fmla="val -65501"/>
              <a:gd name="adj2" fmla="val 61351"/>
              <a:gd name="adj3" fmla="val 16667"/>
            </a:avLst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</a:rPr>
              <a:t>L</a:t>
            </a:r>
            <a:r>
              <a:rPr kumimoji="0" 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=Logikai értékek </a:t>
            </a:r>
            <a:r>
              <a:rPr kumimoji="0" lang="hu-H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halmaz</a:t>
            </a:r>
            <a:r>
              <a:rPr kumimoji="0" 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a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43150" y="85725"/>
            <a:ext cx="5181600" cy="1255713"/>
          </a:xfrm>
        </p:spPr>
        <p:txBody>
          <a:bodyPr/>
          <a:lstStyle/>
          <a:p>
            <a:r>
              <a:rPr lang="hu-HU" smtClean="0"/>
              <a:t>Példa: </a:t>
            </a:r>
            <a:r>
              <a:rPr lang="hu-HU" sz="3200" smtClean="0"/>
              <a:t>háromszög</a:t>
            </a:r>
            <a:br>
              <a:rPr lang="hu-HU" sz="3200" smtClean="0"/>
            </a:br>
            <a:r>
              <a:rPr lang="hu-HU" sz="2400" smtClean="0"/>
              <a:t>(specifikáció)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341438"/>
            <a:ext cx="6621463" cy="504031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hu-HU" b="1" dirty="0" smtClean="0"/>
              <a:t>Specifikáció = függvény</a:t>
            </a:r>
            <a:r>
              <a:rPr lang="hu-HU" dirty="0" smtClean="0"/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hu-HU" sz="2800" b="1" dirty="0" smtClean="0"/>
              <a:t>Bemenet</a:t>
            </a:r>
            <a:r>
              <a:rPr lang="hu-HU" sz="2800" dirty="0" smtClean="0"/>
              <a:t>: x,y,z</a:t>
            </a:r>
            <a:r>
              <a:rPr lang="hu-HU" sz="2800" dirty="0" smtClean="0">
                <a:solidFill>
                  <a:srgbClr val="002060"/>
                </a:solidFill>
                <a:sym typeface="Symbol" pitchFamily="18" charset="2"/>
              </a:rPr>
              <a:t></a:t>
            </a:r>
            <a:r>
              <a:rPr lang="hu-HU" sz="2800" dirty="0" smtClean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R</a:t>
            </a:r>
            <a:br>
              <a:rPr lang="hu-HU" sz="2800" dirty="0" smtClean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</a:br>
            <a:r>
              <a:rPr lang="hu-HU" sz="2400" dirty="0" smtClean="0">
                <a:solidFill>
                  <a:srgbClr val="002060"/>
                </a:solidFill>
                <a:latin typeface="+mj-lt"/>
                <a:ea typeface="FoglihtenNo01" pitchFamily="50" charset="-18"/>
                <a:sym typeface="Symbol" pitchFamily="18" charset="2"/>
              </a:rPr>
              <a:t>a függvény értelmezési tartománya: </a:t>
            </a:r>
            <a:r>
              <a:rPr lang="hu-HU" sz="2400" dirty="0" smtClean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R</a:t>
            </a:r>
            <a:r>
              <a:rPr lang="hu-HU" sz="2400" dirty="0" smtClean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/>
              </a:rPr>
              <a:t></a:t>
            </a:r>
            <a:r>
              <a:rPr lang="hu-HU" sz="2400" dirty="0" err="1" smtClean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R</a:t>
            </a:r>
            <a:r>
              <a:rPr lang="hu-HU" sz="2400" dirty="0" smtClean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/>
              </a:rPr>
              <a:t></a:t>
            </a:r>
            <a:r>
              <a:rPr lang="hu-HU" sz="2400" dirty="0" smtClean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R</a:t>
            </a:r>
            <a:r>
              <a:rPr lang="hu-HU" sz="2400" dirty="0" smtClean="0">
                <a:solidFill>
                  <a:srgbClr val="002060"/>
                </a:solidFill>
                <a:latin typeface="+mj-lt"/>
                <a:ea typeface="FoglihtenNo01" pitchFamily="50" charset="-18"/>
                <a:sym typeface="Symbol" pitchFamily="18" charset="2"/>
              </a:rPr>
              <a:t>=</a:t>
            </a:r>
            <a:r>
              <a:rPr lang="hu-HU" sz="2400" dirty="0" smtClean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R</a:t>
            </a:r>
            <a:r>
              <a:rPr lang="hu-HU" sz="2400" baseline="30000" dirty="0" smtClean="0">
                <a:solidFill>
                  <a:srgbClr val="002060"/>
                </a:solidFill>
                <a:latin typeface="+mj-lt"/>
                <a:ea typeface="FoglihtenNo01" pitchFamily="50" charset="-18"/>
                <a:sym typeface="Symbol" pitchFamily="18" charset="2"/>
              </a:rPr>
              <a:t>3</a:t>
            </a:r>
            <a:r>
              <a:rPr lang="hu-HU" sz="2400" dirty="0" smtClean="0">
                <a:solidFill>
                  <a:srgbClr val="002060"/>
                </a:solidFill>
                <a:latin typeface="+mj-lt"/>
                <a:ea typeface="FoglihtenNo01" pitchFamily="50" charset="-18"/>
                <a:sym typeface="Symbol" pitchFamily="18" charset="2"/>
              </a:rPr>
              <a:t> (amelynek egyes komponenseire lehet hivatkozni a specifikációban </a:t>
            </a:r>
            <a:r>
              <a:rPr lang="hu-HU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FoglihtenNo01" pitchFamily="50" charset="-18"/>
                <a:sym typeface="Symbol" pitchFamily="18" charset="2"/>
              </a:rPr>
              <a:t>x</a:t>
            </a:r>
            <a:r>
              <a:rPr lang="hu-HU" sz="2400" dirty="0" smtClean="0">
                <a:solidFill>
                  <a:srgbClr val="002060"/>
                </a:solidFill>
                <a:latin typeface="+mj-lt"/>
                <a:ea typeface="FoglihtenNo01" pitchFamily="50" charset="-18"/>
                <a:sym typeface="Symbol" pitchFamily="18" charset="2"/>
              </a:rPr>
              <a:t>-szel, </a:t>
            </a:r>
            <a:r>
              <a:rPr lang="hu-HU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FoglihtenNo01" pitchFamily="50" charset="-18"/>
                <a:sym typeface="Symbol" pitchFamily="18" charset="2"/>
              </a:rPr>
              <a:t>y</a:t>
            </a:r>
            <a:r>
              <a:rPr lang="hu-HU" sz="2400" dirty="0" smtClean="0">
                <a:solidFill>
                  <a:srgbClr val="002060"/>
                </a:solidFill>
                <a:latin typeface="+mj-lt"/>
                <a:ea typeface="FoglihtenNo01" pitchFamily="50" charset="-18"/>
                <a:sym typeface="Symbol" pitchFamily="18" charset="2"/>
              </a:rPr>
              <a:t>-nal, </a:t>
            </a:r>
            <a:r>
              <a:rPr lang="hu-HU" sz="24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FoglihtenNo01" pitchFamily="50" charset="-18"/>
                <a:sym typeface="Symbol" pitchFamily="18" charset="2"/>
              </a:rPr>
              <a:t>z</a:t>
            </a:r>
            <a:r>
              <a:rPr lang="hu-HU" sz="2400" dirty="0" err="1" smtClean="0">
                <a:solidFill>
                  <a:srgbClr val="002060"/>
                </a:solidFill>
                <a:latin typeface="+mj-lt"/>
                <a:ea typeface="FoglihtenNo01" pitchFamily="50" charset="-18"/>
                <a:sym typeface="Symbol" pitchFamily="18" charset="2"/>
              </a:rPr>
              <a:t>-vel</a:t>
            </a:r>
            <a:r>
              <a:rPr lang="hu-HU" sz="2400" dirty="0">
                <a:solidFill>
                  <a:srgbClr val="002060"/>
                </a:solidFill>
                <a:latin typeface="+mj-lt"/>
                <a:ea typeface="FoglihtenNo01" pitchFamily="50" charset="-18"/>
                <a:sym typeface="Symbol" pitchFamily="18" charset="2"/>
              </a:rPr>
              <a:t>)</a:t>
            </a:r>
            <a:endParaRPr lang="hu-HU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Arial" charset="0"/>
              <a:sym typeface="Symbol" pitchFamily="18" charset="2"/>
            </a:endParaRPr>
          </a:p>
          <a:p>
            <a:pPr>
              <a:lnSpc>
                <a:spcPct val="90000"/>
              </a:lnSpc>
              <a:defRPr/>
            </a:pPr>
            <a:r>
              <a:rPr lang="hu-HU" sz="2800" b="1" dirty="0" smtClean="0">
                <a:cs typeface="Arial" charset="0"/>
                <a:sym typeface="Symbol" pitchFamily="18" charset="2"/>
              </a:rPr>
              <a:t>Kimenet</a:t>
            </a:r>
            <a:r>
              <a:rPr lang="hu-HU" sz="2800" dirty="0" smtClean="0">
                <a:cs typeface="Arial" charset="0"/>
                <a:sym typeface="Symbol" pitchFamily="18" charset="2"/>
              </a:rPr>
              <a:t>: lehet</a:t>
            </a:r>
            <a:r>
              <a:rPr lang="hu-HU" sz="2800" dirty="0" smtClean="0">
                <a:solidFill>
                  <a:srgbClr val="002060"/>
                </a:solidFill>
                <a:sym typeface="Symbol" pitchFamily="18" charset="2"/>
              </a:rPr>
              <a:t></a:t>
            </a:r>
            <a:r>
              <a:rPr lang="hu-HU" sz="2800" dirty="0" smtClean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L</a:t>
            </a:r>
            <a:r>
              <a:rPr lang="hu-HU" dirty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/>
            </a:r>
            <a:br>
              <a:rPr lang="hu-HU" dirty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</a:br>
            <a:r>
              <a:rPr lang="hu-HU" sz="2400" dirty="0">
                <a:solidFill>
                  <a:srgbClr val="002060"/>
                </a:solidFill>
                <a:ea typeface="FoglihtenNo01" pitchFamily="50" charset="-18"/>
                <a:sym typeface="Symbol" pitchFamily="18" charset="2"/>
              </a:rPr>
              <a:t>a függvény </a:t>
            </a:r>
            <a:r>
              <a:rPr lang="hu-HU" sz="2400" dirty="0" smtClean="0">
                <a:solidFill>
                  <a:srgbClr val="002060"/>
                </a:solidFill>
                <a:ea typeface="FoglihtenNo01" pitchFamily="50" charset="-18"/>
                <a:sym typeface="Symbol" pitchFamily="18" charset="2"/>
              </a:rPr>
              <a:t>értékkészlete: </a:t>
            </a:r>
            <a:r>
              <a:rPr lang="hu-HU" sz="2400" dirty="0" smtClean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L </a:t>
            </a:r>
            <a:r>
              <a:rPr lang="hu-HU" sz="2400" dirty="0" smtClean="0">
                <a:solidFill>
                  <a:srgbClr val="002060"/>
                </a:solidFill>
                <a:ea typeface="FoglihtenNo01" pitchFamily="50" charset="-18"/>
                <a:sym typeface="Symbol" pitchFamily="18" charset="2"/>
              </a:rPr>
              <a:t>(amelyre </a:t>
            </a:r>
            <a:r>
              <a:rPr lang="hu-HU" sz="2400" dirty="0" err="1" smtClean="0">
                <a:solidFill>
                  <a:srgbClr val="002060"/>
                </a:solidFill>
                <a:ea typeface="FoglihtenNo01" pitchFamily="50" charset="-18"/>
                <a:sym typeface="Symbol" pitchFamily="18" charset="2"/>
              </a:rPr>
              <a:t>hivatkozha-tunk</a:t>
            </a:r>
            <a:r>
              <a:rPr lang="hu-HU" sz="2400" dirty="0" smtClean="0">
                <a:solidFill>
                  <a:srgbClr val="002060"/>
                </a:solidFill>
                <a:ea typeface="FoglihtenNo01" pitchFamily="50" charset="-18"/>
                <a:sym typeface="Symbol" pitchFamily="18" charset="2"/>
              </a:rPr>
              <a:t> a specifikációban </a:t>
            </a:r>
            <a:r>
              <a:rPr lang="hu-HU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oglihtenNo01" pitchFamily="50" charset="-18"/>
                <a:sym typeface="Symbol" pitchFamily="18" charset="2"/>
              </a:rPr>
              <a:t>lehet</a:t>
            </a:r>
            <a:r>
              <a:rPr lang="hu-HU" sz="2400" dirty="0" smtClean="0">
                <a:solidFill>
                  <a:srgbClr val="002060"/>
                </a:solidFill>
                <a:ea typeface="FoglihtenNo01" pitchFamily="50" charset="-18"/>
                <a:sym typeface="Symbol" pitchFamily="18" charset="2"/>
              </a:rPr>
              <a:t>-tel</a:t>
            </a:r>
            <a:r>
              <a:rPr lang="hu-HU" sz="2400" dirty="0">
                <a:solidFill>
                  <a:srgbClr val="002060"/>
                </a:solidFill>
                <a:ea typeface="FoglihtenNo01" pitchFamily="50" charset="-18"/>
                <a:sym typeface="Symbol" pitchFamily="18" charset="2"/>
              </a:rPr>
              <a:t>)</a:t>
            </a:r>
            <a:endParaRPr lang="hu-HU" sz="2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Imprint MT Shadow" pitchFamily="82" charset="0"/>
              <a:ea typeface="FoglihtenNo01" pitchFamily="50" charset="-18"/>
              <a:cs typeface="Arial" charset="0"/>
              <a:sym typeface="Symbol" pitchFamily="18" charset="2"/>
            </a:endParaRPr>
          </a:p>
          <a:p>
            <a:pPr>
              <a:lnSpc>
                <a:spcPct val="90000"/>
              </a:lnSpc>
              <a:defRPr/>
            </a:pPr>
            <a:r>
              <a:rPr lang="hu-HU" sz="2800" b="1" dirty="0" smtClean="0">
                <a:cs typeface="Arial" charset="0"/>
                <a:sym typeface="Symbol" pitchFamily="18" charset="2"/>
              </a:rPr>
              <a:t>El</a:t>
            </a:r>
            <a:r>
              <a:rPr lang="hu-HU" sz="2800" b="1" dirty="0" smtClean="0">
                <a:sym typeface="Symbol" pitchFamily="18" charset="2"/>
              </a:rPr>
              <a:t>ő</a:t>
            </a:r>
            <a:r>
              <a:rPr lang="hu-HU" sz="2800" b="1" dirty="0" smtClean="0">
                <a:cs typeface="Arial" charset="0"/>
                <a:sym typeface="Symbol" pitchFamily="18" charset="2"/>
              </a:rPr>
              <a:t>feltétel</a:t>
            </a:r>
            <a:r>
              <a:rPr lang="hu-HU" sz="2800" dirty="0" smtClean="0">
                <a:cs typeface="Arial" charset="0"/>
                <a:sym typeface="Symbol" pitchFamily="18" charset="2"/>
              </a:rPr>
              <a:t>: x</a:t>
            </a:r>
            <a:r>
              <a:rPr lang="hu-HU" sz="2800" dirty="0" smtClean="0">
                <a:solidFill>
                  <a:srgbClr val="0000FF"/>
                </a:solidFill>
                <a:cs typeface="Arial" charset="0"/>
                <a:sym typeface="Symbol" pitchFamily="18" charset="2"/>
              </a:rPr>
              <a:t>&gt;</a:t>
            </a:r>
            <a:r>
              <a:rPr lang="hu-HU" sz="2800" dirty="0" smtClean="0">
                <a:cs typeface="Arial" charset="0"/>
                <a:sym typeface="Symbol" pitchFamily="18" charset="2"/>
              </a:rPr>
              <a:t>0 </a:t>
            </a:r>
            <a:r>
              <a:rPr lang="hu-HU" sz="2800" b="1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és</a:t>
            </a:r>
            <a:r>
              <a:rPr lang="hu-HU" sz="2800" dirty="0" smtClean="0">
                <a:cs typeface="Arial" charset="0"/>
                <a:sym typeface="Symbol" pitchFamily="18" charset="2"/>
              </a:rPr>
              <a:t> y</a:t>
            </a:r>
            <a:r>
              <a:rPr lang="hu-HU" sz="2800" dirty="0" smtClean="0">
                <a:solidFill>
                  <a:srgbClr val="0000FF"/>
                </a:solidFill>
                <a:cs typeface="Arial" charset="0"/>
                <a:sym typeface="Symbol" pitchFamily="18" charset="2"/>
              </a:rPr>
              <a:t>&gt;</a:t>
            </a:r>
            <a:r>
              <a:rPr lang="hu-HU" sz="2800" dirty="0" smtClean="0">
                <a:cs typeface="Arial" charset="0"/>
                <a:sym typeface="Symbol" pitchFamily="18" charset="2"/>
              </a:rPr>
              <a:t>0 </a:t>
            </a:r>
            <a:r>
              <a:rPr lang="hu-HU" sz="2800" b="1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és</a:t>
            </a:r>
            <a:r>
              <a:rPr lang="hu-HU" sz="2800" dirty="0" smtClean="0">
                <a:cs typeface="Arial" charset="0"/>
                <a:sym typeface="Symbol" pitchFamily="18" charset="2"/>
              </a:rPr>
              <a:t> z</a:t>
            </a:r>
            <a:r>
              <a:rPr lang="hu-HU" sz="2800" dirty="0" smtClean="0">
                <a:solidFill>
                  <a:srgbClr val="0000FF"/>
                </a:solidFill>
                <a:cs typeface="Arial" charset="0"/>
                <a:sym typeface="Symbol" pitchFamily="18" charset="2"/>
              </a:rPr>
              <a:t>&gt;</a:t>
            </a:r>
            <a:r>
              <a:rPr lang="hu-HU" sz="2800" dirty="0" smtClean="0">
                <a:cs typeface="Arial" charset="0"/>
                <a:sym typeface="Symbol" pitchFamily="18" charset="2"/>
              </a:rPr>
              <a:t>0</a:t>
            </a:r>
            <a:r>
              <a:rPr lang="hu-HU" dirty="0" smtClean="0">
                <a:cs typeface="Arial" charset="0"/>
                <a:sym typeface="Symbol" pitchFamily="18" charset="2"/>
              </a:rPr>
              <a:t/>
            </a:r>
            <a:br>
              <a:rPr lang="hu-HU" dirty="0" smtClean="0">
                <a:cs typeface="Arial" charset="0"/>
                <a:sym typeface="Symbol" pitchFamily="18" charset="2"/>
              </a:rPr>
            </a:br>
            <a:r>
              <a:rPr lang="hu-HU" sz="2400" dirty="0">
                <a:solidFill>
                  <a:srgbClr val="002060"/>
                </a:solidFill>
                <a:ea typeface="FoglihtenNo01" pitchFamily="50" charset="-18"/>
                <a:sym typeface="Symbol" pitchFamily="18" charset="2"/>
              </a:rPr>
              <a:t>a függvény </a:t>
            </a:r>
            <a:r>
              <a:rPr lang="hu-HU" sz="2400" dirty="0" smtClean="0">
                <a:solidFill>
                  <a:srgbClr val="002060"/>
                </a:solidFill>
                <a:ea typeface="FoglihtenNo01" pitchFamily="50" charset="-18"/>
                <a:sym typeface="Symbol" pitchFamily="18" charset="2"/>
              </a:rPr>
              <a:t>értelmezési tartományának (</a:t>
            </a:r>
            <a:r>
              <a:rPr lang="hu-HU" sz="2400" dirty="0" smtClean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R</a:t>
            </a:r>
            <a:r>
              <a:rPr lang="hu-HU" sz="2400" baseline="30000" dirty="0" smtClean="0">
                <a:solidFill>
                  <a:srgbClr val="002060"/>
                </a:solidFill>
                <a:ea typeface="FoglihtenNo01" pitchFamily="50" charset="-18"/>
                <a:sym typeface="Symbol" pitchFamily="18" charset="2"/>
              </a:rPr>
              <a:t>3</a:t>
            </a:r>
            <a:r>
              <a:rPr lang="hu-HU" sz="2400" dirty="0" smtClean="0">
                <a:solidFill>
                  <a:srgbClr val="002060"/>
                </a:solidFill>
                <a:ea typeface="FoglihtenNo01" pitchFamily="50" charset="-18"/>
                <a:sym typeface="Symbol" pitchFamily="18" charset="2"/>
              </a:rPr>
              <a:t>) </a:t>
            </a:r>
            <a:r>
              <a:rPr lang="hu-HU" sz="2400" dirty="0" err="1" smtClean="0">
                <a:solidFill>
                  <a:srgbClr val="002060"/>
                </a:solidFill>
                <a:ea typeface="FoglihtenNo01" pitchFamily="50" charset="-18"/>
                <a:sym typeface="Symbol" pitchFamily="18" charset="2"/>
              </a:rPr>
              <a:t>szű-kítése</a:t>
            </a:r>
            <a:r>
              <a:rPr lang="hu-HU" sz="2400" dirty="0" smtClean="0">
                <a:solidFill>
                  <a:srgbClr val="002060"/>
                </a:solidFill>
                <a:ea typeface="FoglihtenNo01" pitchFamily="50" charset="-18"/>
                <a:sym typeface="Symbol" pitchFamily="18" charset="2"/>
              </a:rPr>
              <a:t> (</a:t>
            </a:r>
            <a:r>
              <a:rPr lang="hu-HU" sz="2400" dirty="0" smtClean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R</a:t>
            </a:r>
            <a:r>
              <a:rPr lang="hu-HU" sz="2400" baseline="-25000" dirty="0" smtClean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+</a:t>
            </a:r>
            <a:r>
              <a:rPr lang="hu-HU" sz="2400" baseline="30000" dirty="0" smtClean="0">
                <a:solidFill>
                  <a:srgbClr val="002060"/>
                </a:solidFill>
                <a:ea typeface="FoglihtenNo01" pitchFamily="50" charset="-18"/>
                <a:sym typeface="Symbol" pitchFamily="18" charset="2"/>
              </a:rPr>
              <a:t>3</a:t>
            </a:r>
            <a:r>
              <a:rPr lang="hu-HU" sz="2400" dirty="0" smtClean="0">
                <a:solidFill>
                  <a:srgbClr val="002060"/>
                </a:solidFill>
                <a:ea typeface="FoglihtenNo01" pitchFamily="50" charset="-18"/>
                <a:sym typeface="Symbol" pitchFamily="18" charset="2"/>
              </a:rPr>
              <a:t> )</a:t>
            </a:r>
            <a:endParaRPr lang="hu-HU" sz="2400" dirty="0" smtClean="0">
              <a:cs typeface="Arial" charset="0"/>
              <a:sym typeface="Symbol" pitchFamily="18" charset="2"/>
            </a:endParaRPr>
          </a:p>
          <a:p>
            <a:pPr>
              <a:lnSpc>
                <a:spcPct val="90000"/>
              </a:lnSpc>
              <a:defRPr/>
            </a:pPr>
            <a:r>
              <a:rPr lang="hu-HU" sz="2800" b="1" dirty="0" smtClean="0">
                <a:cs typeface="Arial" charset="0"/>
                <a:sym typeface="Symbol" pitchFamily="18" charset="2"/>
              </a:rPr>
              <a:t>Utófeltétel</a:t>
            </a:r>
            <a:r>
              <a:rPr lang="hu-HU" sz="2800" dirty="0" smtClean="0">
                <a:cs typeface="Arial" charset="0"/>
                <a:sym typeface="Symbol" pitchFamily="18" charset="2"/>
              </a:rPr>
              <a:t>: lehet</a:t>
            </a:r>
            <a:r>
              <a:rPr lang="hu-HU" sz="2800" b="1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=</a:t>
            </a:r>
            <a:r>
              <a:rPr lang="hu-HU" sz="2800" dirty="0" smtClean="0">
                <a:cs typeface="Arial" charset="0"/>
                <a:sym typeface="Symbol" pitchFamily="18" charset="2"/>
              </a:rPr>
              <a:t>(</a:t>
            </a:r>
            <a:r>
              <a:rPr lang="hu-HU" sz="2800" dirty="0" smtClean="0">
                <a:sym typeface="Symbol" pitchFamily="18" charset="2"/>
              </a:rPr>
              <a:t>x</a:t>
            </a:r>
            <a:r>
              <a:rPr lang="hu-HU" sz="2800" baseline="30000" dirty="0" smtClean="0">
                <a:sym typeface="Symbol" pitchFamily="18" charset="2"/>
              </a:rPr>
              <a:t>2</a:t>
            </a:r>
            <a:r>
              <a:rPr lang="hu-HU" sz="2800" dirty="0" smtClean="0">
                <a:sym typeface="Symbol" pitchFamily="18" charset="2"/>
              </a:rPr>
              <a:t>+y</a:t>
            </a:r>
            <a:r>
              <a:rPr lang="hu-HU" sz="2800" baseline="30000" dirty="0" smtClean="0">
                <a:sym typeface="Symbol" pitchFamily="18" charset="2"/>
              </a:rPr>
              <a:t>2</a:t>
            </a:r>
            <a: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  <a:t>=</a:t>
            </a:r>
            <a:r>
              <a:rPr lang="hu-HU" sz="2800" dirty="0" smtClean="0">
                <a:sym typeface="Symbol" pitchFamily="18" charset="2"/>
              </a:rPr>
              <a:t>z</a:t>
            </a:r>
            <a:r>
              <a:rPr lang="hu-HU" sz="2800" baseline="30000" dirty="0" smtClean="0">
                <a:sym typeface="Symbol" pitchFamily="18" charset="2"/>
              </a:rPr>
              <a:t>2</a:t>
            </a:r>
            <a:r>
              <a:rPr lang="hu-HU" sz="2800" dirty="0" smtClean="0">
                <a:sym typeface="Symbol" pitchFamily="18" charset="2"/>
              </a:rPr>
              <a:t>)</a:t>
            </a:r>
            <a:r>
              <a:rPr lang="hu-HU" dirty="0" smtClean="0">
                <a:sym typeface="Symbol" pitchFamily="18" charset="2"/>
              </a:rPr>
              <a:t/>
            </a:r>
            <a:br>
              <a:rPr lang="hu-HU" dirty="0" smtClean="0">
                <a:sym typeface="Symbol" pitchFamily="18" charset="2"/>
              </a:rPr>
            </a:br>
            <a:r>
              <a:rPr lang="hu-HU" sz="2400" dirty="0" smtClean="0">
                <a:sym typeface="Symbol" pitchFamily="18" charset="2"/>
              </a:rPr>
              <a:t>mi igaz a végeredményre</a:t>
            </a:r>
            <a:endParaRPr lang="en-US" sz="2800" dirty="0" smtClean="0">
              <a:sym typeface="Symbol" pitchFamily="18" charset="2"/>
            </a:endParaRPr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/>
              <a:t>: Programozási alapismeretek 1.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BA17091D-3326-48F3-BD66-D975D5DD75E7}" type="datetime1">
              <a:rPr lang="hu-HU"/>
              <a:pPr>
                <a:defRPr/>
              </a:pPr>
              <a:t>2015.02.08.</a:t>
            </a:fld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4FFB40-FF99-40CD-9374-F39C3EFE2E5A}" type="slidenum">
              <a:rPr lang="hu-HU" smtClean="0"/>
              <a:pPr>
                <a:defRPr/>
              </a:pPr>
              <a:t>8</a:t>
            </a:fld>
            <a:r>
              <a:rPr lang="hu-HU" dirty="0" smtClean="0"/>
              <a:t>/34</a:t>
            </a:r>
            <a:endParaRPr lang="hu-HU" dirty="0"/>
          </a:p>
        </p:txBody>
      </p:sp>
      <p:sp>
        <p:nvSpPr>
          <p:cNvPr id="12" name="Lekerekített téglalap feliratnak 11"/>
          <p:cNvSpPr/>
          <p:nvPr/>
        </p:nvSpPr>
        <p:spPr bwMode="auto">
          <a:xfrm>
            <a:off x="6756573" y="1340768"/>
            <a:ext cx="2376264" cy="576064"/>
          </a:xfrm>
          <a:prstGeom prst="wedgeRoundRectCallout">
            <a:avLst>
              <a:gd name="adj1" fmla="val -149593"/>
              <a:gd name="adj2" fmla="val 72374"/>
              <a:gd name="adj3" fmla="val 16667"/>
            </a:avLst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Független változók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Lekerekített téglalap feliratnak 12"/>
          <p:cNvSpPr/>
          <p:nvPr/>
        </p:nvSpPr>
        <p:spPr bwMode="auto">
          <a:xfrm>
            <a:off x="6770340" y="2934469"/>
            <a:ext cx="2376264" cy="576064"/>
          </a:xfrm>
          <a:prstGeom prst="wedgeRoundRectCallout">
            <a:avLst>
              <a:gd name="adj1" fmla="val -148391"/>
              <a:gd name="adj2" fmla="val 47572"/>
              <a:gd name="adj3" fmla="val 16667"/>
            </a:avLst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Függő változó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62254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Példa: </a:t>
            </a:r>
            <a:r>
              <a:rPr lang="hu-HU" sz="3200" smtClean="0"/>
              <a:t>háromszög</a:t>
            </a:r>
            <a:br>
              <a:rPr lang="hu-HU" sz="3200" smtClean="0"/>
            </a:br>
            <a:r>
              <a:rPr lang="hu-HU" sz="2400" smtClean="0"/>
              <a:t>(algoritmus)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343150" y="1341438"/>
            <a:ext cx="6621463" cy="51831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hu-HU" b="1" dirty="0" smtClean="0"/>
              <a:t>Algoritmus</a:t>
            </a:r>
            <a:r>
              <a:rPr lang="hu-HU" sz="2800" dirty="0" smtClean="0"/>
              <a:t>: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800" dirty="0" smtClean="0"/>
              <a:t>A programunk 4 fő részből áll:</a:t>
            </a:r>
            <a:br>
              <a:rPr lang="hu-HU" sz="2800" dirty="0" smtClean="0"/>
            </a:br>
            <a:r>
              <a:rPr lang="hu-HU" sz="2800" dirty="0" smtClean="0"/>
              <a:t>az adatok </a:t>
            </a:r>
            <a:r>
              <a:rPr lang="hu-HU" sz="2800" dirty="0" smtClean="0">
                <a:solidFill>
                  <a:srgbClr val="0000FF"/>
                </a:solidFill>
              </a:rPr>
              <a:t>deklarálás</a:t>
            </a:r>
            <a:r>
              <a:rPr lang="hu-HU" sz="2800" dirty="0" smtClean="0"/>
              <a:t>a, </a:t>
            </a:r>
            <a:r>
              <a:rPr lang="hu-HU" sz="2800" dirty="0" smtClean="0">
                <a:solidFill>
                  <a:srgbClr val="FF0000"/>
                </a:solidFill>
              </a:rPr>
              <a:t>beolvasás</a:t>
            </a:r>
            <a:r>
              <a:rPr lang="hu-HU" sz="2800" dirty="0" smtClean="0"/>
              <a:t>a, az </a:t>
            </a:r>
            <a:br>
              <a:rPr lang="hu-HU" sz="2800" dirty="0" smtClean="0"/>
            </a:br>
            <a:r>
              <a:rPr lang="hu-HU" sz="2800" dirty="0" smtClean="0"/>
              <a:t>eredmény </a:t>
            </a:r>
            <a:r>
              <a:rPr lang="hu-HU" sz="2800" dirty="0" smtClean="0">
                <a:solidFill>
                  <a:srgbClr val="FF0000"/>
                </a:solidFill>
              </a:rPr>
              <a:t>kiszámítás</a:t>
            </a:r>
            <a:r>
              <a:rPr lang="hu-HU" sz="2800" dirty="0" smtClean="0"/>
              <a:t>a, az eredmény </a:t>
            </a:r>
            <a:br>
              <a:rPr lang="hu-HU" sz="2800" dirty="0" smtClean="0"/>
            </a:br>
            <a:r>
              <a:rPr lang="hu-HU" sz="2800" dirty="0" smtClean="0">
                <a:solidFill>
                  <a:srgbClr val="FF0000"/>
                </a:solidFill>
              </a:rPr>
              <a:t>kiírás</a:t>
            </a:r>
            <a:r>
              <a:rPr lang="hu-HU" sz="2800" dirty="0" smtClean="0"/>
              <a:t>a: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hu-HU" sz="28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hu-HU" sz="2800" dirty="0" smtClean="0"/>
          </a:p>
          <a:p>
            <a:pPr marL="0" indent="12700">
              <a:lnSpc>
                <a:spcPct val="90000"/>
              </a:lnSpc>
              <a:spcBef>
                <a:spcPts val="3600"/>
              </a:spcBef>
              <a:buFont typeface="Wingdings" pitchFamily="2" charset="2"/>
              <a:buNone/>
            </a:pP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 smtClean="0"/>
              <a:t>A </a:t>
            </a:r>
            <a:r>
              <a:rPr lang="hu-HU" sz="2800" dirty="0" smtClean="0">
                <a:solidFill>
                  <a:srgbClr val="0000FF"/>
                </a:solidFill>
              </a:rPr>
              <a:t>deklaráció</a:t>
            </a:r>
            <a:r>
              <a:rPr lang="hu-HU" sz="2800" dirty="0" smtClean="0"/>
              <a:t>t, az „elemi” utasításokat egy-egy „dobozba” írjuk.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400" dirty="0" smtClean="0"/>
              <a:t>Később a be- és kimenetet nem algoritmizáljuk!</a:t>
            </a:r>
            <a:endParaRPr lang="hu-HU" sz="2400" i="1" dirty="0" smtClean="0"/>
          </a:p>
        </p:txBody>
      </p:sp>
      <p:graphicFrame>
        <p:nvGraphicFramePr>
          <p:cNvPr id="102428" name="Group 28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923091122"/>
              </p:ext>
            </p:extLst>
          </p:nvPr>
        </p:nvGraphicFramePr>
        <p:xfrm>
          <a:off x="2924175" y="3497263"/>
          <a:ext cx="4535488" cy="1871663"/>
        </p:xfrm>
        <a:graphic>
          <a:graphicData uri="http://schemas.openxmlformats.org/drawingml/2006/table">
            <a:tbl>
              <a:tblPr/>
              <a:tblGrid>
                <a:gridCol w="4535488"/>
              </a:tblGrid>
              <a:tr h="6477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Be: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x,y,z  </a:t>
                      </a:r>
                      <a:r>
                        <a:rPr kumimoji="0" lang="hu-H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[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x&gt;0 és y&gt;0 és z&gt;0</a:t>
                      </a:r>
                      <a:r>
                        <a:rPr kumimoji="0" lang="hu-H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lehet</a:t>
                      </a:r>
                      <a:r>
                        <a:rPr kumimoji="0" lang="hu-HU" sz="3600" b="1" i="0" u="none" strike="noStrike" cap="none" normalizeH="0" baseline="1000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:</a:t>
                      </a:r>
                      <a:r>
                        <a:rPr kumimoji="0" lang="hu-H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=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(x</a:t>
                      </a:r>
                      <a:r>
                        <a:rPr kumimoji="0" lang="hu-HU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+y</a:t>
                      </a:r>
                      <a:r>
                        <a:rPr kumimoji="0" lang="hu-HU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r>
                        <a:rPr kumimoji="0" lang="hu-H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=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z</a:t>
                      </a:r>
                      <a:r>
                        <a:rPr kumimoji="0" lang="hu-HU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Ki: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lehet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Élőláb helye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/>
              <a:t>: Programozási alapismeretek 1.</a:t>
            </a:r>
          </a:p>
        </p:txBody>
      </p:sp>
      <p:sp>
        <p:nvSpPr>
          <p:cNvPr id="10" name="Dátum helye 9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76BE203F-E02B-4D45-9807-9C14ABDBFD93}" type="datetime1">
              <a:rPr lang="hu-HU"/>
              <a:pPr>
                <a:defRPr/>
              </a:pPr>
              <a:t>2015.02.08.</a:t>
            </a:fld>
            <a:endParaRPr lang="hu-HU"/>
          </a:p>
        </p:txBody>
      </p:sp>
      <p:sp>
        <p:nvSpPr>
          <p:cNvPr id="11" name="Dia számának helye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80208C-0015-48FB-9C25-1F052B65ECE2}" type="slidenum">
              <a:rPr lang="hu-HU" smtClean="0"/>
              <a:pPr>
                <a:defRPr/>
              </a:pPr>
              <a:t>9</a:t>
            </a:fld>
            <a:r>
              <a:rPr lang="hu-HU" dirty="0" smtClean="0"/>
              <a:t>/34</a:t>
            </a:r>
            <a:endParaRPr lang="hu-HU" dirty="0"/>
          </a:p>
        </p:txBody>
      </p:sp>
      <p:sp>
        <p:nvSpPr>
          <p:cNvPr id="11281" name="Szövegdoboz 11"/>
          <p:cNvSpPr txBox="1">
            <a:spLocks noChangeArrowheads="1"/>
          </p:cNvSpPr>
          <p:nvPr/>
        </p:nvSpPr>
        <p:spPr bwMode="auto">
          <a:xfrm>
            <a:off x="7451725" y="3144838"/>
            <a:ext cx="1665288" cy="92392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b="1">
                <a:solidFill>
                  <a:srgbClr val="0000FF"/>
                </a:solidFill>
              </a:rPr>
              <a:t>Változó</a:t>
            </a:r>
            <a:r>
              <a:rPr lang="hu-HU">
                <a:solidFill>
                  <a:srgbClr val="0000FF"/>
                </a:solidFill>
              </a:rPr>
              <a:t> </a:t>
            </a:r>
            <a:br>
              <a:rPr lang="hu-HU">
                <a:solidFill>
                  <a:srgbClr val="0000FF"/>
                </a:solidFill>
              </a:rPr>
            </a:br>
            <a:r>
              <a:rPr lang="hu-HU">
                <a:solidFill>
                  <a:srgbClr val="0000FF"/>
                </a:solidFill>
              </a:rPr>
              <a:t>   x,y,z</a:t>
            </a:r>
            <a:r>
              <a:rPr lang="hu-HU" b="1">
                <a:solidFill>
                  <a:srgbClr val="0000FF"/>
                </a:solidFill>
              </a:rPr>
              <a:t>:Valós</a:t>
            </a:r>
            <a:br>
              <a:rPr lang="hu-HU" b="1">
                <a:solidFill>
                  <a:srgbClr val="0000FF"/>
                </a:solidFill>
              </a:rPr>
            </a:br>
            <a:r>
              <a:rPr lang="hu-HU">
                <a:solidFill>
                  <a:srgbClr val="0000FF"/>
                </a:solidFill>
              </a:rPr>
              <a:t>   lehet</a:t>
            </a:r>
            <a:r>
              <a:rPr lang="hu-HU" b="1">
                <a:solidFill>
                  <a:srgbClr val="0000FF"/>
                </a:solidFill>
              </a:rPr>
              <a:t>:Logikai </a:t>
            </a:r>
          </a:p>
        </p:txBody>
      </p:sp>
      <p:pic>
        <p:nvPicPr>
          <p:cNvPr id="11282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636912"/>
            <a:ext cx="2406650" cy="1173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ekerekített téglalap feliratnak 11"/>
          <p:cNvSpPr/>
          <p:nvPr/>
        </p:nvSpPr>
        <p:spPr bwMode="auto">
          <a:xfrm>
            <a:off x="5724128" y="1124744"/>
            <a:ext cx="3384376" cy="648072"/>
          </a:xfrm>
          <a:prstGeom prst="wedgeRoundRectCallout">
            <a:avLst>
              <a:gd name="adj1" fmla="val 31183"/>
              <a:gd name="adj2" fmla="val 323700"/>
              <a:gd name="adj3" fmla="val 16667"/>
            </a:avLst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Valós</a:t>
            </a:r>
            <a:r>
              <a:rPr kumimoji="0" 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: </a:t>
            </a:r>
            <a:r>
              <a:rPr kumimoji="0" 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Valós</a:t>
            </a:r>
            <a:r>
              <a:rPr kumimoji="0" lang="hu-HU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 számo</a:t>
            </a:r>
            <a:r>
              <a:rPr kumimoji="0" 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k </a:t>
            </a:r>
            <a:r>
              <a:rPr kumimoji="0" lang="hu-H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típus</a:t>
            </a:r>
            <a:r>
              <a:rPr kumimoji="0" 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a</a:t>
            </a:r>
            <a:br>
              <a:rPr kumimoji="0" 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</a:br>
            <a:r>
              <a:rPr kumimoji="0" lang="hu-H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Logikai</a:t>
            </a:r>
            <a:r>
              <a:rPr kumimoji="0" 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: </a:t>
            </a:r>
            <a:r>
              <a:rPr kumimoji="0" lang="hu-H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Logikai</a:t>
            </a:r>
            <a:r>
              <a:rPr kumimoji="0" 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 értékek </a:t>
            </a:r>
            <a:r>
              <a:rPr kumimoji="0" lang="hu-H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típus</a:t>
            </a:r>
            <a:r>
              <a:rPr kumimoji="0" 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a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cxnSp>
        <p:nvCxnSpPr>
          <p:cNvPr id="3" name="Egyenes összekötő nyíllal 2"/>
          <p:cNvCxnSpPr/>
          <p:nvPr/>
        </p:nvCxnSpPr>
        <p:spPr bwMode="auto">
          <a:xfrm>
            <a:off x="1720255" y="2996952"/>
            <a:ext cx="5731470" cy="386804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3" name="Egyenes összekötő nyíllal 12"/>
          <p:cNvCxnSpPr/>
          <p:nvPr/>
        </p:nvCxnSpPr>
        <p:spPr bwMode="auto">
          <a:xfrm>
            <a:off x="1720255" y="3223493"/>
            <a:ext cx="5724636" cy="160263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5" name="Egyenes összekötő nyíllal 14"/>
          <p:cNvCxnSpPr/>
          <p:nvPr/>
        </p:nvCxnSpPr>
        <p:spPr bwMode="auto">
          <a:xfrm>
            <a:off x="2565301" y="3501008"/>
            <a:ext cx="1913954" cy="21602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2_Montázs">
  <a:themeElements>
    <a:clrScheme name="2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2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00"/>
          </a:buClr>
          <a:buSzPct val="70000"/>
          <a:buFont typeface="Wingdings" pitchFamily="2" charset="2"/>
          <a:buChar char="Ø"/>
          <a:tabLst/>
          <a:defRPr kumimoji="0" lang="hu-H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00"/>
          </a:buClr>
          <a:buSzPct val="70000"/>
          <a:buFont typeface="Wingdings" pitchFamily="2" charset="2"/>
          <a:buChar char="Ø"/>
          <a:tabLst/>
          <a:defRPr kumimoji="0" lang="hu-H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2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Montázs">
  <a:themeElements>
    <a:clrScheme name="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5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00"/>
          </a:buClr>
          <a:buSzPct val="70000"/>
          <a:buFont typeface="Wingdings" pitchFamily="2" charset="2"/>
          <a:buChar char="Ø"/>
          <a:tabLst/>
          <a:defRPr kumimoji="0" lang="hu-H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00"/>
          </a:buClr>
          <a:buSzPct val="70000"/>
          <a:buFont typeface="Wingdings" pitchFamily="2" charset="2"/>
          <a:buChar char="Ø"/>
          <a:tabLst/>
          <a:defRPr kumimoji="0" lang="hu-H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Proposal</Template>
  <TotalTime>4183</TotalTime>
  <Words>1514</Words>
  <Application>Microsoft Office PowerPoint</Application>
  <PresentationFormat>Diavetítés a képernyőre (4:3 oldalarány)</PresentationFormat>
  <Paragraphs>520</Paragraphs>
  <Slides>34</Slides>
  <Notes>34</Notes>
  <HiddenSlides>0</HiddenSlides>
  <MMClips>0</MMClips>
  <ScaleCrop>false</ScaleCrop>
  <HeadingPairs>
    <vt:vector size="6" baseType="variant">
      <vt:variant>
        <vt:lpstr>Téma</vt:lpstr>
      </vt:variant>
      <vt:variant>
        <vt:i4>2</vt:i4>
      </vt:variant>
      <vt:variant>
        <vt:lpstr>Beágyazott OLE kiszolgálók</vt:lpstr>
      </vt:variant>
      <vt:variant>
        <vt:i4>2</vt:i4>
      </vt:variant>
      <vt:variant>
        <vt:lpstr>Diacímek</vt:lpstr>
      </vt:variant>
      <vt:variant>
        <vt:i4>34</vt:i4>
      </vt:variant>
    </vt:vector>
  </HeadingPairs>
  <TitlesOfParts>
    <vt:vector size="38" baseType="lpstr">
      <vt:lpstr>2_Montázs</vt:lpstr>
      <vt:lpstr>5_Montázs</vt:lpstr>
      <vt:lpstr>Equation</vt:lpstr>
      <vt:lpstr>Egyenlet</vt:lpstr>
      <vt:lpstr>Programozási alapismeretek  1. előadás</vt:lpstr>
      <vt:lpstr>PowerPoint bemutató</vt:lpstr>
      <vt:lpstr>A programkészítés folyamata</vt:lpstr>
      <vt:lpstr>A specifikáció fogalma</vt:lpstr>
      <vt:lpstr>A specifikáció fogalma</vt:lpstr>
      <vt:lpstr>Az algoritmus fogalma</vt:lpstr>
      <vt:lpstr>Példa: háromszög (specifikáció)</vt:lpstr>
      <vt:lpstr>Példa: háromszög (specifikáció)</vt:lpstr>
      <vt:lpstr>Példa: háromszög (algoritmus)</vt:lpstr>
      <vt:lpstr>Példa: háromszög (algoritmus)</vt:lpstr>
      <vt:lpstr>Példa: másodfokú egyenlet (specifikáció) </vt:lpstr>
      <vt:lpstr>Példa: másodfokú egyenlet (specifikáció)</vt:lpstr>
      <vt:lpstr>Példa: másodfokú egyenlet (specifikáció)</vt:lpstr>
      <vt:lpstr>Példa: másodfokú egyenlet (specifikáció)</vt:lpstr>
      <vt:lpstr>Példa: másodfokú egyenlet (algoritmus)</vt:lpstr>
      <vt:lpstr>Példa: másodfokú egyenlet (algoritmus)</vt:lpstr>
      <vt:lpstr>Algoritmusleíró nyelvek</vt:lpstr>
      <vt:lpstr>Struktogram (és pszeudokód)</vt:lpstr>
      <vt:lpstr>Struktogram (és pszeudokód)</vt:lpstr>
      <vt:lpstr>Kódolás (fejlesztői környezet)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Company>ELTE 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alapok 1.</dc:title>
  <dc:creator>Szlávi, Péter - Zsakó, László</dc:creator>
  <cp:lastModifiedBy>Szlávi Péter</cp:lastModifiedBy>
  <cp:revision>390</cp:revision>
  <dcterms:created xsi:type="dcterms:W3CDTF">2005-10-16T14:08:29Z</dcterms:created>
  <dcterms:modified xsi:type="dcterms:W3CDTF">2015-02-08T14:37:00Z</dcterms:modified>
</cp:coreProperties>
</file>