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3" r:id="rId1"/>
    <p:sldMasterId id="2147483845" r:id="rId2"/>
    <p:sldMasterId id="2147483879" r:id="rId3"/>
  </p:sldMasterIdLst>
  <p:notesMasterIdLst>
    <p:notesMasterId r:id="rId40"/>
  </p:notesMasterIdLst>
  <p:handoutMasterIdLst>
    <p:handoutMasterId r:id="rId41"/>
  </p:handoutMasterIdLst>
  <p:sldIdLst>
    <p:sldId id="364" r:id="rId4"/>
    <p:sldId id="337" r:id="rId5"/>
    <p:sldId id="362" r:id="rId6"/>
    <p:sldId id="365" r:id="rId7"/>
    <p:sldId id="375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66" r:id="rId16"/>
    <p:sldId id="345" r:id="rId17"/>
    <p:sldId id="348" r:id="rId18"/>
    <p:sldId id="347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76" r:id="rId27"/>
    <p:sldId id="356" r:id="rId28"/>
    <p:sldId id="357" r:id="rId29"/>
    <p:sldId id="358" r:id="rId30"/>
    <p:sldId id="359" r:id="rId31"/>
    <p:sldId id="368" r:id="rId32"/>
    <p:sldId id="370" r:id="rId33"/>
    <p:sldId id="369" r:id="rId34"/>
    <p:sldId id="373" r:id="rId35"/>
    <p:sldId id="371" r:id="rId36"/>
    <p:sldId id="374" r:id="rId37"/>
    <p:sldId id="372" r:id="rId38"/>
    <p:sldId id="282" r:id="rId39"/>
  </p:sldIdLst>
  <p:sldSz cx="9144000" cy="6858000" type="screen4x3"/>
  <p:notesSz cx="6797675" cy="9926638"/>
  <p:custShowLst>
    <p:custShow name="Specifikáciobeli új fogalamak" id="0">
      <p:sldLst>
        <p:sld r:id="rId7"/>
      </p:sldLst>
    </p:custShow>
  </p:custShowLst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8000"/>
    <a:srgbClr val="663300"/>
    <a:srgbClr val="006600"/>
    <a:srgbClr val="969696"/>
    <a:srgbClr val="FFEAD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4249" autoAdjust="0"/>
  </p:normalViewPr>
  <p:slideViewPr>
    <p:cSldViewPr showGuides="1">
      <p:cViewPr varScale="1">
        <p:scale>
          <a:sx n="91" d="100"/>
          <a:sy n="91" d="100"/>
        </p:scale>
        <p:origin x="-5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howGuides="1">
      <p:cViewPr>
        <p:scale>
          <a:sx n="75" d="100"/>
          <a:sy n="75" d="100"/>
        </p:scale>
        <p:origin x="-2106" y="7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86F82FE1-B66C-4C06-AC4F-32CABDA42E29}" type="datetime1">
              <a:rPr lang="hu-HU"/>
              <a:pPr>
                <a:defRPr/>
              </a:pPr>
              <a:t>2015.04.27.</a:t>
            </a:fld>
            <a:r>
              <a:rPr lang="hu-HU"/>
              <a:t>2008/2009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Zsakó László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F11F343F-03F0-49D0-851D-75D8C9A764D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1871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/>
              <a:t>Programozási </a:t>
            </a:r>
            <a:r>
              <a:rPr lang="hu-HU" dirty="0" smtClean="0"/>
              <a:t>alapismeretek 11. előadás</a:t>
            </a:r>
            <a:endParaRPr lang="hu-HU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smtClean="0"/>
              <a:t>2012/2013</a:t>
            </a:r>
            <a:endParaRPr lang="hu-HU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4213" y="604838"/>
            <a:ext cx="5429250" cy="393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05338"/>
            <a:ext cx="5438775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 smtClean="0"/>
              <a:t>Mintaszöveg szerkesztése</a:t>
            </a:r>
          </a:p>
          <a:p>
            <a:pPr lvl="1"/>
            <a:r>
              <a:rPr lang="hu-HU" noProof="0" dirty="0" smtClean="0"/>
              <a:t>Második szint</a:t>
            </a:r>
          </a:p>
          <a:p>
            <a:pPr lvl="2"/>
            <a:r>
              <a:rPr lang="hu-HU" noProof="0" dirty="0" smtClean="0"/>
              <a:t>Harmadik szint</a:t>
            </a:r>
          </a:p>
          <a:p>
            <a:pPr lvl="3"/>
            <a:r>
              <a:rPr lang="hu-HU" noProof="0" dirty="0" smtClean="0"/>
              <a:t>Negyedik szint</a:t>
            </a:r>
          </a:p>
          <a:p>
            <a:pPr lvl="4"/>
            <a:r>
              <a:rPr lang="hu-HU" noProof="0" dirty="0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Szlávi-Zsakó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fld id="{398CEED4-F6CD-4CF9-A2CB-5BB649A66DD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2424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3789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E6E2E-2001-4E77-A3BA-D794ACAA565C}" type="slidenum">
              <a:rPr lang="hu-HU" smtClean="0"/>
              <a:pPr/>
              <a:t>1</a:t>
            </a:fld>
            <a:endParaRPr lang="hu-H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608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EA0EC-1E3D-4850-8C1E-83D0500C7601}" type="slidenum">
              <a:rPr lang="hu-HU" smtClean="0"/>
              <a:pPr/>
              <a:t>10</a:t>
            </a:fld>
            <a:endParaRPr lang="hu-H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710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… és az indexelések száma: 2*N*(N-1)/2 … 6*N*(N-1)/2</a:t>
            </a:r>
          </a:p>
          <a:p>
            <a:endParaRPr lang="hu-HU" dirty="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0E5C1-036E-47B8-A473-B04699C4324E}" type="slidenum">
              <a:rPr lang="hu-HU" smtClean="0"/>
              <a:pPr/>
              <a:t>11</a:t>
            </a:fld>
            <a:endParaRPr lang="hu-H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91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F4988-4027-4D66-BF9A-80C71C1DD927}" type="slidenum">
              <a:rPr lang="hu-HU" smtClean="0"/>
              <a:pPr/>
              <a:t>12</a:t>
            </a:fld>
            <a:endParaRPr lang="hu-H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81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Az előbbivel ekvivalens algoritmus</a:t>
            </a:r>
            <a:r>
              <a:rPr lang="hu-HU" baseline="0" dirty="0" smtClean="0"/>
              <a:t> csak éppen </a:t>
            </a:r>
            <a:r>
              <a:rPr lang="hu-HU" baseline="0" dirty="0" err="1" smtClean="0"/>
              <a:t>amíg-os</a:t>
            </a:r>
            <a:r>
              <a:rPr lang="hu-HU" baseline="0" dirty="0" smtClean="0"/>
              <a:t> ciklussal kifejezve. Az átalakítás első lépéséhez lesz szükséges.</a:t>
            </a:r>
            <a:endParaRPr lang="hu-HU" dirty="0" smtClean="0"/>
          </a:p>
          <a:p>
            <a:endParaRPr lang="hu-HU" dirty="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F49EE-77A9-43D2-A7C3-45E1FF7B70C3}" type="slidenum">
              <a:rPr lang="hu-HU" smtClean="0"/>
              <a:pPr/>
              <a:t>13</a:t>
            </a:fld>
            <a:endParaRPr lang="hu-H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01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… és az indexelések száma: 2*N*(N-1)/2 ... 6*N*(N-1)/2</a:t>
            </a:r>
          </a:p>
          <a:p>
            <a:endParaRPr lang="hu-HU" dirty="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38EDCE-53CF-4E0A-9A52-20A398AC3665}" type="slidenum">
              <a:rPr lang="hu-HU" smtClean="0"/>
              <a:pPr/>
              <a:t>14</a:t>
            </a:fld>
            <a:endParaRPr lang="hu-H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12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1B0FD-ACA7-472F-94BC-2F76F8D76CC3}" type="slidenum">
              <a:rPr lang="hu-HU" smtClean="0"/>
              <a:pPr/>
              <a:t>15</a:t>
            </a:fld>
            <a:endParaRPr lang="hu-H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22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… és az indexelések száma: 2*(N-1) … 6*N*(N-1)/2</a:t>
            </a:r>
          </a:p>
          <a:p>
            <a:endParaRPr lang="hu-HU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4C7BD-BF7F-43CE-82C7-29D9A1800B61}" type="slidenum">
              <a:rPr lang="hu-HU" smtClean="0"/>
              <a:pPr/>
              <a:t>16</a:t>
            </a:fld>
            <a:endParaRPr lang="hu-H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32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BA6CC4-028E-4F76-AC81-716CD873E935}" type="slidenum">
              <a:rPr lang="hu-HU" smtClean="0"/>
              <a:pPr/>
              <a:t>17</a:t>
            </a:fld>
            <a:endParaRPr lang="hu-H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/>
              <a:t>… és az indexelések száma: 3*(N-1) … 3*(N-1)+3*N*(N-1)/2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3C29C7-C67F-43E0-89B0-47D3F44A3413}" type="slidenum">
              <a:rPr lang="hu-HU" smtClean="0"/>
              <a:pPr/>
              <a:t>18</a:t>
            </a:fld>
            <a:endParaRPr lang="hu-H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52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B3C08-C10A-43CD-A82D-74F22506CBE1}" type="slidenum">
              <a:rPr lang="hu-HU" smtClean="0"/>
              <a:pPr/>
              <a:t>19</a:t>
            </a:fld>
            <a:endParaRPr lang="hu-H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3891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5385E-9370-497B-85DE-E50A6F152CA0}" type="slidenum">
              <a:rPr lang="hu-HU" smtClean="0"/>
              <a:pPr/>
              <a:t>2</a:t>
            </a:fld>
            <a:endParaRPr lang="hu-H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… és az indexelések száma: 3*N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B10D2-31CB-4223-A609-81AD329785C2}" type="slidenum">
              <a:rPr lang="hu-HU" smtClean="0"/>
              <a:pPr/>
              <a:t>20</a:t>
            </a:fld>
            <a:endParaRPr lang="hu-H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37CFA7-CB09-403B-B635-4B4E09784C78}" type="slidenum">
              <a:rPr lang="hu-HU" smtClean="0"/>
              <a:pPr/>
              <a:t>21</a:t>
            </a:fld>
            <a:endParaRPr lang="hu-H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83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256D8-9C27-405E-AB7D-80001BD71058}" type="slidenum">
              <a:rPr lang="hu-HU" smtClean="0"/>
              <a:pPr/>
              <a:t>22</a:t>
            </a:fld>
            <a:endParaRPr lang="hu-H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… és az indexelések száma: M+2*N+(1+3*(M-1))+8*N=M+3*M-3+1+10*N=4*M+10*N-2</a:t>
            </a:r>
          </a:p>
          <a:p>
            <a:endParaRPr lang="hu-HU" dirty="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2AE33C-C698-46C3-B815-1841B507378F}" type="slidenum">
              <a:rPr lang="hu-HU" smtClean="0"/>
              <a:pPr/>
              <a:t>23</a:t>
            </a:fld>
            <a:endParaRPr lang="hu-H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… és az indexelések száma: M+2*N+(1+3*(M-1))+8*N=M+3*M-3+1+10*N=4*M+10*N-2</a:t>
            </a:r>
          </a:p>
          <a:p>
            <a:endParaRPr lang="hu-HU" dirty="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2AE33C-C698-46C3-B815-1841B507378F}" type="slidenum">
              <a:rPr lang="hu-HU" smtClean="0"/>
              <a:pPr/>
              <a:t>24</a:t>
            </a:fld>
            <a:endParaRPr lang="hu-H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04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E6D35-80EB-4823-AEB4-5D3D0497C30D}" type="slidenum">
              <a:rPr lang="hu-HU" smtClean="0"/>
              <a:pPr/>
              <a:t>25</a:t>
            </a:fld>
            <a:endParaRPr lang="hu-H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… és az indexelések száma: N+4*N*(N-1)/2+3*N =4*N+2*N*(N-1) = N+2*N</a:t>
            </a:r>
            <a:r>
              <a:rPr lang="hu-HU" baseline="30000" dirty="0" smtClean="0"/>
              <a:t>2</a:t>
            </a:r>
            <a:r>
              <a:rPr lang="hu-HU" dirty="0" smtClean="0"/>
              <a:t>+N= 2*N+2*N</a:t>
            </a:r>
            <a:r>
              <a:rPr lang="hu-HU" baseline="30000" dirty="0" smtClean="0"/>
              <a:t>2</a:t>
            </a:r>
          </a:p>
          <a:p>
            <a:endParaRPr lang="hu-HU" dirty="0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FDF35-08F6-432E-B9C2-8116BE201AED}" type="slidenum">
              <a:rPr lang="hu-HU" smtClean="0"/>
              <a:pPr/>
              <a:t>26</a:t>
            </a:fld>
            <a:endParaRPr lang="hu-H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75C4E7-FF28-4155-A293-DA788280A031}" type="slidenum">
              <a:rPr lang="hu-HU" smtClean="0"/>
              <a:pPr/>
              <a:t>27</a:t>
            </a:fld>
            <a:endParaRPr lang="hu-H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/>
              <a:t>Az indexelések számát</a:t>
            </a:r>
            <a:r>
              <a:rPr lang="hu-HU" baseline="0" dirty="0" smtClean="0"/>
              <a:t> is belevéve az összehasonlításba, sem vonhatnánk le más következtetést: a speciális rendezések O(N) vagy O(N+M) indexeléssel dolgoznak, amíg a korábbiak O(N</a:t>
            </a:r>
            <a:r>
              <a:rPr lang="hu-HU" baseline="30000" dirty="0" smtClean="0"/>
              <a:t>2</a:t>
            </a:r>
            <a:r>
              <a:rPr lang="hu-HU" baseline="0" dirty="0" smtClean="0"/>
              <a:t>)</a:t>
            </a:r>
            <a:r>
              <a:rPr lang="hu-HU" baseline="0" dirty="0" err="1" smtClean="0"/>
              <a:t>-űek</a:t>
            </a:r>
            <a:r>
              <a:rPr lang="hu-HU" baseline="0" dirty="0" smtClean="0"/>
              <a:t>.</a:t>
            </a:r>
            <a:endParaRPr lang="hu-HU" dirty="0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C5566F-5DF3-4A4F-86E9-C59BB4965CD2}" type="slidenum">
              <a:rPr lang="hu-HU" smtClean="0"/>
              <a:pPr/>
              <a:t>28</a:t>
            </a:fld>
            <a:endParaRPr lang="hu-H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815C66-A10A-4F0D-8E24-1C27181B5851}" type="slidenum">
              <a:rPr lang="hu-HU" smtClean="0"/>
              <a:pPr/>
              <a:t>29</a:t>
            </a:fld>
            <a:endParaRPr lang="hu-H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399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endParaRPr lang="hu-HU" dirty="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A1F07-8F3F-46D4-AC8C-70999D8B80E9}" type="slidenum">
              <a:rPr lang="hu-HU" smtClean="0"/>
              <a:pPr/>
              <a:t>3</a:t>
            </a:fld>
            <a:endParaRPr lang="hu-H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65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5C3B1-35E3-4922-B440-9BE89C1F7465}" type="slidenum">
              <a:rPr lang="hu-HU" smtClean="0"/>
              <a:pPr/>
              <a:t>30</a:t>
            </a:fld>
            <a:endParaRPr lang="hu-H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283E9-727F-45C7-95C7-D21E695EF32B}" type="slidenum">
              <a:rPr lang="hu-HU" smtClean="0"/>
              <a:pPr/>
              <a:t>31</a:t>
            </a:fld>
            <a:endParaRPr lang="hu-H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283E9-727F-45C7-95C7-D21E695EF32B}" type="slidenum">
              <a:rPr lang="hu-HU" smtClean="0"/>
              <a:pPr/>
              <a:t>32</a:t>
            </a:fld>
            <a:endParaRPr lang="hu-H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283E9-727F-45C7-95C7-D21E695EF32B}" type="slidenum">
              <a:rPr lang="hu-HU" smtClean="0"/>
              <a:pPr/>
              <a:t>33</a:t>
            </a:fld>
            <a:endParaRPr lang="hu-H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283E9-727F-45C7-95C7-D21E695EF32B}" type="slidenum">
              <a:rPr lang="hu-HU" smtClean="0"/>
              <a:pPr/>
              <a:t>34</a:t>
            </a:fld>
            <a:endParaRPr lang="hu-H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283E9-727F-45C7-95C7-D21E695EF32B}" type="slidenum">
              <a:rPr lang="hu-HU" smtClean="0"/>
              <a:pPr/>
              <a:t>35</a:t>
            </a:fld>
            <a:endParaRPr lang="hu-H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725550-EA46-45B9-8852-2657025324F2}" type="slidenum">
              <a:rPr lang="hu-HU" smtClean="0"/>
              <a:pPr/>
              <a:t>36</a:t>
            </a:fld>
            <a:endParaRPr lang="hu-H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D95E9-C2C7-4AF5-9F99-5ADF90B35ED5}" type="slidenum">
              <a:rPr lang="hu-HU" smtClean="0"/>
              <a:pPr/>
              <a:t>4</a:t>
            </a:fld>
            <a:endParaRPr lang="hu-H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D95E9-C2C7-4AF5-9F99-5ADF90B35ED5}" type="slidenum">
              <a:rPr lang="hu-HU" smtClean="0"/>
              <a:pPr/>
              <a:t>5</a:t>
            </a:fld>
            <a:endParaRPr lang="hu-H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19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/>
              <a:t>Hogy az első helyen lévő elemnek</a:t>
            </a:r>
            <a:r>
              <a:rPr lang="hu-HU" baseline="0" dirty="0" smtClean="0"/>
              <a:t> az összes elemmel történt összehasonlítása (és esetleges cseréje) után kimondhatjuk: „az első helyen a legkisebb értékű lesz”, a </a:t>
            </a:r>
            <a:r>
              <a:rPr lang="hu-HU" baseline="0" dirty="0" smtClean="0">
                <a:latin typeface="Imprint MT Shadow" panose="04020605060303030202" pitchFamily="82" charset="0"/>
              </a:rPr>
              <a:t>H</a:t>
            </a:r>
            <a:r>
              <a:rPr lang="hu-HU" baseline="0" dirty="0" smtClean="0"/>
              <a:t> </a:t>
            </a:r>
            <a:r>
              <a:rPr lang="hu-HU" b="1" baseline="0" dirty="0" smtClean="0"/>
              <a:t>teljes rendezettség</a:t>
            </a:r>
            <a:r>
              <a:rPr lang="hu-HU" baseline="0" dirty="0" smtClean="0"/>
              <a:t>ének és a </a:t>
            </a:r>
            <a:r>
              <a:rPr lang="hu-HU" sz="1200" dirty="0" smtClean="0">
                <a:latin typeface="Garamond" pitchFamily="18" charset="0"/>
                <a:sym typeface="Symbol" pitchFamily="18" charset="2"/>
              </a:rPr>
              <a:t>≤ reláció </a:t>
            </a:r>
            <a:r>
              <a:rPr lang="hu-HU" b="1" baseline="0" dirty="0" smtClean="0"/>
              <a:t>rendezés </a:t>
            </a:r>
            <a:r>
              <a:rPr lang="hu-HU" baseline="0" dirty="0" smtClean="0"/>
              <a:t>voltának köszönhető.</a:t>
            </a:r>
            <a:endParaRPr lang="hu-HU" dirty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8E4C99-C02D-4EA1-AB95-BDC143267657}" type="slidenum">
              <a:rPr lang="hu-HU" smtClean="0"/>
              <a:pPr/>
              <a:t>6</a:t>
            </a:fld>
            <a:endParaRPr lang="hu-H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301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 smtClean="0"/>
              <a:t>A sokféle rendezési algoritmust érdemes összevetni gyorsaságuk (esetleg helyszükségletük) alapján. Nyilvánvaló, h. időt rabló „elemi” tevékenység az </a:t>
            </a:r>
            <a:r>
              <a:rPr lang="hu-HU" dirty="0" err="1" smtClean="0"/>
              <a:t>X-elemek</a:t>
            </a:r>
            <a:r>
              <a:rPr lang="hu-HU" dirty="0" smtClean="0"/>
              <a:t> között </a:t>
            </a:r>
            <a:r>
              <a:rPr lang="hu-HU" b="1" dirty="0" smtClean="0"/>
              <a:t>rendezési reláció </a:t>
            </a:r>
            <a:r>
              <a:rPr lang="hu-HU" dirty="0" smtClean="0"/>
              <a:t>kiértékelése, ill. az </a:t>
            </a:r>
            <a:r>
              <a:rPr lang="hu-HU" b="1" dirty="0" smtClean="0"/>
              <a:t>elemek mozgatása </a:t>
            </a:r>
            <a:r>
              <a:rPr lang="hu-HU" dirty="0" smtClean="0"/>
              <a:t>(X-re vonatkozó értékadás)… különösen ezek válnak „dominánssá”, ha az </a:t>
            </a:r>
            <a:r>
              <a:rPr lang="hu-HU" dirty="0" err="1" smtClean="0"/>
              <a:t>X-elemek</a:t>
            </a:r>
            <a:r>
              <a:rPr lang="hu-HU" dirty="0" smtClean="0"/>
              <a:t> nagy méretűek (pl. szöveg típusú).</a:t>
            </a:r>
          </a:p>
          <a:p>
            <a:endParaRPr lang="hu-HU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… és az </a:t>
            </a:r>
            <a:r>
              <a:rPr lang="hu-HU" b="1" dirty="0" smtClean="0"/>
              <a:t>indexelések</a:t>
            </a:r>
            <a:r>
              <a:rPr lang="hu-HU" dirty="0" smtClean="0"/>
              <a:t> száma: 2*N*(N-1)/2 … 6*N*(N-1)/2</a:t>
            </a:r>
          </a:p>
          <a:p>
            <a:endParaRPr lang="hu-HU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3CA99-7A28-437B-810D-48E8733055A6}" type="slidenum">
              <a:rPr lang="hu-HU" smtClean="0"/>
              <a:pPr/>
              <a:t>7</a:t>
            </a:fld>
            <a:endParaRPr lang="hu-H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403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CB872-9A16-40D7-9DCE-89E356B6676C}" type="slidenum">
              <a:rPr lang="hu-HU" smtClean="0"/>
              <a:pPr/>
              <a:t>8</a:t>
            </a:fld>
            <a:endParaRPr lang="hu-H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7875" y="604838"/>
            <a:ext cx="5241925" cy="3932237"/>
          </a:xfrm>
          <a:ln/>
        </p:spPr>
      </p:sp>
      <p:sp>
        <p:nvSpPr>
          <p:cNvPr id="4505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… és az indexelések száma: 3*(N-1)+2*N*(N-1)/2</a:t>
            </a:r>
          </a:p>
          <a:p>
            <a:endParaRPr lang="hu-HU" dirty="0" smtClean="0"/>
          </a:p>
          <a:p>
            <a:r>
              <a:rPr lang="hu-HU" dirty="0" smtClean="0"/>
              <a:t>Mint látható: az előző dián beharangozott algoritmusnál kicsit „rosszabbul” teljesít ez az algoritmus, hiszen itt a csere </a:t>
            </a:r>
            <a:r>
              <a:rPr lang="hu-HU" b="1" dirty="0" smtClean="0"/>
              <a:t>feltétlenül</a:t>
            </a:r>
            <a:r>
              <a:rPr lang="hu-HU" dirty="0" smtClean="0"/>
              <a:t> (azaz nemcsak, ha kell) végrehajtódik. Valójában ennek az algoritmusnak lényege így hangzik: „Vegyük az első és az összes követő minimumát, s cseréljük meg ezt az elsővel!”, majd „Vegyük a második és az összes követő minimumát, s cseréljük meg ezt a másodikkal!”…</a:t>
            </a:r>
          </a:p>
          <a:p>
            <a:endParaRPr lang="hu-HU" dirty="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 dirty="0" smtClean="0"/>
              <a:t>Programozási alapismeretek 11. előadás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 dirty="0" smtClean="0"/>
              <a:t>2012/2013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smtClean="0"/>
              <a:t>Szlávi-Zsakó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3DA65-9EEF-4BFD-B013-871558618AA1}" type="slidenum">
              <a:rPr lang="hu-HU" smtClean="0"/>
              <a:pPr/>
              <a:t>9</a:t>
            </a:fld>
            <a:endParaRPr lang="hu-H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hyperlink" Target="http://digo.inf.elte.hu/~iszcs" TargetMode="External"/><Relationship Id="rId1" Type="http://schemas.openxmlformats.org/officeDocument/2006/relationships/slideMaster" Target="../slideMasters/slideMaster2.xml"/><Relationship Id="rId6" Type="http://schemas.openxmlformats.org/officeDocument/2006/relationships/slide" Target="../slides/slide2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CC60B-152B-45BA-AC1C-9A6BF9894BE9}" type="datetimeFigureOut">
              <a:rPr lang="hu-HU"/>
              <a:pPr>
                <a:defRPr/>
              </a:pPr>
              <a:t>2015.04.27.</a:t>
            </a:fld>
            <a:endParaRPr lang="hu-HU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9D31A-F665-458E-AE4F-03842142703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CC60B-152B-45BA-AC1C-9A6BF9894BE9}" type="datetimeFigureOut">
              <a:rPr lang="hu-HU"/>
              <a:pPr>
                <a:defRPr/>
              </a:pPr>
              <a:t>2015.04.27.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D83A5-63A8-4B81-8208-26525703D10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CC60B-152B-45BA-AC1C-9A6BF9894BE9}" type="datetimeFigureOut">
              <a:rPr lang="hu-HU"/>
              <a:pPr>
                <a:defRPr/>
              </a:pPr>
              <a:t>2015.04.27.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BE598-372B-4FCF-BE48-EBC6448541E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CC60B-152B-45BA-AC1C-9A6BF9894BE9}" type="datetimeFigureOut">
              <a:rPr lang="hu-HU"/>
              <a:pPr>
                <a:defRPr/>
              </a:pPr>
              <a:t>2015.04.27.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2DD1F-41B9-486E-A839-C7DCDCE0B07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CC60B-152B-45BA-AC1C-9A6BF9894BE9}" type="datetimeFigureOut">
              <a:rPr lang="hu-HU"/>
              <a:pPr>
                <a:defRPr/>
              </a:pPr>
              <a:t>2015.04.27.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D8F93-E29D-4085-8CFF-E043B9E6D11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CC60B-152B-45BA-AC1C-9A6BF9894BE9}" type="datetimeFigureOut">
              <a:rPr lang="hu-HU"/>
              <a:pPr>
                <a:defRPr/>
              </a:pPr>
              <a:t>2015.04.27.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E841C-0CFF-4D0F-A4EF-F9B51F46980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107950" y="44450"/>
            <a:ext cx="576263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u-HU" sz="1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ELTE</a:t>
            </a:r>
          </a:p>
        </p:txBody>
      </p:sp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Photograph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43250"/>
            <a:ext cx="2357438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" descr="Photograph">
            <a:hlinkClick r:id="rId6" action="ppaction://hlinksldjump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41300"/>
            <a:ext cx="2357438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F3C05-3A99-40B9-99D8-0CD26FFF9A29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EFC4E-3766-4D41-8723-5BED335CA0FE}" type="datetime1">
              <a:rPr lang="hu-HU"/>
              <a:pPr>
                <a:defRPr/>
              </a:pPr>
              <a:t>2015.04.27.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CC60B-152B-45BA-AC1C-9A6BF9894BE9}" type="datetimeFigureOut">
              <a:rPr lang="hu-HU"/>
              <a:pPr>
                <a:defRPr/>
              </a:pPr>
              <a:t>2015.04.27.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AD87F-057F-4C5D-AC72-50DEE9D1F28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CC60B-152B-45BA-AC1C-9A6BF9894BE9}" type="datetimeFigureOut">
              <a:rPr lang="hu-HU"/>
              <a:pPr>
                <a:defRPr/>
              </a:pPr>
              <a:t>2015.04.27.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8E2A2-F129-4887-87FB-A3C62054A0A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CC60B-152B-45BA-AC1C-9A6BF9894BE9}" type="datetimeFigureOut">
              <a:rPr lang="hu-HU"/>
              <a:pPr>
                <a:defRPr/>
              </a:pPr>
              <a:t>2015.04.27.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06F65-C706-46CF-9943-CCD9E80C2CF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CC60B-152B-45BA-AC1C-9A6BF9894BE9}" type="datetimeFigureOut">
              <a:rPr lang="hu-HU"/>
              <a:pPr>
                <a:defRPr/>
              </a:pPr>
              <a:t>2015.04.27.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83CC9-08BE-4AE5-84BF-646B5374568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CC60B-152B-45BA-AC1C-9A6BF9894BE9}" type="datetimeFigureOut">
              <a:rPr lang="hu-HU"/>
              <a:pPr>
                <a:defRPr/>
              </a:pPr>
              <a:t>2015.04.27.</a:t>
            </a:fld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E7402-EBF4-45D5-9B4D-94A5B533E1C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CC60B-152B-45BA-AC1C-9A6BF9894BE9}" type="datetimeFigureOut">
              <a:rPr lang="hu-HU"/>
              <a:pPr>
                <a:defRPr/>
              </a:pPr>
              <a:t>2015.04.27.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C048C-060D-4EDB-A725-387E8085D02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ELTE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3975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  <a:r>
              <a:rPr lang="hu-HU" smtClean="0"/>
              <a:t/>
            </a:r>
            <a:br>
              <a:rPr lang="hu-HU" smtClean="0"/>
            </a:br>
            <a:endParaRPr lang="en-US" smtClean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8008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3103563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24625"/>
            <a:ext cx="190500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B53810FA-05C2-45A8-966B-7D103621F1DB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2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524625"/>
            <a:ext cx="190500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AEE800D0-F285-4342-99DF-B6C01154E9CA}" type="datetime1">
              <a:rPr lang="hu-HU"/>
              <a:pPr>
                <a:defRPr/>
              </a:pPr>
              <a:t>2015.04.27.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54000" indent="-254000" algn="l" rtl="0" eaLnBrk="0" fontAlgn="base" hangingPunct="0">
        <a:lnSpc>
          <a:spcPct val="95000"/>
        </a:lnSpc>
        <a:spcBef>
          <a:spcPct val="5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23900" indent="-290513" algn="l" rtl="0" eaLnBrk="0" fontAlgn="base" hangingPunct="0">
        <a:lnSpc>
          <a:spcPct val="95000"/>
        </a:lnSpc>
        <a:spcBef>
          <a:spcPct val="5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Arial" charset="0"/>
        </a:defRPr>
      </a:lvl2pPr>
      <a:lvl3pPr marL="1131888" indent="-228600" algn="l" rtl="0" eaLnBrk="0" fontAlgn="base" hangingPunct="0">
        <a:lnSpc>
          <a:spcPct val="95000"/>
        </a:lnSpc>
        <a:spcBef>
          <a:spcPct val="5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Arial" charset="0"/>
        </a:defRPr>
      </a:lvl3pPr>
      <a:lvl4pPr marL="1539875" indent="-228600" algn="l" rtl="0" eaLnBrk="0" fontAlgn="base" hangingPunct="0">
        <a:lnSpc>
          <a:spcPct val="95000"/>
        </a:lnSpc>
        <a:spcBef>
          <a:spcPct val="5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4pPr>
      <a:lvl5pPr marL="1947863" indent="-228600" algn="l" rtl="0" eaLnBrk="0" fontAlgn="base" hangingPunct="0">
        <a:lnSpc>
          <a:spcPct val="95000"/>
        </a:lnSpc>
        <a:spcBef>
          <a:spcPct val="5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ím hely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3075" name="Szöveg hely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ACC60B-152B-45BA-AC1C-9A6BF9894BE9}" type="datetimeFigureOut">
              <a:rPr lang="hu-HU"/>
              <a:pPr>
                <a:defRPr/>
              </a:pPr>
              <a:t>2015.04.27.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7A5F35-B141-4D9D-8674-1B70ABD92FC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12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6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7.xml"/><Relationship Id="rId7" Type="http://schemas.openxmlformats.org/officeDocument/2006/relationships/slide" Target="slide1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9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sorting-algorithms.com/" TargetMode="External"/><Relationship Id="rId5" Type="http://schemas.openxmlformats.org/officeDocument/2006/relationships/hyperlink" Target="http://cow.ceng.metu.edu.tr/Courses/download_courseFile.php?id=5451" TargetMode="External"/><Relationship Id="rId4" Type="http://schemas.openxmlformats.org/officeDocument/2006/relationships/slide" Target="slide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iro.inf.elte.hu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hyperlink" Target="El&#337;ad&#225;s6.ppt#-1,42,6. Maximumkiv&#225;laszt&#225;s" TargetMode="Externa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0" y="2051050"/>
            <a:ext cx="6118225" cy="2879725"/>
          </a:xfrm>
          <a:solidFill>
            <a:schemeClr val="bg1">
              <a:alpha val="70195"/>
            </a:schemeClr>
          </a:solidFill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smtClean="0">
                <a:solidFill>
                  <a:schemeClr val="tx1"/>
                </a:solidFill>
              </a:rPr>
              <a:t>Programozási alapismeretek </a:t>
            </a:r>
            <a:br>
              <a:rPr lang="hu-HU" b="0" smtClean="0">
                <a:solidFill>
                  <a:schemeClr val="tx1"/>
                </a:solidFill>
              </a:rPr>
            </a:br>
            <a:r>
              <a:rPr lang="hu-HU" b="0" smtClean="0">
                <a:solidFill>
                  <a:schemeClr val="tx1"/>
                </a:solidFill>
              </a:rPr>
              <a:t>11.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8525" y="5300663"/>
            <a:ext cx="3057525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0900" y="3419475"/>
            <a:ext cx="2962275" cy="65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4C6E1A-1AB0-41D2-B19F-5A19A68E21AA}" type="slidenum">
              <a:rPr lang="hu-HU" smtClean="0"/>
              <a:pPr>
                <a:defRPr/>
              </a:pPr>
              <a:t>10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133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Buborékos rendezés</a:t>
            </a:r>
          </a:p>
        </p:txBody>
      </p:sp>
      <p:sp>
        <p:nvSpPr>
          <p:cNvPr id="13321" name="Tartalom helye 9"/>
          <p:cNvSpPr>
            <a:spLocks noGrp="1"/>
          </p:cNvSpPr>
          <p:nvPr>
            <p:ph idx="1"/>
          </p:nvPr>
        </p:nvSpPr>
        <p:spPr>
          <a:xfrm>
            <a:off x="2343150" y="1341438"/>
            <a:ext cx="3668713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A lényeg:</a:t>
            </a:r>
          </a:p>
          <a:p>
            <a:r>
              <a:rPr lang="hu-HU" sz="2800" dirty="0" smtClean="0">
                <a:latin typeface="Garamond" pitchFamily="18" charset="0"/>
              </a:rPr>
              <a:t>Hasonlítsunk minden elemet a mögötte le-vővel, s ha kell, </a:t>
            </a:r>
            <a:r>
              <a:rPr lang="hu-HU" sz="2800" dirty="0" err="1" smtClean="0">
                <a:latin typeface="Garamond" pitchFamily="18" charset="0"/>
              </a:rPr>
              <a:t>cserél-jük</a:t>
            </a:r>
            <a:r>
              <a:rPr lang="hu-HU" sz="2800" dirty="0" smtClean="0">
                <a:latin typeface="Garamond" pitchFamily="18" charset="0"/>
              </a:rPr>
              <a:t> meg! </a:t>
            </a:r>
          </a:p>
          <a:p>
            <a:r>
              <a:rPr lang="hu-HU" sz="2800" dirty="0" smtClean="0">
                <a:latin typeface="Garamond" pitchFamily="18" charset="0"/>
              </a:rPr>
              <a:t>Ezután ugyanezt </a:t>
            </a:r>
            <a:r>
              <a:rPr lang="hu-HU" sz="2800" dirty="0" err="1" smtClean="0">
                <a:latin typeface="Garamond" pitchFamily="18" charset="0"/>
              </a:rPr>
              <a:t>csi-náljuk</a:t>
            </a:r>
            <a:r>
              <a:rPr lang="hu-HU" sz="2800" dirty="0" smtClean="0">
                <a:latin typeface="Garamond" pitchFamily="18" charset="0"/>
              </a:rPr>
              <a:t> az utolsó elem nélkül!</a:t>
            </a:r>
          </a:p>
          <a:p>
            <a:pPr>
              <a:spcBef>
                <a:spcPts val="300"/>
              </a:spcBef>
            </a:pPr>
            <a:r>
              <a:rPr lang="hu-HU" sz="2800" dirty="0" smtClean="0">
                <a:latin typeface="Garamond" pitchFamily="18" charset="0"/>
              </a:rPr>
              <a:t>…</a:t>
            </a:r>
          </a:p>
          <a:p>
            <a:r>
              <a:rPr lang="hu-HU" sz="2800" dirty="0" smtClean="0">
                <a:latin typeface="Garamond" pitchFamily="18" charset="0"/>
              </a:rPr>
              <a:t>Végül az első két elem-re!</a:t>
            </a:r>
          </a:p>
        </p:txBody>
      </p:sp>
      <p:sp>
        <p:nvSpPr>
          <p:cNvPr id="17418" name="Téglalap 13"/>
          <p:cNvSpPr>
            <a:spLocks noChangeArrowheads="1"/>
          </p:cNvSpPr>
          <p:nvPr/>
        </p:nvSpPr>
        <p:spPr bwMode="auto">
          <a:xfrm>
            <a:off x="6215063" y="2571750"/>
            <a:ext cx="221456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2000" i="1">
                <a:solidFill>
                  <a:srgbClr val="FF0000"/>
                </a:solidFill>
              </a:rPr>
              <a:t>A maximum a „felső” végére kerül.</a:t>
            </a:r>
          </a:p>
        </p:txBody>
      </p:sp>
      <p:sp>
        <p:nvSpPr>
          <p:cNvPr id="17419" name="Téglalap 14"/>
          <p:cNvSpPr>
            <a:spLocks noChangeArrowheads="1"/>
          </p:cNvSpPr>
          <p:nvPr/>
        </p:nvSpPr>
        <p:spPr bwMode="auto">
          <a:xfrm>
            <a:off x="6267450" y="4168775"/>
            <a:ext cx="2225675" cy="649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2000" i="1">
                <a:solidFill>
                  <a:srgbClr val="FF0000"/>
                </a:solidFill>
              </a:rPr>
              <a:t>A többiek is tartanak a helyük felé.</a:t>
            </a: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5695950" y="4868863"/>
            <a:ext cx="3598863" cy="360362"/>
          </a:xfrm>
          <a:prstGeom prst="wedgeRectCallout">
            <a:avLst>
              <a:gd name="adj1" fmla="val 35653"/>
              <a:gd name="adj2" fmla="val -293866"/>
            </a:avLst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sp>
        <p:nvSpPr>
          <p:cNvPr id="17423" name="AutoShape 13"/>
          <p:cNvSpPr>
            <a:spLocks noChangeArrowheads="1"/>
          </p:cNvSpPr>
          <p:nvPr/>
        </p:nvSpPr>
        <p:spPr bwMode="auto">
          <a:xfrm>
            <a:off x="5697538" y="4868863"/>
            <a:ext cx="3598862" cy="360362"/>
          </a:xfrm>
          <a:prstGeom prst="wedgeRectCallout">
            <a:avLst>
              <a:gd name="adj1" fmla="val 19815"/>
              <a:gd name="adj2" fmla="val 171019"/>
            </a:avLst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68092" y="1733611"/>
            <a:ext cx="2908176" cy="709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15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/>
      <p:bldP spid="17419" grpId="0"/>
      <p:bldP spid="17422" grpId="0" animBg="1"/>
      <p:bldP spid="174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730902-3E24-4542-8120-34A39A47DFAE}" type="slidenum">
              <a:rPr lang="hu-HU" smtClean="0"/>
              <a:pPr>
                <a:defRPr/>
              </a:pPr>
              <a:t>11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1434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Buborékos rendezés</a:t>
            </a:r>
          </a:p>
        </p:txBody>
      </p:sp>
      <p:sp>
        <p:nvSpPr>
          <p:cNvPr id="14342" name="Tartalom helye 9"/>
          <p:cNvSpPr>
            <a:spLocks noGrp="1"/>
          </p:cNvSpPr>
          <p:nvPr>
            <p:ph idx="1"/>
          </p:nvPr>
        </p:nvSpPr>
        <p:spPr>
          <a:xfrm>
            <a:off x="2343150" y="5064125"/>
            <a:ext cx="6618288" cy="1389063"/>
          </a:xfrm>
        </p:spPr>
        <p:txBody>
          <a:bodyPr/>
          <a:lstStyle/>
          <a:p>
            <a:r>
              <a:rPr lang="hu-HU" sz="2800" smtClean="0">
                <a:latin typeface="Garamond" pitchFamily="18" charset="0"/>
              </a:rPr>
              <a:t>Hasonlítások száma: 1+2+..+N–1=</a:t>
            </a:r>
          </a:p>
          <a:p>
            <a:pPr>
              <a:spcBef>
                <a:spcPct val="25000"/>
              </a:spcBef>
            </a:pPr>
            <a:r>
              <a:rPr lang="hu-HU" sz="2800" smtClean="0">
                <a:latin typeface="Garamond" pitchFamily="18" charset="0"/>
              </a:rPr>
              <a:t>Mozgatások száma: 0 …  </a:t>
            </a:r>
          </a:p>
        </p:txBody>
      </p:sp>
      <p:graphicFrame>
        <p:nvGraphicFramePr>
          <p:cNvPr id="313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17970"/>
              </p:ext>
            </p:extLst>
          </p:nvPr>
        </p:nvGraphicFramePr>
        <p:xfrm>
          <a:off x="2542223" y="1830388"/>
          <a:ext cx="5500688" cy="2981328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2143125"/>
                <a:gridCol w="2214563"/>
              </a:tblGrid>
              <a:tr h="4968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i=N..2, -1-esével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j=1..i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X[j]&gt;X[j+1]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S:=X[j]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X[j]:=X[j+1]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X[j+1]:=S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543141" y="2958307"/>
            <a:ext cx="500063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684929" y="2958307"/>
            <a:ext cx="500063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74" name="Object 2"/>
          <p:cNvGraphicFramePr>
            <a:graphicFrameLocks noChangeAspect="1"/>
          </p:cNvGraphicFramePr>
          <p:nvPr/>
        </p:nvGraphicFramePr>
        <p:xfrm>
          <a:off x="7650163" y="4873625"/>
          <a:ext cx="12858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Egyenlet" r:id="rId4" imgW="571252" imgH="393529" progId="Equation.3">
                  <p:embed/>
                </p:oleObj>
              </mc:Choice>
              <mc:Fallback>
                <p:oleObj name="Egyenlet" r:id="rId4" imgW="571252" imgH="393529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163" y="4873625"/>
                        <a:ext cx="128587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5" name="Object 3"/>
          <p:cNvGraphicFramePr>
            <a:graphicFrameLocks noChangeAspect="1"/>
          </p:cNvGraphicFramePr>
          <p:nvPr/>
        </p:nvGraphicFramePr>
        <p:xfrm>
          <a:off x="6142038" y="5422900"/>
          <a:ext cx="15986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gyenlet" r:id="rId6" imgW="710891" imgH="393529" progId="Equation.3">
                  <p:embed/>
                </p:oleObj>
              </mc:Choice>
              <mc:Fallback>
                <p:oleObj name="Egyenlet" r:id="rId6" imgW="710891" imgH="393529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5422900"/>
                        <a:ext cx="1598612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6" name="Tartalom helye 9"/>
          <p:cNvSpPr>
            <a:spLocks/>
          </p:cNvSpPr>
          <p:nvPr/>
        </p:nvSpPr>
        <p:spPr bwMode="auto">
          <a:xfrm>
            <a:off x="2325688" y="1268413"/>
            <a:ext cx="6618287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/>
              <a:t>Algoritmus:</a:t>
            </a:r>
          </a:p>
        </p:txBody>
      </p:sp>
      <p:sp>
        <p:nvSpPr>
          <p:cNvPr id="14377" name="Text Box 59"/>
          <p:cNvSpPr txBox="1">
            <a:spLocks noChangeArrowheads="1"/>
          </p:cNvSpPr>
          <p:nvPr/>
        </p:nvSpPr>
        <p:spPr bwMode="auto">
          <a:xfrm>
            <a:off x="3607436" y="30686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4378" name="Text Box 60"/>
          <p:cNvSpPr txBox="1">
            <a:spLocks noChangeArrowheads="1"/>
          </p:cNvSpPr>
          <p:nvPr/>
        </p:nvSpPr>
        <p:spPr bwMode="auto">
          <a:xfrm>
            <a:off x="7812723" y="307181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auto">
          <a:xfrm>
            <a:off x="3713798" y="3346450"/>
            <a:ext cx="2087563" cy="1420813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3134" name="AutoShape 62"/>
          <p:cNvSpPr>
            <a:spLocks noChangeArrowheads="1"/>
          </p:cNvSpPr>
          <p:nvPr/>
        </p:nvSpPr>
        <p:spPr bwMode="auto">
          <a:xfrm>
            <a:off x="1288098" y="2998788"/>
            <a:ext cx="1657350" cy="360362"/>
          </a:xfrm>
          <a:prstGeom prst="wedgeRectCallout">
            <a:avLst>
              <a:gd name="adj1" fmla="val 95593"/>
              <a:gd name="adj2" fmla="val 71144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>
                <a:solidFill>
                  <a:srgbClr val="FF0000"/>
                </a:solidFill>
              </a:rPr>
              <a:t>Elem-csere</a:t>
            </a:r>
          </a:p>
        </p:txBody>
      </p:sp>
      <p:sp>
        <p:nvSpPr>
          <p:cNvPr id="18" name="Szövegdoboz 13"/>
          <p:cNvSpPr txBox="1">
            <a:spLocks noChangeArrowheads="1"/>
          </p:cNvSpPr>
          <p:nvPr/>
        </p:nvSpPr>
        <p:spPr bwMode="auto">
          <a:xfrm>
            <a:off x="8035314" y="1528326"/>
            <a:ext cx="116602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i,j</a:t>
            </a:r>
            <a:r>
              <a:rPr lang="hu-HU" sz="1800" dirty="0"/>
              <a:t>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dirty="0"/>
              <a:t>    </a:t>
            </a:r>
            <a:r>
              <a:rPr lang="hu-HU" sz="1800" dirty="0" smtClean="0"/>
              <a:t>S:TH</a:t>
            </a:r>
            <a:endParaRPr lang="hu-HU" sz="1800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20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" grpId="0" animBg="1"/>
      <p:bldP spid="31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347C23-6A01-4F07-96DA-D4971C6E1861}" type="slidenum">
              <a:rPr lang="hu-HU" smtClean="0"/>
              <a:pPr>
                <a:defRPr/>
              </a:pPr>
              <a:t>12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Javított buborékos rendezés</a:t>
            </a:r>
          </a:p>
        </p:txBody>
      </p:sp>
      <p:sp>
        <p:nvSpPr>
          <p:cNvPr id="16390" name="Tartalom helye 9"/>
          <p:cNvSpPr>
            <a:spLocks noGrp="1"/>
          </p:cNvSpPr>
          <p:nvPr>
            <p:ph idx="1"/>
          </p:nvPr>
        </p:nvSpPr>
        <p:spPr>
          <a:xfrm>
            <a:off x="2343150" y="1341438"/>
            <a:ext cx="6372225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smtClean="0">
                <a:latin typeface="Garamond" pitchFamily="18" charset="0"/>
              </a:rPr>
              <a:t>Megfigyelések:</a:t>
            </a:r>
          </a:p>
          <a:p>
            <a:r>
              <a:rPr lang="hu-HU" sz="2800" smtClean="0">
                <a:latin typeface="Garamond" pitchFamily="18" charset="0"/>
              </a:rPr>
              <a:t>Ha a </a:t>
            </a:r>
            <a:r>
              <a:rPr lang="hu-HU" sz="2800" smtClean="0">
                <a:solidFill>
                  <a:srgbClr val="FF0000"/>
                </a:solidFill>
                <a:latin typeface="Garamond" pitchFamily="18" charset="0"/>
              </a:rPr>
              <a:t>belső ciklus</a:t>
            </a:r>
            <a:r>
              <a:rPr lang="hu-HU" sz="2800" smtClean="0">
                <a:latin typeface="Garamond" pitchFamily="18" charset="0"/>
              </a:rPr>
              <a:t>ban egyáltalán nincs csere, akkor be lehetne fejezni a rendezést.</a:t>
            </a:r>
          </a:p>
          <a:p>
            <a:r>
              <a:rPr lang="hu-HU" sz="2800" smtClean="0">
                <a:latin typeface="Garamond" pitchFamily="18" charset="0"/>
              </a:rPr>
              <a:t>Ha a </a:t>
            </a:r>
            <a:r>
              <a:rPr lang="hu-HU" sz="2800" smtClean="0">
                <a:solidFill>
                  <a:srgbClr val="FF0000"/>
                </a:solidFill>
                <a:latin typeface="Garamond" pitchFamily="18" charset="0"/>
              </a:rPr>
              <a:t>belső ciklus</a:t>
            </a:r>
            <a:r>
              <a:rPr lang="hu-HU" sz="2800" smtClean="0">
                <a:latin typeface="Garamond" pitchFamily="18" charset="0"/>
              </a:rPr>
              <a:t>ban a K. helyen van az utolsó csere, akkor a K+1. helytől már biz-tosan jó elemek vannak, a külső ciklusvál-tozóval többet is léphetünk.</a:t>
            </a:r>
          </a:p>
          <a:p>
            <a:endParaRPr lang="hu-HU" sz="2800" smtClean="0">
              <a:latin typeface="Garamond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81128"/>
            <a:ext cx="3185349" cy="17280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133" name="Rectangle 61"/>
          <p:cNvSpPr>
            <a:spLocks noChangeArrowheads="1"/>
          </p:cNvSpPr>
          <p:nvPr/>
        </p:nvSpPr>
        <p:spPr bwMode="auto">
          <a:xfrm>
            <a:off x="358775" y="4859338"/>
            <a:ext cx="2860675" cy="1420812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10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F7EC7A-0E77-466B-9C1B-65372B2003EB}" type="slidenum">
              <a:rPr lang="hu-HU" smtClean="0"/>
              <a:pPr>
                <a:defRPr/>
              </a:pPr>
              <a:t>13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15365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Buborékos rendezés</a:t>
            </a:r>
          </a:p>
        </p:txBody>
      </p:sp>
      <p:graphicFrame>
        <p:nvGraphicFramePr>
          <p:cNvPr id="69693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92805"/>
              </p:ext>
            </p:extLst>
          </p:nvPr>
        </p:nvGraphicFramePr>
        <p:xfrm>
          <a:off x="2714625" y="2334223"/>
          <a:ext cx="5025727" cy="4018462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2010519"/>
                <a:gridCol w="1872208"/>
              </a:tblGrid>
              <a:tr h="49687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7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j=1..i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40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X[j]&gt;X[j+1]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S:=X[j]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6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X[j]:=X[j+1]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X[j+1]:=S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i:=i–1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700756" y="3983160"/>
            <a:ext cx="540000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343908" y="3994434"/>
            <a:ext cx="540000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2" name="Tartalom helye 9"/>
          <p:cNvSpPr>
            <a:spLocks/>
          </p:cNvSpPr>
          <p:nvPr/>
        </p:nvSpPr>
        <p:spPr bwMode="auto">
          <a:xfrm>
            <a:off x="2325688" y="1268413"/>
            <a:ext cx="6618287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</a:t>
            </a:r>
            <a:r>
              <a:rPr lang="hu-HU" b="1" dirty="0" smtClean="0"/>
              <a:t>:</a:t>
            </a:r>
            <a:r>
              <a:rPr lang="hu-HU" dirty="0" smtClean="0"/>
              <a:t> (átalakítva feltételes ciklusúvá)</a:t>
            </a:r>
            <a:endParaRPr lang="hu-HU" dirty="0"/>
          </a:p>
        </p:txBody>
      </p:sp>
      <p:sp>
        <p:nvSpPr>
          <p:cNvPr id="15403" name="Text Box 38"/>
          <p:cNvSpPr txBox="1">
            <a:spLocks noChangeArrowheads="1"/>
          </p:cNvSpPr>
          <p:nvPr/>
        </p:nvSpPr>
        <p:spPr bwMode="auto">
          <a:xfrm>
            <a:off x="3779838" y="410056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5404" name="Text Box 39"/>
          <p:cNvSpPr txBox="1">
            <a:spLocks noChangeArrowheads="1"/>
          </p:cNvSpPr>
          <p:nvPr/>
        </p:nvSpPr>
        <p:spPr bwMode="auto">
          <a:xfrm>
            <a:off x="7491670" y="408967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6" name="Szövegdoboz 13"/>
          <p:cNvSpPr txBox="1">
            <a:spLocks noChangeArrowheads="1"/>
          </p:cNvSpPr>
          <p:nvPr/>
        </p:nvSpPr>
        <p:spPr bwMode="auto">
          <a:xfrm>
            <a:off x="7729466" y="1877228"/>
            <a:ext cx="116602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i,j</a:t>
            </a:r>
            <a:r>
              <a:rPr lang="hu-HU" sz="1800" dirty="0"/>
              <a:t>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dirty="0"/>
              <a:t>    </a:t>
            </a:r>
            <a:r>
              <a:rPr lang="hu-HU" sz="1800" dirty="0" smtClean="0"/>
              <a:t>S:TH</a:t>
            </a:r>
            <a:endParaRPr lang="hu-HU" sz="1800" dirty="0"/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1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B14114-FD80-4153-8D73-183686FE3724}" type="slidenum">
              <a:rPr lang="hu-HU" smtClean="0"/>
              <a:pPr>
                <a:defRPr/>
              </a:pPr>
              <a:t>14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17413" name="Tartalom helye 11"/>
          <p:cNvSpPr>
            <a:spLocks noGrp="1"/>
          </p:cNvSpPr>
          <p:nvPr>
            <p:ph idx="1"/>
          </p:nvPr>
        </p:nvSpPr>
        <p:spPr>
          <a:xfrm>
            <a:off x="2555875" y="1125538"/>
            <a:ext cx="6192838" cy="23637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smtClean="0">
                <a:latin typeface="Garamond" pitchFamily="18" charset="0"/>
              </a:rPr>
              <a:t>Algoritmus:</a:t>
            </a:r>
          </a:p>
        </p:txBody>
      </p:sp>
      <p:sp>
        <p:nvSpPr>
          <p:cNvPr id="174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Javított buborékos rendezés</a:t>
            </a:r>
          </a:p>
        </p:txBody>
      </p:sp>
      <p:graphicFrame>
        <p:nvGraphicFramePr>
          <p:cNvPr id="17480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15743"/>
              </p:ext>
            </p:extLst>
          </p:nvPr>
        </p:nvGraphicFramePr>
        <p:xfrm>
          <a:off x="2757286" y="1698625"/>
          <a:ext cx="5055074" cy="468313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1895850"/>
                <a:gridCol w="2016224"/>
              </a:tblGrid>
              <a:tr h="46831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i≥2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cs:=0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j=1..i–1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X[j]&gt;X[j+1]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X[j]:=X[j+1]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X[j+1]:=S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cs:=j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cs</a:t>
                      </a: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765348" y="3698876"/>
            <a:ext cx="485775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463212" y="3698876"/>
            <a:ext cx="485775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81" name="Text Box 73"/>
          <p:cNvSpPr txBox="1">
            <a:spLocks noChangeArrowheads="1"/>
          </p:cNvSpPr>
          <p:nvPr/>
        </p:nvSpPr>
        <p:spPr bwMode="auto">
          <a:xfrm>
            <a:off x="3814561" y="37893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7482" name="Text Box 74"/>
          <p:cNvSpPr txBox="1">
            <a:spLocks noChangeArrowheads="1"/>
          </p:cNvSpPr>
          <p:nvPr/>
        </p:nvSpPr>
        <p:spPr bwMode="auto">
          <a:xfrm>
            <a:off x="7585450" y="37925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7488" name="AutoShape 80"/>
          <p:cNvSpPr>
            <a:spLocks noChangeArrowheads="1"/>
          </p:cNvSpPr>
          <p:nvPr/>
        </p:nvSpPr>
        <p:spPr bwMode="auto">
          <a:xfrm>
            <a:off x="250825" y="1412875"/>
            <a:ext cx="1873250" cy="863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54000" tIns="36000" rIns="54000" bIns="36000" anchor="ctr"/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500">
                <a:solidFill>
                  <a:srgbClr val="FF0000"/>
                </a:solidFill>
              </a:rPr>
              <a:t>Átírás ‘amíg’-os ciklussá</a:t>
            </a:r>
          </a:p>
        </p:txBody>
      </p:sp>
      <p:sp>
        <p:nvSpPr>
          <p:cNvPr id="17490" name="AutoShape 82"/>
          <p:cNvSpPr>
            <a:spLocks noChangeArrowheads="1"/>
          </p:cNvSpPr>
          <p:nvPr/>
        </p:nvSpPr>
        <p:spPr bwMode="auto">
          <a:xfrm flipV="1">
            <a:off x="179388" y="4149725"/>
            <a:ext cx="2520950" cy="19431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0 w 21600"/>
              <a:gd name="T13" fmla="*/ 12158 h 21600"/>
              <a:gd name="T14" fmla="*/ 8457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8349" y="0"/>
                </a:lnTo>
                <a:lnTo>
                  <a:pt x="18349" y="1942"/>
                </a:lnTo>
                <a:lnTo>
                  <a:pt x="12427" y="1942"/>
                </a:lnTo>
                <a:cubicBezTo>
                  <a:pt x="5564" y="1942"/>
                  <a:pt x="0" y="6516"/>
                  <a:pt x="0" y="12158"/>
                </a:cubicBezTo>
                <a:lnTo>
                  <a:pt x="0" y="21600"/>
                </a:lnTo>
                <a:lnTo>
                  <a:pt x="8457" y="21600"/>
                </a:lnTo>
                <a:lnTo>
                  <a:pt x="8457" y="12158"/>
                </a:lnTo>
                <a:cubicBezTo>
                  <a:pt x="8457" y="11085"/>
                  <a:pt x="10234" y="10216"/>
                  <a:pt x="12427" y="10216"/>
                </a:cubicBezTo>
                <a:lnTo>
                  <a:pt x="18349" y="10216"/>
                </a:lnTo>
                <a:lnTo>
                  <a:pt x="1834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0C0C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vert="eaVert" lIns="0" tIns="0" rIns="0" bIns="0" anchor="ctr" anchorCtr="1"/>
          <a:lstStyle/>
          <a:p>
            <a:pPr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500">
                <a:solidFill>
                  <a:srgbClr val="FF0000"/>
                </a:solidFill>
              </a:rPr>
              <a:t>Az utolsó cserehely feljegyzése</a:t>
            </a:r>
          </a:p>
        </p:txBody>
      </p:sp>
      <p:sp>
        <p:nvSpPr>
          <p:cNvPr id="18" name="Szövegdoboz 13"/>
          <p:cNvSpPr txBox="1">
            <a:spLocks noChangeArrowheads="1"/>
          </p:cNvSpPr>
          <p:nvPr/>
        </p:nvSpPr>
        <p:spPr bwMode="auto">
          <a:xfrm>
            <a:off x="7812360" y="1398262"/>
            <a:ext cx="1166022" cy="11806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err="1" smtClean="0"/>
              <a:t>cs</a:t>
            </a:r>
            <a:r>
              <a:rPr lang="hu-HU" sz="1800" dirty="0" smtClean="0"/>
              <a:t>,</a:t>
            </a:r>
            <a:br>
              <a:rPr lang="hu-HU" sz="1800" dirty="0" smtClean="0"/>
            </a:br>
            <a:r>
              <a:rPr lang="hu-HU" sz="1800" dirty="0" smtClean="0"/>
              <a:t>    i,j:</a:t>
            </a:r>
            <a:r>
              <a:rPr lang="hu-HU" sz="1800" b="1" dirty="0" smtClean="0"/>
              <a:t>Egész</a:t>
            </a:r>
            <a:r>
              <a:rPr lang="hu-HU" sz="1800" dirty="0"/>
              <a:t/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S:TH</a:t>
            </a:r>
            <a:endParaRPr lang="hu-HU" sz="1800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592"/>
            <a:ext cx="2369683" cy="1285514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2109393" cy="1687514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1" grpId="0"/>
      <p:bldP spid="17482" grpId="0"/>
      <p:bldP spid="17488" grpId="0" animBg="1"/>
      <p:bldP spid="17490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D7BDCB-1E20-4254-B155-074FD7625A31}" type="slidenum">
              <a:rPr lang="hu-HU" smtClean="0"/>
              <a:pPr>
                <a:defRPr/>
              </a:pPr>
              <a:t>15</a:t>
            </a:fld>
            <a:r>
              <a:rPr lang="hu-HU" dirty="0" smtClean="0"/>
              <a:t>/36</a:t>
            </a:r>
            <a:endParaRPr lang="hu-HU" dirty="0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6513" y="1744663"/>
            <a:ext cx="2562225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6513" y="2482850"/>
            <a:ext cx="2562225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2388" y="3989388"/>
            <a:ext cx="2562225" cy="519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3813" y="5962650"/>
            <a:ext cx="25622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44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Beillesztéses rendezés</a:t>
            </a:r>
          </a:p>
        </p:txBody>
      </p:sp>
      <p:sp>
        <p:nvSpPr>
          <p:cNvPr id="18442" name="Tartalom helye 9"/>
          <p:cNvSpPr>
            <a:spLocks noGrp="1"/>
          </p:cNvSpPr>
          <p:nvPr>
            <p:ph idx="1"/>
          </p:nvPr>
        </p:nvSpPr>
        <p:spPr>
          <a:xfrm>
            <a:off x="2343150" y="1196975"/>
            <a:ext cx="3976688" cy="51847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smtClean="0">
                <a:latin typeface="Garamond" pitchFamily="18" charset="0"/>
              </a:rPr>
              <a:t>A lényeg:</a:t>
            </a:r>
          </a:p>
          <a:p>
            <a:pPr>
              <a:lnSpc>
                <a:spcPct val="90000"/>
              </a:lnSpc>
            </a:pPr>
            <a:r>
              <a:rPr lang="hu-HU" sz="2800" i="1" smtClean="0">
                <a:latin typeface="Garamond" pitchFamily="18" charset="0"/>
              </a:rPr>
              <a:t>Egy</a:t>
            </a:r>
            <a:r>
              <a:rPr lang="hu-HU" sz="2800" smtClean="0">
                <a:latin typeface="Garamond" pitchFamily="18" charset="0"/>
              </a:rPr>
              <a:t> elem </a:t>
            </a:r>
            <a:r>
              <a:rPr lang="hu-HU" sz="2800" i="1" smtClean="0">
                <a:latin typeface="Garamond" pitchFamily="18" charset="0"/>
              </a:rPr>
              <a:t>rendezett</a:t>
            </a:r>
            <a:r>
              <a:rPr lang="hu-HU" sz="2800" smtClean="0">
                <a:latin typeface="Garamond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hu-HU" sz="2800" smtClean="0">
                <a:latin typeface="Garamond" pitchFamily="18" charset="0"/>
              </a:rPr>
              <a:t>A másodikat vagy mögé, vagy elé tesszük, így már </a:t>
            </a:r>
            <a:r>
              <a:rPr lang="hu-HU" sz="2800" i="1" smtClean="0">
                <a:latin typeface="Garamond" pitchFamily="18" charset="0"/>
              </a:rPr>
              <a:t>ketten</a:t>
            </a:r>
            <a:r>
              <a:rPr lang="hu-HU" sz="2800" smtClean="0">
                <a:latin typeface="Garamond" pitchFamily="18" charset="0"/>
              </a:rPr>
              <a:t> is </a:t>
            </a:r>
            <a:r>
              <a:rPr lang="hu-HU" sz="2800" i="1" smtClean="0">
                <a:latin typeface="Garamond" pitchFamily="18" charset="0"/>
              </a:rPr>
              <a:t>rendezettek</a:t>
            </a:r>
            <a:r>
              <a:rPr lang="hu-HU" sz="2800" smtClean="0">
                <a:latin typeface="Garamond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hu-HU" sz="2800" smtClean="0">
                <a:latin typeface="Garamond" pitchFamily="18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hu-HU" sz="2800" smtClean="0">
                <a:latin typeface="Garamond" pitchFamily="18" charset="0"/>
              </a:rPr>
              <a:t>Az i-ediket a kezdő, i–1 </a:t>
            </a:r>
            <a:r>
              <a:rPr lang="hu-HU" sz="2800" i="1" smtClean="0">
                <a:latin typeface="Garamond" pitchFamily="18" charset="0"/>
              </a:rPr>
              <a:t>rendezett</a:t>
            </a:r>
            <a:r>
              <a:rPr lang="hu-HU" sz="2800" smtClean="0">
                <a:latin typeface="Garamond" pitchFamily="18" charset="0"/>
              </a:rPr>
              <a:t>ben addig hozzuk előre </a:t>
            </a:r>
            <a:r>
              <a:rPr lang="hu-HU" sz="2800" b="1" smtClean="0">
                <a:latin typeface="Garamond" pitchFamily="18" charset="0"/>
              </a:rPr>
              <a:t>cserékkel</a:t>
            </a:r>
            <a:r>
              <a:rPr lang="hu-HU" sz="2800" smtClean="0">
                <a:latin typeface="Garamond" pitchFamily="18" charset="0"/>
              </a:rPr>
              <a:t>, amíg a helyére nem kerül; így már </a:t>
            </a:r>
            <a:r>
              <a:rPr lang="hu-HU" sz="2800" i="1" smtClean="0">
                <a:latin typeface="Garamond" pitchFamily="18" charset="0"/>
              </a:rPr>
              <a:t>i darab</a:t>
            </a:r>
            <a:r>
              <a:rPr lang="hu-HU" sz="2800" smtClean="0">
                <a:latin typeface="Garamond" pitchFamily="18" charset="0"/>
              </a:rPr>
              <a:t> </a:t>
            </a:r>
            <a:r>
              <a:rPr lang="hu-HU" sz="2800" i="1" smtClean="0">
                <a:latin typeface="Garamond" pitchFamily="18" charset="0"/>
              </a:rPr>
              <a:t>rendezett</a:t>
            </a:r>
            <a:r>
              <a:rPr lang="hu-HU" sz="2800" smtClean="0">
                <a:latin typeface="Garamond" pitchFamily="18" charset="0"/>
              </a:rPr>
              <a:t> lesz.</a:t>
            </a:r>
          </a:p>
          <a:p>
            <a:pPr>
              <a:lnSpc>
                <a:spcPct val="90000"/>
              </a:lnSpc>
            </a:pPr>
            <a:r>
              <a:rPr lang="hu-HU" sz="2800" smtClean="0">
                <a:latin typeface="Garamond" pitchFamily="18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hu-HU" sz="2800" smtClean="0">
                <a:latin typeface="Garamond" pitchFamily="18" charset="0"/>
              </a:rPr>
              <a:t>Az utolsóval ugyanígy!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12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F57762-4A8F-48FC-937D-2FF8B355962F}" type="slidenum">
              <a:rPr lang="hu-HU" smtClean="0"/>
              <a:pPr>
                <a:defRPr/>
              </a:pPr>
              <a:t>16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194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Beillesztéses rendezés</a:t>
            </a:r>
          </a:p>
        </p:txBody>
      </p:sp>
      <p:graphicFrame>
        <p:nvGraphicFramePr>
          <p:cNvPr id="415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92333"/>
              </p:ext>
            </p:extLst>
          </p:nvPr>
        </p:nvGraphicFramePr>
        <p:xfrm>
          <a:off x="2876401" y="1735138"/>
          <a:ext cx="5007967" cy="3278184"/>
        </p:xfrm>
        <a:graphic>
          <a:graphicData uri="http://schemas.openxmlformats.org/drawingml/2006/table">
            <a:tbl>
              <a:tblPr/>
              <a:tblGrid>
                <a:gridCol w="500063"/>
                <a:gridCol w="571500"/>
                <a:gridCol w="3936404"/>
              </a:tblGrid>
              <a:tr h="46831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j:=i–1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j&gt;0 és X[j]&gt;X[j+1]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X[j]:=X[j+1]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X[j+1]:=S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j:=j–1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492" name="Tartalom helye 9"/>
          <p:cNvSpPr txBox="1">
            <a:spLocks/>
          </p:cNvSpPr>
          <p:nvPr/>
        </p:nvSpPr>
        <p:spPr bwMode="auto">
          <a:xfrm>
            <a:off x="2343150" y="5094288"/>
            <a:ext cx="6443663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/>
              <a:t>Hasonlítások száma: N</a:t>
            </a:r>
            <a:r>
              <a:rPr lang="hu-HU">
                <a:solidFill>
                  <a:srgbClr val="000000"/>
                </a:solidFill>
              </a:rPr>
              <a:t>–</a:t>
            </a:r>
            <a:r>
              <a:rPr lang="hu-HU" sz="2800"/>
              <a:t>1  … </a:t>
            </a:r>
          </a:p>
          <a:p>
            <a:pPr marL="266700" indent="-254000"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/>
              <a:t>Mozgatások száma: 0 …  </a:t>
            </a:r>
          </a:p>
        </p:txBody>
      </p:sp>
      <p:graphicFrame>
        <p:nvGraphicFramePr>
          <p:cNvPr id="19493" name="Object 2"/>
          <p:cNvGraphicFramePr>
            <a:graphicFrameLocks noChangeAspect="1"/>
          </p:cNvGraphicFramePr>
          <p:nvPr/>
        </p:nvGraphicFramePr>
        <p:xfrm>
          <a:off x="6886575" y="4989513"/>
          <a:ext cx="1285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3" name="Egyenlet" r:id="rId4" imgW="571252" imgH="393529" progId="Equation.3">
                  <p:embed/>
                </p:oleObj>
              </mc:Choice>
              <mc:Fallback>
                <p:oleObj name="Egyenlet" r:id="rId4" imgW="571252" imgH="393529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4989513"/>
                        <a:ext cx="12858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4" name="Object 3"/>
          <p:cNvGraphicFramePr>
            <a:graphicFrameLocks noChangeAspect="1"/>
          </p:cNvGraphicFramePr>
          <p:nvPr/>
        </p:nvGraphicFramePr>
        <p:xfrm>
          <a:off x="6200775" y="5734050"/>
          <a:ext cx="15986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Egyenlet" r:id="rId6" imgW="710891" imgH="393529" progId="Equation.3">
                  <p:embed/>
                </p:oleObj>
              </mc:Choice>
              <mc:Fallback>
                <p:oleObj name="Egyenlet" r:id="rId6" imgW="710891" imgH="393529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5734050"/>
                        <a:ext cx="1598613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5" name="Tartalom helye 11"/>
          <p:cNvSpPr>
            <a:spLocks/>
          </p:cNvSpPr>
          <p:nvPr/>
        </p:nvSpPr>
        <p:spPr bwMode="auto">
          <a:xfrm>
            <a:off x="2595563" y="1125538"/>
            <a:ext cx="6080125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/>
              <a:t>Algoritmus:</a:t>
            </a:r>
          </a:p>
        </p:txBody>
      </p:sp>
      <p:sp>
        <p:nvSpPr>
          <p:cNvPr id="4158" name="Rectangle 62"/>
          <p:cNvSpPr>
            <a:spLocks noChangeArrowheads="1"/>
          </p:cNvSpPr>
          <p:nvPr/>
        </p:nvSpPr>
        <p:spPr bwMode="auto">
          <a:xfrm>
            <a:off x="3976765" y="3157538"/>
            <a:ext cx="3896717" cy="1366837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4159" name="AutoShape 63"/>
          <p:cNvSpPr>
            <a:spLocks noChangeArrowheads="1"/>
          </p:cNvSpPr>
          <p:nvPr/>
        </p:nvSpPr>
        <p:spPr bwMode="auto">
          <a:xfrm>
            <a:off x="1547664" y="2809875"/>
            <a:ext cx="1657350" cy="360363"/>
          </a:xfrm>
          <a:prstGeom prst="wedgeRectCallout">
            <a:avLst>
              <a:gd name="adj1" fmla="val 95593"/>
              <a:gd name="adj2" fmla="val 71144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>
                <a:solidFill>
                  <a:srgbClr val="FF0000"/>
                </a:solidFill>
              </a:rPr>
              <a:t>Elem-csere</a:t>
            </a:r>
          </a:p>
        </p:txBody>
      </p:sp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895254" y="1426728"/>
            <a:ext cx="116602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i,j</a:t>
            </a:r>
            <a:r>
              <a:rPr lang="hu-HU" sz="1800" dirty="0"/>
              <a:t>:</a:t>
            </a:r>
            <a:r>
              <a:rPr lang="hu-HU" sz="1800" b="1" dirty="0"/>
              <a:t>Egész</a:t>
            </a:r>
            <a:r>
              <a:rPr lang="hu-HU" sz="1800" dirty="0"/>
              <a:t/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S:TH</a:t>
            </a:r>
            <a:endParaRPr lang="hu-HU" sz="1800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16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8" grpId="0" animBg="1"/>
      <p:bldP spid="41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0163" y="5891213"/>
            <a:ext cx="2533650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6675" y="4024313"/>
            <a:ext cx="2533650" cy="62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270738-B219-4477-8719-DD1405D48F44}" type="slidenum">
              <a:rPr lang="hu-HU" smtClean="0"/>
              <a:pPr>
                <a:defRPr/>
              </a:pPr>
              <a:t>17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2048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Javított beillesztéses rendezés</a:t>
            </a:r>
          </a:p>
        </p:txBody>
      </p:sp>
      <p:sp>
        <p:nvSpPr>
          <p:cNvPr id="20488" name="Tartalom helye 9"/>
          <p:cNvSpPr>
            <a:spLocks noGrp="1"/>
          </p:cNvSpPr>
          <p:nvPr>
            <p:ph idx="1"/>
          </p:nvPr>
        </p:nvSpPr>
        <p:spPr>
          <a:xfrm>
            <a:off x="2343150" y="1052513"/>
            <a:ext cx="3976688" cy="54721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A lényeg:</a:t>
            </a:r>
          </a:p>
          <a:p>
            <a:r>
              <a:rPr lang="hu-HU" sz="2800" i="1" dirty="0" smtClean="0">
                <a:latin typeface="Garamond" pitchFamily="18" charset="0"/>
              </a:rPr>
              <a:t>Egy</a:t>
            </a:r>
            <a:r>
              <a:rPr lang="hu-HU" sz="2800" dirty="0" smtClean="0">
                <a:latin typeface="Garamond" pitchFamily="18" charset="0"/>
              </a:rPr>
              <a:t> elem </a:t>
            </a:r>
            <a:r>
              <a:rPr lang="hu-HU" sz="2800" i="1" dirty="0" smtClean="0">
                <a:latin typeface="Garamond" pitchFamily="18" charset="0"/>
              </a:rPr>
              <a:t>rendezett</a:t>
            </a:r>
            <a:r>
              <a:rPr lang="hu-HU" sz="2800" dirty="0" smtClean="0">
                <a:latin typeface="Garamond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Garamond" pitchFamily="18" charset="0"/>
              </a:rPr>
              <a:t>A másodikat vagy mögé, vagy elé tesszük, így már </a:t>
            </a:r>
            <a:r>
              <a:rPr lang="hu-HU" sz="2800" i="1" dirty="0" smtClean="0">
                <a:latin typeface="Garamond" pitchFamily="18" charset="0"/>
              </a:rPr>
              <a:t>ketten</a:t>
            </a:r>
            <a:r>
              <a:rPr lang="hu-HU" sz="2800" dirty="0" smtClean="0">
                <a:latin typeface="Garamond" pitchFamily="18" charset="0"/>
              </a:rPr>
              <a:t> is </a:t>
            </a:r>
            <a:r>
              <a:rPr lang="hu-HU" sz="2800" i="1" dirty="0" smtClean="0">
                <a:latin typeface="Garamond" pitchFamily="18" charset="0"/>
              </a:rPr>
              <a:t>rendezettek</a:t>
            </a:r>
            <a:r>
              <a:rPr lang="hu-HU" sz="2800" dirty="0" smtClean="0">
                <a:latin typeface="Garamond" pitchFamily="18" charset="0"/>
              </a:rPr>
              <a:t>.</a:t>
            </a:r>
          </a:p>
          <a:p>
            <a:r>
              <a:rPr lang="hu-HU" sz="2800" dirty="0" smtClean="0">
                <a:latin typeface="Garamond" pitchFamily="18" charset="0"/>
              </a:rPr>
              <a:t>…</a:t>
            </a:r>
          </a:p>
          <a:p>
            <a:r>
              <a:rPr lang="hu-HU" sz="2800" dirty="0" smtClean="0">
                <a:latin typeface="Garamond" pitchFamily="18" charset="0"/>
              </a:rPr>
              <a:t>Az </a:t>
            </a:r>
            <a:r>
              <a:rPr lang="hu-HU" sz="2800" dirty="0" err="1" smtClean="0">
                <a:latin typeface="Garamond" pitchFamily="18" charset="0"/>
              </a:rPr>
              <a:t>i-ediknél</a:t>
            </a:r>
            <a:r>
              <a:rPr lang="hu-HU" sz="2800" dirty="0" smtClean="0">
                <a:latin typeface="Garamond" pitchFamily="18" charset="0"/>
              </a:rPr>
              <a:t> a nála </a:t>
            </a:r>
            <a:r>
              <a:rPr lang="hu-HU" sz="2800" dirty="0" err="1" smtClean="0">
                <a:latin typeface="Garamond" pitchFamily="18" charset="0"/>
              </a:rPr>
              <a:t>na-gyobbakat</a:t>
            </a:r>
            <a:r>
              <a:rPr lang="hu-HU" sz="2800" dirty="0" smtClean="0">
                <a:latin typeface="Garamond" pitchFamily="18" charset="0"/>
              </a:rPr>
              <a:t> </a:t>
            </a:r>
            <a:r>
              <a:rPr lang="hu-HU" sz="2800" b="1" dirty="0" smtClean="0">
                <a:solidFill>
                  <a:srgbClr val="FF0000"/>
                </a:solidFill>
                <a:latin typeface="Garamond" pitchFamily="18" charset="0"/>
              </a:rPr>
              <a:t>tologassuk</a:t>
            </a:r>
            <a:r>
              <a:rPr lang="hu-HU" sz="2800" b="1" dirty="0" smtClean="0">
                <a:latin typeface="Garamond" pitchFamily="18" charset="0"/>
              </a:rPr>
              <a:t> </a:t>
            </a:r>
            <a:r>
              <a:rPr lang="hu-HU" sz="2800" dirty="0" smtClean="0">
                <a:latin typeface="Garamond" pitchFamily="18" charset="0"/>
              </a:rPr>
              <a:t>hátra, majd illesszük be eléjük az </a:t>
            </a:r>
            <a:r>
              <a:rPr lang="hu-HU" sz="2800" dirty="0" err="1" smtClean="0">
                <a:latin typeface="Garamond" pitchFamily="18" charset="0"/>
              </a:rPr>
              <a:t>i-ediket</a:t>
            </a:r>
            <a:r>
              <a:rPr lang="hu-HU" sz="2800" dirty="0" smtClean="0">
                <a:latin typeface="Garamond" pitchFamily="18" charset="0"/>
              </a:rPr>
              <a:t>; így már </a:t>
            </a:r>
            <a:r>
              <a:rPr lang="hu-HU" sz="2800" i="1" dirty="0" smtClean="0">
                <a:latin typeface="Garamond" pitchFamily="18" charset="0"/>
              </a:rPr>
              <a:t>i darab</a:t>
            </a:r>
            <a:r>
              <a:rPr lang="hu-HU" sz="2800" dirty="0" smtClean="0">
                <a:latin typeface="Garamond" pitchFamily="18" charset="0"/>
              </a:rPr>
              <a:t> </a:t>
            </a:r>
            <a:r>
              <a:rPr lang="hu-HU" sz="2800" i="1" dirty="0" smtClean="0">
                <a:latin typeface="Garamond" pitchFamily="18" charset="0"/>
              </a:rPr>
              <a:t>rendezett</a:t>
            </a:r>
            <a:r>
              <a:rPr lang="hu-HU" sz="2800" dirty="0" smtClean="0">
                <a:latin typeface="Garamond" pitchFamily="18" charset="0"/>
              </a:rPr>
              <a:t> lesz.</a:t>
            </a:r>
          </a:p>
          <a:p>
            <a:r>
              <a:rPr lang="hu-HU" sz="2800" dirty="0" smtClean="0">
                <a:latin typeface="Garamond" pitchFamily="18" charset="0"/>
              </a:rPr>
              <a:t>…</a:t>
            </a:r>
          </a:p>
          <a:p>
            <a:r>
              <a:rPr lang="hu-HU" sz="2800" dirty="0" smtClean="0">
                <a:latin typeface="Garamond" pitchFamily="18" charset="0"/>
              </a:rPr>
              <a:t>Az utolsóval ugyanígy!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7938" y="1671638"/>
            <a:ext cx="2562225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86513" y="2482850"/>
            <a:ext cx="2562225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13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70A37C-EB32-4CC2-9CDF-9A539C232793}" type="slidenum">
              <a:rPr lang="hu-HU" smtClean="0"/>
              <a:pPr>
                <a:defRPr/>
              </a:pPr>
              <a:t>18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215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Javított beillesztéses rendezés</a:t>
            </a:r>
          </a:p>
        </p:txBody>
      </p:sp>
      <p:graphicFrame>
        <p:nvGraphicFramePr>
          <p:cNvPr id="5181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89573"/>
              </p:ext>
            </p:extLst>
          </p:nvPr>
        </p:nvGraphicFramePr>
        <p:xfrm>
          <a:off x="2883851" y="1763713"/>
          <a:ext cx="4928509" cy="3278184"/>
        </p:xfrm>
        <a:graphic>
          <a:graphicData uri="http://schemas.openxmlformats.org/drawingml/2006/table">
            <a:tbl>
              <a:tblPr/>
              <a:tblGrid>
                <a:gridCol w="500063"/>
                <a:gridCol w="571500"/>
                <a:gridCol w="3856946"/>
              </a:tblGrid>
              <a:tr h="46831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j:=i–1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j&gt;0 és 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X[j]&gt;S</a:t>
                      </a: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X[j+1]:=X[j]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j:=j–1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X[j+1]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538" name="Tartalom helye 9"/>
          <p:cNvSpPr txBox="1">
            <a:spLocks/>
          </p:cNvSpPr>
          <p:nvPr/>
        </p:nvSpPr>
        <p:spPr bwMode="auto">
          <a:xfrm>
            <a:off x="2343150" y="5129213"/>
            <a:ext cx="6443663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/>
              <a:t>Hasonlítások száma: N</a:t>
            </a:r>
            <a:r>
              <a:rPr lang="hu-HU">
                <a:solidFill>
                  <a:srgbClr val="000000"/>
                </a:solidFill>
              </a:rPr>
              <a:t>–</a:t>
            </a:r>
            <a:r>
              <a:rPr lang="hu-HU" sz="2800"/>
              <a:t>1  …  </a:t>
            </a:r>
          </a:p>
          <a:p>
            <a:pPr marL="266700" indent="-254000" eaLnBrk="0" hangingPunct="0">
              <a:spcBef>
                <a:spcPts val="12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/>
              <a:t>Mozgatások száma: </a:t>
            </a:r>
            <a:r>
              <a:rPr lang="hu-HU" sz="2800">
                <a:solidFill>
                  <a:srgbClr val="0000FF"/>
                </a:solidFill>
              </a:rPr>
              <a:t>2</a:t>
            </a:r>
            <a:r>
              <a:rPr lang="hu-HU" sz="2800">
                <a:sym typeface="Symbol" pitchFamily="18" charset="2"/>
              </a:rPr>
              <a:t></a:t>
            </a:r>
            <a:r>
              <a:rPr lang="hu-HU" sz="2800"/>
              <a:t>(N</a:t>
            </a:r>
            <a:r>
              <a:rPr lang="hu-HU">
                <a:solidFill>
                  <a:srgbClr val="000000"/>
                </a:solidFill>
              </a:rPr>
              <a:t>–</a:t>
            </a:r>
            <a:r>
              <a:rPr lang="hu-HU" sz="2800"/>
              <a:t>1) …    </a:t>
            </a:r>
          </a:p>
        </p:txBody>
      </p:sp>
      <p:graphicFrame>
        <p:nvGraphicFramePr>
          <p:cNvPr id="21539" name="Object 2"/>
          <p:cNvGraphicFramePr>
            <a:graphicFrameLocks noChangeAspect="1"/>
          </p:cNvGraphicFramePr>
          <p:nvPr/>
        </p:nvGraphicFramePr>
        <p:xfrm>
          <a:off x="6958013" y="5032375"/>
          <a:ext cx="1285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" name="Egyenlet" r:id="rId4" imgW="571252" imgH="393529" progId="Equation.3">
                  <p:embed/>
                </p:oleObj>
              </mc:Choice>
              <mc:Fallback>
                <p:oleObj name="Egyenlet" r:id="rId4" imgW="571252" imgH="393529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5032375"/>
                        <a:ext cx="12858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0" name="Object 3"/>
          <p:cNvGraphicFramePr>
            <a:graphicFrameLocks noChangeAspect="1"/>
          </p:cNvGraphicFramePr>
          <p:nvPr/>
        </p:nvGraphicFramePr>
        <p:xfrm>
          <a:off x="7135813" y="5661025"/>
          <a:ext cx="19716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6" name="Egyenlet" r:id="rId6" imgW="875920" imgH="393529" progId="Equation.3">
                  <p:embed/>
                </p:oleObj>
              </mc:Choice>
              <mc:Fallback>
                <p:oleObj name="Egyenlet" r:id="rId6" imgW="875920" imgH="393529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5661025"/>
                        <a:ext cx="19716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Tartalom helye 11"/>
          <p:cNvSpPr>
            <a:spLocks/>
          </p:cNvSpPr>
          <p:nvPr/>
        </p:nvSpPr>
        <p:spPr bwMode="auto">
          <a:xfrm>
            <a:off x="2595563" y="1198563"/>
            <a:ext cx="60801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/>
              <a:t>Algoritmus:</a:t>
            </a:r>
          </a:p>
        </p:txBody>
      </p:sp>
      <p:sp>
        <p:nvSpPr>
          <p:cNvPr id="5182" name="Rectangle 62"/>
          <p:cNvSpPr>
            <a:spLocks noChangeArrowheads="1"/>
          </p:cNvSpPr>
          <p:nvPr/>
        </p:nvSpPr>
        <p:spPr bwMode="auto">
          <a:xfrm>
            <a:off x="3973329" y="3657374"/>
            <a:ext cx="3817259" cy="430212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5183" name="AutoShape 63"/>
          <p:cNvSpPr>
            <a:spLocks noChangeArrowheads="1"/>
          </p:cNvSpPr>
          <p:nvPr/>
        </p:nvSpPr>
        <p:spPr bwMode="auto">
          <a:xfrm>
            <a:off x="755014" y="3298825"/>
            <a:ext cx="2457450" cy="360363"/>
          </a:xfrm>
          <a:prstGeom prst="wedgeRectCallout">
            <a:avLst>
              <a:gd name="adj1" fmla="val 80750"/>
              <a:gd name="adj2" fmla="val 71144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dirty="0">
                <a:solidFill>
                  <a:srgbClr val="FF0000"/>
                </a:solidFill>
              </a:rPr>
              <a:t>Elem-mozgatás, 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</a:t>
            </a:r>
            <a:r>
              <a:rPr lang="hu-HU" sz="1600" dirty="0">
                <a:solidFill>
                  <a:srgbClr val="FF0000"/>
                </a:solidFill>
              </a:rPr>
              <a:t> 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csere</a:t>
            </a:r>
            <a:r>
              <a:rPr lang="hu-HU" sz="16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812360" y="1401890"/>
            <a:ext cx="116602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i,j</a:t>
            </a:r>
            <a:r>
              <a:rPr lang="hu-HU" sz="1800" dirty="0"/>
              <a:t>:</a:t>
            </a:r>
            <a:r>
              <a:rPr lang="hu-HU" sz="1800" b="1" dirty="0"/>
              <a:t>Egész</a:t>
            </a:r>
            <a:r>
              <a:rPr lang="hu-HU" sz="1800" dirty="0"/>
              <a:t/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S:TH</a:t>
            </a:r>
            <a:endParaRPr lang="hu-HU" sz="1800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pic>
        <p:nvPicPr>
          <p:cNvPr id="21591" name="Picture 8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" y="3679794"/>
            <a:ext cx="2412000" cy="1582064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592" name="Picture 8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" y="5301208"/>
            <a:ext cx="245745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" grpId="0" animBg="1"/>
      <p:bldP spid="51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8587C5-B149-47FC-8FD7-E69815CBBD22}" type="slidenum">
              <a:rPr lang="hu-HU" smtClean="0"/>
              <a:pPr>
                <a:defRPr/>
              </a:pPr>
              <a:t>19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22533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Szétosztó rendezés</a:t>
            </a:r>
          </a:p>
        </p:txBody>
      </p:sp>
      <p:sp>
        <p:nvSpPr>
          <p:cNvPr id="22534" name="Tartalom helye 9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727825" cy="50403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A lényeg:</a:t>
            </a:r>
          </a:p>
          <a:p>
            <a:pPr>
              <a:buFont typeface="Wingdings" pitchFamily="2" charset="2"/>
              <a:buNone/>
            </a:pPr>
            <a:r>
              <a:rPr lang="hu-HU" sz="2800" dirty="0" smtClean="0">
                <a:latin typeface="Garamond" pitchFamily="18" charset="0"/>
              </a:rPr>
              <a:t>	Ha a rendezendő sorozatról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speciális</a:t>
            </a:r>
            <a:r>
              <a:rPr lang="hu-HU" sz="2800" dirty="0" smtClean="0">
                <a:latin typeface="Garamond" pitchFamily="18" charset="0"/>
              </a:rPr>
              <a:t> </a:t>
            </a:r>
            <a:r>
              <a:rPr lang="hu-HU" sz="2800" dirty="0" err="1" smtClean="0">
                <a:latin typeface="Garamond" pitchFamily="18" charset="0"/>
              </a:rPr>
              <a:t>tudá-sunk</a:t>
            </a:r>
            <a:r>
              <a:rPr lang="hu-HU" sz="2800" dirty="0" smtClean="0">
                <a:latin typeface="Garamond" pitchFamily="18" charset="0"/>
              </a:rPr>
              <a:t> van, akkor megpróbálkozhatunk más módszerekkel is.</a:t>
            </a:r>
          </a:p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 </a:t>
            </a:r>
            <a:r>
              <a:rPr lang="hu-HU" dirty="0" smtClean="0">
                <a:latin typeface="Garamond" pitchFamily="18" charset="0"/>
              </a:rPr>
              <a:t>– </a:t>
            </a:r>
            <a:r>
              <a:rPr lang="hu-HU" sz="2800" dirty="0" smtClean="0">
                <a:latin typeface="Garamond" pitchFamily="18" charset="0"/>
              </a:rPr>
              <a:t>rendezés N lépésben:</a:t>
            </a:r>
          </a:p>
          <a:p>
            <a:r>
              <a:rPr lang="hu-HU" sz="2800" dirty="0" smtClean="0">
                <a:latin typeface="Garamond" pitchFamily="18" charset="0"/>
              </a:rPr>
              <a:t>Bemenet:	N</a:t>
            </a:r>
            <a:r>
              <a:rPr lang="hu-HU" sz="2800" dirty="0" smtClean="0">
                <a:latin typeface="Garamond" pitchFamily="18" charset="0"/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>
                <a:latin typeface="Garamond" pitchFamily="18" charset="0"/>
              </a:rPr>
              <a:t>, X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dirty="0" smtClean="0">
              <a:latin typeface="Garamond" pitchFamily="18" charset="0"/>
            </a:endParaRPr>
          </a:p>
          <a:p>
            <a:r>
              <a:rPr lang="hu-HU" sz="2800" dirty="0" smtClean="0">
                <a:latin typeface="Garamond" pitchFamily="18" charset="0"/>
              </a:rPr>
              <a:t>Kimenet:	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Y</a:t>
            </a:r>
            <a:r>
              <a:rPr lang="hu-HU" sz="2800" dirty="0" smtClean="0">
                <a:latin typeface="Garamond" pitchFamily="18" charset="0"/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 smtClean="0">
                <a:latin typeface="Garamond" pitchFamily="18" charset="0"/>
              </a:rPr>
              <a:t>N</a:t>
            </a:r>
            <a:endParaRPr lang="hu-HU" sz="2800" dirty="0" smtClean="0">
              <a:latin typeface="Garamond" pitchFamily="18" charset="0"/>
            </a:endParaRPr>
          </a:p>
          <a:p>
            <a:r>
              <a:rPr lang="hu-HU" sz="2800" dirty="0" smtClean="0">
                <a:latin typeface="Garamond" pitchFamily="18" charset="0"/>
              </a:rPr>
              <a:t>Előfeltétel:	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XPermutáció(1,…,N)</a:t>
            </a:r>
          </a:p>
          <a:p>
            <a:r>
              <a:rPr lang="hu-HU" sz="2800" dirty="0" smtClean="0">
                <a:latin typeface="Garamond" pitchFamily="18" charset="0"/>
                <a:sym typeface="Symbol" pitchFamily="18" charset="2"/>
              </a:rPr>
              <a:t>Utófeltétel:	</a:t>
            </a:r>
            <a:r>
              <a:rPr lang="hu-HU" sz="2800" dirty="0" err="1" smtClean="0"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(Y)  és</a:t>
            </a:r>
            <a:br>
              <a:rPr 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	YPermutáció(X)</a:t>
            </a:r>
            <a:endParaRPr lang="hu-HU" sz="2800" dirty="0" smtClean="0">
              <a:latin typeface="Garamond" pitchFamily="18" charset="0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C36C07-EEA2-44F6-B333-2923AEB7212B}" type="slidenum">
              <a:rPr lang="hu-HU" smtClean="0"/>
              <a:pPr>
                <a:defRPr/>
              </a:pPr>
              <a:t>2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6149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Tartalom</a:t>
            </a:r>
            <a:endParaRPr lang="hu-HU" sz="2800" smtClean="0">
              <a:latin typeface="Garamond" pitchFamily="18" charset="0"/>
            </a:endParaRP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2343150" y="1341438"/>
            <a:ext cx="68008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hlinkClick r:id="rId3" action="ppaction://hlinksldjump"/>
              </a:rPr>
              <a:t>Rendezési feladat</a:t>
            </a:r>
            <a:r>
              <a:rPr lang="hu-HU" sz="2800" dirty="0"/>
              <a:t> – </a:t>
            </a:r>
            <a:r>
              <a:rPr lang="hu-HU" sz="2000" dirty="0"/>
              <a:t>specifikáció </a:t>
            </a:r>
            <a:endParaRPr lang="hu-HU" sz="2000" dirty="0" smtClean="0"/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 smtClean="0"/>
              <a:t>Algoritmusok</a:t>
            </a:r>
            <a:endParaRPr lang="hu-HU" sz="2800" dirty="0"/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hlinkClick r:id="rId4" action="ppaction://hlinksldjump"/>
              </a:rPr>
              <a:t>Egyszerű cserés rendezés</a:t>
            </a:r>
            <a:endParaRPr lang="hu-HU" sz="2400" dirty="0"/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hlinkClick r:id="rId5" action="ppaction://hlinksldjump"/>
              </a:rPr>
              <a:t>Minimum-kiválasztásos rendezés</a:t>
            </a:r>
            <a:endParaRPr lang="hu-HU" sz="2400" dirty="0"/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hlinkClick r:id="rId6" action="ppaction://hlinksldjump"/>
              </a:rPr>
              <a:t>Buborékos rendezés</a:t>
            </a:r>
            <a:endParaRPr lang="hu-HU" sz="2400" dirty="0"/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hlinkClick r:id="rId7" action="ppaction://hlinksldjump"/>
              </a:rPr>
              <a:t>Javított buborékos rendezés</a:t>
            </a:r>
            <a:endParaRPr lang="hu-HU" sz="2400" dirty="0"/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hlinkClick r:id="rId8" action="ppaction://hlinksldjump"/>
              </a:rPr>
              <a:t>Beillesztéses rendezés</a:t>
            </a:r>
            <a:endParaRPr lang="hu-HU" sz="2400" dirty="0"/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hlinkClick r:id="rId8" action="ppaction://hlinksldjump"/>
              </a:rPr>
              <a:t>Javított beillesztéses rendezés</a:t>
            </a:r>
            <a:endParaRPr lang="hu-HU" sz="2400" dirty="0"/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hlinkClick r:id="rId9" action="ppaction://hlinksldjump"/>
              </a:rPr>
              <a:t>Szétosztó rendezés</a:t>
            </a:r>
            <a:endParaRPr lang="hu-HU" sz="2400" dirty="0"/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>
                <a:hlinkClick r:id="rId10" action="ppaction://hlinksldjump"/>
              </a:rPr>
              <a:t>Számlálva szétosztó </a:t>
            </a:r>
            <a:r>
              <a:rPr lang="hu-HU" sz="2400" dirty="0" smtClean="0">
                <a:hlinkClick r:id="rId10" action="ppaction://hlinksldjump"/>
              </a:rPr>
              <a:t>rendezés</a:t>
            </a:r>
            <a:endParaRPr lang="hu-HU" sz="2400" dirty="0" smtClean="0"/>
          </a:p>
          <a:p>
            <a:pPr marL="800100" lvl="1" indent="-3429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Courier New" pitchFamily="49" charset="0"/>
              <a:buChar char="o"/>
            </a:pPr>
            <a:r>
              <a:rPr lang="hu-HU" sz="2400" dirty="0" smtClean="0">
                <a:hlinkClick r:id="rId11" action="ppaction://hlinksldjump"/>
              </a:rPr>
              <a:t>Számláló rendezés</a:t>
            </a:r>
            <a:endParaRPr lang="hu-HU" sz="2400" dirty="0"/>
          </a:p>
          <a:p>
            <a:pPr marL="254000" indent="-254000" eaLnBrk="0" hangingPunct="0">
              <a:lnSpc>
                <a:spcPct val="95000"/>
              </a:lnSpc>
              <a:spcBef>
                <a:spcPct val="1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>
                <a:hlinkClick r:id="rId12" action="ppaction://hlinksldjump"/>
              </a:rPr>
              <a:t>Rendezések hatékonysága</a:t>
            </a:r>
            <a:r>
              <a:rPr lang="hu-HU" sz="2800" dirty="0"/>
              <a:t> – </a:t>
            </a:r>
            <a:r>
              <a:rPr lang="hu-HU" sz="2000" dirty="0"/>
              <a:t>idő</a:t>
            </a:r>
          </a:p>
        </p:txBody>
      </p:sp>
      <p:sp>
        <p:nvSpPr>
          <p:cNvPr id="7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EBF397-6D61-448B-A27D-D9ED26A6E16F}" type="slidenum">
              <a:rPr lang="hu-HU" smtClean="0"/>
              <a:pPr>
                <a:defRPr/>
              </a:pPr>
              <a:t>20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23557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Szétosztó rendezés</a:t>
            </a:r>
          </a:p>
        </p:txBody>
      </p:sp>
      <p:graphicFrame>
        <p:nvGraphicFramePr>
          <p:cNvPr id="44090" name="Group 58"/>
          <p:cNvGraphicFramePr>
            <a:graphicFrameLocks noGrp="1"/>
          </p:cNvGraphicFramePr>
          <p:nvPr/>
        </p:nvGraphicFramePr>
        <p:xfrm>
          <a:off x="2714625" y="1700213"/>
          <a:ext cx="5214938" cy="936626"/>
        </p:xfrm>
        <a:graphic>
          <a:graphicData uri="http://schemas.openxmlformats.org/drawingml/2006/table">
            <a:tbl>
              <a:tblPr/>
              <a:tblGrid>
                <a:gridCol w="500063"/>
                <a:gridCol w="4714875"/>
              </a:tblGrid>
              <a:tr h="468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Y[X[i]]:=X[i]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568" name="Tartalom helye 9"/>
          <p:cNvSpPr txBox="1">
            <a:spLocks/>
          </p:cNvSpPr>
          <p:nvPr/>
        </p:nvSpPr>
        <p:spPr bwMode="auto">
          <a:xfrm>
            <a:off x="2343150" y="2736850"/>
            <a:ext cx="6750782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Persze </a:t>
            </a:r>
            <a:r>
              <a:rPr lang="hu-HU" sz="2800" dirty="0" smtClean="0"/>
              <a:t>ezt írhattuk volna így is: </a:t>
            </a:r>
            <a:r>
              <a:rPr lang="hu-HU" sz="2800" dirty="0">
                <a:solidFill>
                  <a:srgbClr val="FF0000"/>
                </a:solidFill>
              </a:rPr>
              <a:t>Y[i]:=</a:t>
            </a:r>
            <a:r>
              <a:rPr lang="hu-HU" sz="2800" dirty="0" err="1">
                <a:solidFill>
                  <a:srgbClr val="FF0000"/>
                </a:solidFill>
              </a:rPr>
              <a:t>i</a:t>
            </a:r>
            <a:r>
              <a:rPr lang="hu-HU" sz="2800" dirty="0"/>
              <a:t>! </a:t>
            </a:r>
            <a:r>
              <a:rPr lang="hu-HU" sz="2800" dirty="0" smtClean="0">
                <a:sym typeface="Wingdings" pitchFamily="2" charset="2"/>
              </a:rPr>
              <a:t></a:t>
            </a:r>
            <a:r>
              <a:rPr lang="hu-HU" sz="2800" dirty="0">
                <a:sym typeface="Wingdings" pitchFamily="2" charset="2"/>
              </a:rPr>
              <a:t/>
            </a:r>
            <a:br>
              <a:rPr lang="hu-HU" sz="2800" dirty="0">
                <a:sym typeface="Wingdings" pitchFamily="2" charset="2"/>
              </a:rPr>
            </a:br>
            <a:r>
              <a:rPr lang="hu-HU" sz="2800" dirty="0" smtClean="0"/>
              <a:t>Azaz </a:t>
            </a:r>
            <a:r>
              <a:rPr lang="hu-HU" sz="2800" dirty="0"/>
              <a:t>a feladat akkor érdekes, </a:t>
            </a:r>
            <a:r>
              <a:rPr lang="hu-HU" sz="2800" dirty="0" smtClean="0"/>
              <a:t>ha </a:t>
            </a:r>
            <a:r>
              <a:rPr lang="hu-HU" sz="2800" dirty="0"/>
              <a:t>X[i] egy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rekord</a:t>
            </a:r>
            <a:r>
              <a:rPr lang="hu-HU" sz="2800" dirty="0" smtClean="0"/>
              <a:t>ként ábrázolható, amelynek csak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egyik mezője</a:t>
            </a:r>
            <a:r>
              <a:rPr lang="hu-HU" sz="2800" dirty="0"/>
              <a:t> </a:t>
            </a:r>
            <a:r>
              <a:rPr lang="hu-HU" sz="2800" dirty="0" smtClean="0"/>
              <a:t>(</a:t>
            </a:r>
            <a:r>
              <a:rPr lang="hu-HU" sz="2400" dirty="0" smtClean="0"/>
              <a:t>kulcsa</a:t>
            </a:r>
            <a:r>
              <a:rPr lang="hu-HU" sz="2800" dirty="0" smtClean="0"/>
              <a:t>) az </a:t>
            </a:r>
            <a:r>
              <a:rPr lang="hu-HU" sz="2800" dirty="0"/>
              <a:t>1 és N közötti egész szám: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dirty="0" smtClean="0"/>
              <a:t>X,Y</a:t>
            </a:r>
            <a:r>
              <a:rPr lang="hu-HU" sz="2800" dirty="0" smtClean="0">
                <a:sym typeface="Symbol"/>
              </a:rPr>
              <a:t>:</a:t>
            </a:r>
            <a:r>
              <a:rPr lang="hu-HU" sz="2800" dirty="0" smtClean="0"/>
              <a:t>Tömb[1</a:t>
            </a:r>
            <a:r>
              <a:rPr lang="hu-HU" sz="2800" dirty="0"/>
              <a:t>..</a:t>
            </a:r>
            <a:r>
              <a:rPr lang="hu-HU" sz="2800" dirty="0" smtClean="0"/>
              <a:t>N:</a:t>
            </a:r>
            <a:r>
              <a:rPr lang="hu-HU" sz="2800" dirty="0" smtClean="0">
                <a:solidFill>
                  <a:srgbClr val="FF0000"/>
                </a:solidFill>
              </a:rPr>
              <a:t>Rekord(kulcs:</a:t>
            </a:r>
            <a:r>
              <a:rPr lang="hu-HU" sz="2800" b="1" dirty="0" smtClean="0">
                <a:solidFill>
                  <a:srgbClr val="FF0000"/>
                </a:solidFill>
              </a:rPr>
              <a:t>1..N</a:t>
            </a:r>
            <a:r>
              <a:rPr lang="hu-HU" sz="2800" dirty="0" smtClean="0">
                <a:solidFill>
                  <a:srgbClr val="FF0000"/>
                </a:solidFill>
              </a:rPr>
              <a:t>,…)</a:t>
            </a:r>
            <a:r>
              <a:rPr lang="hu-HU" sz="2800" dirty="0" smtClean="0"/>
              <a:t>]</a:t>
            </a:r>
            <a:endParaRPr lang="hu-HU" sz="2800" dirty="0"/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graphicFrame>
        <p:nvGraphicFramePr>
          <p:cNvPr id="4409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88028"/>
              </p:ext>
            </p:extLst>
          </p:nvPr>
        </p:nvGraphicFramePr>
        <p:xfrm>
          <a:off x="2700338" y="5516563"/>
          <a:ext cx="5256038" cy="936626"/>
        </p:xfrm>
        <a:graphic>
          <a:graphicData uri="http://schemas.openxmlformats.org/drawingml/2006/table">
            <a:tbl>
              <a:tblPr/>
              <a:tblGrid>
                <a:gridCol w="500062"/>
                <a:gridCol w="4755976"/>
              </a:tblGrid>
              <a:tr h="468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Y[X[i]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.kulcs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579" name="Tartalom helye 11"/>
          <p:cNvSpPr>
            <a:spLocks/>
          </p:cNvSpPr>
          <p:nvPr/>
        </p:nvSpPr>
        <p:spPr bwMode="auto">
          <a:xfrm>
            <a:off x="2339975" y="1125538"/>
            <a:ext cx="662463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/>
              <a:t>Algoritmus:</a:t>
            </a:r>
          </a:p>
        </p:txBody>
      </p:sp>
      <p:sp>
        <p:nvSpPr>
          <p:cNvPr id="10" name="Szövegdoboz 9"/>
          <p:cNvSpPr txBox="1">
            <a:spLocks noChangeArrowheads="1"/>
          </p:cNvSpPr>
          <p:nvPr/>
        </p:nvSpPr>
        <p:spPr bwMode="auto">
          <a:xfrm>
            <a:off x="7927910" y="1412776"/>
            <a:ext cx="116602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</a:t>
            </a:r>
            <a:r>
              <a:rPr lang="hu-HU" sz="1800" b="1" dirty="0" smtClean="0"/>
              <a:t>:Egész</a:t>
            </a:r>
            <a:endParaRPr lang="hu-HU" sz="1800" b="1" dirty="0"/>
          </a:p>
        </p:txBody>
      </p:sp>
      <p:sp>
        <p:nvSpPr>
          <p:cNvPr id="11" name="Szövegdoboz 10"/>
          <p:cNvSpPr txBox="1">
            <a:spLocks noChangeArrowheads="1"/>
          </p:cNvSpPr>
          <p:nvPr/>
        </p:nvSpPr>
        <p:spPr bwMode="auto">
          <a:xfrm>
            <a:off x="7956376" y="5193077"/>
            <a:ext cx="116602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</a:t>
            </a:r>
            <a:r>
              <a:rPr lang="hu-HU" sz="1800" b="1" dirty="0" smtClean="0"/>
              <a:t>:Egész</a:t>
            </a:r>
            <a:endParaRPr lang="hu-HU" sz="1800" b="1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13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1312AA-748B-4859-8FE0-C57BA5437465}" type="slidenum">
              <a:rPr lang="hu-HU" smtClean="0"/>
              <a:pPr>
                <a:defRPr/>
              </a:pPr>
              <a:t>21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24581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Számlálva szétosztó rendezés</a:t>
            </a:r>
          </a:p>
        </p:txBody>
      </p:sp>
      <p:sp>
        <p:nvSpPr>
          <p:cNvPr id="24582" name="Tartalom helye 9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727825" cy="50403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Előfeltétel:</a:t>
            </a:r>
            <a:r>
              <a:rPr lang="hu-HU" dirty="0" smtClean="0">
                <a:latin typeface="Garamond" pitchFamily="18" charset="0"/>
              </a:rPr>
              <a:t/>
            </a:r>
            <a:br>
              <a:rPr lang="hu-HU" dirty="0" smtClean="0">
                <a:latin typeface="Garamond" pitchFamily="18" charset="0"/>
              </a:rPr>
            </a:b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a rendezendő értékek 1 és M közötti egész számok, ismétlődhetnek.</a:t>
            </a:r>
          </a:p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Specifikáció:</a:t>
            </a:r>
          </a:p>
          <a:p>
            <a:r>
              <a:rPr lang="hu-HU" sz="2800" dirty="0" smtClean="0">
                <a:latin typeface="Garamond" pitchFamily="18" charset="0"/>
              </a:rPr>
              <a:t>Bemenet:	N,M</a:t>
            </a:r>
            <a:r>
              <a:rPr lang="hu-HU" sz="2800" dirty="0" smtClean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Garamond" pitchFamily="18" charset="0"/>
              </a:rPr>
              <a:t>, X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r>
              <a:rPr lang="hu-HU" sz="2800" dirty="0" smtClean="0">
                <a:latin typeface="Garamond" pitchFamily="18" charset="0"/>
              </a:rPr>
              <a:t>Kimenet:	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Y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r>
              <a:rPr lang="hu-HU" sz="2800" dirty="0" smtClean="0">
                <a:latin typeface="Garamond" pitchFamily="18" charset="0"/>
              </a:rPr>
              <a:t>Előfeltétel:	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M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1 és</a:t>
            </a:r>
            <a:b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</a:b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	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i(1iN): 1</a:t>
            </a:r>
            <a:r>
              <a:rPr lang="hu-HU" sz="28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X</a:t>
            </a:r>
            <a:r>
              <a:rPr lang="hu-HU" sz="2800" baseline="-250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M</a:t>
            </a:r>
          </a:p>
          <a:p>
            <a:r>
              <a:rPr lang="hu-HU" sz="2800" dirty="0" smtClean="0">
                <a:latin typeface="Garamond" pitchFamily="18" charset="0"/>
                <a:sym typeface="Symbol" pitchFamily="18" charset="2"/>
              </a:rPr>
              <a:t>Utófeltétel:	</a:t>
            </a:r>
            <a:r>
              <a:rPr lang="hu-HU" sz="2800" dirty="0" err="1" smtClean="0"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(Y)  és</a:t>
            </a:r>
            <a:br>
              <a:rPr 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	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YPermutáció(X)</a:t>
            </a:r>
            <a:endParaRPr lang="hu-HU" sz="2800" dirty="0" smtClean="0">
              <a:latin typeface="Garamond" pitchFamily="18" charset="0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059A09-E0F1-43D5-B108-41D9C47514D6}" type="slidenum">
              <a:rPr lang="hu-HU" smtClean="0"/>
              <a:pPr>
                <a:defRPr/>
              </a:pPr>
              <a:t>22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25605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Számlálva szétosztó rendezés</a:t>
            </a:r>
          </a:p>
        </p:txBody>
      </p:sp>
      <p:sp>
        <p:nvSpPr>
          <p:cNvPr id="25606" name="Tartalom helye 9"/>
          <p:cNvSpPr txBox="1">
            <a:spLocks/>
          </p:cNvSpPr>
          <p:nvPr/>
        </p:nvSpPr>
        <p:spPr bwMode="auto">
          <a:xfrm>
            <a:off x="2343150" y="1484313"/>
            <a:ext cx="662146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 lényeg: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Első lépésben számláljuk meg, hogy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melyik</a:t>
            </a:r>
            <a:r>
              <a:rPr lang="hu-HU" sz="2800" dirty="0"/>
              <a:t> értékből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hány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/>
              <a:t>van a rendezendő sorozatban!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Ezután adjuk meg, hogy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 smtClean="0"/>
              <a:t>„i” </a:t>
            </a:r>
            <a:r>
              <a:rPr lang="hu-HU" sz="2800" dirty="0"/>
              <a:t>értéket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hova</a:t>
            </a:r>
            <a:r>
              <a:rPr lang="hu-HU" sz="2800" dirty="0"/>
              <a:t> kell tenni:</a:t>
            </a:r>
            <a:br>
              <a:rPr lang="hu-HU" sz="2800" dirty="0"/>
            </a:br>
            <a:r>
              <a:rPr lang="hu-HU" sz="2800" dirty="0"/>
              <a:t>ez pontosan az i-nél kisebb számok száma a sorozatban +1 !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Végül nézzük végig újra a sorozatot, s az </a:t>
            </a:r>
            <a:r>
              <a:rPr lang="hu-HU" sz="2800" dirty="0" smtClean="0"/>
              <a:t>„i” </a:t>
            </a:r>
            <a:r>
              <a:rPr lang="hu-HU" sz="2800" dirty="0"/>
              <a:t>értékű elemet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tegyük a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helyére</a:t>
            </a:r>
            <a:r>
              <a:rPr lang="hu-HU" sz="2800" dirty="0"/>
              <a:t>, majd </a:t>
            </a:r>
            <a:r>
              <a:rPr lang="hu-HU" sz="2800" dirty="0" err="1" smtClean="0"/>
              <a:t>módo-sítsunk</a:t>
            </a:r>
            <a:r>
              <a:rPr lang="hu-HU" sz="2800" dirty="0"/>
              <a:t>: az első i értékű elemet ettől kezdve eggyel nagyobb helyre kell tenni.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A9E940-68B9-4875-BC20-97572B9F490A}" type="slidenum">
              <a:rPr lang="hu-HU" smtClean="0"/>
              <a:pPr>
                <a:defRPr/>
              </a:pPr>
              <a:t>23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26629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Számlálva szétosztó rendezés</a:t>
            </a:r>
          </a:p>
        </p:txBody>
      </p:sp>
      <p:graphicFrame>
        <p:nvGraphicFramePr>
          <p:cNvPr id="5025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57647"/>
              </p:ext>
            </p:extLst>
          </p:nvPr>
        </p:nvGraphicFramePr>
        <p:xfrm>
          <a:off x="3347864" y="1693863"/>
          <a:ext cx="4032448" cy="3814763"/>
        </p:xfrm>
        <a:graphic>
          <a:graphicData uri="http://schemas.openxmlformats.org/drawingml/2006/table">
            <a:tbl>
              <a:tblPr/>
              <a:tblGrid>
                <a:gridCol w="295057"/>
                <a:gridCol w="3737391"/>
              </a:tblGrid>
              <a:tr h="4206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Db[1..M]:=0</a:t>
                      </a: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Db[X[i]]:=Db[X[i]]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Első[1]:=</a:t>
                      </a:r>
                      <a:r>
                        <a:rPr kumimoji="0" lang="hu-HU" sz="2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hu-HU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i=2..M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Első[i]:=Első[i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1]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Db[i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1]</a:t>
                      </a: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Y[Első[X[i]]]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9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Első[X[i]]:=Első[X[i]]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659" name="Tartalom helye 9"/>
          <p:cNvSpPr txBox="1">
            <a:spLocks/>
          </p:cNvSpPr>
          <p:nvPr/>
        </p:nvSpPr>
        <p:spPr bwMode="auto">
          <a:xfrm>
            <a:off x="2522538" y="5589588"/>
            <a:ext cx="64420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/>
              <a:t>Mozgatások száma: </a:t>
            </a:r>
            <a:r>
              <a:rPr lang="hu-HU" sz="2800">
                <a:solidFill>
                  <a:srgbClr val="0000FF"/>
                </a:solidFill>
              </a:rPr>
              <a:t>N</a:t>
            </a: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/>
              <a:t>Additív műveletek száma: </a:t>
            </a:r>
            <a:r>
              <a:rPr lang="hu-HU" sz="2800">
                <a:solidFill>
                  <a:srgbClr val="FF0000"/>
                </a:solidFill>
              </a:rPr>
              <a:t>3</a:t>
            </a:r>
            <a:r>
              <a:rPr lang="hu-HU" sz="280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hu-HU" sz="2800">
                <a:solidFill>
                  <a:srgbClr val="FF0000"/>
                </a:solidFill>
              </a:rPr>
              <a:t>M–3+2</a:t>
            </a:r>
            <a:r>
              <a:rPr lang="hu-HU" sz="280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hu-HU" sz="28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6660" name="Tartalom helye 11"/>
          <p:cNvSpPr>
            <a:spLocks/>
          </p:cNvSpPr>
          <p:nvPr/>
        </p:nvSpPr>
        <p:spPr bwMode="auto">
          <a:xfrm>
            <a:off x="2339975" y="1125538"/>
            <a:ext cx="662463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/>
              <a:t>Algoritmus:</a:t>
            </a:r>
          </a:p>
        </p:txBody>
      </p:sp>
      <p:sp>
        <p:nvSpPr>
          <p:cNvPr id="9" name="Szövegdoboz 8"/>
          <p:cNvSpPr txBox="1">
            <a:spLocks noChangeArrowheads="1"/>
          </p:cNvSpPr>
          <p:nvPr/>
        </p:nvSpPr>
        <p:spPr bwMode="auto">
          <a:xfrm>
            <a:off x="7380312" y="1383748"/>
            <a:ext cx="1728192" cy="11806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smtClean="0"/>
              <a:t>i</a:t>
            </a:r>
            <a:r>
              <a:rPr lang="hu-HU" sz="1800" b="1" dirty="0" smtClean="0"/>
              <a:t>:Egész</a:t>
            </a:r>
            <a:r>
              <a:rPr lang="hu-HU" sz="1800" b="1" dirty="0"/>
              <a:t/>
            </a:r>
            <a:br>
              <a:rPr lang="hu-HU" sz="1800" b="1" dirty="0"/>
            </a:br>
            <a:r>
              <a:rPr lang="hu-HU" sz="1800" dirty="0"/>
              <a:t>   </a:t>
            </a:r>
            <a:r>
              <a:rPr lang="hu-HU" sz="1800" dirty="0" smtClean="0"/>
              <a:t>Db,</a:t>
            </a:r>
            <a:br>
              <a:rPr lang="hu-HU" sz="1800" dirty="0" smtClean="0"/>
            </a:br>
            <a:r>
              <a:rPr lang="hu-HU" sz="1800" dirty="0" smtClean="0"/>
              <a:t>   Első:Tömb[…]</a:t>
            </a:r>
            <a:endParaRPr lang="hu-HU" sz="1800" dirty="0"/>
          </a:p>
        </p:txBody>
      </p:sp>
      <p:sp>
        <p:nvSpPr>
          <p:cNvPr id="2" name="Lekerekített téglalap feliratnak 1"/>
          <p:cNvSpPr/>
          <p:nvPr/>
        </p:nvSpPr>
        <p:spPr>
          <a:xfrm>
            <a:off x="107504" y="1124744"/>
            <a:ext cx="1988793" cy="736748"/>
          </a:xfrm>
          <a:prstGeom prst="wedgeRoundRectCallout">
            <a:avLst>
              <a:gd name="adj1" fmla="val 133957"/>
              <a:gd name="adj2" fmla="val 6693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Db[i]: hány darab van i-ből?</a:t>
            </a:r>
            <a:endParaRPr lang="hu-H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ekerekített téglalap feliratnak 10"/>
          <p:cNvSpPr/>
          <p:nvPr/>
        </p:nvSpPr>
        <p:spPr>
          <a:xfrm>
            <a:off x="107504" y="3340324"/>
            <a:ext cx="1988793" cy="736748"/>
          </a:xfrm>
          <a:prstGeom prst="wedgeRoundRectCallout">
            <a:avLst>
              <a:gd name="adj1" fmla="val 145999"/>
              <a:gd name="adj2" fmla="val 3886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Első[i</a:t>
            </a:r>
            <a:r>
              <a:rPr lang="hu-H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]: </a:t>
            </a:r>
            <a:r>
              <a:rPr lang="hu-H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hol az i. elsője?</a:t>
            </a:r>
            <a:endParaRPr lang="hu-H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12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A9E940-68B9-4875-BC20-97572B9F490A}" type="slidenum">
              <a:rPr lang="hu-HU" smtClean="0"/>
              <a:pPr>
                <a:defRPr/>
              </a:pPr>
              <a:t>24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26629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Számlálva szétosztó rendezés</a:t>
            </a:r>
          </a:p>
        </p:txBody>
      </p:sp>
      <p:graphicFrame>
        <p:nvGraphicFramePr>
          <p:cNvPr id="5025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16022"/>
              </p:ext>
            </p:extLst>
          </p:nvPr>
        </p:nvGraphicFramePr>
        <p:xfrm>
          <a:off x="3347864" y="1693863"/>
          <a:ext cx="4032448" cy="3814763"/>
        </p:xfrm>
        <a:graphic>
          <a:graphicData uri="http://schemas.openxmlformats.org/drawingml/2006/table">
            <a:tbl>
              <a:tblPr/>
              <a:tblGrid>
                <a:gridCol w="295057"/>
                <a:gridCol w="3737391"/>
              </a:tblGrid>
              <a:tr h="4206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Db[1..M]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Db[X[i]]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Db[X[i]]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Első[1]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hu-HU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i=2..M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Első[i]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Első[i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1]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Db[i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1]</a:t>
                      </a: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0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Y[Első[X[i]]]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9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Első[X[i]]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Első[X[i]]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5" marR="91435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659" name="Tartalom helye 9"/>
          <p:cNvSpPr txBox="1">
            <a:spLocks/>
          </p:cNvSpPr>
          <p:nvPr/>
        </p:nvSpPr>
        <p:spPr bwMode="auto">
          <a:xfrm>
            <a:off x="2522538" y="5589588"/>
            <a:ext cx="6585966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Mozgatások száma: </a:t>
            </a:r>
            <a:r>
              <a:rPr lang="hu-HU" sz="2800" dirty="0" smtClean="0">
                <a:solidFill>
                  <a:srgbClr val="0000FF"/>
                </a:solidFill>
              </a:rPr>
              <a:t>N+1+M+2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hu-HU" sz="2800" dirty="0" smtClean="0">
                <a:solidFill>
                  <a:srgbClr val="0000FF"/>
                </a:solidFill>
              </a:rPr>
              <a:t>N=M+3</a:t>
            </a:r>
            <a:r>
              <a:rPr lang="hu-HU" sz="2800" dirty="0" smtClean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hu-HU" sz="2800" dirty="0" smtClean="0">
                <a:solidFill>
                  <a:srgbClr val="0000FF"/>
                </a:solidFill>
              </a:rPr>
              <a:t>N</a:t>
            </a:r>
            <a:endParaRPr lang="hu-HU" sz="2800" dirty="0">
              <a:solidFill>
                <a:srgbClr val="0000FF"/>
              </a:solidFill>
            </a:endParaRPr>
          </a:p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Additív műveletek száma: </a:t>
            </a:r>
            <a:r>
              <a:rPr lang="hu-HU" sz="2800" dirty="0">
                <a:solidFill>
                  <a:srgbClr val="FF0000"/>
                </a:solidFill>
              </a:rPr>
              <a:t>3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hu-HU" sz="2800" dirty="0">
                <a:solidFill>
                  <a:srgbClr val="FF0000"/>
                </a:solidFill>
              </a:rPr>
              <a:t>M–3+2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hu-HU" sz="28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6660" name="Tartalom helye 11"/>
          <p:cNvSpPr>
            <a:spLocks/>
          </p:cNvSpPr>
          <p:nvPr/>
        </p:nvSpPr>
        <p:spPr bwMode="auto">
          <a:xfrm>
            <a:off x="2339975" y="1125538"/>
            <a:ext cx="662463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/>
              <a:t>Algoritmus:</a:t>
            </a:r>
          </a:p>
        </p:txBody>
      </p:sp>
      <p:sp>
        <p:nvSpPr>
          <p:cNvPr id="9" name="Szövegdoboz 8"/>
          <p:cNvSpPr txBox="1">
            <a:spLocks noChangeArrowheads="1"/>
          </p:cNvSpPr>
          <p:nvPr/>
        </p:nvSpPr>
        <p:spPr bwMode="auto">
          <a:xfrm>
            <a:off x="7380312" y="1383748"/>
            <a:ext cx="1728192" cy="11806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smtClean="0"/>
              <a:t>i</a:t>
            </a:r>
            <a:r>
              <a:rPr lang="hu-HU" sz="1800" b="1" dirty="0" smtClean="0"/>
              <a:t>:Egész</a:t>
            </a:r>
            <a:r>
              <a:rPr lang="hu-HU" sz="1800" b="1" dirty="0"/>
              <a:t/>
            </a:r>
            <a:br>
              <a:rPr lang="hu-HU" sz="1800" b="1" dirty="0"/>
            </a:br>
            <a:r>
              <a:rPr lang="hu-HU" sz="1800" dirty="0"/>
              <a:t>   </a:t>
            </a:r>
            <a:r>
              <a:rPr lang="hu-HU" sz="1800" dirty="0" smtClean="0"/>
              <a:t>Db,</a:t>
            </a:r>
            <a:br>
              <a:rPr lang="hu-HU" sz="1800" dirty="0" smtClean="0"/>
            </a:br>
            <a:r>
              <a:rPr lang="hu-HU" sz="1800" dirty="0" smtClean="0"/>
              <a:t>   Első:Tömb[…]</a:t>
            </a:r>
            <a:endParaRPr lang="hu-HU" sz="1800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12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  <p:sp>
        <p:nvSpPr>
          <p:cNvPr id="3" name="Szövegdoboz 2"/>
          <p:cNvSpPr txBox="1"/>
          <p:nvPr/>
        </p:nvSpPr>
        <p:spPr>
          <a:xfrm>
            <a:off x="-15730" y="4056290"/>
            <a:ext cx="2983501" cy="1446550"/>
          </a:xfrm>
          <a:prstGeom prst="rect">
            <a:avLst/>
          </a:prstGeom>
          <a:solidFill>
            <a:schemeClr val="bg1">
              <a:alpha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2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alaphalmaz a </a:t>
            </a:r>
            <a:r>
              <a:rPr lang="hu-HU" sz="2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Z</a:t>
            </a:r>
            <a:r>
              <a:rPr lang="hu-HU" sz="2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így a többi értékadást –mint mozgatást– is </a:t>
            </a:r>
            <a:r>
              <a:rPr lang="hu-HU" sz="22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beleszá-míthatjuk</a:t>
            </a:r>
            <a:r>
              <a:rPr lang="hu-HU" sz="2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endParaRPr lang="en-GB" sz="2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056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55CF35-1590-4001-99A7-B95656B9F141}" type="slidenum">
              <a:rPr lang="hu-HU" smtClean="0"/>
              <a:pPr>
                <a:defRPr/>
              </a:pPr>
              <a:t>25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27653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Számláló rendezés</a:t>
            </a:r>
          </a:p>
        </p:txBody>
      </p:sp>
      <p:sp>
        <p:nvSpPr>
          <p:cNvPr id="27654" name="Tartalom helye 9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50403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A lényeg:</a:t>
            </a:r>
          </a:p>
          <a:p>
            <a:r>
              <a:rPr lang="hu-HU" sz="2800" dirty="0" smtClean="0">
                <a:latin typeface="Garamond" pitchFamily="18" charset="0"/>
              </a:rPr>
              <a:t>Ha nem megy a szétosztó rendezés (</a:t>
            </a:r>
            <a:r>
              <a:rPr lang="hu-HU" sz="2400" dirty="0" smtClean="0">
                <a:latin typeface="Garamond" pitchFamily="18" charset="0"/>
              </a:rPr>
              <a:t>ismeretlen az M, vagy »N</a:t>
            </a:r>
            <a:r>
              <a:rPr lang="hu-HU" sz="2400" baseline="30000" dirty="0" smtClean="0">
                <a:latin typeface="Garamond" pitchFamily="18" charset="0"/>
              </a:rPr>
              <a:t>2</a:t>
            </a:r>
            <a:r>
              <a:rPr lang="hu-HU" sz="2800" dirty="0" smtClean="0">
                <a:latin typeface="Garamond" pitchFamily="18" charset="0"/>
              </a:rPr>
              <a:t>), akkor először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számláljunk</a:t>
            </a:r>
            <a:r>
              <a:rPr lang="hu-HU" sz="2800" i="1" dirty="0" smtClean="0">
                <a:latin typeface="Garamond" pitchFamily="18" charset="0"/>
              </a:rPr>
              <a:t> (</a:t>
            </a:r>
            <a:r>
              <a:rPr lang="hu-HU" sz="2400" i="1" dirty="0" err="1" smtClean="0">
                <a:solidFill>
                  <a:srgbClr val="FF0000"/>
                </a:solidFill>
                <a:latin typeface="Garamond" pitchFamily="18" charset="0"/>
              </a:rPr>
              <a:t>hatá-rozzuk</a:t>
            </a:r>
            <a:r>
              <a:rPr lang="hu-HU" sz="2400" i="1" dirty="0" smtClean="0">
                <a:solidFill>
                  <a:srgbClr val="FF0000"/>
                </a:solidFill>
                <a:latin typeface="Garamond" pitchFamily="18" charset="0"/>
              </a:rPr>
              <a:t> meg a sorrendet</a:t>
            </a:r>
            <a:r>
              <a:rPr lang="hu-HU" sz="2800" i="1" dirty="0" smtClean="0">
                <a:latin typeface="Garamond" pitchFamily="18" charset="0"/>
              </a:rPr>
              <a:t>)</a:t>
            </a:r>
            <a:r>
              <a:rPr lang="hu-HU" sz="2800" dirty="0" smtClean="0">
                <a:latin typeface="Garamond" pitchFamily="18" charset="0"/>
              </a:rPr>
              <a:t>, csak azután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osszunk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szét</a:t>
            </a:r>
            <a:r>
              <a:rPr lang="hu-HU" sz="2800" i="1" dirty="0" smtClean="0">
                <a:latin typeface="Garamond" pitchFamily="18" charset="0"/>
              </a:rPr>
              <a:t> (</a:t>
            </a:r>
            <a:r>
              <a:rPr lang="hu-HU" sz="2400" i="1" dirty="0" smtClean="0">
                <a:solidFill>
                  <a:srgbClr val="FF0000"/>
                </a:solidFill>
                <a:latin typeface="Garamond" pitchFamily="18" charset="0"/>
              </a:rPr>
              <a:t>tegyünk helyre…</a:t>
            </a:r>
            <a:r>
              <a:rPr lang="hu-HU" sz="2800" i="1" dirty="0">
                <a:latin typeface="Garamond" pitchFamily="18" charset="0"/>
              </a:rPr>
              <a:t>)</a:t>
            </a:r>
            <a:r>
              <a:rPr lang="hu-HU" sz="2800" dirty="0" smtClean="0">
                <a:latin typeface="Garamond" pitchFamily="18" charset="0"/>
              </a:rPr>
              <a:t>!</a:t>
            </a:r>
          </a:p>
          <a:p>
            <a:r>
              <a:rPr lang="hu-HU" sz="2800" dirty="0" smtClean="0">
                <a:latin typeface="Garamond" pitchFamily="18" charset="0"/>
              </a:rPr>
              <a:t>Ehhez használhatjuk a legegyszerűbb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cserés rendezés elvé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</a:t>
            </a:r>
            <a:r>
              <a:rPr lang="hu-HU" sz="2800" dirty="0" smtClean="0">
                <a:latin typeface="Garamond" pitchFamily="18" charset="0"/>
              </a:rPr>
              <a:t>.</a:t>
            </a:r>
          </a:p>
          <a:p>
            <a:r>
              <a:rPr lang="hu-HU" sz="2800" dirty="0" smtClean="0">
                <a:latin typeface="Garamond" pitchFamily="18" charset="0"/>
              </a:rPr>
              <a:t>Jelentse Db[i] az i. elemnél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kisebb</a:t>
            </a:r>
            <a:r>
              <a:rPr lang="hu-HU" sz="2800" dirty="0" smtClean="0">
                <a:latin typeface="Garamond" pitchFamily="18" charset="0"/>
              </a:rPr>
              <a:t>, vagy az i.-kel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egyenlő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,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de tőle balra levő elemek számát</a:t>
            </a:r>
            <a:r>
              <a:rPr lang="hu-HU" sz="2800" dirty="0" smtClean="0">
                <a:latin typeface="Garamond" pitchFamily="18" charset="0"/>
              </a:rPr>
              <a:t>!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		↓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A Db[i]+1 használható az i. elemnek a </a:t>
            </a:r>
            <a:r>
              <a:rPr lang="hu-HU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rende-zett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sorozatbeli indexe</a:t>
            </a:r>
            <a:r>
              <a:rPr lang="hu-HU" sz="2800" dirty="0" smtClean="0">
                <a:latin typeface="Garamond" pitchFamily="18" charset="0"/>
              </a:rPr>
              <a:t>ként.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9EE337-5DFD-47E0-AAC3-A38F6C90DE3C}" type="slidenum">
              <a:rPr lang="hu-HU" smtClean="0"/>
              <a:pPr>
                <a:defRPr/>
              </a:pPr>
              <a:t>26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28677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Számláló rendezés</a:t>
            </a:r>
          </a:p>
        </p:txBody>
      </p:sp>
      <p:graphicFrame>
        <p:nvGraphicFramePr>
          <p:cNvPr id="54365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83020"/>
              </p:ext>
            </p:extLst>
          </p:nvPr>
        </p:nvGraphicFramePr>
        <p:xfrm>
          <a:off x="2512234" y="1621417"/>
          <a:ext cx="5372134" cy="3425421"/>
        </p:xfrm>
        <a:graphic>
          <a:graphicData uri="http://schemas.openxmlformats.org/drawingml/2006/table">
            <a:tbl>
              <a:tblPr/>
              <a:tblGrid>
                <a:gridCol w="344488"/>
                <a:gridCol w="360362"/>
                <a:gridCol w="2291020"/>
                <a:gridCol w="2376264"/>
              </a:tblGrid>
              <a:tr h="48358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Db[1..N]:=0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835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i=1..N–1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83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j=i+1..N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83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X[i]&gt;X[j]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0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Db[i]:=Db[i]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Db[j]:=Db[j]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3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83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Y[Db[i]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074340" y="3201806"/>
            <a:ext cx="500063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515940" y="3207267"/>
            <a:ext cx="500062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7" name="Tartalom helye 11"/>
          <p:cNvSpPr>
            <a:spLocks/>
          </p:cNvSpPr>
          <p:nvPr/>
        </p:nvSpPr>
        <p:spPr bwMode="auto">
          <a:xfrm>
            <a:off x="2339975" y="982241"/>
            <a:ext cx="662463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 dirty="0"/>
              <a:t>Algoritmus:</a:t>
            </a:r>
          </a:p>
        </p:txBody>
      </p:sp>
      <p:sp>
        <p:nvSpPr>
          <p:cNvPr id="28708" name="Text Box 90"/>
          <p:cNvSpPr txBox="1">
            <a:spLocks noChangeArrowheads="1"/>
          </p:cNvSpPr>
          <p:nvPr/>
        </p:nvSpPr>
        <p:spPr bwMode="auto">
          <a:xfrm>
            <a:off x="3133173" y="326400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8709" name="Text Box 91"/>
          <p:cNvSpPr txBox="1">
            <a:spLocks noChangeArrowheads="1"/>
          </p:cNvSpPr>
          <p:nvPr/>
        </p:nvSpPr>
        <p:spPr bwMode="auto">
          <a:xfrm>
            <a:off x="7667451" y="326718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8710" name="Tartalom helye 9"/>
          <p:cNvSpPr>
            <a:spLocks/>
          </p:cNvSpPr>
          <p:nvPr/>
        </p:nvSpPr>
        <p:spPr bwMode="auto">
          <a:xfrm>
            <a:off x="2267744" y="5220973"/>
            <a:ext cx="6876256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16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Hasonlítások száma: 1+2+..+N–1=</a:t>
            </a:r>
          </a:p>
          <a:p>
            <a:pPr marL="216000" indent="-216000" eaLnBrk="0" hangingPunct="0">
              <a:lnSpc>
                <a:spcPct val="95000"/>
              </a:lnSpc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Mozgatások száma: </a:t>
            </a:r>
            <a:r>
              <a:rPr lang="hu-HU" sz="2800" dirty="0">
                <a:solidFill>
                  <a:srgbClr val="0000FF"/>
                </a:solidFill>
              </a:rPr>
              <a:t>N</a:t>
            </a:r>
            <a:r>
              <a:rPr lang="hu-HU" sz="2800" dirty="0"/>
              <a:t> </a:t>
            </a:r>
          </a:p>
          <a:p>
            <a:pPr marL="216000" indent="-216000" eaLnBrk="0" hangingPunct="0">
              <a:lnSpc>
                <a:spcPct val="95000"/>
              </a:lnSpc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</a:pPr>
            <a:r>
              <a:rPr lang="hu-HU" sz="2800" dirty="0"/>
              <a:t>Additív műveletek száma: </a:t>
            </a:r>
            <a:r>
              <a:rPr lang="hu-HU" sz="2200" dirty="0">
                <a:solidFill>
                  <a:srgbClr val="FF0000"/>
                </a:solidFill>
              </a:rPr>
              <a:t>~</a:t>
            </a:r>
            <a:r>
              <a:rPr lang="hu-HU" sz="2800" dirty="0" smtClean="0">
                <a:solidFill>
                  <a:srgbClr val="FF0000"/>
                </a:solidFill>
              </a:rPr>
              <a:t>hasonlítások </a:t>
            </a:r>
            <a:r>
              <a:rPr lang="hu-HU" sz="2800" dirty="0">
                <a:solidFill>
                  <a:srgbClr val="FF0000"/>
                </a:solidFill>
              </a:rPr>
              <a:t>száma</a:t>
            </a:r>
            <a:r>
              <a:rPr lang="hu-HU" sz="2800" dirty="0"/>
              <a:t> </a:t>
            </a:r>
            <a:endParaRPr lang="hu-HU" sz="2800" baseline="30000" dirty="0">
              <a:solidFill>
                <a:srgbClr val="FF0000"/>
              </a:solidFill>
            </a:endParaRPr>
          </a:p>
        </p:txBody>
      </p:sp>
      <p:graphicFrame>
        <p:nvGraphicFramePr>
          <p:cNvPr id="28711" name="Object 2"/>
          <p:cNvGraphicFramePr>
            <a:graphicFrameLocks/>
          </p:cNvGraphicFramePr>
          <p:nvPr/>
        </p:nvGraphicFramePr>
        <p:xfrm>
          <a:off x="7589073" y="5023686"/>
          <a:ext cx="14573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1" name="Egyenlet" r:id="rId4" imgW="571252" imgH="393529" progId="Equation.3">
                  <p:embed/>
                </p:oleObj>
              </mc:Choice>
              <mc:Fallback>
                <p:oleObj name="Egyenlet" r:id="rId4" imgW="571252" imgH="393529" progId="Equation.3">
                  <p:embed/>
                  <p:pic>
                    <p:nvPicPr>
                      <p:cNvPr id="0" name="Picture 5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073" y="5023686"/>
                        <a:ext cx="1457325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zövegdoboz 17"/>
          <p:cNvSpPr txBox="1">
            <a:spLocks noChangeArrowheads="1"/>
          </p:cNvSpPr>
          <p:nvPr/>
        </p:nvSpPr>
        <p:spPr bwMode="auto">
          <a:xfrm>
            <a:off x="7884368" y="1311740"/>
            <a:ext cx="1512110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smtClean="0"/>
              <a:t>i,j:</a:t>
            </a:r>
            <a:r>
              <a:rPr lang="hu-HU" sz="1800" b="1" dirty="0" smtClean="0"/>
              <a:t>Egész</a:t>
            </a:r>
            <a:br>
              <a:rPr lang="hu-HU" sz="1800" b="1" dirty="0" smtClean="0"/>
            </a:br>
            <a:r>
              <a:rPr lang="hu-HU" sz="1800" b="1" dirty="0" smtClean="0"/>
              <a:t>   </a:t>
            </a:r>
            <a:r>
              <a:rPr lang="hu-HU" sz="1800" dirty="0" smtClean="0"/>
              <a:t>Db:Tömb[…]</a:t>
            </a:r>
            <a:endParaRPr lang="hu-HU" sz="1800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" y="64380"/>
            <a:ext cx="3114975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  <p:sp>
        <p:nvSpPr>
          <p:cNvPr id="17" name="Lekerekített téglalap feliratnak 16"/>
          <p:cNvSpPr/>
          <p:nvPr/>
        </p:nvSpPr>
        <p:spPr>
          <a:xfrm>
            <a:off x="107504" y="1916832"/>
            <a:ext cx="1988793" cy="936104"/>
          </a:xfrm>
          <a:prstGeom prst="wedgeRoundRectCallout">
            <a:avLst>
              <a:gd name="adj1" fmla="val 79645"/>
              <a:gd name="adj2" fmla="val 27577"/>
              <a:gd name="adj3" fmla="val 16667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/>
          <a:lstStyle/>
          <a:p>
            <a:pPr indent="127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dirty="0">
                <a:solidFill>
                  <a:srgbClr val="FF0000"/>
                </a:solidFill>
              </a:rPr>
              <a:t>Az egyszerű cserés rendezés elvén működő számlálás.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462986" y="2072283"/>
            <a:ext cx="5472608" cy="2018404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pic>
        <p:nvPicPr>
          <p:cNvPr id="28760" name="Picture 8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2" y="2893065"/>
            <a:ext cx="2232248" cy="1230411"/>
          </a:xfrm>
          <a:prstGeom prst="rect">
            <a:avLst/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x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6049E-11BF-40E7-A474-F964FB4DBBF1}" type="slidenum">
              <a:rPr lang="hu-HU" smtClean="0"/>
              <a:pPr>
                <a:defRPr/>
              </a:pPr>
              <a:t>27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29701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Rendezések hatékonysága</a:t>
            </a:r>
          </a:p>
        </p:txBody>
      </p:sp>
      <p:sp>
        <p:nvSpPr>
          <p:cNvPr id="29702" name="Tartalom helye 9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53213" cy="5040312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454775" algn="r"/>
              </a:tabLst>
            </a:pPr>
            <a:r>
              <a:rPr lang="hu-HU" sz="3600" b="1" smtClean="0">
                <a:latin typeface="Garamond" pitchFamily="18" charset="0"/>
              </a:rPr>
              <a:t>N</a:t>
            </a:r>
            <a:r>
              <a:rPr lang="hu-HU" sz="3600" b="1" baseline="30000" smtClean="0">
                <a:latin typeface="Garamond" pitchFamily="18" charset="0"/>
              </a:rPr>
              <a:t>2</a:t>
            </a:r>
            <a:r>
              <a:rPr lang="hu-HU" sz="3600" b="1" smtClean="0">
                <a:latin typeface="Garamond" pitchFamily="18" charset="0"/>
              </a:rPr>
              <a:t> idejű rendezések:</a:t>
            </a:r>
          </a:p>
          <a:p>
            <a:pPr>
              <a:tabLst>
                <a:tab pos="6454775" algn="r"/>
              </a:tabLst>
            </a:pPr>
            <a:r>
              <a:rPr lang="hu-HU" smtClean="0">
                <a:latin typeface="Garamond" pitchFamily="18" charset="0"/>
              </a:rPr>
              <a:t>Egyszerű cserés rendezés	 </a:t>
            </a:r>
            <a:r>
              <a:rPr lang="hu-HU" smtClean="0">
                <a:latin typeface="Garamond" pitchFamily="18" charset="0"/>
                <a:sym typeface="Wingdings 3" pitchFamily="18" charset="2"/>
                <a:hlinkClick r:id="rId3" action="ppaction://hlinksldjump"/>
              </a:rPr>
              <a:t></a:t>
            </a:r>
            <a:endParaRPr lang="hu-HU" smtClean="0">
              <a:latin typeface="Garamond" pitchFamily="18" charset="0"/>
              <a:sym typeface="Wingdings 3" pitchFamily="18" charset="2"/>
            </a:endParaRPr>
          </a:p>
          <a:p>
            <a:pPr>
              <a:tabLst>
                <a:tab pos="6454775" algn="r"/>
              </a:tabLst>
            </a:pPr>
            <a:r>
              <a:rPr lang="hu-HU" smtClean="0">
                <a:latin typeface="Garamond" pitchFamily="18" charset="0"/>
              </a:rPr>
              <a:t>Minimum-kiválasztásos rendezés	 </a:t>
            </a:r>
            <a:r>
              <a:rPr lang="hu-HU" smtClean="0">
                <a:latin typeface="Garamond" pitchFamily="18" charset="0"/>
                <a:sym typeface="Wingdings 3" pitchFamily="18" charset="2"/>
                <a:hlinkClick r:id="rId4" action="ppaction://hlinksldjump"/>
              </a:rPr>
              <a:t></a:t>
            </a:r>
            <a:endParaRPr lang="hu-HU" smtClean="0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 smtClean="0">
                <a:latin typeface="Garamond" pitchFamily="18" charset="0"/>
              </a:rPr>
              <a:t>Buborékos rendezés	 </a:t>
            </a:r>
            <a:r>
              <a:rPr lang="hu-HU" smtClean="0">
                <a:latin typeface="Garamond" pitchFamily="18" charset="0"/>
                <a:sym typeface="Wingdings 3" pitchFamily="18" charset="2"/>
                <a:hlinkClick r:id="rId5" action="ppaction://hlinksldjump"/>
              </a:rPr>
              <a:t></a:t>
            </a:r>
            <a:endParaRPr lang="hu-HU" smtClean="0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 smtClean="0">
                <a:latin typeface="Garamond" pitchFamily="18" charset="0"/>
              </a:rPr>
              <a:t>Javított buborékos rendezés	 </a:t>
            </a:r>
            <a:r>
              <a:rPr lang="hu-HU" smtClean="0">
                <a:latin typeface="Garamond" pitchFamily="18" charset="0"/>
                <a:sym typeface="Wingdings 3" pitchFamily="18" charset="2"/>
                <a:hlinkClick r:id="rId6" action="ppaction://hlinksldjump"/>
              </a:rPr>
              <a:t></a:t>
            </a:r>
            <a:endParaRPr lang="hu-HU" smtClean="0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 smtClean="0">
                <a:latin typeface="Garamond" pitchFamily="18" charset="0"/>
              </a:rPr>
              <a:t>Beillesztéses rendezés	 </a:t>
            </a:r>
            <a:r>
              <a:rPr lang="hu-HU" smtClean="0">
                <a:latin typeface="Garamond" pitchFamily="18" charset="0"/>
                <a:sym typeface="Wingdings 3" pitchFamily="18" charset="2"/>
                <a:hlinkClick r:id="rId7" action="ppaction://hlinksldjump"/>
              </a:rPr>
              <a:t></a:t>
            </a:r>
            <a:endParaRPr lang="hu-HU" smtClean="0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 smtClean="0">
                <a:latin typeface="Garamond" pitchFamily="18" charset="0"/>
              </a:rPr>
              <a:t>Javított beillesztéses rendezés	 </a:t>
            </a:r>
            <a:r>
              <a:rPr lang="hu-HU" smtClean="0">
                <a:latin typeface="Garamond" pitchFamily="18" charset="0"/>
                <a:sym typeface="Wingdings 3" pitchFamily="18" charset="2"/>
                <a:hlinkClick r:id="rId8" action="ppaction://hlinksldjump"/>
              </a:rPr>
              <a:t></a:t>
            </a:r>
            <a:endParaRPr lang="hu-HU" smtClean="0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 smtClean="0">
                <a:latin typeface="Garamond" pitchFamily="18" charset="0"/>
              </a:rPr>
              <a:t>Számláló rendezés	 </a:t>
            </a:r>
            <a:r>
              <a:rPr lang="hu-HU" smtClean="0">
                <a:latin typeface="Garamond" pitchFamily="18" charset="0"/>
                <a:sym typeface="Wingdings 3" pitchFamily="18" charset="2"/>
                <a:hlinkClick r:id="rId9" action="ppaction://hlinksldjump"/>
              </a:rPr>
              <a:t></a:t>
            </a:r>
            <a:endParaRPr lang="hu-HU" smtClean="0">
              <a:latin typeface="Garamond" pitchFamily="18" charset="0"/>
              <a:sym typeface="Wingdings 3" pitchFamily="18" charset="2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F667E3-4C7F-42E4-93C0-F939D844C145}" type="slidenum">
              <a:rPr lang="hu-HU" smtClean="0"/>
              <a:pPr>
                <a:defRPr/>
              </a:pPr>
              <a:t>28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30725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Rendezések hatékonysága</a:t>
            </a:r>
          </a:p>
        </p:txBody>
      </p:sp>
      <p:sp>
        <p:nvSpPr>
          <p:cNvPr id="30726" name="Tartalom helye 9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53213" cy="5040312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454775" algn="r"/>
              </a:tabLst>
            </a:pPr>
            <a:r>
              <a:rPr lang="hu-HU" sz="3600" b="1" dirty="0" smtClean="0">
                <a:latin typeface="Garamond" pitchFamily="18" charset="0"/>
              </a:rPr>
              <a:t>N (</a:t>
            </a:r>
            <a:r>
              <a:rPr lang="hu-HU" sz="3600" b="1" dirty="0" err="1" smtClean="0">
                <a:latin typeface="Garamond" pitchFamily="18" charset="0"/>
              </a:rPr>
              <a:t>N</a:t>
            </a:r>
            <a:r>
              <a:rPr lang="hu-HU" sz="3600" b="1" dirty="0" smtClean="0">
                <a:latin typeface="Garamond" pitchFamily="18" charset="0"/>
              </a:rPr>
              <a:t>+M) idejű rendezések:</a:t>
            </a:r>
            <a:br>
              <a:rPr lang="hu-HU" sz="3600" b="1" dirty="0" smtClean="0">
                <a:latin typeface="Garamond" pitchFamily="18" charset="0"/>
              </a:rPr>
            </a:br>
            <a:r>
              <a:rPr lang="hu-HU" sz="3600" dirty="0" smtClean="0">
                <a:latin typeface="Garamond" pitchFamily="18" charset="0"/>
              </a:rPr>
              <a:t>(</a:t>
            </a:r>
            <a:r>
              <a:rPr lang="hu-HU" sz="2400" dirty="0" smtClean="0">
                <a:latin typeface="Garamond" pitchFamily="18" charset="0"/>
              </a:rPr>
              <a:t>de speciális feltétellel</a:t>
            </a:r>
            <a:r>
              <a:rPr lang="hu-HU" sz="3600" dirty="0" smtClean="0">
                <a:latin typeface="Garamond" pitchFamily="18" charset="0"/>
              </a:rPr>
              <a:t>)</a:t>
            </a:r>
            <a:endParaRPr lang="hu-HU" dirty="0" smtClean="0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 dirty="0" smtClean="0">
                <a:latin typeface="Garamond" pitchFamily="18" charset="0"/>
              </a:rPr>
              <a:t>Szétosztó rendezés	 </a:t>
            </a:r>
            <a:r>
              <a:rPr lang="hu-HU" dirty="0" smtClean="0">
                <a:latin typeface="Garamond" pitchFamily="18" charset="0"/>
                <a:sym typeface="Wingdings 3" pitchFamily="18" charset="2"/>
                <a:hlinkClick r:id="rId3" action="ppaction://hlinksldjump"/>
              </a:rPr>
              <a:t></a:t>
            </a:r>
            <a:endParaRPr lang="hu-HU" dirty="0" smtClean="0">
              <a:latin typeface="Garamond" pitchFamily="18" charset="0"/>
            </a:endParaRPr>
          </a:p>
          <a:p>
            <a:pPr>
              <a:tabLst>
                <a:tab pos="6454775" algn="r"/>
              </a:tabLst>
            </a:pPr>
            <a:r>
              <a:rPr lang="hu-HU" dirty="0" smtClean="0">
                <a:latin typeface="Garamond" pitchFamily="18" charset="0"/>
              </a:rPr>
              <a:t>Számlálva szétosztó rendezés	 </a:t>
            </a:r>
            <a:r>
              <a:rPr lang="hu-HU" dirty="0" smtClean="0">
                <a:latin typeface="Garamond" pitchFamily="18" charset="0"/>
                <a:sym typeface="Wingdings 3" pitchFamily="18" charset="2"/>
                <a:hlinkClick r:id="rId4" action="ppaction://hlinksldjump"/>
              </a:rPr>
              <a:t></a:t>
            </a:r>
            <a:endParaRPr lang="hu-HU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  <a:tabLst>
                <a:tab pos="6454775" algn="r"/>
              </a:tabLst>
            </a:pPr>
            <a:r>
              <a:rPr lang="hu-HU" sz="3600" b="1" dirty="0" smtClean="0">
                <a:latin typeface="Garamond" pitchFamily="18" charset="0"/>
              </a:rPr>
              <a:t>Kitekintés: </a:t>
            </a:r>
            <a:r>
              <a:rPr lang="hu-HU" dirty="0" smtClean="0">
                <a:latin typeface="Garamond" pitchFamily="18" charset="0"/>
              </a:rPr>
              <a:t>(</a:t>
            </a:r>
            <a:r>
              <a:rPr lang="hu-HU" sz="2400" dirty="0" smtClean="0">
                <a:latin typeface="Garamond" pitchFamily="18" charset="0"/>
              </a:rPr>
              <a:t>Algoritmusok tantárgy</a:t>
            </a:r>
            <a:r>
              <a:rPr lang="hu-HU" dirty="0" smtClean="0">
                <a:latin typeface="Garamond" pitchFamily="18" charset="0"/>
              </a:rPr>
              <a:t>)</a:t>
            </a:r>
          </a:p>
          <a:p>
            <a:pPr>
              <a:tabLst>
                <a:tab pos="6454775" algn="r"/>
              </a:tabLst>
            </a:pPr>
            <a:r>
              <a:rPr lang="hu-HU" dirty="0" smtClean="0">
                <a:latin typeface="Garamond" pitchFamily="18" charset="0"/>
              </a:rPr>
              <a:t>Lesznek N</a:t>
            </a:r>
            <a:r>
              <a:rPr lang="hu-HU" dirty="0" smtClean="0">
                <a:latin typeface="Garamond" pitchFamily="18" charset="0"/>
                <a:sym typeface="Symbol" pitchFamily="18" charset="2"/>
              </a:rPr>
              <a:t></a:t>
            </a:r>
            <a:r>
              <a:rPr lang="hu-HU" dirty="0" smtClean="0">
                <a:latin typeface="Garamond" pitchFamily="18" charset="0"/>
              </a:rPr>
              <a:t>log(N) idejű rendezések.</a:t>
            </a:r>
          </a:p>
          <a:p>
            <a:pPr>
              <a:tabLst>
                <a:tab pos="6454775" algn="r"/>
              </a:tabLst>
            </a:pPr>
            <a:r>
              <a:rPr lang="hu-HU" dirty="0" smtClean="0">
                <a:latin typeface="Garamond" pitchFamily="18" charset="0"/>
              </a:rPr>
              <a:t>Nem lehet N</a:t>
            </a:r>
            <a:r>
              <a:rPr lang="hu-HU" dirty="0" smtClean="0">
                <a:latin typeface="Garamond" pitchFamily="18" charset="0"/>
                <a:sym typeface="Symbol" pitchFamily="18" charset="2"/>
              </a:rPr>
              <a:t></a:t>
            </a:r>
            <a:r>
              <a:rPr lang="hu-HU" dirty="0" smtClean="0">
                <a:latin typeface="Garamond" pitchFamily="18" charset="0"/>
              </a:rPr>
              <a:t>log(N)</a:t>
            </a:r>
            <a:r>
              <a:rPr lang="hu-HU" dirty="0" err="1" smtClean="0">
                <a:latin typeface="Garamond" pitchFamily="18" charset="0"/>
              </a:rPr>
              <a:t>-nél</a:t>
            </a:r>
            <a:r>
              <a:rPr lang="hu-HU" dirty="0" smtClean="0">
                <a:latin typeface="Garamond" pitchFamily="18" charset="0"/>
              </a:rPr>
              <a:t> jobb </a:t>
            </a:r>
            <a:r>
              <a:rPr lang="hu-HU" dirty="0" err="1" smtClean="0">
                <a:latin typeface="Garamond" pitchFamily="18" charset="0"/>
              </a:rPr>
              <a:t>általá-nos</a:t>
            </a:r>
            <a:r>
              <a:rPr lang="hu-HU" dirty="0" smtClean="0">
                <a:latin typeface="Garamond" pitchFamily="18" charset="0"/>
              </a:rPr>
              <a:t> rendezés!</a:t>
            </a:r>
          </a:p>
          <a:p>
            <a:pPr>
              <a:tabLst>
                <a:tab pos="6454775" algn="r"/>
              </a:tabLst>
            </a:pPr>
            <a:r>
              <a:rPr lang="hu-HU" sz="2400" dirty="0" smtClean="0">
                <a:latin typeface="Garamond" pitchFamily="18" charset="0"/>
                <a:hlinkClick r:id="rId5"/>
              </a:rPr>
              <a:t>http://cow.ceng.metu.edu.tr/Courses/download_courseFile.php?id=5451</a:t>
            </a:r>
            <a:r>
              <a:rPr lang="hu-HU" sz="2400" dirty="0" smtClean="0">
                <a:latin typeface="Garamond" pitchFamily="18" charset="0"/>
              </a:rPr>
              <a:t>  </a:t>
            </a:r>
          </a:p>
          <a:p>
            <a:pPr>
              <a:tabLst>
                <a:tab pos="6454775" algn="r"/>
              </a:tabLst>
            </a:pPr>
            <a:r>
              <a:rPr lang="hu-HU" sz="2400" dirty="0" smtClean="0">
                <a:latin typeface="Garamond" pitchFamily="18" charset="0"/>
                <a:hlinkClick r:id="rId6"/>
              </a:rPr>
              <a:t>http://</a:t>
            </a:r>
            <a:r>
              <a:rPr lang="hu-HU" sz="2400" smtClean="0">
                <a:latin typeface="Garamond" pitchFamily="18" charset="0"/>
                <a:hlinkClick r:id="rId6"/>
              </a:rPr>
              <a:t>www.sorting-algorithms.com/</a:t>
            </a:r>
            <a:r>
              <a:rPr lang="hu-HU" sz="2400" smtClean="0">
                <a:latin typeface="Garamond" pitchFamily="18" charset="0"/>
              </a:rPr>
              <a:t> </a:t>
            </a:r>
            <a:endParaRPr lang="hu-HU" sz="2400" dirty="0" smtClean="0">
              <a:latin typeface="Garamond" pitchFamily="18" charset="0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EBFF7A-4A11-4382-B73A-DBC497D01104}" type="slidenum">
              <a:rPr lang="hu-HU" smtClean="0"/>
              <a:pPr>
                <a:defRPr/>
              </a:pPr>
              <a:t>29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Az évfolyamZh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5183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Tudnivalók:</a:t>
            </a:r>
          </a:p>
          <a:p>
            <a:r>
              <a:rPr lang="hu-HU" sz="2400" dirty="0" smtClean="0">
                <a:latin typeface="Garamond" pitchFamily="18" charset="0"/>
              </a:rPr>
              <a:t>a </a:t>
            </a:r>
            <a:r>
              <a:rPr lang="hu-HU" sz="2400" b="1" dirty="0" err="1" smtClean="0">
                <a:latin typeface="Garamond" pitchFamily="18" charset="0"/>
              </a:rPr>
              <a:t>main.cpp</a:t>
            </a:r>
            <a:r>
              <a:rPr lang="hu-HU" sz="2400" dirty="0" smtClean="0">
                <a:latin typeface="Garamond" pitchFamily="18" charset="0"/>
              </a:rPr>
              <a:t> fájlt egy </a:t>
            </a:r>
            <a:r>
              <a:rPr lang="hu-HU" sz="2400" b="1" dirty="0" smtClean="0">
                <a:latin typeface="Garamond" pitchFamily="18" charset="0"/>
              </a:rPr>
              <a:t>web</a:t>
            </a:r>
            <a:r>
              <a:rPr lang="hu-HU" sz="2400" dirty="0" smtClean="0">
                <a:latin typeface="Garamond" pitchFamily="18" charset="0"/>
              </a:rPr>
              <a:t>-es felületen kell beküldeni (akár többször is, legfeljebb 99-szer), és ott lehet megnézni a kapott értékelést;</a:t>
            </a:r>
          </a:p>
          <a:p>
            <a:r>
              <a:rPr lang="hu-HU" sz="2400" dirty="0" smtClean="0">
                <a:latin typeface="Garamond" pitchFamily="18" charset="0"/>
              </a:rPr>
              <a:t>ide a zh-t író a laborokban érvényes kódjával léphet majd be a saját jelszavával;</a:t>
            </a:r>
          </a:p>
          <a:p>
            <a:r>
              <a:rPr lang="hu-HU" sz="2400" dirty="0" smtClean="0">
                <a:latin typeface="Garamond" pitchFamily="18" charset="0"/>
              </a:rPr>
              <a:t>a program </a:t>
            </a:r>
            <a:r>
              <a:rPr lang="hu-HU" sz="2400" b="1" dirty="0" smtClean="0">
                <a:latin typeface="Garamond" pitchFamily="18" charset="0"/>
              </a:rPr>
              <a:t>standard inputról olvas, standard </a:t>
            </a:r>
            <a:r>
              <a:rPr lang="hu-HU" sz="2400" b="1" dirty="0" err="1" smtClean="0">
                <a:latin typeface="Garamond" pitchFamily="18" charset="0"/>
              </a:rPr>
              <a:t>out-putra</a:t>
            </a:r>
            <a:r>
              <a:rPr lang="hu-HU" sz="2400" b="1" dirty="0" smtClean="0">
                <a:latin typeface="Garamond" pitchFamily="18" charset="0"/>
              </a:rPr>
              <a:t> ír</a:t>
            </a:r>
            <a:r>
              <a:rPr lang="hu-HU" sz="2400" dirty="0" smtClean="0">
                <a:latin typeface="Garamond" pitchFamily="18" charset="0"/>
              </a:rPr>
              <a:t>, a tesztelést be- és kimenet átirányítással </a:t>
            </a:r>
            <a:r>
              <a:rPr lang="hu-HU" sz="2400" dirty="0" err="1" smtClean="0">
                <a:latin typeface="Garamond" pitchFamily="18" charset="0"/>
              </a:rPr>
              <a:t>old-juk</a:t>
            </a:r>
            <a:r>
              <a:rPr lang="hu-HU" sz="2400" dirty="0" smtClean="0">
                <a:latin typeface="Garamond" pitchFamily="18" charset="0"/>
              </a:rPr>
              <a:t> meg;</a:t>
            </a:r>
          </a:p>
          <a:p>
            <a:r>
              <a:rPr lang="hu-HU" sz="2400" dirty="0" smtClean="0">
                <a:latin typeface="Garamond" pitchFamily="18" charset="0"/>
              </a:rPr>
              <a:t>a </a:t>
            </a:r>
            <a:r>
              <a:rPr lang="hu-HU" sz="2400" b="1" dirty="0" smtClean="0">
                <a:latin typeface="Garamond" pitchFamily="18" charset="0"/>
              </a:rPr>
              <a:t>bemenet biztosan helyes</a:t>
            </a:r>
            <a:r>
              <a:rPr lang="hu-HU" sz="2400" dirty="0" smtClean="0">
                <a:latin typeface="Garamond" pitchFamily="18" charset="0"/>
              </a:rPr>
              <a:t>, ellenőrizni nem kell;</a:t>
            </a:r>
          </a:p>
          <a:p>
            <a:r>
              <a:rPr lang="hu-HU" sz="2400" dirty="0" smtClean="0">
                <a:latin typeface="Garamond" pitchFamily="18" charset="0"/>
              </a:rPr>
              <a:t>a </a:t>
            </a:r>
            <a:r>
              <a:rPr lang="hu-HU" sz="2400" b="1" dirty="0" smtClean="0">
                <a:latin typeface="Garamond" pitchFamily="18" charset="0"/>
              </a:rPr>
              <a:t>kimenetre csak az eredményeket </a:t>
            </a:r>
            <a:r>
              <a:rPr lang="hu-HU" sz="2400" dirty="0" smtClean="0">
                <a:latin typeface="Garamond" pitchFamily="18" charset="0"/>
              </a:rPr>
              <a:t>szabad kiírni, semmi egyebet nem;</a:t>
            </a:r>
          </a:p>
          <a:p>
            <a:pPr>
              <a:lnSpc>
                <a:spcPct val="90000"/>
              </a:lnSpc>
            </a:pPr>
            <a:r>
              <a:rPr lang="hu-HU" sz="2400" dirty="0" smtClean="0">
                <a:latin typeface="Garamond" pitchFamily="18" charset="0"/>
              </a:rPr>
              <a:t>a </a:t>
            </a:r>
            <a:r>
              <a:rPr lang="hu-HU" sz="2400" b="1" dirty="0" smtClean="0">
                <a:latin typeface="Garamond" pitchFamily="18" charset="0"/>
              </a:rPr>
              <a:t>bemenet</a:t>
            </a:r>
            <a:r>
              <a:rPr lang="hu-HU" sz="2400" dirty="0" smtClean="0">
                <a:latin typeface="Garamond" pitchFamily="18" charset="0"/>
              </a:rPr>
              <a:t> és a </a:t>
            </a:r>
            <a:r>
              <a:rPr lang="hu-HU" sz="2400" b="1" dirty="0" smtClean="0">
                <a:latin typeface="Garamond" pitchFamily="18" charset="0"/>
              </a:rPr>
              <a:t>kimenet szintaxisa és sorrendje is rögzített</a:t>
            </a:r>
            <a:r>
              <a:rPr lang="hu-HU" sz="2400" dirty="0" smtClean="0">
                <a:latin typeface="Garamond" pitchFamily="18" charset="0"/>
              </a:rPr>
              <a:t>, attól eltérni nem szabad.</a:t>
            </a:r>
            <a:r>
              <a:rPr lang="hu-HU" dirty="0" smtClean="0">
                <a:latin typeface="Garamond" pitchFamily="18" charset="0"/>
              </a:rPr>
              <a:t>	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5F7C77-28EE-420F-B2F1-5F474C616202}" type="slidenum">
              <a:rPr lang="hu-HU" smtClean="0"/>
              <a:pPr>
                <a:defRPr/>
              </a:pPr>
              <a:t>3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7172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Rendezési feladat</a:t>
            </a:r>
          </a:p>
        </p:txBody>
      </p:sp>
      <p:sp>
        <p:nvSpPr>
          <p:cNvPr id="7173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5183187"/>
          </a:xfrm>
        </p:spPr>
        <p:txBody>
          <a:bodyPr/>
          <a:lstStyle/>
          <a:p>
            <a:pPr marL="266700"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Specifikáció:</a:t>
            </a:r>
          </a:p>
          <a:p>
            <a:pPr marL="266700"/>
            <a:r>
              <a:rPr lang="hu-HU" sz="2800" dirty="0" smtClean="0">
                <a:latin typeface="Garamond" pitchFamily="18" charset="0"/>
              </a:rPr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 </a:t>
            </a:r>
            <a:r>
              <a:rPr lang="hu-HU" sz="2800" dirty="0">
                <a:latin typeface="Garamond" pitchFamily="18" charset="0"/>
              </a:rPr>
              <a:t>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>
                <a:latin typeface="Garamond" pitchFamily="18" charset="0"/>
              </a:rPr>
              <a:t>N</a:t>
            </a:r>
            <a:br>
              <a:rPr lang="hu-HU" sz="2800" baseline="300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	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 smtClean="0">
                <a:latin typeface="Garamond" pitchFamily="18" charset="0"/>
              </a:rPr>
              <a:t>: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smtClean="0">
                <a:latin typeface="Imprint MT Shadow" pitchFamily="82" charset="0"/>
                <a:sym typeface="Symbol"/>
              </a:rPr>
              <a:t>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smtClean="0">
                <a:latin typeface="Imprint MT Shadow" pitchFamily="82" charset="0"/>
                <a:sym typeface="Symbol"/>
              </a:rPr>
              <a:t>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>
              <a:latin typeface="Garamond" pitchFamily="18" charset="0"/>
            </a:endParaRPr>
          </a:p>
          <a:p>
            <a:pPr marL="266700"/>
            <a:r>
              <a:rPr lang="hu-HU" sz="2800" dirty="0" smtClean="0">
                <a:latin typeface="Garamond" pitchFamily="18" charset="0"/>
              </a:rPr>
              <a:t>Kimenet:	X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’</a:t>
            </a:r>
            <a:r>
              <a:rPr lang="hu-HU" sz="2800" dirty="0" smtClean="0">
                <a:latin typeface="Garamond" pitchFamily="18" charset="0"/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>
                <a:latin typeface="Garamond" pitchFamily="18" charset="0"/>
              </a:rPr>
              <a:t>N</a:t>
            </a:r>
            <a:endParaRPr lang="hu-HU" sz="2800" dirty="0" smtClean="0">
              <a:latin typeface="Garamond" pitchFamily="18" charset="0"/>
            </a:endParaRPr>
          </a:p>
          <a:p>
            <a:pPr marL="266700"/>
            <a:r>
              <a:rPr lang="hu-HU" sz="2800" dirty="0" smtClean="0">
                <a:latin typeface="Garamond" pitchFamily="18" charset="0"/>
              </a:rPr>
              <a:t>Előfeltétel:	</a:t>
            </a:r>
            <a:r>
              <a:rPr lang="hu-HU" sz="2800" dirty="0" smtClean="0">
                <a:solidFill>
                  <a:srgbClr val="FF0000"/>
                </a:solidFill>
                <a:latin typeface="Garamond" panose="02020404030301010803" pitchFamily="18" charset="0"/>
                <a:sym typeface="Symbol" pitchFamily="18" charset="2"/>
              </a:rPr>
              <a:t>Rendezés</a:t>
            </a:r>
            <a:r>
              <a:rPr lang="hu-HU" sz="2800" dirty="0">
                <a:latin typeface="Garamond" panose="02020404030301010803" pitchFamily="18" charset="0"/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) és</a:t>
            </a:r>
            <a:br>
              <a:rPr 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	</a:t>
            </a:r>
            <a:r>
              <a:rPr lang="hu-HU" sz="28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baseline="-25000" dirty="0" smtClean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(</a:t>
            </a:r>
            <a:r>
              <a:rPr 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)</a:t>
            </a:r>
          </a:p>
          <a:p>
            <a:pPr marL="266700"/>
            <a:r>
              <a:rPr lang="hu-HU" sz="2800" dirty="0" smtClean="0">
                <a:latin typeface="Garamond" pitchFamily="18" charset="0"/>
                <a:sym typeface="Symbol" pitchFamily="18" charset="2"/>
              </a:rPr>
              <a:t>Utófeltétel:	</a:t>
            </a:r>
            <a:r>
              <a:rPr lang="hu-HU" sz="28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baseline="-25000" dirty="0" smtClean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(X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’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) és</a:t>
            </a:r>
            <a:br>
              <a:rPr 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	X’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Permutáció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(X)</a:t>
            </a:r>
          </a:p>
          <a:p>
            <a:pPr marL="266700"/>
            <a:r>
              <a:rPr lang="hu-HU" sz="2800" dirty="0" smtClean="0">
                <a:latin typeface="Garamond" pitchFamily="18" charset="0"/>
                <a:sym typeface="Symbol" pitchFamily="18" charset="2"/>
              </a:rPr>
              <a:t>Jelölések:</a:t>
            </a:r>
          </a:p>
          <a:p>
            <a:pPr marL="742950" lvl="1" indent="-285750">
              <a:buFontTx/>
              <a:buChar char="o"/>
            </a:pPr>
            <a:r>
              <a:rPr lang="hu-HU" sz="2400" dirty="0" smtClean="0">
                <a:latin typeface="Garamond" pitchFamily="18" charset="0"/>
                <a:sym typeface="Symbol" pitchFamily="18" charset="2"/>
              </a:rPr>
              <a:t>X</a:t>
            </a:r>
            <a:r>
              <a:rPr lang="hu-HU" sz="24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’</a:t>
            </a:r>
            <a:r>
              <a:rPr lang="hu-HU" sz="2400" dirty="0" smtClean="0">
                <a:latin typeface="Garamond" pitchFamily="18" charset="0"/>
                <a:sym typeface="Symbol" pitchFamily="18" charset="2"/>
              </a:rPr>
              <a:t>: az X </a:t>
            </a:r>
            <a:r>
              <a:rPr lang="hu-HU" sz="24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kimeneti</a:t>
            </a:r>
            <a:r>
              <a:rPr lang="hu-HU" sz="2400" dirty="0" smtClean="0">
                <a:latin typeface="Garamond" pitchFamily="18" charset="0"/>
                <a:sym typeface="Symbol" pitchFamily="18" charset="2"/>
              </a:rPr>
              <a:t> (megálláskori) értéke</a:t>
            </a:r>
          </a:p>
          <a:p>
            <a:pPr marL="742950" lvl="1" indent="-285750">
              <a:buFontTx/>
              <a:buChar char="o"/>
            </a:pPr>
            <a:r>
              <a:rPr lang="hu-HU" sz="24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400" baseline="-25000" dirty="0" smtClean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400" dirty="0" smtClean="0">
                <a:latin typeface="Garamond" pitchFamily="18" charset="0"/>
                <a:sym typeface="Symbol" pitchFamily="18" charset="2"/>
              </a:rPr>
              <a:t>(X/</a:t>
            </a:r>
            <a:r>
              <a:rPr lang="hu-HU" sz="2400" dirty="0" smtClean="0">
                <a:latin typeface="Imprint MT Shadow" panose="04020605060303030202" pitchFamily="82" charset="0"/>
                <a:sym typeface="Symbol" pitchFamily="18" charset="2"/>
              </a:rPr>
              <a:t>H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): X/</a:t>
            </a:r>
            <a:r>
              <a:rPr lang="hu-HU" sz="2400" dirty="0">
                <a:latin typeface="Imprint MT Shadow" panose="04020605060303030202" pitchFamily="82" charset="0"/>
                <a:sym typeface="Symbol" pitchFamily="18" charset="2"/>
              </a:rPr>
              <a:t>H</a:t>
            </a:r>
            <a:r>
              <a:rPr lang="hu-HU" sz="2400" dirty="0" smtClean="0">
                <a:latin typeface="Garamond" pitchFamily="18" charset="0"/>
                <a:sym typeface="Symbol" pitchFamily="18" charset="2"/>
              </a:rPr>
              <a:t> </a:t>
            </a:r>
            <a:r>
              <a:rPr lang="hu-HU" sz="24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rendezett-e a </a:t>
            </a:r>
            <a:r>
              <a:rPr lang="hu-HU" sz="2400" dirty="0" smtClean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sz="2400" dirty="0" err="1" smtClean="0">
                <a:solidFill>
                  <a:srgbClr val="FF0000"/>
                </a:solidFill>
                <a:latin typeface="Garamond" pitchFamily="18" charset="0"/>
              </a:rPr>
              <a:t>-ra</a:t>
            </a:r>
            <a:r>
              <a:rPr lang="hu-HU" sz="2400" dirty="0" smtClean="0">
                <a:latin typeface="Garamond" pitchFamily="18" charset="0"/>
                <a:sym typeface="Symbol" pitchFamily="18" charset="2"/>
              </a:rPr>
              <a:t>?</a:t>
            </a:r>
            <a:endParaRPr lang="hu-HU" sz="2400" dirty="0" smtClean="0">
              <a:latin typeface="Garamond" pitchFamily="18" charset="0"/>
            </a:endParaRPr>
          </a:p>
          <a:p>
            <a:pPr marL="742950" lvl="1" indent="-285750">
              <a:buFontTx/>
              <a:buChar char="o"/>
            </a:pPr>
            <a:r>
              <a:rPr lang="hu-HU" sz="2400" dirty="0" smtClean="0">
                <a:latin typeface="Garamond" pitchFamily="18" charset="0"/>
                <a:sym typeface="Symbol" pitchFamily="18" charset="2"/>
              </a:rPr>
              <a:t>X’</a:t>
            </a:r>
            <a:r>
              <a:rPr lang="hu-HU" sz="24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Permutáció</a:t>
            </a:r>
            <a:r>
              <a:rPr lang="hu-HU" sz="2400" dirty="0" smtClean="0">
                <a:latin typeface="Garamond" pitchFamily="18" charset="0"/>
                <a:sym typeface="Symbol" pitchFamily="18" charset="2"/>
              </a:rPr>
              <a:t>(X): </a:t>
            </a:r>
            <a:r>
              <a:rPr lang="hu-HU" sz="2400" dirty="0" err="1" smtClean="0">
                <a:latin typeface="Garamond" pitchFamily="18" charset="0"/>
                <a:sym typeface="Symbol" pitchFamily="18" charset="2"/>
              </a:rPr>
              <a:t>X</a:t>
            </a:r>
            <a:r>
              <a:rPr lang="hu-HU" sz="2400" dirty="0" smtClean="0">
                <a:latin typeface="Garamond" pitchFamily="18" charset="0"/>
                <a:sym typeface="Symbol" pitchFamily="18" charset="2"/>
              </a:rPr>
              <a:t>’ az X elemeinek egy</a:t>
            </a:r>
            <a:br>
              <a:rPr lang="hu-HU" sz="2400" dirty="0" smtClean="0">
                <a:latin typeface="Garamond" pitchFamily="18" charset="0"/>
                <a:sym typeface="Symbol" pitchFamily="18" charset="2"/>
              </a:rPr>
            </a:br>
            <a:r>
              <a:rPr lang="hu-HU" sz="2400" dirty="0" smtClean="0">
                <a:latin typeface="Garamond" pitchFamily="18" charset="0"/>
                <a:sym typeface="Symbol" pitchFamily="18" charset="2"/>
              </a:rPr>
              <a:t>			     </a:t>
            </a:r>
            <a:r>
              <a:rPr lang="hu-HU" sz="24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permutációja-e</a:t>
            </a:r>
            <a:r>
              <a:rPr lang="hu-HU" sz="2400" dirty="0" smtClean="0">
                <a:latin typeface="Garamond" pitchFamily="18" charset="0"/>
                <a:sym typeface="Symbol" pitchFamily="18" charset="2"/>
              </a:rPr>
              <a:t>?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7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6:05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B23CB3-A7CF-4C49-B7CF-737881B000F7}" type="slidenum">
              <a:rPr lang="hu-HU" smtClean="0"/>
              <a:pPr>
                <a:defRPr/>
              </a:pPr>
              <a:t>30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Az évfolyamZh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49657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 smtClean="0">
                <a:latin typeface="Garamond" pitchFamily="18" charset="0"/>
              </a:rPr>
              <a:t>Edzeni való:</a:t>
            </a:r>
          </a:p>
          <a:p>
            <a:pPr>
              <a:defRPr/>
            </a:pPr>
            <a:r>
              <a:rPr lang="hu-HU" sz="2400" dirty="0" smtClean="0">
                <a:latin typeface="Garamond" pitchFamily="18" charset="0"/>
              </a:rPr>
              <a:t>A zh-ra – technikailag – fel lehet készülni az alábbi </a:t>
            </a:r>
            <a:r>
              <a:rPr lang="hu-HU" sz="2400" dirty="0">
                <a:latin typeface="Garamond" pitchFamily="18" charset="0"/>
              </a:rPr>
              <a:t>linken keresztül: </a:t>
            </a:r>
            <a:r>
              <a:rPr lang="hu-HU" sz="2400" dirty="0" smtClean="0">
                <a:latin typeface="Garamond" pitchFamily="18" charset="0"/>
                <a:hlinkClick r:id="rId3"/>
              </a:rPr>
              <a:t>http://biro.inf.elte.hu/</a:t>
            </a:r>
            <a:r>
              <a:rPr lang="hu-HU" sz="2400" dirty="0" smtClean="0">
                <a:latin typeface="Garamond" pitchFamily="18" charset="0"/>
              </a:rPr>
              <a:t> </a:t>
            </a:r>
          </a:p>
          <a:p>
            <a:pPr>
              <a:defRPr/>
            </a:pPr>
            <a:endParaRPr lang="hu-HU" sz="2400" dirty="0" smtClean="0">
              <a:latin typeface="Garamond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hu-HU" sz="3200" dirty="0" smtClean="0">
                <a:latin typeface="Garamond" pitchFamily="18" charset="0"/>
                <a:ea typeface="+mn-ea"/>
                <a:cs typeface="+mn-cs"/>
              </a:rPr>
              <a:t>	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61135"/>
            <a:ext cx="5904656" cy="3864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  <p:sp>
        <p:nvSpPr>
          <p:cNvPr id="3" name="Szövegdoboz 2"/>
          <p:cNvSpPr txBox="1"/>
          <p:nvPr/>
        </p:nvSpPr>
        <p:spPr>
          <a:xfrm>
            <a:off x="5364088" y="2355572"/>
            <a:ext cx="377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Belépés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A66B5B-8E2C-4F33-8D78-442AC31D06D7}" type="slidenum">
              <a:rPr lang="hu-HU" smtClean="0"/>
              <a:pPr>
                <a:defRPr/>
              </a:pPr>
              <a:t>31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Az évfolyamZh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25538"/>
            <a:ext cx="6800850" cy="5181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 smtClean="0">
                <a:latin typeface="Garamond" pitchFamily="18" charset="0"/>
              </a:rPr>
              <a:t>Edzeni való:</a:t>
            </a:r>
          </a:p>
          <a:p>
            <a:pPr>
              <a:defRPr/>
            </a:pPr>
            <a:r>
              <a:rPr lang="hu-HU" sz="2400" dirty="0" smtClean="0">
                <a:latin typeface="Garamond" pitchFamily="18" charset="0"/>
              </a:rPr>
              <a:t>Néhány, jellegzetes lépés:</a:t>
            </a:r>
          </a:p>
          <a:p>
            <a:pPr>
              <a:defRPr/>
            </a:pPr>
            <a:endParaRPr lang="hu-HU" sz="2400" dirty="0" smtClean="0">
              <a:latin typeface="Garamond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hu-HU" sz="3200" dirty="0" smtClean="0">
                <a:latin typeface="Garamond" pitchFamily="18" charset="0"/>
                <a:ea typeface="+mn-ea"/>
                <a:cs typeface="+mn-cs"/>
              </a:rPr>
              <a:t>	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12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6" y="4552873"/>
            <a:ext cx="4140000" cy="1684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348" y="4505853"/>
            <a:ext cx="4067992" cy="223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4" y="1988840"/>
            <a:ext cx="4143375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26" y="1988840"/>
            <a:ext cx="413385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zövegdoboz 18"/>
          <p:cNvSpPr txBox="1"/>
          <p:nvPr/>
        </p:nvSpPr>
        <p:spPr>
          <a:xfrm>
            <a:off x="4572000" y="1342943"/>
            <a:ext cx="456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Témaválasztás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4572000" y="6228601"/>
            <a:ext cx="456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Feladatválasztás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61111E-6 4.07407E-6 L -0.12379 -0.074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37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97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97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2970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97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2"/>
      <p:bldP spid="19" grpId="3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A66B5B-8E2C-4F33-8D78-442AC31D06D7}" type="slidenum">
              <a:rPr lang="hu-HU" smtClean="0"/>
              <a:pPr>
                <a:defRPr/>
              </a:pPr>
              <a:t>32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Az évfolyamZh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25538"/>
            <a:ext cx="6800850" cy="5181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 smtClean="0">
                <a:latin typeface="Garamond" pitchFamily="18" charset="0"/>
              </a:rPr>
              <a:t>Edzeni való:</a:t>
            </a:r>
          </a:p>
          <a:p>
            <a:pPr>
              <a:defRPr/>
            </a:pPr>
            <a:r>
              <a:rPr lang="hu-HU" sz="2400" dirty="0" smtClean="0">
                <a:latin typeface="Garamond" pitchFamily="18" charset="0"/>
              </a:rPr>
              <a:t>Néhány, jellegzetes lépés:</a:t>
            </a:r>
          </a:p>
          <a:p>
            <a:pPr>
              <a:defRPr/>
            </a:pPr>
            <a:endParaRPr lang="hu-HU" sz="2400" dirty="0" smtClean="0">
              <a:latin typeface="Garamond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hu-HU" sz="3200" dirty="0" smtClean="0">
                <a:latin typeface="Garamond" pitchFamily="18" charset="0"/>
                <a:ea typeface="+mn-ea"/>
                <a:cs typeface="+mn-cs"/>
              </a:rPr>
              <a:t>	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996919"/>
            <a:ext cx="4140000" cy="2385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61048"/>
            <a:ext cx="4140000" cy="2609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18" y="1988840"/>
            <a:ext cx="4140000" cy="2707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zövegdoboz 13"/>
          <p:cNvSpPr txBox="1"/>
          <p:nvPr/>
        </p:nvSpPr>
        <p:spPr>
          <a:xfrm>
            <a:off x="4572000" y="1484784"/>
            <a:ext cx="456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Feladatválasztás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78959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-0.12379 -0.074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37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07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A66B5B-8E2C-4F33-8D78-442AC31D06D7}" type="slidenum">
              <a:rPr lang="hu-HU" smtClean="0"/>
              <a:pPr>
                <a:defRPr/>
              </a:pPr>
              <a:t>33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Az évfolyamZh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25538"/>
            <a:ext cx="6800850" cy="5181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 smtClean="0">
                <a:latin typeface="Garamond" pitchFamily="18" charset="0"/>
              </a:rPr>
              <a:t>Edzeni való:</a:t>
            </a:r>
          </a:p>
          <a:p>
            <a:pPr>
              <a:defRPr/>
            </a:pPr>
            <a:r>
              <a:rPr lang="hu-HU" sz="2400" dirty="0" smtClean="0">
                <a:latin typeface="Garamond" pitchFamily="18" charset="0"/>
              </a:rPr>
              <a:t>Néhány, jellegzetes lépés:</a:t>
            </a:r>
          </a:p>
          <a:p>
            <a:pPr>
              <a:defRPr/>
            </a:pPr>
            <a:endParaRPr lang="hu-HU" sz="2400" dirty="0" smtClean="0">
              <a:latin typeface="Garamond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hu-HU" sz="3200" dirty="0" smtClean="0">
                <a:latin typeface="Garamond" pitchFamily="18" charset="0"/>
                <a:ea typeface="+mn-ea"/>
                <a:cs typeface="+mn-cs"/>
              </a:rPr>
              <a:t>	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88656"/>
            <a:ext cx="3960000" cy="2501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2" y="1991901"/>
            <a:ext cx="3960000" cy="2578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Csoportba foglalás 2"/>
          <p:cNvGrpSpPr/>
          <p:nvPr/>
        </p:nvGrpSpPr>
        <p:grpSpPr>
          <a:xfrm>
            <a:off x="2339752" y="3501008"/>
            <a:ext cx="3960000" cy="2243134"/>
            <a:chOff x="2339752" y="3501008"/>
            <a:chExt cx="3960000" cy="2243134"/>
          </a:xfrm>
        </p:grpSpPr>
        <p:pic>
          <p:nvPicPr>
            <p:cNvPr id="2969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3501008"/>
              <a:ext cx="3960000" cy="22026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Ellipszis 1"/>
            <p:cNvSpPr/>
            <p:nvPr/>
          </p:nvSpPr>
          <p:spPr>
            <a:xfrm>
              <a:off x="2339752" y="5528118"/>
              <a:ext cx="1368152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Szövegdoboz 14"/>
          <p:cNvSpPr txBox="1"/>
          <p:nvPr/>
        </p:nvSpPr>
        <p:spPr>
          <a:xfrm>
            <a:off x="4572000" y="1484784"/>
            <a:ext cx="456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Feladatbeadás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03048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-0.12379 -0.074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37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17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A66B5B-8E2C-4F33-8D78-442AC31D06D7}" type="slidenum">
              <a:rPr lang="hu-HU" smtClean="0"/>
              <a:pPr>
                <a:defRPr/>
              </a:pPr>
              <a:t>34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Az évfolyamZh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25538"/>
            <a:ext cx="6800850" cy="5181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 smtClean="0">
                <a:latin typeface="Garamond" pitchFamily="18" charset="0"/>
              </a:rPr>
              <a:t>Edzeni való:</a:t>
            </a:r>
          </a:p>
          <a:p>
            <a:pPr>
              <a:defRPr/>
            </a:pPr>
            <a:r>
              <a:rPr lang="hu-HU" sz="2400" dirty="0" smtClean="0">
                <a:latin typeface="Garamond" pitchFamily="18" charset="0"/>
              </a:rPr>
              <a:t>Néhány, jellegzetes lépés:</a:t>
            </a:r>
          </a:p>
          <a:p>
            <a:pPr>
              <a:defRPr/>
            </a:pPr>
            <a:endParaRPr lang="hu-HU" sz="2400" dirty="0" smtClean="0">
              <a:latin typeface="Garamond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hu-HU" sz="3200" dirty="0" smtClean="0">
                <a:latin typeface="Garamond" pitchFamily="18" charset="0"/>
                <a:ea typeface="+mn-ea"/>
                <a:cs typeface="+mn-cs"/>
              </a:rPr>
              <a:t>	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32" y="4149080"/>
            <a:ext cx="3960000" cy="2493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21088"/>
            <a:ext cx="3960000" cy="2526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32" y="1988840"/>
            <a:ext cx="3960000" cy="26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928507" cy="3133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zövegdoboz 12"/>
          <p:cNvSpPr txBox="1"/>
          <p:nvPr/>
        </p:nvSpPr>
        <p:spPr>
          <a:xfrm>
            <a:off x="4572000" y="1484784"/>
            <a:ext cx="456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Feladatértékelés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4745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-0.12379 -0.074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327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27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970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297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A66B5B-8E2C-4F33-8D78-442AC31D06D7}" type="slidenum">
              <a:rPr lang="hu-HU" smtClean="0"/>
              <a:pPr>
                <a:defRPr/>
              </a:pPr>
              <a:t>35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Az évfolyamZh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25538"/>
            <a:ext cx="6800850" cy="5181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 smtClean="0">
                <a:latin typeface="Garamond" pitchFamily="18" charset="0"/>
              </a:rPr>
              <a:t>Edzeni való:</a:t>
            </a:r>
          </a:p>
          <a:p>
            <a:pPr>
              <a:defRPr/>
            </a:pPr>
            <a:r>
              <a:rPr lang="hu-HU" sz="2400" dirty="0" smtClean="0">
                <a:latin typeface="Garamond" pitchFamily="18" charset="0"/>
              </a:rPr>
              <a:t>Néhány, jellegzetes lépés:</a:t>
            </a:r>
          </a:p>
          <a:p>
            <a:pPr>
              <a:defRPr/>
            </a:pPr>
            <a:endParaRPr lang="hu-HU" sz="2400" dirty="0" smtClean="0">
              <a:latin typeface="Garamond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hu-HU" sz="3200" dirty="0" smtClean="0">
                <a:latin typeface="Garamond" pitchFamily="18" charset="0"/>
                <a:ea typeface="+mn-ea"/>
                <a:cs typeface="+mn-cs"/>
              </a:rPr>
              <a:t>	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5417"/>
            <a:ext cx="3960000" cy="250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88" y="1988840"/>
            <a:ext cx="3960000" cy="2524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95" y="3657830"/>
            <a:ext cx="5185946" cy="272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3430758" y="974036"/>
            <a:ext cx="456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Feladatértékelés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86239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307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07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307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68538" y="2060575"/>
            <a:ext cx="6161087" cy="2887663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12700" algn="ctr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3600"/>
              <a:t>Programozási alapismeretek</a:t>
            </a:r>
            <a:br>
              <a:rPr lang="hu-HU" sz="3600"/>
            </a:br>
            <a:r>
              <a:rPr lang="hu-HU" sz="3600"/>
              <a:t>11. előadás vége</a:t>
            </a:r>
            <a:endParaRPr lang="en-US" sz="2000"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2F010C-586B-4B80-9785-16A4E1AAE25B}" type="slidenum">
              <a:rPr lang="hu-HU" smtClean="0"/>
              <a:pPr>
                <a:defRPr/>
              </a:pPr>
              <a:t>4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Rendezések</a:t>
            </a:r>
            <a:br>
              <a:rPr lang="hu-HU" smtClean="0">
                <a:latin typeface="Garamond" pitchFamily="18" charset="0"/>
              </a:rPr>
            </a:br>
            <a:r>
              <a:rPr lang="hu-HU" sz="2800" smtClean="0">
                <a:latin typeface="Garamond" pitchFamily="18" charset="0"/>
              </a:rPr>
              <a:t>(fontos új fogalmak, jelölések)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5256212"/>
          </a:xfrm>
        </p:spPr>
        <p:txBody>
          <a:bodyPr/>
          <a:lstStyle/>
          <a:p>
            <a:r>
              <a:rPr lang="hu-HU" sz="2800" b="1" dirty="0" smtClean="0">
                <a:latin typeface="Garamond" pitchFamily="18" charset="0"/>
                <a:sym typeface="Symbol" pitchFamily="18" charset="2"/>
              </a:rPr>
              <a:t>Aposztróf 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a specifikációban:</a:t>
            </a:r>
          </a:p>
          <a:p>
            <a:pPr>
              <a:buFont typeface="Wingdings" pitchFamily="2" charset="2"/>
              <a:buNone/>
            </a:pP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Ha egy adat előfordul a bemeneten és </a:t>
            </a:r>
            <a:r>
              <a:rPr lang="hu-HU" sz="2800" dirty="0" err="1" smtClean="0">
                <a:latin typeface="Garamond" pitchFamily="18" charset="0"/>
                <a:sym typeface="Symbol" pitchFamily="18" charset="2"/>
              </a:rPr>
              <a:t>kimene-ten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 is, akkor az </a:t>
            </a:r>
            <a:r>
              <a:rPr lang="hu-HU" sz="2800" dirty="0" err="1" smtClean="0">
                <a:latin typeface="Garamond" pitchFamily="18" charset="0"/>
                <a:sym typeface="Symbol" pitchFamily="18" charset="2"/>
              </a:rPr>
              <a:t>UF-ben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 együtt kell </a:t>
            </a:r>
            <a:r>
              <a:rPr lang="hu-HU" sz="2800" dirty="0" err="1" smtClean="0">
                <a:latin typeface="Garamond" pitchFamily="18" charset="0"/>
                <a:sym typeface="Symbol" pitchFamily="18" charset="2"/>
              </a:rPr>
              <a:t>előfordul-nia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 az adat bemenetkori és kimenetkori </a:t>
            </a:r>
            <a:r>
              <a:rPr lang="hu-HU" sz="2800" dirty="0" err="1" smtClean="0">
                <a:latin typeface="Garamond" pitchFamily="18" charset="0"/>
                <a:sym typeface="Symbol" pitchFamily="18" charset="2"/>
              </a:rPr>
              <a:t>érté-ke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. Megkülönböztetésül a kimeneti értéket „megaposztrofáljuk”.</a:t>
            </a:r>
          </a:p>
          <a:p>
            <a:pPr>
              <a:buFont typeface="Wingdings" pitchFamily="2" charset="2"/>
              <a:buNone/>
            </a:pP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Pl.: Z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’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:=a Z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kimeneti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 (megálláskori) értéke.</a:t>
            </a:r>
          </a:p>
          <a:p>
            <a:pPr>
              <a:spcBef>
                <a:spcPts val="600"/>
              </a:spcBef>
            </a:pPr>
            <a:r>
              <a:rPr lang="hu-HU" dirty="0" smtClean="0">
                <a:latin typeface="Garamond" pitchFamily="18" charset="0"/>
              </a:rPr>
              <a:t>A ≤ reláció </a:t>
            </a:r>
            <a:r>
              <a:rPr lang="hu-HU" b="1" dirty="0" smtClean="0">
                <a:latin typeface="Garamond" pitchFamily="18" charset="0"/>
              </a:rPr>
              <a:t>rendezés</a:t>
            </a:r>
            <a:r>
              <a:rPr lang="hu-HU" dirty="0" smtClean="0">
                <a:latin typeface="Garamond" pitchFamily="18" charset="0"/>
              </a:rPr>
              <a:t>, ha</a:t>
            </a:r>
          </a:p>
          <a:p>
            <a:pPr marL="811213" lvl="1" indent="-379413">
              <a:spcBef>
                <a:spcPts val="300"/>
              </a:spcBef>
              <a:buFont typeface="+mj-lt"/>
              <a:buAutoNum type="arabicPeriod"/>
            </a:pPr>
            <a:r>
              <a:rPr lang="pt-BR" i="1" dirty="0">
                <a:latin typeface="Garamond" pitchFamily="18" charset="0"/>
              </a:rPr>
              <a:t>reflexiv</a:t>
            </a:r>
            <a:r>
              <a:rPr lang="pt-BR" dirty="0">
                <a:latin typeface="Garamond" pitchFamily="18" charset="0"/>
              </a:rPr>
              <a:t>: </a:t>
            </a:r>
            <a:r>
              <a:rPr lang="hu-HU" dirty="0" smtClean="0">
                <a:latin typeface="Garamond" pitchFamily="18" charset="0"/>
              </a:rPr>
              <a:t>  </a:t>
            </a:r>
            <a:r>
              <a:rPr lang="pt-BR" dirty="0" smtClean="0">
                <a:latin typeface="Garamond" pitchFamily="18" charset="0"/>
                <a:sym typeface="Symbol"/>
              </a:rPr>
              <a:t></a:t>
            </a:r>
            <a:r>
              <a:rPr lang="pt-BR" dirty="0" smtClean="0">
                <a:latin typeface="Garamond" pitchFamily="18" charset="0"/>
              </a:rPr>
              <a:t>h</a:t>
            </a:r>
            <a:r>
              <a:rPr lang="hu-HU" dirty="0" smtClean="0">
                <a:sym typeface="Symbol"/>
              </a:rPr>
              <a:t>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pt-BR" dirty="0" smtClean="0">
                <a:latin typeface="Garamond" pitchFamily="18" charset="0"/>
              </a:rPr>
              <a:t>: </a:t>
            </a:r>
            <a:r>
              <a:rPr lang="hu-HU" dirty="0" smtClean="0">
                <a:latin typeface="Garamond" pitchFamily="18" charset="0"/>
              </a:rPr>
              <a:t>h</a:t>
            </a:r>
            <a:r>
              <a:rPr lang="pt-BR" dirty="0" smtClean="0">
                <a:latin typeface="Garamond" pitchFamily="18" charset="0"/>
              </a:rPr>
              <a:t>≤</a:t>
            </a:r>
            <a:r>
              <a:rPr lang="hu-HU" dirty="0" smtClean="0">
                <a:latin typeface="Garamond" pitchFamily="18" charset="0"/>
              </a:rPr>
              <a:t>h</a:t>
            </a:r>
          </a:p>
          <a:p>
            <a:pPr marL="811213" lvl="1" indent="-379413">
              <a:spcBef>
                <a:spcPts val="300"/>
              </a:spcBef>
              <a:buFont typeface="+mj-lt"/>
              <a:buAutoNum type="arabicPeriod"/>
            </a:pPr>
            <a:r>
              <a:rPr lang="hu-HU" i="1" dirty="0" err="1">
                <a:latin typeface="Garamond" panose="02020404030301010803" pitchFamily="18" charset="0"/>
              </a:rPr>
              <a:t>antiszimmetrikus</a:t>
            </a:r>
            <a:r>
              <a:rPr lang="hu-HU" dirty="0">
                <a:latin typeface="Garamond" pitchFamily="18" charset="0"/>
              </a:rPr>
              <a:t>: </a:t>
            </a:r>
            <a:r>
              <a:rPr lang="hu-HU" dirty="0" smtClean="0">
                <a:latin typeface="Garamond" pitchFamily="18" charset="0"/>
              </a:rPr>
              <a:t/>
            </a:r>
            <a:br>
              <a:rPr lang="hu-HU" dirty="0" smtClean="0">
                <a:latin typeface="Garamond" pitchFamily="18" charset="0"/>
              </a:rPr>
            </a:br>
            <a:r>
              <a:rPr lang="hu-HU" dirty="0" smtClean="0">
                <a:latin typeface="Garamond" pitchFamily="18" charset="0"/>
              </a:rPr>
              <a:t>		  </a:t>
            </a:r>
            <a:r>
              <a:rPr lang="hu-HU" dirty="0" smtClean="0">
                <a:latin typeface="Garamond" panose="02020404030301010803" pitchFamily="18" charset="0"/>
                <a:sym typeface="Symbol"/>
              </a:rPr>
              <a:t>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h,i</a:t>
            </a:r>
            <a:r>
              <a:rPr lang="hu-HU" dirty="0" smtClean="0">
                <a:latin typeface="Garamond" panose="02020404030301010803" pitchFamily="18" charset="0"/>
                <a:sym typeface="Symbol"/>
              </a:rPr>
              <a:t></a:t>
            </a:r>
            <a:r>
              <a:rPr lang="hu-HU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dirty="0" smtClean="0">
                <a:latin typeface="Garamond" panose="02020404030301010803" pitchFamily="18" charset="0"/>
                <a:sym typeface="Symbol"/>
              </a:rPr>
              <a:t>: </a:t>
            </a:r>
            <a:r>
              <a:rPr lang="hu-HU" dirty="0" err="1">
                <a:latin typeface="Garamond" panose="02020404030301010803" pitchFamily="18" charset="0"/>
                <a:sym typeface="Symbol"/>
              </a:rPr>
              <a:t>h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≤i </a:t>
            </a:r>
            <a:r>
              <a:rPr lang="hu-HU" dirty="0" smtClean="0">
                <a:latin typeface="Garamond" panose="02020404030301010803" pitchFamily="18" charset="0"/>
                <a:sym typeface="Symbol"/>
              </a:rPr>
              <a:t> és  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i≤h   </a:t>
            </a:r>
            <a:r>
              <a:rPr lang="hu-HU" dirty="0" err="1">
                <a:latin typeface="Garamond" panose="02020404030301010803" pitchFamily="18" charset="0"/>
                <a:sym typeface="Symbol"/>
              </a:rPr>
              <a:t>h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=i </a:t>
            </a:r>
          </a:p>
          <a:p>
            <a:pPr marL="811213" lvl="1" indent="-379413">
              <a:spcBef>
                <a:spcPts val="300"/>
              </a:spcBef>
              <a:buFont typeface="+mj-lt"/>
              <a:buAutoNum type="arabicPeriod"/>
            </a:pPr>
            <a:r>
              <a:rPr lang="hu-HU" i="1" dirty="0" smtClean="0">
                <a:latin typeface="Garamond" panose="02020404030301010803" pitchFamily="18" charset="0"/>
                <a:sym typeface="Symbol"/>
              </a:rPr>
              <a:t>tranzitív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: h,i,j</a:t>
            </a:r>
            <a:r>
              <a:rPr lang="hu-HU" dirty="0" smtClean="0">
                <a:latin typeface="Garamond" panose="02020404030301010803" pitchFamily="18" charset="0"/>
                <a:sym typeface="Symbol"/>
              </a:rPr>
              <a:t></a:t>
            </a:r>
            <a:r>
              <a:rPr lang="hu-HU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dirty="0" smtClean="0">
                <a:latin typeface="Garamond" panose="02020404030301010803" pitchFamily="18" charset="0"/>
                <a:sym typeface="Symbol"/>
              </a:rPr>
              <a:t>: </a:t>
            </a:r>
            <a:r>
              <a:rPr lang="hu-HU" dirty="0" err="1">
                <a:latin typeface="Garamond" panose="02020404030301010803" pitchFamily="18" charset="0"/>
                <a:sym typeface="Symbol"/>
              </a:rPr>
              <a:t>h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≤i </a:t>
            </a:r>
            <a:r>
              <a:rPr lang="hu-HU" dirty="0" smtClean="0">
                <a:latin typeface="Garamond" panose="02020404030301010803" pitchFamily="18" charset="0"/>
                <a:sym typeface="Symbol"/>
              </a:rPr>
              <a:t> és  </a:t>
            </a:r>
            <a:r>
              <a:rPr lang="hu-HU" dirty="0">
                <a:latin typeface="Garamond" panose="02020404030301010803" pitchFamily="18" charset="0"/>
                <a:sym typeface="Symbol"/>
              </a:rPr>
              <a:t>i≤j   h≤j</a:t>
            </a:r>
            <a:endParaRPr lang="hu-HU" dirty="0">
              <a:latin typeface="Garamond" panose="02020404030301010803" pitchFamily="18" charset="0"/>
            </a:endParaRPr>
          </a:p>
          <a:p>
            <a:pPr lvl="1">
              <a:spcBef>
                <a:spcPts val="600"/>
              </a:spcBef>
            </a:pPr>
            <a:endParaRPr lang="hu-HU" dirty="0" smtClean="0">
              <a:latin typeface="Garamond" pitchFamily="18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7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2F010C-586B-4B80-9785-16A4E1AAE25B}" type="slidenum">
              <a:rPr lang="hu-HU" smtClean="0"/>
              <a:pPr>
                <a:defRPr/>
              </a:pPr>
              <a:t>5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Rendezések</a:t>
            </a:r>
            <a:br>
              <a:rPr lang="hu-HU" smtClean="0">
                <a:latin typeface="Garamond" pitchFamily="18" charset="0"/>
              </a:rPr>
            </a:br>
            <a:r>
              <a:rPr lang="hu-HU" sz="2800" smtClean="0">
                <a:latin typeface="Garamond" pitchFamily="18" charset="0"/>
              </a:rPr>
              <a:t>(fontos új fogalmak, jelölések)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5256212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539750" algn="l"/>
              </a:tabLst>
            </a:pP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smtClean="0">
                <a:latin typeface="Garamond" panose="02020404030301010803" pitchFamily="18" charset="0"/>
                <a:sym typeface="Symbol" pitchFamily="18" charset="2"/>
              </a:rPr>
              <a:t> (</a:t>
            </a:r>
            <a:r>
              <a:rPr lang="hu-HU" sz="2400" dirty="0" smtClean="0">
                <a:latin typeface="Garamond" panose="02020404030301010803" pitchFamily="18" charset="0"/>
                <a:sym typeface="Symbol" pitchFamily="18" charset="2"/>
              </a:rPr>
              <a:t>teljesen</a:t>
            </a:r>
            <a:r>
              <a:rPr lang="hu-HU" sz="2800" dirty="0" smtClean="0">
                <a:latin typeface="Garamond" panose="02020404030301010803" pitchFamily="18" charset="0"/>
                <a:sym typeface="Symbol" pitchFamily="18" charset="2"/>
              </a:rPr>
              <a:t>) </a:t>
            </a:r>
            <a:r>
              <a:rPr lang="hu-HU" sz="2800" b="1" dirty="0" smtClean="0">
                <a:latin typeface="Garamond" panose="02020404030301010803" pitchFamily="18" charset="0"/>
                <a:sym typeface="Symbol" pitchFamily="18" charset="2"/>
              </a:rPr>
              <a:t>rendezett halmaz</a:t>
            </a:r>
            <a:r>
              <a:rPr lang="hu-HU" sz="2800" dirty="0" smtClean="0">
                <a:latin typeface="Garamond" panose="02020404030301010803" pitchFamily="18" charset="0"/>
                <a:sym typeface="Symbol" pitchFamily="18" charset="2"/>
              </a:rPr>
              <a:t>:</a:t>
            </a:r>
            <a:br>
              <a:rPr lang="hu-HU" sz="2800" dirty="0" smtClean="0">
                <a:latin typeface="Garamond" panose="02020404030301010803" pitchFamily="18" charset="0"/>
                <a:sym typeface="Symbol" pitchFamily="18" charset="2"/>
              </a:rPr>
            </a:br>
            <a:r>
              <a:rPr lang="hu-HU" sz="2800" dirty="0" smtClean="0">
                <a:latin typeface="Garamond" panose="02020404030301010803" pitchFamily="18" charset="0"/>
                <a:sym typeface="Symbol" pitchFamily="18" charset="2"/>
              </a:rPr>
              <a:t>	</a:t>
            </a:r>
            <a:r>
              <a:rPr lang="hu-HU" sz="2800" dirty="0" err="1" smtClean="0"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(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):=h,i</a:t>
            </a:r>
            <a:r>
              <a:rPr lang="hu-HU" sz="2800" dirty="0" smtClean="0">
                <a:latin typeface="Garamond" panose="02020404030301010803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Garamond" panose="02020404030301010803" pitchFamily="18" charset="0"/>
                <a:sym typeface="Symbol"/>
              </a:rPr>
              <a:t>: </a:t>
            </a:r>
            <a:r>
              <a:rPr lang="hu-HU" sz="2800" dirty="0" err="1">
                <a:latin typeface="Garamond" panose="02020404030301010803" pitchFamily="18" charset="0"/>
                <a:sym typeface="Symbol"/>
              </a:rPr>
              <a:t>h</a:t>
            </a:r>
            <a:r>
              <a:rPr lang="hu-HU" sz="2800" dirty="0">
                <a:latin typeface="Garamond" panose="02020404030301010803" pitchFamily="18" charset="0"/>
                <a:sym typeface="Symbol"/>
              </a:rPr>
              <a:t>≤i  </a:t>
            </a:r>
            <a:r>
              <a:rPr lang="hu-HU" sz="2800" dirty="0" smtClean="0">
                <a:latin typeface="Garamond" panose="02020404030301010803" pitchFamily="18" charset="0"/>
                <a:sym typeface="Symbol"/>
              </a:rPr>
              <a:t>vagy  </a:t>
            </a:r>
            <a:r>
              <a:rPr lang="hu-HU" sz="2800" dirty="0">
                <a:latin typeface="Garamond" panose="02020404030301010803" pitchFamily="18" charset="0"/>
                <a:sym typeface="Symbol"/>
              </a:rPr>
              <a:t>i≤h</a:t>
            </a:r>
            <a:endParaRPr lang="hu-HU" sz="2800" dirty="0" smtClean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hu-HU" sz="2800" b="1" dirty="0" smtClean="0">
                <a:latin typeface="Garamond" pitchFamily="18" charset="0"/>
                <a:sym typeface="Symbol" pitchFamily="18" charset="2"/>
              </a:rPr>
              <a:t>Rendezett</a:t>
            </a:r>
            <a:r>
              <a:rPr lang="hu-HU" sz="2800" b="1" dirty="0">
                <a:latin typeface="Garamond" pitchFamily="18" charset="0"/>
                <a:sym typeface="Symbol" pitchFamily="18" charset="2"/>
              </a:rPr>
              <a:t> sorozat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:</a:t>
            </a:r>
          </a:p>
          <a:p>
            <a:pPr>
              <a:buFont typeface="Wingdings" pitchFamily="2" charset="2"/>
              <a:buNone/>
              <a:tabLst>
                <a:tab pos="539750" algn="l"/>
              </a:tabLst>
            </a:pP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	</a:t>
            </a:r>
            <a:r>
              <a:rPr lang="hu-HU" sz="2800" dirty="0" err="1" smtClean="0"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(Z):=i(1≤i≤N</a:t>
            </a:r>
            <a:r>
              <a:rPr lang="hu-HU" sz="2800" dirty="0" smtClean="0">
                <a:latin typeface="Garamond" pitchFamily="18" charset="0"/>
              </a:rPr>
              <a:t>–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1): </a:t>
            </a:r>
            <a:r>
              <a:rPr lang="hu-HU" sz="2800" dirty="0" err="1" smtClean="0">
                <a:latin typeface="Garamond" pitchFamily="18" charset="0"/>
                <a:sym typeface="Symbol" pitchFamily="18" charset="2"/>
              </a:rPr>
              <a:t>Z</a:t>
            </a:r>
            <a:r>
              <a:rPr lang="hu-HU" sz="28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≤</a:t>
            </a:r>
            <a:r>
              <a:rPr lang="hu-HU" sz="2800" dirty="0" err="1" smtClean="0">
                <a:latin typeface="Garamond" pitchFamily="18" charset="0"/>
                <a:sym typeface="Symbol" pitchFamily="18" charset="2"/>
              </a:rPr>
              <a:t>Z</a:t>
            </a:r>
            <a:r>
              <a:rPr lang="hu-HU" sz="28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sz="2800" baseline="-25000" dirty="0" smtClean="0">
                <a:latin typeface="Garamond" pitchFamily="18" charset="0"/>
                <a:sym typeface="Symbol" pitchFamily="18" charset="2"/>
              </a:rPr>
              <a:t>+</a:t>
            </a:r>
            <a:r>
              <a:rPr lang="hu-HU" sz="2800" baseline="-25000" dirty="0" err="1" smtClean="0">
                <a:latin typeface="Garamond" pitchFamily="18" charset="0"/>
                <a:sym typeface="Symbol" pitchFamily="18" charset="2"/>
              </a:rPr>
              <a:t>1</a:t>
            </a:r>
            <a:endParaRPr lang="hu-HU" sz="2800" baseline="-25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</a:pPr>
            <a:r>
              <a:rPr lang="hu-HU" sz="2800" b="1" dirty="0" smtClean="0">
                <a:latin typeface="Garamond" pitchFamily="18" charset="0"/>
                <a:sym typeface="Symbol" pitchFamily="18" charset="2"/>
              </a:rPr>
              <a:t>Permutáció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halmaz:</a:t>
            </a:r>
          </a:p>
          <a:p>
            <a:pPr marL="2327275" indent="-2327275">
              <a:buNone/>
              <a:tabLst>
                <a:tab pos="539750" algn="l"/>
              </a:tabLst>
            </a:pP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Permutáció(Z):=a 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Z</a:t>
            </a:r>
            <a:r>
              <a:rPr lang="hu-HU" sz="2800" dirty="0" smtClean="0">
                <a:latin typeface="Garamond" panose="02020404030301010803" pitchFamily="18" charset="0"/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>
                <a:latin typeface="Garamond" pitchFamily="18" charset="0"/>
                <a:sym typeface="Symbol" pitchFamily="18" charset="2"/>
              </a:rPr>
              <a:t>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 </a:t>
            </a:r>
            <a:r>
              <a:rPr lang="hu-HU" sz="2800" smtClean="0">
                <a:latin typeface="Garamond" pitchFamily="18" charset="0"/>
                <a:sym typeface="Symbol" pitchFamily="18" charset="2"/>
              </a:rPr>
              <a:t>sorozat elemeinek </a:t>
            </a:r>
            <a:r>
              <a:rPr lang="hu-HU" sz="2800" i="1" dirty="0" smtClean="0">
                <a:latin typeface="Garamond" pitchFamily="18" charset="0"/>
                <a:sym typeface="Symbol" pitchFamily="18" charset="2"/>
              </a:rPr>
              <a:t>összes permutáció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ját 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tartalmazó </a:t>
            </a:r>
            <a:r>
              <a:rPr lang="hu-HU" sz="2800" i="1" dirty="0" smtClean="0">
                <a:latin typeface="Garamond" pitchFamily="18" charset="0"/>
                <a:sym typeface="Symbol" pitchFamily="18" charset="2"/>
              </a:rPr>
              <a:t>halmaz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; amelynek tehát egyik eleme a kívánt rendezettségű sorozat…</a:t>
            </a:r>
            <a:endParaRPr lang="hu-HU" dirty="0" smtClean="0">
              <a:latin typeface="Garamond" pitchFamily="18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7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6:08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892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1225" y="1916832"/>
            <a:ext cx="3152775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3265" y="3450020"/>
            <a:ext cx="3152775" cy="690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7737" y="5229200"/>
            <a:ext cx="3152775" cy="623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68DD4B-1FB4-4397-AF68-580C8E9724BE}" type="slidenum">
              <a:rPr lang="hu-HU" smtClean="0"/>
              <a:pPr>
                <a:defRPr/>
              </a:pPr>
              <a:t>6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92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Egyszerű cserés rendezés</a:t>
            </a:r>
          </a:p>
        </p:txBody>
      </p:sp>
      <p:sp>
        <p:nvSpPr>
          <p:cNvPr id="9221" name="Tartalom helye 9"/>
          <p:cNvSpPr>
            <a:spLocks noGrp="1"/>
          </p:cNvSpPr>
          <p:nvPr>
            <p:ph idx="1"/>
          </p:nvPr>
        </p:nvSpPr>
        <p:spPr>
          <a:xfrm>
            <a:off x="2343150" y="1341438"/>
            <a:ext cx="3683000" cy="50403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A lényeg:</a:t>
            </a:r>
          </a:p>
          <a:p>
            <a:r>
              <a:rPr lang="hu-HU" sz="2800" dirty="0" smtClean="0">
                <a:latin typeface="Garamond" pitchFamily="18" charset="0"/>
              </a:rPr>
              <a:t>Hasonlítsuk az első </a:t>
            </a:r>
            <a:r>
              <a:rPr lang="hu-HU" sz="2800" dirty="0" err="1" smtClean="0">
                <a:latin typeface="Garamond" pitchFamily="18" charset="0"/>
              </a:rPr>
              <a:t>ele-met</a:t>
            </a:r>
            <a:r>
              <a:rPr lang="hu-HU" sz="2800" dirty="0" smtClean="0">
                <a:latin typeface="Garamond" pitchFamily="18" charset="0"/>
              </a:rPr>
              <a:t> az összes mögötte levővel, s ha kell, </a:t>
            </a:r>
            <a:r>
              <a:rPr lang="hu-HU" sz="2800" dirty="0" err="1" smtClean="0">
                <a:latin typeface="Garamond" pitchFamily="18" charset="0"/>
              </a:rPr>
              <a:t>cse-réljük</a:t>
            </a:r>
            <a:r>
              <a:rPr lang="hu-HU" sz="2800" dirty="0" smtClean="0">
                <a:latin typeface="Garamond" pitchFamily="18" charset="0"/>
              </a:rPr>
              <a:t> meg!</a:t>
            </a:r>
          </a:p>
          <a:p>
            <a:r>
              <a:rPr lang="hu-HU" sz="2800" dirty="0" smtClean="0">
                <a:latin typeface="Garamond" pitchFamily="18" charset="0"/>
              </a:rPr>
              <a:t>Ezután ugyanezt </a:t>
            </a:r>
            <a:r>
              <a:rPr lang="hu-HU" sz="2800" dirty="0" err="1" smtClean="0">
                <a:latin typeface="Garamond" pitchFamily="18" charset="0"/>
              </a:rPr>
              <a:t>csi-náljuk</a:t>
            </a:r>
            <a:r>
              <a:rPr lang="hu-HU" sz="2800" dirty="0" smtClean="0">
                <a:latin typeface="Garamond" pitchFamily="18" charset="0"/>
              </a:rPr>
              <a:t> a második elem-re!</a:t>
            </a:r>
          </a:p>
          <a:p>
            <a:r>
              <a:rPr lang="hu-HU" sz="2800" dirty="0" smtClean="0">
                <a:latin typeface="Garamond" pitchFamily="18" charset="0"/>
              </a:rPr>
              <a:t>…</a:t>
            </a:r>
          </a:p>
          <a:p>
            <a:r>
              <a:rPr lang="hu-HU" sz="2800" dirty="0" smtClean="0">
                <a:latin typeface="Garamond" pitchFamily="18" charset="0"/>
              </a:rPr>
              <a:t>Végül az utolsó két elemre!</a:t>
            </a:r>
          </a:p>
        </p:txBody>
      </p:sp>
      <p:sp>
        <p:nvSpPr>
          <p:cNvPr id="9227" name="AutoShape 13"/>
          <p:cNvSpPr>
            <a:spLocks noChangeArrowheads="1"/>
          </p:cNvSpPr>
          <p:nvPr/>
        </p:nvSpPr>
        <p:spPr bwMode="auto">
          <a:xfrm>
            <a:off x="5436096" y="4651375"/>
            <a:ext cx="3598863" cy="360363"/>
          </a:xfrm>
          <a:prstGeom prst="wedgeRectCallout">
            <a:avLst>
              <a:gd name="adj1" fmla="val -28795"/>
              <a:gd name="adj2" fmla="val -203910"/>
            </a:avLst>
          </a:prstGeom>
          <a:solidFill>
            <a:srgbClr val="C0C0C0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sp>
        <p:nvSpPr>
          <p:cNvPr id="9228" name="AutoShape 14"/>
          <p:cNvSpPr>
            <a:spLocks noChangeArrowheads="1"/>
          </p:cNvSpPr>
          <p:nvPr/>
        </p:nvSpPr>
        <p:spPr bwMode="auto">
          <a:xfrm>
            <a:off x="5436096" y="4651375"/>
            <a:ext cx="3598863" cy="360363"/>
          </a:xfrm>
          <a:prstGeom prst="wedgeRectCallout">
            <a:avLst>
              <a:gd name="adj1" fmla="val -17111"/>
              <a:gd name="adj2" fmla="val 186277"/>
            </a:avLst>
          </a:prstGeom>
          <a:solidFill>
            <a:srgbClr val="C0C0C0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 dirty="0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sp>
        <p:nvSpPr>
          <p:cNvPr id="9229" name="Téglalap 13"/>
          <p:cNvSpPr>
            <a:spLocks noChangeArrowheads="1"/>
          </p:cNvSpPr>
          <p:nvPr/>
        </p:nvSpPr>
        <p:spPr bwMode="auto">
          <a:xfrm>
            <a:off x="6605588" y="2715668"/>
            <a:ext cx="2214562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2000" i="1" dirty="0">
                <a:solidFill>
                  <a:srgbClr val="FF0000"/>
                </a:solidFill>
              </a:rPr>
              <a:t>A minimum az „alsó” végére kerül.</a:t>
            </a: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15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 animBg="1"/>
      <p:bldP spid="9228" grpId="0" animBg="1"/>
      <p:bldP spid="92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0DD88D-290B-4739-9823-34027D2D781D}" type="slidenum">
              <a:rPr lang="hu-HU" smtClean="0"/>
              <a:pPr>
                <a:defRPr/>
              </a:pPr>
              <a:t>7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1024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Egyszerű cserés rendezés</a:t>
            </a:r>
          </a:p>
        </p:txBody>
      </p:sp>
      <p:sp>
        <p:nvSpPr>
          <p:cNvPr id="10246" name="Tartalom helye 9"/>
          <p:cNvSpPr>
            <a:spLocks noGrp="1"/>
          </p:cNvSpPr>
          <p:nvPr>
            <p:ph idx="1"/>
          </p:nvPr>
        </p:nvSpPr>
        <p:spPr>
          <a:xfrm>
            <a:off x="2343150" y="5157788"/>
            <a:ext cx="6618288" cy="1439862"/>
          </a:xfrm>
        </p:spPr>
        <p:txBody>
          <a:bodyPr/>
          <a:lstStyle/>
          <a:p>
            <a:r>
              <a:rPr lang="hu-HU" sz="2800" dirty="0" smtClean="0">
                <a:latin typeface="Garamond" pitchFamily="18" charset="0"/>
              </a:rPr>
              <a:t>Hasonlítások száma: 1+2+..+N–1=</a:t>
            </a:r>
          </a:p>
          <a:p>
            <a:pPr>
              <a:spcBef>
                <a:spcPts val="1200"/>
              </a:spcBef>
            </a:pPr>
            <a:r>
              <a:rPr lang="hu-HU" sz="2800" dirty="0" smtClean="0">
                <a:latin typeface="Garamond" pitchFamily="18" charset="0"/>
              </a:rPr>
              <a:t>Mozgatások száma: 0 …  </a:t>
            </a:r>
          </a:p>
        </p:txBody>
      </p:sp>
      <p:graphicFrame>
        <p:nvGraphicFramePr>
          <p:cNvPr id="108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41524"/>
              </p:ext>
            </p:extLst>
          </p:nvPr>
        </p:nvGraphicFramePr>
        <p:xfrm>
          <a:off x="2525943" y="1960563"/>
          <a:ext cx="5214409" cy="2981328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2143125"/>
                <a:gridCol w="1928284"/>
              </a:tblGrid>
              <a:tr h="4968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j=i+1..N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X[i]&gt;X[j]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S:=X[i]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X[i]:=X[j]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X[j]:=S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Egyenes összekötő 12"/>
          <p:cNvCxnSpPr/>
          <p:nvPr/>
        </p:nvCxnSpPr>
        <p:spPr>
          <a:xfrm rot="16200000" flipH="1">
            <a:off x="3526068" y="3089275"/>
            <a:ext cx="500063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374762" y="3088482"/>
            <a:ext cx="500063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78" name="Object 2"/>
          <p:cNvGraphicFramePr>
            <a:graphicFrameLocks/>
          </p:cNvGraphicFramePr>
          <p:nvPr/>
        </p:nvGraphicFramePr>
        <p:xfrm>
          <a:off x="7631113" y="4978400"/>
          <a:ext cx="14573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name="Egyenlet" r:id="rId4" imgW="571252" imgH="393529" progId="Equation.3">
                  <p:embed/>
                </p:oleObj>
              </mc:Choice>
              <mc:Fallback>
                <p:oleObj name="Egyenlet" r:id="rId4" imgW="571252" imgH="393529" progId="Equation.3">
                  <p:embed/>
                  <p:pic>
                    <p:nvPicPr>
                      <p:cNvPr id="0" name="Picture 6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3" y="4978400"/>
                        <a:ext cx="145732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3"/>
          <p:cNvGraphicFramePr>
            <a:graphicFrameLocks/>
          </p:cNvGraphicFramePr>
          <p:nvPr/>
        </p:nvGraphicFramePr>
        <p:xfrm>
          <a:off x="6089650" y="5561013"/>
          <a:ext cx="18097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Egyenlet" r:id="rId6" imgW="710891" imgH="393529" progId="Equation.3">
                  <p:embed/>
                </p:oleObj>
              </mc:Choice>
              <mc:Fallback>
                <p:oleObj name="Egyenlet" r:id="rId6" imgW="710891" imgH="393529" progId="Equation.3">
                  <p:embed/>
                  <p:pic>
                    <p:nvPicPr>
                      <p:cNvPr id="0" name="Picture 6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5561013"/>
                        <a:ext cx="1809750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Tartalom helye 9"/>
          <p:cNvSpPr>
            <a:spLocks/>
          </p:cNvSpPr>
          <p:nvPr/>
        </p:nvSpPr>
        <p:spPr bwMode="auto">
          <a:xfrm>
            <a:off x="2325688" y="1355725"/>
            <a:ext cx="6618287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/>
              <a:t>Algoritmus:</a:t>
            </a:r>
          </a:p>
        </p:txBody>
      </p:sp>
      <p:sp>
        <p:nvSpPr>
          <p:cNvPr id="10281" name="Text Box 62"/>
          <p:cNvSpPr txBox="1">
            <a:spLocks noChangeArrowheads="1"/>
          </p:cNvSpPr>
          <p:nvPr/>
        </p:nvSpPr>
        <p:spPr bwMode="auto">
          <a:xfrm>
            <a:off x="3591156" y="319881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0282" name="Text Box 63"/>
          <p:cNvSpPr txBox="1">
            <a:spLocks noChangeArrowheads="1"/>
          </p:cNvSpPr>
          <p:nvPr/>
        </p:nvSpPr>
        <p:spPr bwMode="auto">
          <a:xfrm>
            <a:off x="7502556" y="32019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3697518" y="3489325"/>
            <a:ext cx="2087563" cy="1420813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1089" name="AutoShape 65"/>
          <p:cNvSpPr>
            <a:spLocks noChangeArrowheads="1"/>
          </p:cNvSpPr>
          <p:nvPr/>
        </p:nvSpPr>
        <p:spPr bwMode="auto">
          <a:xfrm>
            <a:off x="1271818" y="3141663"/>
            <a:ext cx="1657350" cy="360362"/>
          </a:xfrm>
          <a:prstGeom prst="wedgeRectCallout">
            <a:avLst>
              <a:gd name="adj1" fmla="val 95593"/>
              <a:gd name="adj2" fmla="val 71144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>
                <a:solidFill>
                  <a:srgbClr val="FF0000"/>
                </a:solidFill>
              </a:rPr>
              <a:t>Elem-csere</a:t>
            </a:r>
          </a:p>
        </p:txBody>
      </p:sp>
      <p:sp>
        <p:nvSpPr>
          <p:cNvPr id="18" name="Szövegdoboz 13"/>
          <p:cNvSpPr txBox="1">
            <a:spLocks noChangeArrowheads="1"/>
          </p:cNvSpPr>
          <p:nvPr/>
        </p:nvSpPr>
        <p:spPr bwMode="auto">
          <a:xfrm>
            <a:off x="7729466" y="1587045"/>
            <a:ext cx="1166022" cy="7652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i,j:</a:t>
            </a:r>
            <a:r>
              <a:rPr lang="hu-HU" sz="1800" b="1" dirty="0" smtClean="0"/>
              <a:t>Egész</a:t>
            </a:r>
            <a:r>
              <a:rPr lang="hu-HU" sz="1800" dirty="0" smtClean="0"/>
              <a:t/>
            </a:r>
            <a:br>
              <a:rPr lang="hu-HU" sz="1800" dirty="0" smtClean="0"/>
            </a:br>
            <a:r>
              <a:rPr lang="hu-HU" sz="1800" dirty="0" smtClean="0"/>
              <a:t>    S:TH</a:t>
            </a:r>
            <a:endParaRPr lang="hu-HU" sz="1800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20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" grpId="0" animBg="1"/>
      <p:bldP spid="10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4738" y="5281613"/>
            <a:ext cx="2844800" cy="1214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4" cstate="print"/>
          <a:srcRect l="4723" t="7222" r="2377" b="7794"/>
          <a:stretch>
            <a:fillRect/>
          </a:stretch>
        </p:blipFill>
        <p:spPr bwMode="auto">
          <a:xfrm>
            <a:off x="6153150" y="3524250"/>
            <a:ext cx="2843213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81A70A-8A95-4BA0-9385-764089B99A53}" type="slidenum">
              <a:rPr lang="hu-HU" smtClean="0"/>
              <a:pPr>
                <a:defRPr/>
              </a:pPr>
              <a:t>8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1127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Minimum-kiválasztásos rendezés</a:t>
            </a:r>
          </a:p>
        </p:txBody>
      </p:sp>
      <p:sp>
        <p:nvSpPr>
          <p:cNvPr id="11272" name="Tartalom helye 9"/>
          <p:cNvSpPr>
            <a:spLocks noGrp="1"/>
          </p:cNvSpPr>
          <p:nvPr>
            <p:ph idx="1"/>
          </p:nvPr>
        </p:nvSpPr>
        <p:spPr>
          <a:xfrm>
            <a:off x="2343150" y="1341438"/>
            <a:ext cx="3683000" cy="50403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A lényeg:</a:t>
            </a:r>
          </a:p>
          <a:p>
            <a:r>
              <a:rPr lang="hu-HU" sz="2800" dirty="0" smtClean="0">
                <a:latin typeface="Garamond" pitchFamily="18" charset="0"/>
              </a:rPr>
              <a:t>Határozzuk meg az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sz="2800" dirty="0" smtClean="0">
                <a:latin typeface="Garamond" pitchFamily="18" charset="0"/>
              </a:rPr>
              <a:t>..N elemek </a:t>
            </a:r>
            <a:r>
              <a:rPr lang="hu-HU" sz="2800" dirty="0" err="1" smtClean="0">
                <a:latin typeface="Garamond" pitchFamily="18" charset="0"/>
              </a:rPr>
              <a:t>minimu-mát</a:t>
            </a:r>
            <a:r>
              <a:rPr lang="hu-HU" sz="2800" dirty="0" smtClean="0">
                <a:latin typeface="Garamond" pitchFamily="18" charset="0"/>
              </a:rPr>
              <a:t>, s cseréljük meg az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1.</a:t>
            </a:r>
            <a:r>
              <a:rPr lang="hu-HU" sz="2800" dirty="0" smtClean="0">
                <a:latin typeface="Garamond" pitchFamily="18" charset="0"/>
              </a:rPr>
              <a:t>-vel!</a:t>
            </a:r>
          </a:p>
          <a:p>
            <a:r>
              <a:rPr lang="hu-HU" sz="2800" dirty="0" smtClean="0">
                <a:latin typeface="Garamond" pitchFamily="18" charset="0"/>
              </a:rPr>
              <a:t>Ezután ugyanezt </a:t>
            </a:r>
            <a:r>
              <a:rPr lang="hu-HU" sz="2800" dirty="0" err="1" smtClean="0">
                <a:latin typeface="Garamond" pitchFamily="18" charset="0"/>
              </a:rPr>
              <a:t>te-gyük</a:t>
            </a:r>
            <a:r>
              <a:rPr lang="hu-HU" sz="2800" dirty="0" smtClean="0">
                <a:latin typeface="Garamond" pitchFamily="18" charset="0"/>
              </a:rPr>
              <a:t> a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2</a:t>
            </a:r>
            <a:r>
              <a:rPr lang="hu-HU" sz="2800" dirty="0" smtClean="0">
                <a:latin typeface="Garamond" pitchFamily="18" charset="0"/>
              </a:rPr>
              <a:t>..N elemre!</a:t>
            </a:r>
          </a:p>
          <a:p>
            <a:r>
              <a:rPr lang="hu-HU" sz="2800" dirty="0" smtClean="0">
                <a:latin typeface="Garamond" pitchFamily="18" charset="0"/>
              </a:rPr>
              <a:t>…</a:t>
            </a:r>
          </a:p>
          <a:p>
            <a:endParaRPr lang="hu-HU" sz="2800" dirty="0" smtClean="0">
              <a:latin typeface="Garamond" pitchFamily="18" charset="0"/>
            </a:endParaRPr>
          </a:p>
          <a:p>
            <a:r>
              <a:rPr lang="hu-HU" sz="2800" dirty="0" smtClean="0">
                <a:latin typeface="Garamond" pitchFamily="18" charset="0"/>
              </a:rPr>
              <a:t>Végül az utolsó két 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(N–1..N) elemre!</a:t>
            </a:r>
          </a:p>
        </p:txBody>
      </p:sp>
      <p:sp>
        <p:nvSpPr>
          <p:cNvPr id="16394" name="AutoShape 13"/>
          <p:cNvSpPr>
            <a:spLocks noChangeArrowheads="1"/>
          </p:cNvSpPr>
          <p:nvPr/>
        </p:nvSpPr>
        <p:spPr bwMode="auto">
          <a:xfrm>
            <a:off x="5510213" y="4879975"/>
            <a:ext cx="3598862" cy="360363"/>
          </a:xfrm>
          <a:prstGeom prst="wedgeRectCallout">
            <a:avLst>
              <a:gd name="adj1" fmla="val -17162"/>
              <a:gd name="adj2" fmla="val 292102"/>
            </a:avLst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sp>
        <p:nvSpPr>
          <p:cNvPr id="16395" name="AutoShape 14"/>
          <p:cNvSpPr>
            <a:spLocks noChangeArrowheads="1"/>
          </p:cNvSpPr>
          <p:nvPr/>
        </p:nvSpPr>
        <p:spPr bwMode="auto">
          <a:xfrm>
            <a:off x="5508625" y="4878388"/>
            <a:ext cx="3598863" cy="360362"/>
          </a:xfrm>
          <a:prstGeom prst="wedgeRectCallout">
            <a:avLst>
              <a:gd name="adj1" fmla="val -30681"/>
              <a:gd name="adj2" fmla="val -98898"/>
            </a:avLst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i="1">
                <a:solidFill>
                  <a:srgbClr val="FF0000"/>
                </a:solidFill>
              </a:rPr>
              <a:t>A pirossal jelöltek már a helyükön vannak</a:t>
            </a:r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5" cstate="print"/>
          <a:srcRect l="3076" r="2419"/>
          <a:stretch>
            <a:fillRect/>
          </a:stretch>
        </p:blipFill>
        <p:spPr bwMode="auto">
          <a:xfrm>
            <a:off x="6124575" y="1484313"/>
            <a:ext cx="2867025" cy="1385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96" name="Téglalap 13"/>
          <p:cNvSpPr>
            <a:spLocks noChangeArrowheads="1"/>
          </p:cNvSpPr>
          <p:nvPr/>
        </p:nvSpPr>
        <p:spPr bwMode="auto">
          <a:xfrm>
            <a:off x="6505575" y="2860675"/>
            <a:ext cx="22145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2000" i="1">
                <a:solidFill>
                  <a:srgbClr val="FF0000"/>
                </a:solidFill>
              </a:rPr>
              <a:t>A minimum az „alsó” végére kerül.</a:t>
            </a: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15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6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  <p:bldP spid="16395" grpId="0" animBg="1"/>
      <p:bldP spid="163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C3BBD3-ECBB-4FAC-8939-6D94EFEF99FC}" type="slidenum">
              <a:rPr lang="hu-HU" smtClean="0"/>
              <a:pPr>
                <a:defRPr/>
              </a:pPr>
              <a:t>9</a:t>
            </a:fld>
            <a:r>
              <a:rPr lang="hu-HU" dirty="0" smtClean="0"/>
              <a:t>/36</a:t>
            </a:r>
            <a:endParaRPr lang="hu-HU" dirty="0"/>
          </a:p>
        </p:txBody>
      </p:sp>
      <p:sp>
        <p:nvSpPr>
          <p:cNvPr id="122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Minimum-kiválasztásos rendezés</a:t>
            </a:r>
          </a:p>
        </p:txBody>
      </p:sp>
      <p:sp>
        <p:nvSpPr>
          <p:cNvPr id="12294" name="Tartalom helye 9"/>
          <p:cNvSpPr>
            <a:spLocks noGrp="1"/>
          </p:cNvSpPr>
          <p:nvPr>
            <p:ph idx="1"/>
          </p:nvPr>
        </p:nvSpPr>
        <p:spPr>
          <a:xfrm>
            <a:off x="2343150" y="5453063"/>
            <a:ext cx="6618288" cy="1085850"/>
          </a:xfrm>
        </p:spPr>
        <p:txBody>
          <a:bodyPr/>
          <a:lstStyle/>
          <a:p>
            <a:r>
              <a:rPr lang="hu-HU" sz="2800" smtClean="0">
                <a:latin typeface="Garamond" pitchFamily="18" charset="0"/>
              </a:rPr>
              <a:t>Hasonlítások száma: 1+2+..+N–1=</a:t>
            </a:r>
          </a:p>
          <a:p>
            <a:pPr>
              <a:spcBef>
                <a:spcPts val="1200"/>
              </a:spcBef>
            </a:pPr>
            <a:r>
              <a:rPr lang="hu-HU" sz="2800" smtClean="0">
                <a:latin typeface="Garamond" pitchFamily="18" charset="0"/>
              </a:rPr>
              <a:t>Mozgatások száma: 3</a:t>
            </a:r>
            <a:r>
              <a:rPr lang="hu-HU" sz="2800" smtClean="0">
                <a:latin typeface="Garamond" pitchFamily="18" charset="0"/>
                <a:sym typeface="Symbol" pitchFamily="18" charset="2"/>
              </a:rPr>
              <a:t></a:t>
            </a:r>
            <a:r>
              <a:rPr lang="hu-HU" sz="2800" smtClean="0">
                <a:latin typeface="Garamond" pitchFamily="18" charset="0"/>
              </a:rPr>
              <a:t>(N–1)  </a:t>
            </a:r>
          </a:p>
        </p:txBody>
      </p:sp>
      <p:cxnSp>
        <p:nvCxnSpPr>
          <p:cNvPr id="13" name="Egyenes összekötő 12"/>
          <p:cNvCxnSpPr/>
          <p:nvPr/>
        </p:nvCxnSpPr>
        <p:spPr>
          <a:xfrm rot="16200000" flipH="1">
            <a:off x="2955508" y="3662362"/>
            <a:ext cx="500062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5400000">
            <a:off x="7634664" y="3626644"/>
            <a:ext cx="500062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97" name="Object 2"/>
          <p:cNvGraphicFramePr>
            <a:graphicFrameLocks noChangeAspect="1"/>
          </p:cNvGraphicFramePr>
          <p:nvPr/>
        </p:nvGraphicFramePr>
        <p:xfrm>
          <a:off x="7704138" y="5286375"/>
          <a:ext cx="12890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gyenlet" r:id="rId4" imgW="571252" imgH="393529" progId="Equation.3">
                  <p:embed/>
                </p:oleObj>
              </mc:Choice>
              <mc:Fallback>
                <p:oleObj name="Egyenlet" r:id="rId4" imgW="571252" imgH="393529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5286375"/>
                        <a:ext cx="128905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0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67450"/>
              </p:ext>
            </p:extLst>
          </p:nvPr>
        </p:nvGraphicFramePr>
        <p:xfrm>
          <a:off x="2526882" y="1804988"/>
          <a:ext cx="5500688" cy="3568704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2143125"/>
                <a:gridCol w="2214563"/>
              </a:tblGrid>
              <a:tr h="4460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MinI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j=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+1..N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MinI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]&gt;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MinI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:=j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X[i]:=X[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MinI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MinI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]:=S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Egyenes összekötő 15"/>
          <p:cNvCxnSpPr/>
          <p:nvPr/>
        </p:nvCxnSpPr>
        <p:spPr>
          <a:xfrm rot="16200000" flipH="1">
            <a:off x="3562726" y="3255169"/>
            <a:ext cx="428625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/>
          <p:nvPr/>
        </p:nvCxnSpPr>
        <p:spPr>
          <a:xfrm rot="5400000">
            <a:off x="7706101" y="3255169"/>
            <a:ext cx="428625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3" name="Tartalom helye 9"/>
          <p:cNvSpPr>
            <a:spLocks/>
          </p:cNvSpPr>
          <p:nvPr/>
        </p:nvSpPr>
        <p:spPr bwMode="auto">
          <a:xfrm>
            <a:off x="2325688" y="1268413"/>
            <a:ext cx="6618287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eaLnBrk="0" hangingPunct="0">
              <a:lnSpc>
                <a:spcPct val="95000"/>
              </a:lnSpc>
              <a:spcBef>
                <a:spcPct val="5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1"/>
              <a:t>Algoritmus:</a:t>
            </a:r>
          </a:p>
        </p:txBody>
      </p:sp>
      <p:sp>
        <p:nvSpPr>
          <p:cNvPr id="12334" name="Text Box 74"/>
          <p:cNvSpPr txBox="1">
            <a:spLocks noChangeArrowheads="1"/>
          </p:cNvSpPr>
          <p:nvPr/>
        </p:nvSpPr>
        <p:spPr bwMode="auto">
          <a:xfrm>
            <a:off x="3592095" y="334327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2335" name="Text Box 75"/>
          <p:cNvSpPr txBox="1">
            <a:spLocks noChangeArrowheads="1"/>
          </p:cNvSpPr>
          <p:nvPr/>
        </p:nvSpPr>
        <p:spPr bwMode="auto">
          <a:xfrm>
            <a:off x="7797382" y="33464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3123782" y="4052888"/>
            <a:ext cx="4878000" cy="129600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2127" name="AutoShape 79"/>
          <p:cNvSpPr>
            <a:spLocks noChangeArrowheads="1"/>
          </p:cNvSpPr>
          <p:nvPr/>
        </p:nvSpPr>
        <p:spPr bwMode="auto">
          <a:xfrm>
            <a:off x="698082" y="3676650"/>
            <a:ext cx="1657350" cy="360363"/>
          </a:xfrm>
          <a:prstGeom prst="wedgeRectCallout">
            <a:avLst>
              <a:gd name="adj1" fmla="val 95593"/>
              <a:gd name="adj2" fmla="val 71144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54000" algn="ctr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>
                <a:solidFill>
                  <a:srgbClr val="FF0000"/>
                </a:solidFill>
              </a:rPr>
              <a:t>Elem-csere</a:t>
            </a:r>
          </a:p>
        </p:txBody>
      </p:sp>
      <p:sp>
        <p:nvSpPr>
          <p:cNvPr id="2130" name="Rectangle 82"/>
          <p:cNvSpPr>
            <a:spLocks noChangeArrowheads="1"/>
          </p:cNvSpPr>
          <p:nvPr/>
        </p:nvSpPr>
        <p:spPr bwMode="auto">
          <a:xfrm>
            <a:off x="3122195" y="2265363"/>
            <a:ext cx="4878000" cy="173990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endParaRPr lang="hu-HU"/>
          </a:p>
        </p:txBody>
      </p:sp>
      <p:sp>
        <p:nvSpPr>
          <p:cNvPr id="2131" name="AutoShape 83"/>
          <p:cNvSpPr>
            <a:spLocks noChangeArrowheads="1"/>
          </p:cNvSpPr>
          <p:nvPr/>
        </p:nvSpPr>
        <p:spPr bwMode="auto">
          <a:xfrm>
            <a:off x="712370" y="1889125"/>
            <a:ext cx="1657350" cy="460375"/>
          </a:xfrm>
          <a:prstGeom prst="wedgeRectCallout">
            <a:avLst>
              <a:gd name="adj1" fmla="val 95593"/>
              <a:gd name="adj2" fmla="val 44829"/>
            </a:avLst>
          </a:prstGeom>
          <a:solidFill>
            <a:srgbClr val="C0C0C0">
              <a:alpha val="89803"/>
            </a:srgbClr>
          </a:solidFill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54000" tIns="0" rIns="54000" bIns="0" anchor="ctr"/>
          <a:lstStyle/>
          <a:p>
            <a:pPr indent="12700"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sz="1600">
                <a:solidFill>
                  <a:srgbClr val="FF0000"/>
                </a:solidFill>
                <a:hlinkClick r:id="rId6" action="ppaction://hlinkpres?slideindex=42&amp;slidetitle=6. Maximumkiválasztás"/>
              </a:rPr>
              <a:t>Minimum-kiválasztás</a:t>
            </a:r>
            <a:r>
              <a:rPr lang="hu-HU" sz="1600">
                <a:solidFill>
                  <a:srgbClr val="FF0000"/>
                </a:solidFill>
              </a:rPr>
              <a:t> az i.-től</a:t>
            </a:r>
          </a:p>
        </p:txBody>
      </p:sp>
      <p:sp>
        <p:nvSpPr>
          <p:cNvPr id="21" name="Szövegdoboz 13"/>
          <p:cNvSpPr txBox="1">
            <a:spLocks noChangeArrowheads="1"/>
          </p:cNvSpPr>
          <p:nvPr/>
        </p:nvSpPr>
        <p:spPr bwMode="auto">
          <a:xfrm>
            <a:off x="8020800" y="1343266"/>
            <a:ext cx="1166022" cy="99603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err="1" smtClean="0"/>
              <a:t>MinI</a:t>
            </a:r>
            <a:r>
              <a:rPr lang="hu-HU" sz="1800" dirty="0" smtClean="0"/>
              <a:t>,</a:t>
            </a:r>
            <a:br>
              <a:rPr lang="hu-HU" sz="1800" dirty="0" smtClean="0"/>
            </a:br>
            <a:r>
              <a:rPr lang="hu-HU" sz="1800" dirty="0" smtClean="0"/>
              <a:t>    i,j:</a:t>
            </a:r>
            <a:r>
              <a:rPr lang="hu-HU" sz="1800" b="1" dirty="0" smtClean="0"/>
              <a:t>Egész</a:t>
            </a:r>
            <a:r>
              <a:rPr lang="hu-HU" sz="1800" dirty="0"/>
              <a:t/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smtClean="0"/>
              <a:t>S:TH</a:t>
            </a:r>
            <a:endParaRPr lang="hu-HU" sz="1800" dirty="0"/>
          </a:p>
        </p:txBody>
      </p:sp>
      <p:sp>
        <p:nvSpPr>
          <p:cNvPr id="2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15816" y="6566189"/>
            <a:ext cx="3888432" cy="288751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</a:t>
            </a:r>
            <a:r>
              <a:rPr lang="hu-HU" dirty="0" smtClean="0"/>
              <a:t>alapismeretek 11. előadás</a:t>
            </a:r>
            <a:endParaRPr lang="en-US" dirty="0"/>
          </a:p>
        </p:txBody>
      </p:sp>
      <p:sp>
        <p:nvSpPr>
          <p:cNvPr id="23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2015.04.27. 5:43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6" grpId="0" animBg="1"/>
      <p:bldP spid="2127" grpId="0" animBg="1"/>
      <p:bldP spid="2130" grpId="0" animBg="1"/>
      <p:bldP spid="2131" grpId="0" animBg="1"/>
    </p:bldLst>
  </p:timing>
</p:sld>
</file>

<file path=ppt/theme/theme1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5_Montáz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5562</TotalTime>
  <Words>2265</Words>
  <Application>Microsoft Office PowerPoint</Application>
  <PresentationFormat>Diavetítés a képernyőre (4:3 oldalarány)</PresentationFormat>
  <Paragraphs>604</Paragraphs>
  <Slides>36</Slides>
  <Notes>36</Notes>
  <HiddenSlides>1</HiddenSlides>
  <MMClips>0</MMClips>
  <ScaleCrop>false</ScaleCrop>
  <HeadingPairs>
    <vt:vector size="8" baseType="variant">
      <vt:variant>
        <vt:lpstr>Téma</vt:lpstr>
      </vt:variant>
      <vt:variant>
        <vt:i4>3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36</vt:i4>
      </vt:variant>
      <vt:variant>
        <vt:lpstr>Egyéni diasorok</vt:lpstr>
      </vt:variant>
      <vt:variant>
        <vt:i4>1</vt:i4>
      </vt:variant>
    </vt:vector>
  </HeadingPairs>
  <TitlesOfParts>
    <vt:vector size="41" baseType="lpstr">
      <vt:lpstr>2_Montázs</vt:lpstr>
      <vt:lpstr>5_Montázs</vt:lpstr>
      <vt:lpstr>Egyéni tervezés</vt:lpstr>
      <vt:lpstr>Egyenlet</vt:lpstr>
      <vt:lpstr>Programozási alapismeretek  11. előadás</vt:lpstr>
      <vt:lpstr>Tartalom</vt:lpstr>
      <vt:lpstr>Rendezési feladat</vt:lpstr>
      <vt:lpstr>Rendezések (fontos új fogalmak, jelölések)</vt:lpstr>
      <vt:lpstr>Rendezések (fontos új fogalmak, jelölések)</vt:lpstr>
      <vt:lpstr>Egyszerű cserés rendezés</vt:lpstr>
      <vt:lpstr>Egyszerű cserés rendezés</vt:lpstr>
      <vt:lpstr>Minimum-kiválasztásos rendezés</vt:lpstr>
      <vt:lpstr>Minimum-kiválasztásos rendezés</vt:lpstr>
      <vt:lpstr>Buborékos rendezés</vt:lpstr>
      <vt:lpstr>Buborékos rendezés</vt:lpstr>
      <vt:lpstr>Javított buborékos rendezés</vt:lpstr>
      <vt:lpstr>Buborékos rendezés</vt:lpstr>
      <vt:lpstr>Javított buborékos rendezés</vt:lpstr>
      <vt:lpstr>Beillesztéses rendezés</vt:lpstr>
      <vt:lpstr>Beillesztéses rendezés</vt:lpstr>
      <vt:lpstr>Javított beillesztéses rendezés</vt:lpstr>
      <vt:lpstr>Javított beillesztéses rendezés</vt:lpstr>
      <vt:lpstr>Szétosztó rendezés</vt:lpstr>
      <vt:lpstr>Szétosztó rendezés</vt:lpstr>
      <vt:lpstr>Számlálva szétosztó rendezés</vt:lpstr>
      <vt:lpstr>Számlálva szétosztó rendezés</vt:lpstr>
      <vt:lpstr>Számlálva szétosztó rendezés</vt:lpstr>
      <vt:lpstr>Számlálva szétosztó rendezés</vt:lpstr>
      <vt:lpstr>Számláló rendezés</vt:lpstr>
      <vt:lpstr>Számláló rendezés</vt:lpstr>
      <vt:lpstr>Rendezések hatékonysága</vt:lpstr>
      <vt:lpstr>Rendezések hatékonysága</vt:lpstr>
      <vt:lpstr>Az évfolyamZh</vt:lpstr>
      <vt:lpstr>Az évfolyamZh</vt:lpstr>
      <vt:lpstr>Az évfolyamZh</vt:lpstr>
      <vt:lpstr>Az évfolyamZh</vt:lpstr>
      <vt:lpstr>Az évfolyamZh</vt:lpstr>
      <vt:lpstr>Az évfolyamZh</vt:lpstr>
      <vt:lpstr>Az évfolyamZh</vt:lpstr>
      <vt:lpstr>PowerPoint bemutató</vt:lpstr>
      <vt:lpstr>Specifikáciobeli új fogalamak</vt:lpstr>
    </vt:vector>
  </TitlesOfParts>
  <Company>ELTE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11. előadás</dc:title>
  <dc:creator>Szlávi-Zsakó</dc:creator>
  <cp:lastModifiedBy>Szlávi Péter</cp:lastModifiedBy>
  <cp:revision>531</cp:revision>
  <dcterms:created xsi:type="dcterms:W3CDTF">2005-10-16T14:08:29Z</dcterms:created>
  <dcterms:modified xsi:type="dcterms:W3CDTF">2015-04-27T05:23:39Z</dcterms:modified>
</cp:coreProperties>
</file>