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833" r:id="rId2"/>
  </p:sldMasterIdLst>
  <p:notesMasterIdLst>
    <p:notesMasterId r:id="rId50"/>
  </p:notesMasterIdLst>
  <p:handoutMasterIdLst>
    <p:handoutMasterId r:id="rId51"/>
  </p:handoutMasterIdLst>
  <p:sldIdLst>
    <p:sldId id="256" r:id="rId3"/>
    <p:sldId id="363" r:id="rId4"/>
    <p:sldId id="337" r:id="rId5"/>
    <p:sldId id="357" r:id="rId6"/>
    <p:sldId id="378" r:id="rId7"/>
    <p:sldId id="338" r:id="rId8"/>
    <p:sldId id="339" r:id="rId9"/>
    <p:sldId id="340" r:id="rId10"/>
    <p:sldId id="355" r:id="rId11"/>
    <p:sldId id="341" r:id="rId12"/>
    <p:sldId id="342" r:id="rId13"/>
    <p:sldId id="382" r:id="rId14"/>
    <p:sldId id="372" r:id="rId15"/>
    <p:sldId id="384" r:id="rId16"/>
    <p:sldId id="346" r:id="rId17"/>
    <p:sldId id="386" r:id="rId18"/>
    <p:sldId id="387" r:id="rId19"/>
    <p:sldId id="376" r:id="rId20"/>
    <p:sldId id="343" r:id="rId21"/>
    <p:sldId id="374" r:id="rId22"/>
    <p:sldId id="344" r:id="rId23"/>
    <p:sldId id="389" r:id="rId24"/>
    <p:sldId id="345" r:id="rId25"/>
    <p:sldId id="377" r:id="rId26"/>
    <p:sldId id="348" r:id="rId27"/>
    <p:sldId id="379" r:id="rId28"/>
    <p:sldId id="356" r:id="rId29"/>
    <p:sldId id="358" r:id="rId30"/>
    <p:sldId id="359" r:id="rId31"/>
    <p:sldId id="361" r:id="rId32"/>
    <p:sldId id="347" r:id="rId33"/>
    <p:sldId id="354" r:id="rId34"/>
    <p:sldId id="353" r:id="rId35"/>
    <p:sldId id="349" r:id="rId36"/>
    <p:sldId id="350" r:id="rId37"/>
    <p:sldId id="380" r:id="rId38"/>
    <p:sldId id="351" r:id="rId39"/>
    <p:sldId id="362" r:id="rId40"/>
    <p:sldId id="352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282" r:id="rId49"/>
  </p:sldIdLst>
  <p:sldSz cx="9144000" cy="6858000" type="screen4x3"/>
  <p:notesSz cx="6797675" cy="9926638"/>
  <p:custShowLst>
    <p:custShow name="RendezettE_def" id="0">
      <p:sldLst>
        <p:sld r:id="rId6"/>
      </p:sldLst>
    </p:custShow>
    <p:custShow name="HalmazE_Deg" id="1">
      <p:sldLst>
        <p:sld r:id="rId13"/>
      </p:sldLst>
    </p:custShow>
    <p:custShow name="Permutációk_Def" id="2">
      <p:sldLst>
        <p:sld r:id="rId35"/>
      </p:sldLst>
    </p:custShow>
    <p:custShow name="HatékonyságVizsgálat" id="3">
      <p:sldLst>
        <p:sld r:id="rId42"/>
        <p:sld r:id="rId43"/>
        <p:sld r:id="rId44"/>
        <p:sld r:id="rId45"/>
        <p:sld r:id="rId46"/>
        <p:sld r:id="rId47"/>
        <p:sld r:id="rId48"/>
      </p:sldLst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663300"/>
    <a:srgbClr val="006600"/>
    <a:srgbClr val="008000"/>
    <a:srgbClr val="969696"/>
    <a:srgbClr val="FFEAD5"/>
    <a:srgbClr val="FFE0C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7981" autoAdjust="0"/>
  </p:normalViewPr>
  <p:slideViewPr>
    <p:cSldViewPr>
      <p:cViewPr>
        <p:scale>
          <a:sx n="75" d="100"/>
          <a:sy n="75" d="100"/>
        </p:scale>
        <p:origin x="-264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0"/>
    </p:cViewPr>
  </p:outlineViewPr>
  <p:notesTextViewPr>
    <p:cViewPr>
      <p:scale>
        <a:sx n="100" d="100"/>
        <a:sy n="100" d="100"/>
      </p:scale>
      <p:origin x="0" y="141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>
      <p:cViewPr>
        <p:scale>
          <a:sx n="100" d="100"/>
          <a:sy n="100" d="100"/>
        </p:scale>
        <p:origin x="-798" y="27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 12.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2009/2010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Szlávi - Zsakó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E79B07BF-8E06-4C0D-8222-6DE37967420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3102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 12.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2009/2010</a:t>
            </a:r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4213" y="461963"/>
            <a:ext cx="5429250" cy="428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806950"/>
            <a:ext cx="54387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Szlávi - Zsakó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474FEA63-7F22-4270-A963-40C16574B08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95768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hu-H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325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325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B36E3BA-D669-4B04-8CE1-05D2B7CED4D7}" type="slidenum">
              <a:rPr lang="hu-HU" altLang="hu-HU" sz="1200" b="1" smtClean="0"/>
              <a:pPr/>
              <a:t>10</a:t>
            </a:fld>
            <a:endParaRPr lang="hu-HU" altLang="hu-HU" sz="1200" b="1" smtClean="0"/>
          </a:p>
        </p:txBody>
      </p:sp>
      <p:sp>
        <p:nvSpPr>
          <p:cNvPr id="5325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325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427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427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52EB719-D554-4ED6-B19F-7D1C11E73D6F}" type="slidenum">
              <a:rPr lang="hu-HU" altLang="hu-HU" sz="1200" b="1" smtClean="0"/>
              <a:pPr/>
              <a:t>11</a:t>
            </a:fld>
            <a:endParaRPr lang="hu-HU" altLang="hu-HU" sz="1200" b="1" smtClean="0"/>
          </a:p>
        </p:txBody>
      </p:sp>
      <p:sp>
        <p:nvSpPr>
          <p:cNvPr id="5427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427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427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427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52EB719-D554-4ED6-B19F-7D1C11E73D6F}" type="slidenum">
              <a:rPr lang="hu-HU" altLang="hu-HU" sz="1200" b="1" smtClean="0"/>
              <a:pPr/>
              <a:t>12</a:t>
            </a:fld>
            <a:endParaRPr lang="hu-HU" altLang="hu-HU" sz="1200" b="1" smtClean="0"/>
          </a:p>
        </p:txBody>
      </p:sp>
      <p:sp>
        <p:nvSpPr>
          <p:cNvPr id="5427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427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530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530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2E38461-29B2-45E2-B861-707A5C22D9ED}" type="slidenum">
              <a:rPr lang="hu-HU" altLang="hu-HU" sz="1200" b="1" smtClean="0"/>
              <a:pPr/>
              <a:t>13</a:t>
            </a:fld>
            <a:endParaRPr lang="hu-HU" altLang="hu-HU" sz="1200" b="1" smtClean="0"/>
          </a:p>
        </p:txBody>
      </p:sp>
      <p:sp>
        <p:nvSpPr>
          <p:cNvPr id="5530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530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530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530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2E38461-29B2-45E2-B861-707A5C22D9ED}" type="slidenum">
              <a:rPr lang="hu-HU" altLang="hu-HU" sz="1200" b="1" smtClean="0"/>
              <a:pPr/>
              <a:t>14</a:t>
            </a:fld>
            <a:endParaRPr lang="hu-HU" altLang="hu-HU" sz="1200" b="1" smtClean="0"/>
          </a:p>
        </p:txBody>
      </p:sp>
      <p:sp>
        <p:nvSpPr>
          <p:cNvPr id="5530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530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15</a:t>
            </a:fld>
            <a:endParaRPr lang="hu-HU" altLang="hu-HU" sz="1200" b="1" smtClean="0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16</a:t>
            </a:fld>
            <a:endParaRPr lang="hu-HU" altLang="hu-HU" sz="1200" b="1" smtClean="0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17</a:t>
            </a:fld>
            <a:endParaRPr lang="hu-HU" altLang="hu-HU" sz="1200" b="1" smtClean="0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632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632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A3EA9CA-68F8-48C8-BCCF-BA68140DED03}" type="slidenum">
              <a:rPr lang="hu-HU" altLang="hu-HU" sz="1200" b="1" smtClean="0"/>
              <a:pPr/>
              <a:t>18</a:t>
            </a:fld>
            <a:endParaRPr lang="hu-HU" altLang="hu-HU" sz="1200" b="1" smtClean="0"/>
          </a:p>
        </p:txBody>
      </p:sp>
      <p:sp>
        <p:nvSpPr>
          <p:cNvPr id="5632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632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734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734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5CD3D0-F669-4859-B39E-D7A9478935C7}" type="slidenum">
              <a:rPr lang="hu-HU" altLang="hu-HU" sz="1200" b="1" smtClean="0"/>
              <a:pPr/>
              <a:t>19</a:t>
            </a:fld>
            <a:endParaRPr lang="hu-HU" altLang="hu-HU" sz="1200" b="1" smtClean="0"/>
          </a:p>
        </p:txBody>
      </p:sp>
      <p:sp>
        <p:nvSpPr>
          <p:cNvPr id="5735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735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 smtClean="0"/>
          </a:p>
        </p:txBody>
      </p:sp>
      <p:sp>
        <p:nvSpPr>
          <p:cNvPr id="4506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4506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73450D4-F38D-43DC-AF5D-270196A5A9AF}" type="slidenum">
              <a:rPr lang="hu-HU" altLang="hu-HU" sz="1200" b="1" smtClean="0"/>
              <a:pPr/>
              <a:t>2</a:t>
            </a:fld>
            <a:endParaRPr lang="hu-HU" altLang="hu-HU" sz="1200" b="1" smtClean="0"/>
          </a:p>
        </p:txBody>
      </p:sp>
      <p:sp>
        <p:nvSpPr>
          <p:cNvPr id="4506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4506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734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734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5CD3D0-F669-4859-B39E-D7A9478935C7}" type="slidenum">
              <a:rPr lang="hu-HU" altLang="hu-HU" sz="1200" b="1" smtClean="0"/>
              <a:pPr/>
              <a:t>20</a:t>
            </a:fld>
            <a:endParaRPr lang="hu-HU" altLang="hu-HU" sz="1200" b="1" smtClean="0"/>
          </a:p>
        </p:txBody>
      </p:sp>
      <p:sp>
        <p:nvSpPr>
          <p:cNvPr id="5735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735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837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837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282FD17-534F-439F-B834-5DD3E949099C}" type="slidenum">
              <a:rPr lang="hu-HU" altLang="hu-HU" sz="1200" b="1" smtClean="0"/>
              <a:pPr/>
              <a:t>21</a:t>
            </a:fld>
            <a:endParaRPr lang="hu-HU" altLang="hu-HU" sz="1200" b="1" smtClean="0"/>
          </a:p>
        </p:txBody>
      </p:sp>
      <p:sp>
        <p:nvSpPr>
          <p:cNvPr id="5837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837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837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837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282FD17-534F-439F-B834-5DD3E949099C}" type="slidenum">
              <a:rPr lang="hu-HU" altLang="hu-HU" sz="1200" b="1" smtClean="0"/>
              <a:pPr/>
              <a:t>22</a:t>
            </a:fld>
            <a:endParaRPr lang="hu-HU" altLang="hu-HU" sz="1200" b="1" smtClean="0"/>
          </a:p>
        </p:txBody>
      </p:sp>
      <p:sp>
        <p:nvSpPr>
          <p:cNvPr id="5837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837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939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939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2BE959-3BDB-46AE-91A1-89089F5303EF}" type="slidenum">
              <a:rPr lang="hu-HU" altLang="hu-HU" sz="1200" b="1" smtClean="0"/>
              <a:pPr/>
              <a:t>23</a:t>
            </a:fld>
            <a:endParaRPr lang="hu-HU" altLang="hu-HU" sz="1200" b="1" smtClean="0"/>
          </a:p>
        </p:txBody>
      </p:sp>
      <p:sp>
        <p:nvSpPr>
          <p:cNvPr id="5939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939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939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939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62BE959-3BDB-46AE-91A1-89089F5303EF}" type="slidenum">
              <a:rPr lang="hu-HU" altLang="hu-HU" sz="1200" b="1" smtClean="0"/>
              <a:pPr/>
              <a:t>24</a:t>
            </a:fld>
            <a:endParaRPr lang="hu-HU" altLang="hu-HU" sz="1200" b="1" smtClean="0"/>
          </a:p>
        </p:txBody>
      </p:sp>
      <p:sp>
        <p:nvSpPr>
          <p:cNvPr id="5939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939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04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042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042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3FB14C3-DA08-4782-B984-CA2C0E0C9718}" type="slidenum">
              <a:rPr lang="hu-HU" altLang="hu-HU" sz="1200" b="1" smtClean="0"/>
              <a:pPr/>
              <a:t>25</a:t>
            </a:fld>
            <a:endParaRPr lang="hu-HU" altLang="hu-HU" sz="1200" b="1" smtClean="0"/>
          </a:p>
        </p:txBody>
      </p:sp>
      <p:sp>
        <p:nvSpPr>
          <p:cNvPr id="6042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042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04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042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042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3FB14C3-DA08-4782-B984-CA2C0E0C9718}" type="slidenum">
              <a:rPr lang="hu-HU" altLang="hu-HU" sz="1200" b="1" smtClean="0"/>
              <a:pPr/>
              <a:t>26</a:t>
            </a:fld>
            <a:endParaRPr lang="hu-HU" altLang="hu-HU" sz="1200" b="1" smtClean="0"/>
          </a:p>
        </p:txBody>
      </p:sp>
      <p:sp>
        <p:nvSpPr>
          <p:cNvPr id="6042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042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144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144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1321A97-B9CD-4CF4-96C1-3FC2DD3680D1}" type="slidenum">
              <a:rPr lang="hu-HU" altLang="hu-HU" sz="1200" b="1" smtClean="0"/>
              <a:pPr/>
              <a:t>27</a:t>
            </a:fld>
            <a:endParaRPr lang="hu-HU" altLang="hu-HU" sz="1200" b="1" smtClean="0"/>
          </a:p>
        </p:txBody>
      </p:sp>
      <p:sp>
        <p:nvSpPr>
          <p:cNvPr id="6144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144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246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246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05AB33E-56D9-40EA-BA7C-AFE0FF6303E6}" type="slidenum">
              <a:rPr lang="hu-HU" altLang="hu-HU" sz="1200" b="1" smtClean="0"/>
              <a:pPr/>
              <a:t>28</a:t>
            </a:fld>
            <a:endParaRPr lang="hu-HU" altLang="hu-HU" sz="1200" b="1" smtClean="0"/>
          </a:p>
        </p:txBody>
      </p:sp>
      <p:sp>
        <p:nvSpPr>
          <p:cNvPr id="6247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247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349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349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B655496-4B6F-46A6-BDED-961793C74CE0}" type="slidenum">
              <a:rPr lang="hu-HU" altLang="hu-HU" sz="1200" b="1" smtClean="0"/>
              <a:pPr/>
              <a:t>29</a:t>
            </a:fld>
            <a:endParaRPr lang="hu-HU" altLang="hu-HU" sz="1200" b="1" smtClean="0"/>
          </a:p>
        </p:txBody>
      </p:sp>
      <p:sp>
        <p:nvSpPr>
          <p:cNvPr id="6349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349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60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4608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4608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73A4376-568B-4275-A8A0-67EEE90977E1}" type="slidenum">
              <a:rPr lang="hu-HU" altLang="hu-HU" sz="1200" b="1" smtClean="0"/>
              <a:pPr/>
              <a:t>3</a:t>
            </a:fld>
            <a:endParaRPr lang="hu-HU" altLang="hu-HU" sz="1200" b="1" smtClean="0"/>
          </a:p>
        </p:txBody>
      </p:sp>
      <p:sp>
        <p:nvSpPr>
          <p:cNvPr id="4608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4608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451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451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A8A253C-78F6-4EE3-82CA-1C3E2AE35058}" type="slidenum">
              <a:rPr lang="hu-HU" altLang="hu-HU" sz="1200" b="1" smtClean="0"/>
              <a:pPr/>
              <a:t>30</a:t>
            </a:fld>
            <a:endParaRPr lang="hu-HU" altLang="hu-HU" sz="1200" b="1" smtClean="0"/>
          </a:p>
        </p:txBody>
      </p:sp>
      <p:sp>
        <p:nvSpPr>
          <p:cNvPr id="6451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451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554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554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0D254F8-386A-47F6-859F-235373D24A93}" type="slidenum">
              <a:rPr lang="hu-HU" altLang="hu-HU" sz="1200" b="1" smtClean="0"/>
              <a:pPr/>
              <a:t>31</a:t>
            </a:fld>
            <a:endParaRPr lang="hu-HU" altLang="hu-HU" sz="1200" b="1" smtClean="0"/>
          </a:p>
        </p:txBody>
      </p:sp>
      <p:sp>
        <p:nvSpPr>
          <p:cNvPr id="6554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554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656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656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447C462-804E-4600-87C9-99D7400E058E}" type="slidenum">
              <a:rPr lang="hu-HU" altLang="hu-HU" sz="1200" b="1" smtClean="0"/>
              <a:pPr/>
              <a:t>32</a:t>
            </a:fld>
            <a:endParaRPr lang="hu-HU" altLang="hu-HU" sz="1200" b="1" smtClean="0"/>
          </a:p>
        </p:txBody>
      </p:sp>
      <p:sp>
        <p:nvSpPr>
          <p:cNvPr id="6656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656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758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758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0498A3C-C434-4828-9711-6005B4392A37}" type="slidenum">
              <a:rPr lang="hu-HU" altLang="hu-HU" sz="1200" b="1" smtClean="0"/>
              <a:pPr/>
              <a:t>33</a:t>
            </a:fld>
            <a:endParaRPr lang="hu-HU" altLang="hu-HU" sz="1200" b="1" smtClean="0"/>
          </a:p>
        </p:txBody>
      </p:sp>
      <p:sp>
        <p:nvSpPr>
          <p:cNvPr id="6759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759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861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861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B397B74-4EDB-4F50-A353-9FD9BB5D1DA8}" type="slidenum">
              <a:rPr lang="hu-HU" altLang="hu-HU" sz="1200" b="1" smtClean="0"/>
              <a:pPr/>
              <a:t>34</a:t>
            </a:fld>
            <a:endParaRPr lang="hu-HU" altLang="hu-HU" sz="1200" b="1" smtClean="0"/>
          </a:p>
        </p:txBody>
      </p:sp>
      <p:sp>
        <p:nvSpPr>
          <p:cNvPr id="6861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861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963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963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09C3966-1A3F-4676-9ACE-631993D32A87}" type="slidenum">
              <a:rPr lang="hu-HU" altLang="hu-HU" sz="1200" b="1" smtClean="0"/>
              <a:pPr/>
              <a:t>35</a:t>
            </a:fld>
            <a:endParaRPr lang="hu-HU" altLang="hu-HU" sz="1200" b="1" smtClean="0"/>
          </a:p>
        </p:txBody>
      </p:sp>
      <p:sp>
        <p:nvSpPr>
          <p:cNvPr id="6963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963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963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6963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09C3966-1A3F-4676-9ACE-631993D32A87}" type="slidenum">
              <a:rPr lang="hu-HU" altLang="hu-HU" sz="1200" b="1" smtClean="0"/>
              <a:pPr/>
              <a:t>36</a:t>
            </a:fld>
            <a:endParaRPr lang="hu-HU" altLang="hu-HU" sz="1200" b="1" smtClean="0"/>
          </a:p>
        </p:txBody>
      </p:sp>
      <p:sp>
        <p:nvSpPr>
          <p:cNvPr id="6963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6963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066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7066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2E725EF-B001-46E8-9A40-589012E6D6D6}" type="slidenum">
              <a:rPr lang="hu-HU" altLang="hu-HU" sz="1200" b="1" smtClean="0"/>
              <a:pPr/>
              <a:t>37</a:t>
            </a:fld>
            <a:endParaRPr lang="hu-HU" altLang="hu-HU" sz="1200" b="1" smtClean="0"/>
          </a:p>
        </p:txBody>
      </p:sp>
      <p:sp>
        <p:nvSpPr>
          <p:cNvPr id="7066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7066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168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7168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7EC1A30-15EF-4EF0-90F7-227977D368F5}" type="slidenum">
              <a:rPr lang="hu-HU" altLang="hu-HU" sz="1200" b="1" smtClean="0"/>
              <a:pPr/>
              <a:t>38</a:t>
            </a:fld>
            <a:endParaRPr lang="hu-HU" altLang="hu-HU" sz="1200" b="1" smtClean="0"/>
          </a:p>
        </p:txBody>
      </p:sp>
      <p:sp>
        <p:nvSpPr>
          <p:cNvPr id="7168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7168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Pirossal jelöltük a kimeneti paramétereket.</a:t>
            </a:r>
          </a:p>
        </p:txBody>
      </p:sp>
      <p:sp>
        <p:nvSpPr>
          <p:cNvPr id="7270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7270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CC7A2CB-FB04-4CC3-B27C-AA79E8D9238A}" type="slidenum">
              <a:rPr lang="hu-HU" altLang="hu-HU" sz="1200" b="1" smtClean="0"/>
              <a:pPr/>
              <a:t>39</a:t>
            </a:fld>
            <a:endParaRPr lang="hu-HU" altLang="hu-HU" sz="1200" b="1" smtClean="0"/>
          </a:p>
        </p:txBody>
      </p:sp>
      <p:sp>
        <p:nvSpPr>
          <p:cNvPr id="7271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7271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71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4710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4710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980F583-42F9-4E26-AAF1-7B5187590BD7}" type="slidenum">
              <a:rPr lang="hu-HU" altLang="hu-HU" sz="1200" b="1" smtClean="0"/>
              <a:pPr/>
              <a:t>4</a:t>
            </a:fld>
            <a:endParaRPr lang="hu-HU" altLang="hu-HU" sz="1200" b="1" smtClean="0"/>
          </a:p>
        </p:txBody>
      </p:sp>
      <p:sp>
        <p:nvSpPr>
          <p:cNvPr id="4711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4711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373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7373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EA44E5D-E002-476E-B27A-45D0E1317FBB}" type="slidenum">
              <a:rPr lang="hu-HU" altLang="hu-HU" sz="1200" b="1" smtClean="0"/>
              <a:pPr/>
              <a:t>40</a:t>
            </a:fld>
            <a:endParaRPr lang="hu-HU" altLang="hu-HU" sz="1200" b="1" smtClean="0"/>
          </a:p>
        </p:txBody>
      </p:sp>
      <p:sp>
        <p:nvSpPr>
          <p:cNvPr id="7373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7373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475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7475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92E9339-BBC0-40BC-86E9-B75D379CD8EF}" type="slidenum">
              <a:rPr lang="hu-HU" altLang="hu-HU" sz="1200" b="1" smtClean="0"/>
              <a:pPr/>
              <a:t>41</a:t>
            </a:fld>
            <a:endParaRPr lang="hu-HU" altLang="hu-HU" sz="1200" b="1" smtClean="0"/>
          </a:p>
        </p:txBody>
      </p:sp>
      <p:sp>
        <p:nvSpPr>
          <p:cNvPr id="7475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7475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A </a:t>
            </a:r>
            <a:r>
              <a:rPr lang="hu-HU" altLang="hu-HU" b="1" dirty="0" smtClean="0"/>
              <a:t>jól kiválasztott </a:t>
            </a:r>
            <a:r>
              <a:rPr lang="hu-HU" altLang="hu-HU" dirty="0" smtClean="0"/>
              <a:t>bemeneti sorozatokhoz:</a:t>
            </a:r>
          </a:p>
          <a:p>
            <a:pPr lvl="1"/>
            <a:r>
              <a:rPr lang="hu-HU" altLang="hu-HU" dirty="0" smtClean="0"/>
              <a:t>Az </a:t>
            </a:r>
            <a:r>
              <a:rPr lang="hu-HU" altLang="hu-HU" b="1" dirty="0" smtClean="0"/>
              <a:t>összefuttatás</a:t>
            </a:r>
            <a:r>
              <a:rPr lang="hu-HU" altLang="hu-HU" dirty="0" smtClean="0"/>
              <a:t> algoritmusát elemezve, az alábbi megfontolást tehetjük a bemeneti sorozatokra. Egy-egy sorozatpárból csak néhány jellegzetest generálunk, s ezeken kapott hatékonysági értékek átlagát rendeljük a sorozathossz-párokhoz. (Az uniót pontosan ezekre a sorozatokra végezzük el.)</a:t>
            </a:r>
          </a:p>
          <a:p>
            <a:pPr lvl="1"/>
            <a:r>
              <a:rPr lang="hu-HU" altLang="hu-HU" dirty="0" smtClean="0"/>
              <a:t>A hatékonyság szempontjából jól elkülöníthető </a:t>
            </a:r>
            <a:r>
              <a:rPr lang="hu-HU" altLang="hu-HU" b="1" dirty="0" smtClean="0"/>
              <a:t>esetek</a:t>
            </a:r>
            <a:r>
              <a:rPr lang="hu-HU" altLang="hu-HU" dirty="0" smtClean="0"/>
              <a:t> vannak az </a:t>
            </a:r>
            <a:r>
              <a:rPr lang="hu-HU" altLang="hu-HU" b="1" dirty="0" smtClean="0"/>
              <a:t>összefuttatás </a:t>
            </a:r>
            <a:r>
              <a:rPr lang="hu-HU" altLang="hu-HU" dirty="0" smtClean="0"/>
              <a:t>első ciklusbeli háromirányú elágazás miatt. Ha az X sorozat minden eleme kisebb az Y mindegyikénél, akkor az elágazásnak csak az első ága kerül kiértékelésre. Így „olcsón” jut el a végeredményhez. De ha az X minden eleme nagyobb-egyenlő Y elemeinél, akkor a második vizsgálatra is szükség van, azaz a lehető legtöbb vizsgálat árán jut a végeredményhez. (Világos, hogy a 2. és 3. ág hatékonyság szempontjából ekvivalens, hiszen mindkettőben egy </a:t>
            </a:r>
            <a:r>
              <a:rPr lang="hu-HU" altLang="hu-HU" dirty="0" err="1" smtClean="0"/>
              <a:t>Z-elemre</a:t>
            </a:r>
            <a:r>
              <a:rPr lang="hu-HU" altLang="hu-HU" dirty="0" smtClean="0"/>
              <a:t> vonatkozó értékadás van, a többitől meg eltekinthetünk. Most egyébként csak az elem-összehasonlítás szám jellemzőjét vizsgáljuk, a másik szokásosat, nevezetesen az elem-mozgatásét nem.)</a:t>
            </a:r>
          </a:p>
          <a:p>
            <a:pPr lvl="1"/>
            <a:r>
              <a:rPr lang="hu-HU" altLang="hu-HU" dirty="0" smtClean="0"/>
              <a:t>Az </a:t>
            </a:r>
            <a:r>
              <a:rPr lang="hu-HU" altLang="hu-HU" b="1" dirty="0" smtClean="0"/>
              <a:t>átlagos viselkedés</a:t>
            </a:r>
            <a:r>
              <a:rPr lang="hu-HU" altLang="hu-HU" dirty="0" smtClean="0"/>
              <a:t>t definiáljuk így: vesszük egy rögzített (rendezett és halmazszerű) X mellett Y-nak azon megvalósulásait, amelyek abban különböznek egymástól, hogy </a:t>
            </a:r>
            <a:r>
              <a:rPr lang="hu-HU" altLang="hu-HU" i="1" dirty="0" smtClean="0"/>
              <a:t>hány eleme előzi meg </a:t>
            </a:r>
            <a:r>
              <a:rPr lang="hu-HU" altLang="hu-HU" dirty="0" smtClean="0"/>
              <a:t>X </a:t>
            </a:r>
            <a:r>
              <a:rPr lang="hu-HU" altLang="hu-HU" i="1" dirty="0" smtClean="0"/>
              <a:t>első </a:t>
            </a:r>
            <a:r>
              <a:rPr lang="hu-HU" altLang="hu-HU" dirty="0" smtClean="0"/>
              <a:t>elemét, s a maradék az X utolsója mögötti. Az ilyen módon generált X-Y sorozatok feldolgozásához tartozó </a:t>
            </a:r>
            <a:r>
              <a:rPr lang="hu-HU" altLang="hu-HU" i="1" dirty="0" smtClean="0"/>
              <a:t>hasonlítás-számok átlaga </a:t>
            </a:r>
            <a:r>
              <a:rPr lang="hu-HU" altLang="hu-HU" dirty="0" smtClean="0"/>
              <a:t>lesz a keresett jellemző. </a:t>
            </a:r>
          </a:p>
        </p:txBody>
      </p:sp>
      <p:sp>
        <p:nvSpPr>
          <p:cNvPr id="7578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7578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3414D8B-42E4-4276-9E89-EDD399AA62D6}" type="slidenum">
              <a:rPr lang="hu-HU" altLang="hu-HU" sz="1200" b="1" smtClean="0"/>
              <a:pPr/>
              <a:t>42</a:t>
            </a:fld>
            <a:endParaRPr lang="hu-HU" altLang="hu-HU" sz="1200" b="1" smtClean="0"/>
          </a:p>
        </p:txBody>
      </p:sp>
      <p:sp>
        <p:nvSpPr>
          <p:cNvPr id="7578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7578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680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7680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D9F40B8-92A5-4381-AD3C-69B5BC5D6D51}" type="slidenum">
              <a:rPr lang="hu-HU" altLang="hu-HU" sz="1200" b="1" smtClean="0"/>
              <a:pPr/>
              <a:t>43</a:t>
            </a:fld>
            <a:endParaRPr lang="hu-HU" altLang="hu-HU" sz="1200" b="1" smtClean="0"/>
          </a:p>
        </p:txBody>
      </p:sp>
      <p:sp>
        <p:nvSpPr>
          <p:cNvPr id="7680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7680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782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7782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9A10913-049A-41B2-8060-7964B93B5E6C}" type="slidenum">
              <a:rPr lang="hu-HU" altLang="hu-HU" sz="1200" b="1" smtClean="0"/>
              <a:pPr/>
              <a:t>44</a:t>
            </a:fld>
            <a:endParaRPr lang="hu-HU" altLang="hu-HU" sz="1200" b="1" smtClean="0"/>
          </a:p>
        </p:txBody>
      </p:sp>
      <p:sp>
        <p:nvSpPr>
          <p:cNvPr id="7783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7783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885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7885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A1FD99F-A12D-4B1E-BE52-0BFC7725AA6A}" type="slidenum">
              <a:rPr lang="hu-HU" altLang="hu-HU" sz="1200" b="1" smtClean="0"/>
              <a:pPr/>
              <a:t>45</a:t>
            </a:fld>
            <a:endParaRPr lang="hu-HU" altLang="hu-HU" sz="1200" b="1" smtClean="0"/>
          </a:p>
        </p:txBody>
      </p:sp>
      <p:sp>
        <p:nvSpPr>
          <p:cNvPr id="7885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7885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987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7987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CA5E4E0-09D9-40B8-AC91-EC2A9710B2A4}" type="slidenum">
              <a:rPr lang="hu-HU" altLang="hu-HU" sz="1200" b="1" smtClean="0"/>
              <a:pPr/>
              <a:t>46</a:t>
            </a:fld>
            <a:endParaRPr lang="hu-HU" altLang="hu-HU" sz="1200" b="1" smtClean="0"/>
          </a:p>
        </p:txBody>
      </p:sp>
      <p:sp>
        <p:nvSpPr>
          <p:cNvPr id="7987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7987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hu-HU" smtClean="0"/>
          </a:p>
        </p:txBody>
      </p:sp>
      <p:sp>
        <p:nvSpPr>
          <p:cNvPr id="8090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8090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8692BEC-970C-4ACB-8145-7603CDC0F42D}" type="slidenum">
              <a:rPr lang="hu-HU" altLang="hu-HU" sz="1200" b="1" smtClean="0"/>
              <a:pPr/>
              <a:t>47</a:t>
            </a:fld>
            <a:endParaRPr lang="hu-HU" altLang="hu-HU" sz="1200" b="1" smtClean="0"/>
          </a:p>
        </p:txBody>
      </p:sp>
      <p:sp>
        <p:nvSpPr>
          <p:cNvPr id="8090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8090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71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4710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4710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980F583-42F9-4E26-AAF1-7B5187590BD7}" type="slidenum">
              <a:rPr lang="hu-HU" altLang="hu-HU" sz="1200" b="1" smtClean="0"/>
              <a:pPr/>
              <a:t>5</a:t>
            </a:fld>
            <a:endParaRPr lang="hu-HU" altLang="hu-HU" sz="1200" b="1" smtClean="0"/>
          </a:p>
        </p:txBody>
      </p:sp>
      <p:sp>
        <p:nvSpPr>
          <p:cNvPr id="4711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4711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491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4915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4915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3DC6A7F-3DAA-40BF-8476-841D07812E42}" type="slidenum">
              <a:rPr lang="hu-HU" altLang="hu-HU" sz="1200" b="1" smtClean="0"/>
              <a:pPr/>
              <a:t>6</a:t>
            </a:fld>
            <a:endParaRPr lang="hu-HU" altLang="hu-HU" sz="1200" b="1" smtClean="0"/>
          </a:p>
        </p:txBody>
      </p:sp>
      <p:sp>
        <p:nvSpPr>
          <p:cNvPr id="4915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4915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01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 Tömb-ség azért lényeges, mert ő egy olyan adatszerkezet, amely elemeit </a:t>
            </a:r>
            <a:r>
              <a:rPr lang="hu-HU" altLang="hu-HU" b="1" smtClean="0"/>
              <a:t>indexelés</a:t>
            </a:r>
            <a:r>
              <a:rPr lang="hu-HU" altLang="hu-HU" smtClean="0"/>
              <a:t> útján el lehet érni, így szabadon „ugrálhatunk” benne előre-hátra…  Vannak olyan sorozatfélék, amelyekben </a:t>
            </a:r>
            <a:r>
              <a:rPr lang="hu-HU" altLang="hu-HU" b="1" smtClean="0"/>
              <a:t>nem</a:t>
            </a:r>
            <a:r>
              <a:rPr lang="hu-HU" altLang="hu-HU" smtClean="0"/>
              <a:t> lehetséges ez a „gátlástalan” ugrálás. Pl. ilyen a verem, a sor, a szekvenciális fájl…</a:t>
            </a:r>
          </a:p>
        </p:txBody>
      </p:sp>
      <p:sp>
        <p:nvSpPr>
          <p:cNvPr id="5018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018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5A3793-2973-4EAE-B5C9-7ED42F92919D}" type="slidenum">
              <a:rPr lang="hu-HU" altLang="hu-HU" sz="1200" b="1" smtClean="0"/>
              <a:pPr/>
              <a:t>7</a:t>
            </a:fld>
            <a:endParaRPr lang="hu-HU" altLang="hu-HU" sz="1200" b="1" smtClean="0"/>
          </a:p>
        </p:txBody>
      </p:sp>
      <p:sp>
        <p:nvSpPr>
          <p:cNvPr id="5018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018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12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120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120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5A5273E-1BAC-443A-9AFD-4F7AE815E019}" type="slidenum">
              <a:rPr lang="hu-HU" altLang="hu-HU" sz="1200" b="1" smtClean="0"/>
              <a:pPr/>
              <a:t>8</a:t>
            </a:fld>
            <a:endParaRPr lang="hu-HU" altLang="hu-HU" sz="1200" b="1" smtClean="0"/>
          </a:p>
        </p:txBody>
      </p:sp>
      <p:sp>
        <p:nvSpPr>
          <p:cNvPr id="5120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120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522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5222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2009/2010</a:t>
            </a:r>
          </a:p>
        </p:txBody>
      </p:sp>
      <p:sp>
        <p:nvSpPr>
          <p:cNvPr id="5222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1B835B-CB82-4E4B-BBFF-2DD4A302BA56}" type="slidenum">
              <a:rPr lang="hu-HU" altLang="hu-HU" sz="1200" b="1" smtClean="0"/>
              <a:pPr/>
              <a:t>9</a:t>
            </a:fld>
            <a:endParaRPr lang="hu-HU" altLang="hu-HU" sz="1200" b="1" smtClean="0"/>
          </a:p>
        </p:txBody>
      </p:sp>
      <p:sp>
        <p:nvSpPr>
          <p:cNvPr id="5223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Szlávi - Zsakó</a:t>
            </a:r>
          </a:p>
        </p:txBody>
      </p:sp>
      <p:sp>
        <p:nvSpPr>
          <p:cNvPr id="5223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 smtClean="0"/>
              <a:t>Programozási alapismeretek 12.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e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slide" Target="../slides/slide2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Photograph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Photograph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8"/>
            <a:ext cx="2357438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0"/>
            <a:ext cx="131286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43150" y="3837"/>
            <a:ext cx="5443560" cy="1210586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3150" y="1285860"/>
            <a:ext cx="6621463" cy="4810140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627784" y="6499225"/>
            <a:ext cx="4032448" cy="360363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499225"/>
            <a:ext cx="1905000" cy="360363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47FA4BB4-80DD-4250-B15A-FDB2A536E054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/47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304800" y="6499225"/>
            <a:ext cx="1905000" cy="360363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09210B20-2C44-4D81-A297-A4D41CA59528}" type="datetime8">
              <a:rPr lang="hu-HU" smtClean="0"/>
              <a:t>2015.05.09. 17:17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723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44020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355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Mintacím szerkesztése</a:t>
            </a:r>
            <a:r>
              <a:rPr lang="hu-HU" altLang="hu-HU" smtClean="0"/>
              <a:t/>
            </a:r>
            <a:br>
              <a:rPr lang="hu-HU" altLang="hu-HU" smtClean="0"/>
            </a:br>
            <a:endParaRPr lang="en-US" altLang="hu-HU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Mintaszöveg szerkesztése</a:t>
            </a:r>
          </a:p>
          <a:p>
            <a:pPr lvl="1"/>
            <a:r>
              <a:rPr lang="en-US" altLang="hu-HU" smtClean="0"/>
              <a:t>Második szint</a:t>
            </a:r>
          </a:p>
          <a:p>
            <a:pPr lvl="2"/>
            <a:r>
              <a:rPr lang="en-US" altLang="hu-HU" smtClean="0"/>
              <a:t>Harmadik szint</a:t>
            </a:r>
          </a:p>
          <a:p>
            <a:pPr lvl="3"/>
            <a:r>
              <a:rPr lang="en-US" altLang="hu-HU" smtClean="0"/>
              <a:t>Negyedik szint</a:t>
            </a:r>
          </a:p>
          <a:p>
            <a:pPr lvl="4"/>
            <a:r>
              <a:rPr lang="en-US" altLang="hu-HU" smtClean="0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B03D3EE5-31FF-4D98-8C6E-5426C7A98B1B}" type="datetime8">
              <a:rPr lang="hu-HU" smtClean="0"/>
              <a:t>2015.05.09. 17:17</a:t>
            </a:fld>
            <a:r>
              <a:rPr lang="en-US" smtClean="0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hu-HU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E4D88E0-2643-429D-812A-056142699D4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1" r:id="rId2"/>
  </p:sldLayoutIdLst>
  <p:transition spd="slow"/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</p:sldLayoutIdLst>
  <p:transition spd="slow"/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3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 descr=" 2051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27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0" indent="0" algn="ctr" eaLnBrk="1" hangingPunct="1"/>
            <a:r>
              <a:rPr lang="hu-HU" altLang="hu-HU" sz="3600" smtClean="0">
                <a:latin typeface="Garamond"/>
              </a:rPr>
              <a:t>Programozási alapismeretek</a:t>
            </a:r>
            <a:br>
              <a:rPr lang="hu-HU" altLang="hu-HU" sz="3600" smtClean="0">
                <a:latin typeface="Garamond"/>
              </a:rPr>
            </a:br>
            <a:r>
              <a:rPr lang="hu-HU" altLang="hu-HU" sz="3600" smtClean="0">
                <a:latin typeface="Garamond"/>
              </a:rPr>
              <a:t>12. előadás</a:t>
            </a:r>
          </a:p>
          <a:p>
            <a:pPr algn="ctr" eaLnBrk="1" hangingPunct="1"/>
            <a:endParaRPr lang="en-US" altLang="hu-HU" sz="2000">
              <a:cs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 descr=" 143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solidFill>
                  <a:srgbClr val="FF0000"/>
                </a:solidFill>
              </a:rPr>
              <a:t>Rendezettek</a:t>
            </a:r>
            <a:r>
              <a:rPr lang="hu-HU" altLang="hu-HU" smtClean="0"/>
              <a:t> uniója</a:t>
            </a:r>
          </a:p>
        </p:txBody>
      </p:sp>
      <p:sp>
        <p:nvSpPr>
          <p:cNvPr id="14339" name="Tartalom helye 2" descr=" 143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Feladat: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/>
              <a:t>	Adott két rendezett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halmaz</a:t>
            </a:r>
            <a:r>
              <a:rPr lang="hu-HU" altLang="hu-HU" sz="2800" dirty="0" smtClean="0"/>
              <a:t>, adjuk meg az uniójukat!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/>
              <a:t>Bemenet:	N,M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/>
              <a:t>,  X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 smtClean="0"/>
              <a:t>N</a:t>
            </a:r>
            <a:r>
              <a:rPr lang="hu-HU" altLang="hu-HU" sz="2800" dirty="0" smtClean="0"/>
              <a:t>, Y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 smtClean="0"/>
              <a:t>M</a:t>
            </a:r>
          </a:p>
          <a:p>
            <a:pPr marL="273050" indent="-273050">
              <a:lnSpc>
                <a:spcPct val="95000"/>
              </a:lnSpc>
              <a:spcBef>
                <a:spcPts val="1200"/>
              </a:spcBef>
            </a:pPr>
            <a:r>
              <a:rPr lang="hu-HU" altLang="hu-HU" sz="2800" dirty="0" smtClean="0"/>
              <a:t>Kimenet:	Db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/>
              <a:t>, Z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err="1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 err="1" smtClean="0"/>
              <a:t>Db</a:t>
            </a:r>
            <a:endParaRPr lang="hu-HU" altLang="hu-HU" sz="2800" baseline="30000" dirty="0" smtClean="0"/>
          </a:p>
          <a:p>
            <a:pPr marL="273050" indent="-273050">
              <a:lnSpc>
                <a:spcPct val="95000"/>
              </a:lnSpc>
              <a:spcBef>
                <a:spcPts val="1200"/>
              </a:spcBef>
            </a:pPr>
            <a:r>
              <a:rPr lang="hu-HU" altLang="hu-HU" sz="2800" dirty="0" smtClean="0"/>
              <a:t>Előfeltétel:	</a:t>
            </a:r>
            <a:r>
              <a:rPr lang="hu-HU" altLang="hu-HU" sz="2800" dirty="0" err="1" smtClean="0">
                <a:sym typeface="Symbol" pitchFamily="18" charset="2"/>
              </a:rPr>
              <a:t>HalmazE</a:t>
            </a:r>
            <a:r>
              <a:rPr lang="hu-HU" altLang="hu-HU" sz="2800" dirty="0" smtClean="0">
                <a:sym typeface="Symbol" pitchFamily="18" charset="2"/>
              </a:rPr>
              <a:t>(X) és </a:t>
            </a:r>
            <a:r>
              <a:rPr lang="hu-HU" altLang="hu-HU" sz="2800" dirty="0" err="1" smtClean="0">
                <a:sym typeface="Symbol" pitchFamily="18" charset="2"/>
              </a:rPr>
              <a:t>HalmazE</a:t>
            </a:r>
            <a:r>
              <a:rPr lang="hu-HU" altLang="hu-HU" sz="2800" dirty="0" smtClean="0">
                <a:sym typeface="Symbol" pitchFamily="18" charset="2"/>
              </a:rPr>
              <a:t>(Y)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és</a:t>
            </a:r>
            <a:r>
              <a:rPr lang="hu-HU" altLang="hu-HU" sz="2800" dirty="0" smtClean="0">
                <a:sym typeface="Symbol" pitchFamily="18" charset="2"/>
              </a:rPr>
              <a:t/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		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(X) és 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(Y)</a:t>
            </a:r>
          </a:p>
        </p:txBody>
      </p:sp>
      <p:sp>
        <p:nvSpPr>
          <p:cNvPr id="17416" name="AutoShape 8" descr=" 17416"/>
          <p:cNvSpPr>
            <a:spLocks noChangeArrowheads="1"/>
          </p:cNvSpPr>
          <p:nvPr/>
        </p:nvSpPr>
        <p:spPr bwMode="auto">
          <a:xfrm>
            <a:off x="2224088" y="1052513"/>
            <a:ext cx="1568450" cy="303212"/>
          </a:xfrm>
          <a:prstGeom prst="wedgeRectCallout">
            <a:avLst>
              <a:gd name="adj1" fmla="val 162755"/>
              <a:gd name="adj2" fmla="val -151046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Összefuttatás.</a:t>
            </a:r>
          </a:p>
        </p:txBody>
      </p:sp>
      <p:sp>
        <p:nvSpPr>
          <p:cNvPr id="17417" name="AutoShape 9" descr=" 17417"/>
          <p:cNvSpPr>
            <a:spLocks noChangeArrowheads="1"/>
          </p:cNvSpPr>
          <p:nvPr/>
        </p:nvSpPr>
        <p:spPr bwMode="auto">
          <a:xfrm>
            <a:off x="7813675" y="3306763"/>
            <a:ext cx="1150938" cy="303212"/>
          </a:xfrm>
          <a:prstGeom prst="wedgeRectCallout">
            <a:avLst>
              <a:gd name="adj1" fmla="val -349075"/>
              <a:gd name="adj2" fmla="val 143716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N+M</a:t>
            </a:r>
          </a:p>
        </p:txBody>
      </p:sp>
      <p:sp>
        <p:nvSpPr>
          <p:cNvPr id="7" name="Rectangle 9" descr=" 7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9426CC8-2055-45FE-BCF6-080280A57416}" type="slidenum">
              <a:rPr lang="hu-HU" b="1" smtClean="0">
                <a:latin typeface="+mj-lt"/>
              </a:rPr>
              <a:pPr>
                <a:defRPr/>
              </a:pPr>
              <a:t>10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11" name="Élőláb helye 10" descr="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 dirty="0"/>
          </a:p>
        </p:txBody>
      </p:sp>
      <p:sp>
        <p:nvSpPr>
          <p:cNvPr id="12" name="Dátum helye 11" descr="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 descr=" 153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15363" name="Tartalom helye 2" descr=" 15363"/>
          <p:cNvSpPr>
            <a:spLocks noGrp="1"/>
          </p:cNvSpPr>
          <p:nvPr>
            <p:ph idx="1"/>
          </p:nvPr>
        </p:nvSpPr>
        <p:spPr>
          <a:xfrm>
            <a:off x="2343150" y="1285860"/>
            <a:ext cx="6800850" cy="4810140"/>
          </a:xfrm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sym typeface="Symbol" pitchFamily="18" charset="2"/>
              </a:rPr>
              <a:t>Utófeltétel</a:t>
            </a:r>
            <a:r>
              <a:rPr lang="hu-HU" altLang="hu-HU" sz="2800" baseline="-25000" dirty="0" smtClean="0">
                <a:sym typeface="Symbol" pitchFamily="18" charset="2"/>
              </a:rPr>
              <a:t>1</a:t>
            </a:r>
            <a:r>
              <a:rPr lang="hu-HU" altLang="hu-HU" sz="2800" dirty="0" smtClean="0">
                <a:sym typeface="Symbol" pitchFamily="18" charset="2"/>
              </a:rPr>
              <a:t>:                          és</a:t>
            </a:r>
          </a:p>
          <a:p>
            <a:pPr marL="273050" indent="-273050">
              <a:lnSpc>
                <a:spcPct val="9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hu-HU" altLang="hu-HU" sz="2800" dirty="0" smtClean="0">
                <a:sym typeface="Symbol" pitchFamily="18" charset="2"/>
              </a:rPr>
              <a:t>	 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	           i(1≤i≤Db): </a:t>
            </a:r>
            <a:r>
              <a:rPr lang="hu-HU" altLang="hu-HU" sz="2800" dirty="0" err="1" smtClean="0">
                <a:sym typeface="Symbol" pitchFamily="18" charset="2"/>
              </a:rPr>
              <a:t>Z</a:t>
            </a:r>
            <a:r>
              <a:rPr lang="hu-HU" altLang="hu-HU" sz="2800" baseline="-25000" dirty="0" err="1" smtClean="0">
                <a:sym typeface="Symbol" pitchFamily="18" charset="2"/>
              </a:rPr>
              <a:t>i</a:t>
            </a:r>
            <a:r>
              <a:rPr lang="hu-HU" altLang="hu-HU" sz="2800" dirty="0" smtClean="0">
                <a:sym typeface="Symbol" pitchFamily="18" charset="2"/>
              </a:rPr>
              <a:t>X vagy </a:t>
            </a:r>
            <a:r>
              <a:rPr lang="hu-HU" altLang="hu-HU" sz="2800" dirty="0" err="1" smtClean="0">
                <a:sym typeface="Symbol" pitchFamily="18" charset="2"/>
              </a:rPr>
              <a:t>Z</a:t>
            </a:r>
            <a:r>
              <a:rPr lang="hu-HU" altLang="hu-HU" sz="2800" baseline="-25000" dirty="0" err="1" smtClean="0">
                <a:sym typeface="Symbol" pitchFamily="18" charset="2"/>
              </a:rPr>
              <a:t>i</a:t>
            </a:r>
            <a:r>
              <a:rPr lang="hu-HU" altLang="hu-HU" sz="2800" dirty="0" smtClean="0">
                <a:sym typeface="Symbol" pitchFamily="18" charset="2"/>
              </a:rPr>
              <a:t>Y és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	           </a:t>
            </a:r>
            <a:r>
              <a:rPr lang="hu-HU" altLang="hu-HU" sz="2800" dirty="0" err="1" smtClean="0">
                <a:sym typeface="Symbol" pitchFamily="18" charset="2"/>
              </a:rPr>
              <a:t>HalmazE</a:t>
            </a:r>
            <a:r>
              <a:rPr lang="hu-HU" altLang="hu-HU" sz="2800" dirty="0" smtClean="0">
                <a:sym typeface="Symbol" pitchFamily="18" charset="2"/>
              </a:rPr>
              <a:t>(Z) 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és</a:t>
            </a:r>
            <a:r>
              <a:rPr lang="hu-HU" altLang="hu-HU" sz="2800" dirty="0" smtClean="0">
                <a:sym typeface="Symbol" pitchFamily="18" charset="2"/>
              </a:rPr>
              <a:t>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ym typeface="Symbol" pitchFamily="18" charset="2"/>
              </a:rPr>
              <a:t>(Z)</a:t>
            </a:r>
          </a:p>
          <a:p>
            <a:pPr marL="457200" indent="-457200">
              <a:lnSpc>
                <a:spcPct val="95000"/>
              </a:lnSpc>
              <a:spcBef>
                <a:spcPts val="1200"/>
              </a:spcBef>
              <a:buChar char=" "/>
            </a:pPr>
            <a:r>
              <a:rPr lang="hu-HU" altLang="hu-HU" sz="2800" smtClean="0">
                <a:sym typeface="Symbol" pitchFamily="18" charset="2"/>
              </a:rPr>
              <a:t>          </a:t>
            </a:r>
            <a:r>
              <a:rPr lang="hu-HU" altLang="hu-HU" sz="2400" smtClean="0">
                <a:sym typeface="Symbol" pitchFamily="18" charset="2"/>
              </a:rPr>
              <a:t>             </a:t>
            </a:r>
            <a:r>
              <a:rPr lang="hu-HU" altLang="hu-HU" sz="2800" smtClean="0">
                <a:sym typeface="Symbol" pitchFamily="18" charset="2"/>
              </a:rPr>
              <a:t> </a:t>
            </a:r>
            <a:br>
              <a:rPr lang="hu-HU" altLang="hu-HU" sz="2800" smtClean="0">
                <a:sym typeface="Symbol" pitchFamily="18" charset="2"/>
              </a:rPr>
            </a:br>
            <a:r>
              <a:rPr lang="hu-HU" altLang="hu-HU" sz="2800" smtClean="0">
                <a:sym typeface="Symbol" pitchFamily="18" charset="2"/>
              </a:rPr>
              <a:t>            </a:t>
            </a:r>
            <a:r>
              <a:rPr lang="hu-HU" altLang="hu-HU" sz="2800" baseline="-25000" smtClean="0">
                <a:sym typeface="Symbol" pitchFamily="18" charset="2"/>
              </a:rPr>
              <a:t>    </a:t>
            </a:r>
            <a:r>
              <a:rPr lang="hu-HU" altLang="hu-HU" sz="2800" smtClean="0">
                <a:sym typeface="Symbol" pitchFamily="18" charset="2"/>
              </a:rPr>
              <a:t> </a:t>
            </a:r>
            <a:r>
              <a:rPr lang="hu-HU" altLang="hu-HU" sz="3600" baseline="10000" smtClean="0">
                <a:sym typeface="Symbol" pitchFamily="18" charset="2"/>
              </a:rPr>
              <a:t> </a:t>
            </a:r>
            <a:r>
              <a:rPr lang="hu-HU" altLang="hu-HU" sz="2800" smtClean="0">
                <a:sym typeface="Symbol" pitchFamily="18" charset="2"/>
              </a:rPr>
              <a:t>               </a:t>
            </a:r>
            <a:r>
              <a:rPr lang="hu-HU" altLang="hu-HU" sz="2800" baseline="-25000" smtClean="0">
                <a:sym typeface="Symbol" pitchFamily="18" charset="2"/>
              </a:rPr>
              <a:t> </a:t>
            </a:r>
            <a:r>
              <a:rPr lang="hu-HU" altLang="hu-HU" sz="2800" smtClean="0">
                <a:sym typeface="Symbol" pitchFamily="18" charset="2"/>
              </a:rPr>
              <a:t>  </a:t>
            </a:r>
            <a:r>
              <a:rPr lang="hu-HU" altLang="hu-HU" sz="2800" baseline="-25000" smtClean="0">
                <a:sym typeface="Symbol" pitchFamily="18" charset="2"/>
              </a:rPr>
              <a:t> </a:t>
            </a:r>
            <a:endParaRPr lang="hu-HU" alt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sz="2800" dirty="0" smtClean="0">
              <a:sym typeface="Symbol" pitchFamily="18" charset="2"/>
            </a:endParaRPr>
          </a:p>
        </p:txBody>
      </p:sp>
      <p:graphicFrame>
        <p:nvGraphicFramePr>
          <p:cNvPr id="15364" name="Object 7" descr=" 153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02495"/>
              </p:ext>
            </p:extLst>
          </p:nvPr>
        </p:nvGraphicFramePr>
        <p:xfrm>
          <a:off x="4462463" y="1066800"/>
          <a:ext cx="2025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4" imgW="901440" imgH="558720" progId="Equation.3">
                  <p:embed/>
                </p:oleObj>
              </mc:Choice>
              <mc:Fallback>
                <p:oleObj name="Equation" r:id="rId4" imgW="901440" imgH="5587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1066800"/>
                        <a:ext cx="20256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 descr=" 6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0724F59-14A0-4E6F-A3EC-19569103D661}" type="slidenum">
              <a:rPr lang="hu-HU" b="1" smtClean="0">
                <a:latin typeface="+mj-lt"/>
              </a:rPr>
              <a:pPr>
                <a:defRPr/>
              </a:pPr>
              <a:t>11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8" name="Dátum helye 7" descr="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0" name="Élőláb helye 9" descr="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 descr=" 153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15363" name="Tartalom helye 2" descr=" 15363"/>
          <p:cNvSpPr>
            <a:spLocks noGrp="1"/>
          </p:cNvSpPr>
          <p:nvPr>
            <p:ph idx="1"/>
          </p:nvPr>
        </p:nvSpPr>
        <p:spPr>
          <a:xfrm>
            <a:off x="2343150" y="1285860"/>
            <a:ext cx="6800850" cy="4810140"/>
          </a:xfrm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sym typeface="Symbol" pitchFamily="18" charset="2"/>
              </a:rPr>
              <a:t>Utófeltétel</a:t>
            </a:r>
            <a:r>
              <a:rPr lang="hu-HU" altLang="hu-HU" sz="2800" baseline="-25000" dirty="0" smtClean="0">
                <a:sym typeface="Symbol" pitchFamily="18" charset="2"/>
              </a:rPr>
              <a:t>1</a:t>
            </a:r>
            <a:r>
              <a:rPr lang="hu-HU" altLang="hu-HU" sz="2800" dirty="0" smtClean="0">
                <a:sym typeface="Symbol" pitchFamily="18" charset="2"/>
              </a:rPr>
              <a:t>:                          és</a:t>
            </a:r>
          </a:p>
          <a:p>
            <a:pPr marL="273050" indent="-273050">
              <a:lnSpc>
                <a:spcPct val="9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hu-HU" altLang="hu-HU" sz="2800" dirty="0" smtClean="0">
                <a:sym typeface="Symbol" pitchFamily="18" charset="2"/>
              </a:rPr>
              <a:t>	 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	           i(1≤i≤Db): </a:t>
            </a:r>
            <a:r>
              <a:rPr lang="hu-HU" altLang="hu-HU" sz="2800" dirty="0" err="1" smtClean="0">
                <a:sym typeface="Symbol" pitchFamily="18" charset="2"/>
              </a:rPr>
              <a:t>Z</a:t>
            </a:r>
            <a:r>
              <a:rPr lang="hu-HU" altLang="hu-HU" sz="2800" baseline="-25000" dirty="0" err="1" smtClean="0">
                <a:sym typeface="Symbol" pitchFamily="18" charset="2"/>
              </a:rPr>
              <a:t>i</a:t>
            </a:r>
            <a:r>
              <a:rPr lang="hu-HU" altLang="hu-HU" sz="2800" dirty="0" smtClean="0">
                <a:sym typeface="Symbol" pitchFamily="18" charset="2"/>
              </a:rPr>
              <a:t>X vagy </a:t>
            </a:r>
            <a:r>
              <a:rPr lang="hu-HU" altLang="hu-HU" sz="2800" dirty="0" err="1" smtClean="0">
                <a:sym typeface="Symbol" pitchFamily="18" charset="2"/>
              </a:rPr>
              <a:t>Z</a:t>
            </a:r>
            <a:r>
              <a:rPr lang="hu-HU" altLang="hu-HU" sz="2800" baseline="-25000" dirty="0" err="1" smtClean="0">
                <a:sym typeface="Symbol" pitchFamily="18" charset="2"/>
              </a:rPr>
              <a:t>i</a:t>
            </a:r>
            <a:r>
              <a:rPr lang="hu-HU" altLang="hu-HU" sz="2800" dirty="0" smtClean="0">
                <a:sym typeface="Symbol" pitchFamily="18" charset="2"/>
              </a:rPr>
              <a:t>Y és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	           </a:t>
            </a:r>
            <a:r>
              <a:rPr lang="hu-HU" altLang="hu-HU" sz="2800" dirty="0" err="1" smtClean="0">
                <a:sym typeface="Symbol" pitchFamily="18" charset="2"/>
              </a:rPr>
              <a:t>HalmazE</a:t>
            </a:r>
            <a:r>
              <a:rPr lang="hu-HU" altLang="hu-HU" sz="2800" dirty="0" smtClean="0">
                <a:sym typeface="Symbol" pitchFamily="18" charset="2"/>
              </a:rPr>
              <a:t>(Z) 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és</a:t>
            </a:r>
            <a:r>
              <a:rPr lang="hu-HU" altLang="hu-HU" sz="2800" dirty="0" smtClean="0">
                <a:sym typeface="Symbol" pitchFamily="18" charset="2"/>
              </a:rPr>
              <a:t>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ym typeface="Symbol" pitchFamily="18" charset="2"/>
              </a:rPr>
              <a:t>(Z)</a:t>
            </a:r>
          </a:p>
          <a:p>
            <a:pPr marL="273050" lvl="0" indent="-273050">
              <a:lnSpc>
                <a:spcPct val="95000"/>
              </a:lnSpc>
              <a:spcBef>
                <a:spcPts val="1200"/>
              </a:spcBef>
            </a:pPr>
            <a:r>
              <a:rPr lang="hu-HU" altLang="hu-HU" sz="2800" smtClean="0">
                <a:latin typeface="Garamond"/>
                <a:sym typeface="Symbol" pitchFamily="18" charset="2"/>
              </a:rPr>
              <a:t>Definíció </a:t>
            </a:r>
            <a:r>
              <a:rPr lang="hu-HU" altLang="hu-HU" sz="2400" smtClean="0">
                <a:latin typeface="Garamond"/>
                <a:sym typeface="Symbol" pitchFamily="18" charset="2"/>
              </a:rPr>
              <a:t>(emlékeztető)</a:t>
            </a:r>
            <a:r>
              <a:rPr lang="hu-HU" altLang="hu-HU" sz="2800" smtClean="0">
                <a:latin typeface="Garamond"/>
                <a:sym typeface="Symbol" pitchFamily="18" charset="2"/>
              </a:rPr>
              <a:t>:</a:t>
            </a:r>
            <a:br>
              <a:rPr lang="hu-HU" altLang="hu-HU" sz="2800" smtClean="0">
                <a:latin typeface="Garamond"/>
                <a:sym typeface="Symbol" pitchFamily="18" charset="2"/>
              </a:rPr>
            </a:br>
            <a:r>
              <a:rPr lang="hu-HU" altLang="hu-HU" sz="2800" smtClean="0">
                <a:latin typeface="Garamond"/>
                <a:sym typeface="Symbol" pitchFamily="18" charset="2"/>
              </a:rPr>
              <a:t>   HalmazE(X</a:t>
            </a:r>
            <a:r>
              <a:rPr lang="hu-HU" altLang="hu-HU" sz="2800" baseline="-25000" smtClean="0">
                <a:latin typeface="Garamond"/>
                <a:sym typeface="Symbol" pitchFamily="18" charset="2"/>
              </a:rPr>
              <a:t>1..N</a:t>
            </a:r>
            <a:r>
              <a:rPr lang="hu-HU" altLang="hu-HU" sz="2800" smtClean="0">
                <a:latin typeface="Garamond"/>
                <a:sym typeface="Symbol" pitchFamily="18" charset="2"/>
              </a:rPr>
              <a:t>)</a:t>
            </a:r>
            <a:r>
              <a:rPr lang="hu-HU" altLang="hu-HU" sz="3600" baseline="30000" smtClean="0">
                <a:latin typeface="Garamond"/>
                <a:sym typeface="Symbol" pitchFamily="18" charset="2"/>
              </a:rPr>
              <a:t>:</a:t>
            </a:r>
            <a:r>
              <a:rPr lang="hu-HU" altLang="hu-HU" sz="2800" smtClean="0">
                <a:latin typeface="Garamond"/>
                <a:sym typeface="Symbol" pitchFamily="18" charset="2"/>
              </a:rPr>
              <a:t>=ij[1..N]: X</a:t>
            </a:r>
            <a:r>
              <a:rPr lang="hu-HU" altLang="hu-HU" sz="2800" baseline="-25000" smtClean="0">
                <a:latin typeface="Garamond"/>
                <a:sym typeface="Symbol" pitchFamily="18" charset="2"/>
              </a:rPr>
              <a:t>i</a:t>
            </a:r>
            <a:r>
              <a:rPr lang="hu-HU" altLang="hu-HU" sz="2800" smtClean="0">
                <a:latin typeface="Garamond"/>
                <a:sym typeface="Symbol" pitchFamily="18" charset="2"/>
              </a:rPr>
              <a:t>X</a:t>
            </a:r>
            <a:r>
              <a:rPr lang="hu-HU" altLang="hu-HU" sz="2800" baseline="-25000" smtClean="0">
                <a:latin typeface="Garamond"/>
                <a:sym typeface="Symbol" pitchFamily="18" charset="2"/>
              </a:rPr>
              <a:t>j</a:t>
            </a:r>
            <a:endParaRPr lang="hu-HU" altLang="hu-HU" sz="2800" smtClean="0">
              <a:latin typeface="Garamond"/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sz="2800" dirty="0" smtClean="0">
              <a:sym typeface="Symbol" pitchFamily="18" charset="2"/>
            </a:endParaRPr>
          </a:p>
        </p:txBody>
      </p:sp>
      <p:graphicFrame>
        <p:nvGraphicFramePr>
          <p:cNvPr id="15364" name="Object 7" descr=" 153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83861"/>
              </p:ext>
            </p:extLst>
          </p:nvPr>
        </p:nvGraphicFramePr>
        <p:xfrm>
          <a:off x="4462463" y="1066800"/>
          <a:ext cx="2025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4" imgW="901440" imgH="558720" progId="Equation.3">
                  <p:embed/>
                </p:oleObj>
              </mc:Choice>
              <mc:Fallback>
                <p:oleObj name="Equation" r:id="rId4" imgW="9014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1066800"/>
                        <a:ext cx="202565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 descr=" 6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0724F59-14A0-4E6F-A3EC-19569103D661}" type="slidenum">
              <a:rPr lang="hu-HU" b="1" smtClean="0">
                <a:latin typeface="+mj-lt"/>
              </a:rPr>
              <a:pPr>
                <a:defRPr/>
              </a:pPr>
              <a:t>12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8" name="Dátum helye 7" descr="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0" name="Élőláb helye 9" descr="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914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 descr=" 163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2052" name="Tartalom helye 2" descr=" 2052"/>
          <p:cNvSpPr>
            <a:spLocks noGrp="1"/>
          </p:cNvSpPr>
          <p:nvPr>
            <p:ph idx="1"/>
          </p:nvPr>
        </p:nvSpPr>
        <p:spPr>
          <a:xfrm>
            <a:off x="2343150" y="1285860"/>
            <a:ext cx="6800850" cy="4810140"/>
          </a:xfrm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sym typeface="Symbol" pitchFamily="18" charset="2"/>
              </a:rPr>
              <a:t>Utófeltétel</a:t>
            </a:r>
            <a:r>
              <a:rPr lang="hu-HU" altLang="hu-HU" sz="2800" baseline="-25000" dirty="0" smtClean="0">
                <a:sym typeface="Symbol" pitchFamily="18" charset="2"/>
              </a:rPr>
              <a:t>2</a:t>
            </a:r>
            <a:r>
              <a:rPr lang="hu-HU" altLang="hu-HU" sz="2800" dirty="0" smtClean="0">
                <a:sym typeface="Symbol" pitchFamily="18" charset="2"/>
              </a:rPr>
              <a:t>: (Db,Z)=Unió(N,X,M,Y) 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és </a:t>
            </a:r>
            <a:b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		  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ym typeface="Symbol" pitchFamily="18" charset="2"/>
              </a:rPr>
              <a:t>(Z)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</a:pPr>
            <a:endParaRPr lang="hu-HU" alt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0000"/>
              </a:lnSpc>
              <a:spcBef>
                <a:spcPct val="5000"/>
              </a:spcBef>
            </a:pPr>
            <a:endParaRPr lang="hu-HU" alt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ts val="2600"/>
              </a:spcBef>
            </a:pPr>
            <a:r>
              <a:rPr lang="hu-HU" altLang="hu-HU" sz="2800" dirty="0" smtClean="0">
                <a:sym typeface="Symbol" pitchFamily="18" charset="2"/>
              </a:rPr>
              <a:t>Definíció </a:t>
            </a:r>
            <a:r>
              <a:rPr lang="hu-HU" altLang="hu-HU" sz="2400" dirty="0" smtClean="0">
                <a:sym typeface="Symbol" pitchFamily="18" charset="2"/>
              </a:rPr>
              <a:t>(emlékeztető)</a:t>
            </a:r>
            <a:r>
              <a:rPr lang="hu-HU" altLang="hu-HU" sz="2800" dirty="0" smtClean="0">
                <a:sym typeface="Symbol" pitchFamily="18" charset="2"/>
              </a:rPr>
              <a:t>: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   </a:t>
            </a:r>
            <a:r>
              <a:rPr lang="hu-HU" altLang="hu-HU" sz="2800" dirty="0" err="1" smtClean="0">
                <a:sym typeface="Symbol" pitchFamily="18" charset="2"/>
              </a:rPr>
              <a:t>HalmazE</a:t>
            </a:r>
            <a:r>
              <a:rPr lang="hu-HU" altLang="hu-HU" sz="2800" dirty="0" smtClean="0">
                <a:sym typeface="Symbol" pitchFamily="18" charset="2"/>
              </a:rPr>
              <a:t>(X</a:t>
            </a:r>
            <a:r>
              <a:rPr lang="hu-HU" altLang="hu-HU" sz="2800" baseline="-25000" dirty="0" smtClean="0">
                <a:sym typeface="Symbol" pitchFamily="18" charset="2"/>
              </a:rPr>
              <a:t>1..N</a:t>
            </a:r>
            <a:r>
              <a:rPr lang="hu-HU" altLang="hu-HU" sz="2800" dirty="0" smtClean="0">
                <a:sym typeface="Symbol" pitchFamily="18" charset="2"/>
              </a:rPr>
              <a:t>)</a:t>
            </a:r>
            <a:r>
              <a:rPr lang="hu-HU" altLang="hu-HU" sz="3600" baseline="10000" dirty="0" smtClean="0">
                <a:sym typeface="Symbol" pitchFamily="18" charset="2"/>
              </a:rPr>
              <a:t>:</a:t>
            </a:r>
            <a:r>
              <a:rPr lang="hu-HU" altLang="hu-HU" sz="2800" dirty="0" smtClean="0">
                <a:sym typeface="Symbol" pitchFamily="18" charset="2"/>
              </a:rPr>
              <a:t>=ij[1..N]: </a:t>
            </a:r>
            <a:r>
              <a:rPr lang="hu-HU" altLang="hu-HU" sz="2800" dirty="0" err="1" smtClean="0"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ym typeface="Symbol" pitchFamily="18" charset="2"/>
              </a:rPr>
              <a:t>i</a:t>
            </a:r>
            <a:r>
              <a:rPr lang="hu-HU" altLang="hu-HU" sz="2800" dirty="0" smtClean="0">
                <a:sym typeface="Symbol" pitchFamily="18" charset="2"/>
              </a:rPr>
              <a:t></a:t>
            </a:r>
            <a:r>
              <a:rPr lang="hu-HU" altLang="hu-HU" sz="2800" dirty="0" err="1" smtClean="0"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ym typeface="Symbol" pitchFamily="18" charset="2"/>
              </a:rPr>
              <a:t>j</a:t>
            </a:r>
            <a:endParaRPr lang="hu-HU" altLang="hu-HU" sz="2800" dirty="0" smtClean="0">
              <a:sym typeface="Symbol" pitchFamily="18" charset="2"/>
            </a:endParaRPr>
          </a:p>
          <a:p>
            <a:pPr marL="457200" indent="-457200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 "/>
            </a:pPr>
            <a:r>
              <a:rPr lang="hu-HU" altLang="hu-HU" b="1" smtClean="0">
                <a:sym typeface="Symbol" pitchFamily="18" charset="2"/>
              </a:rPr>
              <a:t>      </a:t>
            </a:r>
            <a:br>
              <a:rPr lang="hu-HU" altLang="hu-HU" b="1" smtClean="0">
                <a:sym typeface="Symbol" pitchFamily="18" charset="2"/>
              </a:rPr>
            </a:br>
            <a:r>
              <a:rPr lang="hu-HU" altLang="hu-HU" sz="2800" smtClean="0">
                <a:sym typeface="Symbol" pitchFamily="18" charset="2"/>
              </a:rPr>
              <a:t>            </a:t>
            </a:r>
            <a:r>
              <a:rPr lang="hu-HU" altLang="hu-HU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  </a:t>
            </a:r>
            <a:r>
              <a:rPr lang="hu-HU" altLang="hu-HU" sz="2800" smtClean="0">
                <a:sym typeface="Symbol" pitchFamily="18" charset="2"/>
              </a:rPr>
              <a:t>                            </a:t>
            </a:r>
            <a:br>
              <a:rPr lang="hu-HU" altLang="hu-HU" sz="2800" smtClean="0">
                <a:sym typeface="Symbol" pitchFamily="18" charset="2"/>
              </a:rPr>
            </a:br>
            <a:r>
              <a:rPr lang="hu-HU" altLang="hu-HU" sz="2800" smtClean="0">
                <a:sym typeface="Symbol" pitchFamily="18" charset="2"/>
              </a:rPr>
              <a:t>                                  </a:t>
            </a:r>
            <a:r>
              <a:rPr lang="hu-HU" altLang="hu-HU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        </a:t>
            </a:r>
            <a:br>
              <a:rPr lang="hu-HU" altLang="hu-HU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</a:br>
            <a:r>
              <a:rPr lang="hu-HU" altLang="hu-HU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          </a:t>
            </a:r>
            <a:r>
              <a:rPr lang="hu-HU" altLang="hu-HU" sz="2800" smtClean="0">
                <a:sym typeface="Symbol" pitchFamily="18" charset="2"/>
              </a:rPr>
              <a:t>                               </a:t>
            </a:r>
            <a:br>
              <a:rPr lang="hu-HU" altLang="hu-HU" sz="2800" smtClean="0">
                <a:sym typeface="Symbol" pitchFamily="18" charset="2"/>
              </a:rPr>
            </a:br>
            <a:r>
              <a:rPr lang="hu-HU" altLang="hu-HU" sz="2800" smtClean="0">
                <a:sym typeface="Symbol" pitchFamily="18" charset="2"/>
              </a:rPr>
              <a:t>                                           </a:t>
            </a:r>
            <a:endParaRPr lang="hu-HU" altLang="hu-HU" sz="2800" dirty="0" smtClean="0">
              <a:sym typeface="Symbol" pitchFamily="18" charset="2"/>
            </a:endParaRPr>
          </a:p>
        </p:txBody>
      </p:sp>
      <p:sp>
        <p:nvSpPr>
          <p:cNvPr id="6" name="Rectangle 9" descr=" 6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C498143-7969-4669-A9EB-4CB786E47204}" type="slidenum">
              <a:rPr lang="hu-HU" b="1" smtClean="0">
                <a:latin typeface="+mj-lt"/>
              </a:rPr>
              <a:pPr>
                <a:defRPr/>
              </a:pPr>
              <a:t>13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8" name="Dátum helye 7" descr="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0" name="Élőláb helye 9" descr="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 descr=" 163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2052" name="Tartalom helye 2" descr=" 2052"/>
          <p:cNvSpPr>
            <a:spLocks noGrp="1"/>
          </p:cNvSpPr>
          <p:nvPr>
            <p:ph idx="1"/>
          </p:nvPr>
        </p:nvSpPr>
        <p:spPr>
          <a:xfrm>
            <a:off x="2343150" y="1285860"/>
            <a:ext cx="6800850" cy="4810140"/>
          </a:xfrm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sym typeface="Symbol" pitchFamily="18" charset="2"/>
              </a:rPr>
              <a:t>Utófeltétel</a:t>
            </a:r>
            <a:r>
              <a:rPr lang="hu-HU" altLang="hu-HU" sz="2800" baseline="-25000" dirty="0" smtClean="0">
                <a:sym typeface="Symbol" pitchFamily="18" charset="2"/>
              </a:rPr>
              <a:t>2</a:t>
            </a:r>
            <a:r>
              <a:rPr lang="hu-HU" altLang="hu-HU" sz="2800" dirty="0" smtClean="0">
                <a:sym typeface="Symbol" pitchFamily="18" charset="2"/>
              </a:rPr>
              <a:t>: (Db,Z)=Unió(N,X,M,Y) 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és </a:t>
            </a:r>
            <a:b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		  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ym typeface="Symbol" pitchFamily="18" charset="2"/>
              </a:rPr>
              <a:t>(Z)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</a:pPr>
            <a:endParaRPr lang="hu-HU" alt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0000"/>
              </a:lnSpc>
              <a:spcBef>
                <a:spcPct val="5000"/>
              </a:spcBef>
            </a:pPr>
            <a:endParaRPr lang="hu-HU" alt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ts val="2600"/>
              </a:spcBef>
            </a:pPr>
            <a:r>
              <a:rPr lang="hu-HU" altLang="hu-HU" sz="2800" dirty="0" smtClean="0">
                <a:sym typeface="Symbol" pitchFamily="18" charset="2"/>
              </a:rPr>
              <a:t>Definíció </a:t>
            </a:r>
            <a:r>
              <a:rPr lang="hu-HU" altLang="hu-HU" sz="2400" dirty="0" smtClean="0">
                <a:sym typeface="Symbol" pitchFamily="18" charset="2"/>
              </a:rPr>
              <a:t>(emlékeztető)</a:t>
            </a:r>
            <a:r>
              <a:rPr lang="hu-HU" altLang="hu-HU" sz="2800" dirty="0" smtClean="0">
                <a:sym typeface="Symbol" pitchFamily="18" charset="2"/>
              </a:rPr>
              <a:t>: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   </a:t>
            </a:r>
            <a:r>
              <a:rPr lang="hu-HU" altLang="hu-HU" sz="2800" dirty="0" err="1" smtClean="0">
                <a:sym typeface="Symbol" pitchFamily="18" charset="2"/>
              </a:rPr>
              <a:t>HalmazE</a:t>
            </a:r>
            <a:r>
              <a:rPr lang="hu-HU" altLang="hu-HU" sz="2800" dirty="0" smtClean="0">
                <a:sym typeface="Symbol" pitchFamily="18" charset="2"/>
              </a:rPr>
              <a:t>(X</a:t>
            </a:r>
            <a:r>
              <a:rPr lang="hu-HU" altLang="hu-HU" sz="2800" baseline="-25000" dirty="0" smtClean="0">
                <a:sym typeface="Symbol" pitchFamily="18" charset="2"/>
              </a:rPr>
              <a:t>1..N</a:t>
            </a:r>
            <a:r>
              <a:rPr lang="hu-HU" altLang="hu-HU" sz="2800" dirty="0" smtClean="0">
                <a:sym typeface="Symbol" pitchFamily="18" charset="2"/>
              </a:rPr>
              <a:t>)</a:t>
            </a:r>
            <a:r>
              <a:rPr lang="hu-HU" altLang="hu-HU" sz="3600" baseline="10000" dirty="0" smtClean="0">
                <a:sym typeface="Symbol" pitchFamily="18" charset="2"/>
              </a:rPr>
              <a:t>:</a:t>
            </a:r>
            <a:r>
              <a:rPr lang="hu-HU" altLang="hu-HU" sz="2800" dirty="0" smtClean="0">
                <a:sym typeface="Symbol" pitchFamily="18" charset="2"/>
              </a:rPr>
              <a:t>=ij[1..N]: </a:t>
            </a:r>
            <a:r>
              <a:rPr lang="hu-HU" altLang="hu-HU" sz="2800" dirty="0" err="1" smtClean="0"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ym typeface="Symbol" pitchFamily="18" charset="2"/>
              </a:rPr>
              <a:t>i</a:t>
            </a:r>
            <a:r>
              <a:rPr lang="hu-HU" altLang="hu-HU" sz="2800" dirty="0" smtClean="0">
                <a:sym typeface="Symbol" pitchFamily="18" charset="2"/>
              </a:rPr>
              <a:t></a:t>
            </a:r>
            <a:r>
              <a:rPr lang="hu-HU" altLang="hu-HU" sz="2800" dirty="0" err="1" smtClean="0"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ym typeface="Symbol" pitchFamily="18" charset="2"/>
              </a:rPr>
              <a:t>j</a:t>
            </a:r>
            <a:endParaRPr lang="hu-HU" altLang="hu-HU" sz="2800" dirty="0" smtClean="0">
              <a:sym typeface="Symbol" pitchFamily="18" charset="2"/>
            </a:endParaRPr>
          </a:p>
          <a:p>
            <a:pPr marL="273050" lvl="0" indent="-27305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altLang="hu-HU" b="1" smtClean="0">
                <a:latin typeface="Garamond"/>
                <a:sym typeface="Symbol" pitchFamily="18" charset="2"/>
              </a:rPr>
              <a:t>Ötlet:</a:t>
            </a:r>
            <a:br>
              <a:rPr lang="hu-HU" altLang="hu-HU" b="1" smtClean="0">
                <a:latin typeface="Garamond"/>
                <a:sym typeface="Symbol" pitchFamily="18" charset="2"/>
              </a:rPr>
            </a:br>
            <a:r>
              <a:rPr lang="hu-HU" altLang="hu-HU" sz="2800" smtClean="0">
                <a:latin typeface="Garamond"/>
                <a:sym typeface="Symbol" pitchFamily="18" charset="2"/>
              </a:rPr>
              <a:t>Az eredmény </a:t>
            </a:r>
            <a:r>
              <a:rPr lang="hu-HU" altLang="hu-HU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sym typeface="Symbol" pitchFamily="18" charset="2"/>
              </a:rPr>
              <a:t>első</a:t>
            </a:r>
            <a:r>
              <a:rPr lang="hu-HU" altLang="hu-HU" sz="2800" smtClean="0">
                <a:latin typeface="Garamond"/>
                <a:sym typeface="Symbol" pitchFamily="18" charset="2"/>
              </a:rPr>
              <a:t> eleme vagy az X, vagy az Y első eleme lehet. A kettő közül a </a:t>
            </a:r>
            <a:r>
              <a:rPr lang="hu-HU" altLang="hu-HU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sym typeface="Symbol" pitchFamily="18" charset="2"/>
              </a:rPr>
              <a:t>rendezett-ség szerinti</a:t>
            </a:r>
            <a:r>
              <a:rPr lang="hu-HU" altLang="hu-HU" sz="2800" smtClean="0">
                <a:latin typeface="Garamond"/>
                <a:sym typeface="Symbol" pitchFamily="18" charset="2"/>
              </a:rPr>
              <a:t>t tegyük az eredménybe, majd a maradékra ugyanezt az elvet alkalmazhatjuk.</a:t>
            </a:r>
          </a:p>
          <a:p>
            <a:pPr marL="457200" indent="-457200">
              <a:lnSpc>
                <a:spcPct val="95000"/>
              </a:lnSpc>
              <a:spcBef>
                <a:spcPts val="600"/>
              </a:spcBef>
              <a:buFont typeface="Wingdings" pitchFamily="2" charset="2"/>
              <a:buChar char=" "/>
            </a:pPr>
            <a:endParaRPr lang="hu-HU" altLang="hu-HU" sz="2800" dirty="0" smtClean="0">
              <a:sym typeface="Symbol" pitchFamily="18" charset="2"/>
            </a:endParaRPr>
          </a:p>
        </p:txBody>
      </p:sp>
      <p:sp>
        <p:nvSpPr>
          <p:cNvPr id="6" name="Rectangle 9" descr=" 6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C498143-7969-4669-A9EB-4CB786E47204}" type="slidenum">
              <a:rPr lang="hu-HU" b="1" smtClean="0">
                <a:latin typeface="+mj-lt"/>
              </a:rPr>
              <a:pPr>
                <a:defRPr/>
              </a:pPr>
              <a:t>14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8" name="Dátum helye 7" descr="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0" name="Élőláb helye 9" descr="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7" name="AutoShape 9" descr=" 7"/>
          <p:cNvSpPr>
            <a:spLocks noChangeArrowheads="1"/>
          </p:cNvSpPr>
          <p:nvPr/>
        </p:nvSpPr>
        <p:spPr bwMode="auto">
          <a:xfrm>
            <a:off x="251520" y="3501008"/>
            <a:ext cx="1728317" cy="576063"/>
          </a:xfrm>
          <a:prstGeom prst="wedgeRectCallout">
            <a:avLst>
              <a:gd name="adj1" fmla="val 110922"/>
              <a:gd name="adj2" fmla="val 167967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Csak tömb esetén működhet?</a:t>
            </a:r>
            <a:endParaRPr lang="hu-HU" sz="1800" dirty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5918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 descr=" 174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17411" name="Tartalom helye 2" descr=" 174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 smtClean="0">
                <a:sym typeface="Symbol" pitchFamily="18" charset="2"/>
              </a:rPr>
              <a:t>Amíg van mit hasonlítani:</a:t>
            </a:r>
          </a:p>
          <a:p>
            <a:pPr marL="273050" indent="-273050">
              <a:spcBef>
                <a:spcPct val="10000"/>
              </a:spcBef>
            </a:pPr>
            <a:endParaRPr lang="hu-HU" altLang="hu-HU" dirty="0" smtClean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 smtClean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 smtClean="0">
              <a:sym typeface="Symbol" pitchFamily="18" charset="2"/>
            </a:endParaRPr>
          </a:p>
        </p:txBody>
      </p:sp>
      <p:sp>
        <p:nvSpPr>
          <p:cNvPr id="7" name="Rectangle 9" descr=" 7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7C73-75DC-4FD0-AACC-CFADEC3165F4}" type="slidenum">
              <a:rPr lang="hu-HU" b="1" smtClean="0">
                <a:latin typeface="+mj-lt"/>
              </a:rPr>
              <a:pPr>
                <a:defRPr/>
              </a:pPr>
              <a:t>15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17431" name="Picture 23" descr=" 17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7714"/>
            <a:ext cx="25812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1" name="Dátum helye 10" descr="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2" name="Élőláb helye 11" descr="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8" name="Ellipszis 7"/>
          <p:cNvSpPr/>
          <p:nvPr/>
        </p:nvSpPr>
        <p:spPr>
          <a:xfrm>
            <a:off x="2843808" y="251413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 descr=" 174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17411" name="Tartalom helye 2" descr=" 174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 smtClean="0">
                <a:sym typeface="Symbol" pitchFamily="18" charset="2"/>
              </a:rPr>
              <a:t>Amíg van mit hasonlítani:</a:t>
            </a:r>
          </a:p>
          <a:p>
            <a:pPr marL="273050" indent="-273050">
              <a:spcBef>
                <a:spcPct val="10000"/>
              </a:spcBef>
            </a:pPr>
            <a:endParaRPr lang="hu-HU" altLang="hu-HU" dirty="0" smtClean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 smtClean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 smtClean="0">
              <a:sym typeface="Symbol" pitchFamily="18" charset="2"/>
            </a:endParaRPr>
          </a:p>
        </p:txBody>
      </p:sp>
      <p:sp>
        <p:nvSpPr>
          <p:cNvPr id="7" name="Rectangle 9" descr=" 7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7C73-75DC-4FD0-AACC-CFADEC3165F4}" type="slidenum">
              <a:rPr lang="hu-HU" b="1" smtClean="0">
                <a:latin typeface="+mj-lt"/>
              </a:rPr>
              <a:pPr>
                <a:defRPr/>
              </a:pPr>
              <a:t>16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17431" name="Picture 23" descr=" 17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7714"/>
            <a:ext cx="25812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8" name="Picture 25" descr=" 174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79" y="3429306"/>
            <a:ext cx="250507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1" name="Dátum helye 10" descr="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2" name="Élőláb helye 11" descr="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2" name="Ellipszis 1"/>
          <p:cNvSpPr/>
          <p:nvPr/>
        </p:nvSpPr>
        <p:spPr>
          <a:xfrm>
            <a:off x="2843808" y="2526836"/>
            <a:ext cx="324000" cy="324000"/>
          </a:xfrm>
          <a:prstGeom prst="ellips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zis 9"/>
          <p:cNvSpPr/>
          <p:nvPr/>
        </p:nvSpPr>
        <p:spPr>
          <a:xfrm>
            <a:off x="2843808" y="251413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zis 12"/>
          <p:cNvSpPr/>
          <p:nvPr/>
        </p:nvSpPr>
        <p:spPr>
          <a:xfrm>
            <a:off x="4281908" y="358571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zis 13"/>
          <p:cNvSpPr/>
          <p:nvPr/>
        </p:nvSpPr>
        <p:spPr>
          <a:xfrm>
            <a:off x="4283968" y="4015704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llipszis 2"/>
          <p:cNvSpPr/>
          <p:nvPr/>
        </p:nvSpPr>
        <p:spPr>
          <a:xfrm rot="18918637">
            <a:off x="4117619" y="3759290"/>
            <a:ext cx="1080000" cy="414000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60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 descr=" 174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17411" name="Tartalom helye 2" descr=" 174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 smtClean="0">
                <a:sym typeface="Symbol" pitchFamily="18" charset="2"/>
              </a:rPr>
              <a:t>Amíg van mit hasonlítani:</a:t>
            </a:r>
          </a:p>
          <a:p>
            <a:pPr marL="273050" indent="-273050">
              <a:spcBef>
                <a:spcPct val="10000"/>
              </a:spcBef>
            </a:pPr>
            <a:endParaRPr lang="hu-HU" altLang="hu-HU" dirty="0" smtClean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 smtClean="0">
              <a:sym typeface="Symbol" pitchFamily="18" charset="2"/>
            </a:endParaRPr>
          </a:p>
          <a:p>
            <a:pPr marL="273050" indent="-273050">
              <a:spcBef>
                <a:spcPct val="10000"/>
              </a:spcBef>
            </a:pPr>
            <a:endParaRPr lang="hu-HU" altLang="hu-HU" dirty="0" smtClean="0">
              <a:sym typeface="Symbol" pitchFamily="18" charset="2"/>
            </a:endParaRPr>
          </a:p>
        </p:txBody>
      </p:sp>
      <p:sp>
        <p:nvSpPr>
          <p:cNvPr id="7" name="Rectangle 9" descr=" 7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7C73-75DC-4FD0-AACC-CFADEC3165F4}" type="slidenum">
              <a:rPr lang="hu-HU" b="1" smtClean="0">
                <a:latin typeface="+mj-lt"/>
              </a:rPr>
              <a:pPr>
                <a:defRPr/>
              </a:pPr>
              <a:t>17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17431" name="Picture 23" descr=" 174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47714"/>
            <a:ext cx="25812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8" name="Picture 25" descr=" 174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79" y="3429306"/>
            <a:ext cx="2505075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9" name="Picture 26" descr=" 174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75" y="4579962"/>
            <a:ext cx="244792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1" name="Dátum helye 10" descr="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2" name="Élőláb helye 11" descr="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10" name="Ellipszis 9"/>
          <p:cNvSpPr/>
          <p:nvPr/>
        </p:nvSpPr>
        <p:spPr>
          <a:xfrm>
            <a:off x="2843808" y="251413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zis 12"/>
          <p:cNvSpPr/>
          <p:nvPr/>
        </p:nvSpPr>
        <p:spPr>
          <a:xfrm>
            <a:off x="4281908" y="3585716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zis 13"/>
          <p:cNvSpPr/>
          <p:nvPr/>
        </p:nvSpPr>
        <p:spPr>
          <a:xfrm>
            <a:off x="4283968" y="4015704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zis 14"/>
          <p:cNvSpPr/>
          <p:nvPr/>
        </p:nvSpPr>
        <p:spPr>
          <a:xfrm>
            <a:off x="5745408" y="4737844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zis 15"/>
          <p:cNvSpPr/>
          <p:nvPr/>
        </p:nvSpPr>
        <p:spPr>
          <a:xfrm>
            <a:off x="6179516" y="4746352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zis 16"/>
          <p:cNvSpPr/>
          <p:nvPr/>
        </p:nvSpPr>
        <p:spPr>
          <a:xfrm>
            <a:off x="5747468" y="5167832"/>
            <a:ext cx="324000" cy="32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zis 17"/>
          <p:cNvSpPr/>
          <p:nvPr/>
        </p:nvSpPr>
        <p:spPr>
          <a:xfrm rot="18918637">
            <a:off x="4117619" y="3759290"/>
            <a:ext cx="1080000" cy="414000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982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sym typeface="Symbol" pitchFamily="18" charset="2"/>
              </a:rPr>
              <a:t>Algoritmus elé:</a:t>
            </a:r>
          </a:p>
          <a:p>
            <a:pPr marL="273050" indent="-273050">
              <a:lnSpc>
                <a:spcPct val="95000"/>
              </a:lnSpc>
              <a:spcBef>
                <a:spcPct val="15000"/>
              </a:spcBef>
            </a:pPr>
            <a:r>
              <a:rPr lang="hu-HU" altLang="hu-HU" dirty="0" smtClean="0">
                <a:sym typeface="Symbol" pitchFamily="18" charset="2"/>
              </a:rPr>
              <a:t>Ha már nincs mit hasonlítani:</a:t>
            </a:r>
          </a:p>
        </p:txBody>
      </p:sp>
      <p:sp>
        <p:nvSpPr>
          <p:cNvPr id="7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7C73-75DC-4FD0-AACC-CFADEC3165F4}" type="slidenum">
              <a:rPr lang="hu-HU" b="1" smtClean="0">
                <a:latin typeface="+mj-lt"/>
              </a:rPr>
              <a:pPr>
                <a:defRPr/>
              </a:pPr>
              <a:t>18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542925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9" name="Dátum helye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8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 descr=" 184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graphicFrame>
        <p:nvGraphicFramePr>
          <p:cNvPr id="18483" name="Group 51" descr=" 184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67863"/>
              </p:ext>
            </p:extLst>
          </p:nvPr>
        </p:nvGraphicFramePr>
        <p:xfrm>
          <a:off x="2657475" y="1890713"/>
          <a:ext cx="5802957" cy="4360863"/>
        </p:xfrm>
        <a:graphic>
          <a:graphicData uri="http://schemas.openxmlformats.org/drawingml/2006/table">
            <a:tbl>
              <a:tblPr/>
              <a:tblGrid>
                <a:gridCol w="330349"/>
                <a:gridCol w="1800200"/>
                <a:gridCol w="1872208"/>
                <a:gridCol w="1800200"/>
              </a:tblGrid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X[i]&gt;Y[j]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75" name="Line 110" descr=" 18475"/>
          <p:cNvSpPr>
            <a:spLocks noChangeShapeType="1"/>
          </p:cNvSpPr>
          <p:nvPr/>
        </p:nvSpPr>
        <p:spPr bwMode="auto">
          <a:xfrm>
            <a:off x="2987824" y="3994178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6" name="Line 111" descr=" 18476"/>
          <p:cNvSpPr>
            <a:spLocks noChangeShapeType="1"/>
          </p:cNvSpPr>
          <p:nvPr/>
        </p:nvSpPr>
        <p:spPr bwMode="auto">
          <a:xfrm>
            <a:off x="4788024" y="4013653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7" name="Line 112" descr=" 18477"/>
          <p:cNvSpPr>
            <a:spLocks noChangeShapeType="1"/>
          </p:cNvSpPr>
          <p:nvPr/>
        </p:nvSpPr>
        <p:spPr bwMode="auto">
          <a:xfrm>
            <a:off x="6660232" y="4013653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8" name="Line 50" descr=" 18478"/>
          <p:cNvSpPr>
            <a:spLocks noChangeShapeType="1"/>
          </p:cNvSpPr>
          <p:nvPr/>
        </p:nvSpPr>
        <p:spPr bwMode="auto">
          <a:xfrm>
            <a:off x="2297113" y="5832020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9" name="Text Box 52" descr=" 18479"/>
          <p:cNvSpPr txBox="1">
            <a:spLocks noChangeArrowheads="1"/>
          </p:cNvSpPr>
          <p:nvPr/>
        </p:nvSpPr>
        <p:spPr bwMode="auto">
          <a:xfrm>
            <a:off x="2627313" y="1268413"/>
            <a:ext cx="3889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1</a:t>
            </a:r>
            <a:r>
              <a:rPr lang="hu-HU" altLang="hu-HU" b="1" dirty="0"/>
              <a:t>:</a:t>
            </a:r>
          </a:p>
        </p:txBody>
      </p:sp>
      <p:sp>
        <p:nvSpPr>
          <p:cNvPr id="14" name="Rectangle 9" descr=" 14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AAD33B2-3325-4281-8EBD-7B8AD0FBCC73}" type="slidenum">
              <a:rPr lang="hu-HU" b="1" smtClean="0">
                <a:latin typeface="+mj-lt"/>
              </a:rPr>
              <a:pPr>
                <a:defRPr/>
              </a:pPr>
              <a:t>19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3" name="Szövegdoboz 18" descr=" 3"/>
          <p:cNvSpPr txBox="1">
            <a:spLocks noChangeArrowheads="1"/>
          </p:cNvSpPr>
          <p:nvPr/>
        </p:nvSpPr>
        <p:spPr bwMode="auto">
          <a:xfrm>
            <a:off x="8460432" y="1557338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 dirty="0"/>
              <a:t>Változó </a:t>
            </a:r>
            <a:br>
              <a:rPr lang="hu-HU" altLang="hu-HU" sz="1800" b="1" dirty="0"/>
            </a:br>
            <a:r>
              <a:rPr lang="hu-HU" altLang="hu-HU" sz="1800" dirty="0"/>
              <a:t> </a:t>
            </a:r>
            <a:r>
              <a:rPr lang="hu-HU" altLang="hu-HU" sz="1800" dirty="0" smtClean="0"/>
              <a:t>  </a:t>
            </a:r>
            <a:r>
              <a:rPr lang="hu-HU" altLang="hu-HU" sz="1800" dirty="0"/>
              <a:t>i,j</a:t>
            </a:r>
            <a:r>
              <a:rPr lang="hu-HU" altLang="hu-HU" sz="1800" b="1" dirty="0"/>
              <a:t>:Egész</a:t>
            </a:r>
          </a:p>
        </p:txBody>
      </p:sp>
      <p:pic>
        <p:nvPicPr>
          <p:cNvPr id="18485" name="Picture 58" descr=" 184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3025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Dátum helye 17" descr=" 1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9" name="Élőláb helye 18" descr=" 1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15" name="AutoShape 9" descr=" 15"/>
          <p:cNvSpPr>
            <a:spLocks noChangeArrowheads="1"/>
          </p:cNvSpPr>
          <p:nvPr/>
        </p:nvSpPr>
        <p:spPr bwMode="auto">
          <a:xfrm>
            <a:off x="107504" y="2924944"/>
            <a:ext cx="1992313" cy="303212"/>
          </a:xfrm>
          <a:prstGeom prst="wedgeRectCallout">
            <a:avLst>
              <a:gd name="adj1" fmla="val 190846"/>
              <a:gd name="adj2" fmla="val 106020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Van </a:t>
            </a:r>
            <a:r>
              <a:rPr lang="hu-HU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miket </a:t>
            </a:r>
            <a:r>
              <a:rPr lang="hu-HU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hasonlítani</a:t>
            </a:r>
            <a:endParaRPr lang="hu-HU" sz="1800" dirty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01344"/>
            <a:ext cx="18002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sz="3200" dirty="0" smtClean="0"/>
              <a:t>Programozási alapismeretek</a:t>
            </a:r>
            <a:br>
              <a:rPr lang="hu-HU" altLang="hu-HU" sz="3200" dirty="0" smtClean="0"/>
            </a:br>
            <a:r>
              <a:rPr lang="hu-HU" altLang="hu-HU" sz="2400" dirty="0" smtClean="0"/>
              <a:t>12. előadás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 smtClean="0">
                <a:hlinkClick r:id="rId3" action="ppaction://hlinksldjump"/>
              </a:rPr>
              <a:t>Tapasztalatok a rendezésről</a:t>
            </a:r>
            <a:endParaRPr lang="hu-HU" altLang="hu-HU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 smtClean="0">
                <a:hlinkClick r:id="rId4" action="ppaction://hlinksldjump"/>
              </a:rPr>
              <a:t>Keresés rendezett sorozatban</a:t>
            </a:r>
            <a:endParaRPr lang="hu-HU" altLang="hu-HU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 smtClean="0">
                <a:hlinkClick r:id="rId5" action="ppaction://hlinksldjump"/>
              </a:rPr>
              <a:t>Rendezettek uniója</a:t>
            </a:r>
            <a:endParaRPr lang="hu-HU" altLang="hu-HU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 smtClean="0">
                <a:hlinkClick r:id="rId6" action="ppaction://hlinksldjump"/>
              </a:rPr>
              <a:t>Rendezettek összefésülése</a:t>
            </a:r>
            <a:endParaRPr lang="hu-HU" altLang="hu-HU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dirty="0" smtClean="0">
              <a:hlinkClick r:id="rId7" action="ppaction://hlinksldjump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 smtClean="0">
                <a:hlinkClick r:id="rId7" action="ppaction://hlinksldjump"/>
              </a:rPr>
              <a:t>Kiválogatás helyben</a:t>
            </a:r>
            <a:endParaRPr lang="hu-HU" altLang="hu-HU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 smtClean="0">
                <a:hlinkClick r:id="rId8" action="ppaction://hlinksldjump"/>
              </a:rPr>
              <a:t>Szétválogatás helyben</a:t>
            </a:r>
            <a:endParaRPr lang="hu-HU" altLang="hu-HU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>
                <a:hlinkClick r:id="rId9" action="ppaction://hlinksldjump"/>
              </a:rPr>
              <a:t>Hatékonyságvizsgálat táblázatkezelővel</a:t>
            </a:r>
            <a:endParaRPr lang="hu-HU" altLang="hu-HU" dirty="0" smtClean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41D6E3D-574E-48D1-82C8-DFB346E45049}" type="slidenum">
              <a:rPr lang="hu-HU" b="1" smtClean="0">
                <a:latin typeface="+mj-lt"/>
              </a:rPr>
              <a:pPr>
                <a:defRPr/>
              </a:pPr>
              <a:t>2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graphicFrame>
        <p:nvGraphicFramePr>
          <p:cNvPr id="1848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70217"/>
              </p:ext>
            </p:extLst>
          </p:nvPr>
        </p:nvGraphicFramePr>
        <p:xfrm>
          <a:off x="2657475" y="1890713"/>
          <a:ext cx="5802957" cy="4360863"/>
        </p:xfrm>
        <a:graphic>
          <a:graphicData uri="http://schemas.openxmlformats.org/drawingml/2006/table">
            <a:tbl>
              <a:tblPr/>
              <a:tblGrid>
                <a:gridCol w="330349"/>
                <a:gridCol w="1800200"/>
                <a:gridCol w="1872208"/>
                <a:gridCol w="1800200"/>
              </a:tblGrid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75" name="Line 110"/>
          <p:cNvSpPr>
            <a:spLocks noChangeShapeType="1"/>
          </p:cNvSpPr>
          <p:nvPr/>
        </p:nvSpPr>
        <p:spPr bwMode="auto">
          <a:xfrm>
            <a:off x="2987824" y="3994178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6" name="Line 111"/>
          <p:cNvSpPr>
            <a:spLocks noChangeShapeType="1"/>
          </p:cNvSpPr>
          <p:nvPr/>
        </p:nvSpPr>
        <p:spPr bwMode="auto">
          <a:xfrm>
            <a:off x="4788024" y="4013653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7" name="Line 112"/>
          <p:cNvSpPr>
            <a:spLocks noChangeShapeType="1"/>
          </p:cNvSpPr>
          <p:nvPr/>
        </p:nvSpPr>
        <p:spPr bwMode="auto">
          <a:xfrm flipH="1">
            <a:off x="8281940" y="3994179"/>
            <a:ext cx="167606" cy="57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78" name="Line 50"/>
          <p:cNvSpPr>
            <a:spLocks noChangeShapeType="1"/>
          </p:cNvSpPr>
          <p:nvPr/>
        </p:nvSpPr>
        <p:spPr bwMode="auto">
          <a:xfrm>
            <a:off x="2297113" y="5832020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AAD33B2-3325-4281-8EBD-7B8AD0FBCC73}" type="slidenum">
              <a:rPr lang="hu-HU" b="1" smtClean="0">
                <a:latin typeface="+mj-lt"/>
              </a:rPr>
              <a:pPr>
                <a:defRPr/>
              </a:pPr>
              <a:t>20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3" name="Szövegdoboz 18"/>
          <p:cNvSpPr txBox="1">
            <a:spLocks noChangeArrowheads="1"/>
          </p:cNvSpPr>
          <p:nvPr/>
        </p:nvSpPr>
        <p:spPr bwMode="auto">
          <a:xfrm>
            <a:off x="8460432" y="1557338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 dirty="0"/>
              <a:t>Változó </a:t>
            </a:r>
            <a:br>
              <a:rPr lang="hu-HU" altLang="hu-HU" sz="1800" b="1" dirty="0"/>
            </a:br>
            <a:r>
              <a:rPr lang="hu-HU" altLang="hu-HU" sz="1800" dirty="0"/>
              <a:t>  </a:t>
            </a:r>
            <a:r>
              <a:rPr lang="hu-HU" altLang="hu-HU" sz="1800" dirty="0" smtClean="0"/>
              <a:t> </a:t>
            </a:r>
            <a:r>
              <a:rPr lang="hu-HU" altLang="hu-HU" sz="1800" dirty="0"/>
              <a:t>i,j</a:t>
            </a:r>
            <a:r>
              <a:rPr lang="hu-HU" altLang="hu-HU" sz="1800" b="1" dirty="0"/>
              <a:t>:Egész</a:t>
            </a:r>
          </a:p>
        </p:txBody>
      </p:sp>
      <p:pic>
        <p:nvPicPr>
          <p:cNvPr id="18485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3025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Dátum helye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107504" y="2924944"/>
            <a:ext cx="1992313" cy="303212"/>
          </a:xfrm>
          <a:prstGeom prst="wedgeRectCallout">
            <a:avLst>
              <a:gd name="adj1" fmla="val 190846"/>
              <a:gd name="adj2" fmla="val 106020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Van </a:t>
            </a:r>
            <a:r>
              <a:rPr lang="hu-HU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miket </a:t>
            </a:r>
            <a:r>
              <a:rPr lang="hu-HU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hasonlítani</a:t>
            </a:r>
            <a:endParaRPr lang="hu-HU" sz="1800" dirty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  <p:sp>
        <p:nvSpPr>
          <p:cNvPr id="20" name="Text Box 52" descr=" 18479"/>
          <p:cNvSpPr txBox="1">
            <a:spLocks noChangeArrowheads="1"/>
          </p:cNvSpPr>
          <p:nvPr/>
        </p:nvSpPr>
        <p:spPr bwMode="auto">
          <a:xfrm>
            <a:off x="2627313" y="1268413"/>
            <a:ext cx="3889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</a:t>
            </a:r>
            <a:r>
              <a:rPr lang="hu-HU" altLang="hu-HU" b="1" baseline="-25000" dirty="0"/>
              <a:t>1</a:t>
            </a:r>
            <a:r>
              <a:rPr lang="hu-HU" altLang="hu-HU" b="1" dirty="0"/>
              <a:t>: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01344"/>
            <a:ext cx="18002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5808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 descr=" 194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graphicFrame>
        <p:nvGraphicFramePr>
          <p:cNvPr id="19495" name="Group 39" descr=" 194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08100"/>
              </p:ext>
            </p:extLst>
          </p:nvPr>
        </p:nvGraphicFramePr>
        <p:xfrm>
          <a:off x="2771775" y="1443038"/>
          <a:ext cx="6121400" cy="3800475"/>
        </p:xfrm>
        <a:graphic>
          <a:graphicData uri="http://schemas.openxmlformats.org/drawingml/2006/table">
            <a:tbl>
              <a:tblPr/>
              <a:tblGrid>
                <a:gridCol w="360363"/>
                <a:gridCol w="5761037"/>
              </a:tblGrid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0" name="Line 38" descr=" 19490"/>
          <p:cNvSpPr>
            <a:spLocks noChangeShapeType="1"/>
          </p:cNvSpPr>
          <p:nvPr/>
        </p:nvSpPr>
        <p:spPr bwMode="auto">
          <a:xfrm>
            <a:off x="2411413" y="1871436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Rectangle 9" descr=" 10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B9895AA-6E9A-4299-A86A-477AFF6991AA}" type="slidenum">
              <a:rPr lang="hu-HU" b="1" smtClean="0">
                <a:latin typeface="+mj-lt"/>
              </a:rPr>
              <a:pPr>
                <a:defRPr/>
              </a:pPr>
              <a:t>21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19496" name="Picture 58" descr=" 194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3025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átum helye 13" descr="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5" name="Élőláb helye 14" descr="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16" name="AutoShape 9" descr=" 16"/>
          <p:cNvSpPr>
            <a:spLocks noChangeArrowheads="1"/>
          </p:cNvSpPr>
          <p:nvPr/>
        </p:nvSpPr>
        <p:spPr bwMode="auto">
          <a:xfrm>
            <a:off x="107504" y="2924944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Y-beli.</a:t>
            </a:r>
            <a:endParaRPr lang="hu-HU" sz="1800" dirty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  <p:sp>
        <p:nvSpPr>
          <p:cNvPr id="17" name="AutoShape 9" descr=" 17"/>
          <p:cNvSpPr>
            <a:spLocks noChangeArrowheads="1"/>
          </p:cNvSpPr>
          <p:nvPr/>
        </p:nvSpPr>
        <p:spPr bwMode="auto">
          <a:xfrm>
            <a:off x="107504" y="4637956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X-beli.</a:t>
            </a:r>
            <a:endParaRPr lang="hu-HU" sz="1800" dirty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22552"/>
            <a:ext cx="18002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 descr=" 194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graphicFrame>
        <p:nvGraphicFramePr>
          <p:cNvPr id="19495" name="Group 39" descr=" 194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90541"/>
              </p:ext>
            </p:extLst>
          </p:nvPr>
        </p:nvGraphicFramePr>
        <p:xfrm>
          <a:off x="2771775" y="1443038"/>
          <a:ext cx="6121400" cy="3800475"/>
        </p:xfrm>
        <a:graphic>
          <a:graphicData uri="http://schemas.openxmlformats.org/drawingml/2006/table">
            <a:tbl>
              <a:tblPr/>
              <a:tblGrid>
                <a:gridCol w="360363"/>
                <a:gridCol w="5761037"/>
              </a:tblGrid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artalom helye 2" descr=" 19492"/>
          <p:cNvSpPr>
            <a:spLocks/>
          </p:cNvSpPr>
          <p:nvPr/>
        </p:nvSpPr>
        <p:spPr bwMode="auto">
          <a:xfrm>
            <a:off x="2627313" y="5372100"/>
            <a:ext cx="65166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1950" indent="-36195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hu-HU" altLang="hu-HU" sz="2800" dirty="0" smtClean="0">
                <a:sym typeface="Symbol" pitchFamily="18" charset="2"/>
              </a:rPr>
              <a:t>Vegyük észre: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ha 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az X és Y utolsó elemei egyenlők,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akkor 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ez a két ciklus nem kellene!</a:t>
            </a:r>
          </a:p>
        </p:txBody>
      </p:sp>
      <p:sp>
        <p:nvSpPr>
          <p:cNvPr id="19490" name="Line 38" descr=" 19490"/>
          <p:cNvSpPr>
            <a:spLocks noChangeShapeType="1"/>
          </p:cNvSpPr>
          <p:nvPr/>
        </p:nvSpPr>
        <p:spPr bwMode="auto">
          <a:xfrm>
            <a:off x="2411413" y="1871436"/>
            <a:ext cx="67325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9" name="Picture 41" descr=" 194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" y="5572125"/>
            <a:ext cx="210502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42" descr=" 19498"/>
          <p:cNvSpPr>
            <a:spLocks noChangeArrowheads="1"/>
          </p:cNvSpPr>
          <p:nvPr/>
        </p:nvSpPr>
        <p:spPr bwMode="auto">
          <a:xfrm>
            <a:off x="900113" y="5834063"/>
            <a:ext cx="719137" cy="720725"/>
          </a:xfrm>
          <a:prstGeom prst="rect">
            <a:avLst/>
          </a:prstGeom>
          <a:noFill/>
          <a:ln w="9525" cap="rnd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0" name="Rectangle 9" descr=" 10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B9895AA-6E9A-4299-A86A-477AFF6991AA}" type="slidenum">
              <a:rPr lang="hu-HU" b="1" smtClean="0">
                <a:latin typeface="+mj-lt"/>
              </a:rPr>
              <a:pPr>
                <a:defRPr/>
              </a:pPr>
              <a:t>22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19496" name="Picture 58" descr=" 1949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3025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átum helye 13" descr="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5" name="Élőláb helye 14" descr="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16" name="AutoShape 9" descr=" 16"/>
          <p:cNvSpPr>
            <a:spLocks noChangeArrowheads="1"/>
          </p:cNvSpPr>
          <p:nvPr/>
        </p:nvSpPr>
        <p:spPr bwMode="auto">
          <a:xfrm>
            <a:off x="107504" y="2924944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Y-beli.</a:t>
            </a:r>
            <a:endParaRPr lang="hu-HU" sz="1800" dirty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  <p:sp>
        <p:nvSpPr>
          <p:cNvPr id="17" name="AutoShape 9" descr=" 17"/>
          <p:cNvSpPr>
            <a:spLocks noChangeArrowheads="1"/>
          </p:cNvSpPr>
          <p:nvPr/>
        </p:nvSpPr>
        <p:spPr bwMode="auto">
          <a:xfrm>
            <a:off x="107504" y="4637956"/>
            <a:ext cx="1992313" cy="303212"/>
          </a:xfrm>
          <a:prstGeom prst="wedgeRectCallout">
            <a:avLst>
              <a:gd name="adj1" fmla="val 122639"/>
              <a:gd name="adj2" fmla="val -354714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Nincs X-beli.</a:t>
            </a:r>
            <a:endParaRPr lang="hu-HU" sz="1800" dirty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1983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 descr=" 204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graphicFrame>
        <p:nvGraphicFramePr>
          <p:cNvPr id="20536" name="Group 56" descr=" 205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78991"/>
              </p:ext>
            </p:extLst>
          </p:nvPr>
        </p:nvGraphicFramePr>
        <p:xfrm>
          <a:off x="2701925" y="1728788"/>
          <a:ext cx="5830515" cy="4783138"/>
        </p:xfrm>
        <a:graphic>
          <a:graphicData uri="http://schemas.openxmlformats.org/drawingml/2006/table">
            <a:tbl>
              <a:tblPr/>
              <a:tblGrid>
                <a:gridCol w="431800"/>
                <a:gridCol w="1798315"/>
                <a:gridCol w="1800200"/>
                <a:gridCol w="1800200"/>
              </a:tblGrid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X[i]&gt;Y[j]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5" name="Line 46" descr=" 20525"/>
          <p:cNvSpPr>
            <a:spLocks noChangeShapeType="1"/>
          </p:cNvSpPr>
          <p:nvPr/>
        </p:nvSpPr>
        <p:spPr bwMode="auto">
          <a:xfrm>
            <a:off x="3133725" y="46903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6" name="Line 47" descr=" 20526"/>
          <p:cNvSpPr>
            <a:spLocks noChangeShapeType="1"/>
          </p:cNvSpPr>
          <p:nvPr/>
        </p:nvSpPr>
        <p:spPr bwMode="auto">
          <a:xfrm>
            <a:off x="4942926" y="46903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7" name="Line 48" descr=" 20527"/>
          <p:cNvSpPr>
            <a:spLocks noChangeShapeType="1"/>
          </p:cNvSpPr>
          <p:nvPr/>
        </p:nvSpPr>
        <p:spPr bwMode="auto">
          <a:xfrm>
            <a:off x="6732240" y="4679495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28" name="Text Box 57" descr=" 20528"/>
          <p:cNvSpPr txBox="1">
            <a:spLocks noChangeArrowheads="1"/>
          </p:cNvSpPr>
          <p:nvPr/>
        </p:nvSpPr>
        <p:spPr bwMode="auto">
          <a:xfrm>
            <a:off x="2627313" y="1154113"/>
            <a:ext cx="3889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/>
              <a:t>Algoritmus</a:t>
            </a:r>
            <a:r>
              <a:rPr lang="hu-HU" altLang="hu-HU" b="1" baseline="-25000"/>
              <a:t>2</a:t>
            </a:r>
            <a:r>
              <a:rPr lang="hu-HU" altLang="hu-HU" b="1"/>
              <a:t>:</a:t>
            </a:r>
          </a:p>
        </p:txBody>
      </p:sp>
      <p:sp>
        <p:nvSpPr>
          <p:cNvPr id="20538" name="AutoShape 58" descr=" 20538"/>
          <p:cNvSpPr>
            <a:spLocks noChangeArrowheads="1"/>
          </p:cNvSpPr>
          <p:nvPr/>
        </p:nvSpPr>
        <p:spPr bwMode="auto">
          <a:xfrm>
            <a:off x="323850" y="4292600"/>
            <a:ext cx="1568450" cy="504825"/>
          </a:xfrm>
          <a:prstGeom prst="wedgeRectCallout">
            <a:avLst>
              <a:gd name="adj1" fmla="val 282792"/>
              <a:gd name="adj2" fmla="val -86162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… és utoljára?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Z[Db]:=+ </a:t>
            </a: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</a:t>
            </a:r>
          </a:p>
        </p:txBody>
      </p:sp>
      <p:sp>
        <p:nvSpPr>
          <p:cNvPr id="14" name="Rectangle 9" descr=" 14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7ABA776-D616-40D1-BB50-352F38F0B3C5}" type="slidenum">
              <a:rPr lang="hu-HU" b="1" smtClean="0">
                <a:latin typeface="+mj-lt"/>
              </a:rPr>
              <a:pPr>
                <a:defRPr/>
              </a:pPr>
              <a:t>23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20533" name="Szövegdoboz 18" descr=" 20533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pic>
        <p:nvPicPr>
          <p:cNvPr id="20535" name="Picture 58" descr=" 205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3025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Dátum helye 17" descr=" 1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9" name="Élőláb helye 18" descr=" 1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 descr=" 204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20528" name="Text Box 57" descr=" 20528"/>
          <p:cNvSpPr txBox="1">
            <a:spLocks noChangeArrowheads="1"/>
          </p:cNvSpPr>
          <p:nvPr/>
        </p:nvSpPr>
        <p:spPr bwMode="auto">
          <a:xfrm>
            <a:off x="2627313" y="1154113"/>
            <a:ext cx="3889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/>
              <a:t>Algoritmus</a:t>
            </a:r>
            <a:r>
              <a:rPr lang="hu-HU" altLang="hu-HU" b="1" baseline="-25000"/>
              <a:t>2</a:t>
            </a:r>
            <a:r>
              <a:rPr lang="hu-HU" altLang="hu-HU" b="1"/>
              <a:t>:</a:t>
            </a:r>
          </a:p>
        </p:txBody>
      </p:sp>
      <p:sp>
        <p:nvSpPr>
          <p:cNvPr id="20538" name="AutoShape 58" descr=" 20538"/>
          <p:cNvSpPr>
            <a:spLocks noChangeArrowheads="1"/>
          </p:cNvSpPr>
          <p:nvPr/>
        </p:nvSpPr>
        <p:spPr bwMode="auto">
          <a:xfrm>
            <a:off x="323850" y="4292600"/>
            <a:ext cx="1568450" cy="504825"/>
          </a:xfrm>
          <a:prstGeom prst="wedgeRectCallout">
            <a:avLst>
              <a:gd name="adj1" fmla="val 282792"/>
              <a:gd name="adj2" fmla="val -86162"/>
            </a:avLst>
          </a:prstGeom>
          <a:solidFill>
            <a:schemeClr val="accent1">
              <a:alpha val="9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… és utoljára?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Z[Db]:=+ </a:t>
            </a:r>
            <a:r>
              <a:rPr lang="hu-HU" sz="18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</a:t>
            </a:r>
          </a:p>
        </p:txBody>
      </p:sp>
      <p:sp>
        <p:nvSpPr>
          <p:cNvPr id="14" name="Rectangle 9" descr=" 14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7ABA776-D616-40D1-BB50-352F38F0B3C5}" type="slidenum">
              <a:rPr lang="hu-HU" b="1" smtClean="0">
                <a:latin typeface="+mj-lt"/>
              </a:rPr>
              <a:pPr>
                <a:defRPr/>
              </a:pPr>
              <a:t>24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20535" name="Picture 58" descr=" 205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3025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Group 56" descr="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520623"/>
              </p:ext>
            </p:extLst>
          </p:nvPr>
        </p:nvGraphicFramePr>
        <p:xfrm>
          <a:off x="2701925" y="1728788"/>
          <a:ext cx="5830515" cy="4783138"/>
        </p:xfrm>
        <a:graphic>
          <a:graphicData uri="http://schemas.openxmlformats.org/drawingml/2006/table">
            <a:tbl>
              <a:tblPr/>
              <a:tblGrid>
                <a:gridCol w="431800"/>
                <a:gridCol w="1798315"/>
                <a:gridCol w="1800200"/>
                <a:gridCol w="1800200"/>
              </a:tblGrid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Szövegdoboz 18" descr=" 19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sp>
        <p:nvSpPr>
          <p:cNvPr id="20" name="Line 46" descr=" 20"/>
          <p:cNvSpPr>
            <a:spLocks noChangeShapeType="1"/>
          </p:cNvSpPr>
          <p:nvPr/>
        </p:nvSpPr>
        <p:spPr bwMode="auto">
          <a:xfrm>
            <a:off x="3133725" y="46903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47" descr=" 21"/>
          <p:cNvSpPr>
            <a:spLocks noChangeShapeType="1"/>
          </p:cNvSpPr>
          <p:nvPr/>
        </p:nvSpPr>
        <p:spPr bwMode="auto">
          <a:xfrm>
            <a:off x="4942926" y="46903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48" descr=" 22"/>
          <p:cNvSpPr>
            <a:spLocks noChangeShapeType="1"/>
          </p:cNvSpPr>
          <p:nvPr/>
        </p:nvSpPr>
        <p:spPr bwMode="auto">
          <a:xfrm flipH="1">
            <a:off x="8408378" y="4690381"/>
            <a:ext cx="95598" cy="546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Dátum helye 22" descr=" 2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24" name="Élőláb helye 23" descr="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04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21552" name="Text Box 60"/>
          <p:cNvSpPr txBox="1">
            <a:spLocks noChangeArrowheads="1"/>
          </p:cNvSpPr>
          <p:nvPr/>
        </p:nvSpPr>
        <p:spPr bwMode="auto">
          <a:xfrm>
            <a:off x="2627313" y="1135063"/>
            <a:ext cx="3889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/>
              <a:t>Algoritmus</a:t>
            </a:r>
            <a:r>
              <a:rPr lang="hu-HU" altLang="hu-HU" b="1" baseline="-25000"/>
              <a:t>2</a:t>
            </a:r>
            <a:r>
              <a:rPr lang="hu-HU" altLang="hu-HU" b="1"/>
              <a:t> </a:t>
            </a:r>
            <a:r>
              <a:rPr lang="hu-HU" altLang="hu-HU" sz="2400" b="1"/>
              <a:t>javítása</a:t>
            </a:r>
            <a:r>
              <a:rPr lang="hu-HU" altLang="hu-HU" b="1"/>
              <a:t>:</a:t>
            </a:r>
          </a:p>
        </p:txBody>
      </p:sp>
      <p:sp>
        <p:nvSpPr>
          <p:cNvPr id="13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BB5424A-8044-4447-BBEE-4220A713B42A}" type="slidenum">
              <a:rPr lang="hu-HU" b="1" smtClean="0">
                <a:latin typeface="+mj-lt"/>
              </a:rPr>
              <a:pPr>
                <a:defRPr/>
              </a:pPr>
              <a:t>25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21558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2092325"/>
            <a:ext cx="2609850" cy="208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59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3025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40867"/>
              </p:ext>
            </p:extLst>
          </p:nvPr>
        </p:nvGraphicFramePr>
        <p:xfrm>
          <a:off x="2701925" y="1728788"/>
          <a:ext cx="5830515" cy="4783138"/>
        </p:xfrm>
        <a:graphic>
          <a:graphicData uri="http://schemas.openxmlformats.org/drawingml/2006/table">
            <a:tbl>
              <a:tblPr/>
              <a:tblGrid>
                <a:gridCol w="431800"/>
                <a:gridCol w="1798315"/>
                <a:gridCol w="1800200"/>
                <a:gridCol w="1800200"/>
              </a:tblGrid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N+1 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vagy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M+1</a:t>
                      </a: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Szövegdoboz 18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3133725" y="46903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4942926" y="46903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48"/>
          <p:cNvSpPr>
            <a:spLocks noChangeShapeType="1"/>
          </p:cNvSpPr>
          <p:nvPr/>
        </p:nvSpPr>
        <p:spPr bwMode="auto">
          <a:xfrm flipH="1">
            <a:off x="8408378" y="4690381"/>
            <a:ext cx="95598" cy="546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Dátum helye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21552" name="Text Box 60"/>
          <p:cNvSpPr txBox="1">
            <a:spLocks noChangeArrowheads="1"/>
          </p:cNvSpPr>
          <p:nvPr/>
        </p:nvSpPr>
        <p:spPr bwMode="auto">
          <a:xfrm>
            <a:off x="2627313" y="1135063"/>
            <a:ext cx="3889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/>
              <a:t>Algoritmus</a:t>
            </a:r>
            <a:r>
              <a:rPr lang="hu-HU" altLang="hu-HU" b="1" baseline="-25000"/>
              <a:t>2</a:t>
            </a:r>
            <a:r>
              <a:rPr lang="hu-HU" altLang="hu-HU" b="1"/>
              <a:t> </a:t>
            </a:r>
            <a:r>
              <a:rPr lang="hu-HU" altLang="hu-HU" sz="2400" b="1"/>
              <a:t>javítása</a:t>
            </a:r>
            <a:r>
              <a:rPr lang="hu-HU" altLang="hu-HU" b="1"/>
              <a:t>:</a:t>
            </a:r>
          </a:p>
        </p:txBody>
      </p:sp>
      <p:sp>
        <p:nvSpPr>
          <p:cNvPr id="13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BB5424A-8044-4447-BBEE-4220A713B42A}" type="slidenum">
              <a:rPr lang="hu-HU" b="1" smtClean="0">
                <a:latin typeface="+mj-lt"/>
              </a:rPr>
              <a:pPr>
                <a:defRPr/>
              </a:pPr>
              <a:t>26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21558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2092325"/>
            <a:ext cx="2609850" cy="208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59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3025"/>
            <a:ext cx="2651125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26653"/>
              </p:ext>
            </p:extLst>
          </p:nvPr>
        </p:nvGraphicFramePr>
        <p:xfrm>
          <a:off x="2701925" y="1728788"/>
          <a:ext cx="5830515" cy="4783138"/>
        </p:xfrm>
        <a:graphic>
          <a:graphicData uri="http://schemas.openxmlformats.org/drawingml/2006/table">
            <a:tbl>
              <a:tblPr/>
              <a:tblGrid>
                <a:gridCol w="431800"/>
                <a:gridCol w="1798315"/>
                <a:gridCol w="1800200"/>
                <a:gridCol w="1800200"/>
              </a:tblGrid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vagy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X[i]&lt;Y[j]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X[i]=Y[j]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Szövegdoboz 18"/>
          <p:cNvSpPr txBox="1">
            <a:spLocks noChangeArrowheads="1"/>
          </p:cNvSpPr>
          <p:nvPr/>
        </p:nvSpPr>
        <p:spPr bwMode="auto">
          <a:xfrm>
            <a:off x="8532440" y="1444625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3133725" y="4690381"/>
            <a:ext cx="14446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4942926" y="4690381"/>
            <a:ext cx="1444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48"/>
          <p:cNvSpPr>
            <a:spLocks noChangeShapeType="1"/>
          </p:cNvSpPr>
          <p:nvPr/>
        </p:nvSpPr>
        <p:spPr bwMode="auto">
          <a:xfrm flipH="1">
            <a:off x="8408378" y="4690381"/>
            <a:ext cx="95598" cy="5463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Dátum helye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67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uniója</a:t>
            </a:r>
          </a:p>
        </p:txBody>
      </p:sp>
      <p:sp>
        <p:nvSpPr>
          <p:cNvPr id="22531" name="Tartalom helye 2"/>
          <p:cNvSpPr>
            <a:spLocks noGrp="1"/>
          </p:cNvSpPr>
          <p:nvPr>
            <p:ph idx="1"/>
          </p:nvPr>
        </p:nvSpPr>
        <p:spPr>
          <a:xfrm>
            <a:off x="2343150" y="1285859"/>
            <a:ext cx="6621463" cy="5167477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sym typeface="Symbol" pitchFamily="18" charset="2"/>
              </a:rPr>
              <a:t>Kérdések: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  <a:hlinkClick r:id="" action="ppaction://customshow?id=3&amp;return=true"/>
              </a:rPr>
              <a:t>Jobb</a:t>
            </a:r>
            <a:r>
              <a:rPr lang="hu-HU" altLang="hu-HU" sz="2800" dirty="0" smtClean="0">
                <a:sym typeface="Symbol" pitchFamily="18" charset="2"/>
              </a:rPr>
              <a:t> lett ez a módszer az előzőnél az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idő</a:t>
            </a:r>
            <a:r>
              <a:rPr lang="hu-HU" altLang="hu-HU" sz="2800" dirty="0" smtClean="0">
                <a:sym typeface="Symbol" pitchFamily="18" charset="2"/>
              </a:rPr>
              <a:t> szempontból?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>
                <a:sym typeface="Symbol"/>
              </a:rPr>
              <a:t></a:t>
            </a:r>
            <a:r>
              <a:rPr lang="hu-HU" altLang="hu-HU" sz="2800" dirty="0" smtClean="0">
                <a:sym typeface="Symbol" pitchFamily="18" charset="2"/>
              </a:rPr>
              <a:t> </a:t>
            </a:r>
            <a:r>
              <a:rPr lang="hu-HU" altLang="hu-HU" sz="2800" dirty="0" smtClean="0">
                <a:sym typeface="Symbol" pitchFamily="18" charset="2"/>
              </a:rPr>
              <a:t>Hány lépés alatt kapjuk meg a megoldást?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sym typeface="Symbol" pitchFamily="18" charset="2"/>
              </a:rPr>
              <a:t>Meg lehetne ugyanezt tenni a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metszettel</a:t>
            </a:r>
            <a:r>
              <a:rPr lang="hu-HU" altLang="hu-HU" sz="2800" dirty="0" smtClean="0">
                <a:sym typeface="Symbol" pitchFamily="18" charset="2"/>
              </a:rPr>
              <a:t> is?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sym typeface="Symbol" pitchFamily="18" charset="2"/>
              </a:rPr>
              <a:t>Tapasztalat: 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sym typeface="Symbol" pitchFamily="18" charset="2"/>
              </a:rPr>
              <a:t>Jobb lett ez a módszer 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bonyolultság</a:t>
            </a:r>
            <a:r>
              <a:rPr lang="hu-HU" altLang="hu-HU" sz="2800" dirty="0">
                <a:sym typeface="Symbol" pitchFamily="18" charset="2"/>
              </a:rPr>
              <a:t> </a:t>
            </a:r>
            <a:r>
              <a:rPr lang="hu-HU" altLang="hu-HU" sz="2800" dirty="0" smtClean="0">
                <a:sym typeface="Symbol" pitchFamily="18" charset="2"/>
              </a:rPr>
              <a:t>szem-pontjából. (</a:t>
            </a:r>
            <a:r>
              <a:rPr lang="hu-HU" altLang="hu-HU" sz="2800" dirty="0" smtClean="0">
                <a:sym typeface="Symbol"/>
              </a:rPr>
              <a:t></a:t>
            </a:r>
            <a:r>
              <a:rPr lang="hu-HU" altLang="hu-HU" sz="2800" dirty="0" smtClean="0">
                <a:sym typeface="Symbol" pitchFamily="18" charset="2"/>
              </a:rPr>
              <a:t> Ciklus-/elágazás-szám.)</a:t>
            </a:r>
            <a:endParaRPr lang="hu-HU" altLang="hu-HU" sz="2800" dirty="0" smtClean="0">
              <a:sym typeface="Symbol" pitchFamily="18" charset="2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sym typeface="Symbol" pitchFamily="18" charset="2"/>
              </a:rPr>
              <a:t>Ez a módszer a 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kimenet</a:t>
            </a:r>
            <a:r>
              <a:rPr lang="hu-HU" altLang="hu-HU" sz="2800" dirty="0">
                <a:sym typeface="Symbol" pitchFamily="18" charset="2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szerint</a:t>
            </a:r>
            <a:r>
              <a:rPr lang="hu-HU" altLang="hu-HU" sz="2800" dirty="0">
                <a:sym typeface="Symbol" pitchFamily="18" charset="2"/>
              </a:rPr>
              <a:t> halad </a:t>
            </a:r>
            <a:r>
              <a:rPr lang="hu-HU" altLang="hu-HU" sz="2800" dirty="0" err="1">
                <a:sym typeface="Symbol" pitchFamily="18" charset="2"/>
              </a:rPr>
              <a:t>egye-sével</a:t>
            </a:r>
            <a:r>
              <a:rPr lang="hu-HU" altLang="hu-HU" sz="2800" dirty="0">
                <a:sym typeface="Symbol" pitchFamily="18" charset="2"/>
              </a:rPr>
              <a:t> és nem a bemenet szerint (mint a </a:t>
            </a:r>
            <a:r>
              <a:rPr lang="hu-HU" altLang="hu-HU" sz="2800" dirty="0" err="1">
                <a:sym typeface="Symbol" pitchFamily="18" charset="2"/>
              </a:rPr>
              <a:t>ko-rábbiak</a:t>
            </a:r>
            <a:r>
              <a:rPr lang="hu-HU" altLang="hu-HU" sz="2800" dirty="0">
                <a:sym typeface="Symbol" pitchFamily="18" charset="2"/>
              </a:rPr>
              <a:t>).</a:t>
            </a:r>
            <a:endParaRPr lang="hu-HU" altLang="hu-HU" sz="2800" b="1" dirty="0" smtClean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 smtClean="0">
              <a:sym typeface="Symbol" pitchFamily="18" charset="2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5B0C142-F295-4650-8DED-357F61ADA13C}" type="slidenum">
              <a:rPr lang="hu-HU" b="1" smtClean="0">
                <a:latin typeface="+mj-lt"/>
              </a:rPr>
              <a:pPr>
                <a:defRPr/>
              </a:pPr>
              <a:t>27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7" name="Dátum hely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1502430"/>
            <a:ext cx="2052000" cy="114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" y="116632"/>
            <a:ext cx="2052000" cy="139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" y="2708920"/>
            <a:ext cx="20574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solidFill>
                  <a:srgbClr val="FF0000"/>
                </a:solidFill>
              </a:rPr>
              <a:t>Rendezettek</a:t>
            </a:r>
            <a:r>
              <a:rPr lang="hu-HU" altLang="hu-HU" smtClean="0"/>
              <a:t> össze</a:t>
            </a:r>
            <a:r>
              <a:rPr lang="hu-HU" altLang="hu-HU" smtClean="0">
                <a:solidFill>
                  <a:srgbClr val="FF0000"/>
                </a:solidFill>
              </a:rPr>
              <a:t>fésülése</a:t>
            </a:r>
          </a:p>
        </p:txBody>
      </p:sp>
      <p:sp>
        <p:nvSpPr>
          <p:cNvPr id="235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Feladat:</a:t>
            </a:r>
            <a:r>
              <a:rPr lang="hu-HU" altLang="hu-HU" dirty="0" smtClean="0"/>
              <a:t> </a:t>
            </a:r>
            <a:br>
              <a:rPr lang="hu-HU" altLang="hu-HU" dirty="0" smtClean="0"/>
            </a:br>
            <a:r>
              <a:rPr lang="hu-HU" altLang="hu-HU" sz="2800" dirty="0" smtClean="0"/>
              <a:t>Adott két rendezett sorozat, adjuk meg az összefésülésüket!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/>
              <a:t>Bemenet: 	N,M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/>
              <a:t>,  X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 smtClean="0"/>
              <a:t>N</a:t>
            </a:r>
            <a:r>
              <a:rPr lang="hu-HU" altLang="hu-HU" sz="2800" dirty="0" smtClean="0"/>
              <a:t>, Y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 smtClean="0"/>
              <a:t>M</a:t>
            </a:r>
          </a:p>
          <a:p>
            <a:pPr marL="273050" indent="-273050">
              <a:lnSpc>
                <a:spcPct val="95000"/>
              </a:lnSpc>
              <a:spcBef>
                <a:spcPts val="1200"/>
              </a:spcBef>
            </a:pPr>
            <a:r>
              <a:rPr lang="hu-HU" altLang="hu-HU" sz="2800" dirty="0" smtClean="0"/>
              <a:t>Kimenet: 	Z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 smtClean="0">
                <a:solidFill>
                  <a:srgbClr val="FF0000"/>
                </a:solidFill>
              </a:rPr>
              <a:t>N+M</a:t>
            </a:r>
            <a:endParaRPr lang="hu-HU" altLang="hu-HU" sz="2800" dirty="0" smtClean="0">
              <a:solidFill>
                <a:srgbClr val="FF0000"/>
              </a:solidFill>
            </a:endParaRPr>
          </a:p>
          <a:p>
            <a:pPr marL="273050" indent="-273050">
              <a:lnSpc>
                <a:spcPct val="95000"/>
              </a:lnSpc>
              <a:spcBef>
                <a:spcPts val="1200"/>
              </a:spcBef>
            </a:pPr>
            <a:r>
              <a:rPr lang="hu-HU" altLang="hu-HU" sz="2800" dirty="0" smtClean="0"/>
              <a:t>Előfeltétel:	</a:t>
            </a:r>
            <a:r>
              <a:rPr lang="hu-HU" altLang="hu-HU" sz="2800" strike="sngStrike" dirty="0" err="1" smtClean="0"/>
              <a:t>HalmazE</a:t>
            </a:r>
            <a:r>
              <a:rPr lang="hu-HU" altLang="hu-HU" sz="2800" strike="sngStrike" dirty="0" smtClean="0"/>
              <a:t>(X) és </a:t>
            </a:r>
            <a:r>
              <a:rPr lang="hu-HU" altLang="hu-HU" sz="2800" strike="sngStrike" dirty="0" err="1" smtClean="0"/>
              <a:t>HalmazE</a:t>
            </a:r>
            <a:r>
              <a:rPr lang="hu-HU" altLang="hu-HU" sz="2800" strike="sngStrike" dirty="0" smtClean="0"/>
              <a:t>(Y) és</a:t>
            </a:r>
            <a:r>
              <a:rPr lang="hu-HU" altLang="hu-HU" sz="2800" dirty="0" smtClean="0"/>
              <a:t/>
            </a:r>
            <a:br>
              <a:rPr lang="hu-HU" altLang="hu-HU" sz="2800" dirty="0" smtClean="0"/>
            </a:br>
            <a:r>
              <a:rPr lang="hu-HU" altLang="hu-HU" sz="2800" dirty="0" smtClean="0"/>
              <a:t>		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(X) és 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(Y)</a:t>
            </a:r>
          </a:p>
        </p:txBody>
      </p:sp>
      <p:sp>
        <p:nvSpPr>
          <p:cNvPr id="5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0A84C15-BA51-4E92-8B17-44DFC9442DB2}" type="slidenum">
              <a:rPr lang="hu-HU" b="1" smtClean="0">
                <a:latin typeface="+mj-lt"/>
              </a:rPr>
              <a:pPr>
                <a:defRPr/>
              </a:pPr>
              <a:t>28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7" name="Dátum hely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össze</a:t>
            </a:r>
            <a:r>
              <a:rPr lang="hu-HU" altLang="hu-HU" dirty="0" smtClean="0">
                <a:solidFill>
                  <a:srgbClr val="FF0000"/>
                </a:solidFill>
              </a:rPr>
              <a:t>fésülése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sym typeface="Symbol" pitchFamily="18" charset="2"/>
              </a:rPr>
              <a:t>Utófeltétel: ZPermutáció(X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hu-HU" altLang="hu-HU" sz="2800" dirty="0" smtClean="0">
                <a:sym typeface="Symbol" pitchFamily="18" charset="2"/>
              </a:rPr>
              <a:t>Y)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és</a:t>
            </a:r>
            <a:b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		 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(Z)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sym typeface="Symbol" pitchFamily="18" charset="2"/>
              </a:rPr>
              <a:t>Ötlet: 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 smtClean="0">
                <a:sym typeface="Symbol" pitchFamily="18" charset="2"/>
              </a:rPr>
              <a:t>	</a:t>
            </a:r>
            <a:r>
              <a:rPr lang="hu-HU" altLang="hu-HU" sz="2800" dirty="0" smtClean="0">
                <a:sym typeface="Symbol" pitchFamily="18" charset="2"/>
              </a:rPr>
              <a:t>A megoldás olyan, mint az összefuttatás, csak az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egyforma elemek</a:t>
            </a:r>
            <a:r>
              <a:rPr lang="hu-HU" altLang="hu-HU" sz="2800" dirty="0" smtClean="0">
                <a:sym typeface="Symbol" pitchFamily="18" charset="2"/>
              </a:rPr>
              <a:t>et is berakjuk az eredménybe, tehát egy-egy érték </a:t>
            </a:r>
            <a:r>
              <a:rPr lang="hu-HU" alt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multiplici-tása</a:t>
            </a:r>
            <a:r>
              <a:rPr lang="hu-HU" altLang="hu-HU" sz="2800" dirty="0" smtClean="0">
                <a:sym typeface="Symbol" pitchFamily="18" charset="2"/>
              </a:rPr>
              <a:t> lehet 1-nél nagyobb is (már kezdetben is!).</a:t>
            </a:r>
          </a:p>
        </p:txBody>
      </p:sp>
      <p:sp>
        <p:nvSpPr>
          <p:cNvPr id="5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4A42375-B3F9-4309-88EF-6CB7C038A394}" type="slidenum">
              <a:rPr lang="hu-HU" b="1" smtClean="0">
                <a:latin typeface="+mj-lt"/>
              </a:rPr>
              <a:pPr>
                <a:defRPr/>
              </a:pPr>
              <a:t>29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7" name="Dátum hely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 descr=" 7170"/>
          <p:cNvSpPr>
            <a:spLocks noGrp="1"/>
          </p:cNvSpPr>
          <p:nvPr>
            <p:ph type="title" idx="4294967295"/>
          </p:nvPr>
        </p:nvSpPr>
        <p:spPr>
          <a:xfrm>
            <a:off x="2371725" y="85725"/>
            <a:ext cx="5397500" cy="1111250"/>
          </a:xfrm>
        </p:spPr>
        <p:txBody>
          <a:bodyPr/>
          <a:lstStyle/>
          <a:p>
            <a:r>
              <a:rPr lang="hu-HU" altLang="hu-HU" dirty="0" smtClean="0"/>
              <a:t>Tapasztalatok a rendezésről</a:t>
            </a:r>
          </a:p>
        </p:txBody>
      </p:sp>
      <p:sp>
        <p:nvSpPr>
          <p:cNvPr id="7171" name="Tartalom helye 2" descr=" 7171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73625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 smtClean="0"/>
              <a:t>A rendezési algoritmusok eredménye egy rendezett sorozat. Vajon lehet-e a korábban megismert feladatokat </a:t>
            </a:r>
            <a:r>
              <a:rPr lang="hu-HU" altLang="hu-H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haté-konyabban</a:t>
            </a:r>
            <a:r>
              <a:rPr lang="hu-HU" altLang="hu-HU" i="1" dirty="0" smtClean="0"/>
              <a:t> </a:t>
            </a:r>
            <a:r>
              <a:rPr lang="hu-HU" altLang="hu-HU" dirty="0" smtClean="0"/>
              <a:t>megoldani, ha a </a:t>
            </a:r>
            <a:r>
              <a:rPr lang="hu-HU" alt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bemenetük rendezett</a:t>
            </a:r>
            <a:r>
              <a:rPr lang="hu-HU" altLang="hu-HU" dirty="0" smtClean="0"/>
              <a:t>?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dirty="0" smtClean="0">
                <a:sym typeface="Symbol" pitchFamily="18" charset="2"/>
              </a:rPr>
              <a:t>A rendezési algoritmusok többsége „helyben” rendez. </a:t>
            </a:r>
            <a:r>
              <a:rPr lang="hu-HU" alt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Vannak-e más</a:t>
            </a:r>
            <a:r>
              <a:rPr lang="hu-HU" altLang="hu-HU" dirty="0" smtClean="0">
                <a:sym typeface="Symbol" pitchFamily="18" charset="2"/>
              </a:rPr>
              <a:t>, </a:t>
            </a:r>
            <a:r>
              <a:rPr lang="hu-HU" altLang="hu-HU" dirty="0" smtClean="0">
                <a:solidFill>
                  <a:srgbClr val="FF0000"/>
                </a:solidFill>
                <a:sym typeface="Symbol" pitchFamily="18" charset="2"/>
              </a:rPr>
              <a:t>„</a:t>
            </a:r>
            <a:r>
              <a:rPr lang="hu-HU" alt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helyben</a:t>
            </a:r>
            <a:r>
              <a:rPr lang="hu-HU" altLang="hu-HU" dirty="0" smtClean="0">
                <a:solidFill>
                  <a:srgbClr val="FF0000"/>
                </a:solidFill>
                <a:sym typeface="Symbol" pitchFamily="18" charset="2"/>
              </a:rPr>
              <a:t>”</a:t>
            </a:r>
            <a:r>
              <a:rPr lang="hu-HU" altLang="hu-HU" dirty="0" smtClean="0">
                <a:sym typeface="Symbol" pitchFamily="18" charset="2"/>
              </a:rPr>
              <a:t> működő algoritmusok?</a:t>
            </a:r>
          </a:p>
        </p:txBody>
      </p:sp>
      <p:sp>
        <p:nvSpPr>
          <p:cNvPr id="5" name="Rectangle 9" descr=" 5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7092739-8FD7-4645-AE86-6E31C912F821}" type="slidenum">
              <a:rPr lang="hu-HU" b="1" smtClean="0">
                <a:latin typeface="+mj-lt"/>
              </a:rPr>
              <a:pPr>
                <a:defRPr/>
              </a:pPr>
              <a:t>3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7" name="Dátum helye 6" descr="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9" name="Élőláb helye 8" descr="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pic>
        <p:nvPicPr>
          <p:cNvPr id="29701" name="Picture 5" descr=" 297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028" y="2204864"/>
            <a:ext cx="2487045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Rendezettek</a:t>
            </a:r>
            <a:r>
              <a:rPr lang="hu-HU" altLang="hu-HU" dirty="0" smtClean="0"/>
              <a:t> össze</a:t>
            </a:r>
            <a:r>
              <a:rPr lang="hu-HU" altLang="hu-HU" dirty="0" smtClean="0">
                <a:solidFill>
                  <a:srgbClr val="FF0000"/>
                </a:solidFill>
              </a:rPr>
              <a:t>fésülése</a:t>
            </a:r>
          </a:p>
        </p:txBody>
      </p:sp>
      <p:graphicFrame>
        <p:nvGraphicFramePr>
          <p:cNvPr id="64614" name="Group 102"/>
          <p:cNvGraphicFramePr>
            <a:graphicFrameLocks noGrp="1"/>
          </p:cNvGraphicFramePr>
          <p:nvPr/>
        </p:nvGraphicFramePr>
        <p:xfrm>
          <a:off x="3346450" y="1962150"/>
          <a:ext cx="4321175" cy="4360863"/>
        </p:xfrm>
        <a:graphic>
          <a:graphicData uri="http://schemas.openxmlformats.org/drawingml/2006/table">
            <a:tbl>
              <a:tblPr/>
              <a:tblGrid>
                <a:gridCol w="431800"/>
                <a:gridCol w="1944688"/>
                <a:gridCol w="1944687"/>
              </a:tblGrid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X[N+1]:=+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Y[M+1]:=+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vagy 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M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Db:=Db+1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60388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  Y[j]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Z[Db]:=X[i]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Z[Db]:=Y[j]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i:=i+1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j:=j+1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5" name="Line 110"/>
          <p:cNvSpPr>
            <a:spLocks noChangeShapeType="1"/>
          </p:cNvSpPr>
          <p:nvPr/>
        </p:nvSpPr>
        <p:spPr bwMode="auto">
          <a:xfrm>
            <a:off x="3778250" y="4927617"/>
            <a:ext cx="23653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36" name="Line 111"/>
          <p:cNvSpPr>
            <a:spLocks noChangeShapeType="1"/>
          </p:cNvSpPr>
          <p:nvPr/>
        </p:nvSpPr>
        <p:spPr bwMode="auto">
          <a:xfrm flipH="1">
            <a:off x="7432675" y="4924442"/>
            <a:ext cx="21590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37" name="Text Box 103"/>
          <p:cNvSpPr txBox="1">
            <a:spLocks noChangeArrowheads="1"/>
          </p:cNvSpPr>
          <p:nvPr/>
        </p:nvSpPr>
        <p:spPr bwMode="auto">
          <a:xfrm>
            <a:off x="7423150" y="5219943"/>
            <a:ext cx="288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5638" name="Text Box 104"/>
          <p:cNvSpPr txBox="1">
            <a:spLocks noChangeArrowheads="1"/>
          </p:cNvSpPr>
          <p:nvPr/>
        </p:nvSpPr>
        <p:spPr bwMode="auto">
          <a:xfrm>
            <a:off x="3706813" y="5219943"/>
            <a:ext cx="288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5639" name="Text Box 105"/>
          <p:cNvSpPr txBox="1">
            <a:spLocks noChangeArrowheads="1"/>
          </p:cNvSpPr>
          <p:nvPr/>
        </p:nvSpPr>
        <p:spPr bwMode="auto">
          <a:xfrm>
            <a:off x="2627313" y="1336675"/>
            <a:ext cx="3889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/>
              <a:t>Algoritmus: </a:t>
            </a:r>
          </a:p>
        </p:txBody>
      </p:sp>
      <p:sp>
        <p:nvSpPr>
          <p:cNvPr id="11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917BD5F-66EA-4B6C-B6C9-227A499CDE9E}" type="slidenum">
              <a:rPr lang="hu-HU" b="1" smtClean="0">
                <a:latin typeface="+mj-lt"/>
              </a:rPr>
              <a:pPr>
                <a:defRPr/>
              </a:pPr>
              <a:t>30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25642" name="Szövegdoboz 18"/>
          <p:cNvSpPr txBox="1">
            <a:spLocks noChangeArrowheads="1"/>
          </p:cNvSpPr>
          <p:nvPr/>
        </p:nvSpPr>
        <p:spPr bwMode="auto">
          <a:xfrm>
            <a:off x="7667625" y="1619250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i,j</a:t>
            </a:r>
            <a:r>
              <a:rPr lang="hu-HU" altLang="hu-HU" sz="1800" b="1"/>
              <a:t>:Egész</a:t>
            </a:r>
          </a:p>
        </p:txBody>
      </p:sp>
      <p:pic>
        <p:nvPicPr>
          <p:cNvPr id="25644" name="Picture 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957388"/>
            <a:ext cx="2930525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Dátum helye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Ki</a:t>
            </a:r>
            <a:r>
              <a:rPr lang="hu-HU" altLang="hu-HU" dirty="0" smtClean="0"/>
              <a:t>válogatás </a:t>
            </a:r>
            <a:r>
              <a:rPr lang="hu-HU" altLang="hu-HU" dirty="0" smtClean="0">
                <a:solidFill>
                  <a:srgbClr val="FF0000"/>
                </a:solidFill>
              </a:rPr>
              <a:t>helyben</a:t>
            </a:r>
          </a:p>
        </p:txBody>
      </p:sp>
      <p:sp>
        <p:nvSpPr>
          <p:cNvPr id="266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tabLst>
                <a:tab pos="1970088" algn="l"/>
              </a:tabLst>
              <a:defRPr/>
            </a:pPr>
            <a:r>
              <a:rPr lang="hu-HU" sz="2800" dirty="0" smtClean="0"/>
              <a:t>Bemenet:	N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 X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  <a:endParaRPr lang="hu-HU" sz="2800" dirty="0" smtClean="0"/>
          </a:p>
          <a:p>
            <a:pPr marL="273050" indent="-273050">
              <a:lnSpc>
                <a:spcPct val="95000"/>
              </a:lnSpc>
              <a:spcBef>
                <a:spcPts val="600"/>
              </a:spcBef>
              <a:tabLst>
                <a:tab pos="1970088" algn="l"/>
              </a:tabLst>
              <a:defRPr/>
            </a:pPr>
            <a:r>
              <a:rPr lang="hu-HU" sz="2800" dirty="0" smtClean="0"/>
              <a:t>Kimenet:	Db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smtClean="0"/>
              <a:t>, </a:t>
            </a:r>
            <a:r>
              <a:rPr lang="hu-HU" sz="2800" dirty="0" smtClean="0">
                <a:solidFill>
                  <a:srgbClr val="FF0000"/>
                </a:solidFill>
              </a:rPr>
              <a:t>X’</a:t>
            </a:r>
            <a:r>
              <a:rPr lang="hu-HU" sz="2800" dirty="0" smtClean="0">
                <a:sym typeface="Symbol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smtClean="0"/>
              <a:t>N</a:t>
            </a:r>
          </a:p>
          <a:p>
            <a:pPr marL="273050" indent="-273050">
              <a:lnSpc>
                <a:spcPct val="95000"/>
              </a:lnSpc>
              <a:spcBef>
                <a:spcPts val="600"/>
              </a:spcBef>
              <a:tabLst>
                <a:tab pos="1970088" algn="l"/>
              </a:tabLst>
              <a:defRPr/>
            </a:pPr>
            <a:r>
              <a:rPr lang="hu-HU" sz="2800" dirty="0" smtClean="0"/>
              <a:t>Előfeltétel:	–</a:t>
            </a:r>
            <a:endParaRPr 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110000"/>
              </a:lnSpc>
              <a:spcBef>
                <a:spcPts val="600"/>
              </a:spcBef>
              <a:tabLst>
                <a:tab pos="1970088" algn="l"/>
              </a:tabLst>
              <a:defRPr/>
            </a:pPr>
            <a:r>
              <a:rPr lang="hu-HU" sz="2800" dirty="0" smtClean="0">
                <a:sym typeface="Symbol" pitchFamily="18" charset="2"/>
              </a:rPr>
              <a:t>Utófeltétel:		          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Wingdings" pitchFamily="2" charset="2"/>
              <a:buNone/>
              <a:tabLst>
                <a:tab pos="1970088" algn="l"/>
              </a:tabLst>
              <a:defRPr/>
            </a:pPr>
            <a:r>
              <a:rPr lang="hu-HU" sz="2800" dirty="0" smtClean="0">
                <a:sym typeface="Symbol" pitchFamily="18" charset="2"/>
              </a:rPr>
              <a:t>	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X’</a:t>
            </a:r>
            <a:r>
              <a:rPr lang="hu-HU" sz="2800" baseline="-25000" dirty="0" smtClean="0">
                <a:solidFill>
                  <a:srgbClr val="FF0000"/>
                </a:solidFill>
                <a:sym typeface="Symbol" pitchFamily="18" charset="2"/>
              </a:rPr>
              <a:t>1..Db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hu-HU" sz="2800" dirty="0" smtClean="0">
                <a:sym typeface="Symbol" pitchFamily="18" charset="2"/>
              </a:rPr>
              <a:t>X   és</a:t>
            </a:r>
            <a:br>
              <a:rPr lang="hu-HU" sz="2800" dirty="0" smtClean="0">
                <a:sym typeface="Symbol" pitchFamily="18" charset="2"/>
              </a:rPr>
            </a:br>
            <a:r>
              <a:rPr lang="hu-HU" sz="2800" dirty="0" smtClean="0">
                <a:sym typeface="Symbol" pitchFamily="18" charset="2"/>
              </a:rPr>
              <a:t>	i(1≤i≤Db): T(</a:t>
            </a:r>
            <a:r>
              <a:rPr lang="hu-HU" sz="2800" dirty="0" smtClean="0">
                <a:solidFill>
                  <a:srgbClr val="FF0000"/>
                </a:solidFill>
                <a:sym typeface="Symbol" pitchFamily="18" charset="2"/>
              </a:rPr>
              <a:t>X’</a:t>
            </a:r>
            <a:r>
              <a:rPr lang="hu-HU" sz="2800" baseline="-25000" dirty="0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 smtClean="0">
                <a:sym typeface="Symbol" pitchFamily="18" charset="2"/>
              </a:rPr>
              <a:t>)</a:t>
            </a:r>
            <a:endParaRPr lang="hu-HU" sz="2800" dirty="0" smtClean="0"/>
          </a:p>
        </p:txBody>
      </p:sp>
      <p:graphicFrame>
        <p:nvGraphicFramePr>
          <p:cNvPr id="266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551910"/>
              </p:ext>
            </p:extLst>
          </p:nvPr>
        </p:nvGraphicFramePr>
        <p:xfrm>
          <a:off x="4387850" y="2960666"/>
          <a:ext cx="1552302" cy="141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4" imgW="583920" imgH="533160" progId="Equation.3">
                  <p:embed/>
                </p:oleObj>
              </mc:Choice>
              <mc:Fallback>
                <p:oleObj name="Equation" r:id="rId4" imgW="583920" imgH="5331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2960666"/>
                        <a:ext cx="1552302" cy="1419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5AC114B-CB7E-4227-B6FB-A478E62447A1}" type="slidenum">
              <a:rPr lang="hu-HU" b="1" smtClean="0">
                <a:latin typeface="+mj-lt"/>
              </a:rPr>
              <a:pPr>
                <a:defRPr/>
              </a:pPr>
              <a:t>31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Ki</a:t>
            </a:r>
            <a:r>
              <a:rPr lang="hu-HU" altLang="hu-HU" dirty="0" smtClean="0"/>
              <a:t>válogatás </a:t>
            </a:r>
            <a:r>
              <a:rPr lang="hu-HU" altLang="hu-HU" dirty="0" smtClean="0">
                <a:solidFill>
                  <a:srgbClr val="FF0000"/>
                </a:solidFill>
              </a:rPr>
              <a:t>helyben</a:t>
            </a:r>
          </a:p>
        </p:txBody>
      </p:sp>
      <p:sp>
        <p:nvSpPr>
          <p:cNvPr id="2765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Ötlet: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/>
              <a:t>	Itt olyan helyre tesszük a kiválogatott elemet, amelyre már nincs szükségünk.</a:t>
            </a:r>
          </a:p>
        </p:txBody>
      </p:sp>
      <p:graphicFrame>
        <p:nvGraphicFramePr>
          <p:cNvPr id="2359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55862"/>
              </p:ext>
            </p:extLst>
          </p:nvPr>
        </p:nvGraphicFramePr>
        <p:xfrm>
          <a:off x="3635375" y="3598316"/>
          <a:ext cx="3889375" cy="2566988"/>
        </p:xfrm>
        <a:graphic>
          <a:graphicData uri="http://schemas.openxmlformats.org/drawingml/2006/table">
            <a:tbl>
              <a:tblPr/>
              <a:tblGrid>
                <a:gridCol w="431800"/>
                <a:gridCol w="2076450"/>
                <a:gridCol w="1381125"/>
              </a:tblGrid>
              <a:tr h="496888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7525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[Db]:=X[i]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72" name="Line 110"/>
          <p:cNvSpPr>
            <a:spLocks noChangeShapeType="1"/>
          </p:cNvSpPr>
          <p:nvPr/>
        </p:nvSpPr>
        <p:spPr bwMode="auto">
          <a:xfrm>
            <a:off x="4067175" y="4602362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73" name="Line 111"/>
          <p:cNvSpPr>
            <a:spLocks noChangeShapeType="1"/>
          </p:cNvSpPr>
          <p:nvPr/>
        </p:nvSpPr>
        <p:spPr bwMode="auto">
          <a:xfrm flipH="1">
            <a:off x="7294563" y="4602362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74" name="Text Box 42"/>
          <p:cNvSpPr txBox="1">
            <a:spLocks noChangeArrowheads="1"/>
          </p:cNvSpPr>
          <p:nvPr/>
        </p:nvSpPr>
        <p:spPr bwMode="auto">
          <a:xfrm>
            <a:off x="3995738" y="487223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7675" name="Text Box 43"/>
          <p:cNvSpPr txBox="1">
            <a:spLocks noChangeArrowheads="1"/>
          </p:cNvSpPr>
          <p:nvPr/>
        </p:nvSpPr>
        <p:spPr bwMode="auto">
          <a:xfrm>
            <a:off x="7294563" y="4875412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7676" name="Text Box 45"/>
          <p:cNvSpPr txBox="1">
            <a:spLocks noChangeArrowheads="1"/>
          </p:cNvSpPr>
          <p:nvPr/>
        </p:nvSpPr>
        <p:spPr bwMode="auto">
          <a:xfrm>
            <a:off x="2339975" y="2781747"/>
            <a:ext cx="3889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 </a:t>
            </a:r>
          </a:p>
        </p:txBody>
      </p:sp>
      <p:sp>
        <p:nvSpPr>
          <p:cNvPr id="12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EF7B92E-5843-44F6-A9D8-433367D2F44F}" type="slidenum">
              <a:rPr lang="hu-HU" b="1" smtClean="0">
                <a:latin typeface="+mj-lt"/>
              </a:rPr>
              <a:pPr>
                <a:defRPr/>
              </a:pPr>
              <a:t>32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27679" name="Szövegdoboz 18"/>
          <p:cNvSpPr txBox="1">
            <a:spLocks noChangeArrowheads="1"/>
          </p:cNvSpPr>
          <p:nvPr/>
        </p:nvSpPr>
        <p:spPr bwMode="auto">
          <a:xfrm>
            <a:off x="7524750" y="3284984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 i</a:t>
            </a:r>
            <a:r>
              <a:rPr lang="hu-HU" altLang="hu-HU" sz="1800" b="1"/>
              <a:t>:Egész </a:t>
            </a:r>
          </a:p>
        </p:txBody>
      </p:sp>
      <p:pic>
        <p:nvPicPr>
          <p:cNvPr id="27681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3603848"/>
            <a:ext cx="25146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Dátum helye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Szét</a:t>
            </a:r>
            <a:r>
              <a:rPr lang="hu-HU" altLang="hu-HU" dirty="0" smtClean="0"/>
              <a:t>válogatás </a:t>
            </a:r>
            <a:r>
              <a:rPr lang="hu-HU" altLang="hu-HU" dirty="0" smtClean="0">
                <a:solidFill>
                  <a:srgbClr val="FF0000"/>
                </a:solidFill>
              </a:rPr>
              <a:t>helyben</a:t>
            </a:r>
          </a:p>
        </p:txBody>
      </p:sp>
      <p:sp>
        <p:nvSpPr>
          <p:cNvPr id="28675" name="Tartalom helye 2"/>
          <p:cNvSpPr>
            <a:spLocks noGrp="1"/>
          </p:cNvSpPr>
          <p:nvPr>
            <p:ph idx="1"/>
          </p:nvPr>
        </p:nvSpPr>
        <p:spPr>
          <a:xfrm>
            <a:off x="2343150" y="1285860"/>
            <a:ext cx="6800850" cy="4810140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altLang="hu-HU" sz="2800" dirty="0" smtClean="0"/>
              <a:t>Bemenet:	N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/>
              <a:t>,  X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 smtClean="0"/>
              <a:t>N</a:t>
            </a:r>
            <a:endParaRPr lang="hu-HU" altLang="hu-HU" sz="2800" dirty="0" smtClean="0"/>
          </a:p>
          <a:p>
            <a:pPr marL="273050" indent="-27305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altLang="hu-HU" sz="2800" dirty="0" smtClean="0"/>
              <a:t>Kimenet:	Db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/>
              <a:t>, </a:t>
            </a:r>
            <a:r>
              <a:rPr lang="hu-HU" altLang="hu-HU" sz="2800" dirty="0" smtClean="0">
                <a:solidFill>
                  <a:srgbClr val="FF0000"/>
                </a:solidFill>
              </a:rPr>
              <a:t>X’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 smtClean="0"/>
              <a:t>N</a:t>
            </a:r>
          </a:p>
          <a:p>
            <a:pPr marL="273050" indent="-27305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altLang="hu-HU" sz="2800" dirty="0" smtClean="0"/>
              <a:t>Előfeltétel:	–</a:t>
            </a:r>
            <a:endParaRPr lang="hu-HU" altLang="hu-HU" sz="2800" dirty="0" smtClean="0">
              <a:sym typeface="Symbol" pitchFamily="18" charset="2"/>
            </a:endParaRPr>
          </a:p>
          <a:p>
            <a:pPr marL="273050" indent="-273050">
              <a:lnSpc>
                <a:spcPct val="90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altLang="hu-HU" sz="2800" dirty="0" smtClean="0">
                <a:sym typeface="Symbol" pitchFamily="18" charset="2"/>
              </a:rPr>
              <a:t>Utófeltétel:		         és 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X’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Permutáció</a:t>
            </a:r>
            <a:r>
              <a:rPr lang="hu-HU" altLang="hu-HU" sz="2800" dirty="0" smtClean="0">
                <a:sym typeface="Symbol" pitchFamily="18" charset="2"/>
              </a:rPr>
              <a:t>(X)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/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/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                 és i(1≤i≤Db): T(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X’</a:t>
            </a:r>
            <a:r>
              <a:rPr lang="hu-HU" altLang="hu-HU" sz="2800" baseline="-25000" dirty="0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sz="2800" dirty="0" smtClean="0">
                <a:sym typeface="Symbol" pitchFamily="18" charset="2"/>
              </a:rPr>
              <a:t>)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                 és i(Db+1≤i≤N): nem T(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X’</a:t>
            </a:r>
            <a:r>
              <a:rPr lang="hu-HU" altLang="hu-HU" sz="2800" baseline="-25000" dirty="0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sz="2800" dirty="0" smtClean="0">
                <a:sym typeface="Symbol" pitchFamily="18" charset="2"/>
              </a:rPr>
              <a:t>)</a:t>
            </a:r>
          </a:p>
          <a:p>
            <a:pPr marL="273050" indent="-273050">
              <a:lnSpc>
                <a:spcPct val="85000"/>
              </a:lnSpc>
              <a:spcBef>
                <a:spcPts val="600"/>
              </a:spcBef>
            </a:pPr>
            <a:r>
              <a:rPr lang="hu-HU" altLang="hu-HU" sz="2800" dirty="0" smtClean="0">
                <a:sym typeface="Symbol" pitchFamily="18" charset="2"/>
              </a:rPr>
              <a:t>Definíció </a:t>
            </a:r>
            <a:r>
              <a:rPr lang="hu-HU" altLang="hu-HU" sz="2400" dirty="0" smtClean="0">
                <a:sym typeface="Symbol" pitchFamily="18" charset="2"/>
              </a:rPr>
              <a:t>(emlékeztető)</a:t>
            </a:r>
            <a:r>
              <a:rPr lang="hu-HU" altLang="hu-HU" sz="2800" dirty="0" smtClean="0">
                <a:sym typeface="Symbol" pitchFamily="18" charset="2"/>
              </a:rPr>
              <a:t>: 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      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Permutáció(Z):= </a:t>
            </a:r>
            <a:r>
              <a:rPr lang="hu-HU" altLang="hu-HU" sz="2700" dirty="0" err="1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hu-HU" altLang="hu-HU" sz="2700" dirty="0" smtClean="0">
                <a:solidFill>
                  <a:srgbClr val="FF0000"/>
                </a:solidFill>
                <a:sym typeface="Symbol" pitchFamily="18" charset="2"/>
              </a:rPr>
              <a:t> elemeinek összes per-</a:t>
            </a:r>
            <a:br>
              <a:rPr lang="hu-HU" altLang="hu-HU" sz="2700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hu-HU" altLang="hu-HU" sz="2700" dirty="0" smtClean="0">
                <a:solidFill>
                  <a:srgbClr val="FF0000"/>
                </a:solidFill>
                <a:sym typeface="Symbol" pitchFamily="18" charset="2"/>
              </a:rPr>
              <a:t>			       mutációjának halmaza</a:t>
            </a:r>
          </a:p>
        </p:txBody>
      </p:sp>
      <p:sp>
        <p:nvSpPr>
          <p:cNvPr id="6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6EC3D96-FF97-4D93-8A36-5825FF9BBA27}" type="slidenum">
              <a:rPr lang="hu-HU" b="1" smtClean="0">
                <a:latin typeface="+mj-lt"/>
              </a:rPr>
              <a:pPr>
                <a:defRPr/>
              </a:pPr>
              <a:t>33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graphicFrame>
        <p:nvGraphicFramePr>
          <p:cNvPr id="28679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123736"/>
              </p:ext>
            </p:extLst>
          </p:nvPr>
        </p:nvGraphicFramePr>
        <p:xfrm>
          <a:off x="4294188" y="2848204"/>
          <a:ext cx="1654472" cy="151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4" imgW="583920" imgH="533160" progId="Equation.3">
                  <p:embed/>
                </p:oleObj>
              </mc:Choice>
              <mc:Fallback>
                <p:oleObj name="Equation" r:id="rId4" imgW="583920" imgH="5331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2848204"/>
                        <a:ext cx="1654472" cy="1512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Szét</a:t>
            </a:r>
            <a:r>
              <a:rPr lang="hu-HU" altLang="hu-HU" dirty="0" smtClean="0"/>
              <a:t>válogatás </a:t>
            </a:r>
            <a:r>
              <a:rPr lang="hu-HU" altLang="hu-HU" dirty="0" smtClean="0">
                <a:solidFill>
                  <a:srgbClr val="FF0000"/>
                </a:solidFill>
              </a:rPr>
              <a:t>helyben</a:t>
            </a:r>
          </a:p>
        </p:txBody>
      </p:sp>
      <p:sp>
        <p:nvSpPr>
          <p:cNvPr id="29699" name="Tartalom helye 2"/>
          <p:cNvSpPr>
            <a:spLocks noGrp="1"/>
          </p:cNvSpPr>
          <p:nvPr>
            <p:ph idx="1"/>
          </p:nvPr>
        </p:nvSpPr>
        <p:spPr>
          <a:xfrm>
            <a:off x="2343150" y="1285860"/>
            <a:ext cx="6800850" cy="5167476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Algoritmikus ötlet: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altLang="hu-HU" sz="2800" dirty="0" smtClean="0"/>
              <a:t>Vegyük ki </a:t>
            </a:r>
            <a:r>
              <a:rPr lang="hu-HU" altLang="hu-HU" sz="2800" dirty="0" smtClean="0"/>
              <a:t>(</a:t>
            </a:r>
            <a:r>
              <a:rPr lang="hu-HU" altLang="hu-HU" sz="2400" dirty="0" smtClean="0"/>
              <a:t>másoljuk le</a:t>
            </a:r>
            <a:r>
              <a:rPr lang="hu-HU" altLang="hu-HU" sz="2800" dirty="0" smtClean="0"/>
              <a:t>) a </a:t>
            </a:r>
            <a:r>
              <a:rPr lang="hu-HU" altLang="hu-HU" sz="2800" dirty="0" smtClean="0"/>
              <a:t>sorozat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altLang="hu-HU" sz="2800" dirty="0" smtClean="0"/>
              <a:t> </a:t>
            </a:r>
            <a:r>
              <a:rPr lang="hu-HU" altLang="hu-HU" sz="2800" dirty="0" smtClean="0"/>
              <a:t>elemét:</a:t>
            </a:r>
            <a:endParaRPr lang="hu-HU" altLang="hu-HU" sz="2800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/>
              <a:t>   		O x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endParaRPr lang="hu-HU" altLang="hu-HU" sz="2800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 startAt="2"/>
            </a:pPr>
            <a:r>
              <a:rPr lang="hu-HU" altLang="hu-HU" sz="2800" dirty="0" smtClean="0"/>
              <a:t>Keresünk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hátulról</a:t>
            </a:r>
            <a:r>
              <a:rPr lang="hu-HU" altLang="hu-HU" sz="2800" dirty="0" smtClean="0"/>
              <a:t> egy elemet, </a:t>
            </a:r>
            <a:r>
              <a:rPr lang="hu-HU" altLang="hu-HU" sz="2800" dirty="0" smtClean="0"/>
              <a:t>aminek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elől</a:t>
            </a:r>
            <a:r>
              <a:rPr lang="hu-HU" altLang="hu-HU" sz="2800" dirty="0" smtClean="0"/>
              <a:t> a helye </a:t>
            </a:r>
            <a:r>
              <a:rPr lang="hu-HU" altLang="hu-HU" sz="2800" dirty="0" smtClean="0"/>
              <a:t>(</a:t>
            </a:r>
            <a:r>
              <a:rPr lang="hu-HU" altLang="hu-HU" sz="2400" dirty="0" smtClean="0"/>
              <a:t>mert T tulajdonságú, nem odavaló</a:t>
            </a:r>
            <a:r>
              <a:rPr lang="hu-HU" altLang="hu-HU" sz="2800" dirty="0" smtClean="0"/>
              <a:t>):</a:t>
            </a:r>
          </a:p>
          <a:p>
            <a:pPr marL="273050" indent="-27305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altLang="hu-HU" sz="2800" dirty="0" smtClean="0"/>
              <a:t> 		O x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b="1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endParaRPr lang="hu-HU" altLang="hu-HU" sz="2800" dirty="0" smtClean="0"/>
          </a:p>
          <a:p>
            <a:pPr marL="273050" indent="-273050">
              <a:spcBef>
                <a:spcPct val="50000"/>
              </a:spcBef>
              <a:buFont typeface="Wingdings" pitchFamily="2" charset="2"/>
              <a:buAutoNum type="arabicPeriod" startAt="3"/>
            </a:pPr>
            <a:r>
              <a:rPr lang="hu-HU" altLang="hu-HU" sz="2800" dirty="0" smtClean="0"/>
              <a:t>A megtalált elemet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tegyük</a:t>
            </a:r>
            <a:r>
              <a:rPr lang="hu-HU" altLang="hu-HU" sz="2800" dirty="0" smtClean="0"/>
              <a:t> az előbb </a:t>
            </a:r>
            <a:r>
              <a:rPr lang="hu-HU" altLang="hu-HU" sz="2800" dirty="0" err="1" smtClean="0"/>
              <a:t>keletke-zett</a:t>
            </a:r>
            <a:r>
              <a:rPr lang="hu-HU" altLang="hu-HU" sz="2800" dirty="0" smtClean="0"/>
              <a:t>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lyukba</a:t>
            </a:r>
            <a:r>
              <a:rPr lang="hu-HU" altLang="hu-HU" sz="2800" dirty="0" smtClean="0"/>
              <a:t>:</a:t>
            </a:r>
          </a:p>
          <a:p>
            <a:pPr marL="273050" indent="-273050">
              <a:spcBef>
                <a:spcPts val="600"/>
              </a:spcBef>
              <a:buFont typeface="Wingdings" pitchFamily="2" charset="2"/>
              <a:buNone/>
            </a:pPr>
            <a:r>
              <a:rPr lang="hu-HU" altLang="hu-HU" sz="2800" dirty="0" smtClean="0"/>
              <a:t>          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</a:t>
            </a:r>
            <a:r>
              <a:rPr lang="hu-HU" altLang="hu-HU" sz="2800" dirty="0" smtClean="0"/>
              <a:t> x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O </a:t>
            </a:r>
            <a:r>
              <a:rPr lang="hu-HU" altLang="hu-HU" sz="2800" dirty="0" smtClean="0">
                <a:solidFill>
                  <a:srgbClr val="FF0000"/>
                </a:solidFill>
              </a:rPr>
              <a:t>x </a:t>
            </a:r>
            <a:r>
              <a:rPr lang="hu-HU" altLang="hu-HU" sz="2800" dirty="0" err="1" smtClean="0">
                <a:solidFill>
                  <a:srgbClr val="FF0000"/>
                </a:solidFill>
              </a:rPr>
              <a:t>x</a:t>
            </a:r>
            <a:r>
              <a:rPr lang="hu-HU" altLang="hu-HU" sz="2800" dirty="0" smtClean="0">
                <a:solidFill>
                  <a:srgbClr val="FF0000"/>
                </a:solidFill>
              </a:rPr>
              <a:t> </a:t>
            </a:r>
            <a:r>
              <a:rPr lang="hu-HU" altLang="hu-HU" sz="2800" dirty="0" err="1" smtClean="0">
                <a:solidFill>
                  <a:srgbClr val="FF0000"/>
                </a:solidFill>
              </a:rPr>
              <a:t>x</a:t>
            </a:r>
            <a:r>
              <a:rPr lang="hu-HU" altLang="hu-HU" sz="2800" dirty="0" smtClean="0">
                <a:solidFill>
                  <a:srgbClr val="FF0000"/>
                </a:solidFill>
              </a:rPr>
              <a:t> </a:t>
            </a:r>
            <a:r>
              <a:rPr lang="hu-HU" altLang="hu-HU" sz="2800" dirty="0" err="1" smtClean="0">
                <a:solidFill>
                  <a:srgbClr val="FF0000"/>
                </a:solidFill>
              </a:rPr>
              <a:t>x</a:t>
            </a:r>
            <a:r>
              <a:rPr lang="hu-HU" altLang="hu-HU" sz="2800" dirty="0" smtClean="0">
                <a:solidFill>
                  <a:srgbClr val="FF0000"/>
                </a:solidFill>
              </a:rPr>
              <a:t> </a:t>
            </a:r>
            <a:r>
              <a:rPr lang="hu-HU" altLang="hu-HU" sz="2800" dirty="0" err="1" smtClean="0">
                <a:solidFill>
                  <a:srgbClr val="FF0000"/>
                </a:solidFill>
              </a:rPr>
              <a:t>x</a:t>
            </a:r>
            <a:endParaRPr lang="hu-HU" altLang="hu-HU" sz="2800" dirty="0" smtClean="0">
              <a:solidFill>
                <a:srgbClr val="FF0000"/>
              </a:solidFill>
            </a:endParaRPr>
          </a:p>
          <a:p>
            <a:pPr marL="273050" indent="-273050">
              <a:spcBef>
                <a:spcPts val="600"/>
              </a:spcBef>
              <a:buFont typeface="Wingdings" pitchFamily="2" charset="2"/>
              <a:buNone/>
            </a:pPr>
            <a:r>
              <a:rPr lang="hu-HU" altLang="hu-HU" sz="2800" dirty="0" smtClean="0">
                <a:solidFill>
                  <a:srgbClr val="FF0000"/>
                </a:solidFill>
              </a:rPr>
              <a:t>	A lyuk mögött és az 1. elemmel már rendben vagyunk</a:t>
            </a:r>
            <a:r>
              <a:rPr lang="hu-HU" altLang="hu-HU" sz="2800" dirty="0" smtClean="0">
                <a:solidFill>
                  <a:srgbClr val="FF0000"/>
                </a:solidFill>
              </a:rPr>
              <a:t>. </a:t>
            </a:r>
            <a:endParaRPr lang="hu-HU" altLang="hu-HU" sz="2800" dirty="0" smtClean="0"/>
          </a:p>
        </p:txBody>
      </p:sp>
      <p:sp>
        <p:nvSpPr>
          <p:cNvPr id="40" name="Kanyar felfelé 39"/>
          <p:cNvSpPr>
            <a:spLocks noChangeArrowheads="1"/>
          </p:cNvSpPr>
          <p:nvPr/>
        </p:nvSpPr>
        <p:spPr bwMode="auto">
          <a:xfrm rot="10800000">
            <a:off x="5257800" y="3484116"/>
            <a:ext cx="1402432" cy="214313"/>
          </a:xfrm>
          <a:custGeom>
            <a:avLst/>
            <a:gdLst>
              <a:gd name="T0" fmla="*/ 1160860 w 1214438"/>
              <a:gd name="T1" fmla="*/ 0 h 214312"/>
              <a:gd name="T2" fmla="*/ 1107282 w 1214438"/>
              <a:gd name="T3" fmla="*/ 53578 h 214312"/>
              <a:gd name="T4" fmla="*/ 0 w 1214438"/>
              <a:gd name="T5" fmla="*/ 187523 h 214312"/>
              <a:gd name="T6" fmla="*/ 593825 w 1214438"/>
              <a:gd name="T7" fmla="*/ 214312 h 214312"/>
              <a:gd name="T8" fmla="*/ 1187649 w 1214438"/>
              <a:gd name="T9" fmla="*/ 133945 h 214312"/>
              <a:gd name="T10" fmla="*/ 1214438 w 1214438"/>
              <a:gd name="T11" fmla="*/ 53578 h 214312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1214438"/>
              <a:gd name="T19" fmla="*/ 160734 h 214312"/>
              <a:gd name="T20" fmla="*/ 1187649 w 1214438"/>
              <a:gd name="T21" fmla="*/ 214312 h 214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4438" h="214312">
                <a:moveTo>
                  <a:pt x="0" y="160734"/>
                </a:moveTo>
                <a:lnTo>
                  <a:pt x="1134071" y="160734"/>
                </a:lnTo>
                <a:lnTo>
                  <a:pt x="1134071" y="53578"/>
                </a:lnTo>
                <a:lnTo>
                  <a:pt x="1107282" y="53578"/>
                </a:lnTo>
                <a:lnTo>
                  <a:pt x="1160860" y="0"/>
                </a:lnTo>
                <a:lnTo>
                  <a:pt x="1214438" y="53578"/>
                </a:lnTo>
                <a:lnTo>
                  <a:pt x="1187649" y="53578"/>
                </a:lnTo>
                <a:lnTo>
                  <a:pt x="1187649" y="214312"/>
                </a:lnTo>
                <a:lnTo>
                  <a:pt x="0" y="214312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solidFill>
                <a:schemeClr val="lt1"/>
              </a:solidFill>
              <a:latin typeface="+mn-lt"/>
            </a:endParaRPr>
          </a:p>
        </p:txBody>
      </p:sp>
      <p:sp>
        <p:nvSpPr>
          <p:cNvPr id="47" name="Visszakanyarodó nyíl 46"/>
          <p:cNvSpPr>
            <a:spLocks noChangeArrowheads="1"/>
          </p:cNvSpPr>
          <p:nvPr/>
        </p:nvSpPr>
        <p:spPr bwMode="auto">
          <a:xfrm rot="10800000">
            <a:off x="3414713" y="3884167"/>
            <a:ext cx="1928812" cy="285750"/>
          </a:xfrm>
          <a:custGeom>
            <a:avLst/>
            <a:gdLst>
              <a:gd name="T0" fmla="*/ 1785938 w 1928813"/>
              <a:gd name="T1" fmla="*/ 142875 h 285750"/>
              <a:gd name="T2" fmla="*/ 1857376 w 1928813"/>
              <a:gd name="T3" fmla="*/ 214313 h 285750"/>
              <a:gd name="T4" fmla="*/ 1928813 w 1928813"/>
              <a:gd name="T5" fmla="*/ 142875 h 285750"/>
              <a:gd name="T6" fmla="*/ 946547 w 1928813"/>
              <a:gd name="T7" fmla="*/ 0 h 285750"/>
              <a:gd name="T8" fmla="*/ 35719 w 1928813"/>
              <a:gd name="T9" fmla="*/ 285750 h 285750"/>
              <a:gd name="T10" fmla="*/ 5898240 60000 65536"/>
              <a:gd name="T11" fmla="*/ 5898240 60000 65536"/>
              <a:gd name="T12" fmla="*/ 0 60000 65536"/>
              <a:gd name="T13" fmla="*/ 17694720 60000 65536"/>
              <a:gd name="T14" fmla="*/ 5898240 60000 65536"/>
              <a:gd name="T15" fmla="*/ 0 w 1928813"/>
              <a:gd name="T16" fmla="*/ 0 h 285750"/>
              <a:gd name="T17" fmla="*/ 1928813 w 1928813"/>
              <a:gd name="T18" fmla="*/ 285750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8813" h="285750">
                <a:moveTo>
                  <a:pt x="0" y="285750"/>
                </a:moveTo>
                <a:lnTo>
                  <a:pt x="0" y="125016"/>
                </a:lnTo>
                <a:cubicBezTo>
                  <a:pt x="0" y="55971"/>
                  <a:pt x="55971" y="0"/>
                  <a:pt x="125015" y="0"/>
                </a:cubicBezTo>
                <a:lnTo>
                  <a:pt x="1768079" y="0"/>
                </a:lnTo>
                <a:lnTo>
                  <a:pt x="1768078" y="0"/>
                </a:lnTo>
                <a:cubicBezTo>
                  <a:pt x="1837123" y="0"/>
                  <a:pt x="1893095" y="55971"/>
                  <a:pt x="1893095" y="125016"/>
                </a:cubicBezTo>
                <a:lnTo>
                  <a:pt x="1893094" y="142875"/>
                </a:lnTo>
                <a:lnTo>
                  <a:pt x="1928813" y="142875"/>
                </a:lnTo>
                <a:lnTo>
                  <a:pt x="1857376" y="214313"/>
                </a:lnTo>
                <a:lnTo>
                  <a:pt x="1785938" y="142875"/>
                </a:lnTo>
                <a:lnTo>
                  <a:pt x="1821657" y="142875"/>
                </a:lnTo>
                <a:lnTo>
                  <a:pt x="1821657" y="125016"/>
                </a:lnTo>
                <a:cubicBezTo>
                  <a:pt x="1821657" y="95425"/>
                  <a:pt x="1797669" y="71438"/>
                  <a:pt x="1768079" y="71438"/>
                </a:cubicBezTo>
                <a:lnTo>
                  <a:pt x="125016" y="71438"/>
                </a:lnTo>
                <a:lnTo>
                  <a:pt x="125015" y="71438"/>
                </a:lnTo>
                <a:cubicBezTo>
                  <a:pt x="95425" y="71438"/>
                  <a:pt x="71438" y="95425"/>
                  <a:pt x="71438" y="125015"/>
                </a:cubicBezTo>
                <a:lnTo>
                  <a:pt x="71438" y="285750"/>
                </a:lnTo>
                <a:close/>
              </a:path>
            </a:pathLst>
          </a:custGeom>
          <a:solidFill>
            <a:srgbClr val="D9D9D9"/>
          </a:solidFill>
          <a:ln w="9525" algn="ctr">
            <a:solidFill>
              <a:srgbClr val="9065B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latin typeface="+mn-lt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17CA3DA-D0B9-4D47-8403-AE5E6469A0A0}" type="slidenum">
              <a:rPr lang="hu-HU" b="1" smtClean="0">
                <a:latin typeface="+mj-lt"/>
              </a:rPr>
              <a:pPr>
                <a:defRPr/>
              </a:pPr>
              <a:t>34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9" name="Dátum helye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Szét</a:t>
            </a:r>
            <a:r>
              <a:rPr lang="hu-HU" altLang="hu-HU" dirty="0" smtClean="0"/>
              <a:t>válogatás </a:t>
            </a:r>
            <a:r>
              <a:rPr lang="hu-HU" altLang="hu-HU" dirty="0" smtClean="0">
                <a:solidFill>
                  <a:srgbClr val="FF0000"/>
                </a:solidFill>
              </a:rPr>
              <a:t>helyben</a:t>
            </a:r>
          </a:p>
        </p:txBody>
      </p:sp>
      <p:sp>
        <p:nvSpPr>
          <p:cNvPr id="30723" name="Tartalom helye 2"/>
          <p:cNvSpPr>
            <a:spLocks noGrp="1"/>
          </p:cNvSpPr>
          <p:nvPr>
            <p:ph idx="1"/>
          </p:nvPr>
        </p:nvSpPr>
        <p:spPr>
          <a:xfrm>
            <a:off x="2343150" y="1285860"/>
            <a:ext cx="6800850" cy="4810140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 startAt="4"/>
            </a:pPr>
            <a:r>
              <a:rPr lang="hu-HU" altLang="hu-HU" sz="2800" dirty="0" smtClean="0"/>
              <a:t>Most keletkezett egy lyuk </a:t>
            </a:r>
            <a:r>
              <a:rPr lang="hu-HU" altLang="hu-HU" sz="2800" dirty="0" smtClean="0"/>
              <a:t>hátul. Az </a:t>
            </a:r>
            <a:r>
              <a:rPr lang="hu-HU" altLang="hu-HU" sz="2800" dirty="0" smtClean="0"/>
              <a:t>előbb be-töltött lyuktól indulva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elölről</a:t>
            </a:r>
            <a:r>
              <a:rPr lang="hu-HU" altLang="hu-HU" sz="2800" dirty="0" smtClean="0"/>
              <a:t> keressünk hátra teendő </a:t>
            </a:r>
            <a:r>
              <a:rPr lang="hu-HU" altLang="hu-HU" sz="2800" dirty="0" smtClean="0"/>
              <a:t>(</a:t>
            </a:r>
            <a:r>
              <a:rPr lang="hu-HU" altLang="hu-HU" sz="2400" dirty="0" smtClean="0"/>
              <a:t>nem odavaló: nem T-tulajdonságú</a:t>
            </a:r>
            <a:r>
              <a:rPr lang="hu-HU" altLang="hu-HU" sz="2800" dirty="0" smtClean="0"/>
              <a:t>) </a:t>
            </a:r>
            <a:r>
              <a:rPr lang="hu-HU" altLang="hu-HU" sz="2800" dirty="0" smtClean="0"/>
              <a:t>elemet</a:t>
            </a:r>
            <a:r>
              <a:rPr lang="hu-HU" altLang="hu-HU" sz="2800" dirty="0" smtClean="0"/>
              <a:t>:</a:t>
            </a:r>
          </a:p>
          <a:p>
            <a:pPr marL="273050" indent="-273050">
              <a:spcBef>
                <a:spcPts val="700"/>
              </a:spcBef>
              <a:buFont typeface="Wingdings" pitchFamily="2" charset="2"/>
              <a:buNone/>
            </a:pPr>
            <a:r>
              <a:rPr lang="hu-HU" altLang="hu-HU" dirty="0" smtClean="0">
                <a:sym typeface="Symbol" pitchFamily="18" charset="2"/>
              </a:rPr>
              <a:t>			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</a:t>
            </a:r>
            <a:r>
              <a:rPr lang="hu-HU" altLang="hu-HU" sz="2800" dirty="0" smtClean="0">
                <a:solidFill>
                  <a:srgbClr val="FF0000"/>
                </a:solidFill>
              </a:rPr>
              <a:t> x </a:t>
            </a:r>
            <a:r>
              <a:rPr lang="hu-HU" altLang="hu-HU" sz="2800" dirty="0" err="1" smtClean="0">
                <a:solidFill>
                  <a:srgbClr val="FF0000"/>
                </a:solidFill>
              </a:rPr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x</a:t>
            </a:r>
            <a:r>
              <a:rPr lang="hu-HU" altLang="hu-HU" sz="2800" dirty="0" smtClean="0"/>
              <a:t> O </a:t>
            </a:r>
            <a:r>
              <a:rPr lang="hu-HU" altLang="hu-HU" sz="2800" dirty="0" smtClean="0">
                <a:solidFill>
                  <a:srgbClr val="FF0000"/>
                </a:solidFill>
              </a:rPr>
              <a:t>x </a:t>
            </a:r>
            <a:r>
              <a:rPr lang="hu-HU" altLang="hu-HU" sz="2800" dirty="0" err="1" smtClean="0">
                <a:solidFill>
                  <a:srgbClr val="FF0000"/>
                </a:solidFill>
              </a:rPr>
              <a:t>x</a:t>
            </a:r>
            <a:r>
              <a:rPr lang="hu-HU" altLang="hu-HU" sz="2800" dirty="0" smtClean="0">
                <a:solidFill>
                  <a:srgbClr val="FF0000"/>
                </a:solidFill>
              </a:rPr>
              <a:t> </a:t>
            </a:r>
            <a:r>
              <a:rPr lang="hu-HU" altLang="hu-HU" sz="2800" dirty="0" err="1" smtClean="0">
                <a:solidFill>
                  <a:srgbClr val="FF0000"/>
                </a:solidFill>
              </a:rPr>
              <a:t>x</a:t>
            </a:r>
            <a:r>
              <a:rPr lang="hu-HU" altLang="hu-HU" sz="2800" dirty="0" smtClean="0">
                <a:solidFill>
                  <a:srgbClr val="FF0000"/>
                </a:solidFill>
              </a:rPr>
              <a:t> </a:t>
            </a:r>
            <a:r>
              <a:rPr lang="hu-HU" altLang="hu-HU" sz="2800" dirty="0" err="1" smtClean="0">
                <a:solidFill>
                  <a:srgbClr val="FF0000"/>
                </a:solidFill>
              </a:rPr>
              <a:t>x</a:t>
            </a:r>
            <a:r>
              <a:rPr lang="hu-HU" altLang="hu-HU" sz="2800" dirty="0" smtClean="0">
                <a:solidFill>
                  <a:srgbClr val="FF0000"/>
                </a:solidFill>
              </a:rPr>
              <a:t> </a:t>
            </a:r>
            <a:r>
              <a:rPr lang="hu-HU" altLang="hu-HU" sz="2800" dirty="0" err="1" smtClean="0">
                <a:solidFill>
                  <a:srgbClr val="FF0000"/>
                </a:solidFill>
              </a:rPr>
              <a:t>x</a:t>
            </a:r>
            <a:endParaRPr lang="hu-HU" altLang="hu-HU" sz="2800" dirty="0" smtClean="0">
              <a:solidFill>
                <a:srgbClr val="FF0000"/>
              </a:solidFill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000" dirty="0" smtClean="0"/>
          </a:p>
          <a:p>
            <a:pPr marL="273050" indent="-273050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 startAt="5"/>
            </a:pPr>
            <a:r>
              <a:rPr lang="hu-HU" altLang="hu-HU" sz="2800" dirty="0" smtClean="0"/>
              <a:t>A megtalált elemet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tegyük</a:t>
            </a:r>
            <a:r>
              <a:rPr lang="hu-HU" altLang="hu-HU" sz="2800" dirty="0" smtClean="0"/>
              <a:t> a hátul levő lyukba, majd újra hátulról kereshetünk!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altLang="hu-HU" sz="2800" dirty="0" smtClean="0"/>
              <a:t>		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</a:t>
            </a:r>
            <a:r>
              <a:rPr lang="hu-HU" altLang="hu-HU" sz="2800" dirty="0" smtClean="0"/>
              <a:t> </a:t>
            </a:r>
            <a:r>
              <a:rPr lang="hu-HU" altLang="hu-HU" sz="2800" dirty="0">
                <a:solidFill>
                  <a:srgbClr val="FF0000"/>
                </a:solidFill>
              </a:rPr>
              <a:t>x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/>
              <a:t>O</a:t>
            </a:r>
            <a:r>
              <a:rPr lang="hu-HU" altLang="hu-HU" sz="2800" dirty="0" smtClean="0"/>
              <a:t> </a:t>
            </a:r>
            <a:r>
              <a:rPr lang="hu-HU" altLang="hu-HU" sz="2800" dirty="0"/>
              <a:t>x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 </a:t>
            </a:r>
            <a:r>
              <a:rPr lang="hu-HU" altLang="hu-HU" sz="2800" dirty="0" err="1" smtClean="0">
                <a:solidFill>
                  <a:srgbClr val="FF0000"/>
                </a:solidFill>
              </a:rPr>
              <a:t>x</a:t>
            </a:r>
            <a:r>
              <a:rPr lang="hu-HU" altLang="hu-HU" sz="2800" dirty="0" smtClean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 smtClean="0">
                <a:solidFill>
                  <a:srgbClr val="FF0000"/>
                </a:solidFill>
              </a:rPr>
              <a:t>x</a:t>
            </a:r>
            <a:endParaRPr lang="hu-HU" altLang="hu-HU" sz="2800" dirty="0" smtClean="0">
              <a:solidFill>
                <a:srgbClr val="FF0000"/>
              </a:solidFill>
            </a:endParaRPr>
          </a:p>
          <a:p>
            <a:pPr indent="-26670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altLang="hu-HU" sz="2800" dirty="0" smtClean="0">
                <a:solidFill>
                  <a:srgbClr val="FF0000"/>
                </a:solidFill>
              </a:rPr>
              <a:t>	Az elől keletkezett lyuk előttiek és a hátrébb mozgatott elemmel kezdve rendben vagyunk.</a:t>
            </a:r>
          </a:p>
        </p:txBody>
      </p:sp>
      <p:sp>
        <p:nvSpPr>
          <p:cNvPr id="40" name="Kanyar felfelé 39"/>
          <p:cNvSpPr>
            <a:spLocks noChangeArrowheads="1"/>
          </p:cNvSpPr>
          <p:nvPr/>
        </p:nvSpPr>
        <p:spPr bwMode="auto">
          <a:xfrm rot="10800000" flipH="1">
            <a:off x="4548788" y="2544763"/>
            <a:ext cx="720000" cy="285750"/>
          </a:xfrm>
          <a:custGeom>
            <a:avLst/>
            <a:gdLst>
              <a:gd name="T0" fmla="*/ 642938 w 714375"/>
              <a:gd name="T1" fmla="*/ 0 h 285750"/>
              <a:gd name="T2" fmla="*/ 571500 w 714375"/>
              <a:gd name="T3" fmla="*/ 71438 h 285750"/>
              <a:gd name="T4" fmla="*/ 0 w 714375"/>
              <a:gd name="T5" fmla="*/ 250031 h 285750"/>
              <a:gd name="T6" fmla="*/ 339328 w 714375"/>
              <a:gd name="T7" fmla="*/ 285750 h 285750"/>
              <a:gd name="T8" fmla="*/ 678656 w 714375"/>
              <a:gd name="T9" fmla="*/ 178594 h 285750"/>
              <a:gd name="T10" fmla="*/ 714375 w 714375"/>
              <a:gd name="T11" fmla="*/ 71438 h 28575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714375"/>
              <a:gd name="T19" fmla="*/ 214313 h 285750"/>
              <a:gd name="T20" fmla="*/ 678656 w 714375"/>
              <a:gd name="T21" fmla="*/ 285750 h 2857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4375" h="285750">
                <a:moveTo>
                  <a:pt x="0" y="214313"/>
                </a:moveTo>
                <a:lnTo>
                  <a:pt x="607219" y="214313"/>
                </a:lnTo>
                <a:lnTo>
                  <a:pt x="607219" y="71438"/>
                </a:lnTo>
                <a:lnTo>
                  <a:pt x="571500" y="71438"/>
                </a:lnTo>
                <a:lnTo>
                  <a:pt x="642938" y="0"/>
                </a:lnTo>
                <a:lnTo>
                  <a:pt x="714375" y="71438"/>
                </a:lnTo>
                <a:lnTo>
                  <a:pt x="678656" y="71438"/>
                </a:lnTo>
                <a:lnTo>
                  <a:pt x="678656" y="285750"/>
                </a:lnTo>
                <a:lnTo>
                  <a:pt x="0" y="28575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solidFill>
                <a:schemeClr val="lt1"/>
              </a:solidFill>
              <a:latin typeface="+mn-lt"/>
            </a:endParaRPr>
          </a:p>
        </p:txBody>
      </p:sp>
      <p:sp>
        <p:nvSpPr>
          <p:cNvPr id="47" name="Visszakanyarodó nyíl 46"/>
          <p:cNvSpPr>
            <a:spLocks noChangeArrowheads="1"/>
          </p:cNvSpPr>
          <p:nvPr/>
        </p:nvSpPr>
        <p:spPr bwMode="auto">
          <a:xfrm rot="10800000" flipH="1">
            <a:off x="5194287" y="3044825"/>
            <a:ext cx="900000" cy="285750"/>
          </a:xfrm>
          <a:custGeom>
            <a:avLst/>
            <a:gdLst>
              <a:gd name="T0" fmla="*/ 857250 w 1000125"/>
              <a:gd name="T1" fmla="*/ 142875 h 285750"/>
              <a:gd name="T2" fmla="*/ 928688 w 1000125"/>
              <a:gd name="T3" fmla="*/ 214313 h 285750"/>
              <a:gd name="T4" fmla="*/ 1000125 w 1000125"/>
              <a:gd name="T5" fmla="*/ 142875 h 285750"/>
              <a:gd name="T6" fmla="*/ 482203 w 1000125"/>
              <a:gd name="T7" fmla="*/ 0 h 285750"/>
              <a:gd name="T8" fmla="*/ 35719 w 1000125"/>
              <a:gd name="T9" fmla="*/ 285750 h 285750"/>
              <a:gd name="T10" fmla="*/ 5898240 60000 65536"/>
              <a:gd name="T11" fmla="*/ 5898240 60000 65536"/>
              <a:gd name="T12" fmla="*/ 0 60000 65536"/>
              <a:gd name="T13" fmla="*/ 17694720 60000 65536"/>
              <a:gd name="T14" fmla="*/ 5898240 60000 65536"/>
              <a:gd name="T15" fmla="*/ 0 w 1000125"/>
              <a:gd name="T16" fmla="*/ 0 h 285750"/>
              <a:gd name="T17" fmla="*/ 1000125 w 1000125"/>
              <a:gd name="T18" fmla="*/ 285750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125" h="285750">
                <a:moveTo>
                  <a:pt x="0" y="285750"/>
                </a:moveTo>
                <a:lnTo>
                  <a:pt x="0" y="125016"/>
                </a:lnTo>
                <a:cubicBezTo>
                  <a:pt x="0" y="55971"/>
                  <a:pt x="55971" y="0"/>
                  <a:pt x="125015" y="0"/>
                </a:cubicBezTo>
                <a:lnTo>
                  <a:pt x="839391" y="0"/>
                </a:lnTo>
                <a:lnTo>
                  <a:pt x="839390" y="0"/>
                </a:lnTo>
                <a:cubicBezTo>
                  <a:pt x="908435" y="0"/>
                  <a:pt x="964407" y="55971"/>
                  <a:pt x="964407" y="125016"/>
                </a:cubicBezTo>
                <a:lnTo>
                  <a:pt x="964406" y="142875"/>
                </a:lnTo>
                <a:lnTo>
                  <a:pt x="1000125" y="142875"/>
                </a:lnTo>
                <a:lnTo>
                  <a:pt x="928688" y="214313"/>
                </a:lnTo>
                <a:lnTo>
                  <a:pt x="857250" y="142875"/>
                </a:lnTo>
                <a:lnTo>
                  <a:pt x="892969" y="142875"/>
                </a:lnTo>
                <a:lnTo>
                  <a:pt x="892969" y="125016"/>
                </a:lnTo>
                <a:cubicBezTo>
                  <a:pt x="892969" y="95425"/>
                  <a:pt x="868981" y="71438"/>
                  <a:pt x="839391" y="71438"/>
                </a:cubicBezTo>
                <a:lnTo>
                  <a:pt x="125016" y="71438"/>
                </a:lnTo>
                <a:lnTo>
                  <a:pt x="125015" y="71438"/>
                </a:lnTo>
                <a:cubicBezTo>
                  <a:pt x="95425" y="71438"/>
                  <a:pt x="71438" y="95425"/>
                  <a:pt x="71438" y="125015"/>
                </a:cubicBezTo>
                <a:lnTo>
                  <a:pt x="71438" y="285750"/>
                </a:lnTo>
                <a:close/>
              </a:path>
            </a:pathLst>
          </a:custGeom>
          <a:solidFill>
            <a:srgbClr val="D9D9D9"/>
          </a:solidFill>
          <a:ln w="9525" algn="ctr">
            <a:solidFill>
              <a:srgbClr val="9065B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latin typeface="+mn-lt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C6583EC-4D8F-4672-BFE2-8A0CDE370D83}" type="slidenum">
              <a:rPr lang="hu-HU" b="1" smtClean="0">
                <a:latin typeface="+mj-lt"/>
              </a:rPr>
              <a:pPr>
                <a:defRPr/>
              </a:pPr>
              <a:t>35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9" name="Dátum helye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Szét</a:t>
            </a:r>
            <a:r>
              <a:rPr lang="hu-HU" altLang="hu-HU" dirty="0" smtClean="0"/>
              <a:t>válogatás </a:t>
            </a:r>
            <a:r>
              <a:rPr lang="hu-HU" altLang="hu-HU" dirty="0" smtClean="0">
                <a:solidFill>
                  <a:srgbClr val="FF0000"/>
                </a:solidFill>
              </a:rPr>
              <a:t>helyben</a:t>
            </a:r>
          </a:p>
        </p:txBody>
      </p:sp>
      <p:sp>
        <p:nvSpPr>
          <p:cNvPr id="30723" name="Tartalom helye 2"/>
          <p:cNvSpPr>
            <a:spLocks noGrp="1"/>
          </p:cNvSpPr>
          <p:nvPr>
            <p:ph idx="1"/>
          </p:nvPr>
        </p:nvSpPr>
        <p:spPr>
          <a:xfrm>
            <a:off x="2343150" y="1285860"/>
            <a:ext cx="6800850" cy="481014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ct val="0"/>
              </a:spcBef>
              <a:buFont typeface="+mj-lt"/>
              <a:buAutoNum type="arabicPeriod" startAt="6"/>
            </a:pPr>
            <a:r>
              <a:rPr lang="hu-HU" altLang="hu-HU" sz="2800" dirty="0" smtClean="0"/>
              <a:t>… és így tovább …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hu-HU" altLang="hu-HU" sz="2800" dirty="0" smtClean="0"/>
          </a:p>
          <a:p>
            <a:pPr marL="514350" indent="-514350">
              <a:lnSpc>
                <a:spcPct val="95000"/>
              </a:lnSpc>
              <a:spcBef>
                <a:spcPct val="0"/>
              </a:spcBef>
              <a:buFont typeface="+mj-lt"/>
              <a:buAutoNum type="arabicPeriod" startAt="7"/>
            </a:pPr>
            <a:r>
              <a:rPr lang="hu-HU" altLang="hu-HU" sz="2800" dirty="0" smtClean="0"/>
              <a:t>Befejezzük a keresést, ha valahonnan </a:t>
            </a:r>
            <a:r>
              <a:rPr lang="hu-HU" altLang="hu-HU" sz="2800" dirty="0" err="1" smtClean="0"/>
              <a:t>elér-tük</a:t>
            </a:r>
            <a:r>
              <a:rPr lang="hu-HU" altLang="hu-HU" sz="2800" dirty="0" smtClean="0"/>
              <a:t> a </a:t>
            </a:r>
            <a:r>
              <a:rPr lang="hu-HU" altLang="hu-HU" sz="2800" dirty="0" smtClean="0"/>
              <a:t>lyukat. Erre </a:t>
            </a:r>
            <a:r>
              <a:rPr lang="hu-HU" altLang="hu-HU" sz="2800" dirty="0" smtClean="0"/>
              <a:t>a helyre a kivettet </a:t>
            </a:r>
            <a:r>
              <a:rPr lang="hu-HU" alt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vissza-tesszük</a:t>
            </a:r>
            <a:r>
              <a:rPr lang="hu-HU" altLang="hu-HU" sz="2800" dirty="0" smtClean="0"/>
              <a:t>.</a:t>
            </a:r>
          </a:p>
        </p:txBody>
      </p:sp>
      <p:sp>
        <p:nvSpPr>
          <p:cNvPr id="7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C6583EC-4D8F-4672-BFE2-8A0CDE370D83}" type="slidenum">
              <a:rPr lang="hu-HU" b="1" smtClean="0">
                <a:latin typeface="+mj-lt"/>
              </a:rPr>
              <a:pPr>
                <a:defRPr/>
              </a:pPr>
              <a:t>36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9" name="Dátum helye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47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Szét</a:t>
            </a:r>
            <a:r>
              <a:rPr lang="hu-HU" altLang="hu-HU" dirty="0" smtClean="0"/>
              <a:t>válogatás </a:t>
            </a:r>
            <a:r>
              <a:rPr lang="hu-HU" altLang="hu-HU" dirty="0" smtClean="0">
                <a:solidFill>
                  <a:srgbClr val="FF0000"/>
                </a:solidFill>
              </a:rPr>
              <a:t>helyben</a:t>
            </a:r>
          </a:p>
        </p:txBody>
      </p:sp>
      <p:graphicFrame>
        <p:nvGraphicFramePr>
          <p:cNvPr id="2668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07127"/>
              </p:ext>
            </p:extLst>
          </p:nvPr>
        </p:nvGraphicFramePr>
        <p:xfrm>
          <a:off x="2603500" y="1795463"/>
          <a:ext cx="4921251" cy="4730751"/>
        </p:xfrm>
        <a:graphic>
          <a:graphicData uri="http://schemas.openxmlformats.org/drawingml/2006/table">
            <a:tbl>
              <a:tblPr/>
              <a:tblGrid>
                <a:gridCol w="431837"/>
                <a:gridCol w="1464818"/>
                <a:gridCol w="1152227"/>
                <a:gridCol w="1872369"/>
              </a:tblGrid>
              <a:tr h="38735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e:=1 	[a szétválogatandók elsője]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8735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u:=N	[a szétválogatandók utolsója]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47663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y:=X[e]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9888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e&lt;u</a:t>
                      </a:r>
                      <a:endParaRPr kumimoji="0" lang="hu-H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HátulrólKeres(e,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X[e]:=X[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e:=e+1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ElölrőlKeres(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,u,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X[u]:=X[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u:=u–1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87350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3033713" y="3630613"/>
            <a:ext cx="2159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1" name="Line 48"/>
          <p:cNvSpPr>
            <a:spLocks noChangeShapeType="1"/>
          </p:cNvSpPr>
          <p:nvPr/>
        </p:nvSpPr>
        <p:spPr bwMode="auto">
          <a:xfrm flipH="1">
            <a:off x="7302500" y="3630613"/>
            <a:ext cx="2159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H="1">
            <a:off x="5449888" y="5014913"/>
            <a:ext cx="195262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3" name="Line 46"/>
          <p:cNvSpPr>
            <a:spLocks noChangeShapeType="1"/>
          </p:cNvSpPr>
          <p:nvPr/>
        </p:nvSpPr>
        <p:spPr bwMode="auto">
          <a:xfrm>
            <a:off x="3046413" y="5018088"/>
            <a:ext cx="214312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4" name="Line 59"/>
          <p:cNvSpPr>
            <a:spLocks noChangeShapeType="1"/>
          </p:cNvSpPr>
          <p:nvPr/>
        </p:nvSpPr>
        <p:spPr bwMode="auto">
          <a:xfrm>
            <a:off x="2424113" y="6143625"/>
            <a:ext cx="55641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5" name="Text Box 60"/>
          <p:cNvSpPr txBox="1">
            <a:spLocks noChangeArrowheads="1"/>
          </p:cNvSpPr>
          <p:nvPr/>
        </p:nvSpPr>
        <p:spPr bwMode="auto">
          <a:xfrm>
            <a:off x="2963863" y="37290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96" name="Text Box 61"/>
          <p:cNvSpPr txBox="1">
            <a:spLocks noChangeArrowheads="1"/>
          </p:cNvSpPr>
          <p:nvPr/>
        </p:nvSpPr>
        <p:spPr bwMode="auto">
          <a:xfrm>
            <a:off x="7299325" y="37322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7" name="Text Box 62"/>
          <p:cNvSpPr txBox="1">
            <a:spLocks noChangeArrowheads="1"/>
          </p:cNvSpPr>
          <p:nvPr/>
        </p:nvSpPr>
        <p:spPr bwMode="auto">
          <a:xfrm>
            <a:off x="5446713" y="5119688"/>
            <a:ext cx="263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8" name="Text Box 63"/>
          <p:cNvSpPr txBox="1">
            <a:spLocks noChangeArrowheads="1"/>
          </p:cNvSpPr>
          <p:nvPr/>
        </p:nvSpPr>
        <p:spPr bwMode="auto">
          <a:xfrm>
            <a:off x="2963863" y="51085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99" name="Text Box 64"/>
          <p:cNvSpPr txBox="1">
            <a:spLocks noChangeArrowheads="1"/>
          </p:cNvSpPr>
          <p:nvPr/>
        </p:nvSpPr>
        <p:spPr bwMode="auto">
          <a:xfrm>
            <a:off x="2339975" y="1222375"/>
            <a:ext cx="3889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/>
              <a:t>Algoritmus: </a:t>
            </a:r>
          </a:p>
        </p:txBody>
      </p:sp>
      <p:sp>
        <p:nvSpPr>
          <p:cNvPr id="16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18B0B2F-4830-4C35-850E-04F00552FFB1}" type="slidenum">
              <a:rPr lang="hu-HU" b="1" smtClean="0">
                <a:latin typeface="+mj-lt"/>
              </a:rPr>
              <a:pPr>
                <a:defRPr/>
              </a:pPr>
              <a:t>37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31802" name="Szövegdoboz 18"/>
          <p:cNvSpPr txBox="1">
            <a:spLocks noChangeArrowheads="1"/>
          </p:cNvSpPr>
          <p:nvPr/>
        </p:nvSpPr>
        <p:spPr bwMode="auto">
          <a:xfrm>
            <a:off x="7524750" y="1341438"/>
            <a:ext cx="1525588" cy="9445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700"/>
              </a:lnSpc>
            </a:pPr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e,u</a:t>
            </a:r>
            <a:r>
              <a:rPr lang="hu-HU" altLang="hu-HU" sz="1800" b="1"/>
              <a:t>:Egész</a:t>
            </a:r>
            <a:br>
              <a:rPr lang="hu-HU" altLang="hu-HU" sz="1800" b="1"/>
            </a:br>
            <a:r>
              <a:rPr lang="hu-HU" altLang="hu-HU" sz="1800"/>
              <a:t>   y</a:t>
            </a:r>
            <a:r>
              <a:rPr lang="hu-HU" altLang="hu-HU" sz="1800" b="1"/>
              <a:t>:</a:t>
            </a:r>
            <a:r>
              <a:rPr lang="hu-HU" altLang="hu-HU" sz="1800"/>
              <a:t>TH</a:t>
            </a:r>
            <a:br>
              <a:rPr lang="hu-HU" altLang="hu-HU" sz="1800"/>
            </a:br>
            <a:r>
              <a:rPr lang="hu-HU" altLang="hu-HU" sz="1800"/>
              <a:t>   Van</a:t>
            </a:r>
            <a:r>
              <a:rPr lang="hu-HU" altLang="hu-HU" sz="1800" b="1"/>
              <a:t>:Logikai</a:t>
            </a:r>
          </a:p>
        </p:txBody>
      </p:sp>
      <p:pic>
        <p:nvPicPr>
          <p:cNvPr id="31804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773238"/>
            <a:ext cx="2533650" cy="146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Dátum helye 2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Szét</a:t>
            </a:r>
            <a:r>
              <a:rPr lang="hu-HU" altLang="hu-HU" dirty="0" smtClean="0"/>
              <a:t>válogatás </a:t>
            </a:r>
            <a:r>
              <a:rPr lang="hu-HU" altLang="hu-HU" dirty="0" smtClean="0">
                <a:solidFill>
                  <a:srgbClr val="FF0000"/>
                </a:solidFill>
              </a:rPr>
              <a:t>helyben</a:t>
            </a:r>
          </a:p>
        </p:txBody>
      </p:sp>
      <p:graphicFrame>
        <p:nvGraphicFramePr>
          <p:cNvPr id="72775" name="Group 71"/>
          <p:cNvGraphicFramePr>
            <a:graphicFrameLocks noGrp="1"/>
          </p:cNvGraphicFramePr>
          <p:nvPr/>
        </p:nvGraphicFramePr>
        <p:xfrm>
          <a:off x="2771775" y="2133600"/>
          <a:ext cx="4752975" cy="1384300"/>
        </p:xfrm>
        <a:graphic>
          <a:graphicData uri="http://schemas.openxmlformats.org/drawingml/2006/table">
            <a:tbl>
              <a:tblPr/>
              <a:tblGrid>
                <a:gridCol w="2232471"/>
                <a:gridCol w="2520504"/>
              </a:tblGrid>
              <a:tr h="3460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46075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X[e]:=y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460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T(y)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Db:=e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Db:=e</a:t>
                      </a:r>
                      <a:r>
                        <a:rPr kumimoji="0" lang="hu-H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5" name="Line 46"/>
          <p:cNvSpPr>
            <a:spLocks noChangeShapeType="1"/>
          </p:cNvSpPr>
          <p:nvPr/>
        </p:nvSpPr>
        <p:spPr bwMode="auto">
          <a:xfrm>
            <a:off x="2771775" y="2824163"/>
            <a:ext cx="2159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6" name="Line 48"/>
          <p:cNvSpPr>
            <a:spLocks noChangeShapeType="1"/>
          </p:cNvSpPr>
          <p:nvPr/>
        </p:nvSpPr>
        <p:spPr bwMode="auto">
          <a:xfrm flipH="1">
            <a:off x="7308850" y="2824163"/>
            <a:ext cx="2159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7" name="Line 72"/>
          <p:cNvSpPr>
            <a:spLocks noChangeShapeType="1"/>
          </p:cNvSpPr>
          <p:nvPr/>
        </p:nvSpPr>
        <p:spPr bwMode="auto">
          <a:xfrm>
            <a:off x="2374900" y="2478088"/>
            <a:ext cx="556418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8" name="Text Box 73"/>
          <p:cNvSpPr txBox="1">
            <a:spLocks noChangeArrowheads="1"/>
          </p:cNvSpPr>
          <p:nvPr/>
        </p:nvSpPr>
        <p:spPr bwMode="auto">
          <a:xfrm>
            <a:off x="7304088" y="29241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2789" name="Text Box 74"/>
          <p:cNvSpPr txBox="1">
            <a:spLocks noChangeArrowheads="1"/>
          </p:cNvSpPr>
          <p:nvPr/>
        </p:nvSpPr>
        <p:spPr bwMode="auto">
          <a:xfrm>
            <a:off x="2700338" y="29241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1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125ED4A-FF22-4D7C-823F-9CEBFDC51715}" type="slidenum">
              <a:rPr lang="hu-HU" b="1" smtClean="0">
                <a:latin typeface="+mj-lt"/>
              </a:rPr>
              <a:pPr>
                <a:defRPr/>
              </a:pPr>
              <a:t>38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32793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2090738"/>
            <a:ext cx="2533650" cy="1465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átum hely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6" name="Élőláb helye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</a:rPr>
              <a:t>Szét</a:t>
            </a:r>
            <a:r>
              <a:rPr lang="hu-HU" altLang="hu-HU" dirty="0" smtClean="0"/>
              <a:t>válogatás </a:t>
            </a:r>
            <a:r>
              <a:rPr lang="hu-HU" altLang="hu-HU" dirty="0" smtClean="0">
                <a:solidFill>
                  <a:srgbClr val="FF0000"/>
                </a:solidFill>
              </a:rPr>
              <a:t>helyben</a:t>
            </a:r>
          </a:p>
        </p:txBody>
      </p:sp>
      <p:graphicFrame>
        <p:nvGraphicFramePr>
          <p:cNvPr id="27716" name="Group 68"/>
          <p:cNvGraphicFramePr>
            <a:graphicFrameLocks noGrp="1"/>
          </p:cNvGraphicFramePr>
          <p:nvPr/>
        </p:nvGraphicFramePr>
        <p:xfrm>
          <a:off x="3059113" y="1509713"/>
          <a:ext cx="5400675" cy="2109788"/>
        </p:xfrm>
        <a:graphic>
          <a:graphicData uri="http://schemas.openxmlformats.org/drawingml/2006/table">
            <a:tbl>
              <a:tblPr/>
              <a:tblGrid>
                <a:gridCol w="830262"/>
                <a:gridCol w="1870075"/>
                <a:gridCol w="2700338"/>
              </a:tblGrid>
              <a:tr h="690852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ElölrőlKeres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,u:</a:t>
                      </a:r>
                      <a:r>
                        <a:rPr kumimoji="0" lang="hu-H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Egész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0000" marR="90000" marT="46783" marB="467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52369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18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e&lt;u és T(X[e])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1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e:=e+1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1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Van:=e&lt;u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811" name="Oval 63"/>
          <p:cNvSpPr>
            <a:spLocks noChangeArrowheads="1"/>
          </p:cNvSpPr>
          <p:nvPr/>
        </p:nvSpPr>
        <p:spPr bwMode="auto">
          <a:xfrm>
            <a:off x="2771775" y="1576388"/>
            <a:ext cx="5976938" cy="6159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 sz="2600"/>
          </a:p>
        </p:txBody>
      </p:sp>
      <p:graphicFrame>
        <p:nvGraphicFramePr>
          <p:cNvPr id="27717" name="Group 69"/>
          <p:cNvGraphicFramePr>
            <a:graphicFrameLocks noGrp="1"/>
          </p:cNvGraphicFramePr>
          <p:nvPr/>
        </p:nvGraphicFramePr>
        <p:xfrm>
          <a:off x="2771775" y="3856038"/>
          <a:ext cx="5976938" cy="2163761"/>
        </p:xfrm>
        <a:graphic>
          <a:graphicData uri="http://schemas.openxmlformats.org/drawingml/2006/table">
            <a:tbl>
              <a:tblPr/>
              <a:tblGrid>
                <a:gridCol w="919163"/>
                <a:gridCol w="2070100"/>
                <a:gridCol w="2987675"/>
              </a:tblGrid>
              <a:tr h="690857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HátulrólKeres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(e,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Egész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  <a:r>
                        <a:rPr kumimoji="0" lang="hu-H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0000" marR="90000" marT="46785" marB="46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06334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5" marB="4570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190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e&lt;u és nem T(X[u])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19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u:=u–1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2190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Van:=e&lt;u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828" name="Oval 63"/>
          <p:cNvSpPr>
            <a:spLocks noChangeArrowheads="1"/>
          </p:cNvSpPr>
          <p:nvPr/>
        </p:nvSpPr>
        <p:spPr bwMode="auto">
          <a:xfrm>
            <a:off x="2740025" y="3890963"/>
            <a:ext cx="6048375" cy="65881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8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F8B0FE-18B2-43A6-9347-2027B94A9696}" type="slidenum">
              <a:rPr lang="hu-HU" b="1" smtClean="0">
                <a:latin typeface="+mj-lt"/>
              </a:rPr>
              <a:pPr>
                <a:defRPr/>
              </a:pPr>
              <a:t>39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 descr=" 8194"/>
          <p:cNvSpPr>
            <a:spLocks noGrp="1"/>
          </p:cNvSpPr>
          <p:nvPr>
            <p:ph type="title" idx="4294967295"/>
          </p:nvPr>
        </p:nvSpPr>
        <p:spPr>
          <a:xfrm>
            <a:off x="2371725" y="85725"/>
            <a:ext cx="5397500" cy="1111250"/>
          </a:xfrm>
        </p:spPr>
        <p:txBody>
          <a:bodyPr/>
          <a:lstStyle/>
          <a:p>
            <a:r>
              <a:rPr lang="hu-HU" altLang="hu-HU" smtClean="0"/>
              <a:t>Keresés </a:t>
            </a:r>
            <a:r>
              <a:rPr lang="hu-HU" altLang="hu-HU" smtClean="0">
                <a:solidFill>
                  <a:srgbClr val="FF0000"/>
                </a:solidFill>
              </a:rPr>
              <a:t>rendezett</a:t>
            </a:r>
            <a:r>
              <a:rPr lang="hu-HU" altLang="hu-HU" smtClean="0"/>
              <a:t> sorozatban</a:t>
            </a:r>
          </a:p>
        </p:txBody>
      </p:sp>
      <p:sp>
        <p:nvSpPr>
          <p:cNvPr id="8195" name="Tartalom helye 2" descr=" 8195"/>
          <p:cNvSpPr>
            <a:spLocks noGrp="1"/>
          </p:cNvSpPr>
          <p:nvPr>
            <p:ph idx="4294967295"/>
          </p:nvPr>
        </p:nvSpPr>
        <p:spPr>
          <a:xfrm>
            <a:off x="2343150" y="1052513"/>
            <a:ext cx="6621463" cy="5805487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Feladat: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/>
              <a:t>	Egy Y értéket keresünk egy rendezett X sorozatban.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/>
              <a:t>Bemenet:	N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/>
              <a:t>, </a:t>
            </a:r>
            <a:r>
              <a:rPr lang="hu-HU" altLang="hu-HU" sz="2800" dirty="0"/>
              <a:t>X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 smtClean="0"/>
              <a:t>N</a:t>
            </a:r>
            <a:r>
              <a:rPr lang="hu-HU" altLang="hu-HU" sz="2800" dirty="0" smtClean="0"/>
              <a:t/>
            </a:r>
            <a:br>
              <a:rPr lang="hu-HU" altLang="hu-HU" sz="2800" dirty="0" smtClean="0"/>
            </a:br>
            <a:r>
              <a:rPr lang="hu-HU" altLang="hu-HU" sz="2800" dirty="0" smtClean="0"/>
              <a:t>		</a:t>
            </a:r>
            <a:r>
              <a:rPr lang="hu-HU" altLang="hu-HU" sz="2800" dirty="0" smtClean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hu-HU" altLang="hu-HU" sz="2800" dirty="0" smtClean="0">
                <a:solidFill>
                  <a:schemeClr val="accent2">
                    <a:lumMod val="50000"/>
                  </a:schemeClr>
                </a:solidFill>
                <a:sym typeface="Symbol" pitchFamily="18" charset="2"/>
              </a:rPr>
              <a:t></a:t>
            </a:r>
            <a:r>
              <a:rPr lang="hu-HU" altLang="hu-HU" sz="2800" dirty="0" smtClean="0">
                <a:solidFill>
                  <a:schemeClr val="accent2">
                    <a:lumMod val="50000"/>
                  </a:schemeClr>
                </a:solidFill>
                <a:latin typeface="Imprint MT Shadow" pitchFamily="82" charset="0"/>
                <a:sym typeface="Symbol" pitchFamily="18" charset="2"/>
              </a:rPr>
              <a:t>H</a:t>
            </a:r>
            <a:endParaRPr lang="hu-HU" altLang="hu-HU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/>
              <a:t>Kimenet:	Van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800" dirty="0" smtClean="0"/>
              <a:t>, Ind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altLang="hu-HU" sz="2800" b="1" dirty="0" smtClean="0"/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r>
              <a:rPr lang="hu-HU" altLang="hu-HU" sz="2800" dirty="0" smtClean="0"/>
              <a:t>Előfeltétel:	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(X)</a:t>
            </a:r>
            <a:r>
              <a:rPr lang="hu-HU" altLang="hu-HU" sz="2800" dirty="0" smtClean="0">
                <a:sym typeface="Symbol" pitchFamily="18" charset="2"/>
              </a:rPr>
              <a:t> </a:t>
            </a:r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r>
              <a:rPr lang="hu-HU" altLang="hu-HU" sz="2800" dirty="0" smtClean="0">
                <a:sym typeface="Symbol" pitchFamily="18" charset="2"/>
              </a:rPr>
              <a:t>Utófeltétel:	Van=i(1iN): </a:t>
            </a:r>
            <a:r>
              <a:rPr lang="hu-HU" altLang="hu-HU" sz="2800" dirty="0" err="1" smtClean="0"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ym typeface="Symbol" pitchFamily="18" charset="2"/>
              </a:rPr>
              <a:t>i</a:t>
            </a:r>
            <a:r>
              <a:rPr lang="hu-HU" altLang="hu-HU" sz="2800" dirty="0" smtClean="0">
                <a:solidFill>
                  <a:schemeClr val="accent2">
                    <a:lumMod val="50000"/>
                  </a:schemeClr>
                </a:solidFill>
                <a:sym typeface="Symbol" pitchFamily="18" charset="2"/>
              </a:rPr>
              <a:t>=Y</a:t>
            </a:r>
            <a:r>
              <a:rPr lang="hu-HU" altLang="hu-HU" sz="2800" dirty="0" smtClean="0">
                <a:sym typeface="Symbol" pitchFamily="18" charset="2"/>
              </a:rPr>
              <a:t> és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		Van</a:t>
            </a:r>
            <a:r>
              <a:rPr lang="hu-HU" altLang="hu-HU" sz="2400" dirty="0" smtClean="0">
                <a:sym typeface="Symbol" pitchFamily="18" charset="2"/>
              </a:rPr>
              <a:t></a:t>
            </a:r>
            <a:r>
              <a:rPr lang="hu-HU" altLang="hu-HU" sz="2800" dirty="0" smtClean="0">
                <a:sym typeface="Symbol" pitchFamily="18" charset="2"/>
              </a:rPr>
              <a:t>1IndN és </a:t>
            </a:r>
            <a:r>
              <a:rPr lang="hu-HU" altLang="hu-HU" sz="2800" dirty="0" err="1" smtClean="0"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ym typeface="Symbol" pitchFamily="18" charset="2"/>
              </a:rPr>
              <a:t>Ind</a:t>
            </a:r>
            <a:r>
              <a:rPr lang="hu-HU" altLang="hu-HU" sz="2800" dirty="0" smtClean="0">
                <a:solidFill>
                  <a:schemeClr val="accent2">
                    <a:lumMod val="50000"/>
                  </a:schemeClr>
                </a:solidFill>
                <a:sym typeface="Symbol" pitchFamily="18" charset="2"/>
              </a:rPr>
              <a:t>=Y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</a:pPr>
            <a:r>
              <a:rPr lang="hu-HU" altLang="hu-HU" sz="2800" dirty="0" smtClean="0">
                <a:sym typeface="Symbol" pitchFamily="18" charset="2"/>
              </a:rPr>
              <a:t>Definíció </a:t>
            </a:r>
            <a:r>
              <a:rPr lang="hu-HU" altLang="hu-HU" sz="2400" dirty="0" smtClean="0">
                <a:sym typeface="Symbol" pitchFamily="18" charset="2"/>
              </a:rPr>
              <a:t>(emlékeztető)</a:t>
            </a:r>
            <a:r>
              <a:rPr lang="hu-HU" altLang="hu-HU" sz="2800" dirty="0" smtClean="0">
                <a:sym typeface="Symbol" pitchFamily="18" charset="2"/>
              </a:rPr>
              <a:t>: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  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(X</a:t>
            </a:r>
            <a:r>
              <a:rPr lang="hu-HU" altLang="hu-HU" sz="2800" baseline="-25000" dirty="0" smtClean="0">
                <a:solidFill>
                  <a:srgbClr val="FF0000"/>
                </a:solidFill>
                <a:sym typeface="Symbol" pitchFamily="18" charset="2"/>
              </a:rPr>
              <a:t>1..N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):=i(1i&lt;N): 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sz="2800" baseline="-25000" dirty="0" smtClean="0">
                <a:solidFill>
                  <a:srgbClr val="FF0000"/>
                </a:solidFill>
                <a:sym typeface="Symbol" pitchFamily="18" charset="2"/>
              </a:rPr>
              <a:t>+1</a:t>
            </a:r>
            <a:endParaRPr lang="hu-HU" altLang="hu-HU" sz="2800" dirty="0" smtClean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3320" name="AutoShape 8" descr=" 13320"/>
          <p:cNvSpPr>
            <a:spLocks noChangeArrowheads="1"/>
          </p:cNvSpPr>
          <p:nvPr/>
        </p:nvSpPr>
        <p:spPr bwMode="auto">
          <a:xfrm>
            <a:off x="7335838" y="2017713"/>
            <a:ext cx="1800225" cy="649287"/>
          </a:xfrm>
          <a:prstGeom prst="wedgeRectCallout">
            <a:avLst>
              <a:gd name="adj1" fmla="val -190985"/>
              <a:gd name="adj2" fmla="val 158775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T-tulajdonság: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T(x):=(</a:t>
            </a:r>
            <a:r>
              <a:rPr lang="hu-HU" sz="1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=Y)</a:t>
            </a:r>
          </a:p>
        </p:txBody>
      </p:sp>
      <p:sp>
        <p:nvSpPr>
          <p:cNvPr id="13321" name="AutoShape 9" descr=" 13321"/>
          <p:cNvSpPr>
            <a:spLocks noChangeArrowheads="1"/>
          </p:cNvSpPr>
          <p:nvPr/>
        </p:nvSpPr>
        <p:spPr bwMode="auto">
          <a:xfrm>
            <a:off x="7335838" y="3501008"/>
            <a:ext cx="1800225" cy="649288"/>
          </a:xfrm>
          <a:prstGeom prst="wedgeRectCallout">
            <a:avLst>
              <a:gd name="adj1" fmla="val -131898"/>
              <a:gd name="adj2" fmla="val 77205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Konkretizáljuk: legyen növekvő!</a:t>
            </a:r>
          </a:p>
        </p:txBody>
      </p:sp>
      <p:sp>
        <p:nvSpPr>
          <p:cNvPr id="7" name="Rectangle 9" descr=" 7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9F187C4-753E-4231-AF2F-E95CB609E144}" type="slidenum">
              <a:rPr lang="hu-HU" b="1" smtClean="0">
                <a:latin typeface="+mj-lt"/>
              </a:rPr>
              <a:pPr>
                <a:defRPr/>
              </a:pPr>
              <a:t>4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11" name="Picture 3" descr="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" y="2987030"/>
            <a:ext cx="2239531" cy="103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átum helye 11" descr="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3" name="Élőláb helye 12" descr="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200" dirty="0" smtClean="0"/>
              <a:t>Hatékonyságvizsgálat táblázatkezelővel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 smtClean="0"/>
              <a:t>Ötlet:</a:t>
            </a:r>
          </a:p>
          <a:p>
            <a:pPr marL="723900" lvl="1" indent="-271463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altLang="hu-HU" dirty="0" smtClean="0"/>
              <a:t>A </a:t>
            </a:r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táblázatkezelők</a:t>
            </a:r>
            <a:r>
              <a:rPr lang="hu-HU" altLang="hu-HU" dirty="0" smtClean="0"/>
              <a:t> importálnak sokféle formátumú </a:t>
            </a:r>
            <a:r>
              <a:rPr lang="hu-HU" altLang="hu-HU" dirty="0" smtClean="0"/>
              <a:t>fájlt, </a:t>
            </a:r>
            <a:r>
              <a:rPr lang="hu-HU" altLang="hu-HU" dirty="0" smtClean="0"/>
              <a:t>pl. </a:t>
            </a:r>
            <a:r>
              <a:rPr lang="hu-HU" altLang="hu-H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hu-HU" altLang="hu-H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-formátumút</a:t>
            </a:r>
            <a:r>
              <a:rPr lang="hu-HU" altLang="hu-HU" dirty="0" smtClean="0"/>
              <a:t>.</a:t>
            </a:r>
          </a:p>
          <a:p>
            <a:pPr marL="723900" lvl="1" indent="-271463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altLang="hu-HU" dirty="0" smtClean="0"/>
              <a:t>A </a:t>
            </a:r>
            <a:r>
              <a:rPr lang="en-US" altLang="hu-HU" dirty="0" smtClean="0">
                <a:solidFill>
                  <a:srgbClr val="FF0000"/>
                </a:solidFill>
              </a:rPr>
              <a:t>C</a:t>
            </a:r>
            <a:r>
              <a:rPr lang="en-US" altLang="hu-HU" dirty="0" smtClean="0"/>
              <a:t>omma </a:t>
            </a:r>
            <a:r>
              <a:rPr lang="en-US" altLang="hu-HU" dirty="0" smtClean="0">
                <a:solidFill>
                  <a:srgbClr val="FF0000"/>
                </a:solidFill>
              </a:rPr>
              <a:t>S</a:t>
            </a:r>
            <a:r>
              <a:rPr lang="en-US" altLang="hu-HU" dirty="0" smtClean="0"/>
              <a:t>eparated </a:t>
            </a:r>
            <a:r>
              <a:rPr lang="en-US" altLang="hu-HU" dirty="0" smtClean="0">
                <a:solidFill>
                  <a:srgbClr val="FF0000"/>
                </a:solidFill>
              </a:rPr>
              <a:t>V</a:t>
            </a:r>
            <a:r>
              <a:rPr lang="en-US" altLang="hu-HU" dirty="0" smtClean="0"/>
              <a:t>alue</a:t>
            </a:r>
            <a:r>
              <a:rPr lang="hu-HU" altLang="hu-HU" dirty="0" smtClean="0"/>
              <a:t> (CSV) = egy „mezei” text fájl, amelyben minden önálló (</a:t>
            </a:r>
            <a:r>
              <a:rPr lang="hu-HU" altLang="hu-HU" sz="2400" dirty="0" smtClean="0"/>
              <a:t>cellában tárolt/tárolandó</a:t>
            </a:r>
            <a:r>
              <a:rPr lang="hu-HU" altLang="hu-HU" dirty="0" smtClean="0"/>
              <a:t>) adatot (</a:t>
            </a:r>
            <a:r>
              <a:rPr lang="hu-HU" altLang="hu-H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pontos)</a:t>
            </a:r>
            <a:r>
              <a:rPr lang="hu-HU" alt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vessző</a:t>
            </a:r>
            <a:r>
              <a:rPr lang="hu-HU" altLang="hu-HU" dirty="0" smtClean="0"/>
              <a:t> követ.</a:t>
            </a:r>
          </a:p>
          <a:p>
            <a:pPr marL="723900" lvl="1" indent="-271463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altLang="hu-HU" dirty="0" smtClean="0"/>
              <a:t>Egyszerű olyan </a:t>
            </a:r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program</a:t>
            </a:r>
            <a:r>
              <a:rPr lang="hu-HU" altLang="hu-HU" dirty="0" smtClean="0"/>
              <a:t>ot írni, amely a </a:t>
            </a:r>
            <a:r>
              <a:rPr lang="hu-HU" altLang="hu-HU" dirty="0" err="1" smtClean="0"/>
              <a:t>táblázatolandó</a:t>
            </a:r>
            <a:r>
              <a:rPr lang="hu-HU" altLang="hu-HU" dirty="0" smtClean="0"/>
              <a:t> adatokat „</a:t>
            </a:r>
            <a:r>
              <a:rPr lang="hu-HU" altLang="hu-HU" dirty="0" err="1" smtClean="0"/>
              <a:t>CSV-esítve</a:t>
            </a:r>
            <a:r>
              <a:rPr lang="hu-HU" altLang="hu-HU" dirty="0" smtClean="0"/>
              <a:t>” ír text fájlba.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endParaRPr lang="hu-HU" altLang="hu-HU" dirty="0" smtClean="0"/>
          </a:p>
        </p:txBody>
      </p:sp>
      <p:sp>
        <p:nvSpPr>
          <p:cNvPr id="5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68DAF98-97CF-4C76-BA97-516F200758BA}" type="slidenum">
              <a:rPr lang="hu-HU" b="1" smtClean="0">
                <a:latin typeface="+mj-lt"/>
              </a:rPr>
              <a:pPr>
                <a:defRPr/>
              </a:pPr>
              <a:t>40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7" name="Dátum hely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200" smtClean="0"/>
              <a:t>Hatékonyságvizsgálat táblázatkezelővel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343150" y="1285860"/>
            <a:ext cx="6800850" cy="4810140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hu-HU" altLang="hu-HU" dirty="0" smtClean="0"/>
              <a:t>Példafeladat:</a:t>
            </a:r>
            <a:br>
              <a:rPr lang="hu-HU" altLang="hu-HU" dirty="0" smtClean="0"/>
            </a:br>
            <a:r>
              <a:rPr lang="hu-HU" altLang="hu-HU" dirty="0" smtClean="0"/>
              <a:t>Az </a:t>
            </a:r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unió</a:t>
            </a:r>
            <a:r>
              <a:rPr lang="hu-HU" altLang="hu-HU" dirty="0" smtClean="0"/>
              <a:t> és az </a:t>
            </a:r>
            <a:r>
              <a:rPr lang="hu-HU" alt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összefuttatás</a:t>
            </a:r>
            <a:r>
              <a:rPr lang="hu-HU" altLang="hu-HU" dirty="0" smtClean="0"/>
              <a:t> tételek </a:t>
            </a:r>
            <a:r>
              <a:rPr lang="hu-HU" altLang="hu-HU" dirty="0" err="1" smtClean="0"/>
              <a:t>haté-konyságának</a:t>
            </a:r>
            <a:r>
              <a:rPr lang="hu-HU" altLang="hu-HU" dirty="0" smtClean="0"/>
              <a:t> összevetése.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hu-HU" altLang="hu-HU" dirty="0" smtClean="0"/>
              <a:t>Hatékonysági „dimenzió”:</a:t>
            </a:r>
            <a:br>
              <a:rPr lang="hu-HU" altLang="hu-HU" dirty="0" smtClean="0"/>
            </a:br>
            <a:r>
              <a:rPr lang="hu-HU" altLang="hu-HU" dirty="0" smtClean="0"/>
              <a:t>tömbbeli elemek </a:t>
            </a:r>
            <a:r>
              <a:rPr lang="hu-HU" alt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összehasonlítás-száma</a:t>
            </a:r>
            <a:r>
              <a:rPr lang="hu-HU" altLang="hu-HU" dirty="0" smtClean="0"/>
              <a:t> </a:t>
            </a:r>
            <a:r>
              <a:rPr lang="hu-HU" altLang="hu-HU" sz="2400" dirty="0" smtClean="0"/>
              <a:t>esetleg futási ideje</a:t>
            </a:r>
            <a:r>
              <a:rPr lang="hu-HU" altLang="hu-HU" sz="2800" dirty="0" smtClean="0"/>
              <a:t> </a:t>
            </a:r>
            <a:r>
              <a:rPr lang="hu-HU" altLang="hu-HU" dirty="0" smtClean="0"/>
              <a:t>(mint a futási jellemzője)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Összefüggés</a:t>
            </a:r>
            <a:r>
              <a:rPr lang="hu-HU" altLang="hu-HU" dirty="0" smtClean="0"/>
              <a:t>t keresünk a bemeneti </a:t>
            </a:r>
            <a:r>
              <a:rPr lang="hu-HU" altLang="hu-H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soro-zathossz</a:t>
            </a:r>
            <a:r>
              <a:rPr lang="hu-HU" alt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és hasonlítás-szám között</a:t>
            </a:r>
            <a:r>
              <a:rPr lang="hu-HU" altLang="hu-HU" dirty="0" smtClean="0"/>
              <a:t>:</a:t>
            </a:r>
            <a:br>
              <a:rPr lang="hu-HU" altLang="hu-HU" dirty="0" smtClean="0"/>
            </a:br>
            <a:r>
              <a:rPr lang="hu-HU" altLang="hu-HU" dirty="0" smtClean="0"/>
              <a:t>(N,M)→</a:t>
            </a:r>
            <a:r>
              <a:rPr lang="hu-HU" altLang="hu-HU" dirty="0" err="1" smtClean="0"/>
              <a:t>hDb</a:t>
            </a:r>
            <a:r>
              <a:rPr lang="hu-HU" altLang="hu-HU" baseline="-25000" dirty="0" err="1" smtClean="0"/>
              <a:t>unió</a:t>
            </a:r>
            <a:r>
              <a:rPr lang="hu-HU" altLang="hu-HU" dirty="0" smtClean="0"/>
              <a:t>, (N,M)→</a:t>
            </a:r>
            <a:r>
              <a:rPr lang="hu-HU" altLang="hu-HU" dirty="0" err="1" smtClean="0"/>
              <a:t>hDb</a:t>
            </a:r>
            <a:r>
              <a:rPr lang="hu-HU" altLang="hu-HU" baseline="-25000" dirty="0" err="1" smtClean="0"/>
              <a:t>összefuttatás</a:t>
            </a:r>
            <a:endParaRPr lang="hu-HU" altLang="hu-HU" baseline="-25000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aseline="-25000" dirty="0" smtClean="0"/>
              <a:t>	…</a:t>
            </a:r>
            <a:r>
              <a:rPr lang="hu-HU" altLang="hu-HU" dirty="0" smtClean="0"/>
              <a:t> </a:t>
            </a:r>
          </a:p>
        </p:txBody>
      </p:sp>
      <p:sp>
        <p:nvSpPr>
          <p:cNvPr id="5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E17F35B-BCD3-42ED-A50B-CADA154D10C1}" type="slidenum">
              <a:rPr lang="hu-HU" b="1" smtClean="0">
                <a:latin typeface="+mj-lt"/>
              </a:rPr>
              <a:pPr>
                <a:defRPr/>
              </a:pPr>
              <a:t>41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7" name="Dátum hely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200" smtClean="0"/>
              <a:t>Hatékonyságvizsgálat táblázatkezelővel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343150" y="1285860"/>
            <a:ext cx="6800850" cy="4810140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dirty="0" smtClean="0"/>
              <a:t>Megoldásvázlat:</a:t>
            </a:r>
          </a:p>
          <a:p>
            <a:pPr marL="723900" lvl="1" indent="-271463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  <a:defRPr/>
            </a:pPr>
            <a:r>
              <a:rPr lang="hu-HU" dirty="0" smtClean="0"/>
              <a:t>Mindkét algoritmusban számoljuk a </a:t>
            </a:r>
            <a:r>
              <a:rPr lang="hu-HU" dirty="0" err="1" smtClean="0"/>
              <a:t>tömb-elem-összehasonlításokat</a:t>
            </a:r>
            <a:r>
              <a:rPr lang="hu-HU" dirty="0" smtClean="0"/>
              <a:t> (</a:t>
            </a:r>
            <a:r>
              <a:rPr lang="hu-HU" sz="2000" dirty="0" smtClean="0"/>
              <a:t>mérjük az időt</a:t>
            </a:r>
            <a:r>
              <a:rPr lang="hu-HU" dirty="0" smtClean="0"/>
              <a:t>).</a:t>
            </a:r>
          </a:p>
          <a:p>
            <a:pPr marL="723900" lvl="1" indent="-271463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  <a:defRPr/>
            </a:pPr>
            <a:r>
              <a:rPr lang="hu-HU" dirty="0" smtClean="0"/>
              <a:t>Néhány (</a:t>
            </a:r>
            <a:r>
              <a:rPr lang="hu-HU" sz="2400" dirty="0" smtClean="0"/>
              <a:t>jól kiválasztott</a:t>
            </a:r>
            <a:r>
              <a:rPr lang="hu-HU" dirty="0" smtClean="0"/>
              <a:t>) N,M-elemű </a:t>
            </a:r>
            <a:r>
              <a:rPr lang="hu-HU" dirty="0" err="1" smtClean="0"/>
              <a:t>soro-zatra</a:t>
            </a:r>
            <a:r>
              <a:rPr lang="hu-HU" dirty="0" smtClean="0"/>
              <a:t> lefuttatjuk és közben számlálunk (</a:t>
            </a:r>
            <a:r>
              <a:rPr lang="hu-HU" sz="2000" dirty="0" smtClean="0"/>
              <a:t>mérünk</a:t>
            </a:r>
            <a:r>
              <a:rPr lang="hu-HU" dirty="0" smtClean="0"/>
              <a:t>). </a:t>
            </a:r>
          </a:p>
          <a:p>
            <a:pPr marL="723900" lvl="1" indent="-271463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  <a:defRPr/>
            </a:pPr>
            <a:r>
              <a:rPr lang="hu-HU" dirty="0" smtClean="0"/>
              <a:t>Majd </a:t>
            </a:r>
            <a:r>
              <a:rPr lang="hu-HU" dirty="0" err="1" smtClean="0"/>
              <a:t>CSV-fájlba</a:t>
            </a:r>
            <a:r>
              <a:rPr lang="hu-HU" dirty="0" smtClean="0"/>
              <a:t> írjuk a hatékonysági </a:t>
            </a:r>
            <a:r>
              <a:rPr lang="hu-HU" dirty="0" err="1" smtClean="0"/>
              <a:t>ered-ményeinket</a:t>
            </a:r>
            <a:r>
              <a:rPr lang="hu-HU" dirty="0" smtClean="0"/>
              <a:t>.</a:t>
            </a:r>
          </a:p>
          <a:p>
            <a:pPr marL="0" lvl="1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3200" dirty="0" smtClean="0">
                <a:ea typeface="+mn-ea"/>
                <a:cs typeface="+mn-cs"/>
              </a:rPr>
              <a:t>Megjegyzés: az időmérés feltétele, hogy </a:t>
            </a:r>
            <a:r>
              <a:rPr lang="hu-H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pontosan</a:t>
            </a:r>
            <a:r>
              <a:rPr lang="hu-HU" sz="3200" dirty="0" smtClean="0">
                <a:ea typeface="+mn-ea"/>
                <a:cs typeface="+mn-cs"/>
              </a:rPr>
              <a:t> </a:t>
            </a:r>
            <a:r>
              <a:rPr lang="hu-HU" sz="3200" dirty="0" smtClean="0"/>
              <a:t>tudjuk </a:t>
            </a:r>
            <a:r>
              <a:rPr lang="hu-HU" sz="3200" dirty="0" smtClean="0">
                <a:ea typeface="+mn-ea"/>
                <a:cs typeface="+mn-cs"/>
              </a:rPr>
              <a:t>mérni. (</a:t>
            </a:r>
            <a:r>
              <a:rPr lang="hu-HU" sz="2000" dirty="0" err="1" smtClean="0">
                <a:ea typeface="+mn-ea"/>
                <a:cs typeface="+mn-cs"/>
              </a:rPr>
              <a:t>Windows-ban</a:t>
            </a:r>
            <a:r>
              <a:rPr lang="hu-HU" sz="2000" dirty="0" smtClean="0">
                <a:ea typeface="+mn-ea"/>
                <a:cs typeface="+mn-cs"/>
              </a:rPr>
              <a:t> aggályos, Unix/Linuxban OK.</a:t>
            </a:r>
            <a:r>
              <a:rPr lang="hu-HU" sz="3200" dirty="0" smtClean="0">
                <a:ea typeface="+mn-ea"/>
                <a:cs typeface="+mn-cs"/>
              </a:rPr>
              <a:t>)</a:t>
            </a:r>
          </a:p>
        </p:txBody>
      </p:sp>
      <p:sp>
        <p:nvSpPr>
          <p:cNvPr id="5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716E1AB-BE63-4C06-AA4E-DFD0D04478EE}" type="slidenum">
              <a:rPr lang="hu-HU" b="1" smtClean="0">
                <a:latin typeface="+mj-lt"/>
              </a:rPr>
              <a:pPr>
                <a:defRPr/>
              </a:pPr>
              <a:t>42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7" name="Dátum helye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200" smtClean="0"/>
              <a:t>Hatékonyságvizsgálat táblázatkezelővel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mtClean="0"/>
              <a:t>Egy lehetséges eredmény a táblázat-kezelőbe importálás után – </a:t>
            </a:r>
            <a:r>
              <a:rPr lang="hu-HU" altLang="hu-HU" b="1" smtClean="0">
                <a:solidFill>
                  <a:srgbClr val="FF0000"/>
                </a:solidFill>
              </a:rPr>
              <a:t>unió</a:t>
            </a:r>
            <a:r>
              <a:rPr lang="hu-HU" altLang="hu-HU" smtClean="0"/>
              <a:t>:</a:t>
            </a:r>
          </a:p>
          <a:p>
            <a:pPr marL="723900" lvl="1" indent="-271463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mtClean="0"/>
              <a:t>Numerikusan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825750"/>
            <a:ext cx="632460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7D5A097-61E8-4183-BB23-158E37CB9396}" type="slidenum">
              <a:rPr lang="hu-HU" b="1" smtClean="0">
                <a:latin typeface="+mj-lt"/>
              </a:rPr>
              <a:pPr>
                <a:defRPr/>
              </a:pPr>
              <a:t>43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200" smtClean="0"/>
              <a:t>Hatékonyságvizsgálat táblázatkezelővel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mtClean="0"/>
              <a:t>Egy lehetséges eredmény a táblázat-kezelőbe importálás után – </a:t>
            </a:r>
            <a:r>
              <a:rPr lang="hu-HU" altLang="hu-HU" b="1" smtClean="0">
                <a:solidFill>
                  <a:srgbClr val="FF0000"/>
                </a:solidFill>
              </a:rPr>
              <a:t>unió</a:t>
            </a:r>
            <a:r>
              <a:rPr lang="hu-HU" altLang="hu-HU" smtClean="0"/>
              <a:t>:</a:t>
            </a:r>
          </a:p>
          <a:p>
            <a:pPr marL="723900" lvl="1" indent="-271463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mtClean="0"/>
              <a:t>Grafikusan</a:t>
            </a:r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8" y="2722563"/>
            <a:ext cx="608647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F596D69-422C-4B9F-82DD-0BEF94638EDE}" type="slidenum">
              <a:rPr lang="hu-HU" b="1" smtClean="0">
                <a:latin typeface="+mj-lt"/>
              </a:rPr>
              <a:pPr>
                <a:defRPr/>
              </a:pPr>
              <a:t>44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200" smtClean="0"/>
              <a:t>Hatékonyságvizsgálat táblázatkezelővel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 smtClean="0"/>
              <a:t>Egy lehetséges eredmény </a:t>
            </a:r>
            <a:br>
              <a:rPr lang="hu-HU" altLang="hu-HU" dirty="0" smtClean="0"/>
            </a:br>
            <a:r>
              <a:rPr lang="hu-HU" altLang="hu-HU" dirty="0" smtClean="0"/>
              <a:t>a táblázatkezelőbe importálás után – </a:t>
            </a:r>
            <a:r>
              <a:rPr lang="hu-HU" altLang="hu-HU" b="1" dirty="0" smtClean="0">
                <a:solidFill>
                  <a:srgbClr val="FF0000"/>
                </a:solidFill>
              </a:rPr>
              <a:t>összefuttatás</a:t>
            </a:r>
            <a:r>
              <a:rPr lang="hu-HU" altLang="hu-HU" dirty="0" smtClean="0"/>
              <a:t>:</a:t>
            </a:r>
          </a:p>
          <a:p>
            <a:pPr marL="723900" lvl="1" indent="-271463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 smtClean="0"/>
              <a:t>Numerikusan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3253457"/>
            <a:ext cx="62103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6D64711-C48C-48E3-B780-DDF0DAC2617F}" type="slidenum">
              <a:rPr lang="hu-HU" b="1" smtClean="0">
                <a:latin typeface="+mj-lt"/>
              </a:rPr>
              <a:pPr>
                <a:defRPr/>
              </a:pPr>
              <a:t>45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200" smtClean="0"/>
              <a:t>Hatékonyságvizsgálat táblázatkezelővel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 smtClean="0"/>
              <a:t>Egy lehetséges eredmény</a:t>
            </a:r>
            <a:br>
              <a:rPr lang="hu-HU" altLang="hu-HU" dirty="0" smtClean="0"/>
            </a:br>
            <a:r>
              <a:rPr lang="hu-HU" altLang="hu-HU" dirty="0" smtClean="0"/>
              <a:t>a táblázat-kezelőbe importálás után – </a:t>
            </a:r>
            <a:r>
              <a:rPr lang="hu-HU" altLang="hu-HU" b="1" dirty="0" smtClean="0">
                <a:solidFill>
                  <a:srgbClr val="FF0000"/>
                </a:solidFill>
              </a:rPr>
              <a:t>összefuttatás</a:t>
            </a:r>
            <a:r>
              <a:rPr lang="hu-HU" altLang="hu-HU" dirty="0" smtClean="0"/>
              <a:t>:</a:t>
            </a:r>
          </a:p>
          <a:p>
            <a:pPr marL="723900" lvl="1" indent="-271463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 smtClean="0"/>
              <a:t>Grafikusan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13421"/>
            <a:ext cx="5873031" cy="349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168691D-CC1B-4D9F-8CE5-56790F66312C}" type="slidenum">
              <a:rPr lang="hu-HU" b="1" smtClean="0">
                <a:latin typeface="+mj-lt"/>
              </a:rPr>
              <a:pPr>
                <a:defRPr/>
              </a:pPr>
              <a:t>46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8" name="Dátum helye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 descr=" 2051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27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lvl="0" indent="0" algn="ctr" eaLnBrk="1" hangingPunct="1"/>
            <a:r>
              <a:rPr lang="hu-HU" altLang="hu-HU" sz="3600" smtClean="0">
                <a:latin typeface="Garamond"/>
              </a:rPr>
              <a:t>Programozási alapismeretek</a:t>
            </a:r>
            <a:br>
              <a:rPr lang="hu-HU" altLang="hu-HU" sz="3600" smtClean="0">
                <a:latin typeface="Garamond"/>
              </a:rPr>
            </a:br>
            <a:r>
              <a:rPr lang="hu-HU" altLang="hu-HU" sz="3600" smtClean="0">
                <a:latin typeface="Garamond"/>
              </a:rPr>
              <a:t>12. előadás vége</a:t>
            </a:r>
          </a:p>
          <a:p>
            <a:pPr algn="ctr" eaLnBrk="1" hangingPunct="1"/>
            <a:endParaRPr lang="en-US" altLang="hu-HU" sz="2000">
              <a:cs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 descr=" 8194"/>
          <p:cNvSpPr>
            <a:spLocks noGrp="1"/>
          </p:cNvSpPr>
          <p:nvPr>
            <p:ph type="title" idx="4294967295"/>
          </p:nvPr>
        </p:nvSpPr>
        <p:spPr>
          <a:xfrm>
            <a:off x="2371725" y="85725"/>
            <a:ext cx="5397500" cy="1111250"/>
          </a:xfrm>
        </p:spPr>
        <p:txBody>
          <a:bodyPr/>
          <a:lstStyle/>
          <a:p>
            <a:r>
              <a:rPr lang="hu-HU" altLang="hu-HU" smtClean="0"/>
              <a:t>Keresés </a:t>
            </a:r>
            <a:r>
              <a:rPr lang="hu-HU" altLang="hu-HU" smtClean="0">
                <a:solidFill>
                  <a:srgbClr val="FF0000"/>
                </a:solidFill>
              </a:rPr>
              <a:t>rendezett</a:t>
            </a:r>
            <a:r>
              <a:rPr lang="hu-HU" altLang="hu-HU" smtClean="0"/>
              <a:t> sorozatban</a:t>
            </a:r>
          </a:p>
        </p:txBody>
      </p:sp>
      <p:sp>
        <p:nvSpPr>
          <p:cNvPr id="8195" name="Tartalom helye 2" descr=" 8195"/>
          <p:cNvSpPr>
            <a:spLocks noGrp="1"/>
          </p:cNvSpPr>
          <p:nvPr>
            <p:ph idx="4294967295"/>
          </p:nvPr>
        </p:nvSpPr>
        <p:spPr>
          <a:xfrm>
            <a:off x="2343150" y="1052513"/>
            <a:ext cx="6621463" cy="5805487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Feladat: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/>
              <a:t>	Egy Y értéket keresünk egy rendezett X sorozatban.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/>
              <a:t>Bemenet:	N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/>
              <a:t>, </a:t>
            </a:r>
            <a:r>
              <a:rPr lang="hu-HU" altLang="hu-HU" sz="2800" dirty="0"/>
              <a:t>X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 smtClean="0"/>
              <a:t>N</a:t>
            </a:r>
            <a:r>
              <a:rPr lang="hu-HU" altLang="hu-HU" sz="2800" dirty="0" smtClean="0"/>
              <a:t/>
            </a:r>
            <a:br>
              <a:rPr lang="hu-HU" altLang="hu-HU" sz="2800" dirty="0" smtClean="0"/>
            </a:br>
            <a:r>
              <a:rPr lang="hu-HU" altLang="hu-HU" sz="2800" dirty="0" smtClean="0"/>
              <a:t>		</a:t>
            </a:r>
            <a:r>
              <a:rPr lang="hu-HU" altLang="hu-HU" sz="2800" dirty="0" smtClean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hu-HU" altLang="hu-HU" sz="2800" dirty="0" smtClean="0">
                <a:solidFill>
                  <a:schemeClr val="accent2">
                    <a:lumMod val="50000"/>
                  </a:schemeClr>
                </a:solidFill>
                <a:sym typeface="Symbol" pitchFamily="18" charset="2"/>
              </a:rPr>
              <a:t></a:t>
            </a:r>
            <a:r>
              <a:rPr lang="hu-HU" altLang="hu-HU" sz="2800" dirty="0" smtClean="0">
                <a:solidFill>
                  <a:schemeClr val="accent2">
                    <a:lumMod val="50000"/>
                  </a:schemeClr>
                </a:solidFill>
                <a:latin typeface="Imprint MT Shadow" pitchFamily="82" charset="0"/>
                <a:sym typeface="Symbol" pitchFamily="18" charset="2"/>
              </a:rPr>
              <a:t>H</a:t>
            </a:r>
            <a:endParaRPr lang="hu-HU" altLang="hu-HU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/>
              <a:t>Kimenet:	Van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800" dirty="0" smtClean="0"/>
              <a:t>, Ind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altLang="hu-HU" sz="2800" b="1" dirty="0" smtClean="0"/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r>
              <a:rPr lang="hu-HU" altLang="hu-HU" sz="2800" dirty="0" smtClean="0"/>
              <a:t>Előfeltétel:	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(X)</a:t>
            </a:r>
            <a:r>
              <a:rPr lang="hu-HU" altLang="hu-HU" sz="2800" dirty="0" smtClean="0">
                <a:sym typeface="Symbol" pitchFamily="18" charset="2"/>
              </a:rPr>
              <a:t> </a:t>
            </a:r>
          </a:p>
          <a:p>
            <a:pPr marL="273050" indent="-273050">
              <a:lnSpc>
                <a:spcPct val="95000"/>
              </a:lnSpc>
              <a:spcBef>
                <a:spcPts val="1200"/>
              </a:spcBef>
            </a:pPr>
            <a:r>
              <a:rPr lang="hu-HU" altLang="hu-HU" sz="2800" dirty="0">
                <a:sym typeface="Symbol" pitchFamily="18" charset="2"/>
              </a:rPr>
              <a:t>Utófeltétel</a:t>
            </a:r>
            <a:r>
              <a:rPr lang="hu-HU" altLang="hu-HU" sz="2800" dirty="0" smtClean="0">
                <a:sym typeface="Symbol" pitchFamily="18" charset="2"/>
              </a:rPr>
              <a:t>:	</a:t>
            </a:r>
          </a:p>
          <a:p>
            <a:pPr marL="273050" indent="-273050">
              <a:lnSpc>
                <a:spcPct val="95000"/>
              </a:lnSpc>
              <a:spcBef>
                <a:spcPts val="600"/>
              </a:spcBef>
            </a:pPr>
            <a:endParaRPr lang="hu-HU" altLang="hu-HU" sz="2800" dirty="0" smtClean="0">
              <a:solidFill>
                <a:schemeClr val="accent2">
                  <a:lumMod val="50000"/>
                </a:schemeClr>
              </a:solidFill>
              <a:sym typeface="Symbol" pitchFamily="18" charset="2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</a:pPr>
            <a:r>
              <a:rPr lang="hu-HU" altLang="hu-HU" sz="2800" dirty="0" smtClean="0">
                <a:sym typeface="Symbol" pitchFamily="18" charset="2"/>
              </a:rPr>
              <a:t>Definíció </a:t>
            </a:r>
            <a:r>
              <a:rPr lang="hu-HU" altLang="hu-HU" sz="2400" dirty="0" smtClean="0">
                <a:sym typeface="Symbol" pitchFamily="18" charset="2"/>
              </a:rPr>
              <a:t>(emlékeztető)</a:t>
            </a:r>
            <a:r>
              <a:rPr lang="hu-HU" altLang="hu-HU" sz="2800" dirty="0" smtClean="0">
                <a:sym typeface="Symbol" pitchFamily="18" charset="2"/>
              </a:rPr>
              <a:t>: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  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RendezettE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(X</a:t>
            </a:r>
            <a:r>
              <a:rPr lang="hu-HU" altLang="hu-HU" sz="2800" baseline="-25000" dirty="0" smtClean="0">
                <a:solidFill>
                  <a:srgbClr val="FF0000"/>
                </a:solidFill>
                <a:sym typeface="Symbol" pitchFamily="18" charset="2"/>
              </a:rPr>
              <a:t>1..N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):=i(1i&lt;N): 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altLang="hu-HU" sz="2800" dirty="0" err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sz="2800" baseline="-25000" dirty="0" smtClean="0">
                <a:solidFill>
                  <a:srgbClr val="FF0000"/>
                </a:solidFill>
                <a:sym typeface="Symbol" pitchFamily="18" charset="2"/>
              </a:rPr>
              <a:t>+1</a:t>
            </a:r>
            <a:endParaRPr lang="hu-HU" altLang="hu-HU" sz="2800" dirty="0" smtClean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3320" name="AutoShape 8" descr=" 13320"/>
          <p:cNvSpPr>
            <a:spLocks noChangeArrowheads="1"/>
          </p:cNvSpPr>
          <p:nvPr/>
        </p:nvSpPr>
        <p:spPr bwMode="auto">
          <a:xfrm>
            <a:off x="7335838" y="2017713"/>
            <a:ext cx="1800225" cy="649287"/>
          </a:xfrm>
          <a:prstGeom prst="wedgeRectCallout">
            <a:avLst>
              <a:gd name="adj1" fmla="val -190985"/>
              <a:gd name="adj2" fmla="val 158775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T-tulajdonság: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T(x):=(</a:t>
            </a:r>
            <a:r>
              <a:rPr lang="hu-HU" sz="1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=Y)</a:t>
            </a:r>
          </a:p>
        </p:txBody>
      </p:sp>
      <p:sp>
        <p:nvSpPr>
          <p:cNvPr id="13321" name="AutoShape 9" descr=" 13321"/>
          <p:cNvSpPr>
            <a:spLocks noChangeArrowheads="1"/>
          </p:cNvSpPr>
          <p:nvPr/>
        </p:nvSpPr>
        <p:spPr bwMode="auto">
          <a:xfrm>
            <a:off x="7335838" y="3501008"/>
            <a:ext cx="1800225" cy="649288"/>
          </a:xfrm>
          <a:prstGeom prst="wedgeRectCallout">
            <a:avLst>
              <a:gd name="adj1" fmla="val -131898"/>
              <a:gd name="adj2" fmla="val 77205"/>
            </a:avLst>
          </a:prstGeom>
          <a:solidFill>
            <a:schemeClr val="accent1">
              <a:alpha val="60001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Konkretizáljuk: legyen növekvő!</a:t>
            </a:r>
          </a:p>
        </p:txBody>
      </p:sp>
      <p:sp>
        <p:nvSpPr>
          <p:cNvPr id="7" name="Rectangle 9" descr=" 7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9F187C4-753E-4231-AF2F-E95CB609E144}" type="slidenum">
              <a:rPr lang="hu-HU" b="1" smtClean="0">
                <a:latin typeface="+mj-lt"/>
              </a:rPr>
              <a:pPr>
                <a:defRPr/>
              </a:pPr>
              <a:t>5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pic>
        <p:nvPicPr>
          <p:cNvPr id="11" name="Picture 3" descr="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" y="2987030"/>
            <a:ext cx="2239531" cy="103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átum helye 11" descr="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3" name="Élőláb helye 12" descr="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10" name="Szövegdoboz 9" descr=" 10"/>
          <p:cNvSpPr txBox="1">
            <a:spLocks noChangeArrowheads="1"/>
          </p:cNvSpPr>
          <p:nvPr/>
        </p:nvSpPr>
        <p:spPr bwMode="auto">
          <a:xfrm>
            <a:off x="4198938" y="4415631"/>
            <a:ext cx="41052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44000" rIns="0" bIns="144000">
            <a:spAutoFit/>
          </a:bodyPr>
          <a:lstStyle>
            <a:lvl1pPr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tabLst>
                <a:tab pos="990600" algn="l"/>
              </a:tabLst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hu-HU" altLang="hu-HU" sz="2000" dirty="0"/>
              <a:t>                         </a:t>
            </a:r>
            <a:r>
              <a:rPr lang="hu-HU" altLang="hu-HU" sz="2000" dirty="0" smtClean="0"/>
              <a:t>      N</a:t>
            </a:r>
            <a:endParaRPr lang="hu-HU" altLang="hu-HU" sz="2000" dirty="0"/>
          </a:p>
          <a:p>
            <a:pPr>
              <a:lnSpc>
                <a:spcPts val="2200"/>
              </a:lnSpc>
              <a:spcBef>
                <a:spcPct val="0"/>
              </a:spcBef>
            </a:pPr>
            <a:r>
              <a:rPr lang="hu-HU" altLang="hu-HU" sz="2800" dirty="0"/>
              <a:t>(</a:t>
            </a:r>
            <a:r>
              <a:rPr lang="hu-HU" altLang="hu-HU" sz="2800" dirty="0" smtClean="0"/>
              <a:t>Van,Ind)= </a:t>
            </a:r>
            <a:r>
              <a:rPr lang="hu-HU" altLang="hu-HU" sz="2800" dirty="0"/>
              <a:t>Keres  i</a:t>
            </a:r>
          </a:p>
          <a:p>
            <a:pPr>
              <a:lnSpc>
                <a:spcPts val="2200"/>
              </a:lnSpc>
              <a:spcBef>
                <a:spcPct val="0"/>
              </a:spcBef>
              <a:spcAft>
                <a:spcPts val="1800"/>
              </a:spcAft>
            </a:pPr>
            <a:r>
              <a:rPr lang="hu-HU" altLang="hu-HU" sz="2000" dirty="0"/>
              <a:t>                   </a:t>
            </a:r>
            <a:r>
              <a:rPr lang="hu-HU" altLang="hu-HU" sz="2000" dirty="0" smtClean="0"/>
              <a:t>           i=1</a:t>
            </a:r>
            <a:r>
              <a:rPr lang="hu-HU" altLang="hu-HU" sz="2000" dirty="0"/>
              <a:t/>
            </a:r>
            <a:br>
              <a:rPr lang="hu-HU" altLang="hu-HU" sz="2000" dirty="0"/>
            </a:br>
            <a:r>
              <a:rPr lang="hu-HU" altLang="hu-HU" sz="2000" dirty="0"/>
              <a:t>                      </a:t>
            </a:r>
            <a:r>
              <a:rPr lang="hu-HU" altLang="hu-HU" sz="2000" dirty="0" smtClean="0"/>
              <a:t>      </a:t>
            </a:r>
            <a:r>
              <a:rPr lang="hu-HU" altLang="hu-HU" sz="2000" dirty="0" err="1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hu-HU" altLang="hu-HU" sz="2000" baseline="-25000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hu-HU" altLang="hu-HU" sz="2000" dirty="0" smtClean="0">
                <a:solidFill>
                  <a:schemeClr val="accent2">
                    <a:lumMod val="75000"/>
                  </a:schemeClr>
                </a:solidFill>
              </a:rPr>
              <a:t>=Y </a:t>
            </a:r>
            <a:endParaRPr lang="hu-HU" altLang="hu-H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584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 idx="4294967295"/>
          </p:nvPr>
        </p:nvSpPr>
        <p:spPr>
          <a:xfrm>
            <a:off x="2371725" y="85725"/>
            <a:ext cx="5397500" cy="1111250"/>
          </a:xfrm>
        </p:spPr>
        <p:txBody>
          <a:bodyPr/>
          <a:lstStyle/>
          <a:p>
            <a:r>
              <a:rPr lang="hu-HU" altLang="hu-HU" dirty="0" smtClean="0"/>
              <a:t>Keresés </a:t>
            </a:r>
            <a:r>
              <a:rPr lang="hu-HU" altLang="hu-HU" dirty="0" smtClean="0">
                <a:solidFill>
                  <a:srgbClr val="FF0000"/>
                </a:solidFill>
              </a:rPr>
              <a:t>rendezett</a:t>
            </a:r>
            <a:r>
              <a:rPr lang="hu-HU" altLang="hu-HU" dirty="0" smtClean="0"/>
              <a:t> sorozatban</a:t>
            </a:r>
          </a:p>
        </p:txBody>
      </p:sp>
      <p:sp>
        <p:nvSpPr>
          <p:cNvPr id="10243" name="Tartalom helye 2"/>
          <p:cNvSpPr>
            <a:spLocks noGrp="1"/>
          </p:cNvSpPr>
          <p:nvPr>
            <p:ph idx="4294967295"/>
          </p:nvPr>
        </p:nvSpPr>
        <p:spPr>
          <a:xfrm>
            <a:off x="2343150" y="5096258"/>
            <a:ext cx="6800850" cy="1570038"/>
          </a:xfrm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 smtClean="0">
                <a:sym typeface="Symbol" pitchFamily="18" charset="2"/>
              </a:rPr>
              <a:t>Észrevétel:</a:t>
            </a:r>
          </a:p>
          <a:p>
            <a:pPr marL="273050" indent="-273050">
              <a:lnSpc>
                <a:spcPct val="85000"/>
              </a:lnSpc>
              <a:spcBef>
                <a:spcPct val="0"/>
              </a:spcBef>
              <a:buNone/>
            </a:pPr>
            <a:r>
              <a:rPr lang="hu-HU" altLang="hu-HU" sz="2800" dirty="0" smtClean="0">
                <a:sym typeface="Symbol" pitchFamily="18" charset="2"/>
              </a:rPr>
              <a:t>	Van megoldás  azért álltunk meg keresés közben, mert megtaláltuk a keresett értéket.</a:t>
            </a:r>
          </a:p>
        </p:txBody>
      </p:sp>
      <p:graphicFrame>
        <p:nvGraphicFramePr>
          <p:cNvPr id="1436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48562"/>
              </p:ext>
            </p:extLst>
          </p:nvPr>
        </p:nvGraphicFramePr>
        <p:xfrm>
          <a:off x="3951288" y="2737075"/>
          <a:ext cx="3889375" cy="2365376"/>
        </p:xfrm>
        <a:graphic>
          <a:graphicData uri="http://schemas.openxmlformats.org/drawingml/2006/table">
            <a:tbl>
              <a:tblPr/>
              <a:tblGrid>
                <a:gridCol w="431800"/>
                <a:gridCol w="3457575"/>
              </a:tblGrid>
              <a:tr h="46196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1963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X[i]</a:t>
                      </a:r>
                      <a:r>
                        <a:rPr kumimoji="0" lang="hu-HU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7524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és X[i]=Y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196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58" name="Tartalom helye 2"/>
          <p:cNvSpPr>
            <a:spLocks noGrp="1"/>
          </p:cNvSpPr>
          <p:nvPr>
            <p:ph idx="4294967295"/>
          </p:nvPr>
        </p:nvSpPr>
        <p:spPr>
          <a:xfrm>
            <a:off x="2481263" y="1114652"/>
            <a:ext cx="6621462" cy="1655762"/>
          </a:xfrm>
        </p:spPr>
        <p:txBody>
          <a:bodyPr/>
          <a:lstStyle/>
          <a:p>
            <a:pPr marL="273050" indent="-273050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 smtClean="0">
                <a:sym typeface="Symbol" pitchFamily="18" charset="2"/>
              </a:rPr>
              <a:t>Ötlet:</a:t>
            </a:r>
            <a:br>
              <a:rPr lang="hu-HU" altLang="hu-HU" b="1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Ha már a keresett elem értékénél </a:t>
            </a:r>
            <a:r>
              <a:rPr lang="hu-HU" altLang="hu-HU" sz="2800" dirty="0" err="1" smtClean="0">
                <a:sym typeface="Symbol" pitchFamily="18" charset="2"/>
              </a:rPr>
              <a:t>nagyobb-nál</a:t>
            </a:r>
            <a:r>
              <a:rPr lang="hu-HU" altLang="hu-HU" sz="2800" dirty="0" smtClean="0">
                <a:sym typeface="Symbol" pitchFamily="18" charset="2"/>
              </a:rPr>
              <a:t> tartunk, akkor biztos nem lesz a </a:t>
            </a:r>
            <a:r>
              <a:rPr lang="hu-HU" altLang="hu-HU" sz="2800" dirty="0" err="1" smtClean="0">
                <a:sym typeface="Symbol" pitchFamily="18" charset="2"/>
              </a:rPr>
              <a:t>sorozat-ban</a:t>
            </a:r>
            <a:r>
              <a:rPr lang="hu-HU" altLang="hu-HU" sz="2800" dirty="0" smtClean="0">
                <a:sym typeface="Symbol" pitchFamily="18" charset="2"/>
              </a:rPr>
              <a:t>, megállhatunk.</a:t>
            </a:r>
          </a:p>
        </p:txBody>
      </p:sp>
      <p:sp>
        <p:nvSpPr>
          <p:cNvPr id="8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E7B635E-E9B8-4CFB-AB8A-F337F194DCC8}" type="slidenum">
              <a:rPr lang="hu-HU" b="1" smtClean="0">
                <a:latin typeface="+mj-lt"/>
              </a:rPr>
              <a:pPr>
                <a:defRPr/>
              </a:pPr>
              <a:t>6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10261" name="Szövegdoboz 13"/>
          <p:cNvSpPr txBox="1">
            <a:spLocks noChangeArrowheads="1"/>
          </p:cNvSpPr>
          <p:nvPr/>
        </p:nvSpPr>
        <p:spPr bwMode="auto">
          <a:xfrm>
            <a:off x="7827963" y="2408462"/>
            <a:ext cx="107950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</a:t>
            </a:r>
            <a:r>
              <a:rPr lang="hu-HU" altLang="hu-HU" sz="1800"/>
              <a:t> </a:t>
            </a:r>
            <a:br>
              <a:rPr lang="hu-HU" altLang="hu-HU" sz="1800"/>
            </a:br>
            <a:r>
              <a:rPr lang="hu-HU" altLang="hu-HU" sz="1800"/>
              <a:t>     i:</a:t>
            </a:r>
            <a:r>
              <a:rPr lang="hu-HU" altLang="hu-HU" sz="1800" b="1"/>
              <a:t>Egész</a:t>
            </a:r>
          </a:p>
        </p:txBody>
      </p:sp>
      <p:pic>
        <p:nvPicPr>
          <p:cNvPr id="10265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87705"/>
            <a:ext cx="2456681" cy="1765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" y="51316"/>
            <a:ext cx="2448000" cy="1135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" y="3044823"/>
            <a:ext cx="2457450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4" name="Dátum helye 1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5" name="Élőláb helye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 descr=" 11266"/>
          <p:cNvSpPr>
            <a:spLocks noGrp="1"/>
          </p:cNvSpPr>
          <p:nvPr>
            <p:ph type="title" idx="4294967295"/>
          </p:nvPr>
        </p:nvSpPr>
        <p:spPr>
          <a:xfrm>
            <a:off x="2371725" y="85725"/>
            <a:ext cx="5397500" cy="1111250"/>
          </a:xfrm>
        </p:spPr>
        <p:txBody>
          <a:bodyPr/>
          <a:lstStyle/>
          <a:p>
            <a:r>
              <a:rPr lang="hu-HU" altLang="hu-HU" dirty="0" smtClean="0"/>
              <a:t>Keresés </a:t>
            </a:r>
            <a:r>
              <a:rPr lang="hu-HU" altLang="hu-HU" dirty="0" smtClean="0">
                <a:solidFill>
                  <a:srgbClr val="FF0000"/>
                </a:solidFill>
              </a:rPr>
              <a:t>rendezett</a:t>
            </a:r>
            <a:r>
              <a:rPr lang="hu-HU" altLang="hu-HU" dirty="0" smtClean="0"/>
              <a:t> sorozatban</a:t>
            </a:r>
          </a:p>
        </p:txBody>
      </p:sp>
      <p:sp>
        <p:nvSpPr>
          <p:cNvPr id="11267" name="Tartalom helye 2" descr=" 11267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73625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/>
              <a:t>Bemenet:	N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/>
              <a:t>, </a:t>
            </a:r>
            <a:r>
              <a:rPr lang="hu-HU" altLang="hu-HU" sz="2800" dirty="0"/>
              <a:t>X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 smtClean="0">
                <a:solidFill>
                  <a:srgbClr val="FF0000"/>
                </a:solidFill>
              </a:rPr>
              <a:t>N</a:t>
            </a:r>
            <a:r>
              <a:rPr lang="hu-HU" altLang="hu-HU" sz="2800" baseline="30000" dirty="0" smtClean="0"/>
              <a:t/>
            </a:r>
            <a:br>
              <a:rPr lang="hu-HU" altLang="hu-HU" sz="2800" baseline="30000" dirty="0" smtClean="0"/>
            </a:br>
            <a:r>
              <a:rPr lang="hu-HU" altLang="hu-HU" sz="2800" baseline="30000" dirty="0" smtClean="0"/>
              <a:t>		</a:t>
            </a:r>
            <a:r>
              <a:rPr lang="hu-HU" altLang="hu-HU" sz="2800" dirty="0" smtClean="0"/>
              <a:t>Y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H</a:t>
            </a:r>
            <a:endParaRPr lang="hu-HU" altLang="hu-HU" sz="2800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/>
              <a:t>Kimenet:	Van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800" dirty="0" smtClean="0"/>
              <a:t>, Ind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altLang="hu-HU" sz="2800" b="1" dirty="0" smtClean="0"/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/>
              <a:t>Előfeltétel:	</a:t>
            </a:r>
            <a:r>
              <a:rPr lang="hu-HU" altLang="hu-HU" sz="2800" dirty="0" smtClean="0">
                <a:solidFill>
                  <a:srgbClr val="FF0000"/>
                </a:solidFill>
              </a:rPr>
              <a:t>N&gt;0 é</a:t>
            </a:r>
            <a:r>
              <a:rPr lang="hu-HU" altLang="hu-HU" sz="2800" dirty="0" smtClean="0"/>
              <a:t>s </a:t>
            </a:r>
            <a:r>
              <a:rPr lang="hu-HU" altLang="hu-HU" sz="2800" dirty="0" err="1" smtClean="0">
                <a:sym typeface="Symbol" pitchFamily="18" charset="2"/>
              </a:rPr>
              <a:t>RendezettE</a:t>
            </a:r>
            <a:r>
              <a:rPr lang="hu-HU" altLang="hu-HU" sz="2800" dirty="0" smtClean="0">
                <a:sym typeface="Symbol" pitchFamily="18" charset="2"/>
              </a:rPr>
              <a:t>(X) 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sym typeface="Symbol" pitchFamily="18" charset="2"/>
              </a:rPr>
              <a:t>Utófeltétel:	Van=i(1iN): </a:t>
            </a:r>
            <a:r>
              <a:rPr lang="hu-HU" altLang="hu-HU" sz="2800" dirty="0" err="1" smtClean="0"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ym typeface="Symbol" pitchFamily="18" charset="2"/>
              </a:rPr>
              <a:t>i</a:t>
            </a:r>
            <a:r>
              <a:rPr lang="hu-HU" altLang="hu-HU" sz="2800" dirty="0" smtClean="0">
                <a:sym typeface="Symbol" pitchFamily="18" charset="2"/>
              </a:rPr>
              <a:t>=Y és</a:t>
            </a:r>
            <a:br>
              <a:rPr lang="hu-HU" altLang="hu-HU" sz="2800" dirty="0" smtClean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		Van1IndN és </a:t>
            </a:r>
            <a:r>
              <a:rPr lang="hu-HU" altLang="hu-HU" sz="2800" dirty="0" err="1" smtClean="0">
                <a:sym typeface="Symbol" pitchFamily="18" charset="2"/>
              </a:rPr>
              <a:t>X</a:t>
            </a:r>
            <a:r>
              <a:rPr lang="hu-HU" altLang="hu-HU" sz="2800" baseline="-25000" dirty="0" err="1" smtClean="0">
                <a:sym typeface="Symbol" pitchFamily="18" charset="2"/>
              </a:rPr>
              <a:t>Ind</a:t>
            </a:r>
            <a:r>
              <a:rPr lang="hu-HU" altLang="hu-HU" sz="2800" dirty="0" smtClean="0">
                <a:sym typeface="Symbol" pitchFamily="18" charset="2"/>
              </a:rPr>
              <a:t>=Y</a:t>
            </a:r>
          </a:p>
          <a:p>
            <a:pPr marL="273050" lvl="0" indent="-27305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b="1" dirty="0" smtClean="0">
                <a:solidFill>
                  <a:srgbClr val="FF0000"/>
                </a:solidFill>
                <a:latin typeface="Garamond"/>
                <a:sym typeface="Symbol" pitchFamily="18" charset="2"/>
              </a:rPr>
              <a:t>Ötlet és –tömb esetén– lehetőség:</a:t>
            </a:r>
          </a:p>
          <a:p>
            <a:pPr marL="273050" lvl="0" indent="-27305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 smtClean="0">
                <a:solidFill>
                  <a:srgbClr val="FF0000"/>
                </a:solidFill>
                <a:latin typeface="Garamond"/>
                <a:sym typeface="Symbol" pitchFamily="18" charset="2"/>
              </a:rPr>
              <a:t>	Először a </a:t>
            </a:r>
            <a:r>
              <a:rPr lang="hu-HU" alt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sym typeface="Symbol" pitchFamily="18" charset="2"/>
              </a:rPr>
              <a:t>középső</a:t>
            </a:r>
            <a:r>
              <a:rPr lang="hu-HU" altLang="hu-HU" sz="2800" dirty="0" smtClean="0">
                <a:solidFill>
                  <a:srgbClr val="FF0000"/>
                </a:solidFill>
                <a:latin typeface="Garamond"/>
                <a:sym typeface="Symbol" pitchFamily="18" charset="2"/>
              </a:rPr>
              <a:t> elemmel hasonlítsunk! Ha nem a keresett, akkor vagy </a:t>
            </a:r>
            <a:r>
              <a:rPr lang="hu-HU" alt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sym typeface="Symbol" pitchFamily="18" charset="2"/>
              </a:rPr>
              <a:t>előtte</a:t>
            </a:r>
            <a:r>
              <a:rPr lang="hu-HU" altLang="hu-HU" sz="2800" dirty="0" smtClean="0">
                <a:solidFill>
                  <a:srgbClr val="FF0000"/>
                </a:solidFill>
                <a:latin typeface="Garamond"/>
                <a:sym typeface="Symbol" pitchFamily="18" charset="2"/>
              </a:rPr>
              <a:t>, vagy </a:t>
            </a:r>
            <a:r>
              <a:rPr lang="hu-HU" alt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/>
                <a:sym typeface="Symbol" pitchFamily="18" charset="2"/>
              </a:rPr>
              <a:t>mögötte</a:t>
            </a:r>
            <a:r>
              <a:rPr lang="hu-HU" altLang="hu-HU" sz="2800" dirty="0" smtClean="0">
                <a:solidFill>
                  <a:srgbClr val="FF0000"/>
                </a:solidFill>
                <a:latin typeface="Garamond"/>
                <a:sym typeface="Symbol" pitchFamily="18" charset="2"/>
              </a:rPr>
              <a:t> kell tovább keresni!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 smtClean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5" name="Rectangle 9" descr=" 5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7183677-C4A9-4D56-B834-C704B8EAD5F7}" type="slidenum">
              <a:rPr lang="hu-HU" b="1" smtClean="0">
                <a:latin typeface="+mj-lt"/>
              </a:rPr>
              <a:pPr>
                <a:defRPr/>
              </a:pPr>
              <a:t>7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2" name="Szövegdoboz 1" descr=" 2"/>
          <p:cNvSpPr txBox="1"/>
          <p:nvPr/>
        </p:nvSpPr>
        <p:spPr>
          <a:xfrm>
            <a:off x="6541491" y="558800"/>
            <a:ext cx="2668613" cy="2304083"/>
          </a:xfrm>
          <a:prstGeom prst="rect">
            <a:avLst/>
          </a:prstGeom>
          <a:solidFill>
            <a:schemeClr val="bg1"/>
          </a:solidFill>
          <a:effectLst>
            <a:outerShdw blurRad="254000" dist="127000" dir="2700000" sx="101000" sy="101000" algn="tl" rotWithShape="0">
              <a:prstClr val="black">
                <a:alpha val="50000"/>
              </a:prstClr>
            </a:outerShdw>
          </a:effectLst>
        </p:spPr>
        <p:txBody>
          <a:bodyPr wrap="square" lIns="72000" tIns="36000" rIns="0" bIns="36000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hu-HU" sz="1600" b="1" dirty="0"/>
              <a:t>Programparaméterek:</a:t>
            </a:r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600" b="1" dirty="0" smtClean="0"/>
              <a:t>Konstans</a:t>
            </a:r>
            <a:r>
              <a:rPr lang="hu-HU" sz="1600" dirty="0" smtClean="0"/>
              <a:t/>
            </a:r>
            <a:br>
              <a:rPr lang="hu-HU" sz="1600" dirty="0" smtClean="0"/>
            </a:br>
            <a:r>
              <a:rPr lang="hu-HU" sz="1600" dirty="0" smtClean="0"/>
              <a:t>     </a:t>
            </a:r>
            <a:r>
              <a:rPr lang="hu-HU" sz="1600" dirty="0" err="1"/>
              <a:t>MaxN</a:t>
            </a:r>
            <a:r>
              <a:rPr lang="hu-HU" sz="1600" dirty="0"/>
              <a:t>:</a:t>
            </a:r>
            <a:r>
              <a:rPr lang="hu-HU" sz="1600" b="1" dirty="0"/>
              <a:t>Egész</a:t>
            </a:r>
            <a:r>
              <a:rPr lang="hu-HU" sz="1600" dirty="0"/>
              <a:t>(???)</a:t>
            </a:r>
            <a:endParaRPr lang="hu-HU" sz="1600" b="1" dirty="0" smtClean="0"/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600" b="1" dirty="0" smtClean="0"/>
              <a:t>Típus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     </a:t>
            </a:r>
            <a:r>
              <a:rPr lang="hu-HU" sz="1600" dirty="0" err="1" smtClean="0"/>
              <a:t>THk</a:t>
            </a:r>
            <a:r>
              <a:rPr lang="hu-HU" sz="1600" dirty="0" smtClean="0">
                <a:sym typeface="Symbol" pitchFamily="18" charset="2"/>
              </a:rPr>
              <a:t>=</a:t>
            </a:r>
            <a:r>
              <a:rPr lang="hu-HU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1600" dirty="0"/>
              <a:t>[1..MaxN:TH]</a:t>
            </a:r>
            <a:r>
              <a:rPr lang="hu-HU" sz="1600" dirty="0" smtClean="0"/>
              <a:t/>
            </a:r>
            <a:br>
              <a:rPr lang="hu-HU" sz="1600" dirty="0" smtClean="0"/>
            </a:br>
            <a:r>
              <a:rPr lang="hu-HU" sz="1600" b="1" dirty="0" smtClean="0"/>
              <a:t>Változó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     N</a:t>
            </a:r>
            <a:r>
              <a:rPr lang="hu-HU" sz="1600" dirty="0">
                <a:sym typeface="Symbol" pitchFamily="18" charset="2"/>
              </a:rPr>
              <a:t>:</a:t>
            </a:r>
            <a:r>
              <a:rPr lang="hu-HU" sz="1600" b="1" dirty="0"/>
              <a:t>Egész</a:t>
            </a:r>
            <a:r>
              <a:rPr lang="hu-HU" sz="1600" dirty="0"/>
              <a:t>, </a:t>
            </a:r>
            <a:r>
              <a:rPr lang="hu-HU" sz="1600" dirty="0" smtClean="0"/>
              <a:t>X</a:t>
            </a:r>
            <a:r>
              <a:rPr lang="hu-HU" sz="1600" dirty="0" smtClean="0">
                <a:sym typeface="Symbol" pitchFamily="18" charset="2"/>
              </a:rPr>
              <a:t>:</a:t>
            </a:r>
            <a:r>
              <a:rPr lang="hu-HU" sz="1600" dirty="0"/>
              <a:t>THk</a:t>
            </a:r>
            <a:br>
              <a:rPr lang="hu-HU" sz="1600" dirty="0"/>
            </a:br>
            <a:r>
              <a:rPr lang="hu-HU" sz="1600" dirty="0" smtClean="0"/>
              <a:t>     Y</a:t>
            </a:r>
            <a:r>
              <a:rPr lang="hu-HU" sz="1600" dirty="0" smtClean="0">
                <a:sym typeface="Symbol" pitchFamily="18" charset="2"/>
              </a:rPr>
              <a:t>:</a:t>
            </a:r>
            <a:r>
              <a:rPr lang="hu-HU" sz="1600" dirty="0" smtClean="0"/>
              <a:t>TH</a:t>
            </a:r>
            <a:endParaRPr lang="hu-HU" sz="1600" dirty="0"/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600" dirty="0"/>
              <a:t>     </a:t>
            </a:r>
            <a:r>
              <a:rPr lang="hu-HU" sz="1600" dirty="0" smtClean="0"/>
              <a:t>Van:</a:t>
            </a:r>
            <a:r>
              <a:rPr lang="hu-HU" sz="1600" b="1" dirty="0" smtClean="0"/>
              <a:t>Logikai</a:t>
            </a:r>
            <a:r>
              <a:rPr lang="hu-HU" sz="1600" dirty="0" smtClean="0"/>
              <a:t>, Ind:</a:t>
            </a:r>
            <a:r>
              <a:rPr lang="hu-HU" sz="1600" b="1" dirty="0" smtClean="0"/>
              <a:t>Egész</a:t>
            </a:r>
            <a:endParaRPr lang="hu-HU" sz="1600" b="1" dirty="0"/>
          </a:p>
        </p:txBody>
      </p:sp>
      <p:sp>
        <p:nvSpPr>
          <p:cNvPr id="9" name="Dátum helye 8" descr="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sp>
        <p:nvSpPr>
          <p:cNvPr id="10" name="Élőláb helye 9" descr="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 idx="4294967295"/>
          </p:nvPr>
        </p:nvSpPr>
        <p:spPr>
          <a:xfrm>
            <a:off x="2371725" y="85725"/>
            <a:ext cx="5397500" cy="1111250"/>
          </a:xfrm>
        </p:spPr>
        <p:txBody>
          <a:bodyPr/>
          <a:lstStyle/>
          <a:p>
            <a:r>
              <a:rPr lang="hu-HU" altLang="hu-HU" dirty="0" smtClean="0"/>
              <a:t>Keresés </a:t>
            </a:r>
            <a:r>
              <a:rPr lang="hu-HU" altLang="hu-HU" dirty="0" smtClean="0">
                <a:solidFill>
                  <a:srgbClr val="FF0000"/>
                </a:solidFill>
              </a:rPr>
              <a:t>rendezett</a:t>
            </a:r>
            <a:r>
              <a:rPr lang="hu-HU" altLang="hu-HU" dirty="0" smtClean="0"/>
              <a:t> sorozatban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idx="4294967295"/>
          </p:nvPr>
        </p:nvSpPr>
        <p:spPr>
          <a:xfrm>
            <a:off x="6540500" y="4173538"/>
            <a:ext cx="2589213" cy="2208212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smtClean="0">
                <a:sym typeface="Symbol" pitchFamily="18" charset="2"/>
              </a:rPr>
              <a:t>Itt akkor van megoldás, ha megtaláltuk a keresett érték valamelyikét.</a:t>
            </a:r>
          </a:p>
        </p:txBody>
      </p:sp>
      <p:graphicFrame>
        <p:nvGraphicFramePr>
          <p:cNvPr id="106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19124"/>
              </p:ext>
            </p:extLst>
          </p:nvPr>
        </p:nvGraphicFramePr>
        <p:xfrm>
          <a:off x="2554288" y="2476004"/>
          <a:ext cx="3889375" cy="3974624"/>
        </p:xfrm>
        <a:graphic>
          <a:graphicData uri="http://schemas.openxmlformats.org/drawingml/2006/table">
            <a:tbl>
              <a:tblPr/>
              <a:tblGrid>
                <a:gridCol w="431800"/>
                <a:gridCol w="1728787"/>
                <a:gridCol w="1728788"/>
              </a:tblGrid>
              <a:tr h="468000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8000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u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k:=(e+u)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div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X[k]&gt;Y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X[k]&lt;Y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u:=k</a:t>
                      </a:r>
                      <a:r>
                        <a:rPr kumimoji="0" lang="hu-H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e:=k+1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000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eu és X[k]Y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8000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X[k]=Y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8000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317" name="Line 54"/>
          <p:cNvSpPr>
            <a:spLocks noChangeShapeType="1"/>
          </p:cNvSpPr>
          <p:nvPr/>
        </p:nvSpPr>
        <p:spPr bwMode="auto">
          <a:xfrm>
            <a:off x="2989263" y="3975471"/>
            <a:ext cx="215900" cy="4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ts val="300"/>
              </a:spcBef>
            </a:pPr>
            <a:endParaRPr lang="en-GB"/>
          </a:p>
        </p:txBody>
      </p:sp>
      <p:sp>
        <p:nvSpPr>
          <p:cNvPr id="12318" name="Line 55"/>
          <p:cNvSpPr>
            <a:spLocks noChangeShapeType="1"/>
          </p:cNvSpPr>
          <p:nvPr/>
        </p:nvSpPr>
        <p:spPr bwMode="auto">
          <a:xfrm>
            <a:off x="4716463" y="3975471"/>
            <a:ext cx="215900" cy="4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ts val="300"/>
              </a:spcBef>
            </a:pPr>
            <a:endParaRPr lang="en-GB"/>
          </a:p>
        </p:txBody>
      </p:sp>
      <p:sp>
        <p:nvSpPr>
          <p:cNvPr id="12320" name="Text Box 38"/>
          <p:cNvSpPr txBox="1">
            <a:spLocks noChangeArrowheads="1"/>
          </p:cNvSpPr>
          <p:nvPr/>
        </p:nvSpPr>
        <p:spPr bwMode="auto">
          <a:xfrm>
            <a:off x="2555875" y="1268760"/>
            <a:ext cx="4608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</a:t>
            </a:r>
          </a:p>
        </p:txBody>
      </p:sp>
      <p:sp>
        <p:nvSpPr>
          <p:cNvPr id="11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38E4077-B17E-45C9-92F0-CD59EAFF5FC8}" type="slidenum">
              <a:rPr lang="hu-HU" b="1" smtClean="0">
                <a:latin typeface="+mj-lt"/>
              </a:rPr>
              <a:pPr>
                <a:defRPr/>
              </a:pPr>
              <a:t>8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12323" name="Szövegdoboz 13"/>
          <p:cNvSpPr txBox="1">
            <a:spLocks noChangeArrowheads="1"/>
          </p:cNvSpPr>
          <p:nvPr/>
        </p:nvSpPr>
        <p:spPr bwMode="auto">
          <a:xfrm>
            <a:off x="6429375" y="2359017"/>
            <a:ext cx="1495425" cy="519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700"/>
              </a:lnSpc>
            </a:pPr>
            <a:r>
              <a:rPr lang="hu-HU" altLang="hu-HU" sz="1800" b="1" dirty="0"/>
              <a:t> Változó</a:t>
            </a:r>
            <a:r>
              <a:rPr lang="hu-HU" altLang="hu-HU" sz="1800" dirty="0"/>
              <a:t> </a:t>
            </a:r>
            <a:br>
              <a:rPr lang="hu-HU" altLang="hu-HU" sz="1800" dirty="0"/>
            </a:br>
            <a:r>
              <a:rPr lang="hu-HU" altLang="hu-HU" sz="1800" dirty="0"/>
              <a:t>    </a:t>
            </a:r>
            <a:r>
              <a:rPr lang="hu-HU" altLang="hu-HU" sz="1800" dirty="0" smtClean="0"/>
              <a:t>e,k,u:</a:t>
            </a:r>
            <a:r>
              <a:rPr lang="hu-HU" altLang="hu-HU" sz="1800" b="1" dirty="0" smtClean="0"/>
              <a:t>Egész</a:t>
            </a:r>
            <a:endParaRPr lang="hu-HU" altLang="hu-HU" sz="1800" b="1" dirty="0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0"/>
          </p:nvPr>
        </p:nvSpPr>
        <p:spPr>
          <a:xfrm>
            <a:off x="2627784" y="6410325"/>
            <a:ext cx="4032448" cy="360363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18" name="Dátum helye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  <p:pic>
        <p:nvPicPr>
          <p:cNvPr id="12344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68760"/>
            <a:ext cx="3276600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" y="1099344"/>
            <a:ext cx="2457574" cy="1308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 idx="4294967295"/>
          </p:nvPr>
        </p:nvSpPr>
        <p:spPr>
          <a:xfrm>
            <a:off x="2371725" y="85725"/>
            <a:ext cx="5397500" cy="1111250"/>
          </a:xfrm>
        </p:spPr>
        <p:txBody>
          <a:bodyPr/>
          <a:lstStyle/>
          <a:p>
            <a:r>
              <a:rPr lang="hu-HU" altLang="hu-HU" dirty="0" smtClean="0"/>
              <a:t>Keresés </a:t>
            </a:r>
            <a:r>
              <a:rPr lang="hu-HU" altLang="hu-HU" dirty="0" smtClean="0">
                <a:solidFill>
                  <a:srgbClr val="FF0000"/>
                </a:solidFill>
              </a:rPr>
              <a:t>rendezett</a:t>
            </a:r>
            <a:r>
              <a:rPr lang="hu-HU" altLang="hu-HU" dirty="0" smtClean="0"/>
              <a:t> sorozatban</a:t>
            </a:r>
          </a:p>
        </p:txBody>
      </p:sp>
      <p:sp>
        <p:nvSpPr>
          <p:cNvPr id="13315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73625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/>
              <a:t>További kérdések – tételvariánsok:</a:t>
            </a:r>
            <a:r>
              <a:rPr lang="hu-HU" altLang="hu-HU" dirty="0" smtClean="0"/>
              <a:t> 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Hány lépés</a:t>
            </a:r>
            <a:r>
              <a:rPr lang="hu-HU" altLang="hu-HU" sz="2800" dirty="0">
                <a:sym typeface="Symbol" pitchFamily="18" charset="2"/>
              </a:rPr>
              <a:t> alatt találjuk meg a keresett elemet</a:t>
            </a:r>
            <a:r>
              <a:rPr lang="hu-HU" altLang="hu-HU" sz="2800" dirty="0" smtClean="0">
                <a:sym typeface="Symbol" pitchFamily="18" charset="2"/>
              </a:rPr>
              <a:t>? (</a:t>
            </a:r>
            <a:r>
              <a:rPr lang="hu-HU" altLang="hu-HU" sz="2400" dirty="0" smtClean="0">
                <a:sym typeface="Symbol"/>
              </a:rPr>
              <a:t></a:t>
            </a:r>
            <a:r>
              <a:rPr lang="hu-HU" altLang="hu-HU" sz="2400" dirty="0" smtClean="0">
                <a:sym typeface="Symbol" pitchFamily="18" charset="2"/>
              </a:rPr>
              <a:t>Logaritmikus v. bináris keresés.</a:t>
            </a:r>
            <a:r>
              <a:rPr lang="hu-HU" altLang="hu-HU" sz="2800" dirty="0" smtClean="0">
                <a:sym typeface="Symbol" pitchFamily="18" charset="2"/>
              </a:rPr>
              <a:t>)</a:t>
            </a:r>
            <a:endParaRPr lang="hu-HU" alt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/>
              <a:t>Ha </a:t>
            </a:r>
            <a:r>
              <a:rPr lang="hu-HU" altLang="hu-HU" sz="2800" dirty="0" smtClean="0">
                <a:solidFill>
                  <a:srgbClr val="FF0000"/>
                </a:solidFill>
              </a:rPr>
              <a:t>több</a:t>
            </a:r>
            <a:r>
              <a:rPr lang="hu-HU" altLang="hu-HU" sz="2800" dirty="0" smtClean="0"/>
              <a:t> egyforma elem is van a sorozatban, akkor ez a módszer melyiket találja meg?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sym typeface="Symbol" pitchFamily="18" charset="2"/>
              </a:rPr>
              <a:t>Hogyan lehetne az </a:t>
            </a:r>
            <a:r>
              <a:rPr lang="hu-HU" altLang="hu-HU" sz="2800" dirty="0" smtClean="0">
                <a:solidFill>
                  <a:srgbClr val="FF0000"/>
                </a:solidFill>
                <a:sym typeface="Symbol" pitchFamily="18" charset="2"/>
              </a:rPr>
              <a:t>összes</a:t>
            </a:r>
            <a:r>
              <a:rPr lang="hu-HU" altLang="hu-HU" sz="2800" dirty="0" smtClean="0">
                <a:sym typeface="Symbol" pitchFamily="18" charset="2"/>
              </a:rPr>
              <a:t> </a:t>
            </a:r>
            <a:r>
              <a:rPr lang="hu-HU" altLang="hu-HU" sz="2800" dirty="0" err="1" smtClean="0">
                <a:sym typeface="Symbol" pitchFamily="18" charset="2"/>
              </a:rPr>
              <a:t>Y-értékű</a:t>
            </a:r>
            <a:r>
              <a:rPr lang="hu-HU" altLang="hu-HU" sz="2800" dirty="0" smtClean="0">
                <a:sym typeface="Symbol" pitchFamily="18" charset="2"/>
              </a:rPr>
              <a:t> elemet megtalálni?</a:t>
            </a:r>
          </a:p>
        </p:txBody>
      </p:sp>
      <p:sp>
        <p:nvSpPr>
          <p:cNvPr id="5" name="Rectangle 9"/>
          <p:cNvSpPr>
            <a:spLocks noGrp="1" noChangeArrowheads="1"/>
          </p:cNvSpPr>
          <p:nvPr/>
        </p:nvSpPr>
        <p:spPr bwMode="auto">
          <a:xfrm>
            <a:off x="6972300" y="6551613"/>
            <a:ext cx="19050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F7187FB-E30B-4188-B819-A26399AAA6B4}" type="slidenum">
              <a:rPr lang="hu-HU" b="1" smtClean="0">
                <a:latin typeface="+mj-lt"/>
              </a:rPr>
              <a:pPr>
                <a:defRPr/>
              </a:pPr>
              <a:t>9</a:t>
            </a:fld>
            <a:r>
              <a:rPr lang="hu-HU" b="1" dirty="0" smtClean="0">
                <a:latin typeface="+mj-lt"/>
              </a:rPr>
              <a:t>/47</a:t>
            </a:r>
            <a:endParaRPr lang="hu-HU" b="1" dirty="0">
              <a:latin typeface="+mj-lt"/>
            </a:endParaRPr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Horváth-Papné-Szlávi-Zsakó: Programozási alapismeretek 12. előadás</a:t>
            </a:r>
            <a:endParaRPr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2014.12.01. 7:10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5488</TotalTime>
  <Words>2431</Words>
  <Application>Microsoft Office PowerPoint</Application>
  <PresentationFormat>Diavetítés a képernyőre (4:3 oldalarány)</PresentationFormat>
  <Paragraphs>751</Paragraphs>
  <Slides>47</Slides>
  <Notes>47</Notes>
  <HiddenSlides>0</HiddenSlides>
  <MMClips>0</MMClips>
  <ScaleCrop>false</ScaleCrop>
  <HeadingPairs>
    <vt:vector size="8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47</vt:i4>
      </vt:variant>
      <vt:variant>
        <vt:lpstr>Egyéni diasorok</vt:lpstr>
      </vt:variant>
      <vt:variant>
        <vt:i4>4</vt:i4>
      </vt:variant>
    </vt:vector>
  </HeadingPairs>
  <TitlesOfParts>
    <vt:vector size="54" baseType="lpstr">
      <vt:lpstr>1_Montázs</vt:lpstr>
      <vt:lpstr>2_Montázs</vt:lpstr>
      <vt:lpstr>Equation</vt:lpstr>
      <vt:lpstr>PowerPoint bemutató</vt:lpstr>
      <vt:lpstr>Programozási alapismeretek 12. előadás</vt:lpstr>
      <vt:lpstr>Tapasztalatok a rendezésről</vt:lpstr>
      <vt:lpstr>Keresés rendezett sorozatban</vt:lpstr>
      <vt:lpstr>Keresés rendezett sorozatban</vt:lpstr>
      <vt:lpstr>Keresés rendezett sorozatban</vt:lpstr>
      <vt:lpstr>Keresés rendezett sorozatban</vt:lpstr>
      <vt:lpstr>Keresés rendezett sorozatban</vt:lpstr>
      <vt:lpstr>Keresés rendezett sorozatban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uniója</vt:lpstr>
      <vt:lpstr>Rendezettek összefésülése</vt:lpstr>
      <vt:lpstr>Rendezettek összefésülése</vt:lpstr>
      <vt:lpstr>Rendezettek összefésülése</vt:lpstr>
      <vt:lpstr>Kiválogatás helyben</vt:lpstr>
      <vt:lpstr>Kiválogatás helyben</vt:lpstr>
      <vt:lpstr>Szétválogatás helyben</vt:lpstr>
      <vt:lpstr>Szétválogatás helyben</vt:lpstr>
      <vt:lpstr>Szétválogatás helyben</vt:lpstr>
      <vt:lpstr>Szétválogatás helyben</vt:lpstr>
      <vt:lpstr>Szétválogatás helyben</vt:lpstr>
      <vt:lpstr>Szétválogatás helyben</vt:lpstr>
      <vt:lpstr>Szétválogatás helyben</vt:lpstr>
      <vt:lpstr>Hatékonyságvizsgálat táblázatkezelővel</vt:lpstr>
      <vt:lpstr>Hatékonyságvizsgálat táblázatkezelővel</vt:lpstr>
      <vt:lpstr>Hatékonyságvizsgálat táblázatkezelővel</vt:lpstr>
      <vt:lpstr>Hatékonyságvizsgálat táblázatkezelővel</vt:lpstr>
      <vt:lpstr>Hatékonyságvizsgálat táblázatkezelővel</vt:lpstr>
      <vt:lpstr>Hatékonyságvizsgálat táblázatkezelővel</vt:lpstr>
      <vt:lpstr>Hatékonyságvizsgálat táblázatkezelővel</vt:lpstr>
      <vt:lpstr>PowerPoint bemutató</vt:lpstr>
      <vt:lpstr>RendezettE_def</vt:lpstr>
      <vt:lpstr>HalmazE_Deg</vt:lpstr>
      <vt:lpstr>Permutációk_Def</vt:lpstr>
      <vt:lpstr>HatékonyságVizsgálat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12. előadás</dc:title>
  <dc:creator>Szlávi - Zsakó</dc:creator>
  <cp:lastModifiedBy>Szlávi Péter</cp:lastModifiedBy>
  <cp:revision>537</cp:revision>
  <dcterms:created xsi:type="dcterms:W3CDTF">2005-10-16T14:08:29Z</dcterms:created>
  <dcterms:modified xsi:type="dcterms:W3CDTF">2015-05-09T16:53:26Z</dcterms:modified>
</cp:coreProperties>
</file>