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1" r:id="rId1"/>
    <p:sldMasterId id="2147483823" r:id="rId2"/>
  </p:sldMasterIdLst>
  <p:notesMasterIdLst>
    <p:notesMasterId r:id="rId52"/>
  </p:notesMasterIdLst>
  <p:handoutMasterIdLst>
    <p:handoutMasterId r:id="rId53"/>
  </p:handoutMasterIdLst>
  <p:sldIdLst>
    <p:sldId id="358" r:id="rId3"/>
    <p:sldId id="357" r:id="rId4"/>
    <p:sldId id="302" r:id="rId5"/>
    <p:sldId id="303" r:id="rId6"/>
    <p:sldId id="308" r:id="rId7"/>
    <p:sldId id="314" r:id="rId8"/>
    <p:sldId id="304" r:id="rId9"/>
    <p:sldId id="305" r:id="rId10"/>
    <p:sldId id="306" r:id="rId11"/>
    <p:sldId id="307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1" r:id="rId20"/>
    <p:sldId id="328" r:id="rId21"/>
    <p:sldId id="340" r:id="rId22"/>
    <p:sldId id="342" r:id="rId23"/>
    <p:sldId id="320" r:id="rId24"/>
    <p:sldId id="346" r:id="rId25"/>
    <p:sldId id="348" r:id="rId26"/>
    <p:sldId id="347" r:id="rId27"/>
    <p:sldId id="359" r:id="rId28"/>
    <p:sldId id="360" r:id="rId29"/>
    <p:sldId id="321" r:id="rId30"/>
    <p:sldId id="322" r:id="rId31"/>
    <p:sldId id="362" r:id="rId32"/>
    <p:sldId id="323" r:id="rId33"/>
    <p:sldId id="324" r:id="rId34"/>
    <p:sldId id="325" r:id="rId35"/>
    <p:sldId id="326" r:id="rId36"/>
    <p:sldId id="327" r:id="rId37"/>
    <p:sldId id="331" r:id="rId38"/>
    <p:sldId id="350" r:id="rId39"/>
    <p:sldId id="351" r:id="rId40"/>
    <p:sldId id="361" r:id="rId41"/>
    <p:sldId id="349" r:id="rId42"/>
    <p:sldId id="343" r:id="rId43"/>
    <p:sldId id="344" r:id="rId44"/>
    <p:sldId id="345" r:id="rId45"/>
    <p:sldId id="352" r:id="rId46"/>
    <p:sldId id="353" r:id="rId47"/>
    <p:sldId id="356" r:id="rId48"/>
    <p:sldId id="354" r:id="rId49"/>
    <p:sldId id="355" r:id="rId50"/>
    <p:sldId id="282" r:id="rId51"/>
  </p:sldIdLst>
  <p:sldSz cx="12192000" cy="6858000"/>
  <p:notesSz cx="9926638" cy="6797675"/>
  <p:custShowLst>
    <p:custShow name="Stílusbeállítás" id="0">
      <p:sldLst>
        <p:sld r:id="rId40"/>
      </p:sldLst>
    </p:custShow>
    <p:custShow name="I-ellenőrzéses_példának_is_jó" id="1">
      <p:sldLst>
        <p:sld r:id="rId27"/>
      </p:sldLst>
    </p:custShow>
    <p:custShow name="Konzol_Input_ellenőrzéssel" id="2">
      <p:sldLst>
        <p:sld r:id="rId46"/>
        <p:sld r:id="rId47"/>
        <p:sld r:id="rId48"/>
        <p:sld r:id="rId49"/>
        <p:sld r:id="rId50"/>
      </p:sldLst>
    </p:custShow>
  </p:custShowLst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008228"/>
    <a:srgbClr val="009900"/>
    <a:srgbClr val="008000"/>
    <a:srgbClr val="663300"/>
    <a:srgbClr val="006600"/>
    <a:srgbClr val="969696"/>
    <a:srgbClr val="EAEAE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84919" autoAdjust="0"/>
  </p:normalViewPr>
  <p:slideViewPr>
    <p:cSldViewPr>
      <p:cViewPr varScale="1">
        <p:scale>
          <a:sx n="63" d="100"/>
          <a:sy n="63" d="100"/>
        </p:scale>
        <p:origin x="106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66" d="100"/>
          <a:sy n="66" d="100"/>
        </p:scale>
        <p:origin x="1998" y="54"/>
      </p:cViewPr>
      <p:guideLst>
        <p:guide orient="horz" pos="2141"/>
        <p:guide pos="3127"/>
      </p:guideLst>
    </p:cSldViewPr>
  </p:notes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2027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extLst>
    <p:ext uri="{56416CCD-93CA-4268-BC5B-53C4BB910035}">
      <p15:sldGuideLst xmlns:p15="http://schemas.microsoft.com/office/powerpoint/2012/main">
        <p15:guide id="1" pos="3126" userDrawn="1">
          <p15:clr>
            <a:srgbClr val="F26B43"/>
          </p15:clr>
        </p15:guide>
        <p15:guide id="2" pos="322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0307" cy="2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015" y="0"/>
            <a:ext cx="4300307" cy="2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fld id="{7C628BBE-D257-420B-AF7C-590A95E81713}" type="datetime1">
              <a:rPr lang="hu-HU"/>
              <a:pPr>
                <a:defRPr/>
              </a:pPr>
              <a:t>2015.09.26.</a:t>
            </a:fld>
            <a:endParaRPr lang="hu-HU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97150" y="341313"/>
            <a:ext cx="4830763" cy="271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62380" y="3152609"/>
            <a:ext cx="8306200" cy="340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04171"/>
            <a:ext cx="4300307" cy="19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/>
            </a:lvl1pPr>
          </a:lstStyle>
          <a:p>
            <a:pPr>
              <a:defRPr/>
            </a:pPr>
            <a:r>
              <a:rPr lang="hu-HU"/>
              <a:t>Szlávi-Zsakó: Programozás alapjai 2.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015" y="6653090"/>
            <a:ext cx="4300307" cy="14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fld id="{303EAB00-5F2A-4428-9F39-DE905686618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34297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542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4280" name="Dátum helye 3"/>
          <p:cNvSpPr txBox="1">
            <a:spLocks noGrp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98EA172-5FA4-4954-A78B-ECADA8F45C1E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54281" name="Élőláb helye 4"/>
          <p:cNvSpPr txBox="1">
            <a:spLocks noGrp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54282" name="Dia számának helye 5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ECD763D-2863-4EB0-9027-EAF238BB6440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hu-HU" altLang="hu-HU" sz="1000"/>
          </a:p>
        </p:txBody>
      </p:sp>
    </p:spTree>
    <p:extLst>
      <p:ext uri="{BB962C8B-B14F-4D97-AF65-F5344CB8AC3E}">
        <p14:creationId xmlns:p14="http://schemas.microsoft.com/office/powerpoint/2010/main" val="1569618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FA1CF0F-CD04-467B-835D-EF7147EC2992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63495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63496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03AB694-5F4B-4481-B6E3-88B168690DC5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hu-HU" altLang="hu-HU" sz="1000"/>
          </a:p>
        </p:txBody>
      </p:sp>
      <p:sp>
        <p:nvSpPr>
          <p:cNvPr id="63497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63498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63499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D87F323-FF2C-4AE4-B738-EA179D6114DF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92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2699296-83C6-4518-9EAB-A1238E55EA47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64519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64520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5BE83EA-BF37-4DD6-9BF7-37B4D9138A91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hu-HU" altLang="hu-HU" sz="1000"/>
          </a:p>
        </p:txBody>
      </p:sp>
      <p:sp>
        <p:nvSpPr>
          <p:cNvPr id="64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  <a:ln/>
        </p:spPr>
      </p:sp>
      <p:sp>
        <p:nvSpPr>
          <p:cNvPr id="64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 smtClean="0"/>
              <a:t>A </a:t>
            </a:r>
            <a:r>
              <a:rPr lang="hu-HU" altLang="hu-HU" b="1" dirty="0" smtClean="0"/>
              <a:t>célszerűség</a:t>
            </a:r>
            <a:r>
              <a:rPr lang="hu-HU" altLang="hu-HU" dirty="0" smtClean="0"/>
              <a:t>et megközelíthetjük úgy, hogy kijelentjük: „</a:t>
            </a:r>
            <a:r>
              <a:rPr lang="hu-HU" altLang="hu-HU" b="1" dirty="0" smtClean="0"/>
              <a:t>a programozás egy »</a:t>
            </a:r>
            <a:r>
              <a:rPr lang="hu-HU" altLang="hu-HU" b="1" i="1" dirty="0" smtClean="0"/>
              <a:t>társas</a:t>
            </a:r>
            <a:r>
              <a:rPr lang="hu-HU" altLang="hu-HU" b="1" dirty="0" smtClean="0"/>
              <a:t>játék«</a:t>
            </a:r>
            <a:r>
              <a:rPr lang="hu-HU" altLang="hu-HU" dirty="0" smtClean="0"/>
              <a:t>”. Azaz a játékosoknak ismerniük kell legalább a részek (most: programegységek) feladatát, lényegét és „gazdáját”. (Tovább)fejlesztői esetben a megoldás ötleteit, a fejlesztés stádiumát.</a:t>
            </a:r>
          </a:p>
        </p:txBody>
      </p:sp>
    </p:spTree>
    <p:extLst>
      <p:ext uri="{BB962C8B-B14F-4D97-AF65-F5344CB8AC3E}">
        <p14:creationId xmlns:p14="http://schemas.microsoft.com/office/powerpoint/2010/main" val="4157482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2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ECDD577-7D0D-4657-BD84-CC1A8DF3A317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65543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65544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0356246-F9DA-4FAA-B42D-721D2E8E3F8D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hu-HU" altLang="hu-HU" sz="1000"/>
          </a:p>
        </p:txBody>
      </p:sp>
      <p:sp>
        <p:nvSpPr>
          <p:cNvPr id="65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  <a:ln/>
        </p:spPr>
      </p:sp>
      <p:sp>
        <p:nvSpPr>
          <p:cNvPr id="65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3956392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DE881F8-EA10-4D2F-96C4-CE0D3D940C37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66567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66568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A7304A8-C6EA-4940-855F-8688643BB98A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hu-HU" altLang="hu-HU" sz="1000"/>
          </a:p>
        </p:txBody>
      </p:sp>
      <p:sp>
        <p:nvSpPr>
          <p:cNvPr id="66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  <a:ln/>
        </p:spPr>
      </p:sp>
      <p:sp>
        <p:nvSpPr>
          <p:cNvPr id="665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347192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486E904-EDB7-425B-973F-7B5A5062C4A5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67591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67592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904FF93-F589-4C02-A8B5-07CB4D8DC891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hu-HU" altLang="hu-HU" sz="1000"/>
          </a:p>
        </p:txBody>
      </p:sp>
      <p:sp>
        <p:nvSpPr>
          <p:cNvPr id="675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  <a:ln/>
        </p:spPr>
      </p:sp>
      <p:sp>
        <p:nvSpPr>
          <p:cNvPr id="675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98938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AE28A0D-320B-4C7C-81CA-8D94ACB6560E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68615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68616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25EF2DA-9C73-4A33-80F7-BDF78960FA9F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hu-HU" altLang="hu-HU" sz="1000"/>
          </a:p>
        </p:txBody>
      </p:sp>
      <p:sp>
        <p:nvSpPr>
          <p:cNvPr id="68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  <a:ln/>
        </p:spPr>
      </p:sp>
      <p:sp>
        <p:nvSpPr>
          <p:cNvPr id="68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mtClean="0"/>
              <a:t>Mint látható a Code::Blocks „munkakönyvtárába” lesz található a sablon…</a:t>
            </a:r>
          </a:p>
          <a:p>
            <a:r>
              <a:rPr lang="hu-HU" altLang="hu-HU" smtClean="0"/>
              <a:t>… és ami következik belőle: </a:t>
            </a:r>
          </a:p>
          <a:p>
            <a:r>
              <a:rPr lang="hu-HU" altLang="hu-HU" b="1" smtClean="0"/>
              <a:t>az egyedi gépen marad, „távolról” (a hálózatba kapcsolt másik gépről) nem látszik</a:t>
            </a:r>
          </a:p>
        </p:txBody>
      </p:sp>
    </p:spTree>
    <p:extLst>
      <p:ext uri="{BB962C8B-B14F-4D97-AF65-F5344CB8AC3E}">
        <p14:creationId xmlns:p14="http://schemas.microsoft.com/office/powerpoint/2010/main" val="1351819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19DC6AA-D942-4A82-877E-599C0C63644A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69639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69640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CC21D0E-85E1-4A28-A5F8-F0E6E8D4D216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hu-HU" altLang="hu-HU" sz="1000"/>
          </a:p>
        </p:txBody>
      </p:sp>
      <p:sp>
        <p:nvSpPr>
          <p:cNvPr id="696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  <a:ln/>
        </p:spPr>
      </p:sp>
      <p:sp>
        <p:nvSpPr>
          <p:cNvPr id="696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mtClean="0"/>
              <a:t>„Ha rövid az eszed, legyen noteszed” – avagy hogyan támogatja a Code::Blocks az időben elhúzódó (esetleg többszerzős) programfejlesztést?</a:t>
            </a:r>
          </a:p>
        </p:txBody>
      </p:sp>
    </p:spTree>
    <p:extLst>
      <p:ext uri="{BB962C8B-B14F-4D97-AF65-F5344CB8AC3E}">
        <p14:creationId xmlns:p14="http://schemas.microsoft.com/office/powerpoint/2010/main" val="2081245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5313585-0D93-4ECA-AAB9-2D8CCBAFD226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70663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70664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6C5CDDE-31BD-4A34-8B6E-074747F55E97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hu-HU" altLang="hu-HU" sz="1000"/>
          </a:p>
        </p:txBody>
      </p:sp>
      <p:sp>
        <p:nvSpPr>
          <p:cNvPr id="706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  <a:ln/>
        </p:spPr>
      </p:sp>
      <p:sp>
        <p:nvSpPr>
          <p:cNvPr id="706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mtClean="0"/>
              <a:t>A kulcs-szavakat vastagon szedjük.</a:t>
            </a:r>
          </a:p>
          <a:p>
            <a:r>
              <a:rPr lang="hu-HU" altLang="hu-HU" smtClean="0"/>
              <a:t>„Logikus” következtetés: a </a:t>
            </a:r>
            <a:r>
              <a:rPr lang="hu-HU" altLang="hu-HU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altLang="hu-HU" smtClean="0"/>
              <a:t> nagyobb pontosságot lehetővé tevő valós típus, mint a </a:t>
            </a:r>
            <a:r>
              <a:rPr lang="hu-HU" altLang="hu-HU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hu-HU" altLang="hu-HU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364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6FA13AC-5A7C-4FF8-BCA5-BCB85491618E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71687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71688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F8F8558-DB42-409B-8F37-08069B43B972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hu-HU" altLang="hu-HU" sz="1000"/>
          </a:p>
        </p:txBody>
      </p:sp>
      <p:sp>
        <p:nvSpPr>
          <p:cNvPr id="71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  <a:ln/>
        </p:spPr>
      </p:sp>
      <p:sp>
        <p:nvSpPr>
          <p:cNvPr id="71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mtClean="0"/>
              <a:t>A kulcs-szavakat vastagon szedjük.</a:t>
            </a:r>
          </a:p>
        </p:txBody>
      </p:sp>
    </p:spTree>
    <p:extLst>
      <p:ext uri="{BB962C8B-B14F-4D97-AF65-F5344CB8AC3E}">
        <p14:creationId xmlns:p14="http://schemas.microsoft.com/office/powerpoint/2010/main" val="3180324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0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7754C55-5C3A-4B6E-AF77-6F3C78C2E449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72711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72712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3683346-C11F-4309-B3C4-21D637935B03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hu-HU" altLang="hu-HU" sz="1000"/>
          </a:p>
        </p:txBody>
      </p:sp>
      <p:sp>
        <p:nvSpPr>
          <p:cNvPr id="72713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72714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72715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77DABFB-6E8F-4819-A702-E9FAC3538221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9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9E89927-7595-4E15-880B-3BD5205B8E44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55303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55304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9811DEB-3C01-49CA-AF46-C8F21BFF082B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hu-HU" altLang="hu-HU" sz="1000"/>
          </a:p>
        </p:txBody>
      </p:sp>
      <p:sp>
        <p:nvSpPr>
          <p:cNvPr id="553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553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1894624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42AB9CD-559E-4C27-B915-9ABB9B3A8F1F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73735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73736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2D6D112-8A8D-45DB-B059-3814BB0866E2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hu-HU" altLang="hu-HU" sz="1000"/>
          </a:p>
        </p:txBody>
      </p:sp>
      <p:sp>
        <p:nvSpPr>
          <p:cNvPr id="73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  <a:ln/>
        </p:spPr>
      </p:sp>
      <p:sp>
        <p:nvSpPr>
          <p:cNvPr id="73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mtClean="0"/>
              <a:t>A kulcs-szavakat vastagon szedem.</a:t>
            </a:r>
          </a:p>
        </p:txBody>
      </p:sp>
    </p:spTree>
    <p:extLst>
      <p:ext uri="{BB962C8B-B14F-4D97-AF65-F5344CB8AC3E}">
        <p14:creationId xmlns:p14="http://schemas.microsoft.com/office/powerpoint/2010/main" val="2493740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2180927-6737-4F97-A41B-7366FE17EA92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74759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74760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459A67E-F7FA-4E00-9181-930D403D7E39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hu-HU" altLang="hu-HU" sz="1000"/>
          </a:p>
        </p:txBody>
      </p:sp>
      <p:sp>
        <p:nvSpPr>
          <p:cNvPr id="747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  <a:ln/>
        </p:spPr>
      </p:sp>
      <p:sp>
        <p:nvSpPr>
          <p:cNvPr id="747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 smtClean="0"/>
              <a:t>Ad #</a:t>
            </a:r>
            <a:r>
              <a:rPr lang="hu-HU" altLang="hu-HU" dirty="0" err="1" smtClean="0"/>
              <a:t>include</a:t>
            </a:r>
            <a:r>
              <a:rPr lang="hu-HU" altLang="hu-HU" dirty="0" smtClean="0"/>
              <a:t>:</a:t>
            </a:r>
          </a:p>
          <a:p>
            <a:pPr lvl="1"/>
            <a:r>
              <a:rPr lang="hu-HU" altLang="hu-HU" dirty="0" smtClean="0"/>
              <a:t>A </a:t>
            </a:r>
            <a:r>
              <a:rPr lang="hu-HU" altLang="hu-HU" dirty="0" err="1" smtClean="0"/>
              <a:t>header-fájlok</a:t>
            </a:r>
            <a:r>
              <a:rPr lang="hu-HU" altLang="hu-HU" dirty="0" smtClean="0"/>
              <a:t> konstansokat és a függvények, eljárások </a:t>
            </a:r>
            <a:r>
              <a:rPr lang="hu-HU" altLang="hu-HU" b="1" dirty="0" smtClean="0"/>
              <a:t>fejsor</a:t>
            </a:r>
            <a:r>
              <a:rPr lang="hu-HU" altLang="hu-HU" dirty="0" smtClean="0"/>
              <a:t>ait tartalmazzák. A standard függvények forráskódja nem áll rendelkezésünkre, azt nem mellékelték a fordítóprogramhoz. Ezek kódja .</a:t>
            </a:r>
            <a:r>
              <a:rPr lang="hu-HU" altLang="hu-HU" dirty="0" err="1" smtClean="0"/>
              <a:t>lib</a:t>
            </a:r>
            <a:r>
              <a:rPr lang="hu-HU" altLang="hu-HU" dirty="0" smtClean="0"/>
              <a:t> fájlokban található, melyet a </a:t>
            </a:r>
            <a:r>
              <a:rPr lang="hu-HU" altLang="hu-HU" dirty="0" err="1" smtClean="0"/>
              <a:t>linker</a:t>
            </a:r>
            <a:r>
              <a:rPr lang="hu-HU" altLang="hu-HU" dirty="0" smtClean="0"/>
              <a:t> szerkeszti a programhoz (de csak azokat, melyeket használunk is).</a:t>
            </a:r>
          </a:p>
          <a:p>
            <a:r>
              <a:rPr lang="hu-HU" altLang="hu-HU" dirty="0" smtClean="0"/>
              <a:t>Ad Névtér:</a:t>
            </a:r>
          </a:p>
          <a:p>
            <a:pPr lvl="1"/>
            <a:r>
              <a:rPr lang="hu-HU" altLang="hu-HU" dirty="0" smtClean="0"/>
              <a:t>Név-deklarációkat és </a:t>
            </a:r>
            <a:r>
              <a:rPr lang="hu-HU" altLang="hu-HU" dirty="0" err="1" smtClean="0"/>
              <a:t>-definíciókat</a:t>
            </a:r>
            <a:r>
              <a:rPr lang="hu-HU" altLang="hu-HU" dirty="0" smtClean="0"/>
              <a:t> csoportosítani lehet az ún. </a:t>
            </a:r>
            <a:r>
              <a:rPr lang="hu-HU" altLang="hu-HU" b="1" dirty="0" smtClean="0"/>
              <a:t>névter</a:t>
            </a:r>
            <a:r>
              <a:rPr lang="hu-HU" altLang="hu-HU" dirty="0" smtClean="0"/>
              <a:t>ekben. Mi az </a:t>
            </a:r>
            <a:r>
              <a:rPr lang="hu-HU" altLang="hu-HU" b="1" dirty="0" err="1" smtClean="0"/>
              <a:t>std</a:t>
            </a:r>
            <a:r>
              <a:rPr lang="hu-HU" altLang="hu-HU" dirty="0" err="1" smtClean="0"/>
              <a:t>-ben</a:t>
            </a:r>
            <a:r>
              <a:rPr lang="hu-HU" altLang="hu-HU" dirty="0" smtClean="0"/>
              <a:t> összeszedetteket használjuk, arra építünk. Próbálja ki elhagyni a </a:t>
            </a:r>
            <a:r>
              <a:rPr lang="hu-HU" altLang="hu-HU" dirty="0" err="1" smtClean="0"/>
              <a:t>using</a:t>
            </a:r>
            <a:r>
              <a:rPr lang="hu-HU" altLang="hu-HU" dirty="0" smtClean="0"/>
              <a:t> sort, és a hibát javítani.</a:t>
            </a:r>
          </a:p>
          <a:p>
            <a:pPr lvl="1"/>
            <a:r>
              <a:rPr lang="hu-HU" altLang="hu-HU" dirty="0" smtClean="0"/>
              <a:t>L. </a:t>
            </a:r>
            <a:r>
              <a:rPr lang="hu-HU" altLang="hu-HU" dirty="0" err="1" smtClean="0"/>
              <a:t>ansi</a:t>
            </a:r>
            <a:r>
              <a:rPr lang="hu-HU" altLang="hu-HU" dirty="0" smtClean="0"/>
              <a:t>_</a:t>
            </a:r>
            <a:r>
              <a:rPr lang="hu-HU" altLang="hu-HU" dirty="0" err="1" smtClean="0"/>
              <a:t>cpp.pdf</a:t>
            </a:r>
            <a:r>
              <a:rPr lang="hu-HU" altLang="hu-HU" dirty="0" smtClean="0"/>
              <a:t> / 93. o.</a:t>
            </a:r>
          </a:p>
        </p:txBody>
      </p:sp>
    </p:spTree>
    <p:extLst>
      <p:ext uri="{BB962C8B-B14F-4D97-AF65-F5344CB8AC3E}">
        <p14:creationId xmlns:p14="http://schemas.microsoft.com/office/powerpoint/2010/main" val="979148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2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5CCE632-E4C6-49E8-B3D9-1C2D3E2986EC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75783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75784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BADD4DD-D3A6-466D-9FA5-6FA602C36792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hu-HU" altLang="hu-HU" sz="1000"/>
          </a:p>
        </p:txBody>
      </p:sp>
      <p:sp>
        <p:nvSpPr>
          <p:cNvPr id="75785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75786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 smtClean="0"/>
          </a:p>
        </p:txBody>
      </p:sp>
      <p:sp>
        <p:nvSpPr>
          <p:cNvPr id="75787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273D2AE-EF42-4738-9F1B-764ADC2E284D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51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0605A5-A145-4EDC-9730-6648A9C56A13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76807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76808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0B77E25-2931-4453-BDC4-C13BDD861F90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hu-HU" altLang="hu-HU" sz="1000"/>
          </a:p>
        </p:txBody>
      </p:sp>
      <p:sp>
        <p:nvSpPr>
          <p:cNvPr id="76809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76810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76811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1B72960-D0B9-4120-B7E2-E52AC030900F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516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742280E-0CBE-4E25-9199-5E435728C46D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77831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77832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FFE2AD-9119-4CB4-A0B9-485D79090F31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hu-HU" altLang="hu-HU" sz="1000"/>
          </a:p>
        </p:txBody>
      </p:sp>
      <p:sp>
        <p:nvSpPr>
          <p:cNvPr id="77833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77834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77835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EB8DD11-809B-4043-9C01-3810311C87CE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96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6E667BE-2AF2-4225-80E4-B36857ED6A85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78855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78856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10CD0ED-F9B0-4A11-B612-6E31522F6282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hu-HU" altLang="hu-HU" sz="1000"/>
          </a:p>
        </p:txBody>
      </p:sp>
      <p:sp>
        <p:nvSpPr>
          <p:cNvPr id="78857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78858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78859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92AA9E9-74C6-457F-8166-8E099C98F74D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24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103C522-B68F-4CEF-9EA1-5A95DCCCEF1C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79879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79880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5ED2276-6456-46BB-90A7-8B0E69E0C291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hu-HU" altLang="hu-HU" sz="1000"/>
          </a:p>
        </p:txBody>
      </p:sp>
      <p:sp>
        <p:nvSpPr>
          <p:cNvPr id="79881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7988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mtClean="0"/>
              <a:t>A hibakeresés nyomkövető rendszer nélküli megvalósítása: saját programállapot jelző kiírások.</a:t>
            </a:r>
          </a:p>
          <a:p>
            <a:r>
              <a:rPr lang="hu-HU" altLang="hu-HU" smtClean="0"/>
              <a:t>Célszerű ezeket (a későbbi elhagyásra gondolva) jól elkülönítve elhelyezni a forrásban.</a:t>
            </a:r>
          </a:p>
          <a:p>
            <a:r>
              <a:rPr lang="hu-HU" altLang="hu-HU" smtClean="0"/>
              <a:t>Ezt kiválóan támogatja a </a:t>
            </a:r>
            <a:r>
              <a:rPr lang="hu-HU" altLang="hu-HU" b="1" smtClean="0"/>
              <a:t>feltételes fordítás </a:t>
            </a:r>
            <a:r>
              <a:rPr lang="hu-HU" altLang="hu-HU" smtClean="0"/>
              <a:t>lehetősége.</a:t>
            </a:r>
          </a:p>
          <a:p>
            <a:endParaRPr lang="hu-HU" altLang="hu-HU" smtClean="0"/>
          </a:p>
          <a:p>
            <a:r>
              <a:rPr lang="hu-HU" altLang="hu-HU" smtClean="0"/>
              <a:t>Mellesleg vegye észre a változóinak a deklaráció utáni, explicit kezdőérték adás nélküli értékeit!</a:t>
            </a:r>
          </a:p>
        </p:txBody>
      </p:sp>
      <p:sp>
        <p:nvSpPr>
          <p:cNvPr id="79883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F73065E-89F7-4E28-A444-6029CD18500B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138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7926ECF-F973-4C72-9C79-5FE634E31CE3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80903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0904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0539121-0DD0-49C5-B30E-1F40AAF91CB9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hu-HU" altLang="hu-HU" sz="1000"/>
          </a:p>
        </p:txBody>
      </p:sp>
      <p:sp>
        <p:nvSpPr>
          <p:cNvPr id="80905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80906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80907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3544E67-69E8-4220-B99F-64CFDCA0D189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36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9384C10-3BE5-4BB6-87E4-20826B7D15CD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81927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1928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3146E5E-3E0C-4C05-AEDA-74CF11833381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hu-HU" altLang="hu-HU" sz="1000"/>
          </a:p>
        </p:txBody>
      </p:sp>
      <p:sp>
        <p:nvSpPr>
          <p:cNvPr id="81929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81930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81931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E578CEF-7B81-409F-AFA4-399668FA0757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115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0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F244F8C-A254-47B4-B553-2531C121C05F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82951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2952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CB4BE73-7C72-48BF-B02D-699CDE70DAF6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hu-HU" altLang="hu-HU" sz="1000"/>
          </a:p>
        </p:txBody>
      </p:sp>
      <p:sp>
        <p:nvSpPr>
          <p:cNvPr id="82953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82954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hu-HU" altLang="hu-HU" dirty="0" smtClean="0">
              <a:sym typeface="Symbol" pitchFamily="18" charset="2"/>
            </a:endParaRPr>
          </a:p>
        </p:txBody>
      </p:sp>
      <p:sp>
        <p:nvSpPr>
          <p:cNvPr id="82955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BBBB2BF-EB70-4AA2-A305-B14BD88FEF59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5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5CC9A9-C2D7-485A-B1CD-19671F50498D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56327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56328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430E5A6-47EE-4EE3-BEE4-768734E3330F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hu-HU" altLang="hu-HU" sz="1000"/>
          </a:p>
        </p:txBody>
      </p:sp>
      <p:sp>
        <p:nvSpPr>
          <p:cNvPr id="56329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56330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6331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8E6FE0F-FBDD-4E21-A2BF-A52C26AB2B62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10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0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F244F8C-A254-47B4-B553-2531C121C05F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82951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2952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CB4BE73-7C72-48BF-B02D-699CDE70DAF6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hu-HU" altLang="hu-HU" sz="1000"/>
          </a:p>
        </p:txBody>
      </p:sp>
      <p:sp>
        <p:nvSpPr>
          <p:cNvPr id="82953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82954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 smtClean="0"/>
              <a:t>Vegye észre, hogy az </a:t>
            </a:r>
            <a:r>
              <a:rPr lang="hu-HU" altLang="hu-HU" b="1" dirty="0" smtClean="0">
                <a:sym typeface="Symbol" pitchFamily="18" charset="2"/>
              </a:rPr>
              <a:t>(x=”+” vagy y=”+”) </a:t>
            </a:r>
            <a:r>
              <a:rPr lang="hu-HU" altLang="hu-HU" dirty="0" smtClean="0">
                <a:sym typeface="Symbol" pitchFamily="18" charset="2"/>
              </a:rPr>
              <a:t>és az </a:t>
            </a:r>
            <a:r>
              <a:rPr lang="hu-HU" altLang="hu-HU" b="1" dirty="0" smtClean="0">
                <a:sym typeface="Symbol" pitchFamily="18" charset="2"/>
              </a:rPr>
              <a:t>(x=”–” és y=”–”)</a:t>
            </a:r>
            <a:r>
              <a:rPr lang="hu-HU" altLang="hu-HU" dirty="0" smtClean="0">
                <a:sym typeface="Symbol" pitchFamily="18" charset="2"/>
              </a:rPr>
              <a:t> kifejezések együtt minden lehetőséget leírnak. Ezért írhatnánk az utófeltételt így is:</a:t>
            </a:r>
          </a:p>
          <a:p>
            <a:pPr lvl="1"/>
            <a:r>
              <a:rPr lang="hu-HU" altLang="hu-HU" b="1" dirty="0" smtClean="0">
                <a:sym typeface="Symbol" pitchFamily="18" charset="2"/>
              </a:rPr>
              <a:t>x=”+” vagy y=”+”</a:t>
            </a:r>
            <a:r>
              <a:rPr lang="hu-HU" altLang="hu-HU" dirty="0" smtClean="0">
                <a:sym typeface="Symbol" pitchFamily="18" charset="2"/>
              </a:rPr>
              <a:t> → </a:t>
            </a:r>
            <a:r>
              <a:rPr lang="hu-HU" altLang="hu-HU" b="1" dirty="0" smtClean="0">
                <a:sym typeface="Symbol" pitchFamily="18" charset="2"/>
              </a:rPr>
              <a:t>v=”</a:t>
            </a:r>
            <a:r>
              <a:rPr lang="hu-HU" altLang="hu-HU" b="1" dirty="0" err="1" smtClean="0">
                <a:sym typeface="Symbol" pitchFamily="18" charset="2"/>
              </a:rPr>
              <a:t>Rh</a:t>
            </a:r>
            <a:r>
              <a:rPr lang="hu-HU" altLang="hu-HU" b="1" dirty="0" smtClean="0">
                <a:sym typeface="Symbol" pitchFamily="18" charset="2"/>
              </a:rPr>
              <a:t>+” és</a:t>
            </a:r>
          </a:p>
          <a:p>
            <a:pPr lvl="1"/>
            <a:r>
              <a:rPr lang="hu-HU" altLang="hu-HU" b="1" dirty="0" smtClean="0">
                <a:sym typeface="Symbol" pitchFamily="18" charset="2"/>
              </a:rPr>
              <a:t>x”+” és y”+”</a:t>
            </a:r>
            <a:r>
              <a:rPr lang="hu-HU" altLang="hu-HU" dirty="0" smtClean="0">
                <a:sym typeface="Symbol" pitchFamily="18" charset="2"/>
              </a:rPr>
              <a:t> → </a:t>
            </a:r>
            <a:r>
              <a:rPr lang="hu-HU" altLang="hu-HU" b="1" dirty="0" smtClean="0">
                <a:sym typeface="Symbol" pitchFamily="18" charset="2"/>
              </a:rPr>
              <a:t>v=”</a:t>
            </a:r>
            <a:r>
              <a:rPr lang="hu-HU" altLang="hu-HU" b="1" dirty="0" err="1" smtClean="0">
                <a:sym typeface="Symbol" pitchFamily="18" charset="2"/>
              </a:rPr>
              <a:t>Rh-</a:t>
            </a:r>
            <a:r>
              <a:rPr lang="hu-HU" altLang="hu-HU" b="1" dirty="0" smtClean="0">
                <a:sym typeface="Symbol" pitchFamily="18" charset="2"/>
              </a:rPr>
              <a:t>”</a:t>
            </a:r>
            <a:endParaRPr lang="hu-HU" altLang="hu-HU" dirty="0" smtClean="0">
              <a:sym typeface="Symbol" pitchFamily="18" charset="2"/>
            </a:endParaRPr>
          </a:p>
          <a:p>
            <a:r>
              <a:rPr lang="hu-HU" altLang="hu-HU" dirty="0" smtClean="0">
                <a:sym typeface="Symbol" pitchFamily="18" charset="2"/>
              </a:rPr>
              <a:t>Amiből már ránézésre</a:t>
            </a:r>
            <a:r>
              <a:rPr lang="hu-HU" altLang="hu-HU" baseline="0" dirty="0" smtClean="0">
                <a:sym typeface="Symbol" pitchFamily="18" charset="2"/>
              </a:rPr>
              <a:t> is </a:t>
            </a:r>
            <a:r>
              <a:rPr lang="hu-HU" altLang="hu-HU" dirty="0" smtClean="0">
                <a:sym typeface="Symbol" pitchFamily="18" charset="2"/>
              </a:rPr>
              <a:t>nyilvánvaló, hogy algoritmizálható a fenti kétirányú elágazással.</a:t>
            </a:r>
          </a:p>
          <a:p>
            <a:r>
              <a:rPr lang="hu-HU" altLang="hu-HU" dirty="0" smtClean="0">
                <a:sym typeface="Symbol" pitchFamily="18" charset="2"/>
              </a:rPr>
              <a:t>Hogy matematikai értelemben is ekvivalensek az utófeltételek, lássa be az alábbi állítást:</a:t>
            </a:r>
          </a:p>
          <a:p>
            <a:pPr lvl="1"/>
            <a:r>
              <a:rPr lang="hu-HU" altLang="hu-HU" dirty="0" smtClean="0">
                <a:sym typeface="Symbol" pitchFamily="18" charset="2"/>
              </a:rPr>
              <a:t>(AB)(AC)  (AB)(AC) </a:t>
            </a:r>
          </a:p>
          <a:p>
            <a:r>
              <a:rPr lang="hu-HU" altLang="hu-HU" dirty="0" smtClean="0">
                <a:sym typeface="Symbol" pitchFamily="18" charset="2"/>
              </a:rPr>
              <a:t>Ehhez először is azt kell tudni, h. XY  X(</a:t>
            </a:r>
            <a:r>
              <a:rPr lang="hu-HU" altLang="hu-HU" dirty="0" err="1" smtClean="0">
                <a:sym typeface="Symbol" pitchFamily="18" charset="2"/>
              </a:rPr>
              <a:t>X</a:t>
            </a:r>
            <a:r>
              <a:rPr lang="hu-HU" altLang="hu-HU" dirty="0" smtClean="0">
                <a:sym typeface="Symbol" pitchFamily="18" charset="2"/>
              </a:rPr>
              <a:t>Y). </a:t>
            </a:r>
          </a:p>
          <a:p>
            <a:pPr lvl="1"/>
            <a:endParaRPr lang="hu-HU" altLang="hu-HU" dirty="0" smtClean="0">
              <a:sym typeface="Symbol" pitchFamily="18" charset="2"/>
            </a:endParaRPr>
          </a:p>
        </p:txBody>
      </p:sp>
      <p:sp>
        <p:nvSpPr>
          <p:cNvPr id="82955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BBBB2BF-EB70-4AA2-A305-B14BD88FEF59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6461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4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5058BE0-A055-4FA5-8462-BF67D982FF11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83975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3976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04F1A55-BA81-419E-B87D-8DD5E508EA84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hu-HU" altLang="hu-HU" sz="1000"/>
          </a:p>
        </p:txBody>
      </p:sp>
      <p:sp>
        <p:nvSpPr>
          <p:cNvPr id="83977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83978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83979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7B50CBD-4EA7-4070-91B6-702E28614C15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723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D8CB524-219E-405C-A10E-2A4E5F45FA06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84999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5000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FE535B8-4285-4568-B705-D2BDC8DD5C80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hu-HU" altLang="hu-HU" sz="1000"/>
          </a:p>
        </p:txBody>
      </p:sp>
      <p:sp>
        <p:nvSpPr>
          <p:cNvPr id="85001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8500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 smtClean="0"/>
              <a:t>Az utófeltétel összeállítása animációval… a színek a szereplők (bemenet/kimenet) összetartozására, illetve a kapcsolat módjára („és” logikai művelet) utalnak.</a:t>
            </a:r>
          </a:p>
        </p:txBody>
      </p:sp>
      <p:sp>
        <p:nvSpPr>
          <p:cNvPr id="85003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9835688-A068-42D4-A502-B9871DD728B4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302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C4BA03D-44F9-4DD1-9594-DD2ACAA20F6C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86023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6024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CE1F2EA-91A5-463C-AE90-623FCCDDD249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hu-HU" altLang="hu-HU" sz="1000"/>
          </a:p>
        </p:txBody>
      </p:sp>
      <p:sp>
        <p:nvSpPr>
          <p:cNvPr id="86025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86026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 smtClean="0"/>
              <a:t>Az algoritmus tükrözi az algoritmus „olvasásának” sorrendjét, felhasználva a </a:t>
            </a:r>
            <a:r>
              <a:rPr lang="hu-HU" altLang="hu-HU" b="1" dirty="0" smtClean="0"/>
              <a:t>kétirányú elágazás</a:t>
            </a:r>
            <a:r>
              <a:rPr lang="hu-HU" altLang="hu-HU" dirty="0" smtClean="0"/>
              <a:t> utasítás-szerkezetet.</a:t>
            </a:r>
          </a:p>
          <a:p>
            <a:r>
              <a:rPr lang="hu-HU" altLang="hu-HU" dirty="0" smtClean="0"/>
              <a:t>A végrehajtáskor szerencsés esetben egyetlen feltételt kell megvizsgálni, legszerencsétlenebb esetben 3-at.</a:t>
            </a:r>
          </a:p>
        </p:txBody>
      </p:sp>
      <p:sp>
        <p:nvSpPr>
          <p:cNvPr id="86027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33AA44C-6034-44B7-824D-5F81A19A7CC8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206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9B0C552-E9CB-4DB6-B8BA-2E7807DE2594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87047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7048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2CCB4CB-C249-495E-98C7-9BBA266DF6E6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hu-HU" altLang="hu-HU" sz="1000"/>
          </a:p>
        </p:txBody>
      </p:sp>
      <p:sp>
        <p:nvSpPr>
          <p:cNvPr id="87049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87050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 smtClean="0"/>
              <a:t>Az utófeltételben szereplő „vagy” logikai műveletek operandusainak </a:t>
            </a:r>
            <a:r>
              <a:rPr lang="hu-HU" altLang="hu-HU" b="1" dirty="0" smtClean="0"/>
              <a:t>egyenrangú</a:t>
            </a:r>
            <a:r>
              <a:rPr lang="hu-HU" altLang="hu-HU" dirty="0" smtClean="0"/>
              <a:t> voltát hangsúlyozó algoritmus a </a:t>
            </a:r>
            <a:r>
              <a:rPr lang="hu-HU" altLang="hu-HU" b="1" dirty="0" smtClean="0"/>
              <a:t>sokirányú elágazás</a:t>
            </a:r>
            <a:r>
              <a:rPr lang="hu-HU" altLang="hu-HU" dirty="0" smtClean="0"/>
              <a:t>ra épít: </a:t>
            </a:r>
            <a:r>
              <a:rPr lang="hu-HU" altLang="hu-HU" b="1" dirty="0" smtClean="0"/>
              <a:t>explicite</a:t>
            </a:r>
            <a:r>
              <a:rPr lang="hu-HU" altLang="hu-HU" dirty="0" smtClean="0"/>
              <a:t> nem rögzíti a feltétel kiértékelés sorrendjét.</a:t>
            </a:r>
          </a:p>
          <a:p>
            <a:r>
              <a:rPr lang="hu-HU" altLang="hu-HU" dirty="0" smtClean="0"/>
              <a:t>A végrehajtáskor szerencsés esetben egyetlen feltételt kell megvizsgálni, legszerencsétlenebb esetben 4-et.</a:t>
            </a:r>
          </a:p>
          <a:p>
            <a:endParaRPr lang="hu-HU" altLang="hu-HU" dirty="0" smtClean="0"/>
          </a:p>
        </p:txBody>
      </p:sp>
      <p:sp>
        <p:nvSpPr>
          <p:cNvPr id="87051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FC67104-8BCF-4950-829E-29917338F533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539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9D874E5-2029-4651-8EE4-38DCCAC277E3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88071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8072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414A436-D8B9-4EEB-8E66-E1803BDB6B5B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hu-HU" altLang="hu-HU" sz="1000"/>
          </a:p>
        </p:txBody>
      </p:sp>
      <p:sp>
        <p:nvSpPr>
          <p:cNvPr id="88073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88074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 smtClean="0"/>
              <a:t>… és egy „gondolkodva”, </a:t>
            </a:r>
            <a:r>
              <a:rPr lang="hu-HU" altLang="hu-HU" b="1" dirty="0" smtClean="0"/>
              <a:t>segédváltozók</a:t>
            </a:r>
            <a:r>
              <a:rPr lang="hu-HU" altLang="hu-HU" dirty="0" smtClean="0"/>
              <a:t>kal „optimalizált” (?) algoritmikus megfogalmazás.</a:t>
            </a:r>
          </a:p>
          <a:p>
            <a:r>
              <a:rPr lang="hu-HU" altLang="hu-HU" dirty="0" smtClean="0"/>
              <a:t>A végrehajtáskor mindig 2 feltételvizsgálatot kell végezni. (Persze a segédváltozók értékadásához is 2 logikai kifejezést ki kell értékelni, azaz végül is ez 4 logikai kifejezés kiértékelését jelenti!)</a:t>
            </a:r>
          </a:p>
          <a:p>
            <a:endParaRPr lang="hu-HU" altLang="hu-HU" dirty="0" smtClean="0"/>
          </a:p>
        </p:txBody>
      </p:sp>
      <p:sp>
        <p:nvSpPr>
          <p:cNvPr id="88075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22C4A70-259B-4CC8-9154-086A192AC04F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320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AB90662-EDFA-47F3-A72C-33C3AAB212FD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89095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9096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B126225-6E95-4278-857D-B05EF73548B7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hu-HU" altLang="hu-HU" sz="1000"/>
          </a:p>
        </p:txBody>
      </p:sp>
      <p:sp>
        <p:nvSpPr>
          <p:cNvPr id="89097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89098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mtClean="0"/>
              <a:t>A két elágazásfajta kétféle (ANSI/K&amp;R) kódolási konvenciót is bemutat.</a:t>
            </a:r>
          </a:p>
        </p:txBody>
      </p:sp>
      <p:sp>
        <p:nvSpPr>
          <p:cNvPr id="89099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52E896C-40FA-46DC-B32D-E87813A6AC53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575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8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85AC7F2-60F8-4D64-9511-66F857D11387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90119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90120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7667C2C-B0E1-4D28-B765-14A674F2B9FC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hu-HU" altLang="hu-HU" sz="1000"/>
          </a:p>
        </p:txBody>
      </p:sp>
      <p:sp>
        <p:nvSpPr>
          <p:cNvPr id="90121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9012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mtClean="0"/>
              <a:t>A két elágazásfajta kétféle (ANSI/K&amp;R) kódolási konvenciót is bemutat.</a:t>
            </a:r>
          </a:p>
          <a:p>
            <a:endParaRPr lang="hu-HU" altLang="hu-HU" smtClean="0"/>
          </a:p>
          <a:p>
            <a:r>
              <a:rPr lang="hu-HU" altLang="hu-HU" smtClean="0"/>
              <a:t>Mi lenne, ha a break-eket elhagynánk? Kísérletezzen! </a:t>
            </a:r>
          </a:p>
          <a:p>
            <a:r>
              <a:rPr lang="hu-HU" altLang="hu-HU" smtClean="0"/>
              <a:t>Milyen mechanizmust sejt mögötte, azaz milyen kódra fordulhat le egy switch kapcsoló?</a:t>
            </a:r>
          </a:p>
        </p:txBody>
      </p:sp>
      <p:sp>
        <p:nvSpPr>
          <p:cNvPr id="90123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CBBF29B-DA25-442F-8D17-0CE4AE9A3D0C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946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2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BD3DF2D-167F-44CD-93C8-74872BC71540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91143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91144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D57E0A-0733-4CCC-BD6A-E17A57D1DDD6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hu-HU" altLang="hu-HU" sz="1000"/>
          </a:p>
        </p:txBody>
      </p:sp>
      <p:sp>
        <p:nvSpPr>
          <p:cNvPr id="91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  <a:ln/>
        </p:spPr>
      </p:sp>
      <p:sp>
        <p:nvSpPr>
          <p:cNvPr id="91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mtClean="0"/>
              <a:t>L. még: http://en.wikipedia.org/wiki/Indent_style#K.26R_style és http://astyle.sourceforge.net/astyle.html</a:t>
            </a:r>
          </a:p>
        </p:txBody>
      </p:sp>
    </p:spTree>
    <p:extLst>
      <p:ext uri="{BB962C8B-B14F-4D97-AF65-F5344CB8AC3E}">
        <p14:creationId xmlns:p14="http://schemas.microsoft.com/office/powerpoint/2010/main" val="22927658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6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A9A3DDD-047B-4CD7-9923-ACCAA0FA3A99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92167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92168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F6A0F8B-49E0-49ED-B8DF-89D86899C107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hu-HU" altLang="hu-HU" sz="1000"/>
          </a:p>
        </p:txBody>
      </p:sp>
      <p:sp>
        <p:nvSpPr>
          <p:cNvPr id="92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  <a:ln/>
        </p:spPr>
      </p:sp>
      <p:sp>
        <p:nvSpPr>
          <p:cNvPr id="92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150675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979DEE5-E5F1-4E3B-AC05-D3592561F5E7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57351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57352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B772784-8961-430D-ACF5-2F48D670D730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hu-HU" altLang="hu-HU" sz="1000"/>
          </a:p>
        </p:txBody>
      </p:sp>
      <p:sp>
        <p:nvSpPr>
          <p:cNvPr id="57353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57354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7355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4292F12-FD3E-4A71-A651-A8D6B72084E7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824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0473EA1-F61E-42CF-88D9-2D7CAD7964EC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93191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93192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E35C4F2-AE0C-42C1-97B3-1B7DE8403002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hu-HU" altLang="hu-HU" sz="1000"/>
          </a:p>
        </p:txBody>
      </p:sp>
      <p:sp>
        <p:nvSpPr>
          <p:cNvPr id="93193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93194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mtClean="0"/>
              <a:t>A do-while-os ciklus a beolvasás kódolási szabályához tartozik! Lehetne persze máshogy is. Pl. megállás, ha az Ef. nem teljesül.</a:t>
            </a:r>
          </a:p>
          <a:p>
            <a:r>
              <a:rPr lang="hu-HU" altLang="hu-HU" smtClean="0"/>
              <a:t>Nem algoritmizálandó!</a:t>
            </a:r>
          </a:p>
        </p:txBody>
      </p:sp>
      <p:sp>
        <p:nvSpPr>
          <p:cNvPr id="93195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9CBFC22-7EBB-4280-806F-F5465F75CC80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67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4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DD1387C-62D1-4656-9E04-DA6C093C290A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94215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94216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D9A7320-0470-4018-86CA-561D7912DBF7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hu-HU" altLang="hu-HU" sz="1000"/>
          </a:p>
        </p:txBody>
      </p:sp>
      <p:sp>
        <p:nvSpPr>
          <p:cNvPr id="94217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94218" name="Jegyzetek helye 2"/>
          <p:cNvSpPr>
            <a:spLocks noGrp="1"/>
          </p:cNvSpPr>
          <p:nvPr>
            <p:ph type="body" idx="1"/>
          </p:nvPr>
        </p:nvSpPr>
        <p:spPr>
          <a:xfrm>
            <a:off x="992202" y="3104775"/>
            <a:ext cx="7942238" cy="347439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z="800" dirty="0" smtClean="0">
                <a:latin typeface="Arial" charset="0"/>
              </a:rPr>
              <a:t>//név: Szabó Emerencia</a:t>
            </a:r>
          </a:p>
          <a:p>
            <a:r>
              <a:rPr lang="hu-HU" altLang="hu-HU" sz="800" dirty="0" smtClean="0">
                <a:latin typeface="Arial" charset="0"/>
              </a:rPr>
              <a:t>//</a:t>
            </a:r>
            <a:r>
              <a:rPr lang="hu-HU" altLang="hu-HU" sz="800" dirty="0" err="1" smtClean="0">
                <a:latin typeface="Arial" charset="0"/>
              </a:rPr>
              <a:t>Neptunkód</a:t>
            </a:r>
            <a:r>
              <a:rPr lang="hu-HU" altLang="hu-HU" sz="800" dirty="0" smtClean="0">
                <a:latin typeface="Arial" charset="0"/>
              </a:rPr>
              <a:t>: S1E2A3T</a:t>
            </a:r>
          </a:p>
          <a:p>
            <a:r>
              <a:rPr lang="hu-HU" altLang="hu-HU" sz="800" dirty="0" smtClean="0">
                <a:latin typeface="Arial" charset="0"/>
              </a:rPr>
              <a:t>//drótposta-cím: </a:t>
            </a:r>
            <a:r>
              <a:rPr lang="hu-HU" altLang="hu-HU" sz="800" dirty="0" err="1" smtClean="0">
                <a:latin typeface="Arial" charset="0"/>
              </a:rPr>
              <a:t>sze</a:t>
            </a:r>
            <a:r>
              <a:rPr lang="hu-HU" altLang="hu-HU" sz="800" dirty="0" smtClean="0">
                <a:latin typeface="Arial" charset="0"/>
              </a:rPr>
              <a:t>@</a:t>
            </a:r>
            <a:r>
              <a:rPr lang="hu-HU" altLang="hu-HU" sz="800" dirty="0" err="1" smtClean="0">
                <a:latin typeface="Arial" charset="0"/>
              </a:rPr>
              <a:t>elte.hu</a:t>
            </a:r>
            <a:endParaRPr lang="hu-HU" altLang="hu-HU" sz="800" dirty="0" smtClean="0">
              <a:latin typeface="Arial" charset="0"/>
            </a:endParaRPr>
          </a:p>
          <a:p>
            <a:r>
              <a:rPr lang="hu-HU" altLang="hu-HU" sz="800" dirty="0" smtClean="0">
                <a:latin typeface="Arial" charset="0"/>
              </a:rPr>
              <a:t>//Feladat: Vércsoport meghatározás I. - A,B,O</a:t>
            </a:r>
          </a:p>
          <a:p>
            <a:endParaRPr lang="hu-HU" altLang="hu-HU" sz="800" dirty="0" smtClean="0">
              <a:latin typeface="Arial" charset="0"/>
            </a:endParaRPr>
          </a:p>
          <a:p>
            <a:r>
              <a:rPr lang="hu-HU" altLang="hu-HU" sz="800" dirty="0" smtClean="0">
                <a:latin typeface="Arial" charset="0"/>
              </a:rPr>
              <a:t>#</a:t>
            </a:r>
            <a:r>
              <a:rPr lang="hu-HU" altLang="hu-HU" sz="800" dirty="0" err="1" smtClean="0">
                <a:latin typeface="Arial" charset="0"/>
              </a:rPr>
              <a:t>include</a:t>
            </a:r>
            <a:r>
              <a:rPr lang="hu-HU" altLang="hu-HU" sz="800" dirty="0" smtClean="0">
                <a:latin typeface="Arial" charset="0"/>
              </a:rPr>
              <a:t> &lt;</a:t>
            </a:r>
            <a:r>
              <a:rPr lang="hu-HU" altLang="hu-HU" sz="800" dirty="0" err="1" smtClean="0">
                <a:latin typeface="Arial" charset="0"/>
              </a:rPr>
              <a:t>iostream</a:t>
            </a:r>
            <a:r>
              <a:rPr lang="hu-HU" altLang="hu-HU" sz="800" dirty="0" smtClean="0">
                <a:latin typeface="Arial" charset="0"/>
              </a:rPr>
              <a:t>&gt;</a:t>
            </a:r>
          </a:p>
          <a:p>
            <a:endParaRPr lang="hu-HU" altLang="hu-HU" sz="800" dirty="0" smtClean="0">
              <a:latin typeface="Arial" charset="0"/>
            </a:endParaRPr>
          </a:p>
          <a:p>
            <a:r>
              <a:rPr lang="hu-HU" altLang="hu-HU" sz="800" dirty="0" err="1" smtClean="0">
                <a:latin typeface="Arial" charset="0"/>
              </a:rPr>
              <a:t>using</a:t>
            </a:r>
            <a:r>
              <a:rPr lang="hu-HU" altLang="hu-HU" sz="800" dirty="0" smtClean="0">
                <a:latin typeface="Arial" charset="0"/>
              </a:rPr>
              <a:t> </a:t>
            </a:r>
            <a:r>
              <a:rPr lang="hu-HU" altLang="hu-HU" sz="800" dirty="0" err="1" smtClean="0">
                <a:latin typeface="Arial" charset="0"/>
              </a:rPr>
              <a:t>namespace</a:t>
            </a:r>
            <a:r>
              <a:rPr lang="hu-HU" altLang="hu-HU" sz="800" dirty="0" smtClean="0">
                <a:latin typeface="Arial" charset="0"/>
              </a:rPr>
              <a:t> </a:t>
            </a:r>
            <a:r>
              <a:rPr lang="hu-HU" altLang="hu-HU" sz="800" dirty="0" err="1" smtClean="0">
                <a:latin typeface="Arial" charset="0"/>
              </a:rPr>
              <a:t>std</a:t>
            </a:r>
            <a:r>
              <a:rPr lang="hu-HU" altLang="hu-HU" sz="800" dirty="0" smtClean="0">
                <a:latin typeface="Arial" charset="0"/>
              </a:rPr>
              <a:t>;</a:t>
            </a:r>
          </a:p>
          <a:p>
            <a:endParaRPr lang="hu-HU" altLang="hu-HU" sz="800" dirty="0" smtClean="0">
              <a:latin typeface="Arial" charset="0"/>
            </a:endParaRPr>
          </a:p>
          <a:p>
            <a:r>
              <a:rPr lang="hu-HU" altLang="hu-HU" sz="800" dirty="0" smtClean="0">
                <a:latin typeface="Arial" charset="0"/>
              </a:rPr>
              <a:t>int main()</a:t>
            </a:r>
          </a:p>
          <a:p>
            <a:r>
              <a:rPr lang="hu-HU" altLang="hu-HU" sz="800" dirty="0" smtClean="0">
                <a:latin typeface="Arial" charset="0"/>
              </a:rPr>
              <a:t>{</a:t>
            </a:r>
          </a:p>
          <a:p>
            <a:r>
              <a:rPr lang="hu-HU" altLang="hu-HU" sz="800" dirty="0" smtClean="0">
                <a:latin typeface="Arial" charset="0"/>
              </a:rPr>
              <a:t>    </a:t>
            </a:r>
            <a:r>
              <a:rPr lang="hu-HU" altLang="hu-HU" sz="800" dirty="0" err="1" smtClean="0">
                <a:latin typeface="Arial" charset="0"/>
              </a:rPr>
              <a:t>char</a:t>
            </a:r>
            <a:r>
              <a:rPr lang="hu-HU" altLang="hu-HU" sz="800" dirty="0" smtClean="0">
                <a:latin typeface="Arial" charset="0"/>
              </a:rPr>
              <a:t> x,y;</a:t>
            </a:r>
          </a:p>
          <a:p>
            <a:r>
              <a:rPr lang="hu-HU" altLang="hu-HU" sz="800" dirty="0" smtClean="0">
                <a:latin typeface="Arial" charset="0"/>
              </a:rPr>
              <a:t>    </a:t>
            </a:r>
            <a:r>
              <a:rPr lang="hu-HU" altLang="hu-HU" sz="800" dirty="0" err="1" smtClean="0">
                <a:latin typeface="Arial" charset="0"/>
              </a:rPr>
              <a:t>string</a:t>
            </a:r>
            <a:r>
              <a:rPr lang="hu-HU" altLang="hu-HU" sz="800" dirty="0" smtClean="0">
                <a:latin typeface="Arial" charset="0"/>
              </a:rPr>
              <a:t> v;</a:t>
            </a:r>
          </a:p>
          <a:p>
            <a:r>
              <a:rPr lang="hu-HU" altLang="hu-HU" sz="800" dirty="0" smtClean="0">
                <a:latin typeface="Arial" charset="0"/>
              </a:rPr>
              <a:t>    </a:t>
            </a:r>
            <a:r>
              <a:rPr lang="hu-HU" altLang="hu-HU" sz="800" dirty="0" err="1" smtClean="0">
                <a:latin typeface="Arial" charset="0"/>
              </a:rPr>
              <a:t>cout</a:t>
            </a:r>
            <a:r>
              <a:rPr lang="hu-HU" altLang="hu-HU" sz="800" dirty="0" smtClean="0">
                <a:latin typeface="Arial" charset="0"/>
              </a:rPr>
              <a:t>&lt;&lt;"</a:t>
            </a:r>
            <a:r>
              <a:rPr lang="hu-HU" altLang="hu-HU" sz="800" dirty="0" err="1" smtClean="0">
                <a:latin typeface="Arial" charset="0"/>
              </a:rPr>
              <a:t>Vercsoport</a:t>
            </a:r>
            <a:r>
              <a:rPr lang="hu-HU" altLang="hu-HU" sz="800" dirty="0" smtClean="0">
                <a:latin typeface="Arial" charset="0"/>
              </a:rPr>
              <a:t> </a:t>
            </a:r>
            <a:r>
              <a:rPr lang="hu-HU" altLang="hu-HU" sz="800" dirty="0" err="1" smtClean="0">
                <a:latin typeface="Arial" charset="0"/>
              </a:rPr>
              <a:t>meghatarozasa</a:t>
            </a:r>
            <a:r>
              <a:rPr lang="hu-HU" altLang="hu-HU" sz="800" dirty="0" smtClean="0">
                <a:latin typeface="Arial" charset="0"/>
              </a:rPr>
              <a:t>"&lt;&lt;</a:t>
            </a:r>
            <a:r>
              <a:rPr lang="hu-HU" altLang="hu-HU" sz="800" dirty="0" err="1" smtClean="0">
                <a:latin typeface="Arial" charset="0"/>
              </a:rPr>
              <a:t>endl</a:t>
            </a:r>
            <a:r>
              <a:rPr lang="hu-HU" altLang="hu-HU" sz="800" dirty="0" smtClean="0">
                <a:latin typeface="Arial" charset="0"/>
              </a:rPr>
              <a:t>&lt;&lt;</a:t>
            </a:r>
            <a:r>
              <a:rPr lang="hu-HU" altLang="hu-HU" sz="800" dirty="0" err="1" smtClean="0">
                <a:latin typeface="Arial" charset="0"/>
              </a:rPr>
              <a:t>endl</a:t>
            </a:r>
            <a:r>
              <a:rPr lang="hu-HU" altLang="hu-HU" sz="800" dirty="0" smtClean="0">
                <a:latin typeface="Arial" charset="0"/>
              </a:rPr>
              <a:t>;</a:t>
            </a:r>
          </a:p>
          <a:p>
            <a:r>
              <a:rPr lang="hu-HU" altLang="hu-HU" sz="800" dirty="0" smtClean="0">
                <a:latin typeface="Arial" charset="0"/>
              </a:rPr>
              <a:t>    </a:t>
            </a:r>
            <a:r>
              <a:rPr lang="hu-HU" altLang="hu-HU" sz="800" dirty="0" err="1" smtClean="0">
                <a:latin typeface="Arial" charset="0"/>
              </a:rPr>
              <a:t>do</a:t>
            </a:r>
            <a:r>
              <a:rPr lang="hu-HU" altLang="hu-HU" sz="800" dirty="0" smtClean="0">
                <a:latin typeface="Arial" charset="0"/>
              </a:rPr>
              <a:t> {</a:t>
            </a:r>
          </a:p>
          <a:p>
            <a:r>
              <a:rPr lang="hu-HU" altLang="hu-HU" sz="800" dirty="0" smtClean="0">
                <a:latin typeface="Arial" charset="0"/>
              </a:rPr>
              <a:t>        </a:t>
            </a:r>
            <a:r>
              <a:rPr lang="hu-HU" altLang="hu-HU" sz="800" dirty="0" err="1" smtClean="0">
                <a:latin typeface="Arial" charset="0"/>
              </a:rPr>
              <a:t>cout</a:t>
            </a:r>
            <a:r>
              <a:rPr lang="hu-HU" altLang="hu-HU" sz="800" dirty="0" smtClean="0">
                <a:latin typeface="Arial" charset="0"/>
              </a:rPr>
              <a:t>&lt;&lt;"</a:t>
            </a:r>
            <a:r>
              <a:rPr lang="hu-HU" altLang="hu-HU" sz="800" dirty="0" err="1" smtClean="0">
                <a:latin typeface="Arial" charset="0"/>
              </a:rPr>
              <a:t>Kerem</a:t>
            </a:r>
            <a:r>
              <a:rPr lang="hu-HU" altLang="hu-HU" sz="800" dirty="0" smtClean="0">
                <a:latin typeface="Arial" charset="0"/>
              </a:rPr>
              <a:t> a </a:t>
            </a:r>
            <a:r>
              <a:rPr lang="hu-HU" altLang="hu-HU" sz="800" dirty="0" err="1" smtClean="0">
                <a:latin typeface="Arial" charset="0"/>
              </a:rPr>
              <a:t>vercsoportot</a:t>
            </a:r>
            <a:r>
              <a:rPr lang="hu-HU" altLang="hu-HU" sz="800" dirty="0" smtClean="0">
                <a:latin typeface="Arial" charset="0"/>
              </a:rPr>
              <a:t> </a:t>
            </a:r>
            <a:r>
              <a:rPr lang="hu-HU" altLang="hu-HU" sz="800" dirty="0" err="1" smtClean="0">
                <a:latin typeface="Arial" charset="0"/>
              </a:rPr>
              <a:t>meghatarozo</a:t>
            </a:r>
            <a:r>
              <a:rPr lang="hu-HU" altLang="hu-HU" sz="800" dirty="0" smtClean="0">
                <a:latin typeface="Arial" charset="0"/>
              </a:rPr>
              <a:t> egyik </a:t>
            </a:r>
            <a:r>
              <a:rPr lang="hu-HU" altLang="hu-HU" sz="800" dirty="0" err="1" smtClean="0">
                <a:latin typeface="Arial" charset="0"/>
              </a:rPr>
              <a:t>gent</a:t>
            </a:r>
            <a:r>
              <a:rPr lang="hu-HU" altLang="hu-HU" sz="800" dirty="0" smtClean="0">
                <a:latin typeface="Arial" charset="0"/>
              </a:rPr>
              <a:t> (a/b/0):";</a:t>
            </a:r>
          </a:p>
          <a:p>
            <a:r>
              <a:rPr lang="hu-HU" altLang="hu-HU" sz="800" dirty="0" smtClean="0">
                <a:latin typeface="Arial" charset="0"/>
              </a:rPr>
              <a:t>        cin&gt;&gt;x;</a:t>
            </a:r>
          </a:p>
          <a:p>
            <a:r>
              <a:rPr lang="hu-HU" altLang="hu-HU" sz="800" dirty="0" smtClean="0">
                <a:latin typeface="Arial" charset="0"/>
              </a:rPr>
              <a:t>    }</a:t>
            </a:r>
            <a:r>
              <a:rPr lang="hu-HU" altLang="hu-HU" sz="800" dirty="0" err="1" smtClean="0">
                <a:latin typeface="Arial" charset="0"/>
              </a:rPr>
              <a:t>while</a:t>
            </a:r>
            <a:r>
              <a:rPr lang="hu-HU" altLang="hu-HU" sz="800" dirty="0" smtClean="0">
                <a:latin typeface="Arial" charset="0"/>
              </a:rPr>
              <a:t> ((x!='a') &amp;&amp; (x!='b')&amp;&amp; (x!='0')); //az előfeltétel szerint csak a,b vagy 0 lehet</a:t>
            </a:r>
          </a:p>
          <a:p>
            <a:r>
              <a:rPr lang="hu-HU" altLang="hu-HU" sz="800" dirty="0" smtClean="0">
                <a:latin typeface="Arial" charset="0"/>
              </a:rPr>
              <a:t>    </a:t>
            </a:r>
            <a:r>
              <a:rPr lang="hu-HU" altLang="hu-HU" sz="800" dirty="0" err="1" smtClean="0">
                <a:latin typeface="Arial" charset="0"/>
              </a:rPr>
              <a:t>do</a:t>
            </a:r>
            <a:r>
              <a:rPr lang="hu-HU" altLang="hu-HU" sz="800" dirty="0" smtClean="0">
                <a:latin typeface="Arial" charset="0"/>
              </a:rPr>
              <a:t> {</a:t>
            </a:r>
          </a:p>
          <a:p>
            <a:r>
              <a:rPr lang="hu-HU" altLang="hu-HU" sz="800" dirty="0" smtClean="0">
                <a:latin typeface="Arial" charset="0"/>
              </a:rPr>
              <a:t>        </a:t>
            </a:r>
            <a:r>
              <a:rPr lang="hu-HU" altLang="hu-HU" sz="800" dirty="0" err="1" smtClean="0">
                <a:latin typeface="Arial" charset="0"/>
              </a:rPr>
              <a:t>cout</a:t>
            </a:r>
            <a:r>
              <a:rPr lang="hu-HU" altLang="hu-HU" sz="800" dirty="0" smtClean="0">
                <a:latin typeface="Arial" charset="0"/>
              </a:rPr>
              <a:t>&lt;&lt;"</a:t>
            </a:r>
            <a:r>
              <a:rPr lang="hu-HU" altLang="hu-HU" sz="800" dirty="0" err="1" smtClean="0">
                <a:latin typeface="Arial" charset="0"/>
              </a:rPr>
              <a:t>Kerem</a:t>
            </a:r>
            <a:r>
              <a:rPr lang="hu-HU" altLang="hu-HU" sz="800" dirty="0" smtClean="0">
                <a:latin typeface="Arial" charset="0"/>
              </a:rPr>
              <a:t> a </a:t>
            </a:r>
            <a:r>
              <a:rPr lang="hu-HU" altLang="hu-HU" sz="800" dirty="0" err="1" smtClean="0">
                <a:latin typeface="Arial" charset="0"/>
              </a:rPr>
              <a:t>vercsoportot</a:t>
            </a:r>
            <a:r>
              <a:rPr lang="hu-HU" altLang="hu-HU" sz="800" dirty="0" smtClean="0">
                <a:latin typeface="Arial" charset="0"/>
              </a:rPr>
              <a:t> </a:t>
            </a:r>
            <a:r>
              <a:rPr lang="hu-HU" altLang="hu-HU" sz="800" dirty="0" err="1" smtClean="0">
                <a:latin typeface="Arial" charset="0"/>
              </a:rPr>
              <a:t>meghatarozo</a:t>
            </a:r>
            <a:r>
              <a:rPr lang="hu-HU" altLang="hu-HU" sz="800" dirty="0" smtClean="0">
                <a:latin typeface="Arial" charset="0"/>
              </a:rPr>
              <a:t> </a:t>
            </a:r>
            <a:r>
              <a:rPr lang="hu-HU" altLang="hu-HU" sz="800" dirty="0" err="1" smtClean="0">
                <a:latin typeface="Arial" charset="0"/>
              </a:rPr>
              <a:t>masik</a:t>
            </a:r>
            <a:r>
              <a:rPr lang="hu-HU" altLang="hu-HU" sz="800" dirty="0" smtClean="0">
                <a:latin typeface="Arial" charset="0"/>
              </a:rPr>
              <a:t> </a:t>
            </a:r>
            <a:r>
              <a:rPr lang="hu-HU" altLang="hu-HU" sz="800" dirty="0" err="1" smtClean="0">
                <a:latin typeface="Arial" charset="0"/>
              </a:rPr>
              <a:t>gent</a:t>
            </a:r>
            <a:r>
              <a:rPr lang="hu-HU" altLang="hu-HU" sz="800" dirty="0" smtClean="0">
                <a:latin typeface="Arial" charset="0"/>
              </a:rPr>
              <a:t> (</a:t>
            </a:r>
            <a:r>
              <a:rPr lang="hu-HU" altLang="hu-HU" sz="800" dirty="0" err="1" smtClean="0">
                <a:latin typeface="Arial" charset="0"/>
              </a:rPr>
              <a:t>a</a:t>
            </a:r>
            <a:r>
              <a:rPr lang="hu-HU" altLang="hu-HU" sz="800" dirty="0" smtClean="0">
                <a:latin typeface="Arial" charset="0"/>
              </a:rPr>
              <a:t>/b/0):";</a:t>
            </a:r>
          </a:p>
          <a:p>
            <a:r>
              <a:rPr lang="hu-HU" altLang="hu-HU" sz="800" dirty="0" smtClean="0">
                <a:latin typeface="Arial" charset="0"/>
              </a:rPr>
              <a:t>        cin&gt;&gt;y;</a:t>
            </a:r>
          </a:p>
          <a:p>
            <a:r>
              <a:rPr lang="hu-HU" altLang="hu-HU" sz="800" dirty="0" smtClean="0">
                <a:latin typeface="Arial" charset="0"/>
              </a:rPr>
              <a:t>    }</a:t>
            </a:r>
            <a:r>
              <a:rPr lang="hu-HU" altLang="hu-HU" sz="800" dirty="0" err="1" smtClean="0">
                <a:latin typeface="Arial" charset="0"/>
              </a:rPr>
              <a:t>while</a:t>
            </a:r>
            <a:r>
              <a:rPr lang="hu-HU" altLang="hu-HU" sz="800" dirty="0" smtClean="0">
                <a:latin typeface="Arial" charset="0"/>
              </a:rPr>
              <a:t> ((y!='a') &amp;&amp; (y!='b')&amp;&amp; (y!='0')); //az előfeltétel szerint csak a,b vagy 0</a:t>
            </a:r>
          </a:p>
          <a:p>
            <a:endParaRPr lang="hu-HU" altLang="hu-HU" sz="800" dirty="0" smtClean="0">
              <a:latin typeface="Arial" charset="0"/>
            </a:endParaRPr>
          </a:p>
          <a:p>
            <a:r>
              <a:rPr lang="hu-HU" altLang="hu-HU" sz="800" dirty="0" smtClean="0">
                <a:latin typeface="Arial" charset="0"/>
              </a:rPr>
              <a:t>    </a:t>
            </a:r>
            <a:r>
              <a:rPr lang="hu-HU" altLang="hu-HU" sz="800" dirty="0" err="1" smtClean="0">
                <a:latin typeface="Arial" charset="0"/>
              </a:rPr>
              <a:t>if</a:t>
            </a:r>
            <a:r>
              <a:rPr lang="hu-HU" altLang="hu-HU" sz="800" dirty="0" smtClean="0">
                <a:latin typeface="Arial" charset="0"/>
              </a:rPr>
              <a:t> (((x=='a')&amp;&amp;(y!='b'))||((x!='b')&amp;&amp;(y=='a'))){      //az a és b domináns gén</a:t>
            </a:r>
          </a:p>
          <a:p>
            <a:r>
              <a:rPr lang="hu-HU" altLang="hu-HU" sz="800" dirty="0" smtClean="0">
                <a:latin typeface="Arial" charset="0"/>
              </a:rPr>
              <a:t>        v="A";</a:t>
            </a:r>
          </a:p>
          <a:p>
            <a:r>
              <a:rPr lang="hu-HU" altLang="hu-HU" sz="800" dirty="0" smtClean="0">
                <a:latin typeface="Arial" charset="0"/>
              </a:rPr>
              <a:t>    }</a:t>
            </a:r>
          </a:p>
          <a:p>
            <a:r>
              <a:rPr lang="hu-HU" altLang="hu-HU" sz="800" dirty="0" smtClean="0">
                <a:latin typeface="Arial" charset="0"/>
              </a:rPr>
              <a:t>    </a:t>
            </a:r>
            <a:r>
              <a:rPr lang="hu-HU" altLang="hu-HU" sz="800" dirty="0" err="1" smtClean="0">
                <a:latin typeface="Arial" charset="0"/>
              </a:rPr>
              <a:t>else</a:t>
            </a:r>
            <a:r>
              <a:rPr lang="hu-HU" altLang="hu-HU" sz="800" dirty="0" smtClean="0">
                <a:latin typeface="Arial" charset="0"/>
              </a:rPr>
              <a:t>{</a:t>
            </a:r>
          </a:p>
          <a:p>
            <a:r>
              <a:rPr lang="hu-HU" altLang="hu-HU" sz="800" dirty="0" smtClean="0">
                <a:latin typeface="Arial" charset="0"/>
              </a:rPr>
              <a:t>        </a:t>
            </a:r>
            <a:r>
              <a:rPr lang="hu-HU" altLang="hu-HU" sz="800" dirty="0" err="1" smtClean="0">
                <a:latin typeface="Arial" charset="0"/>
              </a:rPr>
              <a:t>if</a:t>
            </a:r>
            <a:r>
              <a:rPr lang="hu-HU" altLang="hu-HU" sz="800" dirty="0" smtClean="0">
                <a:latin typeface="Arial" charset="0"/>
              </a:rPr>
              <a:t> ((((x=='b')&amp;&amp;(y!='a'))||((x!='a')&amp;&amp;(y=='b')))){//az a és b domináns gén</a:t>
            </a:r>
          </a:p>
          <a:p>
            <a:r>
              <a:rPr lang="hu-HU" altLang="hu-HU" sz="800" dirty="0" smtClean="0">
                <a:latin typeface="Arial" charset="0"/>
              </a:rPr>
              <a:t>            v="B";</a:t>
            </a:r>
          </a:p>
          <a:p>
            <a:r>
              <a:rPr lang="hu-HU" altLang="hu-HU" sz="800" dirty="0" smtClean="0">
                <a:latin typeface="Arial" charset="0"/>
              </a:rPr>
              <a:t>        }</a:t>
            </a:r>
          </a:p>
          <a:p>
            <a:r>
              <a:rPr lang="hu-HU" altLang="hu-HU" sz="800" dirty="0" smtClean="0">
                <a:latin typeface="Arial" charset="0"/>
              </a:rPr>
              <a:t>        </a:t>
            </a:r>
            <a:r>
              <a:rPr lang="hu-HU" altLang="hu-HU" sz="800" dirty="0" err="1" smtClean="0">
                <a:latin typeface="Arial" charset="0"/>
              </a:rPr>
              <a:t>else</a:t>
            </a:r>
            <a:r>
              <a:rPr lang="hu-HU" altLang="hu-HU" sz="800" dirty="0" smtClean="0">
                <a:latin typeface="Arial" charset="0"/>
              </a:rPr>
              <a:t>{</a:t>
            </a:r>
          </a:p>
          <a:p>
            <a:r>
              <a:rPr lang="hu-HU" altLang="hu-HU" sz="800" dirty="0" smtClean="0">
                <a:latin typeface="Arial" charset="0"/>
              </a:rPr>
              <a:t>            </a:t>
            </a:r>
            <a:r>
              <a:rPr lang="hu-HU" altLang="hu-HU" sz="800" dirty="0" err="1" smtClean="0">
                <a:latin typeface="Arial" charset="0"/>
              </a:rPr>
              <a:t>if</a:t>
            </a:r>
            <a:r>
              <a:rPr lang="hu-HU" altLang="hu-HU" sz="800" dirty="0" smtClean="0">
                <a:latin typeface="Arial" charset="0"/>
              </a:rPr>
              <a:t> ((((x=='b')&amp;&amp;(y=='a'))||((x=='a')&amp;&amp;(y=='b')))){</a:t>
            </a:r>
          </a:p>
          <a:p>
            <a:r>
              <a:rPr lang="hu-HU" altLang="hu-HU" sz="800" dirty="0" smtClean="0">
                <a:latin typeface="Arial" charset="0"/>
              </a:rPr>
              <a:t>                v="AB";</a:t>
            </a:r>
          </a:p>
          <a:p>
            <a:r>
              <a:rPr lang="hu-HU" altLang="hu-HU" sz="800" dirty="0" smtClean="0">
                <a:latin typeface="Arial" charset="0"/>
              </a:rPr>
              <a:t>            }</a:t>
            </a:r>
          </a:p>
          <a:p>
            <a:r>
              <a:rPr lang="hu-HU" altLang="hu-HU" sz="800" dirty="0" smtClean="0">
                <a:latin typeface="Arial" charset="0"/>
              </a:rPr>
              <a:t>            </a:t>
            </a:r>
            <a:r>
              <a:rPr lang="hu-HU" altLang="hu-HU" sz="800" dirty="0" err="1" smtClean="0">
                <a:latin typeface="Arial" charset="0"/>
              </a:rPr>
              <a:t>else</a:t>
            </a:r>
            <a:r>
              <a:rPr lang="hu-HU" altLang="hu-HU" sz="800" dirty="0" smtClean="0">
                <a:latin typeface="Arial" charset="0"/>
              </a:rPr>
              <a:t>{</a:t>
            </a:r>
          </a:p>
          <a:p>
            <a:r>
              <a:rPr lang="hu-HU" altLang="hu-HU" sz="800" dirty="0" smtClean="0">
                <a:latin typeface="Arial" charset="0"/>
              </a:rPr>
              <a:t>                v="0";</a:t>
            </a:r>
          </a:p>
          <a:p>
            <a:r>
              <a:rPr lang="hu-HU" altLang="hu-HU" sz="800" dirty="0" smtClean="0">
                <a:latin typeface="Arial" charset="0"/>
              </a:rPr>
              <a:t>            }</a:t>
            </a:r>
          </a:p>
          <a:p>
            <a:r>
              <a:rPr lang="hu-HU" altLang="hu-HU" sz="800" dirty="0" smtClean="0">
                <a:latin typeface="Arial" charset="0"/>
              </a:rPr>
              <a:t>        }</a:t>
            </a:r>
          </a:p>
          <a:p>
            <a:r>
              <a:rPr lang="hu-HU" altLang="hu-HU" sz="800" dirty="0" smtClean="0">
                <a:latin typeface="Arial" charset="0"/>
              </a:rPr>
              <a:t>    }</a:t>
            </a:r>
          </a:p>
          <a:p>
            <a:endParaRPr lang="hu-HU" altLang="hu-HU" sz="800" dirty="0" smtClean="0">
              <a:latin typeface="Arial" charset="0"/>
            </a:endParaRPr>
          </a:p>
          <a:p>
            <a:r>
              <a:rPr lang="hu-HU" altLang="hu-HU" sz="800" dirty="0" smtClean="0">
                <a:latin typeface="Arial" charset="0"/>
              </a:rPr>
              <a:t>    </a:t>
            </a:r>
            <a:r>
              <a:rPr lang="hu-HU" altLang="hu-HU" sz="800" dirty="0" err="1" smtClean="0">
                <a:latin typeface="Arial" charset="0"/>
              </a:rPr>
              <a:t>cout</a:t>
            </a:r>
            <a:r>
              <a:rPr lang="hu-HU" altLang="hu-HU" sz="800" dirty="0" smtClean="0">
                <a:latin typeface="Arial" charset="0"/>
              </a:rPr>
              <a:t>&lt;&lt;v&lt;&lt;" a </a:t>
            </a:r>
            <a:r>
              <a:rPr lang="hu-HU" altLang="hu-HU" sz="800" dirty="0" err="1" smtClean="0">
                <a:latin typeface="Arial" charset="0"/>
              </a:rPr>
              <a:t>vercsoportja</a:t>
            </a:r>
            <a:r>
              <a:rPr lang="hu-HU" altLang="hu-HU" sz="800" dirty="0" smtClean="0">
                <a:latin typeface="Arial" charset="0"/>
              </a:rPr>
              <a:t>!"&lt;&lt;</a:t>
            </a:r>
            <a:r>
              <a:rPr lang="hu-HU" altLang="hu-HU" sz="800" dirty="0" err="1" smtClean="0">
                <a:latin typeface="Arial" charset="0"/>
              </a:rPr>
              <a:t>endl</a:t>
            </a:r>
            <a:r>
              <a:rPr lang="hu-HU" altLang="hu-HU" sz="800" dirty="0" smtClean="0">
                <a:latin typeface="Arial" charset="0"/>
              </a:rPr>
              <a:t>;</a:t>
            </a:r>
          </a:p>
          <a:p>
            <a:r>
              <a:rPr lang="hu-HU" altLang="hu-HU" sz="800" dirty="0" smtClean="0">
                <a:latin typeface="Arial" charset="0"/>
              </a:rPr>
              <a:t>    </a:t>
            </a:r>
            <a:r>
              <a:rPr lang="hu-HU" altLang="hu-HU" sz="800" dirty="0" err="1" smtClean="0">
                <a:latin typeface="Arial" charset="0"/>
              </a:rPr>
              <a:t>return</a:t>
            </a:r>
            <a:r>
              <a:rPr lang="hu-HU" altLang="hu-HU" sz="800" dirty="0" smtClean="0">
                <a:latin typeface="Arial" charset="0"/>
              </a:rPr>
              <a:t> 0;</a:t>
            </a:r>
          </a:p>
          <a:p>
            <a:r>
              <a:rPr lang="hu-HU" altLang="hu-HU" sz="800" dirty="0" smtClean="0">
                <a:latin typeface="Arial" charset="0"/>
              </a:rPr>
              <a:t>}</a:t>
            </a:r>
          </a:p>
        </p:txBody>
      </p:sp>
      <p:sp>
        <p:nvSpPr>
          <p:cNvPr id="94219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FB1CD30-CB8D-4C27-A0A1-15012022D21A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0671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8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3FCC9A1-7839-4C6F-8DD5-C631CA7F45B6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95239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95240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100B31A-2F28-4DC1-861F-39A7D74243D3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hu-HU" altLang="hu-HU" sz="1000"/>
          </a:p>
        </p:txBody>
      </p:sp>
      <p:sp>
        <p:nvSpPr>
          <p:cNvPr id="95241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9524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95243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F143041-2C27-4B82-AA10-5DE5BEA5A68C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922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2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F29D951-4105-4567-AD75-49BD5EE8E8A5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96263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96264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B583E57-E429-4741-8A54-9CF9FED7CE27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hu-HU" altLang="hu-HU" sz="1000"/>
          </a:p>
        </p:txBody>
      </p:sp>
      <p:sp>
        <p:nvSpPr>
          <p:cNvPr id="96265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96266" name="Jegyzetek helye 2"/>
          <p:cNvSpPr>
            <a:spLocks noGrp="1"/>
          </p:cNvSpPr>
          <p:nvPr>
            <p:ph type="body" idx="1"/>
          </p:nvPr>
        </p:nvSpPr>
        <p:spPr>
          <a:xfrm>
            <a:off x="992202" y="3153695"/>
            <a:ext cx="7942238" cy="337655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z="800" dirty="0" smtClean="0"/>
              <a:t>//név: Szabó Emerencia</a:t>
            </a:r>
          </a:p>
          <a:p>
            <a:r>
              <a:rPr lang="en-GB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Neptunkód</a:t>
            </a:r>
            <a:r>
              <a:rPr lang="en-GB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S</a:t>
            </a:r>
            <a:r>
              <a:rPr lang="hu-HU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</a:t>
            </a:r>
            <a:r>
              <a:rPr lang="hu-HU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GB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hu-HU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GB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</a:t>
            </a:r>
            <a:endParaRPr lang="hu-HU" sz="800" dirty="0" smtClean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hu-HU" altLang="hu-HU" sz="800" dirty="0" smtClean="0"/>
              <a:t>//drótposta-cím: </a:t>
            </a:r>
            <a:r>
              <a:rPr lang="hu-HU" altLang="hu-HU" sz="800" dirty="0" err="1" smtClean="0"/>
              <a:t>sze</a:t>
            </a:r>
            <a:r>
              <a:rPr lang="hu-HU" altLang="hu-HU" sz="800" dirty="0" smtClean="0"/>
              <a:t>@</a:t>
            </a:r>
            <a:r>
              <a:rPr lang="hu-HU" altLang="hu-HU" sz="800" dirty="0" err="1" smtClean="0"/>
              <a:t>elte.hu</a:t>
            </a:r>
            <a:endParaRPr lang="hu-HU" altLang="hu-HU" sz="800" dirty="0" smtClean="0"/>
          </a:p>
          <a:p>
            <a:r>
              <a:rPr lang="hu-HU" altLang="hu-HU" sz="800" dirty="0" smtClean="0"/>
              <a:t>//Feladat: Vércsoport meghatározás III. - A,B,O</a:t>
            </a:r>
          </a:p>
          <a:p>
            <a:endParaRPr lang="hu-HU" altLang="hu-HU" sz="800" dirty="0" smtClean="0"/>
          </a:p>
          <a:p>
            <a:r>
              <a:rPr lang="hu-HU" altLang="hu-HU" sz="800" dirty="0" smtClean="0"/>
              <a:t>#</a:t>
            </a:r>
            <a:r>
              <a:rPr lang="hu-HU" altLang="hu-HU" sz="800" dirty="0" err="1" smtClean="0"/>
              <a:t>include</a:t>
            </a:r>
            <a:r>
              <a:rPr lang="hu-HU" altLang="hu-HU" sz="800" dirty="0" smtClean="0"/>
              <a:t> &lt;</a:t>
            </a:r>
            <a:r>
              <a:rPr lang="hu-HU" altLang="hu-HU" sz="800" dirty="0" err="1" smtClean="0"/>
              <a:t>iostream</a:t>
            </a:r>
            <a:r>
              <a:rPr lang="hu-HU" altLang="hu-HU" sz="800" dirty="0" smtClean="0"/>
              <a:t>&gt;</a:t>
            </a:r>
          </a:p>
          <a:p>
            <a:endParaRPr lang="hu-HU" altLang="hu-HU" sz="800" dirty="0" smtClean="0"/>
          </a:p>
          <a:p>
            <a:r>
              <a:rPr lang="hu-HU" altLang="hu-HU" sz="800" dirty="0" err="1" smtClean="0"/>
              <a:t>using</a:t>
            </a:r>
            <a:r>
              <a:rPr lang="hu-HU" altLang="hu-HU" sz="800" dirty="0" smtClean="0"/>
              <a:t> </a:t>
            </a:r>
            <a:r>
              <a:rPr lang="hu-HU" altLang="hu-HU" sz="800" dirty="0" err="1" smtClean="0"/>
              <a:t>namespace</a:t>
            </a:r>
            <a:r>
              <a:rPr lang="hu-HU" altLang="hu-HU" sz="800" dirty="0" smtClean="0"/>
              <a:t> </a:t>
            </a:r>
            <a:r>
              <a:rPr lang="hu-HU" altLang="hu-HU" sz="800" dirty="0" err="1" smtClean="0"/>
              <a:t>std</a:t>
            </a:r>
            <a:r>
              <a:rPr lang="hu-HU" altLang="hu-HU" sz="800" dirty="0" smtClean="0"/>
              <a:t>;</a:t>
            </a:r>
          </a:p>
          <a:p>
            <a:endParaRPr lang="hu-HU" altLang="hu-HU" sz="800" dirty="0" smtClean="0"/>
          </a:p>
          <a:p>
            <a:r>
              <a:rPr lang="hu-HU" altLang="hu-HU" sz="800" dirty="0" smtClean="0"/>
              <a:t>int main()</a:t>
            </a:r>
          </a:p>
          <a:p>
            <a:r>
              <a:rPr lang="hu-HU" altLang="hu-HU" sz="800" dirty="0" smtClean="0"/>
              <a:t>{</a:t>
            </a:r>
          </a:p>
          <a:p>
            <a:r>
              <a:rPr lang="hu-HU" altLang="hu-HU" sz="800" dirty="0" smtClean="0"/>
              <a:t>    </a:t>
            </a:r>
            <a:r>
              <a:rPr lang="hu-HU" altLang="hu-HU" sz="800" dirty="0" err="1" smtClean="0"/>
              <a:t>char</a:t>
            </a:r>
            <a:r>
              <a:rPr lang="hu-HU" altLang="hu-HU" sz="800" dirty="0" smtClean="0"/>
              <a:t> x,y;</a:t>
            </a:r>
          </a:p>
          <a:p>
            <a:r>
              <a:rPr lang="hu-HU" altLang="hu-HU" sz="800" dirty="0" smtClean="0"/>
              <a:t>    </a:t>
            </a:r>
            <a:r>
              <a:rPr lang="hu-HU" altLang="hu-HU" sz="800" dirty="0" err="1" smtClean="0"/>
              <a:t>string</a:t>
            </a:r>
            <a:r>
              <a:rPr lang="hu-HU" altLang="hu-HU" sz="800" dirty="0" smtClean="0"/>
              <a:t> v;</a:t>
            </a:r>
          </a:p>
          <a:p>
            <a:r>
              <a:rPr lang="hu-HU" altLang="hu-HU" sz="800" dirty="0" smtClean="0"/>
              <a:t>    </a:t>
            </a:r>
            <a:r>
              <a:rPr lang="hu-HU" altLang="hu-HU" sz="800" dirty="0" err="1" smtClean="0"/>
              <a:t>bool</a:t>
            </a:r>
            <a:r>
              <a:rPr lang="hu-HU" altLang="hu-HU" sz="800" dirty="0" smtClean="0"/>
              <a:t> </a:t>
            </a:r>
            <a:r>
              <a:rPr lang="hu-HU" altLang="hu-HU" sz="800" dirty="0" err="1" smtClean="0"/>
              <a:t>vana</a:t>
            </a:r>
            <a:r>
              <a:rPr lang="hu-HU" altLang="hu-HU" sz="800" dirty="0" smtClean="0"/>
              <a:t>,</a:t>
            </a:r>
            <a:r>
              <a:rPr lang="hu-HU" altLang="hu-HU" sz="800" dirty="0" err="1" smtClean="0"/>
              <a:t>vanb</a:t>
            </a:r>
            <a:r>
              <a:rPr lang="hu-HU" altLang="hu-HU" sz="800" dirty="0" smtClean="0"/>
              <a:t>;</a:t>
            </a:r>
          </a:p>
          <a:p>
            <a:r>
              <a:rPr lang="hu-HU" altLang="hu-HU" sz="800" dirty="0" smtClean="0"/>
              <a:t>    </a:t>
            </a:r>
            <a:r>
              <a:rPr lang="hu-HU" altLang="hu-HU" sz="800" dirty="0" err="1" smtClean="0"/>
              <a:t>cout</a:t>
            </a:r>
            <a:r>
              <a:rPr lang="hu-HU" altLang="hu-HU" sz="800" dirty="0" smtClean="0"/>
              <a:t>&lt;&lt;"</a:t>
            </a:r>
            <a:r>
              <a:rPr lang="hu-HU" altLang="hu-HU" sz="800" dirty="0" err="1" smtClean="0"/>
              <a:t>Vercsoport</a:t>
            </a:r>
            <a:r>
              <a:rPr lang="hu-HU" altLang="hu-HU" sz="800" dirty="0" smtClean="0"/>
              <a:t> </a:t>
            </a:r>
            <a:r>
              <a:rPr lang="hu-HU" altLang="hu-HU" sz="800" dirty="0" err="1" smtClean="0"/>
              <a:t>meghatarozasa</a:t>
            </a:r>
            <a:r>
              <a:rPr lang="hu-HU" altLang="hu-HU" sz="800" dirty="0" smtClean="0"/>
              <a:t>"&lt;&lt;</a:t>
            </a:r>
            <a:r>
              <a:rPr lang="hu-HU" altLang="hu-HU" sz="800" dirty="0" err="1" smtClean="0"/>
              <a:t>endl</a:t>
            </a:r>
            <a:r>
              <a:rPr lang="hu-HU" altLang="hu-HU" sz="800" dirty="0" smtClean="0"/>
              <a:t>&lt;&lt;</a:t>
            </a:r>
            <a:r>
              <a:rPr lang="hu-HU" altLang="hu-HU" sz="800" dirty="0" err="1" smtClean="0"/>
              <a:t>endl</a:t>
            </a:r>
            <a:r>
              <a:rPr lang="hu-HU" altLang="hu-HU" sz="800" dirty="0" smtClean="0"/>
              <a:t>;</a:t>
            </a:r>
          </a:p>
          <a:p>
            <a:r>
              <a:rPr lang="hu-HU" altLang="hu-HU" sz="800" dirty="0" smtClean="0"/>
              <a:t>    </a:t>
            </a:r>
            <a:r>
              <a:rPr lang="hu-HU" altLang="hu-HU" sz="800" dirty="0" err="1" smtClean="0"/>
              <a:t>do</a:t>
            </a:r>
            <a:r>
              <a:rPr lang="hu-HU" altLang="hu-HU" sz="800" dirty="0" smtClean="0"/>
              <a:t> {</a:t>
            </a:r>
          </a:p>
          <a:p>
            <a:r>
              <a:rPr lang="hu-HU" altLang="hu-HU" sz="800" dirty="0" smtClean="0"/>
              <a:t>        </a:t>
            </a:r>
            <a:r>
              <a:rPr lang="hu-HU" altLang="hu-HU" sz="800" dirty="0" err="1" smtClean="0"/>
              <a:t>cout</a:t>
            </a:r>
            <a:r>
              <a:rPr lang="hu-HU" altLang="hu-HU" sz="800" dirty="0" smtClean="0"/>
              <a:t>&lt;&lt;"</a:t>
            </a:r>
            <a:r>
              <a:rPr lang="hu-HU" altLang="hu-HU" sz="800" dirty="0" err="1" smtClean="0"/>
              <a:t>Kerem</a:t>
            </a:r>
            <a:r>
              <a:rPr lang="hu-HU" altLang="hu-HU" sz="800" dirty="0" smtClean="0"/>
              <a:t> a </a:t>
            </a:r>
            <a:r>
              <a:rPr lang="hu-HU" altLang="hu-HU" sz="800" dirty="0" err="1" smtClean="0"/>
              <a:t>vercsoportot</a:t>
            </a:r>
            <a:r>
              <a:rPr lang="hu-HU" altLang="hu-HU" sz="800" dirty="0" smtClean="0"/>
              <a:t> </a:t>
            </a:r>
            <a:r>
              <a:rPr lang="hu-HU" altLang="hu-HU" sz="800" dirty="0" err="1" smtClean="0"/>
              <a:t>meghatarozo</a:t>
            </a:r>
            <a:r>
              <a:rPr lang="hu-HU" altLang="hu-HU" sz="800" dirty="0" smtClean="0"/>
              <a:t> egyik </a:t>
            </a:r>
            <a:r>
              <a:rPr lang="hu-HU" altLang="hu-HU" sz="800" dirty="0" err="1" smtClean="0"/>
              <a:t>gent</a:t>
            </a:r>
            <a:r>
              <a:rPr lang="hu-HU" altLang="hu-HU" sz="800" dirty="0" smtClean="0"/>
              <a:t> (a/b/0):";</a:t>
            </a:r>
          </a:p>
          <a:p>
            <a:r>
              <a:rPr lang="hu-HU" altLang="hu-HU" sz="800" dirty="0" smtClean="0"/>
              <a:t>        cin&gt;&gt;x;</a:t>
            </a:r>
          </a:p>
          <a:p>
            <a:r>
              <a:rPr lang="hu-HU" altLang="hu-HU" sz="800" dirty="0" smtClean="0"/>
              <a:t>    }</a:t>
            </a:r>
            <a:r>
              <a:rPr lang="hu-HU" altLang="hu-HU" sz="800" dirty="0" err="1" smtClean="0"/>
              <a:t>while</a:t>
            </a:r>
            <a:r>
              <a:rPr lang="hu-HU" altLang="hu-HU" sz="800" dirty="0" smtClean="0"/>
              <a:t> ((x!='a') &amp;&amp; (x!='b')&amp;&amp; (x!='0')); //az előfeltétel szerint csak a,b vagy 0 lehet</a:t>
            </a:r>
          </a:p>
          <a:p>
            <a:r>
              <a:rPr lang="hu-HU" altLang="hu-HU" sz="800" dirty="0" smtClean="0"/>
              <a:t>    </a:t>
            </a:r>
            <a:r>
              <a:rPr lang="hu-HU" altLang="hu-HU" sz="800" dirty="0" err="1" smtClean="0"/>
              <a:t>do</a:t>
            </a:r>
            <a:r>
              <a:rPr lang="hu-HU" altLang="hu-HU" sz="800" dirty="0" smtClean="0"/>
              <a:t> {</a:t>
            </a:r>
          </a:p>
          <a:p>
            <a:r>
              <a:rPr lang="hu-HU" altLang="hu-HU" sz="800" dirty="0" smtClean="0"/>
              <a:t>        </a:t>
            </a:r>
            <a:r>
              <a:rPr lang="hu-HU" altLang="hu-HU" sz="800" dirty="0" err="1" smtClean="0"/>
              <a:t>cout</a:t>
            </a:r>
            <a:r>
              <a:rPr lang="hu-HU" altLang="hu-HU" sz="800" dirty="0" smtClean="0"/>
              <a:t>&lt;&lt;"</a:t>
            </a:r>
            <a:r>
              <a:rPr lang="hu-HU" altLang="hu-HU" sz="800" dirty="0" err="1" smtClean="0"/>
              <a:t>Kerem</a:t>
            </a:r>
            <a:r>
              <a:rPr lang="hu-HU" altLang="hu-HU" sz="800" dirty="0" smtClean="0"/>
              <a:t> a </a:t>
            </a:r>
            <a:r>
              <a:rPr lang="hu-HU" altLang="hu-HU" sz="800" dirty="0" err="1" smtClean="0"/>
              <a:t>vercsoportot</a:t>
            </a:r>
            <a:r>
              <a:rPr lang="hu-HU" altLang="hu-HU" sz="800" dirty="0" smtClean="0"/>
              <a:t> </a:t>
            </a:r>
            <a:r>
              <a:rPr lang="hu-HU" altLang="hu-HU" sz="800" dirty="0" err="1" smtClean="0"/>
              <a:t>meghatarozo</a:t>
            </a:r>
            <a:r>
              <a:rPr lang="hu-HU" altLang="hu-HU" sz="800" dirty="0" smtClean="0"/>
              <a:t> </a:t>
            </a:r>
            <a:r>
              <a:rPr lang="hu-HU" altLang="hu-HU" sz="800" dirty="0" err="1" smtClean="0"/>
              <a:t>masik</a:t>
            </a:r>
            <a:r>
              <a:rPr lang="hu-HU" altLang="hu-HU" sz="800" dirty="0" smtClean="0"/>
              <a:t> </a:t>
            </a:r>
            <a:r>
              <a:rPr lang="hu-HU" altLang="hu-HU" sz="800" dirty="0" err="1" smtClean="0"/>
              <a:t>gent</a:t>
            </a:r>
            <a:r>
              <a:rPr lang="hu-HU" altLang="hu-HU" sz="800" dirty="0" smtClean="0"/>
              <a:t> (</a:t>
            </a:r>
            <a:r>
              <a:rPr lang="hu-HU" altLang="hu-HU" sz="800" dirty="0" err="1" smtClean="0"/>
              <a:t>a</a:t>
            </a:r>
            <a:r>
              <a:rPr lang="hu-HU" altLang="hu-HU" sz="800" dirty="0" smtClean="0"/>
              <a:t>/b/0):";</a:t>
            </a:r>
          </a:p>
          <a:p>
            <a:r>
              <a:rPr lang="hu-HU" altLang="hu-HU" sz="800" dirty="0" smtClean="0"/>
              <a:t>        cin&gt;&gt;y;</a:t>
            </a:r>
          </a:p>
          <a:p>
            <a:r>
              <a:rPr lang="hu-HU" altLang="hu-HU" sz="800" dirty="0" smtClean="0"/>
              <a:t>    }</a:t>
            </a:r>
            <a:r>
              <a:rPr lang="hu-HU" altLang="hu-HU" sz="800" dirty="0" err="1" smtClean="0"/>
              <a:t>while</a:t>
            </a:r>
            <a:r>
              <a:rPr lang="hu-HU" altLang="hu-HU" sz="800" dirty="0" smtClean="0"/>
              <a:t> ((y!='a') &amp;&amp; (y!='b')&amp;&amp; (y!='0')); //az előfeltétel szerint csak a,b vagy 0</a:t>
            </a:r>
          </a:p>
          <a:p>
            <a:endParaRPr lang="hu-HU" altLang="hu-HU" sz="800" dirty="0" smtClean="0"/>
          </a:p>
          <a:p>
            <a:r>
              <a:rPr lang="hu-HU" altLang="hu-HU" sz="800" dirty="0" smtClean="0"/>
              <a:t>    </a:t>
            </a:r>
            <a:r>
              <a:rPr lang="hu-HU" altLang="hu-HU" sz="800" dirty="0" err="1" smtClean="0"/>
              <a:t>vana</a:t>
            </a:r>
            <a:r>
              <a:rPr lang="hu-HU" altLang="hu-HU" sz="800" dirty="0" smtClean="0"/>
              <a:t>=((x=='a')||(y=='a'));</a:t>
            </a:r>
          </a:p>
          <a:p>
            <a:r>
              <a:rPr lang="hu-HU" altLang="hu-HU" sz="800" dirty="0" smtClean="0"/>
              <a:t>    </a:t>
            </a:r>
            <a:r>
              <a:rPr lang="hu-HU" altLang="hu-HU" sz="800" dirty="0" err="1" smtClean="0"/>
              <a:t>vanb</a:t>
            </a:r>
            <a:r>
              <a:rPr lang="hu-HU" altLang="hu-HU" sz="800" dirty="0" smtClean="0"/>
              <a:t>=((x=='b')||(y=='b'));</a:t>
            </a:r>
          </a:p>
          <a:p>
            <a:r>
              <a:rPr lang="hu-HU" altLang="hu-HU" sz="800" dirty="0" smtClean="0"/>
              <a:t>    </a:t>
            </a:r>
            <a:r>
              <a:rPr lang="hu-HU" altLang="hu-HU" sz="800" dirty="0" err="1" smtClean="0"/>
              <a:t>if</a:t>
            </a:r>
            <a:r>
              <a:rPr lang="hu-HU" altLang="hu-HU" sz="800" dirty="0" smtClean="0"/>
              <a:t> (</a:t>
            </a:r>
            <a:r>
              <a:rPr lang="hu-HU" altLang="hu-HU" sz="800" dirty="0" err="1" smtClean="0"/>
              <a:t>vana</a:t>
            </a:r>
            <a:r>
              <a:rPr lang="hu-HU" altLang="hu-HU" sz="800" dirty="0" smtClean="0"/>
              <a:t>) {</a:t>
            </a:r>
          </a:p>
          <a:p>
            <a:r>
              <a:rPr lang="hu-HU" altLang="hu-HU" sz="800" dirty="0" smtClean="0"/>
              <a:t>        </a:t>
            </a:r>
            <a:r>
              <a:rPr lang="hu-HU" altLang="hu-HU" sz="800" dirty="0" err="1" smtClean="0"/>
              <a:t>if</a:t>
            </a:r>
            <a:r>
              <a:rPr lang="hu-HU" altLang="hu-HU" sz="800" dirty="0" smtClean="0"/>
              <a:t> (</a:t>
            </a:r>
            <a:r>
              <a:rPr lang="hu-HU" altLang="hu-HU" sz="800" dirty="0" err="1" smtClean="0"/>
              <a:t>vanb</a:t>
            </a:r>
            <a:r>
              <a:rPr lang="hu-HU" altLang="hu-HU" sz="800" dirty="0" smtClean="0"/>
              <a:t>) {</a:t>
            </a:r>
          </a:p>
          <a:p>
            <a:r>
              <a:rPr lang="hu-HU" altLang="hu-HU" sz="800" dirty="0" smtClean="0"/>
              <a:t>            v="AB";</a:t>
            </a:r>
          </a:p>
          <a:p>
            <a:r>
              <a:rPr lang="hu-HU" altLang="hu-HU" sz="800" dirty="0" smtClean="0"/>
              <a:t>        }</a:t>
            </a:r>
          </a:p>
          <a:p>
            <a:r>
              <a:rPr lang="hu-HU" altLang="hu-HU" sz="800" dirty="0" smtClean="0"/>
              <a:t>        </a:t>
            </a:r>
            <a:r>
              <a:rPr lang="hu-HU" altLang="hu-HU" sz="800" dirty="0" err="1" smtClean="0"/>
              <a:t>else</a:t>
            </a:r>
            <a:r>
              <a:rPr lang="hu-HU" altLang="hu-HU" sz="800" dirty="0" smtClean="0"/>
              <a:t> {</a:t>
            </a:r>
          </a:p>
          <a:p>
            <a:r>
              <a:rPr lang="hu-HU" altLang="hu-HU" sz="800" dirty="0" smtClean="0"/>
              <a:t>            v='A';</a:t>
            </a:r>
          </a:p>
          <a:p>
            <a:r>
              <a:rPr lang="hu-HU" altLang="hu-HU" sz="800" dirty="0" smtClean="0"/>
              <a:t>        }</a:t>
            </a:r>
          </a:p>
          <a:p>
            <a:r>
              <a:rPr lang="hu-HU" altLang="hu-HU" sz="800" dirty="0" smtClean="0"/>
              <a:t>    }</a:t>
            </a:r>
          </a:p>
          <a:p>
            <a:r>
              <a:rPr lang="hu-HU" altLang="hu-HU" sz="800" dirty="0" smtClean="0"/>
              <a:t>    </a:t>
            </a:r>
            <a:r>
              <a:rPr lang="hu-HU" altLang="hu-HU" sz="800" dirty="0" err="1" smtClean="0"/>
              <a:t>else</a:t>
            </a:r>
            <a:r>
              <a:rPr lang="hu-HU" altLang="hu-HU" sz="800" dirty="0" smtClean="0"/>
              <a:t> {</a:t>
            </a:r>
          </a:p>
          <a:p>
            <a:r>
              <a:rPr lang="hu-HU" altLang="hu-HU" sz="800" dirty="0" smtClean="0"/>
              <a:t>        </a:t>
            </a:r>
            <a:r>
              <a:rPr lang="hu-HU" altLang="hu-HU" sz="800" dirty="0" err="1" smtClean="0"/>
              <a:t>if</a:t>
            </a:r>
            <a:r>
              <a:rPr lang="hu-HU" altLang="hu-HU" sz="800" dirty="0" smtClean="0"/>
              <a:t> (</a:t>
            </a:r>
            <a:r>
              <a:rPr lang="hu-HU" altLang="hu-HU" sz="800" dirty="0" err="1" smtClean="0"/>
              <a:t>vanb</a:t>
            </a:r>
            <a:r>
              <a:rPr lang="hu-HU" altLang="hu-HU" sz="800" dirty="0" smtClean="0"/>
              <a:t>) {</a:t>
            </a:r>
          </a:p>
          <a:p>
            <a:r>
              <a:rPr lang="hu-HU" altLang="hu-HU" sz="800" dirty="0" smtClean="0"/>
              <a:t>            v='B';</a:t>
            </a:r>
          </a:p>
          <a:p>
            <a:r>
              <a:rPr lang="hu-HU" altLang="hu-HU" sz="800" dirty="0" smtClean="0"/>
              <a:t>        }</a:t>
            </a:r>
          </a:p>
          <a:p>
            <a:r>
              <a:rPr lang="hu-HU" altLang="hu-HU" sz="800" dirty="0" smtClean="0"/>
              <a:t>        </a:t>
            </a:r>
            <a:r>
              <a:rPr lang="hu-HU" altLang="hu-HU" sz="800" dirty="0" err="1" smtClean="0"/>
              <a:t>else</a:t>
            </a:r>
            <a:r>
              <a:rPr lang="hu-HU" altLang="hu-HU" sz="800" dirty="0" smtClean="0"/>
              <a:t> {</a:t>
            </a:r>
          </a:p>
          <a:p>
            <a:r>
              <a:rPr lang="hu-HU" altLang="hu-HU" sz="800" dirty="0" smtClean="0"/>
              <a:t>            v='0';</a:t>
            </a:r>
          </a:p>
          <a:p>
            <a:r>
              <a:rPr lang="hu-HU" altLang="hu-HU" sz="800" dirty="0" smtClean="0"/>
              <a:t>        }</a:t>
            </a:r>
          </a:p>
          <a:p>
            <a:r>
              <a:rPr lang="hu-HU" altLang="hu-HU" sz="800" dirty="0" smtClean="0"/>
              <a:t>    }</a:t>
            </a:r>
          </a:p>
          <a:p>
            <a:endParaRPr lang="hu-HU" altLang="hu-HU" sz="800" dirty="0" smtClean="0"/>
          </a:p>
          <a:p>
            <a:r>
              <a:rPr lang="hu-HU" altLang="hu-HU" sz="800" dirty="0" smtClean="0"/>
              <a:t>    </a:t>
            </a:r>
            <a:r>
              <a:rPr lang="hu-HU" altLang="hu-HU" sz="800" dirty="0" err="1" smtClean="0"/>
              <a:t>cout</a:t>
            </a:r>
            <a:r>
              <a:rPr lang="hu-HU" altLang="hu-HU" sz="800" dirty="0" smtClean="0"/>
              <a:t>&lt;&lt;v&lt;&lt;" a </a:t>
            </a:r>
            <a:r>
              <a:rPr lang="hu-HU" altLang="hu-HU" sz="800" dirty="0" err="1" smtClean="0"/>
              <a:t>vercsoportja</a:t>
            </a:r>
            <a:r>
              <a:rPr lang="hu-HU" altLang="hu-HU" sz="800" dirty="0" smtClean="0"/>
              <a:t>!"&lt;&lt;</a:t>
            </a:r>
            <a:r>
              <a:rPr lang="hu-HU" altLang="hu-HU" sz="800" dirty="0" err="1" smtClean="0"/>
              <a:t>endl</a:t>
            </a:r>
            <a:r>
              <a:rPr lang="hu-HU" altLang="hu-HU" sz="800" dirty="0" smtClean="0"/>
              <a:t>;</a:t>
            </a:r>
          </a:p>
          <a:p>
            <a:r>
              <a:rPr lang="hu-HU" altLang="hu-HU" sz="800" dirty="0" smtClean="0"/>
              <a:t>    </a:t>
            </a:r>
            <a:r>
              <a:rPr lang="hu-HU" altLang="hu-HU" sz="800" dirty="0" err="1" smtClean="0"/>
              <a:t>return</a:t>
            </a:r>
            <a:r>
              <a:rPr lang="hu-HU" altLang="hu-HU" sz="800" dirty="0" smtClean="0"/>
              <a:t> 0;</a:t>
            </a:r>
          </a:p>
          <a:p>
            <a:r>
              <a:rPr lang="hu-HU" altLang="hu-HU" sz="800" dirty="0" smtClean="0"/>
              <a:t>}</a:t>
            </a:r>
          </a:p>
          <a:p>
            <a:endParaRPr lang="hu-HU" altLang="hu-HU" sz="800" dirty="0" smtClean="0"/>
          </a:p>
        </p:txBody>
      </p:sp>
      <p:sp>
        <p:nvSpPr>
          <p:cNvPr id="96267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3684B21-CD9C-4043-8515-431E5235B0E5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514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6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3A24777-4E94-47D6-9CB0-267E0D6F2710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97287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97288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D13D3D4-C6A0-4403-8A9F-4C71C9C70E48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hu-HU" altLang="hu-HU" sz="1000"/>
          </a:p>
        </p:txBody>
      </p:sp>
      <p:sp>
        <p:nvSpPr>
          <p:cNvPr id="97289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97290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97291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8C6A74C-D0AF-4F75-BA95-7585C30CFC8C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9218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41F3C1D-CDF3-4510-A897-3CDFE9847E4D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98311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98312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1481D5B-2BC3-4B8C-B426-DA81DAAE17EE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hu-HU" altLang="hu-HU" sz="1000"/>
          </a:p>
        </p:txBody>
      </p:sp>
      <p:sp>
        <p:nvSpPr>
          <p:cNvPr id="98313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110602" name="Jegyzetek helye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hu-HU" dirty="0" smtClean="0">
                <a:latin typeface="Arial" charset="0"/>
              </a:rPr>
              <a:t>Az </a:t>
            </a:r>
            <a:r>
              <a:rPr lang="hu-HU" dirty="0" err="1" smtClean="0">
                <a:latin typeface="Arial" charset="0"/>
              </a:rPr>
              <a:t>exit-hez</a:t>
            </a:r>
            <a:r>
              <a:rPr lang="hu-HU" dirty="0" smtClean="0">
                <a:latin typeface="Arial" charset="0"/>
              </a:rPr>
              <a:t>: </a:t>
            </a:r>
          </a:p>
          <a:p>
            <a:pPr marL="742950" lvl="1" indent="-285750" eaLnBrk="1" hangingPunct="1">
              <a:lnSpc>
                <a:spcPct val="80000"/>
              </a:lnSpc>
              <a:defRPr/>
            </a:pPr>
            <a:r>
              <a:rPr lang="hu-H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L. „ANSI C++ összefoglaló” 85. o.</a:t>
            </a:r>
          </a:p>
          <a:p>
            <a:pPr marL="742950" lvl="1" indent="-285750" eaLnBrk="1" hangingPunct="1">
              <a:lnSpc>
                <a:spcPct val="80000"/>
              </a:lnSpc>
              <a:defRPr/>
            </a:pPr>
            <a:r>
              <a:rPr lang="hu-H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 tetszőleges helyen elhelyezett </a:t>
            </a:r>
            <a:r>
              <a:rPr lang="hu-HU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exit</a:t>
            </a:r>
            <a:r>
              <a:rPr lang="hu-H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hatására kilép a programból, a megadott kóddal. Célszerűen: EXIT_FAILURE (a </a:t>
            </a:r>
            <a:r>
              <a:rPr lang="hu-HU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stdlib.h-ban</a:t>
            </a:r>
            <a:endParaRPr lang="hu-HU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742950" lvl="1" indent="-285750" eaLnBrk="1" hangingPunct="1">
              <a:lnSpc>
                <a:spcPct val="80000"/>
              </a:lnSpc>
              <a:defRPr/>
            </a:pPr>
            <a:r>
              <a:rPr lang="hu-H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előredefiniált konstans, akárcsak az EXIT_SUCCESS).</a:t>
            </a:r>
          </a:p>
          <a:p>
            <a:pPr>
              <a:defRPr/>
            </a:pPr>
            <a:endParaRPr lang="hu-HU" dirty="0" smtClean="0">
              <a:latin typeface="Arial" charset="0"/>
            </a:endParaRPr>
          </a:p>
        </p:txBody>
      </p:sp>
      <p:sp>
        <p:nvSpPr>
          <p:cNvPr id="98315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608477F-E0E3-47CD-A9A7-778EC8F2371D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3191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4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87F7F5F-F5C1-40C5-8A7D-4743C21A7A32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99335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99336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D448A75-E45F-4277-A63B-A9115E811389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hu-HU" altLang="hu-HU" sz="1000"/>
          </a:p>
        </p:txBody>
      </p:sp>
      <p:sp>
        <p:nvSpPr>
          <p:cNvPr id="99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  <a:ln/>
        </p:spPr>
      </p:sp>
      <p:sp>
        <p:nvSpPr>
          <p:cNvPr id="993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40740713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8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7F159C1-8D28-4504-8BEE-834188881B9B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100359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100360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535CED3-FEBD-40CC-9F46-3ECDEB415425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hu-HU" altLang="hu-HU" sz="1000"/>
          </a:p>
        </p:txBody>
      </p:sp>
      <p:sp>
        <p:nvSpPr>
          <p:cNvPr id="100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  <a:ln/>
        </p:spPr>
      </p:sp>
      <p:sp>
        <p:nvSpPr>
          <p:cNvPr id="100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 smtClean="0"/>
              <a:t>Az újdonságokat (a szintaktikus ellenőrzést végző részeket) pirossal emeltük ki.</a:t>
            </a:r>
          </a:p>
          <a:p>
            <a:r>
              <a:rPr lang="hu-HU" altLang="hu-HU" dirty="0" smtClean="0"/>
              <a:t>A </a:t>
            </a:r>
            <a:r>
              <a:rPr lang="hu-HU" altLang="hu-HU" b="1" dirty="0" err="1" smtClean="0"/>
              <a:t>fail</a:t>
            </a:r>
            <a:r>
              <a:rPr lang="hu-HU" altLang="hu-HU" b="1" dirty="0" smtClean="0"/>
              <a:t>()</a:t>
            </a:r>
            <a:r>
              <a:rPr lang="hu-HU" altLang="hu-HU" dirty="0" smtClean="0"/>
              <a:t> metódus értéke akkor hamis, amikor a beolvasás során az input változóba konvertálás közben hiba keletkezett. A megkezdett konvertálást megállítja egy olyan jel,</a:t>
            </a:r>
            <a:r>
              <a:rPr lang="hu-HU" altLang="hu-HU" baseline="0" dirty="0" smtClean="0"/>
              <a:t> amely egy számban illegális. Pl. szóköz vagy sorvégjel. Ha a konvertálás érdemben elindult, akkor a </a:t>
            </a:r>
            <a:r>
              <a:rPr lang="hu-HU" altLang="hu-HU" baseline="0" dirty="0" err="1" smtClean="0"/>
              <a:t>fail</a:t>
            </a:r>
            <a:r>
              <a:rPr lang="hu-HU" altLang="hu-HU" baseline="0" dirty="0" smtClean="0"/>
              <a:t>() függvény nem jelez hibát, még akkor sem, ha egyébként valami olyan jelnél szakadt meg a konverzió, amely teljeséggel értelmetlen azon a helyen. Pl. "12.45hat" esetében a konverzió 12.45-re vezet, a </a:t>
            </a:r>
            <a:r>
              <a:rPr lang="hu-HU" altLang="hu-HU" baseline="0" dirty="0" err="1" smtClean="0"/>
              <a:t>cin.fail</a:t>
            </a:r>
            <a:r>
              <a:rPr lang="hu-HU" altLang="hu-HU" baseline="0" dirty="0" smtClean="0"/>
              <a:t>()=</a:t>
            </a:r>
            <a:r>
              <a:rPr lang="hu-HU" altLang="hu-HU" baseline="0" dirty="0" err="1" smtClean="0"/>
              <a:t>false</a:t>
            </a:r>
            <a:r>
              <a:rPr lang="hu-HU" altLang="hu-HU" baseline="0" dirty="0" smtClean="0"/>
              <a:t>.</a:t>
            </a:r>
            <a:endParaRPr lang="hu-HU" altLang="hu-HU" dirty="0" smtClean="0"/>
          </a:p>
          <a:p>
            <a:r>
              <a:rPr lang="hu-HU" altLang="hu-HU" dirty="0" smtClean="0"/>
              <a:t>A </a:t>
            </a:r>
            <a:r>
              <a:rPr lang="hu-HU" altLang="hu-HU" b="1" dirty="0" err="1" smtClean="0"/>
              <a:t>peek</a:t>
            </a:r>
            <a:r>
              <a:rPr lang="hu-HU" altLang="hu-HU" b="1" dirty="0" smtClean="0"/>
              <a:t>() </a:t>
            </a:r>
            <a:r>
              <a:rPr lang="hu-HU" altLang="hu-HU" dirty="0" smtClean="0"/>
              <a:t>metódus értéke a folyambeli, még fel nem dolgozott első karakter. A konvertálás megakadásának okát vizsgáljuk a fenti kóddarabban a </a:t>
            </a:r>
            <a:r>
              <a:rPr lang="hu-HU" altLang="hu-HU" dirty="0" err="1" smtClean="0"/>
              <a:t>peek</a:t>
            </a:r>
            <a:r>
              <a:rPr lang="hu-HU" altLang="hu-HU" dirty="0" smtClean="0"/>
              <a:t>() függvénnyel. Az előbbi példa</a:t>
            </a:r>
            <a:r>
              <a:rPr lang="hu-HU" altLang="hu-HU" baseline="0" dirty="0" smtClean="0"/>
              <a:t> esetében a </a:t>
            </a:r>
            <a:r>
              <a:rPr lang="hu-HU" altLang="hu-HU" baseline="0" dirty="0" err="1" smtClean="0"/>
              <a:t>cin.peek</a:t>
            </a:r>
            <a:r>
              <a:rPr lang="hu-HU" altLang="hu-HU" baseline="0" dirty="0" smtClean="0"/>
              <a:t>()='h' lesz.</a:t>
            </a:r>
          </a:p>
          <a:p>
            <a:r>
              <a:rPr lang="hu-HU" altLang="hu-HU" baseline="0" dirty="0" smtClean="0"/>
              <a:t>Tehát a fenti kóddarab csak a számokban legálisan előforduló jelekből álló számként értelmezhető jelsorozatot fogad el jóként. (A nyitó szóközöket a rendszer automatikusan lenyeli, így ez észrevétlen marad a kóddarab számára.)</a:t>
            </a:r>
            <a:endParaRPr lang="hu-HU" altLang="hu-HU" dirty="0" smtClean="0"/>
          </a:p>
          <a:p>
            <a:r>
              <a:rPr lang="hu-HU" altLang="hu-HU" dirty="0" smtClean="0"/>
              <a:t>Figyelem: amíg a </a:t>
            </a:r>
            <a:r>
              <a:rPr lang="hu-HU" altLang="hu-HU" b="1" dirty="0" err="1" smtClean="0"/>
              <a:t>string</a:t>
            </a:r>
            <a:r>
              <a:rPr lang="hu-HU" altLang="hu-HU" dirty="0" smtClean="0"/>
              <a:t> konstanst </a:t>
            </a:r>
            <a:r>
              <a:rPr lang="hu-HU" altLang="hu-HU" b="1" dirty="0" smtClean="0"/>
              <a:t>"</a:t>
            </a:r>
            <a:r>
              <a:rPr lang="hu-HU" altLang="hu-HU" dirty="0" err="1" smtClean="0"/>
              <a:t>-k</a:t>
            </a:r>
            <a:r>
              <a:rPr lang="hu-HU" altLang="hu-HU" dirty="0" smtClean="0"/>
              <a:t> veszik körül, addig a </a:t>
            </a:r>
            <a:r>
              <a:rPr lang="hu-HU" altLang="hu-HU" b="1" dirty="0" smtClean="0"/>
              <a:t>karakter</a:t>
            </a:r>
            <a:r>
              <a:rPr lang="hu-HU" altLang="hu-HU" dirty="0" smtClean="0"/>
              <a:t> konstanst </a:t>
            </a:r>
            <a:r>
              <a:rPr lang="hu-HU" altLang="hu-HU" b="1" dirty="0" smtClean="0"/>
              <a:t>'</a:t>
            </a:r>
            <a:r>
              <a:rPr lang="hu-HU" altLang="hu-HU" dirty="0" err="1" smtClean="0"/>
              <a:t>-ok</a:t>
            </a:r>
            <a:r>
              <a:rPr lang="hu-HU" altLang="hu-H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6879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2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B8EF475-4007-4E7B-AB5C-8E051153918D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101383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101384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51628EA-B9D7-47F2-B7A6-6153641FF6AA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hu-HU" altLang="hu-HU" sz="1000"/>
          </a:p>
        </p:txBody>
      </p:sp>
      <p:sp>
        <p:nvSpPr>
          <p:cNvPr id="101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  <a:ln/>
        </p:spPr>
      </p:sp>
      <p:sp>
        <p:nvSpPr>
          <p:cNvPr id="101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/>
            <a:r>
              <a:rPr lang="hu-HU" altLang="hu-HU" dirty="0" smtClean="0"/>
              <a:t>Ez egy nem szép megoldás, mert minimum 2 kilépési pontja lesz a kódnak (itt az </a:t>
            </a:r>
            <a:r>
              <a:rPr lang="hu-HU" altLang="hu-HU" dirty="0" err="1" smtClean="0"/>
              <a:t>exit-nél</a:t>
            </a:r>
            <a:r>
              <a:rPr lang="hu-HU" altLang="hu-HU" dirty="0" smtClean="0"/>
              <a:t>, és a „legvégén” a </a:t>
            </a:r>
            <a:r>
              <a:rPr lang="hu-HU" altLang="hu-HU" dirty="0" err="1" smtClean="0"/>
              <a:t>return-nél</a:t>
            </a:r>
            <a:r>
              <a:rPr lang="hu-HU" altLang="hu-HU" dirty="0" smtClean="0"/>
              <a:t>) </a:t>
            </a:r>
            <a:r>
              <a:rPr lang="hu-HU" altLang="hu-HU" dirty="0" err="1" smtClean="0"/>
              <a:t>a</a:t>
            </a:r>
            <a:r>
              <a:rPr lang="hu-HU" altLang="hu-HU" dirty="0" smtClean="0"/>
              <a:t> „szokásos” (és helyesség szempontjából egyszerűen kezelhető) 1 helyett.</a:t>
            </a:r>
          </a:p>
          <a:p>
            <a:pPr marL="0" indent="0"/>
            <a:r>
              <a:rPr lang="hu-HU" altLang="hu-HU" dirty="0" smtClean="0"/>
              <a:t>Hogyan oldhatná meg, h. ez esetben is egyetlen kilépési pontja legyen, de a kilépési kód a fentinek megfelelően 1, ha hibás a bemenet, ill. 0, ha minden rendben van?</a:t>
            </a:r>
          </a:p>
        </p:txBody>
      </p:sp>
    </p:spTree>
    <p:extLst>
      <p:ext uri="{BB962C8B-B14F-4D97-AF65-F5344CB8AC3E}">
        <p14:creationId xmlns:p14="http://schemas.microsoft.com/office/powerpoint/2010/main" val="846702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6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17B7DF1-EC53-4C6C-A599-D72917D0C0A3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102407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102408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5DF121F-2928-459C-AC89-D804245A1EC9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hu-HU" altLang="hu-HU" sz="1000"/>
          </a:p>
        </p:txBody>
      </p:sp>
      <p:sp>
        <p:nvSpPr>
          <p:cNvPr id="102409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5E17055-7291-4790-8483-7372FCD24115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hu-HU" altLang="hu-HU" sz="1000">
              <a:latin typeface="Arial" charset="0"/>
            </a:endParaRPr>
          </a:p>
        </p:txBody>
      </p:sp>
      <p:sp>
        <p:nvSpPr>
          <p:cNvPr id="102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102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hu-HU" smtClean="0"/>
          </a:p>
        </p:txBody>
      </p:sp>
    </p:spTree>
    <p:extLst>
      <p:ext uri="{BB962C8B-B14F-4D97-AF65-F5344CB8AC3E}">
        <p14:creationId xmlns:p14="http://schemas.microsoft.com/office/powerpoint/2010/main" val="214092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61C0E87-C3AC-48D4-9424-6A48454CBEDC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58375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58376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694A4B3-D81F-49DE-B249-2F2559975DE8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hu-HU" altLang="hu-HU" sz="1000"/>
          </a:p>
        </p:txBody>
      </p:sp>
      <p:sp>
        <p:nvSpPr>
          <p:cNvPr id="58377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58378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8379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5A36B9D-709A-4E4E-81A4-3C6E47B3D131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0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242203-30A9-4734-8199-744B035C2E69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59399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59400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306E096-6A2B-4D42-AE80-9FFC1DE499C0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hu-HU" altLang="hu-HU" sz="1000"/>
          </a:p>
        </p:txBody>
      </p:sp>
      <p:sp>
        <p:nvSpPr>
          <p:cNvPr id="59401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5940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9403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57020C2-7F84-4F6C-BE56-5B2B2A8A65E0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24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C095105-ACCD-4281-BAD2-860FAB84A942}" type="datetime1">
              <a:rPr lang="hu-HU" altLang="hu-HU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200"/>
          </a:p>
        </p:txBody>
      </p:sp>
      <p:sp>
        <p:nvSpPr>
          <p:cNvPr id="60423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60424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88F9025-0982-4999-B40A-F549C7DE2D2D}" type="slidenum">
              <a:rPr lang="hu-HU" altLang="hu-HU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hu-HU" altLang="hu-HU" sz="1200"/>
          </a:p>
        </p:txBody>
      </p:sp>
      <p:sp>
        <p:nvSpPr>
          <p:cNvPr id="60425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60426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mtClean="0"/>
              <a:t>Pl. 3-bites 2-es komplemens kódú egész számok:</a:t>
            </a:r>
          </a:p>
          <a:p>
            <a:r>
              <a:rPr lang="hu-HU" altLang="hu-HU" smtClean="0"/>
              <a:t>   +0=0|00</a:t>
            </a:r>
            <a:r>
              <a:rPr lang="hu-HU" altLang="hu-HU" baseline="-25000" smtClean="0"/>
              <a:t>2</a:t>
            </a:r>
            <a:r>
              <a:rPr lang="hu-HU" altLang="hu-HU" smtClean="0"/>
              <a:t>, +1=0|01</a:t>
            </a:r>
            <a:r>
              <a:rPr lang="hu-HU" altLang="hu-HU" baseline="-25000" smtClean="0"/>
              <a:t>2</a:t>
            </a:r>
            <a:r>
              <a:rPr lang="hu-HU" altLang="hu-HU" smtClean="0"/>
              <a:t>, +2=0|10</a:t>
            </a:r>
            <a:r>
              <a:rPr lang="hu-HU" altLang="hu-HU" baseline="-25000" smtClean="0"/>
              <a:t>2</a:t>
            </a:r>
            <a:r>
              <a:rPr lang="hu-HU" altLang="hu-HU" smtClean="0"/>
              <a:t>, +3=0|11</a:t>
            </a:r>
            <a:r>
              <a:rPr lang="hu-HU" altLang="hu-HU" baseline="-25000" smtClean="0"/>
              <a:t>2</a:t>
            </a:r>
            <a:r>
              <a:rPr lang="hu-HU" altLang="hu-HU" smtClean="0"/>
              <a:t>,</a:t>
            </a:r>
          </a:p>
          <a:p>
            <a:r>
              <a:rPr lang="hu-HU" altLang="hu-HU" smtClean="0"/>
              <a:t>	 -1=1|11</a:t>
            </a:r>
            <a:r>
              <a:rPr lang="hu-HU" altLang="hu-HU" baseline="-25000" smtClean="0"/>
              <a:t>2</a:t>
            </a:r>
            <a:r>
              <a:rPr lang="hu-HU" altLang="hu-HU" smtClean="0"/>
              <a:t>,  -2=1|10</a:t>
            </a:r>
            <a:r>
              <a:rPr lang="hu-HU" altLang="hu-HU" baseline="-25000" smtClean="0"/>
              <a:t>2</a:t>
            </a:r>
            <a:r>
              <a:rPr lang="hu-HU" altLang="hu-HU" smtClean="0"/>
              <a:t>,  -3=1|01</a:t>
            </a:r>
            <a:r>
              <a:rPr lang="hu-HU" altLang="hu-HU" baseline="-25000" smtClean="0"/>
              <a:t>2</a:t>
            </a:r>
            <a:r>
              <a:rPr lang="hu-HU" altLang="hu-HU" smtClean="0"/>
              <a:t>, -4=1|00</a:t>
            </a:r>
            <a:r>
              <a:rPr lang="hu-HU" altLang="hu-HU" baseline="-25000" smtClean="0"/>
              <a:t>2</a:t>
            </a:r>
            <a:r>
              <a:rPr lang="hu-HU" altLang="hu-HU" smtClean="0"/>
              <a:t>,</a:t>
            </a:r>
          </a:p>
          <a:p>
            <a:r>
              <a:rPr lang="hu-HU" altLang="hu-HU" smtClean="0"/>
              <a:t>Vegye észre a „szabályszerűségeket”!</a:t>
            </a:r>
          </a:p>
          <a:p>
            <a:endParaRPr lang="hu-HU" altLang="hu-HU" smtClean="0"/>
          </a:p>
        </p:txBody>
      </p:sp>
      <p:sp>
        <p:nvSpPr>
          <p:cNvPr id="60427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3E36895-8D39-404F-8144-FE6F55CA56D3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hu-HU" alt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62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375FA74-3F95-4970-9490-CB79F6499F6F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61447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61448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9B63F3F-5884-40F0-B9C3-96A47857D129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hu-HU" altLang="hu-HU" sz="1000"/>
          </a:p>
        </p:txBody>
      </p:sp>
      <p:sp>
        <p:nvSpPr>
          <p:cNvPr id="61449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61450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61451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8FDE596-AC1E-4D31-BABA-D44D9504B99E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08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Rectangle 3"/>
          <p:cNvSpPr txBox="1">
            <a:spLocks noGrp="1" noChangeArrowheads="1"/>
          </p:cNvSpPr>
          <p:nvPr/>
        </p:nvSpPr>
        <p:spPr bwMode="auto">
          <a:xfrm>
            <a:off x="5624015" y="1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79BB7AC-5462-4640-A9F5-8B33C951F85C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2015.09.26.</a:t>
            </a:fld>
            <a:endParaRPr lang="hu-HU" altLang="hu-HU" sz="1000"/>
          </a:p>
        </p:txBody>
      </p:sp>
      <p:sp>
        <p:nvSpPr>
          <p:cNvPr id="62471" name="Rectangle 6"/>
          <p:cNvSpPr txBox="1">
            <a:spLocks noGrp="1" noChangeArrowheads="1"/>
          </p:cNvSpPr>
          <p:nvPr/>
        </p:nvSpPr>
        <p:spPr bwMode="auto">
          <a:xfrm>
            <a:off x="2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62472" name="Rectangle 7"/>
          <p:cNvSpPr txBox="1">
            <a:spLocks noGrp="1" noChangeArrowheads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91A60E0-A0F9-4A22-854A-337BABAC3100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hu-HU" altLang="hu-HU" sz="1000"/>
          </a:p>
        </p:txBody>
      </p:sp>
      <p:sp>
        <p:nvSpPr>
          <p:cNvPr id="62473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97150" y="341313"/>
            <a:ext cx="4830763" cy="2717800"/>
          </a:xfrm>
          <a:ln/>
        </p:spPr>
      </p:sp>
      <p:sp>
        <p:nvSpPr>
          <p:cNvPr id="62474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62475" name="Dia számának helye 6"/>
          <p:cNvSpPr txBox="1">
            <a:spLocks noGrp="1"/>
          </p:cNvSpPr>
          <p:nvPr/>
        </p:nvSpPr>
        <p:spPr bwMode="auto">
          <a:xfrm>
            <a:off x="5624015" y="6457410"/>
            <a:ext cx="4300307" cy="3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9784BF0-E73A-4E0B-9BEA-AD9CB1B79A08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9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11" indent="0" algn="ctr">
              <a:buNone/>
              <a:defRPr/>
            </a:lvl2pPr>
            <a:lvl3pPr marL="914423" indent="0" algn="ctr">
              <a:buNone/>
              <a:defRPr/>
            </a:lvl3pPr>
            <a:lvl4pPr marL="1371634" indent="0" algn="ctr">
              <a:buNone/>
              <a:defRPr/>
            </a:lvl4pPr>
            <a:lvl5pPr marL="1828846" indent="0" algn="ctr">
              <a:buNone/>
              <a:defRPr/>
            </a:lvl5pPr>
            <a:lvl6pPr marL="2286057" indent="0" algn="ctr">
              <a:buNone/>
              <a:defRPr/>
            </a:lvl6pPr>
            <a:lvl7pPr marL="2743269" indent="0" algn="ctr">
              <a:buNone/>
              <a:defRPr/>
            </a:lvl7pPr>
            <a:lvl8pPr marL="3200480" indent="0" algn="ctr">
              <a:buNone/>
              <a:defRPr/>
            </a:lvl8pPr>
            <a:lvl9pPr marL="3657691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476926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655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31153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C26B1-3EDA-4BBE-B7F4-533C4C32FFBB}" type="slidenum">
              <a:rPr lang="hu-HU" smtClean="0"/>
              <a:pPr>
                <a:defRPr/>
              </a:pPr>
              <a:t>‹#›</a:t>
            </a:fld>
            <a:r>
              <a:rPr lang="hu-HU" dirty="0" smtClean="0"/>
              <a:t>/49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893956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228222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11" indent="0">
              <a:buNone/>
              <a:defRPr sz="1801"/>
            </a:lvl2pPr>
            <a:lvl3pPr marL="914423" indent="0">
              <a:buNone/>
              <a:defRPr sz="1600"/>
            </a:lvl3pPr>
            <a:lvl4pPr marL="1371634" indent="0">
              <a:buNone/>
              <a:defRPr sz="1401"/>
            </a:lvl4pPr>
            <a:lvl5pPr marL="1828846" indent="0">
              <a:buNone/>
              <a:defRPr sz="1401"/>
            </a:lvl5pPr>
            <a:lvl6pPr marL="2286057" indent="0">
              <a:buNone/>
              <a:defRPr sz="1401"/>
            </a:lvl6pPr>
            <a:lvl7pPr marL="2743269" indent="0">
              <a:buNone/>
              <a:defRPr sz="1401"/>
            </a:lvl7pPr>
            <a:lvl8pPr marL="3200480" indent="0">
              <a:buNone/>
              <a:defRPr sz="1401"/>
            </a:lvl8pPr>
            <a:lvl9pPr marL="3657691" indent="0">
              <a:buNone/>
              <a:defRPr sz="140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09440793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923345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254401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207517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64162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4" y="273055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3" indent="0">
              <a:buNone/>
              <a:defRPr sz="1001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87552371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3" indent="0">
              <a:buNone/>
              <a:defRPr sz="1001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87241989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11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23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34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46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7" indent="-254006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84" indent="-285757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81" indent="-228606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79" indent="-228606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52" indent="-228606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63" indent="-228606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75" indent="-228606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86" indent="-228606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98" indent="-228606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24201" y="85725"/>
            <a:ext cx="69088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Mintacím szerkesztése</a:t>
            </a:r>
            <a:r>
              <a:rPr lang="hu-HU" altLang="hu-HU" smtClean="0"/>
              <a:t/>
            </a:r>
            <a:br>
              <a:rPr lang="hu-HU" altLang="hu-HU" smtClean="0"/>
            </a:br>
            <a:endParaRPr lang="en-US" altLang="hu-HU" smtClean="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4203" y="1341438"/>
            <a:ext cx="8828617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Mintaszöveg szerkesztése</a:t>
            </a:r>
          </a:p>
          <a:p>
            <a:pPr lvl="1"/>
            <a:r>
              <a:rPr lang="en-US" altLang="hu-HU" smtClean="0"/>
              <a:t>Második szint</a:t>
            </a:r>
          </a:p>
          <a:p>
            <a:pPr lvl="2"/>
            <a:r>
              <a:rPr lang="en-US" altLang="hu-HU" smtClean="0"/>
              <a:t>Harmadik szint</a:t>
            </a:r>
          </a:p>
          <a:p>
            <a:pPr lvl="3"/>
            <a:r>
              <a:rPr lang="en-US" altLang="hu-HU" smtClean="0"/>
              <a:t>Negyedik szint</a:t>
            </a:r>
          </a:p>
          <a:p>
            <a:pPr lvl="4"/>
            <a:r>
              <a:rPr lang="en-US" altLang="hu-HU" smtClean="0"/>
              <a:t>Ötödik szint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478588"/>
            <a:ext cx="2540000" cy="3603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A50AA8EE-B408-4607-8683-7D07CC4C28ED}" type="slidenum">
              <a:rPr lang="hu-HU" smtClean="0"/>
              <a:pPr>
                <a:defRPr/>
              </a:pPr>
              <a:t>‹#›</a:t>
            </a:fld>
            <a:r>
              <a:rPr lang="hu-HU" dirty="0" smtClean="0"/>
              <a:t>/49</a:t>
            </a:r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5pPr>
      <a:lvl6pPr marL="457211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23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34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46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7" indent="-254006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830284" indent="-285757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Arial" charset="0"/>
        </a:defRPr>
      </a:lvl2pPr>
      <a:lvl3pPr marL="1238281" indent="-228606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Arial" charset="0"/>
        </a:defRPr>
      </a:lvl3pPr>
      <a:lvl4pPr marL="1646279" indent="-228606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Arial" charset="0"/>
        </a:defRPr>
      </a:lvl4pPr>
      <a:lvl5pPr marL="2057452" indent="-228606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Arial" charset="0"/>
        </a:defRPr>
      </a:lvl5pPr>
      <a:lvl6pPr marL="2514663" indent="-228606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75" indent="-228606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86" indent="-228606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98" indent="-228606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3.xml"/><Relationship Id="rId7" Type="http://schemas.openxmlformats.org/officeDocument/2006/relationships/slide" Target="slide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dent_style#K.26R_style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hyperlink" Target="http://astyle.sourceforge.net/astyle.html" TargetMode="Externa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0954" y="2051053"/>
            <a:ext cx="6118225" cy="2879726"/>
          </a:xfrm>
          <a:solidFill>
            <a:schemeClr val="bg1">
              <a:alpha val="70195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/>
          <a:p>
            <a:pPr indent="12701" eaLnBrk="1" hangingPunct="1">
              <a:spcBef>
                <a:spcPct val="20000"/>
              </a:spcBef>
              <a:buClr>
                <a:srgbClr val="006600"/>
              </a:buClr>
              <a:buSzPct val="70000"/>
            </a:pPr>
            <a:r>
              <a:rPr lang="hu-HU" altLang="hu-HU" b="0" dirty="0" smtClean="0">
                <a:solidFill>
                  <a:schemeClr val="tx1"/>
                </a:solidFill>
              </a:rPr>
              <a:t>Programozási alapismeretek </a:t>
            </a:r>
            <a:br>
              <a:rPr lang="hu-HU" altLang="hu-HU" b="0" dirty="0" smtClean="0">
                <a:solidFill>
                  <a:schemeClr val="tx1"/>
                </a:solidFill>
              </a:rPr>
            </a:br>
            <a:r>
              <a:rPr lang="hu-HU" altLang="hu-HU" b="0" dirty="0" smtClean="0">
                <a:solidFill>
                  <a:schemeClr val="tx1"/>
                </a:solidFill>
              </a:rPr>
              <a:t>2.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FC1A22-12CF-4A7A-9FE2-936E947236DA}" type="slidenum">
              <a:rPr lang="hu-HU" smtClean="0"/>
              <a:pPr>
                <a:defRPr/>
              </a:pPr>
              <a:t>10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026B78-D42B-47E3-913D-DD2B78E88E06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Elemi típusok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Karakter típus</a:t>
            </a:r>
            <a:endParaRPr lang="hu-HU" altLang="hu-HU" dirty="0" smtClean="0">
              <a:latin typeface="Garamond" pitchFamily="18" charset="0"/>
            </a:endParaRPr>
          </a:p>
          <a:p>
            <a:r>
              <a:rPr lang="hu-HU" altLang="hu-HU" sz="2800" dirty="0">
                <a:latin typeface="Garamond" pitchFamily="18" charset="0"/>
              </a:rPr>
              <a:t>Értékhalmaz: 0</a:t>
            </a:r>
            <a:r>
              <a:rPr lang="hu-HU" altLang="hu-HU" sz="2800" b="1" dirty="0">
                <a:latin typeface="Garamond" pitchFamily="18" charset="0"/>
              </a:rPr>
              <a:t>..</a:t>
            </a:r>
            <a:r>
              <a:rPr lang="hu-HU" altLang="hu-HU" sz="2800" dirty="0">
                <a:latin typeface="Garamond" pitchFamily="18" charset="0"/>
              </a:rPr>
              <a:t>255 -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kód</a:t>
            </a:r>
            <a:r>
              <a:rPr lang="hu-HU" altLang="hu-HU" sz="2800" dirty="0">
                <a:latin typeface="Garamond" pitchFamily="18" charset="0"/>
              </a:rPr>
              <a:t>ú jelek – ASCII </a:t>
            </a:r>
            <a:r>
              <a:rPr lang="hu-HU" altLang="hu-HU" sz="2400" dirty="0">
                <a:latin typeface="Garamond" pitchFamily="18" charset="0"/>
              </a:rPr>
              <a:t>(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Min'</a:t>
            </a:r>
            <a:r>
              <a:rPr lang="hu-HU" alt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Karakter</a:t>
            </a:r>
            <a:r>
              <a:rPr lang="hu-HU" altLang="hu-H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..</a:t>
            </a:r>
            <a:r>
              <a:rPr lang="hu-HU" alt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Max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'Karakter</a:t>
            </a:r>
            <a:r>
              <a:rPr lang="hu-HU" altLang="hu-HU" sz="2400" dirty="0">
                <a:latin typeface="Garamond" pitchFamily="18" charset="0"/>
              </a:rPr>
              <a:t>: a 0</a:t>
            </a:r>
            <a:r>
              <a:rPr lang="hu-HU" altLang="hu-HU" sz="2400" i="1" dirty="0">
                <a:latin typeface="Garamond" pitchFamily="18" charset="0"/>
              </a:rPr>
              <a:t>, </a:t>
            </a:r>
            <a:r>
              <a:rPr lang="hu-HU" altLang="hu-HU" sz="2400" dirty="0">
                <a:latin typeface="Garamond" pitchFamily="18" charset="0"/>
              </a:rPr>
              <a:t>illetve a 255 kódú karakter)</a:t>
            </a:r>
          </a:p>
          <a:p>
            <a:r>
              <a:rPr lang="hu-HU" altLang="hu-HU" sz="2800" dirty="0">
                <a:latin typeface="Garamond" pitchFamily="18" charset="0"/>
              </a:rPr>
              <a:t>Műveletek: karakter-specifikus nincs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400" dirty="0">
                <a:latin typeface="Garamond" pitchFamily="18" charset="0"/>
              </a:rPr>
              <a:t>(esetleg a Kód: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Karakter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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Egész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 függvény, és inverze a Karakter: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Egész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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Karakter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 függvény, amelyek a belső ábrázolással hozza kapcsolatba)</a:t>
            </a:r>
          </a:p>
          <a:p>
            <a:r>
              <a:rPr lang="hu-HU" altLang="hu-HU" sz="2800" dirty="0">
                <a:latin typeface="Garamond" pitchFamily="18" charset="0"/>
              </a:rPr>
              <a:t>Relációk: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&lt;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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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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&gt;</a:t>
            </a:r>
            <a:r>
              <a:rPr lang="hu-HU" altLang="hu-HU" sz="2800" b="1" dirty="0">
                <a:latin typeface="Garamond" pitchFamily="18" charset="0"/>
                <a:sym typeface="Symbol" pitchFamily="18" charset="2"/>
              </a:rPr>
              <a:t> </a:t>
            </a:r>
            <a:br>
              <a:rPr lang="hu-HU" altLang="hu-HU" sz="2800" b="1" dirty="0">
                <a:latin typeface="Garamond" pitchFamily="18" charset="0"/>
                <a:sym typeface="Symbol" pitchFamily="18" charset="2"/>
              </a:rPr>
            </a:br>
            <a:r>
              <a:rPr lang="hu-HU" altLang="hu-HU" sz="2400" dirty="0">
                <a:solidFill>
                  <a:srgbClr val="FF0000"/>
                </a:solidFill>
                <a:latin typeface="Garamond" pitchFamily="18" charset="0"/>
              </a:rPr>
              <a:t>(a belső ábrázolásuk alapján → nem </a:t>
            </a:r>
            <a:r>
              <a:rPr lang="hu-HU" altLang="hu-HU" sz="2400" dirty="0" err="1">
                <a:solidFill>
                  <a:srgbClr val="FF0000"/>
                </a:solidFill>
                <a:latin typeface="Garamond" pitchFamily="18" charset="0"/>
              </a:rPr>
              <a:t>ABC-sorrend</a:t>
            </a:r>
            <a:r>
              <a:rPr lang="hu-HU" altLang="hu-HU" sz="2400" dirty="0">
                <a:solidFill>
                  <a:srgbClr val="FF0000"/>
                </a:solidFill>
                <a:latin typeface="Garamond" pitchFamily="18" charset="0"/>
              </a:rPr>
              <a:t>!)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8941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8B6A46-9B9C-4AAF-AE14-5765E288A57A}" type="slidenum">
              <a:rPr lang="hu-HU" smtClean="0"/>
              <a:pPr>
                <a:defRPr/>
              </a:pPr>
              <a:t>11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295A25-9CCC-4BB1-92D3-5759FF22C8B5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indent="-266707"/>
            <a:r>
              <a:rPr lang="hu-HU" altLang="hu-HU" dirty="0" smtClean="0">
                <a:latin typeface="Garamond" pitchFamily="18" charset="0"/>
              </a:rPr>
              <a:t>Célszerűen a programok forrása tartalmazzák:</a:t>
            </a:r>
          </a:p>
          <a:p>
            <a:pPr marL="723918" lvl="1" indent="-277820">
              <a:buFont typeface="Wingdings" pitchFamily="2" charset="2"/>
              <a:buAutoNum type="arabicPeriod"/>
            </a:pPr>
            <a:r>
              <a:rPr lang="hu-HU" altLang="hu-HU" dirty="0" smtClean="0">
                <a:latin typeface="Garamond" pitchFamily="18" charset="0"/>
              </a:rPr>
              <a:t>a szerző adatait,</a:t>
            </a:r>
          </a:p>
          <a:p>
            <a:pPr marL="723918" lvl="1" indent="-277820">
              <a:buFont typeface="Wingdings" pitchFamily="2" charset="2"/>
              <a:buAutoNum type="arabicPeriod"/>
            </a:pPr>
            <a:r>
              <a:rPr lang="hu-HU" altLang="hu-HU" dirty="0" smtClean="0">
                <a:latin typeface="Garamond" pitchFamily="18" charset="0"/>
              </a:rPr>
              <a:t>a feladat szövegét és</a:t>
            </a:r>
          </a:p>
          <a:p>
            <a:pPr marL="723918" lvl="1" indent="-277820">
              <a:buFont typeface="Wingdings" pitchFamily="2" charset="2"/>
              <a:buAutoNum type="arabicPeriod"/>
            </a:pPr>
            <a:r>
              <a:rPr lang="hu-HU" altLang="hu-HU" dirty="0" smtClean="0">
                <a:latin typeface="Garamond" pitchFamily="18" charset="0"/>
              </a:rPr>
              <a:t>a feladat specifikációját; valamint</a:t>
            </a:r>
          </a:p>
          <a:p>
            <a:pPr marL="723918" lvl="1" indent="-277820">
              <a:buFont typeface="Wingdings" pitchFamily="2" charset="2"/>
              <a:buAutoNum type="arabicPeriod"/>
            </a:pPr>
            <a:r>
              <a:rPr lang="hu-HU" altLang="hu-HU" dirty="0" smtClean="0">
                <a:latin typeface="Garamond" pitchFamily="18" charset="0"/>
              </a:rPr>
              <a:t>használható algoritmusmagyarázatokat;</a:t>
            </a:r>
          </a:p>
          <a:p>
            <a:pPr marL="723918" lvl="1" indent="-277820">
              <a:buFont typeface="Wingdings" pitchFamily="2" charset="2"/>
              <a:buAutoNum type="arabicPeriod"/>
            </a:pPr>
            <a:r>
              <a:rPr lang="hu-HU" altLang="hu-HU" dirty="0" smtClean="0">
                <a:latin typeface="Garamond" pitchFamily="18" charset="0"/>
              </a:rPr>
              <a:t>a fejlesztés –esetleg– </a:t>
            </a:r>
            <a:r>
              <a:rPr lang="hu-HU" altLang="hu-HU" dirty="0">
                <a:latin typeface="Garamond" pitchFamily="18" charset="0"/>
              </a:rPr>
              <a:t>még hátralévő </a:t>
            </a:r>
            <a:r>
              <a:rPr lang="hu-HU" altLang="hu-HU" dirty="0" smtClean="0">
                <a:latin typeface="Garamond" pitchFamily="18" charset="0"/>
              </a:rPr>
              <a:t>teendőit.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976688" y="85726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3600" b="1">
                <a:solidFill>
                  <a:srgbClr val="663300"/>
                </a:solidFill>
              </a:rPr>
              <a:t>Kódolás</a:t>
            </a:r>
            <a:r>
              <a:rPr lang="hu-HU" alt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altLang="hu-HU" sz="3600" b="1">
                <a:solidFill>
                  <a:srgbClr val="663300"/>
                </a:solidFill>
                <a:latin typeface="Arial" charset="0"/>
              </a:rPr>
            </a:br>
            <a:r>
              <a:rPr lang="hu-HU" altLang="hu-HU" sz="2800" b="1">
                <a:solidFill>
                  <a:srgbClr val="663300"/>
                </a:solidFill>
              </a:rPr>
              <a:t>(adminisztráció)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94175" y="6538913"/>
            <a:ext cx="3786188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7E46B6-52F4-49DC-8A2D-F7A707AAD689}" type="slidenum">
              <a:rPr lang="hu-HU" smtClean="0"/>
              <a:pPr>
                <a:defRPr/>
              </a:pPr>
              <a:t>12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1B7B84-6087-42F2-A59E-D5732B5EBE8F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62404" y="1600200"/>
            <a:ext cx="6526213" cy="4495801"/>
          </a:xfrm>
        </p:spPr>
        <p:txBody>
          <a:bodyPr/>
          <a:lstStyle/>
          <a:p>
            <a:pPr marL="609615" indent="-609615">
              <a:buNone/>
            </a:pPr>
            <a:r>
              <a:rPr lang="hu-HU" altLang="hu-HU" dirty="0" smtClean="0">
                <a:latin typeface="Garamond" pitchFamily="18" charset="0"/>
              </a:rPr>
              <a:t>Kis szívesség a </a:t>
            </a:r>
            <a:r>
              <a:rPr lang="hu-HU" altLang="hu-HU" dirty="0" err="1" smtClean="0">
                <a:latin typeface="Garamond" pitchFamily="18" charset="0"/>
              </a:rPr>
              <a:t>Code</a:t>
            </a:r>
            <a:r>
              <a:rPr lang="hu-HU" altLang="hu-HU" dirty="0" smtClean="0">
                <a:latin typeface="Garamond" pitchFamily="18" charset="0"/>
              </a:rPr>
              <a:t>::</a:t>
            </a:r>
            <a:r>
              <a:rPr lang="hu-HU" altLang="hu-HU" dirty="0" err="1" smtClean="0">
                <a:latin typeface="Garamond" pitchFamily="18" charset="0"/>
              </a:rPr>
              <a:t>Blocks-tól</a:t>
            </a:r>
            <a:r>
              <a:rPr lang="hu-HU" altLang="hu-HU" dirty="0" smtClean="0">
                <a:latin typeface="Garamond" pitchFamily="18" charset="0"/>
              </a:rPr>
              <a:t>:</a:t>
            </a:r>
            <a:br>
              <a:rPr lang="hu-HU" altLang="hu-HU" dirty="0" smtClean="0">
                <a:latin typeface="Garamond" pitchFamily="18" charset="0"/>
              </a:rPr>
            </a:br>
            <a:r>
              <a:rPr lang="hu-HU" altLang="hu-HU" dirty="0" err="1" smtClean="0">
                <a:latin typeface="Garamond" pitchFamily="18" charset="0"/>
              </a:rPr>
              <a:t>A</a:t>
            </a:r>
            <a:r>
              <a:rPr lang="hu-HU" altLang="hu-HU" dirty="0" smtClean="0">
                <a:latin typeface="Garamond" pitchFamily="18" charset="0"/>
              </a:rPr>
              <a:t> szerző adatai (</a:t>
            </a:r>
            <a:r>
              <a:rPr lang="hu-HU" altLang="hu-HU" sz="2400" dirty="0">
                <a:solidFill>
                  <a:srgbClr val="008228"/>
                </a:solidFill>
                <a:latin typeface="Garamond" pitchFamily="18" charset="0"/>
              </a:rPr>
              <a:t>1.</a:t>
            </a:r>
            <a:r>
              <a:rPr lang="hu-HU" altLang="hu-HU" dirty="0" smtClean="0">
                <a:latin typeface="Garamond" pitchFamily="18" charset="0"/>
              </a:rPr>
              <a:t>) a sablonba (</a:t>
            </a:r>
            <a:r>
              <a:rPr lang="hu-HU" altLang="hu-HU" sz="2400" dirty="0">
                <a:latin typeface="Garamond" pitchFamily="18" charset="0"/>
              </a:rPr>
              <a:t>a </a:t>
            </a:r>
            <a:r>
              <a:rPr lang="hu-HU" altLang="hu-HU" sz="2400" dirty="0" err="1">
                <a:latin typeface="Garamond" pitchFamily="18" charset="0"/>
              </a:rPr>
              <a:t>template-be</a:t>
            </a:r>
            <a:r>
              <a:rPr lang="hu-HU" altLang="hu-HU" dirty="0" smtClean="0">
                <a:latin typeface="Garamond" pitchFamily="18" charset="0"/>
              </a:rPr>
              <a:t>) fixen</a:t>
            </a:r>
            <a:r>
              <a:rPr lang="hu-HU" altLang="hu-HU" dirty="0" smtClean="0"/>
              <a:t> </a:t>
            </a:r>
            <a:r>
              <a:rPr lang="hu-HU" altLang="hu-HU" dirty="0" smtClean="0">
                <a:latin typeface="Garamond" pitchFamily="18" charset="0"/>
              </a:rPr>
              <a:t>beépíthetők.</a:t>
            </a:r>
          </a:p>
          <a:p>
            <a:pPr marL="609615" indent="-609615">
              <a:buFont typeface="Wingdings" pitchFamily="2" charset="2"/>
              <a:buAutoNum type="arabicPeriod"/>
            </a:pPr>
            <a:r>
              <a:rPr lang="hu-HU" altLang="hu-HU" dirty="0" smtClean="0">
                <a:latin typeface="Garamond" pitchFamily="18" charset="0"/>
              </a:rPr>
              <a:t>Pl.: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6099176" y="3789143"/>
            <a:ext cx="4318000" cy="201612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//Gipsz Jakab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//GIJKAFT.ELTE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//gija@elte.hu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hu-HU" sz="140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hu-HU" sz="140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…</a:t>
            </a:r>
            <a:endParaRPr lang="en-US" sz="140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976688" y="85726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3600" b="1">
                <a:solidFill>
                  <a:srgbClr val="663300"/>
                </a:solidFill>
              </a:rPr>
              <a:t>Kódolás</a:t>
            </a:r>
            <a:r>
              <a:rPr lang="hu-HU" alt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altLang="hu-HU" sz="3600" b="1">
                <a:solidFill>
                  <a:srgbClr val="663300"/>
                </a:solidFill>
                <a:latin typeface="Arial" charset="0"/>
              </a:rPr>
            </a:br>
            <a:r>
              <a:rPr lang="hu-HU" altLang="hu-HU" sz="2800" b="1">
                <a:solidFill>
                  <a:srgbClr val="663300"/>
                </a:solidFill>
              </a:rPr>
              <a:t>(adminisztráció)</a:t>
            </a: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1847853" y="3282729"/>
            <a:ext cx="1871663" cy="938213"/>
          </a:xfrm>
          <a:prstGeom prst="wedgeRectCallout">
            <a:avLst>
              <a:gd name="adj1" fmla="val 186981"/>
              <a:gd name="adj2" fmla="val 190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>
                <a:effectLst>
                  <a:outerShdw blurRad="38100" dist="38100" dir="2700000" algn="tl">
                    <a:srgbClr val="FFFFFF"/>
                  </a:outerShdw>
                </a:effectLst>
              </a:rPr>
              <a:t>Ezek a programomnak „csak” a </a:t>
            </a:r>
            <a:r>
              <a:rPr lang="hu-HU" sz="1401" b="1">
                <a:effectLst>
                  <a:outerShdw blurRad="38100" dist="38100" dir="2700000" algn="tl">
                    <a:srgbClr val="FFFFFF"/>
                  </a:outerShdw>
                </a:effectLst>
              </a:rPr>
              <a:t>megjegyzés</a:t>
            </a:r>
            <a:r>
              <a:rPr lang="hu-HU" sz="1401">
                <a:effectLst>
                  <a:outerShdw blurRad="38100" dist="38100" dir="2700000" algn="tl">
                    <a:srgbClr val="FFFFFF"/>
                  </a:outerShdw>
                </a:effectLst>
              </a:rPr>
              <a:t>ei lesznek. A fordító számára érdektelen információk.</a:t>
            </a:r>
            <a:endParaRPr lang="hu-HU" sz="1401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pic>
        <p:nvPicPr>
          <p:cNvPr id="153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2676A5-48B1-492F-9C17-0278334D7B80}" type="slidenum">
              <a:rPr lang="hu-HU" smtClean="0"/>
              <a:pPr>
                <a:defRPr/>
              </a:pPr>
              <a:t>13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1B33AB0-AB59-45B2-A537-D53F39473694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62404" y="1600200"/>
            <a:ext cx="6526213" cy="4495801"/>
          </a:xfrm>
        </p:spPr>
        <p:txBody>
          <a:bodyPr/>
          <a:lstStyle/>
          <a:p>
            <a:pPr marL="609615" indent="-609615">
              <a:buNone/>
            </a:pPr>
            <a:r>
              <a:rPr lang="hu-HU" altLang="hu-HU" dirty="0" smtClean="0">
                <a:latin typeface="Garamond" pitchFamily="18" charset="0"/>
              </a:rPr>
              <a:t>	Sőt a továbbiak is elkezdhetők. Pl.: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6099176" y="2205039"/>
            <a:ext cx="4318000" cy="4032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//Gipsz Jakab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</a:t>
            </a:r>
            <a:r>
              <a:rPr lang="hu-HU" sz="140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G1J2A3T</a:t>
            </a:r>
            <a:endParaRPr lang="hu-HU" sz="140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</a:t>
            </a:r>
            <a:r>
              <a:rPr lang="hu-HU" sz="140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gija</a:t>
            </a:r>
            <a:r>
              <a:rPr lang="hu-HU" sz="140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@</a:t>
            </a:r>
            <a:r>
              <a:rPr lang="hu-HU" sz="140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elte.hu</a:t>
            </a:r>
            <a:endParaRPr lang="hu-HU" sz="140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//Feladat: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… itt a szöveg</a:t>
            </a:r>
            <a:r>
              <a:rPr lang="hu-HU" sz="140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//Specifikáció: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//… itt a specifikáció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//Teendők: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//TODO a feladatszöveg kitöltése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//TODO a specifikáció megalkotása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//TODO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hu-HU" sz="140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en-US" sz="140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</a:t>
            </a:r>
            <a:r>
              <a:rPr lang="en-US" sz="140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hu-HU" sz="140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…</a:t>
            </a:r>
            <a:endParaRPr lang="en-US" sz="140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3976688" y="85726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3600" b="1">
                <a:solidFill>
                  <a:srgbClr val="663300"/>
                </a:solidFill>
              </a:rPr>
              <a:t>Kódolás</a:t>
            </a:r>
            <a:r>
              <a:rPr lang="hu-HU" alt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altLang="hu-HU" sz="3600" b="1">
                <a:solidFill>
                  <a:srgbClr val="663300"/>
                </a:solidFill>
                <a:latin typeface="Arial" charset="0"/>
              </a:rPr>
            </a:br>
            <a:r>
              <a:rPr lang="hu-HU" altLang="hu-HU" sz="2800" b="1">
                <a:solidFill>
                  <a:srgbClr val="663300"/>
                </a:solidFill>
              </a:rPr>
              <a:t>(adminisztráció)</a:t>
            </a:r>
          </a:p>
        </p:txBody>
      </p:sp>
      <p:sp>
        <p:nvSpPr>
          <p:cNvPr id="117766" name="AutoShape 6"/>
          <p:cNvSpPr>
            <a:spLocks noChangeArrowheads="1"/>
          </p:cNvSpPr>
          <p:nvPr/>
        </p:nvSpPr>
        <p:spPr bwMode="auto">
          <a:xfrm>
            <a:off x="1847853" y="1700214"/>
            <a:ext cx="1871663" cy="938212"/>
          </a:xfrm>
          <a:prstGeom prst="wedgeRectCallout">
            <a:avLst>
              <a:gd name="adj1" fmla="val 186981"/>
              <a:gd name="adj2" fmla="val 190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>
                <a:effectLst>
                  <a:outerShdw blurRad="38100" dist="38100" dir="2700000" algn="tl">
                    <a:srgbClr val="FFFFFF"/>
                  </a:outerShdw>
                </a:effectLst>
              </a:rPr>
              <a:t>Ezek a programomnak „csak” a </a:t>
            </a:r>
            <a:r>
              <a:rPr lang="hu-HU" sz="1401" b="1">
                <a:effectLst>
                  <a:outerShdw blurRad="38100" dist="38100" dir="2700000" algn="tl">
                    <a:srgbClr val="FFFFFF"/>
                  </a:outerShdw>
                </a:effectLst>
              </a:rPr>
              <a:t>megjegyzés</a:t>
            </a:r>
            <a:r>
              <a:rPr lang="hu-HU" sz="1401">
                <a:effectLst>
                  <a:outerShdw blurRad="38100" dist="38100" dir="2700000" algn="tl">
                    <a:srgbClr val="FFFFFF"/>
                  </a:outerShdw>
                </a:effectLst>
              </a:rPr>
              <a:t>ei lesznek. A fordító számára érdektelen információk.</a:t>
            </a:r>
            <a:endParaRPr lang="hu-HU" sz="1401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117767" name="AutoShape 7"/>
          <p:cNvSpPr>
            <a:spLocks noChangeArrowheads="1"/>
          </p:cNvSpPr>
          <p:nvPr/>
        </p:nvSpPr>
        <p:spPr bwMode="auto">
          <a:xfrm>
            <a:off x="1774825" y="4075113"/>
            <a:ext cx="2376489" cy="793750"/>
          </a:xfrm>
          <a:prstGeom prst="wedgeRectCallout">
            <a:avLst>
              <a:gd name="adj1" fmla="val 142718"/>
              <a:gd name="adj2" fmla="val 316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„teendők” („TO-DO”</a:t>
            </a:r>
            <a:r>
              <a:rPr lang="hu-HU" sz="140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-k</a:t>
            </a:r>
            <a:r>
              <a:rPr lang="hu-HU" sz="140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 elemei bárhova elhelyezhetők. Szintaxisa: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//TODO</a:t>
            </a: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a teendő szövege</a:t>
            </a:r>
          </a:p>
        </p:txBody>
      </p:sp>
      <p:pic>
        <p:nvPicPr>
          <p:cNvPr id="163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 animBg="1"/>
      <p:bldP spid="1177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ECEDDA-1CFE-470D-9678-42A37CEBA0D5}" type="slidenum">
              <a:rPr lang="hu-HU" smtClean="0"/>
              <a:pPr>
                <a:defRPr/>
              </a:pPr>
              <a:t>14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5A7DA8-22A8-48A3-AD0F-73ADCABC5C37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62404" y="1600200"/>
            <a:ext cx="6526213" cy="4495801"/>
          </a:xfrm>
        </p:spPr>
        <p:txBody>
          <a:bodyPr/>
          <a:lstStyle/>
          <a:p>
            <a:pPr marL="355609" indent="-355609"/>
            <a:r>
              <a:rPr lang="hu-HU" altLang="hu-HU" smtClean="0">
                <a:latin typeface="Garamond" pitchFamily="18" charset="0"/>
              </a:rPr>
              <a:t>A sablon mentése:</a:t>
            </a:r>
          </a:p>
          <a:p>
            <a:pPr marL="355609" indent="-355609">
              <a:buNone/>
            </a:pPr>
            <a:endParaRPr lang="hu-HU" altLang="hu-HU" smtClean="0">
              <a:latin typeface="Garamond" pitchFamily="18" charset="0"/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42" y="2233617"/>
            <a:ext cx="4217986" cy="400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6" y="4941891"/>
            <a:ext cx="3200400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3976688" y="85726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3600" b="1">
                <a:solidFill>
                  <a:srgbClr val="663300"/>
                </a:solidFill>
              </a:rPr>
              <a:t>Kódolás</a:t>
            </a:r>
            <a:r>
              <a:rPr lang="hu-HU" alt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altLang="hu-HU" sz="3600" b="1">
                <a:solidFill>
                  <a:srgbClr val="663300"/>
                </a:solidFill>
                <a:latin typeface="Arial" charset="0"/>
              </a:rPr>
            </a:br>
            <a:r>
              <a:rPr lang="hu-HU" altLang="hu-HU" sz="2800" b="1">
                <a:solidFill>
                  <a:srgbClr val="663300"/>
                </a:solidFill>
              </a:rPr>
              <a:t>(adminisztráció)</a:t>
            </a:r>
          </a:p>
        </p:txBody>
      </p:sp>
      <p:pic>
        <p:nvPicPr>
          <p:cNvPr id="1741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1593F2-AB75-4FBE-AACD-5664542B8DA5}" type="slidenum">
              <a:rPr lang="hu-HU" smtClean="0"/>
              <a:pPr>
                <a:defRPr/>
              </a:pPr>
              <a:t>15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F9BD4E-E774-44C4-8E7D-64083EAE9E11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62404" y="1600200"/>
            <a:ext cx="6526213" cy="4205289"/>
          </a:xfrm>
        </p:spPr>
        <p:txBody>
          <a:bodyPr/>
          <a:lstStyle/>
          <a:p>
            <a:pPr marL="355609" indent="-355609">
              <a:lnSpc>
                <a:spcPct val="90000"/>
              </a:lnSpc>
            </a:pPr>
            <a:r>
              <a:rPr lang="hu-HU" altLang="hu-HU" smtClean="0">
                <a:latin typeface="Garamond" pitchFamily="18" charset="0"/>
              </a:rPr>
              <a:t>A sablon alapján egy új projekt létrehozása:</a:t>
            </a:r>
          </a:p>
          <a:p>
            <a:pPr marL="355609" indent="-355609">
              <a:lnSpc>
                <a:spcPct val="90000"/>
              </a:lnSpc>
              <a:buNone/>
            </a:pPr>
            <a:endParaRPr lang="hu-HU" altLang="hu-HU" smtClean="0">
              <a:latin typeface="Garamond" pitchFamily="18" charset="0"/>
            </a:endParaRPr>
          </a:p>
          <a:p>
            <a:pPr marL="355609" indent="-355609">
              <a:lnSpc>
                <a:spcPct val="90000"/>
              </a:lnSpc>
              <a:buNone/>
            </a:pPr>
            <a:endParaRPr lang="hu-HU" altLang="hu-HU" smtClean="0">
              <a:latin typeface="Garamond" pitchFamily="18" charset="0"/>
            </a:endParaRPr>
          </a:p>
          <a:p>
            <a:pPr marL="355609" indent="-355609">
              <a:lnSpc>
                <a:spcPct val="90000"/>
              </a:lnSpc>
              <a:buNone/>
            </a:pPr>
            <a:endParaRPr lang="hu-HU" altLang="hu-HU" smtClean="0">
              <a:latin typeface="Garamond" pitchFamily="18" charset="0"/>
            </a:endParaRPr>
          </a:p>
          <a:p>
            <a:pPr marL="355609" indent="-355609">
              <a:lnSpc>
                <a:spcPct val="90000"/>
              </a:lnSpc>
              <a:buNone/>
            </a:pPr>
            <a:endParaRPr lang="hu-HU" altLang="hu-HU" smtClean="0">
              <a:latin typeface="Garamond" pitchFamily="18" charset="0"/>
            </a:endParaRPr>
          </a:p>
          <a:p>
            <a:pPr marL="355609" indent="-355609">
              <a:lnSpc>
                <a:spcPct val="90000"/>
              </a:lnSpc>
              <a:buNone/>
            </a:pPr>
            <a:endParaRPr lang="hu-HU" altLang="hu-HU" smtClean="0">
              <a:latin typeface="Garamond" pitchFamily="18" charset="0"/>
            </a:endParaRPr>
          </a:p>
          <a:p>
            <a:pPr marL="355609" indent="-355609">
              <a:lnSpc>
                <a:spcPct val="90000"/>
              </a:lnSpc>
              <a:spcBef>
                <a:spcPct val="0"/>
              </a:spcBef>
              <a:buNone/>
            </a:pPr>
            <a:r>
              <a:rPr lang="hu-HU" altLang="hu-HU" smtClean="0">
                <a:latin typeface="Garamond" pitchFamily="18" charset="0"/>
              </a:rPr>
              <a:t>… és a helye: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9" y="2133601"/>
            <a:ext cx="2447925" cy="169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3865562"/>
            <a:ext cx="565785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92" y="5589589"/>
            <a:ext cx="5686425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3976688" y="85726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3600" b="1">
                <a:solidFill>
                  <a:srgbClr val="663300"/>
                </a:solidFill>
              </a:rPr>
              <a:t>Kódolás</a:t>
            </a:r>
            <a:r>
              <a:rPr lang="hu-HU" alt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altLang="hu-HU" sz="3600" b="1">
                <a:solidFill>
                  <a:srgbClr val="663300"/>
                </a:solidFill>
                <a:latin typeface="Arial" charset="0"/>
              </a:rPr>
            </a:br>
            <a:r>
              <a:rPr lang="hu-HU" altLang="hu-HU" sz="2800" b="1">
                <a:solidFill>
                  <a:srgbClr val="663300"/>
                </a:solidFill>
              </a:rPr>
              <a:t>(adminisztráció)</a:t>
            </a:r>
          </a:p>
        </p:txBody>
      </p:sp>
      <p:sp>
        <p:nvSpPr>
          <p:cNvPr id="121864" name="AutoShape 8"/>
          <p:cNvSpPr>
            <a:spLocks noChangeArrowheads="1"/>
          </p:cNvSpPr>
          <p:nvPr/>
        </p:nvSpPr>
        <p:spPr bwMode="auto">
          <a:xfrm>
            <a:off x="1524000" y="5033966"/>
            <a:ext cx="2376489" cy="649287"/>
          </a:xfrm>
          <a:prstGeom prst="wedgeRectCallout">
            <a:avLst>
              <a:gd name="adj1" fmla="val 111588"/>
              <a:gd name="adj2" fmla="val 478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>
                <a:effectLst>
                  <a:outerShdw blurRad="38100" dist="38100" dir="2700000" algn="tl">
                    <a:srgbClr val="FFFFFF"/>
                  </a:outerShdw>
                </a:effectLst>
              </a:rPr>
              <a:t>Ebből következik, h. csak az általam „mindig” használt gépen használható szolgáltatás.</a:t>
            </a:r>
            <a:endParaRPr lang="hu-HU" sz="120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pic>
        <p:nvPicPr>
          <p:cNvPr id="184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/>
      <p:bldP spid="1218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C27CF1-212A-48F7-B5DD-2A6839348493}" type="slidenum">
              <a:rPr lang="hu-HU" smtClean="0"/>
              <a:pPr>
                <a:defRPr/>
              </a:pPr>
              <a:t>16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FD46466-3AE9-4226-8F39-781ED23198B5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55609" indent="-342908"/>
            <a:r>
              <a:rPr lang="hu-HU" altLang="hu-HU" smtClean="0">
                <a:latin typeface="Garamond" pitchFamily="18" charset="0"/>
              </a:rPr>
              <a:t>A tennivalók „kikeresése”:</a:t>
            </a: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43" y="4200529"/>
            <a:ext cx="4943474" cy="2181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3" y="1839918"/>
            <a:ext cx="2457450" cy="3114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3976688" y="85726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3600" b="1">
                <a:solidFill>
                  <a:srgbClr val="663300"/>
                </a:solidFill>
              </a:rPr>
              <a:t>Kódolás</a:t>
            </a:r>
            <a:r>
              <a:rPr lang="hu-HU" alt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altLang="hu-HU" sz="3600" b="1">
                <a:solidFill>
                  <a:srgbClr val="663300"/>
                </a:solidFill>
                <a:latin typeface="Arial" charset="0"/>
              </a:rPr>
            </a:br>
            <a:r>
              <a:rPr lang="hu-HU" altLang="hu-HU" sz="2800" b="1">
                <a:solidFill>
                  <a:srgbClr val="663300"/>
                </a:solidFill>
              </a:rPr>
              <a:t>(adminisztráció)</a:t>
            </a:r>
          </a:p>
        </p:txBody>
      </p:sp>
      <p:sp>
        <p:nvSpPr>
          <p:cNvPr id="123911" name="AutoShape 7"/>
          <p:cNvSpPr>
            <a:spLocks noChangeArrowheads="1"/>
          </p:cNvSpPr>
          <p:nvPr/>
        </p:nvSpPr>
        <p:spPr bwMode="auto">
          <a:xfrm>
            <a:off x="8040692" y="1989138"/>
            <a:ext cx="2376487" cy="647700"/>
          </a:xfrm>
          <a:prstGeom prst="wedgeRectCallout">
            <a:avLst>
              <a:gd name="adj1" fmla="val -51468"/>
              <a:gd name="adj2" fmla="val 419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>
                <a:effectLst>
                  <a:outerShdw blurRad="38100" dist="38100" dir="2700000" algn="tl">
                    <a:srgbClr val="FFFFFF"/>
                  </a:outerShdw>
                </a:effectLst>
              </a:rPr>
              <a:t>A kérdéses teendőre kattintva a kurzor a forráskód  megfelelő sorának az elejére kerül.</a:t>
            </a:r>
            <a:endParaRPr lang="hu-HU" sz="120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pic>
        <p:nvPicPr>
          <p:cNvPr id="194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5F255B-D7B9-4B14-9C3F-BBBCC645F990}" type="slidenum">
              <a:rPr lang="hu-HU" smtClean="0"/>
              <a:pPr>
                <a:defRPr/>
              </a:pPr>
              <a:t>17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284D3DE-EFAA-4C68-8703-1FD88E865190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Kódolás</a:t>
            </a:r>
            <a:br>
              <a:rPr lang="hu-HU" altLang="hu-HU" smtClean="0">
                <a:latin typeface="Garamond" pitchFamily="18" charset="0"/>
              </a:rPr>
            </a:br>
            <a:r>
              <a:rPr lang="hu-HU" altLang="hu-HU" sz="2800">
                <a:latin typeface="Garamond" pitchFamily="18" charset="0"/>
              </a:rPr>
              <a:t>(C++</a:t>
            </a:r>
            <a:r>
              <a:rPr lang="hu-HU" altLang="hu-HU" sz="2800"/>
              <a:t> </a:t>
            </a:r>
            <a:r>
              <a:rPr lang="hu-HU" altLang="hu-HU" sz="2800">
                <a:latin typeface="Garamond" pitchFamily="18" charset="0"/>
              </a:rPr>
              <a:t>alapok)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35413" y="1357317"/>
            <a:ext cx="6400800" cy="5197474"/>
          </a:xfrm>
        </p:spPr>
        <p:txBody>
          <a:bodyPr/>
          <a:lstStyle/>
          <a:p>
            <a:pPr marL="342908" indent="-342908">
              <a:lnSpc>
                <a:spcPct val="80000"/>
              </a:lnSpc>
              <a:tabLst>
                <a:tab pos="3406861" algn="l"/>
              </a:tabLst>
            </a:pPr>
            <a:r>
              <a:rPr lang="hu-HU" altLang="hu-HU" dirty="0" smtClean="0">
                <a:latin typeface="Garamond" pitchFamily="18" charset="0"/>
              </a:rPr>
              <a:t>Programszerkezet –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main</a:t>
            </a:r>
            <a:r>
              <a:rPr lang="hu-HU" altLang="hu-HU" dirty="0" smtClean="0">
                <a:latin typeface="Garamond" pitchFamily="18" charset="0"/>
              </a:rPr>
              <a:t> függvény</a:t>
            </a:r>
          </a:p>
          <a:p>
            <a:pPr marL="342908" indent="-342908">
              <a:lnSpc>
                <a:spcPct val="80000"/>
              </a:lnSpc>
              <a:buNone/>
              <a:tabLst>
                <a:tab pos="3406861" algn="l"/>
              </a:tabLst>
            </a:pPr>
            <a:r>
              <a:rPr lang="hu-HU" altLang="hu-HU" sz="2000" dirty="0">
                <a:latin typeface="Courier New" pitchFamily="49" charset="0"/>
              </a:rPr>
              <a:t>	</a:t>
            </a:r>
            <a:r>
              <a:rPr lang="hu-HU" altLang="hu-HU" sz="2201" b="1" dirty="0">
                <a:latin typeface="Courier New" pitchFamily="49" charset="0"/>
              </a:rPr>
              <a:t>int</a:t>
            </a:r>
            <a:r>
              <a:rPr lang="hu-HU" altLang="hu-HU" sz="2201" dirty="0">
                <a:latin typeface="Courier New" pitchFamily="49" charset="0"/>
              </a:rPr>
              <a:t> main</a:t>
            </a:r>
            <a:r>
              <a:rPr lang="hu-HU" altLang="hu-HU" sz="2201" b="1" dirty="0">
                <a:latin typeface="Courier New" pitchFamily="49" charset="0"/>
              </a:rPr>
              <a:t>()</a:t>
            </a:r>
            <a:r>
              <a:rPr lang="hu-HU" altLang="hu-HU" sz="2201" dirty="0">
                <a:latin typeface="Courier New" pitchFamily="49" charset="0"/>
              </a:rPr>
              <a:t/>
            </a:r>
            <a:br>
              <a:rPr lang="hu-HU" altLang="hu-HU" sz="2201" dirty="0">
                <a:latin typeface="Courier New" pitchFamily="49" charset="0"/>
              </a:rPr>
            </a:br>
            <a:r>
              <a:rPr lang="hu-HU" altLang="hu-HU" sz="2201" b="1" dirty="0">
                <a:latin typeface="Courier New" pitchFamily="49" charset="0"/>
              </a:rPr>
              <a:t>{</a:t>
            </a:r>
            <a:r>
              <a:rPr lang="hu-HU" altLang="hu-HU" sz="2201" dirty="0">
                <a:latin typeface="Courier New" pitchFamily="49" charset="0"/>
              </a:rPr>
              <a:t/>
            </a:r>
            <a:br>
              <a:rPr lang="hu-HU" altLang="hu-HU" sz="2201" dirty="0">
                <a:latin typeface="Courier New" pitchFamily="49" charset="0"/>
              </a:rPr>
            </a:br>
            <a:r>
              <a:rPr lang="hu-HU" altLang="hu-HU" sz="2201" dirty="0">
                <a:latin typeface="Courier New" pitchFamily="49" charset="0"/>
              </a:rPr>
              <a:t>   </a:t>
            </a:r>
            <a:r>
              <a:rPr lang="hu-HU" altLang="hu-HU" sz="2201" i="1" dirty="0">
                <a:latin typeface="Garamond" pitchFamily="18" charset="0"/>
              </a:rPr>
              <a:t>lokális adatdeklarációk</a:t>
            </a:r>
            <a:r>
              <a:rPr lang="hu-HU" altLang="hu-HU" sz="2201" dirty="0">
                <a:latin typeface="Courier New" pitchFamily="49" charset="0"/>
              </a:rPr>
              <a:t/>
            </a:r>
            <a:br>
              <a:rPr lang="hu-HU" altLang="hu-HU" sz="2201" dirty="0">
                <a:latin typeface="Courier New" pitchFamily="49" charset="0"/>
              </a:rPr>
            </a:br>
            <a:r>
              <a:rPr lang="hu-HU" altLang="hu-HU" sz="2201" dirty="0">
                <a:latin typeface="Courier New" pitchFamily="49" charset="0"/>
              </a:rPr>
              <a:t>   </a:t>
            </a:r>
            <a:r>
              <a:rPr lang="hu-HU" altLang="hu-HU" sz="2201" dirty="0">
                <a:latin typeface="Garamond" pitchFamily="18" charset="0"/>
              </a:rPr>
              <a:t>…</a:t>
            </a:r>
            <a:r>
              <a:rPr lang="hu-HU" altLang="hu-HU" sz="2201" dirty="0">
                <a:latin typeface="Courier New" pitchFamily="49" charset="0"/>
              </a:rPr>
              <a:t/>
            </a:r>
            <a:br>
              <a:rPr lang="hu-HU" altLang="hu-HU" sz="2201" dirty="0">
                <a:latin typeface="Courier New" pitchFamily="49" charset="0"/>
              </a:rPr>
            </a:br>
            <a:r>
              <a:rPr lang="hu-HU" altLang="hu-HU" sz="2201" dirty="0">
                <a:latin typeface="Courier New" pitchFamily="49" charset="0"/>
              </a:rPr>
              <a:t>   </a:t>
            </a:r>
            <a:r>
              <a:rPr lang="hu-HU" altLang="hu-HU" sz="2201" i="1" dirty="0">
                <a:latin typeface="Garamond" pitchFamily="18" charset="0"/>
              </a:rPr>
              <a:t>a függvénytörzs végrehajtható utasításai</a:t>
            </a:r>
            <a:r>
              <a:rPr lang="hu-HU" altLang="hu-HU" sz="2201" i="1" dirty="0">
                <a:latin typeface="Courier New" pitchFamily="49" charset="0"/>
              </a:rPr>
              <a:t/>
            </a:r>
            <a:br>
              <a:rPr lang="hu-HU" altLang="hu-HU" sz="2201" i="1" dirty="0">
                <a:latin typeface="Courier New" pitchFamily="49" charset="0"/>
              </a:rPr>
            </a:br>
            <a:r>
              <a:rPr lang="hu-HU" altLang="hu-HU" sz="2201" i="1" dirty="0">
                <a:latin typeface="Courier New" pitchFamily="49" charset="0"/>
              </a:rPr>
              <a:t>   </a:t>
            </a:r>
            <a:r>
              <a:rPr lang="hu-HU" altLang="hu-HU" sz="2201" i="1" dirty="0">
                <a:latin typeface="Garamond" pitchFamily="18" charset="0"/>
              </a:rPr>
              <a:t>…</a:t>
            </a:r>
            <a:r>
              <a:rPr lang="hu-HU" altLang="hu-HU" sz="2201" dirty="0">
                <a:latin typeface="Courier New" pitchFamily="49" charset="0"/>
              </a:rPr>
              <a:t/>
            </a:r>
            <a:br>
              <a:rPr lang="hu-HU" altLang="hu-HU" sz="2201" dirty="0">
                <a:latin typeface="Courier New" pitchFamily="49" charset="0"/>
              </a:rPr>
            </a:br>
            <a:r>
              <a:rPr lang="hu-HU" altLang="hu-HU" sz="2201" dirty="0">
                <a:latin typeface="Courier New" pitchFamily="49" charset="0"/>
              </a:rPr>
              <a:t>   </a:t>
            </a:r>
            <a:r>
              <a:rPr lang="hu-HU" altLang="hu-HU" sz="2201" b="1" dirty="0" err="1">
                <a:latin typeface="Courier New" pitchFamily="49" charset="0"/>
              </a:rPr>
              <a:t>return</a:t>
            </a:r>
            <a:r>
              <a:rPr lang="hu-HU" altLang="hu-HU" sz="2201" dirty="0">
                <a:latin typeface="Courier New" pitchFamily="49" charset="0"/>
              </a:rPr>
              <a:t> </a:t>
            </a:r>
            <a:r>
              <a:rPr lang="hu-HU" altLang="hu-HU" sz="2201" dirty="0" err="1">
                <a:latin typeface="Courier New" pitchFamily="49" charset="0"/>
              </a:rPr>
              <a:t>fvÉrt</a:t>
            </a:r>
            <a:r>
              <a:rPr lang="hu-HU" altLang="hu-HU" sz="2201" dirty="0" err="1">
                <a:latin typeface="Garamond" pitchFamily="18" charset="0"/>
              </a:rPr>
              <a:t>é</a:t>
            </a:r>
            <a:r>
              <a:rPr lang="hu-HU" altLang="hu-HU" sz="2201" dirty="0" err="1">
                <a:latin typeface="Courier New" pitchFamily="49" charset="0"/>
              </a:rPr>
              <a:t>k</a:t>
            </a:r>
            <a:r>
              <a:rPr lang="hu-HU" altLang="hu-HU" sz="2201" dirty="0">
                <a:latin typeface="Courier New" pitchFamily="49" charset="0"/>
              </a:rPr>
              <a:t>;</a:t>
            </a:r>
            <a:br>
              <a:rPr lang="hu-HU" altLang="hu-HU" sz="2201" dirty="0">
                <a:latin typeface="Courier New" pitchFamily="49" charset="0"/>
              </a:rPr>
            </a:br>
            <a:r>
              <a:rPr lang="hu-HU" altLang="hu-HU" sz="2201" b="1" dirty="0">
                <a:latin typeface="Courier New" pitchFamily="49" charset="0"/>
              </a:rPr>
              <a:t>}</a:t>
            </a:r>
            <a:r>
              <a:rPr lang="hu-HU" altLang="hu-HU" sz="2201" dirty="0">
                <a:latin typeface="Courier New" pitchFamily="49" charset="0"/>
              </a:rPr>
              <a:t> </a:t>
            </a:r>
          </a:p>
          <a:p>
            <a:pPr marL="342908" indent="-342908">
              <a:lnSpc>
                <a:spcPct val="80000"/>
              </a:lnSpc>
              <a:tabLst>
                <a:tab pos="3406861" algn="l"/>
              </a:tabLst>
            </a:pPr>
            <a:r>
              <a:rPr lang="hu-HU" altLang="hu-HU" dirty="0" smtClean="0">
                <a:latin typeface="Garamond" pitchFamily="18" charset="0"/>
              </a:rPr>
              <a:t>Alaptípusok:</a:t>
            </a:r>
          </a:p>
          <a:p>
            <a:pPr marL="342908" indent="-342908">
              <a:lnSpc>
                <a:spcPct val="85000"/>
              </a:lnSpc>
              <a:buNone/>
              <a:tabLst>
                <a:tab pos="3406861" algn="l"/>
              </a:tabLst>
            </a:pPr>
            <a:r>
              <a:rPr lang="hu-HU" altLang="hu-HU" sz="2000" b="1" dirty="0">
                <a:latin typeface="Courier New" pitchFamily="49" charset="0"/>
              </a:rPr>
              <a:t>	</a:t>
            </a:r>
            <a:r>
              <a:rPr lang="hu-HU" altLang="hu-HU" sz="2201" b="1" dirty="0">
                <a:latin typeface="Courier New" pitchFamily="49" charset="0"/>
              </a:rPr>
              <a:t>int</a:t>
            </a:r>
            <a:r>
              <a:rPr lang="hu-HU" altLang="hu-HU" sz="2201" dirty="0">
                <a:latin typeface="Courier New" pitchFamily="49" charset="0"/>
              </a:rPr>
              <a:t>   – egész	</a:t>
            </a:r>
            <a:r>
              <a:rPr lang="hu-HU" altLang="hu-HU" sz="2201" b="1" dirty="0" err="1">
                <a:latin typeface="Courier New" pitchFamily="49" charset="0"/>
              </a:rPr>
              <a:t>long</a:t>
            </a:r>
            <a:r>
              <a:rPr lang="hu-HU" altLang="hu-HU" sz="2201" dirty="0">
                <a:latin typeface="Courier New" pitchFamily="49" charset="0"/>
              </a:rPr>
              <a:t> 	– </a:t>
            </a:r>
            <a:r>
              <a:rPr lang="hu-HU" altLang="hu-HU" sz="2201" dirty="0" err="1">
                <a:latin typeface="Courier New" pitchFamily="49" charset="0"/>
              </a:rPr>
              <a:t>egész</a:t>
            </a:r>
            <a:r>
              <a:rPr lang="hu-HU" altLang="hu-HU" sz="2201" dirty="0">
                <a:latin typeface="Courier New" pitchFamily="49" charset="0"/>
              </a:rPr>
              <a:t> </a:t>
            </a:r>
            <a:br>
              <a:rPr lang="hu-HU" altLang="hu-HU" sz="2201" dirty="0">
                <a:latin typeface="Courier New" pitchFamily="49" charset="0"/>
              </a:rPr>
            </a:br>
            <a:r>
              <a:rPr lang="hu-HU" altLang="hu-HU" sz="2201" b="1" dirty="0" err="1">
                <a:latin typeface="Courier New" pitchFamily="49" charset="0"/>
              </a:rPr>
              <a:t>float</a:t>
            </a:r>
            <a:r>
              <a:rPr lang="hu-HU" altLang="hu-HU" sz="2201" dirty="0">
                <a:latin typeface="Courier New" pitchFamily="49" charset="0"/>
              </a:rPr>
              <a:t> – valós	</a:t>
            </a:r>
            <a:r>
              <a:rPr lang="hu-HU" altLang="hu-HU" sz="2201" b="1" dirty="0" err="1">
                <a:latin typeface="Courier New" pitchFamily="49" charset="0"/>
              </a:rPr>
              <a:t>double</a:t>
            </a:r>
            <a:r>
              <a:rPr lang="hu-HU" altLang="hu-HU" sz="2201" dirty="0">
                <a:latin typeface="Courier New" pitchFamily="49" charset="0"/>
              </a:rPr>
              <a:t> – </a:t>
            </a:r>
            <a:r>
              <a:rPr lang="hu-HU" altLang="hu-HU" sz="2201" dirty="0" err="1">
                <a:latin typeface="Courier New" pitchFamily="49" charset="0"/>
              </a:rPr>
              <a:t>valós</a:t>
            </a:r>
            <a:r>
              <a:rPr lang="hu-HU" altLang="hu-HU" sz="2201" dirty="0">
                <a:latin typeface="Courier New" pitchFamily="49" charset="0"/>
              </a:rPr>
              <a:t/>
            </a:r>
            <a:br>
              <a:rPr lang="hu-HU" altLang="hu-HU" sz="2201" dirty="0">
                <a:latin typeface="Courier New" pitchFamily="49" charset="0"/>
              </a:rPr>
            </a:br>
            <a:r>
              <a:rPr lang="hu-HU" altLang="hu-HU" sz="2201" b="1" dirty="0" err="1">
                <a:latin typeface="Courier New" pitchFamily="49" charset="0"/>
              </a:rPr>
              <a:t>char</a:t>
            </a:r>
            <a:r>
              <a:rPr lang="hu-HU" altLang="hu-HU" sz="2201" dirty="0">
                <a:latin typeface="Courier New" pitchFamily="49" charset="0"/>
              </a:rPr>
              <a:t>  – karakter 	</a:t>
            </a:r>
            <a:r>
              <a:rPr lang="hu-HU" altLang="hu-HU" sz="2201" b="1" dirty="0" err="1">
                <a:latin typeface="Courier New" pitchFamily="49" charset="0"/>
              </a:rPr>
              <a:t>string</a:t>
            </a:r>
            <a:r>
              <a:rPr lang="hu-HU" altLang="hu-HU" sz="2201" dirty="0">
                <a:latin typeface="Courier New" pitchFamily="49" charset="0"/>
              </a:rPr>
              <a:t> – szöveg</a:t>
            </a:r>
            <a:br>
              <a:rPr lang="hu-HU" altLang="hu-HU" sz="2201" dirty="0">
                <a:latin typeface="Courier New" pitchFamily="49" charset="0"/>
              </a:rPr>
            </a:br>
            <a:r>
              <a:rPr lang="hu-HU" altLang="hu-HU" sz="2201" b="1" dirty="0" err="1">
                <a:latin typeface="Courier New" pitchFamily="49" charset="0"/>
              </a:rPr>
              <a:t>bool</a:t>
            </a:r>
            <a:r>
              <a:rPr lang="hu-HU" altLang="hu-HU" sz="2201" dirty="0">
                <a:latin typeface="Courier New" pitchFamily="49" charset="0"/>
              </a:rPr>
              <a:t>  – logikai </a:t>
            </a:r>
          </a:p>
          <a:p>
            <a:pPr marL="342908" indent="-342908">
              <a:lnSpc>
                <a:spcPct val="95000"/>
              </a:lnSpc>
              <a:tabLst>
                <a:tab pos="3406861" algn="l"/>
              </a:tabLst>
            </a:pPr>
            <a:r>
              <a:rPr lang="hu-HU" altLang="hu-HU" dirty="0" smtClean="0">
                <a:latin typeface="Garamond" pitchFamily="18" charset="0"/>
              </a:rPr>
              <a:t>Deklaráció:</a:t>
            </a:r>
            <a:br>
              <a:rPr lang="hu-HU" altLang="hu-HU" dirty="0" smtClean="0">
                <a:latin typeface="Garamond" pitchFamily="18" charset="0"/>
              </a:rPr>
            </a:br>
            <a:r>
              <a:rPr lang="hu-HU" altLang="hu-HU" sz="2201" dirty="0">
                <a:latin typeface="Courier New" pitchFamily="49" charset="0"/>
              </a:rPr>
              <a:t>típus adatazonosító,</a:t>
            </a:r>
            <a:r>
              <a:rPr lang="hu-HU" altLang="hu-HU" sz="2000" dirty="0">
                <a:latin typeface="Garamond" pitchFamily="18" charset="0"/>
              </a:rPr>
              <a:t>…</a:t>
            </a:r>
            <a:r>
              <a:rPr lang="hu-HU" altLang="hu-HU" sz="2000" dirty="0">
                <a:latin typeface="Courier New" pitchFamily="49" charset="0"/>
              </a:rPr>
              <a:t>; </a:t>
            </a: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>
            <a:off x="4583113" y="2019301"/>
            <a:ext cx="1727200" cy="15113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259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"/>
          <a:stretch>
            <a:fillRect/>
          </a:stretch>
        </p:blipFill>
        <p:spPr bwMode="auto">
          <a:xfrm>
            <a:off x="1533525" y="2622554"/>
            <a:ext cx="2668588" cy="136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95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4" y="4665663"/>
            <a:ext cx="2555874" cy="563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6" presetClass="emph" presetSubtype="0" repeatCount="400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 tmFilter="0, 0; .2, .5; .8, .5; 1, 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0" autoRev="1" fill="hold"/>
                                        <p:tgtEl>
                                          <p:spTgt spid="1259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0.39254 -0.055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18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25958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75625 0.1462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13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1259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build="p" bldLvl="2"/>
      <p:bldP spid="125956" grpId="0" animBg="1"/>
      <p:bldP spid="12595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65B2DD-75AF-4981-A907-4C9274205F99}" type="slidenum">
              <a:rPr lang="hu-HU" smtClean="0"/>
              <a:pPr>
                <a:defRPr/>
              </a:pPr>
              <a:t>18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FF9C45F-074C-423D-97A9-8642E6897050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62404" y="1600200"/>
            <a:ext cx="6526213" cy="4997450"/>
          </a:xfrm>
        </p:spPr>
        <p:txBody>
          <a:bodyPr/>
          <a:lstStyle/>
          <a:p>
            <a:pPr marL="742969" lvl="1">
              <a:lnSpc>
                <a:spcPct val="90000"/>
              </a:lnSpc>
              <a:tabLst>
                <a:tab pos="3406861" algn="l"/>
              </a:tabLst>
            </a:pPr>
            <a:r>
              <a:rPr lang="hu-HU" altLang="hu-HU" sz="3200" dirty="0">
                <a:latin typeface="Garamond" pitchFamily="18" charset="0"/>
              </a:rPr>
              <a:t>Értékadás:</a:t>
            </a:r>
            <a:br>
              <a:rPr lang="hu-HU" altLang="hu-HU" sz="3200" dirty="0">
                <a:latin typeface="Garamond" pitchFamily="18" charset="0"/>
              </a:rPr>
            </a:br>
            <a:r>
              <a:rPr lang="hu-HU" altLang="hu-HU" sz="2400" dirty="0">
                <a:latin typeface="Courier New" pitchFamily="49" charset="0"/>
              </a:rPr>
              <a:t>változ</a:t>
            </a:r>
            <a:r>
              <a:rPr lang="hu-HU" altLang="hu-HU" sz="2400" dirty="0">
                <a:latin typeface="Garamond" pitchFamily="18" charset="0"/>
              </a:rPr>
              <a:t>ó</a:t>
            </a:r>
            <a:r>
              <a:rPr lang="hu-HU" altLang="hu-HU" sz="2400" b="1" dirty="0">
                <a:solidFill>
                  <a:srgbClr val="FF3300"/>
                </a:solidFill>
                <a:latin typeface="Courier New" pitchFamily="49" charset="0"/>
              </a:rPr>
              <a:t>=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kifejezés</a:t>
            </a:r>
            <a:r>
              <a:rPr lang="hu-HU" altLang="hu-HU" sz="2400" b="1" dirty="0">
                <a:latin typeface="Courier New" pitchFamily="49" charset="0"/>
              </a:rPr>
              <a:t>; </a:t>
            </a:r>
            <a:r>
              <a:rPr lang="hu-HU" altLang="hu-HU" sz="2000" b="1" dirty="0">
                <a:solidFill>
                  <a:srgbClr val="FF3300"/>
                </a:solidFill>
                <a:latin typeface="Courier New" pitchFamily="49" charset="0"/>
              </a:rPr>
              <a:t>//</a:t>
            </a:r>
            <a:r>
              <a:rPr lang="hu-HU" altLang="hu-HU" sz="2000" dirty="0">
                <a:solidFill>
                  <a:srgbClr val="969696"/>
                </a:solidFill>
                <a:latin typeface="Courier New" pitchFamily="49" charset="0"/>
              </a:rPr>
              <a:t>t</a:t>
            </a:r>
            <a:r>
              <a:rPr lang="hu-HU" altLang="hu-HU" sz="2000" dirty="0">
                <a:solidFill>
                  <a:srgbClr val="969696"/>
                </a:solidFill>
                <a:latin typeface="Garamond" pitchFamily="18" charset="0"/>
              </a:rPr>
              <a:t>í</a:t>
            </a:r>
            <a:r>
              <a:rPr lang="hu-HU" altLang="hu-HU" sz="2000" dirty="0">
                <a:solidFill>
                  <a:srgbClr val="969696"/>
                </a:solidFill>
                <a:latin typeface="Courier New" pitchFamily="49" charset="0"/>
              </a:rPr>
              <a:t>pusegyezés!!!</a:t>
            </a:r>
          </a:p>
          <a:p>
            <a:pPr marL="742969" lvl="1">
              <a:lnSpc>
                <a:spcPct val="90000"/>
              </a:lnSpc>
              <a:tabLst>
                <a:tab pos="3406861" algn="l"/>
              </a:tabLst>
            </a:pPr>
            <a:r>
              <a:rPr lang="hu-HU" altLang="hu-HU" sz="3200" dirty="0">
                <a:latin typeface="Garamond" pitchFamily="18" charset="0"/>
              </a:rPr>
              <a:t>Értékazonosság (</a:t>
            </a:r>
            <a:r>
              <a:rPr lang="hu-HU" altLang="hu-HU" sz="2400" dirty="0">
                <a:latin typeface="Garamond" pitchFamily="18" charset="0"/>
              </a:rPr>
              <a:t>pl. logikai kifejezésben</a:t>
            </a:r>
            <a:r>
              <a:rPr lang="hu-HU" altLang="hu-HU" sz="3200" dirty="0">
                <a:latin typeface="Garamond" pitchFamily="18" charset="0"/>
              </a:rPr>
              <a:t>):</a:t>
            </a:r>
            <a:br>
              <a:rPr lang="hu-HU" altLang="hu-HU" sz="3200" dirty="0">
                <a:latin typeface="Garamond" pitchFamily="18" charset="0"/>
              </a:rPr>
            </a:br>
            <a:r>
              <a:rPr lang="hu-HU" altLang="hu-HU" sz="2400" i="1" dirty="0">
                <a:latin typeface="Garamond" pitchFamily="18" charset="0"/>
              </a:rPr>
              <a:t>kifejezés</a:t>
            </a:r>
            <a:r>
              <a:rPr lang="hu-HU" altLang="hu-HU" sz="2400" b="1" dirty="0">
                <a:solidFill>
                  <a:srgbClr val="FF3300"/>
                </a:solidFill>
                <a:latin typeface="Courier New" pitchFamily="49" charset="0"/>
              </a:rPr>
              <a:t>==</a:t>
            </a:r>
            <a:r>
              <a:rPr lang="hu-HU" alt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kifejezés</a:t>
            </a:r>
            <a:r>
              <a:rPr lang="hu-HU" altLang="hu-HU" sz="2400" i="1" dirty="0">
                <a:latin typeface="Garamond" pitchFamily="18" charset="0"/>
              </a:rPr>
              <a:t>  </a:t>
            </a:r>
            <a:r>
              <a:rPr lang="hu-HU" altLang="hu-HU" sz="2000" b="1" dirty="0">
                <a:solidFill>
                  <a:srgbClr val="FF3300"/>
                </a:solidFill>
                <a:latin typeface="Courier New" pitchFamily="49" charset="0"/>
              </a:rPr>
              <a:t>/*</a:t>
            </a:r>
            <a:r>
              <a:rPr lang="hu-HU" altLang="hu-HU" sz="2000" b="1" dirty="0">
                <a:solidFill>
                  <a:srgbClr val="969696"/>
                </a:solidFill>
                <a:latin typeface="Courier New" pitchFamily="49" charset="0"/>
              </a:rPr>
              <a:t> </a:t>
            </a:r>
            <a:r>
              <a:rPr lang="hu-HU" altLang="hu-HU" sz="2000" dirty="0">
                <a:solidFill>
                  <a:srgbClr val="969696"/>
                </a:solidFill>
                <a:latin typeface="Courier New" pitchFamily="49" charset="0"/>
              </a:rPr>
              <a:t>típusegyezés </a:t>
            </a:r>
            <a:r>
              <a:rPr lang="hu-HU" altLang="hu-HU" sz="2000" b="1" dirty="0">
                <a:solidFill>
                  <a:srgbClr val="FF3300"/>
                </a:solidFill>
                <a:latin typeface="Courier New" pitchFamily="49" charset="0"/>
              </a:rPr>
              <a:t>*/</a:t>
            </a:r>
          </a:p>
          <a:p>
            <a:pPr marL="742969" lvl="1">
              <a:lnSpc>
                <a:spcPct val="90000"/>
              </a:lnSpc>
              <a:tabLst>
                <a:tab pos="3406861" algn="l"/>
              </a:tabLst>
            </a:pPr>
            <a:r>
              <a:rPr lang="hu-HU" altLang="hu-HU" dirty="0" smtClean="0">
                <a:latin typeface="Garamond" pitchFamily="18" charset="0"/>
              </a:rPr>
              <a:t>Egyéb relációk </a:t>
            </a:r>
            <a:r>
              <a:rPr lang="hu-HU" altLang="hu-HU" sz="3200" dirty="0">
                <a:latin typeface="Garamond" pitchFamily="18" charset="0"/>
              </a:rPr>
              <a:t>(</a:t>
            </a:r>
            <a:r>
              <a:rPr lang="hu-HU" altLang="hu-HU" sz="2400" dirty="0">
                <a:latin typeface="Garamond" pitchFamily="18" charset="0"/>
              </a:rPr>
              <a:t>pl. logikai kifejezésben</a:t>
            </a:r>
            <a:r>
              <a:rPr lang="hu-HU" altLang="hu-HU" sz="3200" dirty="0">
                <a:latin typeface="Garamond" pitchFamily="18" charset="0"/>
              </a:rPr>
              <a:t>):</a:t>
            </a:r>
            <a:br>
              <a:rPr lang="hu-HU" altLang="hu-HU" sz="3200" dirty="0">
                <a:latin typeface="Garamond" pitchFamily="18" charset="0"/>
              </a:rPr>
            </a:br>
            <a:r>
              <a:rPr lang="hu-HU" altLang="hu-HU" sz="2400" i="1" dirty="0">
                <a:latin typeface="Garamond" pitchFamily="18" charset="0"/>
              </a:rPr>
              <a:t>kifejezés</a:t>
            </a:r>
            <a:r>
              <a:rPr lang="hu-HU" altLang="hu-HU" sz="2400" b="1" dirty="0">
                <a:solidFill>
                  <a:srgbClr val="FF3300"/>
                </a:solidFill>
                <a:latin typeface="Courier New" pitchFamily="49" charset="0"/>
              </a:rPr>
              <a:t>!=</a:t>
            </a:r>
            <a:r>
              <a:rPr lang="hu-HU" alt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kifejezés</a:t>
            </a:r>
            <a:r>
              <a:rPr lang="hu-HU" altLang="hu-HU" sz="2400" i="1" dirty="0">
                <a:latin typeface="Garamond" pitchFamily="18" charset="0"/>
              </a:rPr>
              <a:t>  </a:t>
            </a:r>
            <a:r>
              <a:rPr lang="hu-HU" altLang="hu-HU" sz="2000" b="1" dirty="0">
                <a:solidFill>
                  <a:srgbClr val="FF3300"/>
                </a:solidFill>
                <a:latin typeface="Courier New" pitchFamily="49" charset="0"/>
              </a:rPr>
              <a:t>/*</a:t>
            </a:r>
            <a:r>
              <a:rPr lang="hu-HU" altLang="hu-HU" sz="2000" b="1" dirty="0">
                <a:solidFill>
                  <a:srgbClr val="969696"/>
                </a:solidFill>
                <a:latin typeface="Courier New" pitchFamily="49" charset="0"/>
              </a:rPr>
              <a:t> </a:t>
            </a:r>
            <a:r>
              <a:rPr lang="hu-HU" altLang="hu-HU" sz="2000" dirty="0">
                <a:solidFill>
                  <a:srgbClr val="969696"/>
                </a:solidFill>
                <a:latin typeface="Courier New" pitchFamily="49" charset="0"/>
              </a:rPr>
              <a:t>nem azonos? </a:t>
            </a:r>
            <a:r>
              <a:rPr lang="hu-HU" altLang="hu-HU" sz="2000" b="1" dirty="0">
                <a:solidFill>
                  <a:srgbClr val="FF3300"/>
                </a:solidFill>
                <a:latin typeface="Courier New" pitchFamily="49" charset="0"/>
              </a:rPr>
              <a:t>*/</a:t>
            </a:r>
            <a:br>
              <a:rPr lang="hu-HU" altLang="hu-HU" sz="2000" b="1" dirty="0">
                <a:solidFill>
                  <a:srgbClr val="FF3300"/>
                </a:solidFill>
                <a:latin typeface="Courier New" pitchFamily="49" charset="0"/>
              </a:rPr>
            </a:br>
            <a:r>
              <a:rPr lang="hu-HU" altLang="hu-HU" sz="2400" i="1" dirty="0">
                <a:latin typeface="Garamond" pitchFamily="18" charset="0"/>
              </a:rPr>
              <a:t>kifejezés</a:t>
            </a:r>
            <a:r>
              <a:rPr lang="hu-HU" altLang="hu-HU" sz="2400" b="1" dirty="0">
                <a:solidFill>
                  <a:srgbClr val="FF3300"/>
                </a:solidFill>
                <a:latin typeface="Courier New" pitchFamily="49" charset="0"/>
              </a:rPr>
              <a:t>&lt;=</a:t>
            </a:r>
            <a:r>
              <a:rPr lang="hu-HU" alt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kifejezés</a:t>
            </a:r>
            <a:r>
              <a:rPr lang="hu-HU" altLang="hu-HU" sz="2400" i="1" dirty="0">
                <a:latin typeface="Garamond" pitchFamily="18" charset="0"/>
              </a:rPr>
              <a:t>  </a:t>
            </a:r>
            <a:r>
              <a:rPr lang="hu-HU" altLang="hu-HU" sz="2000" b="1" dirty="0">
                <a:solidFill>
                  <a:srgbClr val="FF3300"/>
                </a:solidFill>
                <a:latin typeface="Courier New" pitchFamily="49" charset="0"/>
              </a:rPr>
              <a:t>/*</a:t>
            </a:r>
            <a:r>
              <a:rPr lang="hu-HU" altLang="hu-HU" sz="2000" b="1" dirty="0">
                <a:solidFill>
                  <a:srgbClr val="969696"/>
                </a:solidFill>
                <a:latin typeface="Courier New" pitchFamily="49" charset="0"/>
              </a:rPr>
              <a:t> </a:t>
            </a:r>
            <a:r>
              <a:rPr lang="hu-HU" altLang="hu-HU" sz="2000" dirty="0">
                <a:solidFill>
                  <a:srgbClr val="969696"/>
                </a:solidFill>
                <a:latin typeface="Courier New" pitchFamily="49" charset="0"/>
              </a:rPr>
              <a:t>kisebb-egyenlő? </a:t>
            </a:r>
            <a:r>
              <a:rPr lang="hu-HU" altLang="hu-HU" sz="2000" b="1" dirty="0">
                <a:solidFill>
                  <a:srgbClr val="FF3300"/>
                </a:solidFill>
                <a:latin typeface="Courier New" pitchFamily="49" charset="0"/>
              </a:rPr>
              <a:t>*/</a:t>
            </a:r>
            <a:br>
              <a:rPr lang="hu-HU" altLang="hu-HU" sz="2000" b="1" dirty="0">
                <a:solidFill>
                  <a:srgbClr val="FF3300"/>
                </a:solidFill>
                <a:latin typeface="Courier New" pitchFamily="49" charset="0"/>
              </a:rPr>
            </a:br>
            <a:r>
              <a:rPr lang="hu-HU" altLang="hu-HU" sz="2400" i="1" dirty="0">
                <a:latin typeface="Garamond" pitchFamily="18" charset="0"/>
              </a:rPr>
              <a:t>kifejezés</a:t>
            </a:r>
            <a:r>
              <a:rPr lang="hu-HU" altLang="hu-HU" sz="2400" b="1" dirty="0">
                <a:solidFill>
                  <a:srgbClr val="FF3300"/>
                </a:solidFill>
                <a:latin typeface="Courier New" pitchFamily="49" charset="0"/>
              </a:rPr>
              <a:t>&lt;</a:t>
            </a:r>
            <a:r>
              <a:rPr lang="hu-HU" alt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kifejezés</a:t>
            </a:r>
            <a:r>
              <a:rPr lang="hu-HU" altLang="hu-HU" sz="2400" i="1" dirty="0">
                <a:latin typeface="Garamond" pitchFamily="18" charset="0"/>
              </a:rPr>
              <a:t>  </a:t>
            </a:r>
            <a:r>
              <a:rPr lang="hu-HU" altLang="hu-HU" sz="2000" b="1" dirty="0">
                <a:solidFill>
                  <a:srgbClr val="FF3300"/>
                </a:solidFill>
                <a:latin typeface="Courier New" pitchFamily="49" charset="0"/>
              </a:rPr>
              <a:t>/*</a:t>
            </a:r>
            <a:r>
              <a:rPr lang="hu-HU" altLang="hu-HU" sz="2000" b="1" dirty="0">
                <a:solidFill>
                  <a:srgbClr val="969696"/>
                </a:solidFill>
                <a:latin typeface="Courier New" pitchFamily="49" charset="0"/>
              </a:rPr>
              <a:t> </a:t>
            </a:r>
            <a:r>
              <a:rPr lang="hu-HU" altLang="hu-HU" sz="2000" dirty="0">
                <a:solidFill>
                  <a:srgbClr val="969696"/>
                </a:solidFill>
                <a:latin typeface="Courier New" pitchFamily="49" charset="0"/>
              </a:rPr>
              <a:t>kisebb? </a:t>
            </a:r>
            <a:r>
              <a:rPr lang="hu-HU" altLang="hu-HU" sz="2000" b="1" dirty="0">
                <a:solidFill>
                  <a:srgbClr val="FF3300"/>
                </a:solidFill>
                <a:latin typeface="Courier New" pitchFamily="49" charset="0"/>
              </a:rPr>
              <a:t>*/</a:t>
            </a:r>
            <a:br>
              <a:rPr lang="hu-HU" altLang="hu-HU" sz="2000" b="1" dirty="0">
                <a:solidFill>
                  <a:srgbClr val="FF3300"/>
                </a:solidFill>
                <a:latin typeface="Courier New" pitchFamily="49" charset="0"/>
              </a:rPr>
            </a:br>
            <a:r>
              <a:rPr lang="hu-HU" altLang="hu-HU" sz="2000" b="1" dirty="0">
                <a:latin typeface="Courier New" pitchFamily="49" charset="0"/>
              </a:rPr>
              <a:t>…</a:t>
            </a:r>
          </a:p>
          <a:p>
            <a:pPr marL="742969" lvl="1">
              <a:lnSpc>
                <a:spcPct val="90000"/>
              </a:lnSpc>
              <a:tabLst>
                <a:tab pos="3406861" algn="l"/>
              </a:tabLst>
            </a:pPr>
            <a:r>
              <a:rPr lang="hu-HU" altLang="hu-HU" sz="3200" dirty="0">
                <a:latin typeface="Garamond" pitchFamily="18" charset="0"/>
              </a:rPr>
              <a:t>Logikai operátorok:</a:t>
            </a:r>
          </a:p>
          <a:p>
            <a:pPr marL="1143029" lvl="2">
              <a:lnSpc>
                <a:spcPct val="90000"/>
              </a:lnSpc>
              <a:buNone/>
              <a:tabLst>
                <a:tab pos="3406861" algn="l"/>
              </a:tabLst>
            </a:pPr>
            <a:r>
              <a:rPr lang="hu-HU" alt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kifejezés</a:t>
            </a:r>
            <a:r>
              <a:rPr lang="hu-HU" altLang="hu-HU" i="1" baseline="-25000" dirty="0" smtClean="0">
                <a:latin typeface="Garamond" pitchFamily="18" charset="0"/>
              </a:rPr>
              <a:t>1</a:t>
            </a:r>
            <a:r>
              <a:rPr lang="hu-HU" altLang="hu-HU" dirty="0" smtClean="0">
                <a:latin typeface="Garamond" pitchFamily="18" charset="0"/>
              </a:rPr>
              <a:t> </a:t>
            </a:r>
            <a:r>
              <a:rPr lang="hu-HU" altLang="hu-HU" b="1" dirty="0" smtClean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hu-HU" altLang="hu-HU" dirty="0" smtClean="0">
                <a:latin typeface="Garamond" pitchFamily="18" charset="0"/>
              </a:rPr>
              <a:t> </a:t>
            </a:r>
            <a:r>
              <a:rPr lang="hu-HU" alt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kifejezés</a:t>
            </a:r>
            <a:r>
              <a:rPr lang="hu-HU" altLang="hu-HU" i="1" baseline="-25000" dirty="0" smtClean="0">
                <a:latin typeface="Garamond" pitchFamily="18" charset="0"/>
              </a:rPr>
              <a:t>2</a:t>
            </a:r>
            <a:r>
              <a:rPr lang="hu-HU" altLang="hu-HU" dirty="0" smtClean="0">
                <a:latin typeface="Garamond" pitchFamily="18" charset="0"/>
              </a:rPr>
              <a:t> </a:t>
            </a:r>
            <a:r>
              <a:rPr lang="hu-HU" altLang="hu-HU" sz="2000" b="1" dirty="0">
                <a:solidFill>
                  <a:srgbClr val="FF0000"/>
                </a:solidFill>
                <a:latin typeface="Courier New" pitchFamily="49" charset="0"/>
              </a:rPr>
              <a:t>/*</a:t>
            </a:r>
            <a:r>
              <a:rPr lang="hu-HU" altLang="hu-HU" sz="2000" dirty="0">
                <a:latin typeface="Courier New" pitchFamily="49" charset="0"/>
              </a:rPr>
              <a:t> </a:t>
            </a:r>
            <a:r>
              <a:rPr lang="hu-HU" altLang="hu-HU" sz="2000" dirty="0">
                <a:solidFill>
                  <a:srgbClr val="969696"/>
                </a:solidFill>
                <a:latin typeface="Courier New" pitchFamily="49" charset="0"/>
              </a:rPr>
              <a:t>és</a:t>
            </a:r>
            <a:r>
              <a:rPr lang="hu-HU" altLang="hu-HU" sz="2000" dirty="0">
                <a:latin typeface="Courier New" pitchFamily="49" charset="0"/>
              </a:rPr>
              <a:t> </a:t>
            </a:r>
            <a:r>
              <a:rPr lang="hu-HU" altLang="hu-HU" sz="2000" b="1" dirty="0">
                <a:solidFill>
                  <a:srgbClr val="FF0000"/>
                </a:solidFill>
                <a:latin typeface="Courier New" pitchFamily="49" charset="0"/>
              </a:rPr>
              <a:t>*/</a:t>
            </a:r>
          </a:p>
          <a:p>
            <a:pPr marL="1143029" lvl="2">
              <a:lnSpc>
                <a:spcPct val="90000"/>
              </a:lnSpc>
              <a:buNone/>
              <a:tabLst>
                <a:tab pos="3406861" algn="l"/>
              </a:tabLst>
            </a:pPr>
            <a:r>
              <a:rPr lang="hu-HU" alt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kifejezés</a:t>
            </a:r>
            <a:r>
              <a:rPr lang="hu-HU" altLang="hu-HU" i="1" baseline="-25000" dirty="0" smtClean="0">
                <a:latin typeface="Garamond" pitchFamily="18" charset="0"/>
              </a:rPr>
              <a:t>1</a:t>
            </a:r>
            <a:r>
              <a:rPr lang="hu-HU" altLang="hu-HU" dirty="0" smtClean="0">
                <a:latin typeface="Garamond" pitchFamily="18" charset="0"/>
              </a:rPr>
              <a:t> </a:t>
            </a:r>
            <a:r>
              <a:rPr lang="hu-HU" altLang="hu-HU" b="1" dirty="0" smtClean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hu-HU" altLang="hu-HU" dirty="0" smtClean="0">
                <a:latin typeface="Garamond" pitchFamily="18" charset="0"/>
              </a:rPr>
              <a:t> </a:t>
            </a:r>
            <a:r>
              <a:rPr lang="hu-HU" alt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kifejezés</a:t>
            </a:r>
            <a:r>
              <a:rPr lang="hu-HU" altLang="hu-HU" i="1" baseline="-25000" dirty="0" smtClean="0">
                <a:latin typeface="Garamond" pitchFamily="18" charset="0"/>
              </a:rPr>
              <a:t>2</a:t>
            </a:r>
            <a:r>
              <a:rPr lang="hu-HU" altLang="hu-HU" dirty="0" smtClean="0">
                <a:latin typeface="Garamond" pitchFamily="18" charset="0"/>
              </a:rPr>
              <a:t> </a:t>
            </a:r>
            <a:r>
              <a:rPr lang="hu-HU" altLang="hu-HU" sz="2000" b="1" dirty="0">
                <a:solidFill>
                  <a:srgbClr val="FF0000"/>
                </a:solidFill>
                <a:latin typeface="Courier New" pitchFamily="49" charset="0"/>
              </a:rPr>
              <a:t>/*</a:t>
            </a:r>
            <a:r>
              <a:rPr lang="hu-HU" altLang="hu-HU" sz="2000" dirty="0">
                <a:latin typeface="Courier New" pitchFamily="49" charset="0"/>
              </a:rPr>
              <a:t> </a:t>
            </a:r>
            <a:r>
              <a:rPr lang="hu-HU" altLang="hu-HU" sz="2000" dirty="0">
                <a:solidFill>
                  <a:srgbClr val="969696"/>
                </a:solidFill>
                <a:latin typeface="Courier New" pitchFamily="49" charset="0"/>
              </a:rPr>
              <a:t>vagy</a:t>
            </a:r>
            <a:r>
              <a:rPr lang="hu-HU" altLang="hu-HU" sz="2000" dirty="0">
                <a:latin typeface="Courier New" pitchFamily="49" charset="0"/>
              </a:rPr>
              <a:t> </a:t>
            </a:r>
            <a:r>
              <a:rPr lang="hu-HU" altLang="hu-HU" sz="2000" b="1" dirty="0">
                <a:solidFill>
                  <a:srgbClr val="FF0000"/>
                </a:solidFill>
                <a:latin typeface="Courier New" pitchFamily="49" charset="0"/>
              </a:rPr>
              <a:t>*/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608892" y="1277942"/>
            <a:ext cx="2833687" cy="1152526"/>
            <a:chOff x="3772" y="1207"/>
            <a:chExt cx="1785" cy="726"/>
          </a:xfrm>
        </p:grpSpPr>
        <p:sp>
          <p:nvSpPr>
            <p:cNvPr id="130052" name="AutoShape 4"/>
            <p:cNvSpPr>
              <a:spLocks noChangeArrowheads="1"/>
            </p:cNvSpPr>
            <p:nvPr/>
          </p:nvSpPr>
          <p:spPr bwMode="auto">
            <a:xfrm>
              <a:off x="4785" y="1207"/>
              <a:ext cx="772" cy="181"/>
            </a:xfrm>
            <a:prstGeom prst="wedgeRectCallout">
              <a:avLst>
                <a:gd name="adj1" fmla="val -99222"/>
                <a:gd name="adj2" fmla="val 23066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hu-HU" sz="140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megjegyzés</a:t>
              </a:r>
              <a:r>
                <a:rPr lang="hu-HU" sz="1401" baseline="-25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  <a:endParaRPr lang="hu-HU" sz="140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1518" name="Rectangle 5"/>
            <p:cNvSpPr>
              <a:spLocks noChangeArrowheads="1"/>
            </p:cNvSpPr>
            <p:nvPr/>
          </p:nvSpPr>
          <p:spPr bwMode="auto">
            <a:xfrm>
              <a:off x="3772" y="1713"/>
              <a:ext cx="1540" cy="22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 altLang="hu-HU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175504" y="2962276"/>
            <a:ext cx="3254375" cy="827088"/>
            <a:chOff x="3552" y="1956"/>
            <a:chExt cx="2050" cy="521"/>
          </a:xfrm>
        </p:grpSpPr>
        <p:sp>
          <p:nvSpPr>
            <p:cNvPr id="130062" name="AutoShape 14"/>
            <p:cNvSpPr>
              <a:spLocks noChangeArrowheads="1"/>
            </p:cNvSpPr>
            <p:nvPr/>
          </p:nvSpPr>
          <p:spPr bwMode="auto">
            <a:xfrm>
              <a:off x="4797" y="2296"/>
              <a:ext cx="805" cy="181"/>
            </a:xfrm>
            <a:prstGeom prst="wedgeRectCallout">
              <a:avLst>
                <a:gd name="adj1" fmla="val -98199"/>
                <a:gd name="adj2" fmla="val -11850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hu-HU" sz="140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megjegyzés</a:t>
              </a:r>
              <a:r>
                <a:rPr lang="hu-HU" sz="1401" baseline="-25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endParaRPr lang="hu-HU" sz="140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1516" name="Rectangle 15"/>
            <p:cNvSpPr>
              <a:spLocks noChangeArrowheads="1"/>
            </p:cNvSpPr>
            <p:nvPr/>
          </p:nvSpPr>
          <p:spPr bwMode="auto">
            <a:xfrm>
              <a:off x="3552" y="1956"/>
              <a:ext cx="1724" cy="22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 altLang="hu-HU"/>
            </a:p>
          </p:txBody>
        </p:sp>
      </p:grpSp>
      <p:sp>
        <p:nvSpPr>
          <p:cNvPr id="21511" name="Rectangle 17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Kódolás</a:t>
            </a:r>
            <a:r>
              <a:rPr lang="hu-HU" altLang="hu-HU" sz="2800">
                <a:latin typeface="Garamond" pitchFamily="18" charset="0"/>
              </a:rPr>
              <a:t/>
            </a:r>
            <a:br>
              <a:rPr lang="hu-HU" altLang="hu-HU" sz="2800">
                <a:latin typeface="Garamond" pitchFamily="18" charset="0"/>
              </a:rPr>
            </a:br>
            <a:r>
              <a:rPr lang="hu-HU" altLang="hu-HU" sz="2800">
                <a:latin typeface="Garamond" pitchFamily="18" charset="0"/>
              </a:rPr>
              <a:t> </a:t>
            </a:r>
            <a:r>
              <a:rPr lang="hu-HU" altLang="hu-HU" sz="2400">
                <a:latin typeface="Garamond" pitchFamily="18" charset="0"/>
              </a:rPr>
              <a:t>(C++</a:t>
            </a:r>
            <a:r>
              <a:rPr lang="hu-HU" altLang="hu-HU" sz="2400"/>
              <a:t> </a:t>
            </a:r>
            <a:r>
              <a:rPr lang="hu-HU" altLang="hu-HU" sz="2400">
                <a:latin typeface="Garamond" pitchFamily="18" charset="0"/>
              </a:rPr>
              <a:t>alapok)</a:t>
            </a:r>
          </a:p>
        </p:txBody>
      </p:sp>
      <p:sp>
        <p:nvSpPr>
          <p:cNvPr id="130066" name="AutoShape 18"/>
          <p:cNvSpPr>
            <a:spLocks noChangeArrowheads="1"/>
          </p:cNvSpPr>
          <p:nvPr/>
        </p:nvSpPr>
        <p:spPr bwMode="auto">
          <a:xfrm>
            <a:off x="1728791" y="4124325"/>
            <a:ext cx="1944687" cy="287338"/>
          </a:xfrm>
          <a:prstGeom prst="wedgeRectCallout">
            <a:avLst>
              <a:gd name="adj1" fmla="val 157838"/>
              <a:gd name="adj2" fmla="val 109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>
                <a:effectLst>
                  <a:outerShdw blurRad="38100" dist="38100" dir="2700000" algn="tl">
                    <a:srgbClr val="FFFFFF"/>
                  </a:outerShdw>
                </a:effectLst>
              </a:rPr>
              <a:t>Figyelem! Nem: </a:t>
            </a:r>
            <a:r>
              <a:rPr lang="hu-HU" sz="1401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&lt;&lt;</a:t>
            </a:r>
            <a:endParaRPr lang="hu-HU" sz="1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pic>
        <p:nvPicPr>
          <p:cNvPr id="215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6232345" y="1251599"/>
            <a:ext cx="2544762" cy="1178602"/>
            <a:chOff x="3588" y="1438"/>
            <a:chExt cx="1603" cy="470"/>
          </a:xfrm>
        </p:grpSpPr>
        <p:sp>
          <p:nvSpPr>
            <p:cNvPr id="17" name="AutoShape 4"/>
            <p:cNvSpPr>
              <a:spLocks noChangeArrowheads="1"/>
            </p:cNvSpPr>
            <p:nvPr/>
          </p:nvSpPr>
          <p:spPr bwMode="auto">
            <a:xfrm>
              <a:off x="4265" y="1438"/>
              <a:ext cx="926" cy="123"/>
            </a:xfrm>
            <a:prstGeom prst="wedgeRectCallout">
              <a:avLst>
                <a:gd name="adj1" fmla="val -99222"/>
                <a:gd name="adj2" fmla="val 23066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hu-HU" sz="140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képlet, formula</a:t>
              </a:r>
              <a:endParaRPr lang="hu-HU" sz="140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588" y="1769"/>
              <a:ext cx="640" cy="139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 altLang="hu-HU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uiExpand="1" build="p"/>
      <p:bldP spid="1300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AEC2C9-4D14-4F82-A5D8-A8E6BE105258}" type="slidenum">
              <a:rPr lang="hu-HU" smtClean="0"/>
              <a:pPr>
                <a:defRPr/>
              </a:pPr>
              <a:t>19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905596-3404-43F4-ADAB-9EB095666E7F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22532" name="Cím 1"/>
          <p:cNvSpPr>
            <a:spLocks noGrp="1"/>
          </p:cNvSpPr>
          <p:nvPr>
            <p:ph type="title"/>
          </p:nvPr>
        </p:nvSpPr>
        <p:spPr>
          <a:xfrm>
            <a:off x="3867150" y="90489"/>
            <a:ext cx="5181600" cy="1111250"/>
          </a:xfrm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Kódolás </a:t>
            </a:r>
            <a:r>
              <a:rPr lang="hu-HU" altLang="hu-HU" smtClean="0"/>
              <a:t/>
            </a:r>
            <a:br>
              <a:rPr lang="hu-HU" altLang="hu-HU" smtClean="0"/>
            </a:br>
            <a:r>
              <a:rPr lang="hu-HU" altLang="hu-HU" sz="2400">
                <a:latin typeface="Garamond" pitchFamily="18" charset="0"/>
              </a:rPr>
              <a:t>(beolvasás és kiírás kérdése)</a:t>
            </a:r>
          </a:p>
        </p:txBody>
      </p:sp>
      <p:sp>
        <p:nvSpPr>
          <p:cNvPr id="2253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 smtClean="0">
                <a:latin typeface="Garamond" pitchFamily="18" charset="0"/>
              </a:rPr>
              <a:t>Beolvasás és kiírás (</a:t>
            </a:r>
            <a:r>
              <a:rPr lang="hu-HU" altLang="hu-HU" sz="2400" dirty="0">
                <a:latin typeface="Garamond" pitchFamily="18" charset="0"/>
              </a:rPr>
              <a:t>valamint fájlkezelés</a:t>
            </a:r>
            <a:r>
              <a:rPr lang="hu-HU" altLang="hu-HU" dirty="0" smtClean="0">
                <a:latin typeface="Garamond" pitchFamily="18" charset="0"/>
              </a:rPr>
              <a:t>) szempontjából a nyelvek kétfélék </a:t>
            </a:r>
            <a:r>
              <a:rPr lang="hu-HU" altLang="hu-HU" dirty="0" err="1" smtClean="0">
                <a:latin typeface="Garamond" pitchFamily="18" charset="0"/>
              </a:rPr>
              <a:t>le-hetnek</a:t>
            </a:r>
            <a:r>
              <a:rPr lang="hu-HU" altLang="hu-HU" dirty="0" smtClean="0">
                <a:latin typeface="Garamond" pitchFamily="18" charset="0"/>
              </a:rPr>
              <a:t>:</a:t>
            </a:r>
          </a:p>
          <a:p>
            <a:pPr lvl="1"/>
            <a:r>
              <a:rPr lang="hu-HU" altLang="hu-HU" dirty="0" smtClean="0">
                <a:latin typeface="Garamond" pitchFamily="18" charset="0"/>
              </a:rPr>
              <a:t>A nyelv (eleve) tartalmaz beolvasó és kiíró utasításokat.</a:t>
            </a:r>
            <a:r>
              <a:rPr lang="hu-HU" altLang="hu-HU" dirty="0" smtClean="0"/>
              <a:t> </a:t>
            </a:r>
            <a:r>
              <a:rPr lang="hu-HU" altLang="hu-HU" dirty="0" smtClean="0">
                <a:latin typeface="Garamond" pitchFamily="18" charset="0"/>
              </a:rPr>
              <a:t>(Pl. Pascal.)</a:t>
            </a:r>
          </a:p>
          <a:p>
            <a:pPr lvl="1"/>
            <a:r>
              <a:rPr lang="hu-HU" alt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 nyelv szabványos eljáráskönyvtárban tartalmaz beolvasó és kiíró eljárásokat (függvényeket). </a:t>
            </a:r>
            <a:r>
              <a:rPr lang="hu-HU" altLang="hu-HU" dirty="0" smtClean="0">
                <a:latin typeface="Garamond" pitchFamily="18" charset="0"/>
              </a:rPr>
              <a:t>(Pl. a C és </a:t>
            </a:r>
            <a:r>
              <a:rPr lang="hu-HU" altLang="hu-HU" dirty="0" err="1" smtClean="0">
                <a:latin typeface="Garamond" pitchFamily="18" charset="0"/>
              </a:rPr>
              <a:t>leszármazot-tai</a:t>
            </a:r>
            <a:r>
              <a:rPr lang="hu-HU" altLang="hu-HU" dirty="0" smtClean="0">
                <a:latin typeface="Garamond" pitchFamily="18" charset="0"/>
              </a:rPr>
              <a:t>, így a C++ is.)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B7342F-C931-4E63-8649-331ED4019158}" type="slidenum">
              <a:rPr lang="hu-HU" smtClean="0"/>
              <a:pPr>
                <a:defRPr/>
              </a:pPr>
              <a:t>2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7628999-02C0-430B-B957-AB3F5FBC5379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hu-HU" altLang="hu-HU" dirty="0" smtClean="0">
                <a:latin typeface="Garamond" pitchFamily="18" charset="0"/>
                <a:hlinkClick r:id="rId3" action="ppaction://hlinksldjump"/>
              </a:rPr>
              <a:t>Adatokkal kapcsolatos fogalmak</a:t>
            </a:r>
            <a:endParaRPr lang="hu-HU" altLang="hu-HU" dirty="0" smtClean="0">
              <a:latin typeface="Garamond" pitchFamily="18" charset="0"/>
            </a:endParaRPr>
          </a:p>
          <a:p>
            <a:r>
              <a:rPr lang="hu-HU" altLang="hu-HU" dirty="0" smtClean="0">
                <a:latin typeface="Garamond" pitchFamily="18" charset="0"/>
                <a:hlinkClick r:id="rId4" action="ppaction://hlinksldjump"/>
              </a:rPr>
              <a:t>A típus</a:t>
            </a:r>
            <a:r>
              <a:rPr lang="hu-HU" altLang="hu-HU" dirty="0" smtClean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– </a:t>
            </a:r>
            <a:r>
              <a:rPr lang="hu-HU" altLang="hu-HU" sz="2400" dirty="0">
                <a:latin typeface="Garamond" pitchFamily="18" charset="0"/>
              </a:rPr>
              <a:t>általában</a:t>
            </a:r>
          </a:p>
          <a:p>
            <a:r>
              <a:rPr lang="hu-HU" altLang="hu-HU" dirty="0" smtClean="0">
                <a:latin typeface="Garamond" pitchFamily="18" charset="0"/>
                <a:hlinkClick r:id="rId5" action="ppaction://hlinksldjump"/>
              </a:rPr>
              <a:t>Elemi típusok</a:t>
            </a:r>
            <a:r>
              <a:rPr lang="hu-HU" altLang="hu-HU" sz="2800" dirty="0">
                <a:latin typeface="Garamond" pitchFamily="18" charset="0"/>
              </a:rPr>
              <a:t> – </a:t>
            </a:r>
            <a:r>
              <a:rPr lang="hu-HU" altLang="hu-HU" sz="2400" dirty="0">
                <a:latin typeface="Garamond" pitchFamily="18" charset="0"/>
              </a:rPr>
              <a:t>egész, valós, logikai, karakter</a:t>
            </a:r>
          </a:p>
          <a:p>
            <a:r>
              <a:rPr lang="hu-HU" altLang="hu-HU" dirty="0" smtClean="0">
                <a:latin typeface="Garamond" pitchFamily="18" charset="0"/>
                <a:hlinkClick r:id="rId6" action="ppaction://hlinksldjump"/>
              </a:rPr>
              <a:t>Kódolás</a:t>
            </a:r>
            <a:r>
              <a:rPr lang="hu-HU" altLang="hu-HU" dirty="0" smtClean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– </a:t>
            </a:r>
            <a:r>
              <a:rPr lang="hu-HU" altLang="hu-HU" sz="2400" dirty="0">
                <a:latin typeface="Garamond" pitchFamily="18" charset="0"/>
              </a:rPr>
              <a:t>adminisztráció</a:t>
            </a:r>
          </a:p>
          <a:p>
            <a:r>
              <a:rPr lang="hu-HU" altLang="hu-HU" dirty="0" smtClean="0">
                <a:latin typeface="Garamond" pitchFamily="18" charset="0"/>
                <a:hlinkClick r:id="rId7" action="ppaction://hlinksldjump"/>
              </a:rPr>
              <a:t>Kódolás</a:t>
            </a:r>
            <a:r>
              <a:rPr lang="hu-HU" altLang="hu-HU" dirty="0" smtClean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– </a:t>
            </a:r>
            <a:r>
              <a:rPr lang="hu-HU" altLang="hu-HU" sz="2400" dirty="0">
                <a:latin typeface="Garamond" pitchFamily="18" charset="0"/>
              </a:rPr>
              <a:t>C++ alapok</a:t>
            </a:r>
            <a:r>
              <a:rPr lang="hu-HU" altLang="hu-HU" dirty="0" smtClean="0">
                <a:latin typeface="Garamond" pitchFamily="18" charset="0"/>
              </a:rPr>
              <a:t> </a:t>
            </a:r>
          </a:p>
          <a:p>
            <a:r>
              <a:rPr lang="hu-HU" altLang="hu-HU" dirty="0" smtClean="0">
                <a:latin typeface="Garamond" pitchFamily="18" charset="0"/>
                <a:hlinkClick r:id="rId8" action="ppaction://hlinksldjump"/>
              </a:rPr>
              <a:t>Hibakeresés</a:t>
            </a:r>
            <a:r>
              <a:rPr lang="hu-HU" altLang="hu-HU" dirty="0" smtClean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– </a:t>
            </a:r>
            <a:r>
              <a:rPr lang="hu-HU" altLang="hu-HU" sz="2400" dirty="0">
                <a:latin typeface="Garamond" pitchFamily="18" charset="0"/>
              </a:rPr>
              <a:t>C++</a:t>
            </a:r>
            <a:r>
              <a:rPr lang="hu-HU" altLang="hu-HU" sz="2400" dirty="0"/>
              <a:t> </a:t>
            </a:r>
            <a:r>
              <a:rPr lang="hu-HU" altLang="hu-HU" sz="2400" dirty="0">
                <a:latin typeface="Garamond" pitchFamily="18" charset="0"/>
              </a:rPr>
              <a:t>alapok</a:t>
            </a:r>
            <a:r>
              <a:rPr lang="hu-HU" altLang="hu-HU" dirty="0" smtClean="0">
                <a:latin typeface="Garamond" pitchFamily="18" charset="0"/>
              </a:rPr>
              <a:t> </a:t>
            </a:r>
          </a:p>
          <a:p>
            <a:r>
              <a:rPr lang="hu-HU" altLang="hu-HU" dirty="0" smtClean="0">
                <a:latin typeface="Garamond" pitchFamily="18" charset="0"/>
                <a:hlinkClick r:id="rId9" action="ppaction://hlinksldjump"/>
              </a:rPr>
              <a:t>Elágazások</a:t>
            </a:r>
            <a:r>
              <a:rPr lang="hu-HU" altLang="hu-HU" dirty="0" smtClean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– </a:t>
            </a:r>
            <a:r>
              <a:rPr lang="hu-HU" altLang="hu-HU" sz="2400" dirty="0">
                <a:latin typeface="Garamond" pitchFamily="18" charset="0"/>
              </a:rPr>
              <a:t>C++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altLang="hu-HU" smtClean="0">
                <a:latin typeface="Garamond" pitchFamily="18" charset="0"/>
              </a:rPr>
              <a:t>Tartalom</a:t>
            </a:r>
            <a:endParaRPr lang="hu-HU" altLang="hu-HU" sz="2800">
              <a:latin typeface="Garamond" pitchFamily="18" charset="0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8941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D530E1-D39F-4987-9B4C-563DCAFEAD09}" type="slidenum">
              <a:rPr lang="hu-HU" smtClean="0"/>
              <a:pPr>
                <a:defRPr/>
              </a:pPr>
              <a:t>20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5B4D410-C79F-4527-BEE3-5B2385E18668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2404" y="1600200"/>
            <a:ext cx="6526213" cy="4495801"/>
          </a:xfrm>
        </p:spPr>
        <p:txBody>
          <a:bodyPr/>
          <a:lstStyle/>
          <a:p>
            <a:pPr marL="742969" lvl="1">
              <a:tabLst>
                <a:tab pos="3406861" algn="l"/>
              </a:tabLst>
            </a:pPr>
            <a:r>
              <a:rPr lang="hu-HU" altLang="hu-HU" sz="3200" dirty="0">
                <a:latin typeface="Garamond" pitchFamily="18" charset="0"/>
              </a:rPr>
              <a:t>Konzol input:</a:t>
            </a:r>
            <a:br>
              <a:rPr lang="hu-HU" altLang="hu-HU" sz="3200" dirty="0">
                <a:latin typeface="Garamond" pitchFamily="18" charset="0"/>
              </a:rPr>
            </a:br>
            <a:r>
              <a:rPr lang="hu-HU" altLang="hu-HU" sz="2400" b="1" dirty="0">
                <a:latin typeface="Courier New" pitchFamily="49" charset="0"/>
              </a:rPr>
              <a:t>cin &gt;&gt;</a:t>
            </a:r>
            <a:r>
              <a:rPr lang="hu-HU" altLang="hu-HU" sz="2400" dirty="0">
                <a:latin typeface="Courier New" pitchFamily="49" charset="0"/>
              </a:rPr>
              <a:t> változ</a:t>
            </a:r>
            <a:r>
              <a:rPr lang="hu-HU" altLang="hu-HU" sz="2400" dirty="0">
                <a:latin typeface="Garamond" pitchFamily="18" charset="0"/>
              </a:rPr>
              <a:t>ó</a:t>
            </a:r>
            <a:r>
              <a:rPr lang="hu-HU" altLang="hu-HU" sz="2400" dirty="0">
                <a:latin typeface="Courier New" pitchFamily="49" charset="0"/>
              </a:rPr>
              <a:t>; </a:t>
            </a:r>
            <a:r>
              <a:rPr lang="hu-HU" altLang="hu-HU" sz="2000" dirty="0">
                <a:solidFill>
                  <a:srgbClr val="969696"/>
                </a:solidFill>
                <a:latin typeface="Courier New" pitchFamily="49" charset="0"/>
              </a:rPr>
              <a:t>//</a:t>
            </a:r>
            <a:r>
              <a:rPr lang="hu-HU" altLang="hu-HU" sz="2000" dirty="0" err="1">
                <a:solidFill>
                  <a:srgbClr val="969696"/>
                </a:solidFill>
                <a:latin typeface="Courier New" pitchFamily="49" charset="0"/>
              </a:rPr>
              <a:t>változó</a:t>
            </a:r>
            <a:r>
              <a:rPr lang="hu-HU" altLang="hu-HU" sz="2000" dirty="0">
                <a:solidFill>
                  <a:srgbClr val="969696"/>
                </a:solidFill>
                <a:latin typeface="Courier New" pitchFamily="49" charset="0"/>
                <a:sym typeface="Symbol" pitchFamily="18" charset="2"/>
              </a:rPr>
              <a:t></a:t>
            </a:r>
            <a:r>
              <a:rPr lang="hu-HU" altLang="hu-HU" sz="2000" dirty="0">
                <a:solidFill>
                  <a:srgbClr val="969696"/>
                </a:solidFill>
                <a:latin typeface="Courier New" pitchFamily="49" charset="0"/>
              </a:rPr>
              <a:t>konzol</a:t>
            </a:r>
          </a:p>
          <a:p>
            <a:pPr marL="742969" lvl="1">
              <a:tabLst>
                <a:tab pos="3406861" algn="l"/>
              </a:tabLst>
            </a:pPr>
            <a:r>
              <a:rPr lang="hu-HU" altLang="hu-HU" sz="3200" dirty="0">
                <a:latin typeface="Garamond" pitchFamily="18" charset="0"/>
              </a:rPr>
              <a:t>Konzol output:</a:t>
            </a:r>
            <a:br>
              <a:rPr lang="hu-HU" altLang="hu-HU" sz="3200" dirty="0">
                <a:latin typeface="Garamond" pitchFamily="18" charset="0"/>
              </a:rPr>
            </a:br>
            <a:r>
              <a:rPr lang="hu-HU" altLang="hu-HU" sz="2400" b="1" dirty="0" err="1">
                <a:latin typeface="Courier New" pitchFamily="49" charset="0"/>
              </a:rPr>
              <a:t>cout</a:t>
            </a:r>
            <a:r>
              <a:rPr lang="hu-HU" altLang="hu-HU" sz="2400" b="1" dirty="0">
                <a:latin typeface="Courier New" pitchFamily="49" charset="0"/>
              </a:rPr>
              <a:t> &lt;&lt;</a:t>
            </a:r>
            <a:r>
              <a:rPr lang="hu-HU" altLang="hu-HU" sz="2400" dirty="0">
                <a:latin typeface="Courier New" pitchFamily="49" charset="0"/>
              </a:rPr>
              <a:t> </a:t>
            </a:r>
            <a:r>
              <a:rPr lang="hu-HU" altLang="hu-HU" sz="2400" i="1" dirty="0">
                <a:latin typeface="Garamond" pitchFamily="18" charset="0"/>
              </a:rPr>
              <a:t>kifejezés</a:t>
            </a:r>
            <a:r>
              <a:rPr lang="hu-HU" altLang="hu-HU" sz="2400" b="1" dirty="0">
                <a:latin typeface="Courier New" pitchFamily="49" charset="0"/>
              </a:rPr>
              <a:t>; </a:t>
            </a:r>
            <a:r>
              <a:rPr lang="hu-HU" altLang="hu-HU" sz="2000" dirty="0">
                <a:solidFill>
                  <a:srgbClr val="969696"/>
                </a:solidFill>
                <a:latin typeface="Courier New" pitchFamily="49" charset="0"/>
              </a:rPr>
              <a:t>//konzol</a:t>
            </a:r>
            <a:r>
              <a:rPr lang="hu-HU" altLang="hu-HU" sz="2000" dirty="0">
                <a:solidFill>
                  <a:srgbClr val="969696"/>
                </a:solidFill>
                <a:latin typeface="Courier New" pitchFamily="49" charset="0"/>
                <a:sym typeface="Symbol" pitchFamily="18" charset="2"/>
              </a:rPr>
              <a:t></a:t>
            </a:r>
            <a:r>
              <a:rPr lang="hu-HU" altLang="hu-HU" sz="2400" i="1" dirty="0">
                <a:solidFill>
                  <a:srgbClr val="969696"/>
                </a:solidFill>
                <a:latin typeface="Garamond" pitchFamily="18" charset="0"/>
              </a:rPr>
              <a:t>kifejezés-érték</a:t>
            </a:r>
          </a:p>
          <a:p>
            <a:pPr marL="719156" lvl="1" indent="0">
              <a:buNone/>
              <a:tabLst>
                <a:tab pos="3406861" algn="l"/>
              </a:tabLst>
            </a:pPr>
            <a:r>
              <a:rPr lang="hu-HU" altLang="hu-HU" sz="2400" b="1" dirty="0" err="1">
                <a:latin typeface="Courier New" pitchFamily="49" charset="0"/>
              </a:rPr>
              <a:t>cout</a:t>
            </a:r>
            <a:r>
              <a:rPr lang="hu-HU" altLang="hu-HU" sz="2400" b="1" dirty="0">
                <a:latin typeface="Courier New" pitchFamily="49" charset="0"/>
              </a:rPr>
              <a:t> &lt;&lt;</a:t>
            </a:r>
            <a:r>
              <a:rPr lang="hu-HU" altLang="hu-HU" sz="2400" dirty="0">
                <a:latin typeface="Courier New" pitchFamily="49" charset="0"/>
              </a:rPr>
              <a:t> </a:t>
            </a:r>
            <a:r>
              <a:rPr lang="hu-HU" altLang="hu-HU" sz="2400" dirty="0">
                <a:latin typeface="Garamond" pitchFamily="18" charset="0"/>
              </a:rPr>
              <a:t>…</a:t>
            </a:r>
            <a:r>
              <a:rPr lang="hu-HU" altLang="hu-HU" sz="2400" dirty="0">
                <a:latin typeface="Courier New" pitchFamily="49" charset="0"/>
              </a:rPr>
              <a:t> </a:t>
            </a:r>
            <a:r>
              <a:rPr lang="hu-HU" altLang="hu-HU" sz="2400" b="1" dirty="0">
                <a:latin typeface="Courier New" pitchFamily="49" charset="0"/>
              </a:rPr>
              <a:t>&lt;&lt; </a:t>
            </a:r>
            <a:r>
              <a:rPr lang="hu-HU" altLang="hu-HU" sz="2400" b="1" dirty="0">
                <a:solidFill>
                  <a:srgbClr val="FF3300"/>
                </a:solidFill>
                <a:latin typeface="Courier New" pitchFamily="49" charset="0"/>
              </a:rPr>
              <a:t>'\n'</a:t>
            </a:r>
            <a:r>
              <a:rPr lang="hu-HU" altLang="hu-HU" sz="2400" b="1" dirty="0">
                <a:latin typeface="Courier New" pitchFamily="49" charset="0"/>
              </a:rPr>
              <a:t>;</a:t>
            </a:r>
            <a:br>
              <a:rPr lang="hu-HU" altLang="hu-HU" sz="2400" b="1" dirty="0">
                <a:latin typeface="Courier New" pitchFamily="49" charset="0"/>
              </a:rPr>
            </a:br>
            <a:r>
              <a:rPr lang="hu-HU" altLang="hu-HU" sz="2400" b="1" dirty="0">
                <a:latin typeface="Courier New" pitchFamily="49" charset="0"/>
              </a:rPr>
              <a:t>              </a:t>
            </a:r>
            <a:r>
              <a:rPr lang="hu-HU" altLang="hu-HU" sz="2000" dirty="0">
                <a:solidFill>
                  <a:srgbClr val="969696"/>
                </a:solidFill>
                <a:latin typeface="Courier New" pitchFamily="49" charset="0"/>
              </a:rPr>
              <a:t>//konzol</a:t>
            </a:r>
            <a:r>
              <a:rPr lang="hu-HU" altLang="hu-HU" sz="2000" dirty="0">
                <a:solidFill>
                  <a:srgbClr val="969696"/>
                </a:solidFill>
                <a:latin typeface="Courier New" pitchFamily="49" charset="0"/>
                <a:sym typeface="Symbol" pitchFamily="18" charset="2"/>
              </a:rPr>
              <a:t></a:t>
            </a:r>
            <a:r>
              <a:rPr lang="hu-HU" altLang="hu-HU" sz="2400" i="1" dirty="0">
                <a:solidFill>
                  <a:srgbClr val="969696"/>
                </a:solidFill>
                <a:latin typeface="Garamond" pitchFamily="18" charset="0"/>
              </a:rPr>
              <a:t>…</a:t>
            </a:r>
            <a:r>
              <a:rPr lang="hu-HU" altLang="hu-HU" sz="2400" dirty="0">
                <a:latin typeface="Courier New" pitchFamily="49" charset="0"/>
              </a:rPr>
              <a:t> </a:t>
            </a:r>
            <a:r>
              <a:rPr lang="hu-HU" altLang="hu-HU" sz="2000" dirty="0">
                <a:solidFill>
                  <a:srgbClr val="969696"/>
                </a:solidFill>
                <a:latin typeface="Courier New" pitchFamily="49" charset="0"/>
              </a:rPr>
              <a:t>+sorvég</a:t>
            </a:r>
            <a:br>
              <a:rPr lang="hu-HU" altLang="hu-HU" sz="2000" dirty="0">
                <a:solidFill>
                  <a:srgbClr val="969696"/>
                </a:solidFill>
                <a:latin typeface="Courier New" pitchFamily="49" charset="0"/>
              </a:rPr>
            </a:br>
            <a:r>
              <a:rPr lang="hu-HU" altLang="hu-HU" sz="2601" dirty="0">
                <a:latin typeface="Garamond" pitchFamily="18" charset="0"/>
              </a:rPr>
              <a:t>alternatív megoldás:</a:t>
            </a:r>
            <a:br>
              <a:rPr lang="hu-HU" altLang="hu-HU" sz="2601" dirty="0">
                <a:latin typeface="Garamond" pitchFamily="18" charset="0"/>
              </a:rPr>
            </a:br>
            <a:r>
              <a:rPr lang="hu-HU" altLang="hu-HU" sz="2400" b="1" dirty="0" err="1">
                <a:latin typeface="Courier New" pitchFamily="49" charset="0"/>
              </a:rPr>
              <a:t>cout</a:t>
            </a:r>
            <a:r>
              <a:rPr lang="hu-HU" altLang="hu-HU" sz="2400" b="1" dirty="0">
                <a:latin typeface="Courier New" pitchFamily="49" charset="0"/>
              </a:rPr>
              <a:t> &lt;&lt;</a:t>
            </a:r>
            <a:r>
              <a:rPr lang="hu-HU" altLang="hu-HU" sz="2400" dirty="0">
                <a:latin typeface="Courier New" pitchFamily="49" charset="0"/>
              </a:rPr>
              <a:t> </a:t>
            </a:r>
            <a:r>
              <a:rPr lang="hu-HU" altLang="hu-HU" sz="2400" dirty="0">
                <a:latin typeface="Garamond" pitchFamily="18" charset="0"/>
              </a:rPr>
              <a:t>…</a:t>
            </a:r>
            <a:r>
              <a:rPr lang="hu-HU" altLang="hu-HU" sz="2400" dirty="0">
                <a:latin typeface="Courier New" pitchFamily="49" charset="0"/>
              </a:rPr>
              <a:t> </a:t>
            </a:r>
            <a:r>
              <a:rPr lang="hu-HU" altLang="hu-HU" sz="2400" b="1" dirty="0">
                <a:latin typeface="Courier New" pitchFamily="49" charset="0"/>
              </a:rPr>
              <a:t>&lt;&lt; </a:t>
            </a:r>
            <a:r>
              <a:rPr lang="hu-HU" altLang="hu-HU" sz="2400" b="1" dirty="0" err="1">
                <a:solidFill>
                  <a:srgbClr val="FF3300"/>
                </a:solidFill>
                <a:latin typeface="Courier New" pitchFamily="49" charset="0"/>
              </a:rPr>
              <a:t>endl</a:t>
            </a:r>
            <a:r>
              <a:rPr lang="hu-HU" altLang="hu-HU" sz="2400" b="1" dirty="0">
                <a:latin typeface="Courier New" pitchFamily="49" charset="0"/>
              </a:rPr>
              <a:t>;</a:t>
            </a:r>
            <a:br>
              <a:rPr lang="hu-HU" altLang="hu-HU" sz="2400" b="1" dirty="0">
                <a:latin typeface="Courier New" pitchFamily="49" charset="0"/>
              </a:rPr>
            </a:br>
            <a:r>
              <a:rPr lang="hu-HU" altLang="hu-HU" sz="2400" b="1" dirty="0">
                <a:latin typeface="Courier New" pitchFamily="49" charset="0"/>
              </a:rPr>
              <a:t>              </a:t>
            </a:r>
            <a:r>
              <a:rPr lang="hu-HU" altLang="hu-HU" sz="2000" dirty="0">
                <a:solidFill>
                  <a:srgbClr val="969696"/>
                </a:solidFill>
                <a:latin typeface="Courier New" pitchFamily="49" charset="0"/>
              </a:rPr>
              <a:t>//konzol</a:t>
            </a:r>
            <a:r>
              <a:rPr lang="hu-HU" altLang="hu-HU" sz="2000" dirty="0">
                <a:solidFill>
                  <a:srgbClr val="969696"/>
                </a:solidFill>
                <a:latin typeface="Courier New" pitchFamily="49" charset="0"/>
                <a:sym typeface="Symbol" pitchFamily="18" charset="2"/>
              </a:rPr>
              <a:t></a:t>
            </a:r>
            <a:r>
              <a:rPr lang="hu-HU" altLang="hu-HU" sz="2400" i="1" dirty="0">
                <a:solidFill>
                  <a:srgbClr val="969696"/>
                </a:solidFill>
                <a:latin typeface="Garamond" pitchFamily="18" charset="0"/>
              </a:rPr>
              <a:t>…</a:t>
            </a:r>
            <a:r>
              <a:rPr lang="hu-HU" altLang="hu-HU" sz="2400" dirty="0">
                <a:latin typeface="Courier New" pitchFamily="49" charset="0"/>
              </a:rPr>
              <a:t> </a:t>
            </a:r>
            <a:r>
              <a:rPr lang="hu-HU" altLang="hu-HU" sz="2000" dirty="0">
                <a:solidFill>
                  <a:srgbClr val="969696"/>
                </a:solidFill>
                <a:latin typeface="Courier New" pitchFamily="49" charset="0"/>
              </a:rPr>
              <a:t>+sorvég</a:t>
            </a:r>
          </a:p>
          <a:p>
            <a:pPr marL="742969" lvl="1">
              <a:tabLst>
                <a:tab pos="3406861" algn="l"/>
              </a:tabLst>
            </a:pPr>
            <a:endParaRPr lang="hu-HU" altLang="hu-HU" sz="3200" dirty="0">
              <a:latin typeface="Garamond" pitchFamily="18" charset="0"/>
            </a:endParaRPr>
          </a:p>
        </p:txBody>
      </p:sp>
      <p:sp>
        <p:nvSpPr>
          <p:cNvPr id="128008" name="AutoShape 8"/>
          <p:cNvSpPr>
            <a:spLocks noChangeArrowheads="1"/>
          </p:cNvSpPr>
          <p:nvPr/>
        </p:nvSpPr>
        <p:spPr bwMode="auto">
          <a:xfrm>
            <a:off x="2566988" y="1885950"/>
            <a:ext cx="1585913" cy="287338"/>
          </a:xfrm>
          <a:prstGeom prst="wedgeRectCallout">
            <a:avLst>
              <a:gd name="adj1" fmla="val 93843"/>
              <a:gd name="adj2" fmla="val 106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>
                <a:effectLst>
                  <a:outerShdw blurRad="38100" dist="38100" dir="2700000" algn="tl">
                    <a:srgbClr val="FFFFFF"/>
                  </a:outerShdw>
                </a:effectLst>
              </a:rPr>
              <a:t>Bementi adatfolyam</a:t>
            </a:r>
            <a:endParaRPr lang="hu-HU" sz="1401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128009" name="AutoShape 9"/>
          <p:cNvSpPr>
            <a:spLocks noChangeArrowheads="1"/>
          </p:cNvSpPr>
          <p:nvPr/>
        </p:nvSpPr>
        <p:spPr bwMode="auto">
          <a:xfrm>
            <a:off x="2566988" y="2806700"/>
            <a:ext cx="1585913" cy="287338"/>
          </a:xfrm>
          <a:prstGeom prst="wedgeRectCallout">
            <a:avLst>
              <a:gd name="adj1" fmla="val 93843"/>
              <a:gd name="adj2" fmla="val 106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>
                <a:effectLst>
                  <a:outerShdw blurRad="38100" dist="38100" dir="2700000" algn="tl">
                    <a:srgbClr val="FFFFFF"/>
                  </a:outerShdw>
                </a:effectLst>
              </a:rPr>
              <a:t>Kimenti adatfolyam</a:t>
            </a:r>
            <a:endParaRPr lang="hu-HU" sz="1401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128010" name="AutoShape 10"/>
          <p:cNvSpPr>
            <a:spLocks noChangeArrowheads="1"/>
          </p:cNvSpPr>
          <p:nvPr/>
        </p:nvSpPr>
        <p:spPr bwMode="auto">
          <a:xfrm>
            <a:off x="2424118" y="1544642"/>
            <a:ext cx="1728786" cy="287337"/>
          </a:xfrm>
          <a:prstGeom prst="wedgeRectCallout">
            <a:avLst>
              <a:gd name="adj1" fmla="val 134847"/>
              <a:gd name="adj2" fmla="val 2030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>
                <a:effectLst>
                  <a:outerShdw blurRad="38100" dist="38100" dir="2700000" algn="tl">
                    <a:srgbClr val="FFFFFF"/>
                  </a:outerShdw>
                </a:effectLst>
              </a:rPr>
              <a:t>„Olvasd be” operátor</a:t>
            </a:r>
            <a:endParaRPr lang="hu-HU" sz="1401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128011" name="AutoShape 11"/>
          <p:cNvSpPr>
            <a:spLocks noChangeArrowheads="1"/>
          </p:cNvSpPr>
          <p:nvPr/>
        </p:nvSpPr>
        <p:spPr bwMode="auto">
          <a:xfrm>
            <a:off x="2424118" y="2446342"/>
            <a:ext cx="1728786" cy="287337"/>
          </a:xfrm>
          <a:prstGeom prst="wedgeRectCallout">
            <a:avLst>
              <a:gd name="adj1" fmla="val 144949"/>
              <a:gd name="adj2" fmla="val 221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>
                <a:effectLst>
                  <a:outerShdw blurRad="38100" dist="38100" dir="2700000" algn="tl">
                    <a:srgbClr val="FFFFFF"/>
                  </a:outerShdw>
                </a:effectLst>
              </a:rPr>
              <a:t>„Tedd bele” operátor</a:t>
            </a:r>
            <a:endParaRPr lang="hu-HU" sz="1401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pic>
        <p:nvPicPr>
          <p:cNvPr id="12801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"/>
          <a:stretch>
            <a:fillRect/>
          </a:stretch>
        </p:blipFill>
        <p:spPr bwMode="auto">
          <a:xfrm>
            <a:off x="1598434" y="3965725"/>
            <a:ext cx="2690814" cy="1379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1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3" t="-5322" b="-5322"/>
          <a:stretch>
            <a:fillRect/>
          </a:stretch>
        </p:blipFill>
        <p:spPr bwMode="auto">
          <a:xfrm>
            <a:off x="1506537" y="4629151"/>
            <a:ext cx="2586038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16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Kódolás</a:t>
            </a:r>
            <a:r>
              <a:rPr lang="hu-HU" altLang="hu-HU" sz="2800">
                <a:latin typeface="Garamond" pitchFamily="18" charset="0"/>
              </a:rPr>
              <a:t/>
            </a:r>
            <a:br>
              <a:rPr lang="hu-HU" altLang="hu-HU" sz="2800">
                <a:latin typeface="Garamond" pitchFamily="18" charset="0"/>
              </a:rPr>
            </a:br>
            <a:r>
              <a:rPr lang="hu-HU" altLang="hu-HU" sz="2800">
                <a:latin typeface="Garamond" pitchFamily="18" charset="0"/>
              </a:rPr>
              <a:t>(C++</a:t>
            </a:r>
            <a:r>
              <a:rPr lang="hu-HU" altLang="hu-HU" sz="2800"/>
              <a:t> </a:t>
            </a:r>
            <a:r>
              <a:rPr lang="hu-HU" altLang="hu-HU" sz="2800">
                <a:latin typeface="Garamond" pitchFamily="18" charset="0"/>
              </a:rPr>
              <a:t>alapok)</a:t>
            </a:r>
          </a:p>
        </p:txBody>
      </p:sp>
      <p:sp>
        <p:nvSpPr>
          <p:cNvPr id="128017" name="AutoShape 17"/>
          <p:cNvSpPr>
            <a:spLocks noChangeArrowheads="1"/>
          </p:cNvSpPr>
          <p:nvPr/>
        </p:nvSpPr>
        <p:spPr bwMode="auto">
          <a:xfrm>
            <a:off x="1881191" y="44454"/>
            <a:ext cx="1944687" cy="430213"/>
          </a:xfrm>
          <a:prstGeom prst="wedgeRectCallout">
            <a:avLst>
              <a:gd name="adj1" fmla="val 95796"/>
              <a:gd name="adj2" fmla="val 314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>
                <a:effectLst>
                  <a:outerShdw blurRad="38100" dist="38100" dir="2700000" algn="tl">
                    <a:srgbClr val="FFFFFF"/>
                  </a:outerShdw>
                </a:effectLst>
              </a:rPr>
              <a:t>Ezek leírása található a </a:t>
            </a:r>
            <a:r>
              <a:rPr lang="hu-HU" sz="12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iostream</a:t>
            </a:r>
            <a:r>
              <a:rPr lang="hu-HU" sz="1401">
                <a:effectLst>
                  <a:outerShdw blurRad="38100" dist="38100" dir="2700000" algn="tl">
                    <a:srgbClr val="FFFFFF"/>
                  </a:outerShdw>
                </a:effectLst>
              </a:rPr>
              <a:t> fájlban.</a:t>
            </a:r>
            <a:endParaRPr lang="hu-HU" sz="1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pic>
        <p:nvPicPr>
          <p:cNvPr id="235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0.37014 -0.1680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7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28014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08 0.00972 L 0.45642 -0.1583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7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1280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6563 0.1682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uiExpand="1" build="p"/>
      <p:bldP spid="128008" grpId="0" animBg="1"/>
      <p:bldP spid="128009" grpId="0" animBg="1"/>
      <p:bldP spid="128010" grpId="0" animBg="1"/>
      <p:bldP spid="128011" grpId="0" animBg="1"/>
      <p:bldP spid="1280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97F543-1D3C-4033-BF90-0B866D55930D}" type="slidenum">
              <a:rPr lang="hu-HU" smtClean="0"/>
              <a:pPr>
                <a:defRPr/>
              </a:pPr>
              <a:t>21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571C9EE-8615-4D9E-BC09-D235C64BEF6D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62400" y="1341438"/>
            <a:ext cx="6705600" cy="4754562"/>
          </a:xfrm>
        </p:spPr>
        <p:txBody>
          <a:bodyPr/>
          <a:lstStyle/>
          <a:p>
            <a:pPr marL="742969" lvl="1">
              <a:spcBef>
                <a:spcPct val="5000"/>
              </a:spcBef>
              <a:tabLst>
                <a:tab pos="3406861" algn="l"/>
              </a:tabLst>
            </a:pPr>
            <a:r>
              <a:rPr lang="hu-HU" altLang="hu-HU" sz="3200" dirty="0" err="1">
                <a:latin typeface="Garamond" pitchFamily="18" charset="0"/>
              </a:rPr>
              <a:t>String</a:t>
            </a:r>
            <a:r>
              <a:rPr lang="hu-HU" altLang="hu-HU" sz="3200" dirty="0">
                <a:latin typeface="Garamond" pitchFamily="18" charset="0"/>
              </a:rPr>
              <a:t> </a:t>
            </a:r>
            <a:r>
              <a:rPr lang="hu-HU" altLang="hu-HU" dirty="0" smtClean="0">
                <a:latin typeface="Garamond" pitchFamily="18" charset="0"/>
              </a:rPr>
              <a:t>(=karakterlánc)</a:t>
            </a:r>
            <a:r>
              <a:rPr lang="hu-HU" altLang="hu-HU" sz="3200" dirty="0">
                <a:latin typeface="Garamond" pitchFamily="18" charset="0"/>
              </a:rPr>
              <a:t> konstans:</a:t>
            </a:r>
            <a:br>
              <a:rPr lang="hu-HU" altLang="hu-HU" sz="3200" dirty="0">
                <a:latin typeface="Garamond" pitchFamily="18" charset="0"/>
              </a:rPr>
            </a:br>
            <a:r>
              <a:rPr lang="hu-HU" altLang="hu-HU" sz="24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hu-HU" altLang="hu-HU" sz="2400" i="1" dirty="0" err="1">
                <a:latin typeface="Garamond" pitchFamily="18" charset="0"/>
              </a:rPr>
              <a:t>kl</a:t>
            </a:r>
            <a:r>
              <a:rPr lang="hu-HU" altLang="hu-HU" sz="2400" b="1" dirty="0">
                <a:solidFill>
                  <a:srgbClr val="FF0000"/>
                </a:solidFill>
                <a:latin typeface="Courier New" pitchFamily="49" charset="0"/>
              </a:rPr>
              <a:t>" </a:t>
            </a:r>
            <a:r>
              <a:rPr lang="hu-HU" altLang="hu-HU" sz="2400" b="1" dirty="0">
                <a:latin typeface="Garamond" panose="02020404030301010803" pitchFamily="18" charset="0"/>
              </a:rPr>
              <a:t>– </a:t>
            </a:r>
            <a:r>
              <a:rPr lang="hu-HU" altLang="hu-HU" sz="2400" i="1" dirty="0" err="1">
                <a:latin typeface="Garamond" panose="02020404030301010803" pitchFamily="18" charset="0"/>
              </a:rPr>
              <a:t>kl</a:t>
            </a:r>
            <a:r>
              <a:rPr lang="hu-HU" altLang="hu-HU" sz="2400" i="1" dirty="0">
                <a:latin typeface="Garamond" panose="02020404030301010803" pitchFamily="18" charset="0"/>
              </a:rPr>
              <a:t> = </a:t>
            </a:r>
            <a:r>
              <a:rPr lang="hu-HU" altLang="hu-HU" sz="2400" dirty="0">
                <a:latin typeface="Garamond" panose="02020404030301010803" pitchFamily="18" charset="0"/>
              </a:rPr>
              <a:t>tetszőleges hosszúságú karakterlánc</a:t>
            </a:r>
            <a:endParaRPr lang="hu-HU" altLang="hu-HU" sz="2400" b="1" dirty="0">
              <a:latin typeface="Garamond" panose="02020404030301010803" pitchFamily="18" charset="0"/>
            </a:endParaRPr>
          </a:p>
          <a:p>
            <a:pPr marL="742969" lvl="1">
              <a:spcBef>
                <a:spcPct val="5000"/>
              </a:spcBef>
              <a:tabLst>
                <a:tab pos="3406861" algn="l"/>
              </a:tabLst>
            </a:pPr>
            <a:r>
              <a:rPr lang="hu-HU" altLang="hu-HU" sz="3200" dirty="0">
                <a:latin typeface="Garamond" pitchFamily="18" charset="0"/>
              </a:rPr>
              <a:t>Karakter konstans:</a:t>
            </a:r>
            <a:br>
              <a:rPr lang="hu-HU" altLang="hu-HU" sz="3200" dirty="0">
                <a:latin typeface="Garamond" pitchFamily="18" charset="0"/>
              </a:rPr>
            </a:br>
            <a:r>
              <a:rPr lang="hu-HU" altLang="hu-HU" sz="2400" b="1" dirty="0">
                <a:solidFill>
                  <a:srgbClr val="FF3300"/>
                </a:solidFill>
                <a:latin typeface="Courier New" pitchFamily="49" charset="0"/>
              </a:rPr>
              <a:t>'</a:t>
            </a:r>
            <a:r>
              <a:rPr lang="hu-HU" altLang="hu-HU" sz="2400" i="1" dirty="0">
                <a:latin typeface="Garamond" pitchFamily="18" charset="0"/>
              </a:rPr>
              <a:t>k</a:t>
            </a:r>
            <a:r>
              <a:rPr lang="hu-HU" altLang="hu-HU" sz="2400" b="1" dirty="0">
                <a:solidFill>
                  <a:srgbClr val="FF3300"/>
                </a:solidFill>
                <a:latin typeface="Courier New" pitchFamily="49" charset="0"/>
              </a:rPr>
              <a:t>' </a:t>
            </a:r>
            <a:r>
              <a:rPr lang="hu-HU" altLang="hu-HU" sz="2400" b="1" dirty="0">
                <a:latin typeface="Garamond" panose="02020404030301010803" pitchFamily="18" charset="0"/>
              </a:rPr>
              <a:t>– </a:t>
            </a:r>
            <a:r>
              <a:rPr lang="hu-HU" altLang="hu-HU" sz="2400" i="1" dirty="0" err="1">
                <a:latin typeface="Garamond" pitchFamily="18" charset="0"/>
              </a:rPr>
              <a:t>k</a:t>
            </a:r>
            <a:r>
              <a:rPr lang="hu-HU" altLang="hu-HU" sz="2400" i="1" dirty="0">
                <a:latin typeface="Garamond" pitchFamily="18" charset="0"/>
              </a:rPr>
              <a:t> = </a:t>
            </a:r>
            <a:r>
              <a:rPr lang="hu-HU" altLang="hu-HU" sz="2400" dirty="0">
                <a:latin typeface="Garamond" pitchFamily="18" charset="0"/>
              </a:rPr>
              <a:t>egyetlen karakter</a:t>
            </a:r>
            <a:endParaRPr lang="hu-HU" altLang="hu-HU" sz="2400" b="1" dirty="0">
              <a:solidFill>
                <a:srgbClr val="FF3300"/>
              </a:solidFill>
              <a:latin typeface="Courier New" pitchFamily="49" charset="0"/>
            </a:endParaRPr>
          </a:p>
          <a:p>
            <a:pPr marL="742969" lvl="1">
              <a:spcBef>
                <a:spcPct val="5000"/>
              </a:spcBef>
              <a:tabLst>
                <a:tab pos="3406861" algn="l"/>
              </a:tabLst>
            </a:pPr>
            <a:endParaRPr lang="hu-HU" altLang="hu-HU" sz="3200" dirty="0">
              <a:latin typeface="Garamond" pitchFamily="18" charset="0"/>
            </a:endParaRPr>
          </a:p>
          <a:p>
            <a:pPr marL="742969" lvl="1">
              <a:spcBef>
                <a:spcPct val="5000"/>
              </a:spcBef>
              <a:tabLst>
                <a:tab pos="3406861" algn="l"/>
              </a:tabLst>
            </a:pPr>
            <a:r>
              <a:rPr lang="hu-HU" altLang="hu-HU" sz="3200" dirty="0">
                <a:latin typeface="Garamond" pitchFamily="18" charset="0"/>
              </a:rPr>
              <a:t>Könyvtárfájlok (</a:t>
            </a:r>
            <a:r>
              <a:rPr lang="hu-HU" altLang="hu-HU" sz="3200" dirty="0" err="1">
                <a:latin typeface="Garamond" pitchFamily="18" charset="0"/>
              </a:rPr>
              <a:t>header-fájlok</a:t>
            </a:r>
            <a:r>
              <a:rPr lang="hu-HU" altLang="hu-HU" sz="3200" dirty="0">
                <a:latin typeface="Garamond" pitchFamily="18" charset="0"/>
              </a:rPr>
              <a:t>):</a:t>
            </a:r>
          </a:p>
          <a:p>
            <a:pPr marL="1143029" lvl="2">
              <a:spcBef>
                <a:spcPct val="5000"/>
              </a:spcBef>
              <a:buFontTx/>
              <a:buChar char="o"/>
              <a:tabLst>
                <a:tab pos="3406861" algn="l"/>
              </a:tabLst>
            </a:pPr>
            <a:r>
              <a:rPr lang="hu-HU" altLang="hu-HU" sz="2800" b="1" dirty="0">
                <a:latin typeface="Garamond" pitchFamily="18" charset="0"/>
              </a:rPr>
              <a:t>#</a:t>
            </a:r>
            <a:r>
              <a:rPr lang="hu-HU" altLang="hu-HU" sz="2800" b="1" dirty="0" err="1">
                <a:latin typeface="Garamond" pitchFamily="18" charset="0"/>
              </a:rPr>
              <a:t>include</a:t>
            </a:r>
            <a:r>
              <a:rPr lang="hu-HU" altLang="hu-HU" sz="2800" dirty="0">
                <a:latin typeface="Garamond" pitchFamily="18" charset="0"/>
              </a:rPr>
              <a:t> </a:t>
            </a:r>
            <a:r>
              <a:rPr lang="hu-HU" altLang="hu-HU" sz="2800" b="1" dirty="0">
                <a:solidFill>
                  <a:srgbClr val="FF0000"/>
                </a:solidFill>
                <a:latin typeface="Garamond" pitchFamily="18" charset="0"/>
              </a:rPr>
              <a:t>&lt;</a:t>
            </a:r>
            <a:r>
              <a:rPr lang="hu-HU" altLang="hu-HU" sz="2800" dirty="0">
                <a:latin typeface="Garamond" pitchFamily="18" charset="0"/>
              </a:rPr>
              <a:t>…</a:t>
            </a:r>
            <a:r>
              <a:rPr lang="hu-HU" altLang="hu-HU" sz="2800" b="1" dirty="0">
                <a:solidFill>
                  <a:srgbClr val="FF0000"/>
                </a:solidFill>
                <a:latin typeface="Garamond" pitchFamily="18" charset="0"/>
              </a:rPr>
              <a:t>&gt;</a:t>
            </a:r>
            <a:r>
              <a:rPr lang="hu-HU" altLang="hu-HU" sz="2800" dirty="0">
                <a:latin typeface="Garamond" pitchFamily="18" charset="0"/>
              </a:rPr>
              <a:t> – a rendszeré</a:t>
            </a:r>
          </a:p>
          <a:p>
            <a:pPr marL="1143029" lvl="2">
              <a:spcBef>
                <a:spcPct val="5000"/>
              </a:spcBef>
              <a:buFontTx/>
              <a:buChar char="o"/>
              <a:tabLst>
                <a:tab pos="3406861" algn="l"/>
              </a:tabLst>
            </a:pPr>
            <a:r>
              <a:rPr lang="hu-HU" altLang="hu-HU" sz="2800" b="1" dirty="0">
                <a:latin typeface="Garamond" pitchFamily="18" charset="0"/>
              </a:rPr>
              <a:t>#</a:t>
            </a:r>
            <a:r>
              <a:rPr lang="hu-HU" altLang="hu-HU" sz="2800" b="1" dirty="0" err="1">
                <a:latin typeface="Garamond" pitchFamily="18" charset="0"/>
              </a:rPr>
              <a:t>include</a:t>
            </a:r>
            <a:r>
              <a:rPr lang="hu-HU" altLang="hu-HU" sz="2800" dirty="0">
                <a:latin typeface="Garamond" pitchFamily="18" charset="0"/>
              </a:rPr>
              <a:t> 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</a:rPr>
              <a:t>"</a:t>
            </a:r>
            <a:r>
              <a:rPr lang="hu-HU" altLang="hu-HU" sz="2800" dirty="0">
                <a:latin typeface="Garamond" pitchFamily="18" charset="0"/>
              </a:rPr>
              <a:t>…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</a:rPr>
              <a:t>"</a:t>
            </a:r>
            <a:r>
              <a:rPr lang="hu-HU" altLang="hu-HU" sz="2800" dirty="0">
                <a:latin typeface="Garamond" pitchFamily="18" charset="0"/>
              </a:rPr>
              <a:t> – saját</a:t>
            </a:r>
          </a:p>
          <a:p>
            <a:pPr marL="742969" lvl="1">
              <a:spcBef>
                <a:spcPct val="5000"/>
              </a:spcBef>
              <a:tabLst>
                <a:tab pos="3406861" algn="l"/>
              </a:tabLst>
            </a:pPr>
            <a:r>
              <a:rPr lang="hu-HU" altLang="hu-HU" sz="3200" dirty="0">
                <a:latin typeface="Garamond" pitchFamily="18" charset="0"/>
              </a:rPr>
              <a:t>Névtér</a:t>
            </a:r>
          </a:p>
          <a:p>
            <a:pPr marL="1143029" lvl="2">
              <a:spcBef>
                <a:spcPct val="5000"/>
              </a:spcBef>
              <a:buFontTx/>
              <a:buChar char="o"/>
              <a:tabLst>
                <a:tab pos="3406861" algn="l"/>
              </a:tabLst>
            </a:pPr>
            <a:r>
              <a:rPr lang="hu-HU" altLang="hu-HU" sz="2800" b="1" dirty="0" err="1">
                <a:latin typeface="Garamond" pitchFamily="18" charset="0"/>
              </a:rPr>
              <a:t>using</a:t>
            </a:r>
            <a:r>
              <a:rPr lang="hu-HU" altLang="hu-HU" sz="2800" dirty="0">
                <a:latin typeface="Garamond" pitchFamily="18" charset="0"/>
              </a:rPr>
              <a:t> </a:t>
            </a:r>
            <a:r>
              <a:rPr lang="hu-HU" altLang="hu-HU" sz="2800" b="1" dirty="0" err="1">
                <a:latin typeface="Garamond" pitchFamily="18" charset="0"/>
              </a:rPr>
              <a:t>namespace</a:t>
            </a:r>
            <a:r>
              <a:rPr lang="hu-HU" altLang="hu-HU" sz="2800" dirty="0">
                <a:latin typeface="Garamond" pitchFamily="18" charset="0"/>
              </a:rPr>
              <a:t> … </a:t>
            </a:r>
          </a:p>
        </p:txBody>
      </p:sp>
      <p:pic>
        <p:nvPicPr>
          <p:cNvPr id="132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"/>
          <a:stretch>
            <a:fillRect/>
          </a:stretch>
        </p:blipFill>
        <p:spPr bwMode="auto">
          <a:xfrm>
            <a:off x="1598434" y="3471533"/>
            <a:ext cx="2690814" cy="1379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3" t="-5322" b="-5322"/>
          <a:stretch>
            <a:fillRect/>
          </a:stretch>
        </p:blipFill>
        <p:spPr bwMode="auto">
          <a:xfrm>
            <a:off x="1506537" y="4124326"/>
            <a:ext cx="2586038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Rectangle 10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Kódolás</a:t>
            </a:r>
            <a:r>
              <a:rPr lang="hu-HU" altLang="hu-HU" sz="3200">
                <a:latin typeface="Garamond" pitchFamily="18" charset="0"/>
              </a:rPr>
              <a:t/>
            </a:r>
            <a:br>
              <a:rPr lang="hu-HU" altLang="hu-HU" sz="3200">
                <a:latin typeface="Garamond" pitchFamily="18" charset="0"/>
              </a:rPr>
            </a:br>
            <a:r>
              <a:rPr lang="hu-HU" altLang="hu-HU" sz="3200">
                <a:latin typeface="Garamond" pitchFamily="18" charset="0"/>
              </a:rPr>
              <a:t> </a:t>
            </a:r>
            <a:r>
              <a:rPr lang="hu-HU" altLang="hu-HU" sz="2800">
                <a:latin typeface="Garamond" pitchFamily="18" charset="0"/>
              </a:rPr>
              <a:t>(C++</a:t>
            </a:r>
            <a:r>
              <a:rPr lang="hu-HU" altLang="hu-HU" sz="2800"/>
              <a:t> </a:t>
            </a:r>
            <a:r>
              <a:rPr lang="hu-HU" altLang="hu-HU" sz="2800">
                <a:latin typeface="Garamond" pitchFamily="18" charset="0"/>
              </a:rPr>
              <a:t>alapok)</a:t>
            </a:r>
          </a:p>
        </p:txBody>
      </p:sp>
      <p:pic>
        <p:nvPicPr>
          <p:cNvPr id="2458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0.37014 -0.168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7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32104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08 0.00972 L 0.45642 -0.1583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7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321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4908-4127-4338-A521-6AC31402EEC9}" type="slidenum">
              <a:rPr lang="hu-HU" smtClean="0"/>
              <a:pPr>
                <a:defRPr/>
              </a:pPr>
              <a:t>22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B0AF883-FA8E-4FF9-9F8B-F9F934198C3B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25604" name="Cím 1"/>
          <p:cNvSpPr>
            <a:spLocks noGrp="1"/>
          </p:cNvSpPr>
          <p:nvPr>
            <p:ph type="title"/>
          </p:nvPr>
        </p:nvSpPr>
        <p:spPr>
          <a:xfrm>
            <a:off x="4084870" y="174179"/>
            <a:ext cx="5181600" cy="1196975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hu-HU" altLang="hu-HU" dirty="0" smtClean="0">
                <a:latin typeface="Garamond" pitchFamily="18" charset="0"/>
              </a:rPr>
              <a:t>Hibakeresés, hibajavítás</a:t>
            </a:r>
            <a:br>
              <a:rPr lang="hu-HU" altLang="hu-HU" dirty="0" smtClean="0">
                <a:latin typeface="Garamond" pitchFamily="18" charset="0"/>
              </a:rPr>
            </a:br>
            <a:r>
              <a:rPr lang="hu-HU" altLang="hu-HU" baseline="-14000" dirty="0" smtClean="0">
                <a:latin typeface="Garamond" pitchFamily="18" charset="0"/>
              </a:rPr>
              <a:t>*</a:t>
            </a:r>
            <a:r>
              <a:rPr lang="hu-HU" altLang="hu-HU" baseline="-25000" dirty="0" smtClean="0">
                <a:latin typeface="Garamond" pitchFamily="18" charset="0"/>
              </a:rPr>
              <a:t/>
            </a:r>
            <a:br>
              <a:rPr lang="hu-HU" altLang="hu-HU" baseline="-25000" dirty="0" smtClean="0">
                <a:latin typeface="Garamond" pitchFamily="18" charset="0"/>
              </a:rPr>
            </a:br>
            <a:r>
              <a:rPr lang="hu-HU" altLang="hu-HU" dirty="0" smtClean="0">
                <a:latin typeface="Garamond" pitchFamily="18" charset="0"/>
              </a:rPr>
              <a:t> hibák</a:t>
            </a:r>
          </a:p>
        </p:txBody>
      </p:sp>
      <p:sp>
        <p:nvSpPr>
          <p:cNvPr id="2560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b="1" smtClean="0">
                <a:latin typeface="Garamond" pitchFamily="18" charset="0"/>
              </a:rPr>
              <a:t>Fordítás</a:t>
            </a:r>
            <a:r>
              <a:rPr lang="hu-HU" altLang="hu-HU" smtClean="0">
                <a:latin typeface="Garamond" pitchFamily="18" charset="0"/>
              </a:rPr>
              <a:t> során kiírt hibák javítása</a:t>
            </a:r>
          </a:p>
          <a:p>
            <a:pPr lvl="1">
              <a:buFontTx/>
              <a:buChar char="o"/>
            </a:pPr>
            <a:r>
              <a:rPr lang="hu-HU" altLang="hu-HU" smtClean="0">
                <a:latin typeface="Garamond" pitchFamily="18" charset="0"/>
              </a:rPr>
              <a:t>Hibaüzenet értelmezése</a:t>
            </a:r>
          </a:p>
          <a:p>
            <a:pPr lvl="1">
              <a:buFontTx/>
              <a:buChar char="o"/>
            </a:pPr>
            <a:r>
              <a:rPr lang="hu-HU" altLang="hu-HU" smtClean="0">
                <a:latin typeface="Garamond" pitchFamily="18" charset="0"/>
              </a:rPr>
              <a:t>A hiba okának kiderítése</a:t>
            </a:r>
          </a:p>
          <a:p>
            <a:pPr lvl="1">
              <a:buFontTx/>
              <a:buChar char="o"/>
            </a:pPr>
            <a:r>
              <a:rPr lang="hu-HU" altLang="hu-HU" smtClean="0">
                <a:latin typeface="Garamond" pitchFamily="18" charset="0"/>
              </a:rPr>
              <a:t>A hiba keletkezési helyének keresése</a:t>
            </a:r>
          </a:p>
          <a:p>
            <a:pPr lvl="1">
              <a:buFontTx/>
              <a:buChar char="o"/>
            </a:pPr>
            <a:r>
              <a:rPr lang="hu-HU" altLang="hu-HU" smtClean="0">
                <a:latin typeface="Garamond" pitchFamily="18" charset="0"/>
              </a:rPr>
              <a:t>A hiba kijavítása</a:t>
            </a:r>
          </a:p>
          <a:p>
            <a:r>
              <a:rPr lang="hu-HU" altLang="hu-HU" b="1" smtClean="0">
                <a:latin typeface="Garamond" pitchFamily="18" charset="0"/>
              </a:rPr>
              <a:t>Futtatás</a:t>
            </a:r>
            <a:r>
              <a:rPr lang="hu-HU" altLang="hu-HU" smtClean="0">
                <a:latin typeface="Garamond" pitchFamily="18" charset="0"/>
              </a:rPr>
              <a:t> során fellépő hibák javítása</a:t>
            </a:r>
          </a:p>
          <a:p>
            <a:pPr lvl="1">
              <a:buFontTx/>
              <a:buChar char="o"/>
            </a:pPr>
            <a:r>
              <a:rPr lang="hu-HU" altLang="hu-HU" smtClean="0">
                <a:latin typeface="Garamond" pitchFamily="18" charset="0"/>
              </a:rPr>
              <a:t>Tesztelés</a:t>
            </a:r>
          </a:p>
          <a:p>
            <a:pPr lvl="1">
              <a:buFontTx/>
              <a:buChar char="o"/>
            </a:pPr>
            <a:r>
              <a:rPr lang="hu-HU" altLang="hu-HU" smtClean="0">
                <a:latin typeface="Garamond" pitchFamily="18" charset="0"/>
              </a:rPr>
              <a:t>A hiba keletkezési helyének keresése</a:t>
            </a:r>
          </a:p>
          <a:p>
            <a:pPr lvl="1">
              <a:buFontTx/>
              <a:buChar char="o"/>
            </a:pPr>
            <a:r>
              <a:rPr lang="hu-HU" altLang="hu-HU" smtClean="0">
                <a:latin typeface="Garamond" pitchFamily="18" charset="0"/>
              </a:rPr>
              <a:t>A hiba kijavítása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14B0BD-D245-408E-881C-BA5004EE36AB}" type="slidenum">
              <a:rPr lang="hu-HU" smtClean="0"/>
              <a:pPr>
                <a:defRPr/>
              </a:pPr>
              <a:t>23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49C876-CC30-41A2-BE5D-68D85F881A62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26628" name="Cím 1"/>
          <p:cNvSpPr>
            <a:spLocks noGrp="1"/>
          </p:cNvSpPr>
          <p:nvPr>
            <p:ph type="title" idx="4294967295"/>
          </p:nvPr>
        </p:nvSpPr>
        <p:spPr>
          <a:xfrm>
            <a:off x="4010025" y="85726"/>
            <a:ext cx="5181600" cy="1111250"/>
          </a:xfrm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Hibakeresés</a:t>
            </a:r>
            <a:br>
              <a:rPr lang="hu-HU" altLang="hu-HU" smtClean="0">
                <a:latin typeface="Garamond" pitchFamily="18" charset="0"/>
              </a:rPr>
            </a:br>
            <a:r>
              <a:rPr lang="hu-HU" altLang="hu-HU" sz="3200">
                <a:latin typeface="Garamond" pitchFamily="18" charset="0"/>
              </a:rPr>
              <a:t> </a:t>
            </a:r>
            <a:r>
              <a:rPr lang="hu-HU" altLang="hu-HU" sz="2800">
                <a:latin typeface="Garamond" pitchFamily="18" charset="0"/>
              </a:rPr>
              <a:t>(C++</a:t>
            </a:r>
            <a:r>
              <a:rPr lang="hu-HU" altLang="hu-HU" sz="2800"/>
              <a:t> </a:t>
            </a:r>
            <a:r>
              <a:rPr lang="hu-HU" altLang="hu-HU" sz="2800">
                <a:latin typeface="Garamond" pitchFamily="18" charset="0"/>
              </a:rPr>
              <a:t>alapok)</a:t>
            </a:r>
          </a:p>
        </p:txBody>
      </p:sp>
      <p:sp>
        <p:nvSpPr>
          <p:cNvPr id="26629" name="Tartalom hely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smtClean="0">
                <a:latin typeface="Garamond" pitchFamily="18" charset="0"/>
              </a:rPr>
              <a:t>Code::Blocks szerkezet és szintaktika…</a:t>
            </a:r>
          </a:p>
        </p:txBody>
      </p:sp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42" y="4376738"/>
            <a:ext cx="5191125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4" y="1847850"/>
            <a:ext cx="5191125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296" name="Oval 8"/>
          <p:cNvSpPr>
            <a:spLocks noChangeArrowheads="1"/>
          </p:cNvSpPr>
          <p:nvPr/>
        </p:nvSpPr>
        <p:spPr bwMode="auto">
          <a:xfrm>
            <a:off x="6481764" y="5084764"/>
            <a:ext cx="1511300" cy="3603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722939" y="4089405"/>
            <a:ext cx="3346450" cy="1895474"/>
            <a:chOff x="2645" y="2576"/>
            <a:chExt cx="2108" cy="1194"/>
          </a:xfrm>
        </p:grpSpPr>
        <p:sp>
          <p:nvSpPr>
            <p:cNvPr id="26642" name="Rectangle 11"/>
            <p:cNvSpPr>
              <a:spLocks noChangeArrowheads="1"/>
            </p:cNvSpPr>
            <p:nvPr/>
          </p:nvSpPr>
          <p:spPr bwMode="auto">
            <a:xfrm>
              <a:off x="2888" y="2576"/>
              <a:ext cx="1089" cy="91"/>
            </a:xfrm>
            <a:prstGeom prst="rect">
              <a:avLst/>
            </a:prstGeom>
            <a:noFill/>
            <a:ln w="38100" cmpd="dbl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 altLang="hu-HU"/>
            </a:p>
          </p:txBody>
        </p:sp>
        <p:sp>
          <p:nvSpPr>
            <p:cNvPr id="26643" name="Rectangle 12"/>
            <p:cNvSpPr>
              <a:spLocks noChangeArrowheads="1"/>
            </p:cNvSpPr>
            <p:nvPr/>
          </p:nvSpPr>
          <p:spPr bwMode="auto">
            <a:xfrm>
              <a:off x="2645" y="3702"/>
              <a:ext cx="2108" cy="68"/>
            </a:xfrm>
            <a:prstGeom prst="rect">
              <a:avLst/>
            </a:prstGeom>
            <a:noFill/>
            <a:ln w="38100" cmpd="dbl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 altLang="hu-HU"/>
            </a:p>
          </p:txBody>
        </p:sp>
      </p:grp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5354639" y="3173896"/>
            <a:ext cx="144462" cy="142875"/>
          </a:xfrm>
          <a:prstGeom prst="rect">
            <a:avLst/>
          </a:prstGeom>
          <a:noFill/>
          <a:ln w="38100" cmpd="dbl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5722938" y="5746751"/>
            <a:ext cx="2825750" cy="107950"/>
          </a:xfrm>
          <a:prstGeom prst="rect">
            <a:avLst/>
          </a:prstGeom>
          <a:noFill/>
          <a:ln w="38100" cmpd="dbl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294317" y="2898779"/>
            <a:ext cx="3787775" cy="3217863"/>
            <a:chOff x="2375" y="1834"/>
            <a:chExt cx="2386" cy="2027"/>
          </a:xfrm>
        </p:grpSpPr>
        <p:sp>
          <p:nvSpPr>
            <p:cNvPr id="26640" name="Rectangle 19"/>
            <p:cNvSpPr>
              <a:spLocks noChangeArrowheads="1"/>
            </p:cNvSpPr>
            <p:nvPr/>
          </p:nvSpPr>
          <p:spPr bwMode="auto">
            <a:xfrm>
              <a:off x="2375" y="1834"/>
              <a:ext cx="91" cy="90"/>
            </a:xfrm>
            <a:prstGeom prst="rect">
              <a:avLst/>
            </a:prstGeom>
            <a:noFill/>
            <a:ln w="38100" cmpd="dbl" algn="ctr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 altLang="hu-HU"/>
            </a:p>
          </p:txBody>
        </p:sp>
        <p:sp>
          <p:nvSpPr>
            <p:cNvPr id="26641" name="Rectangle 20"/>
            <p:cNvSpPr>
              <a:spLocks noChangeArrowheads="1"/>
            </p:cNvSpPr>
            <p:nvPr/>
          </p:nvSpPr>
          <p:spPr bwMode="auto">
            <a:xfrm>
              <a:off x="2653" y="3793"/>
              <a:ext cx="2108" cy="68"/>
            </a:xfrm>
            <a:prstGeom prst="rect">
              <a:avLst/>
            </a:prstGeom>
            <a:noFill/>
            <a:ln w="38100" cmpd="dbl" algn="ctr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 altLang="hu-HU"/>
            </a:p>
          </p:txBody>
        </p:sp>
      </p:grpSp>
      <p:pic>
        <p:nvPicPr>
          <p:cNvPr id="266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8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93" y="2098679"/>
            <a:ext cx="1285874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402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6" grpId="0" animBg="1"/>
      <p:bldP spid="140296" grpId="1" animBg="1"/>
      <p:bldP spid="140303" grpId="0" animBg="1"/>
      <p:bldP spid="140303" grpId="1" animBg="1"/>
      <p:bldP spid="140304" grpId="0" animBg="1"/>
      <p:bldP spid="14030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CA479B-D9C5-477D-B29C-B83E305E2DF9}" type="slidenum">
              <a:rPr lang="hu-HU" smtClean="0"/>
              <a:pPr>
                <a:defRPr/>
              </a:pPr>
              <a:t>24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4AF150-AA25-4696-969C-D2D02E4F1867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27652" name="Cím 1"/>
          <p:cNvSpPr>
            <a:spLocks noGrp="1"/>
          </p:cNvSpPr>
          <p:nvPr>
            <p:ph type="title" idx="4294967295"/>
          </p:nvPr>
        </p:nvSpPr>
        <p:spPr>
          <a:xfrm>
            <a:off x="4010025" y="85726"/>
            <a:ext cx="5181600" cy="1111250"/>
          </a:xfrm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Hibakeresés</a:t>
            </a:r>
            <a:br>
              <a:rPr lang="hu-HU" altLang="hu-HU" smtClean="0">
                <a:latin typeface="Garamond" pitchFamily="18" charset="0"/>
              </a:rPr>
            </a:br>
            <a:r>
              <a:rPr lang="hu-HU" altLang="hu-HU" sz="3200">
                <a:latin typeface="Garamond" pitchFamily="18" charset="0"/>
              </a:rPr>
              <a:t> </a:t>
            </a:r>
            <a:r>
              <a:rPr lang="hu-HU" altLang="hu-HU" sz="2800">
                <a:latin typeface="Garamond" pitchFamily="18" charset="0"/>
              </a:rPr>
              <a:t>(C++ alapok)</a:t>
            </a:r>
          </a:p>
        </p:txBody>
      </p:sp>
      <p:sp>
        <p:nvSpPr>
          <p:cNvPr id="27653" name="Tartalom hely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smtClean="0">
                <a:latin typeface="Garamond" pitchFamily="18" charset="0"/>
              </a:rPr>
              <a:t>A szintaktikus hiba javítása után…</a:t>
            </a:r>
          </a:p>
        </p:txBody>
      </p:sp>
      <p:pic>
        <p:nvPicPr>
          <p:cNvPr id="2765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1" y="1857380"/>
            <a:ext cx="5048250" cy="244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1" y="4614868"/>
            <a:ext cx="5048250" cy="15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22939" y="4089405"/>
            <a:ext cx="3346450" cy="1895474"/>
            <a:chOff x="2645" y="2576"/>
            <a:chExt cx="2108" cy="1194"/>
          </a:xfrm>
        </p:grpSpPr>
        <p:sp>
          <p:nvSpPr>
            <p:cNvPr id="27660" name="Rectangle 8"/>
            <p:cNvSpPr>
              <a:spLocks noChangeArrowheads="1"/>
            </p:cNvSpPr>
            <p:nvPr/>
          </p:nvSpPr>
          <p:spPr bwMode="auto">
            <a:xfrm>
              <a:off x="2888" y="2576"/>
              <a:ext cx="1089" cy="91"/>
            </a:xfrm>
            <a:prstGeom prst="rect">
              <a:avLst/>
            </a:prstGeom>
            <a:noFill/>
            <a:ln w="38100" cmpd="dbl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 altLang="hu-HU"/>
            </a:p>
          </p:txBody>
        </p:sp>
        <p:sp>
          <p:nvSpPr>
            <p:cNvPr id="27661" name="Rectangle 9"/>
            <p:cNvSpPr>
              <a:spLocks noChangeArrowheads="1"/>
            </p:cNvSpPr>
            <p:nvPr/>
          </p:nvSpPr>
          <p:spPr bwMode="auto">
            <a:xfrm>
              <a:off x="2645" y="3702"/>
              <a:ext cx="2108" cy="68"/>
            </a:xfrm>
            <a:prstGeom prst="rect">
              <a:avLst/>
            </a:prstGeom>
            <a:noFill/>
            <a:ln w="38100" cmpd="dbl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 altLang="hu-HU"/>
            </a:p>
          </p:txBody>
        </p:sp>
      </p:grpSp>
      <p:pic>
        <p:nvPicPr>
          <p:cNvPr id="276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93" y="2098679"/>
            <a:ext cx="1285874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6E6951-FB33-4ED5-992C-F0A1EF5C2599}" type="slidenum">
              <a:rPr lang="hu-HU" smtClean="0"/>
              <a:pPr>
                <a:defRPr/>
              </a:pPr>
              <a:t>25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F62CE89-AD92-487F-9F71-E7519E891665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28676" name="Cím 1"/>
          <p:cNvSpPr>
            <a:spLocks noGrp="1"/>
          </p:cNvSpPr>
          <p:nvPr>
            <p:ph type="title" idx="4294967295"/>
          </p:nvPr>
        </p:nvSpPr>
        <p:spPr>
          <a:xfrm>
            <a:off x="4010025" y="85726"/>
            <a:ext cx="5181600" cy="1111250"/>
          </a:xfrm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Hibakeresés</a:t>
            </a:r>
            <a:br>
              <a:rPr lang="hu-HU" altLang="hu-HU" smtClean="0">
                <a:latin typeface="Garamond" pitchFamily="18" charset="0"/>
              </a:rPr>
            </a:br>
            <a:r>
              <a:rPr lang="hu-HU" altLang="hu-HU" sz="3200">
                <a:latin typeface="Garamond" pitchFamily="18" charset="0"/>
              </a:rPr>
              <a:t> </a:t>
            </a:r>
            <a:r>
              <a:rPr lang="hu-HU" altLang="hu-HU" sz="2800">
                <a:latin typeface="Garamond" pitchFamily="18" charset="0"/>
              </a:rPr>
              <a:t>(C++ alapok)</a:t>
            </a:r>
          </a:p>
        </p:txBody>
      </p:sp>
      <p:sp>
        <p:nvSpPr>
          <p:cNvPr id="28677" name="Tartalom hely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smtClean="0">
                <a:latin typeface="Garamond" pitchFamily="18" charset="0"/>
              </a:rPr>
              <a:t>A futás után…</a:t>
            </a:r>
          </a:p>
        </p:txBody>
      </p:sp>
      <p:pic>
        <p:nvPicPr>
          <p:cNvPr id="28678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1895475"/>
            <a:ext cx="6400800" cy="272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9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4751387"/>
            <a:ext cx="6400800" cy="158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9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90"/>
          <a:stretch>
            <a:fillRect/>
          </a:stretch>
        </p:blipFill>
        <p:spPr bwMode="auto">
          <a:xfrm>
            <a:off x="1558925" y="3598867"/>
            <a:ext cx="3024188" cy="2351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482726" y="4038604"/>
            <a:ext cx="6053138" cy="360363"/>
            <a:chOff x="-26" y="2544"/>
            <a:chExt cx="3813" cy="227"/>
          </a:xfrm>
        </p:grpSpPr>
        <p:sp>
          <p:nvSpPr>
            <p:cNvPr id="28690" name="Oval 24"/>
            <p:cNvSpPr>
              <a:spLocks noChangeArrowheads="1"/>
            </p:cNvSpPr>
            <p:nvPr/>
          </p:nvSpPr>
          <p:spPr bwMode="auto">
            <a:xfrm>
              <a:off x="2835" y="2544"/>
              <a:ext cx="952" cy="227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 altLang="hu-HU"/>
            </a:p>
          </p:txBody>
        </p:sp>
        <p:sp>
          <p:nvSpPr>
            <p:cNvPr id="28691" name="Oval 25"/>
            <p:cNvSpPr>
              <a:spLocks noChangeArrowheads="1"/>
            </p:cNvSpPr>
            <p:nvPr/>
          </p:nvSpPr>
          <p:spPr bwMode="auto">
            <a:xfrm>
              <a:off x="-26" y="2566"/>
              <a:ext cx="489" cy="122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 altLang="hu-HU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371726" y="4208468"/>
            <a:ext cx="3424238" cy="287337"/>
            <a:chOff x="534" y="2651"/>
            <a:chExt cx="2157" cy="181"/>
          </a:xfrm>
        </p:grpSpPr>
        <p:sp>
          <p:nvSpPr>
            <p:cNvPr id="28688" name="Oval 26"/>
            <p:cNvSpPr>
              <a:spLocks noChangeArrowheads="1"/>
            </p:cNvSpPr>
            <p:nvPr/>
          </p:nvSpPr>
          <p:spPr bwMode="auto">
            <a:xfrm>
              <a:off x="2282" y="2651"/>
              <a:ext cx="409" cy="181"/>
            </a:xfrm>
            <a:prstGeom prst="ellipse">
              <a:avLst/>
            </a:prstGeom>
            <a:noFill/>
            <a:ln w="381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 altLang="hu-HU"/>
            </a:p>
          </p:txBody>
        </p:sp>
        <p:sp>
          <p:nvSpPr>
            <p:cNvPr id="28689" name="Oval 27"/>
            <p:cNvSpPr>
              <a:spLocks noChangeArrowheads="1"/>
            </p:cNvSpPr>
            <p:nvPr/>
          </p:nvSpPr>
          <p:spPr bwMode="auto">
            <a:xfrm>
              <a:off x="534" y="2683"/>
              <a:ext cx="433" cy="112"/>
            </a:xfrm>
            <a:prstGeom prst="ellipse">
              <a:avLst/>
            </a:prstGeom>
            <a:noFill/>
            <a:ln w="381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 altLang="hu-HU"/>
            </a:p>
          </p:txBody>
        </p:sp>
      </p:grpSp>
      <p:sp>
        <p:nvSpPr>
          <p:cNvPr id="142366" name="AutoShape 30"/>
          <p:cNvSpPr>
            <a:spLocks noChangeArrowheads="1"/>
          </p:cNvSpPr>
          <p:nvPr/>
        </p:nvSpPr>
        <p:spPr bwMode="auto">
          <a:xfrm>
            <a:off x="6816729" y="1636714"/>
            <a:ext cx="3851275" cy="207962"/>
          </a:xfrm>
          <a:prstGeom prst="wedgeRectCallout">
            <a:avLst>
              <a:gd name="adj1" fmla="val -47116"/>
              <a:gd name="adj2" fmla="val 1085880"/>
            </a:avLst>
          </a:prstGeom>
          <a:solidFill>
            <a:srgbClr val="EAEAEA">
              <a:alpha val="50195"/>
            </a:srgbClr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18000" tIns="10800" rIns="18000" bIns="10800" anchor="b"/>
          <a:lstStyle/>
          <a:p>
            <a:pPr algn="ctr">
              <a:buFont typeface="Wingdings" pitchFamily="2" charset="2"/>
              <a:buNone/>
            </a:pPr>
            <a:r>
              <a:rPr lang="hu-HU" altLang="hu-HU" sz="1100" b="1" i="1">
                <a:solidFill>
                  <a:srgbClr val="FF0000"/>
                </a:solidFill>
                <a:latin typeface="Verdana" pitchFamily="34" charset="0"/>
              </a:rPr>
              <a:t>warning</a:t>
            </a:r>
            <a:r>
              <a:rPr lang="hu-HU" altLang="hu-HU" sz="1100" i="1">
                <a:solidFill>
                  <a:srgbClr val="0000FF"/>
                </a:solidFill>
                <a:latin typeface="Verdana" pitchFamily="34" charset="0"/>
              </a:rPr>
              <a:t>: character constant too long for its type</a:t>
            </a:r>
          </a:p>
        </p:txBody>
      </p:sp>
      <p:pic>
        <p:nvPicPr>
          <p:cNvPr id="2868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9" name="Oval 19"/>
          <p:cNvSpPr>
            <a:spLocks noChangeArrowheads="1"/>
          </p:cNvSpPr>
          <p:nvPr/>
        </p:nvSpPr>
        <p:spPr bwMode="auto">
          <a:xfrm>
            <a:off x="3313116" y="3729042"/>
            <a:ext cx="288926" cy="217487"/>
          </a:xfrm>
          <a:prstGeom prst="ellips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  <p:pic>
        <p:nvPicPr>
          <p:cNvPr id="28686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0" y="2149479"/>
            <a:ext cx="1285874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66" grpId="0" animBg="1"/>
      <p:bldP spid="3585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28DBBB-777E-4463-A705-3E5B9E9ED79A}" type="slidenum">
              <a:rPr lang="hu-HU" smtClean="0"/>
              <a:pPr>
                <a:defRPr/>
              </a:pPr>
              <a:t>26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5850E9-FC6C-4364-BC05-F01D02C4C532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29700" name="Cím 1"/>
          <p:cNvSpPr>
            <a:spLocks noGrp="1"/>
          </p:cNvSpPr>
          <p:nvPr>
            <p:ph type="title" idx="4294967295"/>
          </p:nvPr>
        </p:nvSpPr>
        <p:spPr>
          <a:xfrm>
            <a:off x="4010025" y="85726"/>
            <a:ext cx="5181600" cy="1111250"/>
          </a:xfrm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Hibakeresés</a:t>
            </a:r>
            <a:br>
              <a:rPr lang="hu-HU" altLang="hu-HU" smtClean="0">
                <a:latin typeface="Garamond" pitchFamily="18" charset="0"/>
              </a:rPr>
            </a:br>
            <a:r>
              <a:rPr lang="hu-HU" altLang="hu-HU" sz="3200">
                <a:latin typeface="Garamond" pitchFamily="18" charset="0"/>
              </a:rPr>
              <a:t> </a:t>
            </a:r>
            <a:r>
              <a:rPr lang="hu-HU" altLang="hu-HU" sz="2800">
                <a:latin typeface="Garamond" pitchFamily="18" charset="0"/>
              </a:rPr>
              <a:t>(C++ alapok)</a:t>
            </a:r>
          </a:p>
        </p:txBody>
      </p:sp>
      <p:sp>
        <p:nvSpPr>
          <p:cNvPr id="29701" name="Tartalom helye 2"/>
          <p:cNvSpPr>
            <a:spLocks noGrp="1"/>
          </p:cNvSpPr>
          <p:nvPr>
            <p:ph idx="4294967295"/>
          </p:nvPr>
        </p:nvSpPr>
        <p:spPr>
          <a:xfrm>
            <a:off x="3867150" y="1341438"/>
            <a:ext cx="6800850" cy="47545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dirty="0" smtClean="0">
                <a:latin typeface="Garamond" pitchFamily="18" charset="0"/>
              </a:rPr>
              <a:t>Nyomkövetés, </a:t>
            </a:r>
            <a:r>
              <a:rPr lang="hu-HU" altLang="hu-HU" dirty="0" err="1" smtClean="0">
                <a:latin typeface="Garamond" pitchFamily="18" charset="0"/>
              </a:rPr>
              <a:t>debugger</a:t>
            </a:r>
            <a:r>
              <a:rPr lang="hu-HU" altLang="hu-HU" dirty="0" smtClean="0">
                <a:latin typeface="Garamond" pitchFamily="18" charset="0"/>
              </a:rPr>
              <a:t> nélkül – </a:t>
            </a:r>
            <a:r>
              <a:rPr lang="hu-HU" altLang="hu-HU" sz="2800" dirty="0" err="1">
                <a:latin typeface="Garamond" pitchFamily="18" charset="0"/>
              </a:rPr>
              <a:t>nyomkö-vetést</a:t>
            </a:r>
            <a:r>
              <a:rPr lang="hu-HU" altLang="hu-HU" sz="2800" dirty="0">
                <a:latin typeface="Garamond" pitchFamily="18" charset="0"/>
              </a:rPr>
              <a:t> támogató saját kiírások: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7" y="2332039"/>
            <a:ext cx="5667375" cy="325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5" y="3595689"/>
            <a:ext cx="2595563" cy="234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66" name="AutoShape 30"/>
          <p:cNvSpPr>
            <a:spLocks noChangeArrowheads="1"/>
          </p:cNvSpPr>
          <p:nvPr/>
        </p:nvSpPr>
        <p:spPr bwMode="auto">
          <a:xfrm>
            <a:off x="7032629" y="2636842"/>
            <a:ext cx="3635375" cy="287337"/>
          </a:xfrm>
          <a:prstGeom prst="wedgeRectCallout">
            <a:avLst>
              <a:gd name="adj1" fmla="val -52884"/>
              <a:gd name="adj2" fmla="val 375417"/>
            </a:avLst>
          </a:prstGeom>
          <a:solidFill>
            <a:srgbClr val="EAEAEA">
              <a:alpha val="50000"/>
            </a:srgbClr>
          </a:solidFill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hu-HU" sz="140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Csak akkor fordul be a kódba, ha DEBUG definiált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533529" y="3771904"/>
            <a:ext cx="8162926" cy="835025"/>
            <a:chOff x="6" y="2376"/>
            <a:chExt cx="5142" cy="526"/>
          </a:xfrm>
        </p:grpSpPr>
        <p:sp>
          <p:nvSpPr>
            <p:cNvPr id="29709" name="Rectangle 17"/>
            <p:cNvSpPr>
              <a:spLocks noChangeArrowheads="1"/>
            </p:cNvSpPr>
            <p:nvPr/>
          </p:nvSpPr>
          <p:spPr bwMode="auto">
            <a:xfrm>
              <a:off x="1927" y="2448"/>
              <a:ext cx="3221" cy="454"/>
            </a:xfrm>
            <a:prstGeom prst="rect">
              <a:avLst/>
            </a:prstGeom>
            <a:noFill/>
            <a:ln w="38100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 altLang="hu-HU"/>
            </a:p>
          </p:txBody>
        </p:sp>
        <p:sp>
          <p:nvSpPr>
            <p:cNvPr id="29710" name="Rectangle 19"/>
            <p:cNvSpPr>
              <a:spLocks noChangeArrowheads="1"/>
            </p:cNvSpPr>
            <p:nvPr/>
          </p:nvSpPr>
          <p:spPr bwMode="auto">
            <a:xfrm>
              <a:off x="6" y="2376"/>
              <a:ext cx="1332" cy="192"/>
            </a:xfrm>
            <a:prstGeom prst="rect">
              <a:avLst/>
            </a:prstGeom>
            <a:noFill/>
            <a:ln w="285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 altLang="hu-HU"/>
            </a:p>
          </p:txBody>
        </p:sp>
      </p:grpSp>
      <p:sp>
        <p:nvSpPr>
          <p:cNvPr id="2" name="AutoShape 30"/>
          <p:cNvSpPr>
            <a:spLocks noChangeArrowheads="1"/>
          </p:cNvSpPr>
          <p:nvPr/>
        </p:nvSpPr>
        <p:spPr bwMode="auto">
          <a:xfrm>
            <a:off x="1703393" y="1701800"/>
            <a:ext cx="1800225" cy="287338"/>
          </a:xfrm>
          <a:prstGeom prst="wedgeRectCallout">
            <a:avLst>
              <a:gd name="adj1" fmla="val 114199"/>
              <a:gd name="adj2" fmla="val 720167"/>
            </a:avLst>
          </a:prstGeom>
          <a:solidFill>
            <a:srgbClr val="EAEAEA">
              <a:alpha val="89803"/>
            </a:srgbClr>
          </a:solidFill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buFont typeface="Wingdings" pitchFamily="2" charset="2"/>
              <a:buNone/>
            </a:pPr>
            <a:r>
              <a:rPr lang="hu-HU" altLang="hu-HU" sz="1401" b="1">
                <a:solidFill>
                  <a:srgbClr val="008000"/>
                </a:solidFill>
              </a:rPr>
              <a:t>Feltételes fordítás</a:t>
            </a:r>
          </a:p>
        </p:txBody>
      </p:sp>
      <p:sp>
        <p:nvSpPr>
          <p:cNvPr id="15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66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BEF69D-11D1-4863-8774-C246A530217F}" type="slidenum">
              <a:rPr lang="hu-HU" smtClean="0"/>
              <a:pPr>
                <a:defRPr/>
              </a:pPr>
              <a:t>27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4A96DFA-2E2F-4413-95C4-26D3B009DAFC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30724" name="Cím 1"/>
          <p:cNvSpPr>
            <a:spLocks noGrp="1"/>
          </p:cNvSpPr>
          <p:nvPr>
            <p:ph type="title" idx="4294967295"/>
          </p:nvPr>
        </p:nvSpPr>
        <p:spPr>
          <a:xfrm>
            <a:off x="4010025" y="85726"/>
            <a:ext cx="5181600" cy="1111250"/>
          </a:xfrm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Hibakeresés</a:t>
            </a:r>
            <a:br>
              <a:rPr lang="hu-HU" altLang="hu-HU" smtClean="0">
                <a:latin typeface="Garamond" pitchFamily="18" charset="0"/>
              </a:rPr>
            </a:br>
            <a:r>
              <a:rPr lang="hu-HU" altLang="hu-HU" sz="3200">
                <a:latin typeface="Garamond" pitchFamily="18" charset="0"/>
              </a:rPr>
              <a:t> </a:t>
            </a:r>
            <a:r>
              <a:rPr lang="hu-HU" altLang="hu-HU" sz="2800">
                <a:latin typeface="Garamond" pitchFamily="18" charset="0"/>
              </a:rPr>
              <a:t>(C++ alapok)</a:t>
            </a:r>
          </a:p>
        </p:txBody>
      </p:sp>
      <p:sp>
        <p:nvSpPr>
          <p:cNvPr id="30725" name="Tartalom helye 2"/>
          <p:cNvSpPr>
            <a:spLocks noGrp="1"/>
          </p:cNvSpPr>
          <p:nvPr>
            <p:ph idx="4294967295"/>
          </p:nvPr>
        </p:nvSpPr>
        <p:spPr>
          <a:xfrm>
            <a:off x="3867150" y="1341438"/>
            <a:ext cx="6800850" cy="47545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dirty="0" smtClean="0">
                <a:latin typeface="Garamond" pitchFamily="18" charset="0"/>
              </a:rPr>
              <a:t>Nyomkövetés, </a:t>
            </a:r>
            <a:r>
              <a:rPr lang="hu-HU" altLang="hu-HU" dirty="0" err="1" smtClean="0">
                <a:latin typeface="Garamond" pitchFamily="18" charset="0"/>
              </a:rPr>
              <a:t>debugger</a:t>
            </a:r>
            <a:r>
              <a:rPr lang="hu-HU" altLang="hu-HU" dirty="0" smtClean="0">
                <a:latin typeface="Garamond" pitchFamily="18" charset="0"/>
              </a:rPr>
              <a:t> nélkül – </a:t>
            </a:r>
            <a:r>
              <a:rPr lang="hu-HU" altLang="hu-HU" sz="2800" dirty="0" err="1">
                <a:latin typeface="Garamond" pitchFamily="18" charset="0"/>
              </a:rPr>
              <a:t>nyomkö-vetést</a:t>
            </a:r>
            <a:r>
              <a:rPr lang="hu-HU" altLang="hu-HU" sz="2800" dirty="0">
                <a:latin typeface="Garamond" pitchFamily="18" charset="0"/>
              </a:rPr>
              <a:t> támogató saját kiírások </a:t>
            </a:r>
            <a:r>
              <a:rPr lang="hu-HU" altLang="hu-HU" sz="2400" dirty="0">
                <a:latin typeface="Garamond" pitchFamily="18" charset="0"/>
              </a:rPr>
              <a:t>(folytatás)</a:t>
            </a:r>
            <a:r>
              <a:rPr lang="hu-HU" altLang="hu-HU" sz="2800" dirty="0">
                <a:latin typeface="Garamond" pitchFamily="18" charset="0"/>
              </a:rPr>
              <a:t>: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14" y="2349504"/>
            <a:ext cx="5676900" cy="3267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90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9" y="3598867"/>
            <a:ext cx="2601913" cy="2351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66" name="AutoShape 30"/>
          <p:cNvSpPr>
            <a:spLocks noChangeArrowheads="1"/>
          </p:cNvSpPr>
          <p:nvPr/>
        </p:nvSpPr>
        <p:spPr bwMode="auto">
          <a:xfrm>
            <a:off x="8183567" y="2636842"/>
            <a:ext cx="2484437" cy="287337"/>
          </a:xfrm>
          <a:prstGeom prst="wedgeRectCallout">
            <a:avLst>
              <a:gd name="adj1" fmla="val -100542"/>
              <a:gd name="adj2" fmla="val 375417"/>
            </a:avLst>
          </a:prstGeom>
          <a:solidFill>
            <a:srgbClr val="EAEAEA">
              <a:alpha val="50000"/>
            </a:srgbClr>
          </a:solidFill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hu-HU" sz="140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Most a DEBUG nem definiált.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33529" y="3771904"/>
            <a:ext cx="8162926" cy="835025"/>
            <a:chOff x="6" y="2376"/>
            <a:chExt cx="5142" cy="526"/>
          </a:xfrm>
        </p:grpSpPr>
        <p:sp>
          <p:nvSpPr>
            <p:cNvPr id="30734" name="Rectangle 16"/>
            <p:cNvSpPr>
              <a:spLocks noChangeArrowheads="1"/>
            </p:cNvSpPr>
            <p:nvPr/>
          </p:nvSpPr>
          <p:spPr bwMode="auto">
            <a:xfrm>
              <a:off x="1927" y="2448"/>
              <a:ext cx="3221" cy="454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 w="381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 altLang="hu-HU"/>
            </a:p>
          </p:txBody>
        </p:sp>
        <p:sp>
          <p:nvSpPr>
            <p:cNvPr id="30735" name="Rectangle 17"/>
            <p:cNvSpPr>
              <a:spLocks noChangeArrowheads="1"/>
            </p:cNvSpPr>
            <p:nvPr/>
          </p:nvSpPr>
          <p:spPr bwMode="auto">
            <a:xfrm>
              <a:off x="6" y="2376"/>
              <a:ext cx="1332" cy="192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 altLang="hu-HU"/>
            </a:p>
          </p:txBody>
        </p:sp>
      </p:grpSp>
      <p:sp>
        <p:nvSpPr>
          <p:cNvPr id="2" name="AutoShape 30"/>
          <p:cNvSpPr>
            <a:spLocks noChangeArrowheads="1"/>
          </p:cNvSpPr>
          <p:nvPr/>
        </p:nvSpPr>
        <p:spPr bwMode="auto">
          <a:xfrm>
            <a:off x="1703393" y="1701800"/>
            <a:ext cx="1800225" cy="287338"/>
          </a:xfrm>
          <a:prstGeom prst="wedgeRectCallout">
            <a:avLst>
              <a:gd name="adj1" fmla="val 114199"/>
              <a:gd name="adj2" fmla="val 720167"/>
            </a:avLst>
          </a:prstGeom>
          <a:solidFill>
            <a:srgbClr val="EAEAEA">
              <a:alpha val="89803"/>
            </a:srgbClr>
          </a:solidFill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buFont typeface="Wingdings" pitchFamily="2" charset="2"/>
              <a:buNone/>
            </a:pPr>
            <a:r>
              <a:rPr lang="hu-HU" altLang="hu-HU" sz="1401" b="1">
                <a:solidFill>
                  <a:srgbClr val="008000"/>
                </a:solidFill>
              </a:rPr>
              <a:t>Feltételes fordítás</a:t>
            </a:r>
          </a:p>
        </p:txBody>
      </p:sp>
      <p:sp>
        <p:nvSpPr>
          <p:cNvPr id="3" name="AutoShape 30"/>
          <p:cNvSpPr>
            <a:spLocks noChangeArrowheads="1"/>
          </p:cNvSpPr>
          <p:nvPr/>
        </p:nvSpPr>
        <p:spPr bwMode="auto">
          <a:xfrm>
            <a:off x="8183567" y="2636842"/>
            <a:ext cx="2484437" cy="287337"/>
          </a:xfrm>
          <a:prstGeom prst="wedgeRectCallout">
            <a:avLst>
              <a:gd name="adj1" fmla="val -183866"/>
              <a:gd name="adj2" fmla="val 145579"/>
            </a:avLst>
          </a:prstGeom>
          <a:solidFill>
            <a:srgbClr val="EAEAEA">
              <a:alpha val="50000"/>
            </a:srgbClr>
          </a:solidFill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hu-HU" sz="140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Most a DEBUG nem definiált.</a:t>
            </a: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66" grpId="0" animBg="1"/>
      <p:bldP spid="2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88EC9E-CA0A-42CA-AF7C-7EB39D89BFA6}" type="slidenum">
              <a:rPr lang="hu-HU" smtClean="0"/>
              <a:pPr>
                <a:defRPr/>
              </a:pPr>
              <a:t>28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6ABDB5-E72C-4A89-AACE-748B2551E241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3174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latin typeface="Garamond" pitchFamily="18" charset="0"/>
              </a:rPr>
              <a:t>Feladatok elágazásra: vércsoport – 1</a:t>
            </a:r>
          </a:p>
        </p:txBody>
      </p:sp>
      <p:sp>
        <p:nvSpPr>
          <p:cNvPr id="3174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Feladat</a:t>
            </a:r>
            <a:r>
              <a:rPr lang="hu-HU" altLang="hu-HU" dirty="0" smtClean="0">
                <a:latin typeface="Garamond" pitchFamily="18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</a:rPr>
              <a:t>	</a:t>
            </a:r>
            <a:r>
              <a:rPr lang="hu-HU" altLang="hu-HU" sz="2800" i="1" dirty="0">
                <a:latin typeface="Garamond" pitchFamily="18" charset="0"/>
              </a:rPr>
              <a:t>Egy ember vércsoportját (</a:t>
            </a:r>
            <a:r>
              <a:rPr lang="hu-HU" altLang="hu-HU" sz="2800" i="1" dirty="0" err="1">
                <a:latin typeface="Garamond" pitchFamily="18" charset="0"/>
              </a:rPr>
              <a:t>Rh</a:t>
            </a:r>
            <a:r>
              <a:rPr lang="hu-HU" altLang="hu-HU" sz="2800" i="1" dirty="0">
                <a:latin typeface="Garamond" pitchFamily="18" charset="0"/>
              </a:rPr>
              <a:t> negatív vagy pozitív) egy génpár határozza meg. Mindkét gén lehet „+” vagy „–” típusú. A „++” és a „+</a:t>
            </a:r>
            <a:r>
              <a:rPr lang="hu-HU" altLang="hu-HU" sz="1200" i="1" dirty="0">
                <a:latin typeface="Garamond" pitchFamily="18" charset="0"/>
              </a:rPr>
              <a:t> </a:t>
            </a:r>
            <a:r>
              <a:rPr lang="hu-HU" altLang="hu-HU" sz="3600" i="1" baseline="14000" dirty="0">
                <a:latin typeface="Garamond" pitchFamily="18" charset="0"/>
              </a:rPr>
              <a:t>–</a:t>
            </a:r>
            <a:r>
              <a:rPr lang="hu-HU" altLang="hu-HU" sz="2800" i="1" dirty="0">
                <a:latin typeface="Garamond" pitchFamily="18" charset="0"/>
              </a:rPr>
              <a:t>” típusúak az „</a:t>
            </a:r>
            <a:r>
              <a:rPr lang="hu-HU" altLang="hu-HU" sz="2800" i="1" dirty="0" err="1">
                <a:latin typeface="Garamond" pitchFamily="18" charset="0"/>
              </a:rPr>
              <a:t>Rh</a:t>
            </a:r>
            <a:r>
              <a:rPr lang="hu-HU" altLang="hu-HU" sz="2800" i="1" dirty="0">
                <a:latin typeface="Garamond" pitchFamily="18" charset="0"/>
              </a:rPr>
              <a:t> pozitívok”, a „– –” típusúak pedig „</a:t>
            </a:r>
            <a:r>
              <a:rPr lang="hu-HU" altLang="hu-HU" sz="2800" i="1" dirty="0" err="1">
                <a:latin typeface="Garamond" pitchFamily="18" charset="0"/>
              </a:rPr>
              <a:t>Rh</a:t>
            </a:r>
            <a:r>
              <a:rPr lang="hu-HU" altLang="hu-HU" sz="2800" i="1" dirty="0">
                <a:latin typeface="Garamond" pitchFamily="18" charset="0"/>
              </a:rPr>
              <a:t> </a:t>
            </a:r>
            <a:r>
              <a:rPr lang="hu-HU" altLang="hu-HU" sz="2800" i="1" dirty="0" err="1">
                <a:latin typeface="Garamond" pitchFamily="18" charset="0"/>
              </a:rPr>
              <a:t>nega-tívok</a:t>
            </a:r>
            <a:r>
              <a:rPr lang="hu-HU" altLang="hu-HU" sz="2800" i="1" dirty="0">
                <a:latin typeface="Garamond" pitchFamily="18" charset="0"/>
              </a:rPr>
              <a:t>”.</a:t>
            </a:r>
          </a:p>
          <a:p>
            <a:pPr>
              <a:buFont typeface="Wingdings" pitchFamily="2" charset="2"/>
              <a:buNone/>
            </a:pPr>
            <a:r>
              <a:rPr lang="hu-HU" altLang="hu-HU" sz="2800" i="1" dirty="0">
                <a:latin typeface="Garamond" pitchFamily="18" charset="0"/>
              </a:rPr>
              <a:t>	Írjunk programot, amely megadja egy ember </a:t>
            </a:r>
            <a:r>
              <a:rPr lang="hu-HU" altLang="hu-HU" sz="2800" i="1" dirty="0" err="1">
                <a:latin typeface="Garamond" pitchFamily="18" charset="0"/>
              </a:rPr>
              <a:t>vércso-portját</a:t>
            </a:r>
            <a:r>
              <a:rPr lang="hu-HU" altLang="hu-HU" sz="2800" i="1" dirty="0">
                <a:latin typeface="Garamond" pitchFamily="18" charset="0"/>
              </a:rPr>
              <a:t> a génpárja ismeretében!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E4958D-9F94-4759-9EB5-848715D75EC5}" type="slidenum">
              <a:rPr lang="hu-HU" smtClean="0"/>
              <a:pPr>
                <a:defRPr/>
              </a:pPr>
              <a:t>29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02E1247-E1EA-4ABE-A553-44D00E38F52F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327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latin typeface="Garamond" pitchFamily="18" charset="0"/>
              </a:rPr>
              <a:t>Feladatok elágazásra: vércsoport – 1</a:t>
            </a:r>
          </a:p>
        </p:txBody>
      </p:sp>
      <p:sp>
        <p:nvSpPr>
          <p:cNvPr id="32773" name="Tartalom helye 2"/>
          <p:cNvSpPr>
            <a:spLocks noGrp="1"/>
          </p:cNvSpPr>
          <p:nvPr>
            <p:ph idx="1"/>
          </p:nvPr>
        </p:nvSpPr>
        <p:spPr>
          <a:xfrm>
            <a:off x="3867150" y="1341438"/>
            <a:ext cx="6800850" cy="4754562"/>
          </a:xfrm>
        </p:spPr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</a:rPr>
              <a:t>Bemenet: x,y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</a:rPr>
              <a:t>K</a:t>
            </a: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</a:rPr>
              <a:t>Kimenet: v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b="1" dirty="0">
                <a:latin typeface="Imprint MT Shadow" pitchFamily="82" charset="0"/>
              </a:rPr>
              <a:t>S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</a:rPr>
              <a:t>Előfeltétel: x,y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{"+", "–"}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Utófeltétel: (x="+" vagy y="+") 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és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v="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Rh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+" 	   </a:t>
            </a:r>
            <a:r>
              <a:rPr lang="hu-HU" altLang="hu-HU" sz="2800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vagy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(x="–" és y="–") 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és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v="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Rh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–"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  <a:sym typeface="Symbol" pitchFamily="18" charset="2"/>
              </a:rPr>
              <a:t>Algoritmus:</a:t>
            </a:r>
            <a:endParaRPr lang="hu-HU" altLang="hu-HU" b="1" dirty="0" smtClean="0">
              <a:latin typeface="Garamond" pitchFamily="18" charset="0"/>
            </a:endParaRPr>
          </a:p>
        </p:txBody>
      </p:sp>
      <p:graphicFrame>
        <p:nvGraphicFramePr>
          <p:cNvPr id="2460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60384"/>
              </p:ext>
            </p:extLst>
          </p:nvPr>
        </p:nvGraphicFramePr>
        <p:xfrm>
          <a:off x="5119692" y="4949829"/>
          <a:ext cx="4071937" cy="1071563"/>
        </p:xfrm>
        <a:graphic>
          <a:graphicData uri="http://schemas.openxmlformats.org/drawingml/2006/table">
            <a:tbl>
              <a:tblPr/>
              <a:tblGrid>
                <a:gridCol w="2019300"/>
                <a:gridCol w="2052638"/>
              </a:tblGrid>
              <a:tr h="5000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x="+" vagy y="+"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v:="Rh+"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v:="Rh–"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" name="Egyenes összekötő 9"/>
          <p:cNvCxnSpPr/>
          <p:nvPr/>
        </p:nvCxnSpPr>
        <p:spPr>
          <a:xfrm rot="16200000" flipH="1">
            <a:off x="5083973" y="4982372"/>
            <a:ext cx="500063" cy="4286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rot="5400000">
            <a:off x="8727285" y="4982372"/>
            <a:ext cx="500063" cy="428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6" name="Text Box 29"/>
          <p:cNvSpPr txBox="1">
            <a:spLocks noChangeArrowheads="1"/>
          </p:cNvSpPr>
          <p:nvPr/>
        </p:nvSpPr>
        <p:spPr bwMode="auto">
          <a:xfrm>
            <a:off x="5099053" y="5183189"/>
            <a:ext cx="288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I</a:t>
            </a:r>
          </a:p>
        </p:txBody>
      </p:sp>
      <p:sp>
        <p:nvSpPr>
          <p:cNvPr id="32787" name="Text Box 30"/>
          <p:cNvSpPr txBox="1">
            <a:spLocks noChangeArrowheads="1"/>
          </p:cNvSpPr>
          <p:nvPr/>
        </p:nvSpPr>
        <p:spPr bwMode="auto">
          <a:xfrm>
            <a:off x="8891591" y="5172078"/>
            <a:ext cx="288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N</a:t>
            </a:r>
          </a:p>
        </p:txBody>
      </p:sp>
      <p:pic>
        <p:nvPicPr>
          <p:cNvPr id="32788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58929" y="404664"/>
            <a:ext cx="2454274" cy="86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  <p:sp>
        <p:nvSpPr>
          <p:cNvPr id="2" name="Lekerekített téglalap feliratnak 1"/>
          <p:cNvSpPr/>
          <p:nvPr/>
        </p:nvSpPr>
        <p:spPr bwMode="auto">
          <a:xfrm>
            <a:off x="1559497" y="4365104"/>
            <a:ext cx="2592288" cy="1800201"/>
          </a:xfrm>
          <a:prstGeom prst="wedgeRoundRectCallout">
            <a:avLst>
              <a:gd name="adj1" fmla="val 116667"/>
              <a:gd name="adj2" fmla="val -17940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000" dirty="0"/>
              <a:t>Innentől kezdve </a:t>
            </a:r>
            <a:r>
              <a:rPr lang="hu-HU" sz="2000" dirty="0" err="1"/>
              <a:t>el-hagyjuk</a:t>
            </a:r>
            <a:r>
              <a:rPr lang="hu-HU" sz="2000" dirty="0"/>
              <a:t> a program-paraméterek </a:t>
            </a:r>
            <a:r>
              <a:rPr lang="hu-HU" sz="2000" b="1" dirty="0" err="1"/>
              <a:t>dekla-rálás</a:t>
            </a:r>
            <a:r>
              <a:rPr lang="hu-HU" sz="2000" dirty="0" err="1"/>
              <a:t>át</a:t>
            </a:r>
            <a:r>
              <a:rPr lang="hu-HU" sz="2000" dirty="0"/>
              <a:t>, a </a:t>
            </a:r>
            <a:r>
              <a:rPr lang="hu-HU" sz="2000" b="1" dirty="0"/>
              <a:t>beolvasás</a:t>
            </a:r>
            <a:r>
              <a:rPr lang="hu-HU" sz="2000" dirty="0"/>
              <a:t>t, és </a:t>
            </a:r>
            <a:r>
              <a:rPr lang="hu-HU" sz="2000" b="1" dirty="0"/>
              <a:t>kiírás</a:t>
            </a:r>
            <a:r>
              <a:rPr lang="hu-HU" sz="2000" dirty="0"/>
              <a:t>t</a:t>
            </a:r>
            <a:endParaRPr lang="en-GB" sz="2000" dirty="0"/>
          </a:p>
        </p:txBody>
      </p:sp>
      <p:sp>
        <p:nvSpPr>
          <p:cNvPr id="15" name="Lekerekített téglalap feliratnak 14"/>
          <p:cNvSpPr/>
          <p:nvPr/>
        </p:nvSpPr>
        <p:spPr bwMode="auto">
          <a:xfrm>
            <a:off x="7595444" y="1412776"/>
            <a:ext cx="2749028" cy="576064"/>
          </a:xfrm>
          <a:prstGeom prst="wedgeRoundRectCallout">
            <a:avLst>
              <a:gd name="adj1" fmla="val -92542"/>
              <a:gd name="adj2" fmla="val 74578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K</a:t>
            </a:r>
            <a:r>
              <a:rPr lang="hu-HU" sz="2000" dirty="0"/>
              <a:t>=Karakterek halmaza</a:t>
            </a:r>
            <a:endParaRPr lang="en-GB" sz="2000" dirty="0"/>
          </a:p>
        </p:txBody>
      </p:sp>
      <p:sp>
        <p:nvSpPr>
          <p:cNvPr id="16" name="Lekerekített téglalap feliratnak 15"/>
          <p:cNvSpPr/>
          <p:nvPr/>
        </p:nvSpPr>
        <p:spPr bwMode="auto">
          <a:xfrm>
            <a:off x="7608169" y="2103380"/>
            <a:ext cx="2749028" cy="576064"/>
          </a:xfrm>
          <a:prstGeom prst="wedgeRoundRectCallout">
            <a:avLst>
              <a:gd name="adj1" fmla="val -104026"/>
              <a:gd name="adj2" fmla="val 34895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S</a:t>
            </a:r>
            <a:r>
              <a:rPr lang="hu-HU" sz="2000" dirty="0"/>
              <a:t>=Karakter-sorozatok (szövegek) halmaza </a:t>
            </a:r>
            <a:endParaRPr lang="en-GB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uiExpand="1" build="p"/>
      <p:bldP spid="32786" grpId="0"/>
      <p:bldP spid="32787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83035-A536-43AB-9B15-58291CE40F5E}" type="slidenum">
              <a:rPr lang="hu-HU" smtClean="0"/>
              <a:pPr>
                <a:defRPr/>
              </a:pPr>
              <a:t>3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635B49-AD7F-407E-B3F9-5203B0B5C1A3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Adatokkal kapcsolatos fogalmak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800" b="1" dirty="0">
                <a:latin typeface="Garamond" pitchFamily="18" charset="0"/>
              </a:rPr>
              <a:t>Konstans</a:t>
            </a:r>
            <a:r>
              <a:rPr lang="hu-HU" altLang="hu-HU" sz="2800" dirty="0">
                <a:latin typeface="Garamond" pitchFamily="18" charset="0"/>
              </a:rPr>
              <a:t/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az 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adat</a:t>
            </a:r>
            <a:r>
              <a:rPr lang="hu-HU" altLang="hu-HU" sz="2800" dirty="0">
                <a:latin typeface="Garamond" pitchFamily="18" charset="0"/>
              </a:rPr>
              <a:t>, amely a műveletvégzés során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nem változtat</a:t>
            </a:r>
            <a:r>
              <a:rPr lang="hu-HU" altLang="hu-H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hat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ja meg értékét</a:t>
            </a:r>
            <a:r>
              <a:rPr lang="hu-HU" altLang="hu-HU" sz="2800" dirty="0">
                <a:latin typeface="Garamond" pitchFamily="18" charset="0"/>
              </a:rPr>
              <a:t>, mindvégig ugyanabban az „állapotban” marad.</a:t>
            </a:r>
            <a:endParaRPr lang="hu-HU" altLang="hu-HU" sz="2800" u="sng" dirty="0">
              <a:latin typeface="Garamond" pitchFamily="18" charset="0"/>
            </a:endParaRPr>
          </a:p>
          <a:p>
            <a:r>
              <a:rPr lang="hu-HU" altLang="hu-HU" sz="2800" b="1" dirty="0">
                <a:latin typeface="Garamond" pitchFamily="18" charset="0"/>
              </a:rPr>
              <a:t>Változó</a:t>
            </a:r>
            <a:r>
              <a:rPr lang="hu-HU" altLang="hu-HU" sz="2800" dirty="0">
                <a:latin typeface="Garamond" pitchFamily="18" charset="0"/>
              </a:rPr>
              <a:t/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az ilyen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adat</a:t>
            </a:r>
            <a:r>
              <a:rPr lang="hu-HU" altLang="hu-HU" sz="2800" dirty="0">
                <a:latin typeface="Garamond" pitchFamily="18" charset="0"/>
              </a:rPr>
              <a:t>féleségnek lényegéhez tartozik a „változékonyság”, más szóval: </a:t>
            </a:r>
            <a:r>
              <a:rPr lang="hu-HU" altLang="hu-HU" sz="2800" dirty="0" err="1">
                <a:latin typeface="Garamond" pitchFamily="18" charset="0"/>
              </a:rPr>
              <a:t>vonatkoz</a:t>
            </a:r>
            <a:r>
              <a:rPr lang="hu-HU" altLang="hu-HU" sz="2800" dirty="0" err="1">
                <a:solidFill>
                  <a:srgbClr val="FF0000"/>
                </a:solidFill>
                <a:latin typeface="Garamond" pitchFamily="18" charset="0"/>
              </a:rPr>
              <a:t>hat-</a:t>
            </a:r>
            <a:r>
              <a:rPr lang="hu-HU" altLang="hu-HU" sz="2800" dirty="0" err="1">
                <a:latin typeface="Garamond" pitchFamily="18" charset="0"/>
              </a:rPr>
              <a:t>nak</a:t>
            </a:r>
            <a:r>
              <a:rPr lang="hu-HU" altLang="hu-HU" sz="2800" dirty="0">
                <a:latin typeface="Garamond" pitchFamily="18" charset="0"/>
              </a:rPr>
              <a:t> rá olyan műveletek is, amelyek új érték-kel látják el. Tudományosabban fogalmazva: nem egyelemű 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állapothalmaz</a:t>
            </a:r>
            <a:r>
              <a:rPr lang="hu-HU" altLang="hu-HU" sz="2800" dirty="0">
                <a:latin typeface="Garamond" pitchFamily="18" charset="0"/>
              </a:rPr>
              <a:t>a.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8941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E4958D-9F94-4759-9EB5-848715D75EC5}" type="slidenum">
              <a:rPr lang="hu-HU" smtClean="0"/>
              <a:pPr>
                <a:defRPr/>
              </a:pPr>
              <a:t>30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02E1247-E1EA-4ABE-A553-44D00E38F52F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327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latin typeface="Garamond" pitchFamily="18" charset="0"/>
              </a:rPr>
              <a:t>Feladatok elágazásra: vércsoport – 1</a:t>
            </a:r>
          </a:p>
        </p:txBody>
      </p:sp>
      <p:sp>
        <p:nvSpPr>
          <p:cNvPr id="32773" name="Tartalom helye 2"/>
          <p:cNvSpPr>
            <a:spLocks noGrp="1"/>
          </p:cNvSpPr>
          <p:nvPr>
            <p:ph idx="1"/>
          </p:nvPr>
        </p:nvSpPr>
        <p:spPr>
          <a:xfrm>
            <a:off x="3867150" y="1341438"/>
            <a:ext cx="6800850" cy="4754562"/>
          </a:xfrm>
        </p:spPr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</a:rPr>
              <a:t>Bemenet: x,y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</a:rPr>
              <a:t>K</a:t>
            </a: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</a:rPr>
              <a:t>Kimenet: v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b="1" dirty="0">
                <a:latin typeface="Imprint MT Shadow" pitchFamily="82" charset="0"/>
              </a:rPr>
              <a:t>S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</a:rPr>
              <a:t>Előfeltétel: x,y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{"+", "–"}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Utófeltétel: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(x="+" vagy y="+")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/>
              </a:rPr>
              <a:t>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</a:t>
            </a:r>
            <a:r>
              <a:rPr lang="hu-HU" alt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v="</a:t>
            </a:r>
            <a:r>
              <a:rPr lang="hu-HU" altLang="hu-HU" sz="2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Rh</a:t>
            </a:r>
            <a:r>
              <a:rPr lang="hu-HU" alt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+"</a:t>
            </a:r>
            <a:r>
              <a:rPr lang="hu-HU" altLang="hu-HU" sz="2800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 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  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és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(x="–" és y="–")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/>
              </a:rPr>
              <a:t>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v="</a:t>
            </a:r>
            <a:r>
              <a:rPr lang="hu-HU" altLang="hu-H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Rh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–"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  <a:sym typeface="Symbol" pitchFamily="18" charset="2"/>
              </a:rPr>
              <a:t>Algoritmus:</a:t>
            </a:r>
            <a:endParaRPr lang="hu-HU" altLang="hu-HU" b="1" dirty="0" smtClean="0">
              <a:latin typeface="Garamond" pitchFamily="18" charset="0"/>
            </a:endParaRPr>
          </a:p>
        </p:txBody>
      </p:sp>
      <p:graphicFrame>
        <p:nvGraphicFramePr>
          <p:cNvPr id="2460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14918"/>
              </p:ext>
            </p:extLst>
          </p:nvPr>
        </p:nvGraphicFramePr>
        <p:xfrm>
          <a:off x="5119692" y="4949829"/>
          <a:ext cx="4071937" cy="1071563"/>
        </p:xfrm>
        <a:graphic>
          <a:graphicData uri="http://schemas.openxmlformats.org/drawingml/2006/table">
            <a:tbl>
              <a:tblPr/>
              <a:tblGrid>
                <a:gridCol w="2019300"/>
                <a:gridCol w="2052638"/>
              </a:tblGrid>
              <a:tr h="5000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x="+" vagy y="+"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v:="Rh+"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v:="Rh–"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" name="Egyenes összekötő 9"/>
          <p:cNvCxnSpPr/>
          <p:nvPr/>
        </p:nvCxnSpPr>
        <p:spPr>
          <a:xfrm rot="16200000" flipH="1">
            <a:off x="5083973" y="4982372"/>
            <a:ext cx="500063" cy="42862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rot="5400000">
            <a:off x="8727285" y="4982372"/>
            <a:ext cx="500063" cy="4286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6" name="Text Box 29"/>
          <p:cNvSpPr txBox="1">
            <a:spLocks noChangeArrowheads="1"/>
          </p:cNvSpPr>
          <p:nvPr/>
        </p:nvSpPr>
        <p:spPr bwMode="auto">
          <a:xfrm>
            <a:off x="5099053" y="5183189"/>
            <a:ext cx="288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 dirty="0">
                <a:solidFill>
                  <a:srgbClr val="0000FF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32787" name="Text Box 30"/>
          <p:cNvSpPr txBox="1">
            <a:spLocks noChangeArrowheads="1"/>
          </p:cNvSpPr>
          <p:nvPr/>
        </p:nvSpPr>
        <p:spPr bwMode="auto">
          <a:xfrm>
            <a:off x="8891591" y="5172078"/>
            <a:ext cx="288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solidFill>
                  <a:srgbClr val="FF0000"/>
                </a:solidFill>
                <a:latin typeface="Courier New" pitchFamily="49" charset="0"/>
              </a:rPr>
              <a:t>N</a:t>
            </a:r>
          </a:p>
        </p:txBody>
      </p:sp>
      <p:pic>
        <p:nvPicPr>
          <p:cNvPr id="32788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58929" y="404664"/>
            <a:ext cx="2454274" cy="86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  <p:sp>
        <p:nvSpPr>
          <p:cNvPr id="17" name="AutoShape 10" descr="Zsákvászon"/>
          <p:cNvSpPr>
            <a:spLocks noChangeArrowheads="1"/>
          </p:cNvSpPr>
          <p:nvPr/>
        </p:nvSpPr>
        <p:spPr bwMode="auto">
          <a:xfrm>
            <a:off x="9409117" y="6092830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Elolva-</a:t>
            </a:r>
            <a:r>
              <a:rPr lang="hu-HU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hu-HU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hu-HU" sz="1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sandó</a:t>
            </a:r>
            <a:r>
              <a:rPr lang="hu-HU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a </a:t>
            </a:r>
            <a:r>
              <a:rPr lang="hu-HU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jegyzet</a:t>
            </a:r>
            <a:r>
              <a:rPr lang="hu-HU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!</a:t>
            </a:r>
          </a:p>
        </p:txBody>
      </p:sp>
      <p:sp>
        <p:nvSpPr>
          <p:cNvPr id="3" name="Téglalap 2"/>
          <p:cNvSpPr/>
          <p:nvPr/>
        </p:nvSpPr>
        <p:spPr bwMode="auto">
          <a:xfrm>
            <a:off x="5119688" y="4936864"/>
            <a:ext cx="4071938" cy="1102894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1" rIns="91440" bIns="45721" numCol="1" rtlCol="0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8" name="Téglalap 17"/>
          <p:cNvSpPr/>
          <p:nvPr/>
        </p:nvSpPr>
        <p:spPr bwMode="auto">
          <a:xfrm>
            <a:off x="5128230" y="5467372"/>
            <a:ext cx="2034000" cy="5580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1" rIns="91440" bIns="45721" numCol="1" rtlCol="0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9" name="Téglalap 18"/>
          <p:cNvSpPr/>
          <p:nvPr/>
        </p:nvSpPr>
        <p:spPr bwMode="auto">
          <a:xfrm>
            <a:off x="7151470" y="5472118"/>
            <a:ext cx="2034000" cy="5580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1" rIns="91440" bIns="45721" numCol="1" rtlCol="0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91160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7BA8E4-0A9A-43E5-96B1-C3CF3A2196E1}" type="slidenum">
              <a:rPr lang="hu-HU" smtClean="0"/>
              <a:pPr>
                <a:defRPr/>
              </a:pPr>
              <a:t>31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44AE7C-E5C6-4123-B167-5616D885FC06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3379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latin typeface="Garamond" pitchFamily="18" charset="0"/>
              </a:rPr>
              <a:t>Feladatok elágazásra: vércsoport – 2</a:t>
            </a:r>
          </a:p>
        </p:txBody>
      </p:sp>
      <p:sp>
        <p:nvSpPr>
          <p:cNvPr id="33797" name="Tartalom helye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smtClean="0">
                <a:latin typeface="Garamond" pitchFamily="18" charset="0"/>
              </a:rPr>
              <a:t>Feladat:</a:t>
            </a:r>
          </a:p>
          <a:p>
            <a:pPr>
              <a:buFont typeface="Wingdings" pitchFamily="2" charset="2"/>
              <a:buNone/>
            </a:pPr>
            <a:r>
              <a:rPr lang="hu-HU" altLang="hu-HU" sz="2800" i="1">
                <a:latin typeface="Garamond" pitchFamily="18" charset="0"/>
              </a:rPr>
              <a:t>	Egy ember vércsoportját (A, B, AB vagy 0) egy gén-pár határozza meg. Mindkét gén lehet </a:t>
            </a:r>
            <a:r>
              <a:rPr lang="hu-HU" altLang="hu-HU" sz="2800" b="1" i="1">
                <a:latin typeface="Garamond" pitchFamily="18" charset="0"/>
              </a:rPr>
              <a:t>a</a:t>
            </a:r>
            <a:r>
              <a:rPr lang="hu-HU" altLang="hu-HU" sz="2800" i="1">
                <a:latin typeface="Garamond" pitchFamily="18" charset="0"/>
              </a:rPr>
              <a:t>, </a:t>
            </a:r>
            <a:r>
              <a:rPr lang="hu-HU" altLang="hu-HU" sz="2800" b="1" i="1">
                <a:latin typeface="Garamond" pitchFamily="18" charset="0"/>
              </a:rPr>
              <a:t>b</a:t>
            </a:r>
            <a:r>
              <a:rPr lang="hu-HU" altLang="hu-HU" sz="2800" i="1">
                <a:latin typeface="Garamond" pitchFamily="18" charset="0"/>
              </a:rPr>
              <a:t> vagy </a:t>
            </a:r>
            <a:r>
              <a:rPr lang="hu-HU" altLang="hu-HU" sz="2800" b="1" i="1">
                <a:latin typeface="Garamond" pitchFamily="18" charset="0"/>
              </a:rPr>
              <a:t>0</a:t>
            </a:r>
            <a:r>
              <a:rPr lang="hu-HU" altLang="hu-HU" sz="2800" i="1">
                <a:latin typeface="Garamond" pitchFamily="18" charset="0"/>
              </a:rPr>
              <a:t> típusú. </a:t>
            </a:r>
          </a:p>
          <a:p>
            <a:pPr>
              <a:buFont typeface="Wingdings" pitchFamily="2" charset="2"/>
              <a:buNone/>
            </a:pPr>
            <a:r>
              <a:rPr lang="hu-HU" altLang="hu-HU" sz="2800" i="1">
                <a:latin typeface="Garamond" pitchFamily="18" charset="0"/>
              </a:rPr>
              <a:t>	A vércsoport meghatározása: A={aa,a0,0a}; B={bb,b0,0b}; AB={ab,ba}; 0={00}.</a:t>
            </a:r>
          </a:p>
          <a:p>
            <a:pPr>
              <a:buFont typeface="Wingdings" pitchFamily="2" charset="2"/>
              <a:buNone/>
            </a:pPr>
            <a:r>
              <a:rPr lang="hu-HU" altLang="hu-HU" sz="2800" i="1">
                <a:latin typeface="Garamond" pitchFamily="18" charset="0"/>
              </a:rPr>
              <a:t>	Írjunk programot, amely megadja egy ember vércso-portját a génpárja ismeretében!</a:t>
            </a:r>
          </a:p>
          <a:p>
            <a:endParaRPr lang="hu-HU" altLang="hu-HU" sz="2800" i="1">
              <a:latin typeface="Garamond" pitchFamily="18" charset="0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98942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14C86C-D209-4C9E-A83B-FB1664637FB4}" type="slidenum">
              <a:rPr lang="hu-HU" smtClean="0"/>
              <a:pPr>
                <a:defRPr/>
              </a:pPr>
              <a:t>32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D448F99-FB27-47B3-8E9E-DD33E3F03480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3482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latin typeface="Garamond" pitchFamily="18" charset="0"/>
              </a:rPr>
              <a:t>Feladatok elágazásra: vércsoport – 2</a:t>
            </a:r>
          </a:p>
        </p:txBody>
      </p:sp>
      <p:sp>
        <p:nvSpPr>
          <p:cNvPr id="34821" name="Tartalom helye 12"/>
          <p:cNvSpPr>
            <a:spLocks noGrp="1"/>
          </p:cNvSpPr>
          <p:nvPr>
            <p:ph idx="1"/>
          </p:nvPr>
        </p:nvSpPr>
        <p:spPr>
          <a:xfrm>
            <a:off x="3867154" y="1341443"/>
            <a:ext cx="6621463" cy="496728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hu-HU" altLang="hu-HU" sz="2800" dirty="0">
                <a:latin typeface="Garamond" pitchFamily="18" charset="0"/>
              </a:rPr>
              <a:t>Bemenet: x,y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</a:rPr>
              <a:t>K</a:t>
            </a: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hu-HU" altLang="hu-HU" sz="2800" dirty="0">
                <a:latin typeface="Garamond" pitchFamily="18" charset="0"/>
              </a:rPr>
              <a:t>Kimenet: v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b="1" dirty="0">
                <a:latin typeface="Imprint MT Shadow" pitchFamily="82" charset="0"/>
              </a:rPr>
              <a:t>S</a:t>
            </a:r>
            <a:endParaRPr lang="hu-HU" altLang="hu-HU" sz="2800" b="1" dirty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Előfeltétel: x,y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{"a", "b", "0"}</a:t>
            </a:r>
          </a:p>
          <a:p>
            <a:pPr>
              <a:lnSpc>
                <a:spcPct val="8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Utófeltétel: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(x="a" és y≠"b" vagy x≠"b" és y="a")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 és v="A" </a:t>
            </a:r>
            <a:r>
              <a:rPr lang="hu-HU" altLang="hu-HU" sz="2800" b="1" dirty="0">
                <a:latin typeface="Garamond" pitchFamily="18" charset="0"/>
                <a:sym typeface="Symbol" pitchFamily="18" charset="2"/>
              </a:rPr>
              <a:t>vagy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(x="b" és y≠"a" vagy x≠"a" és y="b")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 és v="B" </a:t>
            </a:r>
            <a:r>
              <a:rPr lang="hu-HU" altLang="hu-HU" sz="2800" b="1" dirty="0">
                <a:latin typeface="Garamond" pitchFamily="18" charset="0"/>
                <a:sym typeface="Symbol" pitchFamily="18" charset="2"/>
              </a:rPr>
              <a:t>vagy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(x="a" és y="b" vagy x="b" és y="a")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 és v="AB" </a:t>
            </a:r>
            <a:r>
              <a:rPr lang="hu-HU" altLang="hu-HU" sz="2800" b="1" dirty="0">
                <a:latin typeface="Garamond" pitchFamily="18" charset="0"/>
                <a:sym typeface="Symbol" pitchFamily="18" charset="2"/>
              </a:rPr>
              <a:t>vagy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x="0" és y="0" és v="0" </a:t>
            </a:r>
            <a:endParaRPr lang="hu-HU" altLang="hu-HU" sz="2800" dirty="0">
              <a:latin typeface="Garamond" pitchFamily="18" charset="0"/>
            </a:endParaRPr>
          </a:p>
        </p:txBody>
      </p:sp>
      <p:sp>
        <p:nvSpPr>
          <p:cNvPr id="3" name="Téglalap 2"/>
          <p:cNvSpPr>
            <a:spLocks noChangeArrowheads="1"/>
          </p:cNvSpPr>
          <p:nvPr/>
        </p:nvSpPr>
        <p:spPr bwMode="auto">
          <a:xfrm>
            <a:off x="4872042" y="3442329"/>
            <a:ext cx="5399087" cy="323850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13" name="Téglalap 12"/>
          <p:cNvSpPr>
            <a:spLocks noChangeArrowheads="1"/>
          </p:cNvSpPr>
          <p:nvPr/>
        </p:nvSpPr>
        <p:spPr bwMode="auto">
          <a:xfrm>
            <a:off x="5303842" y="3785229"/>
            <a:ext cx="1044575" cy="323850"/>
          </a:xfrm>
          <a:prstGeom prst="rect">
            <a:avLst/>
          </a:prstGeom>
          <a:noFill/>
          <a:ln w="3175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14" name="Téglalap 13"/>
          <p:cNvSpPr>
            <a:spLocks noChangeArrowheads="1"/>
          </p:cNvSpPr>
          <p:nvPr/>
        </p:nvSpPr>
        <p:spPr bwMode="auto">
          <a:xfrm>
            <a:off x="4941888" y="3788407"/>
            <a:ext cx="323850" cy="325438"/>
          </a:xfrm>
          <a:prstGeom prst="rect">
            <a:avLst/>
          </a:prstGeom>
          <a:noFill/>
          <a:ln w="317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15" name="Téglalap 14"/>
          <p:cNvSpPr>
            <a:spLocks noChangeArrowheads="1"/>
          </p:cNvSpPr>
          <p:nvPr/>
        </p:nvSpPr>
        <p:spPr bwMode="auto">
          <a:xfrm>
            <a:off x="5580063" y="1919288"/>
            <a:ext cx="431801" cy="323850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16" name="Téglalap 15"/>
          <p:cNvSpPr>
            <a:spLocks noChangeArrowheads="1"/>
          </p:cNvSpPr>
          <p:nvPr/>
        </p:nvSpPr>
        <p:spPr bwMode="auto">
          <a:xfrm>
            <a:off x="5560385" y="2276476"/>
            <a:ext cx="215900" cy="323850"/>
          </a:xfrm>
          <a:prstGeom prst="rect">
            <a:avLst/>
          </a:prstGeom>
          <a:noFill/>
          <a:ln w="3175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 altLang="hu-HU"/>
          </a:p>
        </p:txBody>
      </p:sp>
      <p:pic>
        <p:nvPicPr>
          <p:cNvPr id="3482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6" y="332659"/>
            <a:ext cx="2470150" cy="936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957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EA56AC-D123-4CC4-82DE-4FBBC6CB9D10}" type="slidenum">
              <a:rPr lang="hu-HU" smtClean="0"/>
              <a:pPr>
                <a:defRPr/>
              </a:pPr>
              <a:t>33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22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CEE3CD7-15BB-4E63-A91C-684AB29E1865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35844" name="Tartalom helye 12"/>
          <p:cNvSpPr>
            <a:spLocks/>
          </p:cNvSpPr>
          <p:nvPr/>
        </p:nvSpPr>
        <p:spPr bwMode="auto">
          <a:xfrm>
            <a:off x="3867154" y="1482729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7" indent="-254006">
              <a:buNone/>
            </a:pPr>
            <a:r>
              <a:rPr lang="hu-HU" altLang="hu-HU" sz="3200" b="1" dirty="0"/>
              <a:t>Algoritmus</a:t>
            </a:r>
            <a:r>
              <a:rPr lang="hu-HU" altLang="hu-HU" sz="3200" b="1" baseline="-25000" dirty="0"/>
              <a:t>1</a:t>
            </a:r>
            <a:r>
              <a:rPr lang="hu-HU" altLang="hu-HU" sz="3200" b="1" dirty="0"/>
              <a:t>:</a:t>
            </a:r>
          </a:p>
          <a:p>
            <a:pPr marL="266707" indent="-254006">
              <a:buNone/>
            </a:pPr>
            <a:endParaRPr lang="hu-HU" altLang="hu-HU" sz="3200" b="1" dirty="0"/>
          </a:p>
          <a:p>
            <a:pPr marL="266707" indent="-254006">
              <a:buNone/>
            </a:pPr>
            <a:endParaRPr lang="hu-HU" altLang="hu-HU" sz="3200" b="1" dirty="0"/>
          </a:p>
          <a:p>
            <a:pPr marL="266707" indent="-254006">
              <a:buNone/>
            </a:pPr>
            <a:endParaRPr lang="hu-HU" altLang="hu-HU" sz="3200" b="1" dirty="0"/>
          </a:p>
          <a:p>
            <a:pPr marL="266707" indent="-254006">
              <a:buNone/>
            </a:pPr>
            <a:endParaRPr lang="hu-HU" altLang="hu-HU" sz="3200" b="1" dirty="0"/>
          </a:p>
          <a:p>
            <a:pPr marL="266707" indent="-254006">
              <a:buNone/>
            </a:pPr>
            <a:endParaRPr lang="hu-HU" altLang="hu-HU" sz="3200" b="1" dirty="0"/>
          </a:p>
          <a:p>
            <a:pPr marL="266707" indent="-254006">
              <a:buNone/>
            </a:pPr>
            <a:endParaRPr lang="hu-HU" altLang="hu-HU" sz="2400" dirty="0">
              <a:solidFill>
                <a:srgbClr val="FF0000"/>
              </a:solidFill>
            </a:endParaRPr>
          </a:p>
          <a:p>
            <a:pPr marL="266707" indent="-254006">
              <a:buNone/>
            </a:pPr>
            <a:r>
              <a:rPr lang="hu-HU" altLang="hu-HU" sz="2400" dirty="0">
                <a:solidFill>
                  <a:srgbClr val="FF0000"/>
                </a:solidFill>
              </a:rPr>
              <a:t>	   Kétirányú elágazások egymásba ágyazásával.</a:t>
            </a:r>
            <a:endParaRPr lang="hu-HU" altLang="hu-HU" sz="2400" i="1" dirty="0">
              <a:solidFill>
                <a:srgbClr val="FF0000"/>
              </a:solidFill>
            </a:endParaRPr>
          </a:p>
        </p:txBody>
      </p:sp>
      <p:sp>
        <p:nvSpPr>
          <p:cNvPr id="3584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latin typeface="Garamond" pitchFamily="18" charset="0"/>
              </a:rPr>
              <a:t>Feladatok elágazásra: vércsoport – 2</a:t>
            </a:r>
          </a:p>
        </p:txBody>
      </p:sp>
      <p:graphicFrame>
        <p:nvGraphicFramePr>
          <p:cNvPr id="40999" name="Group 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75137"/>
              </p:ext>
            </p:extLst>
          </p:nvPr>
        </p:nvGraphicFramePr>
        <p:xfrm>
          <a:off x="4070351" y="2133600"/>
          <a:ext cx="6286500" cy="2598738"/>
        </p:xfrm>
        <a:graphic>
          <a:graphicData uri="http://schemas.openxmlformats.org/drawingml/2006/table">
            <a:tbl>
              <a:tblPr/>
              <a:tblGrid>
                <a:gridCol w="1214438"/>
                <a:gridCol w="1273175"/>
                <a:gridCol w="2003425"/>
                <a:gridCol w="1795462"/>
              </a:tblGrid>
              <a:tr h="43140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x="a" és y≠"b" vagy x≠"b" és y="a"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862818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v:="A"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x="b" és y≠"a" vagy </a:t>
                      </a:r>
                      <a:b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x≠"a" és y="b"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86281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v:="B"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x="a" és y="b" vagy x="b" és y="a"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513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v:="AB"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v:="0"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Egyenes összekötő 8"/>
          <p:cNvCxnSpPr/>
          <p:nvPr/>
        </p:nvCxnSpPr>
        <p:spPr>
          <a:xfrm rot="16200000" flipH="1">
            <a:off x="4070353" y="2133603"/>
            <a:ext cx="428625" cy="428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rot="16200000" flipH="1">
            <a:off x="5058569" y="2783681"/>
            <a:ext cx="857250" cy="414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 rot="16200000" flipH="1">
            <a:off x="6343651" y="3633790"/>
            <a:ext cx="857250" cy="428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/>
          <p:nvPr/>
        </p:nvCxnSpPr>
        <p:spPr>
          <a:xfrm rot="5400000">
            <a:off x="9963947" y="2169323"/>
            <a:ext cx="428625" cy="357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 rot="5400000">
            <a:off x="9719469" y="2770981"/>
            <a:ext cx="857250" cy="414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/>
          <p:nvPr/>
        </p:nvCxnSpPr>
        <p:spPr>
          <a:xfrm rot="5400000">
            <a:off x="9744869" y="3656807"/>
            <a:ext cx="857250" cy="357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0" name="Text Box 37"/>
          <p:cNvSpPr txBox="1">
            <a:spLocks noChangeArrowheads="1"/>
          </p:cNvSpPr>
          <p:nvPr/>
        </p:nvSpPr>
        <p:spPr bwMode="auto">
          <a:xfrm>
            <a:off x="4033841" y="2276478"/>
            <a:ext cx="288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I</a:t>
            </a:r>
          </a:p>
        </p:txBody>
      </p:sp>
      <p:sp>
        <p:nvSpPr>
          <p:cNvPr id="35871" name="Text Box 38"/>
          <p:cNvSpPr txBox="1">
            <a:spLocks noChangeArrowheads="1"/>
          </p:cNvSpPr>
          <p:nvPr/>
        </p:nvSpPr>
        <p:spPr bwMode="auto">
          <a:xfrm>
            <a:off x="10093328" y="2293938"/>
            <a:ext cx="288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N</a:t>
            </a:r>
          </a:p>
        </p:txBody>
      </p:sp>
      <p:sp>
        <p:nvSpPr>
          <p:cNvPr id="35872" name="Text Box 39"/>
          <p:cNvSpPr txBox="1">
            <a:spLocks noChangeArrowheads="1"/>
          </p:cNvSpPr>
          <p:nvPr/>
        </p:nvSpPr>
        <p:spPr bwMode="auto">
          <a:xfrm>
            <a:off x="5268915" y="3141662"/>
            <a:ext cx="288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I</a:t>
            </a:r>
          </a:p>
        </p:txBody>
      </p:sp>
      <p:sp>
        <p:nvSpPr>
          <p:cNvPr id="35873" name="Text Box 40"/>
          <p:cNvSpPr txBox="1">
            <a:spLocks noChangeArrowheads="1"/>
          </p:cNvSpPr>
          <p:nvPr/>
        </p:nvSpPr>
        <p:spPr bwMode="auto">
          <a:xfrm>
            <a:off x="10056816" y="3146429"/>
            <a:ext cx="288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N</a:t>
            </a:r>
          </a:p>
        </p:txBody>
      </p:sp>
      <p:sp>
        <p:nvSpPr>
          <p:cNvPr id="35874" name="Text Box 41"/>
          <p:cNvSpPr txBox="1">
            <a:spLocks noChangeArrowheads="1"/>
          </p:cNvSpPr>
          <p:nvPr/>
        </p:nvSpPr>
        <p:spPr bwMode="auto">
          <a:xfrm>
            <a:off x="6538915" y="3994153"/>
            <a:ext cx="288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I</a:t>
            </a:r>
          </a:p>
        </p:txBody>
      </p:sp>
      <p:sp>
        <p:nvSpPr>
          <p:cNvPr id="35875" name="Text Box 42"/>
          <p:cNvSpPr txBox="1">
            <a:spLocks noChangeArrowheads="1"/>
          </p:cNvSpPr>
          <p:nvPr/>
        </p:nvSpPr>
        <p:spPr bwMode="auto">
          <a:xfrm>
            <a:off x="10056816" y="4011613"/>
            <a:ext cx="288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N</a:t>
            </a:r>
          </a:p>
        </p:txBody>
      </p:sp>
      <p:sp>
        <p:nvSpPr>
          <p:cNvPr id="23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  <p:pic>
        <p:nvPicPr>
          <p:cNvPr id="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29" y="4226635"/>
            <a:ext cx="2815954" cy="2010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2ABF3A-2805-4406-AB43-20DDA2694749}" type="slidenum">
              <a:rPr lang="hu-HU" smtClean="0"/>
              <a:pPr>
                <a:defRPr/>
              </a:pPr>
              <a:t>34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341713-4034-4B81-924B-FB8971F99A61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36868" name="Tartalom helye 12"/>
          <p:cNvSpPr>
            <a:spLocks/>
          </p:cNvSpPr>
          <p:nvPr/>
        </p:nvSpPr>
        <p:spPr bwMode="auto">
          <a:xfrm>
            <a:off x="3867154" y="1482729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7" indent="-254006">
              <a:buNone/>
            </a:pPr>
            <a:r>
              <a:rPr lang="hu-HU" altLang="hu-HU" sz="3200" b="1"/>
              <a:t>Algoritmus</a:t>
            </a:r>
            <a:r>
              <a:rPr lang="hu-HU" altLang="hu-HU" sz="3200" b="1" baseline="-25000"/>
              <a:t>2</a:t>
            </a:r>
            <a:r>
              <a:rPr lang="hu-HU" altLang="hu-HU" sz="3200" b="1"/>
              <a:t>:</a:t>
            </a:r>
          </a:p>
          <a:p>
            <a:pPr marL="266707" indent="-254006">
              <a:buNone/>
            </a:pPr>
            <a:endParaRPr lang="hu-HU" altLang="hu-HU" sz="3200" b="1"/>
          </a:p>
          <a:p>
            <a:pPr marL="266707" indent="-254006">
              <a:buNone/>
            </a:pPr>
            <a:endParaRPr lang="hu-HU" altLang="hu-HU" sz="3200" b="1"/>
          </a:p>
          <a:p>
            <a:pPr marL="266707" indent="-254006">
              <a:buNone/>
            </a:pPr>
            <a:endParaRPr lang="hu-HU" altLang="hu-HU" sz="3200" b="1"/>
          </a:p>
          <a:p>
            <a:pPr marL="266707" indent="-254006">
              <a:buNone/>
            </a:pPr>
            <a:endParaRPr lang="hu-HU" altLang="hu-HU" sz="3200" b="1"/>
          </a:p>
          <a:p>
            <a:pPr marL="266707" indent="-254006">
              <a:buNone/>
            </a:pPr>
            <a:endParaRPr lang="hu-HU" altLang="hu-HU" sz="3200" b="1"/>
          </a:p>
          <a:p>
            <a:pPr marL="266707" indent="-254006">
              <a:buNone/>
            </a:pPr>
            <a:endParaRPr lang="hu-HU" altLang="hu-HU" sz="3200" b="1"/>
          </a:p>
          <a:p>
            <a:pPr marL="266707" indent="-254006">
              <a:buNone/>
            </a:pPr>
            <a:r>
              <a:rPr lang="hu-HU" altLang="hu-HU" sz="2400">
                <a:solidFill>
                  <a:srgbClr val="FF0000"/>
                </a:solidFill>
              </a:rPr>
              <a:t>	   Sokirányú elágazással.</a:t>
            </a:r>
            <a:endParaRPr lang="hu-HU" altLang="hu-HU" sz="3200" i="1"/>
          </a:p>
        </p:txBody>
      </p:sp>
      <p:sp>
        <p:nvSpPr>
          <p:cNvPr id="3686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latin typeface="Garamond" pitchFamily="18" charset="0"/>
              </a:rPr>
              <a:t>Feladatok elágazásra: vércsoport – 2</a:t>
            </a:r>
          </a:p>
        </p:txBody>
      </p:sp>
      <p:graphicFrame>
        <p:nvGraphicFramePr>
          <p:cNvPr id="42014" name="Group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612158"/>
              </p:ext>
            </p:extLst>
          </p:nvPr>
        </p:nvGraphicFramePr>
        <p:xfrm>
          <a:off x="4295775" y="2205043"/>
          <a:ext cx="6192838" cy="1830386"/>
        </p:xfrm>
        <a:graphic>
          <a:graphicData uri="http://schemas.openxmlformats.org/drawingml/2006/table">
            <a:tbl>
              <a:tblPr/>
              <a:tblGrid>
                <a:gridCol w="1636713"/>
                <a:gridCol w="1779586"/>
                <a:gridCol w="1638300"/>
                <a:gridCol w="1138238"/>
              </a:tblGrid>
              <a:tr h="15005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x="a" és y≠"b" vagy x≠"b" és y="a"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x="b" és y≠"a" vagy x≠"a" és y="b"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x="a" és y="b" vagy x="b" és y="a"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x="0" és y="0"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v:="A"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v:="B"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v:="AB"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v:="0"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" name="Egyenes összekötő 9"/>
          <p:cNvCxnSpPr/>
          <p:nvPr/>
        </p:nvCxnSpPr>
        <p:spPr>
          <a:xfrm rot="16200000" flipH="1">
            <a:off x="3678240" y="2822576"/>
            <a:ext cx="1457326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rot="16200000" flipH="1">
            <a:off x="5317335" y="2821782"/>
            <a:ext cx="1457326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 rot="16200000" flipH="1">
            <a:off x="7100098" y="2821786"/>
            <a:ext cx="1457326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16200000" flipH="1">
            <a:off x="8733635" y="2821782"/>
            <a:ext cx="1457326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  <p:pic>
        <p:nvPicPr>
          <p:cNvPr id="19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29" y="4226635"/>
            <a:ext cx="2815954" cy="2010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0316D-765F-4EF0-93C2-AACA99597748}" type="slidenum">
              <a:rPr lang="hu-HU" smtClean="0"/>
              <a:pPr>
                <a:defRPr/>
              </a:pPr>
              <a:t>35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22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847C6-E54A-4D6A-BA54-174B85682BFE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37892" name="Tartalom helye 12"/>
          <p:cNvSpPr>
            <a:spLocks/>
          </p:cNvSpPr>
          <p:nvPr/>
        </p:nvSpPr>
        <p:spPr bwMode="auto">
          <a:xfrm>
            <a:off x="3867154" y="1482729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7" indent="-254006">
              <a:buNone/>
            </a:pPr>
            <a:r>
              <a:rPr lang="hu-HU" altLang="hu-HU" sz="3200" b="1"/>
              <a:t>Algoritmus</a:t>
            </a:r>
            <a:r>
              <a:rPr lang="hu-HU" altLang="hu-HU" sz="3200" b="1" baseline="-25000"/>
              <a:t>3</a:t>
            </a:r>
            <a:r>
              <a:rPr lang="hu-HU" altLang="hu-HU" sz="3200" b="1"/>
              <a:t>:</a:t>
            </a:r>
          </a:p>
          <a:p>
            <a:pPr marL="266707" indent="-254006">
              <a:buNone/>
            </a:pPr>
            <a:endParaRPr lang="hu-HU" altLang="hu-HU" sz="3200" b="1"/>
          </a:p>
          <a:p>
            <a:pPr marL="266707" indent="-254006">
              <a:buNone/>
            </a:pPr>
            <a:endParaRPr lang="hu-HU" altLang="hu-HU" sz="3200" b="1"/>
          </a:p>
          <a:p>
            <a:pPr marL="266707" indent="-254006">
              <a:buNone/>
            </a:pPr>
            <a:endParaRPr lang="hu-HU" altLang="hu-HU" sz="3200" b="1"/>
          </a:p>
          <a:p>
            <a:pPr marL="266707" indent="-254006">
              <a:buNone/>
            </a:pPr>
            <a:endParaRPr lang="hu-HU" altLang="hu-HU" sz="3200" b="1"/>
          </a:p>
          <a:p>
            <a:pPr marL="266707" indent="-254006">
              <a:buNone/>
            </a:pPr>
            <a:endParaRPr lang="hu-HU" altLang="hu-HU" sz="3200" b="1"/>
          </a:p>
          <a:p>
            <a:pPr marL="266707" indent="-254006">
              <a:buNone/>
            </a:pPr>
            <a:endParaRPr lang="hu-HU" altLang="hu-HU" sz="3200" b="1"/>
          </a:p>
          <a:p>
            <a:pPr marL="266707" indent="-254006">
              <a:buNone/>
            </a:pPr>
            <a:r>
              <a:rPr lang="hu-HU" altLang="hu-HU" sz="2400">
                <a:solidFill>
                  <a:srgbClr val="FF0000"/>
                </a:solidFill>
              </a:rPr>
              <a:t>	    Segédváltozók bevezetésével.</a:t>
            </a:r>
            <a:endParaRPr lang="hu-HU" altLang="hu-HU" sz="3200" i="1"/>
          </a:p>
        </p:txBody>
      </p:sp>
      <p:sp>
        <p:nvSpPr>
          <p:cNvPr id="3789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latin typeface="Garamond" pitchFamily="18" charset="0"/>
              </a:rPr>
              <a:t>Feladatok elágazásra: vércsoport – 2</a:t>
            </a:r>
          </a:p>
        </p:txBody>
      </p:sp>
      <p:graphicFrame>
        <p:nvGraphicFramePr>
          <p:cNvPr id="43050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735459"/>
              </p:ext>
            </p:extLst>
          </p:nvPr>
        </p:nvGraphicFramePr>
        <p:xfrm>
          <a:off x="4125917" y="2133599"/>
          <a:ext cx="4922837" cy="2135190"/>
        </p:xfrm>
        <a:graphic>
          <a:graphicData uri="http://schemas.openxmlformats.org/drawingml/2006/table">
            <a:tbl>
              <a:tblPr/>
              <a:tblGrid>
                <a:gridCol w="1428750"/>
                <a:gridCol w="1117600"/>
                <a:gridCol w="1368425"/>
                <a:gridCol w="1008062"/>
              </a:tblGrid>
              <a:tr h="42703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vana</a:t>
                      </a:r>
                      <a:r>
                        <a:rPr kumimoji="0" lang="hu-HU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:= x="a" vagy y="a"</a:t>
                      </a:r>
                    </a:p>
                  </a:txBody>
                  <a:tcPr marL="68585" marR="6858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vanb</a:t>
                      </a:r>
                      <a:r>
                        <a:rPr kumimoji="0" lang="hu-HU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:= x="b" vagy y="b"</a:t>
                      </a:r>
                    </a:p>
                  </a:txBody>
                  <a:tcPr marL="68585" marR="6858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vana</a:t>
                      </a:r>
                    </a:p>
                  </a:txBody>
                  <a:tcPr marL="68585" marR="6858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vanb</a:t>
                      </a:r>
                    </a:p>
                  </a:txBody>
                  <a:tcPr marL="68585" marR="6858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vanb</a:t>
                      </a:r>
                    </a:p>
                  </a:txBody>
                  <a:tcPr marL="68585" marR="6858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v:="AB"</a:t>
                      </a:r>
                    </a:p>
                  </a:txBody>
                  <a:tcPr marL="68585" marR="6858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v:="A"</a:t>
                      </a:r>
                    </a:p>
                  </a:txBody>
                  <a:tcPr marL="68585" marR="6858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v:="B"</a:t>
                      </a:r>
                    </a:p>
                  </a:txBody>
                  <a:tcPr marL="68585" marR="6858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v:="0"</a:t>
                      </a:r>
                    </a:p>
                  </a:txBody>
                  <a:tcPr marL="68585" marR="6858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Egyenes összekötő 8"/>
          <p:cNvCxnSpPr/>
          <p:nvPr/>
        </p:nvCxnSpPr>
        <p:spPr>
          <a:xfrm rot="16200000" flipH="1">
            <a:off x="4125916" y="2990854"/>
            <a:ext cx="428625" cy="428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rot="16200000" flipH="1">
            <a:off x="4125916" y="3419479"/>
            <a:ext cx="428625" cy="428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rot="5400000">
            <a:off x="8688390" y="3062287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5400000">
            <a:off x="6263484" y="3455195"/>
            <a:ext cx="428625" cy="357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 rot="16200000" flipH="1">
            <a:off x="6636548" y="3455198"/>
            <a:ext cx="428625" cy="357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/>
          <p:nvPr/>
        </p:nvCxnSpPr>
        <p:spPr>
          <a:xfrm rot="5400000">
            <a:off x="8688390" y="3490913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21" name="Text Box 37"/>
          <p:cNvSpPr txBox="1">
            <a:spLocks noChangeArrowheads="1"/>
          </p:cNvSpPr>
          <p:nvPr/>
        </p:nvSpPr>
        <p:spPr bwMode="auto">
          <a:xfrm>
            <a:off x="4079878" y="3103563"/>
            <a:ext cx="288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I</a:t>
            </a:r>
          </a:p>
        </p:txBody>
      </p:sp>
      <p:sp>
        <p:nvSpPr>
          <p:cNvPr id="37922" name="Text Box 38"/>
          <p:cNvSpPr txBox="1">
            <a:spLocks noChangeArrowheads="1"/>
          </p:cNvSpPr>
          <p:nvPr/>
        </p:nvSpPr>
        <p:spPr bwMode="auto">
          <a:xfrm>
            <a:off x="8816978" y="3121029"/>
            <a:ext cx="288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N</a:t>
            </a:r>
          </a:p>
        </p:txBody>
      </p:sp>
      <p:sp>
        <p:nvSpPr>
          <p:cNvPr id="37923" name="Text Box 39"/>
          <p:cNvSpPr txBox="1">
            <a:spLocks noChangeArrowheads="1"/>
          </p:cNvSpPr>
          <p:nvPr/>
        </p:nvSpPr>
        <p:spPr bwMode="auto">
          <a:xfrm>
            <a:off x="4081466" y="3562354"/>
            <a:ext cx="288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I</a:t>
            </a:r>
          </a:p>
        </p:txBody>
      </p:sp>
      <p:sp>
        <p:nvSpPr>
          <p:cNvPr id="37924" name="Text Box 40"/>
          <p:cNvSpPr txBox="1">
            <a:spLocks noChangeArrowheads="1"/>
          </p:cNvSpPr>
          <p:nvPr/>
        </p:nvSpPr>
        <p:spPr bwMode="auto">
          <a:xfrm>
            <a:off x="8805866" y="3567113"/>
            <a:ext cx="288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N</a:t>
            </a:r>
          </a:p>
        </p:txBody>
      </p:sp>
      <p:sp>
        <p:nvSpPr>
          <p:cNvPr id="37925" name="Text Box 41"/>
          <p:cNvSpPr txBox="1">
            <a:spLocks noChangeArrowheads="1"/>
          </p:cNvSpPr>
          <p:nvPr/>
        </p:nvSpPr>
        <p:spPr bwMode="auto">
          <a:xfrm>
            <a:off x="6632578" y="3570288"/>
            <a:ext cx="288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I</a:t>
            </a:r>
          </a:p>
        </p:txBody>
      </p:sp>
      <p:sp>
        <p:nvSpPr>
          <p:cNvPr id="37926" name="Text Box 42"/>
          <p:cNvSpPr txBox="1">
            <a:spLocks noChangeArrowheads="1"/>
          </p:cNvSpPr>
          <p:nvPr/>
        </p:nvSpPr>
        <p:spPr bwMode="auto">
          <a:xfrm>
            <a:off x="6383341" y="3567113"/>
            <a:ext cx="288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N</a:t>
            </a:r>
          </a:p>
        </p:txBody>
      </p:sp>
      <p:sp>
        <p:nvSpPr>
          <p:cNvPr id="23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  <p:sp>
        <p:nvSpPr>
          <p:cNvPr id="37928" name="Szövegdoboz 23"/>
          <p:cNvSpPr txBox="1">
            <a:spLocks noChangeArrowheads="1"/>
          </p:cNvSpPr>
          <p:nvPr/>
        </p:nvSpPr>
        <p:spPr bwMode="auto">
          <a:xfrm>
            <a:off x="9047164" y="1785938"/>
            <a:ext cx="1611312" cy="86177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hu-HU" altLang="hu-HU" b="1" dirty="0"/>
              <a:t>Változó</a:t>
            </a:r>
            <a:r>
              <a:rPr lang="hu-HU" altLang="hu-HU" dirty="0"/>
              <a:t> </a:t>
            </a:r>
            <a:br>
              <a:rPr lang="hu-HU" altLang="hu-HU" dirty="0"/>
            </a:br>
            <a:r>
              <a:rPr lang="hu-HU" altLang="hu-HU" dirty="0"/>
              <a:t>  </a:t>
            </a:r>
            <a:r>
              <a:rPr lang="hu-HU" altLang="hu-HU" dirty="0" err="1"/>
              <a:t>vana</a:t>
            </a:r>
            <a:r>
              <a:rPr lang="hu-HU" altLang="hu-HU" dirty="0"/>
              <a:t>,</a:t>
            </a:r>
            <a:br>
              <a:rPr lang="hu-HU" altLang="hu-HU" dirty="0"/>
            </a:br>
            <a:r>
              <a:rPr lang="hu-HU" altLang="hu-HU" dirty="0"/>
              <a:t>  </a:t>
            </a:r>
            <a:r>
              <a:rPr lang="hu-HU" altLang="hu-HU" dirty="0" err="1"/>
              <a:t>vanb</a:t>
            </a:r>
            <a:r>
              <a:rPr lang="hu-HU" altLang="hu-HU" b="1" dirty="0"/>
              <a:t>:Logikai</a:t>
            </a:r>
          </a:p>
        </p:txBody>
      </p:sp>
      <p:pic>
        <p:nvPicPr>
          <p:cNvPr id="24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29" y="4226635"/>
            <a:ext cx="2815954" cy="2010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5" name="Lekerekített téglalap feliratnak 24"/>
          <p:cNvSpPr/>
          <p:nvPr/>
        </p:nvSpPr>
        <p:spPr bwMode="auto">
          <a:xfrm>
            <a:off x="8472263" y="260648"/>
            <a:ext cx="2232249" cy="864096"/>
          </a:xfrm>
          <a:prstGeom prst="wedgeRoundRectCallout">
            <a:avLst>
              <a:gd name="adj1" fmla="val 15457"/>
              <a:gd name="adj2" fmla="val 133946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Lokális változók deklarálása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itchFamily="8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990B4A-47E0-4C92-B567-FB71447BA21B}" type="slidenum">
              <a:rPr lang="hu-HU" smtClean="0"/>
              <a:pPr>
                <a:defRPr/>
              </a:pPr>
              <a:t>36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C0D4F2-507C-4BB4-AC01-756A2CFF00D0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38916" name="Tartalom helye 12"/>
          <p:cNvSpPr>
            <a:spLocks/>
          </p:cNvSpPr>
          <p:nvPr/>
        </p:nvSpPr>
        <p:spPr bwMode="auto">
          <a:xfrm>
            <a:off x="3938588" y="1412880"/>
            <a:ext cx="6621462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7" indent="-254006">
              <a:buNone/>
            </a:pPr>
            <a:r>
              <a:rPr lang="hu-HU" altLang="hu-HU" sz="3200" b="1" dirty="0"/>
              <a:t>Kód: </a:t>
            </a:r>
          </a:p>
          <a:p>
            <a:pPr marL="742969" lvl="1" indent="-285757">
              <a:lnSpc>
                <a:spcPct val="80000"/>
              </a:lnSpc>
              <a:spcBef>
                <a:spcPct val="0"/>
              </a:spcBef>
              <a:buNone/>
            </a:pPr>
            <a:r>
              <a:rPr lang="hu-HU" altLang="hu-HU" sz="2400" b="1" i="1" dirty="0"/>
              <a:t>	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kétirányú		sokirányú</a:t>
            </a:r>
            <a:b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	    elágazás	  </a:t>
            </a:r>
            <a:r>
              <a:rPr lang="hu-HU" alt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(általános)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4079878" y="2949575"/>
            <a:ext cx="2232025" cy="208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6707" lvl="1" eaLnBrk="1" hangingPunct="1">
              <a:lnSpc>
                <a:spcPct val="90000"/>
              </a:lnSpc>
              <a:spcBef>
                <a:spcPct val="5000"/>
              </a:spcBef>
              <a:buClr>
                <a:schemeClr val="folHlink"/>
              </a:buClr>
              <a:buNone/>
              <a:defRPr/>
            </a:pP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 (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Felt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Ut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Ut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hu-HU">
              <a:latin typeface="Courier New" pitchFamily="49" charset="0"/>
            </a:endParaRP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7104063" y="2949575"/>
            <a:ext cx="3168650" cy="308392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295" lvl="1" eaLnBrk="1" hangingPunct="1">
              <a:lnSpc>
                <a:spcPct val="90000"/>
              </a:lnSpc>
              <a:spcBef>
                <a:spcPct val="5000"/>
              </a:spcBef>
              <a:buClr>
                <a:schemeClr val="folHlink"/>
              </a:buClr>
              <a:buNone/>
              <a:defRPr/>
            </a:pP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 (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Felt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Ut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 (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…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 </a:t>
            </a:r>
            <a:r>
              <a:rPr lang="hu-HU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…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b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 (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Felt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 </a:t>
            </a:r>
            <a:r>
              <a:rPr lang="hu-HU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Ut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</a:t>
            </a:r>
            <a:r>
              <a:rPr lang="hu-HU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Ut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hu-HU">
              <a:latin typeface="Courier New" pitchFamily="49" charset="0"/>
            </a:endParaRP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4376739" y="4005266"/>
            <a:ext cx="1790700" cy="936625"/>
          </a:xfrm>
          <a:prstGeom prst="rect">
            <a:avLst/>
          </a:prstGeom>
          <a:solidFill>
            <a:schemeClr val="bg1">
              <a:alpha val="60001"/>
            </a:scheme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elhagyható</a:t>
            </a: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7464425" y="5253043"/>
            <a:ext cx="2592388" cy="719137"/>
          </a:xfrm>
          <a:prstGeom prst="rect">
            <a:avLst/>
          </a:prstGeom>
          <a:solidFill>
            <a:schemeClr val="bg1">
              <a:alpha val="60001"/>
            </a:scheme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elhagyható</a:t>
            </a:r>
          </a:p>
        </p:txBody>
      </p:sp>
      <p:sp>
        <p:nvSpPr>
          <p:cNvPr id="67604" name="AutoShape 20"/>
          <p:cNvSpPr>
            <a:spLocks noChangeArrowheads="1"/>
          </p:cNvSpPr>
          <p:nvPr/>
        </p:nvSpPr>
        <p:spPr bwMode="auto">
          <a:xfrm>
            <a:off x="4943476" y="5602288"/>
            <a:ext cx="1728788" cy="576262"/>
          </a:xfrm>
          <a:prstGeom prst="wedgeRectCallout">
            <a:avLst>
              <a:gd name="adj1" fmla="val -49815"/>
              <a:gd name="adj2" fmla="val -148069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endParaRPr lang="hu-HU" sz="1200" dirty="0"/>
          </a:p>
        </p:txBody>
      </p:sp>
      <p:sp>
        <p:nvSpPr>
          <p:cNvPr id="67605" name="AutoShape 21">
            <a:hlinkClick r:id="" action="ppaction://customshow?id=0&amp;return=true"/>
          </p:cNvPr>
          <p:cNvSpPr>
            <a:spLocks noChangeArrowheads="1"/>
          </p:cNvSpPr>
          <p:nvPr/>
        </p:nvSpPr>
        <p:spPr bwMode="auto">
          <a:xfrm>
            <a:off x="4943476" y="5602288"/>
            <a:ext cx="1728788" cy="576262"/>
          </a:xfrm>
          <a:prstGeom prst="wedgeRectCallout">
            <a:avLst>
              <a:gd name="adj1" fmla="val 74977"/>
              <a:gd name="adj2" fmla="val -76995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1300" dirty="0"/>
              <a:t>Kódolási stílus-változatok</a:t>
            </a:r>
            <a:br>
              <a:rPr lang="hu-HU" sz="1300" dirty="0"/>
            </a:br>
            <a:r>
              <a:rPr lang="hu-HU" sz="1300" dirty="0"/>
              <a:t>(ANSI/K&amp;R)</a:t>
            </a:r>
          </a:p>
        </p:txBody>
      </p:sp>
      <p:sp>
        <p:nvSpPr>
          <p:cNvPr id="38923" name="Rectangle 24"/>
          <p:cNvSpPr>
            <a:spLocks noChangeArrowheads="1"/>
          </p:cNvSpPr>
          <p:nvPr/>
        </p:nvSpPr>
        <p:spPr bwMode="auto">
          <a:xfrm>
            <a:off x="3976688" y="85726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3600" b="1">
                <a:solidFill>
                  <a:srgbClr val="663300"/>
                </a:solidFill>
              </a:rPr>
              <a:t>Kódolás</a:t>
            </a:r>
            <a:br>
              <a:rPr lang="hu-HU" altLang="hu-HU" sz="3600" b="1">
                <a:solidFill>
                  <a:srgbClr val="663300"/>
                </a:solidFill>
              </a:rPr>
            </a:br>
            <a:r>
              <a:rPr lang="hu-HU" altLang="hu-HU" sz="2800" b="1">
                <a:solidFill>
                  <a:srgbClr val="663300"/>
                </a:solidFill>
              </a:rPr>
              <a:t>(C++)</a:t>
            </a:r>
          </a:p>
        </p:txBody>
      </p:sp>
      <p:pic>
        <p:nvPicPr>
          <p:cNvPr id="389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4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 tmFilter="0, 0; .2, .5; .8, .5; 1, 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750" autoRev="1" fill="hold"/>
                                        <p:tgtEl>
                                          <p:spTgt spid="676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4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676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1" grpId="0" animBg="1"/>
      <p:bldP spid="67601" grpId="1" animBg="1"/>
      <p:bldP spid="67602" grpId="0" animBg="1"/>
      <p:bldP spid="6760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D6B760-2BAA-4833-BFAF-500CF10AB414}" type="slidenum">
              <a:rPr lang="hu-HU" smtClean="0"/>
              <a:pPr>
                <a:defRPr/>
              </a:pPr>
              <a:t>37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0FAFCE-C0B1-4CAB-862C-D0884D3C42BD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39940" name="Tartalom helye 12"/>
          <p:cNvSpPr>
            <a:spLocks/>
          </p:cNvSpPr>
          <p:nvPr/>
        </p:nvSpPr>
        <p:spPr bwMode="auto">
          <a:xfrm>
            <a:off x="3938588" y="1412880"/>
            <a:ext cx="6621462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7" indent="-254006">
              <a:buNone/>
            </a:pPr>
            <a:r>
              <a:rPr lang="hu-HU" altLang="hu-HU" sz="3200" b="1" dirty="0"/>
              <a:t>Kód: </a:t>
            </a:r>
          </a:p>
          <a:p>
            <a:pPr marL="742969" lvl="1" indent="-285757">
              <a:lnSpc>
                <a:spcPct val="80000"/>
              </a:lnSpc>
              <a:spcBef>
                <a:spcPct val="0"/>
              </a:spcBef>
              <a:buNone/>
            </a:pPr>
            <a:r>
              <a:rPr lang="hu-HU" altLang="hu-HU" sz="2400" b="1" i="1" dirty="0"/>
              <a:t>	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kétirányú		sokirányú</a:t>
            </a:r>
            <a:b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	    elágazás 	  </a:t>
            </a:r>
            <a:r>
              <a:rPr lang="hu-HU" alt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(speciális)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4079878" y="2949575"/>
            <a:ext cx="2232025" cy="158812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6707" lvl="1" eaLnBrk="1" hangingPunct="1">
              <a:lnSpc>
                <a:spcPct val="90000"/>
              </a:lnSpc>
              <a:spcBef>
                <a:spcPct val="5000"/>
              </a:spcBef>
              <a:buClr>
                <a:schemeClr val="folHlink"/>
              </a:buClr>
              <a:buNone/>
              <a:defRPr/>
            </a:pP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 (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Felt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Ut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</a:t>
            </a:r>
            <a:r>
              <a:rPr lang="hu-HU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Ut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hu-HU">
              <a:latin typeface="Courier New" pitchFamily="49" charset="0"/>
            </a:endParaRPr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4376739" y="3760793"/>
            <a:ext cx="1790700" cy="719137"/>
          </a:xfrm>
          <a:prstGeom prst="rect">
            <a:avLst/>
          </a:prstGeom>
          <a:solidFill>
            <a:schemeClr val="bg1">
              <a:alpha val="60001"/>
            </a:scheme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elhagyható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6656392" y="2949575"/>
            <a:ext cx="3887787" cy="185127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switch (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kif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case 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érték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break;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case …    </a:t>
            </a:r>
            <a:r>
              <a:rPr lang="hu-HU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… </a:t>
            </a:r>
            <a:r>
              <a:rPr lang="hu-HU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break;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case 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érték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break;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default   </a:t>
            </a:r>
            <a:r>
              <a:rPr lang="hu-HU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endParaRPr lang="hu-HU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hu-HU" b="1">
              <a:latin typeface="Courier New" pitchFamily="49" charset="0"/>
            </a:endParaRP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6991354" y="4270375"/>
            <a:ext cx="3313113" cy="28733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elhagyható</a:t>
            </a:r>
          </a:p>
        </p:txBody>
      </p:sp>
      <p:sp>
        <p:nvSpPr>
          <p:cNvPr id="148490" name="AutoShape 10">
            <a:hlinkClick r:id="" action="ppaction://customshow?id=0&amp;return=true"/>
          </p:cNvPr>
          <p:cNvSpPr>
            <a:spLocks noChangeArrowheads="1"/>
          </p:cNvSpPr>
          <p:nvPr/>
        </p:nvSpPr>
        <p:spPr bwMode="auto">
          <a:xfrm>
            <a:off x="5808668" y="5084763"/>
            <a:ext cx="1728786" cy="576262"/>
          </a:xfrm>
          <a:prstGeom prst="wedgeRectCallout">
            <a:avLst>
              <a:gd name="adj1" fmla="val -20250"/>
              <a:gd name="adj2" fmla="val -157991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1200"/>
              <a:t>Kódolási stílus-változatok</a:t>
            </a:r>
            <a:br>
              <a:rPr lang="hu-HU" sz="1200"/>
            </a:br>
            <a:r>
              <a:rPr lang="hu-HU" sz="1200"/>
              <a:t>(K&amp;R/ANSI)</a:t>
            </a:r>
          </a:p>
        </p:txBody>
      </p:sp>
      <p:sp>
        <p:nvSpPr>
          <p:cNvPr id="148491" name="AutoShape 11">
            <a:hlinkClick r:id="" action="ppaction://customshow?id=0&amp;return=true"/>
          </p:cNvPr>
          <p:cNvSpPr>
            <a:spLocks noChangeArrowheads="1"/>
          </p:cNvSpPr>
          <p:nvPr/>
        </p:nvSpPr>
        <p:spPr bwMode="auto">
          <a:xfrm>
            <a:off x="5808668" y="5084763"/>
            <a:ext cx="1728786" cy="576262"/>
          </a:xfrm>
          <a:prstGeom prst="wedgeRectCallout">
            <a:avLst>
              <a:gd name="adj1" fmla="val -412"/>
              <a:gd name="adj2" fmla="val -118319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1200"/>
              <a:t>Kódolási stílus-változatok</a:t>
            </a:r>
            <a:br>
              <a:rPr lang="hu-HU" sz="1200"/>
            </a:br>
            <a:r>
              <a:rPr lang="hu-HU" sz="1200"/>
              <a:t>(K&amp;R/ANSI)</a:t>
            </a:r>
          </a:p>
        </p:txBody>
      </p:sp>
      <p:sp>
        <p:nvSpPr>
          <p:cNvPr id="39947" name="Rectangle 12"/>
          <p:cNvSpPr>
            <a:spLocks noChangeArrowheads="1"/>
          </p:cNvSpPr>
          <p:nvPr/>
        </p:nvSpPr>
        <p:spPr bwMode="auto">
          <a:xfrm>
            <a:off x="3963988" y="85726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3600" b="1">
                <a:solidFill>
                  <a:srgbClr val="663300"/>
                </a:solidFill>
              </a:rPr>
              <a:t>Kódolás</a:t>
            </a:r>
            <a:r>
              <a:rPr lang="hu-HU" altLang="hu-HU" sz="2800" b="1">
                <a:solidFill>
                  <a:srgbClr val="663300"/>
                </a:solidFill>
              </a:rPr>
              <a:t/>
            </a:r>
            <a:br>
              <a:rPr lang="hu-HU" altLang="hu-HU" sz="2800" b="1">
                <a:solidFill>
                  <a:srgbClr val="663300"/>
                </a:solidFill>
              </a:rPr>
            </a:br>
            <a:r>
              <a:rPr lang="hu-HU" altLang="hu-HU" sz="2800" b="1">
                <a:solidFill>
                  <a:srgbClr val="663300"/>
                </a:solidFill>
              </a:rPr>
              <a:t>(C++)</a:t>
            </a:r>
          </a:p>
        </p:txBody>
      </p:sp>
      <p:pic>
        <p:nvPicPr>
          <p:cNvPr id="399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 tmFilter="0, 0; .2, .5; .8, .5; 1, 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750" autoRev="1" fill="hold"/>
                                        <p:tgtEl>
                                          <p:spTgt spid="1484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4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484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6" grpId="0" animBg="1"/>
      <p:bldP spid="148486" grpId="1" animBg="1"/>
      <p:bldP spid="148489" grpId="0" animBg="1"/>
      <p:bldP spid="148489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1982BA-0A8A-429F-8180-A378EA0D7E9E}" type="slidenum">
              <a:rPr lang="hu-HU" smtClean="0"/>
              <a:pPr>
                <a:defRPr/>
              </a:pPr>
              <a:t>38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296683C-E1DF-4EF6-8CCB-CD28F1A9ADB6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2908" indent="-342908">
              <a:tabLst>
                <a:tab pos="3406861" algn="l"/>
              </a:tabLst>
            </a:pPr>
            <a:r>
              <a:rPr lang="hu-HU" altLang="hu-HU" smtClean="0">
                <a:latin typeface="Garamond" pitchFamily="18" charset="0"/>
              </a:rPr>
              <a:t>„Stílusbeállítás” Code::Blocks-ban</a:t>
            </a:r>
            <a:br>
              <a:rPr lang="hu-HU" altLang="hu-HU" smtClean="0">
                <a:latin typeface="Garamond" pitchFamily="18" charset="0"/>
              </a:rPr>
            </a:br>
            <a:r>
              <a:rPr lang="hu-HU" altLang="hu-HU" smtClean="0">
                <a:latin typeface="Garamond" pitchFamily="18" charset="0"/>
              </a:rPr>
              <a:t>(Settings/Editor…)</a:t>
            </a:r>
          </a:p>
        </p:txBody>
      </p:sp>
      <p:pic>
        <p:nvPicPr>
          <p:cNvPr id="40965" name="Picture 4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4" y="2517775"/>
            <a:ext cx="4105275" cy="357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3" name="Picture 5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25" y="2876553"/>
            <a:ext cx="2889250" cy="29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3971925" y="85726"/>
            <a:ext cx="5181600" cy="1111250"/>
          </a:xfrm>
          <a:noFill/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Kódolás</a:t>
            </a:r>
            <a:r>
              <a:rPr lang="hu-HU" altLang="hu-HU" sz="2800">
                <a:latin typeface="Garamond" pitchFamily="18" charset="0"/>
              </a:rPr>
              <a:t/>
            </a:r>
            <a:br>
              <a:rPr lang="hu-HU" altLang="hu-HU" sz="2800">
                <a:latin typeface="Garamond" pitchFamily="18" charset="0"/>
              </a:rPr>
            </a:br>
            <a:r>
              <a:rPr lang="hu-HU" altLang="hu-HU" sz="2800">
                <a:latin typeface="Garamond" pitchFamily="18" charset="0"/>
              </a:rPr>
              <a:t>(C++)</a:t>
            </a:r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4440241" y="4892676"/>
            <a:ext cx="936625" cy="10096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hu-HU" altLang="hu-HU">
              <a:solidFill>
                <a:srgbClr val="FF0000"/>
              </a:solidFill>
            </a:endParaRPr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5591176" y="3189291"/>
            <a:ext cx="433388" cy="288926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hu-HU" altLang="hu-HU">
              <a:solidFill>
                <a:srgbClr val="FF0000"/>
              </a:solidFill>
            </a:endParaRPr>
          </a:p>
        </p:txBody>
      </p:sp>
      <p:sp>
        <p:nvSpPr>
          <p:cNvPr id="150538" name="Oval 10"/>
          <p:cNvSpPr>
            <a:spLocks noChangeArrowheads="1"/>
          </p:cNvSpPr>
          <p:nvPr/>
        </p:nvSpPr>
        <p:spPr bwMode="auto">
          <a:xfrm>
            <a:off x="7581900" y="3322642"/>
            <a:ext cx="433388" cy="288926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hu-HU" altLang="hu-HU">
              <a:solidFill>
                <a:srgbClr val="FF0000"/>
              </a:solidFill>
            </a:endParaRPr>
          </a:p>
        </p:txBody>
      </p:sp>
      <p:pic>
        <p:nvPicPr>
          <p:cNvPr id="4097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31006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6" grpId="0" animBg="1"/>
      <p:bldP spid="150537" grpId="0" animBg="1"/>
      <p:bldP spid="1505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BD2A82-AB4C-4F94-B583-6093CC069517}" type="slidenum">
              <a:rPr lang="hu-HU" smtClean="0"/>
              <a:pPr>
                <a:defRPr/>
              </a:pPr>
              <a:t>39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1C3220-3C5D-4E36-8E40-B66D175D166E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2908" indent="-342908">
              <a:tabLst>
                <a:tab pos="3406861" algn="l"/>
              </a:tabLst>
            </a:pPr>
            <a:r>
              <a:rPr lang="hu-HU" altLang="hu-HU" smtClean="0">
                <a:latin typeface="Garamond" pitchFamily="18" charset="0"/>
              </a:rPr>
              <a:t>„Stílusbeállítás érvényesítése” Code::Blocks-ban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3971925" y="85726"/>
            <a:ext cx="5181600" cy="1111250"/>
          </a:xfrm>
          <a:noFill/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Kódolás</a:t>
            </a:r>
            <a:r>
              <a:rPr lang="hu-HU" altLang="hu-HU" sz="2800">
                <a:latin typeface="Garamond" pitchFamily="18" charset="0"/>
              </a:rPr>
              <a:t/>
            </a:r>
            <a:br>
              <a:rPr lang="hu-HU" altLang="hu-HU" sz="2800">
                <a:latin typeface="Garamond" pitchFamily="18" charset="0"/>
              </a:rPr>
            </a:br>
            <a:r>
              <a:rPr lang="hu-HU" altLang="hu-HU" sz="2800">
                <a:latin typeface="Garamond" pitchFamily="18" charset="0"/>
              </a:rPr>
              <a:t>(C++)</a:t>
            </a:r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6" y="2736850"/>
            <a:ext cx="5886450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8941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A8B014-A28D-4C2F-B0EC-C26631680766}" type="slidenum">
              <a:rPr lang="hu-HU" smtClean="0"/>
              <a:pPr>
                <a:defRPr/>
              </a:pPr>
              <a:t>4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C9E7E9A-8E2E-4F4F-B69B-FD0842297FAE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Adatokkal kapcsolatos fogalmak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hu-HU" altLang="hu-HU" sz="2800" b="1" dirty="0">
                <a:latin typeface="Garamond" pitchFamily="18" charset="0"/>
              </a:rPr>
              <a:t>Értékadás</a:t>
            </a:r>
            <a:r>
              <a:rPr lang="hu-HU" altLang="hu-HU" sz="2800" dirty="0">
                <a:latin typeface="Garamond" pitchFamily="18" charset="0"/>
              </a:rPr>
              <a:t/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az 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utasítás</a:t>
            </a:r>
            <a:r>
              <a:rPr lang="hu-HU" altLang="hu-HU" sz="2800" dirty="0">
                <a:latin typeface="Garamond" pitchFamily="18" charset="0"/>
              </a:rPr>
              <a:t>, amely révén a pillanatnyi </a:t>
            </a:r>
            <a:r>
              <a:rPr lang="hu-HU" altLang="hu-HU" sz="2800" dirty="0" err="1">
                <a:latin typeface="Garamond" pitchFamily="18" charset="0"/>
              </a:rPr>
              <a:t>álla-potból</a:t>
            </a:r>
            <a:r>
              <a:rPr lang="hu-HU" altLang="hu-HU" sz="2800" dirty="0">
                <a:latin typeface="Garamond" pitchFamily="18" charset="0"/>
              </a:rPr>
              <a:t> egy új (a meghatározottba) kerül át a változó. (Nyilvánvaló, hogy konstans adatra nem vonatkozhat értékadás, az egy, kezdő-értéket meghatározón kívül.)</a:t>
            </a:r>
            <a:endParaRPr lang="hu-HU" altLang="hu-HU" sz="2800" u="sng" dirty="0">
              <a:latin typeface="Garamond" pitchFamily="18" charset="0"/>
            </a:endParaRPr>
          </a:p>
          <a:p>
            <a:pPr>
              <a:lnSpc>
                <a:spcPct val="95000"/>
              </a:lnSpc>
            </a:pPr>
            <a:r>
              <a:rPr lang="hu-HU" altLang="hu-HU" sz="2800" b="1" dirty="0">
                <a:latin typeface="Garamond" pitchFamily="18" charset="0"/>
              </a:rPr>
              <a:t>Típus</a:t>
            </a:r>
            <a:r>
              <a:rPr lang="hu-HU" altLang="hu-HU" sz="2800" dirty="0">
                <a:latin typeface="Garamond" pitchFamily="18" charset="0"/>
              </a:rPr>
              <a:t/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olyan „megállapodás” (absztrakt kategória), amely adatok egy lehetséges körét jelöli ki az által, hogy rögzíti azok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állapothalmaz</a:t>
            </a:r>
            <a:r>
              <a:rPr lang="hu-HU" altLang="hu-HU" sz="2800" dirty="0">
                <a:latin typeface="Garamond" pitchFamily="18" charset="0"/>
              </a:rPr>
              <a:t>át és az elvégezhető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művelet</a:t>
            </a:r>
            <a:r>
              <a:rPr lang="hu-HU" altLang="hu-HU" sz="2800" dirty="0">
                <a:latin typeface="Garamond" pitchFamily="18" charset="0"/>
              </a:rPr>
              <a:t>ek készletét.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8941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51EAAA-2CAF-4BC9-B4E7-8EA51115E78C}" type="slidenum">
              <a:rPr lang="hu-HU" smtClean="0"/>
              <a:pPr>
                <a:defRPr/>
              </a:pPr>
              <a:t>40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B73C554-8D0D-4E3B-B101-1B293DB425E1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43012" name="Tartalom helye 12"/>
          <p:cNvSpPr>
            <a:spLocks/>
          </p:cNvSpPr>
          <p:nvPr/>
        </p:nvSpPr>
        <p:spPr bwMode="auto">
          <a:xfrm>
            <a:off x="3938588" y="1401993"/>
            <a:ext cx="6621462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7" indent="-254006">
              <a:buNone/>
            </a:pPr>
            <a:r>
              <a:rPr lang="hu-HU" altLang="hu-HU" sz="3200" b="1" dirty="0"/>
              <a:t>Kód</a:t>
            </a:r>
            <a:r>
              <a:rPr lang="hu-HU" altLang="hu-HU" sz="3200" b="1" baseline="-25000" dirty="0"/>
              <a:t>1</a:t>
            </a:r>
            <a:r>
              <a:rPr lang="hu-HU" altLang="hu-HU" sz="3200" b="1" dirty="0"/>
              <a:t>: </a:t>
            </a:r>
            <a:endParaRPr lang="hu-HU" altLang="hu-HU" sz="3200" i="1" dirty="0"/>
          </a:p>
        </p:txBody>
      </p:sp>
      <p:pic>
        <p:nvPicPr>
          <p:cNvPr id="43025" name="Picture 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79"/>
          <a:stretch/>
        </p:blipFill>
        <p:spPr bwMode="auto">
          <a:xfrm>
            <a:off x="1632865" y="4155082"/>
            <a:ext cx="2199071" cy="746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8" name="Téglalap 17"/>
          <p:cNvSpPr/>
          <p:nvPr/>
        </p:nvSpPr>
        <p:spPr>
          <a:xfrm>
            <a:off x="4007768" y="1938604"/>
            <a:ext cx="6480041" cy="3492000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200"/>
              </a:lnSpc>
              <a:spcBef>
                <a:spcPts val="601"/>
              </a:spcBef>
              <a:buNone/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név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Szabó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Emerencia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Neptunkód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S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drótposta-cím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sze@elte.hu</a:t>
            </a: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Feladat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Vércsoport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meghatározás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I.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- A,B,O</a:t>
            </a:r>
          </a:p>
          <a:p>
            <a:pPr>
              <a:lnSpc>
                <a:spcPts val="900"/>
              </a:lnSpc>
              <a:buNone/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#include &lt;</a:t>
            </a:r>
            <a:r>
              <a:rPr lang="en-GB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lnSpc>
                <a:spcPts val="900"/>
              </a:lnSpc>
              <a:buNone/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string v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Vercsoport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meghatarozasa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do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Kerem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vercsoportot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meghatarozo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egyik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gent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b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/0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):"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'b'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'0'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//az előfeltétel szerint csak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a,b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vagy 0 lehet</a:t>
            </a: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do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Kerem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vercsoportot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meghatarozo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masik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gent 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b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/0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):"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'b'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'0'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//az előfeltétel szerint csak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a,b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vagy 0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423822" y="3995971"/>
            <a:ext cx="8042274" cy="1984375"/>
            <a:chOff x="536" y="2476"/>
            <a:chExt cx="5066" cy="1250"/>
          </a:xfrm>
        </p:grpSpPr>
        <p:sp>
          <p:nvSpPr>
            <p:cNvPr id="43021" name="Rectangle 6"/>
            <p:cNvSpPr>
              <a:spLocks noChangeArrowheads="1"/>
            </p:cNvSpPr>
            <p:nvPr/>
          </p:nvSpPr>
          <p:spPr bwMode="auto">
            <a:xfrm>
              <a:off x="1746" y="2476"/>
              <a:ext cx="3810" cy="351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 altLang="hu-HU"/>
            </a:p>
          </p:txBody>
        </p:sp>
        <p:sp>
          <p:nvSpPr>
            <p:cNvPr id="43022" name="Rectangle 7"/>
            <p:cNvSpPr>
              <a:spLocks noChangeArrowheads="1"/>
            </p:cNvSpPr>
            <p:nvPr/>
          </p:nvSpPr>
          <p:spPr bwMode="auto">
            <a:xfrm>
              <a:off x="1746" y="2840"/>
              <a:ext cx="3810" cy="343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 altLang="hu-HU"/>
            </a:p>
          </p:txBody>
        </p:sp>
        <p:sp>
          <p:nvSpPr>
            <p:cNvPr id="43023" name="Rectangle 8"/>
            <p:cNvSpPr>
              <a:spLocks noChangeArrowheads="1"/>
            </p:cNvSpPr>
            <p:nvPr/>
          </p:nvSpPr>
          <p:spPr bwMode="auto">
            <a:xfrm>
              <a:off x="536" y="2931"/>
              <a:ext cx="816" cy="136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 altLang="hu-HU"/>
            </a:p>
          </p:txBody>
        </p:sp>
        <p:sp>
          <p:nvSpPr>
            <p:cNvPr id="146441" name="AutoShape 9">
              <a:hlinkClick r:id="" action="ppaction://customshow?id=0&amp;return=true"/>
            </p:cNvPr>
            <p:cNvSpPr>
              <a:spLocks noChangeArrowheads="1"/>
            </p:cNvSpPr>
            <p:nvPr/>
          </p:nvSpPr>
          <p:spPr bwMode="auto">
            <a:xfrm>
              <a:off x="4513" y="3363"/>
              <a:ext cx="1089" cy="363"/>
            </a:xfrm>
            <a:prstGeom prst="wedgeRectCallout">
              <a:avLst>
                <a:gd name="adj1" fmla="val -412"/>
                <a:gd name="adj2" fmla="val -118319"/>
              </a:avLst>
            </a:prstGeom>
            <a:solidFill>
              <a:schemeClr val="accent1"/>
            </a:solidFill>
            <a:ln w="127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hu-HU" sz="1401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Ciklus</a:t>
              </a:r>
              <a:r>
                <a:rPr lang="hu-HU" sz="140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(!), amelyből a kilépés az Ef. teljesülésekor.</a:t>
              </a:r>
              <a:endParaRPr lang="hu-HU" sz="140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146443" name="AutoShape 11"/>
          <p:cNvSpPr>
            <a:spLocks noChangeArrowheads="1"/>
          </p:cNvSpPr>
          <p:nvPr/>
        </p:nvSpPr>
        <p:spPr bwMode="auto">
          <a:xfrm>
            <a:off x="4151787" y="5262478"/>
            <a:ext cx="2376487" cy="1079500"/>
          </a:xfrm>
          <a:prstGeom prst="irregularSeal1">
            <a:avLst/>
          </a:prstGeom>
          <a:solidFill>
            <a:schemeClr val="accent1"/>
          </a:solidFill>
          <a:ln w="12700" cap="rnd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hu-HU" altLang="hu-HU" sz="1401"/>
              <a:t>L. még </a:t>
            </a:r>
            <a:r>
              <a:rPr lang="hu-HU" altLang="hu-HU" sz="1401">
                <a:hlinkClick r:id="" action="ppaction://customshow?id=1&amp;return=true"/>
              </a:rPr>
              <a:t>korábban</a:t>
            </a:r>
            <a:r>
              <a:rPr lang="hu-HU" altLang="hu-HU" sz="1401"/>
              <a:t> is!</a:t>
            </a:r>
          </a:p>
        </p:txBody>
      </p:sp>
      <p:sp>
        <p:nvSpPr>
          <p:cNvPr id="43017" name="Rectangle 12"/>
          <p:cNvSpPr>
            <a:spLocks noChangeArrowheads="1"/>
          </p:cNvSpPr>
          <p:nvPr/>
        </p:nvSpPr>
        <p:spPr bwMode="auto">
          <a:xfrm>
            <a:off x="3938588" y="85726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3600" b="1">
                <a:solidFill>
                  <a:srgbClr val="663300"/>
                </a:solidFill>
              </a:rPr>
              <a:t>Kódolás</a:t>
            </a:r>
            <a:r>
              <a:rPr lang="hu-HU" altLang="hu-HU" sz="2800" b="1">
                <a:solidFill>
                  <a:srgbClr val="663300"/>
                </a:solidFill>
              </a:rPr>
              <a:t/>
            </a:r>
            <a:br>
              <a:rPr lang="hu-HU" altLang="hu-HU" sz="2800" b="1">
                <a:solidFill>
                  <a:srgbClr val="663300"/>
                </a:solidFill>
              </a:rPr>
            </a:br>
            <a:r>
              <a:rPr lang="hu-HU" altLang="hu-HU" sz="2800" b="1">
                <a:solidFill>
                  <a:srgbClr val="663300"/>
                </a:solidFill>
              </a:rPr>
              <a:t>(C++)</a:t>
            </a:r>
          </a:p>
        </p:txBody>
      </p:sp>
      <p:pic>
        <p:nvPicPr>
          <p:cNvPr id="4301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8941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  <p:grpSp>
        <p:nvGrpSpPr>
          <p:cNvPr id="4" name="Csoportba foglalás 3"/>
          <p:cNvGrpSpPr/>
          <p:nvPr/>
        </p:nvGrpSpPr>
        <p:grpSpPr>
          <a:xfrm>
            <a:off x="2371867" y="3579881"/>
            <a:ext cx="2633622" cy="1117618"/>
            <a:chOff x="847867" y="3579880"/>
            <a:chExt cx="2633622" cy="1117618"/>
          </a:xfrm>
        </p:grpSpPr>
        <p:sp>
          <p:nvSpPr>
            <p:cNvPr id="3" name="Téglalap 2"/>
            <p:cNvSpPr/>
            <p:nvPr/>
          </p:nvSpPr>
          <p:spPr bwMode="auto">
            <a:xfrm>
              <a:off x="847867" y="4344322"/>
              <a:ext cx="431818" cy="353176"/>
            </a:xfrm>
            <a:prstGeom prst="rect">
              <a:avLst/>
            </a:prstGeom>
            <a:noFill/>
            <a:ln w="12700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1" rIns="91440" bIns="45721" numCol="1" rtlCol="0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9" name="Téglalap 18"/>
            <p:cNvSpPr/>
            <p:nvPr/>
          </p:nvSpPr>
          <p:spPr bwMode="auto">
            <a:xfrm>
              <a:off x="2833647" y="3579880"/>
              <a:ext cx="647842" cy="252000"/>
            </a:xfrm>
            <a:prstGeom prst="rect">
              <a:avLst/>
            </a:prstGeom>
            <a:noFill/>
            <a:ln w="12700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1" rIns="91440" bIns="45721" numCol="1" rtlCol="0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644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6EF0A1-26BD-4652-951D-3C315A40E97A}" type="slidenum">
              <a:rPr lang="hu-HU" smtClean="0"/>
              <a:pPr>
                <a:defRPr/>
              </a:pPr>
              <a:t>41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3F631A-5B7F-4828-B355-8EC167CFD992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44036" name="Cím 1"/>
          <p:cNvSpPr>
            <a:spLocks/>
          </p:cNvSpPr>
          <p:nvPr/>
        </p:nvSpPr>
        <p:spPr bwMode="auto">
          <a:xfrm>
            <a:off x="3959225" y="85726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3600" b="1">
                <a:solidFill>
                  <a:srgbClr val="663300"/>
                </a:solidFill>
              </a:rPr>
              <a:t>Kódolás</a:t>
            </a:r>
            <a:br>
              <a:rPr lang="hu-HU" altLang="hu-HU" sz="3600" b="1">
                <a:solidFill>
                  <a:srgbClr val="663300"/>
                </a:solidFill>
              </a:rPr>
            </a:br>
            <a:r>
              <a:rPr lang="hu-HU" altLang="hu-HU" sz="3200" b="1">
                <a:solidFill>
                  <a:srgbClr val="663300"/>
                </a:solidFill>
              </a:rPr>
              <a:t> </a:t>
            </a:r>
            <a:r>
              <a:rPr lang="hu-HU" altLang="hu-HU" sz="2800" b="1">
                <a:solidFill>
                  <a:srgbClr val="663300"/>
                </a:solidFill>
              </a:rPr>
              <a:t>(C++)</a:t>
            </a:r>
          </a:p>
        </p:txBody>
      </p:sp>
      <p:sp>
        <p:nvSpPr>
          <p:cNvPr id="44037" name="Tartalom helye 12"/>
          <p:cNvSpPr>
            <a:spLocks/>
          </p:cNvSpPr>
          <p:nvPr/>
        </p:nvSpPr>
        <p:spPr bwMode="auto">
          <a:xfrm>
            <a:off x="3938588" y="1391107"/>
            <a:ext cx="6621462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7" indent="-254006">
              <a:buNone/>
            </a:pPr>
            <a:r>
              <a:rPr lang="hu-HU" altLang="hu-HU" sz="3200" b="1" dirty="0"/>
              <a:t>Kód</a:t>
            </a:r>
            <a:r>
              <a:rPr lang="hu-HU" altLang="hu-HU" sz="3200" b="1" baseline="-25000" dirty="0"/>
              <a:t>1</a:t>
            </a:r>
            <a:r>
              <a:rPr lang="hu-HU" altLang="hu-HU" sz="3200" b="1" dirty="0"/>
              <a:t>: </a:t>
            </a:r>
            <a:endParaRPr lang="hu-HU" altLang="hu-HU" sz="3200" i="1" dirty="0"/>
          </a:p>
        </p:txBody>
      </p:sp>
      <p:sp>
        <p:nvSpPr>
          <p:cNvPr id="13" name="Téglalap 12"/>
          <p:cNvSpPr/>
          <p:nvPr/>
        </p:nvSpPr>
        <p:spPr>
          <a:xfrm>
            <a:off x="4007768" y="1918801"/>
            <a:ext cx="6480041" cy="3492000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név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Szabó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Emerencia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//ETR-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azonosító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SZEKAAT.ELTE</a:t>
            </a: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drótposta-cím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sze@elte.hu</a:t>
            </a: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Feladat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Vércsoport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meghatározás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I.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- A,B,O</a:t>
            </a:r>
          </a:p>
          <a:p>
            <a:pPr>
              <a:lnSpc>
                <a:spcPts val="900"/>
              </a:lnSpc>
              <a:buNone/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#include &lt;</a:t>
            </a:r>
            <a:r>
              <a:rPr lang="en-GB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lnSpc>
                <a:spcPts val="900"/>
              </a:lnSpc>
              <a:buNone/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string v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Vercsoport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meghatarozasa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do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Kerem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vercsoportot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meghatarozo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egyik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gent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b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/0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):"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'b'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'0'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//az előfeltétel szerint csak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a,b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vagy 0 lehet</a:t>
            </a: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do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Kerem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vercsoportot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meghatarozo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masik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gent 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b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/0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):"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'b'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'0'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//az előfeltétel szerint csak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a,b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vagy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0 </a:t>
            </a:r>
            <a:endParaRPr lang="hu-HU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4090663" y="1999726"/>
            <a:ext cx="6480041" cy="3492000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200"/>
              </a:lnSpc>
              <a:spcBef>
                <a:spcPts val="601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(((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'a'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)&amp;&amp;(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'b'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))||((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'b'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)&amp;&amp;(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'a'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))){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az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és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b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domináns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gén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v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"A"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((((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'b'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)&amp;&amp;(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'a'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))||((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'a'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)&amp;&amp;(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'b'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)))){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az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és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b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domináns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gén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v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"B"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es-E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((((</a:t>
            </a:r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s-E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s-E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'b'</a:t>
            </a:r>
            <a:r>
              <a:rPr lang="es-E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)&amp;&amp;(</a:t>
            </a:r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s-E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s-E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'a'</a:t>
            </a:r>
            <a:r>
              <a:rPr lang="es-E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))||((</a:t>
            </a:r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s-E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s-E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'a'</a:t>
            </a:r>
            <a:r>
              <a:rPr lang="es-E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)&amp;&amp;(</a:t>
            </a:r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s-E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s-E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'b'</a:t>
            </a:r>
            <a:r>
              <a:rPr lang="es-E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)))){</a:t>
            </a:r>
            <a:endParaRPr lang="es-ES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v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"AB"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v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"0"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cout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a vercsoportja!"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</p:txBody>
      </p:sp>
      <p:pic>
        <p:nvPicPr>
          <p:cNvPr id="134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400536"/>
            <a:ext cx="2790825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51" name="AutoShape 7" descr="Zsákvászon"/>
          <p:cNvSpPr>
            <a:spLocks noChangeArrowheads="1"/>
          </p:cNvSpPr>
          <p:nvPr/>
        </p:nvSpPr>
        <p:spPr bwMode="auto">
          <a:xfrm>
            <a:off x="9409117" y="6092830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Kód </a:t>
            </a:r>
            <a:r>
              <a:rPr lang="hu-HU" sz="1200"/>
              <a:t/>
            </a:r>
            <a:br>
              <a:rPr lang="hu-HU" sz="1200"/>
            </a:br>
            <a: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jegyzet-</a:t>
            </a:r>
            <a:b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ként</a:t>
            </a:r>
          </a:p>
        </p:txBody>
      </p:sp>
      <p:pic>
        <p:nvPicPr>
          <p:cNvPr id="440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8941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415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4063B8-7A03-482D-965F-058B8354A602}" type="slidenum">
              <a:rPr lang="hu-HU" smtClean="0"/>
              <a:pPr>
                <a:defRPr/>
              </a:pPr>
              <a:t>42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C29164F-EB28-4AB3-A286-A5444CFB11A2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45060" name="Cím 1"/>
          <p:cNvSpPr>
            <a:spLocks/>
          </p:cNvSpPr>
          <p:nvPr/>
        </p:nvSpPr>
        <p:spPr bwMode="auto">
          <a:xfrm>
            <a:off x="3971925" y="85726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3600" b="1">
                <a:solidFill>
                  <a:srgbClr val="663300"/>
                </a:solidFill>
              </a:rPr>
              <a:t>Kódolás</a:t>
            </a:r>
            <a:br>
              <a:rPr lang="hu-HU" altLang="hu-HU" sz="3600" b="1">
                <a:solidFill>
                  <a:srgbClr val="663300"/>
                </a:solidFill>
              </a:rPr>
            </a:br>
            <a:r>
              <a:rPr lang="hu-HU" altLang="hu-HU" sz="3200" b="1">
                <a:solidFill>
                  <a:srgbClr val="663300"/>
                </a:solidFill>
              </a:rPr>
              <a:t> </a:t>
            </a:r>
            <a:r>
              <a:rPr lang="hu-HU" altLang="hu-HU" sz="2800" b="1">
                <a:solidFill>
                  <a:srgbClr val="663300"/>
                </a:solidFill>
              </a:rPr>
              <a:t>(C++)</a:t>
            </a:r>
          </a:p>
        </p:txBody>
      </p:sp>
      <p:sp>
        <p:nvSpPr>
          <p:cNvPr id="45061" name="Tartalom helye 12"/>
          <p:cNvSpPr>
            <a:spLocks/>
          </p:cNvSpPr>
          <p:nvPr/>
        </p:nvSpPr>
        <p:spPr bwMode="auto">
          <a:xfrm>
            <a:off x="3938588" y="1412880"/>
            <a:ext cx="6621462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7" indent="-254006">
              <a:buNone/>
            </a:pPr>
            <a:r>
              <a:rPr lang="hu-HU" altLang="hu-HU" sz="3200" b="1"/>
              <a:t>Kód</a:t>
            </a:r>
            <a:r>
              <a:rPr lang="hu-HU" altLang="hu-HU" sz="3200" b="1" baseline="-25000"/>
              <a:t>3</a:t>
            </a:r>
            <a:r>
              <a:rPr lang="hu-HU" altLang="hu-HU" sz="3200" b="1"/>
              <a:t>: </a:t>
            </a:r>
            <a:endParaRPr lang="hu-HU" altLang="hu-HU" sz="3200" i="1"/>
          </a:p>
        </p:txBody>
      </p:sp>
      <p:sp>
        <p:nvSpPr>
          <p:cNvPr id="14" name="Téglalap 13"/>
          <p:cNvSpPr/>
          <p:nvPr/>
        </p:nvSpPr>
        <p:spPr>
          <a:xfrm>
            <a:off x="4062199" y="1951988"/>
            <a:ext cx="6480041" cy="3492000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200"/>
              </a:lnSpc>
              <a:spcBef>
                <a:spcPts val="601"/>
              </a:spcBef>
              <a:buNone/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név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Szabó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Emerencia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Neptunkód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S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drótposta-cím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sze@elte.hu</a:t>
            </a: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Feladat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Vércsoport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meghatározás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.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- A,B,O</a:t>
            </a:r>
          </a:p>
          <a:p>
            <a:pPr>
              <a:lnSpc>
                <a:spcPts val="900"/>
              </a:lnSpc>
              <a:buNone/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#include &lt;</a:t>
            </a:r>
            <a:r>
              <a:rPr lang="en-GB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lnSpc>
                <a:spcPts val="900"/>
              </a:lnSpc>
              <a:buNone/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string v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vana,vanb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Vercsoport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meghatarozasa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do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Kerem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vercsoportot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meghatarozo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egyik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gent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b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/0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):"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'b'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'0'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//az előfeltétel szerint csak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a,b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vagy 0 lehet</a:t>
            </a: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do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Kerem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vercsoportot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meghatarozo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masik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gent 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b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/0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):"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'b'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'0'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//az előfeltétel szerint csak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a,b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vagy 0</a:t>
            </a:r>
          </a:p>
        </p:txBody>
      </p:sp>
      <p:pic>
        <p:nvPicPr>
          <p:cNvPr id="450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4316416" y="3860603"/>
            <a:ext cx="1152526" cy="144462"/>
          </a:xfrm>
          <a:prstGeom prst="rect">
            <a:avLst/>
          </a:prstGeom>
          <a:noFill/>
          <a:ln w="15875" cap="rnd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8941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  <p:pic>
        <p:nvPicPr>
          <p:cNvPr id="52235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8" y="2923733"/>
            <a:ext cx="3074987" cy="649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sp>
        <p:nvSpPr>
          <p:cNvPr id="2" name="Téglalap 1"/>
          <p:cNvSpPr>
            <a:spLocks noChangeArrowheads="1"/>
          </p:cNvSpPr>
          <p:nvPr/>
        </p:nvSpPr>
        <p:spPr bwMode="auto">
          <a:xfrm>
            <a:off x="8603438" y="2991998"/>
            <a:ext cx="770731" cy="509015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 altLang="hu-HU"/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79"/>
          <a:stretch/>
        </p:blipFill>
        <p:spPr bwMode="auto">
          <a:xfrm>
            <a:off x="1632865" y="4122424"/>
            <a:ext cx="2199071" cy="746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repeatCount="indefinite" fill="hold" grpId="0" nodeType="after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ntr" presetSubtype="16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6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1212" grpId="0" animBg="1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C2D8BC-3FA1-4170-9FB9-60AD440B7F40}" type="slidenum">
              <a:rPr lang="hu-HU" smtClean="0"/>
              <a:pPr>
                <a:defRPr/>
              </a:pPr>
              <a:t>43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1C0C323-A640-4E28-AB5D-D3C9F3651FF4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46084" name="Cím 1"/>
          <p:cNvSpPr>
            <a:spLocks/>
          </p:cNvSpPr>
          <p:nvPr/>
        </p:nvSpPr>
        <p:spPr bwMode="auto">
          <a:xfrm>
            <a:off x="3959225" y="85726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3600" b="1">
                <a:solidFill>
                  <a:srgbClr val="663300"/>
                </a:solidFill>
              </a:rPr>
              <a:t>Kódolás</a:t>
            </a:r>
            <a:br>
              <a:rPr lang="hu-HU" altLang="hu-HU" sz="3600" b="1">
                <a:solidFill>
                  <a:srgbClr val="663300"/>
                </a:solidFill>
              </a:rPr>
            </a:br>
            <a:r>
              <a:rPr lang="hu-HU" altLang="hu-HU" sz="3200" b="1">
                <a:solidFill>
                  <a:srgbClr val="663300"/>
                </a:solidFill>
              </a:rPr>
              <a:t> </a:t>
            </a:r>
            <a:r>
              <a:rPr lang="hu-HU" altLang="hu-HU" sz="2800" b="1">
                <a:solidFill>
                  <a:srgbClr val="663300"/>
                </a:solidFill>
              </a:rPr>
              <a:t>(C++)</a:t>
            </a:r>
          </a:p>
        </p:txBody>
      </p:sp>
      <p:sp>
        <p:nvSpPr>
          <p:cNvPr id="46085" name="Tartalom helye 12"/>
          <p:cNvSpPr>
            <a:spLocks/>
          </p:cNvSpPr>
          <p:nvPr/>
        </p:nvSpPr>
        <p:spPr bwMode="auto">
          <a:xfrm>
            <a:off x="3938588" y="1412880"/>
            <a:ext cx="6621462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7" indent="-254006">
              <a:buNone/>
            </a:pPr>
            <a:r>
              <a:rPr lang="hu-HU" altLang="hu-HU" sz="3200" b="1"/>
              <a:t>Kód</a:t>
            </a:r>
            <a:r>
              <a:rPr lang="hu-HU" altLang="hu-HU" sz="3200" b="1" baseline="-25000"/>
              <a:t>3</a:t>
            </a:r>
            <a:r>
              <a:rPr lang="hu-HU" altLang="hu-HU" sz="3200" b="1"/>
              <a:t>: </a:t>
            </a:r>
            <a:endParaRPr lang="hu-HU" altLang="hu-HU" sz="3200" i="1"/>
          </a:p>
        </p:txBody>
      </p:sp>
      <p:sp>
        <p:nvSpPr>
          <p:cNvPr id="13" name="Téglalap 12"/>
          <p:cNvSpPr/>
          <p:nvPr/>
        </p:nvSpPr>
        <p:spPr>
          <a:xfrm>
            <a:off x="4062199" y="1951988"/>
            <a:ext cx="6480041" cy="3492000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200"/>
              </a:lnSpc>
              <a:spcBef>
                <a:spcPts val="601"/>
              </a:spcBef>
              <a:buNone/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név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Szabó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Emerencia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//ETR-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azonosító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SZEKAAT.ELTE</a:t>
            </a: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drótposta-cím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sze@elte.hu</a:t>
            </a: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Feladat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Vércsoport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meghatározás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.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- A,B,O</a:t>
            </a:r>
          </a:p>
          <a:p>
            <a:pPr>
              <a:lnSpc>
                <a:spcPts val="900"/>
              </a:lnSpc>
              <a:buNone/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#include &lt;</a:t>
            </a:r>
            <a:r>
              <a:rPr lang="en-GB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lnSpc>
                <a:spcPts val="900"/>
              </a:lnSpc>
              <a:buNone/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string v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vana,vanb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Vercsoport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meghatarozasa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do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Kerem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vercsoportot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meghatarozo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egyik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gent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b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/0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):"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'b'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'0'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//az előfeltétel szerint csak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a,b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vagy 0 lehet</a:t>
            </a: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do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Kerem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vercsoportot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meghatarozo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masik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gent 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b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/0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):"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cin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'b'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'0'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//az előfeltétel szerint csak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a,b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vagy 0</a:t>
            </a:r>
          </a:p>
        </p:txBody>
      </p:sp>
      <p:sp>
        <p:nvSpPr>
          <p:cNvPr id="14" name="Téglalap 13"/>
          <p:cNvSpPr/>
          <p:nvPr/>
        </p:nvSpPr>
        <p:spPr>
          <a:xfrm>
            <a:off x="4163351" y="2049962"/>
            <a:ext cx="6480041" cy="3492000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200"/>
              </a:lnSpc>
              <a:spcBef>
                <a:spcPts val="601"/>
              </a:spcBef>
              <a:buNone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vana</a:t>
            </a:r>
            <a:r>
              <a:rPr lang="es-E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=((</a:t>
            </a:r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s-E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s-E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'a'</a:t>
            </a:r>
            <a:r>
              <a:rPr lang="es-E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)||(</a:t>
            </a:r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s-E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s-E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'a'</a:t>
            </a:r>
            <a:r>
              <a:rPr lang="es-E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));</a:t>
            </a:r>
            <a:endParaRPr lang="es-ES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None/>
            </a:pPr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vanb</a:t>
            </a:r>
            <a:r>
              <a:rPr lang="es-E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=((</a:t>
            </a:r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s-E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s-E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'b'</a:t>
            </a:r>
            <a:r>
              <a:rPr lang="es-E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)||(</a:t>
            </a:r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s-E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s-E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'b'</a:t>
            </a:r>
            <a:r>
              <a:rPr lang="es-E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));</a:t>
            </a:r>
            <a:endParaRPr lang="es-ES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vana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vanb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v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"AB"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v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'A'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vanb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v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'B'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v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'0'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None/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None/>
            </a:pP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cout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a vercsoportja!"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None/>
            </a:pP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</p:txBody>
      </p:sp>
      <p:pic>
        <p:nvPicPr>
          <p:cNvPr id="1382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" t="18280"/>
          <a:stretch>
            <a:fillRect/>
          </a:stretch>
        </p:blipFill>
        <p:spPr bwMode="auto">
          <a:xfrm>
            <a:off x="6960100" y="2492897"/>
            <a:ext cx="2536825" cy="96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50" name="AutoShape 10" descr="Zsákvászon"/>
          <p:cNvSpPr>
            <a:spLocks noChangeArrowheads="1"/>
          </p:cNvSpPr>
          <p:nvPr/>
        </p:nvSpPr>
        <p:spPr bwMode="auto">
          <a:xfrm>
            <a:off x="9409117" y="6092830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Kód </a:t>
            </a:r>
            <a:r>
              <a:rPr lang="hu-HU" sz="1200"/>
              <a:t/>
            </a:r>
            <a:br>
              <a:rPr lang="hu-HU" sz="1200"/>
            </a:br>
            <a: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jegyzet-</a:t>
            </a:r>
            <a:b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ként</a:t>
            </a:r>
          </a:p>
        </p:txBody>
      </p:sp>
      <p:pic>
        <p:nvPicPr>
          <p:cNvPr id="4609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8941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825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3E7DD8-1A70-4DD5-A092-14409707A08F}" type="slidenum">
              <a:rPr lang="hu-HU" smtClean="0"/>
              <a:pPr>
                <a:defRPr/>
              </a:pPr>
              <a:t>44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73ECC-7BB5-47D1-900B-5FF046F2CF83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47108" name="Cím 1"/>
          <p:cNvSpPr>
            <a:spLocks/>
          </p:cNvSpPr>
          <p:nvPr/>
        </p:nvSpPr>
        <p:spPr bwMode="auto">
          <a:xfrm>
            <a:off x="3971925" y="85726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3600" b="1">
                <a:solidFill>
                  <a:srgbClr val="663300"/>
                </a:solidFill>
              </a:rPr>
              <a:t>Kódolás</a:t>
            </a:r>
            <a:br>
              <a:rPr lang="hu-HU" altLang="hu-HU" sz="3600" b="1">
                <a:solidFill>
                  <a:srgbClr val="663300"/>
                </a:solidFill>
              </a:rPr>
            </a:br>
            <a:r>
              <a:rPr lang="hu-HU" altLang="hu-HU" sz="3200" b="1">
                <a:solidFill>
                  <a:srgbClr val="663300"/>
                </a:solidFill>
              </a:rPr>
              <a:t> </a:t>
            </a:r>
            <a:r>
              <a:rPr lang="hu-HU" altLang="hu-HU" sz="2800" b="1">
                <a:solidFill>
                  <a:srgbClr val="663300"/>
                </a:solidFill>
              </a:rPr>
              <a:t>(C++)</a:t>
            </a:r>
          </a:p>
        </p:txBody>
      </p:sp>
      <p:sp>
        <p:nvSpPr>
          <p:cNvPr id="47109" name="Tartalom helye 12"/>
          <p:cNvSpPr>
            <a:spLocks/>
          </p:cNvSpPr>
          <p:nvPr/>
        </p:nvSpPr>
        <p:spPr bwMode="auto">
          <a:xfrm>
            <a:off x="3938588" y="1412880"/>
            <a:ext cx="6621462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1270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3200" b="1" dirty="0"/>
              <a:t>A konzol input kódolása az </a:t>
            </a:r>
            <a:r>
              <a:rPr lang="hu-HU" altLang="hu-HU" sz="3200" b="1" dirty="0" err="1"/>
              <a:t>előfelté-tel</a:t>
            </a:r>
            <a:r>
              <a:rPr lang="hu-HU" altLang="hu-HU" sz="3200" b="1" dirty="0"/>
              <a:t> alapján </a:t>
            </a:r>
            <a:r>
              <a:rPr lang="hu-HU" altLang="hu-HU" sz="2400" dirty="0"/>
              <a:t>(skalár változóba)</a:t>
            </a:r>
            <a:r>
              <a:rPr lang="hu-HU" altLang="hu-HU" sz="3200" b="1" dirty="0"/>
              <a:t>: </a:t>
            </a:r>
          </a:p>
          <a:p>
            <a:pPr marL="742969" lvl="1" indent="-285757">
              <a:spcBef>
                <a:spcPct val="25000"/>
              </a:spcBef>
              <a:buNone/>
            </a:pPr>
            <a:r>
              <a:rPr lang="hu-HU" altLang="hu-HU" sz="2800" dirty="0"/>
              <a:t>Előfeltétel: </a:t>
            </a:r>
            <a:r>
              <a:rPr lang="hu-HU" altLang="hu-HU" sz="28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Helyes</a:t>
            </a:r>
            <a:r>
              <a:rPr lang="hu-HU" altLang="hu-HU" sz="2800" dirty="0"/>
              <a:t>(x)</a:t>
            </a:r>
          </a:p>
          <a:p>
            <a:pPr marL="742969" lvl="1" indent="-285757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2800" dirty="0"/>
              <a:t>	</a:t>
            </a:r>
            <a:r>
              <a:rPr lang="hu-HU" altLang="hu-HU" sz="2400" dirty="0"/>
              <a:t>ahol a </a:t>
            </a:r>
            <a:r>
              <a:rPr lang="hu-HU" altLang="hu-HU" sz="24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Helyes</a:t>
            </a:r>
            <a:r>
              <a:rPr lang="hu-HU" altLang="hu-HU" sz="2400" dirty="0"/>
              <a:t>(x) egy x-től függő logikai </a:t>
            </a:r>
            <a:r>
              <a:rPr lang="hu-HU" altLang="hu-HU" sz="2400" dirty="0" err="1"/>
              <a:t>kifeje-zést</a:t>
            </a:r>
            <a:r>
              <a:rPr lang="hu-HU" altLang="hu-HU" sz="2400" dirty="0"/>
              <a:t> </a:t>
            </a:r>
            <a:r>
              <a:rPr lang="hu-HU" altLang="hu-HU" sz="2400" dirty="0">
                <a:solidFill>
                  <a:srgbClr val="0000FF"/>
                </a:solidFill>
              </a:rPr>
              <a:t>rövidít</a:t>
            </a:r>
            <a:r>
              <a:rPr lang="hu-HU" altLang="hu-HU" sz="2400" dirty="0"/>
              <a:t> most	</a:t>
            </a: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4511679" y="3925889"/>
            <a:ext cx="5472113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63500" dir="13987806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latin typeface="Courier New" pitchFamily="49" charset="0"/>
              </a:rPr>
              <a:t> </a:t>
            </a: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&lt;&lt; "</a:t>
            </a:r>
            <a:r>
              <a:rPr lang="hu-H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kérdés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:"; cin &gt;&gt;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!</a:t>
            </a:r>
            <a:r>
              <a:rPr lang="hu-HU" i="1" dirty="0">
                <a:solidFill>
                  <a:srgbClr val="0000FF"/>
                </a:solidFill>
                <a:latin typeface="Courier New" pitchFamily="49" charset="0"/>
              </a:rPr>
              <a:t>Helyes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(x)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</a:t>
            </a:r>
            <a:endParaRPr lang="hu-HU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</a:t>
            </a: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&lt;&lt; "</a:t>
            </a:r>
            <a:r>
              <a:rPr lang="hu-H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hibaüzenet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 &lt;&lt; </a:t>
            </a: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endl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hu-H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hu-HU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}</a:t>
            </a: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while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!</a:t>
            </a:r>
            <a:r>
              <a:rPr lang="hu-HU" i="1" dirty="0">
                <a:solidFill>
                  <a:srgbClr val="0000FF"/>
                </a:solidFill>
                <a:latin typeface="Courier New" pitchFamily="49" charset="0"/>
              </a:rPr>
              <a:t>Helyes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(x)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</p:txBody>
      </p:sp>
      <p:pic>
        <p:nvPicPr>
          <p:cNvPr id="471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8941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2C3AC7-DDD2-496E-AB11-FC830F90B5E0}" type="slidenum">
              <a:rPr lang="hu-HU" smtClean="0"/>
              <a:pPr>
                <a:defRPr/>
              </a:pPr>
              <a:t>45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C1D62D-127F-4D7E-88D6-2385959B89DB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48132" name="Cím 1"/>
          <p:cNvSpPr>
            <a:spLocks/>
          </p:cNvSpPr>
          <p:nvPr/>
        </p:nvSpPr>
        <p:spPr bwMode="auto">
          <a:xfrm>
            <a:off x="3959225" y="85726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3600" b="1">
                <a:solidFill>
                  <a:srgbClr val="663300"/>
                </a:solidFill>
              </a:rPr>
              <a:t>Kódolás</a:t>
            </a:r>
            <a:br>
              <a:rPr lang="hu-HU" altLang="hu-HU" sz="3600" b="1">
                <a:solidFill>
                  <a:srgbClr val="663300"/>
                </a:solidFill>
              </a:rPr>
            </a:br>
            <a:r>
              <a:rPr lang="hu-HU" altLang="hu-HU" sz="3200" b="1">
                <a:solidFill>
                  <a:srgbClr val="663300"/>
                </a:solidFill>
              </a:rPr>
              <a:t> </a:t>
            </a:r>
            <a:r>
              <a:rPr lang="hu-HU" altLang="hu-HU" sz="2800" b="1">
                <a:solidFill>
                  <a:srgbClr val="663300"/>
                </a:solidFill>
              </a:rPr>
              <a:t>(C++)</a:t>
            </a:r>
          </a:p>
        </p:txBody>
      </p:sp>
      <p:sp>
        <p:nvSpPr>
          <p:cNvPr id="48133" name="Tartalom helye 12"/>
          <p:cNvSpPr>
            <a:spLocks/>
          </p:cNvSpPr>
          <p:nvPr/>
        </p:nvSpPr>
        <p:spPr bwMode="auto">
          <a:xfrm>
            <a:off x="3938588" y="1412880"/>
            <a:ext cx="6621462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7" indent="-254006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3200" b="1"/>
              <a:t>Ugyanez egyszerűbben: </a:t>
            </a:r>
          </a:p>
        </p:txBody>
      </p:sp>
      <p:sp>
        <p:nvSpPr>
          <p:cNvPr id="154629" name="Text Box 5">
            <a:hlinkClick r:id="" action="ppaction://customshow?id=1&amp;return=true"/>
          </p:cNvPr>
          <p:cNvSpPr txBox="1">
            <a:spLocks noChangeArrowheads="1"/>
          </p:cNvSpPr>
          <p:nvPr/>
        </p:nvSpPr>
        <p:spPr bwMode="auto">
          <a:xfrm>
            <a:off x="4872039" y="2924176"/>
            <a:ext cx="5111750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81320" dir="13119588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266707" lvl="1" eaLnBrk="1" hangingPunct="1">
              <a:lnSpc>
                <a:spcPct val="90000"/>
              </a:lnSpc>
              <a:spcBef>
                <a:spcPct val="5000"/>
              </a:spcBef>
              <a:buClr>
                <a:schemeClr val="folHlink"/>
              </a:buClr>
              <a:buNone/>
              <a:defRPr/>
            </a:pP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&lt;&lt; "kérdés"; cin &gt;&gt; x;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!</a:t>
            </a:r>
            <a:r>
              <a:rPr lang="hu-HU" i="1" dirty="0">
                <a:solidFill>
                  <a:srgbClr val="0000FF"/>
                </a:solidFill>
                <a:latin typeface="Courier New" pitchFamily="49" charset="0"/>
              </a:rPr>
              <a:t>Helyes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(x)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&lt;&lt; "\</a:t>
            </a: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nhibaüzenet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 &lt;&lt; </a:t>
            </a: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endl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b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exit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hu-H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hibakód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); </a:t>
            </a:r>
            <a:b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154630" name="AutoShape 6"/>
          <p:cNvSpPr>
            <a:spLocks noChangeArrowheads="1"/>
          </p:cNvSpPr>
          <p:nvPr/>
        </p:nvSpPr>
        <p:spPr bwMode="auto">
          <a:xfrm>
            <a:off x="7104064" y="5084767"/>
            <a:ext cx="2736850" cy="719137"/>
          </a:xfrm>
          <a:prstGeom prst="wedgeRectCallout">
            <a:avLst>
              <a:gd name="adj1" fmla="val -65486"/>
              <a:gd name="adj2" fmla="val -186204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1401" dirty="0"/>
              <a:t>Jó szokás a hibátlansághoz rendelni a 0 megállási kódot, s ettől eltérőt a különleges hibaesetekhez.</a:t>
            </a:r>
          </a:p>
        </p:txBody>
      </p:sp>
      <p:sp>
        <p:nvSpPr>
          <p:cNvPr id="154631" name="AutoShape 7"/>
          <p:cNvSpPr>
            <a:spLocks noChangeArrowheads="1"/>
          </p:cNvSpPr>
          <p:nvPr/>
        </p:nvSpPr>
        <p:spPr bwMode="auto">
          <a:xfrm>
            <a:off x="3935413" y="4724401"/>
            <a:ext cx="1727200" cy="217488"/>
          </a:xfrm>
          <a:prstGeom prst="wedgeRectCallout">
            <a:avLst>
              <a:gd name="adj1" fmla="val 118292"/>
              <a:gd name="adj2" fmla="val -461681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1401" b="1" dirty="0">
                <a:latin typeface="Courier New" pitchFamily="49" charset="0"/>
                <a:cs typeface="Courier New" pitchFamily="49" charset="0"/>
              </a:rPr>
              <a:t>'\n'</a:t>
            </a:r>
            <a:r>
              <a:rPr lang="hu-HU" sz="1401" dirty="0"/>
              <a:t> = sorvégjel</a:t>
            </a:r>
          </a:p>
        </p:txBody>
      </p:sp>
      <p:pic>
        <p:nvPicPr>
          <p:cNvPr id="481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8941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alapismeretek 2.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1AD5F8-184F-4E56-93FA-CBB222FDF4A6}" type="slidenum">
              <a:rPr lang="hu-HU" smtClean="0"/>
              <a:pPr>
                <a:defRPr/>
              </a:pPr>
              <a:t>46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DD42B1-07F7-48AF-8D7C-B456D9F231EE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4295779" y="3644904"/>
            <a:ext cx="5688014" cy="25193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>
                <a:latin typeface="Courier New" pitchFamily="49" charset="0"/>
              </a:rPr>
              <a:t> </a:t>
            </a:r>
            <a:r>
              <a:rPr lang="hu-HU" b="1">
                <a:latin typeface="Courier New" pitchFamily="49" charset="0"/>
              </a:rPr>
              <a:t>bool</a:t>
            </a:r>
            <a:r>
              <a:rPr lang="hu-HU">
                <a:latin typeface="Courier New" pitchFamily="49" charset="0"/>
              </a:rPr>
              <a:t> hiba;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</a:t>
            </a:r>
            <a:r>
              <a:rPr lang="hu-HU" b="1">
                <a:latin typeface="Courier New" pitchFamily="49" charset="0"/>
              </a:rPr>
              <a:t>string</a:t>
            </a:r>
            <a:r>
              <a:rPr lang="hu-HU">
                <a:latin typeface="Courier New" pitchFamily="49" charset="0"/>
              </a:rPr>
              <a:t> tmp;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>
                <a:latin typeface="Courier New" pitchFamily="49" charset="0"/>
              </a:rPr>
              <a:t> …</a:t>
            </a:r>
            <a:endParaRPr lang="hu-HU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60773" name="AutoShape 5"/>
          <p:cNvSpPr>
            <a:spLocks noChangeArrowheads="1"/>
          </p:cNvSpPr>
          <p:nvPr/>
        </p:nvSpPr>
        <p:spPr bwMode="auto">
          <a:xfrm>
            <a:off x="1558926" y="2276476"/>
            <a:ext cx="2305050" cy="647700"/>
          </a:xfrm>
          <a:prstGeom prst="wedgeRectCallout">
            <a:avLst>
              <a:gd name="adj1" fmla="val 80301"/>
              <a:gd name="adj2" fmla="val 198528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1401"/>
              <a:t>A beolvasáshoz szükséges lokális változók.</a:t>
            </a:r>
          </a:p>
        </p:txBody>
      </p:sp>
      <p:sp>
        <p:nvSpPr>
          <p:cNvPr id="49158" name="Cím 1"/>
          <p:cNvSpPr>
            <a:spLocks noGrp="1"/>
          </p:cNvSpPr>
          <p:nvPr>
            <p:ph type="title" idx="4294967295"/>
          </p:nvPr>
        </p:nvSpPr>
        <p:spPr>
          <a:xfrm>
            <a:off x="3959225" y="85726"/>
            <a:ext cx="5181600" cy="1111250"/>
          </a:xfrm>
          <a:noFill/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Kódolás</a:t>
            </a:r>
            <a:r>
              <a:rPr lang="hu-HU" altLang="hu-HU" sz="3200">
                <a:latin typeface="Garamond" pitchFamily="18" charset="0"/>
              </a:rPr>
              <a:t/>
            </a:r>
            <a:br>
              <a:rPr lang="hu-HU" altLang="hu-HU" sz="3200">
                <a:latin typeface="Garamond" pitchFamily="18" charset="0"/>
              </a:rPr>
            </a:br>
            <a:r>
              <a:rPr lang="hu-HU" altLang="hu-HU" sz="2800">
                <a:latin typeface="Garamond" pitchFamily="18" charset="0"/>
              </a:rPr>
              <a:t> (C++)</a:t>
            </a:r>
          </a:p>
        </p:txBody>
      </p:sp>
      <p:sp>
        <p:nvSpPr>
          <p:cNvPr id="49159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3867150" y="1341438"/>
            <a:ext cx="6800850" cy="4754562"/>
          </a:xfrm>
          <a:noFill/>
        </p:spPr>
        <p:txBody>
          <a:bodyPr/>
          <a:lstStyle/>
          <a:p>
            <a:pPr marL="342908" indent="-342908">
              <a:lnSpc>
                <a:spcPct val="95000"/>
              </a:lnSpc>
              <a:spcBef>
                <a:spcPct val="15000"/>
              </a:spcBef>
              <a:buNone/>
              <a:tabLst>
                <a:tab pos="3406861" algn="l"/>
              </a:tabLst>
            </a:pPr>
            <a:r>
              <a:rPr lang="hu-HU" altLang="hu-HU" b="1" smtClean="0">
                <a:latin typeface="Garamond" pitchFamily="18" charset="0"/>
              </a:rPr>
              <a:t>Szintaktikus</a:t>
            </a:r>
            <a:r>
              <a:rPr lang="hu-HU" altLang="hu-HU" smtClean="0">
                <a:latin typeface="Garamond" pitchFamily="18" charset="0"/>
              </a:rPr>
              <a:t> </a:t>
            </a:r>
            <a:r>
              <a:rPr lang="hu-HU" altLang="hu-HU" sz="2201">
                <a:latin typeface="Garamond" pitchFamily="18" charset="0"/>
              </a:rPr>
              <a:t>(és szemantikus)</a:t>
            </a:r>
            <a:r>
              <a:rPr lang="hu-HU" altLang="hu-HU" smtClean="0">
                <a:latin typeface="Garamond" pitchFamily="18" charset="0"/>
              </a:rPr>
              <a:t> </a:t>
            </a:r>
            <a:r>
              <a:rPr lang="hu-HU" altLang="hu-HU" b="1" smtClean="0">
                <a:latin typeface="Garamond" pitchFamily="18" charset="0"/>
              </a:rPr>
              <a:t>ellenőrzéssel:</a:t>
            </a:r>
            <a:r>
              <a:rPr lang="hu-HU" altLang="hu-HU" smtClean="0">
                <a:latin typeface="Garamond" pitchFamily="18" charset="0"/>
              </a:rPr>
              <a:t/>
            </a:r>
            <a:br>
              <a:rPr lang="hu-HU" altLang="hu-HU" smtClean="0">
                <a:latin typeface="Garamond" pitchFamily="18" charset="0"/>
              </a:rPr>
            </a:br>
            <a:r>
              <a:rPr lang="hu-HU" altLang="hu-HU" sz="2400">
                <a:latin typeface="Garamond" pitchFamily="18" charset="0"/>
              </a:rPr>
              <a:t>Értelemszerűen csak bizonyos típusú változóba történő olvasásnál alkalmazható (pl. valamely szám </a:t>
            </a:r>
            <a:r>
              <a:rPr lang="hu-HU" altLang="hu-HU" sz="2400" b="1">
                <a:latin typeface="Garamond" pitchFamily="18" charset="0"/>
              </a:rPr>
              <a:t>típusúba</a:t>
            </a:r>
            <a:r>
              <a:rPr lang="hu-HU" altLang="hu-HU" sz="2400">
                <a:latin typeface="Garamond" pitchFamily="18" charset="0"/>
              </a:rPr>
              <a:t>).</a:t>
            </a:r>
          </a:p>
        </p:txBody>
      </p:sp>
      <p:pic>
        <p:nvPicPr>
          <p:cNvPr id="491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8941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1A414D-E96F-42A6-BF8C-7A88FEE6B5D7}" type="slidenum">
              <a:rPr lang="hu-HU" smtClean="0"/>
              <a:pPr>
                <a:defRPr/>
              </a:pPr>
              <a:t>47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E935F3A-F8C5-4B45-90E5-EE6379CB670B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2908" indent="-342908">
              <a:lnSpc>
                <a:spcPct val="95000"/>
              </a:lnSpc>
              <a:spcBef>
                <a:spcPct val="15000"/>
              </a:spcBef>
              <a:buNone/>
              <a:tabLst>
                <a:tab pos="3406861" algn="l"/>
              </a:tabLst>
            </a:pPr>
            <a:r>
              <a:rPr lang="hu-HU" altLang="hu-HU" b="1" smtClean="0">
                <a:latin typeface="Garamond" pitchFamily="18" charset="0"/>
              </a:rPr>
              <a:t>Szintaktikus</a:t>
            </a:r>
            <a:r>
              <a:rPr lang="hu-HU" altLang="hu-HU" sz="2000">
                <a:latin typeface="Garamond" pitchFamily="18" charset="0"/>
              </a:rPr>
              <a:t> </a:t>
            </a:r>
            <a:r>
              <a:rPr lang="hu-HU" altLang="hu-HU" sz="2201">
                <a:latin typeface="Garamond" pitchFamily="18" charset="0"/>
              </a:rPr>
              <a:t>(és szemantikus)</a:t>
            </a:r>
            <a:r>
              <a:rPr lang="hu-HU" altLang="hu-HU" smtClean="0">
                <a:latin typeface="Garamond" pitchFamily="18" charset="0"/>
              </a:rPr>
              <a:t> </a:t>
            </a:r>
            <a:r>
              <a:rPr lang="hu-HU" altLang="hu-HU" b="1" smtClean="0">
                <a:latin typeface="Garamond" pitchFamily="18" charset="0"/>
              </a:rPr>
              <a:t>ellenőrzéssel:</a:t>
            </a:r>
            <a:r>
              <a:rPr lang="hu-HU" altLang="hu-HU" smtClean="0">
                <a:latin typeface="Garamond" pitchFamily="18" charset="0"/>
              </a:rPr>
              <a:t/>
            </a:r>
            <a:br>
              <a:rPr lang="hu-HU" altLang="hu-HU" smtClean="0">
                <a:latin typeface="Garamond" pitchFamily="18" charset="0"/>
              </a:rPr>
            </a:br>
            <a:r>
              <a:rPr lang="hu-HU" altLang="hu-HU" sz="2400">
                <a:latin typeface="Garamond" pitchFamily="18" charset="0"/>
              </a:rPr>
              <a:t>Értelemszerűen csak bizonyos típusú változóba történő olvasásnál alkalmazható (pl. valamely szám típusúba).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295803" y="2996830"/>
            <a:ext cx="5688014" cy="345651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bool</a:t>
            </a:r>
            <a:r>
              <a:rPr lang="hu-HU" dirty="0">
                <a:latin typeface="Courier New" pitchFamily="49" charset="0"/>
              </a:rPr>
              <a:t> hiba</a:t>
            </a:r>
            <a:r>
              <a:rPr lang="hu-HU" dirty="0" smtClean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</a:rPr>
              <a:t>tmp</a:t>
            </a:r>
            <a:r>
              <a:rPr lang="hu-HU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latin typeface="Courier New" pitchFamily="49" charset="0"/>
              </a:rPr>
              <a:t> …</a:t>
            </a:r>
            <a:endParaRPr lang="hu-HU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4799857" y="3039691"/>
            <a:ext cx="6264646" cy="341364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&lt;&lt; "</a:t>
            </a:r>
            <a:r>
              <a:rPr lang="hu-H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kérdés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:"; cin &gt;&gt; x;</a:t>
            </a:r>
            <a:b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hiba=</a:t>
            </a:r>
            <a:r>
              <a:rPr lang="hu-HU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cin.fail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 || </a:t>
            </a:r>
            <a:r>
              <a:rPr lang="hu-HU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cin.peek</a:t>
            </a:r>
            <a:r>
              <a:rPr lang="hu-H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()!='\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n';</a:t>
            </a:r>
            <a:b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hiba ||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!</a:t>
            </a:r>
            <a:r>
              <a:rPr lang="hu-HU" i="1" dirty="0">
                <a:solidFill>
                  <a:srgbClr val="0000FF"/>
                </a:solidFill>
                <a:latin typeface="Courier New" pitchFamily="49" charset="0"/>
              </a:rPr>
              <a:t>Helyes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(x)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</a:t>
            </a: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&lt;&lt; "</a:t>
            </a:r>
            <a:r>
              <a:rPr lang="hu-H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hibaüzenet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 &lt;&lt; </a:t>
            </a: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endl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</a:t>
            </a:r>
            <a:r>
              <a:rPr lang="hu-HU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cin.clear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(); </a:t>
            </a:r>
            <a:r>
              <a:rPr lang="hu-HU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getline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(cin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tmp</a:t>
            </a:r>
            <a:r>
              <a:rPr lang="hu-H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,'</a:t>
            </a:r>
            <a:r>
              <a:rPr lang="hu-H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\n</a:t>
            </a:r>
            <a:r>
              <a:rPr lang="hu-H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'</a:t>
            </a:r>
            <a:r>
              <a:rPr lang="hu-H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);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hu-H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}</a:t>
            </a: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while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hiba ||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!</a:t>
            </a:r>
            <a:r>
              <a:rPr lang="hu-HU" i="1" dirty="0">
                <a:solidFill>
                  <a:srgbClr val="0000FF"/>
                </a:solidFill>
                <a:latin typeface="Courier New" pitchFamily="49" charset="0"/>
              </a:rPr>
              <a:t>Helyes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(x)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</p:txBody>
      </p:sp>
      <p:sp>
        <p:nvSpPr>
          <p:cNvPr id="156678" name="AutoShape 6"/>
          <p:cNvSpPr>
            <a:spLocks noChangeArrowheads="1"/>
          </p:cNvSpPr>
          <p:nvPr/>
        </p:nvSpPr>
        <p:spPr bwMode="auto">
          <a:xfrm>
            <a:off x="1486358" y="1340769"/>
            <a:ext cx="2448843" cy="1008112"/>
          </a:xfrm>
          <a:prstGeom prst="wedgeRectCallout">
            <a:avLst>
              <a:gd name="adj1" fmla="val 140708"/>
              <a:gd name="adj2" fmla="val 194862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1401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hu-HU" sz="1401" dirty="0" err="1"/>
              <a:t>-nek</a:t>
            </a:r>
            <a:r>
              <a:rPr lang="hu-HU" sz="1401" dirty="0"/>
              <a:t> </a:t>
            </a:r>
            <a:r>
              <a:rPr lang="hu-HU" sz="1401" dirty="0"/>
              <a:t>–mint </a:t>
            </a:r>
            <a:r>
              <a:rPr lang="hu-HU" sz="1401" dirty="0"/>
              <a:t>objektumnak (bemeneti folyamnak</a:t>
            </a:r>
            <a:r>
              <a:rPr lang="hu-HU" sz="1401" dirty="0"/>
              <a:t>)– vannak </a:t>
            </a:r>
            <a:r>
              <a:rPr lang="hu-HU" sz="1401" dirty="0"/>
              <a:t>metódusai/tagfüggvényei. </a:t>
            </a:r>
            <a:r>
              <a:rPr lang="hu-HU" sz="1401" dirty="0"/>
              <a:t/>
            </a:r>
            <a:br>
              <a:rPr lang="hu-HU" sz="1401" dirty="0"/>
            </a:br>
            <a:r>
              <a:rPr lang="hu-HU" sz="1401" dirty="0"/>
              <a:t>Ilyen </a:t>
            </a:r>
            <a:r>
              <a:rPr lang="hu-HU" sz="1401" dirty="0"/>
              <a:t>a </a:t>
            </a:r>
            <a:r>
              <a:rPr lang="hu-HU" sz="1401" b="1" dirty="0" err="1">
                <a:latin typeface="Courier New" pitchFamily="49" charset="0"/>
                <a:cs typeface="Courier New" pitchFamily="49" charset="0"/>
              </a:rPr>
              <a:t>fail</a:t>
            </a:r>
            <a:r>
              <a:rPr lang="hu-HU" sz="1401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sz="1401" dirty="0"/>
              <a:t>, </a:t>
            </a:r>
            <a:r>
              <a:rPr lang="hu-HU" sz="1401" dirty="0" err="1"/>
              <a:t>a</a:t>
            </a:r>
            <a:r>
              <a:rPr lang="hu-HU" sz="1401" dirty="0"/>
              <a:t> </a:t>
            </a:r>
            <a:r>
              <a:rPr lang="hu-HU" sz="1401" b="1" dirty="0" err="1">
                <a:latin typeface="Courier New" pitchFamily="49" charset="0"/>
                <a:cs typeface="Courier New" pitchFamily="49" charset="0"/>
              </a:rPr>
              <a:t>peek</a:t>
            </a:r>
            <a:r>
              <a:rPr lang="hu-HU" sz="1401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sz="1401" dirty="0"/>
              <a:t> is.</a:t>
            </a:r>
            <a:endParaRPr lang="hu-HU" sz="1401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1559500" y="5106450"/>
            <a:ext cx="2232025" cy="266766"/>
          </a:xfrm>
          <a:prstGeom prst="wedgeRectCallout">
            <a:avLst>
              <a:gd name="adj1" fmla="val 225728"/>
              <a:gd name="adj2" fmla="val -10901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1401" dirty="0">
                <a:cs typeface="Courier New" pitchFamily="49" charset="0"/>
              </a:rPr>
              <a:t>Az input-puffer ürítése.</a:t>
            </a:r>
          </a:p>
        </p:txBody>
      </p:sp>
      <p:sp>
        <p:nvSpPr>
          <p:cNvPr id="156681" name="AutoShape 9"/>
          <p:cNvSpPr>
            <a:spLocks noChangeArrowheads="1"/>
          </p:cNvSpPr>
          <p:nvPr/>
        </p:nvSpPr>
        <p:spPr bwMode="auto">
          <a:xfrm>
            <a:off x="8169718" y="5691268"/>
            <a:ext cx="1727200" cy="431801"/>
          </a:xfrm>
          <a:prstGeom prst="wedgeRectCallout">
            <a:avLst>
              <a:gd name="adj1" fmla="val 34375"/>
              <a:gd name="adj2" fmla="val -227574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1401" b="1" dirty="0">
                <a:latin typeface="Courier New" pitchFamily="49" charset="0"/>
                <a:cs typeface="Courier New" pitchFamily="49" charset="0"/>
              </a:rPr>
              <a:t>'\n'</a:t>
            </a:r>
            <a:r>
              <a:rPr lang="hu-HU" sz="1401" dirty="0">
                <a:cs typeface="Courier New" pitchFamily="49" charset="0"/>
              </a:rPr>
              <a:t> = sorvégjel;</a:t>
            </a:r>
            <a:br>
              <a:rPr lang="hu-HU" sz="1401" dirty="0">
                <a:cs typeface="Courier New" pitchFamily="49" charset="0"/>
              </a:rPr>
            </a:br>
            <a:r>
              <a:rPr lang="hu-HU" sz="1401" dirty="0">
                <a:cs typeface="Courier New" pitchFamily="49" charset="0"/>
              </a:rPr>
              <a:t>olvasás sorvégjelig</a:t>
            </a: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5534449" y="4734845"/>
            <a:ext cx="4680000" cy="287338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  <p:sp>
        <p:nvSpPr>
          <p:cNvPr id="50187" name="Cím 1"/>
          <p:cNvSpPr>
            <a:spLocks noGrp="1"/>
          </p:cNvSpPr>
          <p:nvPr>
            <p:ph type="title" idx="4294967295"/>
          </p:nvPr>
        </p:nvSpPr>
        <p:spPr>
          <a:xfrm>
            <a:off x="3963988" y="85726"/>
            <a:ext cx="5181600" cy="1111250"/>
          </a:xfrm>
          <a:noFill/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Kódolás</a:t>
            </a:r>
            <a:br>
              <a:rPr lang="hu-HU" altLang="hu-HU" smtClean="0">
                <a:latin typeface="Garamond" pitchFamily="18" charset="0"/>
              </a:rPr>
            </a:br>
            <a:r>
              <a:rPr lang="hu-HU" altLang="hu-HU" sz="2800">
                <a:latin typeface="Garamond" pitchFamily="18" charset="0"/>
              </a:rPr>
              <a:t> (C++)</a:t>
            </a:r>
          </a:p>
        </p:txBody>
      </p:sp>
      <p:pic>
        <p:nvPicPr>
          <p:cNvPr id="5018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8941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6" presetClass="entr" presetSubtype="26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nimBg="1"/>
      <p:bldP spid="156678" grpId="0" animBg="1"/>
      <p:bldP spid="156678" grpId="1" animBg="1"/>
      <p:bldP spid="156679" grpId="0" animBg="1"/>
      <p:bldP spid="156681" grpId="0" animBg="1"/>
      <p:bldP spid="15668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F4472D-A5F1-44C8-BDF4-7A4A1E843C58}" type="slidenum">
              <a:rPr lang="hu-HU" smtClean="0"/>
              <a:pPr>
                <a:defRPr/>
              </a:pPr>
              <a:t>48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D46519-01D7-4360-807C-01F2EF3A8AFF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158724" name="AutoShape 4"/>
          <p:cNvSpPr>
            <a:spLocks noChangeArrowheads="1"/>
          </p:cNvSpPr>
          <p:nvPr/>
        </p:nvSpPr>
        <p:spPr bwMode="auto">
          <a:xfrm>
            <a:off x="7250113" y="2362200"/>
            <a:ext cx="3314700" cy="433388"/>
          </a:xfrm>
          <a:prstGeom prst="wedgeRectCallout">
            <a:avLst>
              <a:gd name="adj1" fmla="val -90042"/>
              <a:gd name="adj2" fmla="val 145236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1401" dirty="0">
                <a:cs typeface="Courier New" pitchFamily="49" charset="0"/>
              </a:rPr>
              <a:t>Például, </a:t>
            </a:r>
            <a:r>
              <a:rPr lang="hu-HU" sz="1401" dirty="0">
                <a:cs typeface="Courier New" pitchFamily="49" charset="0"/>
              </a:rPr>
              <a:t>ha majd fájlból történik a beolvasás:</a:t>
            </a:r>
          </a:p>
          <a:p>
            <a:pPr algn="ctr">
              <a:buNone/>
            </a:pPr>
            <a:r>
              <a:rPr lang="hu-HU" sz="1401" b="1" dirty="0">
                <a:latin typeface="Courier New" pitchFamily="49" charset="0"/>
                <a:cs typeface="Courier New" pitchFamily="49" charset="0"/>
              </a:rPr>
              <a:t>Olvas(</a:t>
            </a:r>
            <a:r>
              <a:rPr lang="hu-HU" sz="1401" dirty="0">
                <a:latin typeface="Courier New" pitchFamily="49" charset="0"/>
                <a:cs typeface="Courier New" pitchFamily="49" charset="0"/>
              </a:rPr>
              <a:t>fájl,x</a:t>
            </a:r>
            <a:r>
              <a:rPr lang="hu-HU" sz="1401" b="1" dirty="0">
                <a:latin typeface="Courier New" pitchFamily="49" charset="0"/>
                <a:cs typeface="Courier New" pitchFamily="49" charset="0"/>
              </a:rPr>
              <a:t>) [</a:t>
            </a:r>
            <a:r>
              <a:rPr lang="hu-HU" sz="1401" dirty="0">
                <a:latin typeface="Courier New" pitchFamily="49" charset="0"/>
                <a:cs typeface="Courier New" pitchFamily="49" charset="0"/>
              </a:rPr>
              <a:t>Helyes(x)</a:t>
            </a:r>
            <a:r>
              <a:rPr lang="hu-HU" sz="1401" b="1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4295779" y="3214692"/>
            <a:ext cx="6840785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&lt;&lt; "</a:t>
            </a:r>
            <a:r>
              <a:rPr lang="hu-H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kérdés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:"; cin &gt;&gt; x;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</a:t>
            </a:r>
            <a:r>
              <a:rPr lang="hu-HU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cin.fail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 || </a:t>
            </a:r>
            <a:r>
              <a:rPr lang="hu-HU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cin.peek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()!='\n</a:t>
            </a:r>
            <a:r>
              <a:rPr lang="hu-H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' ||</a:t>
            </a:r>
            <a:br>
              <a:rPr lang="hu-H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hu-H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i="1" dirty="0" smtClean="0">
                <a:solidFill>
                  <a:srgbClr val="0000FF"/>
                </a:solidFill>
                <a:latin typeface="Courier New" pitchFamily="49" charset="0"/>
              </a:rPr>
              <a:t>Helyes</a:t>
            </a:r>
            <a:r>
              <a:rPr lang="hu-H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(x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&lt;&lt; "</a:t>
            </a:r>
            <a:r>
              <a:rPr lang="hu-H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hibaüzenet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 &lt;&lt; </a:t>
            </a: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endl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b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exit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hu-H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hibakód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);</a:t>
            </a:r>
            <a:b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hu-HU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51206" name="Cím 1"/>
          <p:cNvSpPr>
            <a:spLocks noGrp="1"/>
          </p:cNvSpPr>
          <p:nvPr>
            <p:ph type="title" idx="4294967295"/>
          </p:nvPr>
        </p:nvSpPr>
        <p:spPr>
          <a:xfrm>
            <a:off x="3976688" y="85726"/>
            <a:ext cx="5181600" cy="1111250"/>
          </a:xfrm>
          <a:noFill/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Kódolás</a:t>
            </a:r>
            <a:r>
              <a:rPr lang="hu-HU" altLang="hu-HU" sz="2800">
                <a:latin typeface="Garamond" pitchFamily="18" charset="0"/>
              </a:rPr>
              <a:t/>
            </a:r>
            <a:br>
              <a:rPr lang="hu-HU" altLang="hu-HU" sz="2800">
                <a:latin typeface="Garamond" pitchFamily="18" charset="0"/>
              </a:rPr>
            </a:br>
            <a:r>
              <a:rPr lang="hu-HU" altLang="hu-HU" sz="2800">
                <a:latin typeface="Garamond" pitchFamily="18" charset="0"/>
              </a:rPr>
              <a:t> (C++)</a:t>
            </a:r>
          </a:p>
        </p:txBody>
      </p:sp>
      <p:sp>
        <p:nvSpPr>
          <p:cNvPr id="51207" name="Tartalom helye 12"/>
          <p:cNvSpPr>
            <a:spLocks/>
          </p:cNvSpPr>
          <p:nvPr/>
        </p:nvSpPr>
        <p:spPr bwMode="auto">
          <a:xfrm>
            <a:off x="3938588" y="1341438"/>
            <a:ext cx="6621462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7" indent="-254006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3200" b="1"/>
              <a:t>Ugyanez egyszerűbben: </a:t>
            </a:r>
          </a:p>
        </p:txBody>
      </p:sp>
      <p:pic>
        <p:nvPicPr>
          <p:cNvPr id="512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0" y="141292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8941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  <p:sp>
        <p:nvSpPr>
          <p:cNvPr id="11" name="AutoShape 10" descr="Zsákvászon"/>
          <p:cNvSpPr>
            <a:spLocks noChangeArrowheads="1"/>
          </p:cNvSpPr>
          <p:nvPr/>
        </p:nvSpPr>
        <p:spPr bwMode="auto">
          <a:xfrm>
            <a:off x="9409117" y="6092830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Elolva-</a:t>
            </a:r>
            <a:r>
              <a:rPr lang="hu-HU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hu-HU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hu-HU" sz="1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sandó</a:t>
            </a:r>
            <a:r>
              <a:rPr lang="hu-HU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a </a:t>
            </a:r>
            <a:r>
              <a:rPr lang="hu-HU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jegyzet</a:t>
            </a:r>
            <a:r>
              <a:rPr lang="hu-HU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792542" y="2060579"/>
            <a:ext cx="6161087" cy="2887663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12701" algn="ctr" eaLnBrk="1" hangingPunct="1">
              <a:buNone/>
            </a:pPr>
            <a:r>
              <a:rPr lang="hu-HU" altLang="hu-HU" sz="3600"/>
              <a:t>Programozási alapismeretek</a:t>
            </a:r>
            <a:br>
              <a:rPr lang="hu-HU" altLang="hu-HU" sz="3600"/>
            </a:br>
            <a:r>
              <a:rPr lang="hu-HU" altLang="hu-HU" sz="3600"/>
              <a:t>2. előadás vége</a:t>
            </a:r>
            <a:endParaRPr lang="en-US" altLang="hu-HU" sz="2000"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599F61-511A-4996-B733-DCF6DAFCA336}" type="slidenum">
              <a:rPr lang="hu-HU" smtClean="0"/>
              <a:pPr>
                <a:defRPr/>
              </a:pPr>
              <a:t>5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49A456-4C30-4392-A4CB-6CCC25B4B692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Az adatjellemzők összefoglalása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Azonosító</a:t>
            </a:r>
          </a:p>
          <a:p>
            <a:pPr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</a:rPr>
              <a:t>	Az a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jelsorozat, amellyel hivatkozhatunk a tartalmára, amely által módosíthatjuk </a:t>
            </a:r>
            <a:r>
              <a:rPr lang="hu-HU" alt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tartal-mát</a:t>
            </a:r>
            <a:r>
              <a:rPr lang="hu-HU" altLang="hu-HU" sz="2800" dirty="0">
                <a:latin typeface="Garamond" pitchFamily="18" charset="0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Kezdőérték</a:t>
            </a:r>
          </a:p>
          <a:p>
            <a:pPr>
              <a:buNone/>
            </a:pPr>
            <a:r>
              <a:rPr lang="hu-HU" altLang="hu-HU" sz="2800" dirty="0">
                <a:latin typeface="Garamond" pitchFamily="18" charset="0"/>
              </a:rPr>
              <a:t>	A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születéskor hozzárendelt érték</a:t>
            </a:r>
            <a:r>
              <a:rPr lang="hu-HU" altLang="hu-HU" sz="2800" dirty="0">
                <a:latin typeface="Garamond" pitchFamily="18" charset="0"/>
              </a:rPr>
              <a:t>. 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Konstansoknál nyilvánvaló, hogy </a:t>
            </a:r>
            <a:r>
              <a:rPr lang="hu-HU" alt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deklaráció-</a:t>
            </a:r>
            <a:r>
              <a:rPr lang="hu-HU" altLang="hu-HU" sz="2800" dirty="0" err="1">
                <a:latin typeface="Garamond" pitchFamily="18" charset="0"/>
              </a:rPr>
              <a:t>ban</a:t>
            </a:r>
            <a:r>
              <a:rPr lang="hu-HU" altLang="hu-HU" sz="2800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kapja; 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változóknál akár deklarációban, akár futás-kor szerez értéket magának.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8941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28E9AC-6EAD-4444-9F4F-254F03032C11}" type="slidenum">
              <a:rPr lang="hu-HU" smtClean="0"/>
              <a:pPr>
                <a:defRPr/>
              </a:pPr>
              <a:t>6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78863F-21F1-4D97-B06C-2E959E071F53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A típus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12701">
              <a:buNone/>
            </a:pPr>
            <a:r>
              <a:rPr lang="hu-HU" alt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Összetettség</a:t>
            </a:r>
            <a:r>
              <a:rPr lang="hu-HU" altLang="hu-HU" dirty="0" smtClean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(strukturáltság) szempontjából beszélhetünk</a:t>
            </a:r>
          </a:p>
          <a:p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strukturálatlan</a:t>
            </a:r>
            <a:r>
              <a:rPr lang="hu-HU" altLang="hu-HU" sz="2800" i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(vagy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skalár, elemi</a:t>
            </a:r>
            <a:r>
              <a:rPr lang="hu-HU" altLang="hu-HU" sz="2800" dirty="0">
                <a:latin typeface="Garamond" pitchFamily="18" charset="0"/>
              </a:rPr>
              <a:t>) típusról, ha (az adott szinten) szerkezetet nem </a:t>
            </a:r>
            <a:r>
              <a:rPr lang="hu-HU" altLang="hu-HU" sz="2800" dirty="0" err="1">
                <a:latin typeface="Garamond" pitchFamily="18" charset="0"/>
              </a:rPr>
              <a:t>tulaj-donítunk</a:t>
            </a:r>
            <a:r>
              <a:rPr lang="hu-HU" altLang="hu-HU" sz="2800" dirty="0">
                <a:latin typeface="Garamond" pitchFamily="18" charset="0"/>
              </a:rPr>
              <a:t> neki; vagy </a:t>
            </a:r>
          </a:p>
          <a:p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strukturált</a:t>
            </a:r>
            <a:r>
              <a:rPr lang="hu-HU" altLang="hu-HU" sz="2800" i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(más szóval: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összetett</a:t>
            </a:r>
            <a:r>
              <a:rPr lang="hu-HU" altLang="hu-HU" sz="2800" dirty="0">
                <a:latin typeface="Garamond" pitchFamily="18" charset="0"/>
              </a:rPr>
              <a:t>) típusról, ha (elemibb) összetevőkre bontjuk.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8941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6C6974-0982-4030-80ED-4276471FA228}" type="slidenum">
              <a:rPr lang="hu-HU" smtClean="0"/>
              <a:pPr>
                <a:defRPr/>
              </a:pPr>
              <a:t>7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3B6E589-B169-4E9E-B78A-D9C36E7B65A6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Elemi típusok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Egész típus</a:t>
            </a:r>
            <a:endParaRPr lang="hu-HU" altLang="hu-HU" dirty="0" smtClean="0">
              <a:latin typeface="Garamond" pitchFamily="18" charset="0"/>
            </a:endParaRPr>
          </a:p>
          <a:p>
            <a:r>
              <a:rPr lang="hu-HU" altLang="hu-HU" sz="2800" dirty="0">
                <a:latin typeface="Garamond" pitchFamily="18" charset="0"/>
              </a:rPr>
              <a:t>Értékhalmaz: </a:t>
            </a:r>
            <a:r>
              <a:rPr lang="hu-HU" altLang="hu-HU" sz="2800" b="1" dirty="0">
                <a:latin typeface="Garamond" pitchFamily="18" charset="0"/>
              </a:rPr>
              <a:t>–</a:t>
            </a:r>
            <a:r>
              <a:rPr lang="hu-HU" altLang="hu-HU" sz="2800" dirty="0">
                <a:latin typeface="Garamond" pitchFamily="18" charset="0"/>
              </a:rPr>
              <a:t>2</a:t>
            </a:r>
            <a:r>
              <a:rPr lang="hu-HU" altLang="hu-HU" sz="2800" baseline="30000" dirty="0">
                <a:latin typeface="Garamond" pitchFamily="18" charset="0"/>
              </a:rPr>
              <a:t>31</a:t>
            </a:r>
            <a:r>
              <a:rPr lang="hu-HU" altLang="hu-HU" sz="2800" b="1" dirty="0">
                <a:latin typeface="Garamond" pitchFamily="18" charset="0"/>
              </a:rPr>
              <a:t>..+</a:t>
            </a:r>
            <a:r>
              <a:rPr lang="hu-HU" altLang="hu-HU" sz="2800" dirty="0" err="1">
                <a:latin typeface="Garamond" pitchFamily="18" charset="0"/>
              </a:rPr>
              <a:t>2</a:t>
            </a:r>
            <a:r>
              <a:rPr lang="hu-HU" altLang="hu-HU" sz="2800" baseline="30000" dirty="0" err="1">
                <a:latin typeface="Garamond" pitchFamily="18" charset="0"/>
              </a:rPr>
              <a:t>31</a:t>
            </a:r>
            <a:r>
              <a:rPr lang="hu-HU" altLang="hu-HU" sz="2800" baseline="30000" dirty="0">
                <a:latin typeface="Garamond" pitchFamily="18" charset="0"/>
              </a:rPr>
              <a:t> </a:t>
            </a:r>
            <a:r>
              <a:rPr lang="hu-HU" altLang="hu-HU" sz="2800" b="1" dirty="0">
                <a:latin typeface="Garamond" pitchFamily="18" charset="0"/>
              </a:rPr>
              <a:t>–</a:t>
            </a:r>
            <a:r>
              <a:rPr lang="hu-HU" altLang="hu-HU" sz="2800" dirty="0">
                <a:latin typeface="Garamond" pitchFamily="18" charset="0"/>
              </a:rPr>
              <a:t>1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400" dirty="0">
                <a:latin typeface="Garamond" pitchFamily="18" charset="0"/>
              </a:rPr>
              <a:t>(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Min'</a:t>
            </a:r>
            <a:r>
              <a:rPr lang="hu-HU" alt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Egész</a:t>
            </a:r>
            <a:r>
              <a:rPr lang="hu-HU" altLang="hu-H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..</a:t>
            </a:r>
            <a:r>
              <a:rPr lang="hu-HU" alt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Max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'Egész</a:t>
            </a:r>
            <a:r>
              <a:rPr lang="hu-HU" altLang="hu-HU" sz="2400" dirty="0">
                <a:latin typeface="Garamond" pitchFamily="18" charset="0"/>
              </a:rPr>
              <a:t>)</a:t>
            </a:r>
          </a:p>
          <a:p>
            <a:r>
              <a:rPr lang="hu-HU" altLang="hu-HU" sz="2800" dirty="0">
                <a:latin typeface="Garamond" pitchFamily="18" charset="0"/>
              </a:rPr>
              <a:t>Műveletek: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+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–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*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Div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400" dirty="0">
                <a:latin typeface="Garamond" pitchFamily="18" charset="0"/>
              </a:rPr>
              <a:t>egészosztás</a:t>
            </a:r>
            <a:r>
              <a:rPr lang="hu-HU" altLang="hu-HU" sz="2800" dirty="0">
                <a:latin typeface="Garamond" pitchFamily="18" charset="0"/>
              </a:rPr>
              <a:t>) , </a:t>
            </a:r>
            <a:r>
              <a:rPr lang="hu-HU" alt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Mod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(osztási maradék),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–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800" dirty="0" err="1">
                <a:latin typeface="Garamond" pitchFamily="18" charset="0"/>
              </a:rPr>
              <a:t>unáris</a:t>
            </a:r>
            <a:r>
              <a:rPr lang="hu-HU" altLang="hu-HU" sz="2800" dirty="0">
                <a:latin typeface="Garamond" pitchFamily="18" charset="0"/>
              </a:rPr>
              <a:t> mínusz),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^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400" dirty="0">
                <a:latin typeface="Garamond" pitchFamily="18" charset="0"/>
              </a:rPr>
              <a:t>pozitív egészkitevős hatványozás</a:t>
            </a:r>
            <a:r>
              <a:rPr lang="hu-HU" altLang="hu-HU" sz="2800" dirty="0">
                <a:latin typeface="Garamond" pitchFamily="18" charset="0"/>
              </a:rPr>
              <a:t>)</a:t>
            </a:r>
          </a:p>
          <a:p>
            <a:r>
              <a:rPr lang="hu-HU" altLang="hu-HU" sz="2800" dirty="0">
                <a:latin typeface="Garamond" pitchFamily="18" charset="0"/>
              </a:rPr>
              <a:t>Relációk: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&lt;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</a:t>
            </a:r>
            <a:r>
              <a:rPr lang="hu-HU" altLang="hu-HU" sz="2800" dirty="0">
                <a:latin typeface="Garamond" pitchFamily="18" charset="0"/>
              </a:rPr>
              <a:t>, 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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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&gt;</a:t>
            </a:r>
          </a:p>
          <a:p>
            <a:r>
              <a:rPr lang="hu-HU" altLang="hu-HU" sz="2800" dirty="0">
                <a:latin typeface="Garamond" pitchFamily="18" charset="0"/>
              </a:rPr>
              <a:t>Ábrázolás: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kettes </a:t>
            </a:r>
            <a:r>
              <a:rPr lang="hu-HU" alt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komplemens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kódú</a:t>
            </a:r>
          </a:p>
          <a:p>
            <a:r>
              <a:rPr lang="hu-HU" altLang="hu-HU" sz="2800" dirty="0">
                <a:latin typeface="Garamond" pitchFamily="18" charset="0"/>
              </a:rPr>
              <a:t>Változatai: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méret és előjel szerint sokfélék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551384" y="1727207"/>
            <a:ext cx="2016126" cy="649287"/>
          </a:xfrm>
          <a:prstGeom prst="wedgeRectCallout">
            <a:avLst>
              <a:gd name="adj1" fmla="val 88347"/>
              <a:gd name="adj2" fmla="val 171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beolvasáson, a kiíráson és értékadáson </a:t>
            </a:r>
            <a:r>
              <a:rPr lang="hu-HU" sz="140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túliakkal</a:t>
            </a:r>
            <a:r>
              <a:rPr lang="hu-HU" sz="140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foglalkozunk csak.</a:t>
            </a:r>
            <a:endParaRPr lang="hu-HU" sz="1401" dirty="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8651878" y="1268417"/>
            <a:ext cx="2016126" cy="433387"/>
          </a:xfrm>
          <a:prstGeom prst="wedgeRectCallout">
            <a:avLst>
              <a:gd name="adj1" fmla="val -120472"/>
              <a:gd name="adj2" fmla="val 1335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1">
                <a:effectLst>
                  <a:outerShdw blurRad="38100" dist="38100" dir="2700000" algn="tl">
                    <a:srgbClr val="FFFFFF"/>
                  </a:outerShdw>
                </a:effectLst>
              </a:rPr>
              <a:t>Példaként: 4-bájtos ábrázolást feltételezve.</a:t>
            </a:r>
            <a:endParaRPr lang="hu-HU" sz="1401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8941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A9DE66-79F6-4943-89AA-035908EE31E9}" type="slidenum">
              <a:rPr lang="hu-HU" smtClean="0"/>
              <a:pPr>
                <a:defRPr/>
              </a:pPr>
              <a:t>8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2A60A8A-0331-4567-83B2-8E60A37EAAB5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Elemi típusok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Valós típus</a:t>
            </a:r>
            <a:endParaRPr lang="hu-HU" altLang="hu-HU" dirty="0" smtClean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r>
              <a:rPr lang="hu-HU" altLang="hu-HU" sz="2800" dirty="0">
                <a:latin typeface="Garamond" pitchFamily="18" charset="0"/>
              </a:rPr>
              <a:t>Értékhalmaz: ????</a:t>
            </a:r>
            <a:r>
              <a:rPr lang="hu-HU" altLang="hu-HU" sz="2800" b="1" dirty="0">
                <a:latin typeface="Garamond" pitchFamily="18" charset="0"/>
              </a:rPr>
              <a:t>..</a:t>
            </a:r>
            <a:r>
              <a:rPr lang="hu-HU" altLang="hu-HU" sz="2800" dirty="0">
                <a:latin typeface="Garamond" pitchFamily="18" charset="0"/>
              </a:rPr>
              <a:t>????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400" dirty="0">
                <a:latin typeface="Garamond" pitchFamily="18" charset="0"/>
              </a:rPr>
              <a:t>(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Min'</a:t>
            </a:r>
            <a:r>
              <a:rPr lang="hu-HU" alt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Valós..Max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'Valós </a:t>
            </a:r>
            <a:r>
              <a:rPr lang="hu-HU" altLang="hu-HU" sz="2400" dirty="0">
                <a:latin typeface="Garamond" pitchFamily="18" charset="0"/>
              </a:rPr>
              <a:t>nem definiáltak, vagy </a:t>
            </a:r>
            <a:r>
              <a:rPr lang="hu-HU" altLang="hu-HU" sz="2400" dirty="0" err="1">
                <a:latin typeface="Garamond" pitchFamily="18" charset="0"/>
              </a:rPr>
              <a:t>imple</a:t>
            </a:r>
            <a:r>
              <a:rPr lang="hu-HU" altLang="hu-HU" sz="2400" dirty="0" err="1"/>
              <a:t>-</a:t>
            </a:r>
            <a:r>
              <a:rPr lang="hu-HU" altLang="hu-HU" sz="2400" dirty="0" err="1">
                <a:latin typeface="Garamond" pitchFamily="18" charset="0"/>
              </a:rPr>
              <a:t>mentáció­függőek</a:t>
            </a:r>
            <a:r>
              <a:rPr lang="hu-HU" altLang="hu-HU" sz="2400" dirty="0">
                <a:latin typeface="Garamond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hu-HU" altLang="hu-HU" sz="2800" dirty="0">
                <a:latin typeface="Garamond" pitchFamily="18" charset="0"/>
              </a:rPr>
              <a:t>Műveletek: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+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–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*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/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^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–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400" dirty="0" err="1">
                <a:latin typeface="Garamond" pitchFamily="18" charset="0"/>
              </a:rPr>
              <a:t>unáris</a:t>
            </a:r>
            <a:r>
              <a:rPr lang="hu-HU" altLang="hu-HU" sz="2400" dirty="0">
                <a:latin typeface="Garamond" pitchFamily="18" charset="0"/>
              </a:rPr>
              <a:t> mínusz</a:t>
            </a:r>
            <a:r>
              <a:rPr lang="hu-HU" altLang="hu-HU" sz="2800" dirty="0">
                <a:latin typeface="Garamond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hu-HU" altLang="hu-HU" sz="2800" dirty="0">
                <a:latin typeface="Garamond" pitchFamily="18" charset="0"/>
              </a:rPr>
              <a:t>Relációk: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&lt;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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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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hu-HU" altLang="hu-HU" sz="2800" dirty="0">
                <a:latin typeface="Garamond" pitchFamily="18" charset="0"/>
              </a:rPr>
              <a:t>Ábrázolás: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lebegőpontos</a:t>
            </a:r>
            <a:r>
              <a:rPr lang="hu-HU" altLang="hu-HU" sz="2800" i="1" dirty="0">
                <a:latin typeface="Garamond" pitchFamily="18" charset="0"/>
              </a:rPr>
              <a:t>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ábrázolás</a:t>
            </a:r>
            <a:r>
              <a:rPr lang="hu-HU" altLang="hu-HU" sz="2800" i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400" dirty="0">
                <a:latin typeface="Garamond" pitchFamily="18" charset="0"/>
              </a:rPr>
              <a:t>pontosabb len-ne, ha e típust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racionális</a:t>
            </a:r>
            <a:r>
              <a:rPr lang="hu-HU" altLang="hu-HU" sz="2400" dirty="0">
                <a:latin typeface="Garamond" pitchFamily="18" charset="0"/>
              </a:rPr>
              <a:t>nak neveznénk, mert csak racionális számot képes ábrázolni</a:t>
            </a:r>
            <a:r>
              <a:rPr lang="hu-HU" altLang="hu-HU" sz="2800" dirty="0">
                <a:latin typeface="Garamond" pitchFamily="18" charset="0"/>
              </a:rPr>
              <a:t>)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8941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46" y="5088171"/>
            <a:ext cx="6120681" cy="1493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C75976-15B0-4489-801F-8C1D280FE114}" type="slidenum">
              <a:rPr lang="hu-HU" smtClean="0"/>
              <a:pPr>
                <a:defRPr/>
              </a:pPr>
              <a:t>9</a:t>
            </a:fld>
            <a:r>
              <a:rPr lang="hu-HU" dirty="0" smtClean="0"/>
              <a:t>/49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828800" y="6478588"/>
            <a:ext cx="1905001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136E5-A957-4940-AC12-D25DD8802535}" type="datetime1">
              <a:rPr lang="hu-HU"/>
              <a:pPr>
                <a:defRPr/>
              </a:pPr>
              <a:t>2015.09.26.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Elemi típusok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Logikai típus</a:t>
            </a:r>
            <a:endParaRPr lang="hu-HU" altLang="hu-HU" dirty="0" smtClean="0">
              <a:latin typeface="Garamond" pitchFamily="18" charset="0"/>
            </a:endParaRPr>
          </a:p>
          <a:p>
            <a:r>
              <a:rPr lang="hu-HU" altLang="hu-HU" sz="2800" dirty="0">
                <a:latin typeface="Garamond" pitchFamily="18" charset="0"/>
              </a:rPr>
              <a:t>Értékhalmaz: </a:t>
            </a:r>
            <a:r>
              <a:rPr lang="hu-HU" altLang="hu-HU" sz="2800" dirty="0" err="1">
                <a:latin typeface="Garamond" pitchFamily="18" charset="0"/>
              </a:rPr>
              <a:t>Hamis</a:t>
            </a:r>
            <a:r>
              <a:rPr lang="hu-HU" altLang="hu-HU" sz="2800" b="1" dirty="0" err="1">
                <a:latin typeface="Garamond" pitchFamily="18" charset="0"/>
              </a:rPr>
              <a:t>..</a:t>
            </a:r>
            <a:r>
              <a:rPr lang="hu-HU" altLang="hu-HU" sz="2800" dirty="0" err="1">
                <a:latin typeface="Garamond" pitchFamily="18" charset="0"/>
              </a:rPr>
              <a:t>Igaz</a:t>
            </a:r>
            <a:r>
              <a:rPr lang="hu-HU" altLang="hu-HU" sz="2800" dirty="0">
                <a:latin typeface="Garamond" pitchFamily="18" charset="0"/>
              </a:rPr>
              <a:t/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400" dirty="0">
                <a:solidFill>
                  <a:srgbClr val="0000FF"/>
                </a:solidFill>
                <a:latin typeface="Garamond" pitchFamily="18" charset="0"/>
              </a:rPr>
              <a:t>(</a:t>
            </a:r>
            <a:r>
              <a:rPr lang="hu-HU" altLang="hu-HU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Min'</a:t>
            </a:r>
            <a:r>
              <a:rPr lang="hu-HU" altLang="hu-HU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Logikai</a:t>
            </a:r>
            <a:r>
              <a:rPr lang="hu-HU" altLang="hu-HU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..</a:t>
            </a:r>
            <a:r>
              <a:rPr lang="hu-HU" altLang="hu-HU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Max</a:t>
            </a:r>
            <a:r>
              <a:rPr lang="hu-HU" altLang="hu-HU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'Logikai: Hamis, illetve Igaz</a:t>
            </a:r>
            <a:r>
              <a:rPr lang="hu-HU" altLang="hu-HU" sz="2400" dirty="0">
                <a:solidFill>
                  <a:srgbClr val="0000FF"/>
                </a:solidFill>
                <a:latin typeface="Garamond" pitchFamily="18" charset="0"/>
              </a:rPr>
              <a:t>)</a:t>
            </a:r>
          </a:p>
          <a:p>
            <a:r>
              <a:rPr lang="hu-HU" altLang="hu-HU" sz="2800" dirty="0">
                <a:latin typeface="Garamond" pitchFamily="18" charset="0"/>
              </a:rPr>
              <a:t>Műveletek: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nem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és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vagy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400" dirty="0">
                <a:latin typeface="Garamond" pitchFamily="18" charset="0"/>
              </a:rPr>
              <a:t>a szokásos logikai műveletek</a:t>
            </a:r>
            <a:r>
              <a:rPr lang="hu-HU" altLang="hu-HU" sz="2800" dirty="0">
                <a:latin typeface="Garamond" pitchFamily="18" charset="0"/>
              </a:rPr>
              <a:t>)</a:t>
            </a:r>
          </a:p>
          <a:p>
            <a:r>
              <a:rPr lang="hu-HU" altLang="hu-HU" sz="2800" dirty="0">
                <a:latin typeface="Garamond" pitchFamily="18" charset="0"/>
              </a:rPr>
              <a:t>Relációk: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000" b="1" dirty="0">
                <a:solidFill>
                  <a:srgbClr val="0000FF"/>
                </a:solidFill>
                <a:latin typeface="Garamond" pitchFamily="18" charset="0"/>
              </a:rPr>
              <a:t>&lt;</a:t>
            </a:r>
            <a:r>
              <a:rPr lang="hu-HU" altLang="hu-HU" sz="2000" dirty="0">
                <a:solidFill>
                  <a:srgbClr val="0000FF"/>
                </a:solidFill>
                <a:latin typeface="Garamond" pitchFamily="18" charset="0"/>
              </a:rPr>
              <a:t>, </a:t>
            </a:r>
            <a:r>
              <a:rPr lang="hu-HU" altLang="hu-HU" sz="2000" b="1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</a:t>
            </a:r>
            <a:r>
              <a:rPr lang="hu-HU" altLang="hu-HU" sz="2000" dirty="0">
                <a:solidFill>
                  <a:srgbClr val="0000FF"/>
                </a:solidFill>
                <a:latin typeface="Garamond" pitchFamily="18" charset="0"/>
              </a:rPr>
              <a:t>,</a:t>
            </a:r>
            <a:r>
              <a:rPr lang="hu-HU" altLang="hu-HU" sz="2800" dirty="0">
                <a:latin typeface="Garamond" pitchFamily="18" charset="0"/>
              </a:rPr>
              <a:t>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</a:t>
            </a:r>
            <a:r>
              <a:rPr lang="hu-HU" altLang="hu-HU" sz="2000" dirty="0">
                <a:solidFill>
                  <a:srgbClr val="0000FF"/>
                </a:solidFill>
                <a:latin typeface="Garamond" pitchFamily="18" charset="0"/>
              </a:rPr>
              <a:t>, </a:t>
            </a:r>
            <a:r>
              <a:rPr lang="hu-HU" altLang="hu-HU" sz="2000" b="1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</a:t>
            </a:r>
            <a:r>
              <a:rPr lang="hu-HU" altLang="hu-HU" sz="2000" dirty="0">
                <a:solidFill>
                  <a:srgbClr val="0000FF"/>
                </a:solidFill>
                <a:latin typeface="Garamond" pitchFamily="18" charset="0"/>
              </a:rPr>
              <a:t>, </a:t>
            </a:r>
            <a:r>
              <a:rPr lang="hu-HU" altLang="hu-HU" sz="2000" b="1" dirty="0">
                <a:solidFill>
                  <a:srgbClr val="0000FF"/>
                </a:solidFill>
                <a:latin typeface="Garamond" pitchFamily="18" charset="0"/>
              </a:rPr>
              <a:t>&gt;</a:t>
            </a:r>
            <a:endParaRPr lang="hu-HU" altLang="hu-HU" sz="2000" dirty="0">
              <a:solidFill>
                <a:srgbClr val="0000FF"/>
              </a:solidFill>
              <a:latin typeface="Garamond" pitchFamily="18" charset="0"/>
            </a:endParaRPr>
          </a:p>
          <a:p>
            <a:r>
              <a:rPr lang="hu-HU" altLang="hu-HU" sz="2800" dirty="0">
                <a:latin typeface="Garamond" pitchFamily="18" charset="0"/>
              </a:rPr>
              <a:t>Ábrázolás: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0B</a:t>
            </a:r>
            <a:r>
              <a:rPr lang="hu-HU" altLang="hu-HU" sz="2800" dirty="0">
                <a:latin typeface="Garamond" pitchFamily="18" charset="0"/>
              </a:rPr>
              <a:t> = Hamis,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–1B</a:t>
            </a:r>
            <a:r>
              <a:rPr lang="hu-HU" altLang="hu-HU" sz="2800" dirty="0">
                <a:latin typeface="Garamond" pitchFamily="18" charset="0"/>
              </a:rPr>
              <a:t> = Igaz</a:t>
            </a:r>
            <a:r>
              <a:rPr lang="hu-HU" altLang="hu-HU" sz="2800" i="1" dirty="0">
                <a:latin typeface="Garamond" pitchFamily="18" charset="0"/>
              </a:rPr>
              <a:t> </a:t>
            </a:r>
            <a:br>
              <a:rPr lang="hu-HU" altLang="hu-HU" sz="2800" i="1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(esetleg: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1B</a:t>
            </a:r>
            <a:r>
              <a:rPr lang="hu-HU" altLang="hu-HU" sz="2800" dirty="0">
                <a:latin typeface="Garamond" pitchFamily="18" charset="0"/>
              </a:rPr>
              <a:t> = Igaz)… ahol </a:t>
            </a:r>
            <a:r>
              <a:rPr lang="hu-HU" alt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xB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= x érték „bináris egészként” ábrázolva</a:t>
            </a:r>
          </a:p>
          <a:p>
            <a:r>
              <a:rPr lang="hu-HU" altLang="hu-HU" sz="260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Megjegyzés</a:t>
            </a:r>
            <a:r>
              <a:rPr lang="hu-HU" altLang="hu-HU" sz="2601" dirty="0">
                <a:solidFill>
                  <a:srgbClr val="0000FF"/>
                </a:solidFill>
                <a:latin typeface="Garamond" pitchFamily="18" charset="0"/>
              </a:rPr>
              <a:t>: a rendezésnek nem nagy a </a:t>
            </a:r>
            <a:r>
              <a:rPr lang="hu-HU" altLang="hu-HU" sz="2601" dirty="0" err="1">
                <a:solidFill>
                  <a:srgbClr val="0000FF"/>
                </a:solidFill>
                <a:latin typeface="Garamond" pitchFamily="18" charset="0"/>
              </a:rPr>
              <a:t>gyakor-lati</a:t>
            </a:r>
            <a:r>
              <a:rPr lang="hu-HU" altLang="hu-HU" sz="2601" dirty="0">
                <a:solidFill>
                  <a:srgbClr val="0000FF"/>
                </a:solidFill>
                <a:latin typeface="Garamond" pitchFamily="18" charset="0"/>
              </a:rPr>
              <a:t> jelentősége.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89417" y="6538913"/>
            <a:ext cx="3786187" cy="360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Montázs">
  <a:themeElements>
    <a:clrScheme name="4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4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4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5_Montáz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6269</TotalTime>
  <Words>4460</Words>
  <Application>Microsoft Office PowerPoint</Application>
  <PresentationFormat>Szélesvásznú</PresentationFormat>
  <Paragraphs>947</Paragraphs>
  <Slides>49</Slides>
  <Notes>49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2</vt:i4>
      </vt:variant>
      <vt:variant>
        <vt:lpstr>Diacímek</vt:lpstr>
      </vt:variant>
      <vt:variant>
        <vt:i4>49</vt:i4>
      </vt:variant>
      <vt:variant>
        <vt:lpstr>Egyéni diasorok</vt:lpstr>
      </vt:variant>
      <vt:variant>
        <vt:i4>3</vt:i4>
      </vt:variant>
    </vt:vector>
  </HeadingPairs>
  <TitlesOfParts>
    <vt:vector size="63" baseType="lpstr">
      <vt:lpstr>Arial</vt:lpstr>
      <vt:lpstr>Calibri</vt:lpstr>
      <vt:lpstr>Courier New</vt:lpstr>
      <vt:lpstr>Garamond</vt:lpstr>
      <vt:lpstr>Imprint MT Shadow</vt:lpstr>
      <vt:lpstr>Symbol</vt:lpstr>
      <vt:lpstr>Times New Roman</vt:lpstr>
      <vt:lpstr>Verdana</vt:lpstr>
      <vt:lpstr>Wingdings</vt:lpstr>
      <vt:lpstr>4_Montázs</vt:lpstr>
      <vt:lpstr>5_Montázs</vt:lpstr>
      <vt:lpstr>Programozási alapismeretek  2. előadás</vt:lpstr>
      <vt:lpstr>Tartalom</vt:lpstr>
      <vt:lpstr>Adatokkal kapcsolatos fogalmak</vt:lpstr>
      <vt:lpstr>Adatokkal kapcsolatos fogalmak</vt:lpstr>
      <vt:lpstr>Az adatjellemzők összefoglalása</vt:lpstr>
      <vt:lpstr>A típus</vt:lpstr>
      <vt:lpstr>Elemi típusok</vt:lpstr>
      <vt:lpstr>Elemi típusok</vt:lpstr>
      <vt:lpstr>Elemi típusok</vt:lpstr>
      <vt:lpstr>Elemi típusok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Kódolás (C++ alapok)</vt:lpstr>
      <vt:lpstr>Kódolás  (C++ alapok)</vt:lpstr>
      <vt:lpstr>Kódolás  (beolvasás és kiírás kérdése)</vt:lpstr>
      <vt:lpstr>Kódolás (C++ alapok)</vt:lpstr>
      <vt:lpstr>Kódolás  (C++ alapok)</vt:lpstr>
      <vt:lpstr>Hibakeresés, hibajavítás *  hibák</vt:lpstr>
      <vt:lpstr>Hibakeresés  (C++ alapok)</vt:lpstr>
      <vt:lpstr>Hibakeresés  (C++ alapok)</vt:lpstr>
      <vt:lpstr>Hibakeresés  (C++ alapok)</vt:lpstr>
      <vt:lpstr>Hibakeresés  (C++ alapok)</vt:lpstr>
      <vt:lpstr>Hibakeresés  (C++ alapok)</vt:lpstr>
      <vt:lpstr>Feladatok elágazásra: vércsoport – 1</vt:lpstr>
      <vt:lpstr>Feladatok elágazásra: vércsoport – 1</vt:lpstr>
      <vt:lpstr>Feladatok elágazásra: vércsoport – 1</vt:lpstr>
      <vt:lpstr>Feladatok elágazásra: vércsoport – 2</vt:lpstr>
      <vt:lpstr>Feladatok elágazásra: vércsoport – 2</vt:lpstr>
      <vt:lpstr>Feladatok elágazásra: vércsoport – 2</vt:lpstr>
      <vt:lpstr>Feladatok elágazásra: vércsoport – 2</vt:lpstr>
      <vt:lpstr>Feladatok elágazásra: vércsoport – 2</vt:lpstr>
      <vt:lpstr>PowerPoint bemutató</vt:lpstr>
      <vt:lpstr>PowerPoint bemutató</vt:lpstr>
      <vt:lpstr>Kódolás (C++)</vt:lpstr>
      <vt:lpstr>Kódolás (C++)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Kódolás  (C++)</vt:lpstr>
      <vt:lpstr>Kódolás  (C++)</vt:lpstr>
      <vt:lpstr>Kódolás  (C++)</vt:lpstr>
      <vt:lpstr>PowerPoint bemutató</vt:lpstr>
      <vt:lpstr>Stílusbeállítás</vt:lpstr>
      <vt:lpstr>I-ellenőrzéses_példának_is_jó</vt:lpstr>
      <vt:lpstr>Konzol_Input_ellenőrzéssel</vt:lpstr>
    </vt:vector>
  </TitlesOfParts>
  <Company>ELTE 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2.</dc:title>
  <dc:creator>Szlávi - Zsakó</dc:creator>
  <cp:lastModifiedBy>András Emese</cp:lastModifiedBy>
  <cp:revision>517</cp:revision>
  <dcterms:created xsi:type="dcterms:W3CDTF">2005-10-16T14:08:29Z</dcterms:created>
  <dcterms:modified xsi:type="dcterms:W3CDTF">2015-09-26T18:53:42Z</dcterms:modified>
</cp:coreProperties>
</file>