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  <p:sldMasterId id="2147483859" r:id="rId2"/>
  </p:sldMasterIdLst>
  <p:notesMasterIdLst>
    <p:notesMasterId r:id="rId53"/>
  </p:notesMasterIdLst>
  <p:handoutMasterIdLst>
    <p:handoutMasterId r:id="rId54"/>
  </p:handoutMasterIdLst>
  <p:sldIdLst>
    <p:sldId id="330" r:id="rId3"/>
    <p:sldId id="328" r:id="rId4"/>
    <p:sldId id="302" r:id="rId5"/>
    <p:sldId id="303" r:id="rId6"/>
    <p:sldId id="360" r:id="rId7"/>
    <p:sldId id="304" r:id="rId8"/>
    <p:sldId id="305" r:id="rId9"/>
    <p:sldId id="306" r:id="rId10"/>
    <p:sldId id="307" r:id="rId11"/>
    <p:sldId id="308" r:id="rId12"/>
    <p:sldId id="309" r:id="rId13"/>
    <p:sldId id="321" r:id="rId14"/>
    <p:sldId id="322" r:id="rId15"/>
    <p:sldId id="310" r:id="rId16"/>
    <p:sldId id="311" r:id="rId17"/>
    <p:sldId id="323" r:id="rId18"/>
    <p:sldId id="324" r:id="rId19"/>
    <p:sldId id="352" r:id="rId20"/>
    <p:sldId id="312" r:id="rId21"/>
    <p:sldId id="325" r:id="rId22"/>
    <p:sldId id="331" r:id="rId23"/>
    <p:sldId id="332" r:id="rId24"/>
    <p:sldId id="333" r:id="rId25"/>
    <p:sldId id="354" r:id="rId26"/>
    <p:sldId id="334" r:id="rId27"/>
    <p:sldId id="335" r:id="rId28"/>
    <p:sldId id="355" r:id="rId29"/>
    <p:sldId id="336" r:id="rId30"/>
    <p:sldId id="357" r:id="rId31"/>
    <p:sldId id="356" r:id="rId32"/>
    <p:sldId id="337" r:id="rId33"/>
    <p:sldId id="338" r:id="rId34"/>
    <p:sldId id="339" r:id="rId35"/>
    <p:sldId id="340" r:id="rId36"/>
    <p:sldId id="362" r:id="rId37"/>
    <p:sldId id="341" r:id="rId38"/>
    <p:sldId id="342" r:id="rId39"/>
    <p:sldId id="353" r:id="rId40"/>
    <p:sldId id="361" r:id="rId41"/>
    <p:sldId id="344" r:id="rId42"/>
    <p:sldId id="359" r:id="rId43"/>
    <p:sldId id="345" r:id="rId44"/>
    <p:sldId id="346" r:id="rId45"/>
    <p:sldId id="358" r:id="rId46"/>
    <p:sldId id="347" r:id="rId47"/>
    <p:sldId id="348" r:id="rId48"/>
    <p:sldId id="349" r:id="rId49"/>
    <p:sldId id="350" r:id="rId50"/>
    <p:sldId id="351" r:id="rId51"/>
    <p:sldId id="282" r:id="rId52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C0"/>
    <a:srgbClr val="CC6600"/>
    <a:srgbClr val="008000"/>
    <a:srgbClr val="FF3300"/>
    <a:srgbClr val="663300"/>
    <a:srgbClr val="006600"/>
    <a:srgbClr val="969696"/>
    <a:srgbClr val="FFEAD5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9274" autoAdjust="0"/>
  </p:normalViewPr>
  <p:slideViewPr>
    <p:cSldViewPr>
      <p:cViewPr varScale="1">
        <p:scale>
          <a:sx n="98" d="100"/>
          <a:sy n="98" d="100"/>
        </p:scale>
        <p:origin x="-3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098" y="12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50D9BBEF-4054-4B57-8CEF-06A54AA4CC74}" type="datetime1">
              <a:rPr lang="hu-HU"/>
              <a:pPr>
                <a:defRPr/>
              </a:pPr>
              <a:t>2015.08.02.</a:t>
            </a:fld>
            <a:r>
              <a:rPr lang="hu-HU"/>
              <a:t>2008/2009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Szlávi-Zsakó: Programozási alapismeretek 3. előadásSzlávi-Zsakó: Programozási alapismeretek 3.Zsakó László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8160E472-5A8A-4AD9-85A8-6710F8B5703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494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167FBFBB-D6A7-4B8E-BBD6-E11AB817F296}" type="datetime1">
              <a:rPr lang="hu-HU"/>
              <a:pPr>
                <a:defRPr/>
              </a:pPr>
              <a:t>2015.08.02.</a:t>
            </a:fld>
            <a:endParaRPr lang="hu-HU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682625"/>
            <a:ext cx="5210175" cy="3908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 smtClean="0"/>
              <a:t>Mintaszöveg szerkesztése</a:t>
            </a:r>
          </a:p>
          <a:p>
            <a:pPr lvl="1"/>
            <a:r>
              <a:rPr lang="hu-HU" noProof="0" dirty="0" smtClean="0"/>
              <a:t>Második szint</a:t>
            </a:r>
          </a:p>
          <a:p>
            <a:pPr lvl="2"/>
            <a:r>
              <a:rPr lang="hu-HU" noProof="0" dirty="0" smtClean="0"/>
              <a:t>Harmadik szint</a:t>
            </a:r>
          </a:p>
          <a:p>
            <a:pPr lvl="3"/>
            <a:r>
              <a:rPr lang="hu-HU" noProof="0" dirty="0" smtClean="0"/>
              <a:t>Negyedik szint</a:t>
            </a:r>
          </a:p>
          <a:p>
            <a:pPr lvl="4"/>
            <a:r>
              <a:rPr lang="hu-HU" noProof="0" dirty="0" smtClean="0"/>
              <a:t>Ötödik szint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559925"/>
            <a:ext cx="294481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195A80EE-E1AE-49C0-A5A9-69BC5661C21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4"/>
          </p:nvPr>
        </p:nvSpPr>
        <p:spPr>
          <a:xfrm>
            <a:off x="0" y="9572625"/>
            <a:ext cx="2946400" cy="352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543593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ts val="20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dirty="0" smtClean="0"/>
              <a:t>Programozási alapismeretek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3D06881-1336-4220-9B5F-E2CA09592E42}" type="datetime1">
              <a:rPr lang="hu-HU" smtClean="0"/>
              <a:pPr/>
              <a:t>2015.08.02.</a:t>
            </a:fld>
            <a:endParaRPr lang="hu-HU" dirty="0" smtClean="0"/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47027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dirty="0" err="1" smtClean="0"/>
              <a:t>Szlávi-Zsakó</a:t>
            </a:r>
            <a:r>
              <a:rPr lang="hu-HU" dirty="0" smtClean="0"/>
              <a:t>: Programozási alapismeretek 3. előadás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F04F4AA-E098-4CB9-9E62-4F74256F385E}" type="slidenum">
              <a:rPr lang="hu-HU" smtClean="0"/>
              <a:pPr/>
              <a:t>1</a:t>
            </a:fld>
            <a:endParaRPr lang="hu-HU" smtClean="0"/>
          </a:p>
        </p:txBody>
      </p:sp>
      <p:sp>
        <p:nvSpPr>
          <p:cNvPr id="481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48136" name="Dia számának helye 6"/>
          <p:cNvSpPr txBox="1">
            <a:spLocks noGrp="1"/>
          </p:cNvSpPr>
          <p:nvPr/>
        </p:nvSpPr>
        <p:spPr bwMode="auto">
          <a:xfrm>
            <a:off x="3851275" y="9559925"/>
            <a:ext cx="29448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D9B5E2B-6665-4AA3-9DFA-E64C018015D8}" type="slidenum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hu-HU" sz="1000"/>
          </a:p>
        </p:txBody>
      </p:sp>
    </p:spTree>
    <p:extLst>
      <p:ext uri="{BB962C8B-B14F-4D97-AF65-F5344CB8AC3E}">
        <p14:creationId xmlns:p14="http://schemas.microsoft.com/office/powerpoint/2010/main" val="3628246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E408F06-B6BF-4C7D-89CF-335A78C7F8A1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DB71796-0CE3-4647-9232-6F0330C1CEFB}" type="slidenum">
              <a:rPr lang="hu-HU" smtClean="0">
                <a:latin typeface="Arial" charset="0"/>
              </a:rPr>
              <a:pPr/>
              <a:t>10</a:t>
            </a:fld>
            <a:endParaRPr lang="hu-HU" smtClean="0">
              <a:latin typeface="Arial" charset="0"/>
            </a:endParaRPr>
          </a:p>
        </p:txBody>
      </p:sp>
      <p:sp>
        <p:nvSpPr>
          <p:cNvPr id="563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07075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C8C0E64-5EC6-44DE-9F83-C3E25435D279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A8CDB2D-9360-4617-9AE9-BCF050612282}" type="slidenum">
              <a:rPr lang="hu-HU" smtClean="0">
                <a:latin typeface="Arial" charset="0"/>
              </a:rPr>
              <a:pPr/>
              <a:t>11</a:t>
            </a:fld>
            <a:endParaRPr lang="hu-HU" smtClean="0">
              <a:latin typeface="Arial" charset="0"/>
            </a:endParaRPr>
          </a:p>
        </p:txBody>
      </p:sp>
      <p:sp>
        <p:nvSpPr>
          <p:cNvPr id="573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189013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D6FE9F1-0078-410E-A935-8DE21742D803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583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Világos, h. a „páratlan”</a:t>
            </a:r>
            <a:r>
              <a:rPr lang="hu-HU" dirty="0" err="1" smtClean="0"/>
              <a:t>-ság</a:t>
            </a:r>
            <a:r>
              <a:rPr lang="hu-HU" dirty="0" smtClean="0"/>
              <a:t> függvénye egyszerűen megalkotható a MOD „maradék” operátor ismeretében. Azaz a specifikációt kiegészíthetnénk az alábbi, 5. résszel:</a:t>
            </a:r>
          </a:p>
          <a:p>
            <a:r>
              <a:rPr lang="hu-HU" dirty="0" smtClean="0"/>
              <a:t>Definíció:</a:t>
            </a:r>
          </a:p>
          <a:p>
            <a:r>
              <a:rPr lang="hu-HU" dirty="0" smtClean="0"/>
              <a:t>  páratlan: </a:t>
            </a:r>
            <a:r>
              <a:rPr lang="hu-HU" dirty="0" smtClean="0">
                <a:latin typeface="Imprint MT Shadow" pitchFamily="82" charset="0"/>
              </a:rPr>
              <a:t>N</a:t>
            </a:r>
            <a:r>
              <a:rPr lang="hu-HU" dirty="0" smtClean="0"/>
              <a:t>→</a:t>
            </a:r>
            <a:r>
              <a:rPr lang="hu-HU" dirty="0" smtClean="0">
                <a:latin typeface="Imprint MT Shadow" pitchFamily="82" charset="0"/>
              </a:rPr>
              <a:t>L</a:t>
            </a:r>
            <a:endParaRPr lang="hu-HU" dirty="0" smtClean="0"/>
          </a:p>
          <a:p>
            <a:r>
              <a:rPr lang="hu-HU" dirty="0" smtClean="0"/>
              <a:t>  páratlan(x):=(</a:t>
            </a:r>
            <a:r>
              <a:rPr lang="hu-HU" dirty="0" err="1" smtClean="0"/>
              <a:t>x</a:t>
            </a:r>
            <a:r>
              <a:rPr lang="hu-HU" dirty="0" smtClean="0"/>
              <a:t> </a:t>
            </a:r>
            <a:r>
              <a:rPr lang="hu-HU" dirty="0" err="1" smtClean="0"/>
              <a:t>Mod</a:t>
            </a:r>
            <a:r>
              <a:rPr lang="hu-HU" dirty="0" smtClean="0"/>
              <a:t> 2)=1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F0C9BDC-4500-4552-A213-589BFCAD3597}" type="slidenum">
              <a:rPr lang="hu-HU" smtClean="0">
                <a:latin typeface="Arial" charset="0"/>
              </a:rPr>
              <a:pPr/>
              <a:t>12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54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1BB81F0-C045-4C8C-9E79-620F190091C4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593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Gondolja meg, h. ha a második algoritmus ötlete hamarabb vetődik föl bennünk, akkor a specifikációt miként fogalmaztuk volna meg.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A045788-EB90-4CE0-B1DA-F7BB1BD8E4C6}" type="slidenum">
              <a:rPr lang="hu-HU" smtClean="0">
                <a:latin typeface="Arial" charset="0"/>
              </a:rPr>
              <a:pPr/>
              <a:t>13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6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77D6BAD-AC30-4FBF-B230-5A36C529AA97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604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A „prím”-ség a korábbi hasonló megszorításnál jóval összetettebb, ezért most nem foglalkozunk vele.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8B28E04-333B-490C-9D97-4CD01FEC0959}" type="slidenum">
              <a:rPr lang="hu-HU" smtClean="0">
                <a:latin typeface="Arial" charset="0"/>
              </a:rPr>
              <a:pPr/>
              <a:t>14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24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D04569A-1A6B-4213-ABB7-479409B3D342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6144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7ED7E1-5B03-4E53-8437-E75B3DD225A2}" type="slidenum">
              <a:rPr lang="hu-HU" smtClean="0">
                <a:latin typeface="Arial" charset="0"/>
              </a:rPr>
              <a:pPr/>
              <a:t>15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1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C3B29DD-B15F-414F-AAEB-8F220DCD2F34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6246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71FB078-AA87-4123-86A2-5F6F7C1B4D79}" type="slidenum">
              <a:rPr lang="hu-HU" smtClean="0">
                <a:latin typeface="Arial" charset="0"/>
              </a:rPr>
              <a:pPr/>
              <a:t>16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92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63491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Ez a dia csak animálva élvezhető. ;)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527330B-9554-4AEF-A0A8-3FBF58C20F9A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359B57-5BAA-421B-B969-64171AD505A3}" type="slidenum">
              <a:rPr lang="hu-HU" smtClean="0">
                <a:latin typeface="Arial" charset="0"/>
              </a:rPr>
              <a:pPr/>
              <a:t>17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0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64515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6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>
              <a:sym typeface="Symbol" pitchFamily="18" charset="2"/>
            </a:endParaRPr>
          </a:p>
        </p:txBody>
      </p:sp>
      <p:sp>
        <p:nvSpPr>
          <p:cNvPr id="64517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3FBC0B-953D-45EC-8C9F-2D1430730A66}" type="datetime1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2015.08.02.</a:t>
            </a:fld>
            <a:endParaRPr lang="hu-HU" sz="1000"/>
          </a:p>
        </p:txBody>
      </p:sp>
      <p:sp>
        <p:nvSpPr>
          <p:cNvPr id="64518" name="Rectangle 6"/>
          <p:cNvSpPr txBox="1">
            <a:spLocks noGrp="1" noChangeArrowheads="1"/>
          </p:cNvSpPr>
          <p:nvPr/>
        </p:nvSpPr>
        <p:spPr bwMode="auto">
          <a:xfrm>
            <a:off x="0" y="9559925"/>
            <a:ext cx="33988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Szlávi-Zsakó: Programozási alapismeretek 3. előadás</a:t>
            </a:r>
          </a:p>
        </p:txBody>
      </p:sp>
      <p:sp>
        <p:nvSpPr>
          <p:cNvPr id="64519" name="Rectangle 7"/>
          <p:cNvSpPr txBox="1">
            <a:spLocks noGrp="1" noChangeArrowheads="1"/>
          </p:cNvSpPr>
          <p:nvPr/>
        </p:nvSpPr>
        <p:spPr bwMode="auto">
          <a:xfrm>
            <a:off x="3851275" y="9559925"/>
            <a:ext cx="29448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B793A5A-54B3-4CF2-ABCD-436A9848A174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7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5540" name="Élőfej helye 3"/>
          <p:cNvSpPr txBox="1">
            <a:spLocks noGrp="1"/>
          </p:cNvSpPr>
          <p:nvPr/>
        </p:nvSpPr>
        <p:spPr bwMode="auto">
          <a:xfrm>
            <a:off x="0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C2FFBFF-7EB2-41A6-BDA8-D0D19900637A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4300AE2-7AE8-49FB-99D6-04D1AA749AC2}" type="slidenum">
              <a:rPr lang="hu-HU" smtClean="0">
                <a:latin typeface="Arial" charset="0"/>
              </a:rPr>
              <a:pPr/>
              <a:t>19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4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CE921A1-0AA4-4744-B97D-09EA49BFFB14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756025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0F71B12-E2D7-41D3-8D97-67749018EB0B}" type="slidenum">
              <a:rPr lang="hu-HU" smtClean="0">
                <a:latin typeface="Arial" charset="0"/>
              </a:rPr>
              <a:pPr/>
              <a:t>2</a:t>
            </a:fld>
            <a:endParaRPr lang="hu-HU" smtClean="0">
              <a:latin typeface="Arial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841836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2A25222-CEC6-427B-8B06-3B7E18CED891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6656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5AE378-454F-44F9-9628-48E3823F1AE8}" type="slidenum">
              <a:rPr lang="hu-HU" smtClean="0">
                <a:latin typeface="Arial" charset="0"/>
              </a:rPr>
              <a:pPr/>
              <a:t>20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4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9BD9199-5FC9-449C-BAD2-B71A5F402F9D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6758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93BC681-4D7E-4AD1-A3FF-CFC9A69AA819}" type="slidenum">
              <a:rPr lang="hu-HU" smtClean="0">
                <a:latin typeface="Arial" charset="0"/>
              </a:rPr>
              <a:pPr/>
              <a:t>21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88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1E35482-0217-4E85-A82E-D1AA81E04373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6861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81E60E0-DCC8-4A6F-8BBF-7CB6A54A90D9}" type="slidenum">
              <a:rPr lang="hu-HU" smtClean="0">
                <a:latin typeface="Arial" charset="0"/>
              </a:rPr>
              <a:pPr/>
              <a:t>22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50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8BFF086-7E59-4C6F-886E-01859A0189A6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6963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E6ADC86-5894-4B7D-BD45-35D438BB977E}" type="slidenum">
              <a:rPr lang="hu-HU" smtClean="0">
                <a:latin typeface="Arial" charset="0"/>
              </a:rPr>
              <a:pPr/>
              <a:t>23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71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C4F7160-87C8-48E5-8266-306000B938AA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066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Ez az </a:t>
            </a:r>
            <a:r>
              <a:rPr lang="hu-HU" dirty="0" err="1" smtClean="0"/>
              <a:t>Uf-változat</a:t>
            </a:r>
            <a:r>
              <a:rPr lang="hu-HU" dirty="0" smtClean="0"/>
              <a:t> pompásan előre jelzi a megfelelő algoritmust:</a:t>
            </a:r>
          </a:p>
          <a:p>
            <a:r>
              <a:rPr lang="hu-HU" dirty="0" smtClean="0"/>
              <a:t>5 db, egymást kizáró előfeltételű implikáció (‚és’ kapcsolatban) algoritmusa 5 feltételű elágazás.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CB000BA-4CAB-41E7-83DA-3F5B6D62A229}" type="slidenum">
              <a:rPr lang="hu-HU" smtClean="0">
                <a:latin typeface="Arial" charset="0"/>
              </a:rPr>
              <a:pPr/>
              <a:t>24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199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05666FE-3807-4060-8D1D-8D97CF0A2AA3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168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8CB206A-7EC0-49C1-8311-8E7125948B42}" type="slidenum">
              <a:rPr lang="hu-HU" smtClean="0">
                <a:latin typeface="Arial" charset="0"/>
              </a:rPr>
              <a:pPr/>
              <a:t>25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61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593C453-47FB-4DD8-953D-AC98BDC9930B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 smtClean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26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28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593C453-47FB-4DD8-953D-AC98BDC9930B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27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3F0866-2FAE-467C-8154-087C355CCF79}" type="slidenum">
              <a:rPr lang="hu-HU" smtClean="0">
                <a:latin typeface="Arial" charset="0"/>
              </a:rPr>
              <a:pPr/>
              <a:t>27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60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2BE2222-E1DE-40F0-AEE7-18486935D49C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Figyelem: specifikációban nincs értékadás! Ott –mint láttuk</a:t>
            </a:r>
            <a:r>
              <a:rPr lang="hu-HU" baseline="0" dirty="0" smtClean="0"/>
              <a:t>– logikai kifejezések írhatók, amelynek részeként előfordulhat az azonosság operátor (azonos-e értelemben).</a:t>
            </a:r>
            <a:endParaRPr lang="hu-HU" dirty="0" smtClean="0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ABEF12C-50D0-4AF9-908C-C5D636A46D8D}" type="slidenum">
              <a:rPr lang="hu-HU" smtClean="0">
                <a:latin typeface="Arial" charset="0"/>
              </a:rPr>
              <a:pPr/>
              <a:t>28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73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2BE2222-E1DE-40F0-AEE7-18486935D49C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ABEF12C-50D0-4AF9-908C-C5D636A46D8D}" type="slidenum">
              <a:rPr lang="hu-HU" smtClean="0">
                <a:latin typeface="Arial" charset="0"/>
              </a:rPr>
              <a:pPr/>
              <a:t>29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4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7381EBB-1B05-4A75-87CF-1C07B68535DC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684588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50181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82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A „</a:t>
            </a:r>
            <a:r>
              <a:rPr lang="hu-HU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mtClean="0"/>
              <a:t>” nem oszthatóság műveleti jele.</a:t>
            </a:r>
          </a:p>
        </p:txBody>
      </p:sp>
      <p:sp>
        <p:nvSpPr>
          <p:cNvPr id="5018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142344E-A661-4538-95E0-A4BEC0F44097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82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2BE2222-E1DE-40F0-AEE7-18486935D49C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ABEF12C-50D0-4AF9-908C-C5D636A46D8D}" type="slidenum">
              <a:rPr lang="hu-HU" smtClean="0">
                <a:latin typeface="Arial" charset="0"/>
              </a:rPr>
              <a:pPr/>
              <a:t>30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507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1EFF1BA-E9DB-4E17-8E86-CE1CB4434BC7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47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607AC4C-D22A-4D61-B56F-51A410D3D874}" type="slidenum">
              <a:rPr lang="hu-HU" smtClean="0">
                <a:latin typeface="Arial" charset="0"/>
              </a:rPr>
              <a:pPr/>
              <a:t>31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66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0CED737-C6FE-4474-8E8C-6C2ED86FDA89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4388" y="681038"/>
            <a:ext cx="5211762" cy="3910012"/>
          </a:xfrm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E4F95E-A03F-4FA7-B852-2F74A2857CB1}" type="slidenum">
              <a:rPr lang="hu-HU" smtClean="0">
                <a:latin typeface="Arial" charset="0"/>
              </a:rPr>
              <a:pPr/>
              <a:t>32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071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E4FF234-D8F8-4A42-8FC2-29781E336DA5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0263" y="696913"/>
            <a:ext cx="5210175" cy="3908425"/>
          </a:xfrm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7E4C437-DE38-46DE-AD34-343159DFD856}" type="slidenum">
              <a:rPr lang="hu-HU" smtClean="0">
                <a:latin typeface="Arial" charset="0"/>
              </a:rPr>
              <a:pPr/>
              <a:t>33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727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78E0F58-F867-40E2-BFFC-026D27F64C95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706438"/>
            <a:ext cx="5213350" cy="3910012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BD5872-7F99-4595-BCB0-2A464B22D8DC}" type="slidenum">
              <a:rPr lang="hu-HU" smtClean="0">
                <a:latin typeface="Arial" charset="0"/>
              </a:rPr>
              <a:pPr/>
              <a:t>34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67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78E0F58-F867-40E2-BFFC-026D27F64C95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706438"/>
            <a:ext cx="5213350" cy="3910012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BD5872-7F99-4595-BCB0-2A464B22D8DC}" type="slidenum">
              <a:rPr lang="hu-HU" smtClean="0">
                <a:latin typeface="Arial" charset="0"/>
              </a:rPr>
              <a:pPr/>
              <a:t>35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67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D284A8C-686A-48F8-B910-41904B068BD4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719138"/>
            <a:ext cx="5213350" cy="3910012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B66F36D-F2A0-433B-965F-4B4322D2BF5D}" type="slidenum">
              <a:rPr lang="hu-HU" smtClean="0">
                <a:latin typeface="Arial" charset="0"/>
              </a:rPr>
              <a:pPr/>
              <a:t>36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41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ECBD54F-FC0A-4061-81DD-636F7FC119D8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719138"/>
            <a:ext cx="5213350" cy="3910012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hu-HU" dirty="0" smtClean="0"/>
              <a:t>Persze, ha 0. elemet nem használó filozófiát valljuk az egyszerűbb kódolás érdekében, akkor a tömbelemre való hivatkozás változik: v[i].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366171A-A516-44D7-8522-DB55DDE5A39D}" type="slidenum">
              <a:rPr lang="hu-HU" smtClean="0">
                <a:latin typeface="Arial" charset="0"/>
              </a:rPr>
              <a:pPr/>
              <a:t>37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87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80899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B95F99A-B3AC-4C95-9A8C-AA72AAC6106E}" type="datetime1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2015.08.02.</a:t>
            </a:fld>
            <a:endParaRPr lang="hu-HU" sz="1000"/>
          </a:p>
        </p:txBody>
      </p:sp>
      <p:sp>
        <p:nvSpPr>
          <p:cNvPr id="809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ad „+1”:</a:t>
            </a:r>
            <a:br>
              <a:rPr lang="hu-HU" dirty="0" smtClean="0"/>
            </a:br>
            <a:r>
              <a:rPr lang="hu-HU" baseline="0" dirty="0" smtClean="0"/>
              <a:t>  </a:t>
            </a:r>
            <a:r>
              <a:rPr lang="hu-HU" dirty="0" smtClean="0"/>
              <a:t>mivel a specifikációbeli</a:t>
            </a:r>
            <a:r>
              <a:rPr lang="hu-HU" baseline="0" dirty="0" smtClean="0"/>
              <a:t> sorozatok 1-től indexelődnek!</a:t>
            </a:r>
            <a:endParaRPr lang="hu-HU" dirty="0" smtClean="0"/>
          </a:p>
        </p:txBody>
      </p:sp>
      <p:sp>
        <p:nvSpPr>
          <p:cNvPr id="80902" name="Rectangle 6"/>
          <p:cNvSpPr txBox="1">
            <a:spLocks noGrp="1" noChangeArrowheads="1"/>
          </p:cNvSpPr>
          <p:nvPr/>
        </p:nvSpPr>
        <p:spPr bwMode="auto">
          <a:xfrm>
            <a:off x="0" y="9559925"/>
            <a:ext cx="33988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Szlávi-Zsakó: Programozási alapismeretek 3. előadás</a:t>
            </a:r>
          </a:p>
        </p:txBody>
      </p:sp>
      <p:sp>
        <p:nvSpPr>
          <p:cNvPr id="80903" name="Rectangle 7"/>
          <p:cNvSpPr txBox="1">
            <a:spLocks noGrp="1" noChangeArrowheads="1"/>
          </p:cNvSpPr>
          <p:nvPr/>
        </p:nvSpPr>
        <p:spPr bwMode="auto">
          <a:xfrm>
            <a:off x="3851275" y="9559925"/>
            <a:ext cx="29448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2BD715-4142-41A5-8F4B-4847F42C9225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929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80899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B95F99A-B3AC-4C95-9A8C-AA72AAC6106E}" type="datetime1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2015.08.02.</a:t>
            </a:fld>
            <a:endParaRPr lang="hu-HU" sz="1000"/>
          </a:p>
        </p:txBody>
      </p:sp>
      <p:sp>
        <p:nvSpPr>
          <p:cNvPr id="809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ad „+1”:</a:t>
            </a:r>
            <a:br>
              <a:rPr lang="hu-HU" dirty="0" smtClean="0"/>
            </a:br>
            <a:r>
              <a:rPr lang="hu-HU" baseline="0" dirty="0" smtClean="0"/>
              <a:t>  </a:t>
            </a:r>
            <a:r>
              <a:rPr lang="hu-HU" dirty="0" smtClean="0"/>
              <a:t>mivel a specifikációbeli</a:t>
            </a:r>
            <a:r>
              <a:rPr lang="hu-HU" baseline="0" dirty="0" smtClean="0"/>
              <a:t> sorozatok 1-től indexelődnek!</a:t>
            </a:r>
            <a:endParaRPr lang="hu-HU" dirty="0" smtClean="0"/>
          </a:p>
        </p:txBody>
      </p:sp>
      <p:sp>
        <p:nvSpPr>
          <p:cNvPr id="80902" name="Rectangle 6"/>
          <p:cNvSpPr txBox="1">
            <a:spLocks noGrp="1" noChangeArrowheads="1"/>
          </p:cNvSpPr>
          <p:nvPr/>
        </p:nvSpPr>
        <p:spPr bwMode="auto">
          <a:xfrm>
            <a:off x="0" y="9559925"/>
            <a:ext cx="33988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Szlávi-Zsakó: Programozási alapismeretek 3. előadás</a:t>
            </a:r>
          </a:p>
        </p:txBody>
      </p:sp>
      <p:sp>
        <p:nvSpPr>
          <p:cNvPr id="80903" name="Rectangle 7"/>
          <p:cNvSpPr txBox="1">
            <a:spLocks noGrp="1" noChangeArrowheads="1"/>
          </p:cNvSpPr>
          <p:nvPr/>
        </p:nvSpPr>
        <p:spPr bwMode="auto">
          <a:xfrm>
            <a:off x="3851275" y="9559925"/>
            <a:ext cx="29448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2BD715-4142-41A5-8F4B-4847F42C9225}" type="slidenum">
              <a:rPr lang="hu-HU" sz="10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hu-HU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9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47027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60C75D-2355-41D9-8878-EBF7814C952D}" type="slidenum">
              <a:rPr lang="hu-HU" smtClean="0">
                <a:latin typeface="Arial" charset="0"/>
              </a:rPr>
              <a:pPr/>
              <a:t>4</a:t>
            </a:fld>
            <a:endParaRPr lang="hu-HU" smtClean="0">
              <a:latin typeface="Arial" charset="0"/>
            </a:endParaRPr>
          </a:p>
        </p:txBody>
      </p:sp>
      <p:sp>
        <p:nvSpPr>
          <p:cNvPr id="51205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2D9ADE-3AB3-41CE-8831-A32AFFCB3B67}" type="datetime1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2015.08.02.</a:t>
            </a:fld>
            <a:r>
              <a:rPr lang="hu-HU" sz="1000"/>
              <a:t>2008/2009</a:t>
            </a:r>
          </a:p>
        </p:txBody>
      </p:sp>
      <p:sp>
        <p:nvSpPr>
          <p:cNvPr id="512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927598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BF4839F-0EAB-4E0C-B8B0-86742406C5F1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819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E03FE1B-2A6B-4378-AC79-94D26C7C68D3}" type="slidenum">
              <a:rPr lang="hu-HU" smtClean="0">
                <a:latin typeface="Arial" charset="0"/>
              </a:rPr>
              <a:pPr/>
              <a:t>40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738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BF4839F-0EAB-4E0C-B8B0-86742406C5F1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819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E03FE1B-2A6B-4378-AC79-94D26C7C68D3}" type="slidenum">
              <a:rPr lang="hu-HU" smtClean="0">
                <a:latin typeface="Arial" charset="0"/>
              </a:rPr>
              <a:pPr/>
              <a:t>41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50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8EB02E0-83EE-4295-AF83-A00FD21CB94B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8294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C18B356-1F8E-416B-8BF3-0B025C1D4F97}" type="slidenum">
              <a:rPr lang="hu-HU" smtClean="0">
                <a:latin typeface="Arial" charset="0"/>
              </a:rPr>
              <a:pPr/>
              <a:t>42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290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336B5D1-E237-465C-8208-98761E8373D4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839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A szövegek közötti + művelet hamarosan szóba kerül.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1B07704-1377-4811-9B74-5D2FA1A158B1}" type="slidenum">
              <a:rPr lang="hu-HU" smtClean="0">
                <a:latin typeface="Arial" charset="0"/>
              </a:rPr>
              <a:pPr/>
              <a:t>43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021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8EB02E0-83EE-4295-AF83-A00FD21CB94B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8294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C18B356-1F8E-416B-8BF3-0B025C1D4F97}" type="slidenum">
              <a:rPr lang="hu-HU" smtClean="0">
                <a:latin typeface="Arial" charset="0"/>
              </a:rPr>
              <a:pPr/>
              <a:t>44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461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18E7C7F-1E71-4A51-B949-9745863878DE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849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C0EAE63-B6F0-4F98-8F53-11CB9918B992}" type="slidenum">
              <a:rPr lang="hu-HU" smtClean="0">
                <a:latin typeface="Arial" charset="0"/>
              </a:rPr>
              <a:pPr/>
              <a:t>45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644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14596CC-47D8-46AB-B403-100ACC44DB7C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860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AB8521B-E5A2-4F71-9855-38028565387D}" type="slidenum">
              <a:rPr lang="hu-HU" smtClean="0">
                <a:latin typeface="Arial" charset="0"/>
              </a:rPr>
              <a:pPr/>
              <a:t>46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169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5FDCE13-C18E-45A5-BD29-9C6078F550FF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8704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802CA86-403B-4D88-95CA-1F07C3D58D42}" type="slidenum">
              <a:rPr lang="hu-HU" smtClean="0">
                <a:latin typeface="Arial" charset="0"/>
              </a:rPr>
              <a:pPr/>
              <a:t>47</a:t>
            </a:fld>
            <a:endParaRPr lang="hu-H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837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A32B86F-4099-4C18-B5A0-E6DFB8FFFA9C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83D56A9-1DC1-4C17-936D-7D840FFC817C}" type="slidenum">
              <a:rPr lang="hu-HU" smtClean="0">
                <a:latin typeface="Arial" charset="0"/>
              </a:rPr>
              <a:pPr/>
              <a:t>48</a:t>
            </a:fld>
            <a:endParaRPr lang="hu-HU" smtClean="0">
              <a:latin typeface="Arial" charset="0"/>
            </a:endParaRPr>
          </a:p>
        </p:txBody>
      </p:sp>
      <p:sp>
        <p:nvSpPr>
          <p:cNvPr id="880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0596813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95C5E21-23F4-4A54-95D0-2BB812AB243D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C9F03FE-5A77-45D4-A2F9-7E62A40BBCCA}" type="slidenum">
              <a:rPr lang="hu-HU" smtClean="0">
                <a:latin typeface="Arial" charset="0"/>
              </a:rPr>
              <a:pPr/>
              <a:t>49</a:t>
            </a:fld>
            <a:endParaRPr lang="hu-HU" smtClean="0">
              <a:latin typeface="Arial" charset="0"/>
            </a:endParaRPr>
          </a:p>
        </p:txBody>
      </p:sp>
      <p:sp>
        <p:nvSpPr>
          <p:cNvPr id="890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1993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47027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60C75D-2355-41D9-8878-EBF7814C952D}" type="slidenum">
              <a:rPr lang="hu-HU" smtClean="0">
                <a:latin typeface="Arial" charset="0"/>
              </a:rPr>
              <a:pPr/>
              <a:t>5</a:t>
            </a:fld>
            <a:endParaRPr lang="hu-HU" smtClean="0">
              <a:latin typeface="Arial" charset="0"/>
            </a:endParaRPr>
          </a:p>
        </p:txBody>
      </p:sp>
      <p:sp>
        <p:nvSpPr>
          <p:cNvPr id="51205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48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2D9ADE-3AB3-41CE-8831-A32AFFCB3B67}" type="datetime1">
              <a:rPr lang="hu-HU" sz="10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2015.08.02.</a:t>
            </a:fld>
            <a:r>
              <a:rPr lang="hu-HU" sz="1000"/>
              <a:t>2008/2009</a:t>
            </a:r>
          </a:p>
        </p:txBody>
      </p:sp>
      <p:sp>
        <p:nvSpPr>
          <p:cNvPr id="512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Csak a lényegre koncentrálunk, nem jegyezzük le a programparamétereit (N,O).</a:t>
            </a:r>
          </a:p>
        </p:txBody>
      </p:sp>
    </p:spTree>
    <p:extLst>
      <p:ext uri="{BB962C8B-B14F-4D97-AF65-F5344CB8AC3E}">
        <p14:creationId xmlns:p14="http://schemas.microsoft.com/office/powerpoint/2010/main" val="16927598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129C3-79FF-4640-9E8B-59E0C61F5C4F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31674A5-4B50-45AE-9F2E-2B69ABCE5252}" type="slidenum">
              <a:rPr lang="hu-HU" smtClean="0"/>
              <a:pPr/>
              <a:t>50</a:t>
            </a:fld>
            <a:endParaRPr lang="hu-HU" smtClean="0"/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8710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4156F1F-46F6-46EF-B7EF-9218A16755A4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F16517-EE84-4671-BD90-E23B96FFBD3B}" type="slidenum">
              <a:rPr lang="hu-HU" smtClean="0">
                <a:latin typeface="Arial" charset="0"/>
              </a:rPr>
              <a:pPr/>
              <a:t>6</a:t>
            </a:fld>
            <a:endParaRPr lang="hu-HU" smtClean="0">
              <a:latin typeface="Arial" charset="0"/>
            </a:endParaRPr>
          </a:p>
        </p:txBody>
      </p:sp>
      <p:sp>
        <p:nvSpPr>
          <p:cNvPr id="522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65607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2900F83-EA00-4A67-BB34-E04AF9913FBE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D015391-2062-45F0-9BFA-C1BA45E7FBB9}" type="slidenum">
              <a:rPr lang="hu-HU" smtClean="0">
                <a:latin typeface="Arial" charset="0"/>
              </a:rPr>
              <a:pPr/>
              <a:t>7</a:t>
            </a:fld>
            <a:endParaRPr lang="hu-HU" smtClean="0">
              <a:latin typeface="Arial" charset="0"/>
            </a:endParaRPr>
          </a:p>
        </p:txBody>
      </p:sp>
      <p:sp>
        <p:nvSpPr>
          <p:cNvPr id="532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6480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CF60C6E-B05D-454D-AAA8-12ECD091399D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BA9AACC-1FE2-4F7C-8711-336146C7FEFE}" type="slidenum">
              <a:rPr lang="hu-HU" smtClean="0">
                <a:latin typeface="Arial" charset="0"/>
              </a:rPr>
              <a:pPr/>
              <a:t>8</a:t>
            </a:fld>
            <a:endParaRPr lang="hu-HU" smtClean="0">
              <a:latin typeface="Arial" charset="0"/>
            </a:endParaRPr>
          </a:p>
        </p:txBody>
      </p:sp>
      <p:sp>
        <p:nvSpPr>
          <p:cNvPr id="542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82554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E689D35-79F9-464D-8C06-1AD1A4AAD9F8}" type="datetime1">
              <a:rPr lang="hu-HU" smtClean="0"/>
              <a:pPr/>
              <a:t>2015.08.02.</a:t>
            </a:fld>
            <a:endParaRPr lang="hu-HU" smtClean="0"/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3398838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mtClean="0"/>
              <a:t>Szlávi-Zsakó: Programozási alapismeretek 3.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E656B07-9340-47BA-A0A4-E920AFF7FF48}" type="slidenum">
              <a:rPr lang="hu-HU" smtClean="0">
                <a:latin typeface="Arial" charset="0"/>
              </a:rPr>
              <a:pPr/>
              <a:t>9</a:t>
            </a:fld>
            <a:endParaRPr lang="hu-HU" smtClean="0">
              <a:latin typeface="Arial" charset="0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hu-HU" dirty="0" smtClean="0">
                <a:latin typeface="Arial" charset="0"/>
              </a:rPr>
              <a:t>i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:=2</a:t>
            </a:r>
          </a:p>
          <a:p>
            <a:pPr>
              <a:spcBef>
                <a:spcPct val="0"/>
              </a:spcBef>
            </a:pP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Ciklus amíg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</a:t>
            </a:r>
            <a:r>
              <a:rPr lang="hu-HU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√N </a:t>
            </a:r>
            <a:r>
              <a:rPr lang="hu-HU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és</a:t>
            </a:r>
            <a:r>
              <a:rPr lang="hu-HU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i </a:t>
            </a:r>
            <a:r>
              <a:rPr lang="en-US" dirty="0" smtClean="0">
                <a:latin typeface="Courier New" pitchFamily="49" charset="0"/>
                <a:ea typeface="Arial Unicode MS" pitchFamily="34" charset="-128"/>
                <a:cs typeface="Courier New" pitchFamily="49" charset="0"/>
                <a:sym typeface="Symbol" pitchFamily="18" charset="2"/>
              </a:rPr>
              <a:t>ł</a:t>
            </a:r>
            <a:r>
              <a:rPr lang="hu-HU" dirty="0" smtClean="0">
                <a:latin typeface="Courier New" pitchFamily="49" charset="0"/>
                <a:ea typeface="Arial Unicode MS" pitchFamily="34" charset="-128"/>
                <a:cs typeface="Courier New" pitchFamily="49" charset="0"/>
                <a:sym typeface="Symbol" pitchFamily="18" charset="2"/>
              </a:rPr>
              <a:t> </a:t>
            </a:r>
            <a:r>
              <a:rPr lang="hu-HU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</a:t>
            </a:r>
            <a:br>
              <a:rPr lang="hu-HU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 i:+1</a:t>
            </a:r>
          </a:p>
          <a:p>
            <a:pPr>
              <a:spcBef>
                <a:spcPct val="0"/>
              </a:spcBef>
            </a:pPr>
            <a:r>
              <a:rPr lang="hu-HU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Ciklus vége</a:t>
            </a:r>
          </a:p>
          <a:p>
            <a:pPr>
              <a:spcBef>
                <a:spcPct val="0"/>
              </a:spcBef>
            </a:pPr>
            <a:r>
              <a:rPr lang="hu-HU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Van:=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hu-HU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√N </a:t>
            </a:r>
          </a:p>
          <a:p>
            <a:pPr>
              <a:spcBef>
                <a:spcPct val="0"/>
              </a:spcBef>
            </a:pPr>
            <a:r>
              <a:rPr lang="hu-HU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Ha</a:t>
            </a:r>
            <a:r>
              <a:rPr lang="hu-HU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Van </a:t>
            </a:r>
            <a:r>
              <a:rPr lang="hu-HU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akkor</a:t>
            </a:r>
            <a:r>
              <a:rPr lang="hu-HU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O:=i</a:t>
            </a:r>
          </a:p>
        </p:txBody>
      </p:sp>
    </p:spTree>
    <p:extLst>
      <p:ext uri="{BB962C8B-B14F-4D97-AF65-F5344CB8AC3E}">
        <p14:creationId xmlns:p14="http://schemas.microsoft.com/office/powerpoint/2010/main" val="32819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jpeg"/><Relationship Id="rId2" Type="http://schemas.openxmlformats.org/officeDocument/2006/relationships/hyperlink" Target="http://digo.inf.elte.hu/~iszcs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slide" Target="../slides/slide2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169752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92005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90741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07950" y="44450"/>
            <a:ext cx="57626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ELTE</a:t>
            </a:r>
          </a:p>
        </p:txBody>
      </p:sp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Photograph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3250"/>
            <a:ext cx="235743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71588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Photograph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8"/>
            <a:ext cx="2357438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itchFamily="18" charset="0"/>
              </a:defRPr>
            </a:lvl1pPr>
            <a:lvl2pPr>
              <a:defRPr>
                <a:latin typeface="Garamond" pitchFamily="18" charset="0"/>
              </a:defRPr>
            </a:lvl2pPr>
            <a:lvl3pPr>
              <a:defRPr>
                <a:latin typeface="Garamond" pitchFamily="18" charset="0"/>
              </a:defRPr>
            </a:lvl3pPr>
            <a:lvl4pPr>
              <a:defRPr>
                <a:latin typeface="Garamond" pitchFamily="18" charset="0"/>
              </a:defRPr>
            </a:lvl4pPr>
            <a:lvl5pPr>
              <a:defRPr>
                <a:latin typeface="Garamond" pitchFamily="18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smtClean="0"/>
              <a:t>Szlávi-Zsakó: Programozási alapismeretek 3.</a:t>
            </a:r>
            <a:endParaRPr lang="en-US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Garamond" pitchFamily="18" charset="0"/>
              </a:defRPr>
            </a:lvl1pPr>
          </a:lstStyle>
          <a:p>
            <a:pPr>
              <a:defRPr/>
            </a:pPr>
            <a:fld id="{68DCE875-908A-47DB-BAFD-538437D04552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/50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5B709DAA-5CD9-4545-89D1-72C23194F1D8}" type="datetime1">
              <a:rPr lang="hu-HU" smtClean="0"/>
              <a:pPr>
                <a:defRPr/>
              </a:pPr>
              <a:t>2015.08.02.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590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87762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666788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78747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22031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52766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68504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01473801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0125898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ELTE"/>
          <p:cNvPicPr>
            <a:picLocks noChangeAspect="1" noChangeArrowheads="1"/>
          </p:cNvPicPr>
          <p:nvPr/>
        </p:nvPicPr>
        <p:blipFill>
          <a:blip r:embed="rId13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cimerr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7" descr="ELT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cimerr2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  <a:r>
              <a:rPr lang="hu-HU" smtClean="0"/>
              <a:t/>
            </a:r>
            <a:br>
              <a:rPr lang="hu-HU" smtClean="0"/>
            </a:br>
            <a:endParaRPr lang="en-US" smtClean="0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18275"/>
            <a:ext cx="28956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/>
              <a:t>Szlávi-Zsakó: Programozási alapismeretek 3.</a:t>
            </a:r>
            <a:endParaRPr lang="en-US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18275"/>
            <a:ext cx="19050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36815534-0F93-45BE-995A-FBCEB6604C88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/50</a:t>
            </a:r>
            <a:endParaRPr lang="hu-HU" dirty="0"/>
          </a:p>
        </p:txBody>
      </p:sp>
      <p:sp>
        <p:nvSpPr>
          <p:cNvPr id="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518275"/>
            <a:ext cx="1905000" cy="360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7B94FC78-158F-4668-879E-8E9C9E02DC94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Arial" charset="0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Arial" charset="0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4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2.ppt#-1,47,47. di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2.ppt#-1,50,K&#243;dol&#225;s  (C++)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2.ppt#-1,50,K&#243;dol&#225;s  (C++)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 smtClean="0">
                <a:solidFill>
                  <a:schemeClr val="tx1"/>
                </a:solidFill>
              </a:rPr>
              <a:t>Programozási alapismeretek </a:t>
            </a:r>
            <a:br>
              <a:rPr lang="hu-HU" b="0" dirty="0" smtClean="0">
                <a:solidFill>
                  <a:schemeClr val="tx1"/>
                </a:solidFill>
              </a:rPr>
            </a:br>
            <a:r>
              <a:rPr lang="hu-HU" b="0" dirty="0" smtClean="0">
                <a:solidFill>
                  <a:schemeClr val="tx1"/>
                </a:solidFill>
              </a:rPr>
              <a:t>3.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A4F0F7F-6CB1-40B1-BC1E-2B24B0E4AB03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8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FA41D35-3555-48E5-ADC3-8DB16B8EA393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AFA9254-618D-4372-B8AE-1CB5EA0C548B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550025" cy="4754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 smtClean="0">
                <a:latin typeface="Garamond" pitchFamily="18" charset="0"/>
              </a:rPr>
              <a:t>	</a:t>
            </a:r>
            <a:r>
              <a:rPr lang="hu-HU" sz="3000" dirty="0" smtClean="0">
                <a:latin typeface="Garamond" pitchFamily="18" charset="0"/>
              </a:rPr>
              <a:t>Határozzuk meg egy természetes szám</a:t>
            </a:r>
            <a:r>
              <a:rPr lang="hu-HU" sz="3000" dirty="0" smtClean="0"/>
              <a:t> </a:t>
            </a:r>
            <a:r>
              <a:rPr lang="hu-HU" sz="3000" dirty="0" smtClean="0">
                <a:latin typeface="Garamond" pitchFamily="18" charset="0"/>
              </a:rPr>
              <a:t>(N&gt;1) osztói összegét!</a:t>
            </a:r>
          </a:p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Specifikáció:</a:t>
            </a:r>
          </a:p>
          <a:p>
            <a:pPr>
              <a:spcBef>
                <a:spcPct val="15000"/>
              </a:spcBef>
            </a:pPr>
            <a:r>
              <a:rPr lang="hu-HU" dirty="0" smtClean="0">
                <a:latin typeface="Garamond" pitchFamily="18" charset="0"/>
              </a:rPr>
              <a:t>Bemenet: N</a:t>
            </a:r>
            <a:r>
              <a:rPr lang="hu-HU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dirty="0" err="1" smtClean="0">
                <a:latin typeface="Imprint MT Shadow" pitchFamily="82" charset="0"/>
              </a:rPr>
              <a:t>N</a:t>
            </a:r>
            <a:endParaRPr lang="hu-HU" dirty="0" smtClean="0">
              <a:latin typeface="Imprint MT Shadow" pitchFamily="82" charset="0"/>
            </a:endParaRPr>
          </a:p>
          <a:p>
            <a:pPr>
              <a:spcBef>
                <a:spcPct val="15000"/>
              </a:spcBef>
            </a:pPr>
            <a:r>
              <a:rPr lang="hu-HU" dirty="0" smtClean="0">
                <a:latin typeface="Garamond" pitchFamily="18" charset="0"/>
              </a:rPr>
              <a:t>Kimenet: S</a:t>
            </a:r>
            <a:r>
              <a:rPr lang="hu-HU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dirty="0" smtClean="0">
                <a:latin typeface="Imprint MT Shadow" pitchFamily="82" charset="0"/>
              </a:rPr>
              <a:t>N</a:t>
            </a:r>
            <a:endParaRPr lang="hu-HU" dirty="0" smtClean="0">
              <a:latin typeface="Garamond" pitchFamily="18" charset="0"/>
            </a:endParaRPr>
          </a:p>
          <a:p>
            <a:pPr>
              <a:spcBef>
                <a:spcPct val="15000"/>
              </a:spcBef>
            </a:pPr>
            <a:r>
              <a:rPr lang="hu-HU" dirty="0" smtClean="0">
                <a:latin typeface="Garamond" pitchFamily="18" charset="0"/>
              </a:rPr>
              <a:t>Előfeltétel: N&gt;1</a:t>
            </a:r>
          </a:p>
          <a:p>
            <a:pPr>
              <a:spcBef>
                <a:spcPct val="15000"/>
              </a:spcBef>
            </a:pPr>
            <a:r>
              <a:rPr lang="hu-HU" dirty="0" smtClean="0">
                <a:latin typeface="Garamond" pitchFamily="18" charset="0"/>
              </a:rPr>
              <a:t>Utófeltétel: </a:t>
            </a: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u-HU"/>
          </a:p>
        </p:txBody>
      </p:sp>
      <p:graphicFrame>
        <p:nvGraphicFramePr>
          <p:cNvPr id="2050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40250" y="4797425"/>
          <a:ext cx="1428750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gyenlet" r:id="rId4" imgW="495085" imgH="583947" progId="Equation.3">
                  <p:embed/>
                </p:oleObj>
              </mc:Choice>
              <mc:Fallback>
                <p:oleObj name="Egyenlet" r:id="rId4" imgW="495085" imgH="58394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4797425"/>
                        <a:ext cx="1428750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2" name="Szövegdoboz 1"/>
          <p:cNvSpPr txBox="1"/>
          <p:nvPr/>
        </p:nvSpPr>
        <p:spPr>
          <a:xfrm>
            <a:off x="6088080" y="4031773"/>
            <a:ext cx="2987824" cy="22775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hu-HU" sz="1500" dirty="0" smtClean="0"/>
              <a:t>A feltételes </a:t>
            </a:r>
            <a:r>
              <a:rPr lang="hu-HU" sz="1500" dirty="0" err="1" smtClean="0"/>
              <a:t>szumma</a:t>
            </a:r>
            <a:r>
              <a:rPr lang="hu-HU" sz="1500" dirty="0" smtClean="0"/>
              <a:t> értelmezéséhez egy példa:</a:t>
            </a:r>
          </a:p>
          <a:p>
            <a:pPr>
              <a:buNone/>
            </a:pPr>
            <a:r>
              <a:rPr lang="hu-HU" sz="1500" dirty="0" smtClean="0"/>
              <a:t>N=15 </a:t>
            </a:r>
            <a:r>
              <a:rPr lang="hu-HU" sz="1500" dirty="0" smtClean="0">
                <a:sym typeface="Symbol"/>
              </a:rPr>
              <a:t></a:t>
            </a:r>
            <a:br>
              <a:rPr lang="hu-HU" sz="1500" dirty="0" smtClean="0">
                <a:sym typeface="Symbol"/>
              </a:rPr>
            </a:br>
            <a:r>
              <a:rPr lang="hu-HU" sz="1500" dirty="0" smtClean="0">
                <a:sym typeface="Symbol"/>
              </a:rPr>
              <a:t>i=</a:t>
            </a:r>
            <a:r>
              <a:rPr lang="hu-HU" sz="15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hu-HU" sz="1500" dirty="0" smtClean="0">
                <a:sym typeface="Symbol"/>
              </a:rPr>
              <a:t>  : (</a:t>
            </a:r>
            <a:r>
              <a:rPr lang="hu-HU" sz="1500" dirty="0" err="1" smtClean="0">
                <a:solidFill>
                  <a:srgbClr val="FF0000"/>
                </a:solidFill>
                <a:sym typeface="Symbol"/>
              </a:rPr>
              <a:t>1</a:t>
            </a:r>
            <a:r>
              <a:rPr lang="hu-HU" sz="1500" dirty="0" smtClean="0">
                <a:solidFill>
                  <a:srgbClr val="FF0000"/>
                </a:solidFill>
                <a:sym typeface="Symbol"/>
              </a:rPr>
              <a:t>|</a:t>
            </a:r>
            <a:r>
              <a:rPr lang="hu-HU" sz="1500" dirty="0" smtClean="0">
                <a:sym typeface="Symbol"/>
              </a:rPr>
              <a:t>15)  S=</a:t>
            </a:r>
            <a:r>
              <a:rPr lang="hu-HU" sz="15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hu-HU" sz="1500" dirty="0" smtClean="0">
                <a:sym typeface="Symbol"/>
              </a:rPr>
              <a:t/>
            </a:r>
            <a:br>
              <a:rPr lang="hu-HU" sz="1500" dirty="0" smtClean="0">
                <a:sym typeface="Symbol"/>
              </a:rPr>
            </a:br>
            <a:r>
              <a:rPr lang="hu-HU" sz="1500" dirty="0" smtClean="0">
                <a:sym typeface="Symbol"/>
              </a:rPr>
              <a:t>i=2  : (</a:t>
            </a:r>
            <a:r>
              <a:rPr lang="hu-HU" sz="1500" dirty="0" err="1" smtClean="0">
                <a:sym typeface="Symbol"/>
              </a:rPr>
              <a:t>2</a:t>
            </a:r>
            <a:r>
              <a:rPr lang="hu-HU" sz="1000" dirty="0">
                <a:sym typeface="Symbol"/>
              </a:rPr>
              <a:t>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1500" dirty="0" smtClean="0">
                <a:sym typeface="Symbol"/>
              </a:rPr>
              <a:t>15) </a:t>
            </a:r>
            <a:r>
              <a:rPr lang="hu-HU" sz="1500" dirty="0">
                <a:sym typeface="Symbol"/>
              </a:rPr>
              <a:t> </a:t>
            </a:r>
            <a:r>
              <a:rPr lang="hu-HU" sz="1500" dirty="0" smtClean="0">
                <a:sym typeface="Symbol"/>
              </a:rPr>
              <a:t>S=1+0</a:t>
            </a:r>
            <a:r>
              <a:rPr lang="hu-HU" sz="1500" dirty="0">
                <a:sym typeface="Symbol"/>
              </a:rPr>
              <a:t/>
            </a:r>
            <a:br>
              <a:rPr lang="hu-HU" sz="1500" dirty="0">
                <a:sym typeface="Symbol"/>
              </a:rPr>
            </a:br>
            <a:r>
              <a:rPr lang="hu-HU" sz="1500" dirty="0" smtClean="0">
                <a:sym typeface="Symbol"/>
              </a:rPr>
              <a:t>i=</a:t>
            </a:r>
            <a:r>
              <a:rPr lang="hu-HU" sz="1500" dirty="0" smtClean="0">
                <a:solidFill>
                  <a:srgbClr val="FF0000"/>
                </a:solidFill>
                <a:sym typeface="Symbol"/>
              </a:rPr>
              <a:t>3</a:t>
            </a:r>
            <a:r>
              <a:rPr lang="hu-HU" sz="1500" dirty="0" smtClean="0">
                <a:sym typeface="Symbol"/>
              </a:rPr>
              <a:t>  : (</a:t>
            </a:r>
            <a:r>
              <a:rPr lang="hu-HU" sz="1500" dirty="0" err="1" smtClean="0">
                <a:solidFill>
                  <a:srgbClr val="FF0000"/>
                </a:solidFill>
                <a:sym typeface="Symbol"/>
              </a:rPr>
              <a:t>3</a:t>
            </a:r>
            <a:r>
              <a:rPr lang="hu-HU" sz="1500" dirty="0" smtClean="0">
                <a:solidFill>
                  <a:srgbClr val="FF0000"/>
                </a:solidFill>
                <a:sym typeface="Symbol"/>
              </a:rPr>
              <a:t>|</a:t>
            </a:r>
            <a:r>
              <a:rPr lang="hu-HU" sz="1500" dirty="0" smtClean="0">
                <a:sym typeface="Symbol"/>
              </a:rPr>
              <a:t>15) </a:t>
            </a:r>
            <a:r>
              <a:rPr lang="hu-HU" sz="1500" dirty="0">
                <a:sym typeface="Symbol"/>
              </a:rPr>
              <a:t> </a:t>
            </a:r>
            <a:r>
              <a:rPr lang="hu-HU" sz="1500" dirty="0" smtClean="0">
                <a:sym typeface="Symbol"/>
              </a:rPr>
              <a:t>S=1+</a:t>
            </a:r>
            <a:r>
              <a:rPr lang="hu-HU" sz="1500" dirty="0" smtClean="0">
                <a:solidFill>
                  <a:srgbClr val="FF0000"/>
                </a:solidFill>
                <a:sym typeface="Symbol"/>
              </a:rPr>
              <a:t>3</a:t>
            </a:r>
            <a:r>
              <a:rPr lang="hu-HU" sz="1500" dirty="0">
                <a:sym typeface="Symbol"/>
              </a:rPr>
              <a:t/>
            </a:r>
            <a:br>
              <a:rPr lang="hu-HU" sz="1500" dirty="0">
                <a:sym typeface="Symbol"/>
              </a:rPr>
            </a:br>
            <a:r>
              <a:rPr lang="hu-HU" sz="1500" dirty="0" smtClean="0">
                <a:sym typeface="Symbol"/>
              </a:rPr>
              <a:t>i=4  : (</a:t>
            </a:r>
            <a:r>
              <a:rPr lang="hu-HU" sz="1500" dirty="0" err="1" smtClean="0">
                <a:sym typeface="Symbol"/>
              </a:rPr>
              <a:t>4</a:t>
            </a:r>
            <a:r>
              <a:rPr lang="hu-HU" sz="1000" dirty="0">
                <a:sym typeface="Symbol"/>
              </a:rPr>
              <a:t> 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1500" dirty="0" smtClean="0">
                <a:sym typeface="Symbol"/>
              </a:rPr>
              <a:t>15) </a:t>
            </a:r>
            <a:r>
              <a:rPr lang="hu-HU" sz="1500" dirty="0">
                <a:sym typeface="Symbol"/>
              </a:rPr>
              <a:t> </a:t>
            </a:r>
            <a:r>
              <a:rPr lang="hu-HU" sz="1500" dirty="0" smtClean="0">
                <a:sym typeface="Symbol"/>
              </a:rPr>
              <a:t>S=1+3+0</a:t>
            </a:r>
            <a:r>
              <a:rPr lang="hu-HU" sz="1500" dirty="0">
                <a:sym typeface="Symbol"/>
              </a:rPr>
              <a:t/>
            </a:r>
            <a:br>
              <a:rPr lang="hu-HU" sz="1500" dirty="0">
                <a:sym typeface="Symbol"/>
              </a:rPr>
            </a:br>
            <a:r>
              <a:rPr lang="hu-HU" sz="1500" dirty="0" smtClean="0">
                <a:sym typeface="Symbol"/>
              </a:rPr>
              <a:t>…</a:t>
            </a:r>
          </a:p>
          <a:p>
            <a:pPr>
              <a:buNone/>
            </a:pPr>
            <a:r>
              <a:rPr lang="hu-HU" sz="1500" dirty="0" smtClean="0">
                <a:sym typeface="Symbol"/>
              </a:rPr>
              <a:t>i=</a:t>
            </a:r>
            <a:r>
              <a:rPr lang="hu-HU" sz="1500" dirty="0" smtClean="0">
                <a:solidFill>
                  <a:srgbClr val="FF0000"/>
                </a:solidFill>
                <a:sym typeface="Symbol"/>
              </a:rPr>
              <a:t>15</a:t>
            </a:r>
            <a:r>
              <a:rPr lang="hu-HU" sz="1500" dirty="0" smtClean="0">
                <a:sym typeface="Symbol"/>
              </a:rPr>
              <a:t>: (</a:t>
            </a:r>
            <a:r>
              <a:rPr lang="hu-HU" sz="1500" dirty="0" err="1" smtClean="0">
                <a:solidFill>
                  <a:srgbClr val="FF0000"/>
                </a:solidFill>
                <a:sym typeface="Symbol"/>
              </a:rPr>
              <a:t>15</a:t>
            </a:r>
            <a:r>
              <a:rPr lang="hu-HU" sz="1500" dirty="0">
                <a:solidFill>
                  <a:srgbClr val="FF0000"/>
                </a:solidFill>
                <a:sym typeface="Symbol"/>
              </a:rPr>
              <a:t>|</a:t>
            </a:r>
            <a:r>
              <a:rPr lang="hu-HU" sz="1500" dirty="0" err="1" smtClean="0">
                <a:sym typeface="Symbol"/>
              </a:rPr>
              <a:t>15</a:t>
            </a:r>
            <a:r>
              <a:rPr lang="hu-HU" sz="1500" dirty="0" smtClean="0">
                <a:sym typeface="Symbol"/>
              </a:rPr>
              <a:t>)S=1+3+…+</a:t>
            </a:r>
            <a:r>
              <a:rPr lang="hu-HU" sz="1500" dirty="0" smtClean="0">
                <a:solidFill>
                  <a:srgbClr val="FF0000"/>
                </a:solidFill>
                <a:sym typeface="Symbol"/>
              </a:rPr>
              <a:t>15</a:t>
            </a:r>
            <a:endParaRPr lang="en-GB" sz="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DC75500-D864-4049-8418-B3ADFECFBC3E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11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E4A5573-F37C-4B6B-BEE8-8824F8DCD53F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59939AF-9BFA-4A50-9981-237CBA5EC588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484313"/>
            <a:ext cx="6621463" cy="4611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smtClean="0">
                <a:latin typeface="Garamond" pitchFamily="18" charset="0"/>
              </a:rPr>
              <a:t>Algoritmus:</a:t>
            </a:r>
          </a:p>
        </p:txBody>
      </p:sp>
      <p:graphicFrame>
        <p:nvGraphicFramePr>
          <p:cNvPr id="1539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43606"/>
              </p:ext>
            </p:extLst>
          </p:nvPr>
        </p:nvGraphicFramePr>
        <p:xfrm>
          <a:off x="3435350" y="2362200"/>
          <a:ext cx="3065463" cy="1708152"/>
        </p:xfrm>
        <a:graphic>
          <a:graphicData uri="http://schemas.openxmlformats.org/drawingml/2006/table">
            <a:tbl>
              <a:tblPr/>
              <a:tblGrid>
                <a:gridCol w="493713"/>
                <a:gridCol w="1214437"/>
                <a:gridCol w="1357313"/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  <a:endParaRPr kumimoji="0" lang="hu-H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</a:t>
                      </a:r>
                      <a:endParaRPr kumimoji="0" lang="hu-H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Egyenes összekötő 4"/>
          <p:cNvCxnSpPr/>
          <p:nvPr/>
        </p:nvCxnSpPr>
        <p:spPr>
          <a:xfrm rot="5400000">
            <a:off x="6143625" y="3286126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 rot="16200000" flipH="1">
            <a:off x="3857625" y="3286126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3" name="Text Box 41"/>
          <p:cNvSpPr txBox="1">
            <a:spLocks noChangeArrowheads="1"/>
          </p:cNvSpPr>
          <p:nvPr/>
        </p:nvSpPr>
        <p:spPr bwMode="auto">
          <a:xfrm>
            <a:off x="3851275" y="33861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7434" name="Text Box 42"/>
          <p:cNvSpPr txBox="1">
            <a:spLocks noChangeArrowheads="1"/>
          </p:cNvSpPr>
          <p:nvPr/>
        </p:nvSpPr>
        <p:spPr bwMode="auto">
          <a:xfrm>
            <a:off x="6256338" y="33750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7436" name="Szövegdoboz 15"/>
          <p:cNvSpPr txBox="1">
            <a:spLocks noChangeArrowheads="1"/>
          </p:cNvSpPr>
          <p:nvPr/>
        </p:nvSpPr>
        <p:spPr bwMode="auto">
          <a:xfrm>
            <a:off x="6494916" y="2062163"/>
            <a:ext cx="1211262" cy="646112"/>
          </a:xfrm>
          <a:prstGeom prst="rect">
            <a:avLst/>
          </a:prstGeom>
          <a:noFill/>
          <a:ln w="19050">
            <a:solidFill>
              <a:srgbClr val="1700C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17438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43833"/>
            <a:ext cx="1584325" cy="1478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cxnSp>
        <p:nvCxnSpPr>
          <p:cNvPr id="16" name="Egyenes összekötő nyíllal 15"/>
          <p:cNvCxnSpPr/>
          <p:nvPr/>
        </p:nvCxnSpPr>
        <p:spPr>
          <a:xfrm flipV="1">
            <a:off x="2123728" y="2564904"/>
            <a:ext cx="4608512" cy="903806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3"/>
          <p:cNvSpPr txBox="1">
            <a:spLocks noChangeArrowheads="1"/>
          </p:cNvSpPr>
          <p:nvPr/>
        </p:nvSpPr>
        <p:spPr bwMode="auto">
          <a:xfrm>
            <a:off x="1907704" y="3382130"/>
            <a:ext cx="216024" cy="161397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cxnSp>
        <p:nvCxnSpPr>
          <p:cNvPr id="18" name="Egyenes összekötő nyíllal 17"/>
          <p:cNvCxnSpPr/>
          <p:nvPr/>
        </p:nvCxnSpPr>
        <p:spPr>
          <a:xfrm flipV="1">
            <a:off x="2123728" y="3473714"/>
            <a:ext cx="2736304" cy="157124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3"/>
          <p:cNvSpPr txBox="1">
            <a:spLocks noChangeArrowheads="1"/>
          </p:cNvSpPr>
          <p:nvPr/>
        </p:nvSpPr>
        <p:spPr bwMode="auto">
          <a:xfrm>
            <a:off x="1907704" y="3544258"/>
            <a:ext cx="216024" cy="161397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cxnSp>
        <p:nvCxnSpPr>
          <p:cNvPr id="21" name="Egyenes összekötő nyíllal 20"/>
          <p:cNvCxnSpPr/>
          <p:nvPr/>
        </p:nvCxnSpPr>
        <p:spPr>
          <a:xfrm flipV="1">
            <a:off x="2133456" y="2983260"/>
            <a:ext cx="3014608" cy="115682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13"/>
          <p:cNvSpPr txBox="1">
            <a:spLocks noChangeArrowheads="1"/>
          </p:cNvSpPr>
          <p:nvPr/>
        </p:nvSpPr>
        <p:spPr bwMode="auto">
          <a:xfrm>
            <a:off x="1917432" y="3023248"/>
            <a:ext cx="216024" cy="161397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cxnSp>
        <p:nvCxnSpPr>
          <p:cNvPr id="24" name="Egyenes összekötő nyíllal 23"/>
          <p:cNvCxnSpPr/>
          <p:nvPr/>
        </p:nvCxnSpPr>
        <p:spPr>
          <a:xfrm flipV="1">
            <a:off x="2123728" y="3041101"/>
            <a:ext cx="2736304" cy="427609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25" idx="3"/>
          </p:cNvCxnSpPr>
          <p:nvPr/>
        </p:nvCxnSpPr>
        <p:spPr>
          <a:xfrm>
            <a:off x="2228488" y="3280018"/>
            <a:ext cx="2664000" cy="504000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13"/>
          <p:cNvSpPr txBox="1">
            <a:spLocks noChangeArrowheads="1"/>
          </p:cNvSpPr>
          <p:nvPr/>
        </p:nvSpPr>
        <p:spPr bwMode="auto">
          <a:xfrm>
            <a:off x="2084488" y="3199320"/>
            <a:ext cx="144000" cy="161397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22" grpId="0" animBg="1"/>
      <p:bldP spid="22" grpId="1" animBg="1"/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5D2572D-642B-4271-ADFD-1F50B7A221BD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7A88BD4-2A3E-44F7-9E8E-1611EF3238AB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405563" cy="47545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 smtClean="0">
                <a:latin typeface="Garamond" pitchFamily="18" charset="0"/>
              </a:rPr>
              <a:t>	</a:t>
            </a:r>
            <a:r>
              <a:rPr lang="hu-HU" sz="3000" dirty="0" smtClean="0">
                <a:latin typeface="Garamond" pitchFamily="18" charset="0"/>
              </a:rPr>
              <a:t>Határozzuk meg egy természetes szám</a:t>
            </a:r>
            <a:r>
              <a:rPr lang="hu-HU" sz="3000" dirty="0" smtClean="0"/>
              <a:t> </a:t>
            </a:r>
            <a:r>
              <a:rPr lang="hu-HU" sz="3000" dirty="0" smtClean="0">
                <a:latin typeface="Garamond" pitchFamily="18" charset="0"/>
              </a:rPr>
              <a:t>(N&gt;1) páratlan osztói összegét!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dirty="0" smtClean="0">
                <a:latin typeface="Garamond" pitchFamily="18" charset="0"/>
              </a:rPr>
              <a:t>Bemenet: N</a:t>
            </a:r>
            <a:r>
              <a:rPr lang="hu-HU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dirty="0" err="1" smtClean="0">
                <a:latin typeface="Imprint MT Shadow" pitchFamily="82" charset="0"/>
              </a:rPr>
              <a:t>N</a:t>
            </a:r>
            <a:endParaRPr lang="hu-HU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dirty="0" smtClean="0">
                <a:latin typeface="Garamond" pitchFamily="18" charset="0"/>
              </a:rPr>
              <a:t>Kimenet: S</a:t>
            </a:r>
            <a:r>
              <a:rPr lang="hu-HU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dirty="0" smtClean="0">
                <a:latin typeface="Imprint MT Shadow" pitchFamily="82" charset="0"/>
              </a:rPr>
              <a:t>N</a:t>
            </a:r>
            <a:endParaRPr lang="hu-HU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dirty="0" smtClean="0">
                <a:latin typeface="Garamond" pitchFamily="18" charset="0"/>
              </a:rPr>
              <a:t>Előfeltétel: N&gt;1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dirty="0" smtClean="0">
                <a:latin typeface="Garamond" pitchFamily="18" charset="0"/>
              </a:rPr>
              <a:t>Utófeltétel: S=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endParaRPr lang="hu-H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</a:rPr>
              <a:t>   páratlan(i)=???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843463" y="4564063"/>
          <a:ext cx="180498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gyenlet" r:id="rId4" imgW="647419" imgH="533169" progId="Equation.3">
                  <p:embed/>
                </p:oleObj>
              </mc:Choice>
              <mc:Fallback>
                <p:oleObj name="Egyenlet" r:id="rId4" imgW="647419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4564063"/>
                        <a:ext cx="1804987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216E71C0-7B99-4D79-A5BC-6CCBD607850D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17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02EAB62-3D9B-4BEB-A97C-DEAD665868EE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1786E79-335F-4979-BB46-D3F9CED7EDBA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2343150" y="1500188"/>
            <a:ext cx="6621463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sz="3200" b="1"/>
              <a:t>Algoritmus</a:t>
            </a:r>
            <a:r>
              <a:rPr lang="hu-HU" sz="3200" b="1" baseline="-25000"/>
              <a:t>1</a:t>
            </a:r>
            <a:r>
              <a:rPr lang="hu-HU" sz="3200" b="1"/>
              <a:t>:</a:t>
            </a:r>
          </a:p>
          <a:p>
            <a:pPr marL="266700" indent="-254000">
              <a:spcBef>
                <a:spcPct val="10000"/>
              </a:spcBef>
              <a:buFont typeface="Wingdings" pitchFamily="2" charset="2"/>
              <a:buNone/>
            </a:pPr>
            <a:endParaRPr lang="hu-HU" sz="3200" b="1"/>
          </a:p>
          <a:p>
            <a:pPr marL="266700" indent="-254000">
              <a:spcBef>
                <a:spcPct val="10000"/>
              </a:spcBef>
              <a:buFont typeface="Wingdings" pitchFamily="2" charset="2"/>
              <a:buNone/>
            </a:pPr>
            <a:endParaRPr lang="hu-HU" sz="3200" b="1"/>
          </a:p>
          <a:p>
            <a:pPr marL="266700" indent="-254000">
              <a:spcBef>
                <a:spcPct val="10000"/>
              </a:spcBef>
              <a:buFont typeface="Wingdings" pitchFamily="2" charset="2"/>
              <a:buNone/>
            </a:pPr>
            <a:endParaRPr lang="hu-HU" sz="3200" b="1"/>
          </a:p>
          <a:p>
            <a:pPr marL="266700" indent="-254000">
              <a:spcBef>
                <a:spcPct val="10000"/>
              </a:spcBef>
              <a:buFont typeface="Wingdings" pitchFamily="2" charset="2"/>
              <a:buNone/>
            </a:pPr>
            <a:r>
              <a:rPr lang="hu-HU" sz="3200" b="1"/>
              <a:t>Algoritmus</a:t>
            </a:r>
            <a:r>
              <a:rPr lang="hu-HU" sz="3200" b="1" baseline="-25000"/>
              <a:t>2</a:t>
            </a:r>
            <a:r>
              <a:rPr lang="hu-HU" sz="3200" b="1"/>
              <a:t>:</a:t>
            </a: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graphicFrame>
        <p:nvGraphicFramePr>
          <p:cNvPr id="16442" name="Group 58"/>
          <p:cNvGraphicFramePr>
            <a:graphicFrameLocks noGrp="1"/>
          </p:cNvGraphicFramePr>
          <p:nvPr/>
        </p:nvGraphicFramePr>
        <p:xfrm>
          <a:off x="3327400" y="2057400"/>
          <a:ext cx="4138613" cy="1708152"/>
        </p:xfrm>
        <a:graphic>
          <a:graphicData uri="http://schemas.openxmlformats.org/drawingml/2006/table">
            <a:tbl>
              <a:tblPr/>
              <a:tblGrid>
                <a:gridCol w="393700"/>
                <a:gridCol w="1970088"/>
                <a:gridCol w="1774825"/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i|N és páratlan(i)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S:=S+i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Egyenes összekötő 4"/>
          <p:cNvCxnSpPr/>
          <p:nvPr/>
        </p:nvCxnSpPr>
        <p:spPr>
          <a:xfrm rot="5400000">
            <a:off x="7108825" y="2986088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 rot="16200000" flipH="1">
            <a:off x="3649662" y="2986088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54" name="Group 70"/>
          <p:cNvGraphicFramePr>
            <a:graphicFrameLocks noGrp="1"/>
          </p:cNvGraphicFramePr>
          <p:nvPr/>
        </p:nvGraphicFramePr>
        <p:xfrm>
          <a:off x="3594100" y="4222750"/>
          <a:ext cx="3330575" cy="1708152"/>
        </p:xfrm>
        <a:graphic>
          <a:graphicData uri="http://schemas.openxmlformats.org/drawingml/2006/table">
            <a:tbl>
              <a:tblPr/>
              <a:tblGrid>
                <a:gridCol w="544513"/>
                <a:gridCol w="1357312"/>
                <a:gridCol w="1428750"/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i=1..N; 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2-esével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i|N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S:=S+i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5400000">
            <a:off x="6567487" y="5143501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16200000" flipH="1">
            <a:off x="4067175" y="5143501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7" name="Text Box 71"/>
          <p:cNvSpPr txBox="1">
            <a:spLocks noChangeArrowheads="1"/>
          </p:cNvSpPr>
          <p:nvPr/>
        </p:nvSpPr>
        <p:spPr bwMode="auto">
          <a:xfrm>
            <a:off x="4095750" y="52514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8478" name="Text Box 72"/>
          <p:cNvSpPr txBox="1">
            <a:spLocks noChangeArrowheads="1"/>
          </p:cNvSpPr>
          <p:nvPr/>
        </p:nvSpPr>
        <p:spPr bwMode="auto">
          <a:xfrm>
            <a:off x="6673850" y="52403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" name="Text Box 73"/>
          <p:cNvSpPr txBox="1">
            <a:spLocks noChangeArrowheads="1"/>
          </p:cNvSpPr>
          <p:nvPr/>
        </p:nvSpPr>
        <p:spPr bwMode="auto">
          <a:xfrm>
            <a:off x="3663950" y="30797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8479" name="Text Box 74"/>
          <p:cNvSpPr txBox="1">
            <a:spLocks noChangeArrowheads="1"/>
          </p:cNvSpPr>
          <p:nvPr/>
        </p:nvSpPr>
        <p:spPr bwMode="auto">
          <a:xfrm>
            <a:off x="7205663" y="30686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8481" name="Szövegdoboz 19"/>
          <p:cNvSpPr txBox="1">
            <a:spLocks noChangeArrowheads="1"/>
          </p:cNvSpPr>
          <p:nvPr/>
        </p:nvSpPr>
        <p:spPr bwMode="auto">
          <a:xfrm>
            <a:off x="7462838" y="1743075"/>
            <a:ext cx="1211262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22" name="Szövegdoboz 21"/>
          <p:cNvSpPr txBox="1">
            <a:spLocks noChangeArrowheads="1"/>
          </p:cNvSpPr>
          <p:nvPr/>
        </p:nvSpPr>
        <p:spPr bwMode="auto">
          <a:xfrm>
            <a:off x="6918325" y="3911600"/>
            <a:ext cx="1209675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18483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5" y="1959124"/>
            <a:ext cx="1982147" cy="1498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014E-6 L -0.00174 0.3279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63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  <p:bldP spid="18477" grpId="0"/>
      <p:bldP spid="1847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6C9995A-1CF3-4B0C-A44B-F65D25CF502E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F7E1FCC-4320-4074-A263-62B0AFC3626E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082DA6E-EFD4-4B71-BC53-636C9B85391E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550025" cy="47545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 smtClean="0">
                <a:latin typeface="Garamond" pitchFamily="18" charset="0"/>
              </a:rPr>
              <a:t>	</a:t>
            </a:r>
            <a:r>
              <a:rPr lang="hu-HU" sz="3000" dirty="0" smtClean="0">
                <a:latin typeface="Garamond" pitchFamily="18" charset="0"/>
              </a:rPr>
              <a:t>Határozzuk meg egy természetes szám (N&gt;1) prímosztói összegét!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sz="3000" dirty="0" smtClean="0">
                <a:latin typeface="Garamond" pitchFamily="18" charset="0"/>
              </a:rPr>
              <a:t>Bemenet: N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latin typeface="Imprint MT Shadow" pitchFamily="82" charset="0"/>
              </a:rPr>
              <a:t>N</a:t>
            </a:r>
            <a:endParaRPr lang="hu-HU" sz="3000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sz="3000" dirty="0" smtClean="0">
                <a:latin typeface="Garamond" pitchFamily="18" charset="0"/>
              </a:rPr>
              <a:t>Kimenet: S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</a:rPr>
              <a:t>N</a:t>
            </a:r>
            <a:endParaRPr lang="hu-HU" sz="3000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sz="3000" dirty="0" smtClean="0">
                <a:latin typeface="Garamond" pitchFamily="18" charset="0"/>
              </a:rPr>
              <a:t>Előfeltétel: N&gt;1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sz="3000" dirty="0" smtClean="0">
                <a:latin typeface="Garamond" pitchFamily="18" charset="0"/>
              </a:rPr>
              <a:t>Utófeltétel: S=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endParaRPr lang="hu-HU" sz="30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</a:rPr>
              <a:t>   prím(i)=???</a:t>
            </a:r>
          </a:p>
        </p:txBody>
      </p:sp>
      <p:graphicFrame>
        <p:nvGraphicFramePr>
          <p:cNvPr id="4098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73600" y="4508500"/>
          <a:ext cx="150177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gyenlet" r:id="rId4" imgW="596641" imgH="533169" progId="Equation.3">
                  <p:embed/>
                </p:oleObj>
              </mc:Choice>
              <mc:Fallback>
                <p:oleObj name="Egyenlet" r:id="rId4" imgW="596641" imgH="5331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4508500"/>
                        <a:ext cx="1501775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zövegdoboz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99496" y="5504863"/>
            <a:ext cx="2699792" cy="1034129"/>
          </a:xfrm>
          <a:prstGeom prst="rect">
            <a:avLst/>
          </a:prstGeom>
          <a:blipFill rotWithShape="1">
            <a:blip r:embed="rId6" cstate="print"/>
            <a:stretch>
              <a:fillRect l="-1121"/>
            </a:stretch>
          </a:blipFill>
          <a:ln w="19050"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>
                <a:noFill/>
              </a:rPr>
              <a:t> 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122E03E-DC78-4864-9FF9-2BD9B1B7670A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12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8889E70-8DB7-48B6-BC53-0E851B3F4B2D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1008269-9AC6-4AEE-8810-358B6DD38937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268413"/>
            <a:ext cx="6621463" cy="49672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smtClean="0">
                <a:latin typeface="Garamond" pitchFamily="18" charset="0"/>
              </a:rPr>
              <a:t>Algoritmus: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smtClean="0">
                <a:latin typeface="Garamond" pitchFamily="18" charset="0"/>
              </a:rPr>
              <a:t>	a </a:t>
            </a:r>
            <a:r>
              <a:rPr lang="hu-HU" sz="2800" i="1" smtClean="0">
                <a:latin typeface="Garamond" pitchFamily="18" charset="0"/>
              </a:rPr>
              <a:t>legkisebb</a:t>
            </a:r>
            <a:r>
              <a:rPr lang="hu-HU" sz="2800" smtClean="0">
                <a:latin typeface="Garamond" pitchFamily="18" charset="0"/>
              </a:rPr>
              <a:t> osztó biztosan </a:t>
            </a:r>
            <a:r>
              <a:rPr lang="hu-HU" sz="2800" i="1" smtClean="0">
                <a:latin typeface="Garamond" pitchFamily="18" charset="0"/>
              </a:rPr>
              <a:t>prím</a:t>
            </a:r>
            <a:r>
              <a:rPr lang="hu-HU" sz="2800" smtClean="0">
                <a:latin typeface="Garamond" pitchFamily="18" charset="0"/>
              </a:rPr>
              <a:t>; ha N-t oszt-juk vele ahányszor csak tudjuk, a </a:t>
            </a:r>
            <a:r>
              <a:rPr lang="hu-HU" sz="2800" i="1" smtClean="0">
                <a:latin typeface="Garamond" pitchFamily="18" charset="0"/>
              </a:rPr>
              <a:t>következő</a:t>
            </a:r>
            <a:r>
              <a:rPr lang="hu-HU" sz="2800" smtClean="0">
                <a:latin typeface="Garamond" pitchFamily="18" charset="0"/>
              </a:rPr>
              <a:t> osztója (a redukált N-nek) megint </a:t>
            </a:r>
            <a:r>
              <a:rPr lang="hu-HU" sz="2800" i="1" smtClean="0">
                <a:latin typeface="Garamond" pitchFamily="18" charset="0"/>
              </a:rPr>
              <a:t>prím</a:t>
            </a:r>
            <a:r>
              <a:rPr lang="hu-HU" sz="2800" smtClean="0">
                <a:latin typeface="Garamond" pitchFamily="18" charset="0"/>
              </a:rPr>
              <a:t> lesz.</a:t>
            </a:r>
          </a:p>
        </p:txBody>
      </p:sp>
      <p:graphicFrame>
        <p:nvGraphicFramePr>
          <p:cNvPr id="17468" name="Group 60"/>
          <p:cNvGraphicFramePr>
            <a:graphicFrameLocks noGrp="1"/>
          </p:cNvGraphicFramePr>
          <p:nvPr/>
        </p:nvGraphicFramePr>
        <p:xfrm>
          <a:off x="3462338" y="3081338"/>
          <a:ext cx="3824287" cy="3416304"/>
        </p:xfrm>
        <a:graphic>
          <a:graphicData uri="http://schemas.openxmlformats.org/drawingml/2006/table">
            <a:tbl>
              <a:tblPr/>
              <a:tblGrid>
                <a:gridCol w="538162"/>
                <a:gridCol w="571500"/>
                <a:gridCol w="2106613"/>
                <a:gridCol w="608012"/>
              </a:tblGrid>
              <a:tr h="427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i:=2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i|N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S:=S+i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i|N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N:=N Div i</a:t>
                      </a: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i:=i+1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4429" marR="544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5400000">
            <a:off x="6921500" y="4437063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16200000" flipH="1">
            <a:off x="3938587" y="4437063"/>
            <a:ext cx="428625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7" name="Text Box 61"/>
          <p:cNvSpPr txBox="1">
            <a:spLocks noChangeArrowheads="1"/>
          </p:cNvSpPr>
          <p:nvPr/>
        </p:nvSpPr>
        <p:spPr bwMode="auto">
          <a:xfrm>
            <a:off x="3967163" y="45323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9498" name="Text Box 62"/>
          <p:cNvSpPr txBox="1">
            <a:spLocks noChangeArrowheads="1"/>
          </p:cNvSpPr>
          <p:nvPr/>
        </p:nvSpPr>
        <p:spPr bwMode="auto">
          <a:xfrm>
            <a:off x="7034213" y="45212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7170" y="4550776"/>
            <a:ext cx="2699792" cy="1034129"/>
          </a:xfrm>
          <a:prstGeom prst="rect">
            <a:avLst/>
          </a:prstGeom>
          <a:blipFill rotWithShape="1">
            <a:blip r:embed="rId3" cstate="print"/>
            <a:stretch>
              <a:fillRect l="-1570" t="-1744" b="-8140"/>
            </a:stretch>
          </a:blipFill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9501" name="Szövegdoboz 16"/>
          <p:cNvSpPr txBox="1">
            <a:spLocks noChangeArrowheads="1"/>
          </p:cNvSpPr>
          <p:nvPr/>
        </p:nvSpPr>
        <p:spPr bwMode="auto">
          <a:xfrm>
            <a:off x="7280275" y="2924175"/>
            <a:ext cx="1211263" cy="647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19503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075475"/>
            <a:ext cx="1655763" cy="1289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B5B8FAD-D24A-4DA2-9FCB-8C8C26E3ADD0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9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60BEC09-1B3C-4360-91F1-87E05386B21A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512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550025" cy="4754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buFont typeface="Wingdings" pitchFamily="2" charset="2"/>
              <a:buNone/>
            </a:pPr>
            <a:r>
              <a:rPr lang="hu-HU" dirty="0" smtClean="0">
                <a:latin typeface="Garamond" pitchFamily="18" charset="0"/>
              </a:rPr>
              <a:t>	</a:t>
            </a:r>
            <a:r>
              <a:rPr lang="hu-HU" sz="3000" dirty="0" smtClean="0">
                <a:latin typeface="Garamond" pitchFamily="18" charset="0"/>
              </a:rPr>
              <a:t>Határozzuk meg azon i,j (i,j&gt;1) </a:t>
            </a:r>
            <a:r>
              <a:rPr lang="hu-HU" sz="3000" dirty="0" err="1" smtClean="0">
                <a:latin typeface="Garamond" pitchFamily="18" charset="0"/>
              </a:rPr>
              <a:t>termé-szetes</a:t>
            </a:r>
            <a:r>
              <a:rPr lang="hu-HU" sz="3000" dirty="0" smtClean="0">
                <a:latin typeface="Garamond" pitchFamily="18" charset="0"/>
              </a:rPr>
              <a:t> számok számát, amelyekre i*j&lt;N (</a:t>
            </a:r>
            <a:r>
              <a:rPr lang="hu-HU" sz="3000" dirty="0" err="1" smtClean="0">
                <a:latin typeface="Garamond" pitchFamily="18" charset="0"/>
              </a:rPr>
              <a:t>N</a:t>
            </a:r>
            <a:r>
              <a:rPr lang="hu-HU" sz="3000" dirty="0" smtClean="0">
                <a:latin typeface="Garamond" pitchFamily="18" charset="0"/>
              </a:rPr>
              <a:t>&gt;1)!</a:t>
            </a:r>
          </a:p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Specifikáció:</a:t>
            </a:r>
          </a:p>
          <a:p>
            <a:r>
              <a:rPr lang="hu-HU" sz="3000" dirty="0" smtClean="0">
                <a:latin typeface="Garamond" pitchFamily="18" charset="0"/>
              </a:rPr>
              <a:t>Bemenet: N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latin typeface="Imprint MT Shadow" pitchFamily="82" charset="0"/>
              </a:rPr>
              <a:t>N</a:t>
            </a:r>
            <a:endParaRPr lang="hu-HU" sz="3000" b="1" dirty="0" smtClean="0">
              <a:latin typeface="Garamond" pitchFamily="18" charset="0"/>
            </a:endParaRPr>
          </a:p>
          <a:p>
            <a:r>
              <a:rPr lang="hu-HU" sz="3000" dirty="0" smtClean="0">
                <a:latin typeface="Garamond" pitchFamily="18" charset="0"/>
              </a:rPr>
              <a:t>Kimenet: S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</a:rPr>
              <a:t>N</a:t>
            </a:r>
            <a:endParaRPr lang="hu-HU" sz="3000" b="1" dirty="0" smtClean="0">
              <a:latin typeface="Garamond" pitchFamily="18" charset="0"/>
            </a:endParaRPr>
          </a:p>
          <a:p>
            <a:r>
              <a:rPr lang="hu-HU" sz="3000" dirty="0" smtClean="0">
                <a:latin typeface="Garamond" pitchFamily="18" charset="0"/>
              </a:rPr>
              <a:t>Előfeltétel: N&gt;1</a:t>
            </a:r>
          </a:p>
          <a:p>
            <a:pPr>
              <a:spcBef>
                <a:spcPct val="25000"/>
              </a:spcBef>
            </a:pPr>
            <a:r>
              <a:rPr lang="hu-HU" sz="3000" dirty="0" smtClean="0">
                <a:latin typeface="Garamond" pitchFamily="18" charset="0"/>
              </a:rPr>
              <a:t>Utófeltétel: S=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67035923"/>
              </p:ext>
            </p:extLst>
          </p:nvPr>
        </p:nvGraphicFramePr>
        <p:xfrm>
          <a:off x="4883150" y="5500688"/>
          <a:ext cx="15081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4" imgW="685800" imgH="545760" progId="Equation.3">
                  <p:embed/>
                </p:oleObj>
              </mc:Choice>
              <mc:Fallback>
                <p:oleObj name="Equation" r:id="rId4" imgW="68580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5500688"/>
                        <a:ext cx="150812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077949"/>
              </p:ext>
            </p:extLst>
          </p:nvPr>
        </p:nvGraphicFramePr>
        <p:xfrm>
          <a:off x="6805613" y="5543550"/>
          <a:ext cx="15509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6" imgW="761760" imgH="533160" progId="Equation.3">
                  <p:embed/>
                </p:oleObj>
              </mc:Choice>
              <mc:Fallback>
                <p:oleObj name="Equation" r:id="rId6" imgW="76176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5543550"/>
                        <a:ext cx="1550987" cy="1085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um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562047"/>
              </p:ext>
            </p:extLst>
          </p:nvPr>
        </p:nvGraphicFramePr>
        <p:xfrm>
          <a:off x="6804025" y="5551488"/>
          <a:ext cx="15509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8" imgW="761760" imgH="533160" progId="Equation.3">
                  <p:embed/>
                </p:oleObj>
              </mc:Choice>
              <mc:Fallback>
                <p:oleObj name="Equation" r:id="rId8" imgW="761760" imgH="533160" progId="Equation.3">
                  <p:embed/>
                  <p:pic>
                    <p:nvPicPr>
                      <p:cNvPr id="0" name="Objektum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551488"/>
                        <a:ext cx="1550988" cy="1085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6732589" y="4932362"/>
            <a:ext cx="1871859" cy="17660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E969468-50A5-4C55-832C-4FBD8C8063F4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3. előadás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04348E-6 L -0.21181 -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04348E-6 L -0.21181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36EA8F4-04E8-40EF-82BF-7A9671B66E9C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13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878BCB0-5CE1-422E-9002-13CE3B7ECF05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37B8442-066F-418B-A431-7305AE431394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graphicFrame>
        <p:nvGraphicFramePr>
          <p:cNvPr id="18486" name="Group 54"/>
          <p:cNvGraphicFramePr>
            <a:graphicFrameLocks noGrp="1"/>
          </p:cNvGraphicFramePr>
          <p:nvPr/>
        </p:nvGraphicFramePr>
        <p:xfrm>
          <a:off x="2878138" y="2149475"/>
          <a:ext cx="4051300" cy="2133600"/>
        </p:xfrm>
        <a:graphic>
          <a:graphicData uri="http://schemas.openxmlformats.org/drawingml/2006/table">
            <a:tbl>
              <a:tblPr/>
              <a:tblGrid>
                <a:gridCol w="550862"/>
                <a:gridCol w="571500"/>
                <a:gridCol w="1643063"/>
                <a:gridCol w="1285875"/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857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i=2..N Div 2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1275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j=2..N 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2</a:t>
                      </a:r>
                      <a:endParaRPr kumimoji="0" lang="hu-H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1275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i*j&lt;N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1275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S:=S+1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Egyenes összekötő 4"/>
          <p:cNvCxnSpPr/>
          <p:nvPr/>
        </p:nvCxnSpPr>
        <p:spPr>
          <a:xfrm rot="5400000">
            <a:off x="6562725" y="3502025"/>
            <a:ext cx="431800" cy="285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 rot="16200000" flipH="1">
            <a:off x="3899694" y="3534569"/>
            <a:ext cx="431800" cy="2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Rectangle 3"/>
          <p:cNvSpPr>
            <a:spLocks noChangeArrowheads="1"/>
          </p:cNvSpPr>
          <p:nvPr/>
        </p:nvSpPr>
        <p:spPr bwMode="auto">
          <a:xfrm>
            <a:off x="2343150" y="1484313"/>
            <a:ext cx="6621463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sz="3200" b="1"/>
              <a:t>Algoritmus</a:t>
            </a:r>
            <a:r>
              <a:rPr lang="hu-HU" sz="3200" b="1" baseline="-25000"/>
              <a:t>1</a:t>
            </a:r>
            <a:r>
              <a:rPr lang="hu-HU" sz="3200" b="1"/>
              <a:t>:</a:t>
            </a:r>
          </a:p>
        </p:txBody>
      </p:sp>
      <p:sp>
        <p:nvSpPr>
          <p:cNvPr id="20510" name="Text Box 55"/>
          <p:cNvSpPr txBox="1">
            <a:spLocks noChangeArrowheads="1"/>
          </p:cNvSpPr>
          <p:nvPr/>
        </p:nvSpPr>
        <p:spPr bwMode="auto">
          <a:xfrm>
            <a:off x="3938588" y="359568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0511" name="Text Box 56"/>
          <p:cNvSpPr txBox="1">
            <a:spLocks noChangeArrowheads="1"/>
          </p:cNvSpPr>
          <p:nvPr/>
        </p:nvSpPr>
        <p:spPr bwMode="auto">
          <a:xfrm>
            <a:off x="6688138" y="35972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7380288" y="3040063"/>
            <a:ext cx="1535112" cy="388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>
              <a:buFont typeface="Wingdings" pitchFamily="2" charset="2"/>
              <a:buNone/>
            </a:pPr>
            <a:r>
              <a:rPr lang="hu-HU" sz="2800">
                <a:solidFill>
                  <a:srgbClr val="FF0000"/>
                </a:solidFill>
              </a:rPr>
              <a:t>(N-1) Div i</a:t>
            </a:r>
          </a:p>
        </p:txBody>
      </p:sp>
      <p:sp>
        <p:nvSpPr>
          <p:cNvPr id="20513" name="Rectangle 58"/>
          <p:cNvSpPr>
            <a:spLocks noChangeArrowheads="1"/>
          </p:cNvSpPr>
          <p:nvPr/>
        </p:nvSpPr>
        <p:spPr bwMode="auto">
          <a:xfrm>
            <a:off x="7080250" y="2924175"/>
            <a:ext cx="1905000" cy="719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>
              <a:solidFill>
                <a:srgbClr val="FF0000"/>
              </a:solidFill>
            </a:endParaRPr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auto">
          <a:xfrm>
            <a:off x="4029075" y="4483100"/>
            <a:ext cx="2879725" cy="809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hu-HU" sz="2800">
                <a:solidFill>
                  <a:srgbClr val="FF0000"/>
                </a:solidFill>
              </a:rPr>
              <a:t>S:=S+1</a:t>
            </a:r>
          </a:p>
        </p:txBody>
      </p:sp>
      <p:sp>
        <p:nvSpPr>
          <p:cNvPr id="20516" name="Rectangle 58"/>
          <p:cNvSpPr>
            <a:spLocks noChangeArrowheads="1"/>
          </p:cNvSpPr>
          <p:nvPr/>
        </p:nvSpPr>
        <p:spPr bwMode="auto">
          <a:xfrm>
            <a:off x="3779838" y="4767263"/>
            <a:ext cx="2862262" cy="790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endParaRPr lang="hu-HU" sz="2800"/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20520" name="Szövegdoboz 20"/>
          <p:cNvSpPr txBox="1">
            <a:spLocks noChangeArrowheads="1"/>
          </p:cNvSpPr>
          <p:nvPr/>
        </p:nvSpPr>
        <p:spPr bwMode="auto">
          <a:xfrm>
            <a:off x="6929438" y="1857375"/>
            <a:ext cx="1211262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i,j</a:t>
            </a:r>
            <a:r>
              <a:rPr lang="hu-HU" b="1"/>
              <a:t>:Egész</a:t>
            </a:r>
          </a:p>
        </p:txBody>
      </p:sp>
      <p:pic>
        <p:nvPicPr>
          <p:cNvPr id="205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62" y="2145556"/>
            <a:ext cx="1766694" cy="139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0522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41" y="3621088"/>
            <a:ext cx="1801613" cy="138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0523" name="Picture 4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1" y="5103811"/>
            <a:ext cx="1778553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00156 -0.21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0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-0.00209 L -0.26771 -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00052 -0.432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0.0414 L -0.0007 -0.152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9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9" grpId="0" animBg="1"/>
      <p:bldP spid="18489" grpId="1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620851B-F4C6-46D1-B4A3-4ACA06BA00C8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2BA3DA3-EB59-4EA9-AD14-83F0C8904B34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27DCC5D-8320-4A58-A440-E98A2D209FC5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graphicFrame>
        <p:nvGraphicFramePr>
          <p:cNvPr id="100401" name="Group 49"/>
          <p:cNvGraphicFramePr>
            <a:graphicFrameLocks noGrp="1"/>
          </p:cNvGraphicFramePr>
          <p:nvPr/>
        </p:nvGraphicFramePr>
        <p:xfrm>
          <a:off x="2887663" y="1830388"/>
          <a:ext cx="4051300" cy="2562228"/>
        </p:xfrm>
        <a:graphic>
          <a:graphicData uri="http://schemas.openxmlformats.org/drawingml/2006/table">
            <a:tbl>
              <a:tblPr/>
              <a:tblGrid>
                <a:gridCol w="550862"/>
                <a:gridCol w="571500"/>
                <a:gridCol w="2928938"/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i=2..N Div 2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j:=2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i*j&lt;N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S:=S+1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j:=j+1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3" name="Rectangle 3"/>
          <p:cNvSpPr>
            <a:spLocks noChangeArrowheads="1"/>
          </p:cNvSpPr>
          <p:nvPr/>
        </p:nvSpPr>
        <p:spPr bwMode="auto">
          <a:xfrm>
            <a:off x="2343150" y="1196975"/>
            <a:ext cx="6621463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r>
              <a:rPr lang="hu-HU" sz="3200" b="1"/>
              <a:t>Algoritmus</a:t>
            </a:r>
            <a:r>
              <a:rPr lang="hu-HU" sz="3200" b="1" baseline="-25000"/>
              <a:t>2</a:t>
            </a:r>
            <a:r>
              <a:rPr lang="hu-HU" sz="3200" b="1"/>
              <a:t>:</a:t>
            </a:r>
          </a:p>
          <a:p>
            <a:pPr marL="266700" indent="-254000">
              <a:buFont typeface="Wingdings" pitchFamily="2" charset="2"/>
              <a:buNone/>
            </a:pPr>
            <a:endParaRPr lang="hu-HU" sz="3200" b="1"/>
          </a:p>
          <a:p>
            <a:pPr marL="266700" indent="-254000">
              <a:buFont typeface="Wingdings" pitchFamily="2" charset="2"/>
              <a:buNone/>
            </a:pPr>
            <a:endParaRPr lang="hu-HU" sz="3200" b="1"/>
          </a:p>
          <a:p>
            <a:pPr marL="266700" indent="-254000">
              <a:buFont typeface="Wingdings" pitchFamily="2" charset="2"/>
              <a:buNone/>
            </a:pPr>
            <a:endParaRPr lang="hu-HU" sz="3200" b="1"/>
          </a:p>
          <a:p>
            <a:pPr marL="266700" indent="-254000">
              <a:buFont typeface="Wingdings" pitchFamily="2" charset="2"/>
              <a:buNone/>
            </a:pPr>
            <a:endParaRPr lang="hu-HU" sz="3200" b="1"/>
          </a:p>
          <a:p>
            <a:pPr marL="266700" indent="-254000">
              <a:spcBef>
                <a:spcPct val="100000"/>
              </a:spcBef>
              <a:buFont typeface="Wingdings" pitchFamily="2" charset="2"/>
              <a:buNone/>
            </a:pPr>
            <a:r>
              <a:rPr lang="hu-HU" sz="3200" b="1"/>
              <a:t>Algoritmus</a:t>
            </a:r>
            <a:r>
              <a:rPr lang="hu-HU" sz="3200" b="1" baseline="-25000"/>
              <a:t>3</a:t>
            </a:r>
            <a:r>
              <a:rPr lang="hu-HU" sz="3200" b="1"/>
              <a:t>:</a:t>
            </a:r>
          </a:p>
        </p:txBody>
      </p:sp>
      <p:graphicFrame>
        <p:nvGraphicFramePr>
          <p:cNvPr id="100400" name="Group 48"/>
          <p:cNvGraphicFramePr>
            <a:graphicFrameLocks noGrp="1"/>
          </p:cNvGraphicFramePr>
          <p:nvPr/>
        </p:nvGraphicFramePr>
        <p:xfrm>
          <a:off x="2901950" y="5172075"/>
          <a:ext cx="4046538" cy="1281114"/>
        </p:xfrm>
        <a:graphic>
          <a:graphicData uri="http://schemas.openxmlformats.org/drawingml/2006/table">
            <a:tbl>
              <a:tblPr/>
              <a:tblGrid>
                <a:gridCol w="684213"/>
                <a:gridCol w="3362325"/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S:=0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i=2..N Div 2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4" marR="68584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S:=S+((N-1) 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i)-1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7" name="Szövegdoboz 16"/>
          <p:cNvSpPr txBox="1">
            <a:spLocks noChangeArrowheads="1"/>
          </p:cNvSpPr>
          <p:nvPr/>
        </p:nvSpPr>
        <p:spPr bwMode="auto">
          <a:xfrm>
            <a:off x="6945313" y="4860925"/>
            <a:ext cx="1211262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 dirty="0"/>
              <a:t> 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 i</a:t>
            </a:r>
            <a:r>
              <a:rPr lang="hu-HU" b="1" dirty="0"/>
              <a:t>:Egész</a:t>
            </a:r>
          </a:p>
        </p:txBody>
      </p:sp>
      <p:sp>
        <p:nvSpPr>
          <p:cNvPr id="21549" name="Szövegdoboz 18"/>
          <p:cNvSpPr txBox="1">
            <a:spLocks noChangeArrowheads="1"/>
          </p:cNvSpPr>
          <p:nvPr/>
        </p:nvSpPr>
        <p:spPr bwMode="auto">
          <a:xfrm>
            <a:off x="6929438" y="1517650"/>
            <a:ext cx="1211262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i,j</a:t>
            </a:r>
            <a:r>
              <a:rPr lang="hu-HU" b="1"/>
              <a:t>:Egész</a:t>
            </a:r>
          </a:p>
        </p:txBody>
      </p:sp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50" y="2196108"/>
            <a:ext cx="1766694" cy="139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4" y="5103811"/>
            <a:ext cx="1919340" cy="1398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cxnSp>
        <p:nvCxnSpPr>
          <p:cNvPr id="16" name="Egyenes összekötő nyíllal 15"/>
          <p:cNvCxnSpPr>
            <a:endCxn id="22" idx="1"/>
          </p:cNvCxnSpPr>
          <p:nvPr/>
        </p:nvCxnSpPr>
        <p:spPr>
          <a:xfrm flipV="1">
            <a:off x="2294958" y="6242656"/>
            <a:ext cx="2265046" cy="18000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13"/>
          <p:cNvSpPr txBox="1">
            <a:spLocks noChangeArrowheads="1"/>
          </p:cNvSpPr>
          <p:nvPr/>
        </p:nvSpPr>
        <p:spPr bwMode="auto">
          <a:xfrm>
            <a:off x="1860606" y="6015173"/>
            <a:ext cx="432000" cy="432000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sp>
        <p:nvSpPr>
          <p:cNvPr id="22" name="Szövegdoboz 13"/>
          <p:cNvSpPr txBox="1">
            <a:spLocks noChangeArrowheads="1"/>
          </p:cNvSpPr>
          <p:nvPr/>
        </p:nvSpPr>
        <p:spPr bwMode="auto">
          <a:xfrm>
            <a:off x="4560004" y="6044656"/>
            <a:ext cx="2006448" cy="396000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3" grpId="0" build="p"/>
      <p:bldP spid="17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0C648B0-61BD-4255-9456-DFAE1044937A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3F8E23D-9CAF-4620-9ADB-727BD4850F69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349B21E-EF2F-4332-B209-E331122D34E7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504031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latin typeface="Garamond" pitchFamily="18" charset="0"/>
              </a:rPr>
              <a:t>Tanulságok: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900" smtClean="0">
                <a:latin typeface="Garamond" pitchFamily="18" charset="0"/>
              </a:rPr>
              <a:t>Ha az utófeltételben 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, 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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, vagy 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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 jel van, akkor a megoldás mindig 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ciklus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!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900" smtClean="0">
                <a:latin typeface="Garamond" pitchFamily="18" charset="0"/>
              </a:rPr>
              <a:t>Ha az utófeltételben 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 vagy 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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 jel van, ak-kor a megoldás sokszor 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feltételes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ciklus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!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900" smtClean="0">
                <a:latin typeface="Garamond" pitchFamily="18" charset="0"/>
              </a:rPr>
              <a:t>Ha az utófeltételben 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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 jel van, akkor a megoldás sokszor 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számlálós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ciklus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! ( is…)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Két egymásba ágyazott  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jel esetén 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két cik-lus 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lesz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 egymás belsejében</a:t>
            </a:r>
            <a:r>
              <a:rPr lang="hu-HU" sz="2000" smtClean="0">
                <a:latin typeface="Garamond" pitchFamily="18" charset="0"/>
                <a:sym typeface="Symbol" pitchFamily="18" charset="2"/>
              </a:rPr>
              <a:t>, általában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.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Feltételes 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 esetén a </a:t>
            </a:r>
            <a:r>
              <a:rPr lang="hu-HU" sz="290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ciklusban elágazás </a:t>
            </a:r>
            <a:r>
              <a:rPr lang="hu-HU" sz="2900" smtClean="0">
                <a:latin typeface="Garamond" pitchFamily="18" charset="0"/>
                <a:sym typeface="Symbol" pitchFamily="18" charset="2"/>
              </a:rPr>
              <a:t>lesz.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A63BD52-BDED-47B6-B97F-19227C306125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44F380F-B753-49B1-9E4D-C7FE27F5C906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83E01E5-4FA8-4916-A377-6B2466B1AD8D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  <a:hlinkClick r:id="rId3" action="ppaction://hlinksldjump"/>
              </a:rPr>
              <a:t>Ciklusok</a:t>
            </a:r>
            <a:r>
              <a:rPr lang="hu-HU" smtClean="0">
                <a:latin typeface="Garamond" pitchFamily="18" charset="0"/>
              </a:rPr>
              <a:t> –  </a:t>
            </a:r>
            <a:br>
              <a:rPr lang="hu-HU" smtClean="0">
                <a:latin typeface="Garamond" pitchFamily="18" charset="0"/>
              </a:rPr>
            </a:br>
            <a:r>
              <a:rPr lang="hu-HU" smtClean="0">
                <a:latin typeface="Garamond" pitchFamily="18" charset="0"/>
              </a:rPr>
              <a:t>	</a:t>
            </a:r>
            <a:r>
              <a:rPr lang="hu-HU" sz="2800" smtClean="0">
                <a:latin typeface="Garamond" pitchFamily="18" charset="0"/>
              </a:rPr>
              <a:t>specifikáció+„algoritmika”+kódolás</a:t>
            </a:r>
          </a:p>
          <a:p>
            <a:pPr>
              <a:spcBef>
                <a:spcPct val="0"/>
              </a:spcBef>
            </a:pPr>
            <a:r>
              <a:rPr lang="hu-HU" smtClean="0">
                <a:latin typeface="Garamond" pitchFamily="18" charset="0"/>
                <a:hlinkClick r:id="rId4" action="ppaction://hlinksldjump"/>
              </a:rPr>
              <a:t>Egy bevezető példa a tömbhöz</a:t>
            </a:r>
            <a:endParaRPr lang="hu-HU" smtClean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r>
              <a:rPr lang="hu-HU" smtClean="0">
                <a:latin typeface="Garamond" pitchFamily="18" charset="0"/>
                <a:hlinkClick r:id="rId5" action="ppaction://hlinksldjump"/>
              </a:rPr>
              <a:t>A tömb</a:t>
            </a:r>
            <a:endParaRPr lang="hu-HU" smtClean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r>
              <a:rPr lang="hu-HU" smtClean="0">
                <a:latin typeface="Garamond" pitchFamily="18" charset="0"/>
                <a:hlinkClick r:id="rId6" action="ppaction://hlinksldjump"/>
              </a:rPr>
              <a:t>Elágazás helyett tömb</a:t>
            </a:r>
            <a:endParaRPr lang="hu-HU" smtClean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r>
              <a:rPr lang="hu-HU" smtClean="0">
                <a:latin typeface="Garamond" pitchFamily="18" charset="0"/>
                <a:hlinkClick r:id="rId7" action="ppaction://hlinksldjump"/>
              </a:rPr>
              <a:t>Konstans tömbök</a:t>
            </a:r>
            <a:endParaRPr lang="hu-HU" smtClean="0">
              <a:latin typeface="Garamond" pitchFamily="18" charset="0"/>
            </a:endParaRPr>
          </a:p>
          <a:p>
            <a:endParaRPr lang="hu-HU" sz="2800" smtClean="0">
              <a:latin typeface="Garamond" pitchFamily="18" charset="0"/>
            </a:endParaRPr>
          </a:p>
          <a:p>
            <a:endParaRPr lang="hu-HU" smtClean="0">
              <a:latin typeface="Garamond" pitchFamily="18" charset="0"/>
            </a:endParaRPr>
          </a:p>
          <a:p>
            <a:endParaRPr lang="hu-HU" smtClean="0">
              <a:latin typeface="Garamond" pitchFamily="18" charset="0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mtClean="0">
                <a:latin typeface="Garamond" pitchFamily="18" charset="0"/>
              </a:rPr>
              <a:t>Tartalom</a:t>
            </a:r>
            <a:endParaRPr lang="hu-HU" sz="2800" smtClean="0">
              <a:latin typeface="Garamond" pitchFamily="18" charset="0"/>
            </a:endParaRP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8EF2438-36CC-4FCC-AE95-030F39D81712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16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C44FDD9-EF08-42A2-80D6-FF3699105C3B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843F688-0A75-4767-A978-4BA9E411CDF0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181600" cy="1182688"/>
          </a:xfrm>
        </p:spPr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  <a:br>
              <a:rPr lang="hu-HU" smtClean="0">
                <a:latin typeface="Garamond" pitchFamily="18" charset="0"/>
              </a:rPr>
            </a:br>
            <a:r>
              <a:rPr lang="hu-HU" sz="2800" smtClean="0">
                <a:latin typeface="Garamond" pitchFamily="18" charset="0"/>
              </a:rPr>
              <a:t>algoritmus – kód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25538"/>
            <a:ext cx="6621463" cy="587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3000" b="1" smtClean="0">
                <a:latin typeface="Garamond" pitchFamily="18" charset="0"/>
                <a:sym typeface="Symbol" pitchFamily="18" charset="2"/>
              </a:rPr>
              <a:t>Feltételes ciklus:</a:t>
            </a:r>
          </a:p>
        </p:txBody>
      </p:sp>
      <p:sp>
        <p:nvSpPr>
          <p:cNvPr id="23559" name="Rectangle 3"/>
          <p:cNvSpPr txBox="1">
            <a:spLocks noChangeArrowheads="1"/>
          </p:cNvSpPr>
          <p:nvPr/>
        </p:nvSpPr>
        <p:spPr bwMode="auto">
          <a:xfrm>
            <a:off x="2357438" y="3657600"/>
            <a:ext cx="66214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5400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sz="3000" b="1">
                <a:sym typeface="Symbol" pitchFamily="18" charset="2"/>
              </a:rPr>
              <a:t>Számlálós ciklus:</a:t>
            </a:r>
          </a:p>
        </p:txBody>
      </p:sp>
      <p:graphicFrame>
        <p:nvGraphicFramePr>
          <p:cNvPr id="20555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22728"/>
              </p:ext>
            </p:extLst>
          </p:nvPr>
        </p:nvGraphicFramePr>
        <p:xfrm>
          <a:off x="2771775" y="1624013"/>
          <a:ext cx="2038350" cy="931862"/>
        </p:xfrm>
        <a:graphic>
          <a:graphicData uri="http://schemas.openxmlformats.org/drawingml/2006/table">
            <a:tbl>
              <a:tblPr/>
              <a:tblGrid>
                <a:gridCol w="431800"/>
                <a:gridCol w="1606550"/>
              </a:tblGrid>
              <a:tr h="4667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feltétel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utasítások</a:t>
                      </a:r>
                      <a:endParaRPr kumimoji="0" lang="hu-H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570" name="Téglalap 8"/>
          <p:cNvSpPr>
            <a:spLocks noChangeArrowheads="1"/>
          </p:cNvSpPr>
          <p:nvPr/>
        </p:nvSpPr>
        <p:spPr bwMode="auto">
          <a:xfrm>
            <a:off x="5500688" y="1630363"/>
            <a:ext cx="3454400" cy="93503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 anchor="ctr"/>
          <a:lstStyle/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>
                <a:latin typeface="Courier New" pitchFamily="49" charset="0"/>
              </a:rPr>
              <a:t>while</a:t>
            </a:r>
            <a:r>
              <a:rPr lang="hu-HU">
                <a:latin typeface="Courier New" pitchFamily="49" charset="0"/>
              </a:rPr>
              <a:t> </a:t>
            </a:r>
            <a:r>
              <a:rPr lang="hu-HU" b="1">
                <a:latin typeface="Courier New" pitchFamily="49" charset="0"/>
              </a:rPr>
              <a:t>(</a:t>
            </a:r>
            <a:r>
              <a:rPr lang="hu-HU">
                <a:latin typeface="Courier New" pitchFamily="49" charset="0"/>
              </a:rPr>
              <a:t>feltétel</a:t>
            </a:r>
            <a:r>
              <a:rPr lang="hu-HU" b="1">
                <a:latin typeface="Courier New" pitchFamily="49" charset="0"/>
              </a:rPr>
              <a:t>){</a:t>
            </a:r>
          </a:p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>
                <a:latin typeface="Courier New" pitchFamily="49" charset="0"/>
              </a:rPr>
              <a:t>  utasítások</a:t>
            </a:r>
            <a:br>
              <a:rPr lang="hu-HU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}</a:t>
            </a:r>
          </a:p>
        </p:txBody>
      </p:sp>
      <p:graphicFrame>
        <p:nvGraphicFramePr>
          <p:cNvPr id="20550" name="Group 70"/>
          <p:cNvGraphicFramePr>
            <a:graphicFrameLocks noGrp="1"/>
          </p:cNvGraphicFramePr>
          <p:nvPr/>
        </p:nvGraphicFramePr>
        <p:xfrm>
          <a:off x="2786063" y="4237038"/>
          <a:ext cx="2000250" cy="854076"/>
        </p:xfrm>
        <a:graphic>
          <a:graphicData uri="http://schemas.openxmlformats.org/drawingml/2006/table">
            <a:tbl>
              <a:tblPr/>
              <a:tblGrid>
                <a:gridCol w="417512"/>
                <a:gridCol w="1582738"/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utasítások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1" name="Téglalap 10"/>
          <p:cNvSpPr>
            <a:spLocks noChangeArrowheads="1"/>
          </p:cNvSpPr>
          <p:nvPr/>
        </p:nvSpPr>
        <p:spPr bwMode="auto">
          <a:xfrm>
            <a:off x="5500688" y="4206875"/>
            <a:ext cx="3454400" cy="9350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/>
          <a:lstStyle/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>
                <a:latin typeface="Courier New" pitchFamily="49" charset="0"/>
              </a:rPr>
              <a:t>for</a:t>
            </a:r>
            <a:r>
              <a:rPr lang="hu-HU">
                <a:latin typeface="Courier New" pitchFamily="49" charset="0"/>
              </a:rPr>
              <a:t> </a:t>
            </a:r>
            <a:r>
              <a:rPr lang="hu-HU" b="1">
                <a:latin typeface="Courier New" pitchFamily="49" charset="0"/>
              </a:rPr>
              <a:t>(int</a:t>
            </a:r>
            <a:r>
              <a:rPr lang="hu-HU">
                <a:latin typeface="Courier New" pitchFamily="49" charset="0"/>
              </a:rPr>
              <a:t> i=1</a:t>
            </a:r>
            <a:r>
              <a:rPr lang="hu-HU" b="1">
                <a:latin typeface="Courier New" pitchFamily="49" charset="0"/>
              </a:rPr>
              <a:t>;</a:t>
            </a:r>
            <a:r>
              <a:rPr lang="hu-HU">
                <a:latin typeface="Courier New" pitchFamily="49" charset="0"/>
              </a:rPr>
              <a:t>i&lt;=N</a:t>
            </a:r>
            <a:r>
              <a:rPr lang="hu-HU" b="1">
                <a:latin typeface="Courier New" pitchFamily="49" charset="0"/>
              </a:rPr>
              <a:t>;</a:t>
            </a:r>
            <a:r>
              <a:rPr lang="hu-HU">
                <a:solidFill>
                  <a:srgbClr val="FF0000"/>
                </a:solidFill>
                <a:latin typeface="Courier New" pitchFamily="49" charset="0"/>
              </a:rPr>
              <a:t>++</a:t>
            </a:r>
            <a:r>
              <a:rPr lang="hu-HU">
                <a:latin typeface="Courier New" pitchFamily="49" charset="0"/>
              </a:rPr>
              <a:t>i</a:t>
            </a:r>
            <a:r>
              <a:rPr lang="hu-HU" b="1">
                <a:latin typeface="Courier New" pitchFamily="49" charset="0"/>
              </a:rPr>
              <a:t>){</a:t>
            </a:r>
          </a:p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>
                <a:latin typeface="Courier New" pitchFamily="49" charset="0"/>
              </a:rPr>
              <a:t>  utasítások</a:t>
            </a:r>
            <a:br>
              <a:rPr lang="hu-HU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}</a:t>
            </a:r>
          </a:p>
        </p:txBody>
      </p:sp>
      <p:graphicFrame>
        <p:nvGraphicFramePr>
          <p:cNvPr id="20553" name="Group 73"/>
          <p:cNvGraphicFramePr>
            <a:graphicFrameLocks noGrp="1"/>
          </p:cNvGraphicFramePr>
          <p:nvPr/>
        </p:nvGraphicFramePr>
        <p:xfrm>
          <a:off x="2771775" y="5451475"/>
          <a:ext cx="2520950" cy="854076"/>
        </p:xfrm>
        <a:graphic>
          <a:graphicData uri="http://schemas.openxmlformats.org/drawingml/2006/table">
            <a:tbl>
              <a:tblPr/>
              <a:tblGrid>
                <a:gridCol w="431800"/>
                <a:gridCol w="2089150"/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i=1..N; x-esével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utasítások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2" name="Téglalap 12"/>
          <p:cNvSpPr>
            <a:spLocks noChangeArrowheads="1"/>
          </p:cNvSpPr>
          <p:nvPr/>
        </p:nvSpPr>
        <p:spPr bwMode="auto">
          <a:xfrm>
            <a:off x="5500688" y="5430838"/>
            <a:ext cx="3454400" cy="93503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/>
          <a:lstStyle/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>
                <a:latin typeface="Courier New" pitchFamily="49" charset="0"/>
              </a:rPr>
              <a:t>for (int</a:t>
            </a:r>
            <a:r>
              <a:rPr lang="hu-HU">
                <a:latin typeface="Courier New" pitchFamily="49" charset="0"/>
              </a:rPr>
              <a:t> i=1</a:t>
            </a:r>
            <a:r>
              <a:rPr lang="hu-HU" b="1">
                <a:latin typeface="Courier New" pitchFamily="49" charset="0"/>
              </a:rPr>
              <a:t>;</a:t>
            </a:r>
            <a:r>
              <a:rPr lang="hu-HU">
                <a:latin typeface="Courier New" pitchFamily="49" charset="0"/>
              </a:rPr>
              <a:t>i&lt;=N</a:t>
            </a:r>
            <a:r>
              <a:rPr lang="hu-HU" b="1">
                <a:latin typeface="Courier New" pitchFamily="49" charset="0"/>
              </a:rPr>
              <a:t>;</a:t>
            </a:r>
            <a:r>
              <a:rPr lang="hu-HU">
                <a:latin typeface="Courier New" pitchFamily="49" charset="0"/>
              </a:rPr>
              <a:t>i</a:t>
            </a:r>
            <a:r>
              <a:rPr lang="hu-HU">
                <a:solidFill>
                  <a:srgbClr val="FF0000"/>
                </a:solidFill>
                <a:latin typeface="Courier New" pitchFamily="49" charset="0"/>
              </a:rPr>
              <a:t>+=</a:t>
            </a:r>
            <a:r>
              <a:rPr lang="hu-HU">
                <a:latin typeface="Courier New" pitchFamily="49" charset="0"/>
              </a:rPr>
              <a:t>x</a:t>
            </a:r>
            <a:r>
              <a:rPr lang="hu-HU" b="1">
                <a:latin typeface="Courier New" pitchFamily="49" charset="0"/>
              </a:rPr>
              <a:t>){</a:t>
            </a:r>
          </a:p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>
                <a:latin typeface="Courier New" pitchFamily="49" charset="0"/>
              </a:rPr>
              <a:t>  utasítások</a:t>
            </a:r>
            <a:br>
              <a:rPr lang="hu-HU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}</a:t>
            </a:r>
          </a:p>
        </p:txBody>
      </p:sp>
      <p:graphicFrame>
        <p:nvGraphicFramePr>
          <p:cNvPr id="20554" name="Group 74"/>
          <p:cNvGraphicFramePr>
            <a:graphicFrameLocks noGrp="1"/>
          </p:cNvGraphicFramePr>
          <p:nvPr/>
        </p:nvGraphicFramePr>
        <p:xfrm>
          <a:off x="2771775" y="2703513"/>
          <a:ext cx="2038350" cy="931862"/>
        </p:xfrm>
        <a:graphic>
          <a:graphicData uri="http://schemas.openxmlformats.org/drawingml/2006/table">
            <a:tbl>
              <a:tblPr/>
              <a:tblGrid>
                <a:gridCol w="431800"/>
                <a:gridCol w="1606550"/>
              </a:tblGrid>
              <a:tr h="466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utasítások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   feltétel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603" name="Téglalap 8"/>
          <p:cNvSpPr>
            <a:spLocks noChangeArrowheads="1"/>
          </p:cNvSpPr>
          <p:nvPr/>
        </p:nvSpPr>
        <p:spPr bwMode="auto">
          <a:xfrm>
            <a:off x="5500688" y="2709863"/>
            <a:ext cx="3454400" cy="93503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/>
          <a:lstStyle/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>
                <a:latin typeface="Courier New" pitchFamily="49" charset="0"/>
              </a:rPr>
              <a:t>do{</a:t>
            </a:r>
          </a:p>
          <a:p>
            <a:pPr>
              <a:lnSpc>
                <a:spcPts val="22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>
                <a:latin typeface="Courier New" pitchFamily="49" charset="0"/>
              </a:rPr>
              <a:t>  utasítások</a:t>
            </a:r>
            <a:br>
              <a:rPr lang="hu-HU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}while (</a:t>
            </a:r>
            <a:r>
              <a:rPr lang="hu-HU">
                <a:latin typeface="Courier New" pitchFamily="49" charset="0"/>
              </a:rPr>
              <a:t>feltétel</a:t>
            </a:r>
            <a:r>
              <a:rPr lang="hu-HU" b="1">
                <a:latin typeface="Courier New" pitchFamily="49" charset="0"/>
              </a:rPr>
              <a:t>);</a:t>
            </a:r>
          </a:p>
        </p:txBody>
      </p: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179388" y="2060575"/>
            <a:ext cx="2306637" cy="719138"/>
          </a:xfrm>
          <a:prstGeom prst="wedgeRectCallout">
            <a:avLst>
              <a:gd name="adj1" fmla="val 183792"/>
              <a:gd name="adj2" fmla="val 49778"/>
            </a:avLst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Tipikus előfordulás: a beolvasás ellenőrzésénél</a:t>
            </a:r>
          </a:p>
          <a:p>
            <a:pPr algn="ctr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(l. </a:t>
            </a:r>
            <a:r>
              <a:rPr lang="hu-H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 action="ppaction://hlinkpres?slideindex=47&amp;slidetitle=47. dia"/>
              </a:rPr>
              <a:t>2.ea.</a:t>
            </a:r>
            <a:r>
              <a:rPr lang="hu-H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-ban)</a:t>
            </a:r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5867EC3-C262-495E-9E84-A68D4696F011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DAD9470-234E-4837-8CA0-3612CC3903BF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55C1F82-0DD6-464A-94ED-1B34E943135E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Feladat elágazásra, </a:t>
            </a:r>
            <a:br>
              <a:rPr lang="hu-HU" smtClean="0">
                <a:latin typeface="Garamond" pitchFamily="18" charset="0"/>
              </a:rPr>
            </a:br>
            <a:r>
              <a:rPr lang="hu-HU" sz="2800" smtClean="0">
                <a:latin typeface="Garamond" pitchFamily="18" charset="0"/>
              </a:rPr>
              <a:t>vagy más megoldás kell</a:t>
            </a:r>
            <a:r>
              <a:rPr lang="hu-HU" smtClean="0">
                <a:latin typeface="Garamond" pitchFamily="18" charset="0"/>
              </a:rPr>
              <a:t>?</a:t>
            </a:r>
          </a:p>
        </p:txBody>
      </p:sp>
      <p:sp>
        <p:nvSpPr>
          <p:cNvPr id="24582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504031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400" smtClean="0">
                <a:latin typeface="Garamond" pitchFamily="18" charset="0"/>
              </a:rPr>
              <a:t>	</a:t>
            </a:r>
            <a:r>
              <a:rPr lang="hu-HU" sz="2600" smtClean="0">
                <a:latin typeface="Garamond" pitchFamily="18" charset="0"/>
              </a:rPr>
              <a:t>A japán naptár 60 éves ciklusokat tartalmaz, az éveket párosítják, s mindegyik párhoz valami-lyen színt rendelnek (zöld, piros, sárga, fehér, fekete).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smtClean="0">
                <a:latin typeface="Garamond" pitchFamily="18" charset="0"/>
              </a:rPr>
              <a:t>1,2,11,12, …,51,52: zöld évek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smtClean="0">
                <a:latin typeface="Garamond" pitchFamily="18" charset="0"/>
              </a:rPr>
              <a:t>3,4,13,14,…,53,54: piros évek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smtClean="0">
                <a:latin typeface="Garamond" pitchFamily="18" charset="0"/>
              </a:rPr>
              <a:t>5,6,15,16,…55,56: sárga évek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smtClean="0">
                <a:latin typeface="Garamond" pitchFamily="18" charset="0"/>
              </a:rPr>
              <a:t>7,8,17,18,…57,58: fehér évek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r>
              <a:rPr lang="hu-HU" sz="2000" smtClean="0">
                <a:latin typeface="Garamond" pitchFamily="18" charset="0"/>
              </a:rPr>
              <a:t>9,10,19,20,…,59,60: fekete évek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400" smtClean="0">
                <a:latin typeface="Garamond" pitchFamily="18" charset="0"/>
              </a:rPr>
              <a:t>	</a:t>
            </a:r>
            <a:r>
              <a:rPr lang="hu-HU" sz="2600" smtClean="0">
                <a:latin typeface="Garamond" pitchFamily="18" charset="0"/>
              </a:rPr>
              <a:t>Tudjuk, hogy 1984-ben indult az utolsó ciklus, amely 2043-ban fog véget érni.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smtClean="0">
                <a:latin typeface="Garamond" pitchFamily="18" charset="0"/>
              </a:rPr>
              <a:t>	Írjunk programot, amely megadja egy M évről (1984≤M≤2043), hogy milyen színű!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C8901E4-8F52-4E37-8C47-3FABCC9E64CE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8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EAA4A69-7279-43CD-A05D-775EE698172C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E4258F7-89FE-4A87-92A0-295151343090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Feladat elágazásra,</a:t>
            </a:r>
            <a:br>
              <a:rPr lang="hu-HU" smtClean="0">
                <a:latin typeface="Garamond" pitchFamily="18" charset="0"/>
              </a:rPr>
            </a:br>
            <a:r>
              <a:rPr lang="hu-HU" sz="2800" smtClean="0">
                <a:latin typeface="Garamond" pitchFamily="18" charset="0"/>
              </a:rPr>
              <a:t>vagy más megoldás kell</a:t>
            </a:r>
            <a:r>
              <a:rPr lang="hu-HU" smtClean="0">
                <a:latin typeface="Garamond" pitchFamily="18" charset="0"/>
              </a:rPr>
              <a:t>?</a:t>
            </a:r>
          </a:p>
        </p:txBody>
      </p:sp>
      <p:sp>
        <p:nvSpPr>
          <p:cNvPr id="921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</a:t>
            </a:r>
            <a:r>
              <a:rPr lang="hu-HU" b="1" baseline="-25000" dirty="0" smtClean="0">
                <a:latin typeface="Garamond" pitchFamily="18" charset="0"/>
              </a:rPr>
              <a:t>1</a:t>
            </a:r>
            <a:r>
              <a:rPr lang="hu-HU" b="1" dirty="0" smtClean="0">
                <a:latin typeface="Garamond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Bemenet: év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</a:rPr>
              <a:t>N</a:t>
            </a:r>
            <a:endParaRPr lang="hu-HU" sz="2800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Kimenet: s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smtClean="0">
                <a:latin typeface="Garamond" pitchFamily="18" charset="0"/>
              </a:rPr>
              <a:t>Szín</a:t>
            </a:r>
            <a:r>
              <a:rPr lang="hu-HU" sz="2800" dirty="0" smtClean="0">
                <a:latin typeface="Garamond" pitchFamily="18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Előfeltétel: 1984≤év és év≤2043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Utófeltétel: ((év-1984) </a:t>
            </a:r>
            <a:r>
              <a:rPr lang="hu-HU" sz="2800" dirty="0" err="1" smtClean="0">
                <a:latin typeface="Garamond" pitchFamily="18" charset="0"/>
              </a:rPr>
              <a:t>Mod</a:t>
            </a:r>
            <a:r>
              <a:rPr lang="hu-HU" sz="2800" dirty="0" smtClean="0">
                <a:latin typeface="Garamond" pitchFamily="18" charset="0"/>
              </a:rPr>
              <a:t> 10) </a:t>
            </a:r>
            <a:r>
              <a:rPr lang="hu-HU" sz="2800" dirty="0" err="1" smtClean="0">
                <a:latin typeface="Garamond" pitchFamily="18" charset="0"/>
              </a:rPr>
              <a:t>Div</a:t>
            </a:r>
            <a:r>
              <a:rPr lang="hu-HU" sz="2800" dirty="0" smtClean="0">
                <a:latin typeface="Garamond" pitchFamily="18" charset="0"/>
              </a:rPr>
              <a:t> 2=0 és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 s</a:t>
            </a:r>
            <a:r>
              <a:rPr lang="hu-HU" sz="2800" dirty="0"/>
              <a:t>="zöld" </a:t>
            </a:r>
            <a:r>
              <a:rPr lang="hu-HU" sz="2800" dirty="0" smtClean="0">
                <a:latin typeface="Garamond" pitchFamily="18" charset="0"/>
              </a:rPr>
              <a:t>vagy 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((év-1984) </a:t>
            </a:r>
            <a:r>
              <a:rPr lang="hu-HU" sz="2800" dirty="0" err="1" smtClean="0">
                <a:latin typeface="Garamond" pitchFamily="18" charset="0"/>
              </a:rPr>
              <a:t>Mod</a:t>
            </a:r>
            <a:r>
              <a:rPr lang="hu-HU" sz="2800" dirty="0" smtClean="0">
                <a:latin typeface="Garamond" pitchFamily="18" charset="0"/>
              </a:rPr>
              <a:t> 10) </a:t>
            </a:r>
            <a:r>
              <a:rPr lang="hu-HU" sz="2800" dirty="0" err="1" smtClean="0">
                <a:latin typeface="Garamond" pitchFamily="18" charset="0"/>
              </a:rPr>
              <a:t>Div</a:t>
            </a:r>
            <a:r>
              <a:rPr lang="hu-HU" sz="2800" dirty="0" smtClean="0">
                <a:latin typeface="Garamond" pitchFamily="18" charset="0"/>
              </a:rPr>
              <a:t> 2=1 és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 s</a:t>
            </a:r>
            <a:r>
              <a:rPr lang="hu-HU" sz="2800" dirty="0"/>
              <a:t>="</a:t>
            </a:r>
            <a:r>
              <a:rPr lang="hu-HU" sz="2800" dirty="0" smtClean="0"/>
              <a:t>piros</a:t>
            </a:r>
            <a:r>
              <a:rPr lang="hu-HU" sz="2800" dirty="0"/>
              <a:t>" </a:t>
            </a:r>
            <a:r>
              <a:rPr lang="hu-HU" sz="2800" dirty="0" smtClean="0">
                <a:latin typeface="Garamond" pitchFamily="18" charset="0"/>
              </a:rPr>
              <a:t>vagy …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Definíció: 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</a:t>
            </a:r>
            <a:r>
              <a:rPr lang="hu-HU" sz="2800" b="1" dirty="0" smtClean="0">
                <a:latin typeface="Garamond" pitchFamily="18" charset="0"/>
              </a:rPr>
              <a:t>Szín</a:t>
            </a:r>
            <a:r>
              <a:rPr lang="hu-HU" sz="2800" dirty="0"/>
              <a:t>:={"</a:t>
            </a:r>
            <a:r>
              <a:rPr lang="hu-HU" sz="2800" dirty="0" smtClean="0"/>
              <a:t>zöld","piros","sárga","fehér</a:t>
            </a:r>
            <a:r>
              <a:rPr lang="hu-HU" sz="2800" dirty="0"/>
              <a:t>",</a:t>
            </a:r>
            <a:r>
              <a:rPr lang="hu-HU" sz="2800" dirty="0" smtClean="0">
                <a:latin typeface="Garamond" pitchFamily="18" charset="0"/>
              </a:rPr>
              <a:t/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  </a:t>
            </a:r>
            <a:r>
              <a:rPr lang="hu-HU" sz="2800" dirty="0" smtClean="0"/>
              <a:t>"fekete</a:t>
            </a:r>
            <a:r>
              <a:rPr lang="hu-HU" sz="2800" dirty="0"/>
              <a:t>"}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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S</a:t>
            </a: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7308850" y="1527175"/>
            <a:ext cx="1584325" cy="749300"/>
          </a:xfrm>
          <a:prstGeom prst="wedgeRectCallout">
            <a:avLst>
              <a:gd name="adj1" fmla="val -214630"/>
              <a:gd name="adj2" fmla="val 754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Egy még „ismeretlen” halmaz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1547813" y="5516563"/>
            <a:ext cx="1584325" cy="1223962"/>
          </a:xfrm>
          <a:prstGeom prst="wedgeRectCallout">
            <a:avLst>
              <a:gd name="adj1" fmla="val 114731"/>
              <a:gd name="adj2" fmla="val -58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A Szín halmaz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definiálása, visszavezetés a Szöveg halmazra</a:t>
            </a:r>
          </a:p>
        </p:txBody>
      </p:sp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89350"/>
            <a:ext cx="1905000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dvAuto="1000"/>
      <p:bldP spid="9226" grpId="0" uiExpand="1" animBg="1"/>
      <p:bldP spid="92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3E0B8A1-E783-4485-BEFB-A068AFFCD39B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2033CC6-4E6F-416B-84C4-8C5DFF38D3A2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27DBAED-1DDD-42A6-AE22-D9776B4FB727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9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Feladat elágazásra,</a:t>
            </a:r>
            <a:br>
              <a:rPr lang="hu-HU" smtClean="0">
                <a:latin typeface="Garamond" pitchFamily="18" charset="0"/>
              </a:rPr>
            </a:br>
            <a:r>
              <a:rPr lang="hu-HU" sz="2800" smtClean="0">
                <a:latin typeface="Garamond" pitchFamily="18" charset="0"/>
              </a:rPr>
              <a:t>vagy más megoldás kell</a:t>
            </a:r>
            <a:r>
              <a:rPr lang="hu-HU" smtClean="0">
                <a:latin typeface="Garamond" pitchFamily="18" charset="0"/>
              </a:rPr>
              <a:t>?</a:t>
            </a:r>
          </a:p>
        </p:txBody>
      </p:sp>
      <p:sp>
        <p:nvSpPr>
          <p:cNvPr id="26630" name="Tartalom hely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</a:t>
            </a:r>
            <a:r>
              <a:rPr lang="hu-HU" b="1" baseline="-25000" dirty="0" smtClean="0">
                <a:latin typeface="Garamond" pitchFamily="18" charset="0"/>
              </a:rPr>
              <a:t>2</a:t>
            </a:r>
            <a:r>
              <a:rPr lang="hu-HU" b="1" dirty="0" smtClean="0">
                <a:latin typeface="Garamond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Bemenet: év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</a:rPr>
              <a:t>N</a:t>
            </a:r>
            <a:endParaRPr lang="hu-HU" sz="2800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Kimenet: s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smtClean="0">
                <a:latin typeface="Garamond" pitchFamily="18" charset="0"/>
              </a:rPr>
              <a:t>Szín</a:t>
            </a:r>
            <a:r>
              <a:rPr lang="hu-HU" sz="2800" dirty="0" smtClean="0">
                <a:latin typeface="Garamond" pitchFamily="18" charset="0"/>
              </a:rPr>
              <a:t> 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       </a:t>
            </a:r>
            <a:r>
              <a:rPr lang="hu-HU" sz="2800" b="1" dirty="0" err="1" smtClean="0">
                <a:latin typeface="Garamond" pitchFamily="18" charset="0"/>
              </a:rPr>
              <a:t>Szín</a:t>
            </a:r>
            <a:r>
              <a:rPr lang="hu-HU" sz="2800" dirty="0" smtClean="0">
                <a:latin typeface="Garamond" pitchFamily="18" charset="0"/>
              </a:rPr>
              <a:t>={"zöld","piros","sárga",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 "fehér","fekete"}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</a:t>
            </a:r>
            <a:r>
              <a:rPr lang="hu-HU" sz="2800" dirty="0" smtClean="0">
                <a:latin typeface="Imprint MT Shadow" pitchFamily="82" charset="0"/>
              </a:rPr>
              <a:t>S</a:t>
            </a:r>
            <a:endParaRPr 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Előfeltétel: 1984≤év és év≤2043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Utófeltétel: ((év-1984) </a:t>
            </a:r>
            <a:r>
              <a:rPr lang="hu-HU" sz="2800" dirty="0" err="1" smtClean="0">
                <a:latin typeface="Garamond" pitchFamily="18" charset="0"/>
              </a:rPr>
              <a:t>Mod</a:t>
            </a:r>
            <a:r>
              <a:rPr lang="hu-HU" sz="2800" dirty="0" smtClean="0">
                <a:latin typeface="Garamond" pitchFamily="18" charset="0"/>
              </a:rPr>
              <a:t> 10) </a:t>
            </a:r>
            <a:r>
              <a:rPr lang="hu-HU" sz="2800" dirty="0" err="1" smtClean="0">
                <a:latin typeface="Garamond" pitchFamily="18" charset="0"/>
              </a:rPr>
              <a:t>Div</a:t>
            </a:r>
            <a:r>
              <a:rPr lang="hu-HU" sz="2800" dirty="0" smtClean="0">
                <a:latin typeface="Garamond" pitchFamily="18" charset="0"/>
              </a:rPr>
              <a:t> 2=0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és</a:t>
            </a:r>
            <a:r>
              <a:rPr lang="hu-HU" sz="2800" dirty="0" smtClean="0">
                <a:latin typeface="Garamond" pitchFamily="18" charset="0"/>
              </a:rPr>
              <a:t/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 s="zöld" </a:t>
            </a:r>
            <a:r>
              <a:rPr lang="hu-HU" sz="2800" dirty="0" smtClean="0">
                <a:solidFill>
                  <a:srgbClr val="1700C0"/>
                </a:solidFill>
                <a:latin typeface="Garamond" pitchFamily="18" charset="0"/>
              </a:rPr>
              <a:t>vagy</a:t>
            </a:r>
            <a:r>
              <a:rPr lang="hu-HU" sz="2800" dirty="0" smtClean="0">
                <a:latin typeface="Garamond" pitchFamily="18" charset="0"/>
              </a:rPr>
              <a:t> 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((év-1984) </a:t>
            </a:r>
            <a:r>
              <a:rPr lang="hu-HU" sz="2800" dirty="0" err="1" smtClean="0">
                <a:latin typeface="Garamond" pitchFamily="18" charset="0"/>
              </a:rPr>
              <a:t>Mod</a:t>
            </a:r>
            <a:r>
              <a:rPr lang="hu-HU" sz="2800" dirty="0" smtClean="0">
                <a:latin typeface="Garamond" pitchFamily="18" charset="0"/>
              </a:rPr>
              <a:t> 10) </a:t>
            </a:r>
            <a:r>
              <a:rPr lang="hu-HU" sz="2800" dirty="0" err="1" smtClean="0">
                <a:latin typeface="Garamond" pitchFamily="18" charset="0"/>
              </a:rPr>
              <a:t>Div</a:t>
            </a:r>
            <a:r>
              <a:rPr lang="hu-HU" sz="2800" dirty="0" smtClean="0">
                <a:latin typeface="Garamond" pitchFamily="18" charset="0"/>
              </a:rPr>
              <a:t> 2=1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és</a:t>
            </a:r>
            <a:r>
              <a:rPr lang="hu-HU" sz="2800" dirty="0" smtClean="0">
                <a:latin typeface="Garamond" pitchFamily="18" charset="0"/>
              </a:rPr>
              <a:t/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 s="piros" </a:t>
            </a:r>
            <a:r>
              <a:rPr lang="hu-HU" sz="2800" dirty="0" smtClean="0">
                <a:solidFill>
                  <a:srgbClr val="1700C0"/>
                </a:solidFill>
                <a:latin typeface="Garamond" pitchFamily="18" charset="0"/>
              </a:rPr>
              <a:t>vagy</a:t>
            </a:r>
            <a:r>
              <a:rPr lang="hu-HU" sz="2800" dirty="0" smtClean="0">
                <a:latin typeface="Garamond" pitchFamily="18" charset="0"/>
              </a:rPr>
              <a:t> …	</a:t>
            </a: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7308850" y="1916113"/>
            <a:ext cx="1584325" cy="792162"/>
          </a:xfrm>
          <a:prstGeom prst="wedgeRectCallout">
            <a:avLst>
              <a:gd name="adj1" fmla="val -253407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A Szín halmaz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definiálása itt is lehetséges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53E0B8A1-E783-4485-BEFB-A068AFFCD39B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582C0E8-16BD-4A2C-85A6-BE210A7B4989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27DBAED-1DDD-42A6-AE22-D9776B4FB727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3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Feladat elágazásra,</a:t>
            </a:r>
            <a:br>
              <a:rPr lang="hu-HU" smtClean="0">
                <a:latin typeface="Garamond" pitchFamily="18" charset="0"/>
              </a:rPr>
            </a:br>
            <a:r>
              <a:rPr lang="hu-HU" sz="2800" smtClean="0">
                <a:latin typeface="Garamond" pitchFamily="18" charset="0"/>
              </a:rPr>
              <a:t>vagy más megoldás kell</a:t>
            </a:r>
            <a:r>
              <a:rPr lang="hu-HU" smtClean="0">
                <a:latin typeface="Garamond" pitchFamily="18" charset="0"/>
              </a:rPr>
              <a:t>?</a:t>
            </a:r>
          </a:p>
        </p:txBody>
      </p:sp>
      <p:sp>
        <p:nvSpPr>
          <p:cNvPr id="27654" name="Tartalom hely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</a:t>
            </a:r>
            <a:r>
              <a:rPr lang="hu-HU" b="1" baseline="-25000" dirty="0" smtClean="0">
                <a:latin typeface="Garamond" pitchFamily="18" charset="0"/>
              </a:rPr>
              <a:t>2</a:t>
            </a:r>
            <a:r>
              <a:rPr lang="hu-HU" b="1" dirty="0" smtClean="0">
                <a:latin typeface="Garamond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Bemenet: év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</a:rPr>
              <a:t>N</a:t>
            </a:r>
            <a:endParaRPr lang="hu-HU" sz="2800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Kimenet: s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smtClean="0">
                <a:latin typeface="Garamond" pitchFamily="18" charset="0"/>
              </a:rPr>
              <a:t>Szín</a:t>
            </a:r>
            <a:r>
              <a:rPr lang="hu-HU" sz="2800" dirty="0" smtClean="0">
                <a:latin typeface="Garamond" pitchFamily="18" charset="0"/>
              </a:rPr>
              <a:t> 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       </a:t>
            </a:r>
            <a:r>
              <a:rPr lang="hu-HU" sz="2800" b="1" dirty="0" err="1" smtClean="0">
                <a:latin typeface="Garamond" pitchFamily="18" charset="0"/>
              </a:rPr>
              <a:t>Szín</a:t>
            </a:r>
            <a:r>
              <a:rPr lang="hu-HU" sz="2800" dirty="0" smtClean="0">
                <a:latin typeface="Garamond" pitchFamily="18" charset="0"/>
              </a:rPr>
              <a:t>={"zöld","piros","sárga",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 "fehér","fekete"}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</a:t>
            </a:r>
            <a:r>
              <a:rPr lang="hu-HU" sz="2800" dirty="0" smtClean="0">
                <a:latin typeface="Imprint MT Shadow" pitchFamily="82" charset="0"/>
              </a:rPr>
              <a:t>S</a:t>
            </a:r>
            <a:endParaRPr 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Előfeltétel: 1984≤év és év≤2043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Utófeltétel: (((év-1984) </a:t>
            </a:r>
            <a:r>
              <a:rPr lang="hu-HU" sz="2800" dirty="0" err="1" smtClean="0">
                <a:latin typeface="Garamond" pitchFamily="18" charset="0"/>
              </a:rPr>
              <a:t>Mod</a:t>
            </a:r>
            <a:r>
              <a:rPr lang="hu-HU" sz="2800" dirty="0" smtClean="0">
                <a:latin typeface="Garamond" pitchFamily="18" charset="0"/>
              </a:rPr>
              <a:t> 10) </a:t>
            </a:r>
            <a:r>
              <a:rPr lang="hu-HU" sz="2800" dirty="0" err="1" smtClean="0">
                <a:latin typeface="Garamond" pitchFamily="18" charset="0"/>
              </a:rPr>
              <a:t>Div</a:t>
            </a:r>
            <a:r>
              <a:rPr lang="hu-HU" sz="2800" dirty="0" smtClean="0">
                <a:latin typeface="Garamond" pitchFamily="18" charset="0"/>
              </a:rPr>
              <a:t> 2=0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</a:t>
            </a:r>
            <a:r>
              <a:rPr lang="hu-HU" sz="2800" dirty="0" smtClean="0">
                <a:latin typeface="Garamond" pitchFamily="18" charset="0"/>
              </a:rPr>
              <a:t/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  s="zöld")  </a:t>
            </a:r>
            <a:r>
              <a:rPr lang="hu-HU" sz="2800" dirty="0" smtClean="0">
                <a:solidFill>
                  <a:srgbClr val="1700C0"/>
                </a:solidFill>
                <a:latin typeface="Garamond" pitchFamily="18" charset="0"/>
              </a:rPr>
              <a:t>és</a:t>
            </a:r>
            <a:r>
              <a:rPr lang="hu-HU" sz="2800" dirty="0" smtClean="0">
                <a:solidFill>
                  <a:srgbClr val="CC6600"/>
                </a:solidFill>
                <a:latin typeface="Garamond" pitchFamily="18" charset="0"/>
              </a:rPr>
              <a:t> </a:t>
            </a:r>
            <a:r>
              <a:rPr lang="hu-HU" sz="2800" dirty="0" smtClean="0">
                <a:latin typeface="Garamond" pitchFamily="18" charset="0"/>
              </a:rPr>
              <a:t/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(((év-1984) </a:t>
            </a:r>
            <a:r>
              <a:rPr lang="hu-HU" sz="2800" dirty="0" err="1" smtClean="0">
                <a:latin typeface="Garamond" pitchFamily="18" charset="0"/>
              </a:rPr>
              <a:t>Mod</a:t>
            </a:r>
            <a:r>
              <a:rPr lang="hu-HU" sz="2800" dirty="0" smtClean="0">
                <a:latin typeface="Garamond" pitchFamily="18" charset="0"/>
              </a:rPr>
              <a:t> 10) </a:t>
            </a:r>
            <a:r>
              <a:rPr lang="hu-HU" sz="2800" dirty="0" err="1" smtClean="0">
                <a:latin typeface="Garamond" pitchFamily="18" charset="0"/>
              </a:rPr>
              <a:t>Div</a:t>
            </a:r>
            <a:r>
              <a:rPr lang="hu-HU" sz="2800" dirty="0" smtClean="0">
                <a:latin typeface="Garamond" pitchFamily="18" charset="0"/>
              </a:rPr>
              <a:t> 2=1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 </a:t>
            </a:r>
            <a:r>
              <a:rPr lang="hu-HU" sz="2800" dirty="0" smtClean="0">
                <a:latin typeface="Garamond" pitchFamily="18" charset="0"/>
              </a:rPr>
              <a:t/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 s="piros")  </a:t>
            </a:r>
            <a:r>
              <a:rPr lang="hu-HU" sz="2800" dirty="0" smtClean="0">
                <a:solidFill>
                  <a:srgbClr val="1700C0"/>
                </a:solidFill>
                <a:latin typeface="Garamond" pitchFamily="18" charset="0"/>
              </a:rPr>
              <a:t>és </a:t>
            </a:r>
            <a:r>
              <a:rPr lang="hu-HU" sz="2800" dirty="0" smtClean="0">
                <a:latin typeface="Garamond" pitchFamily="18" charset="0"/>
              </a:rPr>
              <a:t>…	</a:t>
            </a:r>
          </a:p>
        </p:txBody>
      </p:sp>
      <p:sp>
        <p:nvSpPr>
          <p:cNvPr id="27655" name="AutoShape 6"/>
          <p:cNvSpPr>
            <a:spLocks noChangeArrowheads="1"/>
          </p:cNvSpPr>
          <p:nvPr/>
        </p:nvSpPr>
        <p:spPr bwMode="auto">
          <a:xfrm>
            <a:off x="7308850" y="1916113"/>
            <a:ext cx="1584325" cy="792162"/>
          </a:xfrm>
          <a:prstGeom prst="wedgeRectCallout">
            <a:avLst>
              <a:gd name="adj1" fmla="val -253407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A Szín halmaz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/>
              <a:t>definiálása itt is lehetséges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CFCE202-5A9E-4AF8-B2AB-EFDE1CF68734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14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51E94EF-1CA4-4DFA-B4A5-7D816D4D57A1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0AAFB2A-79BF-40C5-8FCA-70487EC265ED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Feladat elágazásra,</a:t>
            </a:r>
            <a:br>
              <a:rPr lang="hu-HU" smtClean="0">
                <a:latin typeface="Garamond" pitchFamily="18" charset="0"/>
              </a:rPr>
            </a:br>
            <a:r>
              <a:rPr lang="hu-HU" sz="2800" smtClean="0">
                <a:latin typeface="Garamond" pitchFamily="18" charset="0"/>
              </a:rPr>
              <a:t>vagy más megoldás kell</a:t>
            </a:r>
            <a:r>
              <a:rPr lang="hu-HU" smtClean="0">
                <a:latin typeface="Garamond" pitchFamily="18" charset="0"/>
              </a:rPr>
              <a:t>?</a:t>
            </a:r>
          </a:p>
        </p:txBody>
      </p:sp>
      <p:graphicFrame>
        <p:nvGraphicFramePr>
          <p:cNvPr id="10307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94463"/>
              </p:ext>
            </p:extLst>
          </p:nvPr>
        </p:nvGraphicFramePr>
        <p:xfrm>
          <a:off x="2584320" y="1989138"/>
          <a:ext cx="5446713" cy="1714501"/>
        </p:xfrm>
        <a:graphic>
          <a:graphicData uri="http://schemas.openxmlformats.org/drawingml/2006/table">
            <a:tbl>
              <a:tblPr/>
              <a:tblGrid>
                <a:gridCol w="982663"/>
                <a:gridCol w="1150937"/>
                <a:gridCol w="1081088"/>
                <a:gridCol w="1079500"/>
                <a:gridCol w="1152525"/>
              </a:tblGrid>
              <a:tr h="433388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(év-1984) 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Mod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10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kumimoji="0" lang="hu-H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2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77" marR="68577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y=0</a:t>
                      </a: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7" marR="68577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y=1</a:t>
                      </a: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y=2</a:t>
                      </a: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y=3</a:t>
                      </a: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y=4</a:t>
                      </a: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</a:t>
                      </a:r>
                      <a:b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</a:br>
                      <a:r>
                        <a:rPr lang="hu-HU" sz="2400" dirty="0" smtClean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zöld</a:t>
                      </a:r>
                      <a:r>
                        <a:rPr lang="hu-HU" sz="2400" dirty="0" smtClean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77" marR="68577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 </a:t>
                      </a:r>
                      <a:r>
                        <a:rPr lang="hu-HU" sz="2400" dirty="0" smtClean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piros</a:t>
                      </a:r>
                      <a:r>
                        <a:rPr lang="hu-HU" sz="2400" dirty="0" smtClean="0">
                          <a:latin typeface="Garamond" pitchFamily="18" charset="0"/>
                        </a:rPr>
                        <a:t>"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 </a:t>
                      </a:r>
                      <a:r>
                        <a:rPr lang="hu-HU" sz="2400" dirty="0" smtClean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sárga</a:t>
                      </a:r>
                      <a:r>
                        <a:rPr lang="hu-HU" sz="2400" dirty="0" smtClean="0">
                          <a:latin typeface="Garamond" pitchFamily="18" charset="0"/>
                        </a:rPr>
                        <a:t>"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 </a:t>
                      </a:r>
                      <a:r>
                        <a:rPr lang="hu-HU" sz="2400" dirty="0" smtClean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fehér</a:t>
                      </a:r>
                      <a:r>
                        <a:rPr lang="hu-HU" sz="2400" dirty="0" smtClean="0">
                          <a:latin typeface="Garamond" pitchFamily="18" charset="0"/>
                        </a:rPr>
                        <a:t>"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s:= </a:t>
                      </a:r>
                      <a:r>
                        <a:rPr lang="hu-HU" sz="2400" dirty="0" smtClean="0">
                          <a:latin typeface="Garamond" pitchFamily="18" charset="0"/>
                        </a:rPr>
                        <a:t>"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fekete</a:t>
                      </a:r>
                      <a:r>
                        <a:rPr lang="hu-HU" sz="2400" dirty="0" smtClean="0">
                          <a:latin typeface="Garamond" pitchFamily="18" charset="0"/>
                        </a:rPr>
                        <a:t>"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Egyenes összekötő 10"/>
          <p:cNvCxnSpPr>
            <a:cxnSpLocks noChangeShapeType="1"/>
          </p:cNvCxnSpPr>
          <p:nvPr/>
        </p:nvCxnSpPr>
        <p:spPr bwMode="auto">
          <a:xfrm>
            <a:off x="3566983" y="2420938"/>
            <a:ext cx="179387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343150" y="4500563"/>
            <a:ext cx="662146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5400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b="1"/>
              <a:t>Kérdés: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i="1"/>
              <a:t>	Akkor is ezt tennénk, ha 5 helyett 90 ágat kellene írnunk?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/>
              <a:t>A válasz előtt egy új adatszerkezet: a </a:t>
            </a:r>
            <a:r>
              <a:rPr lang="hu-HU" sz="2800" b="1"/>
              <a:t>tömb</a:t>
            </a:r>
            <a:r>
              <a:rPr lang="hu-HU" sz="2800"/>
              <a:t>.</a:t>
            </a:r>
          </a:p>
        </p:txBody>
      </p:sp>
      <p:sp>
        <p:nvSpPr>
          <p:cNvPr id="10277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54000">
              <a:buFont typeface="Wingdings" pitchFamily="2" charset="2"/>
              <a:buNone/>
            </a:pPr>
            <a:r>
              <a:rPr lang="hu-HU" sz="3200" b="1"/>
              <a:t>Algoritmus:</a:t>
            </a:r>
          </a:p>
        </p:txBody>
      </p:sp>
      <p:cxnSp>
        <p:nvCxnSpPr>
          <p:cNvPr id="2" name="Egyenes összekötő 10"/>
          <p:cNvCxnSpPr>
            <a:cxnSpLocks noChangeShapeType="1"/>
          </p:cNvCxnSpPr>
          <p:nvPr/>
        </p:nvCxnSpPr>
        <p:spPr bwMode="auto">
          <a:xfrm>
            <a:off x="2592258" y="2420938"/>
            <a:ext cx="179387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Egyenes összekötő 10"/>
          <p:cNvCxnSpPr>
            <a:cxnSpLocks noChangeShapeType="1"/>
          </p:cNvCxnSpPr>
          <p:nvPr/>
        </p:nvCxnSpPr>
        <p:spPr bwMode="auto">
          <a:xfrm>
            <a:off x="4717920" y="2420938"/>
            <a:ext cx="179388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Egyenes összekötő 10"/>
          <p:cNvCxnSpPr>
            <a:cxnSpLocks noChangeShapeType="1"/>
          </p:cNvCxnSpPr>
          <p:nvPr/>
        </p:nvCxnSpPr>
        <p:spPr bwMode="auto">
          <a:xfrm>
            <a:off x="5799008" y="2420938"/>
            <a:ext cx="179387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Egyenes összekötő 10"/>
          <p:cNvCxnSpPr>
            <a:cxnSpLocks noChangeShapeType="1"/>
          </p:cNvCxnSpPr>
          <p:nvPr/>
        </p:nvCxnSpPr>
        <p:spPr bwMode="auto">
          <a:xfrm>
            <a:off x="6878508" y="2420938"/>
            <a:ext cx="179387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9" name="Szövegdoboz 18"/>
          <p:cNvSpPr txBox="1">
            <a:spLocks noChangeArrowheads="1"/>
          </p:cNvSpPr>
          <p:nvPr/>
        </p:nvSpPr>
        <p:spPr bwMode="auto">
          <a:xfrm>
            <a:off x="8031033" y="1666875"/>
            <a:ext cx="1106487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y</a:t>
            </a:r>
            <a:r>
              <a:rPr lang="hu-HU" b="1"/>
              <a:t>:Egész</a:t>
            </a:r>
          </a:p>
        </p:txBody>
      </p:sp>
      <p:sp>
        <p:nvSpPr>
          <p:cNvPr id="20" name="Lekerekített téglalap feliratnak 19"/>
          <p:cNvSpPr/>
          <p:nvPr/>
        </p:nvSpPr>
        <p:spPr bwMode="auto">
          <a:xfrm>
            <a:off x="7010400" y="44624"/>
            <a:ext cx="2126332" cy="864096"/>
          </a:xfrm>
          <a:prstGeom prst="wedgeRoundRectCallout">
            <a:avLst>
              <a:gd name="adj1" fmla="val 22307"/>
              <a:gd name="adj2" fmla="val 14508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Lokális változó deklarálása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" y="1979112"/>
            <a:ext cx="242252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277" grpId="0" build="allAtOnce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670562A-1930-4066-9142-438447F12D8A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B994759-2657-43E4-91ED-08F786AF9462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AA29167-1D6D-4378-81F0-F8E7B646A3A1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>
                <a:latin typeface="Garamond" pitchFamily="18" charset="0"/>
              </a:rPr>
              <a:t>Sorozatok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17054"/>
            <a:ext cx="6800850" cy="5201221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Specifikációbeli fogalmak: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Sorozat</a:t>
            </a:r>
            <a:r>
              <a:rPr lang="hu-HU" sz="2800" dirty="0" smtClean="0">
                <a:latin typeface="Garamond" pitchFamily="18" charset="0"/>
              </a:rPr>
              <a:t>: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azonos</a:t>
            </a:r>
            <a:r>
              <a:rPr lang="hu-HU" sz="2800" dirty="0" smtClean="0">
                <a:latin typeface="Garamond" pitchFamily="18" charset="0"/>
              </a:rPr>
              <a:t>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típusú</a:t>
            </a:r>
            <a:r>
              <a:rPr lang="hu-HU" sz="2800" dirty="0" smtClean="0">
                <a:latin typeface="Garamond" pitchFamily="18" charset="0"/>
              </a:rPr>
              <a:t>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elemek</a:t>
            </a:r>
            <a:r>
              <a:rPr lang="hu-HU" sz="2800" dirty="0" smtClean="0">
                <a:latin typeface="Garamond" pitchFamily="18" charset="0"/>
              </a:rPr>
              <a:t> egymásutánja, az elemei sorszámozhatók.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Elem</a:t>
            </a:r>
            <a:r>
              <a:rPr lang="hu-HU" sz="2800" dirty="0" smtClean="0">
                <a:latin typeface="Garamond" pitchFamily="18" charset="0"/>
              </a:rPr>
              <a:t>: a sorozat </a:t>
            </a:r>
            <a:r>
              <a:rPr lang="hu-HU" sz="2800" dirty="0" err="1" smtClean="0">
                <a:solidFill>
                  <a:srgbClr val="FF0000"/>
                </a:solidFill>
                <a:latin typeface="Garamond" pitchFamily="18" charset="0"/>
              </a:rPr>
              <a:t>i-edik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 elem</a:t>
            </a:r>
            <a:r>
              <a:rPr lang="hu-HU" sz="2800" dirty="0" smtClean="0">
                <a:latin typeface="Garamond" pitchFamily="18" charset="0"/>
              </a:rPr>
              <a:t>ére szokásos </a:t>
            </a:r>
            <a:r>
              <a:rPr lang="hu-HU" sz="2800" dirty="0" err="1" smtClean="0">
                <a:latin typeface="Garamond" pitchFamily="18" charset="0"/>
              </a:rPr>
              <a:t>mó-don</a:t>
            </a:r>
            <a:r>
              <a:rPr lang="hu-HU" sz="2800" dirty="0" smtClean="0">
                <a:latin typeface="Garamond" pitchFamily="18" charset="0"/>
              </a:rPr>
              <a:t> –alulindexeléssel– hivatkozhatunk.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</a:t>
            </a:r>
            <a:r>
              <a:rPr lang="hu-HU" sz="2800" dirty="0" smtClean="0">
                <a:latin typeface="Garamond" pitchFamily="18" charset="0"/>
              </a:rPr>
              <a:t>: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sz="2800" dirty="0" smtClean="0">
                <a:latin typeface="Garamond" pitchFamily="18" charset="0"/>
              </a:rPr>
              <a:t>..SorozatHossz.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latin typeface="Garamond" pitchFamily="18" charset="0"/>
              </a:rPr>
              <a:t>Például: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hu-HU" sz="2400" dirty="0" smtClean="0">
                <a:latin typeface="Garamond" pitchFamily="18" charset="0"/>
              </a:rPr>
              <a:t>Hónapok</a:t>
            </a:r>
            <a:r>
              <a:rPr lang="hu-HU" sz="2400" dirty="0" smtClean="0">
                <a:latin typeface="Garamond" pitchFamily="18" charset="0"/>
                <a:sym typeface="Symbol"/>
              </a:rPr>
              <a:t></a:t>
            </a:r>
            <a:r>
              <a:rPr lang="hu-HU" sz="2400" dirty="0" smtClean="0">
                <a:latin typeface="Imprint MT Shadow" pitchFamily="82" charset="0"/>
              </a:rPr>
              <a:t>N</a:t>
            </a:r>
            <a:r>
              <a:rPr lang="hu-HU" sz="2400" baseline="30000" dirty="0" smtClean="0">
                <a:latin typeface="Garamond" pitchFamily="18" charset="0"/>
              </a:rPr>
              <a:t>12</a:t>
            </a:r>
            <a:r>
              <a:rPr lang="hu-HU" sz="2400" dirty="0" smtClean="0">
                <a:latin typeface="Garamond" pitchFamily="18" charset="0"/>
              </a:rPr>
              <a:t> – a Hónapok 12 elemű természetes számokból álló sorozat </a:t>
            </a:r>
            <a:r>
              <a:rPr lang="hu-HU" sz="2400" dirty="0" smtClean="0">
                <a:latin typeface="Garamond" pitchFamily="18" charset="0"/>
                <a:sym typeface="Symbol"/>
              </a:rPr>
              <a:t></a:t>
            </a:r>
            <a:r>
              <a:rPr lang="hu-HU" sz="2400" dirty="0" smtClean="0">
                <a:latin typeface="Garamond" pitchFamily="18" charset="0"/>
              </a:rPr>
              <a:t/>
            </a:r>
            <a:br>
              <a:rPr lang="hu-HU" sz="2400" dirty="0" smtClean="0">
                <a:latin typeface="Garamond" pitchFamily="18" charset="0"/>
              </a:rPr>
            </a:br>
            <a:r>
              <a:rPr lang="hu-HU" sz="2400" dirty="0" smtClean="0">
                <a:latin typeface="Garamond" pitchFamily="18" charset="0"/>
                <a:sym typeface="Symbol"/>
              </a:rPr>
              <a:t></a:t>
            </a:r>
            <a:r>
              <a:rPr lang="hu-HU" sz="2400" dirty="0" smtClean="0">
                <a:latin typeface="Garamond" pitchFamily="18" charset="0"/>
              </a:rPr>
              <a:t> </a:t>
            </a:r>
            <a:r>
              <a:rPr lang="hu-HU" sz="2200" dirty="0" smtClean="0">
                <a:latin typeface="Garamond" pitchFamily="18" charset="0"/>
              </a:rPr>
              <a:t>(Hónapok</a:t>
            </a:r>
            <a:r>
              <a:rPr lang="hu-HU" sz="2200" baseline="-25000" dirty="0" smtClean="0">
                <a:latin typeface="Garamond" pitchFamily="18" charset="0"/>
              </a:rPr>
              <a:t>1</a:t>
            </a:r>
            <a:r>
              <a:rPr lang="hu-HU" sz="2200" dirty="0" smtClean="0">
                <a:latin typeface="Garamond" pitchFamily="18" charset="0"/>
              </a:rPr>
              <a:t>, Hónapok</a:t>
            </a:r>
            <a:r>
              <a:rPr lang="hu-HU" sz="2200" baseline="-25000" dirty="0" smtClean="0">
                <a:latin typeface="Garamond" pitchFamily="18" charset="0"/>
              </a:rPr>
              <a:t>2</a:t>
            </a:r>
            <a:r>
              <a:rPr lang="hu-HU" sz="2200" dirty="0" smtClean="0">
                <a:latin typeface="Garamond" pitchFamily="18" charset="0"/>
              </a:rPr>
              <a:t>, … , Hónapok</a:t>
            </a:r>
            <a:r>
              <a:rPr lang="hu-HU" sz="2200" baseline="-25000" dirty="0" smtClean="0">
                <a:latin typeface="Garamond" pitchFamily="18" charset="0"/>
              </a:rPr>
              <a:t>12</a:t>
            </a:r>
            <a:r>
              <a:rPr lang="hu-HU" sz="2200" dirty="0" smtClean="0">
                <a:latin typeface="Garamond" pitchFamily="18" charset="0"/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hu-HU" sz="2400" dirty="0" smtClean="0">
                <a:latin typeface="Garamond" pitchFamily="18" charset="0"/>
              </a:rPr>
              <a:t>Évszakok</a:t>
            </a:r>
            <a:r>
              <a:rPr lang="hu-HU" sz="2400" dirty="0" smtClean="0">
                <a:latin typeface="Garamond" pitchFamily="18" charset="0"/>
                <a:sym typeface="Symbol"/>
              </a:rPr>
              <a:t></a:t>
            </a:r>
            <a:r>
              <a:rPr lang="hu-HU" sz="2400" dirty="0" smtClean="0">
                <a:latin typeface="Imprint MT Shadow" pitchFamily="82" charset="0"/>
              </a:rPr>
              <a:t>S</a:t>
            </a:r>
            <a:r>
              <a:rPr lang="hu-HU" sz="2400" baseline="30000" dirty="0" smtClean="0">
                <a:latin typeface="Garamond" pitchFamily="18" charset="0"/>
              </a:rPr>
              <a:t>4</a:t>
            </a:r>
            <a:r>
              <a:rPr lang="hu-HU" sz="2400" dirty="0" smtClean="0">
                <a:latin typeface="Garamond" pitchFamily="18" charset="0"/>
              </a:rPr>
              <a:t> – az Évszakok 4 elemű szövegeket tartalmazó sorozat </a:t>
            </a:r>
            <a:r>
              <a:rPr lang="hu-HU" sz="2400" dirty="0" smtClean="0">
                <a:latin typeface="Garamond" pitchFamily="18" charset="0"/>
                <a:sym typeface="Symbol"/>
              </a:rPr>
              <a:t></a:t>
            </a:r>
            <a:r>
              <a:rPr lang="hu-HU" sz="2400" dirty="0" smtClean="0">
                <a:latin typeface="Garamond" pitchFamily="18" charset="0"/>
              </a:rPr>
              <a:t> </a:t>
            </a:r>
            <a:br>
              <a:rPr lang="hu-HU" sz="2400" dirty="0" smtClean="0">
                <a:latin typeface="Garamond" pitchFamily="18" charset="0"/>
              </a:rPr>
            </a:br>
            <a:r>
              <a:rPr lang="hu-HU" sz="2400" dirty="0" smtClean="0">
                <a:latin typeface="Garamond" pitchFamily="18" charset="0"/>
                <a:sym typeface="Symbol"/>
              </a:rPr>
              <a:t></a:t>
            </a:r>
            <a:r>
              <a:rPr lang="hu-HU" sz="2400" dirty="0" smtClean="0">
                <a:latin typeface="Garamond" pitchFamily="18" charset="0"/>
              </a:rPr>
              <a:t> </a:t>
            </a:r>
            <a:r>
              <a:rPr lang="hu-HU" sz="2200" dirty="0" smtClean="0">
                <a:latin typeface="Garamond" pitchFamily="18" charset="0"/>
              </a:rPr>
              <a:t>(Évszakok</a:t>
            </a:r>
            <a:r>
              <a:rPr lang="hu-HU" sz="2200" baseline="-25000" dirty="0" smtClean="0">
                <a:latin typeface="Garamond" pitchFamily="18" charset="0"/>
              </a:rPr>
              <a:t>1</a:t>
            </a:r>
            <a:r>
              <a:rPr lang="hu-HU" sz="2200" dirty="0" smtClean="0">
                <a:latin typeface="Garamond" pitchFamily="18" charset="0"/>
              </a:rPr>
              <a:t>, Évszakok</a:t>
            </a:r>
            <a:r>
              <a:rPr lang="hu-HU" sz="2200" baseline="-25000" dirty="0" smtClean="0">
                <a:latin typeface="Garamond" pitchFamily="18" charset="0"/>
              </a:rPr>
              <a:t>2</a:t>
            </a:r>
            <a:r>
              <a:rPr lang="hu-HU" sz="2200" dirty="0" smtClean="0">
                <a:latin typeface="Garamond" pitchFamily="18" charset="0"/>
              </a:rPr>
              <a:t>, Évszakok</a:t>
            </a:r>
            <a:r>
              <a:rPr lang="hu-HU" sz="2200" baseline="-25000" dirty="0" smtClean="0">
                <a:latin typeface="Garamond" pitchFamily="18" charset="0"/>
              </a:rPr>
              <a:t>3</a:t>
            </a:r>
            <a:r>
              <a:rPr lang="hu-HU" sz="2200" dirty="0" smtClean="0">
                <a:latin typeface="Garamond" pitchFamily="18" charset="0"/>
              </a:rPr>
              <a:t>, Évszakok</a:t>
            </a:r>
            <a:r>
              <a:rPr lang="hu-HU" sz="2200" baseline="-25000" dirty="0" smtClean="0">
                <a:latin typeface="Garamond" pitchFamily="18" charset="0"/>
              </a:rPr>
              <a:t>4</a:t>
            </a:r>
            <a:r>
              <a:rPr lang="hu-HU" sz="2200" dirty="0" smtClean="0">
                <a:latin typeface="Garamond" pitchFamily="18" charset="0"/>
              </a:rPr>
              <a:t>)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670562A-1930-4066-9142-438447F12D8A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B994759-2657-43E4-91ED-08F786AF9462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AA29167-1D6D-4378-81F0-F8E7B646A3A1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Tömbök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49672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Algoritmikus fogalmak: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Tömb</a:t>
            </a:r>
            <a:r>
              <a:rPr lang="hu-HU" sz="2800" dirty="0" smtClean="0">
                <a:latin typeface="Garamond" pitchFamily="18" charset="0"/>
              </a:rPr>
              <a:t>: véges hosszúságú sorozat, a sorozat </a:t>
            </a:r>
            <a:r>
              <a:rPr lang="hu-HU" sz="2800" dirty="0" err="1" smtClean="0">
                <a:solidFill>
                  <a:srgbClr val="FF0000"/>
                </a:solidFill>
                <a:latin typeface="Garamond" pitchFamily="18" charset="0"/>
              </a:rPr>
              <a:t>i-edik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 tag</a:t>
            </a:r>
            <a:r>
              <a:rPr lang="hu-HU" sz="2800" dirty="0" smtClean="0">
                <a:latin typeface="Garamond" pitchFamily="18" charset="0"/>
              </a:rPr>
              <a:t>jával végezhetünk műveleteket (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adott</a:t>
            </a:r>
            <a:r>
              <a:rPr lang="hu-HU" sz="2800" dirty="0" smtClean="0">
                <a:latin typeface="Garamond" pitchFamily="18" charset="0"/>
              </a:rPr>
              <a:t> a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legkisebb</a:t>
            </a:r>
            <a:r>
              <a:rPr lang="hu-HU" sz="2800" dirty="0" smtClean="0">
                <a:latin typeface="Garamond" pitchFamily="18" charset="0"/>
              </a:rPr>
              <a:t> és a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legnagyobb</a:t>
            </a:r>
            <a:r>
              <a:rPr lang="hu-HU" sz="2800" dirty="0" smtClean="0">
                <a:latin typeface="Garamond" pitchFamily="18" charset="0"/>
              </a:rPr>
              <a:t>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index</a:t>
            </a:r>
            <a:r>
              <a:rPr lang="hu-HU" sz="2800" dirty="0" smtClean="0">
                <a:latin typeface="Garamond" pitchFamily="18" charset="0"/>
              </a:rPr>
              <a:t>, vagy az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elemszám</a:t>
            </a:r>
            <a:r>
              <a:rPr lang="hu-HU" sz="2800" dirty="0" smtClean="0">
                <a:latin typeface="Garamond" pitchFamily="18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</a:t>
            </a:r>
            <a:r>
              <a:rPr lang="hu-HU" sz="2800" dirty="0" smtClean="0">
                <a:latin typeface="Garamond" pitchFamily="18" charset="0"/>
              </a:rPr>
              <a:t>: sokszor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sz="2800" dirty="0" smtClean="0">
                <a:latin typeface="Garamond" pitchFamily="18" charset="0"/>
              </a:rPr>
              <a:t>..N, időnként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0</a:t>
            </a:r>
            <a:r>
              <a:rPr lang="hu-HU" sz="2800" dirty="0" smtClean="0">
                <a:latin typeface="Garamond" pitchFamily="18" charset="0"/>
              </a:rPr>
              <a:t>..N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–1</a:t>
            </a:r>
            <a:r>
              <a:rPr lang="hu-HU" sz="2800" dirty="0" smtClean="0">
                <a:latin typeface="Garamond" pitchFamily="18" charset="0"/>
              </a:rPr>
              <a:t>, ahol N az elemek számát jelöli.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Tömbelem-műveletek</a:t>
            </a:r>
            <a:r>
              <a:rPr lang="hu-HU" sz="2800" dirty="0" smtClean="0">
                <a:latin typeface="Garamond" pitchFamily="18" charset="0"/>
              </a:rPr>
              <a:t>: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elemérték-hivatkozás</a:t>
            </a:r>
            <a:r>
              <a:rPr lang="hu-HU" sz="2800" dirty="0" smtClean="0">
                <a:latin typeface="Garamond" pitchFamily="18" charset="0"/>
              </a:rPr>
              <a:t>,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elemérték-módosítás</a:t>
            </a:r>
            <a:r>
              <a:rPr lang="hu-HU" sz="2800" dirty="0" smtClean="0">
                <a:latin typeface="Garamond" pitchFamily="18" charset="0"/>
              </a:rPr>
              <a:t> (az elem-indexeléssel kiválasztva)</a:t>
            </a:r>
            <a:r>
              <a:rPr lang="hu-HU" sz="2800" dirty="0" smtClean="0"/>
              <a:t>.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445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2D3A601-FC27-48C1-8A32-AF3427F7F0F5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890B55B-B096-4EED-96C7-E478E6B82C07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6CDB89C-C51D-4683-8B3C-6E41197762E1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>
                <a:latin typeface="Garamond" pitchFamily="18" charset="0"/>
              </a:rPr>
              <a:t>Sorozatok </a:t>
            </a:r>
            <a:r>
              <a:rPr lang="hu-HU" dirty="0" smtClean="0">
                <a:latin typeface="Garamond" pitchFamily="18" charset="0"/>
                <a:sym typeface="Symbol"/>
              </a:rPr>
              <a:t></a:t>
            </a:r>
            <a:r>
              <a:rPr lang="hu-HU" dirty="0" smtClean="0">
                <a:latin typeface="Garamond" pitchFamily="18" charset="0"/>
              </a:rPr>
              <a:t> Tömbök</a:t>
            </a:r>
            <a:endParaRPr lang="hu-HU" sz="2800" dirty="0" smtClean="0">
              <a:latin typeface="Garamond" pitchFamily="18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5040312"/>
          </a:xfrm>
        </p:spPr>
        <p:txBody>
          <a:bodyPr/>
          <a:lstStyle/>
          <a:p>
            <a:pPr>
              <a:buNone/>
            </a:pPr>
            <a:r>
              <a:rPr lang="hu-HU" b="1" dirty="0" smtClean="0">
                <a:latin typeface="Garamond" pitchFamily="18" charset="0"/>
              </a:rPr>
              <a:t>Példa</a:t>
            </a:r>
            <a:r>
              <a:rPr lang="hu-HU" b="1" baseline="-25000" dirty="0" smtClean="0">
                <a:latin typeface="Garamond" pitchFamily="18" charset="0"/>
              </a:rPr>
              <a:t>1</a:t>
            </a:r>
            <a:r>
              <a:rPr lang="hu-HU" b="1" dirty="0" smtClean="0">
                <a:latin typeface="Garamond" pitchFamily="18" charset="0"/>
              </a:rPr>
              <a:t>:</a:t>
            </a:r>
          </a:p>
          <a:p>
            <a:pPr lvl="1">
              <a:buNone/>
            </a:pPr>
            <a:r>
              <a:rPr lang="hu-HU" dirty="0" smtClean="0">
                <a:latin typeface="Garamond" pitchFamily="18" charset="0"/>
              </a:rPr>
              <a:t>Specifikációban:</a:t>
            </a:r>
            <a:br>
              <a:rPr lang="hu-HU" dirty="0" smtClean="0">
                <a:latin typeface="Garamond" pitchFamily="18" charset="0"/>
              </a:rPr>
            </a:br>
            <a:r>
              <a:rPr lang="hu-HU" dirty="0" smtClean="0">
                <a:latin typeface="Garamond" pitchFamily="18" charset="0"/>
              </a:rPr>
              <a:t>X,Y,Z</a:t>
            </a:r>
            <a:r>
              <a:rPr lang="hu-HU" b="1" dirty="0" smtClean="0">
                <a:solidFill>
                  <a:srgbClr val="FF0000"/>
                </a:solidFill>
                <a:latin typeface="Garamond" pitchFamily="18" charset="0"/>
                <a:sym typeface="Symbol"/>
              </a:rPr>
              <a:t></a:t>
            </a:r>
            <a:r>
              <a:rPr lang="hu-HU" dirty="0" smtClean="0">
                <a:solidFill>
                  <a:srgbClr val="FF0000"/>
                </a:solidFill>
                <a:latin typeface="Imprint MT Shadow" pitchFamily="82" charset="0"/>
                <a:sym typeface="Symbol"/>
              </a:rPr>
              <a:t>R</a:t>
            </a:r>
            <a:r>
              <a:rPr lang="hu-HU" baseline="30000" dirty="0" smtClean="0">
                <a:solidFill>
                  <a:srgbClr val="FF0000"/>
                </a:solidFill>
                <a:latin typeface="Garamond" pitchFamily="18" charset="0"/>
                <a:sym typeface="Symbol"/>
              </a:rPr>
              <a:t>N</a:t>
            </a:r>
            <a:r>
              <a:rPr lang="hu-HU" dirty="0" smtClean="0">
                <a:latin typeface="Garamond" pitchFamily="18" charset="0"/>
              </a:rPr>
              <a:t> – </a:t>
            </a:r>
            <a:r>
              <a:rPr lang="hu-HU" sz="2400" dirty="0" smtClean="0">
                <a:latin typeface="Garamond" pitchFamily="18" charset="0"/>
              </a:rPr>
              <a:t>deklarációs példa</a:t>
            </a:r>
            <a:r>
              <a:rPr lang="hu-HU" dirty="0" smtClean="0">
                <a:latin typeface="Garamond" pitchFamily="18" charset="0"/>
              </a:rPr>
              <a:t/>
            </a:r>
            <a:br>
              <a:rPr lang="hu-HU" dirty="0" smtClean="0">
                <a:latin typeface="Garamond" pitchFamily="18" charset="0"/>
              </a:rPr>
            </a:br>
            <a:r>
              <a:rPr lang="hu-HU" dirty="0" smtClean="0">
                <a:latin typeface="Garamond" pitchFamily="18" charset="0"/>
              </a:rPr>
              <a:t>Z</a:t>
            </a:r>
            <a:r>
              <a:rPr lang="hu-HU" baseline="-25000" dirty="0" smtClean="0">
                <a:solidFill>
                  <a:srgbClr val="1700C0"/>
                </a:solidFill>
                <a:latin typeface="Garamond" pitchFamily="18" charset="0"/>
              </a:rPr>
              <a:t>1</a:t>
            </a:r>
            <a:r>
              <a:rPr lang="hu-HU" dirty="0" smtClean="0">
                <a:latin typeface="Garamond" pitchFamily="18" charset="0"/>
              </a:rPr>
              <a:t>=X</a:t>
            </a:r>
            <a:r>
              <a:rPr lang="hu-HU" baseline="-25000" dirty="0" smtClean="0">
                <a:latin typeface="Garamond" pitchFamily="18" charset="0"/>
              </a:rPr>
              <a:t>1</a:t>
            </a:r>
            <a:r>
              <a:rPr lang="hu-HU" dirty="0" smtClean="0">
                <a:latin typeface="Garamond" pitchFamily="18" charset="0"/>
              </a:rPr>
              <a:t>+Y</a:t>
            </a:r>
            <a:r>
              <a:rPr lang="hu-HU" baseline="-25000" dirty="0" smtClean="0">
                <a:latin typeface="Garamond" pitchFamily="18" charset="0"/>
              </a:rPr>
              <a:t>1</a:t>
            </a:r>
            <a:r>
              <a:rPr lang="hu-HU" dirty="0" smtClean="0">
                <a:latin typeface="Garamond" pitchFamily="18" charset="0"/>
              </a:rPr>
              <a:t> – </a:t>
            </a:r>
            <a:r>
              <a:rPr lang="hu-HU" sz="2400" dirty="0" smtClean="0">
                <a:latin typeface="Garamond" pitchFamily="18" charset="0"/>
              </a:rPr>
              <a:t>hivatkozási példa</a:t>
            </a:r>
            <a:endParaRPr lang="hu-HU" dirty="0" smtClean="0">
              <a:latin typeface="Garamond" pitchFamily="18" charset="0"/>
            </a:endParaRPr>
          </a:p>
          <a:p>
            <a:pPr lvl="1">
              <a:buNone/>
            </a:pPr>
            <a:r>
              <a:rPr lang="hu-HU" dirty="0" smtClean="0">
                <a:latin typeface="Garamond" pitchFamily="18" charset="0"/>
              </a:rPr>
              <a:t>Algoritmusban:</a:t>
            </a:r>
            <a:r>
              <a:rPr lang="hu-HU" sz="2800" dirty="0" smtClean="0">
                <a:latin typeface="Garamond" pitchFamily="18" charset="0"/>
              </a:rPr>
              <a:t>	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X,Y,Z</a:t>
            </a:r>
            <a:r>
              <a:rPr lang="hu-HU" sz="2800" b="1" dirty="0" smtClean="0">
                <a:solidFill>
                  <a:srgbClr val="FF0000"/>
                </a:solidFill>
                <a:latin typeface="Garamond" pitchFamily="18" charset="0"/>
              </a:rPr>
              <a:t>:</a:t>
            </a:r>
            <a:r>
              <a:rPr lang="hu-HU" sz="2800" b="1" dirty="0" smtClean="0">
                <a:latin typeface="Garamond" pitchFamily="18" charset="0"/>
              </a:rPr>
              <a:t>Tömb[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1..N</a:t>
            </a:r>
            <a:r>
              <a:rPr lang="hu-HU" sz="2800" b="1" dirty="0" smtClean="0">
                <a:latin typeface="Garamond" pitchFamily="18" charset="0"/>
              </a:rPr>
              <a:t>: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Valós</a:t>
            </a:r>
            <a:r>
              <a:rPr lang="hu-HU" sz="2800" b="1" dirty="0" smtClean="0">
                <a:latin typeface="Garamond" pitchFamily="18" charset="0"/>
              </a:rPr>
              <a:t>]</a:t>
            </a:r>
            <a:r>
              <a:rPr lang="hu-HU" dirty="0" smtClean="0">
                <a:latin typeface="Garamond" pitchFamily="18" charset="0"/>
              </a:rPr>
              <a:t> – </a:t>
            </a:r>
            <a:r>
              <a:rPr lang="hu-HU" sz="2400" dirty="0" smtClean="0">
                <a:latin typeface="Garamond" pitchFamily="18" charset="0"/>
              </a:rPr>
              <a:t>deklarációs</a:t>
            </a:r>
          </a:p>
          <a:p>
            <a:pPr lvl="1" algn="r">
              <a:spcBef>
                <a:spcPts val="0"/>
              </a:spcBef>
              <a:buNone/>
            </a:pPr>
            <a:r>
              <a:rPr lang="hu-HU" sz="2400" dirty="0" smtClean="0">
                <a:latin typeface="Garamond" pitchFamily="18" charset="0"/>
              </a:rPr>
              <a:t> példa</a:t>
            </a:r>
          </a:p>
          <a:p>
            <a:pPr lvl="1">
              <a:buNone/>
            </a:pPr>
            <a:r>
              <a:rPr lang="hu-HU" b="1" dirty="0">
                <a:latin typeface="Garamond" pitchFamily="18" charset="0"/>
              </a:rPr>
              <a:t>	</a:t>
            </a:r>
            <a:r>
              <a:rPr lang="hu-HU" sz="2800" dirty="0" smtClean="0">
                <a:latin typeface="Garamond" pitchFamily="18" charset="0"/>
              </a:rPr>
              <a:t>Z</a:t>
            </a:r>
            <a:r>
              <a:rPr lang="hu-HU" sz="2800" b="1" dirty="0" smtClean="0">
                <a:solidFill>
                  <a:srgbClr val="1700C0"/>
                </a:solidFill>
                <a:latin typeface="Garamond" pitchFamily="18" charset="0"/>
              </a:rPr>
              <a:t>[</a:t>
            </a:r>
            <a:r>
              <a:rPr lang="hu-HU" sz="2800" dirty="0" smtClean="0">
                <a:solidFill>
                  <a:srgbClr val="1700C0"/>
                </a:solidFill>
                <a:latin typeface="Garamond" pitchFamily="18" charset="0"/>
              </a:rPr>
              <a:t>1</a:t>
            </a:r>
            <a:r>
              <a:rPr lang="hu-HU" sz="2800" b="1" dirty="0" smtClean="0">
                <a:solidFill>
                  <a:srgbClr val="1700C0"/>
                </a:solidFill>
                <a:latin typeface="Garamond" pitchFamily="18" charset="0"/>
              </a:rPr>
              <a:t>]</a:t>
            </a:r>
            <a:r>
              <a:rPr lang="hu-HU" sz="2800" dirty="0" smtClean="0">
                <a:latin typeface="Garamond" pitchFamily="18" charset="0"/>
              </a:rPr>
              <a:t>:=X</a:t>
            </a:r>
            <a:r>
              <a:rPr lang="hu-HU" sz="2800" b="1" dirty="0" smtClean="0">
                <a:latin typeface="Garamond" pitchFamily="18" charset="0"/>
              </a:rPr>
              <a:t>[</a:t>
            </a:r>
            <a:r>
              <a:rPr lang="hu-HU" sz="2800" dirty="0" smtClean="0">
                <a:latin typeface="Garamond" pitchFamily="18" charset="0"/>
              </a:rPr>
              <a:t>1</a:t>
            </a:r>
            <a:r>
              <a:rPr lang="hu-HU" sz="2800" b="1" dirty="0" smtClean="0">
                <a:latin typeface="Garamond" pitchFamily="18" charset="0"/>
              </a:rPr>
              <a:t>]+</a:t>
            </a:r>
            <a:r>
              <a:rPr lang="hu-HU" dirty="0" smtClean="0">
                <a:latin typeface="Garamond" pitchFamily="18" charset="0"/>
              </a:rPr>
              <a:t>Y</a:t>
            </a:r>
            <a:r>
              <a:rPr lang="hu-HU" b="1" dirty="0" smtClean="0">
                <a:latin typeface="Garamond" pitchFamily="18" charset="0"/>
              </a:rPr>
              <a:t>[</a:t>
            </a:r>
            <a:r>
              <a:rPr lang="hu-HU" dirty="0" smtClean="0">
                <a:latin typeface="Garamond" pitchFamily="18" charset="0"/>
              </a:rPr>
              <a:t>1</a:t>
            </a:r>
            <a:r>
              <a:rPr lang="hu-HU" b="1" dirty="0">
                <a:latin typeface="Garamond" pitchFamily="18" charset="0"/>
              </a:rPr>
              <a:t>]</a:t>
            </a:r>
            <a:r>
              <a:rPr lang="hu-HU" dirty="0" smtClean="0">
                <a:latin typeface="Garamond" pitchFamily="18" charset="0"/>
              </a:rPr>
              <a:t> – </a:t>
            </a:r>
            <a:r>
              <a:rPr lang="hu-HU" sz="2400" dirty="0" smtClean="0">
                <a:latin typeface="Garamond" pitchFamily="18" charset="0"/>
              </a:rPr>
              <a:t>hivatkozási példa</a:t>
            </a:r>
            <a:endParaRPr lang="hu-HU" sz="2800" dirty="0" smtClean="0">
              <a:latin typeface="Garamond" pitchFamily="18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2D3A601-FC27-48C1-8A32-AF3427F7F0F5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890B55B-B096-4EED-96C7-E478E6B82C07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6CDB89C-C51D-4683-8B3C-6E41197762E1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>
                <a:latin typeface="Garamond" pitchFamily="18" charset="0"/>
              </a:rPr>
              <a:t>Sorozatok </a:t>
            </a:r>
            <a:r>
              <a:rPr lang="hu-HU" dirty="0" smtClean="0">
                <a:latin typeface="Garamond" pitchFamily="18" charset="0"/>
                <a:sym typeface="Symbol"/>
              </a:rPr>
              <a:t></a:t>
            </a:r>
            <a:r>
              <a:rPr lang="hu-HU" dirty="0" smtClean="0">
                <a:latin typeface="Garamond" pitchFamily="18" charset="0"/>
              </a:rPr>
              <a:t> Tömbök</a:t>
            </a:r>
            <a:endParaRPr lang="hu-HU" sz="2800" dirty="0" smtClean="0">
              <a:latin typeface="Garamond" pitchFamily="18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5040312"/>
          </a:xfrm>
        </p:spPr>
        <p:txBody>
          <a:bodyPr/>
          <a:lstStyle/>
          <a:p>
            <a:pPr>
              <a:buNone/>
            </a:pPr>
            <a:r>
              <a:rPr lang="hu-HU" b="1" dirty="0" smtClean="0">
                <a:latin typeface="Garamond" pitchFamily="18" charset="0"/>
              </a:rPr>
              <a:t>Példa</a:t>
            </a:r>
            <a:r>
              <a:rPr lang="hu-HU" b="1" baseline="-25000" dirty="0" smtClean="0">
                <a:latin typeface="Garamond" pitchFamily="18" charset="0"/>
              </a:rPr>
              <a:t>2</a:t>
            </a:r>
            <a:r>
              <a:rPr lang="hu-HU" b="1" dirty="0" smtClean="0">
                <a:latin typeface="Garamond" pitchFamily="18" charset="0"/>
              </a:rPr>
              <a:t>:</a:t>
            </a:r>
          </a:p>
          <a:p>
            <a:pPr lvl="1">
              <a:buNone/>
            </a:pPr>
            <a:r>
              <a:rPr lang="hu-HU" dirty="0" smtClean="0">
                <a:latin typeface="Garamond" pitchFamily="18" charset="0"/>
              </a:rPr>
              <a:t>Specifikációban:</a:t>
            </a:r>
            <a:br>
              <a:rPr lang="hu-HU" dirty="0" smtClean="0">
                <a:latin typeface="Garamond" pitchFamily="18" charset="0"/>
              </a:rPr>
            </a:br>
            <a:r>
              <a:rPr lang="hu-HU" dirty="0" err="1" smtClean="0">
                <a:latin typeface="Garamond" pitchFamily="18" charset="0"/>
              </a:rPr>
              <a:t>Szk</a:t>
            </a:r>
            <a:r>
              <a:rPr lang="hu-HU" b="1" dirty="0" smtClean="0">
                <a:solidFill>
                  <a:srgbClr val="FF0000"/>
                </a:solidFill>
                <a:latin typeface="Garamond" pitchFamily="18" charset="0"/>
                <a:sym typeface="Symbol"/>
              </a:rPr>
              <a:t></a:t>
            </a:r>
            <a:r>
              <a:rPr lang="hu-HU" dirty="0" smtClean="0">
                <a:latin typeface="Imprint MT Shadow" pitchFamily="82" charset="0"/>
                <a:sym typeface="Symbol"/>
              </a:rPr>
              <a:t>S</a:t>
            </a:r>
            <a:r>
              <a:rPr lang="hu-HU" baseline="30000" dirty="0" smtClean="0">
                <a:solidFill>
                  <a:srgbClr val="FF0000"/>
                </a:solidFill>
                <a:latin typeface="Garamond" pitchFamily="18" charset="0"/>
                <a:sym typeface="Symbol"/>
              </a:rPr>
              <a:t>5</a:t>
            </a:r>
            <a:r>
              <a:rPr lang="hu-HU" dirty="0" smtClean="0">
                <a:latin typeface="Garamond" pitchFamily="18" charset="0"/>
              </a:rPr>
              <a:t> – </a:t>
            </a:r>
            <a:r>
              <a:rPr lang="hu-HU" sz="2400" dirty="0" smtClean="0">
                <a:latin typeface="Garamond" pitchFamily="18" charset="0"/>
              </a:rPr>
              <a:t>deklarációs példa</a:t>
            </a:r>
            <a:br>
              <a:rPr lang="hu-HU" sz="2400" dirty="0" smtClean="0">
                <a:latin typeface="Garamond" pitchFamily="18" charset="0"/>
              </a:rPr>
            </a:br>
            <a:r>
              <a:rPr lang="hu-HU" dirty="0" smtClean="0">
                <a:latin typeface="Garamond" pitchFamily="18" charset="0"/>
              </a:rPr>
              <a:t>Szk</a:t>
            </a:r>
            <a:r>
              <a:rPr lang="hu-HU" baseline="-25000" dirty="0" smtClean="0">
                <a:solidFill>
                  <a:srgbClr val="1700C0"/>
                </a:solidFill>
                <a:latin typeface="Garamond" pitchFamily="18" charset="0"/>
              </a:rPr>
              <a:t>1</a:t>
            </a:r>
            <a:r>
              <a:rPr lang="hu-HU" dirty="0" smtClean="0">
                <a:latin typeface="Garamond" pitchFamily="18" charset="0"/>
              </a:rPr>
              <a:t>="első szó" – </a:t>
            </a:r>
            <a:r>
              <a:rPr lang="hu-HU" sz="2400" dirty="0" smtClean="0">
                <a:latin typeface="Garamond" pitchFamily="18" charset="0"/>
              </a:rPr>
              <a:t>hivatkozási példa</a:t>
            </a:r>
            <a:endParaRPr lang="hu-HU" dirty="0" smtClean="0">
              <a:latin typeface="Garamond" pitchFamily="18" charset="0"/>
            </a:endParaRPr>
          </a:p>
          <a:p>
            <a:pPr lvl="1">
              <a:buNone/>
            </a:pPr>
            <a:r>
              <a:rPr lang="hu-HU" dirty="0" smtClean="0">
                <a:latin typeface="Garamond" pitchFamily="18" charset="0"/>
              </a:rPr>
              <a:t>Algoritmusban:</a:t>
            </a:r>
            <a:r>
              <a:rPr lang="hu-HU" sz="2800" dirty="0" smtClean="0">
                <a:latin typeface="Garamond" pitchFamily="18" charset="0"/>
              </a:rPr>
              <a:t>	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err="1" smtClean="0">
                <a:latin typeface="Garamond" pitchFamily="18" charset="0"/>
              </a:rPr>
              <a:t>Szk</a:t>
            </a:r>
            <a:r>
              <a:rPr lang="hu-HU" sz="2800" b="1" dirty="0" smtClean="0">
                <a:solidFill>
                  <a:srgbClr val="FF0000"/>
                </a:solidFill>
                <a:latin typeface="Garamond" pitchFamily="18" charset="0"/>
              </a:rPr>
              <a:t>:</a:t>
            </a:r>
            <a:r>
              <a:rPr lang="hu-HU" sz="2800" b="1" dirty="0" smtClean="0">
                <a:latin typeface="Garamond" pitchFamily="18" charset="0"/>
              </a:rPr>
              <a:t>Tömb[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0..4</a:t>
            </a:r>
            <a:r>
              <a:rPr lang="hu-HU" sz="2800" b="1" dirty="0" smtClean="0">
                <a:latin typeface="Garamond" pitchFamily="18" charset="0"/>
              </a:rPr>
              <a:t>:</a:t>
            </a:r>
            <a:r>
              <a:rPr lang="hu-HU" sz="2800" dirty="0" smtClean="0">
                <a:latin typeface="Garamond" pitchFamily="18" charset="0"/>
              </a:rPr>
              <a:t>Szöveg</a:t>
            </a:r>
            <a:r>
              <a:rPr lang="hu-HU" sz="2800" b="1" dirty="0" smtClean="0">
                <a:latin typeface="Garamond" pitchFamily="18" charset="0"/>
              </a:rPr>
              <a:t>]</a:t>
            </a:r>
            <a:r>
              <a:rPr lang="hu-HU" dirty="0" smtClean="0">
                <a:latin typeface="Garamond" pitchFamily="18" charset="0"/>
              </a:rPr>
              <a:t> –</a:t>
            </a:r>
            <a:r>
              <a:rPr lang="hu-HU" sz="2400" dirty="0" smtClean="0">
                <a:latin typeface="Garamond" pitchFamily="18" charset="0"/>
              </a:rPr>
              <a:t> deklarációs példa</a:t>
            </a:r>
            <a:r>
              <a:rPr lang="hu-HU" sz="2800" b="1" dirty="0" smtClean="0">
                <a:latin typeface="Garamond" pitchFamily="18" charset="0"/>
              </a:rPr>
              <a:t/>
            </a:r>
            <a:br>
              <a:rPr lang="hu-HU" sz="2800" b="1" dirty="0" smtClean="0">
                <a:latin typeface="Garamond" pitchFamily="18" charset="0"/>
              </a:rPr>
            </a:br>
            <a:r>
              <a:rPr lang="hu-HU" sz="2800" dirty="0" err="1" smtClean="0">
                <a:latin typeface="Garamond" pitchFamily="18" charset="0"/>
              </a:rPr>
              <a:t>Szk</a:t>
            </a:r>
            <a:r>
              <a:rPr lang="hu-HU" sz="2800" b="1" dirty="0" smtClean="0">
                <a:solidFill>
                  <a:srgbClr val="1700C0"/>
                </a:solidFill>
                <a:latin typeface="Garamond" pitchFamily="18" charset="0"/>
              </a:rPr>
              <a:t>[</a:t>
            </a:r>
            <a:r>
              <a:rPr lang="hu-HU" sz="2800" dirty="0" smtClean="0">
                <a:solidFill>
                  <a:srgbClr val="1700C0"/>
                </a:solidFill>
                <a:latin typeface="Garamond" pitchFamily="18" charset="0"/>
              </a:rPr>
              <a:t>0</a:t>
            </a:r>
            <a:r>
              <a:rPr lang="hu-HU" sz="2800" b="1" dirty="0" smtClean="0">
                <a:solidFill>
                  <a:srgbClr val="1700C0"/>
                </a:solidFill>
                <a:latin typeface="Garamond" pitchFamily="18" charset="0"/>
              </a:rPr>
              <a:t>]</a:t>
            </a:r>
            <a:r>
              <a:rPr lang="hu-HU" sz="2800" dirty="0" smtClean="0">
                <a:latin typeface="Garamond" pitchFamily="18" charset="0"/>
              </a:rPr>
              <a:t>:=</a:t>
            </a:r>
            <a:r>
              <a:rPr lang="hu-HU" dirty="0" smtClean="0">
                <a:latin typeface="Garamond" pitchFamily="18" charset="0"/>
              </a:rPr>
              <a:t>"első szó" – </a:t>
            </a:r>
            <a:r>
              <a:rPr lang="hu-HU" sz="2400" dirty="0" smtClean="0">
                <a:latin typeface="Garamond" pitchFamily="18" charset="0"/>
              </a:rPr>
              <a:t>hivatkozási példa</a:t>
            </a:r>
            <a:endParaRPr lang="hu-HU" sz="2800" dirty="0" smtClean="0">
              <a:latin typeface="Garamond" pitchFamily="18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709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AE5159D-C7F0-4AA2-B9A0-923F0E5631FC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3233D1A-4E19-4DE2-ACA8-6103E56229B1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A15154D-61DC-4B5D-A41B-917D356B1C73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2343150" y="1341438"/>
            <a:ext cx="6621463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 smtClean="0"/>
              <a:t>	</a:t>
            </a:r>
            <a:r>
              <a:rPr lang="hu-HU" sz="3000" dirty="0" smtClean="0">
                <a:latin typeface="Garamond" pitchFamily="18" charset="0"/>
              </a:rPr>
              <a:t>Határozzuk meg egy természetes szám (N&gt;1) </a:t>
            </a:r>
            <a:r>
              <a:rPr lang="hu-HU" sz="3000" dirty="0" smtClean="0">
                <a:solidFill>
                  <a:srgbClr val="008000"/>
                </a:solidFill>
                <a:latin typeface="Garamond" pitchFamily="18" charset="0"/>
              </a:rPr>
              <a:t>1-től különböző</a:t>
            </a:r>
            <a:r>
              <a:rPr lang="hu-HU" sz="3000" dirty="0" smtClean="0">
                <a:latin typeface="Garamond" pitchFamily="18" charset="0"/>
              </a:rPr>
              <a:t> </a:t>
            </a:r>
            <a:r>
              <a:rPr lang="hu-HU" sz="3000" i="1" dirty="0" smtClean="0">
                <a:solidFill>
                  <a:srgbClr val="0000FF"/>
                </a:solidFill>
                <a:latin typeface="Garamond" pitchFamily="18" charset="0"/>
              </a:rPr>
              <a:t>legkisebb</a:t>
            </a:r>
            <a:r>
              <a:rPr lang="hu-HU" sz="3000" i="1" dirty="0" smtClean="0">
                <a:latin typeface="Garamond" pitchFamily="18" charset="0"/>
              </a:rPr>
              <a:t> </a:t>
            </a:r>
            <a:r>
              <a:rPr lang="hu-HU" sz="3000" i="1" dirty="0" smtClean="0">
                <a:solidFill>
                  <a:srgbClr val="FF3300"/>
                </a:solidFill>
                <a:latin typeface="Garamond" pitchFamily="18" charset="0"/>
              </a:rPr>
              <a:t>o</a:t>
            </a:r>
            <a:r>
              <a:rPr lang="hu-HU" sz="3000" i="1" dirty="0" smtClean="0">
                <a:solidFill>
                  <a:srgbClr val="FF0000"/>
                </a:solidFill>
                <a:latin typeface="Garamond" pitchFamily="18" charset="0"/>
              </a:rPr>
              <a:t>sztó</a:t>
            </a:r>
            <a:r>
              <a:rPr lang="hu-HU" sz="3000" dirty="0" smtClean="0">
                <a:latin typeface="Garamond" pitchFamily="18" charset="0"/>
              </a:rPr>
              <a:t>ját!</a:t>
            </a:r>
          </a:p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Specifikáció:</a:t>
            </a:r>
          </a:p>
          <a:p>
            <a:pPr>
              <a:spcBef>
                <a:spcPct val="5000"/>
              </a:spcBef>
            </a:pPr>
            <a:r>
              <a:rPr lang="hu-HU" sz="3000" dirty="0" smtClean="0">
                <a:latin typeface="Garamond" pitchFamily="18" charset="0"/>
              </a:rPr>
              <a:t>Bemenet: N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 err="1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3000" b="1" dirty="0" smtClean="0">
              <a:latin typeface="Imprint MT Shadow" pitchFamily="82" charset="0"/>
            </a:endParaRPr>
          </a:p>
          <a:p>
            <a:pPr>
              <a:spcBef>
                <a:spcPct val="5000"/>
              </a:spcBef>
            </a:pPr>
            <a:r>
              <a:rPr lang="hu-HU" sz="3000" dirty="0" smtClean="0">
                <a:latin typeface="Garamond" pitchFamily="18" charset="0"/>
              </a:rPr>
              <a:t>Kimenet: O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3000" b="1" dirty="0" smtClean="0">
              <a:latin typeface="Garamond" pitchFamily="18" charset="0"/>
            </a:endParaRPr>
          </a:p>
          <a:p>
            <a:pPr>
              <a:spcBef>
                <a:spcPct val="5000"/>
              </a:spcBef>
            </a:pPr>
            <a:r>
              <a:rPr lang="hu-HU" sz="3000" dirty="0" smtClean="0">
                <a:latin typeface="Garamond" pitchFamily="18" charset="0"/>
              </a:rPr>
              <a:t>Előfeltétel: N&gt;1</a:t>
            </a:r>
          </a:p>
          <a:p>
            <a:pPr>
              <a:spcBef>
                <a:spcPct val="5000"/>
              </a:spcBef>
            </a:pPr>
            <a:r>
              <a:rPr lang="hu-HU" sz="3000" dirty="0" smtClean="0">
                <a:latin typeface="Garamond" pitchFamily="18" charset="0"/>
              </a:rPr>
              <a:t>Utófeltétel: </a:t>
            </a:r>
            <a:r>
              <a:rPr lang="hu-HU" sz="3000" dirty="0" smtClean="0">
                <a:solidFill>
                  <a:srgbClr val="008000"/>
                </a:solidFill>
                <a:latin typeface="Garamond" pitchFamily="18" charset="0"/>
              </a:rPr>
              <a:t>1&lt;</a:t>
            </a:r>
            <a:r>
              <a:rPr lang="hu-HU" sz="3000" dirty="0" smtClean="0">
                <a:latin typeface="Garamond" pitchFamily="18" charset="0"/>
              </a:rPr>
              <a:t>O</a:t>
            </a:r>
            <a:r>
              <a:rPr lang="hu-HU" sz="30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</a:t>
            </a:r>
            <a:r>
              <a:rPr lang="hu-HU" sz="3000" dirty="0" smtClean="0">
                <a:solidFill>
                  <a:srgbClr val="FF0000"/>
                </a:solidFill>
                <a:latin typeface="Garamond" pitchFamily="18" charset="0"/>
              </a:rPr>
              <a:t>N</a:t>
            </a:r>
            <a:r>
              <a:rPr lang="hu-HU" sz="3000" dirty="0" smtClean="0">
                <a:latin typeface="Garamond" pitchFamily="18" charset="0"/>
              </a:rPr>
              <a:t> és </a:t>
            </a:r>
            <a:r>
              <a:rPr lang="hu-HU" sz="3000" dirty="0" smtClean="0">
                <a:solidFill>
                  <a:srgbClr val="FF0000"/>
                </a:solidFill>
                <a:latin typeface="Garamond" pitchFamily="18" charset="0"/>
              </a:rPr>
              <a:t>O</a:t>
            </a:r>
            <a:r>
              <a:rPr lang="en-US" sz="3000" b="1" dirty="0" smtClean="0">
                <a:solidFill>
                  <a:srgbClr val="FF0000"/>
                </a:solidFill>
                <a:latin typeface="Garamond" pitchFamily="18" charset="0"/>
              </a:rPr>
              <a:t>|</a:t>
            </a:r>
            <a:r>
              <a:rPr lang="hu-HU" sz="3000" dirty="0" smtClean="0">
                <a:solidFill>
                  <a:srgbClr val="FF0000"/>
                </a:solidFill>
                <a:latin typeface="Garamond" pitchFamily="18" charset="0"/>
              </a:rPr>
              <a:t>N</a:t>
            </a:r>
            <a:r>
              <a:rPr lang="hu-HU" sz="3000" dirty="0" smtClean="0">
                <a:latin typeface="Garamond" pitchFamily="18" charset="0"/>
              </a:rPr>
              <a:t> és</a:t>
            </a:r>
            <a:br>
              <a:rPr lang="hu-HU" sz="3000" dirty="0" smtClean="0">
                <a:latin typeface="Garamond" pitchFamily="18" charset="0"/>
              </a:rPr>
            </a:br>
            <a:r>
              <a:rPr lang="hu-HU" sz="3000" dirty="0" smtClean="0">
                <a:latin typeface="Garamond" pitchFamily="18" charset="0"/>
              </a:rPr>
              <a:t>		   </a:t>
            </a:r>
            <a:r>
              <a:rPr lang="hu-HU" sz="3000" dirty="0" smtClean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i (2i&lt;O): i </a:t>
            </a:r>
            <a:r>
              <a:rPr lang="en-US" sz="30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30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3000" dirty="0" smtClean="0">
                <a:solidFill>
                  <a:srgbClr val="0000FF"/>
                </a:solidFill>
                <a:latin typeface="Garamond" pitchFamily="18" charset="0"/>
              </a:rPr>
              <a:t>N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2D3A601-FC27-48C1-8A32-AF3427F7F0F5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890B55B-B096-4EED-96C7-E478E6B82C07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6CDB89C-C51D-4683-8B3C-6E41197762E1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>
                <a:latin typeface="Garamond" pitchFamily="18" charset="0"/>
              </a:rPr>
              <a:t>Sorozatok </a:t>
            </a:r>
            <a:r>
              <a:rPr lang="hu-HU" dirty="0" smtClean="0">
                <a:latin typeface="Garamond" pitchFamily="18" charset="0"/>
                <a:sym typeface="Symbol"/>
              </a:rPr>
              <a:t></a:t>
            </a:r>
            <a:r>
              <a:rPr lang="hu-HU" dirty="0" smtClean="0">
                <a:latin typeface="Garamond" pitchFamily="18" charset="0"/>
              </a:rPr>
              <a:t> Tömbök</a:t>
            </a:r>
            <a:endParaRPr lang="hu-HU" sz="2800" dirty="0" smtClean="0">
              <a:latin typeface="Garamond" pitchFamily="18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7"/>
            <a:ext cx="6693346" cy="51768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Példa</a:t>
            </a:r>
            <a:r>
              <a:rPr lang="hu-HU" b="1" baseline="-25000" dirty="0" smtClean="0">
                <a:latin typeface="Garamond" pitchFamily="18" charset="0"/>
              </a:rPr>
              <a:t>3</a:t>
            </a:r>
            <a:r>
              <a:rPr lang="hu-HU" b="1" dirty="0" smtClean="0">
                <a:latin typeface="Garamond" pitchFamily="18" charset="0"/>
              </a:rPr>
              <a:t>:</a:t>
            </a:r>
          </a:p>
          <a:p>
            <a:pPr>
              <a:lnSpc>
                <a:spcPts val="2600"/>
              </a:lnSpc>
              <a:buNone/>
            </a:pPr>
            <a:r>
              <a:rPr lang="hu-HU" sz="2800" dirty="0" smtClean="0">
                <a:latin typeface="Garamond" pitchFamily="18" charset="0"/>
              </a:rPr>
              <a:t>	Az előbbi feladat-példa Szín halmaza a </a:t>
            </a:r>
            <a:r>
              <a:rPr lang="hu-H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spe-cifikációban</a:t>
            </a:r>
            <a:r>
              <a:rPr lang="hu-HU" sz="2800" dirty="0" smtClean="0">
                <a:latin typeface="Garamond" pitchFamily="18" charset="0"/>
              </a:rPr>
              <a:t> egy szöveg konstansokból álló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sorozat</a:t>
            </a:r>
            <a:r>
              <a:rPr lang="hu-HU" sz="2800" dirty="0" smtClean="0">
                <a:latin typeface="Garamond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hu-HU" sz="2800" dirty="0" smtClean="0">
                <a:latin typeface="Garamond" pitchFamily="18" charset="0"/>
              </a:rPr>
              <a:t>	Színek</a:t>
            </a:r>
            <a:r>
              <a:rPr lang="hu-HU" sz="2800" dirty="0" smtClean="0">
                <a:latin typeface="Garamond" pitchFamily="18" charset="0"/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</a:rPr>
              <a:t>S</a:t>
            </a:r>
            <a:r>
              <a:rPr lang="hu-HU" sz="2800" baseline="30000" dirty="0" smtClean="0">
                <a:solidFill>
                  <a:srgbClr val="FF0000"/>
                </a:solidFill>
                <a:latin typeface="Garamond" pitchFamily="18" charset="0"/>
              </a:rPr>
              <a:t>5</a:t>
            </a:r>
            <a:r>
              <a:rPr lang="hu-HU" sz="2800" dirty="0" smtClean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br>
              <a:rPr lang="hu-HU" sz="2800" dirty="0" smtClean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</a:br>
            <a:r>
              <a:rPr lang="hu-HU" sz="2800" dirty="0" smtClean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     ("zöld","piros","sárga","fehér","fekete")</a:t>
            </a:r>
          </a:p>
          <a:p>
            <a:pPr>
              <a:spcBef>
                <a:spcPts val="300"/>
              </a:spcBef>
              <a:buNone/>
            </a:pPr>
            <a:r>
              <a:rPr lang="hu-HU" sz="2800" dirty="0" smtClean="0">
                <a:latin typeface="Garamond" pitchFamily="18" charset="0"/>
              </a:rPr>
              <a:t>	Az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algoritmusban</a:t>
            </a:r>
            <a:r>
              <a:rPr lang="hu-HU" sz="2800" dirty="0" smtClean="0">
                <a:latin typeface="Garamond" pitchFamily="18" charset="0"/>
              </a:rPr>
              <a:t> reprezentálhatjuk így: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b="1" dirty="0" smtClean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Konstans</a:t>
            </a:r>
            <a:r>
              <a:rPr lang="hu-HU" sz="2800" dirty="0" smtClean="0">
                <a:latin typeface="Garamond" pitchFamily="18" charset="0"/>
              </a:rPr>
              <a:t> Színek</a:t>
            </a:r>
            <a:r>
              <a:rPr lang="hu-HU" sz="2800" dirty="0" smtClean="0">
                <a:latin typeface="Garamond" pitchFamily="18" charset="0"/>
                <a:sym typeface="Symbol"/>
              </a:rPr>
              <a:t>:</a:t>
            </a:r>
            <a:r>
              <a:rPr lang="hu-HU" sz="2800" b="1" dirty="0" smtClean="0">
                <a:latin typeface="Garamond" pitchFamily="18" charset="0"/>
                <a:sym typeface="Symbol"/>
              </a:rPr>
              <a:t>Tömb[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/>
              </a:rPr>
              <a:t>0..4</a:t>
            </a:r>
            <a:r>
              <a:rPr lang="hu-HU" sz="2800" b="1" dirty="0" smtClean="0">
                <a:latin typeface="Garamond" pitchFamily="18" charset="0"/>
                <a:sym typeface="Symbol"/>
              </a:rPr>
              <a:t>:</a:t>
            </a:r>
            <a:r>
              <a:rPr lang="hu-HU" sz="2800" dirty="0" smtClean="0">
                <a:latin typeface="Garamond" pitchFamily="18" charset="0"/>
                <a:sym typeface="Symbol"/>
              </a:rPr>
              <a:t>Szöveg</a:t>
            </a:r>
            <a:r>
              <a:rPr lang="hu-HU" sz="2800" b="1" dirty="0" smtClean="0">
                <a:latin typeface="Garamond" pitchFamily="18" charset="0"/>
                <a:sym typeface="Symbol"/>
              </a:rPr>
              <a:t>]</a:t>
            </a:r>
            <a:r>
              <a:rPr lang="hu-HU" sz="2800" dirty="0" smtClean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br>
              <a:rPr lang="hu-HU" sz="2800" dirty="0" smtClean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</a:br>
            <a:r>
              <a:rPr lang="hu-HU" sz="2800" dirty="0" smtClean="0">
                <a:solidFill>
                  <a:srgbClr val="17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     ("zöld","piros","sárga","fehér","fekete")</a:t>
            </a:r>
          </a:p>
          <a:p>
            <a:pPr>
              <a:spcBef>
                <a:spcPts val="300"/>
              </a:spcBef>
              <a:buNone/>
            </a:pPr>
            <a:r>
              <a:rPr lang="hu-HU" sz="2800" dirty="0">
                <a:latin typeface="Garamond" pitchFamily="18" charset="0"/>
              </a:rPr>
              <a:t>	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A lényeg az azonos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elemszám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!</a:t>
            </a:r>
            <a:b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Ügyelni kell az „indexek” konverziójára! </a:t>
            </a:r>
            <a:r>
              <a:rPr lang="hu-HU" sz="2800" dirty="0" smtClean="0">
                <a:latin typeface="Garamond" pitchFamily="18" charset="0"/>
              </a:rPr>
              <a:t>Itt: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Színek</a:t>
            </a:r>
            <a:r>
              <a:rPr lang="hu-HU" sz="2800" b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/>
              </a:rPr>
              <a:t>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/>
              </a:rPr>
              <a:t> Színek[</a:t>
            </a:r>
            <a:r>
              <a:rPr lang="hu-H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/>
              </a:rPr>
              <a:t>i–1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/>
              </a:rPr>
              <a:t>]</a:t>
            </a:r>
            <a:endParaRPr lang="hu-H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  <a:p>
            <a:pPr>
              <a:buNone/>
            </a:pPr>
            <a:endParaRPr lang="hu-HU" sz="2800" dirty="0" smtClean="0">
              <a:latin typeface="Garamond" pitchFamily="18" charset="0"/>
            </a:endParaRPr>
          </a:p>
          <a:p>
            <a:pPr>
              <a:buNone/>
            </a:pPr>
            <a:endParaRPr lang="hu-HU" sz="2800" dirty="0" smtClean="0">
              <a:latin typeface="Garamond" pitchFamily="18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11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F6023AE-3ECC-4FB8-AB6A-0D4CF106080D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B847457-2A42-404F-868D-8BE211830A17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237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hu-HU" sz="3200" dirty="0" smtClean="0">
                <a:solidFill>
                  <a:srgbClr val="FF0000"/>
                </a:solidFill>
              </a:rPr>
              <a:t>C++ </a:t>
            </a:r>
            <a:r>
              <a:rPr lang="hu-HU" sz="3200" b="1" dirty="0" smtClean="0">
                <a:solidFill>
                  <a:srgbClr val="FF0000"/>
                </a:solidFill>
              </a:rPr>
              <a:t>0</a:t>
            </a:r>
            <a:r>
              <a:rPr lang="hu-HU" sz="3200" dirty="0" smtClean="0">
                <a:solidFill>
                  <a:srgbClr val="FF0000"/>
                </a:solidFill>
              </a:rPr>
              <a:t>-val kezdi a tömbindexelést! </a:t>
            </a:r>
            <a:br>
              <a:rPr lang="hu-HU" sz="3200" dirty="0" smtClean="0">
                <a:solidFill>
                  <a:srgbClr val="FF0000"/>
                </a:solidFill>
              </a:rPr>
            </a:br>
            <a:r>
              <a:rPr lang="hu-HU" sz="2600" dirty="0" smtClean="0">
                <a:solidFill>
                  <a:srgbClr val="FF0000"/>
                </a:solidFill>
              </a:rPr>
              <a:t>De </a:t>
            </a:r>
            <a:r>
              <a:rPr lang="hu-HU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szabad</a:t>
            </a:r>
            <a:r>
              <a:rPr lang="hu-HU" sz="2600" dirty="0" smtClean="0">
                <a:solidFill>
                  <a:srgbClr val="FF0000"/>
                </a:solidFill>
              </a:rPr>
              <a:t> nem használni a 0-dikat. </a:t>
            </a:r>
            <a:r>
              <a:rPr lang="hu-HU" sz="2600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hu-HU" sz="2600" dirty="0" smtClean="0">
              <a:solidFill>
                <a:srgbClr val="FF0000"/>
              </a:solidFill>
            </a:endParaRPr>
          </a:p>
          <a:p>
            <a:pPr marL="254000" indent="-254000">
              <a:buFont typeface="Wingdings" pitchFamily="2" charset="2"/>
              <a:buNone/>
            </a:pPr>
            <a:r>
              <a:rPr lang="hu-HU" sz="3200" b="1" dirty="0" smtClean="0"/>
              <a:t>Deklarációs </a:t>
            </a:r>
            <a:r>
              <a:rPr lang="hu-HU" sz="3200" b="1" dirty="0"/>
              <a:t>példák</a:t>
            </a:r>
            <a:r>
              <a:rPr lang="hu-HU" sz="3200" dirty="0"/>
              <a:t> </a:t>
            </a:r>
            <a:r>
              <a:rPr lang="hu-HU" sz="3100" dirty="0"/>
              <a:t>–</a:t>
            </a:r>
            <a:endParaRPr lang="hu-HU" sz="3100" b="1" dirty="0"/>
          </a:p>
          <a:p>
            <a:pPr marL="254000" indent="-254000">
              <a:lnSpc>
                <a:spcPts val="2800"/>
              </a:lnSpc>
              <a:buFont typeface="Wingdings" pitchFamily="2" charset="2"/>
              <a:buNone/>
            </a:pPr>
            <a:r>
              <a:rPr lang="hu-HU" sz="2800" dirty="0"/>
              <a:t>	X:</a:t>
            </a:r>
            <a:r>
              <a:rPr lang="hu-HU" sz="2800" b="1" dirty="0"/>
              <a:t>Tömb[</a:t>
            </a:r>
            <a:r>
              <a:rPr lang="hu-HU" sz="2800" dirty="0">
                <a:solidFill>
                  <a:srgbClr val="FF0000"/>
                </a:solidFill>
              </a:rPr>
              <a:t>1</a:t>
            </a:r>
            <a:r>
              <a:rPr lang="hu-HU" sz="2800" dirty="0"/>
              <a:t>..</a:t>
            </a:r>
            <a:r>
              <a:rPr lang="hu-HU" sz="2800" dirty="0" smtClean="0"/>
              <a:t>N</a:t>
            </a:r>
            <a:r>
              <a:rPr lang="hu-HU" sz="2800" b="1" dirty="0" smtClean="0"/>
              <a:t>:</a:t>
            </a:r>
            <a:r>
              <a:rPr lang="hu-HU" sz="2800" dirty="0" smtClean="0"/>
              <a:t>Valós</a:t>
            </a:r>
            <a:r>
              <a:rPr lang="hu-HU" sz="2800" b="1" dirty="0" smtClean="0"/>
              <a:t>]</a:t>
            </a:r>
            <a:endParaRPr lang="hu-HU" sz="2800" b="1" dirty="0"/>
          </a:p>
          <a:p>
            <a:pPr marL="254000" indent="-254000">
              <a:lnSpc>
                <a:spcPts val="2800"/>
              </a:lnSpc>
              <a:buFont typeface="Wingdings" pitchFamily="2" charset="2"/>
              <a:buNone/>
            </a:pPr>
            <a:r>
              <a:rPr lang="hu-HU" sz="2800" dirty="0"/>
              <a:t>	Y:</a:t>
            </a:r>
            <a:r>
              <a:rPr lang="hu-HU" sz="2800" b="1" dirty="0"/>
              <a:t>Tömb[</a:t>
            </a:r>
            <a:r>
              <a:rPr lang="hu-HU" sz="2800" b="1" dirty="0">
                <a:solidFill>
                  <a:srgbClr val="0000FF"/>
                </a:solidFill>
              </a:rPr>
              <a:t>0</a:t>
            </a:r>
            <a:r>
              <a:rPr lang="hu-HU" sz="2800" dirty="0"/>
              <a:t>..4</a:t>
            </a:r>
            <a:r>
              <a:rPr lang="hu-HU" sz="2800" b="1" dirty="0"/>
              <a:t>:</a:t>
            </a:r>
            <a:r>
              <a:rPr lang="hu-HU" sz="2800" dirty="0"/>
              <a:t>Szöveg</a:t>
            </a:r>
            <a:r>
              <a:rPr lang="hu-HU" sz="2800" b="1" dirty="0" smtClean="0"/>
              <a:t>]</a:t>
            </a:r>
            <a:endParaRPr lang="hu-HU" sz="2800" b="1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>
                <a:latin typeface="Garamond" pitchFamily="18" charset="0"/>
              </a:rPr>
              <a:t>Tömbök</a:t>
            </a:r>
            <a:br>
              <a:rPr lang="hu-HU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(Algoritmus</a:t>
            </a:r>
            <a:r>
              <a:rPr lang="hu-HU" sz="2800" dirty="0" smtClean="0">
                <a:latin typeface="Garamond" pitchFamily="18" charset="0"/>
                <a:sym typeface="Symbol"/>
              </a:rPr>
              <a:t></a:t>
            </a:r>
            <a:r>
              <a:rPr lang="hu-HU" sz="2800" dirty="0" smtClean="0">
                <a:latin typeface="Garamond" pitchFamily="18" charset="0"/>
              </a:rPr>
              <a:t>kód)</a:t>
            </a:r>
          </a:p>
        </p:txBody>
      </p:sp>
      <p:sp>
        <p:nvSpPr>
          <p:cNvPr id="8" name="Téglalap 7"/>
          <p:cNvSpPr/>
          <p:nvPr/>
        </p:nvSpPr>
        <p:spPr>
          <a:xfrm>
            <a:off x="6171121" y="3244081"/>
            <a:ext cx="2035175" cy="396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2200">
                <a:latin typeface="Courier New" pitchFamily="49" charset="0"/>
              </a:rPr>
              <a:t>string Y</a:t>
            </a:r>
            <a:r>
              <a:rPr lang="hu-HU" sz="2200" b="1">
                <a:latin typeface="Courier New" pitchFamily="49" charset="0"/>
              </a:rPr>
              <a:t>[</a:t>
            </a:r>
            <a:r>
              <a:rPr lang="hu-HU" sz="2200" b="1">
                <a:solidFill>
                  <a:srgbClr val="0000FF"/>
                </a:solidFill>
                <a:latin typeface="Courier New" pitchFamily="49" charset="0"/>
              </a:rPr>
              <a:t>5</a:t>
            </a:r>
            <a:r>
              <a:rPr lang="hu-HU" sz="2200" b="1">
                <a:latin typeface="Courier New" pitchFamily="49" charset="0"/>
              </a:rPr>
              <a:t>]</a:t>
            </a:r>
          </a:p>
        </p:txBody>
      </p:sp>
      <p:sp>
        <p:nvSpPr>
          <p:cNvPr id="9" name="Téglalap 8"/>
          <p:cNvSpPr/>
          <p:nvPr/>
        </p:nvSpPr>
        <p:spPr>
          <a:xfrm>
            <a:off x="2505583" y="5589364"/>
            <a:ext cx="6626225" cy="810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2200" b="1" dirty="0" err="1">
                <a:latin typeface="Courier New" pitchFamily="49" charset="0"/>
              </a:rPr>
              <a:t>const</a:t>
            </a:r>
            <a:r>
              <a:rPr lang="hu-HU" sz="2200" dirty="0">
                <a:latin typeface="Courier New" pitchFamily="49" charset="0"/>
              </a:rPr>
              <a:t> </a:t>
            </a:r>
            <a:r>
              <a:rPr lang="hu-HU" sz="2200" dirty="0" err="1">
                <a:latin typeface="Courier New" pitchFamily="49" charset="0"/>
              </a:rPr>
              <a:t>string</a:t>
            </a:r>
            <a:r>
              <a:rPr lang="hu-HU" sz="2200" dirty="0">
                <a:latin typeface="Courier New" pitchFamily="49" charset="0"/>
              </a:rPr>
              <a:t> Szinek</a:t>
            </a:r>
            <a:r>
              <a:rPr lang="hu-HU" sz="2200" b="1" dirty="0">
                <a:latin typeface="Courier New" pitchFamily="49" charset="0"/>
              </a:rPr>
              <a:t>[</a:t>
            </a:r>
            <a:r>
              <a:rPr lang="hu-HU" sz="2200" dirty="0">
                <a:latin typeface="Courier New" pitchFamily="49" charset="0"/>
              </a:rPr>
              <a:t>5</a:t>
            </a:r>
            <a:r>
              <a:rPr lang="hu-HU" sz="2200" b="1" dirty="0">
                <a:latin typeface="Courier New" pitchFamily="49" charset="0"/>
              </a:rPr>
              <a:t>]</a:t>
            </a:r>
            <a:r>
              <a:rPr lang="hu-HU" sz="2200" dirty="0">
                <a:latin typeface="Courier New" pitchFamily="49" charset="0"/>
              </a:rPr>
              <a:t>=</a:t>
            </a:r>
            <a:r>
              <a:rPr lang="hu-HU" sz="2200" b="1" dirty="0">
                <a:latin typeface="Courier New" pitchFamily="49" charset="0"/>
              </a:rPr>
              <a:t>{</a:t>
            </a:r>
            <a:r>
              <a:rPr lang="hu-HU" sz="2200" dirty="0">
                <a:latin typeface="Courier New" pitchFamily="49" charset="0"/>
              </a:rPr>
              <a:t>"zöld","piros",</a:t>
            </a:r>
            <a:br>
              <a:rPr lang="hu-HU" sz="2200" dirty="0">
                <a:latin typeface="Courier New" pitchFamily="49" charset="0"/>
              </a:rPr>
            </a:br>
            <a:r>
              <a:rPr lang="hu-HU" sz="2200" dirty="0">
                <a:latin typeface="Courier New" pitchFamily="49" charset="0"/>
              </a:rPr>
              <a:t>            "sárga","fehér","fekete"</a:t>
            </a:r>
            <a:r>
              <a:rPr lang="hu-HU" sz="2200" b="1" dirty="0">
                <a:latin typeface="Courier New" pitchFamily="49" charset="0"/>
              </a:rPr>
              <a:t>}</a:t>
            </a:r>
            <a:r>
              <a:rPr lang="hu-HU" sz="2200" dirty="0">
                <a:latin typeface="Courier New" pitchFamily="49" charset="0"/>
              </a:rPr>
              <a:t>;</a:t>
            </a:r>
          </a:p>
        </p:txBody>
      </p:sp>
      <p:sp>
        <p:nvSpPr>
          <p:cNvPr id="7" name="Téglalap 6"/>
          <p:cNvSpPr/>
          <p:nvPr/>
        </p:nvSpPr>
        <p:spPr>
          <a:xfrm>
            <a:off x="6167946" y="2772593"/>
            <a:ext cx="222368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2200" dirty="0" err="1" smtClean="0">
                <a:latin typeface="Courier New" pitchFamily="49" charset="0"/>
              </a:rPr>
              <a:t>float</a:t>
            </a:r>
            <a:r>
              <a:rPr lang="hu-HU" sz="2200" dirty="0" smtClean="0">
                <a:latin typeface="Courier New" pitchFamily="49" charset="0"/>
              </a:rPr>
              <a:t> </a:t>
            </a:r>
            <a:r>
              <a:rPr lang="hu-HU" sz="2200" dirty="0">
                <a:latin typeface="Courier New" pitchFamily="49" charset="0"/>
              </a:rPr>
              <a:t>X</a:t>
            </a:r>
            <a:r>
              <a:rPr lang="hu-HU" sz="2200" b="1" dirty="0">
                <a:latin typeface="Courier New" pitchFamily="49" charset="0"/>
              </a:rPr>
              <a:t>[</a:t>
            </a:r>
            <a:r>
              <a:rPr lang="hu-HU" sz="2200" dirty="0">
                <a:latin typeface="Courier New" pitchFamily="49" charset="0"/>
              </a:rPr>
              <a:t>N</a:t>
            </a:r>
            <a:r>
              <a:rPr lang="hu-HU" sz="2200" dirty="0">
                <a:solidFill>
                  <a:srgbClr val="FF0000"/>
                </a:solidFill>
                <a:latin typeface="Courier New" pitchFamily="49" charset="0"/>
              </a:rPr>
              <a:t>+1</a:t>
            </a:r>
            <a:r>
              <a:rPr lang="hu-HU" sz="2200" b="1" dirty="0">
                <a:latin typeface="Courier New" pitchFamily="49" charset="0"/>
              </a:rPr>
              <a:t>]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517958" y="836712"/>
            <a:ext cx="2090737" cy="503237"/>
            <a:chOff x="4013" y="119"/>
            <a:chExt cx="1317" cy="317"/>
          </a:xfrm>
        </p:grpSpPr>
        <p:sp>
          <p:nvSpPr>
            <p:cNvPr id="80907" name="AutoShape 11"/>
            <p:cNvSpPr>
              <a:spLocks noChangeArrowheads="1"/>
            </p:cNvSpPr>
            <p:nvPr/>
          </p:nvSpPr>
          <p:spPr bwMode="auto">
            <a:xfrm>
              <a:off x="4013" y="119"/>
              <a:ext cx="1316" cy="317"/>
            </a:xfrm>
            <a:prstGeom prst="wedgeRectCallout">
              <a:avLst>
                <a:gd name="adj1" fmla="val 153"/>
                <a:gd name="adj2" fmla="val 3455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Tömb-</a:t>
              </a:r>
              <a:r>
                <a:rPr lang="hu-HU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elemszám</a:t>
              </a: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 </a:t>
              </a:r>
              <a:b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</a:b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indexelés</a:t>
              </a:r>
              <a:r>
                <a:rPr lang="hu-HU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 0</a:t>
              </a: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..N</a:t>
              </a:r>
              <a:endParaRPr lang="hu-HU" sz="1600" b="1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endParaRPr>
            </a:p>
          </p:txBody>
        </p:sp>
        <p:sp>
          <p:nvSpPr>
            <p:cNvPr id="80908" name="AutoShape 12"/>
            <p:cNvSpPr>
              <a:spLocks noChangeArrowheads="1"/>
            </p:cNvSpPr>
            <p:nvPr/>
          </p:nvSpPr>
          <p:spPr bwMode="auto">
            <a:xfrm>
              <a:off x="4014" y="119"/>
              <a:ext cx="1316" cy="317"/>
            </a:xfrm>
            <a:prstGeom prst="wedgeRectCallout">
              <a:avLst>
                <a:gd name="adj1" fmla="val 15436"/>
                <a:gd name="adj2" fmla="val 4542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indexelés</a:t>
              </a:r>
              <a:r>
                <a:rPr lang="hu-HU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 0</a:t>
              </a:r>
              <a:r>
                <a:rPr lang="hu-HU" sz="160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..??? </a:t>
              </a:r>
              <a:r>
                <a:rPr lang="hu-HU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</a:t>
              </a:r>
              <a:r>
                <a:rPr lang="hu-HU">
                  <a:sym typeface="Symbol" pitchFamily="18" charset="2"/>
                </a:rPr>
                <a:t>  </a:t>
              </a:r>
              <a:r>
                <a:rPr lang="hu-HU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Tömb-</a:t>
              </a:r>
              <a:r>
                <a:rPr lang="hu-HU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elemszám</a:t>
              </a:r>
            </a:p>
          </p:txBody>
        </p:sp>
      </p:grpSp>
      <p:sp>
        <p:nvSpPr>
          <p:cNvPr id="31754" name="Téglalap 6"/>
          <p:cNvSpPr>
            <a:spLocks noChangeArrowheads="1"/>
          </p:cNvSpPr>
          <p:nvPr/>
        </p:nvSpPr>
        <p:spPr bwMode="auto">
          <a:xfrm>
            <a:off x="6177892" y="2240731"/>
            <a:ext cx="2953916" cy="4683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400" dirty="0">
                <a:latin typeface="Courier New" pitchFamily="49" charset="0"/>
              </a:rPr>
              <a:t>a C++ kódjukkal</a:t>
            </a:r>
            <a:r>
              <a:rPr lang="hu-HU" sz="3200" b="1" dirty="0"/>
              <a:t>:</a:t>
            </a:r>
          </a:p>
        </p:txBody>
      </p:sp>
      <p:pic>
        <p:nvPicPr>
          <p:cNvPr id="317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15900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343025" y="4103390"/>
            <a:ext cx="6621463" cy="234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54000">
              <a:lnSpc>
                <a:spcPts val="2800"/>
              </a:lnSpc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dirty="0" smtClean="0"/>
              <a:t>Az </a:t>
            </a:r>
            <a:r>
              <a:rPr lang="hu-HU" sz="2800" dirty="0"/>
              <a:t>előbbi </a:t>
            </a:r>
            <a:r>
              <a:rPr lang="hu-HU" sz="2800" dirty="0" smtClean="0"/>
              <a:t>Szín halmazos példa:</a:t>
            </a:r>
            <a:endParaRPr lang="hu-HU" sz="2800" dirty="0"/>
          </a:p>
          <a:p>
            <a:pPr marL="254000" indent="-254000">
              <a:buNone/>
            </a:pPr>
            <a:r>
              <a:rPr lang="hu-HU" sz="2800" dirty="0"/>
              <a:t>	</a:t>
            </a:r>
            <a:r>
              <a:rPr lang="hu-HU" sz="2800" b="1" dirty="0"/>
              <a:t>Konstans</a:t>
            </a:r>
            <a:r>
              <a:rPr lang="hu-HU" sz="2800" dirty="0"/>
              <a:t> Színek:</a:t>
            </a:r>
            <a:r>
              <a:rPr lang="hu-HU" sz="2800" b="1" dirty="0"/>
              <a:t>Tömb[</a:t>
            </a:r>
            <a:r>
              <a:rPr lang="hu-HU" sz="2800" dirty="0"/>
              <a:t>0..4</a:t>
            </a:r>
            <a:r>
              <a:rPr lang="hu-HU" sz="2800" b="1" dirty="0"/>
              <a:t>:</a:t>
            </a:r>
            <a:r>
              <a:rPr lang="hu-HU" sz="2800" dirty="0"/>
              <a:t>Szöveg</a:t>
            </a:r>
            <a:r>
              <a:rPr lang="hu-HU" sz="2800" b="1" dirty="0"/>
              <a:t>]</a:t>
            </a:r>
            <a:r>
              <a:rPr lang="hu-HU" sz="2800" dirty="0"/>
              <a:t>=</a:t>
            </a:r>
            <a:br>
              <a:rPr lang="hu-HU" sz="2800" dirty="0"/>
            </a:br>
            <a:r>
              <a:rPr lang="hu-HU" sz="2800" dirty="0"/>
              <a:t>      </a:t>
            </a:r>
            <a:r>
              <a:rPr lang="hu-HU" sz="2800" dirty="0" smtClean="0"/>
              <a:t>("zöld","piros","sárga","fehér","fekete")</a:t>
            </a:r>
            <a:endParaRPr lang="hu-HU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9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D30F8C65-E960-4387-BA78-3E21757EFF67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8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BADBE5C-1231-4D4F-A5CB-A6DE4646D826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32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55B3A5D-6F69-42B8-848D-E35CE2667B50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>
                <a:latin typeface="Garamond" pitchFamily="18" charset="0"/>
              </a:rPr>
              <a:t>Tömbök</a:t>
            </a:r>
            <a:br>
              <a:rPr lang="hu-HU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(C++ kódban – áttekintés)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smtClean="0">
                <a:latin typeface="Garamond" pitchFamily="18" charset="0"/>
              </a:rPr>
              <a:t>Statikus tömbök: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smtClean="0">
                <a:latin typeface="Garamond" pitchFamily="18" charset="0"/>
              </a:rPr>
              <a:t>Deklaráció:</a:t>
            </a:r>
          </a:p>
          <a:p>
            <a:pPr marL="742950" lvl="1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smtClean="0">
              <a:latin typeface="Garamond" pitchFamily="18" charset="0"/>
            </a:endParaRPr>
          </a:p>
          <a:p>
            <a:pPr marL="742950" lvl="1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smtClean="0">
              <a:latin typeface="Garamond" pitchFamily="18" charset="0"/>
            </a:endParaRPr>
          </a:p>
          <a:p>
            <a:pPr marL="742950" lvl="1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smtClean="0">
                <a:latin typeface="Garamond" pitchFamily="18" charset="0"/>
              </a:rPr>
              <a:t>Hivatkozások</a:t>
            </a:r>
            <a:r>
              <a:rPr lang="hu-HU" smtClean="0">
                <a:latin typeface="Garamond" pitchFamily="18" charset="0"/>
              </a:rPr>
              <a:t>:</a:t>
            </a:r>
            <a:br>
              <a:rPr lang="hu-HU" smtClean="0">
                <a:latin typeface="Garamond" pitchFamily="18" charset="0"/>
              </a:rPr>
            </a:br>
            <a:endParaRPr lang="hu-HU" sz="2400" smtClean="0">
              <a:latin typeface="Courier New" pitchFamily="49" charset="0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276600" y="2420938"/>
            <a:ext cx="5688013" cy="1223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const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MaxN</a:t>
            </a:r>
            <a:r>
              <a:rPr lang="hu-HU" dirty="0">
                <a:latin typeface="Courier New" pitchFamily="49" charset="0"/>
              </a:rPr>
              <a:t>=???</a:t>
            </a:r>
            <a:r>
              <a:rPr lang="hu-HU" b="1" dirty="0">
                <a:latin typeface="Courier New" pitchFamily="49" charset="0"/>
              </a:rPr>
              <a:t>;//</a:t>
            </a:r>
            <a:r>
              <a:rPr lang="hu-HU" dirty="0">
                <a:latin typeface="Courier New" pitchFamily="49" charset="0"/>
              </a:rPr>
              <a:t>tömb </a:t>
            </a:r>
            <a:r>
              <a:rPr lang="hu-HU" dirty="0" err="1">
                <a:solidFill>
                  <a:srgbClr val="FF0000"/>
                </a:solidFill>
                <a:latin typeface="Courier New" pitchFamily="49" charset="0"/>
              </a:rPr>
              <a:t>max.</a:t>
            </a:r>
            <a:r>
              <a:rPr lang="hu-HU" dirty="0" err="1">
                <a:latin typeface="Courier New" pitchFamily="49" charset="0"/>
              </a:rPr>
              <a:t>elemszáma</a:t>
            </a:r>
            <a:endParaRPr lang="hu-HU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 err="1" smtClean="0">
                <a:latin typeface="Courier New" pitchFamily="49" charset="0"/>
              </a:rPr>
              <a:t>típ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i="1" dirty="0">
                <a:latin typeface="Courier New" pitchFamily="49" charset="0"/>
              </a:rPr>
              <a:t>tömb</a:t>
            </a:r>
            <a:r>
              <a:rPr lang="hu-HU" b="1" dirty="0">
                <a:latin typeface="Courier New" pitchFamily="49" charset="0"/>
              </a:rPr>
              <a:t>[</a:t>
            </a:r>
            <a:r>
              <a:rPr lang="hu-HU" dirty="0" err="1">
                <a:latin typeface="Courier New" pitchFamily="49" charset="0"/>
              </a:rPr>
              <a:t>MaxN</a:t>
            </a:r>
            <a:r>
              <a:rPr lang="hu-HU" b="1" dirty="0">
                <a:latin typeface="Courier New" pitchFamily="49" charset="0"/>
              </a:rPr>
              <a:t>]; </a:t>
            </a:r>
            <a:r>
              <a:rPr lang="hu-HU" b="1" dirty="0" smtClean="0">
                <a:latin typeface="Courier New" pitchFamily="49" charset="0"/>
              </a:rPr>
              <a:t>   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dirty="0" smtClean="0">
                <a:latin typeface="Courier New" pitchFamily="49" charset="0"/>
              </a:rPr>
              <a:t>tömbdeklaráció,</a:t>
            </a:r>
            <a:r>
              <a:rPr lang="hu-HU" dirty="0">
                <a:latin typeface="Courier New" pitchFamily="49" charset="0"/>
              </a:rPr>
              <a:t/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       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0..MaxN-1</a:t>
            </a:r>
            <a:r>
              <a:rPr lang="hu-HU" dirty="0">
                <a:latin typeface="Courier New" pitchFamily="49" charset="0"/>
              </a:rPr>
              <a:t> közötti indexekkel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…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3276600" y="4365625"/>
            <a:ext cx="5688013" cy="122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i="1">
                <a:latin typeface="Courier New" pitchFamily="49" charset="0"/>
              </a:rPr>
              <a:t> </a:t>
            </a:r>
            <a:r>
              <a:rPr lang="hu-HU">
                <a:latin typeface="Courier New" pitchFamily="49" charset="0"/>
              </a:rPr>
              <a:t>… </a:t>
            </a:r>
            <a:r>
              <a:rPr lang="hu-HU" i="1">
                <a:latin typeface="Courier New" pitchFamily="49" charset="0"/>
              </a:rPr>
              <a:t>tömb</a:t>
            </a:r>
            <a:r>
              <a:rPr lang="hu-HU" b="1">
                <a:latin typeface="Courier New" pitchFamily="49" charset="0"/>
              </a:rPr>
              <a:t>[</a:t>
            </a:r>
            <a:r>
              <a:rPr lang="hu-HU" i="1">
                <a:latin typeface="Courier New" pitchFamily="49" charset="0"/>
              </a:rPr>
              <a:t>ind</a:t>
            </a:r>
            <a:r>
              <a:rPr lang="hu-HU" b="1">
                <a:latin typeface="Courier New" pitchFamily="49" charset="0"/>
              </a:rPr>
              <a:t>] </a:t>
            </a:r>
            <a:r>
              <a:rPr lang="hu-HU">
                <a:latin typeface="Courier New" pitchFamily="49" charset="0"/>
              </a:rPr>
              <a:t>… </a:t>
            </a:r>
            <a:r>
              <a:rPr lang="hu-HU" b="1">
                <a:latin typeface="Courier New" pitchFamily="49" charset="0"/>
              </a:rPr>
              <a:t>//</a:t>
            </a:r>
            <a:r>
              <a:rPr lang="hu-HU">
                <a:latin typeface="Courier New" pitchFamily="49" charset="0"/>
              </a:rPr>
              <a:t>tömbérték-hivatkozás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</a:t>
            </a:r>
            <a:r>
              <a:rPr lang="hu-HU" i="1">
                <a:latin typeface="Courier New" pitchFamily="49" charset="0"/>
              </a:rPr>
              <a:t>tömb</a:t>
            </a:r>
            <a:r>
              <a:rPr lang="hu-HU" b="1">
                <a:latin typeface="Courier New" pitchFamily="49" charset="0"/>
              </a:rPr>
              <a:t>[</a:t>
            </a:r>
            <a:r>
              <a:rPr lang="hu-HU" i="1">
                <a:latin typeface="Courier New" pitchFamily="49" charset="0"/>
              </a:rPr>
              <a:t>ind</a:t>
            </a:r>
            <a:r>
              <a:rPr lang="hu-HU" b="1">
                <a:latin typeface="Courier New" pitchFamily="49" charset="0"/>
              </a:rPr>
              <a:t>]=</a:t>
            </a:r>
            <a:r>
              <a:rPr lang="hu-HU" i="1">
                <a:latin typeface="Courier New" pitchFamily="49" charset="0"/>
              </a:rPr>
              <a:t>kif</a:t>
            </a:r>
            <a:r>
              <a:rPr lang="hu-HU" b="1">
                <a:latin typeface="Courier New" pitchFamily="49" charset="0"/>
              </a:rPr>
              <a:t>;//</a:t>
            </a:r>
            <a:r>
              <a:rPr lang="hu-HU">
                <a:latin typeface="Courier New" pitchFamily="49" charset="0"/>
              </a:rPr>
              <a:t>tömbérték-módosítás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auto">
          <a:xfrm>
            <a:off x="6504496" y="3502025"/>
            <a:ext cx="2627312" cy="503238"/>
          </a:xfrm>
          <a:prstGeom prst="wedgeRectCallout">
            <a:avLst>
              <a:gd name="adj1" fmla="val -104380"/>
              <a:gd name="adj2" fmla="val -118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Eltérés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 specifikációban </a:t>
            </a:r>
            <a:r>
              <a:rPr lang="hu-HU" sz="1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szokásostól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!</a:t>
            </a:r>
            <a:endParaRPr lang="hu-HU" sz="1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277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143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108414" y="1196752"/>
            <a:ext cx="3022922" cy="251619"/>
          </a:xfrm>
          <a:prstGeom prst="wedgeRectCallout">
            <a:avLst>
              <a:gd name="adj1" fmla="val -148899"/>
              <a:gd name="adj2" fmla="val 1068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Fordításkor </a:t>
            </a:r>
            <a:r>
              <a:rPr lang="hu-HU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kiderülő méret esete.</a:t>
            </a:r>
            <a:endParaRPr lang="hu-HU" sz="1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/>
      <p:bldP spid="87045" grpId="0" animBg="1"/>
      <p:bldP spid="87046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1E5C7FE3-BA50-4ECC-B33A-C66F0BB8A27E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11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30E0556-0681-4C88-A274-B776796B1BC6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33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762B93B-3A96-4DA3-8683-1B8870E4608A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smtClean="0">
                <a:latin typeface="Garamond" pitchFamily="18" charset="0"/>
              </a:rPr>
              <a:t>Statikus tömb konstansok: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smtClean="0">
                <a:latin typeface="Garamond" pitchFamily="18" charset="0"/>
              </a:rPr>
              <a:t>Deklaráció:</a:t>
            </a:r>
          </a:p>
          <a:p>
            <a:pPr marL="742950" lvl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mtClean="0">
                <a:latin typeface="Garamond" pitchFamily="18" charset="0"/>
              </a:rPr>
              <a:t/>
            </a:r>
            <a:br>
              <a:rPr lang="hu-HU" smtClean="0">
                <a:latin typeface="Garamond" pitchFamily="18" charset="0"/>
              </a:rPr>
            </a:br>
            <a:r>
              <a:rPr lang="hu-HU" smtClean="0">
                <a:latin typeface="Garamond" pitchFamily="18" charset="0"/>
              </a:rPr>
              <a:t/>
            </a:r>
            <a:br>
              <a:rPr lang="hu-HU" smtClean="0">
                <a:latin typeface="Garamond" pitchFamily="18" charset="0"/>
              </a:rPr>
            </a:br>
            <a:r>
              <a:rPr lang="hu-HU" smtClean="0">
                <a:latin typeface="Garamond" pitchFamily="18" charset="0"/>
              </a:rPr>
              <a:t/>
            </a:r>
            <a:br>
              <a:rPr lang="hu-HU" smtClean="0">
                <a:latin typeface="Garamond" pitchFamily="18" charset="0"/>
              </a:rPr>
            </a:br>
            <a:r>
              <a:rPr lang="hu-HU" smtClean="0">
                <a:latin typeface="Garamond" pitchFamily="18" charset="0"/>
              </a:rPr>
              <a:t>vagy</a:t>
            </a:r>
            <a:br>
              <a:rPr lang="hu-HU" smtClean="0">
                <a:latin typeface="Garamond" pitchFamily="18" charset="0"/>
              </a:rPr>
            </a:br>
            <a:endParaRPr lang="hu-HU" sz="2000" smtClean="0">
              <a:latin typeface="Courier New" pitchFamily="49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276600" y="2435225"/>
            <a:ext cx="5688013" cy="122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const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>
                <a:latin typeface="Courier New" pitchFamily="49" charset="0"/>
              </a:rPr>
              <a:t>int</a:t>
            </a:r>
            <a:r>
              <a:rPr lang="hu-HU" dirty="0">
                <a:latin typeface="Courier New" pitchFamily="49" charset="0"/>
              </a:rPr>
              <a:t> N</a:t>
            </a:r>
            <a:r>
              <a:rPr lang="hu-HU" b="1" dirty="0">
                <a:latin typeface="Courier New" pitchFamily="49" charset="0"/>
              </a:rPr>
              <a:t>=</a:t>
            </a:r>
            <a:r>
              <a:rPr lang="hu-HU" dirty="0">
                <a:latin typeface="Courier New" pitchFamily="49" charset="0"/>
              </a:rPr>
              <a:t>???</a:t>
            </a:r>
            <a:r>
              <a:rPr lang="hu-HU" b="1" dirty="0">
                <a:latin typeface="Courier New" pitchFamily="49" charset="0"/>
              </a:rPr>
              <a:t>;//</a:t>
            </a:r>
            <a:r>
              <a:rPr lang="hu-HU" dirty="0">
                <a:latin typeface="Courier New" pitchFamily="49" charset="0"/>
              </a:rPr>
              <a:t>tömb elemszáma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 err="1" smtClean="0">
                <a:latin typeface="Courier New" pitchFamily="49" charset="0"/>
              </a:rPr>
              <a:t>típ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i="1" dirty="0">
                <a:latin typeface="Courier New" pitchFamily="49" charset="0"/>
              </a:rPr>
              <a:t>tömb</a:t>
            </a:r>
            <a:r>
              <a:rPr lang="hu-HU" b="1" dirty="0">
                <a:latin typeface="Courier New" pitchFamily="49" charset="0"/>
              </a:rPr>
              <a:t>[</a:t>
            </a:r>
            <a:r>
              <a:rPr lang="hu-HU" b="1" dirty="0">
                <a:solidFill>
                  <a:srgbClr val="1700C0"/>
                </a:solidFill>
                <a:latin typeface="Courier New" pitchFamily="49" charset="0"/>
              </a:rPr>
              <a:t>N</a:t>
            </a:r>
            <a:r>
              <a:rPr lang="hu-HU" b="1" dirty="0">
                <a:latin typeface="Courier New" pitchFamily="49" charset="0"/>
              </a:rPr>
              <a:t>]=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hu-HU" dirty="0">
                <a:latin typeface="Courier New" pitchFamily="49" charset="0"/>
              </a:rPr>
              <a:t>t1</a:t>
            </a:r>
            <a:r>
              <a:rPr lang="hu-HU" b="1" dirty="0">
                <a:latin typeface="Courier New" pitchFamily="49" charset="0"/>
              </a:rPr>
              <a:t>,</a:t>
            </a:r>
            <a:r>
              <a:rPr lang="hu-HU" dirty="0">
                <a:latin typeface="Courier New" pitchFamily="49" charset="0"/>
              </a:rPr>
              <a:t>t2</a:t>
            </a:r>
            <a:r>
              <a:rPr lang="hu-HU" b="1" dirty="0">
                <a:latin typeface="Courier New" pitchFamily="49" charset="0"/>
              </a:rPr>
              <a:t>,</a:t>
            </a:r>
            <a:r>
              <a:rPr lang="hu-HU" dirty="0">
                <a:latin typeface="Courier New" pitchFamily="49" charset="0"/>
              </a:rPr>
              <a:t>…</a:t>
            </a:r>
            <a:r>
              <a:rPr lang="hu-HU" b="1" dirty="0">
                <a:latin typeface="Courier New" pitchFamily="49" charset="0"/>
              </a:rPr>
              <a:t>,</a:t>
            </a:r>
            <a:r>
              <a:rPr lang="hu-HU" dirty="0" err="1">
                <a:latin typeface="Courier New" pitchFamily="49" charset="0"/>
              </a:rPr>
              <a:t>t</a:t>
            </a:r>
            <a:r>
              <a:rPr lang="hu-HU" b="1" dirty="0" err="1">
                <a:solidFill>
                  <a:srgbClr val="1700C0"/>
                </a:solidFill>
                <a:latin typeface="Courier New" pitchFamily="49" charset="0"/>
              </a:rPr>
              <a:t>N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r>
              <a:rPr lang="hu-HU" b="1" dirty="0">
                <a:latin typeface="Courier New" pitchFamily="49" charset="0"/>
              </a:rPr>
              <a:t>;</a:t>
            </a:r>
            <a:br>
              <a:rPr lang="hu-HU" b="1" dirty="0">
                <a:latin typeface="Courier New" pitchFamily="49" charset="0"/>
              </a:rPr>
            </a:br>
            <a:r>
              <a:rPr lang="hu-HU" b="1" dirty="0">
                <a:latin typeface="Courier New" pitchFamily="49" charset="0"/>
              </a:rPr>
              <a:t>          //</a:t>
            </a:r>
            <a:r>
              <a:rPr lang="hu-HU" dirty="0">
                <a:latin typeface="Courier New" pitchFamily="49" charset="0"/>
              </a:rPr>
              <a:t>konstans tömb deklarációja,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         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0..N-1</a:t>
            </a:r>
            <a:r>
              <a:rPr lang="hu-HU" dirty="0">
                <a:latin typeface="Courier New" pitchFamily="49" charset="0"/>
              </a:rPr>
              <a:t> közötti indexekkel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276600" y="4090988"/>
            <a:ext cx="5688013" cy="144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 err="1" smtClean="0">
                <a:latin typeface="Courier New" pitchFamily="49" charset="0"/>
              </a:rPr>
              <a:t>típ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i="1" dirty="0" smtClean="0">
                <a:latin typeface="Courier New" pitchFamily="49" charset="0"/>
              </a:rPr>
              <a:t>tömb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hu-HU" b="1" dirty="0">
                <a:latin typeface="Courier New" pitchFamily="49" charset="0"/>
              </a:rPr>
              <a:t>={</a:t>
            </a:r>
            <a:r>
              <a:rPr lang="hu-HU" dirty="0">
                <a:latin typeface="Courier New" pitchFamily="49" charset="0"/>
              </a:rPr>
              <a:t>t1</a:t>
            </a:r>
            <a:r>
              <a:rPr lang="hu-HU" b="1" dirty="0">
                <a:latin typeface="Courier New" pitchFamily="49" charset="0"/>
              </a:rPr>
              <a:t>,</a:t>
            </a:r>
            <a:r>
              <a:rPr lang="hu-HU" dirty="0">
                <a:latin typeface="Courier New" pitchFamily="49" charset="0"/>
              </a:rPr>
              <a:t>t2</a:t>
            </a:r>
            <a:r>
              <a:rPr lang="hu-HU" b="1" dirty="0">
                <a:latin typeface="Courier New" pitchFamily="49" charset="0"/>
              </a:rPr>
              <a:t>,</a:t>
            </a:r>
            <a:r>
              <a:rPr lang="hu-HU" dirty="0">
                <a:latin typeface="Courier New" pitchFamily="49" charset="0"/>
              </a:rPr>
              <a:t>…</a:t>
            </a:r>
            <a:r>
              <a:rPr lang="hu-HU" b="1" dirty="0">
                <a:latin typeface="Courier New" pitchFamily="49" charset="0"/>
              </a:rPr>
              <a:t>,</a:t>
            </a:r>
            <a:r>
              <a:rPr lang="hu-HU" dirty="0" err="1">
                <a:latin typeface="Courier New" pitchFamily="49" charset="0"/>
              </a:rPr>
              <a:t>tN</a:t>
            </a:r>
            <a:r>
              <a:rPr lang="hu-HU" b="1" dirty="0">
                <a:latin typeface="Courier New" pitchFamily="49" charset="0"/>
              </a:rPr>
              <a:t>};</a:t>
            </a:r>
            <a:br>
              <a:rPr lang="hu-HU" b="1" dirty="0">
                <a:latin typeface="Courier New" pitchFamily="49" charset="0"/>
              </a:rPr>
            </a:br>
            <a:r>
              <a:rPr lang="hu-HU" b="1" dirty="0">
                <a:latin typeface="Courier New" pitchFamily="49" charset="0"/>
              </a:rPr>
              <a:t>          //</a:t>
            </a:r>
            <a:r>
              <a:rPr lang="hu-HU" dirty="0">
                <a:latin typeface="Courier New" pitchFamily="49" charset="0"/>
              </a:rPr>
              <a:t>konstans tömb deklarációja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sizeof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i="1" dirty="0" smtClean="0">
                <a:solidFill>
                  <a:srgbClr val="FF0000"/>
                </a:solidFill>
                <a:latin typeface="Courier New" pitchFamily="49" charset="0"/>
              </a:rPr>
              <a:t>tömb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)/</a:t>
            </a:r>
            <a:r>
              <a:rPr lang="hu-HU" b="1" dirty="0" err="1" smtClean="0">
                <a:solidFill>
                  <a:srgbClr val="FF0000"/>
                </a:solidFill>
                <a:latin typeface="Courier New" pitchFamily="49" charset="0"/>
              </a:rPr>
              <a:t>sizeof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i="1" dirty="0" err="1" smtClean="0">
                <a:solidFill>
                  <a:srgbClr val="FF0000"/>
                </a:solidFill>
                <a:latin typeface="Courier New" pitchFamily="49" charset="0"/>
              </a:rPr>
              <a:t>típ</a:t>
            </a:r>
            <a:r>
              <a:rPr lang="hu-HU" b="1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r>
              <a:rPr lang="hu-HU" b="1" dirty="0">
                <a:latin typeface="Courier New" pitchFamily="49" charset="0"/>
              </a:rPr>
              <a:t/>
            </a:r>
            <a:br>
              <a:rPr lang="hu-HU" b="1" dirty="0">
                <a:latin typeface="Courier New" pitchFamily="49" charset="0"/>
              </a:rPr>
            </a:br>
            <a:r>
              <a:rPr lang="hu-HU" b="1" dirty="0">
                <a:latin typeface="Courier New" pitchFamily="49" charset="0"/>
              </a:rPr>
              <a:t>          //</a:t>
            </a:r>
            <a:r>
              <a:rPr lang="hu-HU" dirty="0">
                <a:latin typeface="Courier New" pitchFamily="49" charset="0"/>
              </a:rPr>
              <a:t>tömb </a:t>
            </a:r>
            <a:r>
              <a:rPr lang="hu-HU" dirty="0" smtClean="0">
                <a:latin typeface="Courier New" pitchFamily="49" charset="0"/>
              </a:rPr>
              <a:t>elemszáma,</a:t>
            </a:r>
            <a:r>
              <a:rPr lang="hu-HU" dirty="0">
                <a:latin typeface="Courier New" pitchFamily="49" charset="0"/>
              </a:rPr>
              <a:t/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         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dirty="0">
                <a:latin typeface="Courier New" pitchFamily="49" charset="0"/>
              </a:rPr>
              <a:t>indexek: </a:t>
            </a:r>
            <a:r>
              <a:rPr lang="hu-HU" dirty="0">
                <a:solidFill>
                  <a:srgbClr val="FF0000"/>
                </a:solidFill>
                <a:latin typeface="Courier New" pitchFamily="49" charset="0"/>
              </a:rPr>
              <a:t>0..N-1</a:t>
            </a:r>
            <a:r>
              <a:rPr lang="hu-HU" dirty="0">
                <a:latin typeface="Courier New" pitchFamily="49" charset="0"/>
              </a:rPr>
              <a:t> közötti</a:t>
            </a:r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 flipH="1">
            <a:off x="5003800" y="4379913"/>
            <a:ext cx="2232496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5364088" y="4365625"/>
            <a:ext cx="1079575" cy="395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4644008" y="4365625"/>
            <a:ext cx="3383980" cy="395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 smtClean="0">
                <a:latin typeface="Garamond" pitchFamily="18" charset="0"/>
              </a:rPr>
              <a:t>Tömbök</a:t>
            </a:r>
            <a:br>
              <a:rPr lang="hu-HU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(C++ kódban – áttekintés)</a:t>
            </a:r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143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108414" y="1196752"/>
            <a:ext cx="3022922" cy="251619"/>
          </a:xfrm>
          <a:prstGeom prst="wedgeRectCallout">
            <a:avLst>
              <a:gd name="adj1" fmla="val -148899"/>
              <a:gd name="adj2" fmla="val 1068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Fordításkor </a:t>
            </a:r>
            <a:r>
              <a:rPr lang="hu-HU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kiderülő méret esete.</a:t>
            </a:r>
            <a:endParaRPr lang="hu-HU" sz="1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3" grpId="0" animBg="1"/>
      <p:bldP spid="89094" grpId="0" animBg="1"/>
      <p:bldP spid="89094" grpId="1" animBg="1"/>
      <p:bldP spid="89096" grpId="0" animBg="1"/>
      <p:bldP spid="89096" grpId="1" animBg="1"/>
      <p:bldP spid="89097" grpId="0" animBg="1"/>
      <p:bldP spid="89097" grpId="1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B4E0EF5-D437-42E4-9FFD-E16D07ECFEF0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8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7D6B7CC-F57F-4CAD-8EC8-6929848AA1C9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34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4E7E702-554C-4AFA-8BEC-BE539F58B080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12875"/>
            <a:ext cx="6400800" cy="4032250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>
                <a:latin typeface="Garamond" pitchFamily="18" charset="0"/>
              </a:rPr>
              <a:t>Dinamikus tömbök</a:t>
            </a:r>
            <a:r>
              <a:rPr lang="hu-HU" b="1" baseline="-25000" dirty="0" smtClean="0">
                <a:latin typeface="Garamond" pitchFamily="18" charset="0"/>
              </a:rPr>
              <a:t>1</a:t>
            </a:r>
            <a:r>
              <a:rPr lang="hu-HU" b="1" dirty="0" smtClean="0">
                <a:latin typeface="Garamond" pitchFamily="18" charset="0"/>
              </a:rPr>
              <a:t>:</a:t>
            </a:r>
          </a:p>
          <a:p>
            <a:pPr marL="342900" indent="-342900">
              <a:lnSpc>
                <a:spcPct val="95000"/>
              </a:lnSpc>
              <a:spcBef>
                <a:spcPct val="10000"/>
              </a:spcBef>
              <a:tabLst>
                <a:tab pos="3406775" algn="l"/>
              </a:tabLst>
            </a:pPr>
            <a:r>
              <a:rPr lang="hu-HU" sz="2800" dirty="0" smtClean="0">
                <a:latin typeface="Garamond" pitchFamily="18" charset="0"/>
              </a:rPr>
              <a:t>Deklaráció: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tabLst>
                <a:tab pos="3406775" algn="l"/>
              </a:tabLst>
            </a:pPr>
            <a:endParaRPr lang="hu-HU" sz="2800" dirty="0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tabLst>
                <a:tab pos="3406775" algn="l"/>
              </a:tabLst>
            </a:pPr>
            <a:endParaRPr lang="hu-HU" sz="2800" dirty="0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tabLst>
                <a:tab pos="3406775" algn="l"/>
              </a:tabLst>
            </a:pPr>
            <a:r>
              <a:rPr lang="hu-HU" sz="2800" dirty="0" smtClean="0">
                <a:latin typeface="Garamond" pitchFamily="18" charset="0"/>
              </a:rPr>
              <a:t>Létrehozás: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sz="2800" dirty="0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sz="2800" dirty="0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dirty="0" smtClean="0">
                <a:latin typeface="Garamond" pitchFamily="18" charset="0"/>
              </a:rPr>
              <a:t>Hivatkozások </a:t>
            </a:r>
            <a:r>
              <a:rPr lang="hu-HU" sz="2000" dirty="0" smtClean="0">
                <a:latin typeface="Garamond" pitchFamily="18" charset="0"/>
              </a:rPr>
              <a:t>(nincs változás)</a:t>
            </a:r>
            <a:r>
              <a:rPr lang="hu-HU" sz="2800" dirty="0" smtClean="0">
                <a:latin typeface="Garamond" pitchFamily="18" charset="0"/>
              </a:rPr>
              <a:t>:</a:t>
            </a:r>
            <a:endParaRPr lang="hu-HU" sz="2800" dirty="0" smtClean="0">
              <a:latin typeface="Courier New" pitchFamily="49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305175" y="2392363"/>
            <a:ext cx="5688013" cy="6762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b="1">
                <a:latin typeface="Courier New" pitchFamily="49" charset="0"/>
              </a:rPr>
              <a:t> int</a:t>
            </a:r>
            <a:r>
              <a:rPr lang="hu-HU">
                <a:latin typeface="Courier New" pitchFamily="49" charset="0"/>
              </a:rPr>
              <a:t> N</a:t>
            </a:r>
            <a:r>
              <a:rPr lang="hu-HU" b="1">
                <a:latin typeface="Courier New" pitchFamily="49" charset="0"/>
              </a:rPr>
              <a:t>;         //</a:t>
            </a:r>
            <a:r>
              <a:rPr lang="hu-HU">
                <a:latin typeface="Courier New" pitchFamily="49" charset="0"/>
              </a:rPr>
              <a:t>tömb </a:t>
            </a:r>
            <a:r>
              <a:rPr lang="hu-HU">
                <a:solidFill>
                  <a:srgbClr val="FF0000"/>
                </a:solidFill>
                <a:latin typeface="Courier New" pitchFamily="49" charset="0"/>
              </a:rPr>
              <a:t>aktuális</a:t>
            </a:r>
            <a:r>
              <a:rPr lang="hu-HU">
                <a:latin typeface="Courier New" pitchFamily="49" charset="0"/>
              </a:rPr>
              <a:t> elemszám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>
                <a:latin typeface="Courier New" pitchFamily="49" charset="0"/>
              </a:rPr>
              <a:t>  …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319463" y="5157788"/>
            <a:ext cx="5688012" cy="1223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i="1">
                <a:latin typeface="Courier New" pitchFamily="49" charset="0"/>
              </a:rPr>
              <a:t> </a:t>
            </a:r>
            <a:r>
              <a:rPr lang="hu-HU">
                <a:latin typeface="Courier New" pitchFamily="49" charset="0"/>
              </a:rPr>
              <a:t>… </a:t>
            </a:r>
            <a:r>
              <a:rPr lang="hu-HU" i="1">
                <a:latin typeface="Courier New" pitchFamily="49" charset="0"/>
              </a:rPr>
              <a:t>tömb</a:t>
            </a:r>
            <a:r>
              <a:rPr lang="hu-HU" b="1">
                <a:latin typeface="Courier New" pitchFamily="49" charset="0"/>
              </a:rPr>
              <a:t>[</a:t>
            </a:r>
            <a:r>
              <a:rPr lang="hu-HU" i="1">
                <a:latin typeface="Courier New" pitchFamily="49" charset="0"/>
              </a:rPr>
              <a:t>ind</a:t>
            </a:r>
            <a:r>
              <a:rPr lang="hu-HU" b="1">
                <a:latin typeface="Courier New" pitchFamily="49" charset="0"/>
              </a:rPr>
              <a:t>] </a:t>
            </a:r>
            <a:r>
              <a:rPr lang="hu-HU">
                <a:latin typeface="Courier New" pitchFamily="49" charset="0"/>
              </a:rPr>
              <a:t>… </a:t>
            </a:r>
            <a:r>
              <a:rPr lang="hu-HU" b="1">
                <a:latin typeface="Courier New" pitchFamily="49" charset="0"/>
              </a:rPr>
              <a:t>//</a:t>
            </a:r>
            <a:r>
              <a:rPr lang="hu-HU">
                <a:latin typeface="Courier New" pitchFamily="49" charset="0"/>
              </a:rPr>
              <a:t>tömbérték-hivatkozás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</a:t>
            </a:r>
            <a:r>
              <a:rPr lang="hu-HU" i="1">
                <a:latin typeface="Courier New" pitchFamily="49" charset="0"/>
              </a:rPr>
              <a:t>tömb</a:t>
            </a:r>
            <a:r>
              <a:rPr lang="hu-HU" b="1">
                <a:latin typeface="Courier New" pitchFamily="49" charset="0"/>
              </a:rPr>
              <a:t>[</a:t>
            </a:r>
            <a:r>
              <a:rPr lang="hu-HU" i="1">
                <a:latin typeface="Courier New" pitchFamily="49" charset="0"/>
              </a:rPr>
              <a:t>ind</a:t>
            </a:r>
            <a:r>
              <a:rPr lang="hu-HU" b="1">
                <a:latin typeface="Courier New" pitchFamily="49" charset="0"/>
              </a:rPr>
              <a:t>]=</a:t>
            </a:r>
            <a:r>
              <a:rPr lang="hu-HU" i="1">
                <a:latin typeface="Courier New" pitchFamily="49" charset="0"/>
              </a:rPr>
              <a:t>kif</a:t>
            </a:r>
            <a:r>
              <a:rPr lang="hu-HU" b="1">
                <a:latin typeface="Courier New" pitchFamily="49" charset="0"/>
              </a:rPr>
              <a:t>;//</a:t>
            </a:r>
            <a:r>
              <a:rPr lang="hu-HU">
                <a:latin typeface="Courier New" pitchFamily="49" charset="0"/>
              </a:rPr>
              <a:t>tömbérték-módosítás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319463" y="3644900"/>
            <a:ext cx="5688012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N=???;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dirty="0" err="1">
                <a:latin typeface="Courier New" pitchFamily="49" charset="0"/>
              </a:rPr>
              <a:t>N</a:t>
            </a:r>
            <a:r>
              <a:rPr lang="hu-HU" dirty="0">
                <a:latin typeface="Courier New" pitchFamily="49" charset="0"/>
              </a:rPr>
              <a:t> meghatározása, pl. beolvasása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</a:t>
            </a:r>
            <a:r>
              <a:rPr lang="hu-HU" i="1" dirty="0" err="1" smtClean="0">
                <a:latin typeface="Courier New" pitchFamily="49" charset="0"/>
              </a:rPr>
              <a:t>típ</a:t>
            </a:r>
            <a:r>
              <a:rPr lang="hu-HU" i="1" dirty="0" smtClean="0">
                <a:latin typeface="Courier New" pitchFamily="49" charset="0"/>
              </a:rPr>
              <a:t> </a:t>
            </a:r>
            <a:r>
              <a:rPr lang="hu-HU" i="1" dirty="0">
                <a:latin typeface="Courier New" pitchFamily="49" charset="0"/>
              </a:rPr>
              <a:t>tömb</a:t>
            </a:r>
            <a:r>
              <a:rPr lang="hu-HU" b="1" dirty="0">
                <a:latin typeface="Courier New" pitchFamily="49" charset="0"/>
              </a:rPr>
              <a:t>[</a:t>
            </a:r>
            <a:r>
              <a:rPr lang="hu-HU" dirty="0">
                <a:latin typeface="Courier New" pitchFamily="49" charset="0"/>
              </a:rPr>
              <a:t>N</a:t>
            </a:r>
            <a:r>
              <a:rPr lang="hu-HU" b="1" dirty="0">
                <a:latin typeface="Courier New" pitchFamily="49" charset="0"/>
              </a:rPr>
              <a:t>];//</a:t>
            </a:r>
            <a:r>
              <a:rPr lang="hu-HU" dirty="0">
                <a:latin typeface="Courier New" pitchFamily="49" charset="0"/>
              </a:rPr>
              <a:t>tömbhelyfoglalás N db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            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i="1" dirty="0" err="1" smtClean="0">
                <a:latin typeface="Courier New" pitchFamily="49" charset="0"/>
              </a:rPr>
              <a:t>típ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dirty="0">
                <a:latin typeface="Courier New" pitchFamily="49" charset="0"/>
              </a:rPr>
              <a:t>típusú elem számára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 smtClean="0">
                <a:latin typeface="Garamond" pitchFamily="18" charset="0"/>
              </a:rPr>
              <a:t>Tömbök</a:t>
            </a:r>
            <a:br>
              <a:rPr lang="hu-HU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(C++ kódban – áttekintés)</a:t>
            </a: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143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108414" y="1196752"/>
            <a:ext cx="3022922" cy="251619"/>
          </a:xfrm>
          <a:prstGeom prst="wedgeRectCallout">
            <a:avLst>
              <a:gd name="adj1" fmla="val -148899"/>
              <a:gd name="adj2" fmla="val 1327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Csak futáskor </a:t>
            </a:r>
            <a:r>
              <a:rPr lang="hu-HU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kiderülő méret esete.</a:t>
            </a:r>
            <a:endParaRPr lang="hu-HU" sz="1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  <p:bldP spid="91141" grpId="0" animBg="1"/>
      <p:bldP spid="91142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BB4E0EF5-D437-42E4-9FFD-E16D07ECFEF0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8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7D6B7CC-F57F-4CAD-8EC8-6929848AA1C9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35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4E7E702-554C-4AFA-8BEC-BE539F58B080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12875"/>
            <a:ext cx="6400800" cy="4032250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 smtClean="0">
                <a:latin typeface="Garamond" pitchFamily="18" charset="0"/>
              </a:rPr>
              <a:t>Dinamikus tömbök</a:t>
            </a:r>
            <a:r>
              <a:rPr lang="hu-HU" b="1" baseline="-25000" dirty="0" smtClean="0">
                <a:latin typeface="Garamond" pitchFamily="18" charset="0"/>
              </a:rPr>
              <a:t>2</a:t>
            </a:r>
            <a:r>
              <a:rPr lang="hu-HU" b="1" dirty="0" smtClean="0">
                <a:latin typeface="Garamond" pitchFamily="18" charset="0"/>
              </a:rPr>
              <a:t>:</a:t>
            </a:r>
          </a:p>
          <a:p>
            <a:pPr marL="342900" indent="-342900">
              <a:lnSpc>
                <a:spcPct val="95000"/>
              </a:lnSpc>
              <a:spcBef>
                <a:spcPct val="10000"/>
              </a:spcBef>
              <a:tabLst>
                <a:tab pos="3406775" algn="l"/>
              </a:tabLst>
            </a:pPr>
            <a:r>
              <a:rPr lang="hu-HU" sz="2800" dirty="0" smtClean="0">
                <a:latin typeface="Garamond" pitchFamily="18" charset="0"/>
              </a:rPr>
              <a:t>Deklaráció: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tabLst>
                <a:tab pos="3406775" algn="l"/>
              </a:tabLst>
            </a:pPr>
            <a:endParaRPr lang="hu-HU" sz="2800" dirty="0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tabLst>
                <a:tab pos="3406775" algn="l"/>
              </a:tabLst>
            </a:pPr>
            <a:endParaRPr lang="hu-HU" sz="2800" dirty="0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tabLst>
                <a:tab pos="3406775" algn="l"/>
              </a:tabLst>
            </a:pPr>
            <a:r>
              <a:rPr lang="hu-HU" sz="2800" dirty="0" smtClean="0">
                <a:latin typeface="Garamond" pitchFamily="18" charset="0"/>
              </a:rPr>
              <a:t>Létrehozás: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sz="2800" dirty="0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endParaRPr lang="hu-HU" sz="2800" dirty="0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tabLst>
                <a:tab pos="3406775" algn="l"/>
              </a:tabLst>
            </a:pPr>
            <a:r>
              <a:rPr lang="hu-HU" sz="2800" dirty="0" smtClean="0">
                <a:latin typeface="Garamond" pitchFamily="18" charset="0"/>
              </a:rPr>
              <a:t>Hivatkozások </a:t>
            </a:r>
            <a:r>
              <a:rPr lang="hu-HU" sz="2000" dirty="0" smtClean="0">
                <a:latin typeface="Garamond" pitchFamily="18" charset="0"/>
              </a:rPr>
              <a:t>(nincs változás)</a:t>
            </a:r>
            <a:r>
              <a:rPr lang="hu-HU" sz="2800" dirty="0" smtClean="0">
                <a:latin typeface="Garamond" pitchFamily="18" charset="0"/>
              </a:rPr>
              <a:t>:</a:t>
            </a:r>
            <a:endParaRPr lang="hu-HU" sz="2800" dirty="0" smtClean="0">
              <a:latin typeface="Courier New" pitchFamily="49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305175" y="2392363"/>
            <a:ext cx="5688013" cy="6762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b="1">
                <a:latin typeface="Courier New" pitchFamily="49" charset="0"/>
              </a:rPr>
              <a:t> int</a:t>
            </a:r>
            <a:r>
              <a:rPr lang="hu-HU">
                <a:latin typeface="Courier New" pitchFamily="49" charset="0"/>
              </a:rPr>
              <a:t> N</a:t>
            </a:r>
            <a:r>
              <a:rPr lang="hu-HU" b="1">
                <a:latin typeface="Courier New" pitchFamily="49" charset="0"/>
              </a:rPr>
              <a:t>;         //</a:t>
            </a:r>
            <a:r>
              <a:rPr lang="hu-HU">
                <a:latin typeface="Courier New" pitchFamily="49" charset="0"/>
              </a:rPr>
              <a:t>tömb </a:t>
            </a:r>
            <a:r>
              <a:rPr lang="hu-HU">
                <a:solidFill>
                  <a:srgbClr val="FF0000"/>
                </a:solidFill>
                <a:latin typeface="Courier New" pitchFamily="49" charset="0"/>
              </a:rPr>
              <a:t>aktuális</a:t>
            </a:r>
            <a:r>
              <a:rPr lang="hu-HU">
                <a:latin typeface="Courier New" pitchFamily="49" charset="0"/>
              </a:rPr>
              <a:t> elemszám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>
                <a:latin typeface="Courier New" pitchFamily="49" charset="0"/>
              </a:rPr>
              <a:t>  …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319463" y="5157788"/>
            <a:ext cx="5688012" cy="1223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i="1">
                <a:latin typeface="Courier New" pitchFamily="49" charset="0"/>
              </a:rPr>
              <a:t> </a:t>
            </a:r>
            <a:r>
              <a:rPr lang="hu-HU">
                <a:latin typeface="Courier New" pitchFamily="49" charset="0"/>
              </a:rPr>
              <a:t>… </a:t>
            </a:r>
            <a:r>
              <a:rPr lang="hu-HU" i="1">
                <a:latin typeface="Courier New" pitchFamily="49" charset="0"/>
              </a:rPr>
              <a:t>tömb</a:t>
            </a:r>
            <a:r>
              <a:rPr lang="hu-HU" b="1">
                <a:latin typeface="Courier New" pitchFamily="49" charset="0"/>
              </a:rPr>
              <a:t>[</a:t>
            </a:r>
            <a:r>
              <a:rPr lang="hu-HU" i="1">
                <a:latin typeface="Courier New" pitchFamily="49" charset="0"/>
              </a:rPr>
              <a:t>ind</a:t>
            </a:r>
            <a:r>
              <a:rPr lang="hu-HU" b="1">
                <a:latin typeface="Courier New" pitchFamily="49" charset="0"/>
              </a:rPr>
              <a:t>] </a:t>
            </a:r>
            <a:r>
              <a:rPr lang="hu-HU">
                <a:latin typeface="Courier New" pitchFamily="49" charset="0"/>
              </a:rPr>
              <a:t>… </a:t>
            </a:r>
            <a:r>
              <a:rPr lang="hu-HU" b="1">
                <a:latin typeface="Courier New" pitchFamily="49" charset="0"/>
              </a:rPr>
              <a:t>//</a:t>
            </a:r>
            <a:r>
              <a:rPr lang="hu-HU">
                <a:latin typeface="Courier New" pitchFamily="49" charset="0"/>
              </a:rPr>
              <a:t>tömbérték-hivatkozás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</a:t>
            </a:r>
            <a:r>
              <a:rPr lang="hu-HU" i="1">
                <a:latin typeface="Courier New" pitchFamily="49" charset="0"/>
              </a:rPr>
              <a:t>tömb</a:t>
            </a:r>
            <a:r>
              <a:rPr lang="hu-HU" b="1">
                <a:latin typeface="Courier New" pitchFamily="49" charset="0"/>
              </a:rPr>
              <a:t>[</a:t>
            </a:r>
            <a:r>
              <a:rPr lang="hu-HU" i="1">
                <a:latin typeface="Courier New" pitchFamily="49" charset="0"/>
              </a:rPr>
              <a:t>ind</a:t>
            </a:r>
            <a:r>
              <a:rPr lang="hu-HU" b="1">
                <a:latin typeface="Courier New" pitchFamily="49" charset="0"/>
              </a:rPr>
              <a:t>]=</a:t>
            </a:r>
            <a:r>
              <a:rPr lang="hu-HU" i="1">
                <a:latin typeface="Courier New" pitchFamily="49" charset="0"/>
              </a:rPr>
              <a:t>kif</a:t>
            </a:r>
            <a:r>
              <a:rPr lang="hu-HU" b="1">
                <a:latin typeface="Courier New" pitchFamily="49" charset="0"/>
              </a:rPr>
              <a:t>;//</a:t>
            </a:r>
            <a:r>
              <a:rPr lang="hu-HU">
                <a:latin typeface="Courier New" pitchFamily="49" charset="0"/>
              </a:rPr>
              <a:t>tömbérték-módosítás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319463" y="3644900"/>
            <a:ext cx="5688012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latin typeface="Courier New" pitchFamily="49" charset="0"/>
              </a:rPr>
              <a:t> N=???;</a:t>
            </a:r>
            <a:r>
              <a:rPr lang="hu-HU" b="1" dirty="0">
                <a:latin typeface="Courier New" pitchFamily="49" charset="0"/>
              </a:rPr>
              <a:t>//</a:t>
            </a:r>
            <a:r>
              <a:rPr lang="hu-HU" dirty="0" err="1">
                <a:latin typeface="Courier New" pitchFamily="49" charset="0"/>
              </a:rPr>
              <a:t>N</a:t>
            </a:r>
            <a:r>
              <a:rPr lang="hu-HU" dirty="0">
                <a:latin typeface="Courier New" pitchFamily="49" charset="0"/>
              </a:rPr>
              <a:t> meghatározása, pl. beolvasása</a:t>
            </a:r>
            <a:br>
              <a:rPr lang="hu-HU" dirty="0">
                <a:latin typeface="Courier New" pitchFamily="49" charset="0"/>
              </a:rPr>
            </a:br>
            <a:r>
              <a:rPr lang="hu-HU" dirty="0" smtClean="0">
                <a:latin typeface="Courier New" pitchFamily="49" charset="0"/>
              </a:rPr>
              <a:t> </a:t>
            </a:r>
            <a:r>
              <a:rPr lang="hu-HU" i="1" dirty="0" smtClean="0">
                <a:latin typeface="Courier New" pitchFamily="49" charset="0"/>
              </a:rPr>
              <a:t>tömb</a:t>
            </a:r>
            <a:r>
              <a:rPr lang="hu-HU" dirty="0" smtClean="0">
                <a:latin typeface="Courier New" pitchFamily="49" charset="0"/>
              </a:rPr>
              <a:t>=</a:t>
            </a:r>
            <a:r>
              <a:rPr lang="hu-HU" b="1" dirty="0" err="1" smtClean="0">
                <a:latin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i="1" dirty="0" err="1" smtClean="0">
                <a:latin typeface="Courier New" pitchFamily="49" charset="0"/>
              </a:rPr>
              <a:t>típ</a:t>
            </a:r>
            <a:r>
              <a:rPr lang="hu-HU" b="1" dirty="0" smtClean="0">
                <a:latin typeface="Courier New" pitchFamily="49" charset="0"/>
              </a:rPr>
              <a:t>[</a:t>
            </a:r>
            <a:r>
              <a:rPr lang="hu-HU" dirty="0" smtClean="0">
                <a:latin typeface="Courier New" pitchFamily="49" charset="0"/>
              </a:rPr>
              <a:t>N</a:t>
            </a:r>
            <a:r>
              <a:rPr lang="hu-HU" b="1" dirty="0">
                <a:latin typeface="Courier New" pitchFamily="49" charset="0"/>
              </a:rPr>
              <a:t>];//</a:t>
            </a:r>
            <a:r>
              <a:rPr lang="hu-HU" dirty="0">
                <a:latin typeface="Courier New" pitchFamily="49" charset="0"/>
              </a:rPr>
              <a:t>tömbhelyfoglalás N db</a:t>
            </a:r>
            <a:br>
              <a:rPr lang="hu-HU" dirty="0">
                <a:latin typeface="Courier New" pitchFamily="49" charset="0"/>
              </a:rPr>
            </a:br>
            <a:r>
              <a:rPr lang="hu-HU" dirty="0">
                <a:latin typeface="Courier New" pitchFamily="49" charset="0"/>
              </a:rPr>
              <a:t>             </a:t>
            </a:r>
            <a:r>
              <a:rPr lang="hu-HU" dirty="0" smtClean="0">
                <a:latin typeface="Courier New" pitchFamily="49" charset="0"/>
              </a:rPr>
              <a:t>  </a:t>
            </a:r>
            <a:r>
              <a:rPr lang="hu-HU" b="1" dirty="0" smtClean="0">
                <a:latin typeface="Courier New" pitchFamily="49" charset="0"/>
              </a:rPr>
              <a:t>//</a:t>
            </a:r>
            <a:r>
              <a:rPr lang="hu-HU" i="1" dirty="0" err="1" smtClean="0">
                <a:latin typeface="Courier New" pitchFamily="49" charset="0"/>
              </a:rPr>
              <a:t>típ</a:t>
            </a:r>
            <a:r>
              <a:rPr lang="hu-HU" dirty="0" smtClean="0">
                <a:latin typeface="Courier New" pitchFamily="49" charset="0"/>
              </a:rPr>
              <a:t> </a:t>
            </a:r>
            <a:r>
              <a:rPr lang="hu-HU" dirty="0">
                <a:latin typeface="Courier New" pitchFamily="49" charset="0"/>
              </a:rPr>
              <a:t>típusú elem számára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 smtClean="0">
                <a:latin typeface="Garamond" pitchFamily="18" charset="0"/>
              </a:rPr>
              <a:t>Tömbök</a:t>
            </a:r>
            <a:br>
              <a:rPr lang="hu-HU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(C++ kódban – áttekintés)</a:t>
            </a: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143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108414" y="1196752"/>
            <a:ext cx="3022922" cy="251619"/>
          </a:xfrm>
          <a:prstGeom prst="wedgeRectCallout">
            <a:avLst>
              <a:gd name="adj1" fmla="val -148899"/>
              <a:gd name="adj2" fmla="val 1327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Csak futáskor </a:t>
            </a:r>
            <a:r>
              <a:rPr lang="hu-HU" sz="1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kiderülő méret esete.</a:t>
            </a:r>
            <a:endParaRPr lang="hu-HU" sz="1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3502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  <p:bldP spid="91141" grpId="0" animBg="1"/>
      <p:bldP spid="91142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E16E3F4D-B8CD-429A-9EEB-EDC375AC7A96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9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E2B074E-A0CF-4743-90B1-A13477A87E95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36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C0BCDDD-E787-4A6B-93A9-5AA41A68BFC2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smtClean="0">
                <a:latin typeface="Garamond" pitchFamily="18" charset="0"/>
              </a:rPr>
              <a:t>Tömb beolvasása </a:t>
            </a:r>
            <a:r>
              <a:rPr lang="hu-HU" sz="2000" smtClean="0">
                <a:latin typeface="Garamond" pitchFamily="18" charset="0"/>
              </a:rPr>
              <a:t>(ellenőrzéssel)</a:t>
            </a:r>
            <a:r>
              <a:rPr lang="hu-HU" b="1" smtClean="0">
                <a:latin typeface="Garamond" pitchFamily="18" charset="0"/>
              </a:rPr>
              <a:t>:</a:t>
            </a:r>
            <a:r>
              <a:rPr lang="hu-HU" smtClean="0">
                <a:latin typeface="Garamond" pitchFamily="18" charset="0"/>
              </a:rPr>
              <a:t/>
            </a:r>
            <a:br>
              <a:rPr lang="hu-HU" smtClean="0">
                <a:latin typeface="Garamond" pitchFamily="18" charset="0"/>
              </a:rPr>
            </a:br>
            <a:endParaRPr lang="hu-HU" sz="2400" smtClean="0">
              <a:latin typeface="Garamond" pitchFamily="18" charset="0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771775" y="2579688"/>
            <a:ext cx="5686425" cy="305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53882" dir="135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>
                <a:latin typeface="Courier New" pitchFamily="49" charset="0"/>
              </a:rPr>
              <a:t> </a:t>
            </a:r>
            <a:r>
              <a:rPr lang="hu-HU" b="1">
                <a:latin typeface="Courier New" pitchFamily="49" charset="0"/>
              </a:rPr>
              <a:t>bool</a:t>
            </a:r>
            <a:r>
              <a:rPr lang="hu-HU">
                <a:latin typeface="Courier New" pitchFamily="49" charset="0"/>
              </a:rPr>
              <a:t> hiba;  </a:t>
            </a:r>
            <a:r>
              <a:rPr lang="hu-HU" b="1">
                <a:latin typeface="Courier New" pitchFamily="49" charset="0"/>
              </a:rPr>
              <a:t>//</a:t>
            </a:r>
            <a:r>
              <a:rPr lang="hu-HU">
                <a:latin typeface="Courier New" pitchFamily="49" charset="0"/>
              </a:rPr>
              <a:t>van-e hiba?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>
                <a:latin typeface="Courier New" pitchFamily="49" charset="0"/>
              </a:rPr>
              <a:t> do{</a:t>
            </a:r>
            <a:br>
              <a:rPr lang="hu-HU" b="1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   cout &lt;&lt; "</a:t>
            </a:r>
            <a:r>
              <a:rPr lang="hu-HU">
                <a:latin typeface="Courier New" pitchFamily="49" charset="0"/>
              </a:rPr>
              <a:t>Elemszám:</a:t>
            </a:r>
            <a:r>
              <a:rPr lang="hu-HU" b="1">
                <a:latin typeface="Courier New" pitchFamily="49" charset="0"/>
              </a:rPr>
              <a:t>";</a:t>
            </a:r>
            <a:r>
              <a:rPr lang="hu-HU">
                <a:latin typeface="Courier New" pitchFamily="49" charset="0"/>
              </a:rPr>
              <a:t> </a:t>
            </a:r>
            <a:r>
              <a:rPr lang="hu-HU" b="1">
                <a:latin typeface="Courier New" pitchFamily="49" charset="0"/>
              </a:rPr>
              <a:t>cin &gt;&gt;</a:t>
            </a:r>
            <a:r>
              <a:rPr lang="hu-HU">
                <a:latin typeface="Courier New" pitchFamily="49" charset="0"/>
              </a:rPr>
              <a:t> N;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  hiba</a:t>
            </a:r>
            <a:r>
              <a:rPr lang="hu-HU" b="1">
                <a:latin typeface="Courier New" pitchFamily="49" charset="0"/>
              </a:rPr>
              <a:t>=!</a:t>
            </a:r>
            <a:r>
              <a:rPr lang="hu-HU" i="1">
                <a:solidFill>
                  <a:srgbClr val="0000FF"/>
                </a:solidFill>
                <a:latin typeface="Courier New" pitchFamily="49" charset="0"/>
              </a:rPr>
              <a:t>HelyesN</a:t>
            </a:r>
            <a:r>
              <a:rPr lang="hu-HU" b="1">
                <a:latin typeface="Courier New" pitchFamily="49" charset="0"/>
              </a:rPr>
              <a:t>(</a:t>
            </a:r>
            <a:r>
              <a:rPr lang="hu-HU">
                <a:latin typeface="Courier New" pitchFamily="49" charset="0"/>
              </a:rPr>
              <a:t>N</a:t>
            </a:r>
            <a:r>
              <a:rPr lang="hu-HU" b="1">
                <a:latin typeface="Courier New" pitchFamily="49" charset="0"/>
              </a:rPr>
              <a:t>);</a:t>
            </a:r>
            <a:br>
              <a:rPr lang="hu-HU" b="1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   if (</a:t>
            </a:r>
            <a:r>
              <a:rPr lang="hu-HU">
                <a:latin typeface="Courier New" pitchFamily="49" charset="0"/>
              </a:rPr>
              <a:t>hiba</a:t>
            </a:r>
            <a:r>
              <a:rPr lang="hu-HU" b="1">
                <a:latin typeface="Courier New" pitchFamily="49" charset="0"/>
              </a:rPr>
              <a:t>)</a:t>
            </a:r>
            <a:br>
              <a:rPr lang="hu-HU" b="1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   {</a:t>
            </a:r>
            <a:br>
              <a:rPr lang="hu-HU" b="1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     cout &lt;&lt; "</a:t>
            </a:r>
            <a:r>
              <a:rPr lang="hu-HU">
                <a:latin typeface="Courier New" pitchFamily="49" charset="0"/>
              </a:rPr>
              <a:t>hibaüzet</a:t>
            </a:r>
            <a:r>
              <a:rPr lang="hu-HU" b="1">
                <a:latin typeface="Courier New" pitchFamily="49" charset="0"/>
              </a:rPr>
              <a:t>" &lt;&lt; endl; </a:t>
            </a:r>
            <a:br>
              <a:rPr lang="hu-HU" b="1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   }</a:t>
            </a:r>
            <a:br>
              <a:rPr lang="hu-HU" b="1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 }while (</a:t>
            </a:r>
            <a:r>
              <a:rPr lang="hu-HU">
                <a:latin typeface="Courier New" pitchFamily="49" charset="0"/>
              </a:rPr>
              <a:t>hiba</a:t>
            </a:r>
            <a:r>
              <a:rPr lang="hu-HU" b="1">
                <a:latin typeface="Courier New" pitchFamily="49" charset="0"/>
              </a:rPr>
              <a:t>);</a:t>
            </a:r>
            <a:endParaRPr lang="hu-HU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auto">
          <a:xfrm>
            <a:off x="107950" y="2852738"/>
            <a:ext cx="2447925" cy="792162"/>
          </a:xfrm>
          <a:prstGeom prst="wedgeRectCallout">
            <a:avLst>
              <a:gd name="adj1" fmla="val 123153"/>
              <a:gd name="adj2" fmla="val 758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 </a:t>
            </a:r>
            <a:r>
              <a:rPr lang="hu-HU" sz="1400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HelyesN</a:t>
            </a:r>
            <a:r>
              <a:rPr lang="hu-HU" sz="1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-be</a:t>
            </a: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  <a:r>
              <a:rPr lang="hu-HU" sz="14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beleért-jük</a:t>
            </a: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  <a:r>
              <a:rPr lang="hu-HU" sz="1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</a:t>
            </a: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szintaktikus és szemantikus </a:t>
            </a:r>
            <a:r>
              <a:rPr lang="hu-HU" sz="1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ellenőr-zést</a:t>
            </a: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is.</a:t>
            </a:r>
          </a:p>
        </p:txBody>
      </p:sp>
      <p:sp>
        <p:nvSpPr>
          <p:cNvPr id="93195" name="AutoShape 11"/>
          <p:cNvSpPr>
            <a:spLocks noChangeArrowheads="1"/>
          </p:cNvSpPr>
          <p:nvPr/>
        </p:nvSpPr>
        <p:spPr bwMode="auto">
          <a:xfrm>
            <a:off x="5818188" y="1787525"/>
            <a:ext cx="2282825" cy="431800"/>
          </a:xfrm>
          <a:prstGeom prst="wedgeRectCallout">
            <a:avLst>
              <a:gd name="adj1" fmla="val -65509"/>
              <a:gd name="adj2" fmla="val 136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Algoritmikusan:</a:t>
            </a:r>
            <a:b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Be:</a:t>
            </a: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N </a:t>
            </a:r>
            <a:r>
              <a:rPr lang="hu-HU" sz="1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[</a:t>
            </a:r>
            <a:r>
              <a:rPr lang="hu-HU" sz="1400" i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HelyesN</a:t>
            </a: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(N))</a:t>
            </a:r>
            <a:r>
              <a:rPr lang="hu-HU" sz="1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]</a:t>
            </a:r>
          </a:p>
        </p:txBody>
      </p:sp>
      <p:sp>
        <p:nvSpPr>
          <p:cNvPr id="93196" name="AutoShape 12"/>
          <p:cNvSpPr>
            <a:spLocks noChangeArrowheads="1"/>
          </p:cNvSpPr>
          <p:nvPr/>
        </p:nvSpPr>
        <p:spPr bwMode="auto">
          <a:xfrm>
            <a:off x="6443663" y="5445125"/>
            <a:ext cx="2665412" cy="115252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L. még </a:t>
            </a: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hlinkClick r:id="rId3" action="ppaction://hlinkpres?slideindex=50&amp;slidetitle=Kódolás  (C++)"/>
              </a:rPr>
              <a:t>korábban</a:t>
            </a: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! 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 smtClean="0">
                <a:latin typeface="Garamond" pitchFamily="18" charset="0"/>
              </a:rPr>
              <a:t>Tömbök</a:t>
            </a:r>
            <a:br>
              <a:rPr lang="hu-HU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(C++ kódban – áttekintés)</a:t>
            </a: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143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48C4180-E326-45B1-B4A3-63B7064E71A0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10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68B665D-EAC3-4DE5-A2D5-5AF40FAA4661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37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9384DF2-DB4C-45D1-A0FC-1E01E4A57FC0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5183187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smtClean="0">
                <a:latin typeface="Garamond" pitchFamily="18" charset="0"/>
              </a:rPr>
              <a:t>Tömb beolvasása </a:t>
            </a:r>
            <a:r>
              <a:rPr lang="hu-HU" sz="2000" smtClean="0">
                <a:latin typeface="Garamond" pitchFamily="18" charset="0"/>
              </a:rPr>
              <a:t>(ellenőrzéssel)</a:t>
            </a:r>
            <a:r>
              <a:rPr lang="hu-HU" b="1" smtClean="0">
                <a:latin typeface="Garamond" pitchFamily="18" charset="0"/>
              </a:rPr>
              <a:t>:</a:t>
            </a: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endParaRPr lang="hu-HU" sz="3600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endParaRPr lang="hu-HU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endParaRPr lang="hu-HU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endParaRPr lang="hu-HU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endParaRPr lang="hu-HU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endParaRPr lang="hu-HU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endParaRPr lang="hu-HU" smtClean="0">
              <a:latin typeface="Garamond" pitchFamily="18" charset="0"/>
            </a:endParaRPr>
          </a:p>
          <a:p>
            <a:pPr marL="342900" indent="-3429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smtClean="0">
                <a:latin typeface="Garamond" pitchFamily="18" charset="0"/>
              </a:rPr>
              <a:t>Térjünk vissza a kérdésre…</a:t>
            </a:r>
            <a:endParaRPr lang="hu-HU" sz="2400" smtClean="0">
              <a:latin typeface="Garamond" pitchFamily="18" charset="0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771775" y="2579688"/>
            <a:ext cx="5686425" cy="305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53882" dir="135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>
                <a:latin typeface="Courier New" pitchFamily="49" charset="0"/>
              </a:rPr>
              <a:t> </a:t>
            </a:r>
            <a:r>
              <a:rPr lang="hu-HU" b="1">
                <a:latin typeface="Courier New" pitchFamily="49" charset="0"/>
              </a:rPr>
              <a:t>bool</a:t>
            </a:r>
            <a:r>
              <a:rPr lang="hu-HU">
                <a:latin typeface="Courier New" pitchFamily="49" charset="0"/>
              </a:rPr>
              <a:t> hiba;  </a:t>
            </a:r>
            <a:r>
              <a:rPr lang="hu-HU" b="1">
                <a:latin typeface="Courier New" pitchFamily="49" charset="0"/>
              </a:rPr>
              <a:t>//</a:t>
            </a:r>
            <a:r>
              <a:rPr lang="hu-HU">
                <a:latin typeface="Courier New" pitchFamily="49" charset="0"/>
              </a:rPr>
              <a:t>van-e hiba?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>
                <a:latin typeface="Courier New" pitchFamily="49" charset="0"/>
              </a:rPr>
              <a:t> do{</a:t>
            </a:r>
            <a:br>
              <a:rPr lang="hu-HU" b="1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   cout &lt;&lt; "</a:t>
            </a:r>
            <a:r>
              <a:rPr lang="hu-HU">
                <a:latin typeface="Courier New" pitchFamily="49" charset="0"/>
              </a:rPr>
              <a:t>Elemszám:</a:t>
            </a:r>
            <a:r>
              <a:rPr lang="hu-HU" b="1">
                <a:latin typeface="Courier New" pitchFamily="49" charset="0"/>
              </a:rPr>
              <a:t>";</a:t>
            </a:r>
            <a:r>
              <a:rPr lang="hu-HU">
                <a:latin typeface="Courier New" pitchFamily="49" charset="0"/>
              </a:rPr>
              <a:t> </a:t>
            </a:r>
            <a:r>
              <a:rPr lang="hu-HU" b="1">
                <a:latin typeface="Courier New" pitchFamily="49" charset="0"/>
              </a:rPr>
              <a:t>cin &gt;&gt;</a:t>
            </a:r>
            <a:r>
              <a:rPr lang="hu-HU">
                <a:latin typeface="Courier New" pitchFamily="49" charset="0"/>
              </a:rPr>
              <a:t> N;</a:t>
            </a:r>
            <a:br>
              <a:rPr lang="hu-HU">
                <a:latin typeface="Courier New" pitchFamily="49" charset="0"/>
              </a:rPr>
            </a:br>
            <a:r>
              <a:rPr lang="hu-HU">
                <a:latin typeface="Courier New" pitchFamily="49" charset="0"/>
              </a:rPr>
              <a:t>   hiba</a:t>
            </a:r>
            <a:r>
              <a:rPr lang="hu-HU" b="1">
                <a:latin typeface="Courier New" pitchFamily="49" charset="0"/>
              </a:rPr>
              <a:t>=!</a:t>
            </a:r>
            <a:r>
              <a:rPr lang="hu-HU" i="1">
                <a:solidFill>
                  <a:srgbClr val="0000FF"/>
                </a:solidFill>
                <a:latin typeface="Courier New" pitchFamily="49" charset="0"/>
              </a:rPr>
              <a:t>HelyesN</a:t>
            </a:r>
            <a:r>
              <a:rPr lang="hu-HU" b="1">
                <a:latin typeface="Courier New" pitchFamily="49" charset="0"/>
              </a:rPr>
              <a:t>(</a:t>
            </a:r>
            <a:r>
              <a:rPr lang="hu-HU">
                <a:latin typeface="Courier New" pitchFamily="49" charset="0"/>
              </a:rPr>
              <a:t>N</a:t>
            </a:r>
            <a:r>
              <a:rPr lang="hu-HU" b="1">
                <a:latin typeface="Courier New" pitchFamily="49" charset="0"/>
              </a:rPr>
              <a:t>);</a:t>
            </a:r>
            <a:br>
              <a:rPr lang="hu-HU" b="1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   if (</a:t>
            </a:r>
            <a:r>
              <a:rPr lang="hu-HU">
                <a:latin typeface="Courier New" pitchFamily="49" charset="0"/>
              </a:rPr>
              <a:t>hiba</a:t>
            </a:r>
            <a:r>
              <a:rPr lang="hu-HU" b="1">
                <a:latin typeface="Courier New" pitchFamily="49" charset="0"/>
              </a:rPr>
              <a:t>)</a:t>
            </a:r>
            <a:br>
              <a:rPr lang="hu-HU" b="1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   {</a:t>
            </a:r>
            <a:br>
              <a:rPr lang="hu-HU" b="1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     cout &lt;&lt; "</a:t>
            </a:r>
            <a:r>
              <a:rPr lang="hu-HU">
                <a:latin typeface="Courier New" pitchFamily="49" charset="0"/>
              </a:rPr>
              <a:t>hibaüzet</a:t>
            </a:r>
            <a:r>
              <a:rPr lang="hu-HU" b="1">
                <a:latin typeface="Courier New" pitchFamily="49" charset="0"/>
              </a:rPr>
              <a:t>" &lt;&lt; endl; </a:t>
            </a:r>
            <a:br>
              <a:rPr lang="hu-HU" b="1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   }</a:t>
            </a:r>
            <a:br>
              <a:rPr lang="hu-HU" b="1">
                <a:latin typeface="Courier New" pitchFamily="49" charset="0"/>
              </a:rPr>
            </a:br>
            <a:r>
              <a:rPr lang="hu-HU" b="1">
                <a:latin typeface="Courier New" pitchFamily="49" charset="0"/>
              </a:rPr>
              <a:t> }while (</a:t>
            </a:r>
            <a:r>
              <a:rPr lang="hu-HU">
                <a:latin typeface="Courier New" pitchFamily="49" charset="0"/>
              </a:rPr>
              <a:t>hiba</a:t>
            </a:r>
            <a:r>
              <a:rPr lang="hu-HU" b="1">
                <a:latin typeface="Courier New" pitchFamily="49" charset="0"/>
              </a:rPr>
              <a:t>);</a:t>
            </a:r>
            <a:endParaRPr lang="hu-HU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724275" y="2622550"/>
            <a:ext cx="5686425" cy="3095625"/>
          </a:xfrm>
          <a:prstGeom prst="rect">
            <a:avLst/>
          </a:prstGeom>
          <a:solidFill>
            <a:srgbClr val="FFFFFF">
              <a:alpha val="89999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53882" dir="135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for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(int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hu-H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=</a:t>
            </a:r>
            <a:r>
              <a:rPr 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hu-H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&lt;=N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++i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</a:t>
            </a:r>
            <a:r>
              <a:rPr lang="hu-HU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</a:t>
            </a:r>
            <a:r>
              <a:rPr lang="hu-H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:"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cin &gt;&gt; </a:t>
            </a: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v[i</a:t>
            </a:r>
            <a:r>
              <a:rPr 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-1</a:t>
            </a: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</a:t>
            </a:r>
            <a:r>
              <a:rPr lang="hu-H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hiba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=!</a:t>
            </a:r>
            <a:r>
              <a:rPr lang="hu-HU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Helyes</a:t>
            </a: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(v[i</a:t>
            </a:r>
            <a:r>
              <a:rPr 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-1</a:t>
            </a: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])</a:t>
            </a:r>
            <a:r>
              <a:rPr lang="hu-H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hiba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"</a:t>
            </a:r>
            <a:r>
              <a:rPr lang="hu-HU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hibaüzenet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 &lt;&lt; 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endl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}</a:t>
            </a:r>
            <a:b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}</a:t>
            </a:r>
            <a:r>
              <a:rPr lang="hu-HU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while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</a:t>
            </a:r>
            <a:r>
              <a:rPr lang="hu-HU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hiba</a:t>
            </a: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hu-H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>
            <a:off x="5832475" y="1844675"/>
            <a:ext cx="3311525" cy="431800"/>
          </a:xfrm>
          <a:prstGeom prst="wedgeRectCallout">
            <a:avLst>
              <a:gd name="adj1" fmla="val -60681"/>
              <a:gd name="adj2" fmla="val 136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Algoritmikusan:</a:t>
            </a:r>
            <a:b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hu-HU" sz="1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Be:</a:t>
            </a: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v(1..N) </a:t>
            </a:r>
            <a:r>
              <a:rPr lang="hu-HU" sz="1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[</a:t>
            </a:r>
            <a:r>
              <a:rPr lang="hu-HU" sz="1400" i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Helyes</a:t>
            </a: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(v(1..N))</a:t>
            </a:r>
            <a:r>
              <a:rPr lang="hu-HU" sz="1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]</a:t>
            </a:r>
          </a:p>
        </p:txBody>
      </p:sp>
      <p:sp>
        <p:nvSpPr>
          <p:cNvPr id="95239" name="AutoShape 7"/>
          <p:cNvSpPr>
            <a:spLocks noChangeArrowheads="1"/>
          </p:cNvSpPr>
          <p:nvPr/>
        </p:nvSpPr>
        <p:spPr bwMode="auto">
          <a:xfrm>
            <a:off x="0" y="2838450"/>
            <a:ext cx="2555875" cy="792163"/>
          </a:xfrm>
          <a:prstGeom prst="wedgeRectCallout">
            <a:avLst>
              <a:gd name="adj1" fmla="val 155255"/>
              <a:gd name="adj2" fmla="val 83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 </a:t>
            </a:r>
            <a:r>
              <a:rPr lang="hu-HU" sz="1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Helyes</a:t>
            </a: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-be </a:t>
            </a: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beleértjük </a:t>
            </a: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 szintaktikus és szemantikus </a:t>
            </a:r>
            <a:r>
              <a:rPr lang="hu-HU" sz="1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ellenőr-zést</a:t>
            </a: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is.</a:t>
            </a:r>
          </a:p>
        </p:txBody>
      </p:sp>
      <p:sp>
        <p:nvSpPr>
          <p:cNvPr id="95241" name="AutoShape 9"/>
          <p:cNvSpPr>
            <a:spLocks noChangeArrowheads="1"/>
          </p:cNvSpPr>
          <p:nvPr/>
        </p:nvSpPr>
        <p:spPr bwMode="auto">
          <a:xfrm>
            <a:off x="6470650" y="5414963"/>
            <a:ext cx="2665413" cy="115252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L. még </a:t>
            </a: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hlinkClick r:id="rId3" action="ppaction://hlinkpres?slideindex=50&amp;slidetitle=Kódolás  (C++)"/>
              </a:rPr>
              <a:t>korábban</a:t>
            </a:r>
            <a:r>
              <a:rPr lang="hu-HU" sz="14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! </a:t>
            </a: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dirty="0" smtClean="0">
                <a:latin typeface="Garamond" pitchFamily="18" charset="0"/>
              </a:rPr>
              <a:t>Tömbök</a:t>
            </a:r>
            <a:br>
              <a:rPr lang="hu-HU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(C++ kódban – áttekintés)</a:t>
            </a: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14313"/>
            <a:ext cx="86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  <p:bldP spid="952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 txBox="1">
            <a:spLocks noGrp="1" noChangeArrowheads="1"/>
          </p:cNvSpPr>
          <p:nvPr/>
        </p:nvSpPr>
        <p:spPr bwMode="auto">
          <a:xfrm>
            <a:off x="2667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0040A0C-8459-4F14-B79B-EF5886DA18E2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3C7704B-1428-4AD5-A527-AF5D57C5336A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38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667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0AEB57E-3167-4F18-B5F2-8194D6CF588F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Elágazás helyett tömb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800850" cy="482386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Specifikáció:</a:t>
            </a:r>
          </a:p>
          <a:p>
            <a:r>
              <a:rPr lang="hu-HU" sz="2800" dirty="0" smtClean="0">
                <a:latin typeface="Garamond" pitchFamily="18" charset="0"/>
              </a:rPr>
              <a:t>Bemenet: év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>
              <a:latin typeface="Imprint MT Shadow" pitchFamily="82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Kimenet: s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smtClean="0">
                <a:latin typeface="Garamond" pitchFamily="18" charset="0"/>
              </a:rPr>
              <a:t>Szín</a:t>
            </a:r>
            <a:endParaRPr 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 smtClean="0">
                <a:latin typeface="Garamond" pitchFamily="18" charset="0"/>
              </a:rPr>
              <a:t>          </a:t>
            </a:r>
            <a:r>
              <a:rPr lang="hu-HU" sz="2800" b="1" dirty="0" smtClean="0">
                <a:latin typeface="Garamond" pitchFamily="18" charset="0"/>
              </a:rPr>
              <a:t>Szín</a:t>
            </a:r>
            <a:r>
              <a:rPr lang="hu-HU" sz="2800" dirty="0" smtClean="0">
                <a:latin typeface="Garamond" pitchFamily="18" charset="0"/>
              </a:rPr>
              <a:t>={"zöld","piros","sárga",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	 "fehér","fekete"}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</a:t>
            </a:r>
            <a:r>
              <a:rPr lang="hu-HU" sz="2800" dirty="0" smtClean="0">
                <a:latin typeface="Imprint MT Shadow" pitchFamily="82" charset="0"/>
              </a:rPr>
              <a:t>S</a:t>
            </a:r>
            <a:r>
              <a:rPr lang="hu-HU" sz="2800" b="1" dirty="0" smtClean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800" dirty="0" smtClean="0">
                <a:latin typeface="Garamond" pitchFamily="18" charset="0"/>
              </a:rPr>
              <a:t/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Színek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Szín</a:t>
            </a:r>
            <a:r>
              <a:rPr lang="hu-HU" sz="28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5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b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</a:b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       ("zöld","piros","sárga","fehér","fekete")</a:t>
            </a:r>
          </a:p>
          <a:p>
            <a:r>
              <a:rPr lang="hu-HU" sz="2800" dirty="0" smtClean="0">
                <a:latin typeface="Garamond" pitchFamily="18" charset="0"/>
              </a:rPr>
              <a:t>Előfeltétel: 1984≤év és év≤2043</a:t>
            </a:r>
          </a:p>
          <a:p>
            <a:r>
              <a:rPr lang="hu-HU" sz="2800" dirty="0" smtClean="0">
                <a:latin typeface="Garamond" pitchFamily="18" charset="0"/>
              </a:rPr>
              <a:t>Utófeltétel: s=Színek</a:t>
            </a:r>
            <a:r>
              <a:rPr lang="hu-HU" sz="2800" baseline="-25000" dirty="0" smtClean="0">
                <a:latin typeface="Garamond" pitchFamily="18" charset="0"/>
              </a:rPr>
              <a:t>(((év–1984) </a:t>
            </a:r>
            <a:r>
              <a:rPr lang="hu-HU" sz="2800" baseline="-25000" dirty="0" err="1" smtClean="0">
                <a:latin typeface="Garamond" pitchFamily="18" charset="0"/>
              </a:rPr>
              <a:t>Mod</a:t>
            </a:r>
            <a:r>
              <a:rPr lang="hu-HU" sz="2800" baseline="-25000" dirty="0" smtClean="0">
                <a:latin typeface="Garamond" pitchFamily="18" charset="0"/>
              </a:rPr>
              <a:t> 10) </a:t>
            </a:r>
            <a:r>
              <a:rPr lang="hu-HU" sz="2800" baseline="-25000" dirty="0" err="1" smtClean="0">
                <a:latin typeface="Garamond" pitchFamily="18" charset="0"/>
              </a:rPr>
              <a:t>Div</a:t>
            </a:r>
            <a:r>
              <a:rPr lang="hu-HU" sz="2800" baseline="-25000" dirty="0" smtClean="0">
                <a:latin typeface="Garamond" pitchFamily="18" charset="0"/>
              </a:rPr>
              <a:t> 2)</a:t>
            </a:r>
            <a:r>
              <a:rPr lang="hu-HU" sz="2800" baseline="-25000" dirty="0" smtClean="0">
                <a:solidFill>
                  <a:srgbClr val="FF0000"/>
                </a:solidFill>
                <a:latin typeface="Garamond" pitchFamily="18" charset="0"/>
              </a:rPr>
              <a:t>+1</a:t>
            </a:r>
          </a:p>
          <a:p>
            <a:endParaRPr lang="hu-HU" sz="2800" dirty="0" smtClean="0">
              <a:latin typeface="Garamond" pitchFamily="18" charset="0"/>
            </a:endParaRP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56" y="2044690"/>
            <a:ext cx="2486372" cy="167234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03608E-6 L 0.00208 0.310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5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 txBox="1">
            <a:spLocks noGrp="1" noChangeArrowheads="1"/>
          </p:cNvSpPr>
          <p:nvPr/>
        </p:nvSpPr>
        <p:spPr bwMode="auto">
          <a:xfrm>
            <a:off x="2667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0040A0C-8459-4F14-B79B-EF5886DA18E2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3C7704B-1428-4AD5-A527-AF5D57C5336A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39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667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0AEB57E-3167-4F18-B5F2-8194D6CF588F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Elágazás helyett tömb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800850" cy="482386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 (</a:t>
            </a:r>
            <a:r>
              <a:rPr lang="hu-HU" sz="2400" b="1" dirty="0" smtClean="0">
                <a:latin typeface="Garamond" pitchFamily="18" charset="0"/>
              </a:rPr>
              <a:t>egyszerűsítve</a:t>
            </a:r>
            <a:r>
              <a:rPr lang="hu-HU" b="1" dirty="0" smtClean="0">
                <a:latin typeface="Garamond" pitchFamily="18" charset="0"/>
              </a:rPr>
              <a:t>):</a:t>
            </a:r>
          </a:p>
          <a:p>
            <a:r>
              <a:rPr lang="hu-HU" sz="2800" dirty="0" smtClean="0">
                <a:latin typeface="Garamond" pitchFamily="18" charset="0"/>
              </a:rPr>
              <a:t>Bemenet: év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>
              <a:latin typeface="Imprint MT Shadow" pitchFamily="82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Kimenet: s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</a:rPr>
              <a:t>S</a:t>
            </a:r>
            <a:endParaRPr 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 smtClean="0">
                <a:latin typeface="Garamond" pitchFamily="18" charset="0"/>
              </a:rPr>
              <a:t>		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Színek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</a:rPr>
              <a:t>S</a:t>
            </a:r>
            <a:r>
              <a:rPr lang="hu-HU" sz="2800" baseline="30000" dirty="0" smtClean="0">
                <a:solidFill>
                  <a:srgbClr val="FF0000"/>
                </a:solidFill>
                <a:latin typeface="Garamond" pitchFamily="18" charset="0"/>
              </a:rPr>
              <a:t>5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=</a:t>
            </a:r>
            <a:b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</a:rPr>
              <a:t>        ("zöld","piros","sárga","fehér","fekete")</a:t>
            </a:r>
          </a:p>
          <a:p>
            <a:r>
              <a:rPr lang="hu-HU" sz="2800" dirty="0" smtClean="0">
                <a:latin typeface="Garamond" pitchFamily="18" charset="0"/>
              </a:rPr>
              <a:t>Előfeltétel: 1984≤év és év≤2043</a:t>
            </a:r>
          </a:p>
          <a:p>
            <a:r>
              <a:rPr lang="hu-HU" sz="2800" dirty="0" smtClean="0">
                <a:latin typeface="Garamond" pitchFamily="18" charset="0"/>
              </a:rPr>
              <a:t>Utófeltétel: s=Színek</a:t>
            </a:r>
            <a:r>
              <a:rPr lang="hu-HU" sz="2800" baseline="-25000" dirty="0" smtClean="0">
                <a:latin typeface="Garamond" pitchFamily="18" charset="0"/>
              </a:rPr>
              <a:t>(((év–1984) </a:t>
            </a:r>
            <a:r>
              <a:rPr lang="hu-HU" sz="2800" baseline="-25000" dirty="0" err="1" smtClean="0">
                <a:latin typeface="Garamond" pitchFamily="18" charset="0"/>
              </a:rPr>
              <a:t>Mod</a:t>
            </a:r>
            <a:r>
              <a:rPr lang="hu-HU" sz="2800" baseline="-25000" dirty="0" smtClean="0">
                <a:latin typeface="Garamond" pitchFamily="18" charset="0"/>
              </a:rPr>
              <a:t> 10) </a:t>
            </a:r>
            <a:r>
              <a:rPr lang="hu-HU" sz="2800" baseline="-25000" dirty="0" err="1" smtClean="0">
                <a:latin typeface="Garamond" pitchFamily="18" charset="0"/>
              </a:rPr>
              <a:t>Div</a:t>
            </a:r>
            <a:r>
              <a:rPr lang="hu-HU" sz="2800" baseline="-25000" dirty="0" smtClean="0">
                <a:latin typeface="Garamond" pitchFamily="18" charset="0"/>
              </a:rPr>
              <a:t> 2)</a:t>
            </a:r>
            <a:r>
              <a:rPr lang="hu-HU" sz="2800" baseline="-25000" dirty="0" smtClean="0">
                <a:solidFill>
                  <a:srgbClr val="FF0000"/>
                </a:solidFill>
                <a:latin typeface="Garamond" pitchFamily="18" charset="0"/>
              </a:rPr>
              <a:t>+1</a:t>
            </a:r>
          </a:p>
          <a:p>
            <a:endParaRPr lang="hu-HU" sz="2800" dirty="0" smtClean="0">
              <a:latin typeface="Garamond" pitchFamily="18" charset="0"/>
            </a:endParaRP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56" y="2044690"/>
            <a:ext cx="2486372" cy="167234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554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7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132856"/>
            <a:ext cx="2387600" cy="1343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cxnSp>
        <p:nvCxnSpPr>
          <p:cNvPr id="15" name="Egyenes összekötő nyíllal 14"/>
          <p:cNvCxnSpPr/>
          <p:nvPr/>
        </p:nvCxnSpPr>
        <p:spPr>
          <a:xfrm>
            <a:off x="1302456" y="2492896"/>
            <a:ext cx="1829384" cy="180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>
            <a:off x="1302456" y="2699854"/>
            <a:ext cx="1829384" cy="44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B13E043-C364-4BF5-A29F-3178C9804C3C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7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516C61F-26D4-4CD1-83F5-C4DB8EF70066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25F3D5A-4FB7-43E3-B2B5-A357244DCF4E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 megoldás reprezentálása:</a:t>
            </a:r>
          </a:p>
          <a:p>
            <a:pPr>
              <a:buNone/>
            </a:pPr>
            <a:r>
              <a:rPr lang="hu-HU" b="1" dirty="0" smtClean="0">
                <a:latin typeface="Garamond" pitchFamily="18" charset="0"/>
              </a:rPr>
              <a:t>	Változó</a:t>
            </a:r>
            <a:r>
              <a:rPr lang="hu-HU" dirty="0" smtClean="0">
                <a:latin typeface="Garamond" pitchFamily="18" charset="0"/>
              </a:rPr>
              <a:t> </a:t>
            </a:r>
            <a:r>
              <a:rPr lang="hu-HU" dirty="0">
                <a:solidFill>
                  <a:srgbClr val="FF0000"/>
                </a:solidFill>
                <a:latin typeface="Garamond" pitchFamily="18" charset="0"/>
              </a:rPr>
              <a:t/>
            </a:r>
            <a:br>
              <a:rPr lang="hu-HU" dirty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dirty="0">
                <a:latin typeface="Garamond" pitchFamily="18" charset="0"/>
              </a:rPr>
              <a:t>    </a:t>
            </a:r>
            <a:r>
              <a:rPr lang="hu-HU" dirty="0" smtClean="0">
                <a:latin typeface="Garamond" pitchFamily="18" charset="0"/>
              </a:rPr>
              <a:t>N</a:t>
            </a:r>
            <a:r>
              <a:rPr lang="hu-HU" b="1" dirty="0" smtClean="0">
                <a:latin typeface="Garamond" pitchFamily="18" charset="0"/>
              </a:rPr>
              <a:t>:</a:t>
            </a:r>
            <a:r>
              <a:rPr lang="hu-HU" b="1" dirty="0" smtClean="0">
                <a:solidFill>
                  <a:srgbClr val="FF0000"/>
                </a:solidFill>
                <a:latin typeface="Garamond" pitchFamily="18" charset="0"/>
              </a:rPr>
              <a:t>Egész</a:t>
            </a:r>
            <a:br>
              <a:rPr lang="hu-HU" b="1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b="1" dirty="0" smtClean="0">
                <a:solidFill>
                  <a:srgbClr val="FF0000"/>
                </a:solidFill>
                <a:latin typeface="Garamond" pitchFamily="18" charset="0"/>
              </a:rPr>
              <a:t>    </a:t>
            </a:r>
            <a:r>
              <a:rPr lang="hu-HU" dirty="0" smtClean="0">
                <a:latin typeface="Garamond" pitchFamily="18" charset="0"/>
              </a:rPr>
              <a:t>O</a:t>
            </a:r>
            <a:r>
              <a:rPr lang="hu-HU" b="1" dirty="0" smtClean="0">
                <a:latin typeface="Garamond" pitchFamily="18" charset="0"/>
              </a:rPr>
              <a:t>:</a:t>
            </a:r>
            <a:r>
              <a:rPr lang="hu-HU" b="1" dirty="0" smtClean="0">
                <a:solidFill>
                  <a:srgbClr val="FF0000"/>
                </a:solidFill>
                <a:latin typeface="Garamond" pitchFamily="18" charset="0"/>
              </a:rPr>
              <a:t>Egész</a:t>
            </a:r>
          </a:p>
          <a:p>
            <a:pPr marL="273050" indent="-260350">
              <a:buNone/>
            </a:pPr>
            <a:endParaRPr lang="hu-HU" sz="2800" b="1" dirty="0" smtClean="0">
              <a:latin typeface="Garamond" pitchFamily="18" charset="0"/>
            </a:endParaRPr>
          </a:p>
          <a:p>
            <a:pPr marL="273050" indent="-260350">
              <a:buNone/>
            </a:pPr>
            <a:r>
              <a:rPr lang="hu-HU" sz="2800" dirty="0" smtClean="0">
                <a:latin typeface="Garamond" pitchFamily="18" charset="0"/>
              </a:rPr>
              <a:t>Reprezentációs „szabály” a specifikáció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/>
              </a:rPr>
              <a:t></a:t>
            </a:r>
            <a:r>
              <a:rPr lang="hu-HU" sz="2800" dirty="0" smtClean="0">
                <a:latin typeface="Garamond" pitchFamily="18" charset="0"/>
                <a:sym typeface="Symbol"/>
              </a:rPr>
              <a:t>reprezentáció áttéréskor</a:t>
            </a:r>
            <a:r>
              <a:rPr lang="hu-HU" sz="2800" dirty="0" smtClean="0">
                <a:latin typeface="Garamond" pitchFamily="18" charset="0"/>
              </a:rPr>
              <a:t>:</a:t>
            </a:r>
            <a:endParaRPr lang="hu-HU" sz="2800" dirty="0">
              <a:latin typeface="Garamond" pitchFamily="18" charset="0"/>
            </a:endParaRPr>
          </a:p>
          <a:p>
            <a:pPr>
              <a:buNone/>
            </a:pPr>
            <a:r>
              <a:rPr lang="hu-HU" dirty="0" smtClean="0">
                <a:latin typeface="Imprint MT Shadow" pitchFamily="82" charset="0"/>
                <a:sym typeface="Symbol" pitchFamily="18" charset="2"/>
              </a:rPr>
              <a:t>	   N </a:t>
            </a:r>
            <a:r>
              <a:rPr lang="hu-HU" b="1" dirty="0" smtClean="0">
                <a:solidFill>
                  <a:srgbClr val="FF0000"/>
                </a:solidFill>
                <a:latin typeface="Garamond" pitchFamily="18" charset="0"/>
                <a:sym typeface="Symbol"/>
              </a:rPr>
              <a:t></a:t>
            </a:r>
            <a:r>
              <a:rPr lang="hu-HU" b="1" dirty="0" smtClean="0">
                <a:latin typeface="Garamond" pitchFamily="18" charset="0"/>
                <a:sym typeface="Symbol"/>
              </a:rPr>
              <a:t> Egész</a:t>
            </a:r>
            <a:endParaRPr lang="hu-HU" b="1" dirty="0" smtClean="0">
              <a:latin typeface="Garamond" pitchFamily="18" charset="0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2" name="Lekerekített téglalap feliratnak 13"/>
          <p:cNvSpPr/>
          <p:nvPr/>
        </p:nvSpPr>
        <p:spPr bwMode="auto">
          <a:xfrm>
            <a:off x="6588224" y="1808820"/>
            <a:ext cx="2490800" cy="864096"/>
          </a:xfrm>
          <a:prstGeom prst="wedgeRoundRectCallout">
            <a:avLst>
              <a:gd name="adj1" fmla="val -106749"/>
              <a:gd name="adj2" fmla="val 3112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Programváltozók deklarálása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9" name="Téglalap 18"/>
          <p:cNvSpPr/>
          <p:nvPr/>
        </p:nvSpPr>
        <p:spPr bwMode="auto">
          <a:xfrm>
            <a:off x="2623872" y="2004384"/>
            <a:ext cx="2736304" cy="150148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C1E0DB5-26C8-4314-B23F-6368017BA5D3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7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0F459D9-DE5D-4929-B5AC-FFACBAE8C209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40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9FEBB54-B576-4D26-B1F7-17361382D2ED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Elágazás helyett tömb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800850" cy="1079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Algoritmus:</a:t>
            </a:r>
          </a:p>
          <a:p>
            <a:pPr lvl="1"/>
            <a:r>
              <a:rPr lang="hu-HU" b="1" dirty="0" smtClean="0">
                <a:latin typeface="Garamond" pitchFamily="18" charset="0"/>
              </a:rPr>
              <a:t>Adatreprezentálás:</a:t>
            </a:r>
          </a:p>
          <a:p>
            <a:pPr marL="544513" lvl="1" indent="0">
              <a:buNone/>
            </a:pPr>
            <a:r>
              <a:rPr lang="hu-HU" b="1" dirty="0">
                <a:latin typeface="Garamond" pitchFamily="18" charset="0"/>
              </a:rPr>
              <a:t>	</a:t>
            </a:r>
            <a:r>
              <a:rPr lang="hu-HU" b="1" dirty="0" smtClean="0">
                <a:latin typeface="Garamond" pitchFamily="18" charset="0"/>
              </a:rPr>
              <a:t>Változó</a:t>
            </a:r>
            <a:r>
              <a:rPr lang="hu-HU" dirty="0" smtClean="0">
                <a:latin typeface="Garamond" pitchFamily="18" charset="0"/>
              </a:rPr>
              <a:t> </a:t>
            </a:r>
            <a:br>
              <a:rPr lang="hu-HU" dirty="0" smtClean="0">
                <a:latin typeface="Garamond" pitchFamily="18" charset="0"/>
              </a:rPr>
            </a:br>
            <a:r>
              <a:rPr lang="hu-HU" dirty="0" smtClean="0">
                <a:latin typeface="Garamond" pitchFamily="18" charset="0"/>
              </a:rPr>
              <a:t>		év</a:t>
            </a:r>
            <a:r>
              <a:rPr lang="hu-HU" b="1" dirty="0" smtClean="0">
                <a:latin typeface="Garamond" pitchFamily="18" charset="0"/>
              </a:rPr>
              <a:t>:Egész</a:t>
            </a:r>
            <a:r>
              <a:rPr lang="hu-HU" dirty="0" smtClean="0">
                <a:latin typeface="Garamond" pitchFamily="18" charset="0"/>
              </a:rPr>
              <a:t/>
            </a:r>
            <a:br>
              <a:rPr lang="hu-HU" dirty="0" smtClean="0">
                <a:latin typeface="Garamond" pitchFamily="18" charset="0"/>
              </a:rPr>
            </a:br>
            <a:r>
              <a:rPr lang="hu-HU" dirty="0" smtClean="0">
                <a:latin typeface="Garamond" pitchFamily="18" charset="0"/>
              </a:rPr>
              <a:t>		s</a:t>
            </a:r>
            <a:r>
              <a:rPr lang="hu-HU" b="1" dirty="0" smtClean="0">
                <a:latin typeface="Garamond" pitchFamily="18" charset="0"/>
              </a:rPr>
              <a:t>:Szöveg</a:t>
            </a:r>
            <a:br>
              <a:rPr lang="hu-HU" b="1" dirty="0" smtClean="0">
                <a:latin typeface="Garamond" pitchFamily="18" charset="0"/>
              </a:rPr>
            </a:br>
            <a:r>
              <a:rPr lang="hu-HU" b="1" dirty="0" smtClean="0">
                <a:latin typeface="Garamond" pitchFamily="18" charset="0"/>
              </a:rPr>
              <a:t>	Konstans</a:t>
            </a:r>
            <a:r>
              <a:rPr lang="hu-HU" dirty="0" smtClean="0">
                <a:latin typeface="Garamond" pitchFamily="18" charset="0"/>
              </a:rPr>
              <a:t/>
            </a:r>
            <a:br>
              <a:rPr lang="hu-HU" dirty="0" smtClean="0">
                <a:latin typeface="Garamond" pitchFamily="18" charset="0"/>
              </a:rPr>
            </a:br>
            <a:r>
              <a:rPr lang="hu-HU" dirty="0" smtClean="0">
                <a:latin typeface="Garamond" pitchFamily="18" charset="0"/>
              </a:rPr>
              <a:t>		Színek:</a:t>
            </a:r>
            <a:r>
              <a:rPr lang="hu-HU" b="1" dirty="0" smtClean="0">
                <a:latin typeface="Garamond" pitchFamily="18" charset="0"/>
              </a:rPr>
              <a:t>Tömb</a:t>
            </a:r>
            <a:r>
              <a:rPr lang="hu-HU" dirty="0" smtClean="0">
                <a:latin typeface="Garamond" pitchFamily="18" charset="0"/>
              </a:rPr>
              <a:t>[</a:t>
            </a:r>
            <a:r>
              <a:rPr lang="hu-HU" b="1" dirty="0" smtClean="0">
                <a:solidFill>
                  <a:srgbClr val="FF0000"/>
                </a:solidFill>
                <a:latin typeface="Garamond" pitchFamily="18" charset="0"/>
              </a:rPr>
              <a:t>0..4</a:t>
            </a:r>
            <a:r>
              <a:rPr lang="hu-HU" b="1" dirty="0" smtClean="0">
                <a:latin typeface="Garamond" pitchFamily="18" charset="0"/>
              </a:rPr>
              <a:t>:Szöveg</a:t>
            </a:r>
            <a:r>
              <a:rPr lang="hu-HU" dirty="0" smtClean="0">
                <a:latin typeface="Garamond" pitchFamily="18" charset="0"/>
              </a:rPr>
              <a:t>]=</a:t>
            </a:r>
            <a:br>
              <a:rPr lang="hu-HU" dirty="0" smtClean="0">
                <a:latin typeface="Garamond" pitchFamily="18" charset="0"/>
              </a:rPr>
            </a:br>
            <a:r>
              <a:rPr lang="hu-HU" dirty="0" smtClean="0">
                <a:latin typeface="Garamond" pitchFamily="18" charset="0"/>
              </a:rPr>
              <a:t>		</a:t>
            </a:r>
            <a:r>
              <a:rPr lang="hu-HU" dirty="0">
                <a:latin typeface="Garamond" pitchFamily="18" charset="0"/>
              </a:rPr>
              <a:t>	</a:t>
            </a:r>
            <a:r>
              <a:rPr lang="hu-HU" dirty="0" smtClean="0">
                <a:latin typeface="Garamond" pitchFamily="18" charset="0"/>
              </a:rPr>
              <a:t>("zöld","piros","sárga",</a:t>
            </a:r>
            <a:br>
              <a:rPr lang="hu-HU" dirty="0" smtClean="0">
                <a:latin typeface="Garamond" pitchFamily="18" charset="0"/>
              </a:rPr>
            </a:br>
            <a:r>
              <a:rPr lang="hu-HU" dirty="0" smtClean="0">
                <a:latin typeface="Garamond" pitchFamily="18" charset="0"/>
              </a:rPr>
              <a:t>			  "fehér","fekete")</a:t>
            </a:r>
            <a:endParaRPr lang="hu-HU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7" name="Lekerekített téglalap feliratnak 16"/>
          <p:cNvSpPr/>
          <p:nvPr/>
        </p:nvSpPr>
        <p:spPr bwMode="auto">
          <a:xfrm>
            <a:off x="6300192" y="1006128"/>
            <a:ext cx="2808312" cy="864096"/>
          </a:xfrm>
          <a:prstGeom prst="wedgeRoundRectCallout">
            <a:avLst>
              <a:gd name="adj1" fmla="val -110995"/>
              <a:gd name="adj2" fmla="val 8335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Programparaméterek deklarálása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277865" y="2420888"/>
            <a:ext cx="5796731" cy="3024336"/>
          </a:xfrm>
          <a:prstGeom prst="rect">
            <a:avLst/>
          </a:prstGeom>
          <a:noFill/>
          <a:ln w="222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endParaRPr lang="hu-HU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52"/>
          <a:stretch/>
        </p:blipFill>
        <p:spPr bwMode="auto">
          <a:xfrm>
            <a:off x="33884" y="2420888"/>
            <a:ext cx="2819096" cy="975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C1E0DB5-26C8-4314-B23F-6368017BA5D3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7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0F459D9-DE5D-4929-B5AC-FFACBAE8C209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41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9FEBB54-B576-4D26-B1F7-17361382D2ED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Elágazás helyett tömb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800850" cy="1079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Algoritmus:</a:t>
            </a:r>
          </a:p>
          <a:p>
            <a:pPr lvl="1"/>
            <a:r>
              <a:rPr lang="hu-HU" b="1" dirty="0" smtClean="0">
                <a:latin typeface="Garamond" pitchFamily="18" charset="0"/>
              </a:rPr>
              <a:t>Tevékenység:</a:t>
            </a:r>
          </a:p>
          <a:p>
            <a:pPr>
              <a:buFont typeface="Wingdings" pitchFamily="2" charset="2"/>
              <a:buNone/>
            </a:pPr>
            <a:endParaRPr lang="hu-HU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b="1" dirty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hu-HU" dirty="0" smtClean="0">
                <a:latin typeface="Garamond" pitchFamily="18" charset="0"/>
              </a:rPr>
              <a:t>		</a:t>
            </a:r>
            <a:r>
              <a:rPr lang="hu-HU" sz="2800" dirty="0" smtClean="0">
                <a:latin typeface="Garamond" pitchFamily="18" charset="0"/>
              </a:rPr>
              <a:t>észrevéve az egyszerűsítési lehetőséget:</a:t>
            </a:r>
          </a:p>
        </p:txBody>
      </p:sp>
      <p:graphicFrame>
        <p:nvGraphicFramePr>
          <p:cNvPr id="97306" name="Group 2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90616573"/>
              </p:ext>
            </p:extLst>
          </p:nvPr>
        </p:nvGraphicFramePr>
        <p:xfrm>
          <a:off x="2987824" y="2575049"/>
          <a:ext cx="5017939" cy="930275"/>
        </p:xfrm>
        <a:graphic>
          <a:graphicData uri="http://schemas.openxmlformats.org/drawingml/2006/table">
            <a:tbl>
              <a:tblPr/>
              <a:tblGrid>
                <a:gridCol w="5017939"/>
              </a:tblGrid>
              <a:tr h="5032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((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(év–1984) 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Mod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10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2)+1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73" marR="6857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s:=Színek[y–1]</a:t>
                      </a:r>
                    </a:p>
                  </a:txBody>
                  <a:tcPr marL="68573" marR="6857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2" name="Szövegdoboz 11"/>
          <p:cNvSpPr txBox="1">
            <a:spLocks noChangeArrowheads="1"/>
          </p:cNvSpPr>
          <p:nvPr/>
        </p:nvSpPr>
        <p:spPr bwMode="auto">
          <a:xfrm>
            <a:off x="7996238" y="2287712"/>
            <a:ext cx="11049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y</a:t>
            </a:r>
            <a:r>
              <a:rPr lang="hu-HU" b="1"/>
              <a:t>:Egész</a:t>
            </a:r>
          </a:p>
        </p:txBody>
      </p:sp>
      <p:graphicFrame>
        <p:nvGraphicFramePr>
          <p:cNvPr id="13" name="Group 2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98943075"/>
              </p:ext>
            </p:extLst>
          </p:nvPr>
        </p:nvGraphicFramePr>
        <p:xfrm>
          <a:off x="2987824" y="4580433"/>
          <a:ext cx="5017939" cy="930275"/>
        </p:xfrm>
        <a:graphic>
          <a:graphicData uri="http://schemas.openxmlformats.org/drawingml/2006/table">
            <a:tbl>
              <a:tblPr/>
              <a:tblGrid>
                <a:gridCol w="5017939"/>
              </a:tblGrid>
              <a:tr h="5032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(év–1984) 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Mod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10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2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73" marR="6857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s:=Színek[y]</a:t>
                      </a:r>
                    </a:p>
                  </a:txBody>
                  <a:tcPr marL="68573" marR="68573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996238" y="4293096"/>
            <a:ext cx="11049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y</a:t>
            </a:r>
            <a:r>
              <a:rPr lang="hu-HU" b="1"/>
              <a:t>:Egész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959771"/>
            <a:ext cx="2084387" cy="134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/>
          <p:cNvSpPr/>
          <p:nvPr/>
        </p:nvSpPr>
        <p:spPr bwMode="auto">
          <a:xfrm>
            <a:off x="237573" y="3017467"/>
            <a:ext cx="575062" cy="2431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09530"/>
            <a:ext cx="2736304" cy="1387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7707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9146FC1D-4FAF-48B8-8146-D60DE4DD396A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7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6AE8C36-E8D5-4416-9476-590386F7E8C3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42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1378759-0337-4AA6-8E59-2AFC4566092B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Konstans tömbök alkalmazása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504031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</a:rPr>
              <a:t>	Írjunk programot, amely egy 1 és 99 közötti számot betűkkel ír ki!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Bemenet: 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latin typeface="Imprint MT Shadow" pitchFamily="82" charset="0"/>
              </a:rPr>
              <a:t>N</a:t>
            </a:r>
            <a:endParaRPr lang="hu-HU" sz="2800" dirty="0" smtClean="0">
              <a:latin typeface="Imprint MT Shadow" pitchFamily="82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	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egyes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sz="28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10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=</a:t>
            </a:r>
            <a:b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</a:b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		     ("","egy",…,"kilenc")</a:t>
            </a: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		</a:t>
            </a:r>
            <a:r>
              <a:rPr lang="hu-HU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tizes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sz="28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10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=</a:t>
            </a:r>
            <a:b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</a:b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		     ("","</a:t>
            </a:r>
            <a:r>
              <a:rPr lang="hu-HU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tizen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",…,"kilencven")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Kimenet: S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latin typeface="Imprint MT Shadow" pitchFamily="82" charset="0"/>
              </a:rPr>
              <a:t>S</a:t>
            </a:r>
            <a:endParaRPr lang="hu-HU" sz="2800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Előfeltétel: 1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N99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304801" y="3357563"/>
            <a:ext cx="1646238" cy="1367581"/>
          </a:xfrm>
          <a:prstGeom prst="wedgeRectCallout">
            <a:avLst>
              <a:gd name="adj1" fmla="val 125551"/>
              <a:gd name="adj2" fmla="val 10412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Leglogikusabb helyre téve.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Az algoritmus szempontjából </a:t>
            </a:r>
            <a:r>
              <a:rPr 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„adottság”, azaz bemenet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  <a:endParaRPr lang="hu-HU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31840" y="3616325"/>
            <a:ext cx="5545137" cy="16922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hu-HU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/>
      <p:bldP spid="14344" grpId="0" animBg="1"/>
      <p:bldP spid="143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C7A1452A-E65A-4960-B8E2-62482ABC063C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10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80E70F6-86BB-47AB-A2BC-8A1BDD0533AD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43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65454B7-88CA-4F0B-97C4-E3E1BA300E0B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Konstans tömbök alkalmazása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621463" cy="2519362"/>
          </a:xfrm>
        </p:spPr>
        <p:txBody>
          <a:bodyPr/>
          <a:lstStyle/>
          <a:p>
            <a:r>
              <a:rPr lang="hu-HU" sz="2800" dirty="0" smtClean="0">
                <a:latin typeface="Garamond" pitchFamily="18" charset="0"/>
              </a:rPr>
              <a:t>Utófeltétel: </a:t>
            </a:r>
            <a:br>
              <a:rPr lang="hu-HU" sz="2800" dirty="0" smtClean="0">
                <a:latin typeface="Garamond" pitchFamily="18" charset="0"/>
              </a:rPr>
            </a:br>
            <a:r>
              <a:rPr lang="hu-HU" sz="2800" dirty="0" smtClean="0">
                <a:latin typeface="Garamond" pitchFamily="18" charset="0"/>
              </a:rPr>
              <a:t>	N=10 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 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="tíz" 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és</a:t>
            </a:r>
            <a:br>
              <a:rPr 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N=20  S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="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húsz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" 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és</a:t>
            </a:r>
            <a:br>
              <a:rPr 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N{10,20}  S=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tizes</a:t>
            </a:r>
            <a:r>
              <a:rPr lang="hu-HU" sz="2800" baseline="-25000" dirty="0" smtClean="0">
                <a:latin typeface="Garamond" pitchFamily="18" charset="0"/>
                <a:sym typeface="Symbol" pitchFamily="18" charset="2"/>
              </a:rPr>
              <a:t>(N </a:t>
            </a:r>
            <a:r>
              <a:rPr lang="hu-HU" sz="2800" baseline="-25000" dirty="0" err="1" smtClean="0">
                <a:latin typeface="Garamond" pitchFamily="18" charset="0"/>
                <a:sym typeface="Symbol" pitchFamily="18" charset="2"/>
              </a:rPr>
              <a:t>Div</a:t>
            </a:r>
            <a:r>
              <a:rPr lang="hu-HU" sz="2800" baseline="-25000" dirty="0" smtClean="0">
                <a:latin typeface="Garamond" pitchFamily="18" charset="0"/>
                <a:sym typeface="Symbol" pitchFamily="18" charset="2"/>
              </a:rPr>
              <a:t> 10)+1 </a:t>
            </a:r>
            <a:r>
              <a:rPr 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+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/>
            </a:r>
            <a:br>
              <a:rPr 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		         egyes</a:t>
            </a:r>
            <a:r>
              <a:rPr lang="hu-HU" sz="2800" baseline="-25000" dirty="0" smtClean="0">
                <a:latin typeface="Garamond" pitchFamily="18" charset="0"/>
                <a:sym typeface="Symbol" pitchFamily="18" charset="2"/>
              </a:rPr>
              <a:t>(N </a:t>
            </a:r>
            <a:r>
              <a:rPr lang="hu-HU" sz="2800" baseline="-25000" dirty="0" err="1" smtClean="0">
                <a:latin typeface="Garamond" pitchFamily="18" charset="0"/>
                <a:sym typeface="Symbol" pitchFamily="18" charset="2"/>
              </a:rPr>
              <a:t>Mod</a:t>
            </a:r>
            <a:r>
              <a:rPr lang="hu-HU" sz="2800" baseline="-25000" dirty="0" smtClean="0">
                <a:latin typeface="Garamond" pitchFamily="18" charset="0"/>
                <a:sym typeface="Symbol" pitchFamily="18" charset="2"/>
              </a:rPr>
              <a:t> 10)+1</a:t>
            </a: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" y="1930084"/>
            <a:ext cx="3024000" cy="967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9146FC1D-4FAF-48B8-8146-D60DE4DD396A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7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6AE8C36-E8D5-4416-9476-590386F7E8C3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44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1378759-0337-4AA6-8E59-2AFC4566092B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Konstans tömbök alkalmazása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504031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Algoritmus:</a:t>
            </a:r>
          </a:p>
          <a:p>
            <a:pPr marL="576263" lvl="1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 smtClean="0">
                <a:latin typeface="Garamond" pitchFamily="18" charset="0"/>
              </a:rPr>
              <a:t>Változó</a:t>
            </a:r>
            <a:r>
              <a:rPr lang="hu-HU" sz="2400" dirty="0" smtClean="0">
                <a:latin typeface="Garamond" pitchFamily="18" charset="0"/>
              </a:rPr>
              <a:t> N</a:t>
            </a:r>
            <a:r>
              <a:rPr lang="hu-HU" sz="2400" b="1" dirty="0" smtClean="0">
                <a:latin typeface="Garamond" pitchFamily="18" charset="0"/>
                <a:sym typeface="Symbol" pitchFamily="18" charset="2"/>
              </a:rPr>
              <a:t>:Egész</a:t>
            </a:r>
            <a:endParaRPr lang="hu-HU" sz="2400" b="1" dirty="0" smtClean="0">
              <a:latin typeface="Imprint MT Shadow" pitchFamily="82" charset="0"/>
            </a:endParaRP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 smtClean="0">
                <a:latin typeface="Garamond" pitchFamily="18" charset="0"/>
                <a:sym typeface="Symbol" pitchFamily="18" charset="2"/>
              </a:rPr>
              <a:t>Konstans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 egyes</a:t>
            </a:r>
            <a:r>
              <a:rPr lang="hu-HU" sz="2400" b="1" dirty="0" smtClean="0">
                <a:latin typeface="Garamond" pitchFamily="18" charset="0"/>
                <a:sym typeface="Symbol" pitchFamily="18" charset="2"/>
              </a:rPr>
              <a:t>:Tömb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[</a:t>
            </a:r>
            <a:r>
              <a:rPr lang="hu-HU" sz="24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0..9</a:t>
            </a:r>
            <a:r>
              <a:rPr lang="hu-HU" sz="2400" dirty="0" smtClean="0">
                <a:latin typeface="Garamond" pitchFamily="18" charset="0"/>
              </a:rPr>
              <a:t>:</a:t>
            </a:r>
            <a:r>
              <a:rPr lang="hu-HU" sz="2400" b="1" dirty="0" smtClean="0">
                <a:latin typeface="Garamond" pitchFamily="18" charset="0"/>
                <a:sym typeface="Symbol" pitchFamily="18" charset="2"/>
              </a:rPr>
              <a:t>Szöveg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]=</a:t>
            </a:r>
            <a:br>
              <a:rPr lang="hu-HU" sz="2400" dirty="0" smtClean="0">
                <a:latin typeface="Garamond" pitchFamily="18" charset="0"/>
                <a:sym typeface="Symbol" pitchFamily="18" charset="2"/>
              </a:rPr>
            </a:br>
            <a:r>
              <a:rPr lang="hu-HU" sz="2400" dirty="0" smtClean="0">
                <a:latin typeface="Garamond" pitchFamily="18" charset="0"/>
                <a:sym typeface="Symbol" pitchFamily="18" charset="2"/>
              </a:rPr>
              <a:t>		     ("","egy",…,"kilenc")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 smtClean="0">
                <a:latin typeface="Garamond" pitchFamily="18" charset="0"/>
                <a:sym typeface="Symbol" pitchFamily="18" charset="2"/>
              </a:rPr>
              <a:t>Konstans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 </a:t>
            </a:r>
            <a:r>
              <a:rPr lang="hu-HU" sz="2400" dirty="0" err="1" smtClean="0">
                <a:latin typeface="Garamond" pitchFamily="18" charset="0"/>
                <a:sym typeface="Symbol" pitchFamily="18" charset="2"/>
              </a:rPr>
              <a:t>tizes</a:t>
            </a:r>
            <a:r>
              <a:rPr lang="hu-HU" sz="2400" b="1" dirty="0" smtClean="0">
                <a:latin typeface="Garamond" pitchFamily="18" charset="0"/>
                <a:sym typeface="Symbol" pitchFamily="18" charset="2"/>
              </a:rPr>
              <a:t>:Tömb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[</a:t>
            </a:r>
            <a:r>
              <a:rPr lang="hu-HU" sz="24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0..9</a:t>
            </a:r>
            <a:r>
              <a:rPr lang="hu-HU" sz="2400" dirty="0" smtClean="0">
                <a:latin typeface="Garamond" pitchFamily="18" charset="0"/>
              </a:rPr>
              <a:t>:</a:t>
            </a:r>
            <a:r>
              <a:rPr lang="hu-HU" sz="2400" b="1" dirty="0" smtClean="0">
                <a:latin typeface="Garamond" pitchFamily="18" charset="0"/>
                <a:sym typeface="Symbol" pitchFamily="18" charset="2"/>
              </a:rPr>
              <a:t>Szöveg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]=</a:t>
            </a:r>
            <a:br>
              <a:rPr lang="hu-HU" sz="2400" dirty="0" smtClean="0">
                <a:latin typeface="Garamond" pitchFamily="18" charset="0"/>
                <a:sym typeface="Symbol" pitchFamily="18" charset="2"/>
              </a:rPr>
            </a:br>
            <a:r>
              <a:rPr lang="hu-HU" sz="2400" dirty="0" smtClean="0">
                <a:latin typeface="Garamond" pitchFamily="18" charset="0"/>
                <a:sym typeface="Symbol" pitchFamily="18" charset="2"/>
              </a:rPr>
              <a:t>		     ("","</a:t>
            </a:r>
            <a:r>
              <a:rPr lang="hu-HU" sz="2400" dirty="0" err="1" smtClean="0">
                <a:latin typeface="Garamond" pitchFamily="18" charset="0"/>
                <a:sym typeface="Symbol" pitchFamily="18" charset="2"/>
              </a:rPr>
              <a:t>tizen</a:t>
            </a:r>
            <a:r>
              <a:rPr lang="hu-HU" sz="2400" dirty="0" smtClean="0">
                <a:latin typeface="Garamond" pitchFamily="18" charset="0"/>
                <a:sym typeface="Symbol" pitchFamily="18" charset="2"/>
              </a:rPr>
              <a:t>",…,"kilencven")</a:t>
            </a:r>
          </a:p>
          <a:p>
            <a:pPr marL="576263" lvl="1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 smtClean="0">
                <a:latin typeface="Garamond" pitchFamily="18" charset="0"/>
              </a:rPr>
              <a:t>Változó</a:t>
            </a:r>
            <a:r>
              <a:rPr lang="hu-HU" sz="2400" dirty="0" smtClean="0">
                <a:latin typeface="Garamond" pitchFamily="18" charset="0"/>
              </a:rPr>
              <a:t> S</a:t>
            </a:r>
            <a:r>
              <a:rPr lang="hu-HU" sz="2400" b="1" dirty="0" smtClean="0">
                <a:latin typeface="Garamond" pitchFamily="18" charset="0"/>
                <a:sym typeface="Symbol" pitchFamily="18" charset="2"/>
              </a:rPr>
              <a:t>:Szöveg</a:t>
            </a:r>
          </a:p>
          <a:p>
            <a:pPr marL="576263" lvl="1" indent="0">
              <a:lnSpc>
                <a:spcPct val="95000"/>
              </a:lnSpc>
              <a:spcBef>
                <a:spcPts val="1800"/>
              </a:spcBef>
              <a:buNone/>
            </a:pPr>
            <a:r>
              <a:rPr lang="hu-HU" sz="2400" dirty="0" smtClean="0">
                <a:latin typeface="Garamond" pitchFamily="18" charset="0"/>
              </a:rPr>
              <a:t>Figyelembe véve az index-elcsúszást: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987824" y="2369965"/>
            <a:ext cx="5545137" cy="1476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endParaRPr lang="hu-HU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graphicFrame>
        <p:nvGraphicFramePr>
          <p:cNvPr id="12" name="Group 3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6618181"/>
              </p:ext>
            </p:extLst>
          </p:nvPr>
        </p:nvGraphicFramePr>
        <p:xfrm>
          <a:off x="2891043" y="4850284"/>
          <a:ext cx="6121400" cy="1281112"/>
        </p:xfrm>
        <a:graphic>
          <a:graphicData uri="http://schemas.openxmlformats.org/drawingml/2006/table">
            <a:tbl>
              <a:tblPr/>
              <a:tblGrid>
                <a:gridCol w="1368425"/>
                <a:gridCol w="1655763"/>
                <a:gridCol w="3097212"/>
              </a:tblGrid>
              <a:tr h="427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Calibri" pitchFamily="34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20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N{10,20}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3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S:="tíz"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S:="húsz"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S:=tizes[N 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10]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/>
                      </a:r>
                      <a:b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egyes[N 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Mod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10]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Egyenes összekötő 12"/>
          <p:cNvCxnSpPr>
            <a:cxnSpLocks noChangeShapeType="1"/>
          </p:cNvCxnSpPr>
          <p:nvPr/>
        </p:nvCxnSpPr>
        <p:spPr bwMode="auto">
          <a:xfrm>
            <a:off x="2891043" y="4850284"/>
            <a:ext cx="215900" cy="4333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gyenes összekötő 10"/>
          <p:cNvCxnSpPr>
            <a:cxnSpLocks noChangeShapeType="1"/>
          </p:cNvCxnSpPr>
          <p:nvPr/>
        </p:nvCxnSpPr>
        <p:spPr bwMode="auto">
          <a:xfrm>
            <a:off x="4259468" y="4850284"/>
            <a:ext cx="215900" cy="4333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Egyenes összekötő 10"/>
          <p:cNvCxnSpPr>
            <a:cxnSpLocks noChangeShapeType="1"/>
          </p:cNvCxnSpPr>
          <p:nvPr/>
        </p:nvCxnSpPr>
        <p:spPr bwMode="auto">
          <a:xfrm>
            <a:off x="5915231" y="4850284"/>
            <a:ext cx="215900" cy="4333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879725" y="1984524"/>
            <a:ext cx="5796731" cy="2232248"/>
          </a:xfrm>
          <a:prstGeom prst="rect">
            <a:avLst/>
          </a:prstGeom>
          <a:noFill/>
          <a:ln w="222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endParaRPr lang="hu-HU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4915569"/>
            <a:ext cx="2634715" cy="999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Lekerekített téglalap feliratnak 1"/>
          <p:cNvSpPr/>
          <p:nvPr/>
        </p:nvSpPr>
        <p:spPr bwMode="auto">
          <a:xfrm>
            <a:off x="6300192" y="836712"/>
            <a:ext cx="2808312" cy="864096"/>
          </a:xfrm>
          <a:prstGeom prst="wedgeRoundRectCallout">
            <a:avLst>
              <a:gd name="adj1" fmla="val -94715"/>
              <a:gd name="adj2" fmla="val 877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Programparaméterek deklarálása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88840"/>
            <a:ext cx="2759517" cy="1296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408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23EE883-E997-405C-9715-2DBD207D759E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BAB85DE-0ED5-4CF3-824A-F8DBC12D591D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45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2D02AF6-C86C-405F-8D90-8F1FB44CC2B9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Konstans tömbök alkalmazása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504031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</a:rPr>
              <a:t>	Írjunk programot, amely egy hónapnévhez a sorszámát rendeli!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Bemenet: H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</a:rPr>
              <a:t>S</a:t>
            </a:r>
            <a:endParaRPr 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 smtClean="0">
                <a:latin typeface="Garamond" pitchFamily="18" charset="0"/>
              </a:rPr>
              <a:t>	 	        </a:t>
            </a:r>
            <a:r>
              <a:rPr lang="hu-HU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HóNév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S</a:t>
            </a:r>
            <a:r>
              <a:rPr lang="hu-HU" sz="28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12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</a:t>
            </a:r>
            <a:b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</a:b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			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("január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",…,"december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")</a:t>
            </a:r>
            <a:endParaRPr lang="hu-HU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Kimenet: S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</a:rPr>
              <a:t>N</a:t>
            </a:r>
            <a:endParaRPr 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</a:rPr>
              <a:t>Előfeltétel: H</a:t>
            </a:r>
            <a:r>
              <a:rPr lang="hu-HU" sz="2800" b="1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HóNév</a:t>
            </a:r>
            <a:endParaRPr lang="hu-HU" sz="2800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800" dirty="0" smtClean="0">
                <a:latin typeface="Garamond" pitchFamily="18" charset="0"/>
                <a:sym typeface="Symbol" pitchFamily="18" charset="2"/>
              </a:rPr>
              <a:t>Utófeltétel: 1S12 és 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HóNév</a:t>
            </a:r>
            <a:r>
              <a:rPr lang="hu-HU" sz="2800" baseline="-25000" dirty="0" err="1" smtClean="0">
                <a:latin typeface="Garamond" pitchFamily="18" charset="0"/>
              </a:rPr>
              <a:t>S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=H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98DB590A-16DF-41AC-B62F-D9859F8C3DE4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7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06F1D24-C2FF-4F94-995E-10F7DBE88ED0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46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C791D14-71A0-4F8F-A3C1-322C3980568B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30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511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54000">
              <a:buFont typeface="Wingdings" pitchFamily="2" charset="2"/>
              <a:buNone/>
            </a:pPr>
            <a:r>
              <a:rPr lang="hu-HU" sz="3200" b="1" dirty="0">
                <a:sym typeface="Symbol" pitchFamily="18" charset="2"/>
              </a:rPr>
              <a:t>Algoritmus: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 smtClean="0"/>
              <a:t>Változó</a:t>
            </a:r>
            <a:r>
              <a:rPr lang="hu-HU" sz="2800" dirty="0" smtClean="0"/>
              <a:t>	 H</a:t>
            </a:r>
            <a:r>
              <a:rPr lang="hu-HU" sz="2800" b="1" dirty="0" smtClean="0">
                <a:sym typeface="Symbol" pitchFamily="18" charset="2"/>
              </a:rPr>
              <a:t>:Szöveg</a:t>
            </a:r>
            <a:r>
              <a:rPr lang="hu-HU" sz="2800" dirty="0" smtClean="0">
                <a:sym typeface="Symbol" pitchFamily="18" charset="2"/>
              </a:rPr>
              <a:t>, S</a:t>
            </a:r>
            <a:r>
              <a:rPr lang="hu-HU" sz="2800" b="1" dirty="0" smtClean="0">
                <a:sym typeface="Symbol" pitchFamily="18" charset="2"/>
              </a:rPr>
              <a:t>:Egész</a:t>
            </a:r>
            <a:endParaRPr lang="hu-HU" sz="2800" b="1" dirty="0" smtClean="0"/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 smtClean="0"/>
              <a:t>Konstans</a:t>
            </a:r>
            <a:r>
              <a:rPr lang="hu-HU" sz="2800" dirty="0" smtClean="0"/>
              <a:t> </a:t>
            </a:r>
            <a:r>
              <a:rPr lang="hu-HU" sz="2800" dirty="0" err="1" smtClean="0"/>
              <a:t>HóNév</a:t>
            </a:r>
            <a:r>
              <a:rPr lang="hu-HU" sz="2800" b="1" dirty="0" smtClean="0">
                <a:sym typeface="Symbol" pitchFamily="18" charset="2"/>
              </a:rPr>
              <a:t>:</a:t>
            </a:r>
            <a:r>
              <a:rPr lang="hu-HU" sz="2800" b="1" dirty="0" smtClean="0"/>
              <a:t>Tömb</a:t>
            </a:r>
            <a:r>
              <a:rPr lang="hu-HU" sz="2800" dirty="0" smtClean="0"/>
              <a:t>[1..12</a:t>
            </a:r>
            <a:r>
              <a:rPr lang="hu-HU" sz="2800" b="1" dirty="0" smtClean="0"/>
              <a:t>:Szöveg</a:t>
            </a:r>
            <a:r>
              <a:rPr lang="hu-HU" sz="2800" dirty="0" smtClean="0">
                <a:sym typeface="Symbol" pitchFamily="18" charset="2"/>
              </a:rPr>
              <a:t>]</a:t>
            </a:r>
            <a:r>
              <a:rPr lang="hu-HU" sz="2800" dirty="0" smtClean="0"/>
              <a:t>=</a:t>
            </a:r>
            <a:br>
              <a:rPr lang="hu-HU" sz="2800" dirty="0" smtClean="0"/>
            </a:br>
            <a:r>
              <a:rPr lang="hu-HU" sz="2800" dirty="0" smtClean="0"/>
              <a:t>			 ("január",…,"december")</a:t>
            </a:r>
          </a:p>
          <a:p>
            <a:pPr marL="254000" indent="-254000">
              <a:buFont typeface="Wingdings" pitchFamily="2" charset="2"/>
              <a:buNone/>
            </a:pPr>
            <a:endParaRPr lang="hu-HU" sz="3200" b="1" dirty="0" smtClean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 smtClean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spcBef>
                <a:spcPts val="12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  <a:r>
              <a:rPr lang="hu-HU" sz="2800" dirty="0">
                <a:solidFill>
                  <a:srgbClr val="00B050"/>
                </a:solidFill>
                <a:sym typeface="Symbol" pitchFamily="18" charset="2"/>
              </a:rPr>
              <a:t>Kérdés: mi lenne, ha az </a:t>
            </a:r>
            <a:r>
              <a:rPr lang="hu-HU" sz="2800" dirty="0" err="1">
                <a:solidFill>
                  <a:srgbClr val="00B050"/>
                </a:solidFill>
                <a:sym typeface="Symbol" pitchFamily="18" charset="2"/>
              </a:rPr>
              <a:t>ef</a:t>
            </a:r>
            <a:r>
              <a:rPr lang="hu-HU" sz="2800" dirty="0">
                <a:solidFill>
                  <a:srgbClr val="00B050"/>
                </a:solidFill>
                <a:sym typeface="Symbol" pitchFamily="18" charset="2"/>
              </a:rPr>
              <a:t>. nem teljesülne?</a:t>
            </a:r>
            <a:br>
              <a:rPr lang="hu-HU" sz="2800" dirty="0">
                <a:solidFill>
                  <a:srgbClr val="00B050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B050"/>
                </a:solidFill>
                <a:sym typeface="Symbol" pitchFamily="18" charset="2"/>
              </a:rPr>
              <a:t>Futási hiba? Végtelen ciklus?</a:t>
            </a: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Konstans tömbök alkalmazása</a:t>
            </a:r>
          </a:p>
        </p:txBody>
      </p:sp>
      <p:graphicFrame>
        <p:nvGraphicFramePr>
          <p:cNvPr id="17437" name="Group 2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78848572"/>
              </p:ext>
            </p:extLst>
          </p:nvPr>
        </p:nvGraphicFramePr>
        <p:xfrm>
          <a:off x="2915816" y="3573016"/>
          <a:ext cx="3884613" cy="1557339"/>
        </p:xfrm>
        <a:graphic>
          <a:graphicData uri="http://schemas.openxmlformats.org/drawingml/2006/table">
            <a:tbl>
              <a:tblPr/>
              <a:tblGrid>
                <a:gridCol w="576263"/>
                <a:gridCol w="3308350"/>
              </a:tblGrid>
              <a:tr h="51911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HóNév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[S]H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3" name="Téglalap 12"/>
          <p:cNvSpPr/>
          <p:nvPr/>
        </p:nvSpPr>
        <p:spPr bwMode="auto">
          <a:xfrm>
            <a:off x="2800351" y="1904132"/>
            <a:ext cx="6153149" cy="1288134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Lekerekített téglalap feliratnak 13"/>
          <p:cNvSpPr/>
          <p:nvPr/>
        </p:nvSpPr>
        <p:spPr bwMode="auto">
          <a:xfrm>
            <a:off x="6300192" y="785912"/>
            <a:ext cx="2808312" cy="864096"/>
          </a:xfrm>
          <a:prstGeom prst="wedgeRoundRectCallout">
            <a:avLst>
              <a:gd name="adj1" fmla="val -94715"/>
              <a:gd name="adj2" fmla="val 877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Programparaméterek deklarálása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" y="1903580"/>
            <a:ext cx="2749561" cy="130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 uiExpand="1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8B5F776A-45B0-4F76-BACC-DEF4B8454325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ED6A2C9-8A60-4658-8713-14BDA39FDC72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47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4CFB5AC-3F8A-4C85-B02B-6559ACF3287C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Konstans tömb – mit tárolunk?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</a:rPr>
              <a:t>	Egy nap a</a:t>
            </a:r>
            <a:r>
              <a:rPr lang="hu-HU" sz="2400" dirty="0" smtClean="0">
                <a:latin typeface="Garamond" pitchFamily="18" charset="0"/>
              </a:rPr>
              <a:t>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nem szökő</a:t>
            </a:r>
            <a:r>
              <a:rPr lang="hu-HU" sz="2800" dirty="0" smtClean="0">
                <a:latin typeface="Garamond" pitchFamily="18" charset="0"/>
              </a:rPr>
              <a:t>év hányadik napja?</a:t>
            </a:r>
          </a:p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</a:t>
            </a:r>
            <a:r>
              <a:rPr lang="hu-HU" b="1" baseline="-25000" dirty="0" smtClean="0">
                <a:latin typeface="Garamond" pitchFamily="18" charset="0"/>
              </a:rPr>
              <a:t>1</a:t>
            </a:r>
            <a:r>
              <a:rPr lang="hu-HU" b="1" dirty="0" smtClean="0">
                <a:latin typeface="Garamond" pitchFamily="18" charset="0"/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hu-HU" sz="2800" dirty="0" smtClean="0">
                <a:latin typeface="Garamond" pitchFamily="18" charset="0"/>
              </a:rPr>
              <a:t>Bemenet: H,N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>
              <a:latin typeface="Imprint MT Shadow" pitchFamily="82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 smtClean="0">
                <a:latin typeface="Garamond" pitchFamily="18" charset="0"/>
              </a:rPr>
              <a:t>		</a:t>
            </a:r>
            <a:r>
              <a:rPr lang="hu-HU" sz="2800" dirty="0">
                <a:latin typeface="Garamond" pitchFamily="18" charset="0"/>
              </a:rPr>
              <a:t> </a:t>
            </a:r>
            <a:r>
              <a:rPr lang="hu-HU" sz="2800" dirty="0" smtClean="0">
                <a:latin typeface="Garamond" pitchFamily="18" charset="0"/>
              </a:rPr>
              <a:t>       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hó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12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=(31,28,31,…,</a:t>
            </a:r>
            <a:r>
              <a:rPr lang="hu-HU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31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hu-HU" sz="2800" dirty="0" smtClean="0">
                <a:latin typeface="Garamond" pitchFamily="18" charset="0"/>
              </a:rPr>
              <a:t>Kimenet: S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 smtClean="0">
              <a:latin typeface="Garamond" pitchFamily="18" charset="0"/>
            </a:endParaRPr>
          </a:p>
          <a:p>
            <a:pPr>
              <a:spcBef>
                <a:spcPct val="10000"/>
              </a:spcBef>
            </a:pPr>
            <a:r>
              <a:rPr lang="hu-HU" sz="2800" dirty="0" smtClean="0">
                <a:latin typeface="Garamond" pitchFamily="18" charset="0"/>
              </a:rPr>
              <a:t>Előfeltétel: 1≤H≤12 és 1≤N≤</a:t>
            </a:r>
            <a:r>
              <a:rPr lang="hu-HU" sz="2800" dirty="0" err="1" smtClean="0">
                <a:latin typeface="Garamond" pitchFamily="18" charset="0"/>
              </a:rPr>
              <a:t>hó</a:t>
            </a:r>
            <a:r>
              <a:rPr lang="hu-HU" sz="2800" baseline="-25000" dirty="0" err="1">
                <a:latin typeface="Garamond" pitchFamily="18" charset="0"/>
              </a:rPr>
              <a:t>H</a:t>
            </a:r>
            <a:r>
              <a:rPr lang="hu-HU" sz="2800" baseline="-25000" dirty="0">
                <a:latin typeface="Garamond" pitchFamily="18" charset="0"/>
              </a:rPr>
              <a:t> </a:t>
            </a:r>
            <a:endParaRPr lang="hu-HU" sz="2800" dirty="0" smtClean="0">
              <a:latin typeface="Garamond" pitchFamily="18" charset="0"/>
            </a:endParaRPr>
          </a:p>
          <a:p>
            <a:r>
              <a:rPr lang="hu-HU" sz="2800" dirty="0" smtClean="0">
                <a:latin typeface="Garamond" pitchFamily="18" charset="0"/>
              </a:rPr>
              <a:t>Utófeltétel:</a:t>
            </a:r>
            <a:r>
              <a:rPr lang="hu-HU" dirty="0" smtClean="0">
                <a:latin typeface="Garamond" pitchFamily="18" charset="0"/>
              </a:rPr>
              <a:t>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4929"/>
              </p:ext>
            </p:extLst>
          </p:nvPr>
        </p:nvGraphicFramePr>
        <p:xfrm>
          <a:off x="4381500" y="4640263"/>
          <a:ext cx="21463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4" imgW="914400" imgH="419040" progId="Equation.3">
                  <p:embed/>
                </p:oleObj>
              </mc:Choice>
              <mc:Fallback>
                <p:oleObj name="Equation" r:id="rId4" imgW="9144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640263"/>
                        <a:ext cx="21463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45375EEC-7A79-46CF-8BB4-72E51B57526D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7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23E4477-684F-4B95-A626-C921658F76CA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48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C3139C9-D585-42EF-A730-FC7D20C3AB47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Konstans tömb – mit tárolunk?</a:t>
            </a:r>
          </a:p>
        </p:txBody>
      </p:sp>
      <p:sp>
        <p:nvSpPr>
          <p:cNvPr id="18453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4000" indent="-254000">
              <a:buFont typeface="Wingdings" pitchFamily="2" charset="2"/>
              <a:buNone/>
            </a:pPr>
            <a:r>
              <a:rPr lang="hu-HU" sz="3200" b="1" dirty="0">
                <a:sym typeface="Symbol" pitchFamily="18" charset="2"/>
              </a:rPr>
              <a:t>Algoritmus</a:t>
            </a:r>
            <a:r>
              <a:rPr lang="hu-HU" sz="3200" b="1" dirty="0" smtClean="0">
                <a:sym typeface="Symbol" pitchFamily="18" charset="2"/>
              </a:rPr>
              <a:t>:</a:t>
            </a:r>
          </a:p>
          <a:p>
            <a:pPr lvl="1">
              <a:spcBef>
                <a:spcPct val="10000"/>
              </a:spcBef>
              <a:buNone/>
            </a:pPr>
            <a:r>
              <a:rPr lang="hu-HU" sz="2800" b="1" dirty="0" smtClean="0"/>
              <a:t>Változó</a:t>
            </a:r>
            <a:r>
              <a:rPr lang="hu-HU" sz="2800" dirty="0" smtClean="0"/>
              <a:t> H,N,S</a:t>
            </a:r>
            <a:r>
              <a:rPr lang="hu-HU" sz="2800" b="1" dirty="0" smtClean="0">
                <a:sym typeface="Symbol" pitchFamily="18" charset="2"/>
              </a:rPr>
              <a:t>:</a:t>
            </a:r>
            <a:r>
              <a:rPr lang="hu-HU" sz="2800" b="1" dirty="0" smtClean="0"/>
              <a:t>Egész</a:t>
            </a:r>
            <a:endParaRPr lang="hu-HU" sz="2800" b="1" dirty="0"/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 smtClean="0"/>
              <a:t>Konstans</a:t>
            </a:r>
            <a:r>
              <a:rPr lang="hu-HU" sz="2800" dirty="0" smtClean="0"/>
              <a:t> hó</a:t>
            </a:r>
            <a:r>
              <a:rPr lang="hu-HU" sz="2800" b="1" dirty="0" smtClean="0">
                <a:sym typeface="Symbol" pitchFamily="18" charset="2"/>
              </a:rPr>
              <a:t>:</a:t>
            </a:r>
            <a:r>
              <a:rPr lang="hu-HU" sz="2800" b="1" dirty="0" smtClean="0"/>
              <a:t>Tömb</a:t>
            </a:r>
            <a:r>
              <a:rPr lang="hu-HU" sz="2800" dirty="0" smtClean="0"/>
              <a:t>[1</a:t>
            </a:r>
            <a:r>
              <a:rPr lang="hu-HU" sz="2800" dirty="0"/>
              <a:t>..12</a:t>
            </a:r>
            <a:r>
              <a:rPr lang="hu-HU" sz="2800" b="1" dirty="0"/>
              <a:t>:Egész</a:t>
            </a:r>
            <a:r>
              <a:rPr lang="hu-HU" sz="2800" dirty="0"/>
              <a:t>]=</a:t>
            </a:r>
            <a:br>
              <a:rPr lang="hu-HU" sz="2800" dirty="0"/>
            </a:br>
            <a:r>
              <a:rPr lang="hu-HU" sz="2800" dirty="0"/>
              <a:t>				     </a:t>
            </a:r>
            <a:r>
              <a:rPr lang="hu-HU" sz="2800" dirty="0" smtClean="0"/>
              <a:t> </a:t>
            </a:r>
            <a:r>
              <a:rPr lang="hu-HU" sz="2800" dirty="0"/>
              <a:t>(31,28,31,…,</a:t>
            </a:r>
            <a:r>
              <a:rPr lang="hu-HU" sz="2800" dirty="0" err="1"/>
              <a:t>31</a:t>
            </a:r>
            <a:r>
              <a:rPr lang="hu-HU" sz="2800" dirty="0"/>
              <a:t>)</a:t>
            </a:r>
          </a:p>
          <a:p>
            <a:pPr marL="254000" indent="-254000">
              <a:buFont typeface="Wingdings" pitchFamily="2" charset="2"/>
              <a:buNone/>
            </a:pPr>
            <a:endParaRPr lang="hu-HU" sz="3200" b="1" dirty="0" smtClean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buFont typeface="Wingdings" pitchFamily="2" charset="2"/>
              <a:buNone/>
            </a:pPr>
            <a:endParaRPr lang="hu-HU" sz="3200" b="1" dirty="0">
              <a:sym typeface="Symbol" pitchFamily="18" charset="2"/>
            </a:endParaRPr>
          </a:p>
          <a:p>
            <a:pPr marL="254000" indent="-254000">
              <a:spcBef>
                <a:spcPts val="1800"/>
              </a:spcBef>
              <a:buFont typeface="Wingdings" pitchFamily="2" charset="2"/>
              <a:buNone/>
            </a:pPr>
            <a:r>
              <a:rPr lang="hu-HU" sz="2800" dirty="0"/>
              <a:t>	Megjegyzés: Szökőév esetén H≥3 esetén S-et 1-gyel meg kellene növelni! (És az </a:t>
            </a:r>
            <a:r>
              <a:rPr lang="hu-HU" sz="2800" dirty="0" err="1"/>
              <a:t>előfel-tétel</a:t>
            </a:r>
            <a:r>
              <a:rPr lang="hu-HU" sz="2800" dirty="0"/>
              <a:t> is módosul.)</a:t>
            </a:r>
            <a:r>
              <a:rPr lang="hu-HU" sz="3200" b="1" dirty="0">
                <a:sym typeface="Symbol" pitchFamily="18" charset="2"/>
              </a:rPr>
              <a:t> </a:t>
            </a:r>
          </a:p>
        </p:txBody>
      </p:sp>
      <p:graphicFrame>
        <p:nvGraphicFramePr>
          <p:cNvPr id="1846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73063"/>
              </p:ext>
            </p:extLst>
          </p:nvPr>
        </p:nvGraphicFramePr>
        <p:xfrm>
          <a:off x="2886224" y="3585966"/>
          <a:ext cx="2357438" cy="1554210"/>
        </p:xfrm>
        <a:graphic>
          <a:graphicData uri="http://schemas.openxmlformats.org/drawingml/2006/table">
            <a:tbl>
              <a:tblPr/>
              <a:tblGrid>
                <a:gridCol w="428625"/>
                <a:gridCol w="1928813"/>
              </a:tblGrid>
              <a:tr h="5180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S:=N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0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i=1..H–1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S:=S+hó[i]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2" name="Szövegdoboz 11"/>
          <p:cNvSpPr txBox="1">
            <a:spLocks noChangeArrowheads="1"/>
          </p:cNvSpPr>
          <p:nvPr/>
        </p:nvSpPr>
        <p:spPr bwMode="auto">
          <a:xfrm>
            <a:off x="5240487" y="3268466"/>
            <a:ext cx="11049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i</a:t>
            </a:r>
            <a:r>
              <a:rPr lang="hu-HU" b="1"/>
              <a:t>:Egész</a:t>
            </a:r>
          </a:p>
        </p:txBody>
      </p:sp>
      <p:sp>
        <p:nvSpPr>
          <p:cNvPr id="2" name="Téglalap 1"/>
          <p:cNvSpPr/>
          <p:nvPr/>
        </p:nvSpPr>
        <p:spPr bwMode="auto">
          <a:xfrm>
            <a:off x="2800351" y="1916832"/>
            <a:ext cx="6153149" cy="1288134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3" name="Lekerekített téglalap feliratnak 12"/>
          <p:cNvSpPr/>
          <p:nvPr/>
        </p:nvSpPr>
        <p:spPr bwMode="auto">
          <a:xfrm>
            <a:off x="6300192" y="836712"/>
            <a:ext cx="2808312" cy="864096"/>
          </a:xfrm>
          <a:prstGeom prst="wedgeRoundRectCallout">
            <a:avLst>
              <a:gd name="adj1" fmla="val -94715"/>
              <a:gd name="adj2" fmla="val 877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Programparaméterek deklarálása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Lekerekített téglalap feliratnak 13"/>
          <p:cNvSpPr/>
          <p:nvPr/>
        </p:nvSpPr>
        <p:spPr bwMode="auto">
          <a:xfrm>
            <a:off x="6876256" y="4005064"/>
            <a:ext cx="2232248" cy="864096"/>
          </a:xfrm>
          <a:prstGeom prst="wedgeRoundRectCallout">
            <a:avLst>
              <a:gd name="adj1" fmla="val -77531"/>
              <a:gd name="adj2" fmla="val -9595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Lokális változó deklarálása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5" name="Téglalap 14"/>
          <p:cNvSpPr/>
          <p:nvPr/>
        </p:nvSpPr>
        <p:spPr bwMode="auto">
          <a:xfrm>
            <a:off x="600336" y="2555472"/>
            <a:ext cx="594792" cy="1265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" y="1916832"/>
            <a:ext cx="2700000" cy="1572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7872E-6 L 0.00278 0.179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8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4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2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uiExpand="1" build="allAtOnce"/>
      <p:bldP spid="12" grpId="0" uiExpand="1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AE022042-7D99-4846-B0FF-F737AF7250A2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A62817B-A355-4EE3-98BA-C755170A396E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49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96C40BC-B443-443E-98D5-BDDF4BA4BA61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Konstans tömb – mit tárolunk?</a:t>
            </a:r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5016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Egy másik megoldás:</a:t>
            </a:r>
          </a:p>
          <a:p>
            <a:pPr>
              <a:buFont typeface="Wingdings" pitchFamily="2" charset="2"/>
              <a:buNone/>
            </a:pPr>
            <a:r>
              <a:rPr lang="hu-HU" dirty="0" smtClean="0">
                <a:latin typeface="Garamond" pitchFamily="18" charset="0"/>
              </a:rPr>
              <a:t>	</a:t>
            </a:r>
            <a:r>
              <a:rPr lang="hu-HU" sz="2800" dirty="0" smtClean="0">
                <a:latin typeface="Garamond" pitchFamily="18" charset="0"/>
              </a:rPr>
              <a:t>Tároljuk minden hónapra, hogy az előző hónapokban összesen hány nap van!</a:t>
            </a:r>
          </a:p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</a:t>
            </a:r>
            <a:r>
              <a:rPr lang="hu-HU" b="1" baseline="-25000" dirty="0" smtClean="0">
                <a:latin typeface="Garamond" pitchFamily="18" charset="0"/>
              </a:rPr>
              <a:t>2</a:t>
            </a:r>
            <a:r>
              <a:rPr lang="hu-HU" b="1" dirty="0" smtClean="0">
                <a:latin typeface="Garamond" pitchFamily="18" charset="0"/>
              </a:rPr>
              <a:t>:</a:t>
            </a:r>
          </a:p>
          <a:p>
            <a:r>
              <a:rPr lang="hu-HU" sz="2800" dirty="0" smtClean="0">
                <a:latin typeface="Garamond" pitchFamily="18" charset="0"/>
              </a:rPr>
              <a:t>Bemenet: …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>
                <a:latin typeface="Garamond" pitchFamily="18" charset="0"/>
              </a:rPr>
              <a:t>		        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hó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12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=(0,31,59,90,…,334)</a:t>
            </a:r>
          </a:p>
          <a:p>
            <a:r>
              <a:rPr lang="hu-HU" sz="2800" dirty="0" smtClean="0">
                <a:latin typeface="Garamond" pitchFamily="18" charset="0"/>
              </a:rPr>
              <a:t>Utófeltétel: S=N+</a:t>
            </a:r>
            <a:r>
              <a:rPr lang="hu-HU" sz="2800" dirty="0" err="1" smtClean="0">
                <a:latin typeface="Garamond" pitchFamily="18" charset="0"/>
              </a:rPr>
              <a:t>hó</a:t>
            </a:r>
            <a:r>
              <a:rPr lang="hu-HU" sz="2800" baseline="-25000" dirty="0" err="1" smtClean="0">
                <a:latin typeface="Garamond" pitchFamily="18" charset="0"/>
              </a:rPr>
              <a:t>H</a:t>
            </a:r>
            <a:endParaRPr lang="hu-HU" sz="2800" baseline="-25000" dirty="0" smtClean="0">
              <a:latin typeface="Garamond" pitchFamily="18" charset="0"/>
            </a:endParaRPr>
          </a:p>
          <a:p>
            <a:endParaRPr lang="hu-HU" sz="2800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hu-HU" sz="2800" dirty="0" smtClean="0">
                <a:solidFill>
                  <a:srgbClr val="00B050"/>
                </a:solidFill>
                <a:latin typeface="Garamond" pitchFamily="18" charset="0"/>
              </a:rPr>
              <a:t>	Kérdés: Ez jobb megoldás? Mi lesz az </a:t>
            </a:r>
            <a:r>
              <a:rPr lang="hu-HU" sz="2800" dirty="0" err="1" smtClean="0">
                <a:solidFill>
                  <a:srgbClr val="00B050"/>
                </a:solidFill>
                <a:latin typeface="Garamond" pitchFamily="18" charset="0"/>
              </a:rPr>
              <a:t>előfel-tétellel</a:t>
            </a:r>
            <a:r>
              <a:rPr lang="hu-HU" sz="2800" dirty="0" smtClean="0">
                <a:solidFill>
                  <a:srgbClr val="00B050"/>
                </a:solidFill>
                <a:latin typeface="Garamond" pitchFamily="18" charset="0"/>
              </a:rPr>
              <a:t>?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7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173406"/>
            <a:ext cx="2387600" cy="1343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0B13E043-C364-4BF5-A29F-3178C9804C3C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7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516C61F-26D4-4CD1-83F5-C4DB8EF70066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25F3D5A-4FB7-43E3-B2B5-A357244DCF4E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 megoldás ötlete:</a:t>
            </a:r>
          </a:p>
          <a:p>
            <a:pPr>
              <a:buFont typeface="Wingdings" pitchFamily="2" charset="2"/>
              <a:buNone/>
            </a:pPr>
            <a:r>
              <a:rPr lang="hu-HU" dirty="0" smtClean="0">
                <a:latin typeface="Garamond" pitchFamily="18" charset="0"/>
              </a:rPr>
              <a:t>	Próbáljuk ki a 2-t; ha nem jó, akkor a 3-at, ha az sem, akkor a 4-et, …; legkésőbb az N jó lesz!</a:t>
            </a:r>
          </a:p>
          <a:p>
            <a:pPr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Az ezt kifejező lényegi algoritmus: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08299"/>
              </p:ext>
            </p:extLst>
          </p:nvPr>
        </p:nvGraphicFramePr>
        <p:xfrm>
          <a:off x="4067175" y="4306888"/>
          <a:ext cx="1952625" cy="1862138"/>
        </p:xfrm>
        <a:graphic>
          <a:graphicData uri="http://schemas.openxmlformats.org/drawingml/2006/table">
            <a:tbl>
              <a:tblPr/>
              <a:tblGrid>
                <a:gridCol w="441325"/>
                <a:gridCol w="1511300"/>
              </a:tblGrid>
              <a:tr h="465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i:=2</a:t>
                      </a:r>
                      <a:endParaRPr kumimoji="0" lang="hu-H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67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ł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N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i:=i+1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O:=i</a:t>
                      </a:r>
                      <a:endParaRPr kumimoji="0" lang="hu-H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3334" name="Szövegdoboz 13"/>
          <p:cNvSpPr txBox="1">
            <a:spLocks noChangeArrowheads="1"/>
          </p:cNvSpPr>
          <p:nvPr/>
        </p:nvSpPr>
        <p:spPr bwMode="auto">
          <a:xfrm>
            <a:off x="6024563" y="4010025"/>
            <a:ext cx="1211262" cy="626701"/>
          </a:xfrm>
          <a:prstGeom prst="rect">
            <a:avLst/>
          </a:prstGeom>
          <a:noFill/>
          <a:ln w="19050">
            <a:solidFill>
              <a:srgbClr val="1700C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 dirty="0" smtClean="0"/>
              <a:t> Változó</a:t>
            </a:r>
            <a:r>
              <a:rPr lang="hu-HU" dirty="0" smtClean="0"/>
              <a:t> </a:t>
            </a:r>
            <a:r>
              <a:rPr lang="hu-HU" dirty="0">
                <a:solidFill>
                  <a:srgbClr val="FF0000"/>
                </a:solidFill>
              </a:rPr>
              <a:t/>
            </a:r>
            <a:br>
              <a:rPr lang="hu-HU" dirty="0">
                <a:solidFill>
                  <a:srgbClr val="FF0000"/>
                </a:solidFill>
              </a:rPr>
            </a:br>
            <a:r>
              <a:rPr lang="hu-HU" dirty="0" smtClean="0">
                <a:solidFill>
                  <a:srgbClr val="FF0000"/>
                </a:solidFill>
              </a:rPr>
              <a:t>    </a:t>
            </a:r>
            <a:r>
              <a:rPr lang="hu-HU" dirty="0" smtClean="0"/>
              <a:t>i</a:t>
            </a:r>
            <a:r>
              <a:rPr lang="hu-HU" b="1" dirty="0" smtClean="0"/>
              <a:t>:Egész</a:t>
            </a:r>
            <a:endParaRPr lang="hu-HU" b="1" dirty="0"/>
          </a:p>
        </p:txBody>
      </p:sp>
      <p:sp>
        <p:nvSpPr>
          <p:cNvPr id="14" name="Lekerekített téglalap feliratnak 13"/>
          <p:cNvSpPr/>
          <p:nvPr/>
        </p:nvSpPr>
        <p:spPr bwMode="auto">
          <a:xfrm>
            <a:off x="6516216" y="5085184"/>
            <a:ext cx="2232248" cy="864096"/>
          </a:xfrm>
          <a:prstGeom prst="wedgeRoundRectCallout">
            <a:avLst>
              <a:gd name="adj1" fmla="val -59325"/>
              <a:gd name="adj2" fmla="val -1047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170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Lokális változó deklarálása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12" name="Egyenes összekötő nyíllal 11"/>
          <p:cNvCxnSpPr/>
          <p:nvPr/>
        </p:nvCxnSpPr>
        <p:spPr>
          <a:xfrm flipV="1">
            <a:off x="1228725" y="4437112"/>
            <a:ext cx="4999459" cy="975813"/>
          </a:xfrm>
          <a:prstGeom prst="straightConnector1">
            <a:avLst/>
          </a:prstGeom>
          <a:ln w="38100">
            <a:solidFill>
              <a:srgbClr val="17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3"/>
          <p:cNvSpPr txBox="1">
            <a:spLocks noChangeArrowheads="1"/>
          </p:cNvSpPr>
          <p:nvPr/>
        </p:nvSpPr>
        <p:spPr bwMode="auto">
          <a:xfrm>
            <a:off x="1051091" y="5322925"/>
            <a:ext cx="1260000" cy="180000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sp>
        <p:nvSpPr>
          <p:cNvPr id="16" name="Szövegdoboz 13"/>
          <p:cNvSpPr txBox="1">
            <a:spLocks noChangeArrowheads="1"/>
          </p:cNvSpPr>
          <p:nvPr/>
        </p:nvSpPr>
        <p:spPr bwMode="auto">
          <a:xfrm>
            <a:off x="4037994" y="4265338"/>
            <a:ext cx="2015753" cy="1476000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sz="4000" b="1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hu-HU" sz="4000" b="1" dirty="0" smtClean="0"/>
              <a:t> </a:t>
            </a:r>
            <a:endParaRPr lang="hu-HU" sz="4000" b="1" dirty="0"/>
          </a:p>
        </p:txBody>
      </p:sp>
    </p:spTree>
    <p:extLst>
      <p:ext uri="{BB962C8B-B14F-4D97-AF65-F5344CB8AC3E}">
        <p14:creationId xmlns:p14="http://schemas.microsoft.com/office/powerpoint/2010/main" val="33476890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68538" y="2060575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algn="ctr" eaLnBrk="1" hangingPunct="1">
              <a:buFont typeface="Wingdings" pitchFamily="2" charset="2"/>
              <a:buNone/>
            </a:pPr>
            <a:r>
              <a:rPr lang="hu-HU" sz="3600"/>
              <a:t>Programozási alapismeretek</a:t>
            </a:r>
            <a:br>
              <a:rPr lang="hu-HU" sz="3600"/>
            </a:br>
            <a:r>
              <a:rPr lang="hu-HU" sz="3600"/>
              <a:t>3. előadás vége</a:t>
            </a:r>
            <a:endParaRPr lang="en-US" sz="2000"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FB9389CB-EAD8-4BF5-8921-B6226DC4545C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049153B-AACF-4C3A-A8CD-1FDB3423F922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0872B65-BA54-4C36-B19D-8AD2B829F7EE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55165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sz="3000" dirty="0" smtClean="0">
                <a:latin typeface="Garamond" pitchFamily="18" charset="0"/>
              </a:rPr>
              <a:t>	Határozzuk meg egy természetes szám (N&gt;1) </a:t>
            </a:r>
            <a:r>
              <a:rPr lang="hu-HU" sz="3000" dirty="0" smtClean="0">
                <a:solidFill>
                  <a:srgbClr val="008000"/>
                </a:solidFill>
                <a:latin typeface="Garamond" pitchFamily="18" charset="0"/>
              </a:rPr>
              <a:t>1-től különböző</a:t>
            </a:r>
            <a:r>
              <a:rPr lang="hu-HU" sz="3000" dirty="0" smtClean="0">
                <a:latin typeface="Garamond" pitchFamily="18" charset="0"/>
              </a:rPr>
              <a:t> </a:t>
            </a:r>
            <a:r>
              <a:rPr lang="hu-HU" sz="3000" i="1" dirty="0" smtClean="0">
                <a:solidFill>
                  <a:srgbClr val="0000FF"/>
                </a:solidFill>
                <a:latin typeface="Garamond" pitchFamily="18" charset="0"/>
              </a:rPr>
              <a:t>legkisebb</a:t>
            </a:r>
            <a:r>
              <a:rPr lang="hu-HU" sz="3000" dirty="0" smtClean="0">
                <a:latin typeface="Garamond" pitchFamily="18" charset="0"/>
              </a:rPr>
              <a:t> és </a:t>
            </a:r>
            <a:r>
              <a:rPr lang="hu-HU" sz="3000" dirty="0" smtClean="0">
                <a:solidFill>
                  <a:schemeClr val="accent2"/>
                </a:solidFill>
                <a:latin typeface="Garamond" pitchFamily="18" charset="0"/>
              </a:rPr>
              <a:t>önma-gától különböző</a:t>
            </a:r>
            <a:r>
              <a:rPr lang="hu-HU" sz="3000" dirty="0" smtClean="0">
                <a:latin typeface="Garamond" pitchFamily="18" charset="0"/>
              </a:rPr>
              <a:t> </a:t>
            </a:r>
            <a:r>
              <a:rPr lang="hu-HU" sz="3000" i="1" dirty="0" smtClean="0">
                <a:solidFill>
                  <a:srgbClr val="FF3300"/>
                </a:solidFill>
                <a:latin typeface="Garamond" pitchFamily="18" charset="0"/>
              </a:rPr>
              <a:t>legnagyobb</a:t>
            </a:r>
            <a:r>
              <a:rPr lang="hu-HU" sz="3000" dirty="0" smtClean="0">
                <a:latin typeface="Garamond" pitchFamily="18" charset="0"/>
              </a:rPr>
              <a:t> </a:t>
            </a:r>
            <a:r>
              <a:rPr lang="hu-HU" sz="3000" i="1" dirty="0" smtClean="0">
                <a:latin typeface="Garamond" pitchFamily="18" charset="0"/>
              </a:rPr>
              <a:t>osztó</a:t>
            </a:r>
            <a:r>
              <a:rPr lang="hu-HU" sz="3000" dirty="0" smtClean="0">
                <a:latin typeface="Garamond" pitchFamily="18" charset="0"/>
              </a:rPr>
              <a:t>ját!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sz="3000" b="1" dirty="0" smtClean="0">
                <a:latin typeface="Garamond" pitchFamily="18" charset="0"/>
              </a:rPr>
              <a:t>Specifikáció: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hu-HU" sz="3000" dirty="0" smtClean="0">
                <a:latin typeface="Garamond" pitchFamily="18" charset="0"/>
              </a:rPr>
              <a:t>Bemenet: N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 err="1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3000" b="1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hu-HU" sz="3000" dirty="0" smtClean="0">
                <a:latin typeface="Garamond" pitchFamily="18" charset="0"/>
              </a:rPr>
              <a:t>Kimenet: </a:t>
            </a:r>
            <a:r>
              <a:rPr lang="hu-HU" sz="3000" dirty="0" err="1" smtClean="0">
                <a:latin typeface="Garamond" pitchFamily="18" charset="0"/>
              </a:rPr>
              <a:t>Lko</a:t>
            </a:r>
            <a:r>
              <a:rPr lang="hu-HU" sz="3000" dirty="0" smtClean="0">
                <a:latin typeface="Garamond" pitchFamily="18" charset="0"/>
              </a:rPr>
              <a:t>,</a:t>
            </a:r>
            <a:r>
              <a:rPr lang="hu-HU" sz="3000" dirty="0" err="1" smtClean="0">
                <a:latin typeface="Garamond" pitchFamily="18" charset="0"/>
              </a:rPr>
              <a:t>Lno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sz="3000" b="1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hu-HU" sz="3000" dirty="0" smtClean="0">
                <a:latin typeface="Garamond" pitchFamily="18" charset="0"/>
              </a:rPr>
              <a:t>Előfeltétel: N&gt;1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hu-HU" sz="3000" dirty="0" smtClean="0">
                <a:latin typeface="Garamond" pitchFamily="18" charset="0"/>
              </a:rPr>
              <a:t>Utófeltétel: </a:t>
            </a:r>
            <a:r>
              <a:rPr lang="hu-HU" sz="3000" dirty="0" smtClean="0">
                <a:solidFill>
                  <a:srgbClr val="008000"/>
                </a:solidFill>
                <a:latin typeface="Garamond" pitchFamily="18" charset="0"/>
              </a:rPr>
              <a:t>1&lt;</a:t>
            </a:r>
            <a:r>
              <a:rPr lang="hu-HU" sz="3000" dirty="0" err="1" smtClean="0">
                <a:latin typeface="Garamond" pitchFamily="18" charset="0"/>
              </a:rPr>
              <a:t>Lko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</a:t>
            </a:r>
            <a:r>
              <a:rPr lang="hu-HU" sz="3000" dirty="0" smtClean="0">
                <a:latin typeface="Garamond" pitchFamily="18" charset="0"/>
              </a:rPr>
              <a:t>N és 1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</a:t>
            </a:r>
            <a:r>
              <a:rPr lang="hu-HU" sz="3000" dirty="0" err="1" smtClean="0">
                <a:latin typeface="Garamond" pitchFamily="18" charset="0"/>
                <a:sym typeface="Symbol" pitchFamily="18" charset="2"/>
              </a:rPr>
              <a:t>Lno</a:t>
            </a:r>
            <a:r>
              <a:rPr lang="hu-HU" sz="3000" dirty="0" smtClean="0">
                <a:solidFill>
                  <a:schemeClr val="accent2"/>
                </a:solidFill>
                <a:latin typeface="Garamond" pitchFamily="18" charset="0"/>
                <a:sym typeface="Symbol" pitchFamily="18" charset="2"/>
              </a:rPr>
              <a:t>&lt;</a:t>
            </a:r>
            <a:r>
              <a:rPr lang="hu-HU" sz="3000" dirty="0" smtClean="0">
                <a:solidFill>
                  <a:schemeClr val="accent2"/>
                </a:solidFill>
                <a:latin typeface="Garamond" pitchFamily="18" charset="0"/>
              </a:rPr>
              <a:t>N</a:t>
            </a:r>
            <a:r>
              <a:rPr lang="hu-HU" sz="3000" dirty="0" smtClean="0">
                <a:latin typeface="Garamond" pitchFamily="18" charset="0"/>
              </a:rPr>
              <a:t> és</a:t>
            </a:r>
            <a:br>
              <a:rPr lang="hu-HU" sz="3000" dirty="0" smtClean="0">
                <a:latin typeface="Garamond" pitchFamily="18" charset="0"/>
              </a:rPr>
            </a:br>
            <a:r>
              <a:rPr lang="hu-HU" sz="3000" dirty="0" smtClean="0">
                <a:latin typeface="Garamond" pitchFamily="18" charset="0"/>
              </a:rPr>
              <a:t>		  </a:t>
            </a:r>
            <a:r>
              <a:rPr lang="hu-HU" sz="3000" dirty="0" err="1" smtClean="0">
                <a:latin typeface="Garamond" pitchFamily="18" charset="0"/>
              </a:rPr>
              <a:t>Lko</a:t>
            </a:r>
            <a:r>
              <a:rPr lang="en-US" sz="3000" dirty="0" smtClean="0">
                <a:latin typeface="Garamond" pitchFamily="18" charset="0"/>
              </a:rPr>
              <a:t>|</a:t>
            </a:r>
            <a:r>
              <a:rPr lang="hu-HU" sz="3000" dirty="0" smtClean="0">
                <a:latin typeface="Garamond" pitchFamily="18" charset="0"/>
              </a:rPr>
              <a:t>N és</a:t>
            </a:r>
            <a:br>
              <a:rPr lang="hu-HU" sz="3000" dirty="0" smtClean="0">
                <a:latin typeface="Garamond" pitchFamily="18" charset="0"/>
              </a:rPr>
            </a:br>
            <a:r>
              <a:rPr lang="hu-HU" sz="3000" dirty="0" smtClean="0">
                <a:latin typeface="Garamond" pitchFamily="18" charset="0"/>
              </a:rPr>
              <a:t>		  </a:t>
            </a:r>
            <a:r>
              <a:rPr lang="hu-HU" sz="3000" dirty="0" smtClean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i (2i&lt;</a:t>
            </a:r>
            <a:r>
              <a:rPr lang="hu-HU" sz="3000" dirty="0" err="1" smtClean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Lko</a:t>
            </a:r>
            <a:r>
              <a:rPr lang="hu-HU" sz="3000" dirty="0" smtClean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): </a:t>
            </a:r>
            <a:r>
              <a:rPr lang="hu-HU" sz="3000" dirty="0" err="1" smtClean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sz="3000" dirty="0" smtClean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 </a:t>
            </a:r>
            <a:r>
              <a:rPr lang="en-US" sz="3000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3000" dirty="0" smtClean="0">
                <a:solidFill>
                  <a:srgbClr val="0000FF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3000" dirty="0" smtClean="0">
                <a:solidFill>
                  <a:srgbClr val="0000FF"/>
                </a:solidFill>
                <a:latin typeface="Garamond" pitchFamily="18" charset="0"/>
              </a:rPr>
              <a:t>N</a:t>
            </a:r>
            <a:r>
              <a:rPr lang="hu-HU" sz="3000" dirty="0" smtClean="0">
                <a:latin typeface="Garamond" pitchFamily="18" charset="0"/>
              </a:rPr>
              <a:t> és</a:t>
            </a:r>
            <a:br>
              <a:rPr lang="hu-HU" sz="3000" dirty="0" smtClean="0">
                <a:latin typeface="Garamond" pitchFamily="18" charset="0"/>
              </a:rPr>
            </a:br>
            <a:r>
              <a:rPr lang="hu-HU" sz="3000" dirty="0" smtClean="0">
                <a:latin typeface="Garamond" pitchFamily="18" charset="0"/>
              </a:rPr>
              <a:t>		  </a:t>
            </a:r>
            <a:r>
              <a:rPr lang="hu-HU" sz="3000" dirty="0" err="1" smtClean="0">
                <a:latin typeface="Garamond" pitchFamily="18" charset="0"/>
              </a:rPr>
              <a:t>Lno</a:t>
            </a:r>
            <a:r>
              <a:rPr lang="en-US" sz="3000" dirty="0" smtClean="0">
                <a:latin typeface="Garamond" pitchFamily="18" charset="0"/>
              </a:rPr>
              <a:t>|</a:t>
            </a:r>
            <a:r>
              <a:rPr lang="hu-HU" sz="3000" dirty="0" smtClean="0">
                <a:latin typeface="Garamond" pitchFamily="18" charset="0"/>
              </a:rPr>
              <a:t>N és </a:t>
            </a:r>
            <a:br>
              <a:rPr lang="hu-HU" sz="3000" dirty="0" smtClean="0">
                <a:latin typeface="Garamond" pitchFamily="18" charset="0"/>
              </a:rPr>
            </a:br>
            <a:r>
              <a:rPr lang="hu-HU" sz="3000" dirty="0" smtClean="0">
                <a:latin typeface="Garamond" pitchFamily="18" charset="0"/>
              </a:rPr>
              <a:t>		  </a:t>
            </a:r>
            <a:r>
              <a:rPr lang="hu-HU" sz="3000" dirty="0" smtClean="0">
                <a:solidFill>
                  <a:srgbClr val="FF3300"/>
                </a:solidFill>
                <a:latin typeface="Garamond" pitchFamily="18" charset="0"/>
                <a:sym typeface="Symbol" pitchFamily="18" charset="2"/>
              </a:rPr>
              <a:t>i (</a:t>
            </a:r>
            <a:r>
              <a:rPr lang="hu-HU" sz="3000" dirty="0" err="1" smtClean="0">
                <a:solidFill>
                  <a:srgbClr val="FF3300"/>
                </a:solidFill>
                <a:latin typeface="Garamond" pitchFamily="18" charset="0"/>
                <a:sym typeface="Symbol" pitchFamily="18" charset="2"/>
              </a:rPr>
              <a:t>Lno</a:t>
            </a:r>
            <a:r>
              <a:rPr lang="hu-HU" sz="3000" dirty="0" smtClean="0">
                <a:solidFill>
                  <a:srgbClr val="FF3300"/>
                </a:solidFill>
                <a:latin typeface="Garamond" pitchFamily="18" charset="0"/>
                <a:sym typeface="Symbol" pitchFamily="18" charset="2"/>
              </a:rPr>
              <a:t>&lt;</a:t>
            </a:r>
            <a:r>
              <a:rPr lang="hu-HU" sz="3000" dirty="0" err="1" smtClean="0">
                <a:solidFill>
                  <a:srgbClr val="FF33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sz="3000" dirty="0" smtClean="0">
                <a:solidFill>
                  <a:srgbClr val="FF3300"/>
                </a:solidFill>
                <a:latin typeface="Garamond" pitchFamily="18" charset="0"/>
                <a:sym typeface="Symbol" pitchFamily="18" charset="2"/>
              </a:rPr>
              <a:t>&lt;N): i </a:t>
            </a:r>
            <a:r>
              <a:rPr lang="en-US" sz="3000" dirty="0" smtClean="0">
                <a:solidFill>
                  <a:srgbClr val="FF33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3000" dirty="0" smtClean="0">
                <a:solidFill>
                  <a:srgbClr val="FF3300"/>
                </a:solidFill>
                <a:latin typeface="Garamond" pitchFamily="18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3000" dirty="0" smtClean="0">
                <a:solidFill>
                  <a:srgbClr val="FF3300"/>
                </a:solidFill>
                <a:latin typeface="Garamond" pitchFamily="18" charset="0"/>
              </a:rPr>
              <a:t>N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pic>
        <p:nvPicPr>
          <p:cNvPr id="10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109510"/>
            <a:ext cx="2387600" cy="1343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/>
          <p:cNvSpPr/>
          <p:nvPr/>
        </p:nvSpPr>
        <p:spPr>
          <a:xfrm>
            <a:off x="4463928" y="5266122"/>
            <a:ext cx="4572000" cy="46166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/>
          <a:p>
            <a:pPr>
              <a:buNone/>
            </a:pPr>
            <a:r>
              <a:rPr lang="hu-HU" sz="2900" dirty="0">
                <a:solidFill>
                  <a:srgbClr val="0000FF"/>
                </a:solidFill>
                <a:sym typeface="Symbol" pitchFamily="18" charset="2"/>
              </a:rPr>
              <a:t>i </a:t>
            </a:r>
            <a:r>
              <a:rPr lang="hu-HU" sz="2900" dirty="0" smtClean="0">
                <a:solidFill>
                  <a:srgbClr val="0000FF"/>
                </a:solidFill>
                <a:sym typeface="Symbol" pitchFamily="18" charset="2"/>
              </a:rPr>
              <a:t>(1&lt;i&lt;</a:t>
            </a:r>
            <a:r>
              <a:rPr lang="hu-HU" sz="2900" dirty="0" err="1" smtClean="0">
                <a:solidFill>
                  <a:srgbClr val="0000FF"/>
                </a:solidFill>
                <a:sym typeface="Symbol" pitchFamily="18" charset="2"/>
              </a:rPr>
              <a:t>Lko</a:t>
            </a:r>
            <a:r>
              <a:rPr lang="hu-HU" sz="2900" dirty="0">
                <a:solidFill>
                  <a:srgbClr val="0000FF"/>
                </a:solidFill>
                <a:sym typeface="Symbol" pitchFamily="18" charset="2"/>
              </a:rPr>
              <a:t>): </a:t>
            </a:r>
            <a:r>
              <a:rPr lang="hu-HU" sz="29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9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2900" dirty="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2900" dirty="0">
                <a:solidFill>
                  <a:srgbClr val="0000FF"/>
                </a:solidFill>
              </a:rPr>
              <a:t>N</a:t>
            </a:r>
            <a:r>
              <a:rPr lang="hu-HU" sz="2900" dirty="0"/>
              <a:t> </a:t>
            </a:r>
            <a:r>
              <a:rPr lang="hu-HU" sz="2900" dirty="0" smtClean="0"/>
              <a:t>és</a:t>
            </a:r>
            <a:endParaRPr lang="en-GB" sz="2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7BF2F453-5F68-4EA8-981F-30F0ACE240F6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7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7DC5CC7-909D-45C1-8D0F-47E88D4E899F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1459A47-3355-4D5A-B6D0-9784AAB356C1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Megjegyzés: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 smtClean="0">
                <a:latin typeface="Garamond" pitchFamily="18" charset="0"/>
              </a:rPr>
              <a:t>	</a:t>
            </a:r>
            <a:r>
              <a:rPr lang="hu-HU" sz="2800" dirty="0" smtClean="0">
                <a:latin typeface="Garamond" pitchFamily="18" charset="0"/>
              </a:rPr>
              <a:t>A specifikációból az algoritmus megkapható, de az </a:t>
            </a:r>
            <a:r>
              <a:rPr lang="hu-HU" sz="2800" dirty="0" err="1" smtClean="0">
                <a:latin typeface="Garamond" pitchFamily="18" charset="0"/>
              </a:rPr>
              <a:t>Lno</a:t>
            </a:r>
            <a:r>
              <a:rPr lang="hu-HU" sz="2800" dirty="0" smtClean="0">
                <a:latin typeface="Garamond" pitchFamily="18" charset="0"/>
              </a:rPr>
              <a:t> az utófeltételben az </a:t>
            </a:r>
            <a:r>
              <a:rPr lang="hu-HU" sz="2800" dirty="0" err="1" smtClean="0">
                <a:latin typeface="Garamond" pitchFamily="18" charset="0"/>
              </a:rPr>
              <a:t>Lko</a:t>
            </a:r>
            <a:r>
              <a:rPr lang="hu-HU" sz="2800" dirty="0" smtClean="0">
                <a:latin typeface="Garamond" pitchFamily="18" charset="0"/>
              </a:rPr>
              <a:t> </a:t>
            </a:r>
            <a:r>
              <a:rPr lang="hu-HU" sz="2800" dirty="0" err="1" smtClean="0">
                <a:latin typeface="Garamond" pitchFamily="18" charset="0"/>
              </a:rPr>
              <a:t>ismere</a:t>
            </a:r>
            <a:r>
              <a:rPr lang="hu-HU" sz="2800" dirty="0" err="1" smtClean="0"/>
              <a:t>-</a:t>
            </a:r>
            <a:r>
              <a:rPr lang="hu-HU" sz="2800" dirty="0" err="1" smtClean="0">
                <a:latin typeface="Garamond" pitchFamily="18" charset="0"/>
              </a:rPr>
              <a:t>tében</a:t>
            </a:r>
            <a:r>
              <a:rPr lang="hu-HU" sz="2800" dirty="0" smtClean="0"/>
              <a:t> </a:t>
            </a:r>
            <a:r>
              <a:rPr lang="hu-HU" sz="2800" dirty="0" smtClean="0">
                <a:latin typeface="Garamond" pitchFamily="18" charset="0"/>
              </a:rPr>
              <a:t>másképp is megfogalmazható: </a:t>
            </a:r>
            <a:r>
              <a:rPr lang="hu-HU" sz="2800" dirty="0" err="1" smtClean="0">
                <a:solidFill>
                  <a:srgbClr val="FF3300"/>
                </a:solidFill>
                <a:latin typeface="Garamond" pitchFamily="18" charset="0"/>
              </a:rPr>
              <a:t>Lko</a:t>
            </a:r>
            <a:r>
              <a:rPr lang="hu-HU" sz="2800" dirty="0" smtClean="0">
                <a:solidFill>
                  <a:srgbClr val="FF3300"/>
                </a:solidFill>
                <a:latin typeface="Garamond" pitchFamily="18" charset="0"/>
              </a:rPr>
              <a:t>*</a:t>
            </a:r>
            <a:r>
              <a:rPr lang="hu-HU" sz="2800" dirty="0" err="1" smtClean="0">
                <a:solidFill>
                  <a:srgbClr val="FF3300"/>
                </a:solidFill>
                <a:latin typeface="Garamond" pitchFamily="18" charset="0"/>
              </a:rPr>
              <a:t>Lno</a:t>
            </a:r>
            <a:r>
              <a:rPr lang="hu-HU" sz="2800" dirty="0" smtClean="0">
                <a:solidFill>
                  <a:srgbClr val="FF3300"/>
                </a:solidFill>
                <a:latin typeface="Garamond" pitchFamily="18" charset="0"/>
              </a:rPr>
              <a:t>=N</a:t>
            </a:r>
            <a:r>
              <a:rPr lang="hu-HU" sz="2800" dirty="0" smtClean="0">
                <a:latin typeface="Garamond" pitchFamily="18" charset="0"/>
              </a:rPr>
              <a:t>!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Az erre építő algoritmus:</a:t>
            </a:r>
          </a:p>
        </p:txBody>
      </p:sp>
      <p:graphicFrame>
        <p:nvGraphicFramePr>
          <p:cNvPr id="1335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64486"/>
              </p:ext>
            </p:extLst>
          </p:nvPr>
        </p:nvGraphicFramePr>
        <p:xfrm>
          <a:off x="4079377" y="4247728"/>
          <a:ext cx="2881759" cy="2133600"/>
        </p:xfrm>
        <a:graphic>
          <a:graphicData uri="http://schemas.openxmlformats.org/drawingml/2006/table">
            <a:tbl>
              <a:tblPr/>
              <a:tblGrid>
                <a:gridCol w="540197"/>
                <a:gridCol w="2341562"/>
              </a:tblGrid>
              <a:tr h="3762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i:=2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62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ł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N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i:=i+1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Lko:=i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22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Lno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:=N 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Lko</a:t>
                      </a:r>
                      <a:endParaRPr kumimoji="0" lang="hu-H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15384" name="Szövegdoboz 12"/>
          <p:cNvSpPr txBox="1">
            <a:spLocks noChangeArrowheads="1"/>
          </p:cNvSpPr>
          <p:nvPr/>
        </p:nvSpPr>
        <p:spPr bwMode="auto">
          <a:xfrm>
            <a:off x="6961137" y="3981028"/>
            <a:ext cx="1211263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 dirty="0"/>
              <a:t> 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 i</a:t>
            </a:r>
            <a:r>
              <a:rPr lang="hu-HU" b="1" dirty="0"/>
              <a:t>:Egész</a:t>
            </a:r>
          </a:p>
        </p:txBody>
      </p:sp>
      <p:pic>
        <p:nvPicPr>
          <p:cNvPr id="1538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032272"/>
            <a:ext cx="2520851" cy="148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149080"/>
            <a:ext cx="2812529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/>
          <p:cNvSpPr/>
          <p:nvPr/>
        </p:nvSpPr>
        <p:spPr>
          <a:xfrm>
            <a:off x="884736" y="5430935"/>
            <a:ext cx="1743048" cy="360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hu-HU" sz="1500" dirty="0" err="1">
                <a:solidFill>
                  <a:srgbClr val="FF3300"/>
                </a:solidFill>
              </a:rPr>
              <a:t>Lko</a:t>
            </a:r>
            <a:r>
              <a:rPr lang="hu-HU" sz="1500" dirty="0">
                <a:solidFill>
                  <a:srgbClr val="FF3300"/>
                </a:solidFill>
              </a:rPr>
              <a:t>*</a:t>
            </a:r>
            <a:r>
              <a:rPr lang="hu-HU" sz="1500" dirty="0" err="1">
                <a:solidFill>
                  <a:srgbClr val="FF3300"/>
                </a:solidFill>
              </a:rPr>
              <a:t>Lno</a:t>
            </a:r>
            <a:r>
              <a:rPr lang="hu-HU" sz="1500" dirty="0">
                <a:solidFill>
                  <a:srgbClr val="FF3300"/>
                </a:solidFill>
              </a:rPr>
              <a:t>=N</a:t>
            </a:r>
            <a:endParaRPr lang="en-GB" sz="15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6A3DAF1B-8740-4C14-B4B1-113E69F9828F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5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192D803-BA55-472C-A2EC-900EF3B841A2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DDDAECC-399A-46FA-9DF7-BEC936EAADC3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51117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000" dirty="0" smtClean="0">
                <a:latin typeface="Garamond" pitchFamily="18" charset="0"/>
              </a:rPr>
              <a:t>	Határozzuk meg egy természetes szám (N&gt;1) 1-től és önmagától különböző </a:t>
            </a:r>
            <a:r>
              <a:rPr lang="hu-HU" sz="3000" i="1" dirty="0" smtClean="0">
                <a:latin typeface="Garamond" pitchFamily="18" charset="0"/>
              </a:rPr>
              <a:t>leg-kisebb osztó</a:t>
            </a:r>
            <a:r>
              <a:rPr lang="hu-HU" sz="3000" dirty="0" smtClean="0">
                <a:latin typeface="Garamond" pitchFamily="18" charset="0"/>
              </a:rPr>
              <a:t>ját</a:t>
            </a:r>
            <a:r>
              <a:rPr lang="hu-HU" sz="3000" dirty="0" smtClean="0"/>
              <a:t> </a:t>
            </a:r>
            <a:r>
              <a:rPr lang="hu-HU" sz="3000" dirty="0" smtClean="0">
                <a:latin typeface="Garamond" pitchFamily="18" charset="0"/>
              </a:rPr>
              <a:t>(ha van)!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>
                <a:latin typeface="Garamond" pitchFamily="18" charset="0"/>
              </a:rPr>
              <a:t>Specifikáció</a:t>
            </a:r>
            <a:r>
              <a:rPr lang="hu-HU" sz="3000" b="1" dirty="0" smtClean="0">
                <a:latin typeface="Garamond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3000" dirty="0" smtClean="0">
                <a:latin typeface="Garamond" pitchFamily="18" charset="0"/>
              </a:rPr>
              <a:t>Bemenet: N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b="1" dirty="0" err="1" smtClean="0">
                <a:latin typeface="Imprint MT Shadow" pitchFamily="82" charset="0"/>
              </a:rPr>
              <a:t>N</a:t>
            </a:r>
            <a:endParaRPr lang="hu-HU" sz="3000" b="1" dirty="0" smtClean="0">
              <a:latin typeface="Imprint MT Shadow" pitchFamily="82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3000" dirty="0" smtClean="0">
                <a:latin typeface="Garamond" pitchFamily="18" charset="0"/>
              </a:rPr>
              <a:t>Kimenet: O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b="1" dirty="0" smtClean="0">
                <a:latin typeface="Imprint MT Shadow" pitchFamily="82" charset="0"/>
              </a:rPr>
              <a:t>N</a:t>
            </a:r>
            <a:r>
              <a:rPr lang="hu-HU" sz="3000" dirty="0" smtClean="0">
                <a:latin typeface="Garamond" pitchFamily="18" charset="0"/>
              </a:rPr>
              <a:t>, </a:t>
            </a:r>
            <a:r>
              <a:rPr lang="hu-HU" sz="3000" dirty="0" smtClean="0">
                <a:solidFill>
                  <a:srgbClr val="FF0000"/>
                </a:solidFill>
                <a:latin typeface="Garamond" pitchFamily="18" charset="0"/>
              </a:rPr>
              <a:t>Van</a:t>
            </a:r>
            <a:r>
              <a:rPr lang="hu-HU" sz="30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</a:t>
            </a:r>
            <a:r>
              <a:rPr lang="hu-HU" sz="3000" dirty="0" smtClean="0">
                <a:solidFill>
                  <a:srgbClr val="FF0000"/>
                </a:solidFill>
                <a:latin typeface="Imprint MT Shadow" pitchFamily="82" charset="0"/>
              </a:rPr>
              <a:t>L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3000" dirty="0" smtClean="0">
                <a:latin typeface="Garamond" pitchFamily="18" charset="0"/>
              </a:rPr>
              <a:t>Előfeltétel: N&gt;1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3000" dirty="0" smtClean="0">
                <a:latin typeface="Garamond" pitchFamily="18" charset="0"/>
              </a:rPr>
              <a:t>Utófeltétel: </a:t>
            </a:r>
            <a:r>
              <a:rPr lang="hu-HU" sz="3000" dirty="0" smtClean="0">
                <a:solidFill>
                  <a:srgbClr val="FF0000"/>
                </a:solidFill>
                <a:latin typeface="Garamond" pitchFamily="18" charset="0"/>
              </a:rPr>
              <a:t>Van=</a:t>
            </a:r>
            <a:r>
              <a:rPr lang="hu-HU" sz="30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i (2i&lt;N): i</a:t>
            </a:r>
            <a:r>
              <a:rPr lang="en-US" sz="3000" dirty="0" smtClean="0">
                <a:solidFill>
                  <a:srgbClr val="FF0000"/>
                </a:solidFill>
                <a:latin typeface="Garamond" pitchFamily="18" charset="0"/>
              </a:rPr>
              <a:t>|</a:t>
            </a:r>
            <a:r>
              <a:rPr lang="hu-HU" sz="3000" dirty="0" smtClean="0">
                <a:solidFill>
                  <a:srgbClr val="FF0000"/>
                </a:solidFill>
                <a:latin typeface="Garamond" pitchFamily="18" charset="0"/>
              </a:rPr>
              <a:t>N és</a:t>
            </a:r>
            <a:br>
              <a:rPr lang="hu-HU" sz="3000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sz="3000" dirty="0" smtClean="0">
                <a:solidFill>
                  <a:srgbClr val="FF0000"/>
                </a:solidFill>
                <a:latin typeface="Garamond" pitchFamily="18" charset="0"/>
              </a:rPr>
              <a:t>		  Van</a:t>
            </a:r>
            <a:r>
              <a:rPr lang="hu-HU" sz="20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</a:t>
            </a:r>
            <a:r>
              <a:rPr lang="hu-HU" sz="3000" dirty="0" smtClean="0">
                <a:latin typeface="Garamond" pitchFamily="18" charset="0"/>
              </a:rPr>
              <a:t>2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</a:t>
            </a:r>
            <a:r>
              <a:rPr lang="hu-HU" sz="3000" dirty="0" smtClean="0">
                <a:latin typeface="Garamond" pitchFamily="18" charset="0"/>
              </a:rPr>
              <a:t>O&lt;N </a:t>
            </a:r>
            <a:r>
              <a:rPr lang="hu-HU" sz="3000" dirty="0">
                <a:latin typeface="Garamond" pitchFamily="18" charset="0"/>
              </a:rPr>
              <a:t>és O</a:t>
            </a:r>
            <a:r>
              <a:rPr lang="en-US" sz="3000" dirty="0">
                <a:latin typeface="Garamond" pitchFamily="18" charset="0"/>
              </a:rPr>
              <a:t>|</a:t>
            </a:r>
            <a:r>
              <a:rPr lang="hu-HU" sz="3000" dirty="0" smtClean="0">
                <a:latin typeface="Garamond" pitchFamily="18" charset="0"/>
              </a:rPr>
              <a:t>N</a:t>
            </a:r>
            <a:r>
              <a:rPr lang="hu-HU" sz="3000" dirty="0">
                <a:latin typeface="Garamond" pitchFamily="18" charset="0"/>
              </a:rPr>
              <a:t> és </a:t>
            </a:r>
            <a:r>
              <a:rPr lang="hu-HU" sz="3000" dirty="0" smtClean="0">
                <a:latin typeface="Garamond" pitchFamily="18" charset="0"/>
              </a:rPr>
              <a:t/>
            </a:r>
            <a:br>
              <a:rPr lang="hu-HU" sz="3000" dirty="0" smtClean="0">
                <a:latin typeface="Garamond" pitchFamily="18" charset="0"/>
              </a:rPr>
            </a:br>
            <a:r>
              <a:rPr lang="hu-HU" sz="3000" dirty="0" smtClean="0">
                <a:latin typeface="Garamond" pitchFamily="18" charset="0"/>
              </a:rPr>
              <a:t>			 </a:t>
            </a:r>
            <a:r>
              <a:rPr lang="hu-HU" sz="1500" dirty="0" smtClean="0">
                <a:latin typeface="Garamond" pitchFamily="18" charset="0"/>
              </a:rPr>
              <a:t> </a:t>
            </a:r>
            <a:r>
              <a:rPr lang="hu-HU" sz="3000" dirty="0" smtClean="0">
                <a:latin typeface="Garamond" pitchFamily="18" charset="0"/>
                <a:sym typeface="Symbol" pitchFamily="18" charset="2"/>
              </a:rPr>
              <a:t>i (2i&lt;O): i </a:t>
            </a:r>
            <a:r>
              <a:rPr lang="en-US" sz="3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ł</a:t>
            </a:r>
            <a:r>
              <a:rPr lang="hu-HU" sz="3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hu-HU" sz="3000" dirty="0" smtClean="0">
                <a:latin typeface="Garamond" pitchFamily="18" charset="0"/>
              </a:rPr>
              <a:t>N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8" name="Szövegdoboz 13"/>
          <p:cNvSpPr txBox="1">
            <a:spLocks noChangeArrowheads="1"/>
          </p:cNvSpPr>
          <p:nvPr/>
        </p:nvSpPr>
        <p:spPr bwMode="auto">
          <a:xfrm>
            <a:off x="5697992" y="5114368"/>
            <a:ext cx="2016000" cy="393136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  <p:sp>
        <p:nvSpPr>
          <p:cNvPr id="11" name="Szövegdoboz 13"/>
          <p:cNvSpPr txBox="1">
            <a:spLocks noChangeArrowheads="1"/>
          </p:cNvSpPr>
          <p:nvPr/>
        </p:nvSpPr>
        <p:spPr bwMode="auto">
          <a:xfrm>
            <a:off x="5315448" y="5536688"/>
            <a:ext cx="2487184" cy="393136"/>
          </a:xfrm>
          <a:prstGeom prst="rect">
            <a:avLst/>
          </a:prstGeom>
          <a:noFill/>
          <a:ln w="19050">
            <a:solidFill>
              <a:srgbClr val="170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hu-HU" sz="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fld id="{397416CD-B6CC-48CB-9660-2A83FE455126}" type="datetime1">
              <a:rPr lang="hu-HU"/>
              <a:pPr>
                <a:defRPr/>
              </a:pPr>
              <a:t>2015.08.02.</a:t>
            </a:fld>
            <a:endParaRPr lang="en-US"/>
          </a:p>
        </p:txBody>
      </p:sp>
      <p:sp>
        <p:nvSpPr>
          <p:cNvPr id="21" name="Rectangle 9"/>
          <p:cNvSpPr txBox="1">
            <a:spLocks noGrp="1" noChangeArrowheads="1"/>
          </p:cNvSpPr>
          <p:nvPr/>
        </p:nvSpPr>
        <p:spPr bwMode="auto">
          <a:xfrm>
            <a:off x="70104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62FDCDD-ADE2-452D-8471-77124965FBFA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/50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" name="Rectangle 7"/>
          <p:cNvSpPr txBox="1">
            <a:spLocks noGrp="1" noChangeArrowheads="1"/>
          </p:cNvSpPr>
          <p:nvPr/>
        </p:nvSpPr>
        <p:spPr bwMode="auto">
          <a:xfrm>
            <a:off x="304800" y="6518275"/>
            <a:ext cx="1905000" cy="36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F4FAAEA-8FD9-4DAA-81D3-BD7E1DB6CC2E}" type="datetime1">
              <a:rPr lang="hu-HU" sz="100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2015.08.02.</a:t>
            </a:fld>
            <a:endParaRPr lang="en-US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>
                <a:latin typeface="Garamond" pitchFamily="18" charset="0"/>
              </a:rPr>
              <a:t>Ciklusok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96975"/>
            <a:ext cx="6621463" cy="54006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smtClean="0">
                <a:latin typeface="Garamond" pitchFamily="18" charset="0"/>
              </a:rPr>
              <a:t>Algoritmus: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u-HU" b="1" smtClean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hu-HU" b="1" smtClean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hu-HU" b="1" smtClean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hu-HU" b="1" smtClean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hu-HU" b="1" smtClean="0">
              <a:latin typeface="Garamond" pitchFamily="18" charset="0"/>
            </a:endParaRPr>
          </a:p>
          <a:p>
            <a:pPr>
              <a:lnSpc>
                <a:spcPct val="90000"/>
              </a:lnSpc>
            </a:pPr>
            <a:endParaRPr lang="hu-HU" b="1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smtClean="0">
                <a:latin typeface="Garamond" pitchFamily="18" charset="0"/>
              </a:rPr>
              <a:t>Megjegyzés: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mtClean="0">
                <a:latin typeface="Garamond" pitchFamily="18" charset="0"/>
              </a:rPr>
              <a:t>	</a:t>
            </a:r>
            <a:r>
              <a:rPr lang="hu-HU" sz="3000" smtClean="0">
                <a:latin typeface="Garamond" pitchFamily="18" charset="0"/>
              </a:rPr>
              <a:t>Ha i osztója N-nek, akkor </a:t>
            </a:r>
            <a:r>
              <a:rPr lang="hu-HU" sz="2800" smtClean="0">
                <a:latin typeface="Garamond" pitchFamily="18" charset="0"/>
              </a:rPr>
              <a:t>(N Div i)</a:t>
            </a:r>
            <a:r>
              <a:rPr lang="hu-HU" sz="3000" smtClean="0">
                <a:latin typeface="Garamond" pitchFamily="18" charset="0"/>
              </a:rPr>
              <a:t> is osztója, azaz elég az osztókat a szám gyökéig keresni!</a:t>
            </a:r>
          </a:p>
        </p:txBody>
      </p:sp>
      <p:graphicFrame>
        <p:nvGraphicFramePr>
          <p:cNvPr id="2122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71296"/>
              </p:ext>
            </p:extLst>
          </p:nvPr>
        </p:nvGraphicFramePr>
        <p:xfrm>
          <a:off x="3444875" y="1757363"/>
          <a:ext cx="2260600" cy="2593977"/>
        </p:xfrm>
        <a:graphic>
          <a:graphicData uri="http://schemas.openxmlformats.org/drawingml/2006/table">
            <a:tbl>
              <a:tblPr/>
              <a:tblGrid>
                <a:gridCol w="407045"/>
                <a:gridCol w="823268"/>
                <a:gridCol w="1030287"/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i:=2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i&lt;N 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és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 i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ł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 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i:=i+1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Van:=i&lt;N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5878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Van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270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</a:rPr>
                        <a:t>O:=i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284663" y="2520950"/>
            <a:ext cx="4608512" cy="792163"/>
            <a:chOff x="2699" y="1570"/>
            <a:chExt cx="2903" cy="499"/>
          </a:xfrm>
        </p:grpSpPr>
        <p:graphicFrame>
          <p:nvGraphicFramePr>
            <p:cNvPr id="102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1655067"/>
                </p:ext>
              </p:extLst>
            </p:nvPr>
          </p:nvGraphicFramePr>
          <p:xfrm>
            <a:off x="4726" y="1706"/>
            <a:ext cx="87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" name="Equation" r:id="rId4" imgW="469800" imgH="228600" progId="Equation.3">
                    <p:embed/>
                  </p:oleObj>
                </mc:Choice>
                <mc:Fallback>
                  <p:oleObj name="Equation" r:id="rId4" imgW="4698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1706"/>
                          <a:ext cx="87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4" name="Line 76"/>
            <p:cNvSpPr>
              <a:spLocks noChangeShapeType="1"/>
            </p:cNvSpPr>
            <p:nvPr/>
          </p:nvSpPr>
          <p:spPr bwMode="auto">
            <a:xfrm flipH="1">
              <a:off x="3243" y="1888"/>
              <a:ext cx="1481" cy="1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" name="Line 77"/>
            <p:cNvSpPr>
              <a:spLocks noChangeShapeType="1"/>
            </p:cNvSpPr>
            <p:nvPr/>
          </p:nvSpPr>
          <p:spPr bwMode="auto">
            <a:xfrm flipH="1" flipV="1">
              <a:off x="2699" y="1570"/>
              <a:ext cx="2027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54" name="Group 82"/>
          <p:cNvGrpSpPr>
            <a:grpSpLocks/>
          </p:cNvGrpSpPr>
          <p:nvPr/>
        </p:nvGrpSpPr>
        <p:grpSpPr bwMode="auto">
          <a:xfrm>
            <a:off x="3402013" y="3452813"/>
            <a:ext cx="2351087" cy="536575"/>
            <a:chOff x="2143" y="2175"/>
            <a:chExt cx="1481" cy="338"/>
          </a:xfrm>
        </p:grpSpPr>
        <p:cxnSp>
          <p:nvCxnSpPr>
            <p:cNvPr id="1060" name="Egyenes összekötő 13"/>
            <p:cNvCxnSpPr>
              <a:cxnSpLocks noChangeShapeType="1"/>
            </p:cNvCxnSpPr>
            <p:nvPr/>
          </p:nvCxnSpPr>
          <p:spPr bwMode="auto">
            <a:xfrm>
              <a:off x="2171" y="2175"/>
              <a:ext cx="181" cy="29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1" name="Egyenes összekötő 15"/>
            <p:cNvCxnSpPr>
              <a:cxnSpLocks noChangeShapeType="1"/>
            </p:cNvCxnSpPr>
            <p:nvPr/>
          </p:nvCxnSpPr>
          <p:spPr bwMode="auto">
            <a:xfrm flipH="1">
              <a:off x="3406" y="2183"/>
              <a:ext cx="181" cy="29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2" name="Text Box 78"/>
            <p:cNvSpPr txBox="1">
              <a:spLocks noChangeArrowheads="1"/>
            </p:cNvSpPr>
            <p:nvPr/>
          </p:nvSpPr>
          <p:spPr bwMode="auto">
            <a:xfrm>
              <a:off x="2143" y="2290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063" name="Text Box 79"/>
            <p:cNvSpPr txBox="1">
              <a:spLocks noChangeArrowheads="1"/>
            </p:cNvSpPr>
            <p:nvPr/>
          </p:nvSpPr>
          <p:spPr bwMode="auto">
            <a:xfrm>
              <a:off x="3442" y="2301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6516688" y="3716338"/>
            <a:ext cx="2519362" cy="1231900"/>
            <a:chOff x="4105" y="2341"/>
            <a:chExt cx="1587" cy="776"/>
          </a:xfrm>
        </p:grpSpPr>
        <p:sp>
          <p:nvSpPr>
            <p:cNvPr id="1059" name="Text Box 83"/>
            <p:cNvSpPr txBox="1">
              <a:spLocks noChangeArrowheads="1"/>
            </p:cNvSpPr>
            <p:nvPr/>
          </p:nvSpPr>
          <p:spPr bwMode="auto">
            <a:xfrm>
              <a:off x="4105" y="2341"/>
              <a:ext cx="1587" cy="776"/>
            </a:xfrm>
            <a:prstGeom prst="rect">
              <a:avLst/>
            </a:prstGeom>
            <a:noFill/>
            <a:ln w="12700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400" dirty="0" smtClean="0"/>
                <a:t>2 </a:t>
              </a:r>
              <a:r>
                <a:rPr lang="hu-HU" sz="1400" dirty="0" smtClean="0">
                  <a:sym typeface="Symbol" pitchFamily="18" charset="2"/>
                </a:rPr>
                <a:t> </a:t>
              </a:r>
              <a:r>
                <a:rPr lang="hu-HU" dirty="0" smtClean="0"/>
                <a:t>i </a:t>
              </a:r>
              <a:r>
                <a:rPr lang="hu-HU" dirty="0">
                  <a:sym typeface="Symbol" pitchFamily="18" charset="2"/>
                </a:rPr>
                <a:t> N </a:t>
              </a:r>
              <a:r>
                <a:rPr lang="hu-HU" dirty="0" err="1">
                  <a:sym typeface="Symbol" pitchFamily="18" charset="2"/>
                </a:rPr>
                <a:t>Div</a:t>
              </a:r>
              <a:r>
                <a:rPr lang="hu-HU" dirty="0">
                  <a:sym typeface="Symbol" pitchFamily="18" charset="2"/>
                </a:rPr>
                <a:t> i</a:t>
              </a:r>
              <a:r>
                <a:rPr lang="hu-HU" sz="1400" dirty="0">
                  <a:sym typeface="Symbol" pitchFamily="18" charset="2"/>
                </a:rPr>
                <a:t> </a:t>
              </a:r>
              <a:r>
                <a:rPr lang="hu-HU" sz="1400" dirty="0" smtClean="0">
                  <a:sym typeface="Symbol" pitchFamily="18" charset="2"/>
                </a:rPr>
                <a:t> N </a:t>
              </a:r>
              <a:r>
                <a:rPr lang="hu-HU" sz="1400" dirty="0" err="1">
                  <a:sym typeface="Symbol" pitchFamily="18" charset="2"/>
                </a:rPr>
                <a:t>Div</a:t>
              </a:r>
              <a:r>
                <a:rPr lang="hu-HU" sz="1400" dirty="0">
                  <a:sym typeface="Symbol" pitchFamily="18" charset="2"/>
                </a:rPr>
                <a:t> 2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hu-HU" sz="1400" dirty="0">
                  <a:sym typeface="Symbol" pitchFamily="18" charset="2"/>
                </a:rPr>
                <a:t>azaz</a:t>
              </a:r>
              <a:br>
                <a:rPr lang="hu-HU" sz="1400" dirty="0">
                  <a:sym typeface="Symbol" pitchFamily="18" charset="2"/>
                </a:rPr>
              </a:br>
              <a:r>
                <a:rPr lang="hu-HU" dirty="0">
                  <a:sym typeface="Symbol" pitchFamily="18" charset="2"/>
                </a:rPr>
                <a:t>i*</a:t>
              </a:r>
              <a:r>
                <a:rPr lang="hu-HU" dirty="0" err="1">
                  <a:sym typeface="Symbol" pitchFamily="18" charset="2"/>
                </a:rPr>
                <a:t>i</a:t>
              </a:r>
              <a:r>
                <a:rPr lang="hu-HU" dirty="0">
                  <a:sym typeface="Symbol" pitchFamily="18" charset="2"/>
                </a:rPr>
                <a:t>  N</a:t>
              </a:r>
              <a:br>
                <a:rPr lang="hu-HU" dirty="0">
                  <a:sym typeface="Symbol" pitchFamily="18" charset="2"/>
                </a:rPr>
              </a:br>
              <a:r>
                <a:rPr lang="hu-HU" sz="1400" dirty="0">
                  <a:sym typeface="Symbol" pitchFamily="18" charset="2"/>
                </a:rPr>
                <a:t>azaz</a:t>
              </a:r>
              <a:br>
                <a:rPr lang="hu-HU" sz="1400" dirty="0">
                  <a:sym typeface="Symbol" pitchFamily="18" charset="2"/>
                </a:rPr>
              </a:br>
              <a:r>
                <a:rPr lang="hu-HU" dirty="0">
                  <a:sym typeface="Symbol" pitchFamily="18" charset="2"/>
                </a:rPr>
                <a:t>i  N</a:t>
              </a:r>
            </a:p>
          </p:txBody>
        </p:sp>
        <p:graphicFrame>
          <p:nvGraphicFramePr>
            <p:cNvPr id="1026" name="Object 9"/>
            <p:cNvGraphicFramePr>
              <a:graphicFrameLocks noChangeAspect="1"/>
            </p:cNvGraphicFramePr>
            <p:nvPr/>
          </p:nvGraphicFramePr>
          <p:xfrm>
            <a:off x="4834" y="2912"/>
            <a:ext cx="23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" name="Egyenlet" r:id="rId6" imgW="291847" imgH="215713" progId="Equation.3">
                    <p:embed/>
                  </p:oleObj>
                </mc:Choice>
                <mc:Fallback>
                  <p:oleObj name="Egyenlet" r:id="rId6" imgW="291847" imgH="2157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2912"/>
                          <a:ext cx="23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65413" y="6538913"/>
            <a:ext cx="3786187" cy="360362"/>
          </a:xfrm>
        </p:spPr>
        <p:txBody>
          <a:bodyPr/>
          <a:lstStyle/>
          <a:p>
            <a:pPr>
              <a:defRPr/>
            </a:pPr>
            <a:r>
              <a:rPr lang="hu-HU"/>
              <a:t>Horváth-Papné-Szlávi-Zsakó: Programozási alapismeretek 3. előadás</a:t>
            </a:r>
            <a:endParaRPr lang="en-US"/>
          </a:p>
        </p:txBody>
      </p:sp>
      <p:sp>
        <p:nvSpPr>
          <p:cNvPr id="26" name="Szövegdoboz 25"/>
          <p:cNvSpPr txBox="1">
            <a:spLocks noChangeArrowheads="1"/>
          </p:cNvSpPr>
          <p:nvPr/>
        </p:nvSpPr>
        <p:spPr bwMode="auto">
          <a:xfrm>
            <a:off x="5703888" y="1455738"/>
            <a:ext cx="1211262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b="1"/>
              <a:t> 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1122" name="Picture 9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1753360"/>
            <a:ext cx="2736000" cy="1470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</p:bldLst>
  </p:timing>
</p:sld>
</file>

<file path=ppt/theme/theme1.xml><?xml version="1.0" encoding="utf-8"?>
<a:theme xmlns:a="http://schemas.openxmlformats.org/drawingml/2006/main" name="4_Montázs">
  <a:themeElements>
    <a:clrScheme name="4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4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4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5_Montáz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6340</TotalTime>
  <Words>2473</Words>
  <Application>Microsoft Office PowerPoint</Application>
  <PresentationFormat>Diavetítés a képernyőre (4:3 oldalarány)</PresentationFormat>
  <Paragraphs>924</Paragraphs>
  <Slides>50</Slides>
  <Notes>50</Notes>
  <HiddenSlides>0</HiddenSlides>
  <MMClips>0</MMClips>
  <ScaleCrop>false</ScaleCrop>
  <HeadingPairs>
    <vt:vector size="6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50</vt:i4>
      </vt:variant>
    </vt:vector>
  </HeadingPairs>
  <TitlesOfParts>
    <vt:vector size="54" baseType="lpstr">
      <vt:lpstr>4_Montázs</vt:lpstr>
      <vt:lpstr>5_Montázs</vt:lpstr>
      <vt:lpstr>Equation</vt:lpstr>
      <vt:lpstr>Egyenlet</vt:lpstr>
      <vt:lpstr>Programozási alapismeretek  3. előadás</vt:lpstr>
      <vt:lpstr>Tartalom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</vt:lpstr>
      <vt:lpstr>Ciklusok algoritmus – kód</vt:lpstr>
      <vt:lpstr>Feladat elágazásra,  vagy más megoldás kell?</vt:lpstr>
      <vt:lpstr>Feladat elágazásra, vagy más megoldás kell?</vt:lpstr>
      <vt:lpstr>Feladat elágazásra, vagy más megoldás kell?</vt:lpstr>
      <vt:lpstr>Feladat elágazásra, vagy más megoldás kell?</vt:lpstr>
      <vt:lpstr>Feladat elágazásra, vagy más megoldás kell?</vt:lpstr>
      <vt:lpstr>Sorozatok</vt:lpstr>
      <vt:lpstr>Tömbök</vt:lpstr>
      <vt:lpstr>Sorozatok  Tömbök</vt:lpstr>
      <vt:lpstr>Sorozatok  Tömbök</vt:lpstr>
      <vt:lpstr>Sorozatok  Tömbök</vt:lpstr>
      <vt:lpstr>Tömbök (Algoritmuskód)</vt:lpstr>
      <vt:lpstr>Tömbök (C++ kódban – áttekintés)</vt:lpstr>
      <vt:lpstr>Tömbök (C++ kódban – áttekintés)</vt:lpstr>
      <vt:lpstr>Tömbök (C++ kódban – áttekintés)</vt:lpstr>
      <vt:lpstr>Tömbök (C++ kódban – áttekintés)</vt:lpstr>
      <vt:lpstr>Tömbök (C++ kódban – áttekintés)</vt:lpstr>
      <vt:lpstr>Tömbök (C++ kódban – áttekintés)</vt:lpstr>
      <vt:lpstr>Elágazás helyett tömb</vt:lpstr>
      <vt:lpstr>Elágazás helyett tömb</vt:lpstr>
      <vt:lpstr>Elágazás helyett tömb</vt:lpstr>
      <vt:lpstr>Elágazás helyett tömb</vt:lpstr>
      <vt:lpstr>Konstans tömbök alkalmazása</vt:lpstr>
      <vt:lpstr>Konstans tömbök alkalmazása</vt:lpstr>
      <vt:lpstr>Konstans tömbök alkalmazása</vt:lpstr>
      <vt:lpstr>Konstans tömbök alkalmazása</vt:lpstr>
      <vt:lpstr>Konstans tömbök alkalmazása</vt:lpstr>
      <vt:lpstr>Konstans tömb – mit tárolunk?</vt:lpstr>
      <vt:lpstr>Konstans tömb – mit tárolunk?</vt:lpstr>
      <vt:lpstr>Konstans tömb – mit tárolunk?</vt:lpstr>
      <vt:lpstr>PowerPoint bemutató</vt:lpstr>
    </vt:vector>
  </TitlesOfParts>
  <Company>ELTE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3. előadás</dc:title>
  <dc:creator>Szlávi-Zsakó</dc:creator>
  <cp:lastModifiedBy>Szlávi Péter</cp:lastModifiedBy>
  <cp:revision>545</cp:revision>
  <dcterms:created xsi:type="dcterms:W3CDTF">2005-10-16T14:08:29Z</dcterms:created>
  <dcterms:modified xsi:type="dcterms:W3CDTF">2015-08-02T15:48:33Z</dcterms:modified>
</cp:coreProperties>
</file>