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7" r:id="rId2"/>
  </p:sldMasterIdLst>
  <p:notesMasterIdLst>
    <p:notesMasterId r:id="rId55"/>
  </p:notesMasterIdLst>
  <p:handoutMasterIdLst>
    <p:handoutMasterId r:id="rId56"/>
  </p:handoutMasterIdLst>
  <p:sldIdLst>
    <p:sldId id="378" r:id="rId3"/>
    <p:sldId id="365" r:id="rId4"/>
    <p:sldId id="372" r:id="rId5"/>
    <p:sldId id="373" r:id="rId6"/>
    <p:sldId id="332" r:id="rId7"/>
    <p:sldId id="333" r:id="rId8"/>
    <p:sldId id="334" r:id="rId9"/>
    <p:sldId id="335" r:id="rId10"/>
    <p:sldId id="336" r:id="rId11"/>
    <p:sldId id="366" r:id="rId12"/>
    <p:sldId id="383" r:id="rId13"/>
    <p:sldId id="337" r:id="rId14"/>
    <p:sldId id="420" r:id="rId15"/>
    <p:sldId id="338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16" r:id="rId26"/>
    <p:sldId id="402" r:id="rId27"/>
    <p:sldId id="403" r:id="rId28"/>
    <p:sldId id="417" r:id="rId29"/>
    <p:sldId id="404" r:id="rId30"/>
    <p:sldId id="419" r:id="rId31"/>
    <p:sldId id="405" r:id="rId32"/>
    <p:sldId id="339" r:id="rId33"/>
    <p:sldId id="340" r:id="rId34"/>
    <p:sldId id="341" r:id="rId35"/>
    <p:sldId id="342" r:id="rId36"/>
    <p:sldId id="370" r:id="rId37"/>
    <p:sldId id="418" r:id="rId38"/>
    <p:sldId id="343" r:id="rId39"/>
    <p:sldId id="344" r:id="rId40"/>
    <p:sldId id="345" r:id="rId41"/>
    <p:sldId id="346" r:id="rId42"/>
    <p:sldId id="347" r:id="rId43"/>
    <p:sldId id="348" r:id="rId44"/>
    <p:sldId id="367" r:id="rId45"/>
    <p:sldId id="349" r:id="rId46"/>
    <p:sldId id="350" r:id="rId47"/>
    <p:sldId id="351" r:id="rId48"/>
    <p:sldId id="352" r:id="rId49"/>
    <p:sldId id="353" r:id="rId50"/>
    <p:sldId id="368" r:id="rId51"/>
    <p:sldId id="406" r:id="rId52"/>
    <p:sldId id="364" r:id="rId53"/>
    <p:sldId id="282" r:id="rId54"/>
  </p:sldIdLst>
  <p:sldSz cx="9144000" cy="6858000" type="screen4x3"/>
  <p:notesSz cx="6797675" cy="9926638"/>
  <p:custShowLst>
    <p:custShow name="PrT madártávlatból" id="0">
      <p:sldLst>
        <p:sld r:id="rId6"/>
      </p:sldLst>
    </p:custShow>
    <p:custShow name="Sorozatszámítás" id="1">
      <p:sldLst>
        <p:sld r:id="rId12"/>
        <p:sld r:id="rId14"/>
      </p:sldLst>
    </p:custShow>
    <p:custShow name="Eldöntés" id="2">
      <p:sldLst>
        <p:sld r:id="rId35"/>
        <p:sld r:id="rId36"/>
      </p:sldLst>
    </p:custShow>
    <p:custShow name="Kiválasztás" id="3">
      <p:sldLst>
        <p:sld r:id="rId42"/>
        <p:sld r:id="rId43"/>
      </p:sldLst>
    </p:custShow>
    <p:custShow name="Keresés" id="4">
      <p:sldLst>
        <p:sld r:id="rId48"/>
        <p:sld r:id="rId49"/>
      </p:sldLst>
    </p:custShow>
    <p:custShow name="Megszámolás" id="5">
      <p:sldLst/>
    </p:custShow>
    <p:custShow name="MaxKiválasztás" id="6">
      <p:sldLst>
        <p:sld r:id="rId25"/>
        <p:sld r:id="rId27"/>
        <p:sld r:id="rId28"/>
        <p:sld r:id="rId29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A21"/>
    <a:srgbClr val="663300"/>
    <a:srgbClr val="0066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3349" autoAdjust="0"/>
  </p:normalViewPr>
  <p:slideViewPr>
    <p:cSldViewPr showGuides="1">
      <p:cViewPr varScale="1">
        <p:scale>
          <a:sx n="82" d="100"/>
          <a:sy n="82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10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</a:t>
            </a:r>
            <a:r>
              <a:rPr lang="hu-HU" dirty="0" smtClean="0"/>
              <a:t>alapismeretek 4. előadás </a:t>
            </a:r>
            <a:r>
              <a:rPr lang="hu-HU" dirty="0"/>
              <a:t>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4C931BD0-F416-426D-BF87-1E572BB2940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smtClean="0"/>
              <a:t>Mintaszöveg szerkesztése</a:t>
            </a:r>
          </a:p>
          <a:p>
            <a:pPr lvl="1"/>
            <a:r>
              <a:rPr lang="hu-HU" noProof="0" dirty="0" smtClean="0"/>
              <a:t>Második szint</a:t>
            </a:r>
          </a:p>
          <a:p>
            <a:pPr lvl="2"/>
            <a:r>
              <a:rPr lang="hu-HU" noProof="0" dirty="0" smtClean="0"/>
              <a:t>Harmadik szint</a:t>
            </a:r>
          </a:p>
          <a:p>
            <a:pPr lvl="3"/>
            <a:r>
              <a:rPr lang="hu-HU" noProof="0" dirty="0" smtClean="0"/>
              <a:t>Negyedik szint</a:t>
            </a:r>
          </a:p>
          <a:p>
            <a:pPr lvl="4"/>
            <a:r>
              <a:rPr lang="hu-HU" noProof="0" dirty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</a:t>
            </a:r>
            <a:r>
              <a:rPr lang="hu-HU" dirty="0" smtClean="0"/>
              <a:t>alapismeretek 4. előadás </a:t>
            </a:r>
            <a:r>
              <a:rPr lang="hu-HU" dirty="0"/>
              <a:t>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fld id="{E4A7FC65-5508-40FB-9A56-6B3DBFCC5C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819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51CD1-711E-4023-A5CA-AFB7D4E47A1E}" type="slidenum">
              <a:rPr lang="hu-HU" smtClean="0"/>
              <a:pPr/>
              <a:t>1</a:t>
            </a:fld>
            <a:endParaRPr lang="hu-HU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23399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A9F7-6DFC-4364-9289-314CF77BDF5C}" type="slidenum">
              <a:rPr lang="hu-HU" smtClean="0"/>
              <a:pPr/>
              <a:t>10</a:t>
            </a:fld>
            <a:endParaRPr lang="hu-HU" smtClean="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4082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F9D40-FADD-4D62-A7D9-EC53C1BE98F6}" type="slidenum">
              <a:rPr lang="hu-HU" smtClean="0"/>
              <a:pPr/>
              <a:t>11</a:t>
            </a:fld>
            <a:endParaRPr lang="hu-HU" smtClean="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67777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12</a:t>
            </a:fld>
            <a:endParaRPr lang="hu-HU" smtClean="0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5050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13</a:t>
            </a:fld>
            <a:endParaRPr lang="hu-HU" smtClean="0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C8B28-6C90-40AE-AC0B-8FCD981DE3CD}" type="slidenum">
              <a:rPr lang="hu-HU" smtClean="0"/>
              <a:pPr/>
              <a:t>14</a:t>
            </a:fld>
            <a:endParaRPr lang="hu-HU" smtClean="0"/>
          </a:p>
        </p:txBody>
      </p:sp>
      <p:sp>
        <p:nvSpPr>
          <p:cNvPr id="788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Kékkel a konkrét feladat „specialitásait”, konkrétumait jelöltük. </a:t>
            </a:r>
          </a:p>
        </p:txBody>
      </p:sp>
    </p:spTree>
    <p:extLst>
      <p:ext uri="{BB962C8B-B14F-4D97-AF65-F5344CB8AC3E}">
        <p14:creationId xmlns:p14="http://schemas.microsoft.com/office/powerpoint/2010/main" val="17032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7C2-4ABE-4B46-A26E-BCBF0B9EC483}" type="slidenum">
              <a:rPr lang="hu-HU" smtClean="0"/>
              <a:pPr/>
              <a:t>15</a:t>
            </a:fld>
            <a:endParaRPr lang="hu-HU" smtClean="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1238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A57AC-4C62-4C54-9661-0A616C3F1B18}" type="slidenum">
              <a:rPr lang="hu-HU" smtClean="0"/>
              <a:pPr/>
              <a:t>16</a:t>
            </a:fld>
            <a:endParaRPr lang="hu-HU" smtClean="0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6014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E87FA-9673-4B5F-8023-66B9B064EB27}" type="slidenum">
              <a:rPr lang="hu-HU" smtClean="0"/>
              <a:pPr/>
              <a:t>17</a:t>
            </a:fld>
            <a:endParaRPr lang="hu-HU" smtClean="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3119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3AE3-538B-4EC4-9BBA-8F1B34B15ABA}" type="slidenum">
              <a:rPr lang="hu-HU" smtClean="0"/>
              <a:pPr/>
              <a:t>18</a:t>
            </a:fld>
            <a:endParaRPr lang="hu-HU" smtClean="0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7355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86733-D63A-424D-A786-A95E05B65CC0}" type="slidenum">
              <a:rPr lang="hu-HU" smtClean="0"/>
              <a:pPr/>
              <a:t>19</a:t>
            </a:fld>
            <a:endParaRPr lang="hu-HU" smtClean="0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2384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7636-A8D4-47B7-AD83-8366A77279E1}" type="slidenum">
              <a:rPr lang="hu-HU" smtClean="0"/>
              <a:pPr/>
              <a:t>2</a:t>
            </a:fld>
            <a:endParaRPr lang="hu-HU" smtClean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88415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88A84-BEDB-4089-971E-54C49FD696D1}" type="slidenum">
              <a:rPr lang="hu-HU" smtClean="0"/>
              <a:pPr/>
              <a:t>20</a:t>
            </a:fld>
            <a:endParaRPr lang="hu-HU" smtClean="0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0219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083C6-AF83-4486-84D9-04F22427F303}" type="slidenum">
              <a:rPr lang="hu-HU" smtClean="0"/>
              <a:pPr/>
              <a:t>21</a:t>
            </a:fld>
            <a:endParaRPr lang="hu-HU" smtClean="0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8346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2166A-D69C-4C64-BB1C-D8B666386BE8}" type="slidenum">
              <a:rPr lang="hu-HU" smtClean="0"/>
              <a:pPr/>
              <a:t>22</a:t>
            </a:fld>
            <a:endParaRPr lang="hu-HU" smtClean="0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39863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23</a:t>
            </a:fld>
            <a:endParaRPr lang="hu-HU" smtClean="0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90461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24</a:t>
            </a:fld>
            <a:endParaRPr lang="hu-HU" smtClean="0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2469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977BC-F484-4DF8-B1B9-C7AD85892CA6}" type="slidenum">
              <a:rPr lang="hu-HU" smtClean="0"/>
              <a:pPr/>
              <a:t>25</a:t>
            </a:fld>
            <a:endParaRPr lang="hu-HU" smtClean="0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900453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26</a:t>
            </a:fld>
            <a:endParaRPr lang="hu-HU" smtClean="0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726678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27</a:t>
            </a:fld>
            <a:endParaRPr lang="hu-HU" smtClean="0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35750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28</a:t>
            </a:fld>
            <a:endParaRPr lang="hu-HU" smtClean="0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3354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29</a:t>
            </a:fld>
            <a:endParaRPr lang="hu-HU" smtClean="0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61484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EBF37-1550-4D90-BC2C-4FE57D12437E}" type="slidenum">
              <a:rPr lang="hu-HU" smtClean="0"/>
              <a:pPr/>
              <a:t>3</a:t>
            </a:fld>
            <a:endParaRPr lang="hu-HU" smtClean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Bizonyításhoz pl.: http://people.inf.elte.hu/szlavi/PrM4felev/FormModsz.ppt 29-48. diák.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15824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30</a:t>
            </a:fld>
            <a:endParaRPr lang="hu-HU" smtClean="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81930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531C6-BB22-47CA-98D3-9D0FA04C56B8}" type="slidenum">
              <a:rPr lang="hu-HU" smtClean="0"/>
              <a:pPr/>
              <a:t>31</a:t>
            </a:fld>
            <a:endParaRPr lang="hu-HU" smtClean="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196296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BDF1C-067F-4EF4-BDA4-669BA60EB3D3}" type="slidenum">
              <a:rPr lang="hu-HU" smtClean="0"/>
              <a:pPr/>
              <a:t>32</a:t>
            </a:fld>
            <a:endParaRPr lang="hu-HU" smtClean="0"/>
          </a:p>
        </p:txBody>
      </p:sp>
      <p:sp>
        <p:nvSpPr>
          <p:cNvPr id="942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54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13E2-B888-4B09-B7CD-FF78F316E415}" type="slidenum">
              <a:rPr lang="hu-HU" smtClean="0"/>
              <a:pPr/>
              <a:t>33</a:t>
            </a:fld>
            <a:endParaRPr lang="hu-HU" smtClean="0"/>
          </a:p>
        </p:txBody>
      </p:sp>
      <p:sp>
        <p:nvSpPr>
          <p:cNvPr id="952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824244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5B6B5-F9B2-412D-95FD-B5C5DA041A15}" type="slidenum">
              <a:rPr lang="hu-HU" smtClean="0"/>
              <a:pPr/>
              <a:t>34</a:t>
            </a:fld>
            <a:endParaRPr lang="hu-HU" smtClean="0"/>
          </a:p>
        </p:txBody>
      </p:sp>
      <p:sp>
        <p:nvSpPr>
          <p:cNvPr id="962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9675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35</a:t>
            </a:fld>
            <a:endParaRPr lang="hu-HU" smtClean="0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 ciklusfeltételben tehát a „</a:t>
            </a:r>
            <a:r>
              <a:rPr lang="hu-HU" b="1" smtClean="0"/>
              <a:t>nem</a:t>
            </a:r>
            <a:r>
              <a:rPr lang="hu-HU" smtClean="0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3818071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36</a:t>
            </a:fld>
            <a:endParaRPr lang="hu-HU" smtClean="0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 ciklusfeltételben tehát a „</a:t>
            </a:r>
            <a:r>
              <a:rPr lang="hu-HU" b="1" smtClean="0"/>
              <a:t>nem</a:t>
            </a:r>
            <a:r>
              <a:rPr lang="hu-HU" smtClean="0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65779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63E5D-8C14-4F3A-AF25-4A49B5633C08}" type="slidenum">
              <a:rPr lang="hu-HU" smtClean="0"/>
              <a:pPr/>
              <a:t>37</a:t>
            </a:fld>
            <a:endParaRPr lang="hu-HU" smtClean="0"/>
          </a:p>
        </p:txBody>
      </p:sp>
      <p:sp>
        <p:nvSpPr>
          <p:cNvPr id="983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563351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1BC81-3BEF-47B6-A6C0-090454475E68}" type="slidenum">
              <a:rPr lang="hu-HU" smtClean="0"/>
              <a:pPr/>
              <a:t>38</a:t>
            </a:fld>
            <a:endParaRPr lang="hu-HU" smtClean="0"/>
          </a:p>
        </p:txBody>
      </p:sp>
      <p:sp>
        <p:nvSpPr>
          <p:cNvPr id="993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544148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7413E-9244-4D8F-8281-138FE1DFCC0E}" type="slidenum">
              <a:rPr lang="hu-HU" smtClean="0"/>
              <a:pPr/>
              <a:t>39</a:t>
            </a:fld>
            <a:endParaRPr lang="hu-HU" smtClean="0"/>
          </a:p>
        </p:txBody>
      </p:sp>
      <p:sp>
        <p:nvSpPr>
          <p:cNvPr id="1003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81411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C8B14-F976-4FA0-8D33-74C96F1A4D01}" type="slidenum">
              <a:rPr lang="hu-HU" smtClean="0"/>
              <a:pPr/>
              <a:t>4</a:t>
            </a:fld>
            <a:endParaRPr lang="hu-HU" smtClean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3901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423AD-949B-49BC-985E-D81893F3C0AC}" type="slidenum">
              <a:rPr lang="hu-HU" smtClean="0"/>
              <a:pPr/>
              <a:t>40</a:t>
            </a:fld>
            <a:endParaRPr lang="hu-HU" smtClean="0"/>
          </a:p>
        </p:txBody>
      </p:sp>
      <p:sp>
        <p:nvSpPr>
          <p:cNvPr id="1013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67970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B0CA-E7D8-4417-95A6-D7EB8F2FA86A}" type="slidenum">
              <a:rPr lang="hu-HU" smtClean="0"/>
              <a:pPr/>
              <a:t>41</a:t>
            </a:fld>
            <a:endParaRPr lang="hu-HU" smtClean="0"/>
          </a:p>
        </p:txBody>
      </p:sp>
      <p:sp>
        <p:nvSpPr>
          <p:cNvPr id="1024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270396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88E48-0683-47CD-AED1-63CFF2FDF6DD}" type="slidenum">
              <a:rPr lang="hu-HU" smtClean="0"/>
              <a:pPr/>
              <a:t>42</a:t>
            </a:fld>
            <a:endParaRPr lang="hu-HU" smtClean="0"/>
          </a:p>
        </p:txBody>
      </p:sp>
      <p:sp>
        <p:nvSpPr>
          <p:cNvPr id="1034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 nagybetű a specifikációban (most) definiáltnak tekintett függvény, amely bármely betűhöz hozzárendeli a nagybetűs párját, az egyebekhez önmagukat.</a:t>
            </a:r>
          </a:p>
        </p:txBody>
      </p:sp>
    </p:spTree>
    <p:extLst>
      <p:ext uri="{BB962C8B-B14F-4D97-AF65-F5344CB8AC3E}">
        <p14:creationId xmlns:p14="http://schemas.microsoft.com/office/powerpoint/2010/main" val="1561127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3A959-EE0E-47DC-9998-38E03AA05B33}" type="slidenum">
              <a:rPr lang="hu-HU" smtClean="0"/>
              <a:pPr/>
              <a:t>43</a:t>
            </a:fld>
            <a:endParaRPr lang="hu-HU" smtClean="0"/>
          </a:p>
        </p:txBody>
      </p:sp>
      <p:sp>
        <p:nvSpPr>
          <p:cNvPr id="1044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… és a magánhangzóE függvény?</a:t>
            </a:r>
          </a:p>
          <a:p>
            <a:r>
              <a:rPr lang="hu-HU" smtClean="0"/>
              <a:t>… ha ilyen nincs, akkor meg kell adni! Milyen programozási tétellel kellene? Specifikálja a működését, és vegye észre hasonlóságát valamilyen tétellel!</a:t>
            </a:r>
          </a:p>
        </p:txBody>
      </p:sp>
    </p:spTree>
    <p:extLst>
      <p:ext uri="{BB962C8B-B14F-4D97-AF65-F5344CB8AC3E}">
        <p14:creationId xmlns:p14="http://schemas.microsoft.com/office/powerpoint/2010/main" val="699477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9229B-9C13-4B22-A6EF-E59BC42EFB19}" type="slidenum">
              <a:rPr lang="hu-HU" smtClean="0"/>
              <a:pPr/>
              <a:t>44</a:t>
            </a:fld>
            <a:endParaRPr lang="hu-HU" smtClean="0"/>
          </a:p>
        </p:txBody>
      </p:sp>
      <p:sp>
        <p:nvSpPr>
          <p:cNvPr id="1054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19075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7C5B6-D517-4B70-9DD4-DD04E01D35B3}" type="slidenum">
              <a:rPr lang="hu-HU" smtClean="0"/>
              <a:pPr/>
              <a:t>45</a:t>
            </a:fld>
            <a:endParaRPr lang="hu-HU" smtClean="0"/>
          </a:p>
        </p:txBody>
      </p:sp>
      <p:sp>
        <p:nvSpPr>
          <p:cNvPr id="1065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15063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7527A-FFA5-4690-AF49-48F3ADE13307}" type="slidenum">
              <a:rPr lang="hu-HU" smtClean="0"/>
              <a:pPr/>
              <a:t>46</a:t>
            </a:fld>
            <a:endParaRPr lang="hu-HU" smtClean="0"/>
          </a:p>
        </p:txBody>
      </p:sp>
      <p:sp>
        <p:nvSpPr>
          <p:cNvPr id="1075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Természetesen itt is meg</a:t>
            </a:r>
            <a:r>
              <a:rPr lang="hu-HU" baseline="0" dirty="0" smtClean="0"/>
              <a:t> kellene jelennie a T függvénynek a bemeneti részen. Most csak „helyhiány” miatt hagytuk el. </a:t>
            </a:r>
            <a:r>
              <a:rPr lang="hu-HU" baseline="0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84117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4346-CFA1-44D7-ADC5-D0AB27187C55}" type="slidenum">
              <a:rPr lang="hu-HU" smtClean="0"/>
              <a:pPr/>
              <a:t>47</a:t>
            </a:fld>
            <a:endParaRPr lang="hu-HU" smtClean="0"/>
          </a:p>
        </p:txBody>
      </p:sp>
      <p:sp>
        <p:nvSpPr>
          <p:cNvPr id="1085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341628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2FF05-B157-49CF-AFE0-35FD674BB685}" type="slidenum">
              <a:rPr lang="hu-HU" smtClean="0"/>
              <a:pPr/>
              <a:t>48</a:t>
            </a:fld>
            <a:endParaRPr lang="hu-HU" smtClean="0"/>
          </a:p>
        </p:txBody>
      </p:sp>
      <p:sp>
        <p:nvSpPr>
          <p:cNvPr id="1105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725518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B780-FCE0-49C4-A3DE-B17D34096268}" type="slidenum">
              <a:rPr lang="hu-HU" smtClean="0"/>
              <a:pPr/>
              <a:t>49</a:t>
            </a:fld>
            <a:endParaRPr lang="hu-HU" smtClean="0"/>
          </a:p>
        </p:txBody>
      </p:sp>
      <p:sp>
        <p:nvSpPr>
          <p:cNvPr id="1116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90316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78253-186B-48D6-BC8A-3328C4559555}" type="slidenum">
              <a:rPr lang="hu-HU" smtClean="0"/>
              <a:pPr/>
              <a:t>5</a:t>
            </a:fld>
            <a:endParaRPr lang="hu-HU" smtClean="0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35008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367007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1A14-8650-45EF-A2F0-5D421303A3A6}" type="slidenum">
              <a:rPr lang="hu-HU" smtClean="0"/>
              <a:pPr/>
              <a:t>51</a:t>
            </a:fld>
            <a:endParaRPr lang="hu-HU" smtClean="0"/>
          </a:p>
        </p:txBody>
      </p:sp>
      <p:sp>
        <p:nvSpPr>
          <p:cNvPr id="1136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943576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0CAA9-B3F8-427B-A42B-4894B01CC014}" type="slidenum">
              <a:rPr lang="hu-HU" smtClean="0"/>
              <a:pPr/>
              <a:t>52</a:t>
            </a:fld>
            <a:endParaRPr lang="hu-HU" smtClean="0"/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5857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7EBA1-728B-4C73-B17D-4C3091F1F253}" type="slidenum">
              <a:rPr lang="hu-HU" smtClean="0"/>
              <a:pPr/>
              <a:t>6</a:t>
            </a:fld>
            <a:endParaRPr lang="hu-HU" smtClean="0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67215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CB05B-2C57-43C5-AA41-33821877E0EA}" type="slidenum">
              <a:rPr lang="hu-HU" smtClean="0"/>
              <a:pPr/>
              <a:t>7</a:t>
            </a:fld>
            <a:endParaRPr lang="hu-HU" smtClean="0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87527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6EC79-21B6-4680-8EA9-9765E6B337B4}" type="slidenum">
              <a:rPr lang="hu-HU" smtClean="0"/>
              <a:pPr/>
              <a:t>8</a:t>
            </a:fld>
            <a:endParaRPr lang="hu-HU" smtClean="0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30486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4. előadás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50BF1-B56C-4D64-96DF-2CE21A69C3B4}" type="slidenum">
              <a:rPr lang="hu-HU" smtClean="0"/>
              <a:pPr/>
              <a:t>9</a:t>
            </a:fld>
            <a:endParaRPr lang="hu-HU" smtClean="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F</a:t>
            </a:r>
            <a:r>
              <a:rPr lang="hu-HU" baseline="-25000" dirty="0" smtClean="0">
                <a:latin typeface="Garamond" pitchFamily="18" charset="0"/>
              </a:rPr>
              <a:t>0</a:t>
            </a:r>
            <a:r>
              <a:rPr lang="hu-HU" dirty="0" smtClean="0">
                <a:latin typeface="Garamond" pitchFamily="18" charset="0"/>
              </a:rPr>
              <a:t> „null-elemség”, „neutrális elemség” (neutralitás) tulajdonsága:</a:t>
            </a:r>
          </a:p>
          <a:p>
            <a:pPr lvl="1"/>
            <a:r>
              <a:rPr lang="hu-HU" dirty="0" smtClean="0">
                <a:latin typeface="Garamond" pitchFamily="18" charset="0"/>
              </a:rPr>
              <a:t>F</a:t>
            </a:r>
            <a:r>
              <a:rPr lang="hu-HU" baseline="-25000" dirty="0" smtClean="0">
                <a:latin typeface="Garamond" pitchFamily="18" charset="0"/>
              </a:rPr>
              <a:t>0</a:t>
            </a:r>
            <a:r>
              <a:rPr lang="hu-HU" dirty="0" smtClean="0">
                <a:latin typeface="Garamond" pitchFamily="18" charset="0"/>
              </a:rPr>
              <a:t>:Valami, amely teljesíti, hogy f(F</a:t>
            </a:r>
            <a:r>
              <a:rPr lang="hu-HU" baseline="-25000" dirty="0" smtClean="0">
                <a:latin typeface="Garamond" pitchFamily="18" charset="0"/>
              </a:rPr>
              <a:t>0</a:t>
            </a:r>
            <a:r>
              <a:rPr lang="hu-HU" dirty="0" smtClean="0">
                <a:latin typeface="Garamond" pitchFamily="18" charset="0"/>
              </a:rPr>
              <a:t>,x)=</a:t>
            </a:r>
            <a:r>
              <a:rPr lang="hu-HU" dirty="0" err="1" smtClean="0">
                <a:latin typeface="Garamond" pitchFamily="18" charset="0"/>
              </a:rPr>
              <a:t>x</a:t>
            </a:r>
            <a:r>
              <a:rPr lang="hu-HU" dirty="0" smtClean="0">
                <a:latin typeface="Garamond" pitchFamily="18" charset="0"/>
              </a:rPr>
              <a:t> 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 smtClean="0">
                <a:latin typeface="Garamond" pitchFamily="18" charset="0"/>
              </a:rPr>
              <a:t>x</a:t>
            </a:r>
            <a:r>
              <a:rPr lang="hu-HU" dirty="0" smtClean="0">
                <a:latin typeface="Garamond" pitchFamily="18" charset="0"/>
              </a:rPr>
              <a:t>:Valami (és f(x,F</a:t>
            </a:r>
            <a:r>
              <a:rPr lang="hu-HU" baseline="-25000" dirty="0" smtClean="0">
                <a:latin typeface="Garamond" pitchFamily="18" charset="0"/>
              </a:rPr>
              <a:t>0</a:t>
            </a:r>
            <a:r>
              <a:rPr lang="hu-HU" dirty="0" smtClean="0">
                <a:latin typeface="Garamond" pitchFamily="18" charset="0"/>
              </a:rPr>
              <a:t>)=x 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 smtClean="0">
                <a:latin typeface="Garamond" pitchFamily="18" charset="0"/>
              </a:rPr>
              <a:t>x</a:t>
            </a:r>
            <a:r>
              <a:rPr lang="hu-HU" dirty="0" smtClean="0">
                <a:latin typeface="Garamond" pitchFamily="18" charset="0"/>
              </a:rPr>
              <a:t>:Valami).</a:t>
            </a:r>
          </a:p>
        </p:txBody>
      </p:sp>
    </p:spTree>
    <p:extLst>
      <p:ext uri="{BB962C8B-B14F-4D97-AF65-F5344CB8AC3E}">
        <p14:creationId xmlns:p14="http://schemas.microsoft.com/office/powerpoint/2010/main" val="388729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LTE"/>
          <p:cNvPicPr>
            <a:picLocks noChangeAspect="1" noChangeArrowheads="1"/>
          </p:cNvPicPr>
          <p:nvPr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cimer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ELTE"/>
          <p:cNvPicPr>
            <a:picLocks noChangeAspect="1" noChangeArrowheads="1"/>
          </p:cNvPicPr>
          <p:nvPr userDrawn="1"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merr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Photograph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6238" y="6478588"/>
            <a:ext cx="3600450" cy="360362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1000"/>
            </a:lvl1pPr>
          </a:lstStyle>
          <a:p>
            <a:pPr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Papné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2013.09.22.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456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pic>
        <p:nvPicPr>
          <p:cNvPr id="1031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721F805-5CED-4FD2-8CCF-C5A608384E47}" type="slidenum">
              <a:rPr lang="hu-HU"/>
              <a:pPr>
                <a:defRPr/>
              </a:pPr>
              <a:t>‹#›</a:t>
            </a:fld>
            <a:r>
              <a:rPr lang="hu-HU"/>
              <a:t>/52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pic>
        <p:nvPicPr>
          <p:cNvPr id="2054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10" Type="http://schemas.openxmlformats.org/officeDocument/2006/relationships/slide" Target="slide51.xml"/><Relationship Id="rId4" Type="http://schemas.openxmlformats.org/officeDocument/2006/relationships/slide" Target="slide6.xml"/><Relationship Id="rId9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</p:spPr>
        <p:txBody>
          <a:bodyPr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 smtClean="0">
                <a:solidFill>
                  <a:schemeClr val="tx1"/>
                </a:solidFill>
              </a:rPr>
              <a:t>Programozási alapismeretek </a:t>
            </a:r>
            <a:br>
              <a:rPr lang="hu-HU" b="0" dirty="0" smtClean="0">
                <a:solidFill>
                  <a:schemeClr val="tx1"/>
                </a:solidFill>
              </a:rPr>
            </a:br>
            <a:r>
              <a:rPr lang="hu-HU" b="0" dirty="0" smtClean="0">
                <a:solidFill>
                  <a:schemeClr val="tx1"/>
                </a:solidFill>
              </a:rPr>
              <a:t>4.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434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Specifikáció </a:t>
            </a:r>
            <a:r>
              <a:rPr lang="hu-HU" sz="2400" dirty="0" smtClean="0"/>
              <a:t>(a végleges)</a:t>
            </a:r>
            <a:r>
              <a:rPr lang="hu-HU" dirty="0" smtClean="0"/>
              <a:t>:</a:t>
            </a: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 smtClean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 smtClean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>
                <a:sym typeface="Symbol" pitchFamily="18" charset="2"/>
              </a:rPr>
              <a:t>Utófeltétel:	S=F(X</a:t>
            </a:r>
            <a:r>
              <a:rPr lang="hu-HU" sz="2800" baseline="-25000" dirty="0" smtClean="0">
                <a:sym typeface="Symbol" pitchFamily="18" charset="2"/>
              </a:rPr>
              <a:t>1</a:t>
            </a:r>
            <a:r>
              <a:rPr lang="hu-HU" sz="2800" baseline="-25000" dirty="0">
                <a:sym typeface="Symbol" pitchFamily="18" charset="2"/>
              </a:rPr>
              <a:t>..N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  F: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hu-HU" sz="2800" dirty="0" smtClean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dirty="0" smtClean="0">
              <a:sym typeface="Symbol" pitchFamily="18" charset="2"/>
            </a:endParaRP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01485"/>
              </p:ext>
            </p:extLst>
          </p:nvPr>
        </p:nvGraphicFramePr>
        <p:xfrm>
          <a:off x="3492405" y="5011919"/>
          <a:ext cx="51101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4" imgW="2260440" imgH="482400" progId="Equation.3">
                  <p:embed/>
                </p:oleObj>
              </mc:Choice>
              <mc:Fallback>
                <p:oleObj name="Equation" r:id="rId4" imgW="2260440" imgH="482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05" y="5011919"/>
                        <a:ext cx="511016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35496" y="5445224"/>
            <a:ext cx="2592288" cy="648072"/>
          </a:xfrm>
          <a:prstGeom prst="wedgeRoundRectCallout">
            <a:avLst>
              <a:gd name="adj1" fmla="val 107695"/>
              <a:gd name="adj2" fmla="val -13056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 smtClean="0"/>
              <a:t>* 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 smtClean="0"/>
              <a:t>,…)|</a:t>
            </a:r>
            <a:r>
              <a:rPr lang="hu-HU" sz="2000" dirty="0" err="1" smtClean="0"/>
              <a:t>h</a:t>
            </a:r>
            <a:r>
              <a:rPr lang="hu-HU" sz="2000" baseline="-25000" dirty="0" err="1" smtClean="0"/>
              <a:t>i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/>
            </a:r>
            <a:b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</a:br>
            <a:r>
              <a:rPr lang="hu-HU" sz="2000" dirty="0" err="1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 smtClean="0"/>
              <a:t>*</a:t>
            </a:r>
            <a:r>
              <a:rPr lang="hu-HU" sz="2000" dirty="0" smtClean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536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 – összegzés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3"/>
            <a:ext cx="6800850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Specifikáció </a:t>
            </a:r>
            <a:r>
              <a:rPr lang="hu-HU" sz="2400" dirty="0" smtClean="0"/>
              <a:t>(összegzés)</a:t>
            </a:r>
            <a:r>
              <a:rPr lang="hu-HU" dirty="0" smtClean="0"/>
              <a:t>:</a:t>
            </a: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 smtClean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S=</a:t>
            </a:r>
          </a:p>
          <a:p>
            <a:pPr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A definíció nyilvánvalóan teljesül, azaz: </a:t>
            </a:r>
          </a:p>
          <a:p>
            <a:pPr>
              <a:spcBef>
                <a:spcPct val="10000"/>
              </a:spcBef>
            </a:pPr>
            <a:endParaRPr lang="hu-HU" sz="2800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hu-HU" sz="2800" dirty="0" smtClean="0">
              <a:sym typeface="Symbol" pitchFamily="18" charset="2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54246"/>
              </p:ext>
            </p:extLst>
          </p:nvPr>
        </p:nvGraphicFramePr>
        <p:xfrm>
          <a:off x="3203848" y="4598916"/>
          <a:ext cx="4268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4" imgW="1892160" imgH="888840" progId="Equation.3">
                  <p:embed/>
                </p:oleObj>
              </mc:Choice>
              <mc:Fallback>
                <p:oleObj name="Equation" r:id="rId4" imgW="1892160" imgH="8888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98916"/>
                        <a:ext cx="4268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kerekített téglalap feliratnak 1"/>
          <p:cNvSpPr/>
          <p:nvPr/>
        </p:nvSpPr>
        <p:spPr>
          <a:xfrm>
            <a:off x="6588224" y="1557338"/>
            <a:ext cx="2376487" cy="503510"/>
          </a:xfrm>
          <a:prstGeom prst="wedgeRoundRectCallout">
            <a:avLst>
              <a:gd name="adj1" fmla="val -117097"/>
              <a:gd name="adj2" fmla="val 14794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6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600" dirty="0">
                <a:solidFill>
                  <a:schemeClr val="tx1"/>
                </a:solidFill>
              </a:rPr>
              <a:t> vagy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R</a:t>
            </a:r>
            <a:endParaRPr lang="hu-HU" sz="2600" dirty="0">
              <a:latin typeface="Imprint MT Shadow" pitchFamily="82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/52</a:t>
            </a:r>
            <a:endParaRPr lang="hu-HU" dirty="0"/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37525"/>
              </p:ext>
            </p:extLst>
          </p:nvPr>
        </p:nvGraphicFramePr>
        <p:xfrm>
          <a:off x="4708098" y="3489325"/>
          <a:ext cx="7445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6" imgW="393480" imgH="419040" progId="Equation.3">
                  <p:embed/>
                </p:oleObj>
              </mc:Choice>
              <mc:Fallback>
                <p:oleObj name="Equation" r:id="rId6" imgW="393480" imgH="419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098" y="3489325"/>
                        <a:ext cx="7445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5449" name="Picture 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25536"/>
            <a:ext cx="2520280" cy="535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741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4294967295"/>
          </p:nvPr>
        </p:nvSpPr>
        <p:spPr>
          <a:xfrm>
            <a:off x="2343150" y="1327150"/>
            <a:ext cx="6621463" cy="4824413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Változó</a:t>
            </a:r>
            <a:r>
              <a:rPr lang="hu-HU" dirty="0"/>
              <a:t>	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</a:t>
            </a:r>
            <a:r>
              <a:rPr lang="hu-HU" b="1" dirty="0" smtClean="0">
                <a:sym typeface="Symbol" pitchFamily="18" charset="2"/>
              </a:rPr>
              <a:t>: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Egész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>
                <a:sym typeface="Symbol" pitchFamily="18" charset="2"/>
              </a:rPr>
              <a:t>Konstans</a:t>
            </a:r>
            <a:r>
              <a:rPr lang="hu-HU" dirty="0" smtClean="0">
                <a:sym typeface="Symbol" pitchFamily="18" charset="2"/>
              </a:rPr>
              <a:t/>
            </a:r>
            <a:br>
              <a:rPr lang="hu-HU" dirty="0" smtClean="0">
                <a:sym typeface="Symbol" pitchFamily="18" charset="2"/>
              </a:rPr>
            </a:br>
            <a:r>
              <a:rPr lang="hu-HU" dirty="0" err="1" smtClean="0">
                <a:solidFill>
                  <a:srgbClr val="FF0000"/>
                </a:solidFill>
                <a:sym typeface="Symbol" pitchFamily="18" charset="2"/>
              </a:rPr>
              <a:t>maxN</a:t>
            </a:r>
            <a:r>
              <a:rPr lang="hu-HU" b="1" dirty="0" smtClean="0">
                <a:sym typeface="Symbol" pitchFamily="18" charset="2"/>
              </a:rPr>
              <a:t>:Egész</a:t>
            </a:r>
            <a:r>
              <a:rPr lang="hu-HU" dirty="0" smtClean="0">
                <a:sym typeface="Symbol" pitchFamily="18" charset="2"/>
              </a:rPr>
              <a:t>(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???</a:t>
            </a:r>
            <a:r>
              <a:rPr lang="hu-HU" dirty="0" smtClean="0">
                <a:sym typeface="Symbol" pitchFamily="18" charset="2"/>
              </a:rPr>
              <a:t>)</a:t>
            </a:r>
            <a:endParaRPr lang="hu-HU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Változó</a:t>
            </a:r>
            <a:r>
              <a:rPr lang="hu-HU" dirty="0"/>
              <a:t>	</a:t>
            </a:r>
            <a:br>
              <a:rPr lang="hu-HU" dirty="0"/>
            </a:br>
            <a:r>
              <a:rPr lang="hu-HU" dirty="0" smtClean="0"/>
              <a:t>X</a:t>
            </a:r>
            <a:r>
              <a:rPr lang="hu-HU" b="1" dirty="0" smtClean="0">
                <a:sym typeface="Symbol" pitchFamily="18" charset="2"/>
              </a:rPr>
              <a:t>:</a:t>
            </a:r>
            <a:r>
              <a:rPr lang="hu-HU" b="1" dirty="0" smtClean="0"/>
              <a:t>Tömb</a:t>
            </a:r>
            <a:r>
              <a:rPr lang="hu-HU" dirty="0" smtClean="0"/>
              <a:t>[1..</a:t>
            </a:r>
            <a:r>
              <a:rPr lang="hu-HU" dirty="0" smtClean="0">
                <a:solidFill>
                  <a:srgbClr val="FF0000"/>
                </a:solidFill>
              </a:rPr>
              <a:t>maxN</a:t>
            </a:r>
            <a:r>
              <a:rPr lang="hu-HU" b="1" dirty="0" smtClean="0"/>
              <a:t>:TH</a:t>
            </a:r>
            <a:r>
              <a:rPr lang="hu-HU" dirty="0" smtClean="0">
                <a:sym typeface="Symbol" pitchFamily="18" charset="2"/>
              </a:rPr>
              <a:t>]</a:t>
            </a:r>
            <a:br>
              <a:rPr lang="hu-HU" dirty="0" smtClean="0">
                <a:sym typeface="Symbol" pitchFamily="18" charset="2"/>
              </a:rPr>
            </a:br>
            <a:r>
              <a:rPr lang="hu-HU" dirty="0" smtClean="0">
                <a:sym typeface="Symbol" pitchFamily="18" charset="2"/>
              </a:rPr>
              <a:t>S</a:t>
            </a:r>
            <a:r>
              <a:rPr lang="hu-HU" b="1" dirty="0" smtClean="0">
                <a:sym typeface="Symbol" pitchFamily="18" charset="2"/>
              </a:rPr>
              <a:t>:TH</a:t>
            </a:r>
          </a:p>
          <a:p>
            <a:pPr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dirty="0" smtClean="0"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Tehát megállapodunk abban, hogy a tételek algoritmusához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statikusan</a:t>
            </a:r>
            <a:r>
              <a:rPr lang="hu-HU" sz="2800" dirty="0" smtClean="0">
                <a:sym typeface="Symbol" pitchFamily="18" charset="2"/>
              </a:rPr>
              <a:t> deklaráljuk a </a:t>
            </a:r>
            <a:r>
              <a:rPr lang="hu-HU" sz="2800" dirty="0" err="1" smtClean="0">
                <a:sym typeface="Symbol" pitchFamily="18" charset="2"/>
              </a:rPr>
              <a:t>so-rozathoz</a:t>
            </a:r>
            <a:r>
              <a:rPr lang="hu-HU" sz="2800" dirty="0" smtClean="0">
                <a:sym typeface="Symbol" pitchFamily="18" charset="2"/>
              </a:rPr>
              <a:t> tartozó tömböt.</a:t>
            </a:r>
            <a:endParaRPr lang="hu-HU" sz="2800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300192" y="829456"/>
            <a:ext cx="2808312" cy="864096"/>
          </a:xfrm>
          <a:prstGeom prst="wedgeRoundRectCallout">
            <a:avLst>
              <a:gd name="adj1" fmla="val -121258"/>
              <a:gd name="adj2" fmla="val 7406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7" name="Téglalap 16"/>
          <p:cNvSpPr/>
          <p:nvPr/>
        </p:nvSpPr>
        <p:spPr bwMode="auto">
          <a:xfrm>
            <a:off x="2800351" y="1904132"/>
            <a:ext cx="4075905" cy="2965028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Lekerekített téglalap feliratnak 17"/>
          <p:cNvSpPr/>
          <p:nvPr/>
        </p:nvSpPr>
        <p:spPr bwMode="auto">
          <a:xfrm>
            <a:off x="6300192" y="2852936"/>
            <a:ext cx="2808312" cy="864096"/>
          </a:xfrm>
          <a:prstGeom prst="wedgeRoundRectCallout">
            <a:avLst>
              <a:gd name="adj1" fmla="val -51600"/>
              <a:gd name="adj2" fmla="val 9352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TH: a 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mprint MT Shadow" pitchFamily="82" charset="0"/>
              </a:rPr>
              <a:t>H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halmaznak megfelelő típus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9129"/>
            <a:ext cx="1617824" cy="133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1023170" y="2791814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 smtClean="0"/>
              <a:t> –  </a:t>
            </a:r>
            <a:endParaRPr lang="en-GB" sz="1200" dirty="0"/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300192" y="1916832"/>
            <a:ext cx="2808312" cy="864096"/>
          </a:xfrm>
          <a:prstGeom prst="wedgeRoundRectCallout">
            <a:avLst>
              <a:gd name="adj1" fmla="val -142046"/>
              <a:gd name="adj2" fmla="val 1106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maxN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a tömb maximális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mérete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4" name="Egyenes összekötő nyíllal 3"/>
          <p:cNvCxnSpPr/>
          <p:nvPr/>
        </p:nvCxnSpPr>
        <p:spPr>
          <a:xfrm>
            <a:off x="1453884" y="2276872"/>
            <a:ext cx="1821972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1475656" y="2492896"/>
            <a:ext cx="1800200" cy="893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1494128" y="2492896"/>
            <a:ext cx="1821972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>
            <a:off x="1260299" y="2701334"/>
            <a:ext cx="2375597" cy="181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1015144" y="2687148"/>
            <a:ext cx="2282484" cy="1829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741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4294967295"/>
          </p:nvPr>
        </p:nvSpPr>
        <p:spPr>
          <a:xfrm>
            <a:off x="2343150" y="1327150"/>
            <a:ext cx="6621463" cy="4824413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 </a:t>
            </a:r>
            <a:r>
              <a:rPr lang="hu-HU" smtClean="0">
                <a:sym typeface="Symbol" pitchFamily="18" charset="2"/>
              </a:rPr>
              <a:t>(</a:t>
            </a:r>
            <a:r>
              <a:rPr lang="hu-HU" sz="2400" smtClean="0">
                <a:sym typeface="Symbol" pitchFamily="18" charset="2"/>
              </a:rPr>
              <a:t>általánosan</a:t>
            </a:r>
            <a:r>
              <a:rPr lang="hu-HU" smtClean="0">
                <a:sym typeface="Symbol" pitchFamily="18" charset="2"/>
              </a:rPr>
              <a:t>)</a:t>
            </a:r>
            <a:r>
              <a:rPr lang="hu-HU" b="1" smtClean="0">
                <a:sym typeface="Symbol" pitchFamily="18" charset="2"/>
              </a:rPr>
              <a:t>:</a:t>
            </a:r>
          </a:p>
          <a:p>
            <a:pPr marL="254000"/>
            <a:endParaRPr lang="hu-HU" smtClean="0">
              <a:sym typeface="Symbol" pitchFamily="18" charset="2"/>
            </a:endParaRPr>
          </a:p>
          <a:p>
            <a:pPr marL="254000"/>
            <a:endParaRPr lang="hu-HU" smtClean="0">
              <a:sym typeface="Symbol" pitchFamily="18" charset="2"/>
            </a:endParaRPr>
          </a:p>
          <a:p>
            <a:pPr marL="254000"/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	 </a:t>
            </a:r>
            <a:r>
              <a:rPr lang="hu-HU" sz="2600" smtClean="0">
                <a:sym typeface="Symbol" pitchFamily="18" charset="2"/>
              </a:rPr>
              <a:t> (összegzés)</a:t>
            </a:r>
            <a:r>
              <a:rPr lang="hu-HU" sz="2800" smtClean="0">
                <a:sym typeface="Symbol" pitchFamily="18" charset="2"/>
              </a:rPr>
              <a:t> esetén:</a:t>
            </a:r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3779838" y="1949450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(S,X[i])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"/>
          <p:cNvGraphicFramePr>
            <a:graphicFrameLocks noGrp="1"/>
          </p:cNvGraphicFramePr>
          <p:nvPr/>
        </p:nvGraphicFramePr>
        <p:xfrm>
          <a:off x="3786188" y="4492625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Szövegdoboz 13"/>
          <p:cNvSpPr txBox="1">
            <a:spLocks noChangeArrowheads="1"/>
          </p:cNvSpPr>
          <p:nvPr/>
        </p:nvSpPr>
        <p:spPr bwMode="auto">
          <a:xfrm>
            <a:off x="7524750" y="16414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531100" y="41783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3" y="4489889"/>
            <a:ext cx="1919675" cy="77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églalap 15"/>
          <p:cNvSpPr/>
          <p:nvPr/>
        </p:nvSpPr>
        <p:spPr>
          <a:xfrm>
            <a:off x="823390" y="2676262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 smtClean="0"/>
              <a:t> – </a:t>
            </a:r>
            <a:endParaRPr lang="en-GB" sz="12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6" y="476673"/>
            <a:ext cx="1672465" cy="122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" y="1905946"/>
            <a:ext cx="24860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843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1. Sorozatszámítás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pic>
        <p:nvPicPr>
          <p:cNvPr id="18451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124200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596188" y="45370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4868863"/>
            <a:ext cx="1781175" cy="77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95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" y="2150434"/>
            <a:ext cx="1586873" cy="1253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gyenes összekötő nyíllal 16"/>
          <p:cNvCxnSpPr/>
          <p:nvPr/>
        </p:nvCxnSpPr>
        <p:spPr>
          <a:xfrm flipV="1">
            <a:off x="1065380" y="2074232"/>
            <a:ext cx="3240000" cy="396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V="1">
            <a:off x="1141652" y="2464615"/>
            <a:ext cx="3132000" cy="2069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1030968" y="2842827"/>
            <a:ext cx="3276000" cy="82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4334204" y="2325950"/>
            <a:ext cx="792088" cy="2965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Egyenes összekötő nyíllal 25"/>
          <p:cNvCxnSpPr/>
          <p:nvPr/>
        </p:nvCxnSpPr>
        <p:spPr>
          <a:xfrm>
            <a:off x="1030968" y="5517232"/>
            <a:ext cx="4411398" cy="5382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églalap 26"/>
          <p:cNvSpPr/>
          <p:nvPr/>
        </p:nvSpPr>
        <p:spPr>
          <a:xfrm>
            <a:off x="5442366" y="6055466"/>
            <a:ext cx="1403234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églalap 35"/>
          <p:cNvSpPr/>
          <p:nvPr/>
        </p:nvSpPr>
        <p:spPr>
          <a:xfrm>
            <a:off x="5284950" y="3740324"/>
            <a:ext cx="1159697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Egyenes összekötő nyíllal 36"/>
          <p:cNvCxnSpPr/>
          <p:nvPr/>
        </p:nvCxnSpPr>
        <p:spPr>
          <a:xfrm>
            <a:off x="1294053" y="3275918"/>
            <a:ext cx="3990897" cy="6438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Be,Ki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i (1iN): 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Be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,Ki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0</a:t>
            </a:r>
          </a:p>
          <a:p>
            <a:pPr marL="254000"/>
            <a:r>
              <a:rPr lang="hu-HU" sz="2800" dirty="0" smtClean="0">
                <a:sym typeface="Symbol" pitchFamily="18" charset="2"/>
              </a:rPr>
              <a:t>Utófeltétel: S=       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Be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–Ki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dirty="0" smtClean="0">
                <a:sym typeface="Symbol" pitchFamily="18" charset="2"/>
              </a:rPr>
              <a:t> </a:t>
            </a:r>
            <a:endParaRPr lang="hu-HU" dirty="0" smtClean="0">
              <a:latin typeface="Arial" charset="0"/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dirty="0" smtClean="0">
              <a:sym typeface="Symbol" pitchFamily="18" charset="2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27766"/>
              </p:ext>
            </p:extLst>
          </p:nvPr>
        </p:nvGraphicFramePr>
        <p:xfrm>
          <a:off x="4716463" y="3397250"/>
          <a:ext cx="7159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gyenlet" r:id="rId7" imgW="291973" imgH="418918" progId="Equation.3">
                  <p:embed/>
                </p:oleObj>
              </mc:Choice>
              <mc:Fallback>
                <p:oleObj name="Egyenlet" r:id="rId7" imgW="291973" imgH="418918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397250"/>
                        <a:ext cx="71596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7452"/>
              </p:ext>
            </p:extLst>
          </p:nvPr>
        </p:nvGraphicFramePr>
        <p:xfrm>
          <a:off x="3851275" y="4868863"/>
          <a:ext cx="3744913" cy="1600200"/>
        </p:xfrm>
        <a:graphic>
          <a:graphicData uri="http://schemas.openxmlformats.org/drawingml/2006/table">
            <a:tbl>
              <a:tblPr/>
              <a:tblGrid>
                <a:gridCol w="576263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Be[i]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Ki[i]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7" grpId="0" animBg="1"/>
      <p:bldP spid="36" grpId="0" animBg="1"/>
      <p:bldP spid="102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946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2. Megszámolás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4294967295"/>
          </p:nvPr>
        </p:nvSpPr>
        <p:spPr>
          <a:xfrm>
            <a:off x="2371725" y="1341438"/>
            <a:ext cx="6621463" cy="4751387"/>
          </a:xfrm>
        </p:spPr>
        <p:txBody>
          <a:bodyPr lIns="1800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Ismerjük egy ember havi bevételeit és kiadá-sait. Adjunk meg, hogy </a:t>
            </a:r>
            <a:r>
              <a:rPr lang="hu-HU" sz="2800" b="1" smtClean="0"/>
              <a:t>hány</a:t>
            </a:r>
            <a:r>
              <a:rPr lang="hu-HU" sz="2800" smtClean="0"/>
              <a:t> hónapban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egy természetes szám osztói </a:t>
            </a:r>
            <a:r>
              <a:rPr lang="hu-HU" sz="2800" b="1" smtClean="0"/>
              <a:t>szá-má</a:t>
            </a:r>
            <a:r>
              <a:rPr lang="hu-HU" sz="2800" smtClean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egy ember nevében levő „a” be-tűk </a:t>
            </a:r>
            <a:r>
              <a:rPr lang="hu-HU" sz="2800" b="1" smtClean="0"/>
              <a:t>számá</a:t>
            </a:r>
            <a:r>
              <a:rPr lang="hu-HU" sz="2800" smtClean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Adjunk meg az éves statisztika alapján, hogy </a:t>
            </a:r>
            <a:r>
              <a:rPr lang="hu-HU" sz="2800" b="1" smtClean="0"/>
              <a:t>hány</a:t>
            </a:r>
            <a:r>
              <a:rPr lang="hu-HU" sz="2800" smtClean="0"/>
              <a:t> napon fagyott!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N születési hónap alapján, hogy közöttük </a:t>
            </a:r>
            <a:r>
              <a:rPr lang="hu-HU" sz="2800" b="1" smtClean="0"/>
              <a:t>hány</a:t>
            </a:r>
            <a:r>
              <a:rPr lang="hu-HU" sz="2800" smtClean="0"/>
              <a:t>an születtek télen!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048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2. Megszámolás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smtClean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smtClean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buFont typeface="Wingdings" pitchFamily="2" charset="2"/>
              <a:buNone/>
            </a:pPr>
            <a:r>
              <a:rPr lang="hu-HU" smtClean="0"/>
              <a:t>	</a:t>
            </a:r>
            <a:r>
              <a:rPr lang="hu-HU" sz="2800" smtClean="0"/>
              <a:t>N darab „valamire” kell megadni, hogy hány adott tulajdonságú van közöttük.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82550"/>
            <a:ext cx="2916237" cy="212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8844E-6 L 0.07291 0.060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1509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2. Megszámolás</a:t>
            </a: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480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765354" cy="5111898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Db=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  <a:p>
            <a:pPr marL="271463" indent="-271463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400" dirty="0" smtClean="0">
                <a:sym typeface="Symbol" pitchFamily="18" charset="2"/>
              </a:rPr>
              <a:t>Megjegyzés</a:t>
            </a:r>
            <a:r>
              <a:rPr lang="hu-HU" sz="2400" dirty="0">
                <a:sym typeface="Symbol" pitchFamily="18" charset="2"/>
              </a:rPr>
              <a:t>: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 tulajdonság </a:t>
            </a:r>
            <a:r>
              <a:rPr lang="hu-HU" sz="2400" dirty="0">
                <a:sym typeface="Symbol" pitchFamily="18" charset="2"/>
              </a:rPr>
              <a:t>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logikai függvény</a:t>
            </a:r>
            <a:r>
              <a:rPr lang="hu-HU" sz="2400" dirty="0">
                <a:sym typeface="Symbol" pitchFamily="18" charset="2"/>
              </a:rPr>
              <a:t>ként adható </a:t>
            </a:r>
            <a:r>
              <a:rPr lang="hu-HU" sz="2400" dirty="0" smtClean="0">
                <a:sym typeface="Symbol" pitchFamily="18" charset="2"/>
              </a:rPr>
              <a:t>meg. X (sőt 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 smtClean="0">
                <a:sym typeface="Symbol" pitchFamily="18" charset="2"/>
              </a:rPr>
              <a:t>) minden </a:t>
            </a:r>
            <a:r>
              <a:rPr lang="hu-HU" sz="2400" dirty="0">
                <a:sym typeface="Symbol" pitchFamily="18" charset="2"/>
              </a:rPr>
              <a:t>elemről megvizsgálható, hogy </a:t>
            </a:r>
            <a:r>
              <a:rPr lang="hu-HU" sz="2400" dirty="0" smtClean="0">
                <a:sym typeface="Symbol" pitchFamily="18" charset="2"/>
              </a:rPr>
              <a:t>rendelkezik-e </a:t>
            </a:r>
            <a:r>
              <a:rPr lang="hu-HU" sz="2400" dirty="0">
                <a:sym typeface="Symbol" pitchFamily="18" charset="2"/>
              </a:rPr>
              <a:t>az adott </a:t>
            </a:r>
            <a:r>
              <a:rPr lang="hu-HU" sz="2400" dirty="0" smtClean="0">
                <a:sym typeface="Symbol" pitchFamily="18" charset="2"/>
              </a:rPr>
              <a:t>tulajdonsággal vagy sem.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sym typeface="Symbol" pitchFamily="18" charset="2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065543"/>
              </p:ext>
            </p:extLst>
          </p:nvPr>
        </p:nvGraphicFramePr>
        <p:xfrm>
          <a:off x="4976814" y="3745496"/>
          <a:ext cx="6897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5" imgW="304560" imgH="571320" progId="Equation.3">
                  <p:embed/>
                </p:oleObj>
              </mc:Choice>
              <mc:Fallback>
                <p:oleObj name="Equation" r:id="rId5" imgW="304560" imgH="571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4" y="3745496"/>
                        <a:ext cx="689744" cy="1296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084168" y="1412776"/>
            <a:ext cx="3024336" cy="482848"/>
          </a:xfrm>
          <a:prstGeom prst="wedgeRoundRectCallout">
            <a:avLst>
              <a:gd name="adj1" fmla="val -84785"/>
              <a:gd name="adj2" fmla="val 15590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106073" y="2060848"/>
            <a:ext cx="3032720" cy="936104"/>
          </a:xfrm>
          <a:prstGeom prst="wedgeRoundRectCallout">
            <a:avLst>
              <a:gd name="adj1" fmla="val -83534"/>
              <a:gd name="adj2" fmla="val 4019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tetszőleges tulajdonság-függvény</a:t>
            </a:r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253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2. Megszámolás</a:t>
            </a:r>
          </a:p>
        </p:txBody>
      </p:sp>
      <p:sp>
        <p:nvSpPr>
          <p:cNvPr id="2253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</p:txBody>
      </p:sp>
      <p:sp>
        <p:nvSpPr>
          <p:cNvPr id="22534" name="Tartalom helye 2"/>
          <p:cNvSpPr>
            <a:spLocks/>
          </p:cNvSpPr>
          <p:nvPr/>
        </p:nvSpPr>
        <p:spPr bwMode="auto">
          <a:xfrm>
            <a:off x="2559050" y="1557338"/>
            <a:ext cx="662146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/>
              <a:t>Algoritmus: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endParaRPr lang="hu-HU" sz="2800">
              <a:sym typeface="Symbol" pitchFamily="18" charset="2"/>
            </a:endParaRPr>
          </a:p>
        </p:txBody>
      </p:sp>
      <p:graphicFrame>
        <p:nvGraphicFramePr>
          <p:cNvPr id="104485" name="Group 37"/>
          <p:cNvGraphicFramePr>
            <a:graphicFrameLocks noGrp="1"/>
          </p:cNvGraphicFramePr>
          <p:nvPr/>
        </p:nvGraphicFramePr>
        <p:xfrm>
          <a:off x="3924300" y="2232025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/>
                <a:gridCol w="1871662"/>
                <a:gridCol w="1296988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4500563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7437438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4427538" y="35734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7437438" y="357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2558" name="Szövegdoboz 13"/>
          <p:cNvSpPr txBox="1">
            <a:spLocks noChangeArrowheads="1"/>
          </p:cNvSpPr>
          <p:nvPr/>
        </p:nvSpPr>
        <p:spPr bwMode="auto">
          <a:xfrm>
            <a:off x="7667625" y="19050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5" y="2244225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355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2. Megszámolás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4294967295"/>
          </p:nvPr>
        </p:nvSpPr>
        <p:spPr>
          <a:xfrm>
            <a:off x="2487613" y="1341438"/>
            <a:ext cx="6621462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 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        </a:t>
            </a:r>
            <a:r>
              <a:rPr lang="hu-HU" sz="2800" dirty="0" smtClean="0">
                <a:solidFill>
                  <a:srgbClr val="0000FF"/>
                </a:solidFill>
              </a:rPr>
              <a:t>Hó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</a:t>
            </a:r>
            <a:r>
              <a:rPr lang="hu-HU" sz="2800" baseline="30000" dirty="0" smtClean="0"/>
              <a:t/>
            </a:r>
            <a:br>
              <a:rPr lang="hu-HU" sz="2800" baseline="30000" dirty="0" smtClean="0"/>
            </a:br>
            <a:r>
              <a:rPr lang="hu-HU" sz="2800" dirty="0"/>
              <a:t> </a:t>
            </a:r>
            <a:r>
              <a:rPr lang="hu-HU" sz="2800" dirty="0" smtClean="0"/>
              <a:t>	        </a:t>
            </a:r>
            <a:r>
              <a:rPr lang="hu-HU" sz="2800" dirty="0" smtClean="0">
                <a:solidFill>
                  <a:srgbClr val="0000FF"/>
                </a:solidFill>
              </a:rPr>
              <a:t>Téli?</a:t>
            </a:r>
            <a:r>
              <a:rPr lang="hu-HU" sz="2800" dirty="0" smtClean="0"/>
              <a:t>: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        </a:t>
            </a:r>
            <a:r>
              <a:rPr lang="hu-HU" sz="2800" dirty="0" smtClean="0">
                <a:solidFill>
                  <a:srgbClr val="0000FF"/>
                </a:solidFill>
              </a:rPr>
              <a:t>Téli?</a:t>
            </a:r>
            <a:r>
              <a:rPr lang="hu-HU" sz="2800" dirty="0" smtClean="0"/>
              <a:t>(</a:t>
            </a:r>
            <a:r>
              <a:rPr lang="hu-HU" sz="2800" dirty="0" smtClean="0">
                <a:solidFill>
                  <a:srgbClr val="0000FF"/>
                </a:solidFill>
              </a:rPr>
              <a:t>x</a:t>
            </a:r>
            <a:r>
              <a:rPr lang="hu-HU" sz="2800" dirty="0" smtClean="0"/>
              <a:t>):=</a:t>
            </a:r>
            <a:r>
              <a:rPr lang="hu-HU" sz="2800" dirty="0" err="1" smtClean="0">
                <a:solidFill>
                  <a:srgbClr val="0000FF"/>
                </a:solidFill>
              </a:rPr>
              <a:t>x</a:t>
            </a:r>
            <a:r>
              <a:rPr lang="hu-HU" sz="2800" dirty="0" smtClean="0">
                <a:solidFill>
                  <a:srgbClr val="0000FF"/>
                </a:solidFill>
              </a:rPr>
              <a:t>=1 vagy x=2 vagy x=12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 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[1..12]</a:t>
            </a:r>
          </a:p>
          <a:p>
            <a:pPr marL="254000">
              <a:spcBef>
                <a:spcPts val="1800"/>
              </a:spcBef>
            </a:pPr>
            <a:r>
              <a:rPr lang="hu-HU" sz="2800" dirty="0" smtClean="0">
                <a:sym typeface="Symbol" pitchFamily="18" charset="2"/>
              </a:rPr>
              <a:t>Utófeltétel: Db=</a:t>
            </a:r>
          </a:p>
        </p:txBody>
      </p:sp>
      <p:graphicFrame>
        <p:nvGraphicFramePr>
          <p:cNvPr id="307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99543"/>
              </p:ext>
            </p:extLst>
          </p:nvPr>
        </p:nvGraphicFramePr>
        <p:xfrm>
          <a:off x="5024438" y="4376738"/>
          <a:ext cx="15462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4" imgW="774360" imgH="520560" progId="Equation.3">
                  <p:embed/>
                </p:oleObj>
              </mc:Choice>
              <mc:Fallback>
                <p:oleObj name="Equation" r:id="rId4" imgW="774360" imgH="520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376738"/>
                        <a:ext cx="15462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563938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4899025" y="5137737"/>
            <a:ext cx="1798638" cy="288000"/>
          </a:xfrm>
          <a:prstGeom prst="rect">
            <a:avLst/>
          </a:prstGeom>
          <a:solidFill>
            <a:srgbClr val="FFCA2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Téli?(Hó</a:t>
            </a:r>
            <a:r>
              <a:rPr lang="hu-HU" sz="1600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</a:t>
            </a:r>
            <a:r>
              <a:rPr lang="hu-HU" sz="1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hu-HU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" y="1938604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Csoportba foglalás 7"/>
          <p:cNvGrpSpPr/>
          <p:nvPr/>
        </p:nvGrpSpPr>
        <p:grpSpPr>
          <a:xfrm>
            <a:off x="4359077" y="3058074"/>
            <a:ext cx="4655647" cy="1298728"/>
            <a:chOff x="4380849" y="3058074"/>
            <a:chExt cx="4655647" cy="1298728"/>
          </a:xfrm>
        </p:grpSpPr>
        <p:sp>
          <p:nvSpPr>
            <p:cNvPr id="7" name="Téglalap 6"/>
            <p:cNvSpPr/>
            <p:nvPr/>
          </p:nvSpPr>
          <p:spPr>
            <a:xfrm>
              <a:off x="5608576" y="3058074"/>
              <a:ext cx="3427920" cy="4320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endParaRPr lang="en-GB" sz="2800">
                <a:solidFill>
                  <a:srgbClr val="0000FF"/>
                </a:solidFill>
              </a:endParaRPr>
            </a:p>
          </p:txBody>
        </p:sp>
        <p:sp>
          <p:nvSpPr>
            <p:cNvPr id="6" name="Téglalap 5"/>
            <p:cNvSpPr/>
            <p:nvPr/>
          </p:nvSpPr>
          <p:spPr>
            <a:xfrm>
              <a:off x="5580113" y="3058074"/>
              <a:ext cx="216024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>
                <a:buNone/>
              </a:pPr>
              <a:r>
                <a:rPr lang="hu-HU" sz="2800" dirty="0" smtClean="0">
                  <a:solidFill>
                    <a:srgbClr val="0000FF"/>
                  </a:solidFill>
                </a:rPr>
                <a:t>x&lt;3 vagy x=12</a:t>
              </a:r>
              <a:endParaRPr lang="en-GB" sz="2800" dirty="0">
                <a:solidFill>
                  <a:srgbClr val="0000FF"/>
                </a:solidFill>
              </a:endParaRPr>
            </a:p>
          </p:txBody>
        </p:sp>
        <p:sp>
          <p:nvSpPr>
            <p:cNvPr id="3" name="Szövegdoboz 2"/>
            <p:cNvSpPr txBox="1"/>
            <p:nvPr/>
          </p:nvSpPr>
          <p:spPr>
            <a:xfrm>
              <a:off x="5633266" y="3361186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GB" sz="3600" b="1" dirty="0" smtClean="0">
                  <a:solidFill>
                    <a:srgbClr val="FF0000"/>
                  </a:solidFill>
                </a:rPr>
                <a:t>↕</a:t>
              </a:r>
              <a:endParaRPr lang="en-GB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églalap 3"/>
            <p:cNvSpPr/>
            <p:nvPr/>
          </p:nvSpPr>
          <p:spPr>
            <a:xfrm>
              <a:off x="4380849" y="3965714"/>
              <a:ext cx="3456384" cy="3910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54000"/>
            <a:r>
              <a:rPr lang="hu-HU" sz="2800" dirty="0" smtClean="0"/>
              <a:t>Programozási tételek – </a:t>
            </a:r>
            <a:r>
              <a:rPr lang="hu-HU" sz="2400" dirty="0" smtClean="0"/>
              <a:t>a </a:t>
            </a:r>
            <a:r>
              <a:rPr lang="hu-HU" sz="2400" dirty="0" smtClean="0">
                <a:hlinkClick r:id="rId3" action="ppaction://hlinksldjump"/>
              </a:rPr>
              <a:t>lényeg</a:t>
            </a:r>
            <a:endParaRPr lang="hu-HU" sz="2400" dirty="0" smtClean="0"/>
          </a:p>
          <a:p>
            <a:pPr marL="254000"/>
            <a:r>
              <a:rPr lang="hu-HU" sz="2800" dirty="0" smtClean="0">
                <a:hlinkClick r:id="rId4" action="ppaction://hlinksldjump"/>
              </a:rPr>
              <a:t>Sorozatszámítás</a:t>
            </a:r>
            <a:r>
              <a:rPr lang="hu-HU" sz="2800" dirty="0" smtClean="0"/>
              <a:t> – összegzés…</a:t>
            </a:r>
          </a:p>
          <a:p>
            <a:pPr marL="254000"/>
            <a:r>
              <a:rPr lang="hu-HU" sz="2800" dirty="0" smtClean="0">
                <a:hlinkClick r:id="rId5" action="ppaction://hlinksldjump"/>
              </a:rPr>
              <a:t>Megszámolás</a:t>
            </a:r>
            <a:endParaRPr lang="hu-HU" sz="2800" dirty="0" smtClean="0"/>
          </a:p>
          <a:p>
            <a:pPr marL="254000"/>
            <a:r>
              <a:rPr lang="hu-HU" sz="2800" dirty="0" smtClean="0">
                <a:hlinkClick r:id="rId6" action="ppaction://hlinksldjump"/>
              </a:rPr>
              <a:t>Maximum-kiválasztás</a:t>
            </a:r>
            <a:endParaRPr lang="hu-HU" sz="2800" dirty="0" smtClean="0"/>
          </a:p>
          <a:p>
            <a:pPr marL="254000"/>
            <a:r>
              <a:rPr lang="hu-HU" sz="2800" dirty="0" smtClean="0">
                <a:hlinkClick r:id="rId7" action="ppaction://hlinksldjump"/>
              </a:rPr>
              <a:t>Eldöntés</a:t>
            </a:r>
            <a:endParaRPr lang="hu-HU" sz="2800" dirty="0" smtClean="0"/>
          </a:p>
          <a:p>
            <a:pPr marL="254000"/>
            <a:r>
              <a:rPr lang="hu-HU" sz="2800" dirty="0" smtClean="0">
                <a:hlinkClick r:id="rId8" action="ppaction://hlinksldjump"/>
              </a:rPr>
              <a:t>Kiválasztás</a:t>
            </a:r>
            <a:endParaRPr lang="hu-HU" sz="2800" dirty="0" smtClean="0"/>
          </a:p>
          <a:p>
            <a:pPr marL="254000"/>
            <a:r>
              <a:rPr lang="hu-HU" sz="2800" dirty="0" smtClean="0">
                <a:hlinkClick r:id="rId9" action="ppaction://hlinksldjump"/>
              </a:rPr>
              <a:t>Keresés</a:t>
            </a:r>
            <a:endParaRPr lang="hu-HU" sz="2800" dirty="0" smtClean="0"/>
          </a:p>
          <a:p>
            <a:pPr marL="254000"/>
            <a:r>
              <a:rPr lang="hu-HU" sz="2800" dirty="0" smtClean="0"/>
              <a:t>Programozás tételek </a:t>
            </a:r>
            <a:r>
              <a:rPr lang="hu-HU" sz="2400" dirty="0" smtClean="0"/>
              <a:t>– </a:t>
            </a:r>
            <a:r>
              <a:rPr lang="hu-HU" sz="2400" dirty="0" smtClean="0">
                <a:hlinkClick r:id="rId10" action="ppaction://hlinksldjump"/>
              </a:rPr>
              <a:t>visszatekintés</a:t>
            </a:r>
            <a:endParaRPr lang="hu-HU" sz="24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Tartalom</a:t>
            </a:r>
            <a:endParaRPr lang="hu-HU" sz="2800" smtClean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458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2. Megszámolás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08793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Algoritmus: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 smtClean="0">
                <a:sym typeface="Symbol" pitchFamily="18" charset="2"/>
              </a:rPr>
              <a:t>Kérdés:</a:t>
            </a:r>
            <a:endParaRPr lang="hu-HU" sz="2800" dirty="0" smtClean="0"/>
          </a:p>
          <a:p>
            <a:pPr indent="-47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400" dirty="0" smtClean="0"/>
              <a:t>Mi lenne, ha az előfeltétel</a:t>
            </a:r>
          </a:p>
          <a:p>
            <a:pPr indent="-4763" algn="ctr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400" dirty="0" smtClean="0"/>
              <a:t>(</a:t>
            </a:r>
            <a:r>
              <a:rPr lang="hu-HU" sz="2400" dirty="0" smtClean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4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400" dirty="0" smtClean="0">
                <a:solidFill>
                  <a:srgbClr val="0000FF"/>
                </a:solidFill>
                <a:sym typeface="Symbol" pitchFamily="18" charset="2"/>
              </a:rPr>
              <a:t>[1..12]</a:t>
            </a:r>
            <a:r>
              <a:rPr lang="hu-HU" sz="2400" dirty="0" smtClean="0"/>
              <a:t>) </a:t>
            </a:r>
          </a:p>
          <a:p>
            <a:pPr indent="-47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400" dirty="0" smtClean="0"/>
              <a:t>nem teljesülne?</a:t>
            </a:r>
          </a:p>
        </p:txBody>
      </p:sp>
      <p:graphicFrame>
        <p:nvGraphicFramePr>
          <p:cNvPr id="10654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0085"/>
              </p:ext>
            </p:extLst>
          </p:nvPr>
        </p:nvGraphicFramePr>
        <p:xfrm>
          <a:off x="3308350" y="2205038"/>
          <a:ext cx="4824413" cy="2133600"/>
        </p:xfrm>
        <a:graphic>
          <a:graphicData uri="http://schemas.openxmlformats.org/drawingml/2006/table">
            <a:tbl>
              <a:tblPr/>
              <a:tblGrid>
                <a:gridCol w="503237"/>
                <a:gridCol w="2649539"/>
                <a:gridCol w="1671637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Hó[i]&lt;3 vagy Hó[i]=12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9" name="Line 45"/>
          <p:cNvSpPr>
            <a:spLocks noChangeShapeType="1"/>
          </p:cNvSpPr>
          <p:nvPr/>
        </p:nvSpPr>
        <p:spPr bwMode="auto">
          <a:xfrm>
            <a:off x="3824771" y="3283672"/>
            <a:ext cx="252413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0" name="Line 47"/>
          <p:cNvSpPr>
            <a:spLocks noChangeShapeType="1"/>
          </p:cNvSpPr>
          <p:nvPr/>
        </p:nvSpPr>
        <p:spPr bwMode="auto">
          <a:xfrm flipH="1">
            <a:off x="7847428" y="3283672"/>
            <a:ext cx="252412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754369" y="3546934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7886632" y="3550109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4607" name="Szövegdoboz 13"/>
          <p:cNvSpPr txBox="1">
            <a:spLocks noChangeArrowheads="1"/>
          </p:cNvSpPr>
          <p:nvPr/>
        </p:nvSpPr>
        <p:spPr bwMode="auto">
          <a:xfrm>
            <a:off x="8120063" y="18653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smtClean="0"/>
              <a:t> </a:t>
            </a:r>
            <a:r>
              <a:rPr lang="hu-HU" dirty="0"/>
              <a:t>i</a:t>
            </a:r>
            <a:r>
              <a:rPr lang="hu-HU" b="1" dirty="0"/>
              <a:t>:Egész</a:t>
            </a:r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" y="431432"/>
            <a:ext cx="1712690" cy="182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" y="2852936"/>
            <a:ext cx="2440024" cy="186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3850" y="2205038"/>
            <a:ext cx="167322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560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4294967295"/>
          </p:nvPr>
        </p:nvSpPr>
        <p:spPr>
          <a:xfrm>
            <a:off x="2314575" y="1341438"/>
            <a:ext cx="6800850" cy="5040312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Ismerjük egy ember havi bevételeit és kiadá-sait. Adjunk meg, hogy melyik hónapban nőtt </a:t>
            </a:r>
            <a:r>
              <a:rPr lang="hu-HU" sz="2800" b="1" smtClean="0"/>
              <a:t>leg</a:t>
            </a:r>
            <a:r>
              <a:rPr lang="hu-HU" sz="2800" smtClean="0"/>
              <a:t>jobban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N ember közül az ábécében </a:t>
            </a:r>
            <a:r>
              <a:rPr lang="hu-HU" sz="2800" b="1" smtClean="0"/>
              <a:t>utol-só</a:t>
            </a:r>
            <a:r>
              <a:rPr lang="hu-HU" sz="2800" smtClean="0"/>
              <a:t>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N ember közül azt, aki a </a:t>
            </a:r>
            <a:r>
              <a:rPr lang="hu-HU" sz="2800" b="1" smtClean="0"/>
              <a:t>leg</a:t>
            </a:r>
            <a:r>
              <a:rPr lang="hu-HU" sz="2800" smtClean="0"/>
              <a:t>több ételt szereti!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Adjunk meg az éves statisztika alapján a </a:t>
            </a:r>
            <a:r>
              <a:rPr lang="hu-HU" sz="2800" b="1" smtClean="0"/>
              <a:t>leg</a:t>
            </a:r>
            <a:r>
              <a:rPr lang="hu-HU" sz="2800" smtClean="0"/>
              <a:t>-melegebb napot!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Adjuk meg N születésnap alapján azt, akinek idén </a:t>
            </a:r>
            <a:r>
              <a:rPr lang="hu-HU" sz="2800" b="1" smtClean="0"/>
              <a:t>először</a:t>
            </a:r>
            <a:r>
              <a:rPr lang="hu-HU" sz="2800" smtClean="0"/>
              <a:t> van születésnapja!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662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N darab „valami” közül kell megadni a legnagyobbat (vagy a legkisebbet).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 smtClean="0"/>
              <a:t>Fontos: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 smtClean="0"/>
              <a:t>A „valamik” között értelmezhető egy </a:t>
            </a:r>
            <a:r>
              <a:rPr lang="hu-HU" sz="2800" b="1" dirty="0" err="1" smtClean="0"/>
              <a:t>ren-dezési</a:t>
            </a:r>
            <a:r>
              <a:rPr lang="hu-HU" sz="2800" b="1" dirty="0" smtClean="0"/>
              <a:t> reláció</a:t>
            </a:r>
            <a:r>
              <a:rPr lang="hu-HU" sz="2800" dirty="0" smtClean="0"/>
              <a:t>.</a:t>
            </a:r>
            <a:br>
              <a:rPr lang="hu-HU" sz="2800" dirty="0" smtClean="0"/>
            </a:br>
            <a:r>
              <a:rPr lang="hu-HU" sz="2800" dirty="0" smtClean="0"/>
              <a:t>Ha </a:t>
            </a:r>
            <a:r>
              <a:rPr lang="hu-HU" sz="2800" b="1" dirty="0" smtClean="0"/>
              <a:t>legalább 1</a:t>
            </a:r>
            <a:r>
              <a:rPr lang="hu-HU" sz="2800" dirty="0" smtClean="0"/>
              <a:t> „valamink” van, akkor </a:t>
            </a:r>
            <a:r>
              <a:rPr lang="hu-HU" sz="2800" dirty="0" err="1" smtClean="0"/>
              <a:t>legna-gyobb</a:t>
            </a:r>
            <a:r>
              <a:rPr lang="hu-HU" sz="2800" dirty="0" smtClean="0"/>
              <a:t> (legkisebb)</a:t>
            </a:r>
            <a:r>
              <a:rPr lang="hu-HU" sz="2800" dirty="0" smtClean="0">
                <a:latin typeface="Arial" charset="0"/>
              </a:rPr>
              <a:t> </a:t>
            </a:r>
            <a:r>
              <a:rPr lang="hu-HU" sz="2800" dirty="0" smtClean="0"/>
              <a:t>is biztosan van közöttük!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" y="71438"/>
            <a:ext cx="2505075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0472E-6 L 0.07361 0.065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33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4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artalom helye 2"/>
          <p:cNvSpPr>
            <a:spLocks noGrp="1"/>
          </p:cNvSpPr>
          <p:nvPr>
            <p:ph idx="4294967295"/>
          </p:nvPr>
        </p:nvSpPr>
        <p:spPr>
          <a:xfrm>
            <a:off x="2343150" y="1412875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Max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 smtClean="0">
                <a:sym typeface="Symbol" pitchFamily="18" charset="2"/>
              </a:rPr>
              <a:t>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1MaxN és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 (1iN): 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Max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másképp:  Max=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 smtClean="0">
              <a:sym typeface="Symbol" pitchFamily="18" charset="2"/>
            </a:endParaRP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5064481" y="4549758"/>
            <a:ext cx="1944216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N</a:t>
            </a:r>
            <a:endParaRPr lang="hu-HU" sz="2000" dirty="0"/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 err="1" smtClean="0"/>
              <a:t>MaxInd</a:t>
            </a:r>
            <a:r>
              <a:rPr lang="hu-HU" sz="2800" dirty="0" smtClean="0"/>
              <a:t> </a:t>
            </a:r>
            <a:r>
              <a:rPr lang="hu-HU" sz="2800" dirty="0" err="1" smtClean="0"/>
              <a:t>X</a:t>
            </a:r>
            <a:r>
              <a:rPr lang="hu-HU" sz="2800" baseline="-25000" dirty="0" err="1" smtClean="0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i=1</a:t>
            </a:r>
            <a:endParaRPr lang="hu-HU" sz="20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2013.09.22.</a:t>
            </a:r>
            <a:endParaRPr lang="en-US" dirty="0"/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6444208" y="870619"/>
            <a:ext cx="2694584" cy="1262237"/>
          </a:xfrm>
          <a:prstGeom prst="wedgeRoundRectCallout">
            <a:avLst>
              <a:gd name="adj1" fmla="val -71419"/>
              <a:gd name="adj2" fmla="val 279571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9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</a:p>
        </p:txBody>
      </p:sp>
      <p:sp>
        <p:nvSpPr>
          <p:cNvPr id="35843" name="Tartalom helye 2"/>
          <p:cNvSpPr>
            <a:spLocks noGrp="1"/>
          </p:cNvSpPr>
          <p:nvPr>
            <p:ph idx="4294967295"/>
          </p:nvPr>
        </p:nvSpPr>
        <p:spPr>
          <a:xfrm>
            <a:off x="2343150" y="1412875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Megjegyzések: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Léteznie kell </a:t>
            </a:r>
            <a:r>
              <a:rPr lang="hu-HU" sz="2400" dirty="0" smtClean="0">
                <a:sym typeface="Symbol" pitchFamily="18" charset="2"/>
              </a:rPr>
              <a:t>a </a:t>
            </a:r>
            <a:r>
              <a:rPr lang="hu-HU" sz="2400" b="1" dirty="0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4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hu-HU" sz="24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4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 rendezési reláció</a:t>
            </a:r>
            <a:r>
              <a:rPr lang="hu-HU" sz="2400" dirty="0" smtClean="0">
                <a:sym typeface="Symbol" pitchFamily="18" charset="2"/>
              </a:rPr>
              <a:t>nak.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400" dirty="0" smtClean="0">
                <a:sym typeface="Symbol" pitchFamily="18" charset="2"/>
              </a:rPr>
              <a:t>A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sorszám</a:t>
            </a:r>
            <a:r>
              <a:rPr lang="hu-HU" sz="2400" dirty="0" smtClean="0">
                <a:sym typeface="Symbol" pitchFamily="18" charset="2"/>
              </a:rPr>
              <a:t> sorozatok esetén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általánosabb</a:t>
            </a:r>
            <a:r>
              <a:rPr lang="hu-HU" sz="2400" dirty="0" smtClean="0">
                <a:sym typeface="Symbol" pitchFamily="18" charset="2"/>
              </a:rPr>
              <a:t>, mint az érték, ezért legtöbbször a sorszámot adjuk meg.</a:t>
            </a: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867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4294967295"/>
          </p:nvPr>
        </p:nvSpPr>
        <p:spPr>
          <a:xfrm>
            <a:off x="2339975" y="1341438"/>
            <a:ext cx="6621463" cy="515937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  <a:r>
              <a:rPr lang="hu-HU" dirty="0" smtClean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 smtClean="0">
                <a:sym typeface="Symbol" pitchFamily="18" charset="2"/>
              </a:rPr>
              <a:t>	Többlet tudás: ha több maximális érték is van, akkor közülük az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400" dirty="0" smtClean="0">
                <a:sym typeface="Symbol" pitchFamily="18" charset="2"/>
              </a:rPr>
              <a:t>t kapjuk meg.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Kérdések:</a:t>
            </a:r>
            <a:r>
              <a:rPr lang="hu-HU" sz="2400" dirty="0" smtClean="0">
                <a:sym typeface="Symbol" pitchFamily="18" charset="2"/>
              </a:rPr>
              <a:t/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Hogyan lesz belőle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</a:t>
            </a:r>
            <a:r>
              <a:rPr lang="hu-HU" sz="2400" dirty="0" smtClean="0">
                <a:sym typeface="Symbol" pitchFamily="18" charset="2"/>
              </a:rPr>
              <a:t> maximális?</a:t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Hogyan lesz belőle (első)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minimális</a:t>
            </a:r>
            <a:r>
              <a:rPr lang="hu-HU" sz="2400" dirty="0" smtClean="0">
                <a:sym typeface="Symbol" pitchFamily="18" charset="2"/>
              </a:rPr>
              <a:t>?</a:t>
            </a:r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/>
        </p:nvGraphicFramePr>
        <p:xfrm>
          <a:off x="3492500" y="19431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/>
                <a:gridCol w="1871662"/>
                <a:gridCol w="1296988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X[i]&gt;X[Max]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73525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H="1">
            <a:off x="7005638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8" name="Text Box 29"/>
          <p:cNvSpPr txBox="1">
            <a:spLocks noChangeArrowheads="1"/>
          </p:cNvSpPr>
          <p:nvPr/>
        </p:nvSpPr>
        <p:spPr bwMode="auto">
          <a:xfrm>
            <a:off x="3995738" y="3284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699" name="Text Box 30"/>
          <p:cNvSpPr txBox="1">
            <a:spLocks noChangeArrowheads="1"/>
          </p:cNvSpPr>
          <p:nvPr/>
        </p:nvSpPr>
        <p:spPr bwMode="auto">
          <a:xfrm>
            <a:off x="6991350" y="32877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01" name="Szövegdoboz 13"/>
          <p:cNvSpPr txBox="1">
            <a:spLocks noChangeArrowheads="1"/>
          </p:cNvSpPr>
          <p:nvPr/>
        </p:nvSpPr>
        <p:spPr bwMode="auto">
          <a:xfrm>
            <a:off x="7235825" y="162718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smtClean="0"/>
              <a:t>i</a:t>
            </a:r>
            <a:r>
              <a:rPr lang="hu-HU" b="1" dirty="0" smtClean="0"/>
              <a:t>:Egész</a:t>
            </a:r>
            <a:endParaRPr lang="hu-HU" b="1" dirty="0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19240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970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  <a:br>
              <a:rPr lang="hu-HU" dirty="0" smtClean="0"/>
            </a:br>
            <a:r>
              <a:rPr lang="hu-HU" sz="2800" dirty="0" smtClean="0"/>
              <a:t>(maximális értékkel)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2627313" y="1412875"/>
            <a:ext cx="6192837" cy="362406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Kimenet:	</a:t>
            </a:r>
            <a:r>
              <a:rPr lang="hu-HU" sz="2800" dirty="0" err="1" smtClean="0"/>
              <a:t>Max</a:t>
            </a:r>
            <a:r>
              <a:rPr lang="hu-HU" sz="2800" dirty="0" err="1" smtClean="0">
                <a:solidFill>
                  <a:srgbClr val="FF0000"/>
                </a:solidFill>
              </a:rPr>
              <a:t>Ért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0000FF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 i </a:t>
            </a:r>
            <a:r>
              <a:rPr lang="hu-HU" sz="2800" dirty="0">
                <a:sym typeface="Symbol" pitchFamily="18" charset="2"/>
              </a:rPr>
              <a:t>(1iN): </a:t>
            </a:r>
            <a:r>
              <a:rPr lang="hu-HU" sz="2800" dirty="0" err="1" smtClean="0">
                <a:sym typeface="Symbol" pitchFamily="18" charset="2"/>
              </a:rPr>
              <a:t>Max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          i (1iN): 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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sz="2800" dirty="0" smtClean="0">
                <a:sym typeface="Symbol" pitchFamily="18" charset="2"/>
              </a:rPr>
              <a:t>  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másképp:	</a:t>
            </a:r>
            <a:r>
              <a:rPr lang="hu-HU" sz="2800" dirty="0" err="1" smtClean="0">
                <a:sym typeface="Symbol" pitchFamily="18" charset="2"/>
              </a:rPr>
              <a:t>Max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 smtClean="0">
                <a:sym typeface="Symbol" pitchFamily="18" charset="2"/>
              </a:rPr>
              <a:t>=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 smtClean="0">
              <a:sym typeface="Symbol" pitchFamily="18" charset="2"/>
            </a:endParaRPr>
          </a:p>
          <a:p>
            <a:pPr marL="273050" indent="-273050">
              <a:lnSpc>
                <a:spcPts val="3900"/>
              </a:lnSpc>
              <a:spcBef>
                <a:spcPct val="5000"/>
              </a:spcBef>
              <a:buNone/>
              <a:defRPr/>
            </a:pPr>
            <a:r>
              <a:rPr lang="hu-HU" sz="2800" dirty="0" smtClean="0">
                <a:sym typeface="Symbol" pitchFamily="18" charset="2"/>
              </a:rPr>
              <a:t>A két változatot össze is vonhatjuk:</a:t>
            </a:r>
            <a:endParaRPr lang="hu-HU" sz="2800" dirty="0">
              <a:sym typeface="Symbol" pitchFamily="18" charset="2"/>
            </a:endParaRPr>
          </a:p>
        </p:txBody>
      </p:sp>
      <p:pic>
        <p:nvPicPr>
          <p:cNvPr id="5838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" y="1934275"/>
            <a:ext cx="2165573" cy="135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60643" y="1945296"/>
            <a:ext cx="2156865" cy="547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6989" y="273178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5804495" y="3261936"/>
            <a:ext cx="1791841" cy="12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N</a:t>
            </a:r>
            <a:endParaRPr lang="hu-HU" sz="2000" dirty="0"/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err="1" smtClean="0"/>
              <a:t>MaxÉrt</a:t>
            </a:r>
            <a:r>
              <a:rPr lang="hu-HU" sz="2800" dirty="0" smtClean="0"/>
              <a:t> </a:t>
            </a:r>
            <a:r>
              <a:rPr lang="hu-HU" sz="2800" dirty="0" err="1" smtClean="0"/>
              <a:t>X</a:t>
            </a:r>
            <a:r>
              <a:rPr lang="hu-HU" sz="2800" baseline="-25000" dirty="0" err="1" smtClean="0"/>
              <a:t>i</a:t>
            </a:r>
            <a:endParaRPr lang="hu-HU" sz="2800" baseline="-25000" dirty="0" smtClean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i=1</a:t>
            </a:r>
            <a:endParaRPr lang="hu-HU" sz="2000" dirty="0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/52</a:t>
            </a:r>
            <a:endParaRPr lang="hu-HU" dirty="0"/>
          </a:p>
        </p:txBody>
      </p:sp>
      <p:graphicFrame>
        <p:nvGraphicFramePr>
          <p:cNvPr id="13" name="Objektum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332117"/>
              </p:ext>
            </p:extLst>
          </p:nvPr>
        </p:nvGraphicFramePr>
        <p:xfrm>
          <a:off x="4500563" y="4956175"/>
          <a:ext cx="35877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5" imgW="1180800" imgH="342720" progId="Equation.3">
                  <p:embed/>
                </p:oleObj>
              </mc:Choice>
              <mc:Fallback>
                <p:oleObj name="Equation" r:id="rId5" imgW="118080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56175"/>
                        <a:ext cx="3587750" cy="804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58407" name="Picture 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3500430"/>
            <a:ext cx="2160241" cy="56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4604658" y="2359277"/>
            <a:ext cx="374441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hu-HU" sz="2800" dirty="0" err="1" smtClean="0">
                <a:sym typeface="Symbol" pitchFamily="18" charset="2"/>
              </a:rPr>
              <a:t>Max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X  </a:t>
            </a:r>
            <a:r>
              <a:rPr lang="hu-HU" sz="2800" dirty="0" smtClean="0">
                <a:sym typeface="Symbol" pitchFamily="18" charset="2"/>
              </a:rPr>
              <a:t>és</a:t>
            </a:r>
            <a:endParaRPr lang="en-GB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2970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  <a:br>
              <a:rPr lang="hu-HU" dirty="0" smtClean="0"/>
            </a:br>
            <a:r>
              <a:rPr lang="hu-HU" sz="2800" dirty="0" smtClean="0"/>
              <a:t>(maximális értékkel)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567"/>
              </p:ext>
            </p:extLst>
          </p:nvPr>
        </p:nvGraphicFramePr>
        <p:xfrm>
          <a:off x="3361116" y="2691676"/>
          <a:ext cx="4679950" cy="2133600"/>
        </p:xfrm>
        <a:graphic>
          <a:graphicData uri="http://schemas.openxmlformats.org/drawingml/2006/table">
            <a:tbl>
              <a:tblPr/>
              <a:tblGrid>
                <a:gridCol w="576262"/>
                <a:gridCol w="2482850"/>
                <a:gridCol w="1620838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3745156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3745156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2627313" y="1412875"/>
            <a:ext cx="6192837" cy="56015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 smtClean="0">
                <a:sym typeface="Symbol" pitchFamily="18" charset="2"/>
              </a:rPr>
              <a:t>Algoritmus</a:t>
            </a:r>
            <a:r>
              <a:rPr lang="hu-HU" sz="3200" b="1" dirty="0">
                <a:sym typeface="Symbol" pitchFamily="18" charset="2"/>
              </a:rPr>
              <a:t>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234888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" y="3717032"/>
            <a:ext cx="2247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" y="1934275"/>
            <a:ext cx="2165573" cy="135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églalap 21"/>
          <p:cNvSpPr/>
          <p:nvPr/>
        </p:nvSpPr>
        <p:spPr>
          <a:xfrm>
            <a:off x="60643" y="1945296"/>
            <a:ext cx="2156865" cy="547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26989" y="273178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072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10650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Hó,Nap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Kimenet:	</a:t>
            </a:r>
            <a:r>
              <a:rPr lang="hu-HU" sz="2800" dirty="0" smtClean="0">
                <a:solidFill>
                  <a:srgbClr val="0000FF"/>
                </a:solidFill>
              </a:rPr>
              <a:t>Első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N&gt;0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	i(1iN): (Hó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[1..12] és</a:t>
            </a:r>
            <a:b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			         Nap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[1..31])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1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smtClean="0">
                <a:sym typeface="Symbol" pitchFamily="18" charset="2"/>
              </a:rPr>
              <a:t>N és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i(1iN): (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Hó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&lt;Hó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	 				   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Hó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=Hó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 és </a:t>
            </a:r>
            <a:b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 		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Nap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Nap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0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" y="19240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072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10650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 </a:t>
            </a:r>
            <a:r>
              <a:rPr lang="hu-HU" sz="2000" b="1" dirty="0" smtClean="0"/>
              <a:t>(másképp)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Hó,Nap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Kimenet:	Első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N&gt;0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i(1iN): (Hó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[1..12]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	         Nap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[1..31])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Első=</a:t>
            </a:r>
          </a:p>
          <a:p>
            <a:pPr marL="252000" indent="-252000">
              <a:lnSpc>
                <a:spcPct val="95000"/>
              </a:lnSpc>
              <a:spcBef>
                <a:spcPts val="2400"/>
              </a:spcBef>
              <a:tabLst>
                <a:tab pos="1882775" algn="l"/>
              </a:tabLst>
            </a:pPr>
            <a:r>
              <a:rPr lang="hu-HU" sz="2800" dirty="0" smtClean="0">
                <a:solidFill>
                  <a:srgbClr val="FF0000"/>
                </a:solidFill>
              </a:rPr>
              <a:t>Definíció</a:t>
            </a:r>
            <a:r>
              <a:rPr lang="hu-HU" sz="2800" dirty="0" smtClean="0"/>
              <a:t>:	</a:t>
            </a:r>
            <a:r>
              <a:rPr lang="hu-HU" sz="2800" b="1" dirty="0" smtClean="0">
                <a:solidFill>
                  <a:srgbClr val="FF0000"/>
                </a:solidFill>
              </a:rPr>
              <a:t>(</a:t>
            </a:r>
            <a:r>
              <a:rPr lang="hu-HU" sz="2800" dirty="0" smtClean="0"/>
              <a:t>Hó</a:t>
            </a:r>
            <a:r>
              <a:rPr lang="hu-HU" sz="2800" baseline="-25000" dirty="0" smtClean="0"/>
              <a:t>i</a:t>
            </a:r>
            <a:r>
              <a:rPr lang="hu-HU" sz="2800" dirty="0" smtClean="0"/>
              <a:t>,Nap</a:t>
            </a:r>
            <a:r>
              <a:rPr lang="hu-HU" sz="2800" baseline="-25000" dirty="0" smtClean="0"/>
              <a:t>i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b="1" dirty="0" smtClean="0">
                <a:solidFill>
                  <a:srgbClr val="FF0000"/>
                </a:solidFill>
              </a:rPr>
              <a:t>(</a:t>
            </a:r>
            <a:r>
              <a:rPr lang="hu-HU" sz="2800" dirty="0" err="1" smtClean="0"/>
              <a:t>Hó</a:t>
            </a:r>
            <a:r>
              <a:rPr lang="hu-HU" sz="2800" baseline="-25000" dirty="0" err="1" smtClean="0"/>
              <a:t>j</a:t>
            </a:r>
            <a:r>
              <a:rPr lang="hu-HU" sz="2800" dirty="0" smtClean="0"/>
              <a:t>,</a:t>
            </a:r>
            <a:r>
              <a:rPr lang="hu-HU" sz="2800" dirty="0" err="1" smtClean="0"/>
              <a:t>Nap</a:t>
            </a:r>
            <a:r>
              <a:rPr lang="hu-HU" sz="2800" baseline="-25000" dirty="0" err="1" smtClean="0"/>
              <a:t>j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  <a:r>
              <a:rPr lang="hu-HU" sz="2800" dirty="0" smtClean="0"/>
              <a:t>  </a:t>
            </a:r>
            <a:r>
              <a:rPr lang="hu-HU" sz="2800" dirty="0" smtClean="0">
                <a:sym typeface="Symbol"/>
              </a:rPr>
              <a:t>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smtClean="0">
                <a:sym typeface="Symbol" pitchFamily="18" charset="2"/>
              </a:rPr>
              <a:t>Hó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&lt;</a:t>
            </a:r>
            <a:r>
              <a:rPr lang="hu-HU" sz="2800" dirty="0" err="1" smtClean="0">
                <a:sym typeface="Symbol" pitchFamily="18" charset="2"/>
              </a:rPr>
              <a:t>Hó</a:t>
            </a:r>
            <a:r>
              <a:rPr lang="hu-HU" sz="2800" baseline="-25000" dirty="0" err="1" smtClean="0">
                <a:sym typeface="Symbol" pitchFamily="18" charset="2"/>
              </a:rPr>
              <a:t>j</a:t>
            </a:r>
            <a:r>
              <a:rPr lang="hu-HU" sz="2800" dirty="0" smtClean="0">
                <a:sym typeface="Symbol" pitchFamily="18" charset="2"/>
              </a:rPr>
              <a:t> vagy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Hó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err="1" smtClean="0">
                <a:sym typeface="Symbol" pitchFamily="18" charset="2"/>
              </a:rPr>
              <a:t>Hó</a:t>
            </a:r>
            <a:r>
              <a:rPr lang="hu-HU" sz="2800" baseline="-25000" dirty="0" err="1" smtClean="0">
                <a:sym typeface="Symbol" pitchFamily="18" charset="2"/>
              </a:rPr>
              <a:t>j</a:t>
            </a:r>
            <a:r>
              <a:rPr lang="hu-HU" sz="2800" dirty="0" smtClean="0">
                <a:sym typeface="Symbol" pitchFamily="18" charset="2"/>
              </a:rPr>
              <a:t> és Nap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</a:t>
            </a:r>
            <a:r>
              <a:rPr lang="hu-HU" sz="2800" dirty="0" err="1" smtClean="0">
                <a:sym typeface="Symbol" pitchFamily="18" charset="2"/>
              </a:rPr>
              <a:t>Nap</a:t>
            </a:r>
            <a:r>
              <a:rPr lang="hu-HU" sz="2800" baseline="-25000" dirty="0" err="1" smtClean="0">
                <a:sym typeface="Symbol" pitchFamily="18" charset="2"/>
              </a:rPr>
              <a:t>j</a:t>
            </a:r>
            <a:endParaRPr lang="hu-HU" sz="2800" baseline="-25000" dirty="0" smtClean="0">
              <a:sym typeface="Symbol" pitchFamily="18" charset="2"/>
            </a:endParaRP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0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5102560" y="4080427"/>
            <a:ext cx="3717912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N</a:t>
            </a:r>
            <a:endParaRPr lang="hu-HU" sz="2000" dirty="0"/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 err="1" smtClean="0"/>
              <a:t>MaxInd</a:t>
            </a:r>
            <a:r>
              <a:rPr lang="hu-HU" sz="2800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(</a:t>
            </a:r>
            <a:r>
              <a:rPr lang="hu-HU" sz="2800" dirty="0" smtClean="0"/>
              <a:t>Hó</a:t>
            </a:r>
            <a:r>
              <a:rPr lang="hu-HU" sz="2800" baseline="-25000" dirty="0" smtClean="0"/>
              <a:t>i</a:t>
            </a:r>
            <a:r>
              <a:rPr lang="hu-HU" sz="2800" dirty="0" smtClean="0"/>
              <a:t>,Nap</a:t>
            </a:r>
            <a:r>
              <a:rPr lang="hu-HU" sz="2800" baseline="-25000" dirty="0" smtClean="0"/>
              <a:t>i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  <a:endParaRPr lang="hu-HU" sz="2800" b="1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i=1</a:t>
            </a:r>
            <a:endParaRPr lang="hu-HU" sz="20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40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Programozási tételek (PrT) lényege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Célja: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 smtClean="0"/>
              <a:t>	Bizonyíthatóan helyes sablon, amelyre magasabb szinten lehet építeni a </a:t>
            </a:r>
            <a:r>
              <a:rPr lang="hu-HU" dirty="0" err="1" smtClean="0"/>
              <a:t>megol-dást</a:t>
            </a:r>
            <a:r>
              <a:rPr lang="hu-HU" dirty="0" smtClean="0"/>
              <a:t>. (A fejlesztés gyorsabb és </a:t>
            </a:r>
            <a:r>
              <a:rPr lang="hu-HU" dirty="0" err="1" smtClean="0"/>
              <a:t>biztonsá-gosabb</a:t>
            </a:r>
            <a:r>
              <a:rPr lang="hu-HU" dirty="0" smtClean="0"/>
              <a:t>.)</a:t>
            </a: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Szerkezete: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 smtClean="0"/>
              <a:t>absztrakt feladat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 smtClean="0"/>
              <a:t>absztrakt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endParaRPr lang="hu-H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 smtClean="0"/>
              <a:t>Egy fontos előzetes </a:t>
            </a:r>
            <a:r>
              <a:rPr lang="hu-HU" b="1" dirty="0" smtClean="0"/>
              <a:t>megjegyzés</a:t>
            </a:r>
            <a:r>
              <a:rPr lang="hu-HU" dirty="0" smtClean="0"/>
              <a:t>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 smtClean="0"/>
              <a:t>A bemenet legalább egy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dirty="0" smtClean="0"/>
              <a:t>…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174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3. Maximum-kiválasztás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</a:t>
            </a:r>
            <a:endParaRPr lang="hu-HU" sz="2400" smtClean="0">
              <a:sym typeface="Symbol" pitchFamily="18" charset="2"/>
            </a:endParaRPr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93789"/>
              </p:ext>
            </p:extLst>
          </p:nvPr>
        </p:nvGraphicFramePr>
        <p:xfrm>
          <a:off x="3308350" y="1858963"/>
          <a:ext cx="4854575" cy="3009901"/>
        </p:xfrm>
        <a:graphic>
          <a:graphicData uri="http://schemas.openxmlformats.org/drawingml/2006/table">
            <a:tbl>
              <a:tblPr/>
              <a:tblGrid>
                <a:gridCol w="747017"/>
                <a:gridCol w="2426258"/>
                <a:gridCol w="1681300"/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144031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Hó[i]&lt;Hó[Első] vagy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Hó[i]=Hó[Első] és 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Nap[i]&lt;Nap[Első]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4060825" y="2906713"/>
            <a:ext cx="554038" cy="142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7639050" y="2907748"/>
            <a:ext cx="490538" cy="142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4110038" y="403656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7796213" y="40386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0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153400" y="154305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" y="2201236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5" y="3634138"/>
            <a:ext cx="2591861" cy="2025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4" name="Picture 4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1844824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277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4294967295"/>
          </p:nvPr>
        </p:nvSpPr>
        <p:spPr>
          <a:xfrm>
            <a:off x="2371725" y="1284288"/>
            <a:ext cx="6694488" cy="5040312"/>
          </a:xfrm>
        </p:spPr>
        <p:txBody>
          <a:bodyPr lIns="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természetes számról </a:t>
            </a:r>
            <a:r>
              <a:rPr lang="hu-HU" sz="2700" b="1" smtClean="0">
                <a:sym typeface="Symbol" pitchFamily="18" charset="2"/>
              </a:rPr>
              <a:t>döntsük el</a:t>
            </a:r>
            <a:r>
              <a:rPr lang="hu-HU" sz="2700" smtClean="0">
                <a:sym typeface="Symbol" pitchFamily="18" charset="2"/>
              </a:rPr>
              <a:t>, hogy prímszám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szóról </a:t>
            </a:r>
            <a:r>
              <a:rPr lang="hu-HU" sz="2700" b="1" smtClean="0">
                <a:sym typeface="Symbol" pitchFamily="18" charset="2"/>
              </a:rPr>
              <a:t>mondjuk meg</a:t>
            </a:r>
            <a:r>
              <a:rPr lang="hu-HU" sz="2700" smtClean="0">
                <a:sym typeface="Symbol" pitchFamily="18" charset="2"/>
              </a:rPr>
              <a:t>, hogy egy hónap-nak a neve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tanuló év végi osztályzatai alapján </a:t>
            </a:r>
            <a:r>
              <a:rPr lang="hu-HU" sz="2700" b="1" smtClean="0">
                <a:sym typeface="Symbol" pitchFamily="18" charset="2"/>
              </a:rPr>
              <a:t>álla-pítsuk meg</a:t>
            </a:r>
            <a:r>
              <a:rPr lang="hu-HU" sz="2700" smtClean="0">
                <a:sym typeface="Symbol" pitchFamily="18" charset="2"/>
              </a:rPr>
              <a:t>, hogy bukott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szóról </a:t>
            </a:r>
            <a:r>
              <a:rPr lang="hu-HU" sz="2700" b="1" smtClean="0">
                <a:sym typeface="Symbol" pitchFamily="18" charset="2"/>
              </a:rPr>
              <a:t>adjuk meg</a:t>
            </a:r>
            <a:r>
              <a:rPr lang="hu-HU" sz="2700" smtClean="0">
                <a:sym typeface="Symbol" pitchFamily="18" charset="2"/>
              </a:rPr>
              <a:t>, hogy van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 benne ma-gánhangzó!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számsorozatról </a:t>
            </a:r>
            <a:r>
              <a:rPr lang="hu-HU" sz="2700" b="1" smtClean="0">
                <a:sym typeface="Symbol" pitchFamily="18" charset="2"/>
              </a:rPr>
              <a:t>döntsük el</a:t>
            </a:r>
            <a:r>
              <a:rPr lang="hu-HU" sz="2700" smtClean="0">
                <a:sym typeface="Symbol" pitchFamily="18" charset="2"/>
              </a:rPr>
              <a:t>, hogy mono-ton növekvő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smtClean="0">
                <a:sym typeface="Symbol" pitchFamily="18" charset="2"/>
              </a:rPr>
              <a:t>Egy tanuló év végi jegyei alapján </a:t>
            </a:r>
            <a:r>
              <a:rPr lang="hu-HU" sz="2700" b="1" smtClean="0">
                <a:sym typeface="Symbol" pitchFamily="18" charset="2"/>
              </a:rPr>
              <a:t>adjuk meg</a:t>
            </a:r>
            <a:r>
              <a:rPr lang="hu-HU" sz="2700" smtClean="0">
                <a:sym typeface="Symbol" pitchFamily="18" charset="2"/>
              </a:rPr>
              <a:t>, hogy kitűnő</a:t>
            </a:r>
            <a:r>
              <a:rPr lang="hu-HU" sz="2700" b="1" smtClean="0">
                <a:sym typeface="Symbol" pitchFamily="18" charset="2"/>
              </a:rPr>
              <a:t>-e</a:t>
            </a:r>
            <a:r>
              <a:rPr lang="hu-HU" sz="2700" smtClean="0">
                <a:sym typeface="Symbol" pitchFamily="18" charset="2"/>
              </a:rPr>
              <a:t>!</a:t>
            </a:r>
            <a:endParaRPr lang="hu-HU" sz="2700" smtClean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379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olidFill>
                  <a:srgbClr val="FF3300"/>
                </a:solidFill>
                <a:sym typeface="Symbol" pitchFamily="18" charset="2"/>
              </a:rPr>
              <a:t>Mi bennük a közös?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Döntsük el, hogy N „valami” között van-e adott tulajdonsággal rendelkező elem!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" y="57150"/>
            <a:ext cx="2441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6512E-7 L 0.0625 0.05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2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3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482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 smtClean="0"/>
              <a:t>	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Van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Van=i(1iN):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másképp:</a:t>
            </a:r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32194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4283968" y="4231606"/>
            <a:ext cx="2664296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smtClean="0">
                <a:sym typeface="Symbol"/>
              </a:rPr>
              <a:t>Van= </a:t>
            </a:r>
            <a:r>
              <a:rPr lang="hu-HU" sz="2800" dirty="0" smtClean="0"/>
              <a:t>  T(</a:t>
            </a:r>
            <a:r>
              <a:rPr lang="hu-HU" sz="2800" dirty="0" err="1" smtClean="0"/>
              <a:t>X</a:t>
            </a:r>
            <a:r>
              <a:rPr lang="hu-HU" sz="2800" baseline="-25000" dirty="0" err="1" smtClean="0"/>
              <a:t>i</a:t>
            </a:r>
            <a:r>
              <a:rPr lang="hu-HU" sz="2800" dirty="0" smtClean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i=1</a:t>
            </a:r>
            <a:endParaRPr lang="hu-HU" sz="200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584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  <a:r>
              <a:rPr lang="hu-HU" dirty="0" smtClean="0">
                <a:sym typeface="Symbol" pitchFamily="18" charset="2"/>
              </a:rPr>
              <a:t>   </a:t>
            </a:r>
          </a:p>
          <a:p>
            <a:pPr marL="254000"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1800" dirty="0" smtClean="0">
              <a:sym typeface="Symbol" pitchFamily="18" charset="2"/>
            </a:endParaRPr>
          </a:p>
        </p:txBody>
      </p:sp>
      <p:graphicFrame>
        <p:nvGraphicFramePr>
          <p:cNvPr id="1849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09513"/>
              </p:ext>
            </p:extLst>
          </p:nvPr>
        </p:nvGraphicFramePr>
        <p:xfrm>
          <a:off x="4139952" y="2105272"/>
          <a:ext cx="3744913" cy="1755776"/>
        </p:xfrm>
        <a:graphic>
          <a:graphicData uri="http://schemas.openxmlformats.org/drawingml/2006/table">
            <a:tbl>
              <a:tblPr/>
              <a:tblGrid>
                <a:gridCol w="576263"/>
                <a:gridCol w="3168650"/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nem T(X[i])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878639" y="15986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7" y="206084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allAtOnce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686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… az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 smtClean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Specifikáció </a:t>
            </a:r>
            <a:r>
              <a:rPr lang="hu-HU" sz="2400" dirty="0" smtClean="0">
                <a:sym typeface="Symbol" pitchFamily="18" charset="2"/>
              </a:rPr>
              <a:t>(csak a különbség)</a:t>
            </a:r>
            <a:r>
              <a:rPr lang="hu-HU" b="1" dirty="0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Kimenet: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dirty="0" smtClean="0">
                <a:sym typeface="Symbol" pitchFamily="18" charset="2"/>
              </a:rPr>
              <a:t>: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hu-HU" sz="2800" dirty="0" smtClean="0">
                <a:sym typeface="Symbol" pitchFamily="18" charset="2"/>
              </a:rPr>
              <a:t>i(1iN):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 smtClean="0">
              <a:sym typeface="Symbol" pitchFamily="18" charset="2"/>
            </a:endParaRP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4272393" y="3652449"/>
            <a:ext cx="2736304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smtClean="0">
                <a:sym typeface="Symbol"/>
              </a:rPr>
              <a:t>Mind= </a:t>
            </a:r>
            <a:r>
              <a:rPr lang="hu-HU" sz="2800" dirty="0" smtClean="0"/>
              <a:t>  T(</a:t>
            </a:r>
            <a:r>
              <a:rPr lang="hu-HU" sz="2800" dirty="0" err="1" smtClean="0"/>
              <a:t>X</a:t>
            </a:r>
            <a:r>
              <a:rPr lang="hu-HU" sz="2800" baseline="-25000" dirty="0" err="1" smtClean="0"/>
              <a:t>i</a:t>
            </a:r>
            <a:r>
              <a:rPr lang="hu-HU" sz="2800" dirty="0" smtClean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i=1</a:t>
            </a:r>
            <a:endParaRPr lang="hu-HU" sz="2000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" y="278092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nyíllal 14"/>
          <p:cNvCxnSpPr/>
          <p:nvPr/>
        </p:nvCxnSpPr>
        <p:spPr>
          <a:xfrm flipH="1">
            <a:off x="899592" y="3068960"/>
            <a:ext cx="3384000" cy="595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>
            <a:off x="971600" y="3068960"/>
            <a:ext cx="3312000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H="1">
            <a:off x="1259632" y="3475316"/>
            <a:ext cx="4176464" cy="4577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686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4.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… az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 smtClean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  <a:r>
              <a:rPr lang="hu-HU" dirty="0" smtClean="0">
                <a:sym typeface="Symbol" pitchFamily="18" charset="2"/>
              </a:rPr>
              <a:t>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 smtClean="0">
              <a:sym typeface="Symbol" pitchFamily="18" charset="2"/>
            </a:endParaRPr>
          </a:p>
        </p:txBody>
      </p:sp>
      <p:graphicFrame>
        <p:nvGraphicFramePr>
          <p:cNvPr id="942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92713"/>
              </p:ext>
            </p:extLst>
          </p:nvPr>
        </p:nvGraphicFramePr>
        <p:xfrm>
          <a:off x="4211638" y="3213520"/>
          <a:ext cx="3744912" cy="1871664"/>
        </p:xfrm>
        <a:graphic>
          <a:graphicData uri="http://schemas.openxmlformats.org/drawingml/2006/table">
            <a:tbl>
              <a:tblPr/>
              <a:tblGrid>
                <a:gridCol w="576262"/>
                <a:gridCol w="3168650"/>
              </a:tblGrid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</a:t>
                      </a:r>
                      <a:r>
                        <a:rPr kumimoji="0" lang="hu-HU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nem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T(X[i])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7916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Mind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948613" y="2852936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" y="3243617"/>
            <a:ext cx="2195573" cy="114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11860"/>
          <a:stretch/>
        </p:blipFill>
        <p:spPr bwMode="auto">
          <a:xfrm>
            <a:off x="89926" y="3836558"/>
            <a:ext cx="2151624" cy="16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5" y="4191132"/>
            <a:ext cx="2197939" cy="18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6640"/>
            <a:ext cx="619215" cy="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789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4. Eldöntés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0000FF"/>
                </a:solidFill>
              </a:rPr>
              <a:t>Jegy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</a:t>
            </a:r>
            <a:r>
              <a:rPr lang="hu-HU" sz="2800" dirty="0" smtClean="0">
                <a:solidFill>
                  <a:srgbClr val="0000FF"/>
                </a:solidFill>
              </a:rPr>
              <a:t>Bukott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[1..5]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 smtClean="0">
                <a:sym typeface="Symbol" pitchFamily="18" charset="2"/>
              </a:rPr>
              <a:t>=i (1iN):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757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87459"/>
              </p:ext>
            </p:extLst>
          </p:nvPr>
        </p:nvGraphicFramePr>
        <p:xfrm>
          <a:off x="3924300" y="40767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90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28975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4002088"/>
            <a:ext cx="1781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7654925" y="37687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106073" y="870620"/>
            <a:ext cx="3032720" cy="936104"/>
          </a:xfrm>
          <a:prstGeom prst="wedgeRoundRectCallout">
            <a:avLst>
              <a:gd name="adj1" fmla="val 6082"/>
              <a:gd name="adj2" fmla="val 213848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1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891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5. Kiválasztás</a:t>
            </a:r>
          </a:p>
        </p:txBody>
      </p:sp>
      <p:sp>
        <p:nvSpPr>
          <p:cNvPr id="38917" name="Tartalom helye 2"/>
          <p:cNvSpPr>
            <a:spLocks noGrp="1"/>
          </p:cNvSpPr>
          <p:nvPr>
            <p:ph idx="4294967295"/>
          </p:nvPr>
        </p:nvSpPr>
        <p:spPr>
          <a:xfrm>
            <a:off x="2371725" y="1341438"/>
            <a:ext cx="6694488" cy="4751387"/>
          </a:xfrm>
        </p:spPr>
        <p:txBody>
          <a:bodyPr lIns="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Ismerjük egy ember havi bevételeit és kiadá-sait. Év végére nőtt a vagyona. </a:t>
            </a:r>
            <a:r>
              <a:rPr lang="hu-HU" sz="2800" b="1" smtClean="0"/>
              <a:t>Adjunk meg egy</a:t>
            </a:r>
            <a:r>
              <a:rPr lang="hu-HU" sz="2800" smtClean="0"/>
              <a:t> hónapot, amikor nőtt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 egy</a:t>
            </a:r>
            <a:r>
              <a:rPr lang="hu-HU" sz="2800" smtClean="0"/>
              <a:t> természetes szám egytől kü-lönböző legkisebb osztóját!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 egy</a:t>
            </a:r>
            <a:r>
              <a:rPr lang="hu-HU" sz="2800" smtClean="0"/>
              <a:t> magyar szó egy magánhang-zóját!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 egy</a:t>
            </a:r>
            <a:r>
              <a:rPr lang="hu-HU" sz="2800" smtClean="0"/>
              <a:t> hónapnévről a sorszámát!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endParaRPr lang="hu-HU" smtClean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3994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5. Kiválasztás</a:t>
            </a:r>
          </a:p>
        </p:txBody>
      </p:sp>
      <p:sp>
        <p:nvSpPr>
          <p:cNvPr id="21507" name="Tartalom helye 2"/>
          <p:cNvSpPr>
            <a:spLocks noGrp="1"/>
          </p:cNvSpPr>
          <p:nvPr>
            <p:ph idx="4294967295"/>
          </p:nvPr>
        </p:nvSpPr>
        <p:spPr>
          <a:xfrm>
            <a:off x="2343150" y="1700213"/>
            <a:ext cx="6621463" cy="43926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/>
              <a:t>	</a:t>
            </a:r>
            <a:r>
              <a:rPr lang="hu-HU" sz="2800" smtClean="0"/>
              <a:t>N „valami” közül kell megadni egy adott tulajdonságút, ha tudjuk, hogy ilyen elem biztosan van.</a:t>
            </a: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8738"/>
            <a:ext cx="3024188" cy="17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53377E-6 L 0.07101 0.060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Programozási tételek (PrT) lényege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600200"/>
            <a:ext cx="6400800" cy="4708525"/>
          </a:xfrm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Felhasználásának menete: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smtClean="0"/>
              <a:t>a konkrét feladat specifikálása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smtClean="0"/>
              <a:t>a specifikációban a PrT-ek megsejtése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smtClean="0"/>
              <a:t>a konkrét feladat és az absztrakt feladat paramétereinek egymáshoz rendelése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smtClean="0"/>
              <a:t>a konkrét algoritmus „generálása” a megsejtett PrT-ek absztrakt algoritmu-sok alapján, </a:t>
            </a:r>
            <a:r>
              <a:rPr lang="hu-HU" sz="2000" smtClean="0">
                <a:solidFill>
                  <a:schemeClr val="folHlink"/>
                </a:solidFill>
              </a:rPr>
              <a:t>3.</a:t>
            </a:r>
            <a:r>
              <a:rPr lang="hu-HU" smtClean="0"/>
              <a:t> szerint átparaméterezve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smtClean="0"/>
              <a:t>hatékonyítás programtranszformációk-kal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096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5. Kiválasztás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11898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dirty="0" smtClean="0"/>
              <a:t>,</a:t>
            </a:r>
            <a:r>
              <a:rPr lang="hu-HU" sz="2800" baseline="30000" dirty="0" smtClean="0"/>
              <a:t/>
            </a:r>
            <a:br>
              <a:rPr lang="hu-HU" sz="2800" baseline="30000" dirty="0" smtClean="0"/>
            </a:br>
            <a:r>
              <a:rPr lang="hu-HU" sz="2800" baseline="30000" dirty="0" smtClean="0"/>
              <a:t>	</a:t>
            </a:r>
            <a:r>
              <a:rPr lang="hu-HU" sz="2800" dirty="0" smtClean="0"/>
              <a:t>T: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Ind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N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 smtClean="0">
                <a:sym typeface="Symbol" pitchFamily="18" charset="2"/>
              </a:rPr>
              <a:t>0</a:t>
            </a:r>
            <a:r>
              <a:rPr lang="hu-HU" sz="2800" dirty="0" smtClean="0"/>
              <a:t> és </a:t>
            </a:r>
            <a:r>
              <a:rPr lang="hu-HU" sz="2800" dirty="0" smtClean="0">
                <a:sym typeface="Symbol" pitchFamily="18" charset="2"/>
              </a:rPr>
              <a:t>i (1iN):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1IndN és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Ind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másképp:</a:t>
            </a:r>
          </a:p>
        </p:txBody>
      </p:sp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480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4235024" y="4238205"/>
            <a:ext cx="3447453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smtClean="0"/>
              <a:t>Ind=Kiválaszt i</a:t>
            </a:r>
            <a:endParaRPr lang="hu-HU" sz="2800" dirty="0"/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i=1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 smtClean="0"/>
              <a:t>                T(</a:t>
            </a:r>
            <a:r>
              <a:rPr lang="hu-HU" sz="2000" dirty="0" err="1" smtClean="0"/>
              <a:t>X</a:t>
            </a:r>
            <a:r>
              <a:rPr lang="hu-HU" sz="2000" baseline="-25000" dirty="0" err="1" smtClean="0"/>
              <a:t>i</a:t>
            </a:r>
            <a:r>
              <a:rPr lang="hu-HU" sz="2000" dirty="0" smtClean="0"/>
              <a:t>)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198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5. Kiválasztás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93346" cy="494506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  <a:r>
              <a:rPr lang="hu-HU" dirty="0" smtClean="0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 dirty="0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Megjegyzés:</a:t>
            </a:r>
            <a:r>
              <a:rPr lang="hu-HU" dirty="0" smtClean="0">
                <a:sym typeface="Symbol" pitchFamily="18" charset="2"/>
              </a:rPr>
              <a:t>	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400" dirty="0" smtClean="0">
                <a:sym typeface="Symbol" pitchFamily="18" charset="2"/>
              </a:rPr>
              <a:t>Többlet tudás: a megoldás az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400" i="1" dirty="0" smtClean="0">
                <a:sym typeface="Symbol" pitchFamily="18" charset="2"/>
              </a:rPr>
              <a:t> </a:t>
            </a:r>
            <a:r>
              <a:rPr lang="hu-HU" sz="2400" dirty="0" smtClean="0">
                <a:sym typeface="Symbol" pitchFamily="18" charset="2"/>
              </a:rPr>
              <a:t>adott tulajdonságú elemet adja meg – a program tudhat többet annál, mint amit várunk tőle.</a:t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Hogy kellene az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utolsót</a:t>
            </a:r>
            <a:r>
              <a:rPr lang="hu-HU" sz="2400" dirty="0" smtClean="0">
                <a:sym typeface="Symbol" pitchFamily="18" charset="2"/>
              </a:rPr>
              <a:t> megadni?</a:t>
            </a:r>
          </a:p>
        </p:txBody>
      </p:sp>
      <p:graphicFrame>
        <p:nvGraphicFramePr>
          <p:cNvPr id="839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79890"/>
              </p:ext>
            </p:extLst>
          </p:nvPr>
        </p:nvGraphicFramePr>
        <p:xfrm>
          <a:off x="3635375" y="2016125"/>
          <a:ext cx="3744913" cy="1600200"/>
        </p:xfrm>
        <a:graphic>
          <a:graphicData uri="http://schemas.openxmlformats.org/drawingml/2006/table">
            <a:tbl>
              <a:tblPr/>
              <a:tblGrid>
                <a:gridCol w="576263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T(X[Ind])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Ind:=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" y="2000415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301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5. Kiválasztás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4294967295"/>
          </p:nvPr>
        </p:nvSpPr>
        <p:spPr>
          <a:xfrm>
            <a:off x="2371725" y="1339850"/>
            <a:ext cx="6800850" cy="4897438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</a:t>
            </a:r>
            <a:r>
              <a:rPr lang="hu-HU" sz="2800" dirty="0" smtClean="0">
                <a:solidFill>
                  <a:srgbClr val="0000FF"/>
                </a:solidFill>
              </a:rPr>
              <a:t>Szó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 smtClean="0">
              <a:solidFill>
                <a:srgbClr val="0000FF"/>
              </a:solidFill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</a:t>
            </a:r>
            <a:r>
              <a:rPr lang="hu-HU" sz="2800" dirty="0" smtClean="0">
                <a:solidFill>
                  <a:srgbClr val="0000FF"/>
                </a:solidFill>
              </a:rPr>
              <a:t>MH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olidFill>
                  <a:srgbClr val="0000FF"/>
                </a:solidFill>
              </a:rPr>
              <a:t>hossz(Szó)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&gt;0</a:t>
            </a:r>
            <a:r>
              <a:rPr lang="hu-HU" sz="2800" dirty="0" smtClean="0">
                <a:solidFill>
                  <a:srgbClr val="0000FF"/>
                </a:solidFill>
              </a:rPr>
              <a:t> és </a:t>
            </a:r>
            <a:br>
              <a:rPr lang="hu-HU" sz="2800" dirty="0" smtClean="0">
                <a:solidFill>
                  <a:srgbClr val="0000FF"/>
                </a:solidFill>
              </a:rPr>
            </a:br>
            <a:r>
              <a:rPr lang="hu-HU" sz="2800" dirty="0" smtClean="0">
                <a:solidFill>
                  <a:srgbClr val="0000FF"/>
                </a:solidFill>
              </a:rPr>
              <a:t>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i (1ihossz(Szó)): 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(Szó</a:t>
            </a:r>
            <a:r>
              <a:rPr 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1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 smtClean="0">
                <a:sym typeface="Symbol" pitchFamily="18" charset="2"/>
              </a:rPr>
              <a:t>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hossz(Szó)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magánhangzóE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Szó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Definíció:	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/>
            </a:r>
            <a:b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(c):=</a:t>
            </a:r>
            <a:b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		    nagybetű(c){'A',…,'Ű'}</a:t>
            </a:r>
          </a:p>
        </p:txBody>
      </p:sp>
      <p:pic>
        <p:nvPicPr>
          <p:cNvPr id="4301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106073" y="870620"/>
            <a:ext cx="3032720" cy="936104"/>
          </a:xfrm>
          <a:prstGeom prst="wedgeRoundRectCallout">
            <a:avLst>
              <a:gd name="adj1" fmla="val -43332"/>
              <a:gd name="adj2" fmla="val 23691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" y="2000415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403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5. Kiválasztás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4294967295"/>
          </p:nvPr>
        </p:nvSpPr>
        <p:spPr>
          <a:xfrm>
            <a:off x="2371725" y="1341438"/>
            <a:ext cx="6621463" cy="47513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Megjegyzés: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400" dirty="0" smtClean="0">
                <a:sym typeface="Symbol" pitchFamily="18" charset="2"/>
              </a:rPr>
              <a:t>a kódoláskor a nagybetűsítő </a:t>
            </a:r>
            <a:r>
              <a:rPr lang="hu-HU" sz="2200" dirty="0" err="1" smtClean="0">
                <a:latin typeface="Courier New" pitchFamily="49" charset="0"/>
                <a:sym typeface="Symbol" pitchFamily="18" charset="2"/>
              </a:rPr>
              <a:t>toupper</a:t>
            </a:r>
            <a:r>
              <a:rPr lang="hu-HU" sz="2400" dirty="0" smtClean="0">
                <a:sym typeface="Symbol" pitchFamily="18" charset="2"/>
              </a:rPr>
              <a:t> függvénynél ügyelni kell az ékezetes betűkre! </a:t>
            </a:r>
            <a:endParaRPr lang="hu-HU" b="1" dirty="0" smtClean="0">
              <a:sym typeface="Symbol" pitchFamily="18" charset="2"/>
            </a:endParaRPr>
          </a:p>
        </p:txBody>
      </p:sp>
      <p:graphicFrame>
        <p:nvGraphicFramePr>
          <p:cNvPr id="8603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95241"/>
              </p:ext>
            </p:extLst>
          </p:nvPr>
        </p:nvGraphicFramePr>
        <p:xfrm>
          <a:off x="4139952" y="2204864"/>
          <a:ext cx="4249117" cy="1344216"/>
        </p:xfrm>
        <a:graphic>
          <a:graphicData uri="http://schemas.openxmlformats.org/drawingml/2006/table">
            <a:tbl>
              <a:tblPr/>
              <a:tblGrid>
                <a:gridCol w="576263"/>
                <a:gridCol w="3672854"/>
              </a:tblGrid>
              <a:tr h="448072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MH:=1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magánhangzóE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(Szó[MH]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MH:=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5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43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" y="3042853"/>
            <a:ext cx="2293791" cy="143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20" y="2069724"/>
            <a:ext cx="1965990" cy="84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" y="657971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506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6. Keresés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4294967295"/>
          </p:nvPr>
        </p:nvSpPr>
        <p:spPr>
          <a:xfrm>
            <a:off x="2357438" y="1341438"/>
            <a:ext cx="6621462" cy="4751387"/>
          </a:xfrm>
        </p:spPr>
        <p:txBody>
          <a:bodyPr lIns="1800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/>
              <a:t>Ismerjük egy ember havi bevételeit és kiadá-sait. Év végére nőtt a vagyona. </a:t>
            </a:r>
            <a:r>
              <a:rPr lang="hu-HU" sz="2800" b="1" smtClean="0"/>
              <a:t>Adjunk meg</a:t>
            </a:r>
            <a:r>
              <a:rPr lang="hu-HU" sz="2800" smtClean="0"/>
              <a:t> </a:t>
            </a:r>
            <a:r>
              <a:rPr lang="hu-HU" sz="2800" b="1" smtClean="0"/>
              <a:t>egy</a:t>
            </a:r>
            <a:r>
              <a:rPr lang="hu-HU" sz="2800" smtClean="0"/>
              <a:t> hónapot, amikor </a:t>
            </a:r>
            <a:r>
              <a:rPr lang="hu-HU" sz="2800" b="1" smtClean="0"/>
              <a:t>nem</a:t>
            </a:r>
            <a:r>
              <a:rPr lang="hu-HU" sz="2800" smtClean="0"/>
              <a:t>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</a:t>
            </a:r>
            <a:r>
              <a:rPr lang="hu-HU" sz="2800" smtClean="0"/>
              <a:t> </a:t>
            </a:r>
            <a:r>
              <a:rPr lang="hu-HU" sz="2800" b="1" smtClean="0"/>
              <a:t>egy</a:t>
            </a:r>
            <a:r>
              <a:rPr lang="hu-HU" sz="2800" smtClean="0"/>
              <a:t> természetes szám egy 1-től és </a:t>
            </a:r>
            <a:r>
              <a:rPr lang="hu-HU" sz="2800" b="1" smtClean="0"/>
              <a:t>önmagától</a:t>
            </a:r>
            <a:r>
              <a:rPr lang="hu-HU" sz="2800" smtClean="0"/>
              <a:t> különböző osztóját!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</a:t>
            </a:r>
            <a:r>
              <a:rPr lang="hu-HU" sz="2800" smtClean="0"/>
              <a:t> </a:t>
            </a:r>
            <a:r>
              <a:rPr lang="hu-HU" sz="2800" b="1" smtClean="0"/>
              <a:t>egy</a:t>
            </a:r>
            <a:r>
              <a:rPr lang="hu-HU" sz="2800" smtClean="0"/>
              <a:t> ember nevében egy </a:t>
            </a:r>
            <a:r>
              <a:rPr lang="hu-HU" sz="2800" smtClean="0">
                <a:latin typeface="Arial" charset="0"/>
              </a:rPr>
              <a:t>„</a:t>
            </a:r>
            <a:r>
              <a:rPr lang="hu-HU" sz="2800" b="1" smtClean="0"/>
              <a:t>a</a:t>
            </a:r>
            <a:r>
              <a:rPr lang="hu-HU" sz="2800" smtClean="0">
                <a:latin typeface="Arial" charset="0"/>
              </a:rPr>
              <a:t>” </a:t>
            </a:r>
            <a:r>
              <a:rPr lang="hu-HU" sz="2800" smtClean="0"/>
              <a:t>be</a:t>
            </a:r>
            <a:r>
              <a:rPr lang="hu-HU" sz="2800" smtClean="0">
                <a:latin typeface="Arial" charset="0"/>
              </a:rPr>
              <a:t>-</a:t>
            </a:r>
            <a:r>
              <a:rPr lang="hu-HU" sz="2800" smtClean="0"/>
              <a:t>tű helyét!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Adjunk meg</a:t>
            </a:r>
            <a:r>
              <a:rPr lang="hu-HU" sz="2800" smtClean="0"/>
              <a:t> </a:t>
            </a:r>
            <a:r>
              <a:rPr lang="hu-HU" sz="2800" b="1" smtClean="0"/>
              <a:t>egy</a:t>
            </a:r>
            <a:r>
              <a:rPr lang="hu-HU" sz="2800" smtClean="0"/>
              <a:t> tanulóra egy tárgyat, ami-ből megbukott!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smtClean="0"/>
              <a:t>Adjuk meg</a:t>
            </a:r>
            <a:r>
              <a:rPr lang="hu-HU" sz="2800" smtClean="0"/>
              <a:t> </a:t>
            </a:r>
            <a:r>
              <a:rPr lang="hu-HU" sz="2800" b="1" smtClean="0"/>
              <a:t>egy</a:t>
            </a:r>
            <a:r>
              <a:rPr lang="hu-HU" sz="2800" smtClean="0"/>
              <a:t> számsorozat olyan elemét, amely nagyobb az előzőnél!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44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608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6. Keresés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4294967295"/>
          </p:nvPr>
        </p:nvSpPr>
        <p:spPr>
          <a:xfrm>
            <a:off x="2343150" y="3068960"/>
            <a:ext cx="6621463" cy="302386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N darab „valami” közül kell megadni egy adott tulajdonságút, ha nem tudjuk, hogy ilyen elem van-e.</a:t>
            </a: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384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45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8844E-6 L 0.07291 0.060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3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710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6. Keresés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</a:t>
            </a:r>
            <a:r>
              <a:rPr lang="hu-HU" sz="2800" dirty="0" smtClean="0">
                <a:solidFill>
                  <a:srgbClr val="FF0000"/>
                </a:solidFill>
              </a:rPr>
              <a:t>Van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0000FF"/>
                </a:solidFill>
              </a:rPr>
              <a:t>Ind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Van=i (1iN): T(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hu-HU" sz="2800" dirty="0" smtClean="0">
                <a:sym typeface="Symbol" pitchFamily="18" charset="2"/>
              </a:rPr>
              <a:t>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Van</a:t>
            </a:r>
            <a:r>
              <a:rPr lang="hu-HU" sz="2000" dirty="0" smtClean="0">
                <a:sym typeface="Symbol" pitchFamily="18" charset="2"/>
              </a:rPr>
              <a:t>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1IndN és T(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Ind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i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Tehát a feladat „egyik fele” az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eldöntés</a:t>
            </a:r>
            <a:r>
              <a:rPr lang="hu-HU" sz="2800" dirty="0" smtClean="0">
                <a:sym typeface="Symbol" pitchFamily="18" charset="2"/>
              </a:rPr>
              <a:t>ből, a „másik fele” a 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kiválasztás</a:t>
            </a:r>
            <a:r>
              <a:rPr lang="hu-HU" sz="2800" dirty="0" smtClean="0">
                <a:sym typeface="Symbol" pitchFamily="18" charset="2"/>
              </a:rPr>
              <a:t>ból jön.</a:t>
            </a:r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132138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4211960" y="3793457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      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smtClean="0"/>
              <a:t>(Van,Ind)= 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            i=1</a:t>
            </a:r>
            <a:br>
              <a:rPr lang="hu-HU" sz="2000" dirty="0" smtClean="0"/>
            </a:br>
            <a:r>
              <a:rPr lang="hu-HU" sz="2000" dirty="0" smtClean="0"/>
              <a:t>                            T(</a:t>
            </a:r>
            <a:r>
              <a:rPr lang="hu-HU" sz="2000" dirty="0" err="1" smtClean="0"/>
              <a:t>X</a:t>
            </a:r>
            <a:r>
              <a:rPr lang="hu-HU" sz="2000" baseline="-25000" dirty="0" err="1" smtClean="0"/>
              <a:t>i</a:t>
            </a:r>
            <a:r>
              <a:rPr lang="hu-HU" sz="2000" dirty="0" smtClean="0"/>
              <a:t>) </a:t>
            </a:r>
            <a:endParaRPr lang="hu-HU" sz="200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46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4813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6. Keresés</a:t>
            </a:r>
          </a:p>
        </p:txBody>
      </p:sp>
      <p:sp>
        <p:nvSpPr>
          <p:cNvPr id="4813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</a:t>
            </a:r>
            <a:r>
              <a:rPr lang="hu-HU" b="1" baseline="-25000" dirty="0" smtClean="0">
                <a:sym typeface="Symbol" pitchFamily="18" charset="2"/>
              </a:rPr>
              <a:t>1</a:t>
            </a:r>
            <a:r>
              <a:rPr lang="hu-HU" b="1" dirty="0" smtClean="0">
                <a:sym typeface="Symbol" pitchFamily="18" charset="2"/>
              </a:rPr>
              <a:t>:</a:t>
            </a:r>
            <a:r>
              <a:rPr lang="hu-HU" dirty="0" smtClean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 smtClean="0">
                <a:sym typeface="Symbol" pitchFamily="18" charset="2"/>
              </a:rPr>
              <a:t>	Többlet tudás: a megoldás az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 </a:t>
            </a:r>
            <a:r>
              <a:rPr lang="hu-HU" sz="2400" dirty="0" smtClean="0">
                <a:sym typeface="Symbol" pitchFamily="18" charset="2"/>
              </a:rPr>
              <a:t>adott </a:t>
            </a:r>
            <a:r>
              <a:rPr lang="hu-HU" sz="2400" dirty="0" err="1" smtClean="0">
                <a:sym typeface="Symbol" pitchFamily="18" charset="2"/>
              </a:rPr>
              <a:t>tulajdonsá-gú</a:t>
            </a:r>
            <a:r>
              <a:rPr lang="hu-HU" sz="2400" dirty="0" smtClean="0">
                <a:sym typeface="Symbol" pitchFamily="18" charset="2"/>
              </a:rPr>
              <a:t> elemet adja meg.</a:t>
            </a:r>
          </a:p>
        </p:txBody>
      </p:sp>
      <p:graphicFrame>
        <p:nvGraphicFramePr>
          <p:cNvPr id="942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77659"/>
              </p:ext>
            </p:extLst>
          </p:nvPr>
        </p:nvGraphicFramePr>
        <p:xfrm>
          <a:off x="3995738" y="1884363"/>
          <a:ext cx="3744912" cy="3128964"/>
        </p:xfrm>
        <a:graphic>
          <a:graphicData uri="http://schemas.openxmlformats.org/drawingml/2006/table">
            <a:tbl>
              <a:tblPr/>
              <a:tblGrid>
                <a:gridCol w="576262"/>
                <a:gridCol w="1295400"/>
                <a:gridCol w="1873250"/>
              </a:tblGrid>
              <a:tr h="52228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nem T(X[i])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22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228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401002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 flipH="1">
            <a:off x="750887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6" name="Text Box 34"/>
          <p:cNvSpPr txBox="1">
            <a:spLocks noChangeArrowheads="1"/>
          </p:cNvSpPr>
          <p:nvPr/>
        </p:nvSpPr>
        <p:spPr bwMode="auto">
          <a:xfrm>
            <a:off x="3937000" y="4225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8157" name="Text Box 35"/>
          <p:cNvSpPr txBox="1">
            <a:spLocks noChangeArrowheads="1"/>
          </p:cNvSpPr>
          <p:nvPr/>
        </p:nvSpPr>
        <p:spPr bwMode="auto">
          <a:xfrm>
            <a:off x="7508875" y="4229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48160" name="Szövegdoboz 13"/>
          <p:cNvSpPr txBox="1">
            <a:spLocks noChangeArrowheads="1"/>
          </p:cNvSpPr>
          <p:nvPr/>
        </p:nvSpPr>
        <p:spPr bwMode="auto">
          <a:xfrm>
            <a:off x="7740650" y="155733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47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" y="1891432"/>
            <a:ext cx="25050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5018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6. Keresés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4294967295"/>
          </p:nvPr>
        </p:nvSpPr>
        <p:spPr>
          <a:xfrm>
            <a:off x="2487613" y="1341438"/>
            <a:ext cx="6621462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0000FF"/>
                </a:solidFill>
              </a:rPr>
              <a:t>Jegy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</a:t>
            </a:r>
            <a:r>
              <a:rPr lang="hu-HU" sz="2800" dirty="0" smtClean="0">
                <a:solidFill>
                  <a:srgbClr val="0000FF"/>
                </a:solidFill>
              </a:rPr>
              <a:t>Bukott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0000FF"/>
                </a:solidFill>
              </a:rPr>
              <a:t>TI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[1..5]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 smtClean="0">
                <a:sym typeface="Symbol" pitchFamily="18" charset="2"/>
              </a:rPr>
              <a:t>=i (1iN): 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=1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000" dirty="0" smtClean="0">
                <a:sym typeface="Symbol" pitchFamily="18" charset="2"/>
              </a:rPr>
              <a:t></a:t>
            </a:r>
            <a:r>
              <a:rPr lang="hu-HU" sz="2800" dirty="0" smtClean="0">
                <a:sym typeface="Symbol" pitchFamily="18" charset="2"/>
              </a:rPr>
              <a:t>1TIN és </a:t>
            </a:r>
            <a:r>
              <a:rPr lang="hu-HU" sz="2800" dirty="0" err="1" smtClean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TI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azaz</a:t>
            </a:r>
          </a:p>
        </p:txBody>
      </p:sp>
      <p:pic>
        <p:nvPicPr>
          <p:cNvPr id="5018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14288"/>
            <a:ext cx="3529013" cy="41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4355976" y="3958456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          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smtClean="0"/>
              <a:t>(</a:t>
            </a:r>
            <a:r>
              <a:rPr lang="hu-HU" sz="2800" dirty="0" smtClean="0">
                <a:solidFill>
                  <a:srgbClr val="0000FF"/>
                </a:solidFill>
              </a:rPr>
              <a:t>Bukott</a:t>
            </a:r>
            <a:r>
              <a:rPr lang="hu-HU" sz="2800" dirty="0" smtClean="0"/>
              <a:t>,</a:t>
            </a:r>
            <a:r>
              <a:rPr lang="hu-HU" sz="2800" dirty="0" smtClean="0">
                <a:solidFill>
                  <a:srgbClr val="0000FF"/>
                </a:solidFill>
              </a:rPr>
              <a:t>TI</a:t>
            </a:r>
            <a:r>
              <a:rPr lang="hu-HU" sz="2800" dirty="0" smtClean="0"/>
              <a:t>)=Keres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                           i=1 </a:t>
            </a:r>
            <a:br>
              <a:rPr lang="hu-HU" sz="2000" dirty="0" smtClean="0"/>
            </a:br>
            <a:r>
              <a:rPr lang="hu-HU" sz="2000" dirty="0" smtClean="0">
                <a:solidFill>
                  <a:srgbClr val="0000FF"/>
                </a:solidFill>
              </a:rPr>
              <a:t>                              Jegy</a:t>
            </a:r>
            <a:r>
              <a:rPr lang="hu-HU" sz="2000" baseline="-25000" dirty="0" smtClean="0">
                <a:solidFill>
                  <a:srgbClr val="0000FF"/>
                </a:solidFill>
              </a:rPr>
              <a:t>i</a:t>
            </a:r>
            <a:r>
              <a:rPr lang="hu-HU" sz="2000" dirty="0" smtClean="0">
                <a:solidFill>
                  <a:srgbClr val="0000FF"/>
                </a:solidFill>
              </a:rPr>
              <a:t>=1</a:t>
            </a:r>
            <a:endParaRPr lang="hu-HU" sz="2000" dirty="0">
              <a:solidFill>
                <a:srgbClr val="0000FF"/>
              </a:solidFill>
            </a:endParaRP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48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" y="1891432"/>
            <a:ext cx="25050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kerekített téglalap feliratnak 14"/>
          <p:cNvSpPr/>
          <p:nvPr/>
        </p:nvSpPr>
        <p:spPr bwMode="auto">
          <a:xfrm>
            <a:off x="6106073" y="870620"/>
            <a:ext cx="3032720" cy="936104"/>
          </a:xfrm>
          <a:prstGeom prst="wedgeRoundRectCallout">
            <a:avLst>
              <a:gd name="adj1" fmla="val 14039"/>
              <a:gd name="adj2" fmla="val 21113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10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5120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6. Keresés</a:t>
            </a:r>
            <a:br>
              <a:rPr lang="hu-HU" dirty="0" smtClean="0"/>
            </a:br>
            <a:r>
              <a:rPr lang="hu-HU" dirty="0" smtClean="0"/>
              <a:t>példa</a:t>
            </a:r>
          </a:p>
        </p:txBody>
      </p:sp>
      <p:sp>
        <p:nvSpPr>
          <p:cNvPr id="51205" name="Tartalom helye 2"/>
          <p:cNvSpPr>
            <a:spLocks noGrp="1"/>
          </p:cNvSpPr>
          <p:nvPr>
            <p:ph idx="4294967295"/>
          </p:nvPr>
        </p:nvSpPr>
        <p:spPr>
          <a:xfrm>
            <a:off x="2487613" y="1341438"/>
            <a:ext cx="6621462" cy="47513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smtClean="0">
              <a:sym typeface="Symbol" pitchFamily="18" charset="2"/>
            </a:endParaRPr>
          </a:p>
        </p:txBody>
      </p:sp>
      <p:graphicFrame>
        <p:nvGraphicFramePr>
          <p:cNvPr id="962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89278"/>
              </p:ext>
            </p:extLst>
          </p:nvPr>
        </p:nvGraphicFramePr>
        <p:xfrm>
          <a:off x="4067175" y="1957388"/>
          <a:ext cx="3744913" cy="3200400"/>
        </p:xfrm>
        <a:graphic>
          <a:graphicData uri="http://schemas.openxmlformats.org/drawingml/2006/table">
            <a:tbl>
              <a:tblPr/>
              <a:tblGrid>
                <a:gridCol w="576263"/>
                <a:gridCol w="1295400"/>
                <a:gridCol w="1873250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6" name="Line 31"/>
          <p:cNvSpPr>
            <a:spLocks noChangeShapeType="1"/>
          </p:cNvSpPr>
          <p:nvPr/>
        </p:nvSpPr>
        <p:spPr bwMode="auto">
          <a:xfrm>
            <a:off x="408305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7" name="Line 32"/>
          <p:cNvSpPr>
            <a:spLocks noChangeShapeType="1"/>
          </p:cNvSpPr>
          <p:nvPr/>
        </p:nvSpPr>
        <p:spPr bwMode="auto">
          <a:xfrm flipH="1">
            <a:off x="758190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4008438" y="43688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7580313" y="43719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1234" name="Szövegdoboz 13"/>
          <p:cNvSpPr txBox="1">
            <a:spLocks noChangeArrowheads="1"/>
          </p:cNvSpPr>
          <p:nvPr/>
        </p:nvSpPr>
        <p:spPr bwMode="auto">
          <a:xfrm>
            <a:off x="7799388" y="16478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49</a:t>
            </a:fld>
            <a:r>
              <a:rPr lang="hu-HU" dirty="0" smtClean="0"/>
              <a:t>/52</a:t>
            </a:r>
            <a:endParaRPr lang="hu-HU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" y="1525662"/>
            <a:ext cx="25050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33056"/>
            <a:ext cx="2862000" cy="1184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3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1388" y="2676897"/>
            <a:ext cx="16541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Programozási tételek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1"/>
          </p:nvPr>
        </p:nvSpPr>
        <p:spPr>
          <a:xfrm>
            <a:off x="2338388" y="1330325"/>
            <a:ext cx="6621462" cy="4751388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smtClean="0"/>
              <a:t>Mi az, hogy programozási tétel? </a:t>
            </a:r>
            <a:r>
              <a:rPr lang="hu-HU" smtClean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smtClean="0"/>
              <a:t>Sorozat </a:t>
            </a:r>
            <a:r>
              <a:rPr lang="hu-HU" smtClean="0">
                <a:sym typeface="Symbol" pitchFamily="18" charset="2"/>
              </a:rPr>
              <a:t> érték</a:t>
            </a:r>
          </a:p>
          <a:p>
            <a:pPr marL="254000"/>
            <a:r>
              <a:rPr lang="hu-HU" smtClean="0"/>
              <a:t>Sorozat </a:t>
            </a:r>
            <a:r>
              <a:rPr lang="hu-HU" smtClean="0">
                <a:sym typeface="Symbol" pitchFamily="18" charset="2"/>
              </a:rPr>
              <a:t> sorozat</a:t>
            </a:r>
          </a:p>
          <a:p>
            <a:pPr marL="254000"/>
            <a:r>
              <a:rPr lang="hu-HU" smtClean="0"/>
              <a:t>Sorozat </a:t>
            </a:r>
            <a:r>
              <a:rPr lang="hu-HU" smtClean="0">
                <a:sym typeface="Symbol" pitchFamily="18" charset="2"/>
              </a:rPr>
              <a:t> sorozatok</a:t>
            </a:r>
          </a:p>
          <a:p>
            <a:pPr marL="254000"/>
            <a:r>
              <a:rPr lang="hu-HU" smtClean="0"/>
              <a:t>Sorozatok </a:t>
            </a:r>
            <a:r>
              <a:rPr lang="hu-HU" smtClean="0">
                <a:sym typeface="Symbol" pitchFamily="18" charset="2"/>
              </a:rPr>
              <a:t> s</a:t>
            </a:r>
            <a:r>
              <a:rPr lang="hu-HU" smtClean="0"/>
              <a:t>orozat</a:t>
            </a:r>
            <a:endParaRPr lang="hu-HU" smtClean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mtClean="0">
              <a:latin typeface="Arial" charset="0"/>
            </a:endParaRPr>
          </a:p>
        </p:txBody>
      </p:sp>
      <p:sp>
        <p:nvSpPr>
          <p:cNvPr id="9224" name="Tartalom helye 2"/>
          <p:cNvSpPr>
            <a:spLocks/>
          </p:cNvSpPr>
          <p:nvPr/>
        </p:nvSpPr>
        <p:spPr bwMode="auto">
          <a:xfrm>
            <a:off x="2324100" y="1428750"/>
            <a:ext cx="6621463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/>
              <a:t/>
            </a:r>
            <a:br>
              <a:rPr lang="hu-HU" sz="3200"/>
            </a:br>
            <a:r>
              <a:rPr lang="hu-HU" sz="3200"/>
              <a:t/>
            </a:r>
            <a:br>
              <a:rPr lang="hu-HU" sz="3200"/>
            </a:br>
            <a:r>
              <a:rPr lang="hu-HU" sz="3200">
                <a:solidFill>
                  <a:srgbClr val="FF3300"/>
                </a:solidFill>
              </a:rPr>
              <a:t>Sorozat </a:t>
            </a:r>
            <a:r>
              <a:rPr lang="hu-HU" sz="3200">
                <a:solidFill>
                  <a:srgbClr val="FF3300"/>
                </a:solidFill>
                <a:sym typeface="Symbol" pitchFamily="18" charset="2"/>
              </a:rPr>
              <a:t> érték</a:t>
            </a:r>
          </a:p>
          <a:p>
            <a:pPr marL="266700" indent="-254000"/>
            <a:endParaRPr lang="hu-HU" sz="3200">
              <a:latin typeface="Arial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Programozási tételek </a:t>
            </a:r>
            <a:r>
              <a:rPr lang="hu-HU" sz="2800" smtClean="0"/>
              <a:t>– visszatekintés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1&amp;return=true"/>
              </a:rPr>
              <a:t>Sorozatszámítás </a:t>
            </a:r>
            <a:r>
              <a:rPr lang="hu-HU" dirty="0" smtClean="0"/>
              <a:t>(</a:t>
            </a:r>
            <a:r>
              <a:rPr lang="hu-HU" sz="2800" dirty="0" smtClean="0"/>
              <a:t>összegzés</a:t>
            </a:r>
            <a:r>
              <a:rPr lang="hu-HU" dirty="0" smtClean="0"/>
              <a:t>)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 smtClean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2&amp;return=true"/>
              </a:rPr>
              <a:t>Eldöntés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3&amp;return=true"/>
              </a:rPr>
              <a:t>Kiválasztás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4&amp;return=true"/>
              </a:rPr>
              <a:t>Keresés</a:t>
            </a:r>
            <a:endParaRPr lang="hu-HU" dirty="0" smtClean="0"/>
          </a:p>
          <a:p>
            <a:pPr marL="450850" indent="-450850">
              <a:buFont typeface="Wingdings" pitchFamily="2" charset="2"/>
              <a:buNone/>
            </a:pPr>
            <a:endParaRPr lang="hu-HU" dirty="0" smtClean="0">
              <a:latin typeface="Arial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2411413" y="1412875"/>
            <a:ext cx="6553200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 err="1">
                <a:solidFill>
                  <a:schemeClr val="tx1"/>
                </a:solidFill>
              </a:rPr>
              <a:t>szummás</a:t>
            </a:r>
            <a:r>
              <a:rPr lang="hu-HU" i="1" dirty="0">
                <a:solidFill>
                  <a:schemeClr val="tx1"/>
                </a:solidFill>
              </a:rPr>
              <a:t> 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</a:t>
            </a:r>
            <a:r>
              <a:rPr lang="hu-HU" i="1" dirty="0">
                <a:solidFill>
                  <a:schemeClr val="tx1"/>
                </a:solidFill>
              </a:rPr>
              <a:t/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számlálós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8" name="Téglalap 7"/>
          <p:cNvSpPr/>
          <p:nvPr/>
        </p:nvSpPr>
        <p:spPr>
          <a:xfrm>
            <a:off x="2411413" y="3213100"/>
            <a:ext cx="6553200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>
                <a:solidFill>
                  <a:schemeClr val="tx1"/>
                </a:solidFill>
              </a:rPr>
              <a:t>kvantoros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 </a:t>
            </a:r>
            <a:br>
              <a:rPr lang="hu-HU" dirty="0">
                <a:solidFill>
                  <a:schemeClr val="tx1"/>
                </a:solidFill>
                <a:sym typeface="Symbol"/>
              </a:rPr>
            </a:br>
            <a:r>
              <a:rPr lang="hu-HU" i="1" dirty="0">
                <a:solidFill>
                  <a:schemeClr val="tx1"/>
                </a:solidFill>
              </a:rPr>
              <a:t>feltételes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50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5325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Programozási tételek </a:t>
            </a:r>
            <a:r>
              <a:rPr lang="hu-HU" sz="2800" smtClean="0"/>
              <a:t>– visszatekintés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1&amp;return=true"/>
              </a:rPr>
              <a:t>Sorozatszámítás</a:t>
            </a:r>
            <a:r>
              <a:rPr lang="hu-HU" dirty="0" smtClean="0"/>
              <a:t> (</a:t>
            </a:r>
            <a:r>
              <a:rPr lang="hu-HU" sz="2800" dirty="0" smtClean="0"/>
              <a:t>összegzés</a:t>
            </a:r>
            <a:r>
              <a:rPr lang="hu-HU" dirty="0" smtClean="0"/>
              <a:t>)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 smtClean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2&amp;return=true"/>
              </a:rPr>
              <a:t>Eldöntés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3&amp;return=true"/>
              </a:rPr>
              <a:t>Kiválasztás</a:t>
            </a:r>
            <a:endParaRPr lang="hu-HU" dirty="0" smtClean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 smtClean="0">
                <a:hlinkClick r:id="" action="ppaction://customshow?id=4&amp;return=true"/>
              </a:rPr>
              <a:t>Keresés</a:t>
            </a:r>
            <a:endParaRPr lang="hu-HU" dirty="0" smtClean="0"/>
          </a:p>
          <a:p>
            <a:pPr marL="450850" indent="-450850">
              <a:buFont typeface="Wingdings" pitchFamily="2" charset="2"/>
              <a:buNone/>
            </a:pPr>
            <a:r>
              <a:rPr lang="hu-HU" sz="2200" dirty="0" smtClean="0">
                <a:solidFill>
                  <a:srgbClr val="006600"/>
                </a:solidFill>
                <a:sym typeface="Symbol" pitchFamily="18" charset="2"/>
              </a:rPr>
              <a:t>+1.</a:t>
            </a:r>
            <a:r>
              <a:rPr lang="hu-HU" dirty="0" smtClean="0">
                <a:sym typeface="Symbol" pitchFamily="18" charset="2"/>
              </a:rPr>
              <a:t>	</a:t>
            </a:r>
            <a:r>
              <a:rPr lang="hu-HU" dirty="0" smtClean="0">
                <a:sym typeface="Symbol" pitchFamily="18" charset="2"/>
                <a:hlinkClick r:id="" action="ppaction://customshow?id=0&amp;return=true"/>
              </a:rPr>
              <a:t>Madártávlatból</a:t>
            </a:r>
            <a:r>
              <a:rPr lang="hu-HU" dirty="0" smtClean="0">
                <a:sym typeface="Symbol" pitchFamily="18" charset="2"/>
              </a:rPr>
              <a:t> újra…</a:t>
            </a:r>
          </a:p>
          <a:p>
            <a:pPr marL="450850" indent="-450850">
              <a:buFont typeface="Garamond" pitchFamily="18" charset="0"/>
              <a:buNone/>
            </a:pPr>
            <a:endParaRPr lang="hu-HU" dirty="0" smtClean="0">
              <a:sym typeface="Symbol" pitchFamily="18" charset="2"/>
            </a:endParaRPr>
          </a:p>
          <a:p>
            <a:pPr marL="450850" indent="-450850"/>
            <a:endParaRPr lang="hu-HU" dirty="0" smtClean="0">
              <a:latin typeface="Arial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2411413" y="1412875"/>
            <a:ext cx="6553200" cy="10795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dirty="0">
                <a:solidFill>
                  <a:schemeClr val="tx1"/>
                </a:solidFill>
              </a:rPr>
              <a:t>N</a:t>
            </a:r>
            <a:r>
              <a:rPr lang="hu-HU" dirty="0">
                <a:solidFill>
                  <a:srgbClr val="FF0000"/>
                </a:solidFill>
                <a:sym typeface="Symbol"/>
              </a:rPr>
              <a:t></a:t>
            </a:r>
            <a:r>
              <a:rPr lang="hu-HU" dirty="0">
                <a:solidFill>
                  <a:schemeClr val="tx1"/>
                </a:solidFill>
                <a:sym typeface="Symbol"/>
              </a:rPr>
              <a:t>0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2411413" y="2573338"/>
            <a:ext cx="6553200" cy="5048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dirty="0">
                <a:solidFill>
                  <a:schemeClr val="tx1"/>
                </a:solidFill>
              </a:rPr>
              <a:t>N</a:t>
            </a:r>
            <a:r>
              <a:rPr lang="hu-HU" dirty="0">
                <a:solidFill>
                  <a:srgbClr val="FF0000"/>
                </a:solidFill>
                <a:sym typeface="Symbol"/>
              </a:rPr>
              <a:t>&gt;</a:t>
            </a:r>
            <a:r>
              <a:rPr lang="hu-HU" dirty="0">
                <a:solidFill>
                  <a:schemeClr val="tx1"/>
                </a:solidFill>
                <a:sym typeface="Symbol"/>
              </a:rPr>
              <a:t>0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411413" y="3162300"/>
            <a:ext cx="6553200" cy="431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dirty="0">
                <a:solidFill>
                  <a:schemeClr val="tx1"/>
                </a:solidFill>
              </a:rPr>
              <a:t>N</a:t>
            </a:r>
            <a:r>
              <a:rPr lang="hu-HU" dirty="0">
                <a:solidFill>
                  <a:srgbClr val="FF0000"/>
                </a:solidFill>
                <a:sym typeface="Symbol"/>
              </a:rPr>
              <a:t></a:t>
            </a:r>
            <a:r>
              <a:rPr lang="hu-HU" dirty="0">
                <a:solidFill>
                  <a:schemeClr val="tx1"/>
                </a:solidFill>
                <a:sym typeface="Symbol"/>
              </a:rPr>
              <a:t>0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2411413" y="3725863"/>
            <a:ext cx="6553200" cy="5032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dirty="0">
                <a:solidFill>
                  <a:schemeClr val="tx1"/>
                </a:solidFill>
              </a:rPr>
              <a:t>N</a:t>
            </a:r>
            <a:r>
              <a:rPr lang="hu-HU" dirty="0">
                <a:solidFill>
                  <a:srgbClr val="FF0000"/>
                </a:solidFill>
                <a:sym typeface="Symbol"/>
              </a:rPr>
              <a:t>&gt;</a:t>
            </a:r>
            <a:r>
              <a:rPr lang="hu-HU" dirty="0">
                <a:solidFill>
                  <a:schemeClr val="tx1"/>
                </a:solidFill>
                <a:sym typeface="Symbol"/>
              </a:rPr>
              <a:t>0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2411413" y="4352925"/>
            <a:ext cx="6553200" cy="431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dirty="0">
                <a:solidFill>
                  <a:schemeClr val="tx1"/>
                </a:solidFill>
              </a:rPr>
              <a:t>N</a:t>
            </a:r>
            <a:r>
              <a:rPr lang="hu-HU" dirty="0">
                <a:solidFill>
                  <a:srgbClr val="FF0000"/>
                </a:solidFill>
                <a:sym typeface="Symbol"/>
              </a:rPr>
              <a:t></a:t>
            </a:r>
            <a:r>
              <a:rPr lang="hu-HU" dirty="0">
                <a:solidFill>
                  <a:schemeClr val="tx1"/>
                </a:solidFill>
                <a:sym typeface="Symbol"/>
              </a:rPr>
              <a:t>0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51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12700" algn="ctr" eaLnBrk="1" hangingPunct="1">
              <a:buFont typeface="Wingdings" pitchFamily="2" charset="2"/>
              <a:buNone/>
            </a:pPr>
            <a:r>
              <a:rPr lang="hu-HU" sz="3600" dirty="0"/>
              <a:t>Programozási alapismeretek</a:t>
            </a:r>
            <a:br>
              <a:rPr lang="hu-HU" sz="3600" dirty="0"/>
            </a:br>
            <a:r>
              <a:rPr lang="hu-HU" sz="3600" dirty="0" smtClean="0"/>
              <a:t>4. </a:t>
            </a:r>
            <a:r>
              <a:rPr lang="hu-HU" sz="3600" dirty="0"/>
              <a:t>előadás vége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024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15366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Feladatok</a:t>
            </a:r>
            <a:r>
              <a:rPr lang="hu-HU" dirty="0" smtClean="0"/>
              <a:t>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 smtClean="0"/>
              <a:t>Ismerjük egy ember havi bevételeit és </a:t>
            </a:r>
            <a:r>
              <a:rPr lang="hu-HU" sz="2700" dirty="0" err="1" smtClean="0"/>
              <a:t>kiadá-sait</a:t>
            </a:r>
            <a:r>
              <a:rPr lang="hu-HU" sz="2700" dirty="0" smtClean="0"/>
              <a:t>. Adjuk meg, hogy év végére </a:t>
            </a:r>
            <a:r>
              <a:rPr lang="hu-HU" sz="2700" b="1" dirty="0" smtClean="0"/>
              <a:t>mennyi</a:t>
            </a:r>
            <a:r>
              <a:rPr lang="hu-HU" sz="2700" dirty="0" smtClean="0"/>
              <a:t>vel nőtt a vagyona!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 smtClean="0"/>
              <a:t>Ismerjük egy autóversenyző körönkénti </a:t>
            </a:r>
            <a:r>
              <a:rPr lang="hu-HU" sz="2700" dirty="0" err="1" smtClean="0"/>
              <a:t>ide-jét</a:t>
            </a:r>
            <a:r>
              <a:rPr lang="hu-HU" sz="2700" dirty="0" smtClean="0"/>
              <a:t>. Adjuk meg az </a:t>
            </a:r>
            <a:r>
              <a:rPr lang="hu-HU" sz="2700" b="1" dirty="0" smtClean="0"/>
              <a:t>átlag</a:t>
            </a:r>
            <a:r>
              <a:rPr lang="hu-HU" sz="2700" dirty="0" smtClean="0"/>
              <a:t>körének idejét!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 smtClean="0"/>
              <a:t>Adjuk meg az N számhoz az N </a:t>
            </a:r>
            <a:r>
              <a:rPr lang="hu-HU" sz="2700" b="1" dirty="0" smtClean="0"/>
              <a:t>faktoriális</a:t>
            </a:r>
            <a:r>
              <a:rPr lang="hu-HU" sz="2700" dirty="0" smtClean="0"/>
              <a:t> </a:t>
            </a:r>
            <a:r>
              <a:rPr lang="hu-HU" sz="2700" dirty="0" err="1" smtClean="0"/>
              <a:t>ér-tékét</a:t>
            </a:r>
            <a:r>
              <a:rPr lang="hu-HU" sz="2700" dirty="0" smtClean="0"/>
              <a:t>!</a:t>
            </a:r>
            <a:endParaRPr lang="hu-HU" sz="2700" dirty="0" smtClean="0">
              <a:latin typeface="Arial" charset="0"/>
            </a:endParaRP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 smtClean="0"/>
              <a:t>Ismerjük egy iskola szakköreire járó tanulóit, szakkörönként. Adjuk meg, kik járnak szak-körre!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 smtClean="0"/>
              <a:t>Ismerünk N szót. Adjuk meg a belőlük össze</a:t>
            </a:r>
            <a:r>
              <a:rPr lang="hu-HU" sz="2700" dirty="0" smtClean="0">
                <a:latin typeface="Arial" charset="0"/>
              </a:rPr>
              <a:t>-</a:t>
            </a:r>
            <a:r>
              <a:rPr lang="hu-HU" sz="2700" dirty="0" smtClean="0"/>
              <a:t>állított mondatot!</a:t>
            </a:r>
            <a:endParaRPr lang="hu-HU" sz="2700" dirty="0" smtClean="0">
              <a:latin typeface="Arial" charset="0"/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126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4294967295"/>
          </p:nvPr>
        </p:nvSpPr>
        <p:spPr>
          <a:xfrm>
            <a:off x="2555875" y="1341438"/>
            <a:ext cx="6408738" cy="4967287"/>
          </a:xfrm>
        </p:spPr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 smtClean="0">
                <a:solidFill>
                  <a:srgbClr val="FF3300"/>
                </a:solidFill>
                <a:latin typeface="+mj-lt"/>
              </a:rPr>
              <a:t>Csoportosítsunk: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 smtClean="0">
                <a:latin typeface="+mj-lt"/>
              </a:rPr>
              <a:t>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összege</a:t>
            </a:r>
            <a:r>
              <a:rPr lang="hu-HU" dirty="0" smtClean="0">
                <a:latin typeface="+mj-lt"/>
              </a:rPr>
              <a:t>: „vagyon”, „köridők”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 smtClean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szorzata</a:t>
            </a:r>
            <a:r>
              <a:rPr lang="hu-HU" dirty="0" smtClean="0">
                <a:latin typeface="+mj-lt"/>
              </a:rPr>
              <a:t>: „faktoriális”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Halmazok</a:t>
            </a:r>
            <a:r>
              <a:rPr lang="hu-HU" dirty="0" smtClean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uniója</a:t>
            </a:r>
            <a:r>
              <a:rPr lang="hu-HU" dirty="0" smtClean="0">
                <a:latin typeface="+mj-lt"/>
              </a:rPr>
              <a:t>: „szakkörök”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Szavak</a:t>
            </a:r>
            <a:r>
              <a:rPr lang="hu-HU" dirty="0" smtClean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egymásutánja</a:t>
            </a:r>
            <a:r>
              <a:rPr lang="hu-HU" dirty="0" smtClean="0">
                <a:latin typeface="+mj-lt"/>
              </a:rPr>
              <a:t>: „szavak”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>
                <a:solidFill>
                  <a:srgbClr val="FF3300"/>
                </a:solidFill>
              </a:rPr>
              <a:t>Mi bennük a közös?</a:t>
            </a:r>
            <a:r>
              <a:rPr lang="hu-HU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 smtClean="0"/>
              <a:t>	N „valamiből” kell kiszámolni „kumuláltan” egy „valamit”!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 smtClean="0"/>
              <a:t>	Pl.	</a:t>
            </a:r>
            <a:r>
              <a:rPr lang="hu-HU" sz="2800" dirty="0" smtClean="0">
                <a:sym typeface="Symbol" pitchFamily="18" charset="2"/>
              </a:rPr>
              <a:t> – vagyon/köridők;   – faktoriális;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 – szakkörök; </a:t>
            </a:r>
            <a:r>
              <a:rPr lang="en-US" sz="2800" dirty="0" smtClean="0">
                <a:sym typeface="Symbol" pitchFamily="18" charset="2"/>
              </a:rPr>
              <a:t>&amp;</a:t>
            </a:r>
            <a:r>
              <a:rPr lang="hu-HU" sz="2800" dirty="0" smtClean="0">
                <a:sym typeface="Symbol" pitchFamily="18" charset="2"/>
              </a:rPr>
              <a:t> – szavak</a:t>
            </a:r>
            <a:endParaRPr lang="en-US" sz="2800" dirty="0" smtClean="0">
              <a:sym typeface="Symbol" pitchFamily="18" charset="2"/>
            </a:endParaRP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46050"/>
            <a:ext cx="2678113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24 L 0.39861 0.5916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29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2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229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/>
              <a:t>	</a:t>
            </a:r>
            <a:r>
              <a:rPr lang="hu-HU" sz="2800" dirty="0" smtClean="0"/>
              <a:t>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 smtClean="0"/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 smtClean="0">
                <a:sym typeface="Symbol" pitchFamily="18" charset="2"/>
              </a:rPr>
              <a:t>Utófeltétel:	S=F(X</a:t>
            </a:r>
            <a:r>
              <a:rPr lang="hu-HU" sz="2800" baseline="-25000" dirty="0" smtClean="0">
                <a:sym typeface="Symbol" pitchFamily="18" charset="2"/>
              </a:rPr>
              <a:t>1..N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spcBef>
                <a:spcPct val="25000"/>
              </a:spcBef>
              <a:buNone/>
            </a:pPr>
            <a:r>
              <a:rPr lang="hu-HU" sz="2800" dirty="0" smtClean="0"/>
              <a:t>	</a:t>
            </a:r>
            <a:r>
              <a:rPr lang="hu-HU" sz="2600" dirty="0" smtClean="0"/>
              <a:t>F: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 H</a:t>
            </a:r>
            <a:r>
              <a:rPr lang="hu-HU" sz="2400" baseline="30000" dirty="0" smtClean="0"/>
              <a:t>N</a:t>
            </a:r>
            <a:r>
              <a:rPr lang="hu-HU" sz="2400" dirty="0"/>
              <a:t> </a:t>
            </a:r>
            <a:r>
              <a:rPr lang="hu-HU" sz="2600" dirty="0" smtClean="0"/>
              <a:t>→ 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 smtClean="0"/>
              <a:t>,</a:t>
            </a:r>
            <a:br>
              <a:rPr lang="hu-HU" sz="2600" dirty="0" smtClean="0"/>
            </a:br>
            <a:r>
              <a:rPr lang="hu-HU" sz="2600" dirty="0" smtClean="0"/>
              <a:t>    </a:t>
            </a:r>
            <a:r>
              <a:rPr lang="hu-HU" sz="2600" dirty="0" smtClean="0">
                <a:sym typeface="Symbol" pitchFamily="18" charset="2"/>
              </a:rPr>
              <a:t> – N tagú összeg;  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     – N tényezős szorzat; 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     – N halmaz uniója; 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    </a:t>
            </a:r>
            <a:r>
              <a:rPr lang="en-US" sz="2600" dirty="0" smtClean="0">
                <a:sym typeface="Symbol" pitchFamily="18" charset="2"/>
              </a:rPr>
              <a:t>&amp;</a:t>
            </a:r>
            <a:r>
              <a:rPr lang="hu-HU" sz="2600" dirty="0" smtClean="0">
                <a:sym typeface="Symbol" pitchFamily="18" charset="2"/>
              </a:rPr>
              <a:t> – N szöveg </a:t>
            </a:r>
            <a:r>
              <a:rPr lang="hu-HU" sz="2600" dirty="0" err="1" smtClean="0">
                <a:sym typeface="Symbol" pitchFamily="18" charset="2"/>
              </a:rPr>
              <a:t>konkatenációja</a:t>
            </a:r>
            <a:r>
              <a:rPr lang="hu-HU" sz="2600" dirty="0" smtClean="0">
                <a:sym typeface="Symbol" pitchFamily="18" charset="2"/>
              </a:rPr>
              <a:t> …</a:t>
            </a:r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57150"/>
            <a:ext cx="3098800" cy="64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5868144" y="1556792"/>
            <a:ext cx="3240360" cy="936104"/>
          </a:xfrm>
          <a:prstGeom prst="wedgeRoundRectCallout">
            <a:avLst>
              <a:gd name="adj1" fmla="val -75093"/>
              <a:gd name="adj2" fmla="val 6677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halmaz;</a:t>
            </a:r>
            <a:b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 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{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(h</a:t>
            </a:r>
            <a:r>
              <a:rPr kumimoji="0" lang="hu-HU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</a:t>
            </a:r>
            <a:r>
              <a:rPr kumimoji="0" lang="hu-H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</a:t>
            </a:r>
            <a:r>
              <a:rPr kumimoji="0" lang="hu-HU" sz="24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lang="hu-HU" sz="2400" dirty="0" smtClean="0"/>
              <a:t>)|</a:t>
            </a:r>
            <a:r>
              <a:rPr lang="hu-HU" sz="2400" dirty="0" err="1" smtClean="0"/>
              <a:t>h</a:t>
            </a:r>
            <a:r>
              <a:rPr lang="hu-HU" sz="2400" baseline="-25000" dirty="0" err="1" smtClean="0"/>
              <a:t>i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  <a:sym typeface="Symbol"/>
              </a:rPr>
              <a:t>}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084168" y="3306192"/>
            <a:ext cx="3024336" cy="482848"/>
          </a:xfrm>
          <a:prstGeom prst="wedgeRoundRectCallout">
            <a:avLst>
              <a:gd name="adj1" fmla="val -78435"/>
              <a:gd name="adj2" fmla="val 952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(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X</a:t>
            </a:r>
            <a:r>
              <a:rPr kumimoji="0" lang="hu-HU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,…,X</a:t>
            </a:r>
            <a:r>
              <a:rPr kumimoji="0" lang="hu-HU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kumimoji="0" lang="hu-H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)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sorozat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kerekített téglalap feliratnak 7"/>
          <p:cNvSpPr/>
          <p:nvPr/>
        </p:nvSpPr>
        <p:spPr bwMode="auto">
          <a:xfrm>
            <a:off x="35496" y="5589240"/>
            <a:ext cx="2592288" cy="648072"/>
          </a:xfrm>
          <a:prstGeom prst="wedgeRoundRectCallout">
            <a:avLst>
              <a:gd name="adj1" fmla="val 107695"/>
              <a:gd name="adj2" fmla="val -13056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 smtClean="0"/>
              <a:t>* 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 smtClean="0"/>
              <a:t>,…)|</a:t>
            </a:r>
            <a:r>
              <a:rPr lang="hu-HU" sz="2000" dirty="0" err="1" smtClean="0"/>
              <a:t>h</a:t>
            </a:r>
            <a:r>
              <a:rPr lang="hu-HU" sz="2000" baseline="-25000" dirty="0" err="1" smtClean="0"/>
              <a:t>i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/>
            </a:r>
            <a:b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</a:br>
            <a:r>
              <a:rPr lang="hu-HU" sz="2000" dirty="0" err="1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 smtClean="0"/>
              <a:t>*</a:t>
            </a:r>
            <a:r>
              <a:rPr lang="hu-HU" sz="2000" dirty="0" smtClean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2013.09.22.</a:t>
            </a:r>
            <a:endParaRPr lang="en-US"/>
          </a:p>
        </p:txBody>
      </p:sp>
      <p:sp>
        <p:nvSpPr>
          <p:cNvPr id="1331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1. Sorozatszámítás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4294967295"/>
          </p:nvPr>
        </p:nvSpPr>
        <p:spPr>
          <a:xfrm>
            <a:off x="2343150" y="1327150"/>
            <a:ext cx="6800850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 smtClean="0">
                <a:sym typeface="Symbol" pitchFamily="18" charset="2"/>
              </a:rPr>
              <a:t>Probléma</a:t>
            </a:r>
            <a:r>
              <a:rPr lang="hu-HU" dirty="0" smtClean="0">
                <a:sym typeface="Symbol" pitchFamily="18" charset="2"/>
              </a:rPr>
              <a:t>: </a:t>
            </a:r>
            <a:br>
              <a:rPr lang="hu-HU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F: N paraméteres művelet, ahol az N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változó</a:t>
            </a:r>
            <a:r>
              <a:rPr lang="hu-HU" sz="2800" dirty="0" smtClean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 smtClean="0">
                <a:sym typeface="Symbol" pitchFamily="18" charset="2"/>
              </a:rPr>
              <a:t>Megoldás</a:t>
            </a:r>
            <a:r>
              <a:rPr lang="hu-HU" dirty="0" smtClean="0">
                <a:sym typeface="Symbol" pitchFamily="18" charset="2"/>
              </a:rPr>
              <a:t>: </a:t>
            </a:r>
            <a:br>
              <a:rPr lang="hu-HU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Visszavezetjük </a:t>
            </a:r>
            <a:r>
              <a:rPr lang="hu-HU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2-paraméteres művelet</a:t>
            </a:r>
            <a:r>
              <a:rPr lang="hu-HU" sz="2800" dirty="0" smtClean="0">
                <a:sym typeface="Symbol" pitchFamily="18" charset="2"/>
              </a:rPr>
              <a:t>re (pl.  helyett +) és egy </a:t>
            </a:r>
            <a:r>
              <a:rPr lang="hu-HU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neutrális elem</a:t>
            </a:r>
            <a:r>
              <a:rPr lang="hu-HU" sz="2800" dirty="0" smtClean="0">
                <a:sym typeface="Symbol" pitchFamily="18" charset="2"/>
              </a:rPr>
              <a:t>re (+ esetén a 0).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 smtClean="0">
                <a:sym typeface="Symbol" pitchFamily="18" charset="2"/>
              </a:rPr>
              <a:t>	   F(X</a:t>
            </a:r>
            <a:r>
              <a:rPr lang="hu-HU" sz="2800" baseline="-25000" dirty="0" smtClean="0">
                <a:sym typeface="Symbol" pitchFamily="18" charset="2"/>
              </a:rPr>
              <a:t>1</a:t>
            </a:r>
            <a:r>
              <a:rPr lang="hu-HU" sz="2800" baseline="-25000" dirty="0">
                <a:sym typeface="Symbol" pitchFamily="18" charset="2"/>
              </a:rPr>
              <a:t>..N</a:t>
            </a:r>
            <a:r>
              <a:rPr lang="hu-HU" sz="2800" dirty="0" smtClean="0">
                <a:sym typeface="Symbol" pitchFamily="18" charset="2"/>
              </a:rPr>
              <a:t>)</a:t>
            </a:r>
            <a:r>
              <a:rPr lang="hu-HU" sz="1800" dirty="0" smtClean="0"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dirty="0" smtClean="0">
                <a:sym typeface="Symbol" pitchFamily="18" charset="2"/>
              </a:rPr>
              <a:t>(</a:t>
            </a:r>
            <a:r>
              <a:rPr lang="hu-HU" sz="2800" dirty="0" err="1" smtClean="0">
                <a:sym typeface="Symbol" pitchFamily="18" charset="2"/>
              </a:rPr>
              <a:t>F</a:t>
            </a:r>
            <a:r>
              <a:rPr lang="hu-HU" sz="2800" dirty="0" smtClean="0">
                <a:sym typeface="Symbol" pitchFamily="18" charset="2"/>
              </a:rPr>
              <a:t>(X</a:t>
            </a:r>
            <a:r>
              <a:rPr lang="hu-HU" sz="2800" baseline="-25000" dirty="0" smtClean="0">
                <a:sym typeface="Symbol" pitchFamily="18" charset="2"/>
              </a:rPr>
              <a:t>1..N–1</a:t>
            </a:r>
            <a:r>
              <a:rPr lang="hu-HU" sz="2800" dirty="0" smtClean="0">
                <a:sym typeface="Symbol" pitchFamily="18" charset="2"/>
              </a:rPr>
              <a:t>),X</a:t>
            </a:r>
            <a:r>
              <a:rPr lang="hu-HU" sz="2800" baseline="-25000" dirty="0" smtClean="0">
                <a:sym typeface="Symbol" pitchFamily="18" charset="2"/>
              </a:rPr>
              <a:t>N</a:t>
            </a:r>
            <a:r>
              <a:rPr lang="hu-HU" sz="2800" dirty="0" smtClean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	, </a:t>
            </a:r>
            <a:r>
              <a:rPr lang="hu-HU" sz="2800" dirty="0" smtClean="0">
                <a:sym typeface="Symbol" pitchFamily="18" charset="2"/>
              </a:rPr>
              <a:t>ha N&gt;0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 smtClean="0">
                <a:sym typeface="Symbol" pitchFamily="18" charset="2"/>
              </a:rPr>
              <a:t>	   F(   –   )=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baseline="-25000" dirty="0" smtClean="0">
                <a:solidFill>
                  <a:srgbClr val="FF3300"/>
                </a:solidFill>
                <a:sym typeface="Symbol" pitchFamily="18" charset="2"/>
              </a:rPr>
              <a:t>0</a:t>
            </a:r>
            <a:r>
              <a:rPr lang="hu-HU" sz="2800" dirty="0"/>
              <a:t> 	</a:t>
            </a:r>
            <a:r>
              <a:rPr lang="hu-HU" sz="2800" dirty="0" smtClean="0"/>
              <a:t>, egyébként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3676650" algn="l"/>
              </a:tabLst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Tehát: </a:t>
            </a:r>
            <a:r>
              <a:rPr lang="hu-HU" sz="2800" dirty="0" smtClean="0"/>
              <a:t>F: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>
                <a:solidFill>
                  <a:srgbClr val="FF0000"/>
                </a:solidFill>
              </a:rPr>
              <a:t>*</a:t>
            </a:r>
            <a:r>
              <a:rPr lang="hu-HU" sz="2800" dirty="0" smtClean="0"/>
              <a:t>→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/>
              <a:t>, F</a:t>
            </a:r>
            <a:r>
              <a:rPr lang="hu-HU" sz="2800" baseline="-25000" dirty="0" smtClean="0"/>
              <a:t>0</a:t>
            </a:r>
            <a:r>
              <a:rPr lang="hu-HU" sz="2800" dirty="0" smtClean="0">
                <a:sym typeface="Symbol" panose="05050102010706020507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,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Gondolja meg a többi esetén mi az 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dirty="0" smtClean="0">
                <a:sym typeface="Symbol" pitchFamily="18" charset="2"/>
              </a:rPr>
              <a:t>/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baseline="-25000" dirty="0" smtClean="0">
                <a:solidFill>
                  <a:srgbClr val="FF3300"/>
                </a:solidFill>
                <a:sym typeface="Symbol" pitchFamily="18" charset="2"/>
              </a:rPr>
              <a:t>0</a:t>
            </a:r>
            <a:r>
              <a:rPr lang="hu-HU" sz="2800" dirty="0" smtClean="0">
                <a:sym typeface="Symbol" pitchFamily="18" charset="2"/>
              </a:rPr>
              <a:t>?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 – ?/?    – ?/?   </a:t>
            </a:r>
            <a:r>
              <a:rPr lang="en-US" sz="2800" dirty="0" smtClean="0">
                <a:sym typeface="Symbol" pitchFamily="18" charset="2"/>
              </a:rPr>
              <a:t>&amp; </a:t>
            </a:r>
            <a:r>
              <a:rPr lang="hu-HU" sz="2800" dirty="0" smtClean="0">
                <a:sym typeface="Symbol" pitchFamily="18" charset="2"/>
              </a:rPr>
              <a:t>– ?/? 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A84D-C51F-4EC9-B60E-F792AE7DDE97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/52</a:t>
            </a:r>
            <a:endParaRPr lang="hu-HU" dirty="0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0"/>
          </p:nvPr>
        </p:nvSpPr>
        <p:spPr>
          <a:xfrm>
            <a:off x="2916238" y="6478588"/>
            <a:ext cx="3960018" cy="3603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Horváth</a:t>
            </a:r>
            <a:r>
              <a:rPr lang="en-US" dirty="0" smtClean="0"/>
              <a:t> - </a:t>
            </a:r>
            <a:r>
              <a:rPr lang="en-US" dirty="0" err="1" smtClean="0"/>
              <a:t>Papné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hu-HU" dirty="0" smtClean="0"/>
              <a:t>alapismeretek 4.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2886</Words>
  <Application>Microsoft Office PowerPoint</Application>
  <PresentationFormat>Diavetítés a képernyőre (4:3 oldalarány)</PresentationFormat>
  <Paragraphs>858</Paragraphs>
  <Slides>52</Slides>
  <Notes>52</Notes>
  <HiddenSlides>0</HiddenSlides>
  <MMClips>0</MMClips>
  <ScaleCrop>false</ScaleCrop>
  <HeadingPairs>
    <vt:vector size="8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52</vt:i4>
      </vt:variant>
      <vt:variant>
        <vt:lpstr>Egyéni diasorok</vt:lpstr>
      </vt:variant>
      <vt:variant>
        <vt:i4>7</vt:i4>
      </vt:variant>
    </vt:vector>
  </HeadingPairs>
  <TitlesOfParts>
    <vt:vector size="63" baseType="lpstr">
      <vt:lpstr>1_Montázs</vt:lpstr>
      <vt:lpstr>2_Montázs</vt:lpstr>
      <vt:lpstr>Equation</vt:lpstr>
      <vt:lpstr>Egyenlet</vt:lpstr>
      <vt:lpstr>Programozási alapismeretek  4. előadás</vt:lpstr>
      <vt:lpstr>Tartalom</vt:lpstr>
      <vt:lpstr>Programozási tételek (PrT) lényege</vt:lpstr>
      <vt:lpstr>Programozási tételek (PrT) lényege</vt:lpstr>
      <vt:lpstr>Programozási tételek</vt:lpstr>
      <vt:lpstr>1. Sorozatszámítás</vt:lpstr>
      <vt:lpstr>1. Sorozatszámítás</vt:lpstr>
      <vt:lpstr>1. Sorozatszámítás</vt:lpstr>
      <vt:lpstr>1. Sorozatszámítás</vt:lpstr>
      <vt:lpstr>1. Sorozatszámítás</vt:lpstr>
      <vt:lpstr>1. Sorozatszámítás – összegzés</vt:lpstr>
      <vt:lpstr>1. Sorozatszámítás</vt:lpstr>
      <vt:lpstr>1. Sorozatszámítás</vt:lpstr>
      <vt:lpstr>1. Sorozatszámítás példa</vt:lpstr>
      <vt:lpstr>2. Megszámolás</vt:lpstr>
      <vt:lpstr>2. Megszámolás</vt:lpstr>
      <vt:lpstr>2. Megszámolás</vt:lpstr>
      <vt:lpstr>2. Megszámolás</vt:lpstr>
      <vt:lpstr>2. Megszámolás példa</vt:lpstr>
      <vt:lpstr>2. Megszámolás példa</vt:lpstr>
      <vt:lpstr>3. Maximum-kiválasztás</vt:lpstr>
      <vt:lpstr>3. Maximum-kiválasztás</vt:lpstr>
      <vt:lpstr>3. Maximum-kiválasztás</vt:lpstr>
      <vt:lpstr>3. Maximum-kiválasztás</vt:lpstr>
      <vt:lpstr>3. Maximum-kiválasztás</vt:lpstr>
      <vt:lpstr>3. Maximum-kiválasztás (maximális értékkel)</vt:lpstr>
      <vt:lpstr>3. Maximum-kiválasztás (maximális értékkel)</vt:lpstr>
      <vt:lpstr>3. Maximum-kiválasztás példa</vt:lpstr>
      <vt:lpstr>3. Maximum-kiválasztás példa</vt:lpstr>
      <vt:lpstr>3. Maximum-kiválasztás példa</vt:lpstr>
      <vt:lpstr>4. Eldöntés</vt:lpstr>
      <vt:lpstr>4. Eldöntés</vt:lpstr>
      <vt:lpstr>4. Eldöntés</vt:lpstr>
      <vt:lpstr>4. Eldöntés</vt:lpstr>
      <vt:lpstr>4. Eldöntés</vt:lpstr>
      <vt:lpstr>4. Eldöntés</vt:lpstr>
      <vt:lpstr>4. Eldöntés példa</vt:lpstr>
      <vt:lpstr>5. Kiválasztás</vt:lpstr>
      <vt:lpstr>5. Kiválasztás</vt:lpstr>
      <vt:lpstr>5. Kiválasztás</vt:lpstr>
      <vt:lpstr>5. Kiválasztás</vt:lpstr>
      <vt:lpstr>5. Kiválasztás példa</vt:lpstr>
      <vt:lpstr>5. Kiválasztás példa</vt:lpstr>
      <vt:lpstr>6. Keresés</vt:lpstr>
      <vt:lpstr>6. Keresés</vt:lpstr>
      <vt:lpstr>6. Keresés</vt:lpstr>
      <vt:lpstr>6. Keresés</vt:lpstr>
      <vt:lpstr>6. Keresés példa</vt:lpstr>
      <vt:lpstr>6. Keresés példa</vt:lpstr>
      <vt:lpstr>Programozási tételek – visszatekintés</vt:lpstr>
      <vt:lpstr>Programozási tételek – visszatekintés</vt:lpstr>
      <vt:lpstr>PowerPoint bemutató</vt:lpstr>
      <vt:lpstr>PrT madártávlatból</vt:lpstr>
      <vt:lpstr>Sorozatszámítás</vt:lpstr>
      <vt:lpstr>Eldöntés</vt:lpstr>
      <vt:lpstr>Kiválasztás</vt:lpstr>
      <vt:lpstr>Keresés</vt:lpstr>
      <vt:lpstr>Megszámolás</vt:lpstr>
      <vt:lpstr>MaxKiválasztás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5. előadás</dc:title>
  <dc:creator>Szlávi - Zsakó</dc:creator>
  <cp:lastModifiedBy>szlavip</cp:lastModifiedBy>
  <cp:revision>623</cp:revision>
  <dcterms:created xsi:type="dcterms:W3CDTF">2005-10-16T14:08:29Z</dcterms:created>
  <dcterms:modified xsi:type="dcterms:W3CDTF">2015-03-03T12:10:01Z</dcterms:modified>
</cp:coreProperties>
</file>