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43"/>
  </p:notesMasterIdLst>
  <p:handoutMasterIdLst>
    <p:handoutMasterId r:id="rId44"/>
  </p:handoutMasterIdLst>
  <p:sldIdLst>
    <p:sldId id="368" r:id="rId3"/>
    <p:sldId id="366" r:id="rId4"/>
    <p:sldId id="367" r:id="rId5"/>
    <p:sldId id="338" r:id="rId6"/>
    <p:sldId id="339" r:id="rId7"/>
    <p:sldId id="340" r:id="rId8"/>
    <p:sldId id="370" r:id="rId9"/>
    <p:sldId id="369" r:id="rId10"/>
    <p:sldId id="382" r:id="rId11"/>
    <p:sldId id="371" r:id="rId12"/>
    <p:sldId id="341" r:id="rId13"/>
    <p:sldId id="342" r:id="rId14"/>
    <p:sldId id="343" r:id="rId15"/>
    <p:sldId id="344" r:id="rId16"/>
    <p:sldId id="346" r:id="rId17"/>
    <p:sldId id="373" r:id="rId18"/>
    <p:sldId id="345" r:id="rId19"/>
    <p:sldId id="348" r:id="rId20"/>
    <p:sldId id="349" r:id="rId21"/>
    <p:sldId id="350" r:id="rId22"/>
    <p:sldId id="351" r:id="rId23"/>
    <p:sldId id="374" r:id="rId24"/>
    <p:sldId id="352" r:id="rId25"/>
    <p:sldId id="355" r:id="rId26"/>
    <p:sldId id="376" r:id="rId27"/>
    <p:sldId id="383" r:id="rId28"/>
    <p:sldId id="357" r:id="rId29"/>
    <p:sldId id="358" r:id="rId30"/>
    <p:sldId id="359" r:id="rId31"/>
    <p:sldId id="378" r:id="rId32"/>
    <p:sldId id="360" r:id="rId33"/>
    <p:sldId id="365" r:id="rId34"/>
    <p:sldId id="361" r:id="rId35"/>
    <p:sldId id="362" r:id="rId36"/>
    <p:sldId id="363" r:id="rId37"/>
    <p:sldId id="380" r:id="rId38"/>
    <p:sldId id="364" r:id="rId39"/>
    <p:sldId id="381" r:id="rId40"/>
    <p:sldId id="347" r:id="rId41"/>
    <p:sldId id="282" r:id="rId42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  <a:srgbClr val="663300"/>
    <a:srgbClr val="006600"/>
    <a:srgbClr val="008000"/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9914" autoAdjust="0"/>
  </p:normalViewPr>
  <p:slideViewPr>
    <p:cSldViewPr showGuides="1">
      <p:cViewPr>
        <p:scale>
          <a:sx n="73" d="100"/>
          <a:sy n="73" d="100"/>
        </p:scale>
        <p:origin x="-4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6"/>
    </p:cViewPr>
  </p:sorterViewPr>
  <p:notesViewPr>
    <p:cSldViewPr showGuides="1">
      <p:cViewPr varScale="1">
        <p:scale>
          <a:sx n="56" d="100"/>
          <a:sy n="56" d="100"/>
        </p:scale>
        <p:origin x="-250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>
                <a:latin typeface="Garamond" pitchFamily="18" charset="0"/>
              </a:rPr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 smtClean="0">
                <a:latin typeface="Garamond" pitchFamily="18" charset="0"/>
              </a:rPr>
              <a:t>2012/2013</a:t>
            </a:r>
            <a:endParaRPr lang="hu-HU" dirty="0">
              <a:latin typeface="Garamond" pitchFamily="18" charset="0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 smtClean="0">
                <a:latin typeface="Garamond" pitchFamily="18" charset="0"/>
              </a:rPr>
              <a:t>Szlávi - </a:t>
            </a:r>
            <a:r>
              <a:rPr lang="hu-HU" dirty="0" err="1" smtClean="0">
                <a:latin typeface="Garamond" pitchFamily="18" charset="0"/>
              </a:rPr>
              <a:t>Zsakó</a:t>
            </a:r>
            <a:endParaRPr lang="hu-HU" dirty="0">
              <a:latin typeface="Garamond" pitchFamily="18" charset="0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2CC26681-8401-4117-AE8F-2AECE5E86C5D}" type="slidenum">
              <a:rPr lang="hu-HU">
                <a:latin typeface="Garamond" pitchFamily="18" charset="0"/>
              </a:rPr>
              <a:pPr>
                <a:defRPr/>
              </a:pPr>
              <a:t>‹#›</a:t>
            </a:fld>
            <a:endParaRPr lang="hu-HU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smtClean="0"/>
              <a:t>Programozási alapismeretek</a:t>
            </a:r>
            <a:endParaRPr lang="hu-H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smtClean="0"/>
              <a:t>2012/2013</a:t>
            </a:r>
            <a:endParaRPr lang="hu-HU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 smtClean="0"/>
              <a:t>Szlaávi</a:t>
            </a:r>
            <a:r>
              <a:rPr lang="hu-HU" dirty="0" smtClean="0"/>
              <a:t> - </a:t>
            </a:r>
            <a:r>
              <a:rPr lang="hu-HU" dirty="0" err="1" smtClean="0"/>
              <a:t>Zsakó</a:t>
            </a:r>
            <a:endParaRPr lang="hu-HU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06C22A2A-BCC1-4909-ADE6-A2834B85ED2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8113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04838"/>
            <a:ext cx="5334000" cy="40005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1275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2013.04.07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84E0048-7520-4B6B-AB0E-3B5D173FE448}" type="slidenum">
              <a:rPr lang="hu-HU" sz="1200" b="1" smtClean="0"/>
              <a:pPr/>
              <a:t>1</a:t>
            </a:fld>
            <a:endParaRPr lang="hu-HU" sz="1200" b="1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5837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583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D5BCC18-32C3-41B3-8361-22F4CD8E4DE6}" type="slidenum">
              <a:rPr lang="hu-HU" sz="1200" b="1" smtClean="0"/>
              <a:pPr/>
              <a:t>10</a:t>
            </a:fld>
            <a:endParaRPr lang="hu-HU" sz="1200" b="1" smtClean="0"/>
          </a:p>
        </p:txBody>
      </p:sp>
      <p:sp>
        <p:nvSpPr>
          <p:cNvPr id="5837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5939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593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7B5C43C-0D8C-4DC9-80E0-6FCAFFF9374E}" type="slidenum">
              <a:rPr lang="hu-HU" sz="1200" b="1" smtClean="0"/>
              <a:pPr/>
              <a:t>11</a:t>
            </a:fld>
            <a:endParaRPr lang="hu-HU" sz="1200" b="1" smtClean="0"/>
          </a:p>
        </p:txBody>
      </p:sp>
      <p:sp>
        <p:nvSpPr>
          <p:cNvPr id="5939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6144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614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6C0F01D-F4B5-4180-8C01-AC15D2085577}" type="slidenum">
              <a:rPr lang="hu-HU" sz="1200" b="1" smtClean="0"/>
              <a:pPr/>
              <a:t>12</a:t>
            </a:fld>
            <a:endParaRPr lang="hu-HU" sz="1200" b="1" smtClean="0"/>
          </a:p>
        </p:txBody>
      </p:sp>
      <p:sp>
        <p:nvSpPr>
          <p:cNvPr id="6144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6246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624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FAF8FF3-492B-4710-BA80-C4711820FC9E}" type="slidenum">
              <a:rPr lang="hu-HU" sz="1200" b="1" smtClean="0"/>
              <a:pPr/>
              <a:t>13</a:t>
            </a:fld>
            <a:endParaRPr lang="hu-HU" sz="1200" b="1" smtClean="0"/>
          </a:p>
        </p:txBody>
      </p:sp>
      <p:sp>
        <p:nvSpPr>
          <p:cNvPr id="6247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00688" cy="4125912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Ezzel rögzítettük, hogy Y-ban az elemek az eredeti sorrendjükben lesznek (hiszen Y a növekvő indexek </a:t>
            </a:r>
            <a:r>
              <a:rPr lang="hu-HU" i="1" smtClean="0"/>
              <a:t>részsorozata</a:t>
            </a:r>
            <a:r>
              <a:rPr lang="hu-HU" smtClean="0"/>
              <a:t>).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6349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634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A92DD58-F3D6-4F50-9E72-2225030B7C7E}" type="slidenum">
              <a:rPr lang="hu-HU" sz="1200" b="1" smtClean="0"/>
              <a:pPr/>
              <a:t>14</a:t>
            </a:fld>
            <a:endParaRPr lang="hu-HU" sz="1200" b="1" smtClean="0"/>
          </a:p>
        </p:txBody>
      </p:sp>
      <p:sp>
        <p:nvSpPr>
          <p:cNvPr id="6349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X[Db]:=X[i] is lehetne, ekkor a kimenet persze az X maga. Azaz „helyben kiválogatás”.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6451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645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922FB2-5028-4A15-8CAA-29A65DE7208A}" type="slidenum">
              <a:rPr lang="hu-HU" sz="1200" b="1" smtClean="0"/>
              <a:pPr/>
              <a:t>15</a:t>
            </a:fld>
            <a:endParaRPr lang="hu-HU" sz="1200" b="1" smtClean="0"/>
          </a:p>
        </p:txBody>
      </p:sp>
      <p:sp>
        <p:nvSpPr>
          <p:cNvPr id="6451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00688" cy="4125912"/>
          </a:xfrm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6554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655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4774C89-8325-4827-9110-189F01D7F68C}" type="slidenum">
              <a:rPr lang="hu-HU" sz="1200" b="1" smtClean="0"/>
              <a:pPr/>
              <a:t>16</a:t>
            </a:fld>
            <a:endParaRPr lang="hu-HU" sz="1200" b="1" smtClean="0"/>
          </a:p>
        </p:txBody>
      </p:sp>
      <p:sp>
        <p:nvSpPr>
          <p:cNvPr id="6554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6758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675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F4E52B-652D-4493-844B-126AB0BA7F63}" type="slidenum">
              <a:rPr lang="hu-HU" sz="1200" b="1" smtClean="0"/>
              <a:pPr/>
              <a:t>17</a:t>
            </a:fld>
            <a:endParaRPr lang="hu-HU" sz="1200" b="1" smtClean="0"/>
          </a:p>
        </p:txBody>
      </p:sp>
      <p:sp>
        <p:nvSpPr>
          <p:cNvPr id="6759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686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37683BE-AD6B-411A-903F-9A9AADB4FDC7}" type="slidenum">
              <a:rPr lang="hu-HU" sz="1200" b="1" smtClean="0"/>
              <a:pPr/>
              <a:t>18</a:t>
            </a:fld>
            <a:endParaRPr lang="hu-HU" sz="1200" b="1" smtClean="0"/>
          </a:p>
        </p:txBody>
      </p:sp>
      <p:sp>
        <p:nvSpPr>
          <p:cNvPr id="6861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6963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696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DC613B8-18DD-46A4-83C3-6F5C3E1D6C58}" type="slidenum">
              <a:rPr lang="hu-HU" sz="1200" b="1" smtClean="0"/>
              <a:pPr/>
              <a:t>19</a:t>
            </a:fld>
            <a:endParaRPr lang="hu-HU" sz="1200" b="1" smtClean="0"/>
          </a:p>
        </p:txBody>
      </p:sp>
      <p:sp>
        <p:nvSpPr>
          <p:cNvPr id="6963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604838"/>
            <a:ext cx="5238750" cy="3929062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1275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2013.04.07</a:t>
            </a: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27074D-686C-443E-9CB0-46B79681D03E}" type="slidenum">
              <a:rPr lang="hu-HU" sz="1200" b="1" smtClean="0"/>
              <a:pPr/>
              <a:t>2</a:t>
            </a:fld>
            <a:endParaRPr lang="hu-HU" sz="1200" b="1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7066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706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7E6458E-D2D9-44C4-958D-9006B30667C8}" type="slidenum">
              <a:rPr lang="hu-HU" sz="1200" b="1" smtClean="0"/>
              <a:pPr/>
              <a:t>20</a:t>
            </a:fld>
            <a:endParaRPr lang="hu-HU" sz="1200" b="1" smtClean="0"/>
          </a:p>
        </p:txBody>
      </p:sp>
      <p:sp>
        <p:nvSpPr>
          <p:cNvPr id="7066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Pirossal hívjuk föl a figyelmet arra, hogy indexeket (s nem értékeket) gyűjtünk össze.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7168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716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BA35789-567B-4729-8DB4-56B1CE6A5ED3}" type="slidenum">
              <a:rPr lang="hu-HU" sz="1200" b="1" smtClean="0"/>
              <a:pPr/>
              <a:t>21</a:t>
            </a:fld>
            <a:endParaRPr lang="hu-HU" sz="1200" b="1" smtClean="0"/>
          </a:p>
        </p:txBody>
      </p:sp>
      <p:sp>
        <p:nvSpPr>
          <p:cNvPr id="7168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7270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727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0D3A422-E139-4112-9836-9817D0CC8CA1}" type="slidenum">
              <a:rPr lang="hu-HU" sz="1200" b="1" smtClean="0"/>
              <a:pPr/>
              <a:t>22</a:t>
            </a:fld>
            <a:endParaRPr lang="hu-HU" sz="1200" b="1" smtClean="0"/>
          </a:p>
        </p:txBody>
      </p:sp>
      <p:sp>
        <p:nvSpPr>
          <p:cNvPr id="7271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7373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737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184468-8404-473C-BCF6-0196F47A5095}" type="slidenum">
              <a:rPr lang="hu-HU" sz="1200" b="1" smtClean="0"/>
              <a:pPr/>
              <a:t>23</a:t>
            </a:fld>
            <a:endParaRPr lang="hu-HU" sz="1200" b="1" smtClean="0"/>
          </a:p>
        </p:txBody>
      </p:sp>
      <p:sp>
        <p:nvSpPr>
          <p:cNvPr id="7373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A permutációs feltétellel persze „gyengítjük” a korábbi szigorú (növekvő sorrendiség) feltételét, de ennek az algoritmus egyszerűsítése az oka.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7475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747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5848853-B070-4FB5-A300-D4CD5ED45F12}" type="slidenum">
              <a:rPr lang="hu-HU" sz="1200" b="1" smtClean="0"/>
              <a:pPr/>
              <a:t>24</a:t>
            </a:fld>
            <a:endParaRPr lang="hu-HU" sz="1200" b="1" smtClean="0"/>
          </a:p>
        </p:txBody>
      </p:sp>
      <p:sp>
        <p:nvSpPr>
          <p:cNvPr id="7475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7578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757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E587719-0C4C-4817-8F36-35F1892989BA}" type="slidenum">
              <a:rPr lang="hu-HU" sz="1200" b="1" smtClean="0"/>
              <a:pPr/>
              <a:t>25</a:t>
            </a:fld>
            <a:endParaRPr lang="hu-HU" sz="1200" b="1" smtClean="0"/>
          </a:p>
        </p:txBody>
      </p:sp>
      <p:sp>
        <p:nvSpPr>
          <p:cNvPr id="7578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48313" cy="4160837"/>
          </a:xfrm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Itt Y-ban a nem T tulajdonságú elemek </a:t>
            </a:r>
            <a:r>
              <a:rPr lang="hu-HU" b="1" dirty="0" smtClean="0"/>
              <a:t>fordított</a:t>
            </a:r>
            <a:r>
              <a:rPr lang="hu-HU" dirty="0" smtClean="0"/>
              <a:t> </a:t>
            </a:r>
            <a:r>
              <a:rPr lang="hu-HU" b="1" dirty="0" smtClean="0"/>
              <a:t>sorrendben</a:t>
            </a:r>
            <a:r>
              <a:rPr lang="hu-HU" dirty="0" smtClean="0"/>
              <a:t> lesznek. (Íme a permutációs feltétel magyarázata.)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7680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768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BFCF22C-AB0C-4385-87A9-F0212FD4E2A2}" type="slidenum">
              <a:rPr lang="hu-HU" sz="1200" b="1" smtClean="0"/>
              <a:pPr/>
              <a:t>26</a:t>
            </a:fld>
            <a:endParaRPr lang="hu-HU" sz="1200" b="1" smtClean="0"/>
          </a:p>
        </p:txBody>
      </p:sp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1838" y="604838"/>
            <a:ext cx="5381625" cy="4037012"/>
          </a:xfrm>
          <a:ln/>
        </p:spPr>
      </p:sp>
      <p:sp>
        <p:nvSpPr>
          <p:cNvPr id="77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7782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778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C443D3D-D1B4-4BEB-8E7D-5A65748197A3}" type="slidenum">
              <a:rPr lang="hu-HU" sz="1200" b="1" smtClean="0"/>
              <a:pPr/>
              <a:t>27</a:t>
            </a:fld>
            <a:endParaRPr lang="hu-HU" sz="1200" b="1" smtClean="0"/>
          </a:p>
        </p:txBody>
      </p:sp>
      <p:sp>
        <p:nvSpPr>
          <p:cNvPr id="7783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788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7885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788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3F24F9C-F3D6-496C-9B02-6028CFF9C0FC}" type="slidenum">
              <a:rPr lang="hu-HU" sz="1200" b="1" smtClean="0"/>
              <a:pPr/>
              <a:t>28</a:t>
            </a:fld>
            <a:endParaRPr lang="hu-HU" sz="1200" b="1" smtClean="0"/>
          </a:p>
        </p:txBody>
      </p:sp>
      <p:sp>
        <p:nvSpPr>
          <p:cNvPr id="7885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98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HalmazE</a:t>
            </a:r>
            <a:r>
              <a:rPr lang="hu-HU" dirty="0" smtClean="0"/>
              <a:t> függvény tömény definíciója az alábbi:</a:t>
            </a:r>
          </a:p>
          <a:p>
            <a:r>
              <a:rPr lang="hu-HU" b="1" dirty="0" smtClean="0"/>
              <a:t>Definíció</a:t>
            </a:r>
            <a:r>
              <a:rPr lang="hu-HU" dirty="0" smtClean="0"/>
              <a:t>: </a:t>
            </a:r>
            <a:r>
              <a:rPr lang="hu-HU" dirty="0" err="1" smtClean="0"/>
              <a:t>HalmazE</a:t>
            </a:r>
            <a:r>
              <a:rPr lang="hu-HU" dirty="0" smtClean="0"/>
              <a:t>(x</a:t>
            </a:r>
            <a:r>
              <a:rPr lang="hu-HU" baseline="-25000" dirty="0" smtClean="0"/>
              <a:t>1..n</a:t>
            </a:r>
            <a:r>
              <a:rPr lang="hu-HU" dirty="0" smtClean="0"/>
              <a:t>):=nem </a:t>
            </a:r>
            <a:r>
              <a:rPr lang="hu-HU" dirty="0" err="1" smtClean="0"/>
              <a:t>VanE</a:t>
            </a:r>
            <a:r>
              <a:rPr lang="hu-HU" dirty="0" smtClean="0">
                <a:solidFill>
                  <a:srgbClr val="0000FF"/>
                </a:solidFill>
              </a:rPr>
              <a:t>(</a:t>
            </a:r>
            <a:r>
              <a:rPr lang="hu-HU" dirty="0" smtClean="0">
                <a:solidFill>
                  <a:srgbClr val="FF0000"/>
                </a:solidFill>
              </a:rPr>
              <a:t>i</a:t>
            </a:r>
            <a:r>
              <a:rPr lang="hu-HU" dirty="0" smtClean="0"/>
              <a:t>:1..n-1,</a:t>
            </a:r>
            <a:r>
              <a:rPr lang="hu-HU" dirty="0" err="1" smtClean="0"/>
              <a:t>x</a:t>
            </a:r>
            <a:r>
              <a:rPr lang="hu-HU" baseline="-25000" dirty="0" err="1" smtClean="0">
                <a:solidFill>
                  <a:srgbClr val="FF0000"/>
                </a:solidFill>
              </a:rPr>
              <a:t>i</a:t>
            </a:r>
            <a:r>
              <a:rPr lang="hu-HU" dirty="0" smtClean="0"/>
              <a:t>,nem </a:t>
            </a:r>
            <a:r>
              <a:rPr lang="hu-HU" dirty="0" err="1" smtClean="0"/>
              <a:t>VanE</a:t>
            </a:r>
            <a:r>
              <a:rPr lang="hu-HU" dirty="0" smtClean="0"/>
              <a:t>(</a:t>
            </a:r>
            <a:r>
              <a:rPr lang="hu-HU" dirty="0" smtClean="0">
                <a:solidFill>
                  <a:srgbClr val="FF0000"/>
                </a:solidFill>
              </a:rPr>
              <a:t>i</a:t>
            </a:r>
            <a:r>
              <a:rPr lang="hu-HU" dirty="0" smtClean="0"/>
              <a:t>+1..n,x</a:t>
            </a:r>
            <a:r>
              <a:rPr lang="hu-HU" b="1" baseline="-25000" dirty="0" smtClean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dirty="0" smtClean="0"/>
              <a:t>,</a:t>
            </a:r>
            <a:r>
              <a:rPr lang="hu-HU" dirty="0" err="1" smtClean="0"/>
              <a:t>x</a:t>
            </a:r>
            <a:r>
              <a:rPr lang="hu-HU" b="1" baseline="-25000" dirty="0" smtClean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dirty="0" smtClean="0"/>
              <a:t>=</a:t>
            </a:r>
            <a:r>
              <a:rPr lang="hu-HU" dirty="0" err="1" smtClean="0"/>
              <a:t>x</a:t>
            </a:r>
            <a:r>
              <a:rPr lang="hu-HU" baseline="-25000" dirty="0" err="1" smtClean="0">
                <a:solidFill>
                  <a:srgbClr val="FF0000"/>
                </a:solidFill>
              </a:rPr>
              <a:t>i</a:t>
            </a:r>
            <a:r>
              <a:rPr lang="hu-HU" dirty="0" smtClean="0"/>
              <a:t>)</a:t>
            </a:r>
            <a:r>
              <a:rPr lang="hu-HU" dirty="0" smtClean="0">
                <a:solidFill>
                  <a:srgbClr val="0000FF"/>
                </a:solidFill>
              </a:rPr>
              <a:t>)</a:t>
            </a:r>
          </a:p>
          <a:p>
            <a:r>
              <a:rPr lang="hu-HU" dirty="0" smtClean="0">
                <a:solidFill>
                  <a:srgbClr val="0000FF"/>
                </a:solidFill>
              </a:rPr>
              <a:t>Megjegyzés: A tételfüggvények egymásba ágyazása miatt kénytelenek voltunk a behelyettesítendő elemeket (ez esetben indexeket) kiírni.</a:t>
            </a: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7987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798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2186BA-663B-40E8-88CB-FA0C97ADAE70}" type="slidenum">
              <a:rPr lang="hu-HU" sz="1200" b="1" smtClean="0"/>
              <a:pPr/>
              <a:t>29</a:t>
            </a:fld>
            <a:endParaRPr lang="hu-HU" sz="1200" b="1" smtClean="0"/>
          </a:p>
        </p:txBody>
      </p:sp>
      <p:sp>
        <p:nvSpPr>
          <p:cNvPr id="7987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22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5222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522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E8D67F-B0E4-4980-8488-07685C4F0395}" type="slidenum">
              <a:rPr lang="hu-HU" sz="1200" b="1" smtClean="0"/>
              <a:pPr/>
              <a:t>3</a:t>
            </a:fld>
            <a:endParaRPr lang="hu-HU" sz="1200" b="1" smtClean="0"/>
          </a:p>
        </p:txBody>
      </p:sp>
      <p:sp>
        <p:nvSpPr>
          <p:cNvPr id="5223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819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8192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819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93D1F97-57BE-4E85-A6F0-491E150032B4}" type="slidenum">
              <a:rPr lang="hu-HU" sz="1200" b="1" smtClean="0"/>
              <a:pPr/>
              <a:t>30</a:t>
            </a:fld>
            <a:endParaRPr lang="hu-HU" sz="1200" b="1" smtClean="0"/>
          </a:p>
        </p:txBody>
      </p:sp>
      <p:sp>
        <p:nvSpPr>
          <p:cNvPr id="8192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357812" cy="4019550"/>
          </a:xfrm>
          <a:ln/>
        </p:spPr>
      </p:sp>
      <p:sp>
        <p:nvSpPr>
          <p:cNvPr id="839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8397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839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E6A9BCD-A479-4A6A-B52F-39412D137A6A}" type="slidenum">
              <a:rPr lang="hu-HU" sz="1200" b="1" smtClean="0"/>
              <a:pPr/>
              <a:t>31</a:t>
            </a:fld>
            <a:endParaRPr lang="hu-HU" sz="1200" b="1" smtClean="0"/>
          </a:p>
        </p:txBody>
      </p:sp>
      <p:sp>
        <p:nvSpPr>
          <p:cNvPr id="8397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381625" cy="4035425"/>
          </a:xfrm>
          <a:ln/>
        </p:spPr>
      </p:sp>
      <p:sp>
        <p:nvSpPr>
          <p:cNvPr id="849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A megoldások: </a:t>
            </a:r>
            <a:r>
              <a:rPr lang="hu-HU" b="1" smtClean="0"/>
              <a:t>kiválogatás</a:t>
            </a:r>
            <a:r>
              <a:rPr lang="hu-HU" smtClean="0"/>
              <a:t> helyett </a:t>
            </a:r>
            <a:r>
              <a:rPr lang="hu-HU" b="1" smtClean="0"/>
              <a:t>megszámolás</a:t>
            </a:r>
            <a:r>
              <a:rPr lang="hu-HU" smtClean="0"/>
              <a:t>, </a:t>
            </a:r>
            <a:r>
              <a:rPr lang="hu-HU" b="1" smtClean="0"/>
              <a:t>eldöntés</a:t>
            </a:r>
            <a:r>
              <a:rPr lang="hu-HU" smtClean="0"/>
              <a:t>, </a:t>
            </a:r>
            <a:r>
              <a:rPr lang="hu-HU" b="1" smtClean="0"/>
              <a:t>keresés</a:t>
            </a:r>
            <a:r>
              <a:rPr lang="hu-HU" smtClean="0"/>
              <a:t>. </a:t>
            </a: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8499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849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F5F3236-6516-4913-B8EF-A7B456691E44}" type="slidenum">
              <a:rPr lang="hu-HU" sz="1200" b="1" smtClean="0"/>
              <a:pPr/>
              <a:t>32</a:t>
            </a:fld>
            <a:endParaRPr lang="hu-HU" sz="1200" b="1" smtClean="0"/>
          </a:p>
        </p:txBody>
      </p:sp>
      <p:sp>
        <p:nvSpPr>
          <p:cNvPr id="8499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860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8602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860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D50C49F-1688-4E99-A374-DB2C9FB17BD0}" type="slidenum">
              <a:rPr lang="hu-HU" sz="1200" b="1" smtClean="0"/>
              <a:pPr/>
              <a:t>33</a:t>
            </a:fld>
            <a:endParaRPr lang="hu-HU" sz="1200" b="1" smtClean="0"/>
          </a:p>
        </p:txBody>
      </p:sp>
      <p:sp>
        <p:nvSpPr>
          <p:cNvPr id="8602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870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8704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870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40992DA-E217-4CFF-B478-EA88791CD5F3}" type="slidenum">
              <a:rPr lang="hu-HU" sz="1200" b="1" smtClean="0"/>
              <a:pPr/>
              <a:t>34</a:t>
            </a:fld>
            <a:endParaRPr lang="hu-HU" sz="1200" b="1" smtClean="0"/>
          </a:p>
        </p:txBody>
      </p:sp>
      <p:sp>
        <p:nvSpPr>
          <p:cNvPr id="8704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880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8806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880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AEC0A8-9F8C-4CFF-85B0-F1AF082101BE}" type="slidenum">
              <a:rPr lang="hu-HU" sz="1200" b="1" smtClean="0"/>
              <a:pPr/>
              <a:t>35</a:t>
            </a:fld>
            <a:endParaRPr lang="hu-HU" sz="1200" b="1" smtClean="0"/>
          </a:p>
        </p:txBody>
      </p:sp>
      <p:sp>
        <p:nvSpPr>
          <p:cNvPr id="8807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890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8909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890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DC751D2-E491-41C6-86C7-7A19C6F75B17}" type="slidenum">
              <a:rPr lang="hu-HU" sz="1200" b="1" smtClean="0"/>
              <a:pPr/>
              <a:t>36</a:t>
            </a:fld>
            <a:endParaRPr lang="hu-HU" sz="1200" b="1" smtClean="0"/>
          </a:p>
        </p:txBody>
      </p:sp>
      <p:sp>
        <p:nvSpPr>
          <p:cNvPr id="8909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72125" cy="4179887"/>
          </a:xfrm>
          <a:ln/>
        </p:spPr>
      </p:sp>
      <p:sp>
        <p:nvSpPr>
          <p:cNvPr id="911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Hogyan néz ki a szimmetrikus differencia algoritmusa?</a:t>
            </a: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9114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911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2E1D0E1-DD97-485E-AF0B-51ED9A50E54B}" type="slidenum">
              <a:rPr lang="hu-HU" sz="1200" b="1" smtClean="0"/>
              <a:pPr/>
              <a:t>37</a:t>
            </a:fld>
            <a:endParaRPr lang="hu-HU" sz="1200" b="1" smtClean="0"/>
          </a:p>
        </p:txBody>
      </p:sp>
      <p:sp>
        <p:nvSpPr>
          <p:cNvPr id="9114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381625" cy="4035425"/>
          </a:xfrm>
          <a:ln/>
        </p:spPr>
      </p:sp>
      <p:sp>
        <p:nvSpPr>
          <p:cNvPr id="849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 megoldások: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1" dirty="0" smtClean="0"/>
              <a:t>kiválogatás</a:t>
            </a:r>
            <a:r>
              <a:rPr lang="hu-HU" dirty="0" smtClean="0"/>
              <a:t> helyett </a:t>
            </a:r>
            <a:r>
              <a:rPr lang="hu-HU" b="1" dirty="0" smtClean="0"/>
              <a:t>megszámolás</a:t>
            </a:r>
            <a:r>
              <a:rPr lang="hu-HU" dirty="0" smtClean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1" dirty="0" smtClean="0"/>
              <a:t>kiválogatás </a:t>
            </a:r>
            <a:r>
              <a:rPr lang="hu-HU" b="0" dirty="0" smtClean="0"/>
              <a:t> (X-re)</a:t>
            </a:r>
            <a:r>
              <a:rPr lang="hu-HU" b="1" dirty="0" smtClean="0"/>
              <a:t> + eldöntés</a:t>
            </a:r>
            <a:r>
              <a:rPr lang="hu-HU" b="0" dirty="0" smtClean="0"/>
              <a:t> (</a:t>
            </a:r>
            <a:r>
              <a:rPr lang="hu-HU" b="0" dirty="0" err="1" smtClean="0"/>
              <a:t>x</a:t>
            </a:r>
            <a:r>
              <a:rPr lang="hu-HU" b="0" baseline="-25000" dirty="0" err="1" smtClean="0"/>
              <a:t>i</a:t>
            </a:r>
            <a:r>
              <a:rPr lang="hu-HU" b="0" smtClean="0">
                <a:sym typeface="Symbol"/>
              </a:rPr>
              <a:t>Y)</a:t>
            </a:r>
            <a:r>
              <a:rPr lang="hu-HU" smtClean="0"/>
              <a:t>. </a:t>
            </a:r>
            <a:endParaRPr lang="hu-HU" dirty="0" smtClean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8499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849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F5F3236-6516-4913-B8EF-A7B456691E44}" type="slidenum">
              <a:rPr lang="hu-HU" sz="1200" b="1" smtClean="0"/>
              <a:pPr/>
              <a:t>38</a:t>
            </a:fld>
            <a:endParaRPr lang="hu-HU" sz="1200" b="1" smtClean="0"/>
          </a:p>
        </p:txBody>
      </p:sp>
      <p:sp>
        <p:nvSpPr>
          <p:cNvPr id="8499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921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9216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921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3A6831E-549E-4C05-84B5-8360F4FB0DDB}" type="slidenum">
              <a:rPr lang="hu-HU" sz="1200" b="1" smtClean="0"/>
              <a:pPr/>
              <a:t>39</a:t>
            </a:fld>
            <a:endParaRPr lang="hu-HU" sz="1200" b="1" smtClean="0"/>
          </a:p>
        </p:txBody>
      </p:sp>
      <p:sp>
        <p:nvSpPr>
          <p:cNvPr id="9216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532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BB3787A-1D27-461D-84E8-79D62B24ADFE}" type="slidenum">
              <a:rPr lang="hu-HU" sz="1200" b="1" smtClean="0"/>
              <a:pPr/>
              <a:t>4</a:t>
            </a:fld>
            <a:endParaRPr lang="hu-HU" sz="1200" b="1" smtClean="0"/>
          </a:p>
        </p:txBody>
      </p:sp>
      <p:sp>
        <p:nvSpPr>
          <p:cNvPr id="5325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EC5FD1C-9A8E-4716-B738-8C1505D0433C}" type="slidenum">
              <a:rPr lang="hu-HU" sz="1200" b="1" smtClean="0"/>
              <a:pPr/>
              <a:t>40</a:t>
            </a:fld>
            <a:endParaRPr lang="hu-HU" sz="1200" b="1" smtClean="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533400"/>
            <a:ext cx="5429250" cy="4071938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9319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08025" y="533400"/>
            <a:ext cx="5405438" cy="4056063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542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C148285-05D3-4167-8F68-AAA9638FD323}" type="slidenum">
              <a:rPr lang="hu-HU" sz="1200" b="1" smtClean="0"/>
              <a:pPr/>
              <a:t>5</a:t>
            </a:fld>
            <a:endParaRPr lang="hu-HU" sz="1200" b="1" smtClean="0"/>
          </a:p>
        </p:txBody>
      </p:sp>
      <p:sp>
        <p:nvSpPr>
          <p:cNvPr id="5427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5530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553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6285BDE-FE0B-4A6A-80B4-FC328A5183FD}" type="slidenum">
              <a:rPr lang="hu-HU" sz="1200" b="1" smtClean="0"/>
              <a:pPr/>
              <a:t>6</a:t>
            </a:fld>
            <a:endParaRPr lang="hu-HU" sz="1200" b="1" smtClean="0"/>
          </a:p>
        </p:txBody>
      </p:sp>
      <p:sp>
        <p:nvSpPr>
          <p:cNvPr id="5530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563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4168A2F-B0BF-4539-883A-1161A5E019E4}" type="slidenum">
              <a:rPr lang="hu-HU" sz="1200" b="1" smtClean="0"/>
              <a:pPr/>
              <a:t>7</a:t>
            </a:fld>
            <a:endParaRPr lang="hu-HU" sz="1200" b="1" smtClean="0"/>
          </a:p>
        </p:txBody>
      </p:sp>
      <p:sp>
        <p:nvSpPr>
          <p:cNvPr id="5632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Az f függvény sokszor feltételes függvény. 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5734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573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C35EB0-83FD-426B-96AB-0B069AF9D980}" type="slidenum">
              <a:rPr lang="hu-HU" sz="1200" b="1" smtClean="0"/>
              <a:pPr/>
              <a:t>8</a:t>
            </a:fld>
            <a:endParaRPr lang="hu-HU" sz="1200" b="1" smtClean="0"/>
          </a:p>
        </p:txBody>
      </p:sp>
      <p:sp>
        <p:nvSpPr>
          <p:cNvPr id="5735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>
                <a:sym typeface="Symbol" pitchFamily="18" charset="2"/>
              </a:rPr>
              <a:t>Ez alapján az algoritmus valóban „mechanikusan” kapható meg!</a:t>
            </a:r>
            <a:endParaRPr lang="hu-HU" dirty="0" smtClean="0"/>
          </a:p>
          <a:p>
            <a:endParaRPr lang="hu-HU" dirty="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smtClean="0"/>
              <a:t>Programozási alapismeretek</a:t>
            </a:r>
          </a:p>
        </p:txBody>
      </p:sp>
      <p:sp>
        <p:nvSpPr>
          <p:cNvPr id="5734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 smtClean="0"/>
              <a:t>2012/2013</a:t>
            </a:r>
          </a:p>
        </p:txBody>
      </p:sp>
      <p:sp>
        <p:nvSpPr>
          <p:cNvPr id="573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C35EB0-83FD-426B-96AB-0B069AF9D980}" type="slidenum">
              <a:rPr lang="hu-HU" sz="1200" b="1" smtClean="0"/>
              <a:pPr/>
              <a:t>9</a:t>
            </a:fld>
            <a:endParaRPr lang="hu-HU" sz="1200" b="1" smtClean="0"/>
          </a:p>
        </p:txBody>
      </p:sp>
      <p:sp>
        <p:nvSpPr>
          <p:cNvPr id="5735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 smtClean="0"/>
              <a:t>2013.04.07</a:t>
            </a:r>
            <a:endParaRPr lang="hu-HU" sz="1200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e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slide" Target="../slides/slide2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91156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Photograph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Photograph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8"/>
            <a:ext cx="2357438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0"/>
            <a:ext cx="131286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1300" y="6524625"/>
            <a:ext cx="3950940" cy="360363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524625"/>
            <a:ext cx="1905000" cy="360363"/>
          </a:xfrm>
        </p:spPr>
        <p:txBody>
          <a:bodyPr/>
          <a:lstStyle>
            <a:lvl1pPr>
              <a:defRPr smtClean="0">
                <a:latin typeface="Garamond" pitchFamily="18" charset="0"/>
              </a:defRPr>
            </a:lvl1pPr>
          </a:lstStyle>
          <a:p>
            <a:pPr>
              <a:defRPr/>
            </a:pPr>
            <a:fld id="{0F3AC832-E92E-4827-BD2D-FFA6F03DB21C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304800" y="6524625"/>
            <a:ext cx="1905000" cy="360363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C5F6CAE2-AB1A-48B6-9900-60E8E0BA9DCB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144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25822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  <a:r>
              <a:rPr lang="hu-HU" smtClean="0"/>
              <a:t/>
            </a:r>
            <a:br>
              <a:rPr lang="hu-HU" smtClean="0"/>
            </a:br>
            <a:endParaRPr lang="en-US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B61727B8-A9CE-4EB1-BA89-A9A3D0CC4FC2}" type="datetime1">
              <a:rPr lang="hu-HU"/>
              <a:pPr>
                <a:defRPr/>
              </a:pPr>
              <a:t>2015.09.10.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Zsakó László: Informatika tanárszak az ELTE-n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35D6476B-A7F7-48D2-BB2F-C58D9F340A3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hyperlink" Target="El&#337;ad&#225;s6.ppt#-1,36,5. Megsz&#225;mol&#225;s" TargetMode="External"/><Relationship Id="rId10" Type="http://schemas.openxmlformats.org/officeDocument/2006/relationships/oleObject" Target="../embeddings/oleObject3.bin"/><Relationship Id="rId4" Type="http://schemas.openxmlformats.org/officeDocument/2006/relationships/hyperlink" Target="El&#337;ad&#225;s4.ppt#-1,11,Sz&#246;veg" TargetMode="External"/><Relationship Id="rId9" Type="http://schemas.openxmlformats.org/officeDocument/2006/relationships/hyperlink" Target="El&#337;ad&#225;s5.ppt#-1,36,5. Megsz&#225;mol&#225;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El&#337;ad&#225;s5.ppt#-1,37,5. Megsz&#225;mol&#225;s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El&#337;ad&#225;s6.ppt#-1,36,5. Megsz&#225;mol&#225;s" TargetMode="Externa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wmf"/><Relationship Id="rId4" Type="http://schemas.openxmlformats.org/officeDocument/2006/relationships/hyperlink" Target="El&#337;ad&#225;s4.ppt#-1,11,Sz&#246;veg" TargetMode="External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4.pptx#-1,3,Programoz&#225;si t&#233;telek (PrT) l&#233;nye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 smtClean="0">
                <a:solidFill>
                  <a:schemeClr val="tx1"/>
                </a:solidFill>
              </a:rPr>
              <a:t>Programozási alapismeretek </a:t>
            </a:r>
            <a:br>
              <a:rPr lang="hu-HU" b="0" dirty="0" smtClean="0">
                <a:solidFill>
                  <a:schemeClr val="tx1"/>
                </a:solidFill>
              </a:rPr>
            </a:br>
            <a:r>
              <a:rPr lang="hu-HU" b="0" dirty="0" smtClean="0">
                <a:solidFill>
                  <a:schemeClr val="tx1"/>
                </a:solidFill>
              </a:rPr>
              <a:t>5.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F45E19-B3D5-4DAF-AC54-03CDE565D631}" type="slidenum">
              <a:rPr lang="hu-HU" smtClean="0"/>
              <a:pPr>
                <a:defRPr/>
              </a:pPr>
              <a:t>10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EB6360A-0E2B-4508-8552-3D8E4E8DF895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13317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7. Másolás – </a:t>
            </a:r>
            <a:r>
              <a:rPr lang="hu-HU" sz="2800" smtClean="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4824412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 smtClean="0"/>
              <a:t>Algoritmus:</a:t>
            </a:r>
          </a:p>
          <a:p>
            <a:pPr marL="254000">
              <a:buFont typeface="Wingdings" pitchFamily="2" charset="2"/>
              <a:buNone/>
            </a:pPr>
            <a:endParaRPr lang="hu-HU" b="1" dirty="0" smtClean="0"/>
          </a:p>
          <a:p>
            <a:pPr marL="254000">
              <a:buFont typeface="Wingdings" pitchFamily="2" charset="2"/>
              <a:buNone/>
            </a:pPr>
            <a:endParaRPr lang="hu-HU" b="1" dirty="0" smtClean="0"/>
          </a:p>
        </p:txBody>
      </p:sp>
      <p:pic>
        <p:nvPicPr>
          <p:cNvPr id="1331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85725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0" name="Cím 1"/>
          <p:cNvSpPr>
            <a:spLocks/>
          </p:cNvSpPr>
          <p:nvPr/>
        </p:nvSpPr>
        <p:spPr bwMode="auto">
          <a:xfrm>
            <a:off x="2555875" y="1588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endParaRPr lang="hu-HU" sz="2800" b="1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9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16584"/>
              </p:ext>
            </p:extLst>
          </p:nvPr>
        </p:nvGraphicFramePr>
        <p:xfrm>
          <a:off x="3563938" y="2018752"/>
          <a:ext cx="4249738" cy="1554264"/>
        </p:xfrm>
        <a:graphic>
          <a:graphicData uri="http://schemas.openxmlformats.org/drawingml/2006/table">
            <a:tbl>
              <a:tblPr/>
              <a:tblGrid>
                <a:gridCol w="424032"/>
                <a:gridCol w="2096248"/>
                <a:gridCol w="1729458"/>
              </a:tblGrid>
              <a:tr h="5180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42" marR="91442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L="91442" marR="91442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Y[i]:=G(X[i])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Y[i]:=X[i]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3336" name="Csoportba foglalás 9"/>
          <p:cNvGrpSpPr>
            <a:grpSpLocks/>
          </p:cNvGrpSpPr>
          <p:nvPr/>
        </p:nvGrpSpPr>
        <p:grpSpPr bwMode="auto">
          <a:xfrm>
            <a:off x="3925888" y="2528193"/>
            <a:ext cx="3937000" cy="612775"/>
            <a:chOff x="5076056" y="5224463"/>
            <a:chExt cx="3937772" cy="612775"/>
          </a:xfrm>
        </p:grpSpPr>
        <p:cxnSp>
          <p:nvCxnSpPr>
            <p:cNvPr id="11" name="Egyenes összekötő 10"/>
            <p:cNvCxnSpPr/>
            <p:nvPr/>
          </p:nvCxnSpPr>
          <p:spPr bwMode="auto">
            <a:xfrm rot="16200000" flipH="1">
              <a:off x="5000686" y="5374460"/>
              <a:ext cx="528637" cy="228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auto">
            <a:xfrm rot="5400000">
              <a:off x="8568499" y="5376047"/>
              <a:ext cx="528638" cy="228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1" name="Text Box 32"/>
            <p:cNvSpPr txBox="1">
              <a:spLocks noChangeArrowheads="1"/>
            </p:cNvSpPr>
            <p:nvPr/>
          </p:nvSpPr>
          <p:spPr bwMode="auto">
            <a:xfrm>
              <a:off x="5076056" y="5500688"/>
              <a:ext cx="30470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3342" name="Text Box 32"/>
            <p:cNvSpPr txBox="1">
              <a:spLocks noChangeArrowheads="1"/>
            </p:cNvSpPr>
            <p:nvPr/>
          </p:nvSpPr>
          <p:spPr bwMode="auto">
            <a:xfrm>
              <a:off x="8709119" y="5500688"/>
              <a:ext cx="30470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sp>
        <p:nvSpPr>
          <p:cNvPr id="13337" name="Szövegdoboz 15"/>
          <p:cNvSpPr txBox="1">
            <a:spLocks noChangeArrowheads="1"/>
          </p:cNvSpPr>
          <p:nvPr/>
        </p:nvSpPr>
        <p:spPr bwMode="auto">
          <a:xfrm>
            <a:off x="7813675" y="1701633"/>
            <a:ext cx="107950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</a:t>
            </a:r>
            <a:r>
              <a:rPr lang="hu-HU" sz="1800" dirty="0" smtClean="0"/>
              <a:t>i</a:t>
            </a:r>
            <a:r>
              <a:rPr lang="hu-HU" sz="1800" b="1" dirty="0" smtClean="0"/>
              <a:t>:Egész</a:t>
            </a:r>
            <a:endParaRPr lang="hu-HU" sz="1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" y="2001540"/>
            <a:ext cx="2849955" cy="2056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F2E37B-3771-403E-8FF6-8D7B67FDE3DE}" type="slidenum">
              <a:rPr lang="hu-HU" smtClean="0"/>
              <a:pPr>
                <a:defRPr/>
              </a:pPr>
              <a:t>11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B60866B-FC4B-4421-957E-65431AAA1039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14341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7. Másolás – </a:t>
            </a:r>
            <a:r>
              <a:rPr lang="hu-HU" sz="2800" smtClean="0"/>
              <a:t>függvényszámítás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32400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P,Q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baseline="30000" dirty="0" smtClean="0"/>
              <a:t>N</a:t>
            </a:r>
            <a:br>
              <a:rPr lang="hu-HU" sz="2800" baseline="30000" dirty="0" smtClean="0"/>
            </a:br>
            <a:r>
              <a:rPr lang="hu-HU" sz="2800" dirty="0" smtClean="0"/>
              <a:t>		f</a:t>
            </a:r>
            <a:r>
              <a:rPr lang="hu-HU" sz="2800" dirty="0" smtClean="0">
                <a:sym typeface="Symbol"/>
              </a:rPr>
              <a:t>: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/>
              </a:rPr>
              <a:t>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 smtClean="0"/>
              <a:t>→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 smtClean="0"/>
              <a:t>, f(</a:t>
            </a:r>
            <a:r>
              <a:rPr lang="hu-HU" sz="2800" dirty="0" smtClean="0">
                <a:solidFill>
                  <a:srgbClr val="FF0000"/>
                </a:solidFill>
              </a:rPr>
              <a:t>(p</a:t>
            </a:r>
            <a:r>
              <a:rPr lang="hu-HU" sz="2800" baseline="-25000" dirty="0" smtClean="0">
                <a:solidFill>
                  <a:srgbClr val="FF0000"/>
                </a:solidFill>
              </a:rPr>
              <a:t>i</a:t>
            </a:r>
            <a:r>
              <a:rPr lang="hu-HU" sz="2800" dirty="0" smtClean="0">
                <a:solidFill>
                  <a:srgbClr val="FF0000"/>
                </a:solidFill>
              </a:rPr>
              <a:t>,</a:t>
            </a:r>
            <a:r>
              <a:rPr lang="hu-HU" sz="2800" dirty="0" err="1" smtClean="0">
                <a:solidFill>
                  <a:srgbClr val="FF0000"/>
                </a:solidFill>
              </a:rPr>
              <a:t>q</a:t>
            </a:r>
            <a:r>
              <a:rPr lang="hu-HU" sz="2800" baseline="-25000" dirty="0" err="1" smtClean="0">
                <a:solidFill>
                  <a:srgbClr val="FF0000"/>
                </a:solidFill>
              </a:rPr>
              <a:t>i</a:t>
            </a:r>
            <a:r>
              <a:rPr lang="hu-HU" sz="2800" dirty="0" smtClean="0">
                <a:solidFill>
                  <a:srgbClr val="FF0000"/>
                </a:solidFill>
              </a:rPr>
              <a:t>)</a:t>
            </a:r>
            <a:r>
              <a:rPr lang="hu-HU" sz="2800" dirty="0" smtClean="0"/>
              <a:t>)</a:t>
            </a:r>
            <a:r>
              <a:rPr lang="hu-HU" sz="2800" dirty="0" smtClean="0">
                <a:sym typeface="Symbol"/>
              </a:rPr>
              <a:t>:=</a:t>
            </a:r>
            <a:r>
              <a:rPr lang="hu-HU" sz="2800" dirty="0" smtClean="0">
                <a:solidFill>
                  <a:srgbClr val="FF0000"/>
                </a:solidFill>
              </a:rPr>
              <a:t>p</a:t>
            </a:r>
            <a:r>
              <a:rPr lang="hu-HU" sz="2800" baseline="-25000" dirty="0" smtClean="0">
                <a:solidFill>
                  <a:srgbClr val="FF0000"/>
                </a:solidFill>
              </a:rPr>
              <a:t>i</a:t>
            </a:r>
            <a:r>
              <a:rPr lang="hu-HU" sz="2800" dirty="0" smtClean="0">
                <a:solidFill>
                  <a:srgbClr val="FF0000"/>
                </a:solidFill>
              </a:rPr>
              <a:t>+</a:t>
            </a:r>
            <a:r>
              <a:rPr lang="hu-HU" sz="2800" dirty="0" err="1" smtClean="0">
                <a:solidFill>
                  <a:srgbClr val="FF0000"/>
                </a:solidFill>
              </a:rPr>
              <a:t>q</a:t>
            </a:r>
            <a:r>
              <a:rPr lang="hu-HU" sz="2800" baseline="-25000" dirty="0" err="1" smtClean="0">
                <a:solidFill>
                  <a:srgbClr val="FF0000"/>
                </a:solidFill>
              </a:rPr>
              <a:t>i</a:t>
            </a:r>
            <a:endParaRPr lang="hu-HU" sz="2800" dirty="0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R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	i(1≤i≤N): 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=P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+</a:t>
            </a:r>
            <a:r>
              <a:rPr lang="hu-HU" sz="2800" dirty="0" err="1" smtClean="0">
                <a:sym typeface="Symbol" pitchFamily="18" charset="2"/>
              </a:rPr>
              <a:t>Q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1742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26096"/>
              </p:ext>
            </p:extLst>
          </p:nvPr>
        </p:nvGraphicFramePr>
        <p:xfrm>
          <a:off x="3643313" y="5129213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2"/>
                <a:gridCol w="3071813"/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R[i]:=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P[i]+Q[i]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353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88913"/>
            <a:ext cx="3409950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5128989"/>
            <a:ext cx="2028825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588125" y="1340768"/>
            <a:ext cx="1872307" cy="576262"/>
          </a:xfrm>
          <a:prstGeom prst="wedgeRectCallout">
            <a:avLst>
              <a:gd name="adj1" fmla="val -152302"/>
              <a:gd name="adj2" fmla="val 146245"/>
            </a:avLst>
          </a:prstGeom>
          <a:solidFill>
            <a:srgbClr val="969696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(P,Q)</a:t>
            </a:r>
            <a:r>
              <a:rPr lang="hu-HU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(</a:t>
            </a:r>
            <a:r>
              <a:rPr lang="hu-HU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</a:t>
            </a:r>
            <a:r>
              <a:rPr lang="hu-HU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 pitchFamily="18" charset="2"/>
              </a:rPr>
              <a:t>)</a:t>
            </a:r>
            <a:r>
              <a:rPr lang="hu-HU" sz="22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 pitchFamily="18" charset="2"/>
              </a:rPr>
              <a:t>N</a:t>
            </a:r>
            <a:endParaRPr lang="hu-HU" sz="22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Szövegdoboz 14"/>
          <p:cNvSpPr txBox="1">
            <a:spLocks noChangeArrowheads="1"/>
          </p:cNvSpPr>
          <p:nvPr/>
        </p:nvSpPr>
        <p:spPr bwMode="auto">
          <a:xfrm>
            <a:off x="7207250" y="4818063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r>
              <a:rPr lang="hu-HU" sz="1800"/>
              <a:t/>
            </a:r>
            <a:br>
              <a:rPr lang="hu-HU" sz="1800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" y="1794588"/>
            <a:ext cx="2160240" cy="151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  <p:bldP spid="13" grpId="0" uiExpand="1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BD3611-2368-4255-8161-E25A7F6A2BCE}" type="slidenum">
              <a:rPr lang="hu-HU" smtClean="0"/>
              <a:pPr>
                <a:defRPr/>
              </a:pPr>
              <a:t>12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B4413F9-2B68-4CAD-8A5F-65B88398EA1B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16389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8. Kiválogatás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</a:t>
            </a:r>
            <a:r>
              <a:rPr lang="hu-HU" sz="2800" smtClean="0"/>
              <a:t> meg egy osztály kitűnő tanuló</a:t>
            </a:r>
            <a:r>
              <a:rPr lang="hu-HU" sz="2800" smtClean="0">
                <a:solidFill>
                  <a:srgbClr val="FF0000"/>
                </a:solidFill>
              </a:rPr>
              <a:t>it</a:t>
            </a:r>
            <a:r>
              <a:rPr lang="hu-HU" sz="2800" smtClean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</a:t>
            </a:r>
            <a:r>
              <a:rPr lang="hu-HU" sz="2800" smtClean="0"/>
              <a:t> meg egy természetes szám </a:t>
            </a:r>
            <a:r>
              <a:rPr lang="hu-HU" sz="2800" smtClean="0">
                <a:solidFill>
                  <a:srgbClr val="FF0000"/>
                </a:solidFill>
              </a:rPr>
              <a:t>összes</a:t>
            </a:r>
            <a:r>
              <a:rPr lang="hu-HU" sz="2800" smtClean="0"/>
              <a:t> osztóját!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</a:t>
            </a:r>
            <a:r>
              <a:rPr lang="hu-HU" sz="2800" smtClean="0"/>
              <a:t> meg egy mondat magas hangrendű szava</a:t>
            </a:r>
            <a:r>
              <a:rPr lang="hu-HU" sz="2800" smtClean="0">
                <a:solidFill>
                  <a:srgbClr val="FF0000"/>
                </a:solidFill>
              </a:rPr>
              <a:t>it</a:t>
            </a:r>
            <a:r>
              <a:rPr lang="hu-HU" sz="2800" smtClean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</a:t>
            </a:r>
            <a:r>
              <a:rPr lang="hu-HU" sz="2800" smtClean="0"/>
              <a:t> meg emberek egy halmazából a 180 cm felett</a:t>
            </a:r>
            <a:r>
              <a:rPr lang="hu-HU" sz="2800" smtClean="0">
                <a:solidFill>
                  <a:srgbClr val="FF0000"/>
                </a:solidFill>
              </a:rPr>
              <a:t>ieket</a:t>
            </a:r>
            <a:r>
              <a:rPr lang="hu-HU" sz="2800" smtClean="0"/>
              <a:t>!</a:t>
            </a:r>
            <a:endParaRPr lang="hu-HU" sz="2800" smtClean="0">
              <a:latin typeface="Arial" charset="0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</a:t>
            </a:r>
            <a:r>
              <a:rPr lang="hu-HU" sz="2800" smtClean="0"/>
              <a:t> meg egy év azon napja</a:t>
            </a:r>
            <a:r>
              <a:rPr lang="hu-HU" sz="2800" smtClean="0">
                <a:solidFill>
                  <a:srgbClr val="FF0000"/>
                </a:solidFill>
              </a:rPr>
              <a:t>it</a:t>
            </a:r>
            <a:r>
              <a:rPr lang="hu-HU" sz="2800" smtClean="0"/>
              <a:t>, amikor délben nem fagyott!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</a:t>
            </a:r>
            <a:r>
              <a:rPr lang="hu-HU" sz="2800" smtClean="0"/>
              <a:t> meg egy szó magánhangzó</a:t>
            </a:r>
            <a:r>
              <a:rPr lang="hu-HU" sz="2800" smtClean="0">
                <a:solidFill>
                  <a:srgbClr val="FF0000"/>
                </a:solidFill>
              </a:rPr>
              <a:t>it</a:t>
            </a:r>
            <a:r>
              <a:rPr lang="hu-HU" sz="2800" smtClean="0"/>
              <a:t>!</a:t>
            </a:r>
            <a:endParaRPr lang="hu-HU" sz="2800" b="1" smtClean="0"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9F7B4-FF0B-42BA-90EC-35C871D2F547}" type="slidenum">
              <a:rPr lang="hu-HU" smtClean="0"/>
              <a:pPr>
                <a:defRPr/>
              </a:pPr>
              <a:t>13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9B2FE667-98AA-470D-B265-F96613FFE95C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17413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8. Kiválogatás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endParaRPr lang="hu-HU" b="1" smtClean="0">
              <a:solidFill>
                <a:srgbClr val="FF0000"/>
              </a:solidFill>
              <a:latin typeface="Arial" charset="0"/>
            </a:endParaRPr>
          </a:p>
          <a:p>
            <a:pPr marL="254000">
              <a:buFont typeface="Wingdings" pitchFamily="2" charset="2"/>
              <a:buNone/>
            </a:pPr>
            <a:endParaRPr lang="hu-HU" b="1" smtClean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smtClean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r>
              <a:rPr lang="hu-HU" b="1" smtClean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>
                <a:latin typeface="Arial" charset="0"/>
                <a:sym typeface="Symbol" pitchFamily="18" charset="2"/>
              </a:rPr>
              <a:t>	</a:t>
            </a:r>
            <a:r>
              <a:rPr lang="hu-HU" sz="2800" smtClean="0">
                <a:sym typeface="Symbol" pitchFamily="18" charset="2"/>
              </a:rPr>
              <a:t>N darab „valami” közül kell megadni az összes, adott T tulajdonsággal rendelkezőt!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0013"/>
            <a:ext cx="2627312" cy="1992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65587E-6 L 0.06198 0.0608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30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94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592513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61EBEF-C063-48FE-9FBE-82FBEA18250E}" type="slidenum">
              <a:rPr lang="hu-HU" smtClean="0"/>
              <a:pPr>
                <a:defRPr/>
              </a:pPr>
              <a:t>14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D9E741D-3C8A-42B1-AB37-AD5AE438E296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18437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8. Kiválogatás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03989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,</a:t>
            </a:r>
            <a:r>
              <a:rPr lang="hu-HU" sz="2800" dirty="0" smtClean="0"/>
              <a:t> 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T: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>
                <a:sym typeface="Symbol" pitchFamily="18" charset="2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Db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latin typeface="+mj-lt"/>
                <a:sym typeface="Symbol" pitchFamily="18" charset="2"/>
              </a:rPr>
              <a:t>,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 </a:t>
            </a:r>
            <a:r>
              <a:rPr lang="hu-HU" sz="2800" dirty="0" smtClean="0"/>
              <a:t>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err="1" smtClean="0">
                <a:solidFill>
                  <a:srgbClr val="FF0000"/>
                </a:solidFill>
              </a:rPr>
              <a:t>Db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–</a:t>
            </a:r>
          </a:p>
          <a:p>
            <a:pPr marL="254000">
              <a:spcBef>
                <a:spcPct val="25000"/>
              </a:spcBef>
            </a:pPr>
            <a:r>
              <a:rPr lang="hu-HU" sz="2800" dirty="0" smtClean="0">
                <a:sym typeface="Symbol" pitchFamily="18" charset="2"/>
              </a:rPr>
              <a:t>Utófeltétel:	Db=            és</a:t>
            </a:r>
          </a:p>
          <a:p>
            <a:pPr marL="254000">
              <a:spcBef>
                <a:spcPct val="40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 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 i(1≤i≤Db): T(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baseline="-40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 Y</a:t>
            </a:r>
            <a:r>
              <a:rPr lang="hu-HU" sz="2800" dirty="0" smtClean="0">
                <a:sym typeface="Symbol" pitchFamily="18" charset="2"/>
                <a:hlinkClick r:id="rId4" action="ppaction://hlinkpres?slideindex=11&amp;slidetitle=Szöveg"/>
              </a:rPr>
              <a:t>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(1,2,…,N)</a:t>
            </a:r>
          </a:p>
          <a:p>
            <a:pPr marL="254000">
              <a:spcBef>
                <a:spcPct val="40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 smtClean="0">
                <a:sym typeface="Symbol" pitchFamily="18" charset="2"/>
              </a:rPr>
              <a:t>Másképp:</a:t>
            </a:r>
          </a:p>
        </p:txBody>
      </p:sp>
      <p:graphicFrame>
        <p:nvGraphicFramePr>
          <p:cNvPr id="1026" name="Object 7">
            <a:hlinkClick r:id="rId5" action="ppaction://hlinkpres?slideindex=36&amp;slidetitle=5. Megszámolás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85783"/>
              </p:ext>
            </p:extLst>
          </p:nvPr>
        </p:nvGraphicFramePr>
        <p:xfrm>
          <a:off x="4897438" y="3349625"/>
          <a:ext cx="7635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6" imgW="304560" imgH="533160" progId="Equation.3">
                  <p:embed/>
                </p:oleObj>
              </mc:Choice>
              <mc:Fallback>
                <p:oleObj name="Equation" r:id="rId6" imgW="304560" imgH="53316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3349625"/>
                        <a:ext cx="763587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0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85725"/>
            <a:ext cx="3449637" cy="503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6671630" y="3140968"/>
            <a:ext cx="2305050" cy="360363"/>
          </a:xfrm>
          <a:prstGeom prst="wedgeRectCallout">
            <a:avLst>
              <a:gd name="adj1" fmla="val -105686"/>
              <a:gd name="adj2" fmla="val 161708"/>
            </a:avLst>
          </a:prstGeom>
          <a:solidFill>
            <a:srgbClr val="DDDDDD">
              <a:alpha val="70195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hu-HU" sz="1800"/>
              <a:t>L. </a:t>
            </a:r>
            <a:r>
              <a:rPr lang="hu-HU" sz="1800">
                <a:hlinkClick r:id="rId9" action="ppaction://hlinkpres?slideindex=36&amp;slidetitle=5. Megszámolás"/>
              </a:rPr>
              <a:t>Megszámolás tétel</a:t>
            </a:r>
            <a:r>
              <a:rPr lang="hu-HU" sz="1800"/>
              <a:t>t!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6588125" y="1412776"/>
            <a:ext cx="2555875" cy="576262"/>
          </a:xfrm>
          <a:prstGeom prst="wedgeRectCallout">
            <a:avLst>
              <a:gd name="adj1" fmla="val -59775"/>
              <a:gd name="adj2" fmla="val 193143"/>
            </a:avLst>
          </a:prstGeom>
          <a:solidFill>
            <a:srgbClr val="969696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Statikus tömb-deklaráció esetében: N</a:t>
            </a:r>
          </a:p>
        </p:txBody>
      </p:sp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832263"/>
              </p:ext>
            </p:extLst>
          </p:nvPr>
        </p:nvGraphicFramePr>
        <p:xfrm>
          <a:off x="4283968" y="5483920"/>
          <a:ext cx="3271051" cy="104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10" imgW="1435100" imgH="457200" progId="Equation.3">
                  <p:embed/>
                </p:oleObj>
              </mc:Choice>
              <mc:Fallback>
                <p:oleObj name="Equation" r:id="rId10" imgW="1435100" imgH="4572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483920"/>
                        <a:ext cx="3271051" cy="1040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  <p:bldP spid="1035" grpId="0" animBg="1"/>
      <p:bldP spid="5129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6800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1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D16728-91A8-450F-A7BD-DECE7EB32983}" type="slidenum">
              <a:rPr lang="hu-HU" smtClean="0"/>
              <a:pPr>
                <a:defRPr/>
              </a:pPr>
              <a:t>15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1B76032-F23E-493E-AC8B-140A5C978782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19461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8. Kiválogatás</a:t>
            </a:r>
          </a:p>
        </p:txBody>
      </p:sp>
      <p:sp>
        <p:nvSpPr>
          <p:cNvPr id="19462" name="Tartalom helye 2"/>
          <p:cNvSpPr>
            <a:spLocks noGrp="1"/>
          </p:cNvSpPr>
          <p:nvPr>
            <p:ph idx="4294967295"/>
          </p:nvPr>
        </p:nvSpPr>
        <p:spPr>
          <a:xfrm>
            <a:off x="2343150" y="1412875"/>
            <a:ext cx="6621463" cy="47307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hu-HU" sz="2800" b="1" smtClean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smtClean="0">
                <a:sym typeface="Symbol" pitchFamily="18" charset="2"/>
              </a:rPr>
              <a:t>	A sorszám általánosabb, mint az érték. Ha még-is érték kellene, akkor </a:t>
            </a:r>
            <a:r>
              <a:rPr lang="hu-HU" sz="2600" smtClean="0">
                <a:solidFill>
                  <a:srgbClr val="FF0000"/>
                </a:solidFill>
                <a:sym typeface="Symbol" pitchFamily="18" charset="2"/>
              </a:rPr>
              <a:t>Y[Db]:=X[i]</a:t>
            </a:r>
            <a:r>
              <a:rPr lang="hu-HU" sz="2600" smtClean="0">
                <a:sym typeface="Symbol" pitchFamily="18" charset="2"/>
              </a:rPr>
              <a:t> szerepelne. </a:t>
            </a:r>
            <a:r>
              <a:rPr lang="hu-HU" sz="2400" smtClean="0">
                <a:sym typeface="Symbol" pitchFamily="18" charset="2"/>
              </a:rPr>
              <a:t>(Ekkor a specifikációt is módosítani kell! Lásd </a:t>
            </a:r>
            <a:r>
              <a:rPr lang="hu-HU" sz="2400" smtClean="0">
                <a:sym typeface="Symbol" pitchFamily="18" charset="2"/>
                <a:hlinkClick r:id="rId3" action="ppaction://hlinksldjump"/>
              </a:rPr>
              <a:t>később</a:t>
            </a:r>
            <a:r>
              <a:rPr lang="hu-HU" sz="2400" smtClean="0">
                <a:sym typeface="Symbol" pitchFamily="18" charset="2"/>
              </a:rPr>
              <a:t>!)</a:t>
            </a:r>
          </a:p>
        </p:txBody>
      </p:sp>
      <p:graphicFrame>
        <p:nvGraphicFramePr>
          <p:cNvPr id="8" name="Group 37"/>
          <p:cNvGraphicFramePr>
            <a:graphicFrameLocks noGrp="1"/>
          </p:cNvGraphicFramePr>
          <p:nvPr/>
        </p:nvGraphicFramePr>
        <p:xfrm>
          <a:off x="3924300" y="1916113"/>
          <a:ext cx="3744913" cy="2667000"/>
        </p:xfrm>
        <a:graphic>
          <a:graphicData uri="http://schemas.openxmlformats.org/drawingml/2006/table">
            <a:tbl>
              <a:tblPr/>
              <a:tblGrid>
                <a:gridCol w="576263"/>
                <a:gridCol w="1871662"/>
                <a:gridCol w="1296988"/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4342606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5400000">
            <a:off x="7285831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6" name="Text Box 32"/>
          <p:cNvSpPr txBox="1">
            <a:spLocks noChangeArrowheads="1"/>
          </p:cNvSpPr>
          <p:nvPr/>
        </p:nvSpPr>
        <p:spPr bwMode="auto">
          <a:xfrm>
            <a:off x="4427538" y="32559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9487" name="Text Box 33"/>
          <p:cNvSpPr txBox="1">
            <a:spLocks noChangeArrowheads="1"/>
          </p:cNvSpPr>
          <p:nvPr/>
        </p:nvSpPr>
        <p:spPr bwMode="auto">
          <a:xfrm>
            <a:off x="7437438" y="32591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5460480" y="908720"/>
            <a:ext cx="2305050" cy="360362"/>
          </a:xfrm>
          <a:prstGeom prst="wedgeRectCallout">
            <a:avLst>
              <a:gd name="adj1" fmla="val -77180"/>
              <a:gd name="adj2" fmla="val 262723"/>
            </a:avLst>
          </a:prstGeom>
          <a:solidFill>
            <a:srgbClr val="DDDDDD">
              <a:alpha val="70195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hu-HU" sz="1800" dirty="0"/>
              <a:t>L. </a:t>
            </a:r>
            <a:r>
              <a:rPr lang="hu-HU" sz="1800" dirty="0">
                <a:hlinkClick r:id="rId4" action="ppaction://hlinkpres?slideindex=37&amp;slidetitle=5. Megszámolás"/>
              </a:rPr>
              <a:t>Megszámolás tétel</a:t>
            </a:r>
            <a:r>
              <a:rPr lang="hu-HU" sz="1800" dirty="0"/>
              <a:t>t!</a:t>
            </a:r>
          </a:p>
        </p:txBody>
      </p:sp>
      <p:sp>
        <p:nvSpPr>
          <p:cNvPr id="19489" name="Szövegdoboz 14"/>
          <p:cNvSpPr txBox="1">
            <a:spLocks noChangeArrowheads="1"/>
          </p:cNvSpPr>
          <p:nvPr/>
        </p:nvSpPr>
        <p:spPr bwMode="auto">
          <a:xfrm>
            <a:off x="7667625" y="1643063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" y="1888368"/>
            <a:ext cx="2449513" cy="2349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592513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221AB-3846-4272-ABCD-9614B4C90F9E}" type="slidenum">
              <a:rPr lang="hu-HU" smtClean="0"/>
              <a:pPr>
                <a:defRPr/>
              </a:pPr>
              <a:t>16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D9E741D-3C8A-42B1-AB37-AD5AE438E296}" type="datetime1">
              <a:rPr lang="hu-HU"/>
              <a:pPr>
                <a:defRPr/>
              </a:pPr>
              <a:t>2015.09.10.</a:t>
            </a:fld>
            <a:endParaRPr lang="en-US" dirty="0"/>
          </a:p>
        </p:txBody>
      </p:sp>
      <p:sp>
        <p:nvSpPr>
          <p:cNvPr id="20485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8. Kiválogatás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4294967295"/>
          </p:nvPr>
        </p:nvSpPr>
        <p:spPr>
          <a:xfrm>
            <a:off x="2401888" y="1363663"/>
            <a:ext cx="6621462" cy="53054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b="1" dirty="0" smtClean="0">
                <a:solidFill>
                  <a:srgbClr val="FF0000"/>
                </a:solidFill>
              </a:rPr>
              <a:t>Érték</a:t>
            </a:r>
            <a:r>
              <a:rPr lang="hu-HU" b="1" dirty="0" smtClean="0"/>
              <a:t>ek </a:t>
            </a:r>
            <a:r>
              <a:rPr lang="hu-HU" b="1" dirty="0"/>
              <a:t>kiválogatása</a:t>
            </a:r>
            <a:r>
              <a:rPr lang="hu-HU" dirty="0"/>
              <a:t> (tömören)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/>
              <a:t>Specifikáció</a:t>
            </a:r>
            <a:r>
              <a:rPr lang="hu-HU" baseline="-25000" dirty="0" smtClean="0">
                <a:sym typeface="Symbol" pitchFamily="18" charset="2"/>
              </a:rPr>
              <a:t>2</a:t>
            </a:r>
            <a:r>
              <a:rPr lang="hu-HU" b="1" dirty="0" smtClean="0"/>
              <a:t>:</a:t>
            </a:r>
          </a:p>
          <a:p>
            <a:pPr marL="254000">
              <a:spcBef>
                <a:spcPct val="25000"/>
              </a:spcBef>
              <a:defRPr/>
            </a:pPr>
            <a:r>
              <a:rPr lang="hu-HU" sz="2800" dirty="0" smtClean="0">
                <a:sym typeface="Symbol" pitchFamily="18" charset="2"/>
              </a:rPr>
              <a:t>Kimenet:	Db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sym typeface="Symbol" pitchFamily="18" charset="2"/>
              </a:rPr>
              <a:t>, 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err="1" smtClean="0"/>
              <a:t>Db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spcBef>
                <a:spcPts val="1200"/>
              </a:spcBef>
              <a:defRPr/>
            </a:pPr>
            <a:r>
              <a:rPr lang="hu-HU" sz="2800" dirty="0" smtClean="0">
                <a:sym typeface="Symbol" pitchFamily="18" charset="2"/>
              </a:rPr>
              <a:t>Utófeltétel:	                      és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hu-HU" sz="2800" dirty="0" smtClean="0">
              <a:sym typeface="Symbol" pitchFamily="18" charset="2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hu-HU" sz="2800" dirty="0" smtClean="0">
                <a:sym typeface="Symbol" pitchFamily="18" charset="2"/>
              </a:rPr>
              <a:t>		i(1≤i≤Db): T(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 és 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Y</a:t>
            </a:r>
            <a:r>
              <a:rPr lang="hu-HU" sz="2800" dirty="0" smtClean="0">
                <a:sym typeface="Symbol" pitchFamily="18" charset="2"/>
                <a:hlinkClick r:id="rId4" action="ppaction://hlinkpres?slideindex=11&amp;slidetitle=Szöveg"/>
              </a:rPr>
              <a:t>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</a:p>
          <a:p>
            <a:pPr marL="0" indent="0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 smtClean="0">
                <a:sym typeface="Symbol" pitchFamily="18" charset="2"/>
              </a:rPr>
              <a:t>  Másképp:</a:t>
            </a:r>
          </a:p>
        </p:txBody>
      </p:sp>
      <p:pic>
        <p:nvPicPr>
          <p:cNvPr id="20487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85725"/>
            <a:ext cx="3449637" cy="503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173483"/>
              </p:ext>
            </p:extLst>
          </p:nvPr>
        </p:nvGraphicFramePr>
        <p:xfrm>
          <a:off x="4283968" y="4872918"/>
          <a:ext cx="3235938" cy="103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3" name="Equation" r:id="rId6" imgW="1435100" imgH="457200" progId="Equation.3">
                  <p:embed/>
                </p:oleObj>
              </mc:Choice>
              <mc:Fallback>
                <p:oleObj name="Equation" r:id="rId6" imgW="1435100" imgH="4572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872918"/>
                        <a:ext cx="3235938" cy="1030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>
            <a:hlinkClick r:id="rId8" action="ppaction://hlinkpres?slideindex=36&amp;slidetitle=5. Megszámolás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870"/>
              </p:ext>
            </p:extLst>
          </p:nvPr>
        </p:nvGraphicFramePr>
        <p:xfrm>
          <a:off x="4296668" y="2782888"/>
          <a:ext cx="151923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4" name="Equation" r:id="rId9" imgW="660240" imgH="533160" progId="Equation.3">
                  <p:embed/>
                </p:oleObj>
              </mc:Choice>
              <mc:Fallback>
                <p:oleObj name="Equation" r:id="rId9" imgW="660240" imgH="53316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668" y="2782888"/>
                        <a:ext cx="1519237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" y="1888368"/>
            <a:ext cx="2449513" cy="2349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1F7AA5-A88E-448A-8A43-ED9C5B434142}" type="slidenum">
              <a:rPr lang="hu-HU" smtClean="0"/>
              <a:pPr>
                <a:defRPr/>
              </a:pPr>
              <a:t>17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D7D0DCC-73C5-4DC7-8980-E68A0052AE33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22533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8. Kiválogatás</a:t>
            </a:r>
          </a:p>
        </p:txBody>
      </p:sp>
      <p:sp>
        <p:nvSpPr>
          <p:cNvPr id="2052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48021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  <a:defRPr/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H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baseline="30000" dirty="0" smtClean="0"/>
              <a:t>N</a:t>
            </a:r>
            <a:r>
              <a:rPr lang="hu-HU" sz="2800" dirty="0" smtClean="0"/>
              <a:t>, </a:t>
            </a:r>
            <a:br>
              <a:rPr lang="hu-HU" sz="2800" dirty="0" smtClean="0"/>
            </a:br>
            <a:r>
              <a:rPr lang="hu-HU" sz="2800" dirty="0" smtClean="0"/>
              <a:t>	</a:t>
            </a:r>
            <a:r>
              <a:rPr lang="hu-HU" sz="2800" dirty="0" err="1" smtClean="0"/>
              <a:t>Poz</a:t>
            </a:r>
            <a:r>
              <a:rPr lang="hu-HU" sz="2800" dirty="0" smtClean="0"/>
              <a:t>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 smtClean="0">
                <a:latin typeface="Imprint MT Shadow" pitchFamily="82" charset="0"/>
                <a:sym typeface="Symbol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 smtClean="0"/>
              <a:t>, </a:t>
            </a:r>
            <a:r>
              <a:rPr lang="hu-HU" sz="2800" dirty="0" err="1" smtClean="0"/>
              <a:t>Poz</a:t>
            </a:r>
            <a:r>
              <a:rPr lang="hu-HU" sz="2800" dirty="0" smtClean="0"/>
              <a:t>(x):=</a:t>
            </a:r>
            <a:r>
              <a:rPr lang="hu-HU" sz="2800" dirty="0" err="1" smtClean="0"/>
              <a:t>x</a:t>
            </a:r>
            <a:r>
              <a:rPr lang="hu-HU" sz="2800" dirty="0" smtClean="0"/>
              <a:t>&gt;0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  <a:defRPr/>
            </a:pPr>
            <a:r>
              <a:rPr lang="hu-HU" sz="2800" dirty="0" smtClean="0"/>
              <a:t>Kimenet:	Db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 </a:t>
            </a:r>
            <a:r>
              <a:rPr lang="hu-HU" sz="2800" dirty="0" smtClean="0"/>
              <a:t>NF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err="1" smtClean="0"/>
              <a:t>Db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  <a:defRPr/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30000"/>
              </a:spcBef>
              <a:tabLst>
                <a:tab pos="1968500" algn="l"/>
              </a:tabLst>
              <a:defRPr/>
            </a:pPr>
            <a:r>
              <a:rPr lang="hu-HU" sz="2800" dirty="0" smtClean="0">
                <a:sym typeface="Symbol" pitchFamily="18" charset="2"/>
              </a:rPr>
              <a:t>Utófeltétel</a:t>
            </a:r>
            <a:r>
              <a:rPr lang="hu-HU" sz="2800" baseline="-25000" dirty="0" smtClean="0">
                <a:sym typeface="Symbol" pitchFamily="18" charset="2"/>
              </a:rPr>
              <a:t>1</a:t>
            </a:r>
            <a:r>
              <a:rPr lang="hu-HU" sz="2800" dirty="0" smtClean="0">
                <a:sym typeface="Symbol" pitchFamily="18" charset="2"/>
              </a:rPr>
              <a:t>:	Db=          és</a:t>
            </a:r>
          </a:p>
          <a:p>
            <a:pPr marL="254000">
              <a:lnSpc>
                <a:spcPct val="95000"/>
              </a:lnSpc>
              <a:spcBef>
                <a:spcPct val="35000"/>
              </a:spcBef>
              <a:buFont typeface="Wingdings" pitchFamily="2" charset="2"/>
              <a:buNone/>
              <a:tabLst>
                <a:tab pos="1968500" algn="l"/>
              </a:tabLst>
              <a:defRPr/>
            </a:pP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i(1≤i≤Db): </a:t>
            </a:r>
            <a:r>
              <a:rPr lang="hu-HU" sz="2800" dirty="0" err="1" smtClean="0">
                <a:sym typeface="Symbol" pitchFamily="18" charset="2"/>
              </a:rPr>
              <a:t>H</a:t>
            </a:r>
            <a:r>
              <a:rPr lang="hu-HU" sz="2800" baseline="-25000" dirty="0" err="1" smtClean="0">
                <a:sym typeface="Symbol" pitchFamily="18" charset="2"/>
              </a:rPr>
              <a:t>NF</a:t>
            </a:r>
            <a:r>
              <a:rPr lang="hu-HU" sz="2800" baseline="-40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latin typeface="Arial" charset="0"/>
                <a:sym typeface="Symbol" pitchFamily="18" charset="2"/>
              </a:rPr>
              <a:t>&gt;</a:t>
            </a:r>
            <a:r>
              <a:rPr lang="hu-HU" sz="2800" dirty="0" smtClean="0">
                <a:sym typeface="Symbol" pitchFamily="18" charset="2"/>
              </a:rPr>
              <a:t>0 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NF(1,2,…,N)</a:t>
            </a:r>
          </a:p>
          <a:p>
            <a:pPr marL="261938" indent="-261938">
              <a:lnSpc>
                <a:spcPct val="95000"/>
              </a:lnSpc>
              <a:spcBef>
                <a:spcPts val="1800"/>
              </a:spcBef>
              <a:defRPr/>
            </a:pPr>
            <a:r>
              <a:rPr lang="hu-HU" sz="2800" dirty="0" smtClean="0">
                <a:sym typeface="Symbol" pitchFamily="18" charset="2"/>
              </a:rPr>
              <a:t>Utófeltétel</a:t>
            </a:r>
            <a:r>
              <a:rPr lang="hu-HU" sz="2800" baseline="-25000" dirty="0" smtClean="0">
                <a:sym typeface="Symbol" pitchFamily="18" charset="2"/>
              </a:rPr>
              <a:t>2</a:t>
            </a:r>
            <a:r>
              <a:rPr lang="hu-HU" sz="2800" dirty="0" smtClean="0">
                <a:sym typeface="Symbol" pitchFamily="18" charset="2"/>
              </a:rPr>
              <a:t>: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65464"/>
              </p:ext>
            </p:extLst>
          </p:nvPr>
        </p:nvGraphicFramePr>
        <p:xfrm>
          <a:off x="5000625" y="3333750"/>
          <a:ext cx="763588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Equation" r:id="rId4" imgW="304560" imgH="533160" progId="Equation.3">
                  <p:embed/>
                </p:oleObj>
              </mc:Choice>
              <mc:Fallback>
                <p:oleObj name="Equation" r:id="rId4" imgW="304560" imgH="53316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3333750"/>
                        <a:ext cx="763588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8913"/>
            <a:ext cx="2447925" cy="32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64648"/>
              </p:ext>
            </p:extLst>
          </p:nvPr>
        </p:nvGraphicFramePr>
        <p:xfrm>
          <a:off x="4371218" y="5445225"/>
          <a:ext cx="3050275" cy="99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Equation" r:id="rId7" imgW="1397000" imgH="457200" progId="Equation.3">
                  <p:embed/>
                </p:oleObj>
              </mc:Choice>
              <mc:Fallback>
                <p:oleObj name="Equation" r:id="rId7" imgW="1397000" imgH="4572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218" y="5445225"/>
                        <a:ext cx="3050275" cy="996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" y="1801280"/>
            <a:ext cx="2449513" cy="2349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43A9C5-FA65-4ABB-82EF-D5670ED31AE4}" type="slidenum">
              <a:rPr lang="hu-HU" smtClean="0"/>
              <a:pPr>
                <a:defRPr/>
              </a:pPr>
              <a:t>18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D325C73-DA31-4EFA-A0A7-76DF0F0B4FBC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23557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8. Kiválogatás</a:t>
            </a:r>
          </a:p>
        </p:txBody>
      </p:sp>
      <p:sp>
        <p:nvSpPr>
          <p:cNvPr id="23558" name="Tartalom helye 2"/>
          <p:cNvSpPr>
            <a:spLocks noGrp="1"/>
          </p:cNvSpPr>
          <p:nvPr>
            <p:ph idx="4294967295"/>
          </p:nvPr>
        </p:nvSpPr>
        <p:spPr>
          <a:xfrm>
            <a:off x="2343150" y="1412875"/>
            <a:ext cx="6621463" cy="4730750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85222"/>
              </p:ext>
            </p:extLst>
          </p:nvPr>
        </p:nvGraphicFramePr>
        <p:xfrm>
          <a:off x="4067447" y="2274888"/>
          <a:ext cx="3744913" cy="2667000"/>
        </p:xfrm>
        <a:graphic>
          <a:graphicData uri="http://schemas.openxmlformats.org/drawingml/2006/table">
            <a:tbl>
              <a:tblPr/>
              <a:tblGrid>
                <a:gridCol w="576263"/>
                <a:gridCol w="1871662"/>
                <a:gridCol w="1296988"/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H[i]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NF[Db]:=i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555" name="Egyenes összekötő 8"/>
          <p:cNvCxnSpPr>
            <a:cxnSpLocks noChangeShapeType="1"/>
          </p:cNvCxnSpPr>
          <p:nvPr/>
        </p:nvCxnSpPr>
        <p:spPr bwMode="auto">
          <a:xfrm>
            <a:off x="4655911" y="3347811"/>
            <a:ext cx="215900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Egyenes összekötő 9"/>
          <p:cNvCxnSpPr>
            <a:cxnSpLocks noChangeShapeType="1"/>
          </p:cNvCxnSpPr>
          <p:nvPr/>
        </p:nvCxnSpPr>
        <p:spPr bwMode="auto">
          <a:xfrm flipH="1">
            <a:off x="7588250" y="3347811"/>
            <a:ext cx="215900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7" name="Text Box 32"/>
          <p:cNvSpPr txBox="1">
            <a:spLocks noChangeArrowheads="1"/>
          </p:cNvSpPr>
          <p:nvPr/>
        </p:nvSpPr>
        <p:spPr bwMode="auto">
          <a:xfrm>
            <a:off x="4572000" y="362721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2558" name="Text Box 33"/>
          <p:cNvSpPr txBox="1">
            <a:spLocks noChangeArrowheads="1"/>
          </p:cNvSpPr>
          <p:nvPr/>
        </p:nvSpPr>
        <p:spPr bwMode="auto">
          <a:xfrm>
            <a:off x="7583487" y="363038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802094" y="1956480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1"/>
            <a:ext cx="2449513" cy="2349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2427272" cy="1817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92" y="2204864"/>
            <a:ext cx="2038350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/>
      <p:bldP spid="22558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F9E93E-7077-4621-907E-B4D4729FDAB7}" type="slidenum">
              <a:rPr lang="hu-HU" smtClean="0"/>
              <a:pPr>
                <a:defRPr/>
              </a:pPr>
              <a:t>19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FAA7AB7-4CFA-43F5-A857-E481B7694539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24581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10. Szétválogatás</a:t>
            </a:r>
          </a:p>
        </p:txBody>
      </p:sp>
      <p:sp>
        <p:nvSpPr>
          <p:cNvPr id="24582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 meg</a:t>
            </a:r>
            <a:r>
              <a:rPr lang="hu-HU" sz="2800" smtClean="0"/>
              <a:t> egy osztály kitűnő </a:t>
            </a:r>
            <a:r>
              <a:rPr lang="hu-HU" sz="2800" smtClean="0">
                <a:solidFill>
                  <a:srgbClr val="FF0000"/>
                </a:solidFill>
              </a:rPr>
              <a:t>és</a:t>
            </a:r>
            <a:r>
              <a:rPr lang="hu-HU" sz="2800" smtClean="0"/>
              <a:t> </a:t>
            </a:r>
            <a:r>
              <a:rPr lang="hu-HU" sz="2800" smtClean="0">
                <a:solidFill>
                  <a:srgbClr val="FF0000"/>
                </a:solidFill>
              </a:rPr>
              <a:t>nem</a:t>
            </a:r>
            <a:r>
              <a:rPr lang="hu-HU" sz="2800" smtClean="0"/>
              <a:t> kitűnő tanulóit!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 meg</a:t>
            </a:r>
            <a:r>
              <a:rPr lang="hu-HU" sz="2800" smtClean="0"/>
              <a:t> emberek egy halmazából a 180 cm felettieket </a:t>
            </a:r>
            <a:r>
              <a:rPr lang="hu-HU" sz="2800" smtClean="0">
                <a:solidFill>
                  <a:srgbClr val="FF0000"/>
                </a:solidFill>
              </a:rPr>
              <a:t>és</a:t>
            </a:r>
            <a:r>
              <a:rPr lang="hu-HU" sz="2800" smtClean="0"/>
              <a:t> a </a:t>
            </a:r>
            <a:r>
              <a:rPr lang="hu-HU" sz="2800" smtClean="0">
                <a:solidFill>
                  <a:srgbClr val="FF0000"/>
                </a:solidFill>
              </a:rPr>
              <a:t>nem</a:t>
            </a:r>
            <a:r>
              <a:rPr lang="hu-HU" sz="2800" smtClean="0"/>
              <a:t> 180 cm felettieket!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 meg</a:t>
            </a:r>
            <a:r>
              <a:rPr lang="hu-HU" sz="2800" smtClean="0"/>
              <a:t> egy számsorozatból a pár</a:t>
            </a:r>
            <a:r>
              <a:rPr lang="hu-HU" sz="2800" smtClean="0">
                <a:solidFill>
                  <a:srgbClr val="FF0000"/>
                </a:solidFill>
              </a:rPr>
              <a:t>os</a:t>
            </a:r>
            <a:r>
              <a:rPr lang="hu-HU" sz="2800" smtClean="0"/>
              <a:t> </a:t>
            </a:r>
            <a:r>
              <a:rPr lang="hu-HU" sz="2800" smtClean="0">
                <a:solidFill>
                  <a:srgbClr val="FF0000"/>
                </a:solidFill>
              </a:rPr>
              <a:t>és</a:t>
            </a:r>
            <a:r>
              <a:rPr lang="hu-HU" sz="2800" smtClean="0"/>
              <a:t> a pár</a:t>
            </a:r>
            <a:r>
              <a:rPr lang="hu-HU" sz="2800" smtClean="0">
                <a:solidFill>
                  <a:srgbClr val="FF0000"/>
                </a:solidFill>
              </a:rPr>
              <a:t>atlan</a:t>
            </a:r>
            <a:r>
              <a:rPr lang="hu-HU" sz="2800" smtClean="0"/>
              <a:t> számokat is!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 meg</a:t>
            </a:r>
            <a:r>
              <a:rPr lang="hu-HU" sz="2800" smtClean="0"/>
              <a:t> egy év azon napjait, amikor dél-ben fagyott </a:t>
            </a:r>
            <a:r>
              <a:rPr lang="hu-HU" sz="2800" smtClean="0">
                <a:solidFill>
                  <a:srgbClr val="FF0000"/>
                </a:solidFill>
              </a:rPr>
              <a:t>és</a:t>
            </a:r>
            <a:r>
              <a:rPr lang="hu-HU" sz="2800" smtClean="0"/>
              <a:t> amikor </a:t>
            </a:r>
            <a:r>
              <a:rPr lang="hu-HU" sz="2800" smtClean="0">
                <a:solidFill>
                  <a:srgbClr val="FF0000"/>
                </a:solidFill>
              </a:rPr>
              <a:t>nem</a:t>
            </a:r>
            <a:r>
              <a:rPr lang="hu-HU" sz="2800" smtClean="0"/>
              <a:t> fagyott!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 meg</a:t>
            </a:r>
            <a:r>
              <a:rPr lang="hu-HU" sz="2800" smtClean="0"/>
              <a:t> egy angol szó magán- </a:t>
            </a:r>
            <a:r>
              <a:rPr lang="hu-HU" sz="2800" smtClean="0">
                <a:solidFill>
                  <a:srgbClr val="FF0000"/>
                </a:solidFill>
              </a:rPr>
              <a:t>és</a:t>
            </a:r>
            <a:r>
              <a:rPr lang="hu-HU" sz="2800" smtClean="0"/>
              <a:t> mással-hangzóit!</a:t>
            </a:r>
            <a:endParaRPr lang="hu-HU" sz="2800" b="1" smtClean="0"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8B9DB2-FD68-43A0-A32D-214B01AB73F4}" type="slidenum">
              <a:rPr lang="hu-HU" smtClean="0"/>
              <a:pPr>
                <a:defRPr/>
              </a:pPr>
              <a:t>2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CF1428BC-6A51-4354-BE37-C1735F8F7265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4967287"/>
          </a:xfrm>
        </p:spPr>
        <p:txBody>
          <a:bodyPr/>
          <a:lstStyle/>
          <a:p>
            <a:pPr marL="254000"/>
            <a:r>
              <a:rPr lang="hu-HU" dirty="0" smtClean="0">
                <a:hlinkClick r:id="rId3" action="ppaction://hlinksldjump"/>
              </a:rPr>
              <a:t>További programozási tételek</a:t>
            </a:r>
            <a:endParaRPr lang="hu-HU" dirty="0" smtClean="0"/>
          </a:p>
          <a:p>
            <a:pPr marL="254000"/>
            <a:r>
              <a:rPr lang="hu-HU" dirty="0" smtClean="0">
                <a:hlinkClick r:id="rId4" action="ppaction://hlinksldjump"/>
              </a:rPr>
              <a:t>Másolás</a:t>
            </a:r>
            <a:r>
              <a:rPr lang="hu-HU" dirty="0" smtClean="0"/>
              <a:t> </a:t>
            </a:r>
            <a:r>
              <a:rPr lang="hu-HU" sz="2800" dirty="0" smtClean="0"/>
              <a:t>–  függvényszámítás</a:t>
            </a:r>
          </a:p>
          <a:p>
            <a:pPr marL="254000"/>
            <a:r>
              <a:rPr lang="hu-HU" dirty="0" smtClean="0">
                <a:hlinkClick r:id="rId5" action="ppaction://hlinksldjump"/>
              </a:rPr>
              <a:t>Kiválogatás</a:t>
            </a:r>
            <a:endParaRPr lang="hu-HU" dirty="0" smtClean="0"/>
          </a:p>
          <a:p>
            <a:pPr marL="254000"/>
            <a:r>
              <a:rPr lang="hu-HU" dirty="0" smtClean="0">
                <a:hlinkClick r:id="rId6" action="ppaction://hlinksldjump"/>
              </a:rPr>
              <a:t>Szétválogatás</a:t>
            </a:r>
            <a:endParaRPr lang="hu-HU" dirty="0" smtClean="0"/>
          </a:p>
          <a:p>
            <a:pPr marL="254000"/>
            <a:r>
              <a:rPr lang="hu-HU" dirty="0" smtClean="0">
                <a:hlinkClick r:id="rId7" action="ppaction://hlinksldjump"/>
              </a:rPr>
              <a:t>Metszet</a:t>
            </a:r>
            <a:endParaRPr lang="hu-HU" dirty="0" smtClean="0"/>
          </a:p>
          <a:p>
            <a:pPr marL="254000"/>
            <a:r>
              <a:rPr lang="hu-HU" dirty="0" smtClean="0">
                <a:hlinkClick r:id="rId8" action="ppaction://hlinksldjump"/>
              </a:rPr>
              <a:t>Unió</a:t>
            </a:r>
            <a:endParaRPr lang="hu-HU" dirty="0" smtClean="0"/>
          </a:p>
          <a:p>
            <a:pPr marL="254000"/>
            <a:r>
              <a:rPr lang="hu-HU" dirty="0" smtClean="0">
                <a:hlinkClick r:id="rId9" action="ppaction://hlinksldjump"/>
              </a:rPr>
              <a:t>Programozási tételek</a:t>
            </a:r>
            <a:r>
              <a:rPr lang="hu-HU" dirty="0" smtClean="0"/>
              <a:t> </a:t>
            </a:r>
            <a:r>
              <a:rPr lang="hu-HU" sz="2800" dirty="0" smtClean="0"/>
              <a:t>– visszatekintés</a:t>
            </a:r>
            <a:endParaRPr lang="hu-HU" dirty="0" smtClean="0"/>
          </a:p>
          <a:p>
            <a:pPr marL="254000">
              <a:buFont typeface="Wingdings" pitchFamily="2" charset="2"/>
              <a:buNone/>
            </a:pPr>
            <a:endParaRPr lang="hu-HU" sz="2800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3200" dirty="0" smtClean="0"/>
              <a:t>Programozási alapismeretek</a:t>
            </a:r>
            <a:br>
              <a:rPr lang="hu-HU" sz="3200" dirty="0" smtClean="0"/>
            </a:br>
            <a:endParaRPr lang="hu-HU" sz="2400" dirty="0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B0D251-842C-411F-9632-A7D6767A96D2}" type="slidenum">
              <a:rPr lang="hu-HU" smtClean="0"/>
              <a:pPr>
                <a:defRPr/>
              </a:pPr>
              <a:t>20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3B36AB6-22CA-463C-9475-3E7241754719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25605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10. Szétválogatás</a:t>
            </a:r>
          </a:p>
        </p:txBody>
      </p:sp>
      <p:sp>
        <p:nvSpPr>
          <p:cNvPr id="2355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endParaRPr lang="hu-HU" b="1" smtClean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smtClean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smtClean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r>
              <a:rPr lang="hu-HU" b="1" smtClean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>
                <a:sym typeface="Symbol" pitchFamily="18" charset="2"/>
              </a:rPr>
              <a:t>	</a:t>
            </a:r>
            <a:r>
              <a:rPr lang="hu-HU" sz="2800" smtClean="0">
                <a:sym typeface="Symbol" pitchFamily="18" charset="2"/>
              </a:rPr>
              <a:t>N darab „valami” közül kell megadni az összes, adott T tulajdonsággal rendelkezőt, illetve nem rendelkezőt! Azaz az összes be-meneti elemet „besoroljuk” a kimenet vala-mely sorozatába.</a:t>
            </a:r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58738"/>
            <a:ext cx="2714625" cy="195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35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69103E-6 L 0.07275 0.065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32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C1A69-D25F-4315-801C-FA3389854A7D}" type="slidenum">
              <a:rPr lang="hu-HU" smtClean="0"/>
              <a:pPr>
                <a:defRPr/>
              </a:pPr>
              <a:t>21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14DB50E-96F7-4E8F-9022-E1D7FAD8722D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26629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10. Szétválogatás</a:t>
            </a:r>
          </a:p>
        </p:txBody>
      </p:sp>
      <p:sp>
        <p:nvSpPr>
          <p:cNvPr id="3076" name="Tartalom helye 2"/>
          <p:cNvSpPr>
            <a:spLocks noGrp="1"/>
          </p:cNvSpPr>
          <p:nvPr>
            <p:ph idx="4294967295"/>
          </p:nvPr>
        </p:nvSpPr>
        <p:spPr>
          <a:xfrm>
            <a:off x="2343150" y="1363663"/>
            <a:ext cx="6621463" cy="51609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 	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2800" dirty="0" smtClean="0"/>
              <a:t>	T: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>
                <a:sym typeface="Symbol" pitchFamily="18" charset="2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 smtClean="0"/>
              <a:t>Kimenet: 	Db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err="1" smtClean="0">
                <a:solidFill>
                  <a:srgbClr val="0000FF"/>
                </a:solidFill>
              </a:rPr>
              <a:t>Db</a:t>
            </a:r>
            <a:r>
              <a:rPr lang="hu-HU" sz="2800" dirty="0" smtClean="0"/>
              <a:t>, Z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err="1" smtClean="0">
                <a:solidFill>
                  <a:srgbClr val="0000FF"/>
                </a:solidFill>
              </a:rPr>
              <a:t>N-Db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 smtClean="0">
                <a:sym typeface="Symbol" pitchFamily="18" charset="2"/>
              </a:rPr>
              <a:t>Utófeltétel:	Db=          és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1879600" algn="l"/>
              </a:tabLst>
            </a:pPr>
            <a:r>
              <a:rPr lang="hu-HU" sz="2800" dirty="0" smtClean="0">
                <a:sym typeface="Symbol" pitchFamily="18" charset="2"/>
              </a:rPr>
              <a:t>	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i(1≤i≤Db): T(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baseline="-40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i(1≤i≤N</a:t>
            </a:r>
            <a:r>
              <a:rPr lang="hu-HU" dirty="0" smtClean="0"/>
              <a:t>–</a:t>
            </a:r>
            <a:r>
              <a:rPr lang="hu-HU" sz="2800" dirty="0" smtClean="0">
                <a:sym typeface="Symbol" pitchFamily="18" charset="2"/>
              </a:rPr>
              <a:t>Db): nem T(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hu-HU" sz="2800" baseline="-40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Y(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1,2,…,N</a:t>
            </a:r>
            <a:r>
              <a:rPr lang="hu-HU" sz="2800" dirty="0" smtClean="0">
                <a:sym typeface="Symbol" pitchFamily="18" charset="2"/>
              </a:rPr>
              <a:t>) és Z(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1,2,…,N</a:t>
            </a:r>
            <a:r>
              <a:rPr lang="hu-HU" sz="2800" dirty="0" smtClean="0">
                <a:sym typeface="Symbol" pitchFamily="18" charset="2"/>
              </a:rPr>
              <a:t>)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86164"/>
              </p:ext>
            </p:extLst>
          </p:nvPr>
        </p:nvGraphicFramePr>
        <p:xfrm>
          <a:off x="4905375" y="4183063"/>
          <a:ext cx="6080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4" imgW="304560" imgH="533160" progId="Equation.3">
                  <p:embed/>
                </p:oleObj>
              </mc:Choice>
              <mc:Fallback>
                <p:oleObj name="Equation" r:id="rId4" imgW="304560" imgH="53316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4183063"/>
                        <a:ext cx="608013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85725"/>
            <a:ext cx="3233737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4447B6-1332-4A8F-8ABF-9261E5D38244}" type="slidenum">
              <a:rPr lang="hu-HU" smtClean="0"/>
              <a:pPr>
                <a:defRPr/>
              </a:pPr>
              <a:t>22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14DB50E-96F7-4E8F-9022-E1D7FAD8722D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27653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10. Szétválogatás</a:t>
            </a:r>
          </a:p>
        </p:txBody>
      </p:sp>
      <p:sp>
        <p:nvSpPr>
          <p:cNvPr id="3076" name="Tartalom helye 2"/>
          <p:cNvSpPr>
            <a:spLocks noGrp="1"/>
          </p:cNvSpPr>
          <p:nvPr>
            <p:ph idx="4294967295"/>
          </p:nvPr>
        </p:nvSpPr>
        <p:spPr>
          <a:xfrm>
            <a:off x="2343150" y="1363663"/>
            <a:ext cx="6800850" cy="51609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</a:t>
            </a:r>
            <a:r>
              <a:rPr lang="hu-HU" baseline="-25000" dirty="0" smtClean="0">
                <a:sym typeface="Symbol" pitchFamily="18" charset="2"/>
              </a:rPr>
              <a:t>2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</a:t>
            </a:r>
            <a:r>
              <a:rPr lang="hu-HU" sz="2800" baseline="-25000" dirty="0" smtClean="0">
                <a:sym typeface="Symbol" pitchFamily="18" charset="2"/>
              </a:rPr>
              <a:t>2</a:t>
            </a:r>
            <a:r>
              <a:rPr lang="hu-HU" sz="2800" dirty="0" smtClean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Értékek</a:t>
            </a:r>
            <a:r>
              <a:rPr lang="hu-HU" sz="2800" dirty="0" smtClean="0">
                <a:sym typeface="Symbol" pitchFamily="18" charset="2"/>
              </a:rPr>
              <a:t> szétválogatása esetén:</a:t>
            </a:r>
          </a:p>
        </p:txBody>
      </p:sp>
      <p:pic>
        <p:nvPicPr>
          <p:cNvPr id="2765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85725"/>
            <a:ext cx="3233737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5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591288"/>
              </p:ext>
            </p:extLst>
          </p:nvPr>
        </p:nvGraphicFramePr>
        <p:xfrm>
          <a:off x="4144963" y="2339975"/>
          <a:ext cx="32670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7" name="Equation" r:id="rId5" imgW="1562100" imgH="457200" progId="Equation.3">
                  <p:embed/>
                </p:oleObj>
              </mc:Choice>
              <mc:Fallback>
                <p:oleObj name="Equation" r:id="rId5" imgW="1562100" imgH="4572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2339975"/>
                        <a:ext cx="32670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46941"/>
              </p:ext>
            </p:extLst>
          </p:nvPr>
        </p:nvGraphicFramePr>
        <p:xfrm>
          <a:off x="4213225" y="4064000"/>
          <a:ext cx="35163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8" name="Equation" r:id="rId7" imgW="1676400" imgH="457200" progId="Equation.3">
                  <p:embed/>
                </p:oleObj>
              </mc:Choice>
              <mc:Fallback>
                <p:oleObj name="Equation" r:id="rId7" imgW="1676400" imgH="4572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4064000"/>
                        <a:ext cx="3516313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D468E7-F731-4003-B9E0-22F269203206}" type="slidenum">
              <a:rPr lang="hu-HU" smtClean="0"/>
              <a:pPr>
                <a:defRPr/>
              </a:pPr>
              <a:t>23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0EB237B-4DF5-47B8-834F-A1E87A049485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28677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10. Szétválogatás</a:t>
            </a:r>
          </a:p>
        </p:txBody>
      </p:sp>
      <p:sp>
        <p:nvSpPr>
          <p:cNvPr id="28678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1117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hu-HU" sz="2800" b="1" dirty="0" smtClean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 smtClean="0">
                <a:sym typeface="Symbol" pitchFamily="18" charset="2"/>
              </a:rPr>
              <a:t>	Itt is szerepelhetne </a:t>
            </a:r>
            <a:r>
              <a:rPr lang="hu-HU" sz="2600" dirty="0" smtClean="0">
                <a:solidFill>
                  <a:srgbClr val="FF0000"/>
                </a:solidFill>
                <a:sym typeface="Symbol" pitchFamily="18" charset="2"/>
              </a:rPr>
              <a:t>:=i</a:t>
            </a:r>
            <a:r>
              <a:rPr lang="hu-HU" sz="2600" dirty="0" smtClean="0">
                <a:sym typeface="Symbol" pitchFamily="18" charset="2"/>
              </a:rPr>
              <a:t> helyett </a:t>
            </a:r>
            <a:r>
              <a:rPr lang="hu-HU" sz="2600" dirty="0" smtClean="0">
                <a:solidFill>
                  <a:srgbClr val="FF0000"/>
                </a:solidFill>
                <a:sym typeface="Symbol" pitchFamily="18" charset="2"/>
              </a:rPr>
              <a:t>:=X[i]</a:t>
            </a:r>
            <a:r>
              <a:rPr lang="hu-HU" sz="2600" dirty="0" smtClean="0">
                <a:sym typeface="Symbol" pitchFamily="18" charset="2"/>
              </a:rPr>
              <a:t>, ha csak az értékekre lenne szükségünk. </a:t>
            </a:r>
            <a:r>
              <a:rPr lang="hu-HU" sz="2400" dirty="0" smtClean="0">
                <a:sym typeface="Symbol" pitchFamily="18" charset="2"/>
              </a:rPr>
              <a:t>(A specifikáció is módosítandó!)</a:t>
            </a:r>
          </a:p>
        </p:txBody>
      </p:sp>
      <p:graphicFrame>
        <p:nvGraphicFramePr>
          <p:cNvPr id="24618" name="Group 42"/>
          <p:cNvGraphicFramePr>
            <a:graphicFrameLocks noGrp="1"/>
          </p:cNvGraphicFramePr>
          <p:nvPr/>
        </p:nvGraphicFramePr>
        <p:xfrm>
          <a:off x="3367088" y="1989138"/>
          <a:ext cx="4791075" cy="2438210"/>
        </p:xfrm>
        <a:graphic>
          <a:graphicData uri="http://schemas.openxmlformats.org/drawingml/2006/table">
            <a:tbl>
              <a:tblPr/>
              <a:tblGrid>
                <a:gridCol w="500063"/>
                <a:gridCol w="1928812"/>
                <a:gridCol w="2362200"/>
              </a:tblGrid>
              <a:tr h="487627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87627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Z[</a:t>
                      </a: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i-Db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Y[Db]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16200000" flipH="1">
            <a:off x="3721894" y="3140621"/>
            <a:ext cx="503237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5400000">
            <a:off x="7793831" y="3068613"/>
            <a:ext cx="503237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5" name="Text Box 43"/>
          <p:cNvSpPr txBox="1">
            <a:spLocks noChangeArrowheads="1"/>
          </p:cNvSpPr>
          <p:nvPr/>
        </p:nvSpPr>
        <p:spPr bwMode="auto">
          <a:xfrm>
            <a:off x="3794125" y="321297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8706" name="Text Box 44"/>
          <p:cNvSpPr txBox="1">
            <a:spLocks noChangeArrowheads="1"/>
          </p:cNvSpPr>
          <p:nvPr/>
        </p:nvSpPr>
        <p:spPr bwMode="auto">
          <a:xfrm>
            <a:off x="7926388" y="316445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8707" name="Szövegdoboz 13"/>
          <p:cNvSpPr txBox="1">
            <a:spLocks noChangeArrowheads="1"/>
          </p:cNvSpPr>
          <p:nvPr/>
        </p:nvSpPr>
        <p:spPr bwMode="auto">
          <a:xfrm>
            <a:off x="8158163" y="1700213"/>
            <a:ext cx="107950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b="1" dirty="0" smtClean="0"/>
              <a:t>   </a:t>
            </a:r>
            <a:r>
              <a:rPr lang="hu-HU" sz="1800" dirty="0" smtClean="0"/>
              <a:t>i</a:t>
            </a:r>
            <a:r>
              <a:rPr lang="hu-HU" sz="1800" b="1" dirty="0" smtClean="0"/>
              <a:t>:Egész</a:t>
            </a:r>
            <a:endParaRPr lang="hu-HU" sz="1800" b="1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" y="2001540"/>
            <a:ext cx="2796282" cy="2269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535363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83A043-675F-480F-8DDA-D7DD6387EE4E}" type="slidenum">
              <a:rPr lang="hu-HU" smtClean="0"/>
              <a:pPr>
                <a:defRPr/>
              </a:pPr>
              <a:t>24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230BB32-050C-4FE1-88CD-1501EE0F6733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29701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10. Szétválogatás</a:t>
            </a:r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34925" y="5402263"/>
            <a:ext cx="3413125" cy="863600"/>
          </a:xfrm>
          <a:prstGeom prst="wedgeRectCallout">
            <a:avLst>
              <a:gd name="adj1" fmla="val 112000"/>
              <a:gd name="adj2" fmla="val 51653"/>
            </a:avLst>
          </a:prstGeom>
          <a:solidFill>
            <a:srgbClr val="DDDDDD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hu-HU" sz="1800" b="1">
                <a:solidFill>
                  <a:srgbClr val="FF0000"/>
                </a:solidFill>
              </a:rPr>
              <a:t>Permutáció(1,2,...,N)</a:t>
            </a:r>
            <a:r>
              <a:rPr lang="hu-HU" sz="1800" b="1"/>
              <a:t>:=az 1..N számok összes permutációjának halmaza</a:t>
            </a:r>
          </a:p>
        </p:txBody>
      </p:sp>
      <p:sp>
        <p:nvSpPr>
          <p:cNvPr id="410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1117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Probléma: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Y-ban és Z-ben együtt csak N darab elem van, azaz elég lenne egyetlen N-elemű tömb.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Megoldás: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 smtClean="0"/>
              <a:t>Kimenet:	Db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</a:t>
            </a:r>
            <a:r>
              <a:rPr lang="hu-HU" sz="2800" dirty="0" smtClean="0">
                <a:solidFill>
                  <a:srgbClr val="FF0000"/>
                </a:solidFill>
              </a:rPr>
              <a:t>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>
                <a:solidFill>
                  <a:srgbClr val="FF0000"/>
                </a:solidFill>
              </a:rPr>
              <a:t>N</a:t>
            </a:r>
            <a:endParaRPr lang="hu-HU" sz="2800" dirty="0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 smtClean="0">
                <a:sym typeface="Symbol" pitchFamily="18" charset="2"/>
              </a:rPr>
              <a:t>Utófeltétel:	Db=           és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1879600" algn="l"/>
              </a:tabLst>
            </a:pP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i(1≤i≤Db): T(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Y</a:t>
            </a:r>
            <a:r>
              <a:rPr lang="hu-HU" sz="2800" baseline="-40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i(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Db+1≤i≤N</a:t>
            </a:r>
            <a:r>
              <a:rPr lang="hu-HU" sz="2800" dirty="0" smtClean="0">
                <a:sym typeface="Symbol" pitchFamily="18" charset="2"/>
              </a:rPr>
              <a:t>): nem T(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Y</a:t>
            </a:r>
            <a:r>
              <a:rPr lang="hu-HU" sz="2800" baseline="-40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YPermutáció(1,2,…,N)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205152"/>
              </p:ext>
            </p:extLst>
          </p:nvPr>
        </p:nvGraphicFramePr>
        <p:xfrm>
          <a:off x="4910138" y="4244975"/>
          <a:ext cx="6080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4" imgW="304560" imgH="520560" progId="Equation.3">
                  <p:embed/>
                </p:oleObj>
              </mc:Choice>
              <mc:Fallback>
                <p:oleObj name="Equation" r:id="rId4" imgW="304560" imgH="52056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4244975"/>
                        <a:ext cx="608012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35" name="Picture 3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080776"/>
            <a:ext cx="2291787" cy="1860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animBg="1"/>
      <p:bldP spid="410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535363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8E1308-C00F-469D-90D4-78F5D7DD8498}" type="slidenum">
              <a:rPr lang="hu-HU" smtClean="0"/>
              <a:pPr>
                <a:defRPr/>
              </a:pPr>
              <a:t>25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230BB32-050C-4FE1-88CD-1501EE0F6733}" type="datetime1">
              <a:rPr lang="hu-HU"/>
              <a:pPr>
                <a:defRPr/>
              </a:pPr>
              <a:t>2015.09.10.</a:t>
            </a:fld>
            <a:endParaRPr lang="en-US" dirty="0"/>
          </a:p>
        </p:txBody>
      </p:sp>
      <p:sp>
        <p:nvSpPr>
          <p:cNvPr id="30725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10. Szétválogatás</a:t>
            </a:r>
          </a:p>
        </p:txBody>
      </p:sp>
      <p:sp>
        <p:nvSpPr>
          <p:cNvPr id="410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1117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</a:t>
            </a:r>
            <a:r>
              <a:rPr lang="hu-HU" baseline="-25000" dirty="0" smtClean="0"/>
              <a:t>2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</a:t>
            </a:r>
            <a:r>
              <a:rPr lang="hu-HU" sz="2800" baseline="-25000" dirty="0" smtClean="0"/>
              <a:t>2</a:t>
            </a:r>
            <a:r>
              <a:rPr lang="hu-HU" sz="2800" dirty="0" smtClean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Értékek</a:t>
            </a:r>
            <a:r>
              <a:rPr lang="hu-HU" sz="2800" dirty="0" smtClean="0">
                <a:sym typeface="Symbol" pitchFamily="18" charset="2"/>
              </a:rPr>
              <a:t> szétválogatása esetén:</a:t>
            </a:r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143417"/>
              </p:ext>
            </p:extLst>
          </p:nvPr>
        </p:nvGraphicFramePr>
        <p:xfrm>
          <a:off x="3644901" y="2324100"/>
          <a:ext cx="2943324" cy="9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7" name="Equation" r:id="rId4" imgW="1460500" imgH="457200" progId="Equation.3">
                  <p:embed/>
                </p:oleObj>
              </mc:Choice>
              <mc:Fallback>
                <p:oleObj name="Equation" r:id="rId4" imgW="1460500" imgH="4572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1" y="2324100"/>
                        <a:ext cx="2943324" cy="92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07830"/>
              </p:ext>
            </p:extLst>
          </p:nvPr>
        </p:nvGraphicFramePr>
        <p:xfrm>
          <a:off x="3651250" y="4046538"/>
          <a:ext cx="3225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8" name="Equation" r:id="rId6" imgW="1587500" imgH="457200" progId="Equation.3">
                  <p:embed/>
                </p:oleObj>
              </mc:Choice>
              <mc:Fallback>
                <p:oleObj name="Equation" r:id="rId6" imgW="1587500" imgH="4572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4046538"/>
                        <a:ext cx="3225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48" name="Picture 4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" y="1941580"/>
            <a:ext cx="2357331" cy="130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40AC7A-46D3-460B-9281-8007C03859A5}" type="slidenum">
              <a:rPr lang="hu-HU" smtClean="0"/>
              <a:pPr>
                <a:defRPr/>
              </a:pPr>
              <a:t>26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09CBC78-F83C-4205-A57C-40F0D1957A12}" type="datetime8">
              <a:rPr lang="hu-HU" smtClean="0"/>
              <a:t>2015.09.10. 14:12</a:t>
            </a:fld>
            <a:endParaRPr lang="en-US"/>
          </a:p>
        </p:txBody>
      </p:sp>
      <p:sp>
        <p:nvSpPr>
          <p:cNvPr id="31749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10. Szétválogatás</a:t>
            </a:r>
          </a:p>
        </p:txBody>
      </p:sp>
      <p:sp>
        <p:nvSpPr>
          <p:cNvPr id="3175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02187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Algoritmus:</a:t>
            </a:r>
          </a:p>
          <a:p>
            <a:pPr marL="254000"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hu-HU" sz="2800" dirty="0" smtClean="0">
                <a:sym typeface="Symbol" pitchFamily="18" charset="2"/>
              </a:rPr>
              <a:t>Megjegyzés: Itt célszerű egy segédváltozó arra, hogy hol tartunk Y-ban hátulról.</a:t>
            </a:r>
          </a:p>
          <a:p>
            <a:pPr marL="0" indent="0"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97082"/>
              </p:ext>
            </p:extLst>
          </p:nvPr>
        </p:nvGraphicFramePr>
        <p:xfrm>
          <a:off x="3231543" y="1957388"/>
          <a:ext cx="4791075" cy="3200400"/>
        </p:xfrm>
        <a:graphic>
          <a:graphicData uri="http://schemas.openxmlformats.org/drawingml/2006/table">
            <a:tbl>
              <a:tblPr/>
              <a:tblGrid>
                <a:gridCol w="500063"/>
                <a:gridCol w="1928812"/>
                <a:gridCol w="2362200"/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hu-HU" sz="2800" dirty="0" err="1" smtClean="0"/>
                        <a:t>Ind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N+1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hu-HU" sz="2800" dirty="0" err="1" smtClean="0"/>
                        <a:t>Ind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lang="hu-HU" sz="2800" dirty="0" err="1" smtClean="0"/>
                        <a:t>Ind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</a:t>
                      </a:r>
                      <a:r>
                        <a:rPr lang="hu-HU" sz="2800" dirty="0" err="1" smtClean="0"/>
                        <a:t>Ind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774" name="Egyenes összekötő 8"/>
          <p:cNvCxnSpPr>
            <a:cxnSpLocks noChangeShapeType="1"/>
          </p:cNvCxnSpPr>
          <p:nvPr/>
        </p:nvCxnSpPr>
        <p:spPr bwMode="auto">
          <a:xfrm>
            <a:off x="3731606" y="3548063"/>
            <a:ext cx="215900" cy="528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Egyenes összekötő 9"/>
          <p:cNvCxnSpPr>
            <a:cxnSpLocks noChangeShapeType="1"/>
          </p:cNvCxnSpPr>
          <p:nvPr/>
        </p:nvCxnSpPr>
        <p:spPr bwMode="auto">
          <a:xfrm flipH="1">
            <a:off x="7789256" y="3548063"/>
            <a:ext cx="215900" cy="528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6" name="Text Box 34"/>
          <p:cNvSpPr txBox="1">
            <a:spLocks noChangeArrowheads="1"/>
          </p:cNvSpPr>
          <p:nvPr/>
        </p:nvSpPr>
        <p:spPr bwMode="auto">
          <a:xfrm>
            <a:off x="3653818" y="38322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77" name="Text Box 35"/>
          <p:cNvSpPr txBox="1">
            <a:spLocks noChangeArrowheads="1"/>
          </p:cNvSpPr>
          <p:nvPr/>
        </p:nvSpPr>
        <p:spPr bwMode="auto">
          <a:xfrm>
            <a:off x="7771793" y="38354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78" name="Szövegdoboz 14"/>
          <p:cNvSpPr txBox="1">
            <a:spLocks noChangeArrowheads="1"/>
          </p:cNvSpPr>
          <p:nvPr/>
        </p:nvSpPr>
        <p:spPr bwMode="auto">
          <a:xfrm>
            <a:off x="8019443" y="1527175"/>
            <a:ext cx="1079500" cy="9032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b="1" dirty="0"/>
              <a:t>    </a:t>
            </a:r>
            <a:r>
              <a:rPr lang="hu-HU" sz="1800" dirty="0" err="1" smtClean="0"/>
              <a:t>IndZ</a:t>
            </a:r>
            <a:r>
              <a:rPr lang="hu-HU" sz="1800" dirty="0"/>
              <a:t>,</a:t>
            </a:r>
            <a:br>
              <a:rPr lang="hu-HU" sz="1800" dirty="0"/>
            </a:br>
            <a:r>
              <a:rPr lang="hu-HU" sz="1800" dirty="0"/>
              <a:t>    i</a:t>
            </a:r>
            <a:r>
              <a:rPr lang="hu-HU" sz="1800" b="1" dirty="0"/>
              <a:t>:Egész</a:t>
            </a:r>
          </a:p>
        </p:txBody>
      </p:sp>
      <p:pic>
        <p:nvPicPr>
          <p:cNvPr id="15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" y="1941580"/>
            <a:ext cx="2357331" cy="130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83399E-B393-4755-88C7-765A451B3177}" type="slidenum">
              <a:rPr lang="hu-HU" smtClean="0"/>
              <a:pPr>
                <a:defRPr/>
              </a:pPr>
              <a:t>27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C5808CE1-F3F7-4E15-984E-C7D11779B80B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32773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11. Metszet</a:t>
            </a:r>
          </a:p>
        </p:txBody>
      </p:sp>
      <p:sp>
        <p:nvSpPr>
          <p:cNvPr id="32774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 meg két</a:t>
            </a:r>
            <a:r>
              <a:rPr lang="hu-HU" sz="2800" smtClean="0"/>
              <a:t> természetes szám </a:t>
            </a:r>
            <a:r>
              <a:rPr lang="hu-HU" sz="2800" smtClean="0">
                <a:solidFill>
                  <a:srgbClr val="FF0000"/>
                </a:solidFill>
              </a:rPr>
              <a:t>közös</a:t>
            </a:r>
            <a:r>
              <a:rPr lang="hu-HU" sz="2800" smtClean="0"/>
              <a:t> osz</a:t>
            </a:r>
            <a:r>
              <a:rPr lang="hu-HU" sz="2800" smtClean="0">
                <a:latin typeface="Arial" charset="0"/>
              </a:rPr>
              <a:t>-</a:t>
            </a:r>
            <a:r>
              <a:rPr lang="hu-HU" sz="2800" smtClean="0"/>
              <a:t>tóit!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/>
              <a:t>A télen </a:t>
            </a:r>
            <a:r>
              <a:rPr lang="hu-HU" sz="2800" smtClean="0">
                <a:solidFill>
                  <a:srgbClr val="FF0000"/>
                </a:solidFill>
              </a:rPr>
              <a:t>és</a:t>
            </a:r>
            <a:r>
              <a:rPr lang="hu-HU" sz="2800" smtClean="0"/>
              <a:t> a nyáron megfigyelhető madarak alapján </a:t>
            </a:r>
            <a:r>
              <a:rPr lang="hu-HU" sz="2800" smtClean="0">
                <a:solidFill>
                  <a:srgbClr val="FF0000"/>
                </a:solidFill>
              </a:rPr>
              <a:t>adjuk meg</a:t>
            </a:r>
            <a:r>
              <a:rPr lang="hu-HU" sz="2800" smtClean="0"/>
              <a:t> a nem költöző madarakat!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Két</a:t>
            </a:r>
            <a:r>
              <a:rPr lang="hu-HU" sz="2800" smtClean="0"/>
              <a:t> ember szabad órái </a:t>
            </a:r>
            <a:r>
              <a:rPr lang="hu-HU" sz="2800" smtClean="0">
                <a:solidFill>
                  <a:srgbClr val="FF0000"/>
                </a:solidFill>
              </a:rPr>
              <a:t>alapján mondjuk meg</a:t>
            </a:r>
            <a:r>
              <a:rPr lang="hu-HU" sz="2800" smtClean="0"/>
              <a:t>, hogy mikor beszélgethetnek egymással!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</a:rPr>
              <a:t>Adjuk meg</a:t>
            </a:r>
            <a:r>
              <a:rPr lang="hu-HU" sz="2800" smtClean="0"/>
              <a:t> azokat az állatfajokat, amelyeket a budapesti </a:t>
            </a:r>
            <a:r>
              <a:rPr lang="hu-HU" sz="2800" smtClean="0">
                <a:solidFill>
                  <a:srgbClr val="FF0000"/>
                </a:solidFill>
              </a:rPr>
              <a:t>és</a:t>
            </a:r>
            <a:r>
              <a:rPr lang="hu-HU" sz="2800" smtClean="0"/>
              <a:t> a veszprémi állatkertben </a:t>
            </a:r>
            <a:r>
              <a:rPr lang="hu-HU" sz="2800" smtClean="0">
                <a:solidFill>
                  <a:srgbClr val="FF0000"/>
                </a:solidFill>
              </a:rPr>
              <a:t>is</a:t>
            </a:r>
            <a:r>
              <a:rPr lang="hu-HU" sz="2800" smtClean="0"/>
              <a:t> megnézhetünk!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33963-53B0-4588-834A-58D6CD1C9A7A}" type="slidenum">
              <a:rPr lang="hu-HU" smtClean="0"/>
              <a:pPr>
                <a:defRPr/>
              </a:pPr>
              <a:t>28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9990CF4A-520C-460D-8D3B-F13648F9FF81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33797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11. Metszet</a:t>
            </a:r>
          </a:p>
        </p:txBody>
      </p:sp>
      <p:sp>
        <p:nvSpPr>
          <p:cNvPr id="2765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latin typeface="Arial" charset="0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latin typeface="Arial" charset="0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olidFill>
                  <a:srgbClr val="FF0000"/>
                </a:solidFill>
              </a:rPr>
              <a:t>Mi bennük a közös?</a:t>
            </a:r>
            <a:r>
              <a:rPr lang="hu-HU" smtClean="0">
                <a:solidFill>
                  <a:srgbClr val="FF0000"/>
                </a:solidFill>
              </a:rPr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>
                <a:latin typeface="Arial" charset="0"/>
                <a:sym typeface="Symbol" pitchFamily="18" charset="2"/>
              </a:rPr>
              <a:t>	</a:t>
            </a:r>
            <a:r>
              <a:rPr lang="hu-HU" sz="2800" smtClean="0">
                <a:sym typeface="Symbol" pitchFamily="18" charset="2"/>
              </a:rPr>
              <a:t>Ismerünk két halmazt (tetszőleges, de azo-nos típusú elemekkel), meg kell adnunk azo-kat az elemeket, amelyek mindkét halmazban szerepelnek!</a:t>
            </a: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6675"/>
            <a:ext cx="2700337" cy="1763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95E-6 L 0.06354 0.078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39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76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6C849F-0FA0-4F17-A8BB-0B9D4BA8DC34}" type="slidenum">
              <a:rPr lang="hu-HU" smtClean="0"/>
              <a:pPr>
                <a:defRPr/>
              </a:pPr>
              <a:t>29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AD86649-2B22-4330-B974-57E47C03DB88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34821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11. Metszet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0" y="2698034"/>
            <a:ext cx="2555875" cy="576263"/>
          </a:xfrm>
          <a:prstGeom prst="wedgeRectCallout">
            <a:avLst>
              <a:gd name="adj1" fmla="val 138694"/>
              <a:gd name="adj2" fmla="val 5806"/>
            </a:avLst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elemtartalmazás egyértelmű-e.</a:t>
            </a:r>
          </a:p>
        </p:txBody>
      </p:sp>
      <p:sp>
        <p:nvSpPr>
          <p:cNvPr id="5124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49450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N,M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r>
              <a:rPr lang="hu-HU" sz="2800" dirty="0" smtClean="0"/>
              <a:t>, 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M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Db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Z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err="1" smtClean="0">
                <a:solidFill>
                  <a:srgbClr val="FF0000"/>
                </a:solidFill>
              </a:rPr>
              <a:t>Db</a:t>
            </a:r>
            <a:endParaRPr lang="hu-HU" sz="2800" dirty="0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HalmazE</a:t>
            </a:r>
            <a:r>
              <a:rPr lang="hu-HU" sz="2800" dirty="0" smtClean="0">
                <a:sym typeface="Symbol" pitchFamily="18" charset="2"/>
              </a:rPr>
              <a:t>(X) és </a:t>
            </a:r>
            <a:r>
              <a:rPr lang="hu-HU" sz="2800" dirty="0" err="1" smtClean="0">
                <a:sym typeface="Symbol" pitchFamily="18" charset="2"/>
              </a:rPr>
              <a:t>HalmazE</a:t>
            </a:r>
            <a:r>
              <a:rPr lang="hu-HU" sz="2800" dirty="0" smtClean="0">
                <a:sym typeface="Symbol" pitchFamily="18" charset="2"/>
              </a:rPr>
              <a:t>(Y)</a:t>
            </a:r>
          </a:p>
          <a:p>
            <a:pPr marL="254000">
              <a:lnSpc>
                <a:spcPct val="95000"/>
              </a:lnSpc>
            </a:pPr>
            <a:r>
              <a:rPr lang="hu-HU" sz="2800" dirty="0" smtClean="0">
                <a:sym typeface="Symbol" pitchFamily="18" charset="2"/>
              </a:rPr>
              <a:t>Utófeltétel:	Db=          és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sz="1800" dirty="0" smtClean="0">
                <a:sym typeface="Symbol" pitchFamily="18" charset="2"/>
              </a:rPr>
              <a:t/>
            </a:r>
            <a:br>
              <a:rPr lang="hu-HU" sz="1800" dirty="0" smtClean="0">
                <a:sym typeface="Symbol" pitchFamily="18" charset="2"/>
              </a:rPr>
            </a:br>
            <a:r>
              <a:rPr lang="hu-HU" sz="1800" dirty="0" smtClean="0">
                <a:sym typeface="Symbol" pitchFamily="18" charset="2"/>
              </a:rPr>
              <a:t>		</a:t>
            </a:r>
            <a:r>
              <a:rPr lang="hu-HU" sz="2800" dirty="0" smtClean="0">
                <a:sym typeface="Symbol" pitchFamily="18" charset="2"/>
              </a:rPr>
              <a:t>i(1≤i≤Db): 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hu-HU" sz="2800" dirty="0" err="1" smtClean="0">
                <a:sym typeface="Symbol" pitchFamily="18" charset="2"/>
              </a:rPr>
              <a:t>Z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X 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és</a:t>
            </a:r>
            <a:r>
              <a:rPr lang="hu-HU" sz="2800" dirty="0" smtClean="0">
                <a:sym typeface="Symbol" pitchFamily="18" charset="2"/>
              </a:rPr>
              <a:t> </a:t>
            </a:r>
            <a:r>
              <a:rPr lang="hu-HU" sz="2800" dirty="0" err="1" smtClean="0">
                <a:sym typeface="Symbol" pitchFamily="18" charset="2"/>
              </a:rPr>
              <a:t>Z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Y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hu-HU" sz="2800" dirty="0" smtClean="0">
                <a:sym typeface="Symbol" pitchFamily="18" charset="2"/>
              </a:rPr>
              <a:t>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</a:t>
            </a:r>
            <a:r>
              <a:rPr lang="hu-HU" sz="2800" dirty="0" err="1" smtClean="0">
                <a:sym typeface="Symbol" pitchFamily="18" charset="2"/>
              </a:rPr>
              <a:t>HalmazE</a:t>
            </a:r>
            <a:r>
              <a:rPr lang="hu-HU" sz="2800" dirty="0" smtClean="0">
                <a:sym typeface="Symbol" pitchFamily="18" charset="2"/>
              </a:rPr>
              <a:t>(Z)</a:t>
            </a: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725026"/>
              </p:ext>
            </p:extLst>
          </p:nvPr>
        </p:nvGraphicFramePr>
        <p:xfrm>
          <a:off x="4919663" y="3055938"/>
          <a:ext cx="6318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4" imgW="317160" imgH="533160" progId="Equation.3">
                  <p:embed/>
                </p:oleObj>
              </mc:Choice>
              <mc:Fallback>
                <p:oleObj name="Equation" r:id="rId4" imgW="317160" imgH="53316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3055938"/>
                        <a:ext cx="631825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6588125" y="188640"/>
            <a:ext cx="2555875" cy="576262"/>
          </a:xfrm>
          <a:prstGeom prst="wedgeRectCallout">
            <a:avLst>
              <a:gd name="adj1" fmla="val -70852"/>
              <a:gd name="adj2" fmla="val 336815"/>
            </a:avLst>
          </a:prstGeom>
          <a:solidFill>
            <a:srgbClr val="969696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Deklarációs méret lehet még: min(N,M)</a:t>
            </a:r>
          </a:p>
        </p:txBody>
      </p:sp>
      <p:pic>
        <p:nvPicPr>
          <p:cNvPr id="34826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71438"/>
            <a:ext cx="314325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uiExpand="1" animBg="1"/>
      <p:bldP spid="5124" grpId="0" uiExpand="1" build="p"/>
      <p:bldP spid="5129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7DB061-A818-44D1-8502-21F6CEDE8AB8}" type="slidenum">
              <a:rPr lang="hu-HU" smtClean="0"/>
              <a:pPr>
                <a:defRPr/>
              </a:pPr>
              <a:t>3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83B2FDA-EBA8-4A63-BB5A-4FC06256646E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7173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z="3200" smtClean="0"/>
              <a:t>További programozási tételek</a:t>
            </a:r>
          </a:p>
        </p:txBody>
      </p:sp>
      <p:sp>
        <p:nvSpPr>
          <p:cNvPr id="7174" name="Tartalom helye 2"/>
          <p:cNvSpPr>
            <a:spLocks noGrp="1"/>
          </p:cNvSpPr>
          <p:nvPr>
            <p:ph idx="4294967295"/>
          </p:nvPr>
        </p:nvSpPr>
        <p:spPr>
          <a:xfrm>
            <a:off x="2338388" y="1330325"/>
            <a:ext cx="6621462" cy="4751388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dirty="0" smtClean="0"/>
              <a:t>Mi az, hogy </a:t>
            </a:r>
            <a:r>
              <a:rPr lang="hu-HU" dirty="0" smtClean="0">
                <a:hlinkClick r:id="rId3" action="ppaction://hlinkpres?slideindex=3&amp;slidetitle=Programozási tételek (PrT) lényege"/>
              </a:rPr>
              <a:t>programozási tétel</a:t>
            </a:r>
            <a:r>
              <a:rPr lang="hu-HU" dirty="0" smtClean="0"/>
              <a:t>? </a:t>
            </a:r>
            <a:r>
              <a:rPr lang="hu-HU" dirty="0" smtClean="0">
                <a:solidFill>
                  <a:srgbClr val="FF0000"/>
                </a:solidFill>
              </a:rPr>
              <a:t>Típusfeladat általános megoldása.</a:t>
            </a:r>
          </a:p>
          <a:p>
            <a:pPr marL="254000"/>
            <a:r>
              <a:rPr lang="hu-HU" dirty="0" smtClean="0"/>
              <a:t>Sorozat </a:t>
            </a:r>
            <a:r>
              <a:rPr lang="hu-HU" dirty="0" smtClean="0">
                <a:sym typeface="Symbol" pitchFamily="18" charset="2"/>
              </a:rPr>
              <a:t> érték</a:t>
            </a:r>
          </a:p>
          <a:p>
            <a:pPr marL="254000"/>
            <a:r>
              <a:rPr lang="hu-HU" dirty="0" smtClean="0"/>
              <a:t>Sorozat </a:t>
            </a:r>
            <a:r>
              <a:rPr lang="hu-HU" dirty="0" smtClean="0">
                <a:sym typeface="Symbol" pitchFamily="18" charset="2"/>
              </a:rPr>
              <a:t> </a:t>
            </a:r>
            <a:r>
              <a:rPr lang="hu-HU" dirty="0" err="1" smtClean="0">
                <a:sym typeface="Symbol" pitchFamily="18" charset="2"/>
              </a:rPr>
              <a:t>sorozat</a:t>
            </a:r>
            <a:endParaRPr lang="hu-HU" dirty="0" smtClean="0">
              <a:sym typeface="Symbol" pitchFamily="18" charset="2"/>
            </a:endParaRPr>
          </a:p>
          <a:p>
            <a:pPr marL="254000"/>
            <a:r>
              <a:rPr lang="hu-HU" dirty="0" smtClean="0"/>
              <a:t>Sorozat </a:t>
            </a:r>
            <a:r>
              <a:rPr lang="hu-HU" dirty="0" smtClean="0">
                <a:sym typeface="Symbol" pitchFamily="18" charset="2"/>
              </a:rPr>
              <a:t> sorozatok</a:t>
            </a:r>
          </a:p>
          <a:p>
            <a:pPr marL="254000"/>
            <a:r>
              <a:rPr lang="hu-HU" dirty="0" smtClean="0"/>
              <a:t>Sorozatok </a:t>
            </a:r>
            <a:r>
              <a:rPr lang="hu-HU" dirty="0" smtClean="0">
                <a:sym typeface="Symbol" pitchFamily="18" charset="2"/>
              </a:rPr>
              <a:t> s</a:t>
            </a:r>
            <a:r>
              <a:rPr lang="hu-HU" dirty="0" smtClean="0"/>
              <a:t>orozat</a:t>
            </a:r>
            <a:endParaRPr lang="hu-HU" dirty="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 smtClean="0">
              <a:latin typeface="Arial" charset="0"/>
            </a:endParaRPr>
          </a:p>
        </p:txBody>
      </p:sp>
      <p:sp>
        <p:nvSpPr>
          <p:cNvPr id="72708" name="Tartalom helye 2"/>
          <p:cNvSpPr>
            <a:spLocks/>
          </p:cNvSpPr>
          <p:nvPr/>
        </p:nvSpPr>
        <p:spPr bwMode="auto">
          <a:xfrm>
            <a:off x="2324100" y="2982913"/>
            <a:ext cx="6621463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Char char="Ø"/>
            </a:pPr>
            <a:r>
              <a:rPr lang="hu-HU">
                <a:solidFill>
                  <a:srgbClr val="FF0000"/>
                </a:solidFill>
              </a:rPr>
              <a:t>Sorozat </a:t>
            </a:r>
            <a:r>
              <a:rPr lang="hu-HU">
                <a:solidFill>
                  <a:srgbClr val="FF0000"/>
                </a:solidFill>
                <a:sym typeface="Symbol" pitchFamily="18" charset="2"/>
              </a:rPr>
              <a:t> sorozat</a:t>
            </a:r>
          </a:p>
          <a:p>
            <a:pPr marL="266700" indent="-254000">
              <a:buFont typeface="Wingdings" pitchFamily="2" charset="2"/>
              <a:buChar char="Ø"/>
            </a:pPr>
            <a:r>
              <a:rPr lang="hu-HU">
                <a:solidFill>
                  <a:srgbClr val="FF0000"/>
                </a:solidFill>
              </a:rPr>
              <a:t>Sorozat </a:t>
            </a:r>
            <a:r>
              <a:rPr lang="hu-HU">
                <a:solidFill>
                  <a:srgbClr val="FF0000"/>
                </a:solidFill>
                <a:sym typeface="Symbol" pitchFamily="18" charset="2"/>
              </a:rPr>
              <a:t> sorozatok</a:t>
            </a:r>
          </a:p>
          <a:p>
            <a:pPr marL="266700" indent="-254000">
              <a:buFont typeface="Wingdings" pitchFamily="2" charset="2"/>
              <a:buChar char="Ø"/>
            </a:pPr>
            <a:r>
              <a:rPr lang="hu-HU">
                <a:solidFill>
                  <a:srgbClr val="FF0000"/>
                </a:solidFill>
              </a:rPr>
              <a:t>Sorozatok </a:t>
            </a:r>
            <a:r>
              <a:rPr lang="hu-HU">
                <a:solidFill>
                  <a:srgbClr val="FF0000"/>
                </a:solidFill>
                <a:sym typeface="Symbol" pitchFamily="18" charset="2"/>
              </a:rPr>
              <a:t> sorozat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9A937A-CDF8-4B3B-8904-69E0DEB236F3}" type="slidenum">
              <a:rPr lang="hu-HU" smtClean="0"/>
              <a:pPr>
                <a:defRPr/>
              </a:pPr>
              <a:t>30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AD86649-2B22-4330-B974-57E47C03DB88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36869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11. Metszet</a:t>
            </a:r>
          </a:p>
        </p:txBody>
      </p:sp>
      <p:sp>
        <p:nvSpPr>
          <p:cNvPr id="5124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49450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Specifikáció</a:t>
            </a:r>
            <a:r>
              <a:rPr lang="hu-HU" baseline="-25000" dirty="0" smtClean="0"/>
              <a:t>3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</a:pPr>
            <a:r>
              <a:rPr lang="hu-HU" sz="2800" dirty="0" smtClean="0">
                <a:sym typeface="Symbol" pitchFamily="18" charset="2"/>
              </a:rPr>
              <a:t>Utófeltétel</a:t>
            </a:r>
            <a:r>
              <a:rPr lang="hu-HU" sz="2800" baseline="-25000" dirty="0" smtClean="0"/>
              <a:t>2</a:t>
            </a:r>
            <a:r>
              <a:rPr lang="hu-HU" sz="2800" dirty="0" smtClean="0">
                <a:sym typeface="Symbol" pitchFamily="18" charset="2"/>
              </a:rPr>
              <a:t>: </a:t>
            </a:r>
          </a:p>
          <a:p>
            <a:pPr marL="254000">
              <a:lnSpc>
                <a:spcPct val="95000"/>
              </a:lnSpc>
              <a:buNone/>
            </a:pPr>
            <a:r>
              <a:rPr lang="hu-HU" sz="2800" dirty="0" smtClean="0">
                <a:sym typeface="Symbol" pitchFamily="18" charset="2"/>
              </a:rPr>
              <a:t>			  </a:t>
            </a:r>
            <a:r>
              <a:rPr lang="hu-HU" sz="2800" b="1" dirty="0" smtClean="0">
                <a:sym typeface="Symbol" pitchFamily="18" charset="2"/>
              </a:rPr>
              <a:t>(</a:t>
            </a:r>
            <a:r>
              <a:rPr lang="hu-HU" sz="2800" dirty="0" smtClean="0">
                <a:sym typeface="Symbol" pitchFamily="18" charset="2"/>
              </a:rPr>
              <a:t>Db,Z</a:t>
            </a:r>
            <a:r>
              <a:rPr lang="hu-HU" sz="2800" b="1" dirty="0" smtClean="0">
                <a:sym typeface="Symbol" pitchFamily="18" charset="2"/>
              </a:rPr>
              <a:t>)</a:t>
            </a:r>
            <a:r>
              <a:rPr lang="hu-HU" sz="2800" dirty="0" smtClean="0">
                <a:sym typeface="Symbol" pitchFamily="18" charset="2"/>
              </a:rPr>
              <a:t>=</a:t>
            </a:r>
            <a:r>
              <a:rPr lang="hu-HU" sz="1200" dirty="0" smtClean="0">
                <a:sym typeface="Symbol" pitchFamily="18" charset="2"/>
              </a:rPr>
              <a:t> </a:t>
            </a:r>
            <a:r>
              <a:rPr lang="hu-HU" sz="2800" dirty="0" smtClean="0">
                <a:sym typeface="Symbol" pitchFamily="18" charset="2"/>
              </a:rPr>
              <a:t>Metszet(N,X,M,Y)</a:t>
            </a:r>
          </a:p>
          <a:p>
            <a:pPr marL="25400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800" dirty="0" smtClean="0">
                <a:sym typeface="Symbol" pitchFamily="18" charset="2"/>
              </a:rPr>
              <a:t>   Másképp:     </a:t>
            </a:r>
            <a:r>
              <a:rPr lang="hu-HU" sz="2800" b="1" dirty="0" smtClean="0">
                <a:sym typeface="Symbol" pitchFamily="18" charset="2"/>
              </a:rPr>
              <a:t>(</a:t>
            </a:r>
            <a:r>
              <a:rPr lang="hu-HU" sz="2800" dirty="0" smtClean="0">
                <a:sym typeface="Symbol" pitchFamily="18" charset="2"/>
              </a:rPr>
              <a:t>Db,Z</a:t>
            </a:r>
            <a:r>
              <a:rPr lang="hu-HU" sz="2800" b="1" dirty="0" smtClean="0">
                <a:sym typeface="Symbol" pitchFamily="18" charset="2"/>
              </a:rPr>
              <a:t>)</a:t>
            </a:r>
            <a:r>
              <a:rPr lang="hu-HU" sz="2800" dirty="0" smtClean="0">
                <a:sym typeface="Symbol" pitchFamily="18" charset="2"/>
              </a:rPr>
              <a:t>=</a:t>
            </a:r>
          </a:p>
          <a:p>
            <a:pPr marL="0" indent="0">
              <a:lnSpc>
                <a:spcPct val="95000"/>
              </a:lnSpc>
              <a:buNone/>
              <a:defRPr/>
            </a:pPr>
            <a:endParaRPr lang="hu-HU" sz="2800" dirty="0" smtClean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buNone/>
              <a:defRPr/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buNone/>
            </a:pPr>
            <a:endParaRPr lang="hu-HU" sz="2800" dirty="0" smtClean="0">
              <a:sym typeface="Symbol" pitchFamily="18" charset="2"/>
            </a:endParaRPr>
          </a:p>
        </p:txBody>
      </p:sp>
      <p:pic>
        <p:nvPicPr>
          <p:cNvPr id="3687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71438"/>
            <a:ext cx="314325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ktu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137753"/>
              </p:ext>
            </p:extLst>
          </p:nvPr>
        </p:nvGraphicFramePr>
        <p:xfrm>
          <a:off x="5676726" y="2766690"/>
          <a:ext cx="22669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3" name="Equation" r:id="rId5" imgW="825480" imgH="444240" progId="Equation.3">
                  <p:embed/>
                </p:oleObj>
              </mc:Choice>
              <mc:Fallback>
                <p:oleObj name="Equation" r:id="rId5" imgW="825480" imgH="4442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726" y="2766690"/>
                        <a:ext cx="226695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69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" y="2276872"/>
            <a:ext cx="2401909" cy="132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71D996-C3D2-41DD-B468-17EDC34C28EF}" type="slidenum">
              <a:rPr lang="hu-HU" smtClean="0"/>
              <a:pPr>
                <a:defRPr/>
              </a:pPr>
              <a:t>31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4DCB01F-470F-4EB7-B56B-D176FD6219FA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38917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11. Metszet</a:t>
            </a:r>
          </a:p>
        </p:txBody>
      </p:sp>
      <p:sp>
        <p:nvSpPr>
          <p:cNvPr id="38918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0403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2800" b="1" smtClean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600" smtClean="0">
                <a:sym typeface="Symbol" pitchFamily="18" charset="2"/>
              </a:rPr>
              <a:t>	A megoldás egy </a:t>
            </a:r>
            <a:r>
              <a:rPr lang="hu-HU" sz="2600" smtClean="0">
                <a:solidFill>
                  <a:srgbClr val="0000FF"/>
                </a:solidFill>
                <a:sym typeface="Symbol" pitchFamily="18" charset="2"/>
              </a:rPr>
              <a:t>kiválogatás</a:t>
            </a:r>
            <a:r>
              <a:rPr lang="hu-HU" sz="2600" smtClean="0">
                <a:sym typeface="Symbol" pitchFamily="18" charset="2"/>
              </a:rPr>
              <a:t> és egy </a:t>
            </a:r>
            <a:r>
              <a:rPr lang="hu-HU" sz="2600" smtClean="0">
                <a:solidFill>
                  <a:srgbClr val="FF0000"/>
                </a:solidFill>
                <a:sym typeface="Symbol" pitchFamily="18" charset="2"/>
              </a:rPr>
              <a:t>eldöntés</a:t>
            </a:r>
            <a:r>
              <a:rPr lang="hu-HU" sz="260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28720" name="Group 48"/>
          <p:cNvGraphicFramePr>
            <a:graphicFrameLocks noGrp="1"/>
          </p:cNvGraphicFramePr>
          <p:nvPr/>
        </p:nvGraphicFramePr>
        <p:xfrm>
          <a:off x="3336925" y="1844675"/>
          <a:ext cx="4791075" cy="3584576"/>
        </p:xfrm>
        <a:graphic>
          <a:graphicData uri="http://schemas.openxmlformats.org/drawingml/2006/table">
            <a:tbl>
              <a:tblPr/>
              <a:tblGrid>
                <a:gridCol w="500063"/>
                <a:gridCol w="571500"/>
                <a:gridCol w="1357312"/>
                <a:gridCol w="2362200"/>
              </a:tblGrid>
              <a:tr h="448072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72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j≤M és X[i]≠Y[j]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j≤M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Z[Db]:=X[i]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950" name="Egyenes összekötő 8"/>
          <p:cNvCxnSpPr>
            <a:cxnSpLocks noChangeShapeType="1"/>
          </p:cNvCxnSpPr>
          <p:nvPr/>
        </p:nvCxnSpPr>
        <p:spPr bwMode="auto">
          <a:xfrm>
            <a:off x="3840163" y="4076700"/>
            <a:ext cx="215900" cy="449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Egyenes összekötő 9"/>
          <p:cNvCxnSpPr>
            <a:cxnSpLocks noChangeShapeType="1"/>
          </p:cNvCxnSpPr>
          <p:nvPr/>
        </p:nvCxnSpPr>
        <p:spPr bwMode="auto">
          <a:xfrm flipH="1">
            <a:off x="7897813" y="4076700"/>
            <a:ext cx="215900" cy="449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2" name="Text Box 50"/>
          <p:cNvSpPr txBox="1">
            <a:spLocks noChangeArrowheads="1"/>
          </p:cNvSpPr>
          <p:nvPr/>
        </p:nvSpPr>
        <p:spPr bwMode="auto">
          <a:xfrm>
            <a:off x="3762375" y="42830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8953" name="Text Box 51"/>
          <p:cNvSpPr txBox="1">
            <a:spLocks noChangeArrowheads="1"/>
          </p:cNvSpPr>
          <p:nvPr/>
        </p:nvSpPr>
        <p:spPr bwMode="auto">
          <a:xfrm>
            <a:off x="7896225" y="42862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3806825" y="2708275"/>
            <a:ext cx="4356100" cy="1873250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" name="Rectangle 54"/>
          <p:cNvSpPr>
            <a:spLocks noChangeArrowheads="1"/>
          </p:cNvSpPr>
          <p:nvPr/>
        </p:nvSpPr>
        <p:spPr bwMode="auto">
          <a:xfrm>
            <a:off x="3276600" y="1801813"/>
            <a:ext cx="4895850" cy="3671887"/>
          </a:xfrm>
          <a:prstGeom prst="rect">
            <a:avLst/>
          </a:prstGeom>
          <a:noFill/>
          <a:ln w="19050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" name="AutoShape 51"/>
          <p:cNvSpPr>
            <a:spLocks noChangeArrowheads="1"/>
          </p:cNvSpPr>
          <p:nvPr/>
        </p:nvSpPr>
        <p:spPr bwMode="auto">
          <a:xfrm>
            <a:off x="122238" y="4911725"/>
            <a:ext cx="2555875" cy="360363"/>
          </a:xfrm>
          <a:prstGeom prst="wedgeRectCallout">
            <a:avLst>
              <a:gd name="adj1" fmla="val 93352"/>
              <a:gd name="adj2" fmla="val -376870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Eldöntés</a:t>
            </a:r>
            <a:r>
              <a:rPr lang="hu-H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tétel!</a:t>
            </a:r>
          </a:p>
        </p:txBody>
      </p:sp>
      <p:sp>
        <p:nvSpPr>
          <p:cNvPr id="17" name="AutoShape 53"/>
          <p:cNvSpPr>
            <a:spLocks noChangeArrowheads="1"/>
          </p:cNvSpPr>
          <p:nvPr/>
        </p:nvSpPr>
        <p:spPr bwMode="auto">
          <a:xfrm>
            <a:off x="279400" y="3860800"/>
            <a:ext cx="2555875" cy="360363"/>
          </a:xfrm>
          <a:prstGeom prst="wedgeRectCallout">
            <a:avLst>
              <a:gd name="adj1" fmla="val 67230"/>
              <a:gd name="adj2" fmla="val -461452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Kiválogatás tétel!</a:t>
            </a:r>
          </a:p>
        </p:txBody>
      </p:sp>
      <p:sp>
        <p:nvSpPr>
          <p:cNvPr id="38959" name="Szövegdoboz 17"/>
          <p:cNvSpPr txBox="1">
            <a:spLocks noChangeArrowheads="1"/>
          </p:cNvSpPr>
          <p:nvPr/>
        </p:nvSpPr>
        <p:spPr bwMode="auto">
          <a:xfrm>
            <a:off x="8111217" y="1546452"/>
            <a:ext cx="107950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i,j</a:t>
            </a:r>
            <a:r>
              <a:rPr lang="hu-HU" sz="1800" b="1"/>
              <a:t>:Egész</a:t>
            </a:r>
          </a:p>
        </p:txBody>
      </p:sp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" y="1840630"/>
            <a:ext cx="2401909" cy="132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858294-8B3A-4C20-B53D-A6D211BC1ECE}" type="slidenum">
              <a:rPr lang="hu-HU" smtClean="0"/>
              <a:pPr>
                <a:defRPr/>
              </a:pPr>
              <a:t>32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302ABDA-74CB-4C16-B514-48BA6E6C0192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39941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11. Metszet</a:t>
            </a:r>
          </a:p>
        </p:txBody>
      </p:sp>
      <p:sp>
        <p:nvSpPr>
          <p:cNvPr id="39942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021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Feladatvariációk: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ym typeface="Symbol" pitchFamily="18" charset="2"/>
              </a:rPr>
              <a:t>Ismerünk két halmazt, meg kell adnunk a közös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elemek számá</a:t>
            </a:r>
            <a:r>
              <a:rPr lang="hu-HU" sz="2800" smtClean="0">
                <a:sym typeface="Symbol" pitchFamily="18" charset="2"/>
              </a:rPr>
              <a:t>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ym typeface="Symbol" pitchFamily="18" charset="2"/>
              </a:rPr>
              <a:t>Ismerünk két halmazt, meg kell adnunk, hogy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van-e</a:t>
            </a:r>
            <a:r>
              <a:rPr lang="hu-HU" sz="2800" smtClean="0">
                <a:sym typeface="Symbol" pitchFamily="18" charset="2"/>
              </a:rPr>
              <a:t> közös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elem</a:t>
            </a:r>
            <a:r>
              <a:rPr lang="hu-HU" sz="2800" smtClean="0">
                <a:sym typeface="Symbol" pitchFamily="18" charset="2"/>
              </a:rPr>
              <a:t>ük!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ym typeface="Symbol" pitchFamily="18" charset="2"/>
              </a:rPr>
              <a:t>Ismerünk két halmazt, meg kell adnunk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egy</a:t>
            </a:r>
            <a:r>
              <a:rPr lang="hu-HU" sz="2800" smtClean="0">
                <a:sym typeface="Symbol" pitchFamily="18" charset="2"/>
              </a:rPr>
              <a:t>et közös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elemeik</a:t>
            </a:r>
            <a:r>
              <a:rPr lang="hu-HU" sz="2800" smtClean="0">
                <a:sym typeface="Symbol" pitchFamily="18" charset="2"/>
              </a:rPr>
              <a:t> közül!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smtClean="0"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3D3F7D-7947-44E4-BC58-CFB54389C447}" type="slidenum">
              <a:rPr lang="hu-HU" smtClean="0"/>
              <a:pPr>
                <a:defRPr/>
              </a:pPr>
              <a:t>33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1DB30AB-E505-43BC-817C-1FEC75B0A34B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40965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12. Unió</a:t>
            </a:r>
          </a:p>
        </p:txBody>
      </p:sp>
      <p:sp>
        <p:nvSpPr>
          <p:cNvPr id="40966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Két</a:t>
            </a:r>
            <a:r>
              <a:rPr lang="hu-HU" sz="2800" smtClean="0"/>
              <a:t> szakkör tanulói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alapján soroljuk fel </a:t>
            </a:r>
            <a:r>
              <a:rPr lang="hu-HU" sz="2800" smtClean="0"/>
              <a:t>a szakkörre járókat!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/>
              <a:t>A télen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és</a:t>
            </a:r>
            <a:r>
              <a:rPr lang="hu-HU" sz="2800" smtClean="0"/>
              <a:t> a nyáron megfigyelhető madarak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alapján adjuk meg</a:t>
            </a:r>
            <a:r>
              <a:rPr lang="hu-HU" sz="2800" smtClean="0">
                <a:sym typeface="Symbol" pitchFamily="18" charset="2"/>
              </a:rPr>
              <a:t>, hogy </a:t>
            </a:r>
            <a:r>
              <a:rPr lang="hu-HU" sz="2800" smtClean="0"/>
              <a:t>a milyen madarakat figyeltek meg!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Két</a:t>
            </a:r>
            <a:r>
              <a:rPr lang="hu-HU" sz="2800" smtClean="0"/>
              <a:t> ember szabad órái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alapján mondjuk meg</a:t>
            </a:r>
            <a:r>
              <a:rPr lang="hu-HU" sz="2800" smtClean="0"/>
              <a:t>, hogy mikor tudjuk elérni valamelyiket!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Adjuk meg </a:t>
            </a:r>
            <a:r>
              <a:rPr lang="hu-HU" sz="2800" smtClean="0"/>
              <a:t>azokat az állatfajokat, amelyeket a budapesti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vagy</a:t>
            </a:r>
            <a:r>
              <a:rPr lang="hu-HU" sz="2800" smtClean="0"/>
              <a:t> a veszprémi állatkertben megnézhetünk!</a:t>
            </a:r>
            <a:endParaRPr lang="hu-HU" sz="2800" b="1" smtClean="0"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5F984-1281-4597-B073-7CEA4D36C89A}" type="slidenum">
              <a:rPr lang="hu-HU" smtClean="0"/>
              <a:pPr>
                <a:defRPr/>
              </a:pPr>
              <a:t>34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E01DD49-CC3C-493D-8EAF-85FE383DCEB6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41989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12. Unió</a:t>
            </a:r>
          </a:p>
        </p:txBody>
      </p:sp>
      <p:sp>
        <p:nvSpPr>
          <p:cNvPr id="3174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>
                <a:sym typeface="Symbol" pitchFamily="18" charset="2"/>
              </a:rPr>
              <a:t>	</a:t>
            </a:r>
            <a:r>
              <a:rPr lang="hu-HU" sz="2800" smtClean="0">
                <a:sym typeface="Symbol" pitchFamily="18" charset="2"/>
              </a:rPr>
              <a:t>Ismerünk két halmazt (tetszőleges, de azo-nos típusú elemekkel), meg kell adnunk azo-kat az elemeket, amelyek legalább az egyik halmazban szerepelnek!</a:t>
            </a: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60325"/>
            <a:ext cx="2519363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4.24607E-6 L 0.06545 0.0728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36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17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E53F73-D78A-4D61-9F98-65E8ED1476FD}" type="slidenum">
              <a:rPr lang="hu-HU" smtClean="0"/>
              <a:pPr>
                <a:defRPr/>
              </a:pPr>
              <a:t>35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7EBA1EBD-8031-47BF-BE7F-6C86E96F055A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43013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dirty="0" smtClean="0"/>
              <a:t>12. Unió</a:t>
            </a:r>
          </a:p>
        </p:txBody>
      </p:sp>
      <p:sp>
        <p:nvSpPr>
          <p:cNvPr id="6148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111750"/>
          </a:xfr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N,M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r>
              <a:rPr lang="hu-HU" sz="2800" dirty="0" smtClean="0"/>
              <a:t>, 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M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Db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Z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err="1" smtClean="0">
                <a:solidFill>
                  <a:srgbClr val="FF0000"/>
                </a:solidFill>
              </a:rPr>
              <a:t>Db</a:t>
            </a:r>
            <a:endParaRPr lang="hu-HU" sz="2800" dirty="0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</a:t>
            </a:r>
            <a:r>
              <a:rPr lang="hu-HU" sz="2800" dirty="0" err="1" smtClean="0"/>
              <a:t>H</a:t>
            </a:r>
            <a:r>
              <a:rPr lang="hu-HU" sz="2800" dirty="0" err="1" smtClean="0">
                <a:sym typeface="Symbol" pitchFamily="18" charset="2"/>
              </a:rPr>
              <a:t>almazE</a:t>
            </a:r>
            <a:r>
              <a:rPr lang="hu-HU" sz="2800" dirty="0" smtClean="0">
                <a:sym typeface="Symbol" pitchFamily="18" charset="2"/>
              </a:rPr>
              <a:t>(X) és </a:t>
            </a:r>
            <a:r>
              <a:rPr lang="hu-HU" sz="2800" dirty="0" err="1" smtClean="0">
                <a:sym typeface="Symbol" pitchFamily="18" charset="2"/>
              </a:rPr>
              <a:t>HalmazE</a:t>
            </a:r>
            <a:r>
              <a:rPr lang="hu-HU" sz="2800" dirty="0" smtClean="0">
                <a:sym typeface="Symbol" pitchFamily="18" charset="2"/>
              </a:rPr>
              <a:t>(Y)</a:t>
            </a:r>
          </a:p>
          <a:p>
            <a:pPr marL="254000">
              <a:lnSpc>
                <a:spcPct val="95000"/>
              </a:lnSpc>
              <a:spcBef>
                <a:spcPts val="1800"/>
              </a:spcBef>
            </a:pPr>
            <a:r>
              <a:rPr lang="hu-HU" sz="2800" dirty="0" smtClean="0">
                <a:sym typeface="Symbol" pitchFamily="18" charset="2"/>
              </a:rPr>
              <a:t>Utófeltétel:	Db=N+          és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		i(1≤i≤Db):</a:t>
            </a:r>
            <a:r>
              <a:rPr lang="hu-HU" sz="2000" dirty="0" smtClean="0">
                <a:sym typeface="Symbol" pitchFamily="18" charset="2"/>
              </a:rPr>
              <a:t> 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hu-HU" sz="2800" dirty="0" err="1" smtClean="0">
                <a:sym typeface="Symbol" pitchFamily="18" charset="2"/>
              </a:rPr>
              <a:t>Z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X</a:t>
            </a:r>
            <a:r>
              <a:rPr lang="hu-HU" sz="2400" dirty="0" smtClean="0">
                <a:sym typeface="Symbol" pitchFamily="18" charset="2"/>
              </a:rPr>
              <a:t> 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vagy</a:t>
            </a:r>
            <a:r>
              <a:rPr lang="hu-HU" sz="2800" dirty="0" smtClean="0">
                <a:sym typeface="Symbol" pitchFamily="18" charset="2"/>
              </a:rPr>
              <a:t> </a:t>
            </a:r>
            <a:r>
              <a:rPr lang="hu-HU" sz="2800" dirty="0" err="1" smtClean="0">
                <a:sym typeface="Symbol" pitchFamily="18" charset="2"/>
              </a:rPr>
              <a:t>Z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Y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hu-HU" sz="2800" dirty="0" smtClean="0">
                <a:sym typeface="Symbol" pitchFamily="18" charset="2"/>
              </a:rPr>
              <a:t> </a:t>
            </a:r>
            <a:r>
              <a:rPr lang="hu-HU" sz="2800" smtClean="0">
                <a:sym typeface="Symbol" pitchFamily="18" charset="2"/>
              </a:rPr>
              <a:t>és 	</a:t>
            </a: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800" dirty="0" err="1" smtClean="0">
                <a:sym typeface="Symbol" pitchFamily="18" charset="2"/>
              </a:rPr>
              <a:t>HalmazE</a:t>
            </a:r>
            <a:r>
              <a:rPr lang="hu-HU" sz="2800" dirty="0" smtClean="0">
                <a:sym typeface="Symbol" pitchFamily="18" charset="2"/>
              </a:rPr>
              <a:t>(Z)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231363"/>
              </p:ext>
            </p:extLst>
          </p:nvPr>
        </p:nvGraphicFramePr>
        <p:xfrm>
          <a:off x="5434013" y="3124200"/>
          <a:ext cx="6556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4" imgW="304560" imgH="558720" progId="Equation.3">
                  <p:embed/>
                </p:oleObj>
              </mc:Choice>
              <mc:Fallback>
                <p:oleObj name="Equation" r:id="rId4" imgW="304560" imgH="55872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3124200"/>
                        <a:ext cx="655637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6588125" y="476672"/>
            <a:ext cx="2555875" cy="576262"/>
          </a:xfrm>
          <a:prstGeom prst="wedgeRectCallout">
            <a:avLst>
              <a:gd name="adj1" fmla="val -60985"/>
              <a:gd name="adj2" fmla="val 282977"/>
            </a:avLst>
          </a:prstGeom>
          <a:solidFill>
            <a:srgbClr val="969696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Dekarációs </a:t>
            </a: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méret lehet még: N+M</a:t>
            </a:r>
          </a:p>
        </p:txBody>
      </p:sp>
      <p:pic>
        <p:nvPicPr>
          <p:cNvPr id="4301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73025"/>
            <a:ext cx="329565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  <p:bldP spid="61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015E42-147E-443D-AC58-32742771EE1E}" type="slidenum">
              <a:rPr lang="hu-HU" smtClean="0"/>
              <a:pPr>
                <a:defRPr/>
              </a:pPr>
              <a:t>36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7EBA1EBD-8031-47BF-BE7F-6C86E96F055A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44037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12. Unió</a:t>
            </a:r>
          </a:p>
        </p:txBody>
      </p:sp>
      <p:sp>
        <p:nvSpPr>
          <p:cNvPr id="6148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111750"/>
          </a:xfr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Specifikáció</a:t>
            </a:r>
            <a:r>
              <a:rPr lang="hu-HU" baseline="-25000" dirty="0" smtClean="0"/>
              <a:t>2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</a:pPr>
            <a:r>
              <a:rPr lang="hu-HU" sz="2800" dirty="0" smtClean="0">
                <a:sym typeface="Symbol" pitchFamily="18" charset="2"/>
              </a:rPr>
              <a:t>Utófeltétel</a:t>
            </a:r>
            <a:r>
              <a:rPr lang="hu-HU" sz="2800" baseline="-25000" dirty="0" smtClean="0"/>
              <a:t>2</a:t>
            </a:r>
            <a:r>
              <a:rPr lang="hu-HU" sz="2800" dirty="0" smtClean="0">
                <a:sym typeface="Symbol" pitchFamily="18" charset="2"/>
              </a:rPr>
              <a:t>: 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  <a:buNone/>
            </a:pPr>
            <a:r>
              <a:rPr lang="hu-HU" sz="2800" dirty="0" smtClean="0">
                <a:sym typeface="Symbol" pitchFamily="18" charset="2"/>
              </a:rPr>
              <a:t>			   </a:t>
            </a:r>
            <a:r>
              <a:rPr lang="hu-HU" sz="2800" b="1" dirty="0" smtClean="0">
                <a:sym typeface="Symbol" pitchFamily="18" charset="2"/>
              </a:rPr>
              <a:t>(</a:t>
            </a:r>
            <a:r>
              <a:rPr lang="hu-HU" sz="2800" dirty="0" smtClean="0">
                <a:sym typeface="Symbol" pitchFamily="18" charset="2"/>
              </a:rPr>
              <a:t>Db,Z</a:t>
            </a:r>
            <a:r>
              <a:rPr lang="hu-HU" sz="2800" b="1" dirty="0" smtClean="0">
                <a:sym typeface="Symbol" pitchFamily="18" charset="2"/>
              </a:rPr>
              <a:t>)</a:t>
            </a:r>
            <a:r>
              <a:rPr lang="hu-HU" sz="2800" dirty="0" smtClean="0">
                <a:sym typeface="Symbol" pitchFamily="18" charset="2"/>
              </a:rPr>
              <a:t>=Unió(N,X,M,Y)</a:t>
            </a:r>
          </a:p>
          <a:p>
            <a:pPr marL="0" indent="0">
              <a:lnSpc>
                <a:spcPct val="95000"/>
              </a:lnSpc>
              <a:spcBef>
                <a:spcPts val="1800"/>
              </a:spcBef>
              <a:buNone/>
              <a:defRPr/>
            </a:pPr>
            <a:r>
              <a:rPr lang="hu-HU" sz="2800" dirty="0" smtClean="0">
                <a:sym typeface="Symbol" pitchFamily="18" charset="2"/>
              </a:rPr>
              <a:t>   Másképp:      </a:t>
            </a:r>
            <a:r>
              <a:rPr lang="hu-HU" sz="2800" b="1" dirty="0">
                <a:sym typeface="Symbol" pitchFamily="18" charset="2"/>
              </a:rPr>
              <a:t>(</a:t>
            </a:r>
            <a:r>
              <a:rPr lang="hu-HU" sz="2800" dirty="0">
                <a:sym typeface="Symbol" pitchFamily="18" charset="2"/>
              </a:rPr>
              <a:t>Db,Z</a:t>
            </a:r>
            <a:r>
              <a:rPr lang="hu-HU" sz="2800" b="1" dirty="0"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=</a:t>
            </a:r>
            <a:endParaRPr lang="hu-HU" sz="2800" dirty="0" smtClean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1800"/>
              </a:spcBef>
              <a:buNone/>
              <a:defRPr/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25000"/>
              </a:spcBef>
              <a:buNone/>
            </a:pPr>
            <a:endParaRPr lang="hu-HU" sz="2800" dirty="0" smtClean="0">
              <a:sym typeface="Symbol" pitchFamily="18" charset="2"/>
            </a:endParaRPr>
          </a:p>
        </p:txBody>
      </p:sp>
      <p:pic>
        <p:nvPicPr>
          <p:cNvPr id="44039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73025"/>
            <a:ext cx="329565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9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871641"/>
              </p:ext>
            </p:extLst>
          </p:nvPr>
        </p:nvGraphicFramePr>
        <p:xfrm>
          <a:off x="5796136" y="2852936"/>
          <a:ext cx="24828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name="Equation" r:id="rId5" imgW="1079280" imgH="482400" progId="Equation.3">
                  <p:embed/>
                </p:oleObj>
              </mc:Choice>
              <mc:Fallback>
                <p:oleObj name="Equation" r:id="rId5" imgW="1079280" imgH="4824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852936"/>
                        <a:ext cx="248285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42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2114550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314E5E-5269-4CCD-9DF5-326DE33B6B43}" type="slidenum">
              <a:rPr lang="hu-HU" smtClean="0"/>
              <a:pPr>
                <a:defRPr/>
              </a:pPr>
              <a:t>37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AE9ACD3-2626-43C3-BF80-DD655660B3B9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46085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12. Unió</a:t>
            </a:r>
          </a:p>
        </p:txBody>
      </p:sp>
      <p:sp>
        <p:nvSpPr>
          <p:cNvPr id="46086" name="Tartalom helye 2"/>
          <p:cNvSpPr>
            <a:spLocks noGrp="1"/>
          </p:cNvSpPr>
          <p:nvPr>
            <p:ph idx="4294967295"/>
          </p:nvPr>
        </p:nvSpPr>
        <p:spPr>
          <a:xfrm>
            <a:off x="2343150" y="1268413"/>
            <a:ext cx="6621463" cy="4875212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32813" name="Group 45"/>
          <p:cNvGraphicFramePr>
            <a:graphicFrameLocks noGrp="1"/>
          </p:cNvGraphicFramePr>
          <p:nvPr/>
        </p:nvGraphicFramePr>
        <p:xfrm>
          <a:off x="3236913" y="1847850"/>
          <a:ext cx="4791075" cy="4032324"/>
        </p:xfrm>
        <a:graphic>
          <a:graphicData uri="http://schemas.openxmlformats.org/drawingml/2006/table">
            <a:tbl>
              <a:tblPr/>
              <a:tblGrid>
                <a:gridCol w="493713"/>
                <a:gridCol w="577850"/>
                <a:gridCol w="1357312"/>
                <a:gridCol w="2362200"/>
              </a:tblGrid>
              <a:tr h="448028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Z:=X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28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28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i≤N és X[i]≠Y[j]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i&gt;N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Z[Db]:=Y[j]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16200000" flipH="1">
            <a:off x="3605213" y="4645025"/>
            <a:ext cx="4572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5400000">
            <a:off x="7677150" y="4645025"/>
            <a:ext cx="4572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22" name="Text Box 47"/>
          <p:cNvSpPr txBox="1">
            <a:spLocks noChangeArrowheads="1"/>
          </p:cNvSpPr>
          <p:nvPr/>
        </p:nvSpPr>
        <p:spPr bwMode="auto">
          <a:xfrm>
            <a:off x="3649663" y="47450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46123" name="Text Box 48"/>
          <p:cNvSpPr txBox="1">
            <a:spLocks noChangeArrowheads="1"/>
          </p:cNvSpPr>
          <p:nvPr/>
        </p:nvSpPr>
        <p:spPr bwMode="auto">
          <a:xfrm>
            <a:off x="7781925" y="47482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5578475" y="1455738"/>
            <a:ext cx="2327275" cy="360362"/>
          </a:xfrm>
          <a:prstGeom prst="wedgeRectCallout">
            <a:avLst>
              <a:gd name="adj1" fmla="val -94657"/>
              <a:gd name="adj2" fmla="val 75111"/>
            </a:avLst>
          </a:prstGeom>
          <a:solidFill>
            <a:srgbClr val="969696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Másolás</a:t>
            </a:r>
            <a:r>
              <a:rPr lang="hu-H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tétel!</a:t>
            </a:r>
          </a:p>
        </p:txBody>
      </p: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3275013" y="1906588"/>
            <a:ext cx="4678362" cy="792162"/>
          </a:xfrm>
          <a:prstGeom prst="rect">
            <a:avLst/>
          </a:prstGeom>
          <a:noFill/>
          <a:ln w="12700" cap="rnd" algn="ctr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19" name="AutoShape 51"/>
          <p:cNvSpPr>
            <a:spLocks noChangeArrowheads="1"/>
          </p:cNvSpPr>
          <p:nvPr/>
        </p:nvSpPr>
        <p:spPr bwMode="auto">
          <a:xfrm>
            <a:off x="122238" y="5300663"/>
            <a:ext cx="2555875" cy="360362"/>
          </a:xfrm>
          <a:prstGeom prst="wedgeRectCallout">
            <a:avLst>
              <a:gd name="adj1" fmla="val 93352"/>
              <a:gd name="adj2" fmla="val -376870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Eldöntés</a:t>
            </a:r>
            <a:r>
              <a:rPr lang="hu-H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tétel!</a:t>
            </a: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3779838" y="3259138"/>
            <a:ext cx="4176712" cy="1638300"/>
          </a:xfrm>
          <a:prstGeom prst="rect">
            <a:avLst/>
          </a:prstGeom>
          <a:noFill/>
          <a:ln w="12700" cap="rnd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21" name="AutoShape 53"/>
          <p:cNvSpPr>
            <a:spLocks noChangeArrowheads="1"/>
          </p:cNvSpPr>
          <p:nvPr/>
        </p:nvSpPr>
        <p:spPr bwMode="auto">
          <a:xfrm>
            <a:off x="-338138" y="4837113"/>
            <a:ext cx="2555876" cy="360362"/>
          </a:xfrm>
          <a:prstGeom prst="wedgeRectCallout">
            <a:avLst>
              <a:gd name="adj1" fmla="val 93352"/>
              <a:gd name="adj2" fmla="val -376870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Kiválogatás tétel!</a:t>
            </a: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3309938" y="2795588"/>
            <a:ext cx="4678362" cy="3059112"/>
          </a:xfrm>
          <a:prstGeom prst="rect">
            <a:avLst/>
          </a:prstGeom>
          <a:noFill/>
          <a:ln w="12700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31" name="Szövegdoboz 18"/>
          <p:cNvSpPr txBox="1">
            <a:spLocks noChangeArrowheads="1"/>
          </p:cNvSpPr>
          <p:nvPr/>
        </p:nvSpPr>
        <p:spPr bwMode="auto">
          <a:xfrm>
            <a:off x="8027988" y="1557338"/>
            <a:ext cx="1223962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i,j</a:t>
            </a:r>
            <a:r>
              <a:rPr lang="hu-HU" sz="1800" b="1"/>
              <a:t>:Egész</a:t>
            </a:r>
          </a:p>
        </p:txBody>
      </p:sp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33938"/>
            <a:ext cx="2114550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7" grpId="0" animBg="1"/>
      <p:bldP spid="32818" grpId="0" animBg="1"/>
      <p:bldP spid="32819" grpId="0" animBg="1"/>
      <p:bldP spid="32820" grpId="0" animBg="1"/>
      <p:bldP spid="32821" grpId="0" animBg="1"/>
      <p:bldP spid="328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858294-8B3A-4C20-B53D-A6D211BC1ECE}" type="slidenum">
              <a:rPr lang="hu-HU" smtClean="0"/>
              <a:pPr>
                <a:defRPr/>
              </a:pPr>
              <a:t>38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302ABDA-74CB-4C16-B514-48BA6E6C0192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39941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dirty="0" smtClean="0"/>
              <a:t>12. Unió</a:t>
            </a:r>
          </a:p>
        </p:txBody>
      </p:sp>
      <p:sp>
        <p:nvSpPr>
          <p:cNvPr id="39942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021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Feladatvariációk: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Ismerünk két halmazt, meg kell adnunk az 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elemek együttes számá</a:t>
            </a:r>
            <a:r>
              <a:rPr lang="hu-HU" sz="2800" dirty="0" smtClean="0">
                <a:sym typeface="Symbol" pitchFamily="18" charset="2"/>
              </a:rPr>
              <a:t>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Ismerünk két halmazt, meg kell adnunk a 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különbségük</a:t>
            </a:r>
            <a:r>
              <a:rPr lang="hu-HU" sz="2800" dirty="0" smtClean="0">
                <a:sym typeface="Symbol" pitchFamily="18" charset="2"/>
              </a:rPr>
              <a:t>et!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CEC2B-4746-4D63-9701-6CC19716162B}" type="slidenum">
              <a:rPr lang="hu-HU" smtClean="0"/>
              <a:pPr>
                <a:defRPr/>
              </a:pPr>
              <a:t>39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180AEF9-C1B2-4F30-A192-628017967DB4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47109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Programozási tételek</a:t>
            </a:r>
          </a:p>
        </p:txBody>
      </p:sp>
      <p:sp>
        <p:nvSpPr>
          <p:cNvPr id="4711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73625"/>
          </a:xfrm>
        </p:spPr>
        <p:txBody>
          <a:bodyPr/>
          <a:lstStyle/>
          <a:p>
            <a:pPr marL="355600" indent="-355600"/>
            <a:r>
              <a:rPr lang="hu-HU" b="1" dirty="0" smtClean="0">
                <a:solidFill>
                  <a:srgbClr val="FF0000"/>
                </a:solidFill>
              </a:rPr>
              <a:t>Sorozat </a:t>
            </a:r>
            <a:r>
              <a:rPr lang="hu-HU" b="1" dirty="0" smtClean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hu-HU" b="1" dirty="0" err="1" smtClean="0">
                <a:solidFill>
                  <a:srgbClr val="FF0000"/>
                </a:solidFill>
                <a:sym typeface="Symbol" pitchFamily="18" charset="2"/>
              </a:rPr>
              <a:t>sorozat</a:t>
            </a:r>
            <a:endParaRPr lang="hu-HU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7"/>
            </a:pPr>
            <a:r>
              <a:rPr lang="hu-HU" dirty="0" smtClean="0">
                <a:sym typeface="Symbol" pitchFamily="18" charset="2"/>
              </a:rPr>
              <a:t>Másolás – </a:t>
            </a:r>
            <a:r>
              <a:rPr lang="hu-HU" sz="2800" dirty="0" smtClean="0">
                <a:sym typeface="Symbol" pitchFamily="18" charset="2"/>
              </a:rPr>
              <a:t>függvényszámítás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7"/>
            </a:pPr>
            <a:r>
              <a:rPr lang="hu-HU" smtClean="0">
                <a:sym typeface="Symbol" pitchFamily="18" charset="2"/>
              </a:rPr>
              <a:t>Kiválogatás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7"/>
            </a:pPr>
            <a:r>
              <a:rPr lang="hu-HU" dirty="0" smtClean="0">
                <a:solidFill>
                  <a:srgbClr val="A6A6A6"/>
                </a:solidFill>
                <a:sym typeface="Symbol" pitchFamily="18" charset="2"/>
              </a:rPr>
              <a:t>Rendezés (később lesz)</a:t>
            </a:r>
          </a:p>
          <a:p>
            <a:pPr marL="355600" indent="-355600"/>
            <a:r>
              <a:rPr lang="hu-HU" b="1" dirty="0" smtClean="0">
                <a:solidFill>
                  <a:srgbClr val="FF0000"/>
                </a:solidFill>
              </a:rPr>
              <a:t>Sorozat </a:t>
            </a:r>
            <a:r>
              <a:rPr lang="hu-HU" b="1" dirty="0" smtClean="0">
                <a:solidFill>
                  <a:srgbClr val="FF0000"/>
                </a:solidFill>
                <a:sym typeface="Symbol" pitchFamily="18" charset="2"/>
              </a:rPr>
              <a:t> sorozatok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10"/>
            </a:pPr>
            <a:r>
              <a:rPr lang="hu-HU" dirty="0" smtClean="0">
                <a:sym typeface="Symbol" pitchFamily="18" charset="2"/>
              </a:rPr>
              <a:t>Szétválogatás</a:t>
            </a:r>
          </a:p>
          <a:p>
            <a:pPr marL="355600" indent="-355600"/>
            <a:r>
              <a:rPr lang="hu-HU" b="1" dirty="0" smtClean="0">
                <a:solidFill>
                  <a:srgbClr val="FF0000"/>
                </a:solidFill>
              </a:rPr>
              <a:t>Sorozatok </a:t>
            </a:r>
            <a:r>
              <a:rPr lang="hu-HU" b="1" dirty="0" smtClean="0">
                <a:solidFill>
                  <a:srgbClr val="FF0000"/>
                </a:solidFill>
                <a:sym typeface="Symbol" pitchFamily="18" charset="2"/>
              </a:rPr>
              <a:t> s</a:t>
            </a:r>
            <a:r>
              <a:rPr lang="hu-HU" b="1" dirty="0" smtClean="0">
                <a:solidFill>
                  <a:srgbClr val="FF0000"/>
                </a:solidFill>
              </a:rPr>
              <a:t>orozat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11"/>
            </a:pPr>
            <a:r>
              <a:rPr lang="hu-HU" dirty="0" smtClean="0">
                <a:sym typeface="Symbol" pitchFamily="18" charset="2"/>
              </a:rPr>
              <a:t>Metszet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11"/>
            </a:pPr>
            <a:r>
              <a:rPr lang="hu-HU" dirty="0" smtClean="0">
                <a:sym typeface="Symbol" pitchFamily="18" charset="2"/>
              </a:rPr>
              <a:t>Unió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33B14E-D69D-4721-9555-44F811A3AF67}" type="slidenum">
              <a:rPr lang="hu-HU" smtClean="0"/>
              <a:pPr>
                <a:defRPr/>
              </a:pPr>
              <a:t>4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5FBD54A-C1EB-48DA-ABA6-B474C8F35C5F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8197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7. Másolás –  </a:t>
            </a:r>
            <a:r>
              <a:rPr lang="hu-HU" sz="2800" smtClean="0"/>
              <a:t>függvényszámítás</a:t>
            </a:r>
          </a:p>
        </p:txBody>
      </p:sp>
      <p:sp>
        <p:nvSpPr>
          <p:cNvPr id="8198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b="1" smtClean="0"/>
              <a:t>Feladatok: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smtClean="0"/>
              <a:t>Egy </a:t>
            </a:r>
            <a:r>
              <a:rPr lang="hu-HU" sz="2800" smtClean="0">
                <a:solidFill>
                  <a:srgbClr val="FF0000"/>
                </a:solidFill>
              </a:rPr>
              <a:t>számsorozat tagjai</a:t>
            </a:r>
            <a:r>
              <a:rPr lang="hu-HU" sz="2800" smtClean="0"/>
              <a:t>nak adjuk meg az ab-szolút értékét!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smtClean="0"/>
              <a:t>Egy </a:t>
            </a:r>
            <a:r>
              <a:rPr lang="hu-HU" sz="2800" smtClean="0">
                <a:solidFill>
                  <a:srgbClr val="FF0000"/>
                </a:solidFill>
              </a:rPr>
              <a:t>szöveget alakítsunk át</a:t>
            </a:r>
            <a:r>
              <a:rPr lang="hu-HU" sz="2800" smtClean="0"/>
              <a:t> csupa kisbetűssé!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smtClean="0">
                <a:solidFill>
                  <a:srgbClr val="FF0000"/>
                </a:solidFill>
              </a:rPr>
              <a:t>Számoljuk ki</a:t>
            </a:r>
            <a:r>
              <a:rPr lang="hu-HU" sz="2800" smtClean="0"/>
              <a:t> két vektor összegét!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smtClean="0"/>
              <a:t>Készítsünk függvénytáblázatot a sin(x) függ-vényről!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smtClean="0"/>
              <a:t>Ismerjük N hónap sorszámát, adjuk meg a nevét!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algn="ctr" eaLnBrk="1" hangingPunct="1"/>
            <a:r>
              <a:rPr lang="hu-HU" sz="3600" dirty="0"/>
              <a:t>Programozási alapismeretek</a:t>
            </a:r>
            <a:br>
              <a:rPr lang="hu-HU" sz="3600" dirty="0"/>
            </a:br>
            <a:r>
              <a:rPr lang="hu-HU" sz="3600" dirty="0" smtClean="0"/>
              <a:t>5. </a:t>
            </a:r>
            <a:r>
              <a:rPr lang="hu-HU" sz="3600" dirty="0"/>
              <a:t>előadás vége</a:t>
            </a:r>
            <a:endParaRPr lang="en-US" sz="2000" dirty="0"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ED1357-F10F-4B1F-8FDF-7F5C21FC8EE5}" type="slidenum">
              <a:rPr lang="hu-HU" smtClean="0"/>
              <a:pPr>
                <a:defRPr/>
              </a:pPr>
              <a:t>5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29582D9-73DD-45E0-92ED-17878D83AFE6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9221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7. Másolás – </a:t>
            </a:r>
            <a:r>
              <a:rPr lang="hu-HU" sz="2800" smtClean="0"/>
              <a:t>függvényszámítás</a:t>
            </a:r>
          </a:p>
        </p:txBody>
      </p:sp>
      <p:sp>
        <p:nvSpPr>
          <p:cNvPr id="15363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hu-HU" b="1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hu-HU" b="1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b="1" smtClean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	N darab „valamihez” kell hozzárendelni má-sik N darab „valamit”, ami akár az előbbitől különböző típusú is lehet. A darabszám ma-rad, a sorrend is marad. Az elemeken operá-ló függvény ugyanaz.</a:t>
            </a: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44450"/>
            <a:ext cx="2724150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4792E-6 L 0.06441 0.054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27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53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941F-729E-4741-ADF8-B71738AD5311}" type="slidenum">
              <a:rPr lang="hu-HU" smtClean="0"/>
              <a:pPr>
                <a:defRPr/>
              </a:pPr>
              <a:t>6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EB6360A-0E2B-4508-8552-3D8E4E8DF895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10245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7. Másolás – </a:t>
            </a:r>
            <a:r>
              <a:rPr lang="hu-HU" sz="2800" smtClean="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535834"/>
          </a:xfrm>
        </p:spPr>
        <p:txBody>
          <a:bodyPr/>
          <a:lstStyle/>
          <a:p>
            <a:pPr marL="254000">
              <a:buFont typeface="Wingdings" pitchFamily="2" charset="2"/>
              <a:buNone/>
              <a:defRPr/>
            </a:pPr>
            <a:r>
              <a:rPr lang="hu-HU" b="1" dirty="0" smtClean="0"/>
              <a:t>Specifikáció:</a:t>
            </a:r>
          </a:p>
          <a:p>
            <a:pPr marL="254000">
              <a:defRPr/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f</a:t>
            </a:r>
            <a:r>
              <a:rPr lang="hu-HU" sz="2800" dirty="0" smtClean="0">
                <a:sym typeface="Symbol"/>
              </a:rPr>
              <a:t>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 smtClean="0"/>
              <a:t>→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u-HU" sz="28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54000">
              <a:defRPr/>
            </a:pPr>
            <a:r>
              <a:rPr lang="hu-HU" sz="2800" dirty="0" smtClean="0"/>
              <a:t>Kimenet:	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u-HU" sz="2800" dirty="0" smtClean="0"/>
          </a:p>
          <a:p>
            <a:pPr marL="254000">
              <a:defRPr/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defRPr/>
            </a:pPr>
            <a:r>
              <a:rPr lang="hu-HU" sz="2800" dirty="0" smtClean="0">
                <a:sym typeface="Symbol" pitchFamily="18" charset="2"/>
              </a:rPr>
              <a:t>Utófeltétel:	i(1≤i≤N): </a:t>
            </a:r>
            <a:r>
              <a:rPr lang="hu-HU" sz="2800" dirty="0" err="1" smtClean="0">
                <a:sym typeface="Symbol" pitchFamily="18" charset="2"/>
              </a:rPr>
              <a:t>Y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=f(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</a:t>
            </a:r>
          </a:p>
          <a:p>
            <a:pPr marL="254000">
              <a:buNone/>
              <a:defRPr/>
            </a:pPr>
            <a:r>
              <a:rPr lang="hu-HU" sz="2800" dirty="0" smtClean="0">
                <a:sym typeface="Symbol" pitchFamily="18" charset="2"/>
              </a:rPr>
              <a:t>   Másként</a:t>
            </a:r>
            <a:r>
              <a:rPr lang="hu-HU" sz="2800" baseline="-25000" dirty="0" smtClean="0">
                <a:sym typeface="Symbol" pitchFamily="18" charset="2"/>
              </a:rPr>
              <a:t>1</a:t>
            </a:r>
            <a:r>
              <a:rPr lang="hu-HU" sz="2800" dirty="0" smtClean="0">
                <a:sym typeface="Symbol" pitchFamily="18" charset="2"/>
              </a:rPr>
              <a:t>:	Y</a:t>
            </a:r>
            <a:r>
              <a:rPr lang="hu-HU" sz="2800" baseline="-25000" dirty="0" smtClean="0">
                <a:sym typeface="Symbol" pitchFamily="18" charset="2"/>
              </a:rPr>
              <a:t>1..N</a:t>
            </a:r>
            <a:r>
              <a:rPr lang="hu-HU" sz="2800" dirty="0" smtClean="0">
                <a:sym typeface="Symbol" pitchFamily="18" charset="2"/>
              </a:rPr>
              <a:t>=f(X</a:t>
            </a:r>
            <a:r>
              <a:rPr lang="hu-HU" sz="2800" baseline="-25000" dirty="0" smtClean="0">
                <a:sym typeface="Symbol" pitchFamily="18" charset="2"/>
              </a:rPr>
              <a:t>1..N</a:t>
            </a:r>
            <a:r>
              <a:rPr lang="hu-HU" sz="2800" dirty="0" smtClean="0">
                <a:sym typeface="Symbol" pitchFamily="18" charset="2"/>
              </a:rPr>
              <a:t>)</a:t>
            </a:r>
          </a:p>
          <a:p>
            <a:pPr marL="254000">
              <a:buNone/>
              <a:defRPr/>
            </a:pPr>
            <a:r>
              <a:rPr lang="hu-HU" sz="2800" dirty="0" smtClean="0">
                <a:sym typeface="Symbol" pitchFamily="18" charset="2"/>
              </a:rPr>
              <a:t>   Másként</a:t>
            </a:r>
            <a:r>
              <a:rPr lang="hu-HU" sz="2800" baseline="-25000" dirty="0" smtClean="0">
                <a:sym typeface="Symbol" pitchFamily="18" charset="2"/>
              </a:rPr>
              <a:t>2</a:t>
            </a:r>
            <a:r>
              <a:rPr lang="hu-HU" sz="2800" dirty="0" smtClean="0">
                <a:sym typeface="Symbol" pitchFamily="18" charset="2"/>
              </a:rPr>
              <a:t>:	Y=f(X)  – </a:t>
            </a:r>
            <a:r>
              <a:rPr lang="hu-HU" sz="2000" dirty="0" smtClean="0">
                <a:sym typeface="Symbol" pitchFamily="18" charset="2"/>
              </a:rPr>
              <a:t>kissé „pongyola”, de kifejező</a:t>
            </a:r>
          </a:p>
        </p:txBody>
      </p:sp>
      <p:pic>
        <p:nvPicPr>
          <p:cNvPr id="1025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85725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7" name="Cím 1"/>
          <p:cNvSpPr>
            <a:spLocks/>
          </p:cNvSpPr>
          <p:nvPr/>
        </p:nvSpPr>
        <p:spPr bwMode="auto">
          <a:xfrm>
            <a:off x="2555875" y="1588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FF0000"/>
                </a:solidFill>
              </a:rPr>
              <a:t>függvényszámítás</a:t>
            </a:r>
            <a:endParaRPr lang="hu-HU" sz="2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052772" y="2344927"/>
            <a:ext cx="180000" cy="252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1800" dirty="0" smtClean="0"/>
              <a:t>N</a:t>
            </a:r>
            <a:endParaRPr lang="en-GB" sz="1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040072" y="3283692"/>
            <a:ext cx="180000" cy="252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1800" dirty="0" smtClean="0"/>
              <a:t>N</a:t>
            </a:r>
            <a:endParaRPr lang="en-GB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build="p" advAuto="5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6A401-8E94-49A2-83C4-998E2186CC28}" type="slidenum">
              <a:rPr lang="hu-HU" smtClean="0"/>
              <a:pPr>
                <a:defRPr/>
              </a:pPr>
              <a:t>7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EB6360A-0E2B-4508-8552-3D8E4E8DF895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11269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7. Másolás – </a:t>
            </a:r>
            <a:r>
              <a:rPr lang="hu-HU" sz="2800" smtClean="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24412"/>
          </a:xfrm>
        </p:spPr>
        <p:txBody>
          <a:bodyPr/>
          <a:lstStyle/>
          <a:p>
            <a:pPr marL="254000">
              <a:spcBef>
                <a:spcPts val="2400"/>
              </a:spcBef>
              <a:buNone/>
              <a:defRPr/>
            </a:pPr>
            <a:r>
              <a:rPr lang="hu-HU" sz="2800" b="1" dirty="0" smtClean="0">
                <a:sym typeface="Symbol" pitchFamily="18" charset="2"/>
              </a:rPr>
              <a:t>Algoritmus:</a:t>
            </a:r>
          </a:p>
          <a:p>
            <a:pPr marL="254000">
              <a:spcBef>
                <a:spcPts val="2400"/>
              </a:spcBef>
              <a:buNone/>
              <a:defRPr/>
            </a:pPr>
            <a:endParaRPr lang="hu-HU" sz="2800" dirty="0" smtClean="0">
              <a:sym typeface="Symbol" pitchFamily="18" charset="2"/>
            </a:endParaRPr>
          </a:p>
        </p:txBody>
      </p:sp>
      <p:pic>
        <p:nvPicPr>
          <p:cNvPr id="1127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85725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7" name="Cím 1"/>
          <p:cNvSpPr>
            <a:spLocks/>
          </p:cNvSpPr>
          <p:nvPr/>
        </p:nvSpPr>
        <p:spPr bwMode="auto">
          <a:xfrm>
            <a:off x="2555875" y="1588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FF0000"/>
                </a:solidFill>
              </a:rPr>
              <a:t>függvényszámítás</a:t>
            </a:r>
            <a:endParaRPr lang="hu-HU" sz="2800" b="1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12" name="Group 18"/>
          <p:cNvGraphicFramePr>
            <a:graphicFrameLocks noGrp="1"/>
          </p:cNvGraphicFramePr>
          <p:nvPr/>
        </p:nvGraphicFramePr>
        <p:xfrm>
          <a:off x="3592513" y="2348880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3"/>
                <a:gridCol w="3071812"/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Y[i]:=f(X[i])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164388" y="1988840"/>
            <a:ext cx="107950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" y="1761930"/>
            <a:ext cx="2160240" cy="151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build="p" advAuto="50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7371BC-0075-4905-94A6-2D469D090909}" type="slidenum">
              <a:rPr lang="hu-HU" smtClean="0"/>
              <a:pPr>
                <a:defRPr/>
              </a:pPr>
              <a:t>8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EB6360A-0E2B-4508-8552-3D8E4E8DF895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12293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7. Másolás – </a:t>
            </a:r>
            <a:r>
              <a:rPr lang="hu-HU" sz="2800" smtClean="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4294967295"/>
          </p:nvPr>
        </p:nvSpPr>
        <p:spPr>
          <a:xfrm>
            <a:off x="2298700" y="1341438"/>
            <a:ext cx="6621463" cy="3743325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 smtClean="0"/>
              <a:t>Specifikáció </a:t>
            </a:r>
            <a:r>
              <a:rPr lang="hu-HU" sz="2400" dirty="0" smtClean="0"/>
              <a:t>(egy gyakori </a:t>
            </a:r>
            <a:r>
              <a:rPr lang="hu-HU" sz="2400" dirty="0" smtClean="0">
                <a:solidFill>
                  <a:srgbClr val="FF0000"/>
                </a:solidFill>
              </a:rPr>
              <a:t>speciális eset</a:t>
            </a:r>
            <a:r>
              <a:rPr lang="hu-HU" sz="2400" dirty="0" smtClean="0"/>
              <a:t>)</a:t>
            </a:r>
            <a:r>
              <a:rPr lang="hu-HU" b="1" dirty="0" smtClean="0"/>
              <a:t>:</a:t>
            </a:r>
          </a:p>
          <a:p>
            <a:pPr marL="254000"/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</a:t>
            </a:r>
            <a:r>
              <a:rPr lang="hu-HU" sz="2800" dirty="0" smtClean="0">
                <a:solidFill>
                  <a:srgbClr val="FF0000"/>
                </a:solidFill>
              </a:rPr>
              <a:t>G: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>
                <a:solidFill>
                  <a:srgbClr val="FF0000"/>
                </a:solidFill>
              </a:rPr>
              <a:t>→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>
                <a:solidFill>
                  <a:srgbClr val="FF0000"/>
                </a:solidFill>
              </a:rPr>
              <a:t/>
            </a:r>
            <a:br>
              <a:rPr lang="hu-HU" sz="2800" dirty="0" smtClean="0">
                <a:solidFill>
                  <a:srgbClr val="FF0000"/>
                </a:solidFill>
              </a:rPr>
            </a:br>
            <a:r>
              <a:rPr lang="hu-HU" sz="2800" dirty="0" smtClean="0">
                <a:solidFill>
                  <a:srgbClr val="FF0000"/>
                </a:solidFill>
              </a:rPr>
              <a:t>		T: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>
                <a:solidFill>
                  <a:srgbClr val="FF0000"/>
                </a:solidFill>
              </a:rPr>
              <a:t>→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>
              <a:solidFill>
                <a:srgbClr val="FF0000"/>
              </a:solidFill>
            </a:endParaRPr>
          </a:p>
          <a:p>
            <a:pPr marL="254000"/>
            <a:r>
              <a:rPr lang="hu-HU" sz="2800" dirty="0" smtClean="0"/>
              <a:t>Kimenet:	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54000"/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54000"/>
            <a:r>
              <a:rPr lang="hu-HU" sz="2800" dirty="0" smtClean="0">
                <a:sym typeface="Symbol" pitchFamily="18" charset="2"/>
              </a:rPr>
              <a:t>Utófeltétel:	i(1≤i≤N): </a:t>
            </a:r>
          </a:p>
        </p:txBody>
      </p:sp>
      <p:pic>
        <p:nvPicPr>
          <p:cNvPr id="12295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85725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434891"/>
              </p:ext>
            </p:extLst>
          </p:nvPr>
        </p:nvGraphicFramePr>
        <p:xfrm>
          <a:off x="5873750" y="4532313"/>
          <a:ext cx="32289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5" imgW="1600200" imgH="482600" progId="Equation.3">
                  <p:embed/>
                </p:oleObj>
              </mc:Choice>
              <mc:Fallback>
                <p:oleObj name="Equation" r:id="rId5" imgW="1600200" imgH="482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4532313"/>
                        <a:ext cx="322897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7561957" y="2536440"/>
            <a:ext cx="1474539" cy="360363"/>
          </a:xfrm>
          <a:prstGeom prst="wedgeRectCallout">
            <a:avLst>
              <a:gd name="adj1" fmla="val -53841"/>
              <a:gd name="adj2" fmla="val 491044"/>
            </a:avLst>
          </a:prstGeom>
          <a:solidFill>
            <a:srgbClr val="969696">
              <a:alpha val="3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hu-HU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: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H</a:t>
            </a:r>
            <a:endParaRPr lang="hu-HU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6479809" y="4484094"/>
            <a:ext cx="2652964" cy="1109663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" y="1995700"/>
            <a:ext cx="2160240" cy="151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7572890" y="2529412"/>
            <a:ext cx="1474539" cy="360363"/>
          </a:xfrm>
          <a:prstGeom prst="wedgeRectCallout">
            <a:avLst>
              <a:gd name="adj1" fmla="val -196947"/>
              <a:gd name="adj2" fmla="val 94162"/>
            </a:avLst>
          </a:prstGeom>
          <a:solidFill>
            <a:srgbClr val="969696">
              <a:alpha val="3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hu-HU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: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H</a:t>
            </a:r>
            <a:endParaRPr lang="hu-HU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4145121" y="2852937"/>
            <a:ext cx="1451883" cy="79208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24625"/>
            <a:ext cx="3608388" cy="360363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5. előadás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7371BC-0075-4905-94A6-2D469D090909}" type="slidenum">
              <a:rPr lang="hu-HU" smtClean="0"/>
              <a:pPr>
                <a:defRPr/>
              </a:pPr>
              <a:t>9</a:t>
            </a:fld>
            <a:r>
              <a:rPr lang="hu-HU" dirty="0" smtClean="0"/>
              <a:t>/39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EB6360A-0E2B-4508-8552-3D8E4E8DF895}" type="datetime1">
              <a:rPr lang="hu-HU"/>
              <a:pPr>
                <a:defRPr/>
              </a:pPr>
              <a:t>2015.09.10.</a:t>
            </a:fld>
            <a:endParaRPr lang="en-US"/>
          </a:p>
        </p:txBody>
      </p:sp>
      <p:sp>
        <p:nvSpPr>
          <p:cNvPr id="12293" name="Cím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5181600" cy="1111250"/>
          </a:xfrm>
        </p:spPr>
        <p:txBody>
          <a:bodyPr/>
          <a:lstStyle/>
          <a:p>
            <a:r>
              <a:rPr lang="hu-HU" smtClean="0"/>
              <a:t>7. Másolás – </a:t>
            </a:r>
            <a:r>
              <a:rPr lang="hu-HU" sz="2800" smtClean="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4294967295"/>
          </p:nvPr>
        </p:nvSpPr>
        <p:spPr>
          <a:xfrm>
            <a:off x="2298700" y="1341438"/>
            <a:ext cx="6621463" cy="4535834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 smtClean="0"/>
              <a:t>Specifikáció </a:t>
            </a:r>
            <a:r>
              <a:rPr lang="hu-HU" sz="2400" dirty="0" smtClean="0"/>
              <a:t>(egy gyakori </a:t>
            </a:r>
            <a:r>
              <a:rPr lang="hu-HU" sz="2400" dirty="0" smtClean="0">
                <a:solidFill>
                  <a:srgbClr val="FF0000"/>
                </a:solidFill>
              </a:rPr>
              <a:t>speciális eset</a:t>
            </a:r>
            <a:r>
              <a:rPr lang="hu-HU" sz="2400" dirty="0" smtClean="0"/>
              <a:t>)</a:t>
            </a:r>
            <a:r>
              <a:rPr lang="hu-HU" b="1" dirty="0" smtClean="0"/>
              <a:t>:</a:t>
            </a:r>
          </a:p>
          <a:p>
            <a:pPr marL="254000"/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>
                <a:solidFill>
                  <a:srgbClr val="FF0000"/>
                </a:solidFill>
              </a:rPr>
              <a:t>		</a:t>
            </a:r>
            <a:r>
              <a:rPr lang="hu-HU" sz="2800" dirty="0" smtClean="0"/>
              <a:t>G: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/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T: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/>
              <a:t>→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/>
          </a:p>
          <a:p>
            <a:pPr marL="254000"/>
            <a:r>
              <a:rPr lang="hu-HU" sz="2800" dirty="0" smtClean="0"/>
              <a:t>Kimenet:	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54000"/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54000"/>
            <a:r>
              <a:rPr lang="hu-HU" sz="2800" dirty="0" smtClean="0">
                <a:sym typeface="Symbol" pitchFamily="18" charset="2"/>
              </a:rPr>
              <a:t>Utófeltétel:	i(1≤i≤N): 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</a:t>
            </a: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> 	( 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T(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) → 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=G(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)   és  </a:t>
            </a: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/>
            </a:r>
            <a:b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</a:b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>		     nem 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T(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) → 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 )</a:t>
            </a:r>
            <a:endParaRPr lang="hu-HU" sz="2800" dirty="0" smtClean="0">
              <a:solidFill>
                <a:srgbClr val="FF3300"/>
              </a:solidFill>
              <a:sym typeface="Symbol" pitchFamily="18" charset="2"/>
            </a:endParaRPr>
          </a:p>
        </p:txBody>
      </p:sp>
      <p:pic>
        <p:nvPicPr>
          <p:cNvPr id="1229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85725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" y="1995700"/>
            <a:ext cx="2160240" cy="151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080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5702</TotalTime>
  <Words>1680</Words>
  <Application>Microsoft Office PowerPoint</Application>
  <PresentationFormat>Diavetítés a képernyőre (4:3 oldalarány)</PresentationFormat>
  <Paragraphs>640</Paragraphs>
  <Slides>40</Slides>
  <Notes>40</Notes>
  <HiddenSlides>0</HiddenSlides>
  <MMClips>0</MMClips>
  <ScaleCrop>false</ScaleCrop>
  <HeadingPairs>
    <vt:vector size="6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40</vt:i4>
      </vt:variant>
    </vt:vector>
  </HeadingPairs>
  <TitlesOfParts>
    <vt:vector size="43" baseType="lpstr">
      <vt:lpstr>1_Montázs</vt:lpstr>
      <vt:lpstr>2_Montázs</vt:lpstr>
      <vt:lpstr>Equation</vt:lpstr>
      <vt:lpstr>Programozási alapismeretek  5. előadás</vt:lpstr>
      <vt:lpstr>Programozási alapismeretek </vt:lpstr>
      <vt:lpstr>További programozási tételek</vt:lpstr>
      <vt:lpstr>7. Másolás – 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8. Kiválogatás</vt:lpstr>
      <vt:lpstr>8. Kiválogatás</vt:lpstr>
      <vt:lpstr>8. Kiválogatás</vt:lpstr>
      <vt:lpstr>8. Kiválogatás</vt:lpstr>
      <vt:lpstr>8. Kiválogatás</vt:lpstr>
      <vt:lpstr>8. Kiválogatás</vt:lpstr>
      <vt:lpstr>8. Kiválogatás</vt:lpstr>
      <vt:lpstr>10. Szétválogatás</vt:lpstr>
      <vt:lpstr>10. Szétválogatás</vt:lpstr>
      <vt:lpstr>10. Szétválogatás</vt:lpstr>
      <vt:lpstr>10. Szétválogatás</vt:lpstr>
      <vt:lpstr>10. Szétválogatás</vt:lpstr>
      <vt:lpstr>10. Szétválogatás</vt:lpstr>
      <vt:lpstr>10. Szétválogatás</vt:lpstr>
      <vt:lpstr>10. Szétválogatás</vt:lpstr>
      <vt:lpstr>11. Metszet</vt:lpstr>
      <vt:lpstr>11. Metszet</vt:lpstr>
      <vt:lpstr>11. Metszet</vt:lpstr>
      <vt:lpstr>11. Metszet</vt:lpstr>
      <vt:lpstr>11. Metszet</vt:lpstr>
      <vt:lpstr>11. Metszet</vt:lpstr>
      <vt:lpstr>12. Unió</vt:lpstr>
      <vt:lpstr>12. Unió</vt:lpstr>
      <vt:lpstr>12. Unió</vt:lpstr>
      <vt:lpstr>12. Unió</vt:lpstr>
      <vt:lpstr>12. Unió</vt:lpstr>
      <vt:lpstr>12. Unió</vt:lpstr>
      <vt:lpstr>Programozási tételek</vt:lpstr>
      <vt:lpstr>PowerPoint bemutató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9. előadás</dc:title>
  <dc:creator>Szlávi-Zsakó</dc:creator>
  <cp:lastModifiedBy>szlavip</cp:lastModifiedBy>
  <cp:revision>527</cp:revision>
  <dcterms:created xsi:type="dcterms:W3CDTF">2005-10-16T14:08:29Z</dcterms:created>
  <dcterms:modified xsi:type="dcterms:W3CDTF">2015-09-10T12:13:02Z</dcterms:modified>
</cp:coreProperties>
</file>