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45" r:id="rId2"/>
  </p:sldMasterIdLst>
  <p:notesMasterIdLst>
    <p:notesMasterId r:id="rId67"/>
  </p:notesMasterIdLst>
  <p:handoutMasterIdLst>
    <p:handoutMasterId r:id="rId68"/>
  </p:handoutMasterIdLst>
  <p:sldIdLst>
    <p:sldId id="390" r:id="rId3"/>
    <p:sldId id="362" r:id="rId4"/>
    <p:sldId id="334" r:id="rId5"/>
    <p:sldId id="395" r:id="rId6"/>
    <p:sldId id="400" r:id="rId7"/>
    <p:sldId id="337" r:id="rId8"/>
    <p:sldId id="401" r:id="rId9"/>
    <p:sldId id="364" r:id="rId10"/>
    <p:sldId id="368" r:id="rId11"/>
    <p:sldId id="369" r:id="rId12"/>
    <p:sldId id="370" r:id="rId13"/>
    <p:sldId id="404" r:id="rId14"/>
    <p:sldId id="405" r:id="rId15"/>
    <p:sldId id="406" r:id="rId16"/>
    <p:sldId id="407" r:id="rId17"/>
    <p:sldId id="332" r:id="rId18"/>
    <p:sldId id="360" r:id="rId19"/>
    <p:sldId id="339" r:id="rId20"/>
    <p:sldId id="340" r:id="rId21"/>
    <p:sldId id="365" r:id="rId22"/>
    <p:sldId id="398" r:id="rId23"/>
    <p:sldId id="341" r:id="rId24"/>
    <p:sldId id="366" r:id="rId25"/>
    <p:sldId id="367" r:id="rId26"/>
    <p:sldId id="375" r:id="rId27"/>
    <p:sldId id="376" r:id="rId28"/>
    <p:sldId id="377" r:id="rId29"/>
    <p:sldId id="396" r:id="rId30"/>
    <p:sldId id="408" r:id="rId31"/>
    <p:sldId id="338" r:id="rId32"/>
    <p:sldId id="379" r:id="rId33"/>
    <p:sldId id="381" r:id="rId34"/>
    <p:sldId id="380" r:id="rId35"/>
    <p:sldId id="382" r:id="rId36"/>
    <p:sldId id="383" r:id="rId37"/>
    <p:sldId id="409" r:id="rId38"/>
    <p:sldId id="410" r:id="rId39"/>
    <p:sldId id="411" r:id="rId40"/>
    <p:sldId id="384" r:id="rId41"/>
    <p:sldId id="397" r:id="rId42"/>
    <p:sldId id="394" r:id="rId43"/>
    <p:sldId id="392" r:id="rId44"/>
    <p:sldId id="391" r:id="rId45"/>
    <p:sldId id="385" r:id="rId46"/>
    <p:sldId id="386" r:id="rId47"/>
    <p:sldId id="387" r:id="rId48"/>
    <p:sldId id="388" r:id="rId49"/>
    <p:sldId id="389" r:id="rId50"/>
    <p:sldId id="402" r:id="rId51"/>
    <p:sldId id="403" r:id="rId52"/>
    <p:sldId id="373" r:id="rId53"/>
    <p:sldId id="343" r:id="rId54"/>
    <p:sldId id="344" r:id="rId55"/>
    <p:sldId id="345" r:id="rId56"/>
    <p:sldId id="361" r:id="rId57"/>
    <p:sldId id="346" r:id="rId58"/>
    <p:sldId id="342" r:id="rId59"/>
    <p:sldId id="359" r:id="rId60"/>
    <p:sldId id="348" r:id="rId61"/>
    <p:sldId id="347" r:id="rId62"/>
    <p:sldId id="356" r:id="rId63"/>
    <p:sldId id="399" r:id="rId64"/>
    <p:sldId id="349" r:id="rId65"/>
    <p:sldId id="282" r:id="rId66"/>
  </p:sldIdLst>
  <p:sldSz cx="9144000" cy="6858000" type="screen4x3"/>
  <p:notesSz cx="6797675" cy="9926638"/>
  <p:defaultTextStyle>
    <a:defPPr>
      <a:defRPr lang="hu-HU"/>
    </a:defPPr>
    <a:lvl1pPr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  <a:srgbClr val="8C0039"/>
    <a:srgbClr val="008000"/>
    <a:srgbClr val="663300"/>
    <a:srgbClr val="006600"/>
    <a:srgbClr val="969696"/>
    <a:srgbClr val="FFE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382" autoAdjust="0"/>
  </p:normalViewPr>
  <p:slideViewPr>
    <p:cSldViewPr showGuides="1">
      <p:cViewPr varScale="1">
        <p:scale>
          <a:sx n="66" d="100"/>
          <a:sy n="66" d="100"/>
        </p:scale>
        <p:origin x="-2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howGuides="1">
      <p:cViewPr>
        <p:scale>
          <a:sx n="75" d="100"/>
          <a:sy n="75" d="100"/>
        </p:scale>
        <p:origin x="-1098" y="9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slide" Target="../slides/slide53.xml"/><Relationship Id="rId1" Type="http://schemas.openxmlformats.org/officeDocument/2006/relationships/slide" Target="../slides/slide6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slide" Target="../slides/slide53.xml"/><Relationship Id="rId1" Type="http://schemas.openxmlformats.org/officeDocument/2006/relationships/slide" Target="../slides/slide58.xml"/><Relationship Id="rId4" Type="http://schemas.openxmlformats.org/officeDocument/2006/relationships/slide" Target="../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54CB1-979D-421E-A176-BCF2B154FE72}" type="doc">
      <dgm:prSet loTypeId="urn:microsoft.com/office/officeart/2005/8/layout/hierarchy1" loCatId="hierarchy" qsTypeId="urn:microsoft.com/office/officeart/2005/8/quickstyle/simple1" qsCatId="simple" csTypeId="urn:microsoft.com/office/officeart/2005/8/colors/accent4_3" csCatId="accent4" phldr="1"/>
      <dgm:spPr/>
    </dgm:pt>
    <dgm:pt modelId="{5B5D7D01-8B7A-4A01-9BEF-3A6316902AD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 smtClean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Háromszögben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F28D3D01-961B-41CC-A5CF-A5ADC3686BDE}" type="parTrans" cxnId="{7A764BBF-7B8F-48EC-9D0B-D58AF983EAC0}">
      <dgm:prSet/>
      <dgm:spPr/>
      <dgm:t>
        <a:bodyPr/>
        <a:lstStyle/>
        <a:p>
          <a:endParaRPr lang="hu-HU"/>
        </a:p>
      </dgm:t>
    </dgm:pt>
    <dgm:pt modelId="{BB1CD1CF-695B-48DA-AF6F-8A3D663CE6CD}" type="sibTrans" cxnId="{7A764BBF-7B8F-48EC-9D0B-D58AF983EAC0}">
      <dgm:prSet/>
      <dgm:spPr/>
      <dgm:t>
        <a:bodyPr/>
        <a:lstStyle/>
        <a:p>
          <a:endParaRPr lang="hu-HU"/>
        </a:p>
      </dgm:t>
    </dgm:pt>
    <dgm:pt modelId="{E2D3FC34-29F2-419D-9401-117F4BE4ABE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 smtClean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871BBDEE-AE5E-4100-BF1B-06E3F63AF753}" type="parTrans" cxnId="{D0269723-6F5B-4B98-B954-AAA98F1F3576}">
      <dgm:prSet/>
      <dgm:spPr/>
      <dgm:t>
        <a:bodyPr/>
        <a:lstStyle/>
        <a:p>
          <a:endParaRPr lang="hu-HU"/>
        </a:p>
      </dgm:t>
    </dgm:pt>
    <dgm:pt modelId="{2BB7E1E7-9A39-4476-836E-D95ED1624989}" type="sibTrans" cxnId="{D0269723-6F5B-4B98-B954-AAA98F1F3576}">
      <dgm:prSet/>
      <dgm:spPr/>
      <dgm:t>
        <a:bodyPr/>
        <a:lstStyle/>
        <a:p>
          <a:endParaRPr lang="hu-HU"/>
        </a:p>
      </dgm:t>
    </dgm:pt>
    <dgm:pt modelId="{0C83667D-92D3-4576-951A-871BAB9F255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87448D88-1068-4545-8E7B-A5658D6FF17F}" type="parTrans" cxnId="{B456E56C-24F2-4BA7-8356-BF7238D3F44C}">
      <dgm:prSet/>
      <dgm:spPr/>
      <dgm:t>
        <a:bodyPr/>
        <a:lstStyle/>
        <a:p>
          <a:endParaRPr lang="hu-HU"/>
        </a:p>
      </dgm:t>
    </dgm:pt>
    <dgm:pt modelId="{D5CD7C5A-659A-44A1-9522-EEFDB8341747}" type="sibTrans" cxnId="{B456E56C-24F2-4BA7-8356-BF7238D3F44C}">
      <dgm:prSet/>
      <dgm:spPr/>
      <dgm:t>
        <a:bodyPr/>
        <a:lstStyle/>
        <a:p>
          <a:endParaRPr lang="hu-HU"/>
        </a:p>
      </dgm:t>
    </dgm:pt>
    <dgm:pt modelId="{0D5442A1-204D-40C9-8C8A-3144CFAB40D9}" type="pres">
      <dgm:prSet presAssocID="{55854CB1-979D-421E-A176-BCF2B154FE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460CE6-4809-4DC4-8881-EA6B5A58359B}" type="pres">
      <dgm:prSet presAssocID="{5B5D7D01-8B7A-4A01-9BEF-3A6316902AD6}" presName="hierRoot1" presStyleCnt="0"/>
      <dgm:spPr/>
    </dgm:pt>
    <dgm:pt modelId="{5FDBFD14-D9A0-4C2E-99D0-2F1C9EA0432C}" type="pres">
      <dgm:prSet presAssocID="{5B5D7D01-8B7A-4A01-9BEF-3A6316902AD6}" presName="composite" presStyleCnt="0"/>
      <dgm:spPr/>
    </dgm:pt>
    <dgm:pt modelId="{A9D7D8E8-6DF3-4725-A300-75BCC7989A79}" type="pres">
      <dgm:prSet presAssocID="{5B5D7D01-8B7A-4A01-9BEF-3A6316902AD6}" presName="background" presStyleLbl="node0" presStyleIdx="0" presStyleCnt="1"/>
      <dgm:spPr/>
    </dgm:pt>
    <dgm:pt modelId="{36668B8D-B103-4F20-9AF0-4241445A70AB}" type="pres">
      <dgm:prSet presAssocID="{5B5D7D01-8B7A-4A01-9BEF-3A6316902AD6}" presName="text" presStyleLbl="fgAcc0" presStyleIdx="0" presStyleCnt="1" custScaleX="88680" custScaleY="39087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2885192-8FE9-4C7F-8B8B-61D35B46F962}" type="pres">
      <dgm:prSet presAssocID="{5B5D7D01-8B7A-4A01-9BEF-3A6316902AD6}" presName="hierChild2" presStyleCnt="0"/>
      <dgm:spPr/>
    </dgm:pt>
    <dgm:pt modelId="{01BDA3A6-9477-4F79-ACFE-DE1595604C56}" type="pres">
      <dgm:prSet presAssocID="{871BBDEE-AE5E-4100-BF1B-06E3F63AF753}" presName="Name10" presStyleLbl="parChTrans1D2" presStyleIdx="0" presStyleCnt="1"/>
      <dgm:spPr/>
      <dgm:t>
        <a:bodyPr/>
        <a:lstStyle/>
        <a:p>
          <a:endParaRPr lang="hu-HU"/>
        </a:p>
      </dgm:t>
    </dgm:pt>
    <dgm:pt modelId="{1315C2E1-B677-4349-B562-91EC950701FD}" type="pres">
      <dgm:prSet presAssocID="{E2D3FC34-29F2-419D-9401-117F4BE4ABE8}" presName="hierRoot2" presStyleCnt="0"/>
      <dgm:spPr/>
    </dgm:pt>
    <dgm:pt modelId="{8FEC3795-A140-4953-87A7-F011963837E2}" type="pres">
      <dgm:prSet presAssocID="{E2D3FC34-29F2-419D-9401-117F4BE4ABE8}" presName="composite2" presStyleCnt="0"/>
      <dgm:spPr/>
    </dgm:pt>
    <dgm:pt modelId="{54173D60-7CE6-423B-9CA3-43AAB1C60ACC}" type="pres">
      <dgm:prSet presAssocID="{E2D3FC34-29F2-419D-9401-117F4BE4ABE8}" presName="background2" presStyleLbl="node2" presStyleIdx="0" presStyleCnt="1"/>
      <dgm:spPr/>
    </dgm:pt>
    <dgm:pt modelId="{8FF5CAC7-94E8-437C-8196-41860A0A4E51}" type="pres">
      <dgm:prSet presAssocID="{E2D3FC34-29F2-419D-9401-117F4BE4ABE8}" presName="text2" presStyleLbl="fgAcc2" presStyleIdx="0" presStyleCnt="1" custScaleX="88680" custScaleY="32237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EB9E881-914A-4EE8-8FA9-592B59F83F85}" type="pres">
      <dgm:prSet presAssocID="{E2D3FC34-29F2-419D-9401-117F4BE4ABE8}" presName="hierChild3" presStyleCnt="0"/>
      <dgm:spPr/>
    </dgm:pt>
    <dgm:pt modelId="{8729565D-4DF0-4378-B6C3-0273BC722969}" type="pres">
      <dgm:prSet presAssocID="{87448D88-1068-4545-8E7B-A5658D6FF17F}" presName="Name17" presStyleLbl="parChTrans1D3" presStyleIdx="0" presStyleCnt="1"/>
      <dgm:spPr/>
      <dgm:t>
        <a:bodyPr/>
        <a:lstStyle/>
        <a:p>
          <a:endParaRPr lang="hu-HU"/>
        </a:p>
      </dgm:t>
    </dgm:pt>
    <dgm:pt modelId="{8B7BF834-1E6B-4B62-BE10-2CF970B39595}" type="pres">
      <dgm:prSet presAssocID="{0C83667D-92D3-4576-951A-871BAB9F2550}" presName="hierRoot3" presStyleCnt="0"/>
      <dgm:spPr/>
    </dgm:pt>
    <dgm:pt modelId="{EA94D19A-205C-4F17-876A-AA0772C31DCD}" type="pres">
      <dgm:prSet presAssocID="{0C83667D-92D3-4576-951A-871BAB9F2550}" presName="composite3" presStyleCnt="0"/>
      <dgm:spPr/>
    </dgm:pt>
    <dgm:pt modelId="{24DD5983-02CB-4EA7-BF0E-373791FE88BB}" type="pres">
      <dgm:prSet presAssocID="{0C83667D-92D3-4576-951A-871BAB9F2550}" presName="background3" presStyleLbl="node3" presStyleIdx="0" presStyleCnt="1"/>
      <dgm:spPr/>
    </dgm:pt>
    <dgm:pt modelId="{52A5F817-2209-4CEA-9064-90182D168D3A}" type="pres">
      <dgm:prSet presAssocID="{0C83667D-92D3-4576-951A-871BAB9F2550}" presName="text3" presStyleLbl="fgAcc3" presStyleIdx="0" presStyleCnt="1" custScaleX="88680" custScaleY="35315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4A7A454-8773-4C38-BD80-D86BF2A50692}" type="pres">
      <dgm:prSet presAssocID="{0C83667D-92D3-4576-951A-871BAB9F2550}" presName="hierChild4" presStyleCnt="0"/>
      <dgm:spPr/>
    </dgm:pt>
  </dgm:ptLst>
  <dgm:cxnLst>
    <dgm:cxn modelId="{7A764BBF-7B8F-48EC-9D0B-D58AF983EAC0}" srcId="{55854CB1-979D-421E-A176-BCF2B154FE72}" destId="{5B5D7D01-8B7A-4A01-9BEF-3A6316902AD6}" srcOrd="0" destOrd="0" parTransId="{F28D3D01-961B-41CC-A5CF-A5ADC3686BDE}" sibTransId="{BB1CD1CF-695B-48DA-AF6F-8A3D663CE6CD}"/>
    <dgm:cxn modelId="{22BC168A-E5B5-4338-81E7-8AD93B81E0E3}" type="presOf" srcId="{55854CB1-979D-421E-A176-BCF2B154FE72}" destId="{0D5442A1-204D-40C9-8C8A-3144CFAB40D9}" srcOrd="0" destOrd="0" presId="urn:microsoft.com/office/officeart/2005/8/layout/hierarchy1"/>
    <dgm:cxn modelId="{B456E56C-24F2-4BA7-8356-BF7238D3F44C}" srcId="{E2D3FC34-29F2-419D-9401-117F4BE4ABE8}" destId="{0C83667D-92D3-4576-951A-871BAB9F2550}" srcOrd="0" destOrd="0" parTransId="{87448D88-1068-4545-8E7B-A5658D6FF17F}" sibTransId="{D5CD7C5A-659A-44A1-9522-EEFDB8341747}"/>
    <dgm:cxn modelId="{0AA1AD8E-D76A-452D-AC50-2C5FEC35B776}" type="presOf" srcId="{0C83667D-92D3-4576-951A-871BAB9F2550}" destId="{52A5F817-2209-4CEA-9064-90182D168D3A}" srcOrd="0" destOrd="0" presId="urn:microsoft.com/office/officeart/2005/8/layout/hierarchy1"/>
    <dgm:cxn modelId="{688A53FA-E874-4034-B21B-A728C9D5F595}" type="presOf" srcId="{5B5D7D01-8B7A-4A01-9BEF-3A6316902AD6}" destId="{36668B8D-B103-4F20-9AF0-4241445A70AB}" srcOrd="0" destOrd="0" presId="urn:microsoft.com/office/officeart/2005/8/layout/hierarchy1"/>
    <dgm:cxn modelId="{D0269723-6F5B-4B98-B954-AAA98F1F3576}" srcId="{5B5D7D01-8B7A-4A01-9BEF-3A6316902AD6}" destId="{E2D3FC34-29F2-419D-9401-117F4BE4ABE8}" srcOrd="0" destOrd="0" parTransId="{871BBDEE-AE5E-4100-BF1B-06E3F63AF753}" sibTransId="{2BB7E1E7-9A39-4476-836E-D95ED1624989}"/>
    <dgm:cxn modelId="{0DC91E27-134F-4605-A9D6-012DBB8AD032}" type="presOf" srcId="{87448D88-1068-4545-8E7B-A5658D6FF17F}" destId="{8729565D-4DF0-4378-B6C3-0273BC722969}" srcOrd="0" destOrd="0" presId="urn:microsoft.com/office/officeart/2005/8/layout/hierarchy1"/>
    <dgm:cxn modelId="{95E2E73C-CEDC-4C1F-9C94-A318CDF0C0BE}" type="presOf" srcId="{871BBDEE-AE5E-4100-BF1B-06E3F63AF753}" destId="{01BDA3A6-9477-4F79-ACFE-DE1595604C56}" srcOrd="0" destOrd="0" presId="urn:microsoft.com/office/officeart/2005/8/layout/hierarchy1"/>
    <dgm:cxn modelId="{C3E64961-8793-41EA-A349-0DC50FC1573B}" type="presOf" srcId="{E2D3FC34-29F2-419D-9401-117F4BE4ABE8}" destId="{8FF5CAC7-94E8-437C-8196-41860A0A4E51}" srcOrd="0" destOrd="0" presId="urn:microsoft.com/office/officeart/2005/8/layout/hierarchy1"/>
    <dgm:cxn modelId="{99416DF1-D127-42CB-86BE-AF9195FFCCFE}" type="presParOf" srcId="{0D5442A1-204D-40C9-8C8A-3144CFAB40D9}" destId="{75460CE6-4809-4DC4-8881-EA6B5A58359B}" srcOrd="0" destOrd="0" presId="urn:microsoft.com/office/officeart/2005/8/layout/hierarchy1"/>
    <dgm:cxn modelId="{EBEB62BE-240B-4239-AAB1-18C92DFBCBEE}" type="presParOf" srcId="{75460CE6-4809-4DC4-8881-EA6B5A58359B}" destId="{5FDBFD14-D9A0-4C2E-99D0-2F1C9EA0432C}" srcOrd="0" destOrd="0" presId="urn:microsoft.com/office/officeart/2005/8/layout/hierarchy1"/>
    <dgm:cxn modelId="{3C3D6150-450F-4AF6-99C8-0A3D89F8D951}" type="presParOf" srcId="{5FDBFD14-D9A0-4C2E-99D0-2F1C9EA0432C}" destId="{A9D7D8E8-6DF3-4725-A300-75BCC7989A79}" srcOrd="0" destOrd="0" presId="urn:microsoft.com/office/officeart/2005/8/layout/hierarchy1"/>
    <dgm:cxn modelId="{73B3F66C-F4CB-444C-9D4C-CFB59AE9AE86}" type="presParOf" srcId="{5FDBFD14-D9A0-4C2E-99D0-2F1C9EA0432C}" destId="{36668B8D-B103-4F20-9AF0-4241445A70AB}" srcOrd="1" destOrd="0" presId="urn:microsoft.com/office/officeart/2005/8/layout/hierarchy1"/>
    <dgm:cxn modelId="{80213C5C-2004-425F-A4D9-82DA7BA88DD4}" type="presParOf" srcId="{75460CE6-4809-4DC4-8881-EA6B5A58359B}" destId="{72885192-8FE9-4C7F-8B8B-61D35B46F962}" srcOrd="1" destOrd="0" presId="urn:microsoft.com/office/officeart/2005/8/layout/hierarchy1"/>
    <dgm:cxn modelId="{CC289690-22D4-4041-841E-FE20E72015C8}" type="presParOf" srcId="{72885192-8FE9-4C7F-8B8B-61D35B46F962}" destId="{01BDA3A6-9477-4F79-ACFE-DE1595604C56}" srcOrd="0" destOrd="0" presId="urn:microsoft.com/office/officeart/2005/8/layout/hierarchy1"/>
    <dgm:cxn modelId="{90EF001D-C7B1-45C7-948D-7FF943F64DE9}" type="presParOf" srcId="{72885192-8FE9-4C7F-8B8B-61D35B46F962}" destId="{1315C2E1-B677-4349-B562-91EC950701FD}" srcOrd="1" destOrd="0" presId="urn:microsoft.com/office/officeart/2005/8/layout/hierarchy1"/>
    <dgm:cxn modelId="{3B7C44EC-CCE0-4CCE-A6EA-82ABA026C916}" type="presParOf" srcId="{1315C2E1-B677-4349-B562-91EC950701FD}" destId="{8FEC3795-A140-4953-87A7-F011963837E2}" srcOrd="0" destOrd="0" presId="urn:microsoft.com/office/officeart/2005/8/layout/hierarchy1"/>
    <dgm:cxn modelId="{4E479CF5-1C58-4C8A-A67E-520D26AF2264}" type="presParOf" srcId="{8FEC3795-A140-4953-87A7-F011963837E2}" destId="{54173D60-7CE6-423B-9CA3-43AAB1C60ACC}" srcOrd="0" destOrd="0" presId="urn:microsoft.com/office/officeart/2005/8/layout/hierarchy1"/>
    <dgm:cxn modelId="{B3AB5BFB-D381-4B16-A05D-A19D8205BD69}" type="presParOf" srcId="{8FEC3795-A140-4953-87A7-F011963837E2}" destId="{8FF5CAC7-94E8-437C-8196-41860A0A4E51}" srcOrd="1" destOrd="0" presId="urn:microsoft.com/office/officeart/2005/8/layout/hierarchy1"/>
    <dgm:cxn modelId="{2384E36D-DC9B-42EA-898E-16D80B439AB7}" type="presParOf" srcId="{1315C2E1-B677-4349-B562-91EC950701FD}" destId="{5EB9E881-914A-4EE8-8FA9-592B59F83F85}" srcOrd="1" destOrd="0" presId="urn:microsoft.com/office/officeart/2005/8/layout/hierarchy1"/>
    <dgm:cxn modelId="{AAFE6AAB-91DB-4420-A449-36973A22EBC9}" type="presParOf" srcId="{5EB9E881-914A-4EE8-8FA9-592B59F83F85}" destId="{8729565D-4DF0-4378-B6C3-0273BC722969}" srcOrd="0" destOrd="0" presId="urn:microsoft.com/office/officeart/2005/8/layout/hierarchy1"/>
    <dgm:cxn modelId="{7F83DD59-6392-4631-9D17-5DC3EC5AFB1D}" type="presParOf" srcId="{5EB9E881-914A-4EE8-8FA9-592B59F83F85}" destId="{8B7BF834-1E6B-4B62-BE10-2CF970B39595}" srcOrd="1" destOrd="0" presId="urn:microsoft.com/office/officeart/2005/8/layout/hierarchy1"/>
    <dgm:cxn modelId="{C1352DF4-3781-4383-A735-948364A7D63F}" type="presParOf" srcId="{8B7BF834-1E6B-4B62-BE10-2CF970B39595}" destId="{EA94D19A-205C-4F17-876A-AA0772C31DCD}" srcOrd="0" destOrd="0" presId="urn:microsoft.com/office/officeart/2005/8/layout/hierarchy1"/>
    <dgm:cxn modelId="{2F967F4C-1085-4725-B26F-E40089F2C156}" type="presParOf" srcId="{EA94D19A-205C-4F17-876A-AA0772C31DCD}" destId="{24DD5983-02CB-4EA7-BF0E-373791FE88BB}" srcOrd="0" destOrd="0" presId="urn:microsoft.com/office/officeart/2005/8/layout/hierarchy1"/>
    <dgm:cxn modelId="{5E7A6D7C-25AB-433C-82AE-17B879B522BB}" type="presParOf" srcId="{EA94D19A-205C-4F17-876A-AA0772C31DCD}" destId="{52A5F817-2209-4CEA-9064-90182D168D3A}" srcOrd="1" destOrd="0" presId="urn:microsoft.com/office/officeart/2005/8/layout/hierarchy1"/>
    <dgm:cxn modelId="{1CACACAD-9A42-474F-9264-57EBCBB2E6A3}" type="presParOf" srcId="{8B7BF834-1E6B-4B62-BE10-2CF970B39595}" destId="{64A7A454-8773-4C38-BD80-D86BF2A50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B0A7F-1E14-4C69-9A72-8DBC61C26A4F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/>
      <dgm:spPr/>
    </dgm:pt>
    <dgm:pt modelId="{FFBAFF43-EAE9-4A8F-A6CB-DCDC770F170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Metszi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44DC50EF-C29C-4D66-A458-7B6EB557EA8F}" type="parTrans" cxnId="{93CB86CA-E262-431A-AF3E-D4A3C8D1BE49}">
      <dgm:prSet/>
      <dgm:spPr/>
      <dgm:t>
        <a:bodyPr/>
        <a:lstStyle/>
        <a:p>
          <a:endParaRPr lang="hu-HU"/>
        </a:p>
      </dgm:t>
    </dgm:pt>
    <dgm:pt modelId="{0661FE58-E962-4157-839F-BF3522C441BB}" type="sibTrans" cxnId="{93CB86CA-E262-431A-AF3E-D4A3C8D1BE49}">
      <dgm:prSet/>
      <dgm:spPr/>
      <dgm:t>
        <a:bodyPr/>
        <a:lstStyle/>
        <a:p>
          <a:endParaRPr lang="hu-HU"/>
        </a:p>
      </dgm:t>
    </dgm:pt>
    <dgm:pt modelId="{F40ECF06-8F40-4681-BEA5-17157672ECA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67C3BEBB-30D6-46AA-A06D-CADE5F2A4A2F}" type="parTrans" cxnId="{C5B38B2B-35FB-4DDA-9F2A-98E744D27654}">
      <dgm:prSet/>
      <dgm:spPr/>
      <dgm:t>
        <a:bodyPr/>
        <a:lstStyle/>
        <a:p>
          <a:endParaRPr lang="hu-HU"/>
        </a:p>
      </dgm:t>
    </dgm:pt>
    <dgm:pt modelId="{6E10FE9A-0734-4D6E-9026-C7DABA566D56}" type="sibTrans" cxnId="{C5B38B2B-35FB-4DDA-9F2A-98E744D27654}">
      <dgm:prSet/>
      <dgm:spPr/>
      <dgm:t>
        <a:bodyPr/>
        <a:lstStyle/>
        <a:p>
          <a:endParaRPr lang="hu-HU"/>
        </a:p>
      </dgm:t>
    </dgm:pt>
    <dgm:pt modelId="{EEF7322F-397A-422F-AEBB-497EFC8240D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 smtClean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193BEBB0-A306-4E9F-8EC6-A62D30B24CB8}" type="parTrans" cxnId="{9B35FB0E-50C7-4B49-9899-274F41D6D18A}">
      <dgm:prSet/>
      <dgm:spPr/>
      <dgm:t>
        <a:bodyPr/>
        <a:lstStyle/>
        <a:p>
          <a:endParaRPr lang="hu-HU"/>
        </a:p>
      </dgm:t>
    </dgm:pt>
    <dgm:pt modelId="{18BD1586-C70F-48EF-B7C0-CAB502A77E92}" type="sibTrans" cxnId="{9B35FB0E-50C7-4B49-9899-274F41D6D18A}">
      <dgm:prSet/>
      <dgm:spPr/>
      <dgm:t>
        <a:bodyPr/>
        <a:lstStyle/>
        <a:p>
          <a:endParaRPr lang="hu-HU"/>
        </a:p>
      </dgm:t>
    </dgm:pt>
    <dgm:pt modelId="{49E7915C-8B47-421C-BD67-55675CA4146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Rajta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507DE51C-AE88-4CC9-9C54-395BEEA593E1}" type="parTrans" cxnId="{CD886369-FB68-4DDE-A2D6-1B192B1A921D}">
      <dgm:prSet/>
      <dgm:spPr/>
      <dgm:t>
        <a:bodyPr/>
        <a:lstStyle/>
        <a:p>
          <a:endParaRPr lang="hu-HU"/>
        </a:p>
      </dgm:t>
    </dgm:pt>
    <dgm:pt modelId="{262F63AF-F3F3-436C-9AD7-E15065EB3173}" type="sibTrans" cxnId="{CD886369-FB68-4DDE-A2D6-1B192B1A921D}">
      <dgm:prSet/>
      <dgm:spPr/>
      <dgm:t>
        <a:bodyPr/>
        <a:lstStyle/>
        <a:p>
          <a:endParaRPr lang="hu-HU"/>
        </a:p>
      </dgm:t>
    </dgm:pt>
    <dgm:pt modelId="{CFEB133F-2E98-40C0-B4E5-8E4112A1578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C4DDC030-C9F9-49D1-87AB-167AD989B14D}" type="parTrans" cxnId="{3CF67FBD-C928-4877-92E5-195D26D24B67}">
      <dgm:prSet/>
      <dgm:spPr/>
      <dgm:t>
        <a:bodyPr/>
        <a:lstStyle/>
        <a:p>
          <a:endParaRPr lang="hu-HU"/>
        </a:p>
      </dgm:t>
    </dgm:pt>
    <dgm:pt modelId="{0D591627-2930-43FE-9302-92FD3BF83973}" type="sibTrans" cxnId="{3CF67FBD-C928-4877-92E5-195D26D24B67}">
      <dgm:prSet/>
      <dgm:spPr/>
      <dgm:t>
        <a:bodyPr/>
        <a:lstStyle/>
        <a:p>
          <a:endParaRPr lang="hu-HU"/>
        </a:p>
      </dgm:t>
    </dgm:pt>
    <dgm:pt modelId="{50943143-88D6-4EDC-BB38-37C826B521A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99206FD1-B795-4B0D-A01A-F39F16423F7F}" type="parTrans" cxnId="{8CBEA43D-3850-42C6-B0B4-2EC5EDBB6DAA}">
      <dgm:prSet/>
      <dgm:spPr/>
      <dgm:t>
        <a:bodyPr/>
        <a:lstStyle/>
        <a:p>
          <a:endParaRPr lang="hu-HU"/>
        </a:p>
      </dgm:t>
    </dgm:pt>
    <dgm:pt modelId="{A3848D3D-95DD-4186-B565-C85DAE5EFEB8}" type="sibTrans" cxnId="{8CBEA43D-3850-42C6-B0B4-2EC5EDBB6DAA}">
      <dgm:prSet/>
      <dgm:spPr/>
      <dgm:t>
        <a:bodyPr/>
        <a:lstStyle/>
        <a:p>
          <a:endParaRPr lang="hu-HU"/>
        </a:p>
      </dgm:t>
    </dgm:pt>
    <dgm:pt modelId="{BDB888FA-7880-4F41-B2B6-6610CA4319A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Közte</a:t>
          </a:r>
          <a:endParaRPr kumimoji="0" lang="hu-HU" b="0" i="0" u="none" strike="noStrike" cap="none" normalizeH="0" baseline="0" dirty="0" smtClean="0">
            <a:ln/>
            <a:effectLst/>
            <a:latin typeface="Garamond" pitchFamily="18" charset="0"/>
          </a:endParaRPr>
        </a:p>
      </dgm:t>
    </dgm:pt>
    <dgm:pt modelId="{A44A9DC0-A579-40E4-A6C2-C431BEC1C123}" type="parTrans" cxnId="{9745A755-B92F-44D5-8D7D-DAE888E3014E}">
      <dgm:prSet/>
      <dgm:spPr/>
      <dgm:t>
        <a:bodyPr/>
        <a:lstStyle/>
        <a:p>
          <a:endParaRPr lang="hu-HU"/>
        </a:p>
      </dgm:t>
    </dgm:pt>
    <dgm:pt modelId="{8AA7CF19-581E-4E1F-A4A7-AF9FDD5FF3B1}" type="sibTrans" cxnId="{9745A755-B92F-44D5-8D7D-DAE888E3014E}">
      <dgm:prSet/>
      <dgm:spPr/>
      <dgm:t>
        <a:bodyPr/>
        <a:lstStyle/>
        <a:p>
          <a:endParaRPr lang="hu-HU"/>
        </a:p>
      </dgm:t>
    </dgm:pt>
    <dgm:pt modelId="{3DC1FF22-BE6E-47F9-B217-680B2D571B43}" type="pres">
      <dgm:prSet presAssocID="{07BB0A7F-1E14-4C69-9A72-8DBC61C26A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196BD-84B8-40DF-A860-68890CCADBDF}" type="pres">
      <dgm:prSet presAssocID="{FFBAFF43-EAE9-4A8F-A6CB-DCDC770F170C}" presName="hierRoot1" presStyleCnt="0"/>
      <dgm:spPr/>
    </dgm:pt>
    <dgm:pt modelId="{EACCC1F4-FA0A-4D4D-B921-53EE799DA940}" type="pres">
      <dgm:prSet presAssocID="{FFBAFF43-EAE9-4A8F-A6CB-DCDC770F170C}" presName="composite" presStyleCnt="0"/>
      <dgm:spPr/>
    </dgm:pt>
    <dgm:pt modelId="{DE648F5A-1408-4598-B920-5DAE96C19721}" type="pres">
      <dgm:prSet presAssocID="{FFBAFF43-EAE9-4A8F-A6CB-DCDC770F170C}" presName="background" presStyleLbl="node0" presStyleIdx="0" presStyleCnt="1"/>
      <dgm:spPr/>
    </dgm:pt>
    <dgm:pt modelId="{B7C8F6BC-A3F1-4B10-9385-199AC42E7CC1}" type="pres">
      <dgm:prSet presAssocID="{FFBAFF43-EAE9-4A8F-A6CB-DCDC770F170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812782F-F47D-47FE-AB52-DD1AA2268737}" type="pres">
      <dgm:prSet presAssocID="{FFBAFF43-EAE9-4A8F-A6CB-DCDC770F170C}" presName="hierChild2" presStyleCnt="0"/>
      <dgm:spPr/>
    </dgm:pt>
    <dgm:pt modelId="{5E7EA80F-EBD0-4D7D-872A-DAB96D3CF98F}" type="pres">
      <dgm:prSet presAssocID="{67C3BEBB-30D6-46AA-A06D-CADE5F2A4A2F}" presName="Name10" presStyleLbl="parChTrans1D2" presStyleIdx="0" presStyleCnt="2"/>
      <dgm:spPr/>
      <dgm:t>
        <a:bodyPr/>
        <a:lstStyle/>
        <a:p>
          <a:endParaRPr lang="hu-HU"/>
        </a:p>
      </dgm:t>
    </dgm:pt>
    <dgm:pt modelId="{5E06B263-30D4-494C-A3E1-3C4925E85CB4}" type="pres">
      <dgm:prSet presAssocID="{F40ECF06-8F40-4681-BEA5-17157672ECA0}" presName="hierRoot2" presStyleCnt="0"/>
      <dgm:spPr/>
    </dgm:pt>
    <dgm:pt modelId="{67E8B87A-6671-488F-8EB7-9DDCC76A131C}" type="pres">
      <dgm:prSet presAssocID="{F40ECF06-8F40-4681-BEA5-17157672ECA0}" presName="composite2" presStyleCnt="0"/>
      <dgm:spPr/>
    </dgm:pt>
    <dgm:pt modelId="{FA5A08CB-1A90-4D85-8B08-94147E18A264}" type="pres">
      <dgm:prSet presAssocID="{F40ECF06-8F40-4681-BEA5-17157672ECA0}" presName="background2" presStyleLbl="node2" presStyleIdx="0" presStyleCnt="2"/>
      <dgm:spPr/>
    </dgm:pt>
    <dgm:pt modelId="{BFEA4CAE-C770-4523-8C67-A7E479891AFF}" type="pres">
      <dgm:prSet presAssocID="{F40ECF06-8F40-4681-BEA5-17157672EC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32DD1418-16BB-475C-9936-1167FF49C3B4}" type="pres">
      <dgm:prSet presAssocID="{F40ECF06-8F40-4681-BEA5-17157672ECA0}" presName="hierChild3" presStyleCnt="0"/>
      <dgm:spPr/>
    </dgm:pt>
    <dgm:pt modelId="{523D8E60-F6F3-46D6-AA38-1CD1B6E22FC8}" type="pres">
      <dgm:prSet presAssocID="{193BEBB0-A306-4E9F-8EC6-A62D30B24CB8}" presName="Name17" presStyleLbl="parChTrans1D3" presStyleIdx="0" presStyleCnt="3"/>
      <dgm:spPr/>
      <dgm:t>
        <a:bodyPr/>
        <a:lstStyle/>
        <a:p>
          <a:endParaRPr lang="hu-HU"/>
        </a:p>
      </dgm:t>
    </dgm:pt>
    <dgm:pt modelId="{8A967A55-B3B4-420B-A317-D64CCCEBC3A3}" type="pres">
      <dgm:prSet presAssocID="{EEF7322F-397A-422F-AEBB-497EFC8240D1}" presName="hierRoot3" presStyleCnt="0"/>
      <dgm:spPr/>
    </dgm:pt>
    <dgm:pt modelId="{E898DDEE-3A8B-41E9-BDEE-296B09808F3C}" type="pres">
      <dgm:prSet presAssocID="{EEF7322F-397A-422F-AEBB-497EFC8240D1}" presName="composite3" presStyleCnt="0"/>
      <dgm:spPr/>
    </dgm:pt>
    <dgm:pt modelId="{A3A84C88-CFAA-4D6A-9593-1108A23FDF76}" type="pres">
      <dgm:prSet presAssocID="{EEF7322F-397A-422F-AEBB-497EFC8240D1}" presName="background3" presStyleLbl="node3" presStyleIdx="0" presStyleCnt="3"/>
      <dgm:spPr/>
    </dgm:pt>
    <dgm:pt modelId="{211BBFAD-7D1C-410B-84B1-3D56E0B7D52A}" type="pres">
      <dgm:prSet presAssocID="{EEF7322F-397A-422F-AEBB-497EFC8240D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B1DEA08B-C6FC-4E35-8313-AB513E94F0FA}" type="pres">
      <dgm:prSet presAssocID="{EEF7322F-397A-422F-AEBB-497EFC8240D1}" presName="hierChild4" presStyleCnt="0"/>
      <dgm:spPr/>
    </dgm:pt>
    <dgm:pt modelId="{96E413A5-E423-42D1-84AC-C91D9C86BB43}" type="pres">
      <dgm:prSet presAssocID="{507DE51C-AE88-4CC9-9C54-395BEEA593E1}" presName="Name10" presStyleLbl="parChTrans1D2" presStyleIdx="1" presStyleCnt="2"/>
      <dgm:spPr/>
      <dgm:t>
        <a:bodyPr/>
        <a:lstStyle/>
        <a:p>
          <a:endParaRPr lang="hu-HU"/>
        </a:p>
      </dgm:t>
    </dgm:pt>
    <dgm:pt modelId="{117BC427-795E-4291-8D36-8C4BA4A2299B}" type="pres">
      <dgm:prSet presAssocID="{49E7915C-8B47-421C-BD67-55675CA41468}" presName="hierRoot2" presStyleCnt="0"/>
      <dgm:spPr/>
    </dgm:pt>
    <dgm:pt modelId="{70D4F897-F3BC-48B6-94FF-0AD485D2D447}" type="pres">
      <dgm:prSet presAssocID="{49E7915C-8B47-421C-BD67-55675CA41468}" presName="composite2" presStyleCnt="0"/>
      <dgm:spPr/>
    </dgm:pt>
    <dgm:pt modelId="{1CCBF36B-2B06-4C55-A23D-4A1A409178FE}" type="pres">
      <dgm:prSet presAssocID="{49E7915C-8B47-421C-BD67-55675CA41468}" presName="background2" presStyleLbl="node2" presStyleIdx="1" presStyleCnt="2"/>
      <dgm:spPr/>
    </dgm:pt>
    <dgm:pt modelId="{C8C85461-2CB5-44FF-A576-A0A0B79896F8}" type="pres">
      <dgm:prSet presAssocID="{49E7915C-8B47-421C-BD67-55675CA4146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4842B8F-BE40-411E-8847-9993D7129ADB}" type="pres">
      <dgm:prSet presAssocID="{49E7915C-8B47-421C-BD67-55675CA41468}" presName="hierChild3" presStyleCnt="0"/>
      <dgm:spPr/>
    </dgm:pt>
    <dgm:pt modelId="{83276A36-813D-4AA2-8AF0-89EDD86F4175}" type="pres">
      <dgm:prSet presAssocID="{C4DDC030-C9F9-49D1-87AB-167AD989B14D}" presName="Name17" presStyleLbl="parChTrans1D3" presStyleIdx="1" presStyleCnt="3"/>
      <dgm:spPr/>
      <dgm:t>
        <a:bodyPr/>
        <a:lstStyle/>
        <a:p>
          <a:endParaRPr lang="hu-HU"/>
        </a:p>
      </dgm:t>
    </dgm:pt>
    <dgm:pt modelId="{D3267C18-1E9C-45C6-8907-6552731B4BFA}" type="pres">
      <dgm:prSet presAssocID="{CFEB133F-2E98-40C0-B4E5-8E4112A15783}" presName="hierRoot3" presStyleCnt="0"/>
      <dgm:spPr/>
    </dgm:pt>
    <dgm:pt modelId="{6ED8F08F-2314-4360-B59C-F23DC1759B52}" type="pres">
      <dgm:prSet presAssocID="{CFEB133F-2E98-40C0-B4E5-8E4112A15783}" presName="composite3" presStyleCnt="0"/>
      <dgm:spPr/>
    </dgm:pt>
    <dgm:pt modelId="{EE6FE976-D823-4591-A780-514BC4DCE7A3}" type="pres">
      <dgm:prSet presAssocID="{CFEB133F-2E98-40C0-B4E5-8E4112A15783}" presName="background3" presStyleLbl="node3" presStyleIdx="1" presStyleCnt="3"/>
      <dgm:spPr/>
    </dgm:pt>
    <dgm:pt modelId="{3CCA7CCE-B3F3-4949-BF7E-7B1FB9E0733A}" type="pres">
      <dgm:prSet presAssocID="{CFEB133F-2E98-40C0-B4E5-8E4112A1578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391274F3-70DD-4FAE-98B6-569640F8EB36}" type="pres">
      <dgm:prSet presAssocID="{CFEB133F-2E98-40C0-B4E5-8E4112A15783}" presName="hierChild4" presStyleCnt="0"/>
      <dgm:spPr/>
    </dgm:pt>
    <dgm:pt modelId="{69F8BA7B-2E48-4BB8-AB1F-E49D21E9CFC3}" type="pres">
      <dgm:prSet presAssocID="{99206FD1-B795-4B0D-A01A-F39F16423F7F}" presName="Name23" presStyleLbl="parChTrans1D4" presStyleIdx="0" presStyleCnt="1"/>
      <dgm:spPr/>
      <dgm:t>
        <a:bodyPr/>
        <a:lstStyle/>
        <a:p>
          <a:endParaRPr lang="hu-HU"/>
        </a:p>
      </dgm:t>
    </dgm:pt>
    <dgm:pt modelId="{B92158C2-78BC-4593-8341-2CE90F0AE611}" type="pres">
      <dgm:prSet presAssocID="{50943143-88D6-4EDC-BB38-37C826B521A5}" presName="hierRoot4" presStyleCnt="0"/>
      <dgm:spPr/>
    </dgm:pt>
    <dgm:pt modelId="{BEA118BF-8F71-40A1-BA51-9DF91D30E468}" type="pres">
      <dgm:prSet presAssocID="{50943143-88D6-4EDC-BB38-37C826B521A5}" presName="composite4" presStyleCnt="0"/>
      <dgm:spPr/>
    </dgm:pt>
    <dgm:pt modelId="{D2B0D9DF-83AD-4659-90AC-47E320B802D1}" type="pres">
      <dgm:prSet presAssocID="{50943143-88D6-4EDC-BB38-37C826B521A5}" presName="background4" presStyleLbl="node4" presStyleIdx="0" presStyleCnt="1"/>
      <dgm:spPr/>
    </dgm:pt>
    <dgm:pt modelId="{9E4C61EE-6788-409C-83E3-454DC8E37D95}" type="pres">
      <dgm:prSet presAssocID="{50943143-88D6-4EDC-BB38-37C826B521A5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C67319AF-D4DD-465C-8B4C-5189815979B7}" type="pres">
      <dgm:prSet presAssocID="{50943143-88D6-4EDC-BB38-37C826B521A5}" presName="hierChild5" presStyleCnt="0"/>
      <dgm:spPr/>
    </dgm:pt>
    <dgm:pt modelId="{6C2C3053-BCBA-4281-8BE7-24B3E41A5709}" type="pres">
      <dgm:prSet presAssocID="{A44A9DC0-A579-40E4-A6C2-C431BEC1C123}" presName="Name17" presStyleLbl="parChTrans1D3" presStyleIdx="2" presStyleCnt="3"/>
      <dgm:spPr/>
      <dgm:t>
        <a:bodyPr/>
        <a:lstStyle/>
        <a:p>
          <a:endParaRPr lang="hu-HU"/>
        </a:p>
      </dgm:t>
    </dgm:pt>
    <dgm:pt modelId="{FD7A9062-CB3D-4987-9863-7C509C315F6C}" type="pres">
      <dgm:prSet presAssocID="{BDB888FA-7880-4F41-B2B6-6610CA4319A3}" presName="hierRoot3" presStyleCnt="0"/>
      <dgm:spPr/>
    </dgm:pt>
    <dgm:pt modelId="{98C9E884-1F57-4308-AB76-B7FCF2EDBF11}" type="pres">
      <dgm:prSet presAssocID="{BDB888FA-7880-4F41-B2B6-6610CA4319A3}" presName="composite3" presStyleCnt="0"/>
      <dgm:spPr/>
    </dgm:pt>
    <dgm:pt modelId="{BB2381D4-3C1B-4DE4-BD82-E1CC1BD8BC0E}" type="pres">
      <dgm:prSet presAssocID="{BDB888FA-7880-4F41-B2B6-6610CA4319A3}" presName="background3" presStyleLbl="node3" presStyleIdx="2" presStyleCnt="3"/>
      <dgm:spPr/>
    </dgm:pt>
    <dgm:pt modelId="{8C2883A5-0B6F-4151-9354-7CFA7DBFD408}" type="pres">
      <dgm:prSet presAssocID="{BDB888FA-7880-4F41-B2B6-6610CA4319A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A2980278-6963-41A9-BC9F-01DDA5FA6EF4}" type="pres">
      <dgm:prSet presAssocID="{BDB888FA-7880-4F41-B2B6-6610CA4319A3}" presName="hierChild4" presStyleCnt="0"/>
      <dgm:spPr/>
    </dgm:pt>
  </dgm:ptLst>
  <dgm:cxnLst>
    <dgm:cxn modelId="{9EDFF4C4-6B9F-4B1E-B19E-303CAE6799B1}" type="presOf" srcId="{A44A9DC0-A579-40E4-A6C2-C431BEC1C123}" destId="{6C2C3053-BCBA-4281-8BE7-24B3E41A5709}" srcOrd="0" destOrd="0" presId="urn:microsoft.com/office/officeart/2005/8/layout/hierarchy1"/>
    <dgm:cxn modelId="{9B35FB0E-50C7-4B49-9899-274F41D6D18A}" srcId="{F40ECF06-8F40-4681-BEA5-17157672ECA0}" destId="{EEF7322F-397A-422F-AEBB-497EFC8240D1}" srcOrd="0" destOrd="0" parTransId="{193BEBB0-A306-4E9F-8EC6-A62D30B24CB8}" sibTransId="{18BD1586-C70F-48EF-B7C0-CAB502A77E92}"/>
    <dgm:cxn modelId="{02DD639A-F51B-4ADB-8ADC-BA626E661F91}" type="presOf" srcId="{FFBAFF43-EAE9-4A8F-A6CB-DCDC770F170C}" destId="{B7C8F6BC-A3F1-4B10-9385-199AC42E7CC1}" srcOrd="0" destOrd="0" presId="urn:microsoft.com/office/officeart/2005/8/layout/hierarchy1"/>
    <dgm:cxn modelId="{BB4B0BB3-BEB4-4FB6-9232-423F7D117E71}" type="presOf" srcId="{F40ECF06-8F40-4681-BEA5-17157672ECA0}" destId="{BFEA4CAE-C770-4523-8C67-A7E479891AFF}" srcOrd="0" destOrd="0" presId="urn:microsoft.com/office/officeart/2005/8/layout/hierarchy1"/>
    <dgm:cxn modelId="{FC8E7D2D-673D-46C7-A8B4-62731F822861}" type="presOf" srcId="{49E7915C-8B47-421C-BD67-55675CA41468}" destId="{C8C85461-2CB5-44FF-A576-A0A0B79896F8}" srcOrd="0" destOrd="0" presId="urn:microsoft.com/office/officeart/2005/8/layout/hierarchy1"/>
    <dgm:cxn modelId="{6AFEB2DF-34F1-4716-A3A5-30C23B1E89D3}" type="presOf" srcId="{50943143-88D6-4EDC-BB38-37C826B521A5}" destId="{9E4C61EE-6788-409C-83E3-454DC8E37D95}" srcOrd="0" destOrd="0" presId="urn:microsoft.com/office/officeart/2005/8/layout/hierarchy1"/>
    <dgm:cxn modelId="{C5B38B2B-35FB-4DDA-9F2A-98E744D27654}" srcId="{FFBAFF43-EAE9-4A8F-A6CB-DCDC770F170C}" destId="{F40ECF06-8F40-4681-BEA5-17157672ECA0}" srcOrd="0" destOrd="0" parTransId="{67C3BEBB-30D6-46AA-A06D-CADE5F2A4A2F}" sibTransId="{6E10FE9A-0734-4D6E-9026-C7DABA566D56}"/>
    <dgm:cxn modelId="{1423A9E5-CBB1-4A37-A118-F3FAADBDED75}" type="presOf" srcId="{C4DDC030-C9F9-49D1-87AB-167AD989B14D}" destId="{83276A36-813D-4AA2-8AF0-89EDD86F4175}" srcOrd="0" destOrd="0" presId="urn:microsoft.com/office/officeart/2005/8/layout/hierarchy1"/>
    <dgm:cxn modelId="{9B1D453F-F0E3-486D-8A53-A228F9A24C2E}" type="presOf" srcId="{BDB888FA-7880-4F41-B2B6-6610CA4319A3}" destId="{8C2883A5-0B6F-4151-9354-7CFA7DBFD408}" srcOrd="0" destOrd="0" presId="urn:microsoft.com/office/officeart/2005/8/layout/hierarchy1"/>
    <dgm:cxn modelId="{8CBEA43D-3850-42C6-B0B4-2EC5EDBB6DAA}" srcId="{CFEB133F-2E98-40C0-B4E5-8E4112A15783}" destId="{50943143-88D6-4EDC-BB38-37C826B521A5}" srcOrd="0" destOrd="0" parTransId="{99206FD1-B795-4B0D-A01A-F39F16423F7F}" sibTransId="{A3848D3D-95DD-4186-B565-C85DAE5EFEB8}"/>
    <dgm:cxn modelId="{9745A755-B92F-44D5-8D7D-DAE888E3014E}" srcId="{49E7915C-8B47-421C-BD67-55675CA41468}" destId="{BDB888FA-7880-4F41-B2B6-6610CA4319A3}" srcOrd="1" destOrd="0" parTransId="{A44A9DC0-A579-40E4-A6C2-C431BEC1C123}" sibTransId="{8AA7CF19-581E-4E1F-A4A7-AF9FDD5FF3B1}"/>
    <dgm:cxn modelId="{CD886369-FB68-4DDE-A2D6-1B192B1A921D}" srcId="{FFBAFF43-EAE9-4A8F-A6CB-DCDC770F170C}" destId="{49E7915C-8B47-421C-BD67-55675CA41468}" srcOrd="1" destOrd="0" parTransId="{507DE51C-AE88-4CC9-9C54-395BEEA593E1}" sibTransId="{262F63AF-F3F3-436C-9AD7-E15065EB3173}"/>
    <dgm:cxn modelId="{93CB86CA-E262-431A-AF3E-D4A3C8D1BE49}" srcId="{07BB0A7F-1E14-4C69-9A72-8DBC61C26A4F}" destId="{FFBAFF43-EAE9-4A8F-A6CB-DCDC770F170C}" srcOrd="0" destOrd="0" parTransId="{44DC50EF-C29C-4D66-A458-7B6EB557EA8F}" sibTransId="{0661FE58-E962-4157-839F-BF3522C441BB}"/>
    <dgm:cxn modelId="{6C359002-C7DE-4906-84B6-26CF29A18C39}" type="presOf" srcId="{67C3BEBB-30D6-46AA-A06D-CADE5F2A4A2F}" destId="{5E7EA80F-EBD0-4D7D-872A-DAB96D3CF98F}" srcOrd="0" destOrd="0" presId="urn:microsoft.com/office/officeart/2005/8/layout/hierarchy1"/>
    <dgm:cxn modelId="{147928D7-AD46-477A-9B39-75DF9BF3CB39}" type="presOf" srcId="{99206FD1-B795-4B0D-A01A-F39F16423F7F}" destId="{69F8BA7B-2E48-4BB8-AB1F-E49D21E9CFC3}" srcOrd="0" destOrd="0" presId="urn:microsoft.com/office/officeart/2005/8/layout/hierarchy1"/>
    <dgm:cxn modelId="{E6AB7A7A-762E-4C6D-8FB9-BE235772AF8B}" type="presOf" srcId="{07BB0A7F-1E14-4C69-9A72-8DBC61C26A4F}" destId="{3DC1FF22-BE6E-47F9-B217-680B2D571B43}" srcOrd="0" destOrd="0" presId="urn:microsoft.com/office/officeart/2005/8/layout/hierarchy1"/>
    <dgm:cxn modelId="{6FA0E2AD-36DD-4262-9881-5A7C84B87EC7}" type="presOf" srcId="{CFEB133F-2E98-40C0-B4E5-8E4112A15783}" destId="{3CCA7CCE-B3F3-4949-BF7E-7B1FB9E0733A}" srcOrd="0" destOrd="0" presId="urn:microsoft.com/office/officeart/2005/8/layout/hierarchy1"/>
    <dgm:cxn modelId="{CAF77640-B230-4941-9987-FA9A45E12C5A}" type="presOf" srcId="{193BEBB0-A306-4E9F-8EC6-A62D30B24CB8}" destId="{523D8E60-F6F3-46D6-AA38-1CD1B6E22FC8}" srcOrd="0" destOrd="0" presId="urn:microsoft.com/office/officeart/2005/8/layout/hierarchy1"/>
    <dgm:cxn modelId="{63F9F8A2-572C-415D-9553-2E931CC79608}" type="presOf" srcId="{507DE51C-AE88-4CC9-9C54-395BEEA593E1}" destId="{96E413A5-E423-42D1-84AC-C91D9C86BB43}" srcOrd="0" destOrd="0" presId="urn:microsoft.com/office/officeart/2005/8/layout/hierarchy1"/>
    <dgm:cxn modelId="{FB22928F-ECD9-4AE9-99F8-8A7EB77AEB94}" type="presOf" srcId="{EEF7322F-397A-422F-AEBB-497EFC8240D1}" destId="{211BBFAD-7D1C-410B-84B1-3D56E0B7D52A}" srcOrd="0" destOrd="0" presId="urn:microsoft.com/office/officeart/2005/8/layout/hierarchy1"/>
    <dgm:cxn modelId="{3CF67FBD-C928-4877-92E5-195D26D24B67}" srcId="{49E7915C-8B47-421C-BD67-55675CA41468}" destId="{CFEB133F-2E98-40C0-B4E5-8E4112A15783}" srcOrd="0" destOrd="0" parTransId="{C4DDC030-C9F9-49D1-87AB-167AD989B14D}" sibTransId="{0D591627-2930-43FE-9302-92FD3BF83973}"/>
    <dgm:cxn modelId="{110CE3B1-47D6-4A0A-A03E-1F3B117A6C43}" type="presParOf" srcId="{3DC1FF22-BE6E-47F9-B217-680B2D571B43}" destId="{1D1196BD-84B8-40DF-A860-68890CCADBDF}" srcOrd="0" destOrd="0" presId="urn:microsoft.com/office/officeart/2005/8/layout/hierarchy1"/>
    <dgm:cxn modelId="{AAD4891D-E493-4DA6-BBB3-41BB48CAC8FC}" type="presParOf" srcId="{1D1196BD-84B8-40DF-A860-68890CCADBDF}" destId="{EACCC1F4-FA0A-4D4D-B921-53EE799DA940}" srcOrd="0" destOrd="0" presId="urn:microsoft.com/office/officeart/2005/8/layout/hierarchy1"/>
    <dgm:cxn modelId="{FBCAD791-7700-4435-9B9F-B71510C66E97}" type="presParOf" srcId="{EACCC1F4-FA0A-4D4D-B921-53EE799DA940}" destId="{DE648F5A-1408-4598-B920-5DAE96C19721}" srcOrd="0" destOrd="0" presId="urn:microsoft.com/office/officeart/2005/8/layout/hierarchy1"/>
    <dgm:cxn modelId="{841E34C1-F76B-4632-A2F0-49FB9C48A9B7}" type="presParOf" srcId="{EACCC1F4-FA0A-4D4D-B921-53EE799DA940}" destId="{B7C8F6BC-A3F1-4B10-9385-199AC42E7CC1}" srcOrd="1" destOrd="0" presId="urn:microsoft.com/office/officeart/2005/8/layout/hierarchy1"/>
    <dgm:cxn modelId="{7ECA223A-8D67-4359-85BC-898078B83FBA}" type="presParOf" srcId="{1D1196BD-84B8-40DF-A860-68890CCADBDF}" destId="{0812782F-F47D-47FE-AB52-DD1AA2268737}" srcOrd="1" destOrd="0" presId="urn:microsoft.com/office/officeart/2005/8/layout/hierarchy1"/>
    <dgm:cxn modelId="{EC15CD41-EE21-43B1-8DB7-F6D651A9DA41}" type="presParOf" srcId="{0812782F-F47D-47FE-AB52-DD1AA2268737}" destId="{5E7EA80F-EBD0-4D7D-872A-DAB96D3CF98F}" srcOrd="0" destOrd="0" presId="urn:microsoft.com/office/officeart/2005/8/layout/hierarchy1"/>
    <dgm:cxn modelId="{2A5251FF-07CE-4D46-B321-529CBA032A93}" type="presParOf" srcId="{0812782F-F47D-47FE-AB52-DD1AA2268737}" destId="{5E06B263-30D4-494C-A3E1-3C4925E85CB4}" srcOrd="1" destOrd="0" presId="urn:microsoft.com/office/officeart/2005/8/layout/hierarchy1"/>
    <dgm:cxn modelId="{5C2CA005-B295-4B72-8CEF-F9E779370AC6}" type="presParOf" srcId="{5E06B263-30D4-494C-A3E1-3C4925E85CB4}" destId="{67E8B87A-6671-488F-8EB7-9DDCC76A131C}" srcOrd="0" destOrd="0" presId="urn:microsoft.com/office/officeart/2005/8/layout/hierarchy1"/>
    <dgm:cxn modelId="{74E54F07-B64B-40FD-AC41-4A46965BCC2A}" type="presParOf" srcId="{67E8B87A-6671-488F-8EB7-9DDCC76A131C}" destId="{FA5A08CB-1A90-4D85-8B08-94147E18A264}" srcOrd="0" destOrd="0" presId="urn:microsoft.com/office/officeart/2005/8/layout/hierarchy1"/>
    <dgm:cxn modelId="{CB61A51E-BE9C-4A8C-98D5-E799DB35BF05}" type="presParOf" srcId="{67E8B87A-6671-488F-8EB7-9DDCC76A131C}" destId="{BFEA4CAE-C770-4523-8C67-A7E479891AFF}" srcOrd="1" destOrd="0" presId="urn:microsoft.com/office/officeart/2005/8/layout/hierarchy1"/>
    <dgm:cxn modelId="{47196C3E-D6AE-46B3-A07C-8693D7AC1FEE}" type="presParOf" srcId="{5E06B263-30D4-494C-A3E1-3C4925E85CB4}" destId="{32DD1418-16BB-475C-9936-1167FF49C3B4}" srcOrd="1" destOrd="0" presId="urn:microsoft.com/office/officeart/2005/8/layout/hierarchy1"/>
    <dgm:cxn modelId="{BBD71FBE-6D0E-4862-A8BA-1C970666ACE5}" type="presParOf" srcId="{32DD1418-16BB-475C-9936-1167FF49C3B4}" destId="{523D8E60-F6F3-46D6-AA38-1CD1B6E22FC8}" srcOrd="0" destOrd="0" presId="urn:microsoft.com/office/officeart/2005/8/layout/hierarchy1"/>
    <dgm:cxn modelId="{6A4B90A8-2418-4AD6-8593-0A9A8B641F40}" type="presParOf" srcId="{32DD1418-16BB-475C-9936-1167FF49C3B4}" destId="{8A967A55-B3B4-420B-A317-D64CCCEBC3A3}" srcOrd="1" destOrd="0" presId="urn:microsoft.com/office/officeart/2005/8/layout/hierarchy1"/>
    <dgm:cxn modelId="{AF61CAD4-3685-4EFE-82C1-09DD427F09DB}" type="presParOf" srcId="{8A967A55-B3B4-420B-A317-D64CCCEBC3A3}" destId="{E898DDEE-3A8B-41E9-BDEE-296B09808F3C}" srcOrd="0" destOrd="0" presId="urn:microsoft.com/office/officeart/2005/8/layout/hierarchy1"/>
    <dgm:cxn modelId="{3594666E-904D-4EA3-98A3-6C967F87A9F5}" type="presParOf" srcId="{E898DDEE-3A8B-41E9-BDEE-296B09808F3C}" destId="{A3A84C88-CFAA-4D6A-9593-1108A23FDF76}" srcOrd="0" destOrd="0" presId="urn:microsoft.com/office/officeart/2005/8/layout/hierarchy1"/>
    <dgm:cxn modelId="{BD1562B1-FE8E-49A0-AA24-589BD7BD5B90}" type="presParOf" srcId="{E898DDEE-3A8B-41E9-BDEE-296B09808F3C}" destId="{211BBFAD-7D1C-410B-84B1-3D56E0B7D52A}" srcOrd="1" destOrd="0" presId="urn:microsoft.com/office/officeart/2005/8/layout/hierarchy1"/>
    <dgm:cxn modelId="{2D5F69AA-8414-4AC9-9F76-A258D1A5FEF1}" type="presParOf" srcId="{8A967A55-B3B4-420B-A317-D64CCCEBC3A3}" destId="{B1DEA08B-C6FC-4E35-8313-AB513E94F0FA}" srcOrd="1" destOrd="0" presId="urn:microsoft.com/office/officeart/2005/8/layout/hierarchy1"/>
    <dgm:cxn modelId="{1CCD5E28-0D07-4924-A9C7-779E983876DA}" type="presParOf" srcId="{0812782F-F47D-47FE-AB52-DD1AA2268737}" destId="{96E413A5-E423-42D1-84AC-C91D9C86BB43}" srcOrd="2" destOrd="0" presId="urn:microsoft.com/office/officeart/2005/8/layout/hierarchy1"/>
    <dgm:cxn modelId="{6D7196C1-7BB7-4ED1-9F7E-5602F160527E}" type="presParOf" srcId="{0812782F-F47D-47FE-AB52-DD1AA2268737}" destId="{117BC427-795E-4291-8D36-8C4BA4A2299B}" srcOrd="3" destOrd="0" presId="urn:microsoft.com/office/officeart/2005/8/layout/hierarchy1"/>
    <dgm:cxn modelId="{F07E37C7-7EB0-46EF-9231-BE3DA1AE85BF}" type="presParOf" srcId="{117BC427-795E-4291-8D36-8C4BA4A2299B}" destId="{70D4F897-F3BC-48B6-94FF-0AD485D2D447}" srcOrd="0" destOrd="0" presId="urn:microsoft.com/office/officeart/2005/8/layout/hierarchy1"/>
    <dgm:cxn modelId="{2AAF8747-BCDC-4A65-8389-6B2DA80633A9}" type="presParOf" srcId="{70D4F897-F3BC-48B6-94FF-0AD485D2D447}" destId="{1CCBF36B-2B06-4C55-A23D-4A1A409178FE}" srcOrd="0" destOrd="0" presId="urn:microsoft.com/office/officeart/2005/8/layout/hierarchy1"/>
    <dgm:cxn modelId="{ED065D75-51FB-447A-A92F-C322A1372863}" type="presParOf" srcId="{70D4F897-F3BC-48B6-94FF-0AD485D2D447}" destId="{C8C85461-2CB5-44FF-A576-A0A0B79896F8}" srcOrd="1" destOrd="0" presId="urn:microsoft.com/office/officeart/2005/8/layout/hierarchy1"/>
    <dgm:cxn modelId="{0BEE7161-8DA6-4B70-852A-8C34C1A6E137}" type="presParOf" srcId="{117BC427-795E-4291-8D36-8C4BA4A2299B}" destId="{74842B8F-BE40-411E-8847-9993D7129ADB}" srcOrd="1" destOrd="0" presId="urn:microsoft.com/office/officeart/2005/8/layout/hierarchy1"/>
    <dgm:cxn modelId="{17E31B38-B649-4035-969D-ECFEF51844C7}" type="presParOf" srcId="{74842B8F-BE40-411E-8847-9993D7129ADB}" destId="{83276A36-813D-4AA2-8AF0-89EDD86F4175}" srcOrd="0" destOrd="0" presId="urn:microsoft.com/office/officeart/2005/8/layout/hierarchy1"/>
    <dgm:cxn modelId="{87CD8EF4-B190-46B0-9E19-F5A49A6BC26A}" type="presParOf" srcId="{74842B8F-BE40-411E-8847-9993D7129ADB}" destId="{D3267C18-1E9C-45C6-8907-6552731B4BFA}" srcOrd="1" destOrd="0" presId="urn:microsoft.com/office/officeart/2005/8/layout/hierarchy1"/>
    <dgm:cxn modelId="{16AA42DE-0295-44D0-AC6A-37A4471A2843}" type="presParOf" srcId="{D3267C18-1E9C-45C6-8907-6552731B4BFA}" destId="{6ED8F08F-2314-4360-B59C-F23DC1759B52}" srcOrd="0" destOrd="0" presId="urn:microsoft.com/office/officeart/2005/8/layout/hierarchy1"/>
    <dgm:cxn modelId="{CA8D9B65-0B64-428F-B310-73FB39118A43}" type="presParOf" srcId="{6ED8F08F-2314-4360-B59C-F23DC1759B52}" destId="{EE6FE976-D823-4591-A780-514BC4DCE7A3}" srcOrd="0" destOrd="0" presId="urn:microsoft.com/office/officeart/2005/8/layout/hierarchy1"/>
    <dgm:cxn modelId="{19909933-D714-47AD-ACAB-B0C4A9B21A8B}" type="presParOf" srcId="{6ED8F08F-2314-4360-B59C-F23DC1759B52}" destId="{3CCA7CCE-B3F3-4949-BF7E-7B1FB9E0733A}" srcOrd="1" destOrd="0" presId="urn:microsoft.com/office/officeart/2005/8/layout/hierarchy1"/>
    <dgm:cxn modelId="{FB61D87C-CE15-4236-9711-B84B1A9025FE}" type="presParOf" srcId="{D3267C18-1E9C-45C6-8907-6552731B4BFA}" destId="{391274F3-70DD-4FAE-98B6-569640F8EB36}" srcOrd="1" destOrd="0" presId="urn:microsoft.com/office/officeart/2005/8/layout/hierarchy1"/>
    <dgm:cxn modelId="{CB13AA25-E7ED-4577-B289-4B49497498BB}" type="presParOf" srcId="{391274F3-70DD-4FAE-98B6-569640F8EB36}" destId="{69F8BA7B-2E48-4BB8-AB1F-E49D21E9CFC3}" srcOrd="0" destOrd="0" presId="urn:microsoft.com/office/officeart/2005/8/layout/hierarchy1"/>
    <dgm:cxn modelId="{3AB97B42-7303-43E6-BCF5-C92EC865B34D}" type="presParOf" srcId="{391274F3-70DD-4FAE-98B6-569640F8EB36}" destId="{B92158C2-78BC-4593-8341-2CE90F0AE611}" srcOrd="1" destOrd="0" presId="urn:microsoft.com/office/officeart/2005/8/layout/hierarchy1"/>
    <dgm:cxn modelId="{72155B85-78CF-43ED-814A-F224AEAE68CD}" type="presParOf" srcId="{B92158C2-78BC-4593-8341-2CE90F0AE611}" destId="{BEA118BF-8F71-40A1-BA51-9DF91D30E468}" srcOrd="0" destOrd="0" presId="urn:microsoft.com/office/officeart/2005/8/layout/hierarchy1"/>
    <dgm:cxn modelId="{9CD6B8D6-72DE-44B5-BBB8-38FA442D0BA3}" type="presParOf" srcId="{BEA118BF-8F71-40A1-BA51-9DF91D30E468}" destId="{D2B0D9DF-83AD-4659-90AC-47E320B802D1}" srcOrd="0" destOrd="0" presId="urn:microsoft.com/office/officeart/2005/8/layout/hierarchy1"/>
    <dgm:cxn modelId="{F8F5DFBE-CEB2-4EE6-9084-00311703AA6B}" type="presParOf" srcId="{BEA118BF-8F71-40A1-BA51-9DF91D30E468}" destId="{9E4C61EE-6788-409C-83E3-454DC8E37D95}" srcOrd="1" destOrd="0" presId="urn:microsoft.com/office/officeart/2005/8/layout/hierarchy1"/>
    <dgm:cxn modelId="{CC4966A9-31F6-46DF-8CA3-EAF61C4A312C}" type="presParOf" srcId="{B92158C2-78BC-4593-8341-2CE90F0AE611}" destId="{C67319AF-D4DD-465C-8B4C-5189815979B7}" srcOrd="1" destOrd="0" presId="urn:microsoft.com/office/officeart/2005/8/layout/hierarchy1"/>
    <dgm:cxn modelId="{9E1FC64B-FFE7-4455-80EB-505744F2E319}" type="presParOf" srcId="{74842B8F-BE40-411E-8847-9993D7129ADB}" destId="{6C2C3053-BCBA-4281-8BE7-24B3E41A5709}" srcOrd="2" destOrd="0" presId="urn:microsoft.com/office/officeart/2005/8/layout/hierarchy1"/>
    <dgm:cxn modelId="{7BEA3E4D-FA78-4C78-A134-72F371D69F0C}" type="presParOf" srcId="{74842B8F-BE40-411E-8847-9993D7129ADB}" destId="{FD7A9062-CB3D-4987-9863-7C509C315F6C}" srcOrd="3" destOrd="0" presId="urn:microsoft.com/office/officeart/2005/8/layout/hierarchy1"/>
    <dgm:cxn modelId="{67D4F28B-41F6-4116-A455-7C6891D60A70}" type="presParOf" srcId="{FD7A9062-CB3D-4987-9863-7C509C315F6C}" destId="{98C9E884-1F57-4308-AB76-B7FCF2EDBF11}" srcOrd="0" destOrd="0" presId="urn:microsoft.com/office/officeart/2005/8/layout/hierarchy1"/>
    <dgm:cxn modelId="{7EA6E2D0-D2CB-4888-86FF-4F633AC58D41}" type="presParOf" srcId="{98C9E884-1F57-4308-AB76-B7FCF2EDBF11}" destId="{BB2381D4-3C1B-4DE4-BD82-E1CC1BD8BC0E}" srcOrd="0" destOrd="0" presId="urn:microsoft.com/office/officeart/2005/8/layout/hierarchy1"/>
    <dgm:cxn modelId="{23D48077-1ED5-4B88-A11F-2075FBD83E8F}" type="presParOf" srcId="{98C9E884-1F57-4308-AB76-B7FCF2EDBF11}" destId="{8C2883A5-0B6F-4151-9354-7CFA7DBFD408}" srcOrd="1" destOrd="0" presId="urn:microsoft.com/office/officeart/2005/8/layout/hierarchy1"/>
    <dgm:cxn modelId="{D1AA989C-A432-4E05-BE6C-1960B80AECC3}" type="presParOf" srcId="{FD7A9062-CB3D-4987-9863-7C509C315F6C}" destId="{A2980278-6963-41A9-BC9F-01DDA5FA6E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9565D-4DF0-4378-B6C3-0273BC722969}">
      <dsp:nvSpPr>
        <dsp:cNvPr id="0" name=""/>
        <dsp:cNvSpPr/>
      </dsp:nvSpPr>
      <dsp:spPr>
        <a:xfrm>
          <a:off x="1115139" y="20154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DA3A6-9477-4F79-ACFE-DE1595604C56}">
      <dsp:nvSpPr>
        <dsp:cNvPr id="0" name=""/>
        <dsp:cNvSpPr/>
      </dsp:nvSpPr>
      <dsp:spPr>
        <a:xfrm>
          <a:off x="1115139" y="8649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D8E8-6DF3-4725-A300-75BCC7989A79}">
      <dsp:nvSpPr>
        <dsp:cNvPr id="0" name=""/>
        <dsp:cNvSpPr/>
      </dsp:nvSpPr>
      <dsp:spPr>
        <a:xfrm>
          <a:off x="131409" y="288678"/>
          <a:ext cx="2058899" cy="57625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8B8D-B103-4F20-9AF0-4241445A70AB}">
      <dsp:nvSpPr>
        <dsp:cNvPr id="0" name=""/>
        <dsp:cNvSpPr/>
      </dsp:nvSpPr>
      <dsp:spPr>
        <a:xfrm>
          <a:off x="389377" y="533748"/>
          <a:ext cx="2058899" cy="57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Háromszögben</a:t>
          </a:r>
          <a:endParaRPr kumimoji="0" lang="hu-HU" sz="20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406255" y="550626"/>
        <a:ext cx="2025143" cy="542500"/>
      </dsp:txXfrm>
    </dsp:sp>
    <dsp:sp modelId="{54173D60-7CE6-423B-9CA3-43AAB1C60ACC}">
      <dsp:nvSpPr>
        <dsp:cNvPr id="0" name=""/>
        <dsp:cNvSpPr/>
      </dsp:nvSpPr>
      <dsp:spPr>
        <a:xfrm>
          <a:off x="131409" y="1540167"/>
          <a:ext cx="2058899" cy="47526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5CAC7-94E8-437C-8196-41860A0A4E51}">
      <dsp:nvSpPr>
        <dsp:cNvPr id="0" name=""/>
        <dsp:cNvSpPr/>
      </dsp:nvSpPr>
      <dsp:spPr>
        <a:xfrm>
          <a:off x="389377" y="1785237"/>
          <a:ext cx="2058899" cy="4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0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403297" y="1799157"/>
        <a:ext cx="2031059" cy="447427"/>
      </dsp:txXfrm>
    </dsp:sp>
    <dsp:sp modelId="{24DD5983-02CB-4EA7-BF0E-373791FE88BB}">
      <dsp:nvSpPr>
        <dsp:cNvPr id="0" name=""/>
        <dsp:cNvSpPr/>
      </dsp:nvSpPr>
      <dsp:spPr>
        <a:xfrm>
          <a:off x="131409" y="2690667"/>
          <a:ext cx="2058899" cy="520645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5F817-2209-4CEA-9064-90182D168D3A}">
      <dsp:nvSpPr>
        <dsp:cNvPr id="0" name=""/>
        <dsp:cNvSpPr/>
      </dsp:nvSpPr>
      <dsp:spPr>
        <a:xfrm>
          <a:off x="389377" y="2935737"/>
          <a:ext cx="2058899" cy="520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0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404626" y="2950986"/>
        <a:ext cx="2028401" cy="490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3053-BCBA-4281-8BE7-24B3E41A5709}">
      <dsp:nvSpPr>
        <dsp:cNvPr id="0" name=""/>
        <dsp:cNvSpPr/>
      </dsp:nvSpPr>
      <dsp:spPr>
        <a:xfrm>
          <a:off x="2513179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586924" y="190350"/>
              </a:lnTo>
              <a:lnTo>
                <a:pt x="586924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BA7B-2E48-4BB8-AB1F-E49D21E9CFC3}">
      <dsp:nvSpPr>
        <dsp:cNvPr id="0" name=""/>
        <dsp:cNvSpPr/>
      </dsp:nvSpPr>
      <dsp:spPr>
        <a:xfrm>
          <a:off x="1880535" y="239102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6A36-813D-4AA2-8AF0-89EDD86F4175}">
      <dsp:nvSpPr>
        <dsp:cNvPr id="0" name=""/>
        <dsp:cNvSpPr/>
      </dsp:nvSpPr>
      <dsp:spPr>
        <a:xfrm>
          <a:off x="1926255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586924" y="0"/>
              </a:moveTo>
              <a:lnTo>
                <a:pt x="586924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3A5-E423-42D1-84AC-C91D9C86BB43}">
      <dsp:nvSpPr>
        <dsp:cNvPr id="0" name=""/>
        <dsp:cNvSpPr/>
      </dsp:nvSpPr>
      <dsp:spPr>
        <a:xfrm>
          <a:off x="1632793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880386" y="190350"/>
              </a:lnTo>
              <a:lnTo>
                <a:pt x="880386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D8E60-F6F3-46D6-AA38-1CD1B6E22FC8}">
      <dsp:nvSpPr>
        <dsp:cNvPr id="0" name=""/>
        <dsp:cNvSpPr/>
      </dsp:nvSpPr>
      <dsp:spPr>
        <a:xfrm>
          <a:off x="706687" y="150183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EA80F-EBD0-4D7D-872A-DAB96D3CF98F}">
      <dsp:nvSpPr>
        <dsp:cNvPr id="0" name=""/>
        <dsp:cNvSpPr/>
      </dsp:nvSpPr>
      <dsp:spPr>
        <a:xfrm>
          <a:off x="752407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880386" y="0"/>
              </a:moveTo>
              <a:lnTo>
                <a:pt x="880386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8F5A-1408-4598-B920-5DAE96C19721}">
      <dsp:nvSpPr>
        <dsp:cNvPr id="0" name=""/>
        <dsp:cNvSpPr/>
      </dsp:nvSpPr>
      <dsp:spPr>
        <a:xfrm>
          <a:off x="1152582" y="278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8F6BC-A3F1-4B10-9385-199AC42E7CC1}">
      <dsp:nvSpPr>
        <dsp:cNvPr id="0" name=""/>
        <dsp:cNvSpPr/>
      </dsp:nvSpPr>
      <dsp:spPr>
        <a:xfrm>
          <a:off x="1259296" y="104157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Metszi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1277158" y="122019"/>
        <a:ext cx="924697" cy="574143"/>
      </dsp:txXfrm>
    </dsp:sp>
    <dsp:sp modelId="{FA5A08CB-1A90-4D85-8B08-94147E18A264}">
      <dsp:nvSpPr>
        <dsp:cNvPr id="0" name=""/>
        <dsp:cNvSpPr/>
      </dsp:nvSpPr>
      <dsp:spPr>
        <a:xfrm>
          <a:off x="272196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A4CAE-C770-4523-8C67-A7E479891AFF}">
      <dsp:nvSpPr>
        <dsp:cNvPr id="0" name=""/>
        <dsp:cNvSpPr/>
      </dsp:nvSpPr>
      <dsp:spPr>
        <a:xfrm>
          <a:off x="378910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396772" y="1011210"/>
        <a:ext cx="924697" cy="574143"/>
      </dsp:txXfrm>
    </dsp:sp>
    <dsp:sp modelId="{A3A84C88-CFAA-4D6A-9593-1108A23FDF76}">
      <dsp:nvSpPr>
        <dsp:cNvPr id="0" name=""/>
        <dsp:cNvSpPr/>
      </dsp:nvSpPr>
      <dsp:spPr>
        <a:xfrm>
          <a:off x="272196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BBFAD-7D1C-410B-84B1-3D56E0B7D52A}">
      <dsp:nvSpPr>
        <dsp:cNvPr id="0" name=""/>
        <dsp:cNvSpPr/>
      </dsp:nvSpPr>
      <dsp:spPr>
        <a:xfrm>
          <a:off x="378910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396772" y="1900400"/>
        <a:ext cx="924697" cy="574143"/>
      </dsp:txXfrm>
    </dsp:sp>
    <dsp:sp modelId="{1CCBF36B-2B06-4C55-A23D-4A1A409178FE}">
      <dsp:nvSpPr>
        <dsp:cNvPr id="0" name=""/>
        <dsp:cNvSpPr/>
      </dsp:nvSpPr>
      <dsp:spPr>
        <a:xfrm>
          <a:off x="2032969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5461-2CB5-44FF-A576-A0A0B79896F8}">
      <dsp:nvSpPr>
        <dsp:cNvPr id="0" name=""/>
        <dsp:cNvSpPr/>
      </dsp:nvSpPr>
      <dsp:spPr>
        <a:xfrm>
          <a:off x="2139682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Rajta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2157544" y="1011210"/>
        <a:ext cx="924697" cy="574143"/>
      </dsp:txXfrm>
    </dsp:sp>
    <dsp:sp modelId="{EE6FE976-D823-4591-A780-514BC4DCE7A3}">
      <dsp:nvSpPr>
        <dsp:cNvPr id="0" name=""/>
        <dsp:cNvSpPr/>
      </dsp:nvSpPr>
      <dsp:spPr>
        <a:xfrm>
          <a:off x="1446045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7CCE-B3F3-4949-BF7E-7B1FB9E0733A}">
      <dsp:nvSpPr>
        <dsp:cNvPr id="0" name=""/>
        <dsp:cNvSpPr/>
      </dsp:nvSpPr>
      <dsp:spPr>
        <a:xfrm>
          <a:off x="1552758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1570620" y="1900400"/>
        <a:ext cx="924697" cy="574143"/>
      </dsp:txXfrm>
    </dsp:sp>
    <dsp:sp modelId="{D2B0D9DF-83AD-4659-90AC-47E320B802D1}">
      <dsp:nvSpPr>
        <dsp:cNvPr id="0" name=""/>
        <dsp:cNvSpPr/>
      </dsp:nvSpPr>
      <dsp:spPr>
        <a:xfrm>
          <a:off x="1446045" y="267035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C61EE-6788-409C-83E3-454DC8E37D95}">
      <dsp:nvSpPr>
        <dsp:cNvPr id="0" name=""/>
        <dsp:cNvSpPr/>
      </dsp:nvSpPr>
      <dsp:spPr>
        <a:xfrm>
          <a:off x="1552758" y="277172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1570620" y="2789590"/>
        <a:ext cx="924697" cy="574143"/>
      </dsp:txXfrm>
    </dsp:sp>
    <dsp:sp modelId="{BB2381D4-3C1B-4DE4-BD82-E1CC1BD8BC0E}">
      <dsp:nvSpPr>
        <dsp:cNvPr id="0" name=""/>
        <dsp:cNvSpPr/>
      </dsp:nvSpPr>
      <dsp:spPr>
        <a:xfrm>
          <a:off x="2619893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83A5-0B6F-4151-9354-7CFA7DBFD408}">
      <dsp:nvSpPr>
        <dsp:cNvPr id="0" name=""/>
        <dsp:cNvSpPr/>
      </dsp:nvSpPr>
      <dsp:spPr>
        <a:xfrm>
          <a:off x="2726606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smtClean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Közte</a:t>
          </a:r>
          <a:endParaRPr kumimoji="0" lang="hu-HU" sz="2200" b="0" i="0" u="none" strike="noStrike" kern="1200" cap="none" normalizeH="0" baseline="0" dirty="0" smtClean="0">
            <a:ln/>
            <a:effectLst/>
            <a:latin typeface="Garamond" pitchFamily="18" charset="0"/>
          </a:endParaRPr>
        </a:p>
      </dsp:txBody>
      <dsp:txXfrm>
        <a:off x="2744468" y="1900400"/>
        <a:ext cx="924697" cy="57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</a:t>
            </a:r>
            <a:r>
              <a:rPr lang="hu-HU" dirty="0" smtClean="0"/>
              <a:t>alapismeretek 6. előadás</a:t>
            </a:r>
            <a:endParaRPr lang="hu-HU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D6D3E455-8A4D-44A2-B597-32823ECEA51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4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</a:t>
            </a:r>
            <a:r>
              <a:rPr lang="hu-HU" dirty="0" smtClean="0"/>
              <a:t>alapismeretek 6. előadás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A4C19DCD-DA18-4C4F-A63B-B5F922807ED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092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593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593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019D7-29C2-43D6-A306-C7DE3759FE1F}" type="slidenum">
              <a:rPr lang="hu-HU" smtClean="0"/>
              <a:pPr/>
              <a:t>1</a:t>
            </a:fld>
            <a:endParaRPr lang="hu-HU" smtClean="0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593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758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758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D5876-2CDE-4712-9B58-62A0330B9F28}" type="slidenum">
              <a:rPr lang="hu-HU" smtClean="0"/>
              <a:pPr/>
              <a:t>10</a:t>
            </a:fld>
            <a:endParaRPr lang="hu-HU" smtClean="0"/>
          </a:p>
        </p:txBody>
      </p:sp>
      <p:sp>
        <p:nvSpPr>
          <p:cNvPr id="6759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759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Gipsz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Jakab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//GIJAAJT.ELTE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//gipsugynok@elte.hu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Feladat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Adjuk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meg,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hogy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egy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síkbeli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pont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melyik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síknegyedbe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esik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Specifikáció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Be: P ELEME Pont, Pont=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XxY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X,Y=R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Ki: SN ELEME N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Ef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–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Uf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P.x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&gt;=0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P.y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&gt;=0 -&gt; SN=1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   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P.x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&lt;0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P.y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&gt;=0  -&gt; SN=2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   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P.x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&lt;0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P.y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&lt;0   -&gt; SN=3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   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P.x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&gt;=0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és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P.y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&lt;0  -&gt; SN=4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ALgoritmus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Típus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 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TPont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Rekord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x,y:Valós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Változó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  P:TPont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 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SN:Egész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 ...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//TODO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az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algoritmust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befejezni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legalább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lényegi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részét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</a:p>
          <a:p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#include &lt;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iostream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#include &lt;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stdlib.h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//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syste</a:t>
            </a:r>
            <a:r>
              <a:rPr lang="hu-H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m-hez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using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namespace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std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típusdefiníció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(k):</a:t>
            </a:r>
          </a:p>
          <a:p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typedef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struct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double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;}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TPont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main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bemenet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TPont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kimenet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SN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beolvasás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ellenõrzéséhez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bool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string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tmp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Melyik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siknegyedbe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esik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 P?"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endl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beolvasás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"Add meg P x-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koordinatajat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!"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&gt;&gt;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fail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hu-HU" sz="12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|| </a:t>
            </a:r>
            <a:r>
              <a:rPr lang="hu-HU" sz="1200" b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1200" b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peek</a:t>
            </a:r>
            <a:r>
              <a:rPr lang="hu-HU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()!=</a:t>
            </a:r>
            <a:r>
              <a:rPr lang="hu-HU" sz="12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Hibas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adat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!"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endl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clear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getline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tmp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'\n'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//a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sorvégjel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megevése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}while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//TODO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unom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még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egyszer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majdnem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ugyanazt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leírni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...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alprogrammal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kellene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!!!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"Add meg P y-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koordinatajat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!"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&gt;&gt;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fail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hu-HU" sz="12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 </a:t>
            </a:r>
            <a:r>
              <a:rPr lang="hu-HU" sz="1200" b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1200" b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peek</a:t>
            </a:r>
            <a:r>
              <a:rPr lang="hu-HU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()!=</a:t>
            </a:r>
            <a:r>
              <a:rPr lang="hu-HU" sz="12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Hibas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adat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!"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endl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clear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getline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tmp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'\n'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//a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sorvégjel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megevése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}while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hiba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//a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lényeg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SN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else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SN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}else{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SN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else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SN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kiírás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SN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".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siknegyedbe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esik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 ("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","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")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pont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.\n\n"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//TODO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unom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ennél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programnál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megint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ugyanezt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leírni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...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alprogrammal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kellene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!!!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system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"pause"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return</a:t>
            </a:r>
            <a:r>
              <a:rPr lang="en-GB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  <a:endParaRPr lang="en-GB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61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861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007FF-69CF-4AA0-BFDD-9307EBA7A748}" type="slidenum">
              <a:rPr lang="hu-HU" smtClean="0"/>
              <a:pPr/>
              <a:t>11</a:t>
            </a:fld>
            <a:endParaRPr lang="hu-HU" smtClean="0"/>
          </a:p>
        </p:txBody>
      </p:sp>
      <p:sp>
        <p:nvSpPr>
          <p:cNvPr id="6861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861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12</a:t>
            </a:fld>
            <a:endParaRPr lang="hu-HU" smtClean="0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13</a:t>
            </a:fld>
            <a:endParaRPr lang="hu-HU" smtClean="0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14</a:t>
            </a:fld>
            <a:endParaRPr lang="hu-HU" smtClean="0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15</a:t>
            </a:fld>
            <a:endParaRPr lang="hu-HU" smtClean="0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963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INFOÉRA 2006</a:t>
            </a:r>
          </a:p>
        </p:txBody>
      </p:sp>
      <p:sp>
        <p:nvSpPr>
          <p:cNvPr id="6963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963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963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415BA-455E-42E4-96B5-EBEA4D7E6FDF}" type="slidenum">
              <a:rPr lang="hu-HU" smtClean="0"/>
              <a:pPr/>
              <a:t>16</a:t>
            </a:fld>
            <a:endParaRPr lang="hu-H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INFOÉRA 2006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7066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066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57E88-B1E5-43DC-BE84-5B7F09EE5E2D}" type="slidenum">
              <a:rPr lang="hu-HU" smtClean="0"/>
              <a:pPr/>
              <a:t>17</a:t>
            </a:fld>
            <a:endParaRPr lang="hu-H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P.x a P pont abszcisszája, a P.y az ordinátája. </a:t>
            </a:r>
          </a:p>
        </p:txBody>
      </p:sp>
      <p:sp>
        <p:nvSpPr>
          <p:cNvPr id="7168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168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1003B-5ACF-42D9-B608-10786675A08B}" type="slidenum">
              <a:rPr lang="hu-HU" smtClean="0"/>
              <a:pPr/>
              <a:t>18</a:t>
            </a:fld>
            <a:endParaRPr lang="hu-HU" smtClean="0"/>
          </a:p>
        </p:txBody>
      </p:sp>
      <p:sp>
        <p:nvSpPr>
          <p:cNvPr id="7168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168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Itt már az „</a:t>
            </a:r>
            <a:r>
              <a:rPr lang="hu-HU" i="1" dirty="0" smtClean="0">
                <a:solidFill>
                  <a:srgbClr val="FF0000"/>
                </a:solidFill>
                <a:latin typeface="Arial" pitchFamily="34" charset="0"/>
              </a:rPr>
              <a:t>egy irányban látszik</a:t>
            </a:r>
            <a:r>
              <a:rPr lang="hu-HU" dirty="0" smtClean="0">
                <a:latin typeface="Arial" pitchFamily="34" charset="0"/>
              </a:rPr>
              <a:t>” helyett jobb lenne: „</a:t>
            </a:r>
            <a:r>
              <a:rPr lang="hu-HU" i="1" dirty="0" smtClean="0">
                <a:solidFill>
                  <a:srgbClr val="006600"/>
                </a:solidFill>
                <a:latin typeface="Arial" pitchFamily="34" charset="0"/>
              </a:rPr>
              <a:t>egy egyenesre esnek</a:t>
            </a:r>
            <a:r>
              <a:rPr lang="hu-HU" dirty="0" smtClean="0">
                <a:latin typeface="Arial" pitchFamily="34" charset="0"/>
              </a:rPr>
              <a:t>”</a:t>
            </a:r>
            <a:r>
              <a:rPr lang="hu-HU" dirty="0" err="1" smtClean="0">
                <a:latin typeface="Arial" pitchFamily="34" charset="0"/>
              </a:rPr>
              <a:t>-et</a:t>
            </a:r>
            <a:r>
              <a:rPr lang="hu-HU" dirty="0" smtClean="0">
                <a:latin typeface="Arial" pitchFamily="34" charset="0"/>
              </a:rPr>
              <a:t> mondani. Pl. P=(1,</a:t>
            </a:r>
            <a:r>
              <a:rPr lang="hu-HU" dirty="0" err="1" smtClean="0">
                <a:latin typeface="Arial" pitchFamily="34" charset="0"/>
              </a:rPr>
              <a:t>1</a:t>
            </a:r>
            <a:r>
              <a:rPr lang="hu-HU" dirty="0" smtClean="0">
                <a:latin typeface="Arial" pitchFamily="34" charset="0"/>
              </a:rPr>
              <a:t>) és a Q=(-1,</a:t>
            </a:r>
            <a:r>
              <a:rPr lang="hu-HU" dirty="0" err="1" smtClean="0">
                <a:latin typeface="Arial" pitchFamily="34" charset="0"/>
              </a:rPr>
              <a:t>-1</a:t>
            </a:r>
            <a:r>
              <a:rPr lang="hu-HU" dirty="0" smtClean="0">
                <a:latin typeface="Arial" pitchFamily="34" charset="0"/>
              </a:rPr>
              <a:t>) esetében a P és a Q nem egy irányban, hanem ellentétes irányban látszanak (az origóból)…</a:t>
            </a:r>
          </a:p>
        </p:txBody>
      </p:sp>
      <p:sp>
        <p:nvSpPr>
          <p:cNvPr id="727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27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42B33-D521-432F-99C5-55C81A10D7F7}" type="slidenum">
              <a:rPr lang="hu-HU" smtClean="0"/>
              <a:pPr/>
              <a:t>19</a:t>
            </a:fld>
            <a:endParaRPr lang="hu-HU" smtClean="0"/>
          </a:p>
        </p:txBody>
      </p:sp>
      <p:sp>
        <p:nvSpPr>
          <p:cNvPr id="727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27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2</a:t>
            </a:fld>
            <a:endParaRPr lang="hu-HU" smtClean="0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737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37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E91EC-C8FC-4534-B51C-91B21D815BB6}" type="slidenum">
              <a:rPr lang="hu-HU" smtClean="0"/>
              <a:pPr/>
              <a:t>20</a:t>
            </a:fld>
            <a:endParaRPr lang="hu-HU" smtClean="0"/>
          </a:p>
        </p:txBody>
      </p:sp>
      <p:sp>
        <p:nvSpPr>
          <p:cNvPr id="737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37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747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47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CBC82-C054-4CB8-9111-51DBF85E987A}" type="slidenum">
              <a:rPr lang="hu-HU" smtClean="0"/>
              <a:pPr/>
              <a:t>21</a:t>
            </a:fld>
            <a:endParaRPr lang="hu-HU" smtClean="0"/>
          </a:p>
        </p:txBody>
      </p:sp>
      <p:sp>
        <p:nvSpPr>
          <p:cNvPr id="747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47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22</a:t>
            </a:fld>
            <a:endParaRPr lang="hu-HU" smtClean="0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Persze bevezethetnénk az sgn függvényt is, ami által egyszerűsödhetne az Irany függvény kiszámítása.</a:t>
            </a:r>
          </a:p>
        </p:txBody>
      </p:sp>
      <p:sp>
        <p:nvSpPr>
          <p:cNvPr id="768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68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0CECE-2430-4A85-8481-4CC9D420BFDB}" type="slidenum">
              <a:rPr lang="hu-HU" smtClean="0"/>
              <a:pPr/>
              <a:t>23</a:t>
            </a:fld>
            <a:endParaRPr lang="hu-HU" smtClean="0"/>
          </a:p>
        </p:txBody>
      </p:sp>
      <p:sp>
        <p:nvSpPr>
          <p:cNvPr id="768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68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A </a:t>
            </a:r>
            <a:r>
              <a:rPr lang="hu-HU" dirty="0" err="1" smtClean="0">
                <a:latin typeface="Arial" pitchFamily="34" charset="0"/>
              </a:rPr>
              <a:t>BeKoordinata</a:t>
            </a:r>
            <a:r>
              <a:rPr lang="hu-HU" dirty="0" smtClean="0">
                <a:latin typeface="Arial" pitchFamily="34" charset="0"/>
              </a:rPr>
              <a:t>(…) függvény jelzi, hogy nem óhajtjuk duplán „megszervezni” a koordinátánkénti beolvasást!</a:t>
            </a:r>
          </a:p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7782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782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98581-F422-4E4C-A870-A9A13625375E}" type="slidenum">
              <a:rPr lang="hu-HU" smtClean="0"/>
              <a:pPr/>
              <a:t>24</a:t>
            </a:fld>
            <a:endParaRPr lang="hu-HU" smtClean="0"/>
          </a:p>
        </p:txBody>
      </p:sp>
      <p:sp>
        <p:nvSpPr>
          <p:cNvPr id="7783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783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7885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885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F6772-973D-46B1-A31E-A6A931967304}" type="slidenum">
              <a:rPr lang="hu-HU" smtClean="0"/>
              <a:pPr/>
              <a:t>25</a:t>
            </a:fld>
            <a:endParaRPr lang="hu-HU" smtClean="0"/>
          </a:p>
        </p:txBody>
      </p:sp>
      <p:sp>
        <p:nvSpPr>
          <p:cNvPr id="7885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885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7987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7987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907E5-3668-44A6-AF27-64D943AF1545}" type="slidenum">
              <a:rPr lang="hu-HU" smtClean="0"/>
              <a:pPr/>
              <a:t>26</a:t>
            </a:fld>
            <a:endParaRPr lang="hu-HU" smtClean="0"/>
          </a:p>
        </p:txBody>
      </p:sp>
      <p:sp>
        <p:nvSpPr>
          <p:cNvPr id="7987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7987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//Gipsz Jakab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//GIJAAJT.ELTE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gipsugynok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elte.hu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//Feladat: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Adjuk meg, hogy az origóból nézve az 1. sík-negyedbe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esö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 ponthoz képest a Q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balra, jobbra, vagy pedig egy irányban látszik-e!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(P,Q):=-1, ha balra, +1, ha jobbra; 1, ha egy irányba esik.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//Specifikáció: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Be: P,Q ELEME Pont,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XxY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X,Y=R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Ki: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ELEME Z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 –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Uf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=Irány(P,Q)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 Irány: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PontxPont-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&gt;Z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    Irány(p,q):=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q.x-q.y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ALgoritmus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Típus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=Rekord(x,y:Valós)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Változó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 P,Q: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:Egész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//TODO az algoritmust befejezni, legalább a lényegi részét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 //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Blocks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10.05-höz már kell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kedvéért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//típusdefiníció(k):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//finomítás(ok) fejsora(i):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q);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BeKoordinata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pontNev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KiEredmeny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q,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BillentyureVar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//bemenet: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P,Q;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//kimenet: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"Q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P-tol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\n"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//beolvasás: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P=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Q=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//a lényeg: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(P,Q);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//kiírás: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KiEredmeny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(P,Q,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BillentyureVar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q)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int F;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S=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q.x-q.y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(S&lt;0) F=-1;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(S==0) F=0;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(S&gt;0) F=1;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BeKoordinata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adat;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//beolvasás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ellenõrzéséhez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hiba;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 cin &gt;&gt; adat;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hiba=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cin.fail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(hiba)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Hibas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adat!"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cin.clear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(cin,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,'\n');//a sorvégjel megevése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(hiba);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adat;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pontNev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pont;//segéd pont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BeKoordinata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("Add meg "+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pontNev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+"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x-koordinatajat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BeKoordinata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("Add meg "+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pontNev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+"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y-koordinatajat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pont;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KiEredmeny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TPont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q,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&lt;&lt;"("&lt;&lt;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&lt;&lt;") ";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-1: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&lt;&lt;"("&lt;&lt;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&lt;&lt;")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-tol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balra\n";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+1: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&lt;&lt;"("&lt;&lt;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&lt;&lt;")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-tol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jobbra\n";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0: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&lt;&lt;"("&lt;&lt;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&lt;&lt;")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-vel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egy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iranyba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\n";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BillentyureVar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pause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090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BE660-E568-49E1-ADD0-798C7C4F540E}" type="slidenum">
              <a:rPr lang="hu-HU" smtClean="0"/>
              <a:pPr/>
              <a:t>27</a:t>
            </a:fld>
            <a:endParaRPr lang="hu-HU" smtClean="0"/>
          </a:p>
        </p:txBody>
      </p:sp>
      <p:sp>
        <p:nvSpPr>
          <p:cNvPr id="8090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090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8192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192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E6678-EE56-4B00-AA8D-FD9FC93F87C4}" type="slidenum">
              <a:rPr lang="hu-HU" smtClean="0"/>
              <a:pPr/>
              <a:t>28</a:t>
            </a:fld>
            <a:endParaRPr lang="hu-HU" smtClean="0"/>
          </a:p>
        </p:txBody>
      </p:sp>
      <p:sp>
        <p:nvSpPr>
          <p:cNvPr id="8192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192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8192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192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E6678-EE56-4B00-AA8D-FD9FC93F87C4}" type="slidenum">
              <a:rPr lang="hu-HU" smtClean="0"/>
              <a:pPr/>
              <a:t>29</a:t>
            </a:fld>
            <a:endParaRPr lang="hu-HU" smtClean="0"/>
          </a:p>
        </p:txBody>
      </p:sp>
      <p:sp>
        <p:nvSpPr>
          <p:cNvPr id="8192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192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144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144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99ED9-AF4D-46CE-81B1-CB3112E23694}" type="slidenum">
              <a:rPr lang="hu-HU" smtClean="0"/>
              <a:pPr/>
              <a:t>3</a:t>
            </a:fld>
            <a:endParaRPr lang="hu-H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8294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294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1675-31A9-4305-94EA-9DA438BE61E4}" type="slidenum">
              <a:rPr lang="hu-HU" smtClean="0"/>
              <a:pPr/>
              <a:t>30</a:t>
            </a:fld>
            <a:endParaRPr lang="hu-HU" smtClean="0"/>
          </a:p>
        </p:txBody>
      </p:sp>
      <p:sp>
        <p:nvSpPr>
          <p:cNvPr id="8295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295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839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39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B17D0-70FB-4E36-A708-138CBE63B5C6}" type="slidenum">
              <a:rPr lang="hu-HU" smtClean="0"/>
              <a:pPr/>
              <a:t>31</a:t>
            </a:fld>
            <a:endParaRPr lang="hu-HU" smtClean="0"/>
          </a:p>
        </p:txBody>
      </p:sp>
      <p:sp>
        <p:nvSpPr>
          <p:cNvPr id="839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39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849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49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F5687-8542-4A59-AD81-71A8E2FE2230}" type="slidenum">
              <a:rPr lang="hu-HU" smtClean="0"/>
              <a:pPr/>
              <a:t>32</a:t>
            </a:fld>
            <a:endParaRPr lang="hu-HU" smtClean="0"/>
          </a:p>
        </p:txBody>
      </p:sp>
      <p:sp>
        <p:nvSpPr>
          <p:cNvPr id="849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49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860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60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A82E0-69A9-4BDD-80B4-15AD7E370DD0}" type="slidenum">
              <a:rPr lang="hu-HU" smtClean="0"/>
              <a:pPr/>
              <a:t>33</a:t>
            </a:fld>
            <a:endParaRPr lang="hu-HU" smtClean="0"/>
          </a:p>
        </p:txBody>
      </p:sp>
      <p:sp>
        <p:nvSpPr>
          <p:cNvPr id="860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60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Az világos, hogy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dirty="0" smtClean="0">
                <a:latin typeface="Arial" pitchFamily="34" charset="0"/>
              </a:rPr>
              <a:t> konstans felbukkanása a függvény fejsorában csak akkor lehetséges, ha addigra már a 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 deklarálva lett! Tehát az eddigi „szokásunktól” eltérve: kiemeljük a </a:t>
            </a:r>
            <a:r>
              <a:rPr lang="hu-HU" b="1" dirty="0" smtClean="0">
                <a:latin typeface="Arial" pitchFamily="34" charset="0"/>
              </a:rPr>
              <a:t>tömbdeklarációkban szereplő méretparaméterek deklarációit a program elejére</a:t>
            </a:r>
            <a:r>
              <a:rPr lang="hu-HU" dirty="0" smtClean="0">
                <a:latin typeface="Arial" pitchFamily="34" charset="0"/>
              </a:rPr>
              <a:t>, a </a:t>
            </a:r>
            <a:r>
              <a:rPr lang="hu-HU" dirty="0" err="1" smtClean="0">
                <a:latin typeface="Arial" pitchFamily="34" charset="0"/>
              </a:rPr>
              <a:t>függvényfejsorok</a:t>
            </a:r>
            <a:r>
              <a:rPr lang="hu-HU" dirty="0" smtClean="0">
                <a:latin typeface="Arial" pitchFamily="34" charset="0"/>
              </a:rPr>
              <a:t> elé.</a:t>
            </a:r>
          </a:p>
        </p:txBody>
      </p:sp>
      <p:sp>
        <p:nvSpPr>
          <p:cNvPr id="8704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704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3834A-8F5A-4B19-87FB-3217643315B6}" type="slidenum">
              <a:rPr lang="hu-HU" smtClean="0"/>
              <a:pPr/>
              <a:t>34</a:t>
            </a:fld>
            <a:endParaRPr lang="hu-HU" smtClean="0"/>
          </a:p>
        </p:txBody>
      </p:sp>
      <p:sp>
        <p:nvSpPr>
          <p:cNvPr id="8704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704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megjegyzéshez:</a:t>
            </a:r>
          </a:p>
          <a:p>
            <a:r>
              <a:rPr lang="hu-HU" smtClean="0">
                <a:latin typeface="Arial" pitchFamily="34" charset="0"/>
              </a:rPr>
              <a:t>Ez a második intőjel arra, hogy a programparamétereket és a kapcsolódó típusokat (azaz a specifikációból közvetlenül származtatandó adatokat és leírásukat) célszerű globálisan deklarálni, definiálni. Vagyis kiemelendők a main() függvényből!</a:t>
            </a:r>
          </a:p>
        </p:txBody>
      </p:sp>
      <p:sp>
        <p:nvSpPr>
          <p:cNvPr id="8806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806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16998-0D37-4AFF-8DD3-30478503C6C7}" type="slidenum">
              <a:rPr lang="hu-HU" smtClean="0"/>
              <a:pPr/>
              <a:t>35</a:t>
            </a:fld>
            <a:endParaRPr lang="hu-HU" smtClean="0"/>
          </a:p>
        </p:txBody>
      </p:sp>
      <p:sp>
        <p:nvSpPr>
          <p:cNvPr id="8807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807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8806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806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16998-0D37-4AFF-8DD3-30478503C6C7}" type="slidenum">
              <a:rPr lang="hu-HU" smtClean="0"/>
              <a:pPr/>
              <a:t>36</a:t>
            </a:fld>
            <a:endParaRPr lang="hu-HU" smtClean="0"/>
          </a:p>
        </p:txBody>
      </p:sp>
      <p:sp>
        <p:nvSpPr>
          <p:cNvPr id="8807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807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#</a:t>
            </a:r>
            <a:r>
              <a:rPr lang="hu-HU" dirty="0" err="1" smtClean="0">
                <a:latin typeface="Arial" pitchFamily="34" charset="0"/>
              </a:rPr>
              <a:t>include</a:t>
            </a:r>
            <a:r>
              <a:rPr lang="hu-HU" dirty="0" smtClean="0">
                <a:latin typeface="Arial" pitchFamily="34" charset="0"/>
              </a:rPr>
              <a:t> &lt;</a:t>
            </a:r>
            <a:r>
              <a:rPr lang="hu-HU" dirty="0" err="1" smtClean="0">
                <a:latin typeface="Arial" pitchFamily="34" charset="0"/>
              </a:rPr>
              <a:t>iostream</a:t>
            </a:r>
            <a:r>
              <a:rPr lang="hu-HU" dirty="0" smtClean="0">
                <a:latin typeface="Arial" pitchFamily="34" charset="0"/>
              </a:rPr>
              <a:t>&gt;</a:t>
            </a:r>
          </a:p>
          <a:p>
            <a:r>
              <a:rPr lang="hu-HU" dirty="0" smtClean="0">
                <a:latin typeface="Arial" pitchFamily="34" charset="0"/>
              </a:rPr>
              <a:t>#</a:t>
            </a:r>
            <a:r>
              <a:rPr lang="hu-HU" dirty="0" err="1" smtClean="0">
                <a:latin typeface="Arial" pitchFamily="34" charset="0"/>
              </a:rPr>
              <a:t>include</a:t>
            </a:r>
            <a:r>
              <a:rPr lang="hu-HU" dirty="0" smtClean="0">
                <a:latin typeface="Arial" pitchFamily="34" charset="0"/>
              </a:rPr>
              <a:t> &lt;</a:t>
            </a:r>
            <a:r>
              <a:rPr lang="hu-HU" dirty="0" err="1" smtClean="0">
                <a:latin typeface="Arial" pitchFamily="34" charset="0"/>
              </a:rPr>
              <a:t>stdlib.h</a:t>
            </a:r>
            <a:r>
              <a:rPr lang="hu-HU" dirty="0" smtClean="0">
                <a:latin typeface="Arial" pitchFamily="34" charset="0"/>
              </a:rPr>
              <a:t>&gt; //</a:t>
            </a:r>
            <a:r>
              <a:rPr lang="hu-HU" dirty="0" err="1" smtClean="0">
                <a:latin typeface="Arial" pitchFamily="34" charset="0"/>
              </a:rPr>
              <a:t>system-hez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err="1" smtClean="0">
                <a:latin typeface="Arial" pitchFamily="34" charset="0"/>
              </a:rPr>
              <a:t>using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namespace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std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int 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=3;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refPar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int&amp;</a:t>
            </a:r>
            <a:r>
              <a:rPr lang="hu-HU" dirty="0" smtClean="0">
                <a:latin typeface="Arial" pitchFamily="34" charset="0"/>
              </a:rPr>
              <a:t> x)</a:t>
            </a:r>
          </a:p>
          <a:p>
            <a:r>
              <a:rPr lang="hu-HU" dirty="0" smtClean="0">
                <a:latin typeface="Arial" pitchFamily="34" charset="0"/>
              </a:rPr>
              <a:t>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refPar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int&amp;</a:t>
            </a:r>
            <a:r>
              <a:rPr lang="hu-HU" dirty="0" smtClean="0">
                <a:latin typeface="Arial" pitchFamily="34" charset="0"/>
              </a:rPr>
              <a:t> x) ---------------------------------------------------"&lt;&lt;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elejen</a:t>
            </a:r>
            <a:r>
              <a:rPr lang="hu-HU" dirty="0" smtClean="0">
                <a:latin typeface="Arial" pitchFamily="34" charset="0"/>
              </a:rPr>
              <a:t>: x="&lt;&lt;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x++;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 x++"&lt;&lt;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vegen</a:t>
            </a:r>
            <a:r>
              <a:rPr lang="hu-HU" dirty="0" smtClean="0">
                <a:latin typeface="Arial" pitchFamily="34" charset="0"/>
              </a:rPr>
              <a:t> : x="&lt;&lt;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cimPar</a:t>
            </a:r>
            <a:r>
              <a:rPr lang="hu-HU" dirty="0" smtClean="0">
                <a:latin typeface="Arial" pitchFamily="34" charset="0"/>
              </a:rPr>
              <a:t>(int* x){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cimPar</a:t>
            </a:r>
            <a:r>
              <a:rPr lang="hu-HU" dirty="0" smtClean="0">
                <a:latin typeface="Arial" pitchFamily="34" charset="0"/>
              </a:rPr>
              <a:t>(int* x) ---------------------------------------------------"&lt;&lt;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elejen</a:t>
            </a:r>
            <a:r>
              <a:rPr lang="hu-HU" dirty="0" smtClean="0">
                <a:latin typeface="Arial" pitchFamily="34" charset="0"/>
              </a:rPr>
              <a:t>: x="&lt;&lt;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&lt;&lt;"  *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="&lt;&lt;*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(*x)++;</a:t>
            </a:r>
          </a:p>
          <a:p>
            <a:r>
              <a:rPr lang="hu-HU" dirty="0" smtClean="0">
                <a:latin typeface="Arial" pitchFamily="34" charset="0"/>
              </a:rPr>
              <a:t>   //*x++;//próbálja ki!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 (*x)++"&lt;&lt;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vegen</a:t>
            </a:r>
            <a:r>
              <a:rPr lang="hu-HU" dirty="0" smtClean="0">
                <a:latin typeface="Arial" pitchFamily="34" charset="0"/>
              </a:rPr>
              <a:t> : x="&lt;&lt;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&lt;&lt;"  *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="&lt;&lt;*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skalarok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int x, int y, </a:t>
            </a:r>
            <a:r>
              <a:rPr lang="hu-HU" dirty="0" err="1" smtClean="0">
                <a:latin typeface="Arial" pitchFamily="34" charset="0"/>
              </a:rPr>
              <a:t>int&amp;</a:t>
            </a:r>
            <a:r>
              <a:rPr lang="hu-HU" dirty="0" smtClean="0">
                <a:latin typeface="Arial" pitchFamily="34" charset="0"/>
              </a:rPr>
              <a:t> z, int*&amp; v){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skalarok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int x, int y, </a:t>
            </a:r>
            <a:r>
              <a:rPr lang="hu-HU" dirty="0" err="1" smtClean="0">
                <a:latin typeface="Arial" pitchFamily="34" charset="0"/>
              </a:rPr>
              <a:t>int&amp;</a:t>
            </a:r>
            <a:r>
              <a:rPr lang="hu-HU" dirty="0" smtClean="0">
                <a:latin typeface="Arial" pitchFamily="34" charset="0"/>
              </a:rPr>
              <a:t> z, int*&amp; v) --------------------"&lt;&lt;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elejen</a:t>
            </a:r>
            <a:r>
              <a:rPr lang="hu-HU" dirty="0" smtClean="0">
                <a:latin typeface="Arial" pitchFamily="34" charset="0"/>
              </a:rPr>
              <a:t>: x="&lt;&lt;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&lt;&lt;" y="&lt;&lt;</a:t>
            </a:r>
            <a:r>
              <a:rPr lang="hu-HU" dirty="0" err="1" smtClean="0">
                <a:latin typeface="Arial" pitchFamily="34" charset="0"/>
              </a:rPr>
              <a:t>y</a:t>
            </a:r>
            <a:r>
              <a:rPr lang="hu-HU" dirty="0" smtClean="0">
                <a:latin typeface="Arial" pitchFamily="34" charset="0"/>
              </a:rPr>
              <a:t>&lt;&lt;" z="&lt;&lt;</a:t>
            </a:r>
            <a:r>
              <a:rPr lang="hu-HU" dirty="0" err="1" smtClean="0">
                <a:latin typeface="Arial" pitchFamily="34" charset="0"/>
              </a:rPr>
              <a:t>z</a:t>
            </a:r>
            <a:r>
              <a:rPr lang="hu-HU" dirty="0" smtClean="0">
                <a:latin typeface="Arial" pitchFamily="34" charset="0"/>
              </a:rPr>
              <a:t>&lt;&lt;" v="&lt;&lt;</a:t>
            </a:r>
            <a:r>
              <a:rPr lang="hu-HU" dirty="0" err="1" smtClean="0">
                <a:latin typeface="Arial" pitchFamily="34" charset="0"/>
              </a:rPr>
              <a:t>v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//   x++; //fordítási hiba</a:t>
            </a:r>
          </a:p>
          <a:p>
            <a:r>
              <a:rPr lang="hu-HU" dirty="0" smtClean="0">
                <a:latin typeface="Arial" pitchFamily="34" charset="0"/>
              </a:rPr>
              <a:t>   y++; z++; v=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int; (*v)=5000;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 "   y++; z++\n   v=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int; (*v)=5000"&lt;&lt;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vegen</a:t>
            </a:r>
            <a:r>
              <a:rPr lang="hu-HU" dirty="0" smtClean="0">
                <a:latin typeface="Arial" pitchFamily="34" charset="0"/>
              </a:rPr>
              <a:t> : x="&lt;&lt;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&lt;&lt;" y="&lt;&lt;</a:t>
            </a:r>
            <a:r>
              <a:rPr lang="hu-HU" dirty="0" err="1" smtClean="0">
                <a:latin typeface="Arial" pitchFamily="34" charset="0"/>
              </a:rPr>
              <a:t>y</a:t>
            </a:r>
            <a:r>
              <a:rPr lang="hu-HU" dirty="0" smtClean="0">
                <a:latin typeface="Arial" pitchFamily="34" charset="0"/>
              </a:rPr>
              <a:t>&lt;&lt;" z="&lt;&lt;</a:t>
            </a:r>
            <a:r>
              <a:rPr lang="hu-HU" dirty="0" err="1" smtClean="0">
                <a:latin typeface="Arial" pitchFamily="34" charset="0"/>
              </a:rPr>
              <a:t>z</a:t>
            </a:r>
            <a:r>
              <a:rPr lang="hu-HU" dirty="0" smtClean="0">
                <a:latin typeface="Arial" pitchFamily="34" charset="0"/>
              </a:rPr>
              <a:t>&lt;&lt;" v="&lt;&lt;</a:t>
            </a:r>
            <a:r>
              <a:rPr lang="hu-HU" dirty="0" err="1" smtClean="0">
                <a:latin typeface="Arial" pitchFamily="34" charset="0"/>
              </a:rPr>
              <a:t>v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int main()</a:t>
            </a:r>
          </a:p>
          <a:p>
            <a:r>
              <a:rPr lang="hu-HU" dirty="0" smtClean="0">
                <a:latin typeface="Arial" pitchFamily="34" charset="0"/>
              </a:rPr>
              <a:t>{</a:t>
            </a:r>
          </a:p>
          <a:p>
            <a:r>
              <a:rPr lang="hu-HU" dirty="0" smtClean="0">
                <a:latin typeface="Arial" pitchFamily="34" charset="0"/>
              </a:rPr>
              <a:t>   int w=5;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elott</a:t>
            </a:r>
            <a:r>
              <a:rPr lang="hu-HU" dirty="0" smtClean="0">
                <a:latin typeface="Arial" pitchFamily="34" charset="0"/>
              </a:rPr>
              <a:t>: w="&lt;&lt;</a:t>
            </a:r>
            <a:r>
              <a:rPr lang="hu-HU" dirty="0" err="1" smtClean="0">
                <a:latin typeface="Arial" pitchFamily="34" charset="0"/>
              </a:rPr>
              <a:t>w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refPar</a:t>
            </a:r>
            <a:r>
              <a:rPr lang="hu-HU" dirty="0" smtClean="0">
                <a:latin typeface="Arial" pitchFamily="34" charset="0"/>
              </a:rPr>
              <a:t>(w)"&lt;&lt;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refPar</a:t>
            </a:r>
            <a:r>
              <a:rPr lang="hu-HU" dirty="0" smtClean="0">
                <a:latin typeface="Arial" pitchFamily="34" charset="0"/>
              </a:rPr>
              <a:t>(w);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utan</a:t>
            </a:r>
            <a:r>
              <a:rPr lang="hu-HU" dirty="0" smtClean="0">
                <a:latin typeface="Arial" pitchFamily="34" charset="0"/>
              </a:rPr>
              <a:t> : w="&lt;&lt;</a:t>
            </a:r>
            <a:r>
              <a:rPr lang="hu-HU" dirty="0" err="1" smtClean="0">
                <a:latin typeface="Arial" pitchFamily="34" charset="0"/>
              </a:rPr>
              <a:t>w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//-----------------------------------------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elott</a:t>
            </a:r>
            <a:r>
              <a:rPr lang="hu-HU" dirty="0" smtClean="0">
                <a:latin typeface="Arial" pitchFamily="34" charset="0"/>
              </a:rPr>
              <a:t>: w="&lt;&lt;</a:t>
            </a:r>
            <a:r>
              <a:rPr lang="hu-HU" dirty="0" err="1" smtClean="0">
                <a:latin typeface="Arial" pitchFamily="34" charset="0"/>
              </a:rPr>
              <a:t>w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cimPar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&amp;w</a:t>
            </a:r>
            <a:r>
              <a:rPr lang="hu-HU" dirty="0" smtClean="0">
                <a:latin typeface="Arial" pitchFamily="34" charset="0"/>
              </a:rPr>
              <a:t>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cimPar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&amp;w</a:t>
            </a:r>
            <a:r>
              <a:rPr lang="hu-HU" dirty="0" smtClean="0">
                <a:latin typeface="Arial" pitchFamily="34" charset="0"/>
              </a:rPr>
              <a:t>);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cimPar</a:t>
            </a:r>
            <a:r>
              <a:rPr lang="hu-HU" dirty="0" smtClean="0">
                <a:latin typeface="Arial" pitchFamily="34" charset="0"/>
              </a:rPr>
              <a:t>(*w); //</a:t>
            </a:r>
            <a:r>
              <a:rPr lang="hu-HU" dirty="0" err="1" smtClean="0">
                <a:latin typeface="Arial" pitchFamily="34" charset="0"/>
              </a:rPr>
              <a:t>szintaktiusan</a:t>
            </a:r>
            <a:r>
              <a:rPr lang="hu-HU" dirty="0" smtClean="0">
                <a:latin typeface="Arial" pitchFamily="34" charset="0"/>
              </a:rPr>
              <a:t> hibás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utan</a:t>
            </a:r>
            <a:r>
              <a:rPr lang="hu-HU" dirty="0" smtClean="0">
                <a:latin typeface="Arial" pitchFamily="34" charset="0"/>
              </a:rPr>
              <a:t> : w="&lt;&lt;</a:t>
            </a:r>
            <a:r>
              <a:rPr lang="hu-HU" dirty="0" err="1" smtClean="0">
                <a:latin typeface="Arial" pitchFamily="34" charset="0"/>
              </a:rPr>
              <a:t>w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//-----------------------------------------</a:t>
            </a:r>
          </a:p>
          <a:p>
            <a:r>
              <a:rPr lang="hu-HU" dirty="0" smtClean="0">
                <a:latin typeface="Arial" pitchFamily="34" charset="0"/>
              </a:rPr>
              <a:t>   int s1=1,s2=20,s3=300,*s4; (*</a:t>
            </a:r>
            <a:r>
              <a:rPr lang="hu-HU" dirty="0" err="1" smtClean="0">
                <a:latin typeface="Arial" pitchFamily="34" charset="0"/>
              </a:rPr>
              <a:t>s4</a:t>
            </a:r>
            <a:r>
              <a:rPr lang="hu-HU" dirty="0" smtClean="0">
                <a:latin typeface="Arial" pitchFamily="34" charset="0"/>
              </a:rPr>
              <a:t>)=4000;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elott</a:t>
            </a:r>
            <a:r>
              <a:rPr lang="hu-HU" dirty="0" smtClean="0">
                <a:latin typeface="Arial" pitchFamily="34" charset="0"/>
              </a:rPr>
              <a:t>: s1="&lt;&lt;</a:t>
            </a:r>
            <a:r>
              <a:rPr lang="hu-HU" dirty="0" err="1" smtClean="0">
                <a:latin typeface="Arial" pitchFamily="34" charset="0"/>
              </a:rPr>
              <a:t>s1</a:t>
            </a:r>
            <a:r>
              <a:rPr lang="hu-HU" dirty="0" smtClean="0">
                <a:latin typeface="Arial" pitchFamily="34" charset="0"/>
              </a:rPr>
              <a:t>&lt;&lt;" s2="&lt;&lt;</a:t>
            </a:r>
            <a:r>
              <a:rPr lang="hu-HU" dirty="0" err="1" smtClean="0">
                <a:latin typeface="Arial" pitchFamily="34" charset="0"/>
              </a:rPr>
              <a:t>s2</a:t>
            </a:r>
            <a:r>
              <a:rPr lang="hu-HU" dirty="0" smtClean="0">
                <a:latin typeface="Arial" pitchFamily="34" charset="0"/>
              </a:rPr>
              <a:t>&lt;&lt;" s3="&lt;&lt;</a:t>
            </a:r>
            <a:r>
              <a:rPr lang="hu-HU" dirty="0" err="1" smtClean="0">
                <a:latin typeface="Arial" pitchFamily="34" charset="0"/>
              </a:rPr>
              <a:t>s3</a:t>
            </a:r>
            <a:r>
              <a:rPr lang="hu-HU" dirty="0" smtClean="0">
                <a:latin typeface="Arial" pitchFamily="34" charset="0"/>
              </a:rPr>
              <a:t>&lt;&lt;" s4="&lt;&lt;</a:t>
            </a:r>
            <a:r>
              <a:rPr lang="hu-HU" dirty="0" err="1" smtClean="0">
                <a:latin typeface="Arial" pitchFamily="34" charset="0"/>
              </a:rPr>
              <a:t>s4</a:t>
            </a:r>
            <a:r>
              <a:rPr lang="hu-HU" dirty="0" smtClean="0">
                <a:latin typeface="Arial" pitchFamily="34" charset="0"/>
              </a:rPr>
              <a:t>&lt;&lt;" *s4="&lt;&lt;*</a:t>
            </a:r>
            <a:r>
              <a:rPr lang="hu-HU" dirty="0" err="1" smtClean="0">
                <a:latin typeface="Arial" pitchFamily="34" charset="0"/>
              </a:rPr>
              <a:t>s4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skalarok</a:t>
            </a:r>
            <a:r>
              <a:rPr lang="hu-HU" dirty="0" smtClean="0">
                <a:latin typeface="Arial" pitchFamily="34" charset="0"/>
              </a:rPr>
              <a:t>(s1,s2,s3,s4)"&lt;&lt;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skalarok</a:t>
            </a:r>
            <a:r>
              <a:rPr lang="hu-HU" dirty="0" smtClean="0">
                <a:latin typeface="Arial" pitchFamily="34" charset="0"/>
              </a:rPr>
              <a:t>(s1,s2,s3,s4);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utan</a:t>
            </a:r>
            <a:r>
              <a:rPr lang="hu-HU" dirty="0" smtClean="0">
                <a:latin typeface="Arial" pitchFamily="34" charset="0"/>
              </a:rPr>
              <a:t> : s1="&lt;&lt;</a:t>
            </a:r>
            <a:r>
              <a:rPr lang="hu-HU" dirty="0" err="1" smtClean="0">
                <a:latin typeface="Arial" pitchFamily="34" charset="0"/>
              </a:rPr>
              <a:t>s1</a:t>
            </a:r>
            <a:r>
              <a:rPr lang="hu-HU" dirty="0" smtClean="0">
                <a:latin typeface="Arial" pitchFamily="34" charset="0"/>
              </a:rPr>
              <a:t>&lt;&lt;" s2="&lt;&lt;</a:t>
            </a:r>
            <a:r>
              <a:rPr lang="hu-HU" dirty="0" err="1" smtClean="0">
                <a:latin typeface="Arial" pitchFamily="34" charset="0"/>
              </a:rPr>
              <a:t>s2</a:t>
            </a:r>
            <a:r>
              <a:rPr lang="hu-HU" dirty="0" smtClean="0">
                <a:latin typeface="Arial" pitchFamily="34" charset="0"/>
              </a:rPr>
              <a:t>&lt;&lt;" s3="&lt;&lt;</a:t>
            </a:r>
            <a:r>
              <a:rPr lang="hu-HU" dirty="0" err="1" smtClean="0">
                <a:latin typeface="Arial" pitchFamily="34" charset="0"/>
              </a:rPr>
              <a:t>s3</a:t>
            </a:r>
            <a:r>
              <a:rPr lang="hu-HU" dirty="0" smtClean="0">
                <a:latin typeface="Arial" pitchFamily="34" charset="0"/>
              </a:rPr>
              <a:t>&lt;&lt;" s4="&lt;&lt;</a:t>
            </a:r>
            <a:r>
              <a:rPr lang="hu-HU" dirty="0" err="1" smtClean="0">
                <a:latin typeface="Arial" pitchFamily="34" charset="0"/>
              </a:rPr>
              <a:t>s4</a:t>
            </a:r>
            <a:r>
              <a:rPr lang="hu-HU" dirty="0" smtClean="0">
                <a:latin typeface="Arial" pitchFamily="34" charset="0"/>
              </a:rPr>
              <a:t>&lt;&lt;" *s4="&lt;&lt;*</a:t>
            </a:r>
            <a:r>
              <a:rPr lang="hu-HU" dirty="0" err="1" smtClean="0">
                <a:latin typeface="Arial" pitchFamily="34" charset="0"/>
              </a:rPr>
              <a:t>s4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//---------------------------------------------------------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return</a:t>
            </a:r>
            <a:r>
              <a:rPr lang="hu-HU" dirty="0" smtClean="0">
                <a:latin typeface="Arial" pitchFamily="34" charset="0"/>
              </a:rPr>
              <a:t> 0;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</p:txBody>
      </p:sp>
      <p:sp>
        <p:nvSpPr>
          <p:cNvPr id="8806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806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16998-0D37-4AFF-8DD3-30478503C6C7}" type="slidenum">
              <a:rPr lang="hu-HU" smtClean="0"/>
              <a:pPr/>
              <a:t>37</a:t>
            </a:fld>
            <a:endParaRPr lang="hu-HU" smtClean="0"/>
          </a:p>
        </p:txBody>
      </p:sp>
      <p:sp>
        <p:nvSpPr>
          <p:cNvPr id="8807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807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#</a:t>
            </a:r>
            <a:r>
              <a:rPr lang="hu-HU" dirty="0" err="1" smtClean="0">
                <a:latin typeface="Arial" pitchFamily="34" charset="0"/>
              </a:rPr>
              <a:t>include</a:t>
            </a:r>
            <a:r>
              <a:rPr lang="hu-HU" dirty="0" smtClean="0">
                <a:latin typeface="Arial" pitchFamily="34" charset="0"/>
              </a:rPr>
              <a:t> &lt;</a:t>
            </a:r>
            <a:r>
              <a:rPr lang="hu-HU" dirty="0" err="1" smtClean="0">
                <a:latin typeface="Arial" pitchFamily="34" charset="0"/>
              </a:rPr>
              <a:t>iostream</a:t>
            </a:r>
            <a:r>
              <a:rPr lang="hu-HU" dirty="0" smtClean="0">
                <a:latin typeface="Arial" pitchFamily="34" charset="0"/>
              </a:rPr>
              <a:t>&gt;</a:t>
            </a:r>
          </a:p>
          <a:p>
            <a:r>
              <a:rPr lang="hu-HU" dirty="0" smtClean="0">
                <a:latin typeface="Arial" pitchFamily="34" charset="0"/>
              </a:rPr>
              <a:t>#</a:t>
            </a:r>
            <a:r>
              <a:rPr lang="hu-HU" dirty="0" err="1" smtClean="0">
                <a:latin typeface="Arial" pitchFamily="34" charset="0"/>
              </a:rPr>
              <a:t>include</a:t>
            </a:r>
            <a:r>
              <a:rPr lang="hu-HU" dirty="0" smtClean="0">
                <a:latin typeface="Arial" pitchFamily="34" charset="0"/>
              </a:rPr>
              <a:t> &lt;</a:t>
            </a:r>
            <a:r>
              <a:rPr lang="hu-HU" dirty="0" err="1" smtClean="0">
                <a:latin typeface="Arial" pitchFamily="34" charset="0"/>
              </a:rPr>
              <a:t>stdlib.h</a:t>
            </a:r>
            <a:r>
              <a:rPr lang="hu-HU" dirty="0" smtClean="0">
                <a:latin typeface="Arial" pitchFamily="34" charset="0"/>
              </a:rPr>
              <a:t>&gt; //</a:t>
            </a:r>
            <a:r>
              <a:rPr lang="hu-HU" dirty="0" err="1" smtClean="0">
                <a:latin typeface="Arial" pitchFamily="34" charset="0"/>
              </a:rPr>
              <a:t>system-hez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err="1" smtClean="0">
                <a:latin typeface="Arial" pitchFamily="34" charset="0"/>
              </a:rPr>
              <a:t>using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namespace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std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int 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=3;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_a(int x[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]){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_a(int x[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]) ----------------------------------------------"&lt;&lt;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x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); //a </a:t>
            </a:r>
            <a:r>
              <a:rPr lang="hu-HU" dirty="0" err="1" smtClean="0">
                <a:latin typeface="Arial" pitchFamily="34" charset="0"/>
              </a:rPr>
              <a:t>parameter</a:t>
            </a:r>
            <a:r>
              <a:rPr lang="hu-HU" dirty="0" smtClean="0">
                <a:latin typeface="Arial" pitchFamily="34" charset="0"/>
              </a:rPr>
              <a:t> csak egy </a:t>
            </a:r>
            <a:r>
              <a:rPr lang="hu-HU" dirty="0" err="1" smtClean="0">
                <a:latin typeface="Arial" pitchFamily="34" charset="0"/>
              </a:rPr>
              <a:t>cim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| x elemei:";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&lt;&lt;x[i-1]&lt;&lt;" 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_b(int x[]){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_b(int x[]) --------------------------------------------------"&lt;&lt;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x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); //a </a:t>
            </a:r>
            <a:r>
              <a:rPr lang="hu-HU" dirty="0" err="1" smtClean="0">
                <a:latin typeface="Arial" pitchFamily="34" charset="0"/>
              </a:rPr>
              <a:t>parameter</a:t>
            </a:r>
            <a:r>
              <a:rPr lang="hu-HU" dirty="0" smtClean="0">
                <a:latin typeface="Arial" pitchFamily="34" charset="0"/>
              </a:rPr>
              <a:t> csak egy </a:t>
            </a:r>
            <a:r>
              <a:rPr lang="hu-HU" dirty="0" err="1" smtClean="0">
                <a:latin typeface="Arial" pitchFamily="34" charset="0"/>
              </a:rPr>
              <a:t>cim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| x elemei:";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&lt;&lt;x[i-1]&lt;&lt;" 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_c(int* x){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_c(int* x) ---------------------------------------------------"&lt;&lt;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x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x</a:t>
            </a:r>
            <a:r>
              <a:rPr lang="hu-HU" dirty="0" smtClean="0">
                <a:latin typeface="Arial" pitchFamily="34" charset="0"/>
              </a:rPr>
              <a:t>); //a </a:t>
            </a:r>
            <a:r>
              <a:rPr lang="hu-HU" dirty="0" err="1" smtClean="0">
                <a:latin typeface="Arial" pitchFamily="34" charset="0"/>
              </a:rPr>
              <a:t>parameter</a:t>
            </a:r>
            <a:r>
              <a:rPr lang="hu-HU" dirty="0" smtClean="0">
                <a:latin typeface="Arial" pitchFamily="34" charset="0"/>
              </a:rPr>
              <a:t> csak egy </a:t>
            </a:r>
            <a:r>
              <a:rPr lang="hu-HU" dirty="0" err="1" smtClean="0">
                <a:latin typeface="Arial" pitchFamily="34" charset="0"/>
              </a:rPr>
              <a:t>cim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| x elemei:";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&lt;&lt;x[i-1]&lt;&lt;" 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r>
              <a:rPr lang="hu-HU" dirty="0" err="1" smtClean="0">
                <a:latin typeface="Arial" pitchFamily="34" charset="0"/>
              </a:rPr>
              <a:t>void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(int* </a:t>
            </a:r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x, </a:t>
            </a:r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int* y, int* z, int*&amp; v){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(int* </a:t>
            </a:r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x, </a:t>
            </a:r>
            <a:r>
              <a:rPr lang="hu-HU" dirty="0" err="1" smtClean="0">
                <a:latin typeface="Arial" pitchFamily="34" charset="0"/>
              </a:rPr>
              <a:t>const</a:t>
            </a:r>
            <a:r>
              <a:rPr lang="hu-HU" dirty="0" smtClean="0">
                <a:latin typeface="Arial" pitchFamily="34" charset="0"/>
              </a:rPr>
              <a:t> int* y, int* z, int*&amp; v) ----------------"&lt;&lt;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elejen</a:t>
            </a:r>
            <a:r>
              <a:rPr lang="hu-HU" dirty="0" smtClean="0">
                <a:latin typeface="Arial" pitchFamily="34" charset="0"/>
              </a:rPr>
              <a:t>:";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x=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&lt;&lt;x[i-1]&lt;&lt;"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y=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&lt;&lt;y[i-1]&lt;&lt;"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z=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&lt;&lt;z[i-1]&lt;&lt;"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v=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&lt;&lt;v[i-1]&lt;&lt;"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ertek-transzformáciok</a:t>
            </a:r>
            <a:r>
              <a:rPr lang="hu-HU" dirty="0" smtClean="0">
                <a:latin typeface="Arial" pitchFamily="34" charset="0"/>
              </a:rPr>
              <a:t>: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x[i-1]=i*2;} //x címe konstans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y[i-1]=10+i*2;} //y (értéke) konstans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z[i-1]=100+i*2;}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v[i-1]=1000+i*2;}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x, z, v </a:t>
            </a:r>
            <a:r>
              <a:rPr lang="hu-HU" dirty="0" err="1" smtClean="0">
                <a:latin typeface="Arial" pitchFamily="34" charset="0"/>
              </a:rPr>
              <a:t>modositasa</a:t>
            </a:r>
            <a:r>
              <a:rPr lang="hu-HU" dirty="0" smtClean="0">
                <a:latin typeface="Arial" pitchFamily="34" charset="0"/>
              </a:rPr>
              <a:t> (y nem </a:t>
            </a:r>
            <a:r>
              <a:rPr lang="hu-HU" dirty="0" err="1" smtClean="0">
                <a:latin typeface="Arial" pitchFamily="34" charset="0"/>
              </a:rPr>
              <a:t>modosithato</a:t>
            </a:r>
            <a:r>
              <a:rPr lang="hu-HU" dirty="0" smtClean="0">
                <a:latin typeface="Arial" pitchFamily="34" charset="0"/>
              </a:rPr>
              <a:t>):"&lt;&lt;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x=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&lt;&lt;x[i-1]&lt;&lt;"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y=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&lt;&lt;y[i-1]&lt;&lt;"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z=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&lt;&lt;z[i-1]&lt;&lt;"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v=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&lt;&lt;v[i-1]&lt;&lt;"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</a:t>
            </a:r>
            <a:r>
              <a:rPr lang="hu-HU" dirty="0" err="1" smtClean="0">
                <a:latin typeface="Arial" pitchFamily="34" charset="0"/>
              </a:rPr>
              <a:t>uj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tombok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letrehozasa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y-</a:t>
            </a:r>
            <a:r>
              <a:rPr lang="hu-HU" dirty="0" smtClean="0">
                <a:latin typeface="Arial" pitchFamily="34" charset="0"/>
              </a:rPr>
              <a:t>, </a:t>
            </a:r>
            <a:r>
              <a:rPr lang="hu-HU" dirty="0" err="1" smtClean="0">
                <a:latin typeface="Arial" pitchFamily="34" charset="0"/>
              </a:rPr>
              <a:t>z-</a:t>
            </a:r>
            <a:r>
              <a:rPr lang="hu-HU" dirty="0" smtClean="0">
                <a:latin typeface="Arial" pitchFamily="34" charset="0"/>
              </a:rPr>
              <a:t>, v-ben (x </a:t>
            </a:r>
            <a:r>
              <a:rPr lang="hu-HU" dirty="0" err="1" smtClean="0">
                <a:latin typeface="Arial" pitchFamily="34" charset="0"/>
              </a:rPr>
              <a:t>cimmodositasa</a:t>
            </a:r>
            <a:r>
              <a:rPr lang="hu-HU" dirty="0" smtClean="0">
                <a:latin typeface="Arial" pitchFamily="34" charset="0"/>
              </a:rPr>
              <a:t> nem </a:t>
            </a:r>
            <a:r>
              <a:rPr lang="hu-HU" dirty="0" err="1" smtClean="0">
                <a:latin typeface="Arial" pitchFamily="34" charset="0"/>
              </a:rPr>
              <a:t>lehetseges</a:t>
            </a:r>
            <a:r>
              <a:rPr lang="hu-HU" dirty="0" smtClean="0">
                <a:latin typeface="Arial" pitchFamily="34" charset="0"/>
              </a:rPr>
              <a:t>)\n"&lt;&lt;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// x=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 //fordítási hiba, a cím konstans</a:t>
            </a:r>
          </a:p>
          <a:p>
            <a:r>
              <a:rPr lang="hu-HU" dirty="0" smtClean="0">
                <a:latin typeface="Arial" pitchFamily="34" charset="0"/>
              </a:rPr>
              <a:t>   y=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r>
              <a:rPr lang="hu-HU" dirty="0" smtClean="0">
                <a:latin typeface="Arial" pitchFamily="34" charset="0"/>
              </a:rPr>
              <a:t>   z=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r>
              <a:rPr lang="hu-HU" dirty="0" smtClean="0">
                <a:latin typeface="Arial" pitchFamily="34" charset="0"/>
              </a:rPr>
              <a:t>   v=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x[i-1]=i*3;} //a cím konstans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y[i-1]=10+i*3;} //az adatok konstansak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z[i-1]=100+i*3;}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v[i-1]=1000+i*3;}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 y=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 z=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z[i-1]=100+i*3;}"&lt;&lt;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 v=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v[i-1]=1000+i*3;}\n"&lt;&lt;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  </a:t>
            </a:r>
            <a:r>
              <a:rPr lang="hu-HU" dirty="0" err="1" smtClean="0">
                <a:latin typeface="Arial" pitchFamily="34" charset="0"/>
              </a:rPr>
              <a:t>fuggveny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vegen</a:t>
            </a:r>
            <a:r>
              <a:rPr lang="hu-HU" dirty="0" smtClean="0">
                <a:latin typeface="Arial" pitchFamily="34" charset="0"/>
              </a:rPr>
              <a:t>:";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x=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&lt;&lt;x[i-1]&lt;&lt;"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y=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&lt;&lt;y[i-1]&lt;&lt;"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z=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&lt;&lt;z[i-1]&lt;&lt;"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  v=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&lt;&lt;v[i-1]&lt;&lt;"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int main()</a:t>
            </a:r>
          </a:p>
          <a:p>
            <a:r>
              <a:rPr lang="hu-HU" dirty="0" smtClean="0">
                <a:latin typeface="Arial" pitchFamily="34" charset="0"/>
              </a:rPr>
              <a:t>{</a:t>
            </a:r>
          </a:p>
          <a:p>
            <a:r>
              <a:rPr lang="hu-HU" dirty="0" smtClean="0">
                <a:latin typeface="Arial" pitchFamily="34" charset="0"/>
              </a:rPr>
              <a:t>   //int m0[]; //nem adunk meg méretet, ezért hibás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Tomb-deklaracio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 m1[]={1,2,3}; //allokálás 3 értékre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&lt;&lt;"int m1[]={1,2,3}\n  m1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m1</a:t>
            </a:r>
            <a:r>
              <a:rPr lang="hu-HU" dirty="0" smtClean="0">
                <a:latin typeface="Arial" pitchFamily="34" charset="0"/>
              </a:rPr>
              <a:t>)&lt;&lt;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</a:t>
            </a:r>
            <a:r>
              <a:rPr lang="hu-HU" dirty="0" err="1" smtClean="0">
                <a:latin typeface="Arial" pitchFamily="34" charset="0"/>
              </a:rPr>
              <a:t>nTomb-tartalom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_a(m1)"&lt;&lt;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_a(m1);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_b(m1)"&lt;&lt;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_b(m1);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_c(m1)"&lt;&lt;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_c(m1);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cls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Tomb-deklaracio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 m2[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]={4,5,6}; //allokálás 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 darabra,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&lt;&lt;"int m2[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]={4,5,6}\n  m2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m2</a:t>
            </a:r>
            <a:r>
              <a:rPr lang="hu-HU" dirty="0" smtClean="0">
                <a:latin typeface="Arial" pitchFamily="34" charset="0"/>
              </a:rPr>
              <a:t>)&lt;&lt;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</a:t>
            </a:r>
            <a:r>
              <a:rPr lang="hu-HU" dirty="0" err="1" smtClean="0">
                <a:latin typeface="Arial" pitchFamily="34" charset="0"/>
              </a:rPr>
              <a:t>nTomb-tartalom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_a(m2)"&lt;&lt;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_a(m2);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_b(m2)"&lt;&lt;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_b(m2);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_c(m2)"&lt;&lt;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_c(m2);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cls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Tomb-deklaracio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 m=3;</a:t>
            </a:r>
          </a:p>
          <a:p>
            <a:r>
              <a:rPr lang="hu-HU" dirty="0" smtClean="0">
                <a:latin typeface="Arial" pitchFamily="34" charset="0"/>
              </a:rPr>
              <a:t>   int m3[m]; //allokálás m darabra, dinamikus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&lt;&lt;"int m=3; int m3[m]\n  m3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m3</a:t>
            </a:r>
            <a:r>
              <a:rPr lang="hu-HU" dirty="0" smtClean="0">
                <a:latin typeface="Arial" pitchFamily="34" charset="0"/>
              </a:rPr>
              <a:t>)&lt;&lt;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</a:t>
            </a:r>
            <a:r>
              <a:rPr lang="hu-HU" dirty="0" err="1" smtClean="0">
                <a:latin typeface="Arial" pitchFamily="34" charset="0"/>
              </a:rPr>
              <a:t>nTomb-tartalom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_a(m3)"&lt;&lt;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_a(m3);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_b(m3)"&lt;&lt;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_b(m3);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_c(m3)"&lt;&lt;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_c(m3);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cls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Tomb-deklaracio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int* m4; </a:t>
            </a:r>
            <a:r>
              <a:rPr lang="hu-HU" dirty="0" err="1" smtClean="0">
                <a:latin typeface="Arial" pitchFamily="34" charset="0"/>
              </a:rPr>
              <a:t>m4</a:t>
            </a:r>
            <a:r>
              <a:rPr lang="hu-HU" dirty="0" smtClean="0">
                <a:latin typeface="Arial" pitchFamily="34" charset="0"/>
              </a:rPr>
              <a:t>=m2; //</a:t>
            </a:r>
            <a:r>
              <a:rPr lang="hu-HU" dirty="0" err="1" smtClean="0">
                <a:latin typeface="Arial" pitchFamily="34" charset="0"/>
              </a:rPr>
              <a:t>m2</a:t>
            </a:r>
            <a:r>
              <a:rPr lang="hu-HU" dirty="0" smtClean="0">
                <a:latin typeface="Arial" pitchFamily="34" charset="0"/>
              </a:rPr>
              <a:t> az </a:t>
            </a:r>
            <a:r>
              <a:rPr lang="hu-HU" dirty="0" err="1" smtClean="0">
                <a:latin typeface="Arial" pitchFamily="34" charset="0"/>
              </a:rPr>
              <a:t>elsõ</a:t>
            </a:r>
            <a:r>
              <a:rPr lang="hu-HU" dirty="0" smtClean="0">
                <a:latin typeface="Arial" pitchFamily="34" charset="0"/>
              </a:rPr>
              <a:t> elem címe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&lt;&lt;"int* m4; </a:t>
            </a:r>
            <a:r>
              <a:rPr lang="hu-HU" dirty="0" err="1" smtClean="0">
                <a:latin typeface="Arial" pitchFamily="34" charset="0"/>
              </a:rPr>
              <a:t>m4</a:t>
            </a:r>
            <a:r>
              <a:rPr lang="hu-HU" dirty="0" smtClean="0">
                <a:latin typeface="Arial" pitchFamily="34" charset="0"/>
              </a:rPr>
              <a:t>=m2\n  m4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m4</a:t>
            </a:r>
            <a:r>
              <a:rPr lang="hu-HU" dirty="0" smtClean="0">
                <a:latin typeface="Arial" pitchFamily="34" charset="0"/>
              </a:rPr>
              <a:t>)&lt;&lt;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</a:t>
            </a:r>
            <a:r>
              <a:rPr lang="hu-HU" dirty="0" err="1" smtClean="0">
                <a:latin typeface="Arial" pitchFamily="34" charset="0"/>
              </a:rPr>
              <a:t>nTomb-tartalom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_a(m4)"&lt;&lt;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_b(m4)"&lt;&lt;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_c(m4)"&lt;&lt;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cls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//m2=m4;  ez nem lehet, mert m2 konstans cím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Tomb-deklaracio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int* m5; </a:t>
            </a:r>
            <a:r>
              <a:rPr lang="hu-HU" dirty="0" err="1" smtClean="0">
                <a:latin typeface="Arial" pitchFamily="34" charset="0"/>
              </a:rPr>
              <a:t>m5</a:t>
            </a:r>
            <a:r>
              <a:rPr lang="hu-HU" dirty="0" smtClean="0">
                <a:latin typeface="Arial" pitchFamily="34" charset="0"/>
              </a:rPr>
              <a:t>=&amp;m2[0]; //</a:t>
            </a:r>
            <a:r>
              <a:rPr lang="hu-HU" dirty="0" err="1" smtClean="0">
                <a:latin typeface="Arial" pitchFamily="34" charset="0"/>
              </a:rPr>
              <a:t>ugyamaz</a:t>
            </a:r>
            <a:r>
              <a:rPr lang="hu-HU" dirty="0" smtClean="0">
                <a:latin typeface="Arial" pitchFamily="34" charset="0"/>
              </a:rPr>
              <a:t>, mint az </a:t>
            </a:r>
            <a:r>
              <a:rPr lang="hu-HU" dirty="0" err="1" smtClean="0">
                <a:latin typeface="Arial" pitchFamily="34" charset="0"/>
              </a:rPr>
              <a:t>elõzõ</a:t>
            </a:r>
            <a:r>
              <a:rPr lang="hu-HU" dirty="0" smtClean="0">
                <a:latin typeface="Arial" pitchFamily="34" charset="0"/>
              </a:rPr>
              <a:t> - az </a:t>
            </a:r>
            <a:r>
              <a:rPr lang="hu-HU" dirty="0" err="1" smtClean="0">
                <a:latin typeface="Arial" pitchFamily="34" charset="0"/>
              </a:rPr>
              <a:t>elsõ</a:t>
            </a:r>
            <a:r>
              <a:rPr lang="hu-HU" dirty="0" smtClean="0">
                <a:latin typeface="Arial" pitchFamily="34" charset="0"/>
              </a:rPr>
              <a:t> elem címe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&lt;&lt;"int* m5; </a:t>
            </a:r>
            <a:r>
              <a:rPr lang="hu-HU" dirty="0" err="1" smtClean="0">
                <a:latin typeface="Arial" pitchFamily="34" charset="0"/>
              </a:rPr>
              <a:t>m5</a:t>
            </a:r>
            <a:r>
              <a:rPr lang="hu-HU" dirty="0" smtClean="0">
                <a:latin typeface="Arial" pitchFamily="34" charset="0"/>
              </a:rPr>
              <a:t>=&amp;m2[0]\n  m5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m5</a:t>
            </a:r>
            <a:r>
              <a:rPr lang="hu-HU" dirty="0" smtClean="0">
                <a:latin typeface="Arial" pitchFamily="34" charset="0"/>
              </a:rPr>
              <a:t>)&lt;&lt;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</a:t>
            </a:r>
            <a:r>
              <a:rPr lang="hu-HU" dirty="0" err="1" smtClean="0">
                <a:latin typeface="Arial" pitchFamily="34" charset="0"/>
              </a:rPr>
              <a:t>nTomb-tartalom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_a(m5)"&lt;&lt;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_a(m5);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_b(m5)"&lt;&lt;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_b(m5);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_c(m5)"&lt;&lt;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_c(m5); //ekvivalens </a:t>
            </a:r>
            <a:r>
              <a:rPr lang="hu-HU" dirty="0" err="1" smtClean="0">
                <a:latin typeface="Arial" pitchFamily="34" charset="0"/>
              </a:rPr>
              <a:t>mûködés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cls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Tomb-deklaracio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int* m6=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int[m]; //allokálás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&lt;&lt;"int* m6=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int[m]\n  m6 </a:t>
            </a:r>
            <a:r>
              <a:rPr lang="hu-HU" dirty="0" err="1" smtClean="0">
                <a:latin typeface="Arial" pitchFamily="34" charset="0"/>
              </a:rPr>
              <a:t>merete</a:t>
            </a:r>
            <a:r>
              <a:rPr lang="hu-HU" dirty="0" smtClean="0">
                <a:latin typeface="Arial" pitchFamily="34" charset="0"/>
              </a:rPr>
              <a:t>:"&lt;&lt;</a:t>
            </a:r>
            <a:r>
              <a:rPr lang="hu-HU" dirty="0" err="1" smtClean="0">
                <a:latin typeface="Arial" pitchFamily="34" charset="0"/>
              </a:rPr>
              <a:t>sizeof</a:t>
            </a:r>
            <a:r>
              <a:rPr lang="hu-HU" dirty="0" smtClean="0">
                <a:latin typeface="Arial" pitchFamily="34" charset="0"/>
              </a:rPr>
              <a:t>(</a:t>
            </a:r>
            <a:r>
              <a:rPr lang="hu-HU" dirty="0" err="1" smtClean="0">
                <a:latin typeface="Arial" pitchFamily="34" charset="0"/>
              </a:rPr>
              <a:t>m6</a:t>
            </a:r>
            <a:r>
              <a:rPr lang="hu-HU" dirty="0" smtClean="0">
                <a:latin typeface="Arial" pitchFamily="34" charset="0"/>
              </a:rPr>
              <a:t>)&lt;&lt;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</a:t>
            </a:r>
            <a:r>
              <a:rPr lang="hu-HU" dirty="0" err="1" smtClean="0">
                <a:latin typeface="Arial" pitchFamily="34" charset="0"/>
              </a:rPr>
              <a:t>nTomb-tartalom</a:t>
            </a:r>
            <a:r>
              <a:rPr lang="hu-HU" dirty="0" smtClean="0">
                <a:latin typeface="Arial" pitchFamily="34" charset="0"/>
              </a:rPr>
              <a:t>:\n"&lt;&lt;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_a(m6)"&lt;&lt;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_a(m6);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_b(m6)"&lt;&lt;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_b(m6);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_c(m6)"&lt;&lt;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_c(m6); //ekvivalens </a:t>
            </a:r>
            <a:r>
              <a:rPr lang="hu-HU" dirty="0" err="1" smtClean="0">
                <a:latin typeface="Arial" pitchFamily="34" charset="0"/>
              </a:rPr>
              <a:t>mûködés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cls</a:t>
            </a:r>
            <a:r>
              <a:rPr lang="hu-HU" dirty="0" smtClean="0">
                <a:latin typeface="Arial" pitchFamily="34" charset="0"/>
              </a:rPr>
              <a:t>");//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//---------------------------------------------------------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Fuggvenybeli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tomb-transzformaciok</a:t>
            </a:r>
            <a:r>
              <a:rPr lang="hu-HU" dirty="0" smtClean="0">
                <a:latin typeface="Arial" pitchFamily="34" charset="0"/>
              </a:rPr>
              <a:t>\n"&lt;&lt;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int* t1=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r>
              <a:rPr lang="hu-HU" dirty="0" smtClean="0">
                <a:latin typeface="Arial" pitchFamily="34" charset="0"/>
              </a:rPr>
              <a:t>   int* t2=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r>
              <a:rPr lang="hu-HU" dirty="0" smtClean="0">
                <a:latin typeface="Arial" pitchFamily="34" charset="0"/>
              </a:rPr>
              <a:t>   int* t3=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r>
              <a:rPr lang="hu-HU" dirty="0" smtClean="0">
                <a:latin typeface="Arial" pitchFamily="34" charset="0"/>
              </a:rPr>
              <a:t>   int* t4=</a:t>
            </a:r>
            <a:r>
              <a:rPr lang="hu-HU" dirty="0" err="1" smtClean="0">
                <a:latin typeface="Arial" pitchFamily="34" charset="0"/>
              </a:rPr>
              <a:t>new</a:t>
            </a:r>
            <a:r>
              <a:rPr lang="hu-HU" dirty="0" smtClean="0">
                <a:latin typeface="Arial" pitchFamily="34" charset="0"/>
              </a:rPr>
              <a:t> int[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];</a:t>
            </a:r>
          </a:p>
          <a:p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</a:t>
            </a:r>
          </a:p>
          <a:p>
            <a:r>
              <a:rPr lang="hu-HU" dirty="0" smtClean="0">
                <a:latin typeface="Arial" pitchFamily="34" charset="0"/>
              </a:rPr>
              <a:t>     t1[i-1]=i; t2[i-1]=10+i;t3[i-1]=100+i; t4[i-1]=1000+i;</a:t>
            </a:r>
          </a:p>
          <a:p>
            <a:r>
              <a:rPr lang="hu-HU" dirty="0" smtClean="0">
                <a:latin typeface="Arial" pitchFamily="34" charset="0"/>
              </a:rPr>
              <a:t>   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elott</a:t>
            </a:r>
            <a:r>
              <a:rPr lang="hu-HU" dirty="0" smtClean="0">
                <a:latin typeface="Arial" pitchFamily="34" charset="0"/>
              </a:rPr>
              <a:t>\n t1=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&lt;&lt;t1[i-1]&lt;&lt;"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t2=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&lt;&lt;t2[i-1]&lt;&lt;"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t3=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&lt;&lt;t3[i-1]&lt;&lt;" ";};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t4=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&lt;&lt;t4[i-1]&lt;&lt;" ";};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: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(t1,t2,t3,t4)"&lt;&lt;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(t1,t2,t3,t4);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</a:t>
            </a:r>
            <a:r>
              <a:rPr lang="hu-HU" dirty="0" err="1" smtClean="0">
                <a:latin typeface="Arial" pitchFamily="34" charset="0"/>
              </a:rPr>
              <a:t>hivas</a:t>
            </a:r>
            <a:r>
              <a:rPr lang="hu-HU" dirty="0" smtClean="0">
                <a:latin typeface="Arial" pitchFamily="34" charset="0"/>
              </a:rPr>
              <a:t> </a:t>
            </a:r>
            <a:r>
              <a:rPr lang="hu-HU" dirty="0" err="1" smtClean="0">
                <a:latin typeface="Arial" pitchFamily="34" charset="0"/>
              </a:rPr>
              <a:t>utan</a:t>
            </a:r>
            <a:r>
              <a:rPr lang="hu-HU" dirty="0" smtClean="0">
                <a:latin typeface="Arial" pitchFamily="34" charset="0"/>
              </a:rPr>
              <a:t>\n t1=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&lt;&lt;t1[i-1]&lt;&lt;"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t2=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&lt;&lt;t2[i-1]&lt;&lt;"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t3=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&lt;&lt;t3[i-1]&lt;&lt;" ";}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&lt;&lt;"\n t4= "; </a:t>
            </a:r>
            <a:r>
              <a:rPr lang="hu-HU" dirty="0" err="1" smtClean="0">
                <a:latin typeface="Arial" pitchFamily="34" charset="0"/>
              </a:rPr>
              <a:t>for</a:t>
            </a:r>
            <a:r>
              <a:rPr lang="hu-HU" dirty="0" smtClean="0">
                <a:latin typeface="Arial" pitchFamily="34" charset="0"/>
              </a:rPr>
              <a:t> (int i=1;i&lt;=</a:t>
            </a:r>
            <a:r>
              <a:rPr lang="hu-HU" dirty="0" err="1" smtClean="0">
                <a:latin typeface="Arial" pitchFamily="34" charset="0"/>
              </a:rPr>
              <a:t>maxn</a:t>
            </a:r>
            <a:r>
              <a:rPr lang="hu-HU" dirty="0" smtClean="0">
                <a:latin typeface="Arial" pitchFamily="34" charset="0"/>
              </a:rPr>
              <a:t>;</a:t>
            </a:r>
            <a:r>
              <a:rPr lang="hu-HU" dirty="0" err="1" smtClean="0">
                <a:latin typeface="Arial" pitchFamily="34" charset="0"/>
              </a:rPr>
              <a:t>i</a:t>
            </a:r>
            <a:r>
              <a:rPr lang="hu-HU" dirty="0" smtClean="0">
                <a:latin typeface="Arial" pitchFamily="34" charset="0"/>
              </a:rPr>
              <a:t>++){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&lt;&lt;t4[i-1]&lt;&lt;" ";};</a:t>
            </a:r>
          </a:p>
          <a:p>
            <a:r>
              <a:rPr lang="hu-HU" dirty="0" smtClean="0">
                <a:latin typeface="Arial" pitchFamily="34" charset="0"/>
              </a:rPr>
              <a:t>   /* mind helyes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(m1,t2,t3,t4);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(t1,m1,t3,t4);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(t1,t2,m1,t4);</a:t>
            </a:r>
          </a:p>
          <a:p>
            <a:r>
              <a:rPr lang="hu-HU" dirty="0" smtClean="0">
                <a:latin typeface="Arial" pitchFamily="34" charset="0"/>
              </a:rPr>
              <a:t>   */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(t1,t2,t3,m1); //fordítási hiba, mert konstans </a:t>
            </a:r>
            <a:r>
              <a:rPr lang="hu-HU" dirty="0" err="1" smtClean="0">
                <a:latin typeface="Arial" pitchFamily="34" charset="0"/>
              </a:rPr>
              <a:t>cim</a:t>
            </a:r>
            <a:r>
              <a:rPr lang="hu-HU" dirty="0" smtClean="0">
                <a:latin typeface="Arial" pitchFamily="34" charset="0"/>
              </a:rPr>
              <a:t>, referenciának nem adható át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(t1,t2,t3,m2); //fordítási hiba</a:t>
            </a:r>
          </a:p>
          <a:p>
            <a:r>
              <a:rPr lang="hu-HU" dirty="0" smtClean="0">
                <a:latin typeface="Arial" pitchFamily="34" charset="0"/>
              </a:rPr>
              <a:t>   //</a:t>
            </a:r>
            <a:r>
              <a:rPr lang="hu-HU" dirty="0" err="1" smtClean="0">
                <a:latin typeface="Arial" pitchFamily="34" charset="0"/>
              </a:rPr>
              <a:t>tomb</a:t>
            </a:r>
            <a:r>
              <a:rPr lang="hu-HU" dirty="0" smtClean="0">
                <a:latin typeface="Arial" pitchFamily="34" charset="0"/>
              </a:rPr>
              <a:t>(t1,t2,t3,m3); //fordítási hiba</a:t>
            </a:r>
          </a:p>
          <a:p>
            <a:r>
              <a:rPr lang="hu-HU" dirty="0" smtClean="0">
                <a:latin typeface="Arial" pitchFamily="34" charset="0"/>
              </a:rPr>
              <a:t>   //---------------------------------------------------------</a:t>
            </a: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cout</a:t>
            </a:r>
            <a:r>
              <a:rPr lang="hu-HU" dirty="0" smtClean="0">
                <a:latin typeface="Arial" pitchFamily="34" charset="0"/>
              </a:rPr>
              <a:t>&lt;&lt;</a:t>
            </a:r>
            <a:r>
              <a:rPr lang="hu-HU" dirty="0" err="1" smtClean="0">
                <a:latin typeface="Arial" pitchFamily="34" charset="0"/>
              </a:rPr>
              <a:t>endl</a:t>
            </a:r>
            <a:r>
              <a:rPr lang="hu-HU" dirty="0" smtClean="0">
                <a:latin typeface="Arial" pitchFamily="34" charset="0"/>
              </a:rPr>
              <a:t>; </a:t>
            </a:r>
            <a:r>
              <a:rPr lang="hu-HU" dirty="0" err="1" smtClean="0">
                <a:latin typeface="Arial" pitchFamily="34" charset="0"/>
              </a:rPr>
              <a:t>system</a:t>
            </a:r>
            <a:r>
              <a:rPr lang="hu-HU" dirty="0" smtClean="0">
                <a:latin typeface="Arial" pitchFamily="34" charset="0"/>
              </a:rPr>
              <a:t>("</a:t>
            </a:r>
            <a:r>
              <a:rPr lang="hu-HU" dirty="0" err="1" smtClean="0">
                <a:latin typeface="Arial" pitchFamily="34" charset="0"/>
              </a:rPr>
              <a:t>pause</a:t>
            </a:r>
            <a:r>
              <a:rPr lang="hu-HU" dirty="0" smtClean="0">
                <a:latin typeface="Arial" pitchFamily="34" charset="0"/>
              </a:rPr>
              <a:t>"); //</a:t>
            </a:r>
            <a:r>
              <a:rPr lang="hu-HU" dirty="0" err="1" smtClean="0">
                <a:latin typeface="Arial" pitchFamily="34" charset="0"/>
              </a:rPr>
              <a:t>win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   </a:t>
            </a:r>
            <a:r>
              <a:rPr lang="hu-HU" dirty="0" err="1" smtClean="0">
                <a:latin typeface="Arial" pitchFamily="34" charset="0"/>
              </a:rPr>
              <a:t>return</a:t>
            </a:r>
            <a:r>
              <a:rPr lang="hu-HU" dirty="0" smtClean="0">
                <a:latin typeface="Arial" pitchFamily="34" charset="0"/>
              </a:rPr>
              <a:t> 0;</a:t>
            </a:r>
          </a:p>
          <a:p>
            <a:r>
              <a:rPr lang="hu-HU" dirty="0" smtClean="0">
                <a:latin typeface="Arial" pitchFamily="34" charset="0"/>
              </a:rPr>
              <a:t>}</a:t>
            </a:r>
          </a:p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8806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806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16998-0D37-4AFF-8DD3-30478503C6C7}" type="slidenum">
              <a:rPr lang="hu-HU" smtClean="0"/>
              <a:pPr/>
              <a:t>38</a:t>
            </a:fld>
            <a:endParaRPr lang="hu-HU" smtClean="0"/>
          </a:p>
        </p:txBody>
      </p:sp>
      <p:sp>
        <p:nvSpPr>
          <p:cNvPr id="8807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807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8909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8909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665AC-0B8C-4F62-82B4-293BECAA7642}" type="slidenum">
              <a:rPr lang="hu-HU" smtClean="0"/>
              <a:pPr/>
              <a:t>39</a:t>
            </a:fld>
            <a:endParaRPr lang="hu-HU" smtClean="0"/>
          </a:p>
        </p:txBody>
      </p:sp>
      <p:sp>
        <p:nvSpPr>
          <p:cNvPr id="8909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8909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4</a:t>
            </a:fld>
            <a:endParaRPr lang="hu-H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0116" name="Élőláb helye 5"/>
          <p:cNvSpPr txBox="1">
            <a:spLocks noGrp="1"/>
          </p:cNvSpPr>
          <p:nvPr/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 dirty="0" err="1"/>
              <a:t>Szlávi-Zsakó</a:t>
            </a:r>
            <a:r>
              <a:rPr lang="hu-HU" sz="1000" dirty="0"/>
              <a:t>: Programozási </a:t>
            </a:r>
            <a:r>
              <a:rPr lang="hu-HU" sz="1000" dirty="0" smtClean="0"/>
              <a:t>alapismeretek 6. előadás</a:t>
            </a:r>
            <a:endParaRPr lang="hu-HU" sz="1000" dirty="0"/>
          </a:p>
        </p:txBody>
      </p:sp>
      <p:sp>
        <p:nvSpPr>
          <p:cNvPr id="90117" name="Dia számának helye 6"/>
          <p:cNvSpPr txBox="1">
            <a:spLocks noGrp="1"/>
          </p:cNvSpPr>
          <p:nvPr/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9CF396-4E9F-4FAE-9B6D-D73C3A39A612}" type="slidenum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hu-HU" sz="1000"/>
          </a:p>
        </p:txBody>
      </p:sp>
      <p:sp>
        <p:nvSpPr>
          <p:cNvPr id="90118" name="Élőfej helye 3"/>
          <p:cNvSpPr txBox="1">
            <a:spLocks noGrp="1"/>
          </p:cNvSpPr>
          <p:nvPr/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9011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2011/2012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1140" name="Élőláb helye 5"/>
          <p:cNvSpPr txBox="1">
            <a:spLocks noGrp="1"/>
          </p:cNvSpPr>
          <p:nvPr/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 dirty="0" err="1"/>
              <a:t>Szlávi-Zsakó</a:t>
            </a:r>
            <a:r>
              <a:rPr lang="hu-HU" sz="1000" dirty="0"/>
              <a:t>: Programozási </a:t>
            </a:r>
            <a:r>
              <a:rPr lang="hu-HU" sz="1000" dirty="0" smtClean="0"/>
              <a:t>alapismeretek 6. előadás</a:t>
            </a:r>
            <a:endParaRPr lang="hu-HU" sz="1000" dirty="0"/>
          </a:p>
        </p:txBody>
      </p:sp>
      <p:sp>
        <p:nvSpPr>
          <p:cNvPr id="91141" name="Dia számának helye 6"/>
          <p:cNvSpPr txBox="1">
            <a:spLocks noGrp="1"/>
          </p:cNvSpPr>
          <p:nvPr/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703A6E-D6A0-4267-ACC6-81F0BE7F3409}" type="slidenum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hu-HU" sz="1000"/>
          </a:p>
        </p:txBody>
      </p:sp>
      <p:sp>
        <p:nvSpPr>
          <p:cNvPr id="91142" name="Élőfej helye 3"/>
          <p:cNvSpPr txBox="1">
            <a:spLocks noGrp="1"/>
          </p:cNvSpPr>
          <p:nvPr/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9114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2011/2012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2164" name="Élőláb helye 5"/>
          <p:cNvSpPr txBox="1">
            <a:spLocks noGrp="1"/>
          </p:cNvSpPr>
          <p:nvPr/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 dirty="0" err="1"/>
              <a:t>Szlávi-Zsakó</a:t>
            </a:r>
            <a:r>
              <a:rPr lang="hu-HU" sz="1000" dirty="0"/>
              <a:t>: Programozási </a:t>
            </a:r>
            <a:r>
              <a:rPr lang="hu-HU" sz="1000" dirty="0" smtClean="0"/>
              <a:t>alapismeretek 6. előadás</a:t>
            </a:r>
            <a:endParaRPr lang="hu-HU" sz="1000" dirty="0"/>
          </a:p>
        </p:txBody>
      </p:sp>
      <p:sp>
        <p:nvSpPr>
          <p:cNvPr id="92165" name="Dia számának helye 6"/>
          <p:cNvSpPr txBox="1">
            <a:spLocks noGrp="1"/>
          </p:cNvSpPr>
          <p:nvPr/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607131-4537-4942-B99D-B089DC6267CB}" type="slidenum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hu-HU" sz="1000"/>
          </a:p>
        </p:txBody>
      </p:sp>
      <p:sp>
        <p:nvSpPr>
          <p:cNvPr id="92166" name="Élőfej helye 3"/>
          <p:cNvSpPr txBox="1">
            <a:spLocks noGrp="1"/>
          </p:cNvSpPr>
          <p:nvPr/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9216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2011/2012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318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318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20253-DA75-4389-AD02-CC24F0A4728E}" type="slidenum">
              <a:rPr lang="hu-HU" smtClean="0"/>
              <a:pPr/>
              <a:t>43</a:t>
            </a:fld>
            <a:endParaRPr lang="hu-HU" smtClean="0"/>
          </a:p>
        </p:txBody>
      </p:sp>
      <p:sp>
        <p:nvSpPr>
          <p:cNvPr id="9319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319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421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421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12ED6-B71C-4FC4-9B03-2D8754F8CC81}" type="slidenum">
              <a:rPr lang="hu-HU" smtClean="0"/>
              <a:pPr/>
              <a:t>44</a:t>
            </a:fld>
            <a:endParaRPr lang="hu-HU" smtClean="0"/>
          </a:p>
        </p:txBody>
      </p:sp>
      <p:sp>
        <p:nvSpPr>
          <p:cNvPr id="9421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421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523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523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5E636-3B5F-4F82-B18D-3B30AA289665}" type="slidenum">
              <a:rPr lang="hu-HU" smtClean="0"/>
              <a:pPr/>
              <a:t>45</a:t>
            </a:fld>
            <a:endParaRPr lang="hu-HU" smtClean="0"/>
          </a:p>
        </p:txBody>
      </p:sp>
      <p:sp>
        <p:nvSpPr>
          <p:cNvPr id="9523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523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626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626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EA4D9-B3CE-4C57-B894-EDF68E785A84}" type="slidenum">
              <a:rPr lang="hu-HU" smtClean="0"/>
              <a:pPr/>
              <a:t>46</a:t>
            </a:fld>
            <a:endParaRPr lang="hu-HU" smtClean="0"/>
          </a:p>
        </p:txBody>
      </p:sp>
      <p:sp>
        <p:nvSpPr>
          <p:cNvPr id="9626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626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728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728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1ADB0-0FBD-4D26-8FD7-88808454E754}" type="slidenum">
              <a:rPr lang="hu-HU" smtClean="0"/>
              <a:pPr/>
              <a:t>47</a:t>
            </a:fld>
            <a:endParaRPr lang="hu-HU" smtClean="0"/>
          </a:p>
        </p:txBody>
      </p:sp>
      <p:sp>
        <p:nvSpPr>
          <p:cNvPr id="9728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728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3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83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0EB3A-E44F-4418-8116-F0184B72CBF4}" type="slidenum">
              <a:rPr lang="hu-HU" smtClean="0"/>
              <a:pPr/>
              <a:t>48</a:t>
            </a:fld>
            <a:endParaRPr lang="hu-HU" smtClean="0"/>
          </a:p>
        </p:txBody>
      </p:sp>
      <p:sp>
        <p:nvSpPr>
          <p:cNvPr id="983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83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3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83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0EB3A-E44F-4418-8116-F0184B72CBF4}" type="slidenum">
              <a:rPr lang="hu-HU" smtClean="0"/>
              <a:pPr/>
              <a:t>49</a:t>
            </a:fld>
            <a:endParaRPr lang="hu-HU" smtClean="0"/>
          </a:p>
        </p:txBody>
      </p:sp>
      <p:sp>
        <p:nvSpPr>
          <p:cNvPr id="983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83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Ha a Rekord(x,y:Valós) adattípus, akkor értékhalmaza és műveletei is vannak.</a:t>
            </a:r>
          </a:p>
          <a:p>
            <a:r>
              <a:rPr lang="hu-HU" dirty="0" smtClean="0">
                <a:latin typeface="Arial" pitchFamily="34" charset="0"/>
              </a:rPr>
              <a:t>Értékhalmaz: </a:t>
            </a:r>
            <a:r>
              <a:rPr lang="hu-HU" sz="1200" dirty="0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dirty="0" smtClean="0">
                <a:latin typeface="Arial" pitchFamily="34" charset="0"/>
                <a:sym typeface="Symbol" pitchFamily="18" charset="2"/>
              </a:rPr>
              <a:t></a:t>
            </a:r>
            <a:r>
              <a:rPr lang="hu-HU" sz="1200" dirty="0" err="1" smtClean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endParaRPr lang="hu-HU" dirty="0" smtClean="0">
              <a:latin typeface="Arial" pitchFamily="34" charset="0"/>
            </a:endParaRPr>
          </a:p>
          <a:p>
            <a:r>
              <a:rPr lang="hu-HU" dirty="0" smtClean="0">
                <a:latin typeface="Arial" pitchFamily="34" charset="0"/>
              </a:rPr>
              <a:t>Műveletek:  </a:t>
            </a:r>
          </a:p>
          <a:p>
            <a:pPr>
              <a:buFontTx/>
              <a:buChar char="•"/>
            </a:pPr>
            <a:r>
              <a:rPr lang="hu-HU" dirty="0" smtClean="0">
                <a:latin typeface="Arial" pitchFamily="34" charset="0"/>
              </a:rPr>
              <a:t>komponensekhez hozzáféréshez, a </a:t>
            </a:r>
            <a:r>
              <a:rPr lang="hu-HU" dirty="0" smtClean="0">
                <a:latin typeface="Arial" pitchFamily="34" charset="0"/>
                <a:sym typeface="Symbol" pitchFamily="18" charset="2"/>
              </a:rPr>
              <a:t>.x és a .y;</a:t>
            </a:r>
          </a:p>
          <a:p>
            <a:pPr>
              <a:buFontTx/>
              <a:buChar char="•"/>
            </a:pPr>
            <a:r>
              <a:rPr lang="hu-HU" dirty="0" smtClean="0">
                <a:latin typeface="Arial" pitchFamily="34" charset="0"/>
                <a:sym typeface="Symbol" pitchFamily="18" charset="2"/>
              </a:rPr>
              <a:t>értékadás.</a:t>
            </a:r>
            <a:endParaRPr lang="hu-HU" dirty="0" smtClean="0">
              <a:latin typeface="Arial" pitchFamily="34" charset="0"/>
            </a:endParaRPr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144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144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99ED9-AF4D-46CE-81B1-CB3112E23694}" type="slidenum">
              <a:rPr lang="hu-HU" smtClean="0"/>
              <a:pPr/>
              <a:t>5</a:t>
            </a:fld>
            <a:endParaRPr lang="hu-H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//név: Gipsz Jakab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//ETR-azonosító: GIJAAKT.ELTE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//drótposta-cím: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gipsugynok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elte.hu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//Feladat: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Nyelvvizsgán a nyelvtani tesztek pontszámait (0..maxP,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&gt;0)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ülési sorrendben jegyezték föl. Keressünk olyan vizsgázót, aki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ugyanannyi pontot kapott, mint valamelyik szomszédja!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.: keresés tétel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//Megjegyzés: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A kiírások mindig egy '\n' kezdődnek azért, hogy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viszonylag olvasható legyen a konzol-input fájllal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helyettesítésekor.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 smtClean="0">
                <a:latin typeface="Arial" pitchFamily="34" charset="0"/>
              </a:rPr>
              <a:t>#</a:t>
            </a:r>
            <a:r>
              <a:rPr lang="hu-HU" sz="800" dirty="0" err="1" smtClean="0">
                <a:latin typeface="Arial" pitchFamily="34" charset="0"/>
              </a:rPr>
              <a:t>include</a:t>
            </a:r>
            <a:r>
              <a:rPr lang="hu-HU" sz="800" dirty="0" smtClean="0">
                <a:latin typeface="Arial" pitchFamily="34" charset="0"/>
              </a:rPr>
              <a:t> &lt;</a:t>
            </a:r>
            <a:r>
              <a:rPr lang="hu-HU" sz="800" dirty="0" err="1" smtClean="0">
                <a:latin typeface="Arial" pitchFamily="34" charset="0"/>
              </a:rPr>
              <a:t>stdlib.h</a:t>
            </a:r>
            <a:r>
              <a:rPr lang="hu-HU" sz="800" dirty="0" smtClean="0">
                <a:latin typeface="Arial" pitchFamily="34" charset="0"/>
              </a:rPr>
              <a:t>&gt; //</a:t>
            </a:r>
            <a:r>
              <a:rPr lang="hu-HU" sz="800" dirty="0" err="1" smtClean="0">
                <a:latin typeface="Arial" pitchFamily="34" charset="0"/>
              </a:rPr>
              <a:t>Code</a:t>
            </a:r>
            <a:r>
              <a:rPr lang="hu-HU" sz="800" dirty="0" smtClean="0">
                <a:latin typeface="Arial" pitchFamily="34" charset="0"/>
              </a:rPr>
              <a:t>::</a:t>
            </a:r>
            <a:r>
              <a:rPr lang="hu-HU" sz="800" dirty="0" err="1" smtClean="0">
                <a:latin typeface="Arial" pitchFamily="34" charset="0"/>
              </a:rPr>
              <a:t>Blocks</a:t>
            </a:r>
            <a:r>
              <a:rPr lang="hu-HU" sz="800" dirty="0" smtClean="0">
                <a:latin typeface="Arial" pitchFamily="34" charset="0"/>
              </a:rPr>
              <a:t> 10.05-höz már kell a </a:t>
            </a:r>
            <a:r>
              <a:rPr lang="hu-HU" sz="800" dirty="0" err="1" smtClean="0">
                <a:latin typeface="Arial" pitchFamily="34" charset="0"/>
              </a:rPr>
              <a:t>system</a:t>
            </a:r>
            <a:r>
              <a:rPr lang="hu-HU" sz="800" dirty="0" smtClean="0">
                <a:latin typeface="Arial" pitchFamily="34" charset="0"/>
              </a:rPr>
              <a:t> kedvéért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//Paraméterbeolvasás: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int tömb beolvasása, elemszáma -- n (&lt;=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elemei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és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közöttiek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be_int_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tomb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t[],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//Azonos, egymásmellettiek keresése: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azonosSzomszedokKeresese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(int n,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int t[],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&amp;van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&amp;hol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//A keresés eredményének a kiírása: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ki_van_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igaz,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hamis,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van,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//Konvertálás: int -&gt;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intToStr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(int x);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//Beolvassa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minN..maxN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közötti egész számot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=&gt; végtelen)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be_int(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kerdes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uzenet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billentyureVar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//Bemenet: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vDb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;//a vizsgázók száma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=100;//maximális pontszám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maxDb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=100;//a tesztet írók maximális száma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int tesztek[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maxDb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];//a tesztek pontszámai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//Kimenet: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van;//van-e megfelelő vizsgázó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;//teszt-sorszám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//vizsgázók beolvasása: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nKérem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tesztnyilvántartást!"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be_int_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tomb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("Teszt",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vDb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,tesztek,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maxDb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,0,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//a lényeg: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azonosSzomszedokKeresese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vDb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,tesztek,van,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//vizsgázó kiírása: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ki_van_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vizsgázó sorszáma:",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         "\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nNincs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két egymás melletti vizsgázó azonos pontszámmal.",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         van,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billentyureVar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//Paraméterbeolvasás: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int tömb beolvasása, elemszáma -- n (&lt;=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  elemei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és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közöttiek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be_int_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tomb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t[],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//tömb-elemszám beolvasása: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be_int("\n"+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+"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-elemek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száma:",n,0,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,"Hibás a darabszám!");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//a tömb beolvasása: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"\n"+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+"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-elemek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:"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(int i=0;i&lt;n;++i)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="\n"+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intToStr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(i+1)+". :";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be_int(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,t[i],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,"Hibás érték!");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//Azonos, egymásmellettiek keresése: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azonosSzomszedokKeresese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(int n,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int t[],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&amp;van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&amp;hol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int i=0;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(i&lt;n-1 &amp;&amp; t[i]!=t[i+1])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++i;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van=i&lt;n-1;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(van)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hol=i+1;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//A keresés eredményének a kiírása: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ki_van_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igaz,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hamis,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van, int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(van)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igaz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sorsz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hamis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//Konvertálás: int -&gt;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intToStr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(int x)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s="";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=x&lt;0;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//előjel letagadása: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 x=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-x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(x&gt;0)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c=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(x%10+48);//utolsó számjegy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x=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/10;//utolsó számjegy nélkül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s=c+s;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//x=0 esete: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()==0) s="0";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//a negatív előjel hozzáragasztása: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 s="-"+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//Beolvassa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minN..maxN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közötti egész számot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=&gt; végtelen)</a:t>
            </a: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be_int(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kerdes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&amp;n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uzenet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hiba;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kerdes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 ("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".."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"):"; cin &gt;&gt; n;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hiba=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cin.fail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 || n&lt;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kerdes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 ("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"..):"; cin &gt;&gt; n;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hiba=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cin.fail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 || n&lt;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minN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(hiba)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uzenet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cin.clear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(cin,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,'\n');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(hiba);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billentyureVar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pause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83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83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0EB3A-E44F-4418-8116-F0184B72CBF4}" type="slidenum">
              <a:rPr lang="hu-HU" smtClean="0"/>
              <a:pPr/>
              <a:t>50</a:t>
            </a:fld>
            <a:endParaRPr lang="hu-HU" smtClean="0"/>
          </a:p>
        </p:txBody>
      </p:sp>
      <p:sp>
        <p:nvSpPr>
          <p:cNvPr id="983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83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993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993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2F61-6652-433D-B467-60EDC44D2652}" type="slidenum">
              <a:rPr lang="hu-HU" smtClean="0"/>
              <a:pPr/>
              <a:t>51</a:t>
            </a:fld>
            <a:endParaRPr lang="hu-HU" smtClean="0"/>
          </a:p>
        </p:txBody>
      </p:sp>
      <p:sp>
        <p:nvSpPr>
          <p:cNvPr id="993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993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Persze</a:t>
            </a:r>
            <a:r>
              <a:rPr lang="hu-HU" baseline="0" dirty="0" smtClean="0">
                <a:latin typeface="Arial" pitchFamily="34" charset="0"/>
              </a:rPr>
              <a:t> hiányzik még a Pont-ok közötti kivonás operátor definíciója; íme:</a:t>
            </a:r>
          </a:p>
          <a:p>
            <a:r>
              <a:rPr lang="hu-HU" baseline="0" dirty="0" smtClean="0">
                <a:latin typeface="Arial" pitchFamily="34" charset="0"/>
              </a:rPr>
              <a:t>  </a:t>
            </a:r>
            <a:r>
              <a:rPr lang="hu-HU" sz="1200" dirty="0" smtClean="0"/>
              <a:t>– : Pont</a:t>
            </a:r>
            <a:r>
              <a:rPr lang="hu-HU" sz="1200" baseline="30000" dirty="0" smtClean="0"/>
              <a:t>2</a:t>
            </a:r>
            <a:r>
              <a:rPr lang="hu-HU" sz="1200" dirty="0" smtClean="0">
                <a:sym typeface="Symbol"/>
              </a:rPr>
              <a:t>Pont</a:t>
            </a:r>
            <a:br>
              <a:rPr lang="hu-HU" sz="1200" dirty="0" smtClean="0">
                <a:sym typeface="Symbol"/>
              </a:rPr>
            </a:br>
            <a:r>
              <a:rPr lang="hu-HU" sz="1200" dirty="0" smtClean="0">
                <a:sym typeface="Symbol"/>
              </a:rPr>
              <a:t>  P</a:t>
            </a:r>
            <a:r>
              <a:rPr lang="hu-HU" sz="1200" dirty="0" smtClean="0"/>
              <a:t>–Q:=Pont(</a:t>
            </a:r>
            <a:r>
              <a:rPr lang="hu-HU" sz="1200" dirty="0" err="1" smtClean="0"/>
              <a:t>P.x-Q.x.P.y-Q.y</a:t>
            </a:r>
            <a:r>
              <a:rPr lang="hu-HU" sz="1200" dirty="0" smtClean="0"/>
              <a:t>)</a:t>
            </a:r>
            <a:endParaRPr lang="hu-HU" dirty="0" smtClean="0">
              <a:latin typeface="Arial" pitchFamily="34" charset="0"/>
            </a:endParaRPr>
          </a:p>
        </p:txBody>
      </p:sp>
      <p:sp>
        <p:nvSpPr>
          <p:cNvPr id="1003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03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D7D90-4826-4243-9AD0-831E50903363}" type="slidenum">
              <a:rPr lang="hu-HU" smtClean="0"/>
              <a:pPr/>
              <a:t>52</a:t>
            </a:fld>
            <a:endParaRPr lang="hu-HU" smtClean="0"/>
          </a:p>
        </p:txBody>
      </p:sp>
      <p:sp>
        <p:nvSpPr>
          <p:cNvPr id="1003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03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1013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13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D1BD-D96F-42EF-8409-93F341A71F5F}" type="slidenum">
              <a:rPr lang="hu-HU" smtClean="0"/>
              <a:pPr/>
              <a:t>53</a:t>
            </a:fld>
            <a:endParaRPr lang="hu-HU" smtClean="0"/>
          </a:p>
        </p:txBody>
      </p:sp>
      <p:sp>
        <p:nvSpPr>
          <p:cNvPr id="1013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13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1024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24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29E5E-44CE-44E4-99E1-9D73BBE44A2D}" type="slidenum">
              <a:rPr lang="hu-HU" smtClean="0"/>
              <a:pPr/>
              <a:t>54</a:t>
            </a:fld>
            <a:endParaRPr lang="hu-HU" smtClean="0"/>
          </a:p>
        </p:txBody>
      </p:sp>
      <p:sp>
        <p:nvSpPr>
          <p:cNvPr id="1024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24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Közte dupla hívása nem spórolható meg! Gondoljon a tengelyek valamelyikére eső a, b, c esetre!</a:t>
            </a:r>
          </a:p>
        </p:txBody>
      </p:sp>
      <p:sp>
        <p:nvSpPr>
          <p:cNvPr id="10342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342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A5016-0353-4E54-B52F-E3B6CA49084B}" type="slidenum">
              <a:rPr lang="hu-HU" smtClean="0"/>
              <a:pPr/>
              <a:t>55</a:t>
            </a:fld>
            <a:endParaRPr lang="hu-HU" smtClean="0"/>
          </a:p>
        </p:txBody>
      </p:sp>
      <p:sp>
        <p:nvSpPr>
          <p:cNvPr id="10343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343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10445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445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2B60B-4DB8-43FF-A4C6-F38F1A66CFEB}" type="slidenum">
              <a:rPr lang="hu-HU" smtClean="0"/>
              <a:pPr/>
              <a:t>56</a:t>
            </a:fld>
            <a:endParaRPr lang="hu-HU" smtClean="0"/>
          </a:p>
        </p:txBody>
      </p:sp>
      <p:sp>
        <p:nvSpPr>
          <p:cNvPr id="10445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445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hu-HU" dirty="0" smtClean="0"/>
              <a:t>Hogyan oldanánk meg „klasszikus” módszerrel?</a:t>
            </a:r>
          </a:p>
          <a:p>
            <a:pPr>
              <a:defRPr/>
            </a:pPr>
            <a:r>
              <a:rPr lang="hu-HU" dirty="0" smtClean="0"/>
              <a:t>Határozzuk meg a két szakaszra fektethető egyenesek metszéspontját (M), majd határozzuk meg, h. Rajta(A,B,M) és Rajta(C,D,M).</a:t>
            </a:r>
          </a:p>
          <a:p>
            <a:pPr>
              <a:defRPr/>
            </a:pPr>
            <a:r>
              <a:rPr lang="hu-HU" dirty="0" smtClean="0"/>
              <a:t>Problémák: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 smtClean="0"/>
              <a:t>Függőlegesen álló szakaszokkal külön kell foglalkozni.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 smtClean="0"/>
              <a:t>Egy kétváltozós lineáris egyenletrendszert kell megoldani, osztásokkal, szorzásokkal.</a:t>
            </a:r>
          </a:p>
          <a:p>
            <a:pPr>
              <a:buFont typeface="+mj-lt"/>
              <a:buNone/>
              <a:defRPr/>
            </a:pPr>
            <a:r>
              <a:rPr lang="hu-HU" dirty="0" smtClean="0"/>
              <a:t>Azaz hosszadalmas számításokkal.</a:t>
            </a:r>
          </a:p>
        </p:txBody>
      </p:sp>
      <p:sp>
        <p:nvSpPr>
          <p:cNvPr id="10547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547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5E7D4-841A-41CA-9EF5-81E7269A913A}" type="slidenum">
              <a:rPr lang="hu-HU" smtClean="0"/>
              <a:pPr/>
              <a:t>57</a:t>
            </a:fld>
            <a:endParaRPr lang="hu-HU" smtClean="0"/>
          </a:p>
        </p:txBody>
      </p:sp>
      <p:sp>
        <p:nvSpPr>
          <p:cNvPr id="10547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547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számításból függvényt készítve: Metszi(…).</a:t>
            </a:r>
          </a:p>
          <a:p>
            <a:endParaRPr lang="hu-HU" smtClean="0">
              <a:latin typeface="Arial" pitchFamily="34" charset="0"/>
            </a:endParaRPr>
          </a:p>
        </p:txBody>
      </p:sp>
      <p:sp>
        <p:nvSpPr>
          <p:cNvPr id="10650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650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3C1DC-7777-4F86-AEA2-1414BD2328F7}" type="slidenum">
              <a:rPr lang="hu-HU" smtClean="0"/>
              <a:pPr/>
              <a:t>58</a:t>
            </a:fld>
            <a:endParaRPr lang="hu-HU" smtClean="0"/>
          </a:p>
        </p:txBody>
      </p:sp>
      <p:sp>
        <p:nvSpPr>
          <p:cNvPr id="10650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650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számítás során csak szorozni kell (és néhány additív műveletet végrehajtani), azaz jóval „olcsóbb”, mint a „klasszikus” megoldás.</a:t>
            </a:r>
          </a:p>
          <a:p>
            <a:endParaRPr lang="hu-HU" smtClean="0">
              <a:latin typeface="Arial" pitchFamily="34" charset="0"/>
            </a:endParaRPr>
          </a:p>
        </p:txBody>
      </p:sp>
      <p:sp>
        <p:nvSpPr>
          <p:cNvPr id="10752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752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9FE64-7A0D-4B37-836D-BB5FA842FAA9}" type="slidenum">
              <a:rPr lang="hu-HU" smtClean="0"/>
              <a:pPr/>
              <a:t>59</a:t>
            </a:fld>
            <a:endParaRPr lang="hu-HU" smtClean="0"/>
          </a:p>
        </p:txBody>
      </p:sp>
      <p:sp>
        <p:nvSpPr>
          <p:cNvPr id="10752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752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451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451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451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451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DE55A-67D5-41AB-B8AD-0A8AFF60D725}" type="slidenum">
              <a:rPr lang="hu-HU" smtClean="0"/>
              <a:pPr/>
              <a:t>6</a:t>
            </a:fld>
            <a:endParaRPr lang="hu-HU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10854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854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663B9-CED5-4AEA-8185-34F5D06106A3}" type="slidenum">
              <a:rPr lang="hu-HU" smtClean="0"/>
              <a:pPr/>
              <a:t>60</a:t>
            </a:fld>
            <a:endParaRPr lang="hu-HU" smtClean="0"/>
          </a:p>
        </p:txBody>
      </p:sp>
      <p:sp>
        <p:nvSpPr>
          <p:cNvPr id="10855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855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61</a:t>
            </a:fld>
            <a:endParaRPr lang="hu-HU" smtClean="0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62</a:t>
            </a:fld>
            <a:endParaRPr lang="hu-HU" smtClean="0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1105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105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20F6-DE0B-4AFD-B479-5CC4271C881B}" type="slidenum">
              <a:rPr lang="hu-HU" smtClean="0"/>
              <a:pPr/>
              <a:t>63</a:t>
            </a:fld>
            <a:endParaRPr lang="hu-HU" smtClean="0"/>
          </a:p>
        </p:txBody>
      </p:sp>
      <p:sp>
        <p:nvSpPr>
          <p:cNvPr id="1105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105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33A37-A051-436B-BC76-3AE68942274D}" type="slidenum">
              <a:rPr lang="hu-HU" smtClean="0"/>
              <a:pPr/>
              <a:t>64</a:t>
            </a:fld>
            <a:endParaRPr lang="hu-HU" smtClean="0"/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>
                <a:latin typeface="Arial" pitchFamily="34" charset="0"/>
              </a:rPr>
              <a:t>Emlékeztető: egy megjegyzésben már utaltunk arra, h. tömbök típusa is definiálható. Ennek a szintaxisa ez volt:</a:t>
            </a:r>
          </a:p>
          <a:p>
            <a:r>
              <a:rPr lang="hu-HU" b="1" dirty="0" err="1" smtClean="0">
                <a:latin typeface="Arial" pitchFamily="34" charset="0"/>
              </a:rPr>
              <a:t>typedef</a:t>
            </a:r>
            <a:r>
              <a:rPr lang="hu-HU" dirty="0" smtClean="0">
                <a:latin typeface="Arial" pitchFamily="34" charset="0"/>
              </a:rPr>
              <a:t> int </a:t>
            </a:r>
            <a:r>
              <a:rPr lang="hu-HU" i="1" dirty="0" err="1" smtClean="0">
                <a:latin typeface="Arial" pitchFamily="34" charset="0"/>
              </a:rPr>
              <a:t>TTomb</a:t>
            </a:r>
            <a:r>
              <a:rPr lang="hu-HU" b="1" dirty="0" smtClean="0">
                <a:latin typeface="Arial" pitchFamily="34" charset="0"/>
              </a:rPr>
              <a:t>[</a:t>
            </a:r>
            <a:r>
              <a:rPr lang="hu-HU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MaxN</a:t>
            </a:r>
            <a:r>
              <a:rPr lang="hu-HU" b="1" dirty="0" smtClean="0">
                <a:latin typeface="Arial" pitchFamily="34" charset="0"/>
              </a:rPr>
              <a:t>]</a:t>
            </a:r>
            <a:r>
              <a:rPr lang="hu-HU" dirty="0" smtClean="0">
                <a:latin typeface="Arial" pitchFamily="34" charset="0"/>
              </a:rPr>
              <a:t>;//a típus neve: </a:t>
            </a:r>
            <a:r>
              <a:rPr lang="hu-HU" i="1" dirty="0" smtClean="0">
                <a:latin typeface="Arial" pitchFamily="34" charset="0"/>
              </a:rPr>
              <a:t>‚</a:t>
            </a:r>
            <a:r>
              <a:rPr lang="hu-HU" i="1" dirty="0" err="1" smtClean="0">
                <a:latin typeface="Arial" pitchFamily="34" charset="0"/>
              </a:rPr>
              <a:t>TTomb</a:t>
            </a:r>
            <a:r>
              <a:rPr lang="hu-HU" dirty="0" smtClean="0">
                <a:latin typeface="Arial" pitchFamily="34" charset="0"/>
              </a:rPr>
              <a:t>’</a:t>
            </a:r>
          </a:p>
          <a:p>
            <a:r>
              <a:rPr lang="hu-HU" dirty="0" smtClean="0">
                <a:latin typeface="Arial" pitchFamily="34" charset="0"/>
              </a:rPr>
              <a:t>Valójában ez „csupán”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szinonima-definiálás</a:t>
            </a:r>
            <a:r>
              <a:rPr lang="hu-HU" dirty="0" smtClean="0">
                <a:latin typeface="Arial" pitchFamily="34" charset="0"/>
              </a:rPr>
              <a:t>.</a:t>
            </a:r>
          </a:p>
          <a:p>
            <a:r>
              <a:rPr lang="hu-HU" dirty="0" smtClean="0">
                <a:latin typeface="Arial" pitchFamily="34" charset="0"/>
              </a:rPr>
              <a:t>Tehát a </a:t>
            </a:r>
            <a:r>
              <a:rPr lang="hu-HU" dirty="0" err="1" smtClean="0">
                <a:latin typeface="Arial" pitchFamily="34" charset="0"/>
              </a:rPr>
              <a:t>typedef</a:t>
            </a:r>
            <a:r>
              <a:rPr lang="hu-HU" dirty="0" smtClean="0">
                <a:latin typeface="Arial" pitchFamily="34" charset="0"/>
              </a:rPr>
              <a:t> alapú</a:t>
            </a:r>
            <a:r>
              <a:rPr lang="hu-HU" baseline="0" dirty="0" smtClean="0">
                <a:latin typeface="Arial" pitchFamily="34" charset="0"/>
              </a:rPr>
              <a:t> rekord-típusdefiniálás ilyen: </a:t>
            </a:r>
          </a:p>
          <a:p>
            <a:r>
              <a:rPr lang="hu-HU" b="1" baseline="0" dirty="0" err="1" smtClean="0">
                <a:latin typeface="Arial" pitchFamily="34" charset="0"/>
              </a:rPr>
              <a:t>typedef</a:t>
            </a:r>
            <a:r>
              <a:rPr lang="hu-HU" baseline="0" dirty="0" smtClean="0">
                <a:latin typeface="Arial" pitchFamily="34" charset="0"/>
              </a:rPr>
              <a:t>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struct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{</a:t>
            </a:r>
            <a:r>
              <a:rPr lang="hu-HU" sz="1200" b="0" i="0" u="sng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mezőleírás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TRekord</a:t>
            </a:r>
            <a:r>
              <a:rPr lang="hu-HU" sz="1200" b="1" dirty="0" smtClean="0">
                <a:solidFill>
                  <a:srgbClr val="006600"/>
                </a:solidFill>
                <a:latin typeface="Courier New" pitchFamily="49" charset="0"/>
              </a:rPr>
              <a:t>; </a:t>
            </a:r>
            <a:r>
              <a:rPr lang="hu-HU" dirty="0" smtClean="0">
                <a:latin typeface="Arial" pitchFamily="34" charset="0"/>
              </a:rPr>
              <a:t>//a típus neve: </a:t>
            </a:r>
            <a:r>
              <a:rPr lang="hu-HU" i="1" dirty="0" err="1" smtClean="0">
                <a:latin typeface="Arial" pitchFamily="34" charset="0"/>
              </a:rPr>
              <a:t>TTRekord</a:t>
            </a:r>
            <a:r>
              <a:rPr lang="hu-HU" dirty="0" smtClean="0">
                <a:latin typeface="Arial" pitchFamily="34" charset="0"/>
              </a:rPr>
              <a:t>’</a:t>
            </a:r>
          </a:p>
          <a:p>
            <a:r>
              <a:rPr lang="hu-HU" dirty="0" smtClean="0">
                <a:latin typeface="Arial" pitchFamily="34" charset="0"/>
              </a:rPr>
              <a:t>Egy másik alapja:</a:t>
            </a:r>
          </a:p>
          <a:p>
            <a:r>
              <a:rPr lang="hu-HU" sz="1200" b="1" dirty="0" err="1" smtClean="0">
                <a:solidFill>
                  <a:srgbClr val="006600"/>
                </a:solidFill>
                <a:latin typeface="Courier New" pitchFamily="49" charset="0"/>
              </a:rPr>
              <a:t>struct</a:t>
            </a:r>
            <a:r>
              <a:rPr lang="hu-HU" sz="1200" dirty="0" smtClean="0">
                <a:latin typeface="Courier New" pitchFamily="49" charset="0"/>
              </a:rPr>
              <a:t> </a:t>
            </a:r>
            <a:r>
              <a:rPr lang="hu-HU" i="1" dirty="0" err="1" smtClean="0">
                <a:latin typeface="Arial" pitchFamily="34" charset="0"/>
              </a:rPr>
              <a:t>TTRekord</a:t>
            </a:r>
            <a:r>
              <a:rPr lang="hu-HU" dirty="0" smtClean="0">
                <a:latin typeface="Arial" pitchFamily="34" charset="0"/>
              </a:rPr>
              <a:t>’</a:t>
            </a:r>
            <a:r>
              <a:rPr lang="hu-HU" sz="1200" b="1" dirty="0" smtClean="0">
                <a:solidFill>
                  <a:srgbClr val="006600"/>
                </a:solidFill>
                <a:latin typeface="Courier New" pitchFamily="49" charset="0"/>
              </a:rPr>
              <a:t>{</a:t>
            </a:r>
            <a:r>
              <a:rPr lang="hu-HU" sz="1200" b="0" i="0" u="sng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mezőleírás</a:t>
            </a:r>
            <a:r>
              <a:rPr lang="hu-HU" sz="1200" b="1" dirty="0" smtClean="0">
                <a:solidFill>
                  <a:srgbClr val="006600"/>
                </a:solidFill>
                <a:latin typeface="Courier New" pitchFamily="49" charset="0"/>
              </a:rPr>
              <a:t>};</a:t>
            </a:r>
            <a:endParaRPr lang="hu-HU" dirty="0" smtClean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7</a:t>
            </a:fld>
            <a:endParaRPr lang="hu-H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8</a:t>
            </a:fld>
            <a:endParaRPr lang="hu-HU" smtClean="0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>
              <a:latin typeface="Arial" pitchFamily="34" charset="0"/>
            </a:endParaRPr>
          </a:p>
        </p:txBody>
      </p:sp>
      <p:sp>
        <p:nvSpPr>
          <p:cNvPr id="6656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 smtClean="0"/>
              <a:t>Szlávi-Zsakó</a:t>
            </a:r>
            <a:r>
              <a:rPr lang="hu-HU" dirty="0" smtClean="0"/>
              <a:t>: Programozási alapismeretek 6. előadás</a:t>
            </a:r>
          </a:p>
        </p:txBody>
      </p:sp>
      <p:sp>
        <p:nvSpPr>
          <p:cNvPr id="6656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51DDD-7902-476E-AC78-FB786744AD43}" type="slidenum">
              <a:rPr lang="hu-HU" smtClean="0"/>
              <a:pPr/>
              <a:t>9</a:t>
            </a:fld>
            <a:endParaRPr lang="hu-HU" smtClean="0"/>
          </a:p>
        </p:txBody>
      </p:sp>
      <p:sp>
        <p:nvSpPr>
          <p:cNvPr id="6656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smtClean="0"/>
              <a:t>Programozási alapismeretek</a:t>
            </a:r>
          </a:p>
        </p:txBody>
      </p:sp>
      <p:sp>
        <p:nvSpPr>
          <p:cNvPr id="6656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smtClean="0"/>
              <a:t>2011/2012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0"/>
            <a:ext cx="13033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Photograph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24625"/>
            <a:ext cx="3671887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6. előadás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246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1AE5DA51-B93F-419B-A5DE-B3F0E218F47E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5246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BBE2412D-B999-4208-AD6D-BB9289075F49}" type="datetime1">
              <a:rPr lang="hu-HU"/>
              <a:pPr>
                <a:defRPr/>
              </a:pPr>
              <a:t>2015.09.11.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B2EF9CCC-3E6F-4076-BF4F-76D0489CB8AE}" type="datetime1">
              <a:rPr lang="hu-HU"/>
              <a:pPr>
                <a:defRPr/>
              </a:pPr>
              <a:t>2015.09.11.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6. előadás</a:t>
            </a:r>
            <a:endParaRPr lang="hu-HU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528F555F-F31A-4322-B936-3CB5E01FE93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249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4" descr="cimerr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7" descr="ELT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cimerr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file:///D:\Oktatas\Bsc\ProgAlap1Tavasz\Eloadasok\Siknegyed\bin\Debug\Siknegyed.exe" TargetMode="Externa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Oktatas\Bsc\ProgAlap1Tavasz\Eloadasok\Irany\bin\Debug\Irany.ex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J:\Oktatas\ProgAlap\Erdekessegek\parameterezes\parameterezes.ex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J:\Oktatas\ProgAlap\Erdekessegek\parameterezes\tomb_parameterezes.ex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" Target="slide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smtClean="0">
                <a:solidFill>
                  <a:schemeClr val="tx1"/>
                </a:solidFill>
              </a:rPr>
              <a:t>Programozási alapismeretek </a:t>
            </a:r>
            <a:br>
              <a:rPr lang="hu-HU" b="0" smtClean="0">
                <a:solidFill>
                  <a:schemeClr val="tx1"/>
                </a:solidFill>
              </a:rPr>
            </a:br>
            <a:r>
              <a:rPr lang="hu-HU" b="0" smtClean="0">
                <a:solidFill>
                  <a:schemeClr val="tx1"/>
                </a:solidFill>
              </a:rPr>
              <a:t>6.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FD44AD-032C-4649-92BD-6DF6098EA949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418976DB-27A0-4D7C-A7C0-F73B739D6D37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3200" b="1" dirty="0"/>
              <a:t>Algoritmus </a:t>
            </a:r>
            <a:r>
              <a:rPr lang="hu-HU" sz="3200" b="1" dirty="0">
                <a:sym typeface="Symbol"/>
              </a:rPr>
              <a:t> </a:t>
            </a:r>
            <a:r>
              <a:rPr lang="hu-HU" sz="2800" b="1" dirty="0">
                <a:sym typeface="Symbol"/>
              </a:rPr>
              <a:t>(</a:t>
            </a:r>
            <a:r>
              <a:rPr lang="hu-HU" sz="2800" b="1" dirty="0"/>
              <a:t>teljes)</a:t>
            </a:r>
            <a:r>
              <a:rPr lang="hu-HU" sz="3200" b="1" dirty="0"/>
              <a:t> kód: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2474913" y="1916113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típusdefiníció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(k):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TSik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 ellenőrzéséhez: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690391" y="2097240"/>
            <a:ext cx="6408000" cy="3492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Melyik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siknegyedbe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P?"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P x-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koordinatajat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|| </a:t>
            </a:r>
            <a:r>
              <a:rPr lang="hu-HU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cin.peek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()!='\n'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Hibas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adat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sorvégjel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megevése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unom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egyszer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majdnem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ugyanazt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leírni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alprogrammal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kellene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!!!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P y-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koordinatajat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||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cin.peek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()!='\n'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Hibas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adat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sorvégjel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megevése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107504" y="3321128"/>
            <a:ext cx="1800225" cy="360363"/>
          </a:xfrm>
          <a:prstGeom prst="wedgeRectCallout">
            <a:avLst>
              <a:gd name="adj1" fmla="val 114023"/>
              <a:gd name="adj2" fmla="val -14075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/>
              <a:t>Beolvasások</a:t>
            </a:r>
          </a:p>
        </p:txBody>
      </p:sp>
      <p:sp>
        <p:nvSpPr>
          <p:cNvPr id="11" name="Téglalap 10"/>
          <p:cNvSpPr/>
          <p:nvPr/>
        </p:nvSpPr>
        <p:spPr>
          <a:xfrm>
            <a:off x="2987229" y="2440747"/>
            <a:ext cx="5580062" cy="1476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2987229" y="4092436"/>
            <a:ext cx="5580062" cy="1476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3"/>
            <a:ext cx="2336273" cy="134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3200" b="1" dirty="0"/>
              <a:t>Algoritmus </a:t>
            </a:r>
            <a:r>
              <a:rPr lang="hu-HU" sz="3200" b="1" dirty="0">
                <a:sym typeface="Symbol"/>
              </a:rPr>
              <a:t> </a:t>
            </a:r>
            <a:r>
              <a:rPr lang="hu-HU" sz="2800" b="1" dirty="0">
                <a:sym typeface="Symbol"/>
              </a:rPr>
              <a:t>(</a:t>
            </a:r>
            <a:r>
              <a:rPr lang="hu-HU" sz="2800" b="1" dirty="0"/>
              <a:t>teljes)</a:t>
            </a:r>
            <a:r>
              <a:rPr lang="hu-HU" sz="3200" b="1" dirty="0"/>
              <a:t> kód: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063D8-8BC6-4745-98B8-F26DA6A34DE4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C66B3BB9-E1A6-4C3D-A5EA-832998A89900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14" name="Téglalap 13"/>
          <p:cNvSpPr/>
          <p:nvPr/>
        </p:nvSpPr>
        <p:spPr>
          <a:xfrm>
            <a:off x="2474913" y="1916113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típusdefiníció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(k):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TSik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 ellenőrzéséhez: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699916" y="2108473"/>
            <a:ext cx="6408000" cy="3492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Melyik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siknegyedbe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P?"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P x-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koordinatajat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Hibas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adat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sorvégjel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megevése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unom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egyszer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majdnem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ugyanazt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leírni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alprogrammal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kellene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!!!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P y-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koordinatajat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Hibas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adat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sorvégjel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megevése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2946336" y="2291730"/>
            <a:ext cx="6408000" cy="3492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lényeg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kiírás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SN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siknegyedbe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("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.\n\n"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unom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ennél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programnál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megint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ugyanezt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leírni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alprogrammal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kellene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!!!</a:t>
            </a: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system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"pause"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91144" name="AutoShape 8"/>
          <p:cNvSpPr>
            <a:spLocks noChangeArrowheads="1"/>
          </p:cNvSpPr>
          <p:nvPr/>
        </p:nvSpPr>
        <p:spPr bwMode="auto">
          <a:xfrm>
            <a:off x="107504" y="4148907"/>
            <a:ext cx="1800225" cy="360362"/>
          </a:xfrm>
          <a:prstGeom prst="wedgeRectCallout">
            <a:avLst>
              <a:gd name="adj1" fmla="val 139065"/>
              <a:gd name="adj2" fmla="val -201542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/>
              <a:t>A lényeg</a:t>
            </a:r>
          </a:p>
        </p:txBody>
      </p:sp>
      <p:pic>
        <p:nvPicPr>
          <p:cNvPr id="2356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1" y="2567558"/>
            <a:ext cx="24765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146" name="AutoShape 10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  <a:hlinkClick r:id="rId5" action="ppaction://program"/>
              </a:rPr>
              <a:t>Kód</a:t>
            </a: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3"/>
            <a:ext cx="2336273" cy="134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A31FF-D862-44EF-AF66-BD927059B04E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3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63A2B44-848B-4A4A-B8F7-3B99AC0386D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dirty="0" smtClean="0"/>
              <a:t>A típus fogalma</a:t>
            </a:r>
            <a:br>
              <a:rPr lang="hu-HU" dirty="0" smtClean="0"/>
            </a:br>
            <a:r>
              <a:rPr lang="hu-HU" sz="2400" dirty="0" smtClean="0"/>
              <a:t>egy kis összefoglaló</a:t>
            </a:r>
            <a:endParaRPr lang="hu-HU" dirty="0" smtClean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2343150" y="1393393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 smtClean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 smtClean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 smtClean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 smtClean="0"/>
          </a:p>
          <a:p>
            <a:pPr marL="363538" indent="-350838" algn="l">
              <a:lnSpc>
                <a:spcPct val="95000"/>
              </a:lnSpc>
              <a:spcBef>
                <a:spcPts val="3600"/>
              </a:spcBef>
            </a:pPr>
            <a:r>
              <a:rPr lang="hu-HU" sz="3200" dirty="0" smtClean="0"/>
              <a:t>művelethalmaz</a:t>
            </a:r>
            <a:endParaRPr lang="hu-HU" sz="3200" dirty="0"/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436095" y="1373621"/>
            <a:ext cx="3707905" cy="4765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 smtClean="0"/>
              <a:t> 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Rekord-típus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smtClean="0"/>
              <a:t>Típus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TR=</a:t>
            </a:r>
            <a:r>
              <a:rPr lang="hu-HU" sz="2800" b="1" dirty="0" smtClean="0">
                <a:solidFill>
                  <a:srgbClr val="FF0000"/>
                </a:solidFill>
              </a:rPr>
              <a:t>Rekord(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m</a:t>
            </a:r>
            <a:r>
              <a:rPr lang="hu-HU" sz="2800" baseline="-25000" dirty="0" smtClean="0"/>
              <a:t>1</a:t>
            </a:r>
            <a:r>
              <a:rPr lang="hu-HU" sz="2800" dirty="0" smtClean="0"/>
              <a:t>:TM</a:t>
            </a:r>
            <a:r>
              <a:rPr lang="hu-HU" sz="2800" baseline="-25000" dirty="0" smtClean="0"/>
              <a:t>1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	…</a:t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m</a:t>
            </a:r>
            <a:r>
              <a:rPr lang="hu-HU" sz="2800" baseline="-25000" dirty="0" err="1" smtClean="0"/>
              <a:t>N</a:t>
            </a:r>
            <a:r>
              <a:rPr lang="hu-HU" sz="2800" dirty="0" smtClean="0"/>
              <a:t>:TM</a:t>
            </a:r>
            <a:r>
              <a:rPr lang="hu-HU" sz="2800" baseline="-25000" dirty="0" smtClean="0"/>
              <a:t>N</a:t>
            </a:r>
            <a:r>
              <a:rPr lang="hu-HU" sz="2800" b="1" dirty="0" smtClean="0">
                <a:solidFill>
                  <a:srgbClr val="FF0000"/>
                </a:solidFill>
              </a:rPr>
              <a:t>)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:=</a:t>
            </a:r>
            <a:r>
              <a:rPr lang="hu-HU" sz="32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</a:t>
            </a:r>
            <a:r>
              <a:rPr lang="hu-HU" sz="3200" dirty="0"/>
              <a:t>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.</a:t>
            </a:r>
            <a:r>
              <a:rPr lang="hu-HU" sz="2800" dirty="0" smtClean="0">
                <a:solidFill>
                  <a:srgbClr val="FF0000"/>
                </a:solidFill>
              </a:rPr>
              <a:t>m</a:t>
            </a:r>
            <a:r>
              <a:rPr lang="hu-HU" sz="2800" baseline="-25000" dirty="0" smtClean="0">
                <a:solidFill>
                  <a:srgbClr val="FF0000"/>
                </a:solidFill>
              </a:rPr>
              <a:t>1</a:t>
            </a:r>
            <a:r>
              <a:rPr lang="hu-HU" sz="3200" baseline="-25000" dirty="0" smtClean="0">
                <a:solidFill>
                  <a:srgbClr val="FF0000"/>
                </a:solidFill>
              </a:rPr>
              <a:t/>
            </a:r>
            <a:br>
              <a:rPr lang="hu-HU" sz="3200" baseline="-25000" dirty="0" smtClean="0">
                <a:solidFill>
                  <a:srgbClr val="FF0000"/>
                </a:solidFill>
              </a:rPr>
            </a:br>
            <a:r>
              <a:rPr lang="hu-HU" sz="2800" dirty="0" smtClean="0"/>
              <a:t> </a:t>
            </a:r>
            <a:r>
              <a:rPr lang="hu-HU" sz="2800" baseline="-25000" dirty="0" smtClean="0"/>
              <a:t>…</a:t>
            </a:r>
            <a:br>
              <a:rPr lang="hu-HU" sz="2800" baseline="-25000" dirty="0" smtClean="0"/>
            </a:b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.</a:t>
            </a:r>
            <a:r>
              <a:rPr lang="hu-HU" sz="2800" dirty="0" err="1" smtClean="0">
                <a:solidFill>
                  <a:srgbClr val="FF0000"/>
                </a:solidFill>
              </a:rPr>
              <a:t>m</a:t>
            </a:r>
            <a:r>
              <a:rPr lang="hu-HU" sz="2800" baseline="-25000" dirty="0" err="1" smtClean="0">
                <a:solidFill>
                  <a:srgbClr val="FF0000"/>
                </a:solidFill>
              </a:rPr>
              <a:t>N</a:t>
            </a:r>
            <a:endParaRPr lang="hu-HU" sz="28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A31FF-D862-44EF-AF66-BD927059B04E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3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63A2B44-848B-4A4A-B8F7-3B99AC0386D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dirty="0" smtClean="0"/>
              <a:t>A típus fogalma</a:t>
            </a:r>
            <a:br>
              <a:rPr lang="hu-HU" dirty="0" smtClean="0"/>
            </a:br>
            <a:r>
              <a:rPr lang="hu-HU" sz="2400" dirty="0" smtClean="0"/>
              <a:t>egy kis összefoglaló</a:t>
            </a:r>
            <a:endParaRPr lang="hu-HU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2318241" y="1352839"/>
            <a:ext cx="3707905" cy="4765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 smtClean="0"/>
              <a:t> 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Rekord-típus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smtClean="0"/>
              <a:t>Típus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TR=</a:t>
            </a:r>
            <a:r>
              <a:rPr lang="hu-HU" sz="2800" b="1" dirty="0" smtClean="0">
                <a:solidFill>
                  <a:srgbClr val="FF0000"/>
                </a:solidFill>
              </a:rPr>
              <a:t>Rekord(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m</a:t>
            </a:r>
            <a:r>
              <a:rPr lang="hu-HU" sz="2800" baseline="-25000" dirty="0" smtClean="0"/>
              <a:t>1</a:t>
            </a:r>
            <a:r>
              <a:rPr lang="hu-HU" sz="2800" dirty="0" smtClean="0"/>
              <a:t>:TM</a:t>
            </a:r>
            <a:r>
              <a:rPr lang="hu-HU" sz="2800" baseline="-25000" dirty="0" smtClean="0"/>
              <a:t>1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	…</a:t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m</a:t>
            </a:r>
            <a:r>
              <a:rPr lang="hu-HU" sz="2800" baseline="-25000" dirty="0" err="1" smtClean="0"/>
              <a:t>N</a:t>
            </a:r>
            <a:r>
              <a:rPr lang="hu-HU" sz="2800" dirty="0" smtClean="0"/>
              <a:t>:TM</a:t>
            </a:r>
            <a:r>
              <a:rPr lang="hu-HU" sz="2800" baseline="-25000" dirty="0" smtClean="0"/>
              <a:t>N</a:t>
            </a:r>
            <a:r>
              <a:rPr lang="hu-HU" sz="2800" b="1" dirty="0" smtClean="0">
                <a:solidFill>
                  <a:srgbClr val="FF0000"/>
                </a:solidFill>
              </a:rPr>
              <a:t>)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:=</a:t>
            </a:r>
            <a:r>
              <a:rPr lang="hu-HU" sz="32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</a:t>
            </a:r>
            <a:r>
              <a:rPr lang="hu-HU" sz="3200" dirty="0"/>
              <a:t>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.</a:t>
            </a:r>
            <a:r>
              <a:rPr lang="hu-HU" sz="2800" dirty="0" smtClean="0">
                <a:solidFill>
                  <a:srgbClr val="FF0000"/>
                </a:solidFill>
              </a:rPr>
              <a:t>m</a:t>
            </a:r>
            <a:r>
              <a:rPr lang="hu-HU" sz="2800" baseline="-25000" dirty="0" smtClean="0">
                <a:solidFill>
                  <a:srgbClr val="FF0000"/>
                </a:solidFill>
              </a:rPr>
              <a:t>1</a:t>
            </a:r>
            <a:r>
              <a:rPr lang="hu-HU" sz="3200" baseline="-25000" dirty="0" smtClean="0">
                <a:solidFill>
                  <a:srgbClr val="FF0000"/>
                </a:solidFill>
              </a:rPr>
              <a:t/>
            </a:r>
            <a:br>
              <a:rPr lang="hu-HU" sz="3200" baseline="-25000" dirty="0" smtClean="0">
                <a:solidFill>
                  <a:srgbClr val="FF0000"/>
                </a:solidFill>
              </a:rPr>
            </a:br>
            <a:r>
              <a:rPr lang="hu-HU" sz="2800" dirty="0" smtClean="0"/>
              <a:t> </a:t>
            </a:r>
            <a:r>
              <a:rPr lang="hu-HU" sz="2800" baseline="-25000" dirty="0" smtClean="0"/>
              <a:t>…</a:t>
            </a:r>
            <a:br>
              <a:rPr lang="hu-HU" sz="2800" baseline="-25000" dirty="0" smtClean="0"/>
            </a:b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.</a:t>
            </a:r>
            <a:r>
              <a:rPr lang="hu-HU" sz="2800" dirty="0" err="1" smtClean="0">
                <a:solidFill>
                  <a:srgbClr val="FF0000"/>
                </a:solidFill>
              </a:rPr>
              <a:t>m</a:t>
            </a:r>
            <a:r>
              <a:rPr lang="hu-HU" sz="2800" baseline="-25000" dirty="0" err="1" smtClean="0">
                <a:solidFill>
                  <a:srgbClr val="FF0000"/>
                </a:solidFill>
              </a:rPr>
              <a:t>N</a:t>
            </a:r>
            <a:endParaRPr lang="hu-HU" sz="28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525291" y="1371941"/>
            <a:ext cx="3707905" cy="47654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struktúra-típus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err="1" smtClean="0"/>
              <a:t>typedef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 </a:t>
            </a:r>
            <a:r>
              <a:rPr lang="hu-HU" sz="2800" b="1" dirty="0" err="1" smtClean="0">
                <a:solidFill>
                  <a:srgbClr val="FF0000"/>
                </a:solidFill>
              </a:rPr>
              <a:t>struct</a:t>
            </a:r>
            <a:r>
              <a:rPr lang="hu-HU" sz="2800" b="1" dirty="0" smtClean="0">
                <a:solidFill>
                  <a:srgbClr val="FF0000"/>
                </a:solidFill>
              </a:rPr>
              <a:t> {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TM</a:t>
            </a:r>
            <a:r>
              <a:rPr lang="hu-HU" sz="2800" baseline="-25000" dirty="0" smtClean="0"/>
              <a:t>1</a:t>
            </a:r>
            <a:r>
              <a:rPr lang="hu-HU" sz="2800" dirty="0" smtClean="0"/>
              <a:t> m</a:t>
            </a:r>
            <a:r>
              <a:rPr lang="hu-HU" sz="2800" baseline="-25000" dirty="0" smtClean="0"/>
              <a:t>1</a:t>
            </a:r>
            <a:r>
              <a:rPr lang="hu-HU" sz="2800" dirty="0">
                <a:solidFill>
                  <a:srgbClr val="FF0000"/>
                </a:solidFill>
              </a:rPr>
              <a:t>;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…</a:t>
            </a:r>
            <a:br>
              <a:rPr lang="hu-HU" sz="2800" dirty="0" smtClean="0"/>
            </a:br>
            <a:r>
              <a:rPr lang="hu-HU" sz="2800" dirty="0" smtClean="0"/>
              <a:t>	TM</a:t>
            </a:r>
            <a:r>
              <a:rPr lang="hu-HU" sz="2800" baseline="-25000" dirty="0" smtClean="0"/>
              <a:t>N</a:t>
            </a:r>
            <a:r>
              <a:rPr lang="hu-HU" sz="2800" dirty="0" smtClean="0"/>
              <a:t> </a:t>
            </a:r>
            <a:r>
              <a:rPr lang="hu-HU" sz="2800" dirty="0" err="1" smtClean="0"/>
              <a:t>m</a:t>
            </a:r>
            <a:r>
              <a:rPr lang="hu-HU" sz="2800" baseline="-25000" dirty="0" err="1" smtClean="0"/>
              <a:t>N</a:t>
            </a:r>
            <a:r>
              <a:rPr lang="hu-HU" sz="2800" dirty="0" smtClean="0">
                <a:solidFill>
                  <a:srgbClr val="FF0000"/>
                </a:solidFill>
              </a:rPr>
              <a:t>;</a:t>
            </a:r>
            <a:r>
              <a:rPr lang="hu-HU" sz="2800" b="1" dirty="0" smtClean="0">
                <a:solidFill>
                  <a:srgbClr val="FF0000"/>
                </a:solidFill>
              </a:rPr>
              <a:t>}</a:t>
            </a:r>
            <a:r>
              <a:rPr lang="hu-HU" sz="2800" dirty="0" smtClean="0"/>
              <a:t> TR</a:t>
            </a:r>
            <a:r>
              <a:rPr lang="hu-HU" sz="2800" b="1" dirty="0" smtClean="0">
                <a:solidFill>
                  <a:srgbClr val="FF0000"/>
                </a:solidFill>
              </a:rPr>
              <a:t>;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=</a:t>
            </a:r>
            <a:r>
              <a:rPr lang="hu-HU" sz="32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</a:t>
            </a:r>
            <a:r>
              <a:rPr lang="hu-HU" sz="3200" dirty="0"/>
              <a:t>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.</a:t>
            </a:r>
            <a:r>
              <a:rPr lang="hu-HU" sz="2800" dirty="0" smtClean="0">
                <a:solidFill>
                  <a:srgbClr val="FF0000"/>
                </a:solidFill>
              </a:rPr>
              <a:t>m</a:t>
            </a:r>
            <a:r>
              <a:rPr lang="hu-HU" sz="2800" baseline="-25000" dirty="0" smtClean="0">
                <a:solidFill>
                  <a:srgbClr val="FF0000"/>
                </a:solidFill>
              </a:rPr>
              <a:t>1</a:t>
            </a:r>
            <a:r>
              <a:rPr lang="hu-HU" sz="3200" baseline="-25000" dirty="0" smtClean="0">
                <a:solidFill>
                  <a:srgbClr val="FF0000"/>
                </a:solidFill>
              </a:rPr>
              <a:t/>
            </a:r>
            <a:br>
              <a:rPr lang="hu-HU" sz="3200" baseline="-25000" dirty="0" smtClean="0">
                <a:solidFill>
                  <a:srgbClr val="FF0000"/>
                </a:solidFill>
              </a:rPr>
            </a:br>
            <a:r>
              <a:rPr lang="hu-HU" sz="2800" dirty="0" smtClean="0"/>
              <a:t> </a:t>
            </a:r>
            <a:r>
              <a:rPr lang="hu-HU" sz="2800" baseline="-25000" dirty="0" smtClean="0"/>
              <a:t>…</a:t>
            </a:r>
            <a:br>
              <a:rPr lang="hu-HU" sz="2800" baseline="-25000" dirty="0" smtClean="0"/>
            </a:b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.</a:t>
            </a:r>
            <a:r>
              <a:rPr lang="hu-HU" sz="2800" dirty="0" err="1" smtClean="0">
                <a:solidFill>
                  <a:srgbClr val="FF0000"/>
                </a:solidFill>
              </a:rPr>
              <a:t>m</a:t>
            </a:r>
            <a:r>
              <a:rPr lang="hu-HU" sz="2800" baseline="-25000" dirty="0" err="1" smtClean="0">
                <a:solidFill>
                  <a:srgbClr val="FF0000"/>
                </a:solidFill>
              </a:rPr>
              <a:t>N</a:t>
            </a:r>
            <a:endParaRPr lang="hu-HU" sz="28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539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A31FF-D862-44EF-AF66-BD927059B04E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3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63A2B44-848B-4A4A-B8F7-3B99AC0386D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dirty="0" smtClean="0"/>
              <a:t>A típus fogalma</a:t>
            </a:r>
            <a:br>
              <a:rPr lang="hu-HU" dirty="0" smtClean="0"/>
            </a:br>
            <a:r>
              <a:rPr lang="hu-HU" sz="2400" dirty="0" smtClean="0"/>
              <a:t>egy kis összefoglaló</a:t>
            </a:r>
            <a:endParaRPr lang="hu-HU" dirty="0" smtClean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 smtClean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 smtClean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 smtClean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 smtClean="0"/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 smtClean="0"/>
              <a:t>művelethalmaz</a:t>
            </a:r>
            <a:endParaRPr lang="hu-HU" sz="3200" dirty="0"/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436095" y="1363230"/>
            <a:ext cx="3707905" cy="3513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 smtClean="0"/>
              <a:t> 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Tömb-típus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smtClean="0"/>
              <a:t>Típus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TT=</a:t>
            </a:r>
            <a:r>
              <a:rPr lang="hu-HU" sz="2800" b="1" dirty="0" smtClean="0">
                <a:solidFill>
                  <a:srgbClr val="FF0000"/>
                </a:solidFill>
              </a:rPr>
              <a:t>Tömb[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TInd</a:t>
            </a:r>
            <a:r>
              <a:rPr lang="hu-HU" sz="2800" dirty="0" smtClean="0"/>
              <a:t>:</a:t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TElem</a:t>
            </a:r>
            <a:r>
              <a:rPr lang="hu-HU" sz="2800" b="1" dirty="0" smtClean="0">
                <a:solidFill>
                  <a:srgbClr val="FF0000"/>
                </a:solidFill>
              </a:rPr>
              <a:t>]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 smtClean="0"/>
              <a:t> </a:t>
            </a:r>
            <a:r>
              <a:rPr lang="hu-HU" sz="2400" dirty="0" smtClean="0"/>
              <a:t>•</a:t>
            </a:r>
            <a:r>
              <a:rPr lang="hu-HU" sz="3200" dirty="0" smtClean="0"/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:=</a:t>
            </a:r>
            <a:r>
              <a:rPr lang="hu-HU" sz="32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</a:t>
            </a:r>
            <a:r>
              <a:rPr lang="hu-HU" sz="3200" dirty="0"/>
              <a:t>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</a:t>
            </a:r>
            <a:r>
              <a:rPr lang="hu-HU" sz="2400" dirty="0" smtClean="0"/>
              <a:t>•</a:t>
            </a:r>
            <a:r>
              <a:rPr lang="hu-HU" sz="3200" dirty="0" smtClean="0"/>
              <a:t> </a:t>
            </a:r>
            <a:r>
              <a:rPr lang="hu-HU" sz="2400" b="1" dirty="0" smtClean="0">
                <a:solidFill>
                  <a:srgbClr val="FF0000"/>
                </a:solidFill>
              </a:rPr>
              <a:t>[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]</a:t>
            </a:r>
            <a:endParaRPr lang="hu-HU" sz="2800" b="1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A31FF-D862-44EF-AF66-BD927059B04E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3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63A2B44-848B-4A4A-B8F7-3B99AC0386D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dirty="0" smtClean="0"/>
              <a:t>A típus fogalma</a:t>
            </a:r>
            <a:br>
              <a:rPr lang="hu-HU" dirty="0" smtClean="0"/>
            </a:br>
            <a:r>
              <a:rPr lang="hu-HU" sz="2400" dirty="0" smtClean="0"/>
              <a:t>egy kis összefoglaló</a:t>
            </a:r>
            <a:endParaRPr lang="hu-HU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72611"/>
            <a:ext cx="6621463" cy="230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latin typeface="Arial" pitchFamily="34" charset="0"/>
              </a:rPr>
              <a:t> 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390978" y="1384012"/>
            <a:ext cx="3707905" cy="3513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 smtClean="0"/>
              <a:t> 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Tömb-típus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smtClean="0"/>
              <a:t>Típus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TT=</a:t>
            </a:r>
            <a:r>
              <a:rPr lang="hu-HU" sz="2800" b="1" dirty="0" smtClean="0">
                <a:solidFill>
                  <a:srgbClr val="FF0000"/>
                </a:solidFill>
              </a:rPr>
              <a:t>Tömb[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TInd</a:t>
            </a:r>
            <a:r>
              <a:rPr lang="hu-HU" sz="2800" dirty="0" smtClean="0"/>
              <a:t>:</a:t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TElem</a:t>
            </a:r>
            <a:r>
              <a:rPr lang="hu-HU" sz="2800" b="1" dirty="0" smtClean="0">
                <a:solidFill>
                  <a:srgbClr val="FF0000"/>
                </a:solidFill>
              </a:rPr>
              <a:t>]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 smtClean="0"/>
              <a:t> </a:t>
            </a:r>
            <a:r>
              <a:rPr lang="hu-HU" sz="2400" dirty="0" smtClean="0"/>
              <a:t>•</a:t>
            </a:r>
            <a:r>
              <a:rPr lang="hu-HU" sz="3200" dirty="0" smtClean="0"/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:=</a:t>
            </a:r>
            <a:r>
              <a:rPr lang="hu-HU" sz="32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</a:t>
            </a:r>
            <a:r>
              <a:rPr lang="hu-HU" sz="3200" dirty="0"/>
              <a:t>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</a:t>
            </a:r>
            <a:r>
              <a:rPr lang="hu-HU" sz="2800" dirty="0" smtClean="0"/>
              <a:t>•</a:t>
            </a:r>
            <a:r>
              <a:rPr lang="hu-HU" sz="3200" dirty="0" smtClean="0"/>
              <a:t> </a:t>
            </a:r>
            <a:r>
              <a:rPr lang="hu-HU" sz="2400" b="1" dirty="0" smtClean="0">
                <a:solidFill>
                  <a:srgbClr val="FF0000"/>
                </a:solidFill>
              </a:rPr>
              <a:t>[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]</a:t>
            </a:r>
            <a:endParaRPr lang="hu-HU" sz="2800" b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525291" y="1382332"/>
            <a:ext cx="3707905" cy="3518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tömb-típus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err="1" smtClean="0"/>
              <a:t>typedef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 </a:t>
            </a:r>
            <a:r>
              <a:rPr lang="hu-HU" sz="2800" dirty="0" err="1" smtClean="0"/>
              <a:t>TElem</a:t>
            </a:r>
            <a:r>
              <a:rPr lang="hu-HU" sz="2800" dirty="0" smtClean="0"/>
              <a:t> TT </a:t>
            </a:r>
            <a:r>
              <a:rPr lang="hu-HU" sz="2800" b="1" dirty="0" smtClean="0">
                <a:solidFill>
                  <a:srgbClr val="FF0000"/>
                </a:solidFill>
              </a:rPr>
              <a:t>[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Számosság’</a:t>
            </a:r>
            <a:r>
              <a:rPr lang="hu-HU" sz="2800" dirty="0" err="1" smtClean="0"/>
              <a:t>TInd</a:t>
            </a:r>
            <a:r>
              <a:rPr lang="hu-HU" sz="2800" b="1" dirty="0" smtClean="0">
                <a:solidFill>
                  <a:srgbClr val="FF0000"/>
                </a:solidFill>
              </a:rPr>
              <a:t>];</a:t>
            </a:r>
          </a:p>
          <a:p>
            <a:pPr marL="363538" indent="-350838" algn="l">
              <a:lnSpc>
                <a:spcPts val="3200"/>
              </a:lnSpc>
              <a:spcBef>
                <a:spcPts val="5800"/>
              </a:spcBef>
            </a:pPr>
            <a:r>
              <a:rPr lang="hu-HU" sz="28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=</a:t>
            </a:r>
            <a:r>
              <a:rPr lang="hu-HU" sz="32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</a:t>
            </a:r>
            <a:r>
              <a:rPr lang="hu-HU" sz="3200" dirty="0"/>
              <a:t>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[</a:t>
            </a:r>
            <a:r>
              <a:rPr lang="hu-HU" sz="2400" b="1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• </a:t>
            </a:r>
            <a:r>
              <a:rPr lang="hu-HU" sz="2800" b="1" dirty="0" smtClean="0">
                <a:solidFill>
                  <a:srgbClr val="FF0000"/>
                </a:solidFill>
              </a:rPr>
              <a:t>]</a:t>
            </a:r>
            <a:endParaRPr lang="hu-HU" sz="28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539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1443038"/>
            <a:ext cx="6072187" cy="4700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4582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/>
              <a:t>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47CD79-6F29-4859-BD98-5D1ECFEBCFEE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DA5BA94-E117-4FBA-8EFE-D0EFF03B4227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4581" name="Cím 1"/>
          <p:cNvSpPr>
            <a:spLocks noGrp="1"/>
          </p:cNvSpPr>
          <p:nvPr>
            <p:ph type="title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Összetett típusok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634797" y="4260624"/>
            <a:ext cx="1044000" cy="61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435022" y="5543324"/>
            <a:ext cx="936000" cy="61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618431" y="5543324"/>
            <a:ext cx="1008000" cy="61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10" grpId="0" animBg="1"/>
      <p:bldP spid="256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EDA8F-902C-40BD-B0DA-F529DD87A800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3108326-4621-4FB0-9A2B-B1BC78112334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030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Adjuk meg, hogy az origóból nézve az 1. sík-negyedbe eső P ponthoz képest a Q balra, jobbra, vagy pedig egy irányban látszik-e!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Irány(P,Q) =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4538663" y="3190875"/>
          <a:ext cx="27527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gyenlet" r:id="rId4" imgW="1524000" imgH="609600" progId="Equation.3">
                  <p:embed/>
                </p:oleObj>
              </mc:Choice>
              <mc:Fallback>
                <p:oleObj name="Egyenlet" r:id="rId4" imgW="1524000" imgH="609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3190875"/>
                        <a:ext cx="275272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037013" y="4660900"/>
            <a:ext cx="2276475" cy="1504950"/>
            <a:chOff x="4037013" y="4660900"/>
            <a:chExt cx="2276475" cy="1504950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7013" y="4660900"/>
              <a:ext cx="2276475" cy="1504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" name="Folyamatábra: Bekötés 1"/>
            <p:cNvSpPr>
              <a:spLocks noChangeAspect="1"/>
            </p:cNvSpPr>
            <p:nvPr/>
          </p:nvSpPr>
          <p:spPr>
            <a:xfrm>
              <a:off x="5396746" y="497050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5836354" y="5341426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549BAA-6BD9-495E-B803-02E474AA8506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CAF2987A-77DB-4C49-84A5-20C686DBFCDE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5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smtClean="0"/>
              <a:t>Értelmezés: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smtClean="0"/>
              <a:t>	A pontok irányát megadhatjuk az origóból oda vezető egyenes és az x-tengely szögével.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smtClean="0">
              <a:latin typeface="Arial" pitchFamily="34" charset="0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&lt;  tan()&lt;tan()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tan()=P.y/P.x</a:t>
            </a:r>
          </a:p>
        </p:txBody>
      </p:sp>
      <p:sp>
        <p:nvSpPr>
          <p:cNvPr id="2056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5795963" y="2563131"/>
            <a:ext cx="3033712" cy="2016125"/>
            <a:chOff x="5795963" y="2606675"/>
            <a:chExt cx="3033712" cy="2016125"/>
          </a:xfrm>
        </p:grpSpPr>
        <p:graphicFrame>
          <p:nvGraphicFramePr>
            <p:cNvPr id="205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65489"/>
                </p:ext>
              </p:extLst>
            </p:nvPr>
          </p:nvGraphicFramePr>
          <p:xfrm>
            <a:off x="5795963" y="2606675"/>
            <a:ext cx="3033712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CorelDRAW" r:id="rId4" imgW="3267360" imgH="2171160" progId="CorelDRAW.Graphic.13">
                    <p:embed/>
                  </p:oleObj>
                </mc:Choice>
                <mc:Fallback>
                  <p:oleObj name="CorelDRAW" r:id="rId4" imgW="3267360" imgH="2171160" progId="CorelDRAW.Graphic.13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2606675"/>
                          <a:ext cx="3033712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olyamatábra: Bekötés 8"/>
            <p:cNvSpPr>
              <a:spLocks noChangeAspect="1"/>
            </p:cNvSpPr>
            <p:nvPr/>
          </p:nvSpPr>
          <p:spPr>
            <a:xfrm>
              <a:off x="7611424" y="3036302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8198374" y="354456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Csoportba foglalás 1"/>
          <p:cNvGrpSpPr/>
          <p:nvPr/>
        </p:nvGrpSpPr>
        <p:grpSpPr>
          <a:xfrm>
            <a:off x="5789839" y="4523243"/>
            <a:ext cx="3033713" cy="2016125"/>
            <a:chOff x="5800725" y="4468813"/>
            <a:chExt cx="3033713" cy="2016125"/>
          </a:xfrm>
        </p:grpSpPr>
        <p:graphicFrame>
          <p:nvGraphicFramePr>
            <p:cNvPr id="205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195828"/>
                </p:ext>
              </p:extLst>
            </p:nvPr>
          </p:nvGraphicFramePr>
          <p:xfrm>
            <a:off x="5800725" y="4468813"/>
            <a:ext cx="3033713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CorelDRAW" r:id="rId6" imgW="3267360" imgH="2171160" progId="CorelDRAW.Graphic.13">
                    <p:embed/>
                  </p:oleObj>
                </mc:Choice>
                <mc:Fallback>
                  <p:oleObj name="CorelDRAW" r:id="rId6" imgW="3267360" imgH="2171160" progId="CorelDRAW.Graphic.1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0725" y="4468813"/>
                          <a:ext cx="3033713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Folyamatábra: Bekötés 10"/>
            <p:cNvSpPr>
              <a:spLocks noChangeAspect="1"/>
            </p:cNvSpPr>
            <p:nvPr/>
          </p:nvSpPr>
          <p:spPr>
            <a:xfrm>
              <a:off x="8205066" y="5412574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65ED57-0AFB-4E7F-84C4-B3EE1588C21D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CF7BF611-49A6-4568-AD7B-5D6B6D3863B3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07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&lt;  tan()&lt;tan()  </a:t>
            </a:r>
            <a:br>
              <a:rPr lang="hu-HU" sz="2800" smtClean="0">
                <a:sym typeface="Symbol" pitchFamily="18" charset="2"/>
              </a:rPr>
            </a:br>
            <a:r>
              <a:rPr lang="hu-HU" sz="2800" smtClean="0">
                <a:sym typeface="Symbol" pitchFamily="18" charset="2"/>
              </a:rPr>
              <a:t>	      P.y/P.x&lt;</a:t>
            </a: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smtClean="0">
                <a:sym typeface="Symbol" pitchFamily="18" charset="2"/>
              </a:rPr>
              <a:t>.y/</a:t>
            </a: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smtClean="0">
                <a:sym typeface="Symbol" pitchFamily="18" charset="2"/>
              </a:rPr>
              <a:t>.x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800" smtClean="0">
                <a:sym typeface="Symbol" pitchFamily="18" charset="2"/>
              </a:rPr>
              <a:t/>
            </a:r>
            <a:br>
              <a:rPr lang="hu-HU" sz="2800" smtClean="0">
                <a:sym typeface="Symbol" pitchFamily="18" charset="2"/>
              </a:rPr>
            </a:br>
            <a:r>
              <a:rPr lang="hu-HU" sz="2800" smtClean="0">
                <a:sym typeface="Symbol" pitchFamily="18" charset="2"/>
              </a:rPr>
              <a:t>	      P.y*</a:t>
            </a: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smtClean="0">
                <a:sym typeface="Symbol" pitchFamily="18" charset="2"/>
              </a:rPr>
              <a:t>.x&lt;</a:t>
            </a: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smtClean="0">
                <a:sym typeface="Symbol" pitchFamily="18" charset="2"/>
              </a:rPr>
              <a:t>.y*P.x </a:t>
            </a:r>
            <a:br>
              <a:rPr lang="hu-HU" sz="2800" smtClean="0">
                <a:sym typeface="Symbol" pitchFamily="18" charset="2"/>
              </a:rPr>
            </a:br>
            <a:r>
              <a:rPr lang="hu-HU" sz="2800" smtClean="0">
                <a:sym typeface="Symbol" pitchFamily="18" charset="2"/>
              </a:rPr>
              <a:t>	      P.y*</a:t>
            </a: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smtClean="0">
                <a:sym typeface="Symbol" pitchFamily="18" charset="2"/>
              </a:rPr>
              <a:t>.x–</a:t>
            </a: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smtClean="0">
                <a:sym typeface="Symbol" pitchFamily="18" charset="2"/>
              </a:rPr>
              <a:t>.y*P.x&lt;0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b="1" smtClean="0"/>
              <a:t>	Állítás:</a:t>
            </a:r>
            <a:endParaRPr lang="hu-HU" b="1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	</a:t>
            </a:r>
            <a:r>
              <a:rPr lang="hu-HU" sz="2800" smtClean="0"/>
              <a:t>Irány(P,Q)=sgn(</a:t>
            </a:r>
            <a:r>
              <a:rPr lang="hu-HU" sz="2800" smtClean="0">
                <a:sym typeface="Symbol" pitchFamily="18" charset="2"/>
              </a:rPr>
              <a:t>P.y*Q.x–Q.y*P.x</a:t>
            </a:r>
            <a:r>
              <a:rPr lang="hu-HU" sz="2800" smtClean="0">
                <a:latin typeface="Arial" pitchFamily="34" charset="0"/>
                <a:sym typeface="Symbol" pitchFamily="18" charset="2"/>
              </a:rPr>
              <a:t>)</a:t>
            </a:r>
            <a:br>
              <a:rPr lang="hu-HU" sz="2800" smtClean="0">
                <a:latin typeface="Arial" pitchFamily="34" charset="0"/>
                <a:sym typeface="Symbol" pitchFamily="18" charset="2"/>
              </a:rPr>
            </a:br>
            <a:r>
              <a:rPr lang="hu-HU" sz="2800" smtClean="0">
                <a:sym typeface="Symbol" pitchFamily="18" charset="2"/>
              </a:rPr>
              <a:t>	</a:t>
            </a:r>
            <a:r>
              <a:rPr lang="hu-HU" sz="2400" smtClean="0">
                <a:sym typeface="Symbol" pitchFamily="18" charset="2"/>
              </a:rPr>
              <a:t>(és ez igaz </a:t>
            </a:r>
            <a:r>
              <a:rPr lang="hu-HU" sz="2400" smtClean="0">
                <a:solidFill>
                  <a:srgbClr val="FF0000"/>
                </a:solidFill>
                <a:sym typeface="Symbol" pitchFamily="18" charset="2"/>
              </a:rPr>
              <a:t>nem csak </a:t>
            </a:r>
            <a:r>
              <a:rPr lang="hu-HU" sz="2400" smtClean="0">
                <a:sym typeface="Symbol" pitchFamily="18" charset="2"/>
              </a:rPr>
              <a:t>az 1. síknegyedben!)</a:t>
            </a:r>
            <a:r>
              <a:rPr lang="hu-HU" sz="2800" smtClean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Ellenőrizze a teljesülését: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smtClean="0">
                <a:sym typeface="Symbol" pitchFamily="18" charset="2"/>
              </a:rPr>
              <a:t>	sgn(P.y*Q.x–Q.y*P.x</a:t>
            </a:r>
            <a:r>
              <a:rPr lang="hu-HU" sz="2400" smtClean="0">
                <a:latin typeface="Arial" pitchFamily="34" charset="0"/>
                <a:sym typeface="Symbol" pitchFamily="18" charset="2"/>
              </a:rPr>
              <a:t>)</a:t>
            </a:r>
            <a:r>
              <a:rPr lang="hu-HU" sz="2400" smtClean="0">
                <a:sym typeface="Symbol" pitchFamily="18" charset="2"/>
              </a:rPr>
              <a:t> =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5637213" y="5314950"/>
          <a:ext cx="32877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gyenlet" r:id="rId4" imgW="1816100" imgH="609600" progId="Equation.3">
                  <p:embed/>
                </p:oleObj>
              </mc:Choice>
              <mc:Fallback>
                <p:oleObj name="Egyenlet" r:id="rId4" imgW="1816100" imgH="6096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5314950"/>
                        <a:ext cx="3287712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7293E-CFAF-4715-8982-BA41599FEEB7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3D38A4B-51AD-4C2A-8DF1-EA984F44C2F3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hlinkClick r:id="rId3" action="ppaction://hlinksldjump"/>
              </a:rPr>
              <a:t>Rekordok/struktúrák</a:t>
            </a:r>
            <a:r>
              <a:rPr lang="hu-HU" smtClean="0"/>
              <a:t> – </a:t>
            </a:r>
            <a:br>
              <a:rPr lang="hu-HU" smtClean="0"/>
            </a:br>
            <a:r>
              <a:rPr lang="hu-HU" smtClean="0"/>
              <a:t>	</a:t>
            </a:r>
            <a:r>
              <a:rPr lang="hu-HU" sz="2800" smtClean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hlinkClick r:id="rId4" action="ppaction://hlinksldjump"/>
              </a:rPr>
              <a:t>Összetett típusok</a:t>
            </a:r>
            <a:r>
              <a:rPr lang="hu-HU" smtClean="0"/>
              <a:t> –</a:t>
            </a:r>
            <a:br>
              <a:rPr lang="hu-HU" smtClean="0"/>
            </a:br>
            <a:r>
              <a:rPr lang="hu-HU" smtClean="0"/>
              <a:t>	</a:t>
            </a:r>
            <a:r>
              <a:rPr lang="hu-HU" sz="2800" smtClean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hlinkClick r:id="rId5" action="ppaction://hlinksldjump"/>
              </a:rPr>
              <a:t>Függvények</a:t>
            </a:r>
            <a:r>
              <a:rPr lang="hu-HU" smtClean="0"/>
              <a:t> – </a:t>
            </a:r>
            <a:br>
              <a:rPr lang="hu-HU" smtClean="0"/>
            </a:br>
            <a:r>
              <a:rPr lang="hu-HU" smtClean="0"/>
              <a:t>	</a:t>
            </a:r>
            <a:r>
              <a:rPr lang="hu-HU" sz="2800" smtClean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Tartalom</a:t>
            </a:r>
            <a:endParaRPr lang="hu-HU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328C6E-67B8-4118-94EC-92BE0447FA54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0DB71D0-3B17-4416-9583-75115EFEE438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48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765925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Specifikáció</a:t>
            </a:r>
            <a:r>
              <a:rPr lang="hu-HU" sz="2800" b="1" dirty="0" smtClean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Bemenet:    P,Q</a:t>
            </a:r>
            <a:r>
              <a:rPr lang="hu-HU" sz="2800" dirty="0" smtClean="0"/>
              <a:t>Pont</a:t>
            </a:r>
            <a:r>
              <a:rPr lang="hu-HU" sz="2800" dirty="0" smtClean="0">
                <a:sym typeface="Symbol" pitchFamily="18" charset="2"/>
              </a:rPr>
              <a:t>, </a:t>
            </a:r>
            <a:r>
              <a:rPr lang="hu-HU" sz="2800" dirty="0" err="1" smtClean="0"/>
              <a:t>Pont</a:t>
            </a:r>
            <a:r>
              <a:rPr lang="hu-HU" sz="2800" dirty="0" smtClean="0">
                <a:sym typeface="Symbol" pitchFamily="18" charset="2"/>
              </a:rPr>
              <a:t>=X</a:t>
            </a:r>
            <a:r>
              <a:rPr lang="hu-HU" sz="2800" dirty="0" smtClean="0">
                <a:sym typeface="Symbol"/>
              </a:rPr>
              <a:t>Y, X,Y=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 smtClean="0">
                <a:latin typeface="+mj-lt"/>
                <a:sym typeface="Symbol" pitchFamily="18" charset="2"/>
              </a:rPr>
              <a:t> 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Kimenet:    </a:t>
            </a:r>
            <a:r>
              <a:rPr lang="hu-HU" sz="2800" dirty="0" err="1" smtClean="0">
                <a:sym typeface="Symbol" pitchFamily="18" charset="2"/>
              </a:rPr>
              <a:t>Ir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Előfeltétel: 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 </a:t>
            </a:r>
            <a:r>
              <a:rPr lang="hu-HU" sz="2800" dirty="0" err="1" smtClean="0">
                <a:sym typeface="Symbol" pitchFamily="18" charset="2"/>
              </a:rPr>
              <a:t>Ir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smtClean="0"/>
              <a:t>Irány(P,Q)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Definíció:   Irány:Pont</a:t>
            </a:r>
            <a:r>
              <a:rPr lang="hu-HU" sz="2800" dirty="0" smtClean="0">
                <a:sym typeface="Symbol" pitchFamily="18" charset="2"/>
              </a:rPr>
              <a:t></a:t>
            </a:r>
            <a:r>
              <a:rPr lang="hu-HU" sz="2800" dirty="0" err="1" smtClean="0"/>
              <a:t>Pont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	 Irány(p,q):=</a:t>
            </a:r>
            <a:r>
              <a:rPr lang="hu-HU" sz="2800" dirty="0" err="1" smtClean="0"/>
              <a:t>sgn</a:t>
            </a:r>
            <a:r>
              <a:rPr lang="hu-HU" sz="2800" dirty="0" smtClean="0"/>
              <a:t>(</a:t>
            </a:r>
            <a:r>
              <a:rPr lang="hu-HU" sz="2800" dirty="0" err="1" smtClean="0">
                <a:sym typeface="Symbol" pitchFamily="18" charset="2"/>
              </a:rPr>
              <a:t>p.y</a:t>
            </a:r>
            <a:r>
              <a:rPr lang="hu-HU" sz="2800" dirty="0" smtClean="0">
                <a:sym typeface="Symbol" pitchFamily="18" charset="2"/>
              </a:rPr>
              <a:t>*</a:t>
            </a:r>
            <a:r>
              <a:rPr lang="hu-HU" sz="2800" dirty="0" err="1" smtClean="0">
                <a:sym typeface="Symbol" pitchFamily="18" charset="2"/>
              </a:rPr>
              <a:t>q.x</a:t>
            </a:r>
            <a:r>
              <a:rPr lang="hu-HU" sz="2800" dirty="0" smtClean="0">
                <a:sym typeface="Symbol" pitchFamily="18" charset="2"/>
              </a:rPr>
              <a:t>–</a:t>
            </a:r>
            <a:r>
              <a:rPr lang="hu-HU" sz="2800" dirty="0" err="1" smtClean="0">
                <a:sym typeface="Symbol" pitchFamily="18" charset="2"/>
              </a:rPr>
              <a:t>q.y</a:t>
            </a:r>
            <a:r>
              <a:rPr lang="hu-HU" sz="2800" dirty="0" smtClean="0">
                <a:sym typeface="Symbol" pitchFamily="18" charset="2"/>
              </a:rPr>
              <a:t>*</a:t>
            </a:r>
            <a:r>
              <a:rPr lang="hu-HU" sz="2800" dirty="0" err="1" smtClean="0">
                <a:sym typeface="Symbol" pitchFamily="18" charset="2"/>
              </a:rPr>
              <a:t>p.x</a:t>
            </a:r>
            <a:r>
              <a:rPr lang="hu-HU" sz="2800" dirty="0" smtClean="0">
                <a:latin typeface="Arial" pitchFamily="34" charset="0"/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</a:t>
            </a:r>
            <a:r>
              <a:rPr lang="hu-HU" b="1" baseline="-25000" dirty="0" smtClean="0">
                <a:sym typeface="Symbol" pitchFamily="18" charset="2"/>
              </a:rPr>
              <a:t>tevékenység</a:t>
            </a:r>
            <a:r>
              <a:rPr lang="hu-HU" b="1" dirty="0" smtClean="0">
                <a:sym typeface="Symbol" pitchFamily="18" charset="2"/>
              </a:rPr>
              <a:t>:</a:t>
            </a:r>
          </a:p>
        </p:txBody>
      </p:sp>
      <p:graphicFrame>
        <p:nvGraphicFramePr>
          <p:cNvPr id="22571" name="Group 43"/>
          <p:cNvGraphicFramePr>
            <a:graphicFrameLocks noGrp="1"/>
          </p:cNvGraphicFramePr>
          <p:nvPr/>
        </p:nvGraphicFramePr>
        <p:xfrm>
          <a:off x="2771775" y="5445125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/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Ir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:=Irány(P,Q)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107950" y="3520058"/>
            <a:ext cx="2160588" cy="360363"/>
          </a:xfrm>
          <a:prstGeom prst="wedgeRectCallout">
            <a:avLst>
              <a:gd name="adj1" fmla="val 217375"/>
              <a:gd name="adj2" fmla="val -83921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107950" y="4403204"/>
            <a:ext cx="2160588" cy="360363"/>
          </a:xfrm>
          <a:prstGeom prst="wedgeRectCallout">
            <a:avLst>
              <a:gd name="adj1" fmla="val 191660"/>
              <a:gd name="adj2" fmla="val -8568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107950" y="5200650"/>
            <a:ext cx="2160588" cy="360363"/>
          </a:xfrm>
          <a:prstGeom prst="wedgeRectCallout">
            <a:avLst>
              <a:gd name="adj1" fmla="val 151690"/>
              <a:gd name="adj2" fmla="val 6762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25615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81351" y="3615070"/>
            <a:ext cx="2954945" cy="354489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732240" y="2348880"/>
            <a:ext cx="2376835" cy="504378"/>
          </a:xfrm>
          <a:prstGeom prst="wedgeRectCallout">
            <a:avLst>
              <a:gd name="adj1" fmla="val -73282"/>
              <a:gd name="adj2" fmla="val 205016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 smtClean="0"/>
              <a:t>Függvény-szignatúra</a:t>
            </a:r>
            <a:r>
              <a:rPr lang="hu-HU" dirty="0"/>
              <a:t>: </a:t>
            </a:r>
            <a:r>
              <a:rPr lang="hu-HU" i="1" dirty="0"/>
              <a:t>Honnan</a:t>
            </a:r>
            <a:r>
              <a:rPr lang="hu-HU" dirty="0">
                <a:sym typeface="Symbol" pitchFamily="18" charset="2"/>
              </a:rPr>
              <a:t></a:t>
            </a:r>
            <a:r>
              <a:rPr lang="hu-HU" i="1" dirty="0"/>
              <a:t>Hova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  <p:bldP spid="80907" grpId="0" animBg="1"/>
      <p:bldP spid="80908" grpId="0" animBg="1"/>
      <p:bldP spid="80909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E22ECC-567A-4668-9113-E125BC89041F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77E02DC-E1B4-4F73-9E68-D455D46E4C14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662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11898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Az 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Irány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 függvény kiszámítását </a:t>
            </a:r>
            <a:r>
              <a:rPr lang="hu-HU" dirty="0" err="1" smtClean="0">
                <a:solidFill>
                  <a:srgbClr val="FF0000"/>
                </a:solidFill>
                <a:sym typeface="Symbol" pitchFamily="18" charset="2"/>
              </a:rPr>
              <a:t>tekint-sük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önálló</a:t>
            </a:r>
            <a:r>
              <a:rPr lang="hu-HU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feladat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nak!</a:t>
            </a:r>
          </a:p>
          <a:p>
            <a:pPr marL="254000">
              <a:lnSpc>
                <a:spcPct val="95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Specifikáció</a:t>
            </a:r>
            <a:r>
              <a:rPr lang="hu-HU" b="1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Bemenet:   p,q</a:t>
            </a:r>
            <a:r>
              <a:rPr lang="hu-HU" sz="2800" dirty="0" smtClean="0"/>
              <a:t>Pont</a:t>
            </a:r>
            <a:r>
              <a:rPr lang="hu-HU" sz="2800" dirty="0" smtClean="0">
                <a:sym typeface="Symbol" pitchFamily="18" charset="2"/>
              </a:rPr>
              <a:t>, </a:t>
            </a:r>
            <a:r>
              <a:rPr lang="hu-HU" sz="2800" dirty="0" err="1" smtClean="0"/>
              <a:t>Pont</a:t>
            </a:r>
            <a:r>
              <a:rPr lang="hu-HU" sz="2800" dirty="0" smtClean="0">
                <a:sym typeface="Symbol" pitchFamily="18" charset="2"/>
              </a:rPr>
              <a:t>=X</a:t>
            </a:r>
            <a:r>
              <a:rPr lang="hu-HU" sz="2800" dirty="0">
                <a:sym typeface="Symbol"/>
              </a:rPr>
              <a:t>Y, </a:t>
            </a:r>
            <a:r>
              <a:rPr lang="hu-HU" sz="2800" dirty="0" smtClean="0">
                <a:sym typeface="Symbol"/>
              </a:rPr>
              <a:t>X,Y=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 smtClean="0">
                <a:sym typeface="Symbol" pitchFamily="18" charset="2"/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Kimenet:   Irány(p,q)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Előfeltétel: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 </a:t>
            </a:r>
            <a:r>
              <a:rPr lang="hu-HU" sz="2800" dirty="0" smtClean="0"/>
              <a:t>Irány(p,q)=</a:t>
            </a:r>
            <a:r>
              <a:rPr lang="hu-HU" sz="2800" dirty="0" err="1" smtClean="0"/>
              <a:t>sgn</a:t>
            </a:r>
            <a:r>
              <a:rPr lang="hu-HU" sz="2800" dirty="0" smtClean="0"/>
              <a:t>(</a:t>
            </a:r>
            <a:r>
              <a:rPr lang="hu-HU" sz="2800" dirty="0" err="1" smtClean="0">
                <a:sym typeface="Symbol" pitchFamily="18" charset="2"/>
              </a:rPr>
              <a:t>p.y</a:t>
            </a:r>
            <a:r>
              <a:rPr lang="hu-HU" sz="2800" dirty="0" smtClean="0">
                <a:sym typeface="Symbol" pitchFamily="18" charset="2"/>
              </a:rPr>
              <a:t>*</a:t>
            </a:r>
            <a:r>
              <a:rPr lang="hu-HU" sz="2800" dirty="0" err="1" smtClean="0">
                <a:sym typeface="Symbol" pitchFamily="18" charset="2"/>
              </a:rPr>
              <a:t>q.x</a:t>
            </a:r>
            <a:r>
              <a:rPr lang="hu-HU" sz="2800" dirty="0" smtClean="0">
                <a:sym typeface="Symbol" pitchFamily="18" charset="2"/>
              </a:rPr>
              <a:t>–</a:t>
            </a:r>
            <a:r>
              <a:rPr lang="hu-HU" sz="2800" dirty="0" err="1" smtClean="0">
                <a:sym typeface="Symbol" pitchFamily="18" charset="2"/>
              </a:rPr>
              <a:t>q.y</a:t>
            </a:r>
            <a:r>
              <a:rPr lang="hu-HU" sz="2800" dirty="0" smtClean="0">
                <a:sym typeface="Symbol" pitchFamily="18" charset="2"/>
              </a:rPr>
              <a:t>*</a:t>
            </a:r>
            <a:r>
              <a:rPr lang="hu-HU" sz="2800" dirty="0" err="1" smtClean="0">
                <a:sym typeface="Symbol" pitchFamily="18" charset="2"/>
              </a:rPr>
              <a:t>p.x</a:t>
            </a:r>
            <a:r>
              <a:rPr lang="hu-HU" sz="2800" dirty="0" smtClean="0">
                <a:latin typeface="Arial" pitchFamily="34" charset="0"/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ts val="900"/>
              </a:spcBef>
              <a:buNone/>
            </a:pPr>
            <a:r>
              <a:rPr lang="hu-HU" dirty="0" smtClean="0">
                <a:sym typeface="Symbol" pitchFamily="18" charset="2"/>
              </a:rPr>
              <a:t>	</a:t>
            </a:r>
            <a:r>
              <a:rPr lang="hu-HU" sz="2800" dirty="0" smtClean="0">
                <a:sym typeface="Symbol" pitchFamily="18" charset="2"/>
              </a:rPr>
              <a:t>A bemenetben a függvény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paraméter</a:t>
            </a:r>
            <a:r>
              <a:rPr lang="hu-HU" sz="2800" dirty="0" smtClean="0">
                <a:sym typeface="Symbol" pitchFamily="18" charset="2"/>
              </a:rPr>
              <a:t>ei (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sym typeface="Symbol" pitchFamily="18" charset="2"/>
              </a:rPr>
              <a:t>ér-telmezési</a:t>
            </a:r>
            <a:r>
              <a:rPr lang="hu-HU" sz="2800" dirty="0" smtClean="0">
                <a:sym typeface="Symbol" pitchFamily="18" charset="2"/>
              </a:rPr>
              <a:t> tartomány), a kimenetben a </a:t>
            </a:r>
            <a:r>
              <a:rPr lang="hu-HU" sz="2800" dirty="0" err="1" smtClean="0">
                <a:sym typeface="Symbol" pitchFamily="18" charset="2"/>
              </a:rPr>
              <a:t>függ-vény</a:t>
            </a:r>
            <a:r>
              <a:rPr lang="hu-HU" sz="2800" dirty="0" smtClean="0">
                <a:sym typeface="Symbol" pitchFamily="18" charset="2"/>
              </a:rPr>
              <a:t> paraméteres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 smtClean="0">
                <a:sym typeface="Symbol" pitchFamily="18" charset="2"/>
              </a:rPr>
              <a:t>e szerepel (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sym typeface="Symbol" pitchFamily="18" charset="2"/>
              </a:rPr>
              <a:t>érték-készlet), az utófeltételben az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összefüggés</a:t>
            </a:r>
            <a:r>
              <a:rPr lang="hu-HU" sz="2800" dirty="0" smtClean="0">
                <a:sym typeface="Symbol" pitchFamily="18" charset="2"/>
              </a:rPr>
              <a:t>.</a:t>
            </a:r>
          </a:p>
        </p:txBody>
      </p:sp>
      <p:sp>
        <p:nvSpPr>
          <p:cNvPr id="26630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6" y="1550617"/>
            <a:ext cx="4745296" cy="66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6251DB-3662-47CC-942E-2C90FD6D65FC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0F5AB81-DCBA-4DFE-8090-3439EEC7E83E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7653" name="Tartalom helye 2"/>
          <p:cNvSpPr>
            <a:spLocks noGrp="1"/>
          </p:cNvSpPr>
          <p:nvPr>
            <p:ph idx="4294967295"/>
          </p:nvPr>
        </p:nvSpPr>
        <p:spPr>
          <a:xfrm>
            <a:off x="2339975" y="1354138"/>
            <a:ext cx="6621463" cy="18716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 smtClean="0">
                <a:sym typeface="Symbol" pitchFamily="18" charset="2"/>
              </a:rPr>
              <a:t>Specifikáció </a:t>
            </a:r>
            <a:r>
              <a:rPr lang="hu-HU" b="1" dirty="0" smtClean="0">
                <a:sym typeface="Symbol"/>
              </a:rPr>
              <a:t> algoritmus </a:t>
            </a:r>
            <a:br>
              <a:rPr lang="hu-HU" b="1" dirty="0" smtClean="0">
                <a:sym typeface="Symbol"/>
              </a:rPr>
            </a:br>
            <a:r>
              <a:rPr lang="hu-HU" b="1" dirty="0" smtClean="0">
                <a:sym typeface="Symbol"/>
              </a:rPr>
              <a:t>– </a:t>
            </a:r>
            <a:r>
              <a:rPr lang="hu-HU" sz="2800" b="1" dirty="0" smtClean="0">
                <a:sym typeface="Symbol"/>
              </a:rPr>
              <a:t>f</a:t>
            </a:r>
            <a:r>
              <a:rPr lang="hu-HU" sz="2800" b="1" dirty="0" smtClean="0">
                <a:sym typeface="Symbol" pitchFamily="18" charset="2"/>
              </a:rPr>
              <a:t>üggvénydefiníció</a:t>
            </a:r>
            <a:r>
              <a:rPr lang="hu-HU" b="1" dirty="0" smtClean="0">
                <a:sym typeface="Symbol" pitchFamily="18" charset="2"/>
              </a:rPr>
              <a:t>:</a:t>
            </a:r>
            <a:endParaRPr lang="hu-HU" sz="2800" dirty="0" smtClean="0">
              <a:sym typeface="Symbol" pitchFamily="18" charset="2"/>
            </a:endParaRPr>
          </a:p>
        </p:txBody>
      </p:sp>
      <p:graphicFrame>
        <p:nvGraphicFramePr>
          <p:cNvPr id="2258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28703"/>
              </p:ext>
            </p:extLst>
          </p:nvPr>
        </p:nvGraphicFramePr>
        <p:xfrm>
          <a:off x="3706813" y="2615685"/>
          <a:ext cx="3960812" cy="3052764"/>
        </p:xfrm>
        <a:graphic>
          <a:graphicData uri="http://schemas.openxmlformats.org/drawingml/2006/table">
            <a:tbl>
              <a:tblPr/>
              <a:tblGrid>
                <a:gridCol w="1219200"/>
                <a:gridCol w="760412"/>
                <a:gridCol w="609600"/>
                <a:gridCol w="1371600"/>
              </a:tblGrid>
              <a:tr h="56038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(p,q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</a:t>
                      </a:r>
                      <a:r>
                        <a:rPr lang="hu-HU" sz="2800" dirty="0" err="1" smtClean="0"/>
                        <a:t>Pont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:Egész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921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42925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S:=p.y*q.x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q.y*p.x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S&lt;0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</a:t>
                      </a:r>
                      <a:r>
                        <a:rPr kumimoji="0" lang="hu-HU" sz="2400" b="0" i="0" u="none" strike="noStrike" cap="none" normalizeH="0" baseline="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533" name="Oval 63"/>
          <p:cNvSpPr>
            <a:spLocks noChangeArrowheads="1"/>
          </p:cNvSpPr>
          <p:nvPr/>
        </p:nvSpPr>
        <p:spPr bwMode="auto">
          <a:xfrm>
            <a:off x="3453534" y="258859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27678" name="Line 48"/>
          <p:cNvSpPr>
            <a:spLocks noChangeShapeType="1"/>
          </p:cNvSpPr>
          <p:nvPr/>
        </p:nvSpPr>
        <p:spPr bwMode="auto">
          <a:xfrm>
            <a:off x="37226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>
            <a:off x="4930775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0" name="Line 48"/>
          <p:cNvSpPr>
            <a:spLocks noChangeShapeType="1"/>
          </p:cNvSpPr>
          <p:nvPr/>
        </p:nvSpPr>
        <p:spPr bwMode="auto">
          <a:xfrm>
            <a:off x="63007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79" name="AutoShape 51"/>
          <p:cNvSpPr>
            <a:spLocks noChangeArrowheads="1"/>
          </p:cNvSpPr>
          <p:nvPr/>
        </p:nvSpPr>
        <p:spPr bwMode="auto">
          <a:xfrm>
            <a:off x="107950" y="2132856"/>
            <a:ext cx="2160588" cy="360363"/>
          </a:xfrm>
          <a:prstGeom prst="wedgeRectCallout">
            <a:avLst>
              <a:gd name="adj1" fmla="val 181029"/>
              <a:gd name="adj2" fmla="val 14660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7684" name="Szövegdoboz 13"/>
          <p:cNvSpPr txBox="1">
            <a:spLocks noChangeArrowheads="1"/>
          </p:cNvSpPr>
          <p:nvPr/>
        </p:nvSpPr>
        <p:spPr bwMode="auto">
          <a:xfrm>
            <a:off x="7661275" y="3150672"/>
            <a:ext cx="1222375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S</a:t>
            </a:r>
            <a:r>
              <a:rPr lang="hu-HU" b="1" dirty="0"/>
              <a:t>:Valós</a:t>
            </a:r>
            <a:br>
              <a:rPr lang="hu-HU" b="1" dirty="0"/>
            </a:br>
            <a:r>
              <a:rPr lang="hu-HU" dirty="0"/>
              <a:t>    F</a:t>
            </a:r>
            <a:r>
              <a:rPr lang="hu-HU" b="1" dirty="0"/>
              <a:t>:Egész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" y="2681719"/>
            <a:ext cx="3241101" cy="45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B2BAD-4FFD-4F02-8F8B-68786EDF91B2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40A23F5-A851-4F68-8C10-AAC089FADA46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8677" name="Tartalom helye 2"/>
          <p:cNvSpPr>
            <a:spLocks noGrp="1"/>
          </p:cNvSpPr>
          <p:nvPr>
            <p:ph idx="4294967295"/>
          </p:nvPr>
        </p:nvSpPr>
        <p:spPr>
          <a:xfrm>
            <a:off x="2339975" y="1268412"/>
            <a:ext cx="6621463" cy="201201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 smtClean="0">
                <a:sym typeface="Symbol" pitchFamily="18" charset="2"/>
              </a:rPr>
              <a:t>Algoritmus </a:t>
            </a:r>
            <a:r>
              <a:rPr lang="hu-HU" b="1" dirty="0" smtClean="0">
                <a:sym typeface="Symbol"/>
              </a:rPr>
              <a:t> </a:t>
            </a:r>
            <a:r>
              <a:rPr lang="hu-HU" b="1" dirty="0" smtClean="0">
                <a:sym typeface="Symbol" pitchFamily="18" charset="2"/>
              </a:rPr>
              <a:t>kód: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hu-HU" dirty="0" smtClean="0">
                <a:sym typeface="Symbol" pitchFamily="18" charset="2"/>
              </a:rPr>
              <a:t>A főprogramban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függvényhívás</a:t>
            </a:r>
            <a:r>
              <a:rPr lang="hu-HU" dirty="0" smtClean="0">
                <a:sym typeface="Symbol" pitchFamily="18" charset="2"/>
              </a:rPr>
              <a:t>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hu-HU" dirty="0">
              <a:sym typeface="Symbol" pitchFamily="18" charset="2"/>
            </a:endParaRPr>
          </a:p>
          <a:p>
            <a:pPr marL="804863" lvl="1" indent="-273050">
              <a:lnSpc>
                <a:spcPct val="95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hu-HU" dirty="0" smtClean="0">
                <a:sym typeface="Symbol" pitchFamily="18" charset="2"/>
              </a:rPr>
              <a:t>A függvény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definiálás</a:t>
            </a:r>
            <a:r>
              <a:rPr lang="hu-HU" dirty="0" smtClean="0">
                <a:sym typeface="Symbol" pitchFamily="18" charset="2"/>
              </a:rPr>
              <a:t>a:</a:t>
            </a:r>
          </a:p>
        </p:txBody>
      </p:sp>
      <p:sp>
        <p:nvSpPr>
          <p:cNvPr id="28678" name="Téglalap 13"/>
          <p:cNvSpPr>
            <a:spLocks noChangeArrowheads="1"/>
          </p:cNvSpPr>
          <p:nvPr/>
        </p:nvSpPr>
        <p:spPr bwMode="auto">
          <a:xfrm>
            <a:off x="3238500" y="3340009"/>
            <a:ext cx="5399088" cy="28797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b="1">
                <a:latin typeface="Courier New" pitchFamily="49" charset="0"/>
              </a:rPr>
              <a:t>int</a:t>
            </a:r>
            <a:r>
              <a:rPr lang="hu-HU" sz="2000">
                <a:latin typeface="Courier New" pitchFamily="49" charset="0"/>
              </a:rPr>
              <a:t> 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>
                <a:latin typeface="Courier New" pitchFamily="49" charset="0"/>
              </a:rPr>
              <a:t>(TPont p, TPont q)</a:t>
            </a:r>
            <a:br>
              <a:rPr lang="hu-HU" sz="2000">
                <a:latin typeface="Courier New" pitchFamily="49" charset="0"/>
              </a:rPr>
            </a:br>
            <a:r>
              <a:rPr lang="hu-HU" sz="2000" b="1">
                <a:latin typeface="Courier New" pitchFamily="49" charset="0"/>
              </a:rPr>
              <a:t>{</a:t>
            </a:r>
            <a:r>
              <a:rPr lang="hu-HU" sz="2000">
                <a:latin typeface="Courier New" pitchFamily="49" charset="0"/>
              </a:rPr>
              <a:t/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latin typeface="Courier New" pitchFamily="49" charset="0"/>
              </a:rPr>
              <a:t>int</a:t>
            </a:r>
            <a:r>
              <a:rPr lang="hu-HU" sz="2000">
                <a:latin typeface="Courier New" pitchFamily="49" charset="0"/>
              </a:rPr>
              <a:t> F; </a:t>
            </a:r>
            <a:r>
              <a:rPr lang="hu-HU" sz="2000" b="1">
                <a:latin typeface="Courier New" pitchFamily="49" charset="0"/>
              </a:rPr>
              <a:t>double</a:t>
            </a:r>
            <a:r>
              <a:rPr lang="hu-HU" sz="2000">
                <a:latin typeface="Courier New" pitchFamily="49" charset="0"/>
              </a:rPr>
              <a:t> S;</a:t>
            </a:r>
            <a:r>
              <a:rPr lang="hu-HU">
                <a:solidFill>
                  <a:srgbClr val="969696"/>
                </a:solidFill>
                <a:latin typeface="Courier New" pitchFamily="49" charset="0"/>
              </a:rPr>
              <a:t>//segédváltozók</a:t>
            </a:r>
            <a:r>
              <a:rPr lang="hu-HU" sz="2000">
                <a:latin typeface="Courier New" pitchFamily="49" charset="0"/>
              </a:rPr>
              <a:t/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S=</a:t>
            </a:r>
            <a:r>
              <a:rPr lang="hu-HU" sz="2000">
                <a:latin typeface="Courier New" pitchFamily="49" charset="0"/>
                <a:sym typeface="Symbol" pitchFamily="18" charset="2"/>
              </a:rPr>
              <a:t>p.y*q.x-q.y*p.x;</a:t>
            </a:r>
            <a:endParaRPr lang="hu-HU">
              <a:solidFill>
                <a:srgbClr val="969696"/>
              </a:solidFill>
              <a:latin typeface="Courier New" pitchFamily="49" charset="0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latin typeface="Courier New" pitchFamily="49" charset="0"/>
              </a:rPr>
              <a:t>if </a:t>
            </a:r>
            <a:r>
              <a:rPr lang="hu-HU" sz="2000">
                <a:latin typeface="Courier New" pitchFamily="49" charset="0"/>
              </a:rPr>
              <a:t>(S&lt;0) F=-1;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latin typeface="Courier New" pitchFamily="49" charset="0"/>
              </a:rPr>
              <a:t>else</a:t>
            </a: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latin typeface="Courier New" pitchFamily="49" charset="0"/>
              </a:rPr>
              <a:t>if </a:t>
            </a:r>
            <a:r>
              <a:rPr lang="hu-HU" sz="2000">
                <a:latin typeface="Courier New" pitchFamily="49" charset="0"/>
              </a:rPr>
              <a:t>(S==0) F=0;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latin typeface="Courier New" pitchFamily="49" charset="0"/>
              </a:rPr>
              <a:t>else</a:t>
            </a: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latin typeface="Courier New" pitchFamily="49" charset="0"/>
              </a:rPr>
              <a:t>if </a:t>
            </a:r>
            <a:r>
              <a:rPr lang="hu-HU" sz="2000">
                <a:latin typeface="Courier New" pitchFamily="49" charset="0"/>
              </a:rPr>
              <a:t>(S&gt;0) F=1;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</a:t>
            </a:r>
            <a:r>
              <a:rPr lang="hu-HU" sz="2000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 F;</a:t>
            </a:r>
            <a:r>
              <a:rPr lang="hu-HU" sz="2000">
                <a:latin typeface="Courier New" pitchFamily="49" charset="0"/>
              </a:rPr>
              <a:t/>
            </a:r>
            <a:br>
              <a:rPr lang="hu-HU" sz="2000">
                <a:latin typeface="Courier New" pitchFamily="49" charset="0"/>
              </a:rPr>
            </a:br>
            <a:r>
              <a:rPr lang="hu-HU" sz="2000" b="1">
                <a:latin typeface="Courier New" pitchFamily="49" charset="0"/>
              </a:rPr>
              <a:t>}</a:t>
            </a:r>
          </a:p>
        </p:txBody>
      </p:sp>
      <p:sp>
        <p:nvSpPr>
          <p:cNvPr id="28679" name="Téglalap 14"/>
          <p:cNvSpPr>
            <a:spLocks noChangeArrowheads="1"/>
          </p:cNvSpPr>
          <p:nvPr/>
        </p:nvSpPr>
        <p:spPr bwMode="auto">
          <a:xfrm>
            <a:off x="3238500" y="2323554"/>
            <a:ext cx="5399088" cy="39687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>
                <a:latin typeface="Courier New" pitchFamily="49" charset="0"/>
              </a:rPr>
              <a:t>Ir=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>
                <a:latin typeface="Courier New" pitchFamily="49" charset="0"/>
              </a:rPr>
              <a:t>(P,Q);</a:t>
            </a:r>
          </a:p>
        </p:txBody>
      </p:sp>
      <p:pic>
        <p:nvPicPr>
          <p:cNvPr id="28680" name="Picture 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1" y="2361307"/>
            <a:ext cx="2231925" cy="32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81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8682" name="Line 69"/>
          <p:cNvSpPr>
            <a:spLocks noChangeShapeType="1"/>
          </p:cNvSpPr>
          <p:nvPr/>
        </p:nvSpPr>
        <p:spPr bwMode="auto">
          <a:xfrm>
            <a:off x="4788024" y="2634251"/>
            <a:ext cx="1007939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8683" name="Line 70"/>
          <p:cNvSpPr>
            <a:spLocks noChangeShapeType="1"/>
          </p:cNvSpPr>
          <p:nvPr/>
        </p:nvSpPr>
        <p:spPr bwMode="auto">
          <a:xfrm>
            <a:off x="5148065" y="2634251"/>
            <a:ext cx="1944886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280430"/>
            <a:ext cx="3094070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/>
      <p:bldP spid="28678" grpId="0" animBg="1"/>
      <p:bldP spid="28682" grpId="0" animBg="1"/>
      <p:bldP spid="286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29B5A4-B7F5-482D-A827-F35EB10F288C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5717A2A-C3A7-4F09-AAE5-A62E1E6025B7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9701" name="Tartalom helye 2"/>
          <p:cNvSpPr>
            <a:spLocks noGrp="1"/>
          </p:cNvSpPr>
          <p:nvPr>
            <p:ph idx="4294967295"/>
          </p:nvPr>
        </p:nvSpPr>
        <p:spPr>
          <a:xfrm>
            <a:off x="2339975" y="1268413"/>
            <a:ext cx="6621463" cy="48244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 smtClean="0">
                <a:sym typeface="Symbol" pitchFamily="18" charset="2"/>
              </a:rPr>
              <a:t>C++ kódolás – egésze:</a:t>
            </a:r>
          </a:p>
        </p:txBody>
      </p:sp>
      <p:sp>
        <p:nvSpPr>
          <p:cNvPr id="29702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4" name="Téglalap 13"/>
          <p:cNvSpPr/>
          <p:nvPr/>
        </p:nvSpPr>
        <p:spPr>
          <a:xfrm>
            <a:off x="2468910" y="1784350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//típusdefiníció(k):</a:t>
            </a:r>
          </a:p>
          <a:p>
            <a:pPr algn="l">
              <a:buNone/>
            </a:pPr>
            <a:r>
              <a:rPr lang="hu-HU" sz="900" dirty="0" err="1" smtClean="0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hu-HU" sz="9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//finomítás(ok) fejsora(i):</a:t>
            </a:r>
          </a:p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"Q iranya a P-tol\n"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//kiírás: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5010" name="AutoShape 18"/>
          <p:cNvSpPr>
            <a:spLocks noChangeArrowheads="1"/>
          </p:cNvSpPr>
          <p:nvPr/>
        </p:nvSpPr>
        <p:spPr bwMode="auto">
          <a:xfrm>
            <a:off x="39370" y="2292033"/>
            <a:ext cx="2160588" cy="504825"/>
          </a:xfrm>
          <a:prstGeom prst="wedgeRectCallout">
            <a:avLst>
              <a:gd name="adj1" fmla="val 69032"/>
              <a:gd name="adj2" fmla="val 2295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 err="1"/>
              <a:t>Függvényfejsor-definíciók</a:t>
            </a:r>
            <a:r>
              <a:rPr lang="hu-HU" dirty="0"/>
              <a:t> </a:t>
            </a:r>
            <a:r>
              <a:rPr lang="hu-HU" sz="1400" dirty="0"/>
              <a:t>(</a:t>
            </a:r>
            <a:r>
              <a:rPr lang="hu-HU" sz="1600" i="1" dirty="0"/>
              <a:t>prototípusok</a:t>
            </a:r>
            <a:r>
              <a:rPr lang="hu-HU" sz="1400" dirty="0"/>
              <a:t>)</a:t>
            </a:r>
          </a:p>
        </p:txBody>
      </p:sp>
      <p:sp>
        <p:nvSpPr>
          <p:cNvPr id="85011" name="AutoShape 19"/>
          <p:cNvSpPr>
            <a:spLocks noChangeArrowheads="1"/>
          </p:cNvSpPr>
          <p:nvPr/>
        </p:nvSpPr>
        <p:spPr bwMode="auto">
          <a:xfrm>
            <a:off x="50800" y="3284538"/>
            <a:ext cx="2160588" cy="360362"/>
          </a:xfrm>
          <a:prstGeom prst="wedgeRectCallout">
            <a:avLst>
              <a:gd name="adj1" fmla="val 69616"/>
              <a:gd name="adj2" fmla="val 29736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Főprogram</a:t>
            </a:r>
          </a:p>
        </p:txBody>
      </p:sp>
      <p:sp>
        <p:nvSpPr>
          <p:cNvPr id="85012" name="AutoShape 20"/>
          <p:cNvSpPr>
            <a:spLocks noChangeArrowheads="1"/>
          </p:cNvSpPr>
          <p:nvPr/>
        </p:nvSpPr>
        <p:spPr bwMode="auto">
          <a:xfrm>
            <a:off x="39370" y="1715770"/>
            <a:ext cx="2160588" cy="504825"/>
          </a:xfrm>
          <a:prstGeom prst="wedgeRectCallout">
            <a:avLst>
              <a:gd name="adj1" fmla="val 69032"/>
              <a:gd name="adj2" fmla="val 2012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Típusdefiníció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3" y="3987486"/>
            <a:ext cx="1891260" cy="40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2" y="5423452"/>
            <a:ext cx="1915136" cy="216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0" grpId="0" animBg="1"/>
      <p:bldP spid="85011" grpId="0" animBg="1"/>
      <p:bldP spid="850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F47C05-CAD5-4E59-92C8-93975440DC09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B37602E-C925-4E6A-AABD-55BC0D6C1F91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0725" name="Tartalom helye 2"/>
          <p:cNvSpPr>
            <a:spLocks noGrp="1"/>
          </p:cNvSpPr>
          <p:nvPr>
            <p:ph idx="4294967295"/>
          </p:nvPr>
        </p:nvSpPr>
        <p:spPr>
          <a:xfrm>
            <a:off x="2339975" y="1268413"/>
            <a:ext cx="6621463" cy="48244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C++ kódolás – egésze:</a:t>
            </a:r>
          </a:p>
        </p:txBody>
      </p:sp>
      <p:sp>
        <p:nvSpPr>
          <p:cNvPr id="30726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5" name="Téglalap 14"/>
          <p:cNvSpPr/>
          <p:nvPr/>
        </p:nvSpPr>
        <p:spPr>
          <a:xfrm>
            <a:off x="2468910" y="1784350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//típusdefiníció(k):</a:t>
            </a:r>
          </a:p>
          <a:p>
            <a:pPr algn="l">
              <a:buNone/>
            </a:pPr>
            <a:r>
              <a:rPr lang="hu-HU" sz="900" dirty="0" err="1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//finomítás(ok) fejsora(i):</a:t>
            </a:r>
          </a:p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"Q iranya a P-tol\n"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//kiírás: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2754571" y="2023616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>
            <a:off x="12636" y="1597343"/>
            <a:ext cx="2160588" cy="504825"/>
          </a:xfrm>
          <a:prstGeom prst="wedgeRectCallout">
            <a:avLst>
              <a:gd name="adj1" fmla="val 92981"/>
              <a:gd name="adj2" fmla="val 7138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A lényegi finomítás </a:t>
            </a:r>
            <a:r>
              <a:rPr lang="hu-HU" sz="1400" dirty="0"/>
              <a:t>(=függvény)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132856"/>
            <a:ext cx="2376000" cy="1437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A59D92-615C-4AED-96E7-635760A90054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8053667-5BD4-4A4D-8B8F-E18FA9AEA276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1749" name="Tartalom helye 2"/>
          <p:cNvSpPr>
            <a:spLocks noGrp="1"/>
          </p:cNvSpPr>
          <p:nvPr>
            <p:ph idx="4294967295"/>
          </p:nvPr>
        </p:nvSpPr>
        <p:spPr>
          <a:xfrm>
            <a:off x="2339975" y="1268413"/>
            <a:ext cx="6621463" cy="48244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C++ kódolás – egésze:</a:t>
            </a:r>
          </a:p>
        </p:txBody>
      </p:sp>
      <p:sp>
        <p:nvSpPr>
          <p:cNvPr id="31750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4" name="Téglalap 13"/>
          <p:cNvSpPr/>
          <p:nvPr/>
        </p:nvSpPr>
        <p:spPr>
          <a:xfrm>
            <a:off x="2468910" y="1784350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//típusdefiníció(k):</a:t>
            </a: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hu-HU" sz="9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//finomítás(ok) fejsora(i):</a:t>
            </a:r>
          </a:p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"Q iranya a P-tol\n"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//kiírás: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754571" y="2023616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3059832" y="2252488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 </a:t>
            </a:r>
            <a:r>
              <a:rPr lang="hu-H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ellenörzéséhez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 ||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cin.peek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!='\n'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Hibas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adat!"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sorvégjel megevése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//segéd pont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x-koordinatajat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y-koordinatajat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107950" y="1700213"/>
            <a:ext cx="2232025" cy="504825"/>
          </a:xfrm>
          <a:prstGeom prst="wedgeRectCallout">
            <a:avLst>
              <a:gd name="adj1" fmla="val 97583"/>
              <a:gd name="adj2" fmla="val 9056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/>
              <a:t>A bemenet finomításai </a:t>
            </a:r>
            <a:r>
              <a:rPr lang="hu-HU" sz="1400"/>
              <a:t>(=függvény)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6" y="3743320"/>
            <a:ext cx="1914106" cy="28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88A51C-F4BB-466D-A057-9145B87F100D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42F2274F-486D-4A7F-A582-A3D54EB49D82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7" name="Téglalap 16"/>
          <p:cNvSpPr/>
          <p:nvPr/>
        </p:nvSpPr>
        <p:spPr>
          <a:xfrm>
            <a:off x="2468910" y="1784350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//típusdefiníció(k):</a:t>
            </a: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hu-HU" sz="9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//finomítás(ok) fejsora(i):</a:t>
            </a:r>
          </a:p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"Q iranya a P-tol\n"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//kiírás: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2754571" y="2023616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sv-SE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Irany</a:t>
            </a:r>
            <a:r>
              <a:rPr lang="sv-SE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 </a:t>
            </a:r>
            <a:r>
              <a:rPr lang="sv-S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sv-S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sv-SE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3050104" y="2252488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ellenorzéséhez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Hibas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adat!"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sorvégjel megevése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//segéd pont</a:t>
            </a: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x-koordinatajat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BeKoordinata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"Add meg 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pontNev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y-koordinatajat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pont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2773" name="Tartalom helye 2"/>
          <p:cNvSpPr>
            <a:spLocks noGrp="1"/>
          </p:cNvSpPr>
          <p:nvPr>
            <p:ph idx="4294967295"/>
          </p:nvPr>
        </p:nvSpPr>
        <p:spPr>
          <a:xfrm>
            <a:off x="2339975" y="1268413"/>
            <a:ext cx="6621463" cy="48244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C++ kódolás – egésze:</a:t>
            </a:r>
          </a:p>
        </p:txBody>
      </p:sp>
      <p:sp>
        <p:nvSpPr>
          <p:cNvPr id="20" name="Téglalap 19"/>
          <p:cNvSpPr/>
          <p:nvPr/>
        </p:nvSpPr>
        <p:spPr>
          <a:xfrm>
            <a:off x="3434192" y="2545446"/>
            <a:ext cx="6120000" cy="46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KiEredmeny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TPont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"("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 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switch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"("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")-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tol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balra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"("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")-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tol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jobbra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"("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-vel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egy 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iranyba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pause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2774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05480" name="AutoShape 8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program"/>
              </a:rPr>
              <a:t>Kód</a:t>
            </a: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105489" name="AutoShape 17"/>
          <p:cNvSpPr>
            <a:spLocks noChangeArrowheads="1"/>
          </p:cNvSpPr>
          <p:nvPr/>
        </p:nvSpPr>
        <p:spPr bwMode="auto">
          <a:xfrm>
            <a:off x="107950" y="1987550"/>
            <a:ext cx="2232025" cy="504825"/>
          </a:xfrm>
          <a:prstGeom prst="wedgeRectCallout">
            <a:avLst>
              <a:gd name="adj1" fmla="val 108606"/>
              <a:gd name="adj2" fmla="val 9056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/>
              <a:t>A kimenet és kilépés finomításai </a:t>
            </a:r>
            <a:r>
              <a:rPr lang="hu-HU" sz="1400"/>
              <a:t>(=függvény)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 animBg="1"/>
      <p:bldP spid="1054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11758-8328-4BCB-A0F6-CBB96FE2D4A2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289A5A1-AFFA-4A41-8305-8C3605B9B0C9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3797" name="Tartalom helye 2"/>
          <p:cNvSpPr>
            <a:spLocks noGrp="1"/>
          </p:cNvSpPr>
          <p:nvPr>
            <p:ph idx="4294967295"/>
          </p:nvPr>
        </p:nvSpPr>
        <p:spPr>
          <a:xfrm>
            <a:off x="2339975" y="1196752"/>
            <a:ext cx="6804025" cy="4824412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</a:pPr>
            <a:r>
              <a:rPr lang="hu-HU" b="1" dirty="0" smtClean="0">
                <a:sym typeface="Symbol" pitchFamily="18" charset="2"/>
              </a:rPr>
              <a:t>Megjegyzés:</a:t>
            </a:r>
            <a:br>
              <a:rPr lang="hu-HU" b="1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a bemenet sokszor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600" dirty="0" smtClean="0">
                <a:sym typeface="Symbol" pitchFamily="18" charset="2"/>
              </a:rPr>
              <a:t>visszaadás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nélküli</a:t>
            </a:r>
            <a:r>
              <a:rPr lang="hu-HU" sz="2600" dirty="0" smtClean="0">
                <a:sym typeface="Symbol" pitchFamily="18" charset="2"/>
              </a:rPr>
              <a:t> </a:t>
            </a:r>
            <a:r>
              <a:rPr lang="hu-HU" sz="2600" dirty="0" err="1" smtClean="0">
                <a:sym typeface="Symbol" pitchFamily="18" charset="2"/>
              </a:rPr>
              <a:t>függ-vénnyel</a:t>
            </a:r>
            <a:r>
              <a:rPr lang="hu-HU" sz="2600" dirty="0" smtClean="0">
                <a:sym typeface="Symbol" pitchFamily="18" charset="2"/>
              </a:rPr>
              <a:t> (eljárással) történik; pl. az előbbi: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600" b="1" dirty="0">
              <a:sym typeface="Symbol" pitchFamily="18" charset="2"/>
            </a:endParaRPr>
          </a:p>
        </p:txBody>
      </p:sp>
      <p:sp>
        <p:nvSpPr>
          <p:cNvPr id="33798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7655" name="Téglalap 6"/>
          <p:cNvSpPr>
            <a:spLocks noChangeArrowheads="1"/>
          </p:cNvSpPr>
          <p:nvPr/>
        </p:nvSpPr>
        <p:spPr bwMode="auto">
          <a:xfrm>
            <a:off x="1619672" y="2708921"/>
            <a:ext cx="7488832" cy="2160239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</a:rPr>
              <a:t>KiEredmeny</a:t>
            </a:r>
            <a:r>
              <a:rPr lang="hu-HU" sz="1400" dirty="0">
                <a:latin typeface="Courier New" pitchFamily="49" charset="0"/>
              </a:rPr>
              <a:t>(</a:t>
            </a:r>
            <a:r>
              <a:rPr lang="hu-HU" sz="1400" dirty="0" err="1">
                <a:latin typeface="Courier New" pitchFamily="49" charset="0"/>
              </a:rPr>
              <a:t>TPont</a:t>
            </a:r>
            <a:r>
              <a:rPr lang="hu-HU" sz="1400" dirty="0">
                <a:latin typeface="Courier New" pitchFamily="49" charset="0"/>
              </a:rPr>
              <a:t> p, </a:t>
            </a:r>
            <a:r>
              <a:rPr lang="hu-HU" sz="1400" dirty="0" err="1">
                <a:latin typeface="Courier New" pitchFamily="49" charset="0"/>
              </a:rPr>
              <a:t>TPont</a:t>
            </a:r>
            <a:r>
              <a:rPr lang="hu-HU" sz="1400" dirty="0">
                <a:latin typeface="Courier New" pitchFamily="49" charset="0"/>
              </a:rPr>
              <a:t> q, </a:t>
            </a:r>
            <a:r>
              <a:rPr lang="hu-HU" sz="1400" b="1" dirty="0">
                <a:latin typeface="Courier New" pitchFamily="49" charset="0"/>
              </a:rPr>
              <a:t>int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</a:rPr>
              <a:t>ir</a:t>
            </a:r>
            <a:r>
              <a:rPr lang="hu-HU" sz="1400" dirty="0">
                <a:latin typeface="Courier New" pitchFamily="49" charset="0"/>
              </a:rPr>
              <a:t>)</a:t>
            </a:r>
            <a:endParaRPr lang="hu-HU" sz="1400" dirty="0" smtClean="0"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 smtClean="0">
                <a:latin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b="1" dirty="0" err="1" smtClean="0">
                <a:latin typeface="Courier New" pitchFamily="49" charset="0"/>
              </a:rPr>
              <a:t>cout</a:t>
            </a:r>
            <a:r>
              <a:rPr lang="hu-HU" sz="1400" dirty="0" smtClean="0">
                <a:latin typeface="Courier New" pitchFamily="49" charset="0"/>
              </a:rPr>
              <a:t>&lt;&lt;"("&lt;&lt;</a:t>
            </a:r>
            <a:r>
              <a:rPr lang="hu-HU" sz="1400" dirty="0" err="1" smtClean="0">
                <a:latin typeface="Courier New" pitchFamily="49" charset="0"/>
              </a:rPr>
              <a:t>q.x</a:t>
            </a:r>
            <a:r>
              <a:rPr lang="hu-HU" sz="1400" dirty="0" smtClean="0">
                <a:latin typeface="Courier New" pitchFamily="49" charset="0"/>
              </a:rPr>
              <a:t>&lt;&lt;","&lt;&lt;</a:t>
            </a:r>
            <a:r>
              <a:rPr lang="hu-HU" sz="1400" dirty="0" err="1" smtClean="0">
                <a:latin typeface="Courier New" pitchFamily="49" charset="0"/>
              </a:rPr>
              <a:t>q.y</a:t>
            </a:r>
            <a:r>
              <a:rPr lang="hu-HU" sz="1400" dirty="0" smtClean="0">
                <a:latin typeface="Courier New" pitchFamily="49" charset="0"/>
              </a:rPr>
              <a:t>&lt;&lt;") </a:t>
            </a:r>
            <a:r>
              <a:rPr lang="hu-HU" sz="1400" dirty="0">
                <a:latin typeface="Courier New" pitchFamily="49" charset="0"/>
              </a:rPr>
              <a:t>";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b="1" dirty="0" err="1" smtClean="0">
                <a:latin typeface="Courier New" pitchFamily="49" charset="0"/>
              </a:rPr>
              <a:t>switch</a:t>
            </a:r>
            <a:r>
              <a:rPr lang="hu-HU" sz="1400" dirty="0" smtClean="0">
                <a:latin typeface="Courier New" pitchFamily="49" charset="0"/>
              </a:rPr>
              <a:t> </a:t>
            </a:r>
            <a:r>
              <a:rPr lang="hu-HU" sz="1400" dirty="0">
                <a:latin typeface="Courier New" pitchFamily="49" charset="0"/>
              </a:rPr>
              <a:t>(</a:t>
            </a:r>
            <a:r>
              <a:rPr lang="hu-HU" sz="1400" dirty="0" err="1">
                <a:latin typeface="Courier New" pitchFamily="49" charset="0"/>
              </a:rPr>
              <a:t>ir</a:t>
            </a:r>
            <a:r>
              <a:rPr lang="hu-HU" sz="1400" dirty="0">
                <a:latin typeface="Courier New" pitchFamily="49" charset="0"/>
              </a:rPr>
              <a:t>){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case</a:t>
            </a:r>
            <a:r>
              <a:rPr lang="hu-HU" sz="1400" dirty="0">
                <a:latin typeface="Courier New" pitchFamily="49" charset="0"/>
              </a:rPr>
              <a:t> -1: </a:t>
            </a:r>
            <a:r>
              <a:rPr lang="hu-HU" sz="1400" b="1" dirty="0" err="1">
                <a:latin typeface="Courier New" pitchFamily="49" charset="0"/>
              </a:rPr>
              <a:t>cout</a:t>
            </a:r>
            <a:r>
              <a:rPr lang="hu-HU" sz="1400" dirty="0">
                <a:latin typeface="Courier New" pitchFamily="49" charset="0"/>
              </a:rPr>
              <a:t>&lt;&lt;"("&lt;&lt;</a:t>
            </a:r>
            <a:r>
              <a:rPr lang="hu-HU" sz="1400" dirty="0" err="1">
                <a:latin typeface="Courier New" pitchFamily="49" charset="0"/>
              </a:rPr>
              <a:t>p.x</a:t>
            </a:r>
            <a:r>
              <a:rPr lang="hu-HU" sz="1400" dirty="0">
                <a:latin typeface="Courier New" pitchFamily="49" charset="0"/>
              </a:rPr>
              <a:t>&lt;&lt;","&lt;&lt;</a:t>
            </a:r>
            <a:r>
              <a:rPr lang="hu-HU" sz="1400" dirty="0" err="1">
                <a:latin typeface="Courier New" pitchFamily="49" charset="0"/>
              </a:rPr>
              <a:t>p.y</a:t>
            </a:r>
            <a:r>
              <a:rPr lang="hu-HU" sz="1400" dirty="0">
                <a:latin typeface="Courier New" pitchFamily="49" charset="0"/>
              </a:rPr>
              <a:t>&lt;&lt;")</a:t>
            </a:r>
            <a:r>
              <a:rPr lang="hu-HU" sz="1400" dirty="0" err="1">
                <a:latin typeface="Courier New" pitchFamily="49" charset="0"/>
              </a:rPr>
              <a:t>-tol</a:t>
            </a:r>
            <a:r>
              <a:rPr lang="hu-HU" sz="1400" dirty="0">
                <a:latin typeface="Courier New" pitchFamily="49" charset="0"/>
              </a:rPr>
              <a:t> balra\n"; </a:t>
            </a:r>
            <a:r>
              <a:rPr lang="hu-HU" sz="1400" b="1" dirty="0" err="1">
                <a:latin typeface="Courier New" pitchFamily="49" charset="0"/>
              </a:rPr>
              <a:t>break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case</a:t>
            </a:r>
            <a:r>
              <a:rPr lang="hu-HU" sz="1400" dirty="0">
                <a:latin typeface="Courier New" pitchFamily="49" charset="0"/>
              </a:rPr>
              <a:t> +1: </a:t>
            </a:r>
            <a:r>
              <a:rPr lang="hu-HU" sz="1400" b="1" dirty="0" err="1">
                <a:latin typeface="Courier New" pitchFamily="49" charset="0"/>
              </a:rPr>
              <a:t>cout</a:t>
            </a:r>
            <a:r>
              <a:rPr lang="hu-HU" sz="1400" dirty="0">
                <a:latin typeface="Courier New" pitchFamily="49" charset="0"/>
              </a:rPr>
              <a:t>&lt;&lt;"("&lt;&lt;</a:t>
            </a:r>
            <a:r>
              <a:rPr lang="hu-HU" sz="1400" dirty="0" err="1">
                <a:latin typeface="Courier New" pitchFamily="49" charset="0"/>
              </a:rPr>
              <a:t>p.x</a:t>
            </a:r>
            <a:r>
              <a:rPr lang="hu-HU" sz="1400" dirty="0">
                <a:latin typeface="Courier New" pitchFamily="49" charset="0"/>
              </a:rPr>
              <a:t>&lt;&lt;","&lt;&lt;</a:t>
            </a:r>
            <a:r>
              <a:rPr lang="hu-HU" sz="1400" dirty="0" err="1">
                <a:latin typeface="Courier New" pitchFamily="49" charset="0"/>
              </a:rPr>
              <a:t>p.y</a:t>
            </a:r>
            <a:r>
              <a:rPr lang="hu-HU" sz="1400" dirty="0">
                <a:latin typeface="Courier New" pitchFamily="49" charset="0"/>
              </a:rPr>
              <a:t>&lt;&lt;")</a:t>
            </a:r>
            <a:r>
              <a:rPr lang="hu-HU" sz="1400" dirty="0" err="1">
                <a:latin typeface="Courier New" pitchFamily="49" charset="0"/>
              </a:rPr>
              <a:t>-tol</a:t>
            </a:r>
            <a:r>
              <a:rPr lang="hu-HU" sz="1400" dirty="0">
                <a:latin typeface="Courier New" pitchFamily="49" charset="0"/>
              </a:rPr>
              <a:t> jobbra\n"; </a:t>
            </a:r>
            <a:r>
              <a:rPr lang="hu-HU" sz="1400" b="1" dirty="0" err="1">
                <a:latin typeface="Courier New" pitchFamily="49" charset="0"/>
              </a:rPr>
              <a:t>break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case</a:t>
            </a:r>
            <a:r>
              <a:rPr lang="hu-HU" sz="1400" dirty="0">
                <a:latin typeface="Courier New" pitchFamily="49" charset="0"/>
              </a:rPr>
              <a:t>  0: </a:t>
            </a:r>
            <a:r>
              <a:rPr lang="hu-HU" sz="1400" b="1" dirty="0" err="1">
                <a:latin typeface="Courier New" pitchFamily="49" charset="0"/>
              </a:rPr>
              <a:t>cout</a:t>
            </a:r>
            <a:r>
              <a:rPr lang="hu-HU" sz="1400" dirty="0">
                <a:latin typeface="Courier New" pitchFamily="49" charset="0"/>
              </a:rPr>
              <a:t>&lt;&lt;"("&lt;&lt;</a:t>
            </a:r>
            <a:r>
              <a:rPr lang="hu-HU" sz="1400" dirty="0" err="1">
                <a:latin typeface="Courier New" pitchFamily="49" charset="0"/>
              </a:rPr>
              <a:t>p.x</a:t>
            </a:r>
            <a:r>
              <a:rPr lang="hu-HU" sz="1400" dirty="0">
                <a:latin typeface="Courier New" pitchFamily="49" charset="0"/>
              </a:rPr>
              <a:t>&lt;&lt;","&lt;&lt;</a:t>
            </a:r>
            <a:r>
              <a:rPr lang="hu-HU" sz="1400" dirty="0" err="1">
                <a:latin typeface="Courier New" pitchFamily="49" charset="0"/>
              </a:rPr>
              <a:t>p.y</a:t>
            </a:r>
            <a:r>
              <a:rPr lang="hu-HU" sz="1400" dirty="0">
                <a:latin typeface="Courier New" pitchFamily="49" charset="0"/>
              </a:rPr>
              <a:t>&lt;&lt;")</a:t>
            </a:r>
            <a:r>
              <a:rPr lang="hu-HU" sz="1400" dirty="0" err="1">
                <a:latin typeface="Courier New" pitchFamily="49" charset="0"/>
              </a:rPr>
              <a:t>-vel</a:t>
            </a:r>
            <a:r>
              <a:rPr lang="hu-HU" sz="1400" dirty="0">
                <a:latin typeface="Courier New" pitchFamily="49" charset="0"/>
              </a:rPr>
              <a:t> egy </a:t>
            </a:r>
            <a:r>
              <a:rPr lang="hu-HU" sz="1400" dirty="0" err="1">
                <a:latin typeface="Courier New" pitchFamily="49" charset="0"/>
              </a:rPr>
              <a:t>iranyba</a:t>
            </a:r>
            <a:r>
              <a:rPr lang="hu-HU" sz="1400" dirty="0">
                <a:latin typeface="Courier New" pitchFamily="49" charset="0"/>
              </a:rPr>
              <a:t>\n"; </a:t>
            </a:r>
            <a:r>
              <a:rPr lang="hu-HU" sz="1400" b="1" dirty="0" err="1">
                <a:latin typeface="Courier New" pitchFamily="49" charset="0"/>
              </a:rPr>
              <a:t>break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}</a:t>
            </a:r>
            <a:br>
              <a:rPr lang="hu-HU" sz="1400" dirty="0" smtClean="0">
                <a:latin typeface="Courier New" pitchFamily="49" charset="0"/>
              </a:rPr>
            </a:b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 smtClean="0">
                <a:latin typeface="Courier New" pitchFamily="49" charset="0"/>
              </a:rPr>
              <a:t>return</a:t>
            </a:r>
            <a:r>
              <a:rPr lang="hu-HU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b="1" dirty="0" smtClean="0">
                <a:latin typeface="Courier New" pitchFamily="49" charset="0"/>
              </a:rPr>
              <a:t>}</a:t>
            </a:r>
            <a:endParaRPr lang="hu-HU" sz="1400" b="1" dirty="0">
              <a:latin typeface="Courier New" pitchFamily="49" charset="0"/>
            </a:endParaRPr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5076056" y="2978013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57150" y="2204864"/>
            <a:ext cx="2138586" cy="287337"/>
          </a:xfrm>
          <a:prstGeom prst="wedgeRectCallout">
            <a:avLst>
              <a:gd name="adj1" fmla="val 158109"/>
              <a:gd name="adj2" fmla="val 139188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Bementi </a:t>
            </a:r>
            <a:r>
              <a:rPr lang="hu-HU" dirty="0" smtClean="0"/>
              <a:t>paraméterek</a:t>
            </a:r>
            <a:endParaRPr lang="hu-HU" sz="1400" dirty="0"/>
          </a:p>
        </p:txBody>
      </p:sp>
      <p:sp>
        <p:nvSpPr>
          <p:cNvPr id="16" name="Téglalap 15"/>
          <p:cNvSpPr/>
          <p:nvPr/>
        </p:nvSpPr>
        <p:spPr>
          <a:xfrm>
            <a:off x="6588224" y="2389715"/>
            <a:ext cx="2520851" cy="360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 typeface="Wingdings" pitchFamily="2" charset="2"/>
              <a:buNone/>
              <a:defRPr/>
            </a:pPr>
            <a:r>
              <a:rPr lang="hu-H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KiEredmény</a:t>
            </a:r>
            <a:r>
              <a:rPr lang="hu-H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(P,Q,</a:t>
            </a:r>
            <a:r>
              <a:rPr lang="hu-HU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Ir</a:t>
            </a:r>
            <a:r>
              <a:rPr lang="hu-H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  <a:endParaRPr lang="hu-H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868144" y="2977160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089716" y="2977889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9" name="Téglalap 6"/>
          <p:cNvSpPr>
            <a:spLocks noChangeArrowheads="1"/>
          </p:cNvSpPr>
          <p:nvPr/>
        </p:nvSpPr>
        <p:spPr bwMode="auto">
          <a:xfrm>
            <a:off x="1619672" y="4653137"/>
            <a:ext cx="7488832" cy="2160239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</a:rPr>
              <a:t>KiEredmeny</a:t>
            </a:r>
            <a:r>
              <a:rPr lang="hu-HU" sz="1400" dirty="0">
                <a:latin typeface="Courier New" pitchFamily="49" charset="0"/>
              </a:rPr>
              <a:t>(</a:t>
            </a:r>
            <a:r>
              <a:rPr lang="hu-HU" sz="1400" dirty="0" err="1">
                <a:latin typeface="Courier New" pitchFamily="49" charset="0"/>
              </a:rPr>
              <a:t>TPont</a:t>
            </a:r>
            <a:r>
              <a:rPr lang="hu-HU" sz="1400" dirty="0">
                <a:latin typeface="Courier New" pitchFamily="49" charset="0"/>
              </a:rPr>
              <a:t> p, </a:t>
            </a:r>
            <a:r>
              <a:rPr lang="hu-HU" sz="1400" dirty="0" err="1">
                <a:latin typeface="Courier New" pitchFamily="49" charset="0"/>
              </a:rPr>
              <a:t>TPont</a:t>
            </a:r>
            <a:r>
              <a:rPr lang="hu-HU" sz="1400" dirty="0">
                <a:latin typeface="Courier New" pitchFamily="49" charset="0"/>
              </a:rPr>
              <a:t> q, </a:t>
            </a:r>
            <a:r>
              <a:rPr lang="hu-HU" sz="1400" b="1" dirty="0">
                <a:latin typeface="Courier New" pitchFamily="49" charset="0"/>
              </a:rPr>
              <a:t>int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</a:rPr>
              <a:t>ir</a:t>
            </a:r>
            <a:r>
              <a:rPr lang="hu-HU" sz="1400" dirty="0">
                <a:latin typeface="Courier New" pitchFamily="49" charset="0"/>
              </a:rPr>
              <a:t>)</a:t>
            </a:r>
            <a:endParaRPr lang="hu-HU" sz="1400" dirty="0" smtClean="0"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 smtClean="0">
                <a:latin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b="1" dirty="0" err="1" smtClean="0">
                <a:latin typeface="Courier New" pitchFamily="49" charset="0"/>
              </a:rPr>
              <a:t>cout</a:t>
            </a:r>
            <a:r>
              <a:rPr lang="hu-HU" sz="1400" dirty="0" smtClean="0">
                <a:latin typeface="Courier New" pitchFamily="49" charset="0"/>
              </a:rPr>
              <a:t>&lt;&lt;"("&lt;&lt;</a:t>
            </a:r>
            <a:r>
              <a:rPr lang="hu-HU" sz="1400" dirty="0" err="1" smtClean="0">
                <a:latin typeface="Courier New" pitchFamily="49" charset="0"/>
              </a:rPr>
              <a:t>q.x</a:t>
            </a:r>
            <a:r>
              <a:rPr lang="hu-HU" sz="1400" dirty="0" smtClean="0">
                <a:latin typeface="Courier New" pitchFamily="49" charset="0"/>
              </a:rPr>
              <a:t>&lt;&lt;","&lt;&lt;</a:t>
            </a:r>
            <a:r>
              <a:rPr lang="hu-HU" sz="1400" dirty="0" err="1" smtClean="0">
                <a:latin typeface="Courier New" pitchFamily="49" charset="0"/>
              </a:rPr>
              <a:t>q.y</a:t>
            </a:r>
            <a:r>
              <a:rPr lang="hu-HU" sz="1400" dirty="0" smtClean="0">
                <a:latin typeface="Courier New" pitchFamily="49" charset="0"/>
              </a:rPr>
              <a:t>&lt;&lt;") </a:t>
            </a:r>
            <a:r>
              <a:rPr lang="hu-HU" sz="1400" dirty="0">
                <a:latin typeface="Courier New" pitchFamily="49" charset="0"/>
              </a:rPr>
              <a:t>";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b="1" dirty="0" err="1" smtClean="0">
                <a:latin typeface="Courier New" pitchFamily="49" charset="0"/>
              </a:rPr>
              <a:t>switch</a:t>
            </a:r>
            <a:r>
              <a:rPr lang="hu-HU" sz="1400" dirty="0" smtClean="0">
                <a:latin typeface="Courier New" pitchFamily="49" charset="0"/>
              </a:rPr>
              <a:t> </a:t>
            </a:r>
            <a:r>
              <a:rPr lang="hu-HU" sz="1400" dirty="0">
                <a:latin typeface="Courier New" pitchFamily="49" charset="0"/>
              </a:rPr>
              <a:t>(</a:t>
            </a:r>
            <a:r>
              <a:rPr lang="hu-HU" sz="1400" dirty="0" err="1">
                <a:latin typeface="Courier New" pitchFamily="49" charset="0"/>
              </a:rPr>
              <a:t>ir</a:t>
            </a:r>
            <a:r>
              <a:rPr lang="hu-HU" sz="1400" dirty="0">
                <a:latin typeface="Courier New" pitchFamily="49" charset="0"/>
              </a:rPr>
              <a:t>){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case</a:t>
            </a:r>
            <a:r>
              <a:rPr lang="hu-HU" sz="1400" dirty="0">
                <a:latin typeface="Courier New" pitchFamily="49" charset="0"/>
              </a:rPr>
              <a:t> -1: </a:t>
            </a:r>
            <a:r>
              <a:rPr lang="hu-HU" sz="1400" b="1" dirty="0" err="1">
                <a:latin typeface="Courier New" pitchFamily="49" charset="0"/>
              </a:rPr>
              <a:t>cout</a:t>
            </a:r>
            <a:r>
              <a:rPr lang="hu-HU" sz="1400" dirty="0">
                <a:latin typeface="Courier New" pitchFamily="49" charset="0"/>
              </a:rPr>
              <a:t>&lt;&lt;"("&lt;&lt;</a:t>
            </a:r>
            <a:r>
              <a:rPr lang="hu-HU" sz="1400" dirty="0" err="1">
                <a:latin typeface="Courier New" pitchFamily="49" charset="0"/>
              </a:rPr>
              <a:t>p.x</a:t>
            </a:r>
            <a:r>
              <a:rPr lang="hu-HU" sz="1400" dirty="0">
                <a:latin typeface="Courier New" pitchFamily="49" charset="0"/>
              </a:rPr>
              <a:t>&lt;&lt;","&lt;&lt;</a:t>
            </a:r>
            <a:r>
              <a:rPr lang="hu-HU" sz="1400" dirty="0" err="1">
                <a:latin typeface="Courier New" pitchFamily="49" charset="0"/>
              </a:rPr>
              <a:t>p.y</a:t>
            </a:r>
            <a:r>
              <a:rPr lang="hu-HU" sz="1400" dirty="0">
                <a:latin typeface="Courier New" pitchFamily="49" charset="0"/>
              </a:rPr>
              <a:t>&lt;&lt;")</a:t>
            </a:r>
            <a:r>
              <a:rPr lang="hu-HU" sz="1400" dirty="0" err="1">
                <a:latin typeface="Courier New" pitchFamily="49" charset="0"/>
              </a:rPr>
              <a:t>-tol</a:t>
            </a:r>
            <a:r>
              <a:rPr lang="hu-HU" sz="1400" dirty="0">
                <a:latin typeface="Courier New" pitchFamily="49" charset="0"/>
              </a:rPr>
              <a:t> balra\n"; </a:t>
            </a:r>
            <a:r>
              <a:rPr lang="hu-HU" sz="1400" b="1" dirty="0" err="1">
                <a:latin typeface="Courier New" pitchFamily="49" charset="0"/>
              </a:rPr>
              <a:t>break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case</a:t>
            </a:r>
            <a:r>
              <a:rPr lang="hu-HU" sz="1400" dirty="0">
                <a:latin typeface="Courier New" pitchFamily="49" charset="0"/>
              </a:rPr>
              <a:t> +1: </a:t>
            </a:r>
            <a:r>
              <a:rPr lang="hu-HU" sz="1400" b="1" dirty="0" err="1">
                <a:latin typeface="Courier New" pitchFamily="49" charset="0"/>
              </a:rPr>
              <a:t>cout</a:t>
            </a:r>
            <a:r>
              <a:rPr lang="hu-HU" sz="1400" dirty="0">
                <a:latin typeface="Courier New" pitchFamily="49" charset="0"/>
              </a:rPr>
              <a:t>&lt;&lt;"("&lt;&lt;</a:t>
            </a:r>
            <a:r>
              <a:rPr lang="hu-HU" sz="1400" dirty="0" err="1">
                <a:latin typeface="Courier New" pitchFamily="49" charset="0"/>
              </a:rPr>
              <a:t>p.x</a:t>
            </a:r>
            <a:r>
              <a:rPr lang="hu-HU" sz="1400" dirty="0">
                <a:latin typeface="Courier New" pitchFamily="49" charset="0"/>
              </a:rPr>
              <a:t>&lt;&lt;","&lt;&lt;</a:t>
            </a:r>
            <a:r>
              <a:rPr lang="hu-HU" sz="1400" dirty="0" err="1">
                <a:latin typeface="Courier New" pitchFamily="49" charset="0"/>
              </a:rPr>
              <a:t>p.y</a:t>
            </a:r>
            <a:r>
              <a:rPr lang="hu-HU" sz="1400" dirty="0">
                <a:latin typeface="Courier New" pitchFamily="49" charset="0"/>
              </a:rPr>
              <a:t>&lt;&lt;")</a:t>
            </a:r>
            <a:r>
              <a:rPr lang="hu-HU" sz="1400" dirty="0" err="1">
                <a:latin typeface="Courier New" pitchFamily="49" charset="0"/>
              </a:rPr>
              <a:t>-tol</a:t>
            </a:r>
            <a:r>
              <a:rPr lang="hu-HU" sz="1400" dirty="0">
                <a:latin typeface="Courier New" pitchFamily="49" charset="0"/>
              </a:rPr>
              <a:t> jobbra\n"; </a:t>
            </a:r>
            <a:r>
              <a:rPr lang="hu-HU" sz="1400" b="1" dirty="0" err="1">
                <a:latin typeface="Courier New" pitchFamily="49" charset="0"/>
              </a:rPr>
              <a:t>break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case</a:t>
            </a:r>
            <a:r>
              <a:rPr lang="hu-HU" sz="1400" dirty="0">
                <a:latin typeface="Courier New" pitchFamily="49" charset="0"/>
              </a:rPr>
              <a:t>  0: </a:t>
            </a:r>
            <a:r>
              <a:rPr lang="hu-HU" sz="1400" b="1" dirty="0" err="1">
                <a:latin typeface="Courier New" pitchFamily="49" charset="0"/>
              </a:rPr>
              <a:t>cout</a:t>
            </a:r>
            <a:r>
              <a:rPr lang="hu-HU" sz="1400" dirty="0">
                <a:latin typeface="Courier New" pitchFamily="49" charset="0"/>
              </a:rPr>
              <a:t>&lt;&lt;"("&lt;&lt;</a:t>
            </a:r>
            <a:r>
              <a:rPr lang="hu-HU" sz="1400" dirty="0" err="1">
                <a:latin typeface="Courier New" pitchFamily="49" charset="0"/>
              </a:rPr>
              <a:t>p.x</a:t>
            </a:r>
            <a:r>
              <a:rPr lang="hu-HU" sz="1400" dirty="0">
                <a:latin typeface="Courier New" pitchFamily="49" charset="0"/>
              </a:rPr>
              <a:t>&lt;&lt;","&lt;&lt;</a:t>
            </a:r>
            <a:r>
              <a:rPr lang="hu-HU" sz="1400" dirty="0" err="1">
                <a:latin typeface="Courier New" pitchFamily="49" charset="0"/>
              </a:rPr>
              <a:t>p.y</a:t>
            </a:r>
            <a:r>
              <a:rPr lang="hu-HU" sz="1400" dirty="0">
                <a:latin typeface="Courier New" pitchFamily="49" charset="0"/>
              </a:rPr>
              <a:t>&lt;&lt;")</a:t>
            </a:r>
            <a:r>
              <a:rPr lang="hu-HU" sz="1400" dirty="0" err="1">
                <a:latin typeface="Courier New" pitchFamily="49" charset="0"/>
              </a:rPr>
              <a:t>-vel</a:t>
            </a:r>
            <a:r>
              <a:rPr lang="hu-HU" sz="1400" dirty="0">
                <a:latin typeface="Courier New" pitchFamily="49" charset="0"/>
              </a:rPr>
              <a:t> egy </a:t>
            </a:r>
            <a:r>
              <a:rPr lang="hu-HU" sz="1400" dirty="0" err="1">
                <a:latin typeface="Courier New" pitchFamily="49" charset="0"/>
              </a:rPr>
              <a:t>iranyba</a:t>
            </a:r>
            <a:r>
              <a:rPr lang="hu-HU" sz="1400" dirty="0">
                <a:latin typeface="Courier New" pitchFamily="49" charset="0"/>
              </a:rPr>
              <a:t>\n"; </a:t>
            </a:r>
            <a:r>
              <a:rPr lang="hu-HU" sz="1400" b="1" dirty="0" err="1">
                <a:latin typeface="Courier New" pitchFamily="49" charset="0"/>
              </a:rPr>
              <a:t>break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None/>
              <a:tabLst>
                <a:tab pos="355600" algn="l"/>
              </a:tabLst>
            </a:pPr>
            <a:r>
              <a:rPr lang="hu-HU" sz="1400" b="1" dirty="0" smtClean="0">
                <a:latin typeface="Courier New" pitchFamily="49" charset="0"/>
              </a:rPr>
              <a:t>}</a:t>
            </a:r>
            <a:endParaRPr lang="hu-HU" sz="1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-1.94444E-6 -0.283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7" grpId="0" animBg="1"/>
      <p:bldP spid="107536" grpId="0" animBg="1"/>
      <p:bldP spid="16" grpId="0" animBg="1"/>
      <p:bldP spid="17" grpId="0" animBg="1"/>
      <p:bldP spid="18" grpId="0" animBg="1"/>
      <p:bldP spid="19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11758-8328-4BCB-A0F6-CBB96FE2D4A2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289A5A1-AFFA-4A41-8305-8C3605B9B0C9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7655" name="Téglalap 6"/>
          <p:cNvSpPr>
            <a:spLocks noChangeArrowheads="1"/>
          </p:cNvSpPr>
          <p:nvPr/>
        </p:nvSpPr>
        <p:spPr bwMode="auto">
          <a:xfrm>
            <a:off x="2700338" y="4151791"/>
            <a:ext cx="6118225" cy="1570707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</a:rPr>
              <a:t>BePont</a:t>
            </a:r>
            <a:r>
              <a:rPr lang="hu-HU" sz="1400" dirty="0">
                <a:latin typeface="Courier New" pitchFamily="49" charset="0"/>
              </a:rPr>
              <a:t>(</a:t>
            </a:r>
            <a:r>
              <a:rPr lang="hu-HU" sz="1400" b="1" dirty="0" err="1">
                <a:latin typeface="Courier New" pitchFamily="49" charset="0"/>
              </a:rPr>
              <a:t>string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 smtClean="0">
                <a:solidFill>
                  <a:srgbClr val="0000FF"/>
                </a:solidFill>
                <a:latin typeface="Courier New" pitchFamily="49" charset="0"/>
              </a:rPr>
              <a:t>pontNev</a:t>
            </a:r>
            <a:r>
              <a:rPr lang="hu-HU" sz="1400" dirty="0">
                <a:latin typeface="Courier New" pitchFamily="49" charset="0"/>
              </a:rPr>
              <a:t>, </a:t>
            </a:r>
            <a:r>
              <a:rPr lang="hu-HU" sz="1400" dirty="0" err="1">
                <a:latin typeface="Courier New" pitchFamily="49" charset="0"/>
              </a:rPr>
              <a:t>TPont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b="1" dirty="0" err="1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sz="1400" dirty="0" err="1" smtClean="0">
                <a:solidFill>
                  <a:srgbClr val="FF0000"/>
                </a:solidFill>
                <a:latin typeface="Courier New" pitchFamily="49" charset="0"/>
              </a:rPr>
              <a:t>pont</a:t>
            </a:r>
            <a:r>
              <a:rPr lang="hu-HU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err="1" smtClean="0">
                <a:latin typeface="Courier New" pitchFamily="49" charset="0"/>
              </a:rPr>
              <a:t>pont.x</a:t>
            </a:r>
            <a:r>
              <a:rPr lang="hu-HU" sz="1400" dirty="0" smtClean="0">
                <a:latin typeface="Courier New" pitchFamily="49" charset="0"/>
              </a:rPr>
              <a:t>=</a:t>
            </a:r>
            <a:r>
              <a:rPr lang="hu-HU" sz="1400" dirty="0" err="1" smtClean="0">
                <a:latin typeface="Courier New" pitchFamily="49" charset="0"/>
              </a:rPr>
              <a:t>BeKoordinata</a:t>
            </a:r>
            <a:r>
              <a:rPr lang="hu-HU" sz="1400" dirty="0">
                <a:latin typeface="Courier New" pitchFamily="49" charset="0"/>
              </a:rPr>
              <a:t>("Add meg </a:t>
            </a:r>
            <a:r>
              <a:rPr lang="hu-HU" sz="1400" dirty="0" smtClean="0">
                <a:latin typeface="Courier New" pitchFamily="49" charset="0"/>
              </a:rPr>
              <a:t>"+</a:t>
            </a:r>
            <a:r>
              <a:rPr lang="hu-HU" sz="1400" dirty="0" err="1" smtClean="0">
                <a:latin typeface="Courier New" pitchFamily="49" charset="0"/>
              </a:rPr>
              <a:t>pontNev</a:t>
            </a:r>
            <a:r>
              <a:rPr lang="hu-HU" sz="1400" dirty="0">
                <a:latin typeface="Courier New" pitchFamily="49" charset="0"/>
              </a:rPr>
              <a:t>+</a:t>
            </a:r>
            <a:br>
              <a:rPr lang="hu-HU" sz="1400" dirty="0">
                <a:latin typeface="Courier New" pitchFamily="49" charset="0"/>
              </a:rPr>
            </a:br>
            <a:r>
              <a:rPr lang="hu-HU" sz="1400" dirty="0">
                <a:latin typeface="Courier New" pitchFamily="49" charset="0"/>
              </a:rPr>
              <a:t>                </a:t>
            </a:r>
            <a:r>
              <a:rPr lang="hu-HU" sz="1400" dirty="0" smtClean="0">
                <a:latin typeface="Courier New" pitchFamily="49" charset="0"/>
              </a:rPr>
              <a:t>      </a:t>
            </a:r>
            <a:r>
              <a:rPr lang="hu-HU" sz="1400" dirty="0">
                <a:latin typeface="Courier New" pitchFamily="49" charset="0"/>
              </a:rPr>
              <a:t>" </a:t>
            </a:r>
            <a:r>
              <a:rPr lang="hu-HU" sz="1400" dirty="0" err="1">
                <a:latin typeface="Courier New" pitchFamily="49" charset="0"/>
              </a:rPr>
              <a:t>x-koordinatajat</a:t>
            </a:r>
            <a:r>
              <a:rPr lang="hu-HU" sz="1400" dirty="0">
                <a:latin typeface="Courier New" pitchFamily="49" charset="0"/>
              </a:rPr>
              <a:t>!");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err="1" smtClean="0">
                <a:latin typeface="Courier New" pitchFamily="49" charset="0"/>
              </a:rPr>
              <a:t>pont.y</a:t>
            </a:r>
            <a:r>
              <a:rPr lang="hu-HU" sz="1400" dirty="0" smtClean="0">
                <a:latin typeface="Courier New" pitchFamily="49" charset="0"/>
              </a:rPr>
              <a:t>=</a:t>
            </a:r>
            <a:r>
              <a:rPr lang="hu-HU" sz="1400" dirty="0" err="1" smtClean="0">
                <a:latin typeface="Courier New" pitchFamily="49" charset="0"/>
              </a:rPr>
              <a:t>BeKoordinata</a:t>
            </a:r>
            <a:r>
              <a:rPr lang="hu-HU" sz="1400" dirty="0">
                <a:latin typeface="Courier New" pitchFamily="49" charset="0"/>
              </a:rPr>
              <a:t>("Add meg </a:t>
            </a:r>
            <a:r>
              <a:rPr lang="hu-HU" sz="1400" dirty="0" smtClean="0">
                <a:latin typeface="Courier New" pitchFamily="49" charset="0"/>
              </a:rPr>
              <a:t>"+</a:t>
            </a:r>
            <a:r>
              <a:rPr lang="hu-HU" sz="1400" dirty="0" err="1" smtClean="0">
                <a:latin typeface="Courier New" pitchFamily="49" charset="0"/>
              </a:rPr>
              <a:t>pontNev</a:t>
            </a:r>
            <a:r>
              <a:rPr lang="hu-HU" sz="1400" dirty="0">
                <a:latin typeface="Courier New" pitchFamily="49" charset="0"/>
              </a:rPr>
              <a:t>+</a:t>
            </a:r>
            <a:br>
              <a:rPr lang="hu-HU" sz="1400" dirty="0">
                <a:latin typeface="Courier New" pitchFamily="49" charset="0"/>
              </a:rPr>
            </a:br>
            <a:r>
              <a:rPr lang="hu-HU" sz="1400" dirty="0">
                <a:latin typeface="Courier New" pitchFamily="49" charset="0"/>
              </a:rPr>
              <a:t>                </a:t>
            </a:r>
            <a:r>
              <a:rPr lang="hu-HU" sz="1400" dirty="0" smtClean="0">
                <a:latin typeface="Courier New" pitchFamily="49" charset="0"/>
              </a:rPr>
              <a:t>      </a:t>
            </a:r>
            <a:r>
              <a:rPr lang="hu-HU" sz="1400" dirty="0">
                <a:latin typeface="Courier New" pitchFamily="49" charset="0"/>
              </a:rPr>
              <a:t>" </a:t>
            </a:r>
            <a:r>
              <a:rPr lang="hu-HU" sz="1400" dirty="0" err="1">
                <a:latin typeface="Courier New" pitchFamily="49" charset="0"/>
              </a:rPr>
              <a:t>y-koordinatajat</a:t>
            </a:r>
            <a:r>
              <a:rPr lang="hu-HU" sz="1400" dirty="0">
                <a:latin typeface="Courier New" pitchFamily="49" charset="0"/>
              </a:rPr>
              <a:t>!");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 smtClean="0">
                <a:latin typeface="Courier New" pitchFamily="49" charset="0"/>
              </a:rPr>
              <a:t>}</a:t>
            </a:r>
            <a:endParaRPr lang="hu-HU" sz="1400" b="1" dirty="0">
              <a:latin typeface="Courier New" pitchFamily="49" charset="0"/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50800" y="3645024"/>
            <a:ext cx="1908175" cy="287338"/>
          </a:xfrm>
          <a:prstGeom prst="wedgeRectCallout">
            <a:avLst>
              <a:gd name="adj1" fmla="val 292931"/>
              <a:gd name="adj2" fmla="val 18038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Kimenti paraméter</a:t>
            </a:r>
            <a:endParaRPr lang="hu-HU" sz="1400" dirty="0"/>
          </a:p>
        </p:txBody>
      </p:sp>
      <p:sp>
        <p:nvSpPr>
          <p:cNvPr id="33797" name="Tartalom helye 2"/>
          <p:cNvSpPr>
            <a:spLocks noGrp="1"/>
          </p:cNvSpPr>
          <p:nvPr>
            <p:ph idx="4294967295"/>
          </p:nvPr>
        </p:nvSpPr>
        <p:spPr>
          <a:xfrm>
            <a:off x="2339975" y="1196752"/>
            <a:ext cx="6804025" cy="4824412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Egy másik példa: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6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600" dirty="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6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600" dirty="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600" dirty="0">
              <a:sym typeface="Symbol" pitchFamily="18" charset="2"/>
            </a:endParaRPr>
          </a:p>
          <a:p>
            <a:pPr marL="268288" lvl="1" indent="0">
              <a:spcBef>
                <a:spcPts val="1800"/>
              </a:spcBef>
              <a:buNone/>
            </a:pPr>
            <a:r>
              <a:rPr lang="hu-HU" sz="2200" dirty="0">
                <a:sym typeface="Symbol" pitchFamily="18" charset="2"/>
              </a:rPr>
              <a:t>h</a:t>
            </a:r>
            <a:r>
              <a:rPr lang="hu-HU" sz="2200" dirty="0" smtClean="0">
                <a:sym typeface="Symbol" pitchFamily="18" charset="2"/>
              </a:rPr>
              <a:t>elyett így:</a:t>
            </a:r>
          </a:p>
        </p:txBody>
      </p:sp>
      <p:sp>
        <p:nvSpPr>
          <p:cNvPr id="33798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33800" name="Téglalap 6"/>
          <p:cNvSpPr>
            <a:spLocks noChangeArrowheads="1"/>
          </p:cNvSpPr>
          <p:nvPr/>
        </p:nvSpPr>
        <p:spPr bwMode="auto">
          <a:xfrm>
            <a:off x="2700338" y="1701354"/>
            <a:ext cx="6118225" cy="1871662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</a:rPr>
              <a:t>TPont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</a:rPr>
              <a:t>BePont</a:t>
            </a:r>
            <a:r>
              <a:rPr lang="hu-HU" sz="1400" dirty="0">
                <a:latin typeface="Courier New" pitchFamily="49" charset="0"/>
              </a:rPr>
              <a:t>(</a:t>
            </a:r>
            <a:r>
              <a:rPr lang="hu-HU" sz="1400" b="1" dirty="0" err="1">
                <a:latin typeface="Courier New" pitchFamily="49" charset="0"/>
              </a:rPr>
              <a:t>string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 err="1" smtClean="0">
                <a:latin typeface="Courier New" pitchFamily="49" charset="0"/>
              </a:rPr>
              <a:t>pontNev</a:t>
            </a:r>
            <a:r>
              <a:rPr lang="hu-HU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err="1">
                <a:latin typeface="Courier New" pitchFamily="49" charset="0"/>
              </a:rPr>
              <a:t>TPont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sz="1400" dirty="0">
                <a:latin typeface="Courier New" pitchFamily="49" charset="0"/>
              </a:rPr>
              <a:t>pont;//segéd pont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err="1">
                <a:latin typeface="Courier New" pitchFamily="49" charset="0"/>
              </a:rPr>
              <a:t>pont.x</a:t>
            </a:r>
            <a:r>
              <a:rPr lang="hu-HU" sz="1400" dirty="0">
                <a:latin typeface="Courier New" pitchFamily="49" charset="0"/>
              </a:rPr>
              <a:t>=</a:t>
            </a:r>
            <a:r>
              <a:rPr lang="hu-HU" sz="1400" dirty="0" err="1">
                <a:latin typeface="Courier New" pitchFamily="49" charset="0"/>
              </a:rPr>
              <a:t>BeKoordinata</a:t>
            </a:r>
            <a:r>
              <a:rPr lang="hu-HU" sz="1400" dirty="0">
                <a:latin typeface="Courier New" pitchFamily="49" charset="0"/>
              </a:rPr>
              <a:t>("Add meg </a:t>
            </a:r>
            <a:r>
              <a:rPr lang="hu-HU" sz="1400" dirty="0" smtClean="0">
                <a:latin typeface="Courier New" pitchFamily="49" charset="0"/>
              </a:rPr>
              <a:t>"+</a:t>
            </a:r>
            <a:r>
              <a:rPr lang="hu-HU" sz="1400" dirty="0" err="1" smtClean="0">
                <a:latin typeface="Courier New" pitchFamily="49" charset="0"/>
              </a:rPr>
              <a:t>pontNev</a:t>
            </a:r>
            <a:r>
              <a:rPr lang="hu-HU" sz="1400" dirty="0">
                <a:latin typeface="Courier New" pitchFamily="49" charset="0"/>
              </a:rPr>
              <a:t>+</a:t>
            </a:r>
            <a:br>
              <a:rPr lang="hu-HU" sz="1400" dirty="0">
                <a:latin typeface="Courier New" pitchFamily="49" charset="0"/>
              </a:rPr>
            </a:br>
            <a:r>
              <a:rPr lang="hu-HU" sz="1400" dirty="0">
                <a:latin typeface="Courier New" pitchFamily="49" charset="0"/>
              </a:rPr>
              <a:t>                      " </a:t>
            </a:r>
            <a:r>
              <a:rPr lang="hu-HU" sz="1400" dirty="0" err="1">
                <a:latin typeface="Courier New" pitchFamily="49" charset="0"/>
              </a:rPr>
              <a:t>x-koordinatajat</a:t>
            </a:r>
            <a:r>
              <a:rPr lang="hu-HU" sz="1400" dirty="0">
                <a:latin typeface="Courier New" pitchFamily="49" charset="0"/>
              </a:rPr>
              <a:t>!");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dirty="0" err="1">
                <a:latin typeface="Courier New" pitchFamily="49" charset="0"/>
              </a:rPr>
              <a:t>pont.y</a:t>
            </a:r>
            <a:r>
              <a:rPr lang="hu-HU" sz="1400" dirty="0">
                <a:latin typeface="Courier New" pitchFamily="49" charset="0"/>
              </a:rPr>
              <a:t>=</a:t>
            </a:r>
            <a:r>
              <a:rPr lang="hu-HU" sz="1400" dirty="0" err="1">
                <a:latin typeface="Courier New" pitchFamily="49" charset="0"/>
              </a:rPr>
              <a:t>BeKoordinata</a:t>
            </a:r>
            <a:r>
              <a:rPr lang="hu-HU" sz="1400" dirty="0">
                <a:latin typeface="Courier New" pitchFamily="49" charset="0"/>
              </a:rPr>
              <a:t>("Add meg </a:t>
            </a:r>
            <a:r>
              <a:rPr lang="hu-HU" sz="1400" dirty="0" smtClean="0">
                <a:latin typeface="Courier New" pitchFamily="49" charset="0"/>
              </a:rPr>
              <a:t>"+</a:t>
            </a:r>
            <a:r>
              <a:rPr lang="hu-HU" sz="1400" dirty="0" err="1" smtClean="0">
                <a:latin typeface="Courier New" pitchFamily="49" charset="0"/>
              </a:rPr>
              <a:t>pontNev</a:t>
            </a:r>
            <a:r>
              <a:rPr lang="hu-HU" sz="1400" dirty="0">
                <a:latin typeface="Courier New" pitchFamily="49" charset="0"/>
              </a:rPr>
              <a:t>+</a:t>
            </a:r>
            <a:br>
              <a:rPr lang="hu-HU" sz="1400" dirty="0">
                <a:latin typeface="Courier New" pitchFamily="49" charset="0"/>
              </a:rPr>
            </a:br>
            <a:r>
              <a:rPr lang="hu-HU" sz="1400" dirty="0">
                <a:latin typeface="Courier New" pitchFamily="49" charset="0"/>
              </a:rPr>
              <a:t>                      " </a:t>
            </a:r>
            <a:r>
              <a:rPr lang="hu-HU" sz="1400" dirty="0" err="1">
                <a:latin typeface="Courier New" pitchFamily="49" charset="0"/>
              </a:rPr>
              <a:t>y-koordinatajat</a:t>
            </a:r>
            <a:r>
              <a:rPr lang="hu-HU" sz="1400" dirty="0">
                <a:latin typeface="Courier New" pitchFamily="49" charset="0"/>
              </a:rPr>
              <a:t>!");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dirty="0">
                <a:latin typeface="Courier New" pitchFamily="49" charset="0"/>
              </a:rPr>
              <a:t>  </a:t>
            </a:r>
            <a:r>
              <a:rPr lang="hu-HU" sz="1400" b="1" dirty="0" err="1">
                <a:latin typeface="Courier New" pitchFamily="49" charset="0"/>
              </a:rPr>
              <a:t>return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</a:rPr>
              <a:t>pont</a:t>
            </a:r>
            <a:r>
              <a:rPr lang="hu-HU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5272723" y="4408612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7658" name="Line 15"/>
          <p:cNvSpPr>
            <a:spLocks noChangeShapeType="1"/>
          </p:cNvSpPr>
          <p:nvPr/>
        </p:nvSpPr>
        <p:spPr bwMode="auto">
          <a:xfrm>
            <a:off x="6728460" y="4075237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57150" y="3960937"/>
            <a:ext cx="1908175" cy="287337"/>
          </a:xfrm>
          <a:prstGeom prst="wedgeRectCallout">
            <a:avLst>
              <a:gd name="adj1" fmla="val 212065"/>
              <a:gd name="adj2" fmla="val 70995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/>
              <a:t>Bementi paraméter</a:t>
            </a:r>
            <a:endParaRPr lang="hu-HU" sz="1400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28460" y="4421312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7127875" y="1540108"/>
            <a:ext cx="1981200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 typeface="Wingdings" pitchFamily="2" charset="2"/>
              <a:buNone/>
              <a:defRPr/>
            </a:pPr>
            <a:r>
              <a:rPr lang="hu-H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BePont</a:t>
            </a:r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16" name="Téglalap 15"/>
          <p:cNvSpPr/>
          <p:nvPr/>
        </p:nvSpPr>
        <p:spPr>
          <a:xfrm>
            <a:off x="7127875" y="3975000"/>
            <a:ext cx="1981200" cy="360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 typeface="Wingdings" pitchFamily="2" charset="2"/>
              <a:buNone/>
              <a:defRPr/>
            </a:pPr>
            <a:r>
              <a:rPr lang="hu-H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BePont</a:t>
            </a:r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("P</a:t>
            </a:r>
            <a:r>
              <a:rPr lang="hu-H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",</a:t>
            </a:r>
            <a:r>
              <a:rPr lang="hu-H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  <a:endParaRPr lang="hu-H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2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46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75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107537" grpId="0" animBg="1"/>
      <p:bldP spid="33797" grpId="0" build="p"/>
      <p:bldP spid="27657" grpId="0" animBg="1"/>
      <p:bldP spid="27658" grpId="0" animBg="1"/>
      <p:bldP spid="107536" grpId="0" animBg="1"/>
      <p:bldP spid="107538" grpId="0" animBg="1"/>
      <p:bldP spid="107538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A447B-41A3-4674-8A2F-55C10C984F09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947F4CF-A117-488C-8781-3398165A5B5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92900" cy="4754562"/>
          </a:xfrm>
        </p:spPr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Adjuk meg, hogy egy P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 smtClean="0"/>
              <a:t> melyik </a:t>
            </a:r>
            <a:r>
              <a:rPr lang="hu-HU" sz="2800" dirty="0" err="1" smtClean="0"/>
              <a:t>síknegyedbe</a:t>
            </a:r>
            <a:r>
              <a:rPr lang="hu-HU" sz="2800" dirty="0" smtClean="0">
                <a:latin typeface="Arial" pitchFamily="34" charset="0"/>
              </a:rPr>
              <a:t> </a:t>
            </a:r>
            <a:r>
              <a:rPr lang="hu-HU" sz="2800" dirty="0" smtClean="0"/>
              <a:t>esik!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Megoldás felé –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specifikáció</a:t>
            </a:r>
            <a:r>
              <a:rPr lang="hu-HU" b="1" dirty="0" smtClean="0"/>
              <a:t>: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r>
              <a:rPr lang="hu-HU" sz="2800" dirty="0" smtClean="0"/>
              <a:t>A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 smtClean="0"/>
              <a:t>okat (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smtClean="0"/>
              <a:t>: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direktszorzás</a:t>
            </a:r>
            <a:r>
              <a:rPr lang="hu-HU" sz="2800" dirty="0" smtClean="0"/>
              <a:t> művelet) </a:t>
            </a:r>
            <a:r>
              <a:rPr lang="hu-HU" sz="2800" dirty="0" err="1" smtClean="0"/>
              <a:t>x-</a:t>
            </a:r>
            <a:r>
              <a:rPr lang="hu-HU" sz="2800" dirty="0" smtClean="0"/>
              <a:t> és </a:t>
            </a:r>
            <a:r>
              <a:rPr lang="hu-HU" sz="2800" dirty="0" err="1" smtClean="0"/>
              <a:t>y-koordinátájukkal</a:t>
            </a:r>
            <a:r>
              <a:rPr lang="hu-HU" sz="2800" dirty="0" smtClean="0"/>
              <a:t> adjuk meg. Ezt a specifikációban így írjuk le:</a:t>
            </a:r>
            <a:br>
              <a:rPr lang="hu-HU" sz="2800" dirty="0" smtClean="0"/>
            </a:br>
            <a:r>
              <a:rPr lang="hu-HU" sz="2800" dirty="0" smtClean="0"/>
              <a:t>P</a:t>
            </a:r>
            <a:r>
              <a:rPr lang="hu-HU" sz="2800" dirty="0" smtClean="0">
                <a:sym typeface="Symbol"/>
              </a:rPr>
              <a:t>Pont, </a:t>
            </a:r>
            <a:r>
              <a:rPr lang="hu-HU" sz="2800" dirty="0" err="1" smtClean="0">
                <a:sym typeface="Symbol"/>
              </a:rPr>
              <a:t>Pont</a:t>
            </a:r>
            <a:r>
              <a:rPr lang="hu-HU" sz="2800" dirty="0" smtClean="0">
                <a:sym typeface="Symbol"/>
              </a:rPr>
              <a:t>=</a:t>
            </a:r>
            <a:r>
              <a:rPr lang="hu-HU" sz="2800" b="1" dirty="0" smtClean="0">
                <a:solidFill>
                  <a:srgbClr val="FF0000"/>
                </a:solidFill>
              </a:rPr>
              <a:t>X</a:t>
            </a:r>
            <a:r>
              <a:rPr lang="hu-HU" sz="2800" dirty="0" smtClean="0">
                <a:sym typeface="Symbol"/>
              </a:rPr>
              <a:t></a:t>
            </a:r>
            <a:r>
              <a:rPr lang="hu-HU" sz="2800" b="1" dirty="0" smtClean="0">
                <a:solidFill>
                  <a:srgbClr val="0000FF"/>
                </a:solidFill>
              </a:rPr>
              <a:t>Y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200" b="1" dirty="0" smtClean="0">
                <a:sym typeface="Symbol" pitchFamily="18" charset="2"/>
              </a:rPr>
              <a:t>  </a:t>
            </a:r>
            <a:r>
              <a:rPr lang="hu-HU" sz="2800" b="1" dirty="0" smtClean="0">
                <a:solidFill>
                  <a:srgbClr val="FF0000"/>
                </a:solidFill>
              </a:rPr>
              <a:t>X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800" b="1" dirty="0" smtClean="0">
                <a:solidFill>
                  <a:srgbClr val="0000FF"/>
                </a:solidFill>
              </a:rPr>
              <a:t>Y</a:t>
            </a:r>
            <a:r>
              <a:rPr lang="hu-HU" sz="2800" b="1" dirty="0" smtClean="0"/>
              <a:t>=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endParaRPr lang="hu-HU" sz="2800" b="1" dirty="0" smtClean="0"/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r>
              <a:rPr lang="hu-HU" sz="2800" dirty="0" smtClean="0"/>
              <a:t>A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nevük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</a:t>
            </a:r>
            <a:r>
              <a:rPr lang="hu-HU" sz="2800" dirty="0" smtClean="0"/>
              <a:t> hivatkozhatunk rájuk a specifikációban:</a:t>
            </a:r>
            <a:br>
              <a:rPr lang="hu-HU" sz="2800" dirty="0" smtClean="0"/>
            </a:br>
            <a:r>
              <a:rPr lang="hu-HU" sz="2800" dirty="0" smtClean="0"/>
              <a:t>P = ( </a:t>
            </a:r>
            <a:r>
              <a:rPr lang="hu-HU" sz="2800" dirty="0" err="1" smtClean="0"/>
              <a:t>P</a:t>
            </a:r>
            <a:r>
              <a:rPr lang="hu-HU" sz="2800" b="1" dirty="0" err="1" smtClean="0"/>
              <a:t>.</a:t>
            </a:r>
            <a:r>
              <a:rPr lang="hu-HU" sz="2800" b="1" dirty="0" err="1" smtClean="0">
                <a:solidFill>
                  <a:srgbClr val="FF0000"/>
                </a:solidFill>
              </a:rPr>
              <a:t>x</a:t>
            </a:r>
            <a:r>
              <a:rPr lang="hu-HU" sz="2800" dirty="0" smtClean="0"/>
              <a:t>, </a:t>
            </a:r>
            <a:r>
              <a:rPr lang="hu-HU" sz="2800" dirty="0" err="1" smtClean="0"/>
              <a:t>P</a:t>
            </a:r>
            <a:r>
              <a:rPr lang="hu-HU" sz="2800" b="1" dirty="0" err="1" smtClean="0"/>
              <a:t>.</a:t>
            </a:r>
            <a:r>
              <a:rPr lang="hu-HU" sz="2800" b="1" dirty="0" err="1" smtClean="0">
                <a:solidFill>
                  <a:srgbClr val="0000FF"/>
                </a:solidFill>
              </a:rPr>
              <a:t>y</a:t>
            </a:r>
            <a:r>
              <a:rPr lang="hu-HU" sz="2800" b="1" dirty="0" smtClean="0">
                <a:solidFill>
                  <a:srgbClr val="0000FF"/>
                </a:solidFill>
              </a:rPr>
              <a:t> </a:t>
            </a:r>
            <a:r>
              <a:rPr lang="hu-HU" sz="2800" dirty="0" smtClean="0"/>
              <a:t>).</a:t>
            </a:r>
            <a:r>
              <a:rPr lang="hu-HU" sz="2800" dirty="0">
                <a:latin typeface="Arial" pitchFamily="34" charset="0"/>
              </a:rPr>
              <a:t/>
            </a:r>
            <a:br>
              <a:rPr lang="hu-HU" sz="2800" dirty="0">
                <a:latin typeface="Arial" pitchFamily="34" charset="0"/>
              </a:rPr>
            </a:br>
            <a:r>
              <a:rPr lang="hu-HU" sz="2800" dirty="0"/>
              <a:t>Tehát: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FF0000"/>
                </a:solidFill>
              </a:rPr>
              <a:t>x</a:t>
            </a:r>
            <a:r>
              <a:rPr lang="hu-HU" sz="2800" dirty="0">
                <a:sym typeface="Symbol"/>
              </a:rPr>
              <a:t>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0000FF"/>
                </a:solidFill>
              </a:rPr>
              <a:t>y</a:t>
            </a:r>
            <a:r>
              <a:rPr lang="hu-HU" sz="2800" dirty="0">
                <a:sym typeface="Symbol"/>
              </a:rPr>
              <a:t></a:t>
            </a:r>
            <a:r>
              <a:rPr lang="hu-HU" sz="2800" b="1" dirty="0" smtClean="0">
                <a:solidFill>
                  <a:srgbClr val="0000FF"/>
                </a:solidFill>
                <a:sym typeface="Symbol"/>
              </a:rPr>
              <a:t>Y</a:t>
            </a:r>
            <a:endParaRPr lang="hu-HU" sz="2800" dirty="0">
              <a:latin typeface="Arial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860112" y="3914775"/>
            <a:ext cx="720000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708598" y="5363802"/>
            <a:ext cx="287338" cy="322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754237" y="3914006"/>
            <a:ext cx="1116000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334919" y="2168922"/>
            <a:ext cx="1800225" cy="504180"/>
          </a:xfrm>
          <a:prstGeom prst="wedgeRectCallout">
            <a:avLst>
              <a:gd name="adj1" fmla="val -169956"/>
              <a:gd name="adj2" fmla="val 29342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hu-HU" b="1" dirty="0" smtClean="0"/>
              <a:t>a komponensek </a:t>
            </a:r>
            <a:r>
              <a:rPr lang="hu-HU" b="1" dirty="0" smtClean="0">
                <a:solidFill>
                  <a:srgbClr val="FF0000"/>
                </a:solidFill>
              </a:rPr>
              <a:t>elnevezése</a:t>
            </a:r>
            <a:endParaRPr lang="hu-HU" dirty="0"/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7308279" y="3933056"/>
            <a:ext cx="1800225" cy="576895"/>
          </a:xfrm>
          <a:prstGeom prst="wedgeRectCallout">
            <a:avLst>
              <a:gd name="adj1" fmla="val -99616"/>
              <a:gd name="adj2" fmla="val 360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hu-HU" b="1" dirty="0" smtClean="0"/>
              <a:t>a komponensek </a:t>
            </a:r>
            <a:r>
              <a:rPr lang="hu-HU" b="1" dirty="0" smtClean="0">
                <a:solidFill>
                  <a:srgbClr val="FF0000"/>
                </a:solidFill>
              </a:rPr>
              <a:t>definiálása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341812" y="5363802"/>
            <a:ext cx="287338" cy="322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6984281" y="4940845"/>
            <a:ext cx="2124223" cy="360363"/>
          </a:xfrm>
          <a:prstGeom prst="wedgeRectCallout">
            <a:avLst>
              <a:gd name="adj1" fmla="val -141631"/>
              <a:gd name="adj2" fmla="val 225948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</a:t>
            </a:r>
            <a:r>
              <a:rPr lang="hu-HU" b="1" dirty="0" smtClean="0"/>
              <a:t>zelekciós operátor </a:t>
            </a:r>
            <a:endParaRPr lang="hu-HU" b="1" dirty="0"/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35497" y="3409826"/>
            <a:ext cx="1512168" cy="504180"/>
          </a:xfrm>
          <a:prstGeom prst="wedgeRectCallout">
            <a:avLst>
              <a:gd name="adj1" fmla="val 158585"/>
              <a:gd name="adj2" fmla="val 60241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hu-HU" b="1" dirty="0"/>
              <a:t>ú</a:t>
            </a:r>
            <a:r>
              <a:rPr lang="hu-HU" b="1" dirty="0" smtClean="0"/>
              <a:t>j halmaz </a:t>
            </a:r>
            <a:r>
              <a:rPr lang="hu-HU" b="1" dirty="0" smtClean="0">
                <a:solidFill>
                  <a:srgbClr val="FF0000"/>
                </a:solidFill>
              </a:rPr>
              <a:t>elnevezése</a:t>
            </a:r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3131840" y="3900398"/>
            <a:ext cx="684000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35496" y="4292972"/>
            <a:ext cx="1512168" cy="504180"/>
          </a:xfrm>
          <a:prstGeom prst="wedgeRectCallout">
            <a:avLst>
              <a:gd name="adj1" fmla="val 210703"/>
              <a:gd name="adj2" fmla="val -52463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hu-HU" b="1" dirty="0"/>
              <a:t>ú</a:t>
            </a:r>
            <a:r>
              <a:rPr lang="hu-HU" b="1" dirty="0" smtClean="0"/>
              <a:t>j halmaz </a:t>
            </a:r>
            <a:r>
              <a:rPr lang="hu-HU" b="1" dirty="0" smtClean="0">
                <a:solidFill>
                  <a:srgbClr val="FF0000"/>
                </a:solidFill>
              </a:rPr>
              <a:t>definiálása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3967814" y="3879890"/>
            <a:ext cx="1612297" cy="43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  <p:bldP spid="2" grpId="0" animBg="1"/>
      <p:bldP spid="2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C46C8D-CB13-42AC-BF5E-42FCC03589F4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04EDDAA-B6FA-41C3-8BC4-3C12B12C34A0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4821" name="Tartalom helye 2"/>
          <p:cNvSpPr>
            <a:spLocks noGrp="1"/>
          </p:cNvSpPr>
          <p:nvPr>
            <p:ph idx="4294967295"/>
          </p:nvPr>
        </p:nvSpPr>
        <p:spPr>
          <a:xfrm>
            <a:off x="2343150" y="1268760"/>
            <a:ext cx="6800850" cy="5183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C++ tudnivalók – összefoglalás:</a:t>
            </a:r>
            <a:r>
              <a:rPr lang="hu-HU" dirty="0" smtClean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Függvényfej-definíció </a:t>
            </a:r>
            <a:r>
              <a:rPr lang="hu-HU" sz="2800" dirty="0" smtClean="0"/>
              <a:t>(</a:t>
            </a:r>
            <a:r>
              <a:rPr lang="hu-HU" sz="2200" dirty="0" smtClean="0"/>
              <a:t>prototípus</a:t>
            </a:r>
            <a:r>
              <a:rPr lang="hu-HU" sz="2800" dirty="0" smtClean="0"/>
              <a:t>):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ts val="36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Függvény-definíció</a:t>
            </a:r>
            <a:r>
              <a:rPr lang="hu-HU" sz="2800" dirty="0" smtClean="0"/>
              <a:t>:</a:t>
            </a:r>
          </a:p>
        </p:txBody>
      </p:sp>
      <p:sp>
        <p:nvSpPr>
          <p:cNvPr id="7" name="Téglalap 6"/>
          <p:cNvSpPr>
            <a:spLocks noChangeArrowheads="1"/>
          </p:cNvSpPr>
          <p:nvPr/>
        </p:nvSpPr>
        <p:spPr bwMode="auto">
          <a:xfrm>
            <a:off x="2627785" y="2293202"/>
            <a:ext cx="6624736" cy="1395413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 err="1">
                <a:latin typeface="Courier New" pitchFamily="49" charset="0"/>
              </a:rPr>
              <a:t>fvTíp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fvAzon</a:t>
            </a:r>
            <a:r>
              <a:rPr lang="hu-HU" sz="2000" b="1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parTíp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formParAzon</a:t>
            </a:r>
            <a:r>
              <a:rPr lang="hu-HU" sz="2000" b="1" dirty="0">
                <a:latin typeface="Courier New" pitchFamily="49" charset="0"/>
              </a:rPr>
              <a:t>,…)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b="1" dirty="0">
                <a:solidFill>
                  <a:srgbClr val="FF0000"/>
                </a:solidFill>
              </a:rPr>
              <a:t>	</a:t>
            </a:r>
            <a:r>
              <a:rPr lang="hu-HU" sz="2000" b="1" dirty="0"/>
              <a:t>vagy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b="1" dirty="0" err="1">
                <a:latin typeface="Courier New" pitchFamily="49" charset="0"/>
              </a:rPr>
              <a:t>void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fvAzon</a:t>
            </a:r>
            <a:r>
              <a:rPr lang="hu-HU" sz="2000" b="1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parTíp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formParAzon</a:t>
            </a:r>
            <a:r>
              <a:rPr lang="hu-HU" sz="2000" b="1" dirty="0">
                <a:latin typeface="Courier New" pitchFamily="49" charset="0"/>
              </a:rPr>
              <a:t>,…)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A formális paraméterek elmaradhatnak, de a zárójelek nem!</a:t>
            </a:r>
            <a:endParaRPr lang="hu-HU" sz="2000" b="1" dirty="0">
              <a:solidFill>
                <a:srgbClr val="FF0000"/>
              </a:solidFill>
            </a:endParaRPr>
          </a:p>
        </p:txBody>
      </p:sp>
      <p:sp>
        <p:nvSpPr>
          <p:cNvPr id="2" name="Téglalap 6"/>
          <p:cNvSpPr>
            <a:spLocks noChangeArrowheads="1"/>
          </p:cNvSpPr>
          <p:nvPr/>
        </p:nvSpPr>
        <p:spPr bwMode="auto">
          <a:xfrm>
            <a:off x="2627784" y="4426128"/>
            <a:ext cx="6624736" cy="2099215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rIns="36000"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2000" b="1" dirty="0"/>
              <a:t>A fejsor, </a:t>
            </a:r>
            <a:r>
              <a:rPr lang="hu-HU" sz="2000" b="1" dirty="0" smtClean="0"/>
              <a:t>a végén pontosvessző </a:t>
            </a:r>
            <a:r>
              <a:rPr lang="hu-HU" sz="2000" b="1" dirty="0">
                <a:solidFill>
                  <a:srgbClr val="FF0000"/>
                </a:solidFill>
              </a:rPr>
              <a:t>nélkül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b="1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	… </a:t>
            </a:r>
            <a:r>
              <a:rPr lang="hu-HU" sz="2000" dirty="0">
                <a:latin typeface="Courier New" pitchFamily="49" charset="0"/>
              </a:rPr>
              <a:t>//</a:t>
            </a:r>
            <a:r>
              <a:rPr lang="hu-HU" sz="2000" dirty="0" err="1">
                <a:latin typeface="Courier New" pitchFamily="49" charset="0"/>
              </a:rPr>
              <a:t>fvtörzs</a:t>
            </a:r>
            <a:r>
              <a:rPr lang="hu-HU" sz="2000" b="1" dirty="0">
                <a:latin typeface="Courier New" pitchFamily="49" charset="0"/>
              </a:rPr>
              <a:t/>
            </a:r>
            <a:br>
              <a:rPr lang="hu-HU" sz="2000" b="1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	</a:t>
            </a:r>
            <a:r>
              <a:rPr lang="hu-HU" sz="2000" b="1" dirty="0" err="1">
                <a:latin typeface="Courier New" pitchFamily="49" charset="0"/>
              </a:rPr>
              <a:t>return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</a:rPr>
              <a:t>fvÉrték</a:t>
            </a:r>
            <a:r>
              <a:rPr lang="hu-HU" sz="2000" smtClean="0">
                <a:latin typeface="Courier New" pitchFamily="49" charset="0"/>
              </a:rPr>
              <a:t>;</a:t>
            </a:r>
            <a:endParaRPr lang="hu-HU" sz="2000" dirty="0"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2000" b="1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endParaRPr lang="hu-HU" sz="2000" b="1" dirty="0"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</a:rPr>
              <a:t>esetén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fvÉrték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</a:rPr>
              <a:t>nélküli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hu-HU" b="1" dirty="0" smtClean="0">
                <a:solidFill>
                  <a:srgbClr val="FF0000"/>
                </a:solidFill>
              </a:rPr>
              <a:t>, vagy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nélkül</a:t>
            </a:r>
            <a:r>
              <a:rPr lang="hu-HU" dirty="0" smtClean="0">
                <a:solidFill>
                  <a:srgbClr val="FF0000"/>
                </a:solidFill>
              </a:rPr>
              <a:t>!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4824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endParaRPr lang="hu-HU" sz="2800" b="1">
              <a:solidFill>
                <a:srgbClr val="66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  <p:bldP spid="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0B20B-AFC3-4FD6-9DB3-632220204544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D96EF1F-3EE1-474D-A303-6D513DCD46F8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584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83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b="1" dirty="0" smtClean="0"/>
              <a:t>C++ tudnivalók – összefoglalás:</a:t>
            </a:r>
            <a:r>
              <a:rPr lang="hu-HU" dirty="0" smtClean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 smtClean="0"/>
              <a:t>Formális</a:t>
            </a:r>
            <a:r>
              <a:rPr lang="hu-HU" sz="2800" dirty="0" smtClean="0"/>
              <a:t>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 smtClean="0"/>
              <a:t> paraméter: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bemeneti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nincs</a:t>
            </a:r>
            <a:r>
              <a:rPr lang="hu-HU" sz="2400" dirty="0" smtClean="0"/>
              <a:t> speciális kulcs-szó (jel)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kimeneti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&amp;</a:t>
            </a:r>
            <a:r>
              <a:rPr lang="hu-HU" sz="2400" dirty="0" smtClean="0"/>
              <a:t> a speciális </a:t>
            </a:r>
            <a:r>
              <a:rPr lang="hu-HU" sz="2400" dirty="0" err="1" smtClean="0"/>
              <a:t>prefix</a:t>
            </a:r>
            <a:r>
              <a:rPr lang="hu-HU" sz="2400" dirty="0" smtClean="0"/>
              <a:t> kulcs-szó (jel)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 smtClean="0"/>
              <a:t>Aktuális</a:t>
            </a:r>
            <a:r>
              <a:rPr lang="hu-HU" sz="2800" dirty="0" smtClean="0"/>
              <a:t>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 smtClean="0"/>
              <a:t> paraméter: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 smtClean="0"/>
              <a:t>	ha a megfelelő formális paraméter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bemeneti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akár</a:t>
            </a:r>
            <a:r>
              <a:rPr lang="hu-HU" sz="2400" dirty="0" smtClean="0"/>
              <a:t> konstans, </a:t>
            </a:r>
            <a:r>
              <a:rPr lang="hu-HU" sz="2400" dirty="0" smtClean="0">
                <a:solidFill>
                  <a:srgbClr val="FF0000"/>
                </a:solidFill>
              </a:rPr>
              <a:t>akár</a:t>
            </a:r>
            <a:r>
              <a:rPr lang="hu-HU" sz="2400" dirty="0" smtClean="0"/>
              <a:t> változó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kimeneti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b="1" dirty="0" smtClean="0">
                <a:solidFill>
                  <a:srgbClr val="FF0000"/>
                </a:solidFill>
              </a:rPr>
              <a:t>csak</a:t>
            </a:r>
            <a:r>
              <a:rPr lang="hu-HU" sz="2400" dirty="0" smtClean="0"/>
              <a:t> változó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 smtClean="0"/>
              <a:t>	lehet.</a:t>
            </a:r>
          </a:p>
        </p:txBody>
      </p:sp>
      <p:sp>
        <p:nvSpPr>
          <p:cNvPr id="35846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endParaRPr lang="hu-HU" sz="2800" b="1">
              <a:solidFill>
                <a:srgbClr val="663300"/>
              </a:solidFill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0" y="1414463"/>
            <a:ext cx="2124075" cy="503237"/>
          </a:xfrm>
          <a:prstGeom prst="wedgeRectCallout">
            <a:avLst>
              <a:gd name="adj1" fmla="val 156579"/>
              <a:gd name="adj2" fmla="val 8438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-7938" y="2522538"/>
            <a:ext cx="2124076" cy="503237"/>
          </a:xfrm>
          <a:prstGeom prst="wedgeRectCallout">
            <a:avLst>
              <a:gd name="adj1" fmla="val 156579"/>
              <a:gd name="adj2" fmla="val 8438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7A6B2-AFEB-4EA4-B11B-A2F03EA88882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9F76CBD-7372-41F9-915F-2D4BE8CB7519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Függvények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41438"/>
            <a:ext cx="6400800" cy="4967287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összefoglalás:</a:t>
            </a:r>
            <a:endParaRPr lang="hu-HU" dirty="0" smtClean="0"/>
          </a:p>
          <a:p>
            <a:pPr marL="342900" indent="-342900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 smtClean="0"/>
              <a:t> paraméterátadás: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 smtClean="0"/>
              <a:t>Értékszerinti</a:t>
            </a:r>
            <a:r>
              <a:rPr lang="hu-HU" sz="2600" dirty="0" smtClean="0"/>
              <a:t> </a:t>
            </a:r>
            <a:r>
              <a:rPr lang="hu-HU" dirty="0" smtClean="0"/>
              <a:t>− </a:t>
            </a:r>
            <a:r>
              <a:rPr lang="hu-HU" sz="2400" dirty="0" smtClean="0"/>
              <a:t>a formális paraméterből „keletkezett”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lokális változó</a:t>
            </a:r>
            <a:r>
              <a:rPr lang="hu-HU" sz="2400" dirty="0" smtClean="0"/>
              <a:t>ba másolódik a híváskor az aktuális paraméter </a:t>
            </a:r>
            <a:r>
              <a:rPr 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értéke</a:t>
            </a:r>
            <a:r>
              <a:rPr lang="hu-HU" sz="2400" dirty="0" smtClean="0"/>
              <a:t>, így ennek a törzsön belüli megváltozása nincs hatással az aktuális paraméterre. Pl.: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400" dirty="0" smtClean="0"/>
          </a:p>
          <a:p>
            <a:pPr marL="742950" lvl="1">
              <a:lnSpc>
                <a:spcPct val="90000"/>
              </a:lnSpc>
              <a:spcBef>
                <a:spcPct val="4000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 smtClean="0"/>
              <a:t>Hivatkozás szerinti</a:t>
            </a:r>
            <a:r>
              <a:rPr lang="hu-HU" sz="2600" dirty="0" smtClean="0"/>
              <a:t> </a:t>
            </a:r>
            <a:r>
              <a:rPr lang="hu-HU" dirty="0" smtClean="0"/>
              <a:t>− </a:t>
            </a:r>
            <a:r>
              <a:rPr lang="hu-HU" sz="2400" dirty="0" smtClean="0"/>
              <a:t>a formális </a:t>
            </a:r>
            <a:r>
              <a:rPr lang="hu-HU" sz="2400" dirty="0" err="1" smtClean="0"/>
              <a:t>paramé-terbe</a:t>
            </a:r>
            <a:r>
              <a:rPr lang="hu-HU" sz="2400" dirty="0" smtClean="0"/>
              <a:t> az aktuális paraméter </a:t>
            </a:r>
            <a:r>
              <a:rPr 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címe</a:t>
            </a:r>
            <a:r>
              <a:rPr lang="hu-HU" sz="2400" dirty="0" smtClean="0"/>
              <a:t> (</a:t>
            </a:r>
            <a:r>
              <a:rPr lang="hu-HU" sz="2400" i="1" dirty="0" smtClean="0"/>
              <a:t>rá való </a:t>
            </a:r>
            <a:r>
              <a:rPr lang="hu-HU" sz="2400" i="1" dirty="0" err="1" smtClean="0"/>
              <a:t>hivat-kozás</a:t>
            </a:r>
            <a:r>
              <a:rPr lang="hu-HU" sz="2400" dirty="0" smtClean="0"/>
              <a:t>) kerül, a lokális néven </a:t>
            </a:r>
            <a:r>
              <a:rPr lang="hu-HU" sz="2400" i="1" dirty="0" smtClean="0"/>
              <a:t>is</a:t>
            </a:r>
            <a:r>
              <a:rPr lang="hu-HU" sz="2400" dirty="0" smtClean="0"/>
              <a:t> elérhetővé válik. Pl.: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878138" y="3978275"/>
            <a:ext cx="543877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smtClean="0">
                <a:latin typeface="Courier New" pitchFamily="49" charset="0"/>
              </a:rPr>
              <a:t>int</a:t>
            </a:r>
            <a:r>
              <a:rPr lang="hu-HU" i="1" smtClean="0">
                <a:latin typeface="Courier New" pitchFamily="49" charset="0"/>
              </a:rPr>
              <a:t> </a:t>
            </a:r>
            <a:r>
              <a:rPr lang="hu-HU" smtClean="0">
                <a:latin typeface="Courier New" pitchFamily="49" charset="0"/>
              </a:rPr>
              <a:t>max</a:t>
            </a:r>
            <a:r>
              <a:rPr lang="hu-HU" b="1" smtClean="0">
                <a:latin typeface="Courier New" pitchFamily="49" charset="0"/>
              </a:rPr>
              <a:t>(int</a:t>
            </a:r>
            <a:r>
              <a:rPr lang="hu-HU" smtClean="0">
                <a:latin typeface="Courier New" pitchFamily="49" charset="0"/>
              </a:rPr>
              <a:t> x</a:t>
            </a:r>
            <a:r>
              <a:rPr lang="hu-HU" b="1" smtClean="0">
                <a:latin typeface="Courier New" pitchFamily="49" charset="0"/>
              </a:rPr>
              <a:t>, int</a:t>
            </a:r>
            <a:r>
              <a:rPr lang="hu-HU" smtClean="0">
                <a:latin typeface="Courier New" pitchFamily="49" charset="0"/>
              </a:rPr>
              <a:t> y</a:t>
            </a:r>
            <a:r>
              <a:rPr lang="hu-HU" b="1" smtClean="0">
                <a:latin typeface="Courier New" pitchFamily="49" charset="0"/>
              </a:rPr>
              <a:t>)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887663" y="5864225"/>
            <a:ext cx="543877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max</a:t>
            </a:r>
            <a:r>
              <a:rPr lang="hu-HU" b="1" dirty="0" smtClean="0">
                <a:latin typeface="Courier New" pitchFamily="49" charset="0"/>
              </a:rPr>
              <a:t>(int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latin typeface="Courier New" pitchFamily="49" charset="0"/>
              </a:rPr>
              <a:t>, int</a:t>
            </a:r>
            <a:r>
              <a:rPr lang="hu-HU" dirty="0" smtClean="0">
                <a:latin typeface="Courier New" pitchFamily="49" charset="0"/>
              </a:rPr>
              <a:t> y</a:t>
            </a:r>
            <a:r>
              <a:rPr lang="hu-HU" b="1" dirty="0" smtClean="0">
                <a:latin typeface="Courier New" pitchFamily="49" charset="0"/>
              </a:rPr>
              <a:t>,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max</a:t>
            </a:r>
            <a:r>
              <a:rPr lang="hu-HU" dirty="0" smtClean="0">
                <a:latin typeface="Courier New" pitchFamily="49" charset="0"/>
              </a:rPr>
              <a:t>_xy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0" y="3213100"/>
            <a:ext cx="1979613" cy="288925"/>
          </a:xfrm>
          <a:prstGeom prst="wedgeRectCallout">
            <a:avLst>
              <a:gd name="adj1" fmla="val 197713"/>
              <a:gd name="adj2" fmla="val 2439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6350" y="5141913"/>
            <a:ext cx="1979613" cy="288925"/>
          </a:xfrm>
          <a:prstGeom prst="wedgeRectCallout">
            <a:avLst>
              <a:gd name="adj1" fmla="val 208699"/>
              <a:gd name="adj2" fmla="val 243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6192036" y="6511925"/>
            <a:ext cx="2520950" cy="287338"/>
          </a:xfrm>
          <a:prstGeom prst="wedgeRectCallout">
            <a:avLst>
              <a:gd name="adj1" fmla="val -29218"/>
              <a:gd name="adj2" fmla="val -1941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In-/Output-paraméter.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/>
      <p:bldP spid="115716" grpId="0" animBg="1"/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49DA7-833B-473B-8164-E8EB5A30414D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77B122E-6E55-4B85-9241-0D67FFCFA1BD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789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83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b="1" dirty="0" smtClean="0"/>
              <a:t>C++ tudnivalók – összefoglalás:</a:t>
            </a:r>
            <a:r>
              <a:rPr lang="hu-HU" dirty="0" smtClean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 smtClean="0"/>
              <a:t>Formális</a:t>
            </a:r>
            <a:r>
              <a:rPr lang="hu-HU" sz="2800" dirty="0" smtClean="0"/>
              <a:t>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 smtClean="0"/>
              <a:t> paraméter: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bemeneti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b="1" dirty="0" err="1" smtClean="0">
                <a:solidFill>
                  <a:srgbClr val="FF0000"/>
                </a:solidFill>
              </a:rPr>
              <a:t>const</a:t>
            </a:r>
            <a:r>
              <a:rPr lang="hu-HU" sz="2400" dirty="0" smtClean="0"/>
              <a:t> </a:t>
            </a:r>
            <a:r>
              <a:rPr lang="hu-HU" sz="2400" dirty="0" err="1" smtClean="0"/>
              <a:t>prefix</a:t>
            </a:r>
            <a:r>
              <a:rPr lang="hu-HU" sz="2400" dirty="0" smtClean="0"/>
              <a:t> kulcs-szó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kimeneti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nincs</a:t>
            </a:r>
            <a:r>
              <a:rPr lang="hu-HU" sz="2400" dirty="0" smtClean="0"/>
              <a:t> speciális kulcs-szó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 smtClean="0"/>
              <a:t>Aktuális</a:t>
            </a:r>
            <a:r>
              <a:rPr lang="hu-HU" sz="2800" dirty="0" smtClean="0"/>
              <a:t>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 smtClean="0"/>
              <a:t> paraméter: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 smtClean="0"/>
              <a:t>	ha a megfelelő formális paraméter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bemeneti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akár</a:t>
            </a:r>
            <a:r>
              <a:rPr lang="hu-HU" sz="2400" dirty="0" smtClean="0"/>
              <a:t> konstans, </a:t>
            </a:r>
            <a:r>
              <a:rPr lang="hu-HU" sz="2400" dirty="0" smtClean="0">
                <a:solidFill>
                  <a:srgbClr val="FF0000"/>
                </a:solidFill>
              </a:rPr>
              <a:t>akár</a:t>
            </a:r>
            <a:r>
              <a:rPr lang="hu-HU" sz="2400" dirty="0" smtClean="0"/>
              <a:t> változó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 smtClean="0"/>
              <a:t>kimeneti	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/>
              <a:t> </a:t>
            </a:r>
            <a:r>
              <a:rPr lang="hu-HU" sz="2400" b="1" dirty="0" smtClean="0">
                <a:solidFill>
                  <a:srgbClr val="FF0000"/>
                </a:solidFill>
              </a:rPr>
              <a:t>csak</a:t>
            </a:r>
            <a:r>
              <a:rPr lang="hu-HU" sz="2400" dirty="0" smtClean="0"/>
              <a:t> változó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 smtClean="0"/>
              <a:t>	lehet.</a:t>
            </a:r>
          </a:p>
        </p:txBody>
      </p:sp>
      <p:sp>
        <p:nvSpPr>
          <p:cNvPr id="37894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endParaRPr lang="hu-HU" sz="2800" b="1">
              <a:solidFill>
                <a:srgbClr val="66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9D44B-8927-41B9-828A-4B1DA49ECFC3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C318626-72C5-429E-9187-CEC7F5C8A3DE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41438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összefoglalás:</a:t>
            </a:r>
            <a:r>
              <a:rPr lang="hu-HU" dirty="0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 smtClean="0"/>
              <a:t> paraméterátadás: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b="1" dirty="0" smtClean="0"/>
              <a:t>Alapelv</a:t>
            </a:r>
            <a:r>
              <a:rPr lang="hu-HU" dirty="0" smtClean="0"/>
              <a:t>: </a:t>
            </a:r>
            <a:r>
              <a:rPr lang="hu-HU" sz="2400" dirty="0" smtClean="0">
                <a:solidFill>
                  <a:srgbClr val="FF0000"/>
                </a:solidFill>
              </a:rPr>
              <a:t>a tömbök mindig hivatkozás szerint adódnak át!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/>
              <a:t>Bemeneti paraméter −</a:t>
            </a:r>
            <a:r>
              <a:rPr lang="hu-HU" sz="3600" dirty="0" smtClean="0"/>
              <a:t> </a:t>
            </a:r>
            <a:r>
              <a:rPr lang="hu-HU" sz="2400" dirty="0" smtClean="0"/>
              <a:t>példa a fejsorra:</a:t>
            </a:r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sz="3200" dirty="0" smtClean="0"/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dirty="0" smtClean="0"/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/>
              <a:t>Kimeneti paraméter −</a:t>
            </a:r>
            <a:r>
              <a:rPr lang="hu-HU" sz="3600" dirty="0" smtClean="0"/>
              <a:t> </a:t>
            </a:r>
            <a:r>
              <a:rPr lang="hu-HU" sz="2400" dirty="0" smtClean="0"/>
              <a:t>példa a fejsorra: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835150" y="3487738"/>
            <a:ext cx="7269163" cy="935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ki_int_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b="1" dirty="0" smtClean="0">
                <a:latin typeface="Courier New" pitchFamily="49" charset="0"/>
              </a:rPr>
              <a:t>, int</a:t>
            </a:r>
            <a:r>
              <a:rPr lang="hu-HU" dirty="0" smtClean="0">
                <a:latin typeface="Courier New" pitchFamily="49" charset="0"/>
              </a:rPr>
              <a:t> 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ki_int_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 smtClean="0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b="1" dirty="0" smtClean="0">
                <a:latin typeface="Courier New" pitchFamily="49" charset="0"/>
              </a:rPr>
              <a:t>, int</a:t>
            </a:r>
            <a:r>
              <a:rPr lang="hu-HU" dirty="0" smtClean="0">
                <a:latin typeface="Courier New" pitchFamily="49" charset="0"/>
              </a:rPr>
              <a:t> 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812925" y="5013325"/>
            <a:ext cx="7269163" cy="935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</a:rPr>
              <a:t> be_int_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dirty="0" smtClean="0">
                <a:latin typeface="Courier New" pitchFamily="49" charset="0"/>
              </a:rPr>
              <a:t>,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n, </a:t>
            </a:r>
            <a:r>
              <a:rPr lang="hu-HU" b="1" dirty="0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maxN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</a:rPr>
              <a:t> be_int_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 smtClean="0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dirty="0" smtClean="0">
                <a:latin typeface="Courier New" pitchFamily="49" charset="0"/>
              </a:rPr>
              <a:t>,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n, </a:t>
            </a:r>
            <a:r>
              <a:rPr lang="hu-HU" b="1" dirty="0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maxN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0" y="3198813"/>
            <a:ext cx="1979613" cy="288925"/>
          </a:xfrm>
          <a:prstGeom prst="wedgeRectCallout">
            <a:avLst>
              <a:gd name="adj1" fmla="val 221303"/>
              <a:gd name="adj2" fmla="val 58275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117767" name="AutoShape 7"/>
          <p:cNvSpPr>
            <a:spLocks noChangeArrowheads="1"/>
          </p:cNvSpPr>
          <p:nvPr/>
        </p:nvSpPr>
        <p:spPr bwMode="auto">
          <a:xfrm>
            <a:off x="0" y="4533900"/>
            <a:ext cx="2087563" cy="503238"/>
          </a:xfrm>
          <a:prstGeom prst="wedgeRectCallout">
            <a:avLst>
              <a:gd name="adj1" fmla="val 190685"/>
              <a:gd name="adj2" fmla="val 57884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In-/</a:t>
            </a:r>
            <a:b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Output-paraméterek.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56088" y="5026025"/>
            <a:ext cx="649287" cy="360363"/>
            <a:chOff x="3560" y="2704"/>
            <a:chExt cx="409" cy="227"/>
          </a:xfrm>
        </p:grpSpPr>
        <p:sp>
          <p:nvSpPr>
            <p:cNvPr id="38933" name="Line 9"/>
            <p:cNvSpPr>
              <a:spLocks noChangeShapeType="1"/>
            </p:cNvSpPr>
            <p:nvPr/>
          </p:nvSpPr>
          <p:spPr bwMode="auto">
            <a:xfrm>
              <a:off x="3606" y="2704"/>
              <a:ext cx="363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8934" name="Line 10"/>
            <p:cNvSpPr>
              <a:spLocks noChangeShapeType="1"/>
            </p:cNvSpPr>
            <p:nvPr/>
          </p:nvSpPr>
          <p:spPr bwMode="auto">
            <a:xfrm flipH="1">
              <a:off x="3560" y="2704"/>
              <a:ext cx="39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4232275" y="5056188"/>
            <a:ext cx="2879725" cy="287337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213224" y="3530600"/>
            <a:ext cx="2772000" cy="301625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7775" name="AutoShape 15"/>
          <p:cNvSpPr>
            <a:spLocks noChangeArrowheads="1"/>
          </p:cNvSpPr>
          <p:nvPr/>
        </p:nvSpPr>
        <p:spPr bwMode="auto">
          <a:xfrm>
            <a:off x="7524750" y="4435475"/>
            <a:ext cx="1619250" cy="288925"/>
          </a:xfrm>
          <a:prstGeom prst="wedgeRectCallout">
            <a:avLst>
              <a:gd name="adj1" fmla="val -16542"/>
              <a:gd name="adj2" fmla="val 1912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Ellenőrzési céllal</a:t>
            </a:r>
          </a:p>
        </p:txBody>
      </p:sp>
      <p:sp>
        <p:nvSpPr>
          <p:cNvPr id="117776" name="AutoShape 16"/>
          <p:cNvSpPr>
            <a:spLocks noChangeArrowheads="1"/>
          </p:cNvSpPr>
          <p:nvPr/>
        </p:nvSpPr>
        <p:spPr bwMode="auto">
          <a:xfrm>
            <a:off x="7380312" y="4435475"/>
            <a:ext cx="1763688" cy="505693"/>
          </a:xfrm>
          <a:prstGeom prst="wedgeRectCallout">
            <a:avLst>
              <a:gd name="adj1" fmla="val 19662"/>
              <a:gd name="adj2" fmla="val 2097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Ellenőrzési 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céllal, input-paraméter</a:t>
            </a:r>
            <a:endParaRPr lang="hu-HU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40213" y="5559425"/>
            <a:ext cx="649287" cy="360363"/>
            <a:chOff x="3560" y="2704"/>
            <a:chExt cx="409" cy="227"/>
          </a:xfrm>
        </p:grpSpPr>
        <p:sp>
          <p:nvSpPr>
            <p:cNvPr id="38931" name="Line 9"/>
            <p:cNvSpPr>
              <a:spLocks noChangeShapeType="1"/>
            </p:cNvSpPr>
            <p:nvPr/>
          </p:nvSpPr>
          <p:spPr bwMode="auto">
            <a:xfrm>
              <a:off x="3606" y="2704"/>
              <a:ext cx="363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8932" name="Line 10"/>
            <p:cNvSpPr>
              <a:spLocks noChangeShapeType="1"/>
            </p:cNvSpPr>
            <p:nvPr/>
          </p:nvSpPr>
          <p:spPr bwMode="auto">
            <a:xfrm flipH="1">
              <a:off x="3560" y="2704"/>
              <a:ext cx="39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1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allAtOnce"/>
      <p:bldP spid="117764" grpId="0" uiExpand="1" animBg="1"/>
      <p:bldP spid="117765" grpId="0" animBg="1"/>
      <p:bldP spid="117766" grpId="0" uiExpand="1" animBg="1"/>
      <p:bldP spid="117767" grpId="0" animBg="1"/>
      <p:bldP spid="117771" grpId="0" animBg="1"/>
      <p:bldP spid="117772" grpId="0" uiExpand="1" animBg="1"/>
      <p:bldP spid="117775" grpId="0" animBg="1"/>
      <p:bldP spid="1177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6BB52-4447-4696-8AFE-877E86174744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9C560D9-49CC-48A6-BBAD-5A2B16062D6A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41438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összefoglalás:</a:t>
            </a:r>
            <a:r>
              <a:rPr lang="hu-HU" dirty="0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 smtClean="0"/>
              <a:t> paraméterátadás: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b="1" dirty="0" smtClean="0"/>
              <a:t>Alapelv</a:t>
            </a:r>
            <a:r>
              <a:rPr lang="hu-HU" dirty="0" smtClean="0"/>
              <a:t>: </a:t>
            </a:r>
            <a:r>
              <a:rPr lang="hu-HU" sz="2400" dirty="0" smtClean="0">
                <a:solidFill>
                  <a:srgbClr val="FF0000"/>
                </a:solidFill>
              </a:rPr>
              <a:t>a tömbök mindig hivatkozás szerint adódnak át!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/>
              <a:t>Bemeneti −</a:t>
            </a:r>
            <a:r>
              <a:rPr lang="hu-HU" sz="3600" dirty="0" smtClean="0"/>
              <a:t> </a:t>
            </a:r>
            <a:r>
              <a:rPr lang="hu-HU" sz="2400" dirty="0" smtClean="0"/>
              <a:t>példa a fejsorra:</a:t>
            </a:r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sz="3200" dirty="0" smtClean="0"/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dirty="0" smtClean="0">
              <a:latin typeface="Arial" pitchFamily="34" charset="0"/>
            </a:endParaRPr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/>
              <a:t>Kimeneti (is) −</a:t>
            </a:r>
            <a:r>
              <a:rPr lang="hu-HU" sz="3600" dirty="0" smtClean="0"/>
              <a:t> </a:t>
            </a:r>
            <a:r>
              <a:rPr lang="hu-HU" sz="2400" dirty="0" smtClean="0"/>
              <a:t>példa a fejsorra:</a:t>
            </a:r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endParaRPr lang="hu-HU" sz="2400" dirty="0" smtClean="0"/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endParaRPr lang="hu-HU" sz="2400" dirty="0" smtClean="0"/>
          </a:p>
          <a:p>
            <a:pPr marL="742950" lvl="1">
              <a:lnSpc>
                <a:spcPct val="90000"/>
              </a:lnSpc>
              <a:spcBef>
                <a:spcPct val="100000"/>
              </a:spcBef>
              <a:buFontTx/>
              <a:buNone/>
              <a:tabLst>
                <a:tab pos="3406775" algn="l"/>
              </a:tabLst>
            </a:pPr>
            <a:r>
              <a:rPr lang="hu-HU" sz="2000" dirty="0" smtClean="0">
                <a:solidFill>
                  <a:srgbClr val="FF0000"/>
                </a:solidFill>
              </a:rPr>
              <a:t>Megjegyzés: </a:t>
            </a:r>
            <a:r>
              <a:rPr lang="hu-HU" sz="2000" b="1" dirty="0" smtClean="0">
                <a:solidFill>
                  <a:srgbClr val="FF0000"/>
                </a:solidFill>
              </a:rPr>
              <a:t>az 1. változat </a:t>
            </a:r>
            <a:r>
              <a:rPr lang="hu-HU" sz="2000" b="1" i="1" dirty="0" smtClean="0">
                <a:solidFill>
                  <a:srgbClr val="FF0000"/>
                </a:solidFill>
              </a:rPr>
              <a:t>mátrix</a:t>
            </a:r>
            <a:r>
              <a:rPr lang="hu-HU" sz="2000" b="1" dirty="0" smtClean="0">
                <a:solidFill>
                  <a:srgbClr val="FF0000"/>
                </a:solidFill>
              </a:rPr>
              <a:t>okra nem működik!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1835150" y="3482569"/>
            <a:ext cx="7269163" cy="935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ki_int_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b="1" dirty="0" smtClean="0">
                <a:latin typeface="Courier New" pitchFamily="49" charset="0"/>
              </a:rPr>
              <a:t>, int</a:t>
            </a:r>
            <a:r>
              <a:rPr lang="hu-HU" dirty="0" smtClean="0">
                <a:latin typeface="Courier New" pitchFamily="49" charset="0"/>
              </a:rPr>
              <a:t> 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</a:rPr>
              <a:t> ki_int_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 smtClean="0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b="1" dirty="0" smtClean="0">
                <a:latin typeface="Courier New" pitchFamily="49" charset="0"/>
              </a:rPr>
              <a:t>, int</a:t>
            </a:r>
            <a:r>
              <a:rPr lang="hu-HU" dirty="0" smtClean="0">
                <a:latin typeface="Courier New" pitchFamily="49" charset="0"/>
              </a:rPr>
              <a:t> 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1812925" y="4984141"/>
            <a:ext cx="7269163" cy="90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</a:rPr>
              <a:t> be_int_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dirty="0" smtClean="0">
                <a:latin typeface="Courier New" pitchFamily="49" charset="0"/>
              </a:rPr>
              <a:t>, </a:t>
            </a:r>
            <a:r>
              <a:rPr lang="hu-HU" b="1" dirty="0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dirty="0" err="1" smtClean="0">
                <a:latin typeface="Courier New" pitchFamily="49" charset="0"/>
              </a:rPr>
              <a:t>n</a:t>
            </a:r>
            <a:r>
              <a:rPr lang="hu-HU" dirty="0" smtClean="0">
                <a:latin typeface="Courier New" pitchFamily="49" charset="0"/>
              </a:rPr>
              <a:t>, 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maxN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</a:rPr>
              <a:t> be_int_</a:t>
            </a:r>
            <a:r>
              <a:rPr lang="hu-HU" dirty="0" err="1" smtClean="0">
                <a:latin typeface="Courier New" pitchFamily="49" charset="0"/>
              </a:rPr>
              <a:t>tomb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x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 smtClean="0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dirty="0" smtClean="0">
                <a:latin typeface="Courier New" pitchFamily="49" charset="0"/>
              </a:rPr>
              <a:t>,</a:t>
            </a:r>
            <a:r>
              <a:rPr lang="hu-HU" b="1" dirty="0" err="1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dirty="0" err="1" smtClean="0">
                <a:latin typeface="Courier New" pitchFamily="49" charset="0"/>
              </a:rPr>
              <a:t>n</a:t>
            </a:r>
            <a:r>
              <a:rPr lang="hu-HU" dirty="0" smtClean="0">
                <a:latin typeface="Courier New" pitchFamily="49" charset="0"/>
              </a:rPr>
              <a:t>, </a:t>
            </a:r>
            <a:r>
              <a:rPr lang="hu-HU" b="1" dirty="0" smtClean="0">
                <a:latin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maxN</a:t>
            </a:r>
            <a:r>
              <a:rPr lang="hu-HU" b="1" dirty="0" smtClean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6BB52-4447-4696-8AFE-877E86174744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9C560D9-49CC-48A6-BBAD-5A2B16062D6A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41438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további lehetőségei:</a:t>
            </a:r>
            <a:r>
              <a:rPr lang="hu-HU" dirty="0" smtClean="0"/>
              <a:t> </a:t>
            </a:r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Cím </a:t>
            </a:r>
            <a:r>
              <a:rPr lang="hu-HU" dirty="0" smtClean="0">
                <a:ea typeface="+mn-ea"/>
                <a:cs typeface="+mn-cs"/>
              </a:rPr>
              <a:t>(formális)paraméter:</a:t>
            </a:r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r>
              <a:rPr lang="hu-HU" dirty="0" smtClean="0">
                <a:ea typeface="+mn-ea"/>
                <a:cs typeface="+mn-cs"/>
              </a:rPr>
              <a:t/>
            </a:r>
            <a:br>
              <a:rPr lang="hu-HU" dirty="0" smtClean="0">
                <a:ea typeface="+mn-ea"/>
                <a:cs typeface="+mn-cs"/>
              </a:rPr>
            </a:br>
            <a:r>
              <a:rPr lang="hu-HU" sz="2400" dirty="0" smtClean="0">
                <a:ea typeface="+mn-ea"/>
                <a:cs typeface="+mn-cs"/>
              </a:rPr>
              <a:t>a </a:t>
            </a:r>
            <a:r>
              <a:rPr lang="hu-HU" sz="1800" dirty="0" err="1" smtClean="0">
                <a:latin typeface="Courier New" pitchFamily="49" charset="0"/>
              </a:rPr>
              <a:t>formParAzon</a:t>
            </a:r>
            <a:r>
              <a:rPr lang="hu-HU" sz="2400" dirty="0" err="1" smtClean="0">
                <a:ea typeface="+mn-ea"/>
                <a:cs typeface="+mn-cs"/>
              </a:rPr>
              <a:t>-ben</a:t>
            </a:r>
            <a:r>
              <a:rPr lang="hu-HU" sz="2400" dirty="0" smtClean="0">
                <a:ea typeface="+mn-ea"/>
                <a:cs typeface="+mn-cs"/>
              </a:rPr>
              <a:t> az adat (</a:t>
            </a:r>
            <a:r>
              <a:rPr lang="hu-HU" sz="2400" dirty="0" err="1" smtClean="0">
                <a:ea typeface="+mn-ea"/>
                <a:cs typeface="+mn-cs"/>
              </a:rPr>
              <a:t>megváltoztatha-tatlan</a:t>
            </a:r>
            <a:r>
              <a:rPr lang="hu-HU" sz="2400" dirty="0" smtClean="0">
                <a:ea typeface="+mn-ea"/>
                <a:cs typeface="+mn-cs"/>
              </a:rPr>
              <a:t>) </a:t>
            </a:r>
            <a:r>
              <a:rPr 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címe</a:t>
            </a:r>
            <a:r>
              <a:rPr lang="hu-HU" sz="2400" dirty="0" smtClean="0">
                <a:ea typeface="+mn-ea"/>
                <a:cs typeface="+mn-cs"/>
              </a:rPr>
              <a:t> van, és ekként kell használni. Pl.:</a:t>
            </a:r>
          </a:p>
          <a:p>
            <a:pPr marL="717550" lvl="1" indent="0">
              <a:lnSpc>
                <a:spcPct val="90000"/>
              </a:lnSpc>
              <a:spcBef>
                <a:spcPts val="1200"/>
              </a:spcBef>
              <a:buNone/>
              <a:tabLst>
                <a:tab pos="3406775" algn="l"/>
              </a:tabLst>
            </a:pPr>
            <a:r>
              <a:rPr lang="hu-HU" sz="2400" dirty="0" smtClean="0">
                <a:ea typeface="+mn-ea"/>
                <a:cs typeface="+mn-cs"/>
              </a:rPr>
              <a:t/>
            </a:r>
            <a:br>
              <a:rPr lang="hu-HU" sz="2400" dirty="0" smtClean="0">
                <a:ea typeface="+mn-ea"/>
                <a:cs typeface="+mn-cs"/>
              </a:rPr>
            </a:br>
            <a:r>
              <a:rPr lang="hu-HU" sz="2400" dirty="0" smtClean="0">
                <a:ea typeface="+mn-ea"/>
                <a:cs typeface="+mn-cs"/>
              </a:rPr>
              <a:t/>
            </a:r>
            <a:br>
              <a:rPr lang="hu-HU" sz="2400" dirty="0" smtClean="0">
                <a:ea typeface="+mn-ea"/>
                <a:cs typeface="+mn-cs"/>
              </a:rPr>
            </a:br>
            <a:r>
              <a:rPr lang="hu-HU" sz="2400" dirty="0" smtClean="0">
                <a:ea typeface="+mn-ea"/>
                <a:cs typeface="+mn-cs"/>
              </a:rPr>
              <a:t/>
            </a:r>
            <a:br>
              <a:rPr lang="hu-HU" sz="2400" dirty="0" smtClean="0">
                <a:ea typeface="+mn-ea"/>
                <a:cs typeface="+mn-cs"/>
              </a:rPr>
            </a:br>
            <a:r>
              <a:rPr lang="hu-HU" sz="2400" dirty="0" smtClean="0">
                <a:ea typeface="+mn-ea"/>
                <a:cs typeface="+mn-cs"/>
              </a:rPr>
              <a:t/>
            </a:r>
            <a:br>
              <a:rPr lang="hu-HU" sz="2400" dirty="0" smtClean="0">
                <a:ea typeface="+mn-ea"/>
                <a:cs typeface="+mn-cs"/>
              </a:rPr>
            </a:br>
            <a:r>
              <a:rPr lang="hu-HU" sz="2400" dirty="0" smtClean="0">
                <a:ea typeface="+mn-ea"/>
                <a:cs typeface="+mn-cs"/>
              </a:rPr>
              <a:t/>
            </a:r>
            <a:br>
              <a:rPr lang="hu-HU" sz="2400" dirty="0" smtClean="0">
                <a:ea typeface="+mn-ea"/>
                <a:cs typeface="+mn-cs"/>
              </a:rPr>
            </a:br>
            <a:endParaRPr lang="hu-HU" sz="2400" b="1" dirty="0">
              <a:ea typeface="+mn-ea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75856" y="2330950"/>
            <a:ext cx="58284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err="1" smtClean="0">
                <a:latin typeface="Courier New" pitchFamily="49" charset="0"/>
              </a:rPr>
              <a:t>fvTíp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fvAzon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</a:rPr>
              <a:t>parTip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formParAzon</a:t>
            </a:r>
            <a:r>
              <a:rPr lang="hu-HU" b="1" dirty="0" smtClean="0">
                <a:latin typeface="Courier New" pitchFamily="49" charset="0"/>
              </a:rPr>
              <a:t>,…)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75856" y="3483078"/>
            <a:ext cx="5828457" cy="17461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novel</a:t>
            </a:r>
            <a:r>
              <a:rPr lang="hu-HU" b="1" dirty="0" smtClean="0">
                <a:latin typeface="Courier New" pitchFamily="49" charset="0"/>
              </a:rPr>
              <a:t>(int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x</a:t>
            </a:r>
            <a:r>
              <a:rPr lang="hu-HU" b="1" dirty="0" smtClean="0">
                <a:latin typeface="Courier New" pitchFamily="49" charset="0"/>
              </a:rPr>
              <a:t>)</a:t>
            </a:r>
            <a:br>
              <a:rPr lang="hu-HU" b="1" dirty="0" smtClean="0">
                <a:latin typeface="Courier New" pitchFamily="49" charset="0"/>
              </a:rPr>
            </a:br>
            <a:r>
              <a:rPr lang="hu-HU" dirty="0" smtClean="0">
                <a:latin typeface="Courier New" pitchFamily="49" charset="0"/>
              </a:rPr>
              <a:t>{</a:t>
            </a:r>
            <a:br>
              <a:rPr lang="hu-HU" dirty="0" smtClean="0">
                <a:latin typeface="Courier New" pitchFamily="49" charset="0"/>
              </a:rPr>
            </a:br>
            <a:r>
              <a:rPr lang="hu-HU" dirty="0" smtClean="0">
                <a:latin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</a:rPr>
              <a:t>cout</a:t>
            </a:r>
            <a:r>
              <a:rPr lang="hu-HU" dirty="0" smtClean="0">
                <a:latin typeface="Courier New" pitchFamily="49" charset="0"/>
              </a:rPr>
              <a:t>&lt;&lt;"belépő érték:"&lt;&lt;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(*x)</a:t>
            </a:r>
            <a:r>
              <a:rPr lang="hu-HU" dirty="0" smtClean="0">
                <a:latin typeface="Courier New" pitchFamily="49" charset="0"/>
              </a:rPr>
              <a:t>&lt;&lt;</a:t>
            </a:r>
            <a:r>
              <a:rPr lang="hu-HU" dirty="0" err="1" smtClean="0">
                <a:latin typeface="Courier New" pitchFamily="49" charset="0"/>
              </a:rPr>
              <a:t>endl</a:t>
            </a:r>
            <a:r>
              <a:rPr lang="hu-HU" dirty="0" smtClean="0">
                <a:latin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(*x)</a:t>
            </a:r>
            <a:r>
              <a:rPr lang="hu-HU" dirty="0" smtClean="0">
                <a:latin typeface="Courier New" pitchFamily="49" charset="0"/>
              </a:rPr>
              <a:t>++;//</a:t>
            </a:r>
            <a:r>
              <a:rPr lang="hu-HU" dirty="0" err="1" smtClean="0">
                <a:latin typeface="Courier New" pitchFamily="49" charset="0"/>
              </a:rPr>
              <a:t>x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en lévő érték növelése</a:t>
            </a:r>
            <a:br>
              <a:rPr lang="hu-HU" dirty="0" smtClean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</a:t>
            </a:r>
            <a:r>
              <a:rPr lang="hu-HU" dirty="0" err="1">
                <a:latin typeface="Courier New" pitchFamily="49" charset="0"/>
              </a:rPr>
              <a:t>cout</a:t>
            </a:r>
            <a:r>
              <a:rPr lang="hu-HU" dirty="0" smtClean="0">
                <a:latin typeface="Courier New" pitchFamily="49" charset="0"/>
              </a:rPr>
              <a:t>&lt;&lt;"kilépő </a:t>
            </a:r>
            <a:r>
              <a:rPr lang="hu-HU" dirty="0">
                <a:latin typeface="Courier New" pitchFamily="49" charset="0"/>
              </a:rPr>
              <a:t>érték:"&lt;&lt;</a:t>
            </a:r>
            <a:r>
              <a:rPr lang="hu-HU" dirty="0">
                <a:solidFill>
                  <a:srgbClr val="0000FF"/>
                </a:solidFill>
                <a:latin typeface="Courier New" pitchFamily="49" charset="0"/>
              </a:rPr>
              <a:t>(*x)</a:t>
            </a:r>
            <a:r>
              <a:rPr lang="hu-HU" dirty="0">
                <a:latin typeface="Courier New" pitchFamily="49" charset="0"/>
              </a:rPr>
              <a:t>&lt;&lt;</a:t>
            </a:r>
            <a:r>
              <a:rPr lang="hu-HU" dirty="0" err="1">
                <a:latin typeface="Courier New" pitchFamily="49" charset="0"/>
              </a:rPr>
              <a:t>endl</a:t>
            </a:r>
            <a:r>
              <a:rPr lang="hu-HU" dirty="0">
                <a:latin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>
                <a:latin typeface="Courier New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hu-HU" dirty="0" smtClean="0"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80047" y="5355286"/>
            <a:ext cx="5828457" cy="11700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>
                <a:latin typeface="Courier New" pitchFamily="49" charset="0"/>
              </a:rPr>
              <a:t>…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smtClean="0">
                <a:latin typeface="Courier New" pitchFamily="49" charset="0"/>
              </a:rPr>
              <a:t>int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hu-HU" dirty="0" smtClean="0">
                <a:latin typeface="Courier New" pitchFamily="49" charset="0"/>
              </a:rPr>
              <a:t> s; 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(*</a:t>
            </a:r>
            <a:r>
              <a:rPr lang="hu-HU" dirty="0" err="1" smtClean="0">
                <a:solidFill>
                  <a:srgbClr val="0000FF"/>
                </a:solidFill>
                <a:latin typeface="Courier New" pitchFamily="49" charset="0"/>
              </a:rPr>
              <a:t>s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hu-HU" dirty="0" smtClean="0">
                <a:latin typeface="Courier New" pitchFamily="49" charset="0"/>
              </a:rPr>
              <a:t>=0; //s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en 0 van </a:t>
            </a:r>
            <a:br>
              <a:rPr lang="hu-HU" dirty="0" smtClean="0">
                <a:latin typeface="Courier New" pitchFamily="49" charset="0"/>
              </a:rPr>
            </a:br>
            <a:r>
              <a:rPr lang="hu-HU" dirty="0" err="1" smtClean="0">
                <a:latin typeface="Courier New" pitchFamily="49" charset="0"/>
              </a:rPr>
              <a:t>novel</a:t>
            </a:r>
            <a:r>
              <a:rPr lang="hu-HU" dirty="0" smtClean="0">
                <a:latin typeface="Courier New" pitchFamily="49" charset="0"/>
              </a:rPr>
              <a:t>(s); //</a:t>
            </a:r>
            <a:r>
              <a:rPr lang="hu-HU" dirty="0" err="1" smtClean="0">
                <a:latin typeface="Courier New" pitchFamily="49" charset="0"/>
              </a:rPr>
              <a:t>s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en 1 van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>
                <a:latin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3353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6BB52-4447-4696-8AFE-877E86174744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9C560D9-49CC-48A6-BBAD-5A2B16062D6A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41438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további lehetőségei:</a:t>
            </a:r>
            <a:r>
              <a:rPr lang="hu-HU" dirty="0" smtClean="0"/>
              <a:t> </a:t>
            </a:r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Cím-hivatkozás szerinti </a:t>
            </a:r>
            <a:r>
              <a:rPr lang="hu-HU" dirty="0" smtClean="0">
                <a:ea typeface="+mn-ea"/>
                <a:cs typeface="+mn-cs"/>
              </a:rPr>
              <a:t>paraméter:</a:t>
            </a:r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r>
              <a:rPr lang="hu-HU" dirty="0" smtClean="0">
                <a:ea typeface="+mn-ea"/>
                <a:cs typeface="+mn-cs"/>
              </a:rPr>
              <a:t/>
            </a:r>
            <a:br>
              <a:rPr lang="hu-HU" dirty="0" smtClean="0">
                <a:ea typeface="+mn-ea"/>
                <a:cs typeface="+mn-cs"/>
              </a:rPr>
            </a:br>
            <a:r>
              <a:rPr lang="hu-HU" sz="2400" dirty="0"/>
              <a:t>a </a:t>
            </a:r>
            <a:r>
              <a:rPr lang="hu-HU" sz="1800" dirty="0" err="1">
                <a:latin typeface="Courier New" pitchFamily="49" charset="0"/>
              </a:rPr>
              <a:t>formParAzon</a:t>
            </a:r>
            <a:r>
              <a:rPr lang="hu-HU" sz="2400" dirty="0" err="1"/>
              <a:t>-ben</a:t>
            </a:r>
            <a:r>
              <a:rPr lang="hu-HU" sz="2400" dirty="0"/>
              <a:t> egy adat (</a:t>
            </a:r>
            <a:r>
              <a:rPr lang="hu-HU" sz="2400" dirty="0" err="1" smtClean="0"/>
              <a:t>megváltoztatha-tó</a:t>
            </a:r>
            <a:r>
              <a:rPr lang="hu-HU" sz="2400" dirty="0" smtClean="0"/>
              <a:t>)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címe</a:t>
            </a:r>
            <a:r>
              <a:rPr lang="hu-HU" sz="2400" dirty="0"/>
              <a:t> van, és ekként kell használni. Pl</a:t>
            </a:r>
            <a:r>
              <a:rPr lang="hu-HU" sz="2400" dirty="0" smtClean="0"/>
              <a:t>.:</a:t>
            </a:r>
            <a:endParaRPr lang="hu-HU" sz="2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75856" y="2330950"/>
            <a:ext cx="58284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err="1" smtClean="0">
                <a:latin typeface="Courier New" pitchFamily="49" charset="0"/>
              </a:rPr>
              <a:t>fvTíp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fvAzon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</a:rPr>
              <a:t>parTip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*&amp;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formParAzon</a:t>
            </a:r>
            <a:r>
              <a:rPr lang="hu-HU" b="1" dirty="0" smtClean="0">
                <a:latin typeface="Courier New" pitchFamily="49" charset="0"/>
              </a:rPr>
              <a:t>,…)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75856" y="3483078"/>
            <a:ext cx="5828457" cy="14580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athelyez</a:t>
            </a:r>
            <a:r>
              <a:rPr lang="hu-HU" b="1" dirty="0" smtClean="0">
                <a:latin typeface="Courier New" pitchFamily="49" charset="0"/>
              </a:rPr>
              <a:t>(int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*&amp;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</a:rPr>
              <a:t>x</a:t>
            </a:r>
            <a:r>
              <a:rPr lang="hu-HU" b="1" dirty="0" smtClean="0">
                <a:latin typeface="Courier New" pitchFamily="49" charset="0"/>
              </a:rPr>
              <a:t>)</a:t>
            </a:r>
            <a:br>
              <a:rPr lang="hu-HU" b="1" dirty="0" smtClean="0">
                <a:latin typeface="Courier New" pitchFamily="49" charset="0"/>
              </a:rPr>
            </a:br>
            <a:r>
              <a:rPr lang="hu-HU" dirty="0" smtClean="0">
                <a:latin typeface="Courier New" pitchFamily="49" charset="0"/>
              </a:rPr>
              <a:t>{</a:t>
            </a:r>
            <a:br>
              <a:rPr lang="hu-HU" dirty="0" smtClean="0">
                <a:latin typeface="Courier New" pitchFamily="49" charset="0"/>
              </a:rPr>
            </a:br>
            <a:r>
              <a:rPr lang="hu-HU" dirty="0" smtClean="0">
                <a:latin typeface="Courier New" pitchFamily="49" charset="0"/>
              </a:rPr>
              <a:t>  </a:t>
            </a:r>
            <a:r>
              <a:rPr lang="hu-HU" dirty="0" err="1" smtClean="0">
                <a:solidFill>
                  <a:schemeClr val="accent4"/>
                </a:solidFill>
                <a:latin typeface="Courier New" pitchFamily="49" charset="0"/>
              </a:rPr>
              <a:t>x</a:t>
            </a:r>
            <a:r>
              <a:rPr lang="hu-HU" dirty="0" smtClean="0">
                <a:solidFill>
                  <a:schemeClr val="accent4"/>
                </a:solidFill>
                <a:latin typeface="Courier New" pitchFamily="49" charset="0"/>
              </a:rPr>
              <a:t>=</a:t>
            </a:r>
            <a:r>
              <a:rPr lang="hu-HU" dirty="0" err="1" smtClean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 int</a:t>
            </a:r>
            <a:r>
              <a:rPr lang="hu-HU" dirty="0" smtClean="0">
                <a:latin typeface="Courier New" pitchFamily="49" charset="0"/>
              </a:rPr>
              <a:t>;//x új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et kap</a:t>
            </a:r>
            <a:br>
              <a:rPr lang="hu-HU" dirty="0" smtClean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(*x)</a:t>
            </a:r>
            <a:r>
              <a:rPr lang="hu-HU" dirty="0" smtClean="0">
                <a:latin typeface="Courier New" pitchFamily="49" charset="0"/>
              </a:rPr>
              <a:t>=1;//az x új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ű 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értéke</a:t>
            </a:r>
            <a:r>
              <a:rPr lang="hu-HU" dirty="0" smtClean="0">
                <a:latin typeface="Courier New" pitchFamily="49" charset="0"/>
              </a:rPr>
              <a:t> 1</a:t>
            </a:r>
            <a:endParaRPr lang="hu-HU" dirty="0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80047" y="5040071"/>
            <a:ext cx="5828457" cy="11700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>
                <a:latin typeface="Courier New" pitchFamily="49" charset="0"/>
              </a:rPr>
              <a:t>…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int*</a:t>
            </a:r>
            <a:r>
              <a:rPr lang="hu-HU" dirty="0" smtClean="0">
                <a:latin typeface="Courier New" pitchFamily="49" charset="0"/>
              </a:rPr>
              <a:t> s; 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(*</a:t>
            </a:r>
            <a:r>
              <a:rPr lang="hu-HU" dirty="0" err="1" smtClean="0">
                <a:solidFill>
                  <a:srgbClr val="0000FF"/>
                </a:solidFill>
                <a:latin typeface="Courier New" pitchFamily="49" charset="0"/>
              </a:rPr>
              <a:t>s</a:t>
            </a:r>
            <a:r>
              <a:rPr lang="hu-HU" dirty="0" smtClean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hu-HU" dirty="0" smtClean="0">
                <a:latin typeface="Courier New" pitchFamily="49" charset="0"/>
              </a:rPr>
              <a:t>=0; //s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en 0 van </a:t>
            </a:r>
            <a:br>
              <a:rPr lang="hu-HU" dirty="0" smtClean="0">
                <a:latin typeface="Courier New" pitchFamily="49" charset="0"/>
              </a:rPr>
            </a:br>
            <a:r>
              <a:rPr lang="hu-HU" dirty="0" err="1" smtClean="0">
                <a:latin typeface="Courier New" pitchFamily="49" charset="0"/>
              </a:rPr>
              <a:t>athelyez</a:t>
            </a:r>
            <a:r>
              <a:rPr lang="hu-HU" dirty="0" smtClean="0">
                <a:latin typeface="Courier New" pitchFamily="49" charset="0"/>
              </a:rPr>
              <a:t>(s); //</a:t>
            </a:r>
            <a:r>
              <a:rPr lang="hu-HU" dirty="0" err="1" smtClean="0">
                <a:latin typeface="Courier New" pitchFamily="49" charset="0"/>
              </a:rPr>
              <a:t>s</a:t>
            </a:r>
            <a:r>
              <a:rPr lang="hu-HU" dirty="0" smtClean="0">
                <a:latin typeface="Courier New" pitchFamily="49" charset="0"/>
              </a:rPr>
              <a:t> új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cím</a:t>
            </a:r>
            <a:r>
              <a:rPr lang="hu-HU" dirty="0" smtClean="0">
                <a:latin typeface="Courier New" pitchFamily="49" charset="0"/>
              </a:rPr>
              <a:t>en 1 van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smtClean="0">
                <a:latin typeface="Courier New" pitchFamily="49" charset="0"/>
              </a:rPr>
              <a:t>…</a:t>
            </a:r>
          </a:p>
        </p:txBody>
      </p:sp>
      <p:sp>
        <p:nvSpPr>
          <p:cNvPr id="12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2" name="Akciógomb: Tovább vagy Következő 1">
            <a:hlinkClick r:id="rId4" action="ppaction://hlinkfile" highlightClick="1"/>
          </p:cNvPr>
          <p:cNvSpPr/>
          <p:nvPr/>
        </p:nvSpPr>
        <p:spPr>
          <a:xfrm>
            <a:off x="467544" y="5085184"/>
            <a:ext cx="1080120" cy="1052937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buNone/>
            </a:pP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Futtassa!</a:t>
            </a:r>
            <a:b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Elemezze!</a:t>
            </a:r>
            <a:endParaRPr lang="en-GB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200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6BB52-4447-4696-8AFE-877E86174744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9C560D9-49CC-48A6-BBAD-5A2B16062D6A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41438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további lehetőségei:</a:t>
            </a:r>
            <a:r>
              <a:rPr lang="hu-HU" dirty="0" smtClean="0"/>
              <a:t> </a:t>
            </a:r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Cím </a:t>
            </a:r>
            <a:r>
              <a:rPr lang="hu-HU" dirty="0" smtClean="0">
                <a:ea typeface="+mn-ea"/>
                <a:cs typeface="+mn-cs"/>
              </a:rPr>
              <a:t>(tömb) paraméter:</a:t>
            </a:r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r>
              <a:rPr lang="hu-HU" dirty="0" smtClean="0">
                <a:ea typeface="+mn-ea"/>
                <a:cs typeface="+mn-cs"/>
              </a:rPr>
              <a:t/>
            </a:r>
            <a:br>
              <a:rPr lang="hu-HU" dirty="0" smtClean="0">
                <a:ea typeface="+mn-ea"/>
                <a:cs typeface="+mn-cs"/>
              </a:rPr>
            </a:br>
            <a:r>
              <a:rPr lang="hu-HU" sz="2400" dirty="0"/>
              <a:t>a </a:t>
            </a:r>
            <a:r>
              <a:rPr lang="hu-HU" sz="1800" dirty="0" err="1">
                <a:latin typeface="Courier New" pitchFamily="49" charset="0"/>
              </a:rPr>
              <a:t>formParAzon</a:t>
            </a:r>
            <a:r>
              <a:rPr lang="hu-HU" sz="2400" dirty="0" err="1"/>
              <a:t>-ben</a:t>
            </a:r>
            <a:r>
              <a:rPr lang="hu-HU" sz="2400" dirty="0"/>
              <a:t> egy </a:t>
            </a:r>
            <a:r>
              <a:rPr lang="hu-HU" sz="2400" dirty="0" smtClean="0"/>
              <a:t>tömb </a:t>
            </a:r>
            <a:r>
              <a:rPr lang="hu-HU" sz="2400" dirty="0"/>
              <a:t>(</a:t>
            </a:r>
            <a:r>
              <a:rPr lang="hu-HU" sz="2400" smtClean="0"/>
              <a:t>megváltoztatha-tatlan) </a:t>
            </a:r>
            <a:r>
              <a:rPr lang="hu-HU" sz="2400" dirty="0" smtClean="0"/>
              <a:t>kezdő</a:t>
            </a:r>
            <a:r>
              <a:rPr 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címe</a:t>
            </a:r>
            <a:r>
              <a:rPr lang="hu-HU" sz="2400" dirty="0" smtClean="0"/>
              <a:t> van. </a:t>
            </a:r>
            <a:r>
              <a:rPr lang="hu-HU" sz="2400" dirty="0"/>
              <a:t>Pl</a:t>
            </a:r>
            <a:r>
              <a:rPr lang="hu-HU" sz="2400" dirty="0" smtClean="0"/>
              <a:t>.:</a:t>
            </a:r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endParaRPr lang="hu-HU" sz="2400" dirty="0"/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endParaRPr lang="hu-HU" sz="2400" dirty="0" smtClean="0"/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endParaRPr lang="hu-HU" sz="2400" dirty="0"/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endParaRPr lang="hu-HU" sz="2400" dirty="0" smtClean="0"/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endParaRPr lang="hu-HU" sz="2400" dirty="0"/>
          </a:p>
          <a:p>
            <a:pPr marL="717550" lvl="1" indent="0">
              <a:lnSpc>
                <a:spcPct val="90000"/>
              </a:lnSpc>
              <a:spcBef>
                <a:spcPts val="400"/>
              </a:spcBef>
              <a:buNone/>
              <a:tabLst>
                <a:tab pos="3406775" algn="l"/>
              </a:tabLst>
            </a:pPr>
            <a:r>
              <a:rPr lang="hu-HU" sz="2400" dirty="0" smtClean="0"/>
              <a:t>Tömb esetén az 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2400" dirty="0" smtClean="0"/>
              <a:t>-beli cím a 0. elem címe;</a:t>
            </a:r>
            <a:br>
              <a:rPr lang="hu-HU" sz="2400" dirty="0" smtClean="0"/>
            </a:br>
            <a:r>
              <a:rPr lang="hu-HU" sz="2400" dirty="0" smtClean="0"/>
              <a:t>indexelés a szokásos módon.</a:t>
            </a:r>
            <a:endParaRPr lang="hu-HU" sz="2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75856" y="2330950"/>
            <a:ext cx="58284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err="1" smtClean="0">
                <a:latin typeface="Courier New" pitchFamily="49" charset="0"/>
              </a:rPr>
              <a:t>fvTíp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</a:rPr>
              <a:t>fvAzon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</a:rPr>
              <a:t>parTip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formParAzon</a:t>
            </a:r>
            <a:r>
              <a:rPr lang="hu-HU" b="1" dirty="0" smtClean="0">
                <a:latin typeface="Courier New" pitchFamily="49" charset="0"/>
              </a:rPr>
              <a:t>,…)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75856" y="3444166"/>
            <a:ext cx="5828457" cy="18901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hu-HU" sz="1700" b="1" dirty="0" err="1" smtClean="0">
                <a:latin typeface="Courier New" pitchFamily="49" charset="0"/>
              </a:rPr>
              <a:t>void</a:t>
            </a:r>
            <a:r>
              <a:rPr lang="hu-HU" sz="1700" i="1" dirty="0" smtClean="0">
                <a:latin typeface="Courier New" pitchFamily="49" charset="0"/>
              </a:rPr>
              <a:t> </a:t>
            </a:r>
            <a:r>
              <a:rPr lang="hu-HU" sz="1700" dirty="0" smtClean="0">
                <a:latin typeface="Courier New" pitchFamily="49" charset="0"/>
              </a:rPr>
              <a:t>ki_int_</a:t>
            </a:r>
            <a:r>
              <a:rPr lang="hu-HU" sz="1700" dirty="0" err="1" smtClean="0">
                <a:latin typeface="Courier New" pitchFamily="49" charset="0"/>
              </a:rPr>
              <a:t>tomb</a:t>
            </a:r>
            <a:r>
              <a:rPr lang="hu-HU" sz="1700" b="1" dirty="0" smtClean="0">
                <a:latin typeface="Courier New" pitchFamily="49" charset="0"/>
              </a:rPr>
              <a:t>(</a:t>
            </a:r>
            <a:r>
              <a:rPr lang="hu-HU" sz="1700" b="1" dirty="0" err="1" smtClean="0">
                <a:latin typeface="Courier New" pitchFamily="49" charset="0"/>
              </a:rPr>
              <a:t>int</a:t>
            </a:r>
            <a:r>
              <a:rPr lang="hu-HU" sz="17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hu-HU" sz="1700" dirty="0" smtClean="0">
                <a:latin typeface="Courier New" pitchFamily="49" charset="0"/>
              </a:rPr>
              <a:t> x</a:t>
            </a:r>
            <a:r>
              <a:rPr lang="hu-HU" sz="1700" b="1" dirty="0" smtClean="0">
                <a:latin typeface="Courier New" pitchFamily="49" charset="0"/>
              </a:rPr>
              <a:t>, </a:t>
            </a:r>
            <a:r>
              <a:rPr lang="hu-HU" sz="1700" b="1" dirty="0">
                <a:latin typeface="Courier New" pitchFamily="49" charset="0"/>
              </a:rPr>
              <a:t>int</a:t>
            </a:r>
            <a:r>
              <a:rPr lang="hu-HU" sz="1700" dirty="0">
                <a:latin typeface="Courier New" pitchFamily="49" charset="0"/>
              </a:rPr>
              <a:t> n</a:t>
            </a:r>
            <a:r>
              <a:rPr lang="hu-HU" sz="1700" b="1" dirty="0" smtClean="0">
                <a:latin typeface="Courier New" pitchFamily="49" charset="0"/>
              </a:rPr>
              <a:t>)</a:t>
            </a:r>
            <a:br>
              <a:rPr lang="hu-HU" sz="1700" b="1" dirty="0" smtClean="0">
                <a:latin typeface="Courier New" pitchFamily="49" charset="0"/>
              </a:rPr>
            </a:br>
            <a:r>
              <a:rPr lang="hu-HU" sz="1700" dirty="0" smtClean="0">
                <a:latin typeface="Courier New" pitchFamily="49" charset="0"/>
              </a:rPr>
              <a:t>{</a:t>
            </a:r>
            <a:br>
              <a:rPr lang="hu-HU" sz="1700" dirty="0" smtClean="0">
                <a:latin typeface="Courier New" pitchFamily="49" charset="0"/>
              </a:rPr>
            </a:br>
            <a:r>
              <a:rPr lang="hu-HU" sz="1700" dirty="0" smtClean="0">
                <a:latin typeface="Courier New" pitchFamily="49" charset="0"/>
              </a:rPr>
              <a:t>  </a:t>
            </a:r>
            <a:r>
              <a:rPr lang="nn-NO" sz="1700" b="1" dirty="0" smtClean="0">
                <a:latin typeface="Courier New" pitchFamily="49" charset="0"/>
              </a:rPr>
              <a:t>for</a:t>
            </a:r>
            <a:r>
              <a:rPr lang="nn-NO" sz="1700" dirty="0" smtClean="0">
                <a:latin typeface="Courier New" pitchFamily="49" charset="0"/>
              </a:rPr>
              <a:t> </a:t>
            </a:r>
            <a:r>
              <a:rPr lang="nn-NO" sz="1700" dirty="0">
                <a:latin typeface="Courier New" pitchFamily="49" charset="0"/>
              </a:rPr>
              <a:t>(</a:t>
            </a:r>
            <a:r>
              <a:rPr lang="nn-NO" sz="1700" b="1" dirty="0">
                <a:latin typeface="Courier New" pitchFamily="49" charset="0"/>
              </a:rPr>
              <a:t>int</a:t>
            </a:r>
            <a:r>
              <a:rPr lang="nn-NO" sz="1700" dirty="0">
                <a:latin typeface="Courier New" pitchFamily="49" charset="0"/>
              </a:rPr>
              <a:t> i=1;i</a:t>
            </a:r>
            <a:r>
              <a:rPr lang="nn-NO" sz="1700" dirty="0" smtClean="0">
                <a:latin typeface="Courier New" pitchFamily="49" charset="0"/>
              </a:rPr>
              <a:t>&lt;=n;i++)</a:t>
            </a:r>
            <a:r>
              <a:rPr lang="hu-HU" sz="1700" dirty="0">
                <a:latin typeface="Courier New" pitchFamily="49" charset="0"/>
              </a:rPr>
              <a:t/>
            </a:r>
            <a:br>
              <a:rPr lang="hu-HU" sz="1700" dirty="0">
                <a:latin typeface="Courier New" pitchFamily="49" charset="0"/>
              </a:rPr>
            </a:br>
            <a:r>
              <a:rPr lang="hu-HU" sz="1700" dirty="0" smtClean="0">
                <a:latin typeface="Courier New" pitchFamily="49" charset="0"/>
              </a:rPr>
              <a:t>  {</a:t>
            </a:r>
            <a:br>
              <a:rPr lang="hu-HU" sz="1700" dirty="0" smtClean="0">
                <a:latin typeface="Courier New" pitchFamily="49" charset="0"/>
              </a:rPr>
            </a:br>
            <a:r>
              <a:rPr lang="hu-HU" sz="1700" dirty="0" smtClean="0">
                <a:latin typeface="Courier New" pitchFamily="49" charset="0"/>
              </a:rPr>
              <a:t>    </a:t>
            </a:r>
            <a:r>
              <a:rPr lang="nn-NO" sz="1700" dirty="0" smtClean="0">
                <a:latin typeface="Courier New" pitchFamily="49" charset="0"/>
              </a:rPr>
              <a:t>cout</a:t>
            </a:r>
            <a:r>
              <a:rPr lang="nn-NO" sz="1700" dirty="0">
                <a:latin typeface="Courier New" pitchFamily="49" charset="0"/>
              </a:rPr>
              <a:t>&lt;&lt;x[i-1]&lt;&lt;" </a:t>
            </a:r>
            <a:r>
              <a:rPr lang="nn-NO" sz="1700" dirty="0" smtClean="0">
                <a:latin typeface="Courier New" pitchFamily="49" charset="0"/>
              </a:rPr>
              <a:t>";</a:t>
            </a:r>
            <a:r>
              <a:rPr lang="hu-HU" sz="1700" dirty="0" smtClean="0">
                <a:latin typeface="Courier New" pitchFamily="49" charset="0"/>
              </a:rPr>
              <a:t/>
            </a:r>
            <a:br>
              <a:rPr lang="hu-HU" sz="1700" dirty="0" smtClean="0">
                <a:latin typeface="Courier New" pitchFamily="49" charset="0"/>
              </a:rPr>
            </a:br>
            <a:r>
              <a:rPr lang="hu-HU" sz="1700" dirty="0" smtClean="0">
                <a:latin typeface="Courier New" pitchFamily="49" charset="0"/>
              </a:rPr>
              <a:t>  }</a:t>
            </a:r>
            <a:br>
              <a:rPr lang="hu-HU" sz="1700" dirty="0" smtClean="0">
                <a:latin typeface="Courier New" pitchFamily="49" charset="0"/>
              </a:rPr>
            </a:br>
            <a:r>
              <a:rPr lang="hu-HU" sz="17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17" name="Akciógomb: Tovább vagy Következő 16">
            <a:hlinkClick r:id="rId4" action="ppaction://hlinkfile" highlightClick="1"/>
          </p:cNvPr>
          <p:cNvSpPr/>
          <p:nvPr/>
        </p:nvSpPr>
        <p:spPr>
          <a:xfrm>
            <a:off x="467544" y="5085184"/>
            <a:ext cx="1080120" cy="1052937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buNone/>
            </a:pP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Futtassa!</a:t>
            </a:r>
            <a:b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Elemezze!</a:t>
            </a:r>
            <a:endParaRPr lang="en-GB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7745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ChangeArrowheads="1"/>
          </p:cNvSpPr>
          <p:nvPr/>
        </p:nvSpPr>
        <p:spPr bwMode="auto">
          <a:xfrm>
            <a:off x="2973388" y="2320925"/>
            <a:ext cx="4608512" cy="4030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DF9C22-8E93-4954-BA90-332E2CA873EE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1EA0F34-BC1C-4700-B482-0B5FD0137238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09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09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399" y="1354138"/>
            <a:ext cx="6670675" cy="5170487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összefoglalás: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spcAft>
                <a:spcPct val="10000"/>
              </a:spcAft>
              <a:tabLst>
                <a:tab pos="3406775" algn="l"/>
              </a:tabLst>
            </a:pPr>
            <a:r>
              <a:rPr lang="hu-HU" sz="2800" b="1" dirty="0" smtClean="0"/>
              <a:t>Egy „tipikus” program szerkezete</a:t>
            </a:r>
            <a:r>
              <a:rPr lang="hu-HU" sz="2800" b="1" baseline="-25000" dirty="0" smtClean="0"/>
              <a:t>1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</a:t>
            </a:r>
            <a:r>
              <a:rPr lang="hu-HU" sz="1800" i="1" dirty="0" smtClean="0">
                <a:solidFill>
                  <a:srgbClr val="0000FF"/>
                </a:solidFill>
              </a:rPr>
              <a:t>függvény</a:t>
            </a:r>
            <a:r>
              <a:rPr lang="hu-HU" sz="1800" i="1" dirty="0" smtClean="0">
                <a:solidFill>
                  <a:srgbClr val="FF0000"/>
                </a:solidFill>
              </a:rPr>
              <a:t>fej</a:t>
            </a:r>
            <a:r>
              <a:rPr lang="hu-HU" sz="1800" i="1" dirty="0" smtClean="0"/>
              <a:t>-definíciók…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int</a:t>
            </a:r>
            <a:r>
              <a:rPr lang="hu-HU" sz="1800" dirty="0" smtClean="0">
                <a:latin typeface="Courier New" pitchFamily="49" charset="0"/>
              </a:rPr>
              <a:t> </a:t>
            </a:r>
            <a:r>
              <a:rPr lang="hu-HU" sz="1800" b="1" dirty="0" smtClean="0">
                <a:latin typeface="Courier New" pitchFamily="49" charset="0"/>
              </a:rPr>
              <a:t>main()</a:t>
            </a: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a főprogram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{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//</a:t>
            </a:r>
            <a:r>
              <a:rPr lang="hu-HU" sz="1800" i="1" dirty="0" smtClean="0"/>
              <a:t>bemenet: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/>
              <a:t>	</a:t>
            </a:r>
            <a:r>
              <a:rPr lang="hu-HU" sz="1800" i="1" dirty="0" smtClean="0"/>
              <a:t>…bemeneti_adatok deklarációi…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//</a:t>
            </a:r>
            <a:r>
              <a:rPr lang="hu-HU" sz="1800" i="1" dirty="0" smtClean="0"/>
              <a:t>kimenet: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/>
              <a:t>	</a:t>
            </a:r>
            <a:r>
              <a:rPr lang="hu-HU" sz="1800" i="1" dirty="0" smtClean="0"/>
              <a:t>…kimeneti_adatok deklarációi…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//</a:t>
            </a:r>
            <a:r>
              <a:rPr lang="hu-HU" sz="1800" i="1" dirty="0" smtClean="0"/>
              <a:t>a programtevékenység legfelsőbb szintje: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beolvasó_függvény</a:t>
            </a:r>
            <a:r>
              <a:rPr lang="hu-HU" sz="1800" b="1" dirty="0" smtClean="0">
                <a:latin typeface="Courier New" pitchFamily="49" charset="0"/>
              </a:rPr>
              <a:t>(</a:t>
            </a:r>
            <a:r>
              <a:rPr lang="hu-HU" sz="1800" i="1" dirty="0" smtClean="0"/>
              <a:t>bemeneti_adatok</a:t>
            </a:r>
            <a:r>
              <a:rPr lang="hu-HU" sz="1800" b="1" dirty="0" smtClean="0">
                <a:latin typeface="Courier New" pitchFamily="49" charset="0"/>
              </a:rPr>
              <a:t>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lényegi_függvény</a:t>
            </a:r>
            <a:r>
              <a:rPr lang="hu-HU" sz="1800" b="1" dirty="0" smtClean="0">
                <a:latin typeface="Courier New" pitchFamily="49" charset="0"/>
              </a:rPr>
              <a:t>(</a:t>
            </a:r>
            <a:r>
              <a:rPr lang="hu-HU" sz="1800" i="1" dirty="0" smtClean="0"/>
              <a:t>bemeneti_adatok</a:t>
            </a:r>
            <a:r>
              <a:rPr lang="hu-HU" sz="1800" dirty="0" smtClean="0"/>
              <a:t>,</a:t>
            </a:r>
            <a:r>
              <a:rPr lang="hu-HU" sz="1800" i="1" dirty="0" smtClean="0"/>
              <a:t>kimeneti_adatok</a:t>
            </a:r>
            <a:r>
              <a:rPr lang="hu-HU" sz="1800" b="1" dirty="0" smtClean="0">
                <a:latin typeface="Courier New" pitchFamily="49" charset="0"/>
              </a:rPr>
              <a:t>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kiíró_függvény</a:t>
            </a:r>
            <a:r>
              <a:rPr lang="hu-HU" sz="1800" b="1" dirty="0" smtClean="0">
                <a:latin typeface="Courier New" pitchFamily="49" charset="0"/>
              </a:rPr>
              <a:t>(</a:t>
            </a:r>
            <a:r>
              <a:rPr lang="hu-HU" sz="1800" i="1" dirty="0" smtClean="0"/>
              <a:t>kimeneti_adatok</a:t>
            </a:r>
            <a:r>
              <a:rPr lang="hu-HU" sz="1800" b="1" dirty="0" smtClean="0">
                <a:latin typeface="Courier New" pitchFamily="49" charset="0"/>
              </a:rPr>
              <a:t>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b="1" dirty="0" err="1" smtClean="0">
                <a:latin typeface="Courier New" pitchFamily="49" charset="0"/>
              </a:rPr>
              <a:t>return</a:t>
            </a:r>
            <a:r>
              <a:rPr lang="hu-HU" sz="1800" dirty="0" smtClean="0">
                <a:latin typeface="Courier New" pitchFamily="49" charset="0"/>
              </a:rPr>
              <a:t> 0;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}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</a:t>
            </a:r>
            <a:r>
              <a:rPr lang="hu-HU" sz="1800" i="1" dirty="0" smtClean="0">
                <a:solidFill>
                  <a:srgbClr val="0000FF"/>
                </a:solidFill>
              </a:rPr>
              <a:t>függvény</a:t>
            </a:r>
            <a:r>
              <a:rPr lang="hu-HU" sz="1800" i="1" dirty="0" smtClean="0"/>
              <a:t>-definíciók…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0" y="2420938"/>
            <a:ext cx="2368550" cy="792162"/>
          </a:xfrm>
          <a:prstGeom prst="wedgeRectCallout">
            <a:avLst>
              <a:gd name="adj1" fmla="val 84852"/>
              <a:gd name="adj2" fmla="val 7965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Programparaméterek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 specifikáció Bemenet és Kimenet része alapján.</a:t>
            </a: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-7938" y="3860800"/>
            <a:ext cx="2368551" cy="792163"/>
          </a:xfrm>
          <a:prstGeom prst="wedgeRectCallout">
            <a:avLst>
              <a:gd name="adj1" fmla="val 91153"/>
              <a:gd name="adj2" fmla="val 780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 legfőbb transzformáció a specifikáció Utófeltétel része alapján.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189288" y="3154363"/>
            <a:ext cx="3384550" cy="1079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96188" y="3789363"/>
            <a:ext cx="1512887" cy="503237"/>
          </a:xfrm>
          <a:prstGeom prst="wedgeRectCallout">
            <a:avLst>
              <a:gd name="adj1" fmla="val -203829"/>
              <a:gd name="adj2" fmla="val 12791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Aktuális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paraméterek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2" grpId="0" animBg="1"/>
      <p:bldP spid="4097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42C3-373C-4BFD-A8AF-255BC61A5792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EDD8B30B-8AC5-452E-95CA-8118944186E8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754562"/>
          </a:xfrm>
        </p:spPr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sz="2800" dirty="0"/>
              <a:t>	Adjuk meg, hogy egy P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/>
              <a:t> melyik </a:t>
            </a:r>
            <a:r>
              <a:rPr lang="hu-HU" sz="2800" dirty="0" err="1"/>
              <a:t>síknegyedbe</a:t>
            </a:r>
            <a:r>
              <a:rPr lang="hu-HU" sz="2800" dirty="0">
                <a:latin typeface="Arial" pitchFamily="34" charset="0"/>
              </a:rPr>
              <a:t> </a:t>
            </a:r>
            <a:r>
              <a:rPr lang="hu-HU" sz="2800" dirty="0"/>
              <a:t>esik!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Bemenet:    P</a:t>
            </a:r>
            <a:r>
              <a:rPr lang="hu-HU" sz="2800" dirty="0" smtClean="0">
                <a:sym typeface="Symbol" pitchFamily="18" charset="2"/>
              </a:rPr>
              <a:t>Pont</a:t>
            </a:r>
            <a:r>
              <a:rPr lang="hu-HU" sz="2800" dirty="0" smtClean="0">
                <a:sym typeface="Symbol"/>
              </a:rPr>
              <a:t>, </a:t>
            </a:r>
            <a:r>
              <a:rPr lang="hu-HU" sz="2800" dirty="0" err="1" smtClean="0">
                <a:sym typeface="Symbol"/>
              </a:rPr>
              <a:t>Pont</a:t>
            </a:r>
            <a:r>
              <a:rPr lang="hu-HU" sz="2800" dirty="0" smtClean="0">
                <a:sym typeface="Symbol"/>
              </a:rPr>
              <a:t>=</a:t>
            </a:r>
            <a:r>
              <a:rPr lang="hu-HU" sz="2800" b="1" dirty="0" smtClean="0"/>
              <a:t>X</a:t>
            </a:r>
            <a:r>
              <a:rPr lang="hu-HU" sz="2800" dirty="0">
                <a:sym typeface="Symbol"/>
              </a:rPr>
              <a:t></a:t>
            </a:r>
            <a:r>
              <a:rPr lang="hu-HU" sz="2800" b="1" dirty="0"/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b="1" dirty="0">
                <a:sym typeface="Symbol" pitchFamily="18" charset="2"/>
              </a:rPr>
              <a:t> </a:t>
            </a:r>
            <a:r>
              <a:rPr lang="hu-HU" sz="2800" b="1" dirty="0"/>
              <a:t>X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b="1" dirty="0"/>
              <a:t>Y=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 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Kimenet:    SN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Előfeltétel:  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Utófeltétel: </a:t>
            </a:r>
            <a:r>
              <a:rPr lang="hu-HU" sz="2800" dirty="0" err="1" smtClean="0">
                <a:sym typeface="Symbol" pitchFamily="18" charset="2"/>
              </a:rPr>
              <a:t>P.x</a:t>
            </a:r>
            <a:r>
              <a:rPr lang="hu-HU" sz="2800" dirty="0" smtClean="0">
                <a:sym typeface="Symbol" pitchFamily="18" charset="2"/>
              </a:rPr>
              <a:t>0 és </a:t>
            </a:r>
            <a:r>
              <a:rPr lang="hu-HU" sz="2800" dirty="0" err="1" smtClean="0">
                <a:sym typeface="Symbol" pitchFamily="18" charset="2"/>
              </a:rPr>
              <a:t>P.y</a:t>
            </a:r>
            <a:r>
              <a:rPr lang="hu-HU" sz="2800" dirty="0" smtClean="0">
                <a:sym typeface="Symbol" pitchFamily="18" charset="2"/>
              </a:rPr>
              <a:t>0  SN=1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</a:t>
            </a:r>
            <a:r>
              <a:rPr lang="hu-HU" sz="2800" dirty="0" err="1" smtClean="0">
                <a:sym typeface="Symbol" pitchFamily="18" charset="2"/>
              </a:rPr>
              <a:t>P.x</a:t>
            </a:r>
            <a:r>
              <a:rPr lang="hu-HU" sz="2800" dirty="0" smtClean="0">
                <a:sym typeface="Symbol" pitchFamily="18" charset="2"/>
              </a:rPr>
              <a:t>&lt;0 és </a:t>
            </a:r>
            <a:r>
              <a:rPr lang="hu-HU" sz="2800" dirty="0" err="1" smtClean="0">
                <a:sym typeface="Symbol" pitchFamily="18" charset="2"/>
              </a:rPr>
              <a:t>P.y</a:t>
            </a:r>
            <a:r>
              <a:rPr lang="hu-HU" sz="2800" dirty="0" smtClean="0">
                <a:sym typeface="Symbol" pitchFamily="18" charset="2"/>
              </a:rPr>
              <a:t>0  SN=2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</a:t>
            </a:r>
            <a:r>
              <a:rPr lang="hu-HU" sz="2800" dirty="0" err="1" smtClean="0">
                <a:sym typeface="Symbol" pitchFamily="18" charset="2"/>
              </a:rPr>
              <a:t>P.x</a:t>
            </a:r>
            <a:r>
              <a:rPr lang="hu-HU" sz="2800" dirty="0" smtClean="0">
                <a:sym typeface="Symbol" pitchFamily="18" charset="2"/>
              </a:rPr>
              <a:t>&lt;0 és </a:t>
            </a:r>
            <a:r>
              <a:rPr lang="hu-HU" sz="2800" dirty="0" err="1" smtClean="0">
                <a:sym typeface="Symbol" pitchFamily="18" charset="2"/>
              </a:rPr>
              <a:t>P.y</a:t>
            </a:r>
            <a:r>
              <a:rPr lang="hu-HU" sz="2800" dirty="0" smtClean="0">
                <a:sym typeface="Symbol" pitchFamily="18" charset="2"/>
              </a:rPr>
              <a:t>&lt;0  SN=3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</a:t>
            </a:r>
            <a:r>
              <a:rPr lang="hu-HU" sz="2800" dirty="0" err="1" smtClean="0">
                <a:sym typeface="Symbol" pitchFamily="18" charset="2"/>
              </a:rPr>
              <a:t>P.x</a:t>
            </a:r>
            <a:r>
              <a:rPr lang="hu-HU" sz="2800" dirty="0" smtClean="0">
                <a:sym typeface="Symbol" pitchFamily="18" charset="2"/>
              </a:rPr>
              <a:t>0 és </a:t>
            </a:r>
            <a:r>
              <a:rPr lang="hu-HU" sz="2800" dirty="0" err="1" smtClean="0">
                <a:sym typeface="Symbol" pitchFamily="18" charset="2"/>
              </a:rPr>
              <a:t>P.y</a:t>
            </a:r>
            <a:r>
              <a:rPr lang="hu-HU" sz="2800" dirty="0" smtClean="0">
                <a:sym typeface="Symbol" pitchFamily="18" charset="2"/>
              </a:rPr>
              <a:t>&lt;0  SN=4</a:t>
            </a:r>
            <a:endParaRPr lang="hu-HU" b="1" dirty="0" smtClean="0">
              <a:latin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599904" y="2911022"/>
            <a:ext cx="2840970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6958656" y="2266158"/>
            <a:ext cx="2160240" cy="360363"/>
          </a:xfrm>
          <a:prstGeom prst="wedgeRectCallout">
            <a:avLst>
              <a:gd name="adj1" fmla="val -97961"/>
              <a:gd name="adj2" fmla="val 12835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 smtClean="0"/>
              <a:t>Új halmaz definíciója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5" grpId="0" animBg="1"/>
      <p:bldP spid="184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973388" y="2320925"/>
            <a:ext cx="4608512" cy="4030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2462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DF589F3-A12B-4768-9C22-012D7F7D03F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/64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2462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3119187-C11E-4C82-A0B9-88B7C2D8282D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2015.09.11.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54138"/>
            <a:ext cx="6400800" cy="5170487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összefoglalás: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spcAft>
                <a:spcPct val="10000"/>
              </a:spcAft>
              <a:tabLst>
                <a:tab pos="3406775" algn="l"/>
              </a:tabLst>
            </a:pPr>
            <a:r>
              <a:rPr lang="hu-HU" sz="2800" b="1" dirty="0" smtClean="0"/>
              <a:t>Egy „tipikus” program szerkezete</a:t>
            </a:r>
            <a:r>
              <a:rPr lang="hu-HU" sz="2800" b="1" baseline="-25000" dirty="0" smtClean="0"/>
              <a:t>2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bemenet: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…bemeneti_adatok deklarációi…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kimenet: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…kimeneti_adatok deklarációi…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</a:t>
            </a:r>
            <a:r>
              <a:rPr lang="hu-HU" sz="1800" i="1" dirty="0" smtClean="0">
                <a:solidFill>
                  <a:srgbClr val="0000FF"/>
                </a:solidFill>
              </a:rPr>
              <a:t>függvény</a:t>
            </a:r>
            <a:r>
              <a:rPr lang="hu-HU" sz="1800" i="1" dirty="0" smtClean="0">
                <a:solidFill>
                  <a:srgbClr val="FF0000"/>
                </a:solidFill>
              </a:rPr>
              <a:t>fej</a:t>
            </a:r>
            <a:r>
              <a:rPr lang="hu-HU" sz="1800" i="1" dirty="0" smtClean="0"/>
              <a:t>-definíciók…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int</a:t>
            </a:r>
            <a:r>
              <a:rPr lang="hu-HU" sz="1800" dirty="0" smtClean="0">
                <a:latin typeface="Courier New" pitchFamily="49" charset="0"/>
              </a:rPr>
              <a:t> </a:t>
            </a:r>
            <a:r>
              <a:rPr lang="hu-HU" sz="1800" b="1" dirty="0" smtClean="0">
                <a:latin typeface="Courier New" pitchFamily="49" charset="0"/>
              </a:rPr>
              <a:t>main()</a:t>
            </a: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a főprogram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{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//</a:t>
            </a:r>
            <a:r>
              <a:rPr lang="hu-HU" sz="1800" i="1" dirty="0" smtClean="0"/>
              <a:t>a programtevékenység legfelsőbb szintje: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beolvasó_függvény</a:t>
            </a:r>
            <a:r>
              <a:rPr lang="hu-HU" sz="1800" b="1" dirty="0" smtClean="0">
                <a:latin typeface="Courier New" pitchFamily="49" charset="0"/>
              </a:rPr>
              <a:t>(</a:t>
            </a:r>
            <a:r>
              <a:rPr lang="hu-HU" sz="1800" i="1" dirty="0" smtClean="0"/>
              <a:t>bemeneti_adatok</a:t>
            </a:r>
            <a:r>
              <a:rPr lang="hu-HU" sz="1800" b="1" dirty="0" smtClean="0">
                <a:latin typeface="Courier New" pitchFamily="49" charset="0"/>
              </a:rPr>
              <a:t>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lényegi_függvény</a:t>
            </a:r>
            <a:r>
              <a:rPr lang="hu-HU" sz="1800" b="1" dirty="0" smtClean="0">
                <a:latin typeface="Courier New" pitchFamily="49" charset="0"/>
              </a:rPr>
              <a:t>(</a:t>
            </a:r>
            <a:r>
              <a:rPr lang="hu-HU" sz="1800" i="1" dirty="0" smtClean="0"/>
              <a:t>bemeneti_adatok</a:t>
            </a:r>
            <a:r>
              <a:rPr lang="hu-HU" sz="1800" dirty="0" smtClean="0"/>
              <a:t>,</a:t>
            </a:r>
            <a:r>
              <a:rPr lang="hu-HU" sz="1800" i="1" dirty="0" smtClean="0"/>
              <a:t>kimeneti_adatok</a:t>
            </a:r>
            <a:r>
              <a:rPr lang="hu-HU" sz="1800" b="1" dirty="0" smtClean="0">
                <a:latin typeface="Courier New" pitchFamily="49" charset="0"/>
              </a:rPr>
              <a:t>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err="1" smtClean="0"/>
              <a:t>kiiró</a:t>
            </a:r>
            <a:r>
              <a:rPr lang="hu-HU" sz="1800" i="1" dirty="0" smtClean="0"/>
              <a:t>_függvény</a:t>
            </a:r>
            <a:r>
              <a:rPr lang="hu-HU" sz="1800" b="1" dirty="0" smtClean="0">
                <a:latin typeface="Courier New" pitchFamily="49" charset="0"/>
              </a:rPr>
              <a:t>(</a:t>
            </a:r>
            <a:r>
              <a:rPr lang="hu-HU" sz="1800" i="1" dirty="0" smtClean="0"/>
              <a:t>kimeneti_adatok</a:t>
            </a:r>
            <a:r>
              <a:rPr lang="hu-HU" sz="1800" b="1" dirty="0" smtClean="0">
                <a:latin typeface="Courier New" pitchFamily="49" charset="0"/>
              </a:rPr>
              <a:t>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b="1" dirty="0" err="1" smtClean="0">
                <a:latin typeface="Courier New" pitchFamily="49" charset="0"/>
              </a:rPr>
              <a:t>return</a:t>
            </a:r>
            <a:r>
              <a:rPr lang="hu-HU" sz="1800" dirty="0" smtClean="0">
                <a:latin typeface="Courier New" pitchFamily="49" charset="0"/>
              </a:rPr>
              <a:t> 0;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}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</a:t>
            </a:r>
            <a:r>
              <a:rPr lang="hu-HU" sz="1800" i="1" dirty="0" err="1" smtClean="0">
                <a:solidFill>
                  <a:srgbClr val="0000FF"/>
                </a:solidFill>
              </a:rPr>
              <a:t>függvény</a:t>
            </a:r>
            <a:r>
              <a:rPr lang="hu-HU" sz="1800" i="1" dirty="0" err="1" smtClean="0"/>
              <a:t>-defíníciók</a:t>
            </a:r>
            <a:r>
              <a:rPr lang="hu-HU" sz="1800" i="1" dirty="0" smtClean="0"/>
              <a:t>…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0" y="1989138"/>
            <a:ext cx="2368550" cy="792162"/>
          </a:xfrm>
          <a:prstGeom prst="wedgeRectCallout">
            <a:avLst>
              <a:gd name="adj1" fmla="val 76208"/>
              <a:gd name="adj2" fmla="val 6062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Programparaméterek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 specifikáció Bemenet és Kimenet része alapján.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2987675" y="2336800"/>
            <a:ext cx="3384550" cy="1079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30725" y="4508500"/>
            <a:ext cx="2763838" cy="849313"/>
            <a:chOff x="2862" y="2831"/>
            <a:chExt cx="1741" cy="535"/>
          </a:xfrm>
        </p:grpSpPr>
        <p:sp>
          <p:nvSpPr>
            <p:cNvPr id="41999" name="Rectangle 11"/>
            <p:cNvSpPr>
              <a:spLocks noChangeArrowheads="1"/>
            </p:cNvSpPr>
            <p:nvPr/>
          </p:nvSpPr>
          <p:spPr bwMode="auto">
            <a:xfrm>
              <a:off x="3016" y="2831"/>
              <a:ext cx="816" cy="18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0" name="Rectangle 12"/>
            <p:cNvSpPr>
              <a:spLocks noChangeArrowheads="1"/>
            </p:cNvSpPr>
            <p:nvPr/>
          </p:nvSpPr>
          <p:spPr bwMode="auto">
            <a:xfrm>
              <a:off x="2925" y="3015"/>
              <a:ext cx="1678" cy="16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1" name="Rectangle 13"/>
            <p:cNvSpPr>
              <a:spLocks noChangeArrowheads="1"/>
            </p:cNvSpPr>
            <p:nvPr/>
          </p:nvSpPr>
          <p:spPr bwMode="auto">
            <a:xfrm>
              <a:off x="2862" y="3184"/>
              <a:ext cx="821" cy="18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7451725" y="3789363"/>
            <a:ext cx="1657350" cy="503237"/>
          </a:xfrm>
          <a:prstGeom prst="wedgeRectCallout">
            <a:avLst>
              <a:gd name="adj1" fmla="val -181704"/>
              <a:gd name="adj2" fmla="val 12791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paraméterezés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 elhagyható.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96188" y="1974850"/>
            <a:ext cx="1512887" cy="792163"/>
          </a:xfrm>
          <a:prstGeom prst="wedgeRectCallout">
            <a:avLst>
              <a:gd name="adj1" fmla="val -131741"/>
              <a:gd name="adj2" fmla="val 6062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program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GLOBÁLIS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adatai.</a:t>
            </a:r>
          </a:p>
        </p:txBody>
      </p:sp>
      <p:sp>
        <p:nvSpPr>
          <p:cNvPr id="16" name="Dátum helye 15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B7D74448-C495-432B-8705-244F9BCA466E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F4A304-F0B3-462F-BBF6-CF2A2EC1D95E}" type="slidenum">
              <a:rPr lang="hu-HU" smtClean="0"/>
              <a:pPr>
                <a:defRPr/>
              </a:pPr>
              <a:t>40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41992" grpId="0" animBg="1"/>
      <p:bldP spid="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973388" y="2320925"/>
            <a:ext cx="4608512" cy="4030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2462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67C4A45-2240-4A4C-88B9-A9DD3C51CD3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/64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2462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C498FB5-C6D7-4B62-9AAD-500919AD954A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2015.09.11.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54138"/>
            <a:ext cx="6400800" cy="5170487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összefoglalás: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spcAft>
                <a:spcPct val="10000"/>
              </a:spcAft>
              <a:tabLst>
                <a:tab pos="3406775" algn="l"/>
              </a:tabLst>
            </a:pPr>
            <a:r>
              <a:rPr lang="hu-HU" sz="2800" b="1" dirty="0" smtClean="0"/>
              <a:t>Egy „tipikus” program szerkezete</a:t>
            </a:r>
            <a:r>
              <a:rPr lang="hu-HU" sz="2800" b="1" baseline="-25000" dirty="0" smtClean="0"/>
              <a:t>2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bemenet: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…bemeneti_adatok deklarációi…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kimenet: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…kimeneti_adatok deklarációi…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</a:t>
            </a:r>
            <a:r>
              <a:rPr lang="hu-HU" sz="1800" i="1" dirty="0" smtClean="0">
                <a:solidFill>
                  <a:srgbClr val="0000FF"/>
                </a:solidFill>
              </a:rPr>
              <a:t>függvény</a:t>
            </a:r>
            <a:r>
              <a:rPr lang="hu-HU" sz="1800" i="1" dirty="0" smtClean="0">
                <a:solidFill>
                  <a:srgbClr val="FF0000"/>
                </a:solidFill>
              </a:rPr>
              <a:t>fej</a:t>
            </a:r>
            <a:r>
              <a:rPr lang="hu-HU" sz="1800" i="1" dirty="0" smtClean="0"/>
              <a:t>-definíciók…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int</a:t>
            </a:r>
            <a:r>
              <a:rPr lang="hu-HU" sz="1800" dirty="0" smtClean="0">
                <a:latin typeface="Courier New" pitchFamily="49" charset="0"/>
              </a:rPr>
              <a:t> </a:t>
            </a:r>
            <a:r>
              <a:rPr lang="hu-HU" sz="1800" b="1" dirty="0" smtClean="0">
                <a:latin typeface="Courier New" pitchFamily="49" charset="0"/>
              </a:rPr>
              <a:t>main()</a:t>
            </a:r>
            <a:r>
              <a:rPr lang="hu-HU" sz="1800" dirty="0" smtClean="0">
                <a:latin typeface="Courier New" pitchFamily="49" charset="0"/>
              </a:rPr>
              <a:t>//</a:t>
            </a:r>
            <a:r>
              <a:rPr lang="hu-HU" sz="1800" i="1" dirty="0" smtClean="0"/>
              <a:t>a főprogram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{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//</a:t>
            </a:r>
            <a:r>
              <a:rPr lang="hu-HU" sz="1800" i="1" dirty="0" smtClean="0"/>
              <a:t>a programtevékenység legfelsőbb szintje: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beolvasó_függvény</a:t>
            </a:r>
            <a:r>
              <a:rPr lang="hu-HU" sz="1800" b="1" dirty="0" smtClean="0">
                <a:latin typeface="Courier New" pitchFamily="49" charset="0"/>
              </a:rPr>
              <a:t>()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smtClean="0"/>
              <a:t>lényegi_függvény</a:t>
            </a:r>
            <a:r>
              <a:rPr lang="hu-HU" sz="1800" b="1" dirty="0" smtClean="0">
                <a:latin typeface="Courier New" pitchFamily="49" charset="0"/>
              </a:rPr>
              <a:t>()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i="1" dirty="0" err="1" smtClean="0"/>
              <a:t>kiiró</a:t>
            </a:r>
            <a:r>
              <a:rPr lang="hu-HU" sz="1800" i="1" dirty="0" smtClean="0"/>
              <a:t>_függvény</a:t>
            </a:r>
            <a:r>
              <a:rPr lang="hu-HU" sz="1800" b="1" dirty="0" smtClean="0">
                <a:latin typeface="Courier New" pitchFamily="49" charset="0"/>
              </a:rPr>
              <a:t>()</a:t>
            </a:r>
            <a:r>
              <a:rPr lang="hu-HU" sz="1800" dirty="0" smtClean="0">
                <a:latin typeface="Courier New" pitchFamily="49" charset="0"/>
              </a:rPr>
              <a:t>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b="1" dirty="0" err="1" smtClean="0">
                <a:latin typeface="Courier New" pitchFamily="49" charset="0"/>
              </a:rPr>
              <a:t>return</a:t>
            </a:r>
            <a:r>
              <a:rPr lang="hu-HU" sz="1800" dirty="0" smtClean="0">
                <a:latin typeface="Courier New" pitchFamily="49" charset="0"/>
              </a:rPr>
              <a:t> 0;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b="1" dirty="0" smtClean="0">
                <a:latin typeface="Courier New" pitchFamily="49" charset="0"/>
              </a:rPr>
              <a:t>}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1800" i="1" dirty="0" smtClean="0"/>
              <a:t>…</a:t>
            </a:r>
            <a:r>
              <a:rPr lang="hu-HU" sz="1800" i="1" dirty="0" err="1" smtClean="0">
                <a:solidFill>
                  <a:srgbClr val="0000FF"/>
                </a:solidFill>
              </a:rPr>
              <a:t>függvény</a:t>
            </a:r>
            <a:r>
              <a:rPr lang="hu-HU" sz="1800" i="1" dirty="0" err="1" smtClean="0"/>
              <a:t>-defíníciók</a:t>
            </a:r>
            <a:r>
              <a:rPr lang="hu-HU" sz="1800" i="1" dirty="0" smtClean="0"/>
              <a:t>…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0" y="1989138"/>
            <a:ext cx="2368550" cy="792162"/>
          </a:xfrm>
          <a:prstGeom prst="wedgeRectCallout">
            <a:avLst>
              <a:gd name="adj1" fmla="val 76208"/>
              <a:gd name="adj2" fmla="val 6062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Programparaméterek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 specifikáció Bemenet és Kimenet része alapján.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2987675" y="2335213"/>
            <a:ext cx="3384550" cy="1079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7596188" y="1974850"/>
            <a:ext cx="1512887" cy="792163"/>
          </a:xfrm>
          <a:prstGeom prst="wedgeRectCallout">
            <a:avLst>
              <a:gd name="adj1" fmla="val -131741"/>
              <a:gd name="adj2" fmla="val 6062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 program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GLOBÁLIS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 adatai.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00E8176F-31CC-4854-AED1-18BAC9C2C311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9F64F-EF9B-44C7-A34A-49912B52041C}" type="slidenum">
              <a:rPr lang="hu-HU" smtClean="0"/>
              <a:pPr>
                <a:defRPr/>
              </a:pPr>
              <a:t>41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2462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E9D530A-980D-4D1D-B208-05AAB7380DC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/64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2462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E0FE19E-54AA-485E-BA2E-7253FA85A856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2015.09.11.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5211762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/>
              <a:t>C++ tudnivalók – összefoglalás</a:t>
            </a:r>
            <a:br>
              <a:rPr lang="hu-HU" b="1" dirty="0" smtClean="0"/>
            </a:br>
            <a:r>
              <a:rPr lang="hu-HU" sz="2800" b="1" dirty="0" smtClean="0"/>
              <a:t>(</a:t>
            </a:r>
            <a:r>
              <a:rPr lang="hu-HU" sz="2800" dirty="0" smtClean="0"/>
              <a:t>egy teljesebb példa</a:t>
            </a:r>
            <a:r>
              <a:rPr lang="hu-HU" sz="2800" b="1" dirty="0" smtClean="0"/>
              <a:t>)</a:t>
            </a:r>
            <a:r>
              <a:rPr lang="hu-HU" b="1" dirty="0" smtClean="0"/>
              <a:t>: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tabLst>
                <a:tab pos="3406775" algn="l"/>
              </a:tabLst>
            </a:pPr>
            <a:r>
              <a:rPr lang="hu-HU" sz="2800" b="1" dirty="0" smtClean="0"/>
              <a:t>Feladat: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2400" dirty="0" smtClean="0"/>
              <a:t>	Nyelvvizsgán a nyelvtani tesztek pontszámait (0..maxP, </a:t>
            </a:r>
            <a:r>
              <a:rPr lang="hu-HU" sz="2400" dirty="0" err="1" smtClean="0"/>
              <a:t>maxP</a:t>
            </a:r>
            <a:r>
              <a:rPr lang="hu-HU" sz="2400" dirty="0" smtClean="0"/>
              <a:t>&gt;0) ülési sorrendben jegyezték föl. Keressünk olyan vizsgázót, aki ugyanannyi pontot kapott, mint valamelyik szomszédja!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tabLst>
                <a:tab pos="3406775" algn="l"/>
              </a:tabLst>
            </a:pPr>
            <a:r>
              <a:rPr lang="hu-HU" sz="2800" b="1" dirty="0" smtClean="0"/>
              <a:t>Megoldás: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2400" b="1" dirty="0" smtClean="0"/>
              <a:t>	</a:t>
            </a:r>
            <a:r>
              <a:rPr lang="hu-HU" sz="2400" dirty="0" smtClean="0"/>
              <a:t>Keresés tétel – egy pontszám-sorozatból kell kikeresni olyan elemet, amely megegyezik a szomszédjával (pontosítsunk: a következővel).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2400" dirty="0" smtClean="0"/>
              <a:t>Meggondolandó</a:t>
            </a:r>
            <a:r>
              <a:rPr lang="hu-HU" sz="1400" dirty="0" smtClean="0"/>
              <a:t> (otthon)</a:t>
            </a:r>
            <a:r>
              <a:rPr lang="hu-HU" sz="2400" dirty="0" smtClean="0"/>
              <a:t>: specifikáció + algoritmus!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z="2400" dirty="0" smtClean="0">
                <a:solidFill>
                  <a:srgbClr val="FF0000"/>
                </a:solidFill>
              </a:rPr>
              <a:t>Figyeljük meg a </a:t>
            </a:r>
            <a:r>
              <a:rPr 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kód</a:t>
            </a:r>
            <a:r>
              <a:rPr lang="hu-HU" sz="2400" dirty="0" smtClean="0">
                <a:solidFill>
                  <a:srgbClr val="FF0000"/>
                </a:solidFill>
              </a:rPr>
              <a:t> alprogramokra bontását!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3FEBD8-5468-409F-A336-B2768139B93F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0B2EB4-D9E5-4040-82F1-4E2E511FE100}" type="slidenum">
              <a:rPr lang="hu-HU" smtClean="0"/>
              <a:pPr>
                <a:defRPr/>
              </a:pPr>
              <a:t>42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273B0-F5E9-4547-B5B6-6823ACF121B8}" type="slidenum">
              <a:rPr lang="hu-HU" smtClean="0"/>
              <a:pPr>
                <a:defRPr/>
              </a:pPr>
              <a:t>43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1E3F36D-7344-4380-8F91-BA28451DA4C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9" name="Téglalap 8"/>
          <p:cNvSpPr/>
          <p:nvPr/>
        </p:nvSpPr>
        <p:spPr>
          <a:xfrm>
            <a:off x="2556456" y="2291730"/>
            <a:ext cx="6120000" cy="41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136525" y="1365250"/>
            <a:ext cx="2117725" cy="360363"/>
          </a:xfrm>
          <a:prstGeom prst="wedgeRectCallout">
            <a:avLst>
              <a:gd name="adj1" fmla="val 71514"/>
              <a:gd name="adj2" fmla="val 35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Függvényfej-definíciók.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83CB08-1E7B-465A-AB49-89FE53B345AA}" type="slidenum">
              <a:rPr lang="hu-HU" smtClean="0"/>
              <a:pPr>
                <a:defRPr/>
              </a:pPr>
              <a:t>44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5E0C24C-C7F7-45B4-A8DD-651844D6478A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17" name="Téglalap 16"/>
          <p:cNvSpPr/>
          <p:nvPr/>
        </p:nvSpPr>
        <p:spPr>
          <a:xfrm>
            <a:off x="2556456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628000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107504" y="476672"/>
            <a:ext cx="1800225" cy="756121"/>
          </a:xfrm>
          <a:prstGeom prst="wedgeRectCallout">
            <a:avLst>
              <a:gd name="adj1" fmla="val 107021"/>
              <a:gd name="adj2" fmla="val 2567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Adat-deklarációk,</a:t>
            </a:r>
            <a:b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</a:b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adatbeolvasások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és a főprogram.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53F9A-99B4-4C44-88F6-B6B452B08452}" type="slidenum">
              <a:rPr lang="hu-HU" smtClean="0"/>
              <a:pPr>
                <a:defRPr/>
              </a:pPr>
              <a:t>45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1261F191-2092-4555-BF5D-0BCC11181C1A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17" name="Téglalap 16"/>
          <p:cNvSpPr/>
          <p:nvPr/>
        </p:nvSpPr>
        <p:spPr>
          <a:xfrm>
            <a:off x="2556456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2628000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2700000" y="244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//tömb-elemszám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-elemek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darabszám!"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tömb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"-elemek:"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érték!"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50825" y="893763"/>
            <a:ext cx="1800225" cy="576262"/>
          </a:xfrm>
          <a:prstGeom prst="wedgeRectCallout">
            <a:avLst>
              <a:gd name="adj1" fmla="val 163315"/>
              <a:gd name="adj2" fmla="val 2668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Paraméterbeolvasó eljárás definíciója.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2A739-BEF7-458E-AFED-6E18073AF628}" type="slidenum">
              <a:rPr lang="hu-HU" smtClean="0"/>
              <a:pPr>
                <a:defRPr/>
              </a:pPr>
              <a:t>46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5E846FB-4E48-40A2-99D0-FC334A328C6D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16" name="Téglalap 15"/>
          <p:cNvSpPr/>
          <p:nvPr/>
        </p:nvSpPr>
        <p:spPr>
          <a:xfrm>
            <a:off x="2556000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2628067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2700000" y="244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//tömb-elemszám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-elemek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darabszám!"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tömb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"-elemek:"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érték!"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2772000" y="2520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]!=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250825" y="893763"/>
            <a:ext cx="1800225" cy="792162"/>
          </a:xfrm>
          <a:prstGeom prst="wedgeRectCallout">
            <a:avLst>
              <a:gd name="adj1" fmla="val 155204"/>
              <a:gd name="adj2" fmla="val 1894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A lényegi eljárás definíciója.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(Keresés tétel!)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A7FEB6-CE8A-4096-9FCF-AB75590F7E77}" type="slidenum">
              <a:rPr lang="hu-HU" smtClean="0"/>
              <a:pPr>
                <a:defRPr/>
              </a:pPr>
              <a:t>47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3B4ADF1-F975-4B42-99A6-0E9568C2E42D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20" name="Téglalap 19"/>
          <p:cNvSpPr/>
          <p:nvPr/>
        </p:nvSpPr>
        <p:spPr>
          <a:xfrm>
            <a:off x="2556000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2628067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2700000" y="244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//tömb-elemszám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-elemek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darabszám!"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tömb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"-elemek:"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érték!"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2772000" y="2520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]!=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2844000" y="2592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0064" name="AutoShape 16"/>
          <p:cNvSpPr>
            <a:spLocks noChangeArrowheads="1"/>
          </p:cNvSpPr>
          <p:nvPr/>
        </p:nvSpPr>
        <p:spPr bwMode="auto">
          <a:xfrm>
            <a:off x="250825" y="909638"/>
            <a:ext cx="1800225" cy="719137"/>
          </a:xfrm>
          <a:prstGeom prst="wedgeRectCallout">
            <a:avLst>
              <a:gd name="adj1" fmla="val 177778"/>
              <a:gd name="adj2" fmla="val 2186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A keresés eredményét kiíró eljárás definíciója.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206FB9-A44D-4438-BC84-357372F16847}" type="slidenum">
              <a:rPr lang="hu-HU" smtClean="0"/>
              <a:pPr>
                <a:defRPr/>
              </a:pPr>
              <a:t>48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1B351DDD-0178-4023-8361-7A9C20CC168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30" name="Téglalap 29"/>
          <p:cNvSpPr/>
          <p:nvPr/>
        </p:nvSpPr>
        <p:spPr>
          <a:xfrm>
            <a:off x="2556000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1" name="Téglalap 30"/>
          <p:cNvSpPr/>
          <p:nvPr/>
        </p:nvSpPr>
        <p:spPr>
          <a:xfrm>
            <a:off x="2628067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2" name="Téglalap 31"/>
          <p:cNvSpPr/>
          <p:nvPr/>
        </p:nvSpPr>
        <p:spPr>
          <a:xfrm>
            <a:off x="2700000" y="244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//tömb-elemszám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-elemek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darabszám!"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tömb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"-elemek:"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érték!"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3" name="Téglalap 32"/>
          <p:cNvSpPr/>
          <p:nvPr/>
        </p:nvSpPr>
        <p:spPr>
          <a:xfrm>
            <a:off x="2772000" y="2520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]!=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2844000" y="2592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2916000" y="266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elõjel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letagadása: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48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//utolsó számjegy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//utolsó számjegy nélkül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//x=0 esete: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()==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"0"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negatív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elõjel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hozzáragasztása: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7514654" y="2752353"/>
            <a:ext cx="1612900" cy="719138"/>
          </a:xfrm>
          <a:prstGeom prst="wedgeRectCallout">
            <a:avLst>
              <a:gd name="adj1" fmla="val -204231"/>
              <a:gd name="adj2" fmla="val 879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Kiválasztás + sorozatszámítás tétel „fúziója”.</a:t>
            </a:r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322263" y="1054100"/>
            <a:ext cx="1800225" cy="719138"/>
          </a:xfrm>
          <a:prstGeom prst="wedgeRectCallout">
            <a:avLst>
              <a:gd name="adj1" fmla="val 177778"/>
              <a:gd name="adj2" fmla="val 2186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További eljárások definíciói.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210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206FB9-A44D-4438-BC84-357372F16847}" type="slidenum">
              <a:rPr lang="hu-HU" smtClean="0"/>
              <a:pPr>
                <a:defRPr/>
              </a:pPr>
              <a:t>49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1B351DDD-0178-4023-8361-7A9C20CC168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24" name="Téglalap 23"/>
          <p:cNvSpPr/>
          <p:nvPr/>
        </p:nvSpPr>
        <p:spPr>
          <a:xfrm>
            <a:off x="2556000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2628067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2700000" y="244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//tömb-elemszám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-elemek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darabszám!"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tömb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"-elemek:"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érték!"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2772000" y="2520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]!=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8" name="Téglalap 27"/>
          <p:cNvSpPr/>
          <p:nvPr/>
        </p:nvSpPr>
        <p:spPr>
          <a:xfrm>
            <a:off x="2844000" y="2592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0" name="Téglalap 29"/>
          <p:cNvSpPr/>
          <p:nvPr/>
        </p:nvSpPr>
        <p:spPr>
          <a:xfrm>
            <a:off x="2916000" y="266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elõjel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letagadása: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48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//utolsó számjegy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//utolsó számjegy nélkül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//x=0 esete: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()==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"0"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negatív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elõjel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hozzáragasztása: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2988000" y="273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("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".."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 ||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cin.peek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("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"..):"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322263" y="1054100"/>
            <a:ext cx="1800225" cy="719138"/>
          </a:xfrm>
          <a:prstGeom prst="wedgeRectCallout">
            <a:avLst>
              <a:gd name="adj1" fmla="val 177778"/>
              <a:gd name="adj2" fmla="val 2186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További eljárások definíciói.</a:t>
            </a:r>
          </a:p>
        </p:txBody>
      </p:sp>
    </p:spTree>
    <p:extLst>
      <p:ext uri="{BB962C8B-B14F-4D97-AF65-F5344CB8AC3E}">
        <p14:creationId xmlns:p14="http://schemas.microsoft.com/office/powerpoint/2010/main" val="27870019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A447B-41A3-4674-8A2F-55C10C984F09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947F4CF-A117-488C-8781-3398165A5B5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37362" cy="4754562"/>
          </a:xfrm>
        </p:spPr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b="1" dirty="0" smtClean="0"/>
              <a:t>Specifikáció </a:t>
            </a:r>
            <a:r>
              <a:rPr lang="hu-HU" b="1" dirty="0" smtClean="0">
                <a:sym typeface="Symbol"/>
              </a:rPr>
              <a:t>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algoritmus</a:t>
            </a:r>
            <a:r>
              <a:rPr lang="hu-HU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adatleírás</a:t>
            </a:r>
            <a:r>
              <a:rPr lang="hu-HU" b="1" dirty="0" smtClean="0"/>
              <a:t>:</a:t>
            </a:r>
          </a:p>
          <a:p>
            <a:pPr marL="254000">
              <a:lnSpc>
                <a:spcPct val="80000"/>
              </a:lnSpc>
              <a:spcBef>
                <a:spcPts val="1200"/>
              </a:spcBef>
            </a:pPr>
            <a:r>
              <a:rPr lang="hu-HU" sz="2800" dirty="0"/>
              <a:t>P</a:t>
            </a:r>
            <a:r>
              <a:rPr lang="hu-HU" sz="2800" dirty="0" smtClean="0">
                <a:sym typeface="Symbol"/>
              </a:rPr>
              <a:t>Pont, </a:t>
            </a:r>
            <a:r>
              <a:rPr lang="hu-HU" sz="2800" dirty="0" err="1" smtClean="0">
                <a:sym typeface="Symbol"/>
              </a:rPr>
              <a:t>Pont</a:t>
            </a:r>
            <a:r>
              <a:rPr lang="hu-HU" sz="2800" dirty="0" smtClean="0">
                <a:sym typeface="Symbol"/>
              </a:rPr>
              <a:t>=</a:t>
            </a:r>
            <a:r>
              <a:rPr lang="hu-HU" sz="2800" b="1" dirty="0" smtClean="0"/>
              <a:t>X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b="1" dirty="0" smtClean="0"/>
              <a:t>Y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200" b="1" dirty="0" smtClean="0">
                <a:sym typeface="Symbol" pitchFamily="18" charset="2"/>
              </a:rPr>
              <a:t> </a:t>
            </a:r>
            <a:r>
              <a:rPr lang="hu-HU" sz="2800" b="1" dirty="0">
                <a:solidFill>
                  <a:srgbClr val="0000FF"/>
                </a:solidFill>
              </a:rPr>
              <a:t>X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,</a:t>
            </a:r>
            <a:r>
              <a:rPr lang="hu-HU" sz="2800" b="1" dirty="0">
                <a:solidFill>
                  <a:srgbClr val="0000FF"/>
                </a:solidFill>
              </a:rPr>
              <a:t>Y=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/>
            </a:r>
            <a:br>
              <a:rPr lang="hu-HU" sz="2800" dirty="0" smtClean="0">
                <a:latin typeface="Imprint MT Shadow" pitchFamily="82" charset="0"/>
                <a:sym typeface="Symbol" pitchFamily="18" charset="2"/>
              </a:rPr>
            </a:br>
            <a:r>
              <a:rPr lang="hu-HU" sz="2800" dirty="0" smtClean="0">
                <a:latin typeface="Imprint MT Shadow" pitchFamily="82" charset="0"/>
                <a:sym typeface="Symbol"/>
              </a:rPr>
              <a:t> </a:t>
            </a:r>
            <a:br>
              <a:rPr lang="hu-HU" sz="2800" dirty="0" smtClean="0">
                <a:latin typeface="Imprint MT Shadow" pitchFamily="82" charset="0"/>
                <a:sym typeface="Symbol"/>
              </a:rPr>
            </a:br>
            <a:r>
              <a:rPr lang="hu-HU" sz="2800" dirty="0" smtClean="0">
                <a:latin typeface="Imprint MT Shadow" pitchFamily="82" charset="0"/>
                <a:sym typeface="Symbol"/>
              </a:rPr>
              <a:t>		</a:t>
            </a:r>
            <a:r>
              <a:rPr lang="hu-HU" sz="2800" b="1" dirty="0" smtClean="0"/>
              <a:t>Típus</a:t>
            </a:r>
            <a:r>
              <a:rPr lang="hu-HU" sz="2800" dirty="0" smtClean="0"/>
              <a:t> </a:t>
            </a:r>
            <a:r>
              <a:rPr lang="hu-HU" sz="2800" dirty="0" err="1" smtClean="0"/>
              <a:t>TPont</a:t>
            </a:r>
            <a:r>
              <a:rPr lang="hu-HU" sz="2800" dirty="0" smtClean="0"/>
              <a:t>=</a:t>
            </a:r>
            <a:r>
              <a:rPr lang="hu-HU" sz="2800" b="1" dirty="0" smtClean="0">
                <a:solidFill>
                  <a:srgbClr val="FF0000"/>
                </a:solidFill>
              </a:rPr>
              <a:t>Rekord(</a:t>
            </a:r>
            <a:r>
              <a:rPr lang="hu-HU" sz="2800" b="1" dirty="0" smtClean="0">
                <a:solidFill>
                  <a:srgbClr val="0000FF"/>
                </a:solidFill>
              </a:rPr>
              <a:t>x</a:t>
            </a:r>
            <a:r>
              <a:rPr lang="hu-HU" sz="2800" dirty="0" smtClean="0">
                <a:solidFill>
                  <a:srgbClr val="0000FF"/>
                </a:solidFill>
              </a:rPr>
              <a:t>,</a:t>
            </a:r>
            <a:r>
              <a:rPr lang="hu-HU" sz="2800" b="1" dirty="0" smtClean="0">
                <a:solidFill>
                  <a:srgbClr val="0000FF"/>
                </a:solidFill>
              </a:rPr>
              <a:t>y</a:t>
            </a:r>
            <a:r>
              <a:rPr lang="hu-HU" sz="2200" b="1" dirty="0" smtClean="0">
                <a:solidFill>
                  <a:srgbClr val="0000FF"/>
                </a:solidFill>
                <a:sym typeface="Symbol" pitchFamily="18" charset="2"/>
              </a:rPr>
              <a:t>:</a:t>
            </a:r>
            <a:r>
              <a:rPr lang="hu-HU" sz="2800" b="1" dirty="0" smtClean="0">
                <a:solidFill>
                  <a:srgbClr val="0000FF"/>
                </a:solidFill>
              </a:rPr>
              <a:t>Valós</a:t>
            </a:r>
            <a:r>
              <a:rPr lang="hu-HU" sz="2800" b="1" dirty="0" smtClean="0">
                <a:solidFill>
                  <a:srgbClr val="FF0000"/>
                </a:solidFill>
              </a:rPr>
              <a:t>)</a:t>
            </a:r>
          </a:p>
          <a:p>
            <a:pPr marL="271463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hu-HU" sz="2800" b="1" dirty="0" smtClean="0">
                <a:latin typeface="+mj-lt"/>
                <a:sym typeface="Symbol"/>
              </a:rPr>
              <a:t>Változó </a:t>
            </a:r>
            <a:r>
              <a:rPr lang="hu-HU" sz="2800" dirty="0" smtClean="0"/>
              <a:t>P:TPont</a:t>
            </a:r>
            <a:br>
              <a:rPr lang="hu-HU" sz="2800" dirty="0" smtClean="0"/>
            </a:br>
            <a:r>
              <a:rPr lang="hu-HU" sz="28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/>
            </a:r>
            <a:br>
              <a:rPr lang="hu-HU" sz="28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</a:br>
            <a:r>
              <a:rPr lang="hu-HU" sz="2800" dirty="0" smtClean="0">
                <a:latin typeface="+mj-lt"/>
                <a:sym typeface="Symbol" pitchFamily="18" charset="2"/>
              </a:rPr>
              <a:t>Tehát a </a:t>
            </a:r>
            <a:r>
              <a:rPr lang="hu-HU" sz="2800" dirty="0" err="1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TPont</a:t>
            </a:r>
            <a:r>
              <a:rPr lang="hu-HU" sz="28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hu-HU" sz="2800" dirty="0" smtClean="0"/>
              <a:t>egy új összetett </a:t>
            </a:r>
            <a:r>
              <a:rPr lang="hu-HU" sz="2800" b="1" dirty="0" smtClean="0">
                <a:solidFill>
                  <a:srgbClr val="FF0000"/>
                </a:solidFill>
              </a:rPr>
              <a:t>adattípus</a:t>
            </a:r>
            <a:r>
              <a:rPr lang="hu-HU" sz="2800" b="1" dirty="0" smtClean="0"/>
              <a:t>.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endParaRPr lang="hu-HU" sz="2800" b="1" dirty="0" smtClean="0"/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r>
              <a:rPr lang="hu-HU" sz="2800" dirty="0" smtClean="0"/>
              <a:t>A rekordok a tömbökhöz hasonlóan </a:t>
            </a:r>
            <a:r>
              <a:rPr lang="hu-HU" sz="2800" dirty="0" smtClean="0">
                <a:solidFill>
                  <a:srgbClr val="FF0000"/>
                </a:solidFill>
              </a:rPr>
              <a:t>össze-tett</a:t>
            </a:r>
            <a:r>
              <a:rPr lang="hu-HU" sz="2800" dirty="0" smtClean="0"/>
              <a:t> adatszerkezetek, itt azonban az </a:t>
            </a:r>
            <a:r>
              <a:rPr lang="hu-HU" sz="2800" dirty="0" err="1" smtClean="0"/>
              <a:t>elemek-nek</a:t>
            </a:r>
            <a:r>
              <a:rPr lang="hu-HU" sz="2800" dirty="0" smtClean="0"/>
              <a:t> nem indexük (sorszámuk) van, hanem </a:t>
            </a:r>
            <a:r>
              <a:rPr lang="hu-HU" sz="2800" dirty="0" smtClean="0">
                <a:solidFill>
                  <a:srgbClr val="FF0000"/>
                </a:solidFill>
              </a:rPr>
              <a:t>nevük</a:t>
            </a:r>
            <a:r>
              <a:rPr lang="hu-HU" sz="2800" dirty="0" smtClean="0"/>
              <a:t> (</a:t>
            </a:r>
            <a:r>
              <a:rPr lang="hu-HU" sz="2800" dirty="0" err="1" smtClean="0"/>
              <a:t>P</a:t>
            </a:r>
            <a:r>
              <a:rPr lang="hu-HU" sz="2800" b="1" dirty="0" err="1" smtClean="0"/>
              <a:t>.x</a:t>
            </a:r>
            <a:r>
              <a:rPr lang="hu-HU" sz="2800" dirty="0" smtClean="0"/>
              <a:t>, </a:t>
            </a:r>
            <a:r>
              <a:rPr lang="hu-HU" sz="2800" dirty="0" err="1" smtClean="0"/>
              <a:t>P</a:t>
            </a:r>
            <a:r>
              <a:rPr lang="hu-HU" sz="2800" b="1" dirty="0" err="1" smtClean="0"/>
              <a:t>.y</a:t>
            </a:r>
            <a:r>
              <a:rPr lang="hu-HU" sz="2800" dirty="0" smtClean="0"/>
              <a:t>).</a:t>
            </a:r>
            <a:br>
              <a:rPr lang="hu-HU" sz="2800" dirty="0" smtClean="0"/>
            </a:br>
            <a:endParaRPr lang="hu-HU" sz="2800" dirty="0" smtClean="0">
              <a:latin typeface="Arial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567011" y="5553422"/>
            <a:ext cx="252000" cy="323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935186" y="5549113"/>
            <a:ext cx="252000" cy="322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669394" y="1895555"/>
            <a:ext cx="1116000" cy="3587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7596488" y="2585906"/>
            <a:ext cx="1368000" cy="3587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5133852" y="1895555"/>
            <a:ext cx="180000" cy="3575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355174" y="2572091"/>
            <a:ext cx="1116000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>
            <a:off x="3023816" y="2214041"/>
            <a:ext cx="1055039" cy="872992"/>
          </a:xfrm>
          <a:prstGeom prst="straightConnector1">
            <a:avLst/>
          </a:prstGeom>
          <a:ln w="317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4766618" y="2214041"/>
            <a:ext cx="1461566" cy="396000"/>
          </a:xfrm>
          <a:prstGeom prst="straightConnector1">
            <a:avLst/>
          </a:prstGeom>
          <a:ln w="317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66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206FB9-A44D-4438-BC84-357372F16847}" type="slidenum">
              <a:rPr lang="hu-HU" smtClean="0"/>
              <a:pPr>
                <a:defRPr/>
              </a:pPr>
              <a:t>50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1B351DDD-0178-4023-8361-7A9C20CC168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Finomítások a C++ kódban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312863"/>
            <a:ext cx="6400800" cy="49672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/>
              <a:t>C++ tudnivalók – összefoglalás:</a:t>
            </a:r>
            <a:r>
              <a:rPr lang="hu-HU" smtClean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/>
              <a:t>Egy teljesebb kódpélda:</a:t>
            </a:r>
          </a:p>
        </p:txBody>
      </p:sp>
      <p:sp>
        <p:nvSpPr>
          <p:cNvPr id="24" name="Téglalap 23"/>
          <p:cNvSpPr/>
          <p:nvPr/>
        </p:nvSpPr>
        <p:spPr>
          <a:xfrm>
            <a:off x="2556000" y="230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2628067" y="237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//Bemenet: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vizsgázók száma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//maximális pontszám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tesztet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írók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maximális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endParaRPr lang="en-US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tesztek pontszámai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//Kimenet: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l-NL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//van-e megfelelõ vizsgázó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//teszt-sorszám</a:t>
            </a: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//vizsgázók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nKérem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tesztnyilvántartást!"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"Teszt"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lényeg: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vDb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tesztek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//vizsgázó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vizsgázó sorszáma:"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nNincs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két egymás melletti vizsgázó azonos pontszámmal."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2700000" y="244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Paraméterbeolvasás: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int tömb beolvasása, elemszáma -- n (&lt;=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elemei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közöttiek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//tömb-elemszám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-elemek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száma:"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darabszám!"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tömb beolvasása:</a:t>
            </a:r>
          </a:p>
          <a:p>
            <a:pPr algn="l">
              <a:spcBef>
                <a:spcPts val="0"/>
              </a:spcBef>
              <a:buNone/>
            </a:pP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"-elemek:"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érték!"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2772000" y="2520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Azonos, egymásmellettiek keresése: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azonosSzomszedokKeresese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]!=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hol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8" name="Téglalap 27"/>
          <p:cNvSpPr/>
          <p:nvPr/>
        </p:nvSpPr>
        <p:spPr>
          <a:xfrm>
            <a:off x="2844000" y="2592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keresés eredményének a kiírása: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ki_van_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igaz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sorsz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hamis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2916000" y="2664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konvertálás: int -&gt;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intToStr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elõjel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letagadása: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48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//utolsó számjegy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//utolsó számjegy nélkül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//x=0 esete:</a:t>
            </a:r>
          </a:p>
          <a:p>
            <a:pPr algn="l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()==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"0"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negatív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elõjel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hozzáragasztása: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"-"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0" name="Téglalap 29"/>
          <p:cNvSpPr/>
          <p:nvPr/>
        </p:nvSpPr>
        <p:spPr>
          <a:xfrm>
            <a:off x="2988000" y="2736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 a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minN..maxN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közötti egész számot 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végtelen)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("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".."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kerdes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("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"..):"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fail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uzenet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clear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3060000" y="2808000"/>
            <a:ext cx="6120000" cy="378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hu-HU" sz="9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pause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2108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322263" y="1054100"/>
            <a:ext cx="1800225" cy="719138"/>
          </a:xfrm>
          <a:prstGeom prst="wedgeRectCallout">
            <a:avLst>
              <a:gd name="adj1" fmla="val 177778"/>
              <a:gd name="adj2" fmla="val 2186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További eljárások definíciói.</a:t>
            </a:r>
          </a:p>
        </p:txBody>
      </p:sp>
    </p:spTree>
    <p:extLst>
      <p:ext uri="{BB962C8B-B14F-4D97-AF65-F5344CB8AC3E}">
        <p14:creationId xmlns:p14="http://schemas.microsoft.com/office/powerpoint/2010/main" val="1388667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8" grpId="0" animBg="1"/>
      <p:bldP spid="13210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6137C-AF57-455E-AD5F-FAA146CF778F}" type="slidenum">
              <a:rPr lang="hu-HU" smtClean="0"/>
              <a:pPr>
                <a:defRPr/>
              </a:pPr>
              <a:t>51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C60A327D-D106-4E91-BD34-455251AEE8F0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410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3524250" cy="24479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Egy </a:t>
            </a:r>
            <a:r>
              <a:rPr lang="hu-HU" sz="2800" b="1" dirty="0" smtClean="0"/>
              <a:t>s</a:t>
            </a:r>
            <a:r>
              <a:rPr lang="hu-HU" sz="2800" dirty="0" smtClean="0"/>
              <a:t> (A</a:t>
            </a:r>
            <a:r>
              <a:rPr lang="hu-HU" sz="2800" dirty="0" smtClean="0">
                <a:sym typeface="Symbol" pitchFamily="18" charset="2"/>
              </a:rPr>
              <a:t>B) </a:t>
            </a:r>
            <a:r>
              <a:rPr lang="hu-HU" sz="2800" dirty="0" err="1" smtClean="0">
                <a:sym typeface="Symbol" pitchFamily="18" charset="2"/>
              </a:rPr>
              <a:t>sza-kaszhoz</a:t>
            </a:r>
            <a:r>
              <a:rPr lang="hu-HU" sz="2800" dirty="0" smtClean="0">
                <a:sym typeface="Symbol" pitchFamily="18" charset="2"/>
              </a:rPr>
              <a:t> képest egy </a:t>
            </a:r>
            <a:r>
              <a:rPr lang="hu-HU" sz="2800" b="1" dirty="0" smtClean="0">
                <a:sym typeface="Symbol" pitchFamily="18" charset="2"/>
              </a:rPr>
              <a:t>t</a:t>
            </a:r>
            <a:r>
              <a:rPr lang="hu-HU" sz="2800" dirty="0" smtClean="0">
                <a:sym typeface="Symbol" pitchFamily="18" charset="2"/>
              </a:rPr>
              <a:t> (BC) szakasz </a:t>
            </a:r>
            <a:r>
              <a:rPr lang="hu-HU" sz="2800" dirty="0" err="1" smtClean="0">
                <a:sym typeface="Symbol" pitchFamily="18" charset="2"/>
              </a:rPr>
              <a:t>mi-lyen</a:t>
            </a:r>
            <a:r>
              <a:rPr lang="hu-HU" sz="2800" dirty="0" smtClean="0">
                <a:sym typeface="Symbol" pitchFamily="18" charset="2"/>
              </a:rPr>
              <a:t> irányban fordul?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4294967295"/>
          </p:nvPr>
        </p:nvSpPr>
        <p:spPr>
          <a:xfrm>
            <a:off x="2339975" y="3860800"/>
            <a:ext cx="6291263" cy="22320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Toljuk el az </a:t>
            </a:r>
            <a:r>
              <a:rPr lang="hu-HU" sz="2800" b="1" dirty="0" smtClean="0"/>
              <a:t>s</a:t>
            </a:r>
            <a:r>
              <a:rPr lang="hu-HU" sz="2800" dirty="0" smtClean="0"/>
              <a:t>-t és a </a:t>
            </a:r>
            <a:r>
              <a:rPr lang="hu-HU" sz="2800" b="1" dirty="0" smtClean="0"/>
              <a:t>t</a:t>
            </a:r>
            <a:r>
              <a:rPr lang="hu-HU" sz="2800" dirty="0" smtClean="0"/>
              <a:t>-t úgy, hogy az A pont az origóba kerüljön! Ezzel </a:t>
            </a:r>
            <a:r>
              <a:rPr lang="hu-HU" sz="2800" dirty="0" err="1" smtClean="0"/>
              <a:t>visszave-zetjük</a:t>
            </a:r>
            <a:r>
              <a:rPr lang="hu-HU" sz="2800" dirty="0" smtClean="0"/>
              <a:t> az „irányos” feladatra!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Fordul(A,B,C)=</a:t>
            </a:r>
            <a:r>
              <a:rPr lang="hu-HU" sz="2800" dirty="0" smtClean="0">
                <a:hlinkClick r:id="rId3" action="ppaction://hlinksldjump"/>
              </a:rPr>
              <a:t>Irány</a:t>
            </a:r>
            <a:r>
              <a:rPr lang="hu-HU" sz="2800" dirty="0" smtClean="0"/>
              <a:t>(B–A,C–A)</a:t>
            </a:r>
          </a:p>
        </p:txBody>
      </p:sp>
      <p:sp>
        <p:nvSpPr>
          <p:cNvPr id="4104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88B256-95C4-4411-98EF-141811946188}" type="slidenum">
              <a:rPr lang="hu-HU" smtClean="0"/>
              <a:pPr>
                <a:defRPr/>
              </a:pPr>
              <a:t>52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69C3BB6-C1CC-4BBA-B289-6B651604FB1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120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550025" cy="50403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Bemenet:	A,B,C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/>
              <a:t>Pont, </a:t>
            </a:r>
            <a:r>
              <a:rPr lang="hu-HU" sz="2800" dirty="0" err="1" smtClean="0"/>
              <a:t>Pont</a:t>
            </a:r>
            <a:r>
              <a:rPr lang="hu-HU" sz="2800" dirty="0" smtClean="0"/>
              <a:t>=</a:t>
            </a:r>
            <a:r>
              <a:rPr lang="hu-HU" sz="2800" dirty="0" smtClean="0">
                <a:hlinkClick r:id="rId3" action="ppaction://hlinksldjump"/>
              </a:rPr>
              <a:t>…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Kimenet:	Ford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/>
              <a:t>Előfeltétel:	–</a:t>
            </a:r>
            <a:endParaRPr lang="hu-HU" sz="20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Ford=Fordul(A,B,C)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Definíció:	Fordul:Pont</a:t>
            </a:r>
            <a:r>
              <a:rPr lang="hu-HU" sz="2800" baseline="30000" dirty="0" smtClean="0">
                <a:sym typeface="Symbol" pitchFamily="18" charset="2"/>
              </a:rPr>
              <a:t>3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Fordul(a,b,c):=</a:t>
            </a:r>
            <a:r>
              <a:rPr lang="hu-HU" sz="2800" dirty="0" smtClean="0"/>
              <a:t>Irány(b–a,c–a)</a:t>
            </a:r>
            <a:endParaRPr lang="hu-HU" sz="22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Ezzel ekvivalens feladat: </a:t>
            </a:r>
            <a:r>
              <a:rPr lang="hu-HU" sz="2800" i="1" dirty="0" smtClean="0">
                <a:sym typeface="Symbol" pitchFamily="18" charset="2"/>
              </a:rPr>
              <a:t>Az (A,B)</a:t>
            </a:r>
            <a:r>
              <a:rPr lang="hu-HU" sz="2800" i="1" dirty="0" err="1" smtClean="0">
                <a:sym typeface="Symbol" pitchFamily="18" charset="2"/>
              </a:rPr>
              <a:t>-n</a:t>
            </a:r>
            <a:r>
              <a:rPr lang="hu-HU" sz="2800" i="1" dirty="0" smtClean="0">
                <a:sym typeface="Symbol" pitchFamily="18" charset="2"/>
              </a:rPr>
              <a:t> átmenő egyenestől a C pont balra van, vagy jobbra van, vagy az (A,B)</a:t>
            </a:r>
            <a:r>
              <a:rPr lang="hu-HU" sz="2800" i="1" dirty="0" err="1" smtClean="0">
                <a:sym typeface="Symbol" pitchFamily="18" charset="2"/>
              </a:rPr>
              <a:t>-re</a:t>
            </a:r>
            <a:r>
              <a:rPr lang="hu-HU" sz="2800" i="1" dirty="0" smtClean="0">
                <a:sym typeface="Symbol" pitchFamily="18" charset="2"/>
              </a:rPr>
              <a:t> illeszkedő egyenesen van?</a:t>
            </a:r>
          </a:p>
        </p:txBody>
      </p:sp>
      <p:sp>
        <p:nvSpPr>
          <p:cNvPr id="51206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9A7964-4F58-4E70-BDF8-CFB4DD95CFF6}" type="slidenum">
              <a:rPr lang="hu-HU" smtClean="0"/>
              <a:pPr>
                <a:defRPr/>
              </a:pPr>
              <a:t>53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7FB889D-DBE6-4D7E-BB8F-2C7DDF616C43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2229" name="Tartalom helye 2"/>
          <p:cNvSpPr>
            <a:spLocks noGrp="1"/>
          </p:cNvSpPr>
          <p:nvPr>
            <p:ph idx="4294967295"/>
          </p:nvPr>
        </p:nvSpPr>
        <p:spPr>
          <a:xfrm>
            <a:off x="2339975" y="2276872"/>
            <a:ext cx="6804025" cy="57467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A megoldásban hívjuk az Irány függvényt</a:t>
            </a:r>
            <a:r>
              <a:rPr lang="hu-HU" sz="2800" dirty="0" smtClean="0">
                <a:sym typeface="Symbol" pitchFamily="18" charset="2"/>
              </a:rPr>
              <a:t>!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b="1" dirty="0" smtClean="0">
                <a:sym typeface="Symbol" pitchFamily="18" charset="2"/>
              </a:rPr>
              <a:t>Finomítás:</a:t>
            </a:r>
            <a:endParaRPr lang="hu-HU" sz="2800" b="1" dirty="0" smtClean="0">
              <a:sym typeface="Symbol" pitchFamily="18" charset="2"/>
            </a:endParaRP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49763"/>
              </p:ext>
            </p:extLst>
          </p:nvPr>
        </p:nvGraphicFramePr>
        <p:xfrm>
          <a:off x="1375906" y="3183074"/>
          <a:ext cx="3284537" cy="3354222"/>
        </p:xfrm>
        <a:graphic>
          <a:graphicData uri="http://schemas.openxmlformats.org/drawingml/2006/table">
            <a:tbl>
              <a:tblPr/>
              <a:tblGrid>
                <a:gridCol w="1647825"/>
                <a:gridCol w="1636712"/>
              </a:tblGrid>
              <a:tr h="51797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Fordul(a,b,c:</a:t>
                      </a:r>
                      <a:r>
                        <a:rPr kumimoji="0" lang="hu-H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):Egész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7162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218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p.x:=b.x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a.x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639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p.y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b.y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481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q.x:=c.x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481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q.y:=c.y – a.y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639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Fordul:=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Irány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(p,q)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28" name="Oval 43"/>
          <p:cNvSpPr>
            <a:spLocks noChangeArrowheads="1"/>
          </p:cNvSpPr>
          <p:nvPr/>
        </p:nvSpPr>
        <p:spPr bwMode="auto">
          <a:xfrm>
            <a:off x="1345743" y="3195445"/>
            <a:ext cx="3344863" cy="48719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2255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2256" name="Szövegdoboz 13"/>
          <p:cNvSpPr txBox="1">
            <a:spLocks noChangeArrowheads="1"/>
          </p:cNvSpPr>
          <p:nvPr/>
        </p:nvSpPr>
        <p:spPr bwMode="auto">
          <a:xfrm>
            <a:off x="4657268" y="3570258"/>
            <a:ext cx="1036637" cy="53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</a:t>
            </a:r>
            <a:r>
              <a:rPr lang="hu-HU" dirty="0" smtClean="0"/>
              <a:t>p,q:</a:t>
            </a:r>
            <a:r>
              <a:rPr lang="hu-HU" dirty="0" err="1" smtClean="0"/>
              <a:t>TPont</a:t>
            </a:r>
            <a:endParaRPr lang="hu-HU" dirty="0"/>
          </a:p>
        </p:txBody>
      </p:sp>
      <p:sp>
        <p:nvSpPr>
          <p:cNvPr id="2" name="Téglalap 9"/>
          <p:cNvSpPr>
            <a:spLocks noChangeArrowheads="1"/>
          </p:cNvSpPr>
          <p:nvPr/>
        </p:nvSpPr>
        <p:spPr bwMode="auto">
          <a:xfrm>
            <a:off x="5699858" y="3219129"/>
            <a:ext cx="3456000" cy="337822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sp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Fordul</a:t>
            </a:r>
            <a:r>
              <a:rPr lang="hu-HU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hu-H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hu-H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p,q;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(p,q</a:t>
            </a:r>
            <a:r>
              <a:rPr lang="hu-H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" y="44624"/>
            <a:ext cx="2563823" cy="133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artalom helye 2"/>
          <p:cNvSpPr>
            <a:spLocks noGrp="1"/>
          </p:cNvSpPr>
          <p:nvPr>
            <p:ph idx="4294967295"/>
          </p:nvPr>
        </p:nvSpPr>
        <p:spPr>
          <a:xfrm>
            <a:off x="2343150" y="1268760"/>
            <a:ext cx="6550025" cy="14394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460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65500"/>
              </p:ext>
            </p:extLst>
          </p:nvPr>
        </p:nvGraphicFramePr>
        <p:xfrm>
          <a:off x="3276600" y="1757759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/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Ford:=Fordul(A,B,C)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47128" grpId="0" animBg="1"/>
      <p:bldP spid="52256" grpId="0" animBg="1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35E42-1FF9-492D-80B9-A87BBBD94347}" type="slidenum">
              <a:rPr lang="hu-HU" smtClean="0"/>
              <a:pPr>
                <a:defRPr/>
              </a:pPr>
              <a:t>54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FBF2437A-1EC7-4CF9-AAB4-8335D589119E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126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550025" cy="515937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Döntsük el, hogy egy C pont rajta van-e egy (A,B) szakaszon!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Bemenet:	A,B,CPont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Kimenet:	</a:t>
            </a:r>
            <a:r>
              <a:rPr lang="hu-HU" sz="2800" dirty="0" err="1" smtClean="0">
                <a:sym typeface="Symbol" pitchFamily="18" charset="2"/>
              </a:rPr>
              <a:t>RajtaE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Előfeltétel: 	</a:t>
            </a:r>
            <a:r>
              <a:rPr lang="hu-HU" sz="2800" dirty="0" smtClean="0"/>
              <a:t>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err="1" smtClean="0">
                <a:sym typeface="Symbol" pitchFamily="18" charset="2"/>
              </a:rPr>
              <a:t>RajtaE</a:t>
            </a:r>
            <a:r>
              <a:rPr lang="hu-HU" sz="2800" dirty="0" smtClean="0">
                <a:sym typeface="Symbol" pitchFamily="18" charset="2"/>
              </a:rPr>
              <a:t>=Rajta(A,B,C)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 smtClean="0">
                <a:sym typeface="Symbol" pitchFamily="18" charset="2"/>
              </a:rPr>
              <a:t>Definíció: 	Rajta:Pont</a:t>
            </a:r>
            <a:r>
              <a:rPr lang="hu-HU" sz="2800" baseline="30000" dirty="0" smtClean="0">
                <a:sym typeface="Symbol" pitchFamily="18" charset="2"/>
              </a:rPr>
              <a:t>3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Rajta(a,b,c):=…</a:t>
            </a:r>
          </a:p>
        </p:txBody>
      </p:sp>
      <p:sp>
        <p:nvSpPr>
          <p:cNvPr id="5127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(rajta?)</a:t>
            </a: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5474196" y="5551140"/>
            <a:ext cx="2649438" cy="839168"/>
            <a:chOff x="5474196" y="5551140"/>
            <a:chExt cx="2649438" cy="839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Ellipszis 1"/>
            <p:cNvSpPr/>
            <p:nvPr/>
          </p:nvSpPr>
          <p:spPr>
            <a:xfrm>
              <a:off x="5868144" y="628230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/>
            <p:cNvSpPr/>
            <p:nvPr/>
          </p:nvSpPr>
          <p:spPr>
            <a:xfrm>
              <a:off x="6804248" y="607268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/>
            <p:cNvSpPr/>
            <p:nvPr/>
          </p:nvSpPr>
          <p:spPr>
            <a:xfrm>
              <a:off x="7629525" y="58963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" name="Egyenes összekötő nyíllal 3"/>
            <p:cNvCxnSpPr>
              <a:endCxn id="10" idx="2"/>
            </p:cNvCxnSpPr>
            <p:nvPr/>
          </p:nvCxnSpPr>
          <p:spPr>
            <a:xfrm flipV="1">
              <a:off x="5976144" y="5950322"/>
              <a:ext cx="1653381" cy="385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églalap 7"/>
            <p:cNvSpPr/>
            <p:nvPr/>
          </p:nvSpPr>
          <p:spPr>
            <a:xfrm>
              <a:off x="5474196" y="5942384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 smtClean="0">
                  <a:solidFill>
                    <a:schemeClr val="tx1"/>
                  </a:solidFill>
                </a:rPr>
                <a:t>A</a:t>
              </a:r>
              <a:endParaRPr lang="hu-HU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Téglalap 13"/>
            <p:cNvSpPr/>
            <p:nvPr/>
          </p:nvSpPr>
          <p:spPr>
            <a:xfrm>
              <a:off x="6425158" y="5733256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 smtClean="0">
                  <a:solidFill>
                    <a:schemeClr val="tx1"/>
                  </a:solidFill>
                </a:rPr>
                <a:t>C</a:t>
              </a:r>
              <a:endParaRPr lang="hu-HU" sz="3200" dirty="0">
                <a:solidFill>
                  <a:schemeClr val="tx1"/>
                </a:solidFill>
              </a:endParaRPr>
            </a:p>
          </p:txBody>
        </p:sp>
        <p:sp>
          <p:nvSpPr>
            <p:cNvPr id="15" name="Téglalap 14"/>
            <p:cNvSpPr/>
            <p:nvPr/>
          </p:nvSpPr>
          <p:spPr>
            <a:xfrm>
              <a:off x="7691586" y="5551140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 smtClean="0">
                  <a:solidFill>
                    <a:schemeClr val="tx1"/>
                  </a:solidFill>
                </a:rPr>
                <a:t>B</a:t>
              </a:r>
              <a:endParaRPr lang="hu-HU" sz="3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20E4D0-0DEF-4419-9AA2-1DDEE6E12DFD}" type="slidenum">
              <a:rPr lang="hu-HU" smtClean="0"/>
              <a:pPr>
                <a:defRPr/>
              </a:pPr>
              <a:t>55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B14B613-BB1E-4231-8E84-9CC46A02CD12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615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550025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Definíció </a:t>
            </a:r>
            <a:r>
              <a:rPr lang="hu-HU" dirty="0" smtClean="0">
                <a:sym typeface="Symbol" pitchFamily="18" charset="2"/>
              </a:rPr>
              <a:t>(ami egyben a két függvény specifikációja – utófeltétele)</a:t>
            </a:r>
            <a:r>
              <a:rPr lang="hu-HU" b="1" dirty="0" smtClean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Rajta(a,b,c):= Fordul(a,b,c)=0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   Közte(</a:t>
            </a:r>
            <a:r>
              <a:rPr lang="hu-HU" sz="2800" dirty="0" err="1" smtClean="0">
                <a:sym typeface="Symbol" pitchFamily="18" charset="2"/>
              </a:rPr>
              <a:t>a.x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800" dirty="0" err="1" smtClean="0">
                <a:sym typeface="Symbol" pitchFamily="18" charset="2"/>
              </a:rPr>
              <a:t>c.x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800" dirty="0" err="1" smtClean="0">
                <a:sym typeface="Symbol" pitchFamily="18" charset="2"/>
              </a:rPr>
              <a:t>b.x</a:t>
            </a:r>
            <a:r>
              <a:rPr lang="hu-HU" sz="2800" dirty="0" smtClean="0">
                <a:sym typeface="Symbol" pitchFamily="18" charset="2"/>
              </a:rPr>
              <a:t>)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   Közte(</a:t>
            </a:r>
            <a:r>
              <a:rPr lang="hu-HU" sz="2800" dirty="0" err="1" smtClean="0">
                <a:sym typeface="Symbol" pitchFamily="18" charset="2"/>
              </a:rPr>
              <a:t>a.y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800" dirty="0" err="1" smtClean="0">
                <a:sym typeface="Symbol" pitchFamily="18" charset="2"/>
              </a:rPr>
              <a:t>c.y</a:t>
            </a:r>
            <a:r>
              <a:rPr lang="hu-HU" sz="2800" dirty="0" smtClean="0">
                <a:sym typeface="Symbol" pitchFamily="18" charset="2"/>
              </a:rPr>
              <a:t>,</a:t>
            </a:r>
            <a:r>
              <a:rPr lang="hu-HU" sz="2800" dirty="0" err="1" smtClean="0">
                <a:sym typeface="Symbol" pitchFamily="18" charset="2"/>
              </a:rPr>
              <a:t>b.y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i="1" dirty="0" smtClean="0">
                <a:sym typeface="Symbol" pitchFamily="18" charset="2"/>
              </a:rPr>
              <a:t>Azaz még egy függvényt kell definiálnunk, ami </a:t>
            </a:r>
            <a:r>
              <a:rPr lang="hu-HU" sz="2800" i="1" dirty="0" err="1" smtClean="0">
                <a:sym typeface="Symbol" pitchFamily="18" charset="2"/>
              </a:rPr>
              <a:t>el-dönti</a:t>
            </a:r>
            <a:r>
              <a:rPr lang="hu-HU" sz="2800" i="1" dirty="0" smtClean="0">
                <a:sym typeface="Symbol" pitchFamily="18" charset="2"/>
              </a:rPr>
              <a:t>, hogy a második paramétere a másik kettő között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ym typeface="Symbol" pitchFamily="18" charset="2"/>
              </a:rPr>
              <a:t>   Közte: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 smtClean="0">
                <a:sym typeface="Symbol" pitchFamily="18" charset="2"/>
              </a:rPr>
              <a:t>3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Közte(r,s,t):= r ≤ s ≤ t   vagy   t ≤ s ≤ r</a:t>
            </a:r>
          </a:p>
        </p:txBody>
      </p:sp>
      <p:sp>
        <p:nvSpPr>
          <p:cNvPr id="6151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r>
              <a:rPr lang="hu-HU" sz="3200" b="1" dirty="0">
                <a:solidFill>
                  <a:srgbClr val="663300"/>
                </a:solidFill>
              </a:rPr>
              <a:t/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4775"/>
            <a:ext cx="26574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Oval 30"/>
          <p:cNvSpPr>
            <a:spLocks noChangeArrowheads="1"/>
          </p:cNvSpPr>
          <p:nvPr/>
        </p:nvSpPr>
        <p:spPr bwMode="auto">
          <a:xfrm>
            <a:off x="3030538" y="5128320"/>
            <a:ext cx="482600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41097-DEF6-4980-B9A0-3A755B04AB2A}" type="slidenum">
              <a:rPr lang="hu-HU" smtClean="0"/>
              <a:pPr>
                <a:defRPr/>
              </a:pPr>
              <a:t>56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EDC34107-9492-400A-A9D5-989CA9D4A3BD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3253" name="Tartalom helye 2"/>
          <p:cNvSpPr>
            <a:spLocks noGrp="1"/>
          </p:cNvSpPr>
          <p:nvPr>
            <p:ph idx="4294967295"/>
          </p:nvPr>
        </p:nvSpPr>
        <p:spPr>
          <a:xfrm>
            <a:off x="2339975" y="1700213"/>
            <a:ext cx="6550025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2666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12610"/>
              </p:ext>
            </p:extLst>
          </p:nvPr>
        </p:nvGraphicFramePr>
        <p:xfrm>
          <a:off x="3030538" y="5157837"/>
          <a:ext cx="4826000" cy="1367507"/>
        </p:xfrm>
        <a:graphic>
          <a:graphicData uri="http://schemas.openxmlformats.org/drawingml/2006/table">
            <a:tbl>
              <a:tblPr/>
              <a:tblGrid>
                <a:gridCol w="2411412"/>
                <a:gridCol w="2414588"/>
              </a:tblGrid>
              <a:tr h="49885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Közte(r,s,t: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729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55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6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Közte:=r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s és st vagy ts és sr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66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73846"/>
              </p:ext>
            </p:extLst>
          </p:nvPr>
        </p:nvGraphicFramePr>
        <p:xfrm>
          <a:off x="2987675" y="2875957"/>
          <a:ext cx="4824413" cy="2079725"/>
        </p:xfrm>
        <a:graphic>
          <a:graphicData uri="http://schemas.openxmlformats.org/drawingml/2006/table">
            <a:tbl>
              <a:tblPr/>
              <a:tblGrid>
                <a:gridCol w="2409825"/>
                <a:gridCol w="2414588"/>
              </a:tblGrid>
              <a:tr h="4988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Rajta(a,b,c: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789" marB="467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7298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778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Rajta:=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Fordul(a,b,c)=0 és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 és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03" name="Oval 48"/>
          <p:cNvSpPr>
            <a:spLocks noChangeArrowheads="1"/>
          </p:cNvSpPr>
          <p:nvPr/>
        </p:nvSpPr>
        <p:spPr bwMode="auto">
          <a:xfrm>
            <a:off x="2973388" y="2850557"/>
            <a:ext cx="485775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53275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(rajta?)</a:t>
            </a:r>
          </a:p>
        </p:txBody>
      </p:sp>
      <p:sp>
        <p:nvSpPr>
          <p:cNvPr id="11" name="Tartalom helye 2"/>
          <p:cNvSpPr>
            <a:spLocks noGrp="1"/>
          </p:cNvSpPr>
          <p:nvPr>
            <p:ph idx="4294967295"/>
          </p:nvPr>
        </p:nvSpPr>
        <p:spPr>
          <a:xfrm>
            <a:off x="2343150" y="1340768"/>
            <a:ext cx="6550025" cy="14394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  <a:p>
            <a:pPr indent="-266700">
              <a:lnSpc>
                <a:spcPct val="95000"/>
              </a:lnSpc>
              <a:spcBef>
                <a:spcPts val="1200"/>
              </a:spcBef>
            </a:pPr>
            <a:r>
              <a:rPr lang="hu-HU" b="1" dirty="0"/>
              <a:t>Finomítások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59955"/>
              </p:ext>
            </p:extLst>
          </p:nvPr>
        </p:nvGraphicFramePr>
        <p:xfrm>
          <a:off x="3276600" y="1829767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/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sz="2800" dirty="0" err="1" smtClean="0">
                          <a:latin typeface="+mj-lt"/>
                          <a:cs typeface="Courier New" pitchFamily="49" charset="0"/>
                        </a:rPr>
                        <a:t>RajtaE</a:t>
                      </a:r>
                      <a:r>
                        <a:rPr lang="hu-HU" sz="2800" dirty="0" smtClean="0">
                          <a:latin typeface="+mj-lt"/>
                          <a:cs typeface="Courier New" pitchFamily="49" charset="0"/>
                        </a:rPr>
                        <a:t>:=Rajta(A,B,C)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23129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6" name="Picture 1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18152"/>
            <a:ext cx="5357341" cy="36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EDBBAE-FC6C-42EC-8BF9-D8149B17107B}" type="slidenum">
              <a:rPr lang="hu-HU" smtClean="0"/>
              <a:pPr>
                <a:defRPr/>
              </a:pPr>
              <a:t>57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57D88A2-A408-461B-9258-C966845349A6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7178" name="Cím 1"/>
          <p:cNvSpPr>
            <a:spLocks noGrp="1"/>
          </p:cNvSpPr>
          <p:nvPr>
            <p:ph type="title" idx="4294967295"/>
          </p:nvPr>
        </p:nvSpPr>
        <p:spPr>
          <a:xfrm>
            <a:off x="2443163" y="85725"/>
            <a:ext cx="5181600" cy="1111250"/>
          </a:xfrm>
        </p:spPr>
        <p:txBody>
          <a:bodyPr/>
          <a:lstStyle/>
          <a:p>
            <a:r>
              <a:rPr lang="hu-HU" smtClean="0"/>
              <a:t>Függvények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2800" smtClean="0"/>
              <a:t>(metszi?)</a:t>
            </a:r>
          </a:p>
        </p:txBody>
      </p:sp>
      <p:sp>
        <p:nvSpPr>
          <p:cNvPr id="717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Döntsük el, hogy az (A,B) szakasz metszi-e a (C,D) szakaszt! Lehetséges esetek: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98C8E6-F3F8-4401-9F7F-87C88A33A550}" type="slidenum">
              <a:rPr lang="hu-HU" smtClean="0"/>
              <a:pPr>
                <a:defRPr/>
              </a:pPr>
              <a:t>58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467A065-97EE-411C-9012-18997EBDDB0F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820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52091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Bemenet:   A,B,C,DPont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Kimenet:   </a:t>
            </a:r>
            <a:r>
              <a:rPr lang="hu-HU" sz="2800" dirty="0" err="1" smtClean="0">
                <a:sym typeface="Symbol" pitchFamily="18" charset="2"/>
              </a:rPr>
              <a:t>MetsziE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Előfeltétel: </a:t>
            </a:r>
            <a:r>
              <a:rPr lang="hu-HU" sz="2800" smtClean="0">
                <a:sym typeface="Symbol" pitchFamily="18" charset="2"/>
              </a:rPr>
              <a:t>A</a:t>
            </a:r>
            <a:r>
              <a:rPr lang="hu-HU" sz="2800" smtClean="0">
                <a:sym typeface="Symbol"/>
              </a:rPr>
              <a:t></a:t>
            </a:r>
            <a:r>
              <a:rPr lang="hu-HU" sz="2800" smtClean="0">
                <a:sym typeface="Symbol" pitchFamily="18" charset="2"/>
              </a:rPr>
              <a:t>B </a:t>
            </a:r>
            <a:r>
              <a:rPr lang="hu-HU" sz="2800" dirty="0" smtClean="0">
                <a:sym typeface="Symbol" pitchFamily="18" charset="2"/>
              </a:rPr>
              <a:t>és C</a:t>
            </a:r>
            <a:r>
              <a:rPr lang="hu-HU" sz="2800" dirty="0" smtClean="0">
                <a:sym typeface="Symbol"/>
              </a:rPr>
              <a:t></a:t>
            </a:r>
            <a:r>
              <a:rPr lang="hu-HU" sz="2800" dirty="0" smtClean="0">
                <a:sym typeface="Symbol" pitchFamily="18" charset="2"/>
              </a:rPr>
              <a:t>D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 </a:t>
            </a:r>
            <a:r>
              <a:rPr lang="hu-HU" sz="2800" dirty="0" err="1" smtClean="0">
                <a:sym typeface="Symbol" pitchFamily="18" charset="2"/>
              </a:rPr>
              <a:t>MetsziE</a:t>
            </a:r>
            <a:r>
              <a:rPr lang="hu-HU" sz="2800" dirty="0" smtClean="0">
                <a:sym typeface="Symbol" pitchFamily="18" charset="2"/>
              </a:rPr>
              <a:t>=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( </a:t>
            </a:r>
            <a:r>
              <a:rPr lang="hu-HU" sz="2800" dirty="0" smtClean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 smtClean="0">
                <a:sym typeface="Symbol" pitchFamily="18" charset="2"/>
              </a:rPr>
              <a:t>(A,B,C)*Fordul(A,B,D)&lt;0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  Fordul(C,D,A)*Fordul(C,D,B)&lt;0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</a:t>
            </a:r>
            <a:r>
              <a:rPr lang="hu-HU" sz="2800" dirty="0" smtClean="0"/>
              <a:t>vagy</a:t>
            </a:r>
            <a:br>
              <a:rPr lang="hu-HU" sz="2800" dirty="0" smtClean="0"/>
            </a:br>
            <a:r>
              <a:rPr lang="hu-HU" sz="2800" dirty="0" smtClean="0"/>
              <a:t>	  </a:t>
            </a:r>
            <a:r>
              <a:rPr lang="hu-HU" sz="2800" dirty="0" smtClean="0">
                <a:hlinkClick r:id="rId4" action="ppaction://hlinksldjump"/>
              </a:rPr>
              <a:t>Rajta</a:t>
            </a:r>
            <a:r>
              <a:rPr lang="hu-HU" sz="2800" dirty="0" smtClean="0"/>
              <a:t>(A,B,C) vagy Rajta(C,D,A) </a:t>
            </a:r>
            <a:br>
              <a:rPr lang="hu-HU" sz="2800" dirty="0" smtClean="0"/>
            </a:br>
            <a:r>
              <a:rPr lang="hu-HU" sz="2800" dirty="0" smtClean="0"/>
              <a:t>		vagy</a:t>
            </a:r>
            <a:br>
              <a:rPr lang="hu-HU" sz="2800" dirty="0" smtClean="0"/>
            </a:br>
            <a:r>
              <a:rPr lang="hu-HU" sz="2800" dirty="0" smtClean="0"/>
              <a:t>	  Rajta(A,B,D) vagy Rajta(C,D,B) )</a:t>
            </a:r>
            <a:endParaRPr lang="hu-HU" sz="2800" dirty="0" smtClean="0">
              <a:sym typeface="Symbol" pitchFamily="18" charset="2"/>
            </a:endParaRPr>
          </a:p>
        </p:txBody>
      </p:sp>
      <p:sp>
        <p:nvSpPr>
          <p:cNvPr id="8203" name="Cím 1"/>
          <p:cNvSpPr>
            <a:spLocks/>
          </p:cNvSpPr>
          <p:nvPr/>
        </p:nvSpPr>
        <p:spPr bwMode="auto">
          <a:xfrm>
            <a:off x="2443163" y="44450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(metszi?)</a:t>
            </a:r>
          </a:p>
        </p:txBody>
      </p:sp>
      <p:sp>
        <p:nvSpPr>
          <p:cNvPr id="18" name="Téglalap 17"/>
          <p:cNvSpPr/>
          <p:nvPr/>
        </p:nvSpPr>
        <p:spPr>
          <a:xfrm>
            <a:off x="3348038" y="3933825"/>
            <a:ext cx="5184775" cy="251936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9" name="1. sz. felirat 18"/>
          <p:cNvSpPr/>
          <p:nvPr/>
        </p:nvSpPr>
        <p:spPr>
          <a:xfrm>
            <a:off x="5580063" y="3095625"/>
            <a:ext cx="2555875" cy="504825"/>
          </a:xfrm>
          <a:prstGeom prst="borderCallout1">
            <a:avLst>
              <a:gd name="adj1" fmla="val 99978"/>
              <a:gd name="adj2" fmla="val 48527"/>
              <a:gd name="adj3" fmla="val 161237"/>
              <a:gd name="adj4" fmla="val -7461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2" charset="2"/>
              <a:buNone/>
              <a:defRPr/>
            </a:pPr>
            <a:r>
              <a:rPr lang="hu-HU" sz="2800" dirty="0">
                <a:solidFill>
                  <a:schemeClr val="tx1"/>
                </a:solidFill>
              </a:rPr>
              <a:t>Metszi(A,B,C,D)</a:t>
            </a:r>
          </a:p>
        </p:txBody>
      </p:sp>
      <p:pic>
        <p:nvPicPr>
          <p:cNvPr id="8351" name="Picture 1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16" y="4013453"/>
            <a:ext cx="1296000" cy="79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14989"/>
            <a:ext cx="2880000" cy="7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60" name="Picture 1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5805614"/>
            <a:ext cx="2876550" cy="68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42CE75-9E37-4740-9F27-85971056C786}" type="slidenum">
              <a:rPr lang="hu-HU" smtClean="0"/>
              <a:pPr>
                <a:defRPr/>
              </a:pPr>
              <a:t>59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A94C6CB-79CB-4929-B0CC-323497DB0693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427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mtClean="0"/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960"/>
              </p:ext>
            </p:extLst>
          </p:nvPr>
        </p:nvGraphicFramePr>
        <p:xfrm>
          <a:off x="1979613" y="1787525"/>
          <a:ext cx="5832475" cy="4037013"/>
        </p:xfrm>
        <a:graphic>
          <a:graphicData uri="http://schemas.openxmlformats.org/drawingml/2006/table">
            <a:tbl>
              <a:tblPr/>
              <a:tblGrid>
                <a:gridCol w="2913062"/>
                <a:gridCol w="2919413"/>
              </a:tblGrid>
              <a:tr h="48577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Metszi(a,b,c,d: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fabc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:=Fordul(a,b,c)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fabd:=Fordul(a,b,d)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fcda:=Fordul(c,d,a)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fcdb:=Fordul(c,d,b)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122078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Metszi:=fabc*fabd&lt;0 és fcda*fcdb&lt;0</a:t>
                      </a:r>
                      <a:b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vagy Rajta(a,b,c) vagy Rajta(a,b,d)</a:t>
                      </a:r>
                      <a:b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vagy Rajta(c,d,a) vagy Rajta(c,d,b)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272" name="Oval 30"/>
          <p:cNvSpPr>
            <a:spLocks noChangeArrowheads="1"/>
          </p:cNvSpPr>
          <p:nvPr/>
        </p:nvSpPr>
        <p:spPr bwMode="auto">
          <a:xfrm>
            <a:off x="2090738" y="1781175"/>
            <a:ext cx="5541962" cy="50323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4297" name="Tartalom helye 2"/>
          <p:cNvSpPr>
            <a:spLocks/>
          </p:cNvSpPr>
          <p:nvPr/>
        </p:nvSpPr>
        <p:spPr bwMode="auto">
          <a:xfrm>
            <a:off x="2373313" y="1268413"/>
            <a:ext cx="662146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 smtClean="0">
                <a:sym typeface="Symbol" pitchFamily="18" charset="2"/>
              </a:rPr>
              <a:t>Algoritmus-finomítás: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54298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(metszi?)</a:t>
            </a:r>
          </a:p>
        </p:txBody>
      </p:sp>
      <p:sp>
        <p:nvSpPr>
          <p:cNvPr id="54300" name="Szövegdoboz 13"/>
          <p:cNvSpPr txBox="1">
            <a:spLocks noChangeArrowheads="1"/>
          </p:cNvSpPr>
          <p:nvPr/>
        </p:nvSpPr>
        <p:spPr bwMode="auto">
          <a:xfrm>
            <a:off x="7813675" y="2114550"/>
            <a:ext cx="1330325" cy="14589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fabc,</a:t>
            </a:r>
            <a:br>
              <a:rPr lang="hu-HU"/>
            </a:br>
            <a:r>
              <a:rPr lang="hu-HU"/>
              <a:t>  fabd,</a:t>
            </a:r>
            <a:br>
              <a:rPr lang="hu-HU"/>
            </a:br>
            <a:r>
              <a:rPr lang="hu-HU"/>
              <a:t>  fcda,</a:t>
            </a:r>
            <a:br>
              <a:rPr lang="hu-HU"/>
            </a:br>
            <a:r>
              <a:rPr lang="hu-HU"/>
              <a:t>  fcbd</a:t>
            </a:r>
            <a:r>
              <a:rPr lang="hu-HU" b="1"/>
              <a:t>:Egész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" y="25574"/>
            <a:ext cx="2579371" cy="1178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2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1118C-F524-4F46-890D-020C7BE4260A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2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FA311451-6FC2-40FF-B1D6-E962E7308E92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85340"/>
              </p:ext>
            </p:extLst>
          </p:nvPr>
        </p:nvGraphicFramePr>
        <p:xfrm>
          <a:off x="3448050" y="2030785"/>
          <a:ext cx="4608513" cy="1728786"/>
        </p:xfrm>
        <a:graphic>
          <a:graphicData uri="http://schemas.openxmlformats.org/drawingml/2006/table">
            <a:tbl>
              <a:tblPr/>
              <a:tblGrid>
                <a:gridCol w="1152525"/>
                <a:gridCol w="1152525"/>
                <a:gridCol w="1150938"/>
                <a:gridCol w="1152525"/>
              </a:tblGrid>
              <a:tr h="57626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62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P.y0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62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24577"/>
              </p:ext>
            </p:extLst>
          </p:nvPr>
        </p:nvGraphicFramePr>
        <p:xfrm>
          <a:off x="3433763" y="2030785"/>
          <a:ext cx="4608512" cy="1728786"/>
        </p:xfrm>
        <a:graphic>
          <a:graphicData uri="http://schemas.openxmlformats.org/drawingml/2006/table">
            <a:tbl>
              <a:tblPr/>
              <a:tblGrid>
                <a:gridCol w="1152525"/>
                <a:gridCol w="1152525"/>
                <a:gridCol w="1150937"/>
                <a:gridCol w="1152525"/>
              </a:tblGrid>
              <a:tr h="57626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62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C0039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62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19496" name="Line 48"/>
          <p:cNvSpPr>
            <a:spLocks noChangeShapeType="1"/>
          </p:cNvSpPr>
          <p:nvPr/>
        </p:nvSpPr>
        <p:spPr bwMode="auto">
          <a:xfrm>
            <a:off x="3457575" y="2035547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7" name="Line 48"/>
          <p:cNvSpPr>
            <a:spLocks noChangeShapeType="1"/>
          </p:cNvSpPr>
          <p:nvPr/>
        </p:nvSpPr>
        <p:spPr bwMode="auto">
          <a:xfrm>
            <a:off x="3457575" y="2603872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8" name="Line 48"/>
          <p:cNvSpPr>
            <a:spLocks noChangeShapeType="1"/>
          </p:cNvSpPr>
          <p:nvPr/>
        </p:nvSpPr>
        <p:spPr bwMode="auto">
          <a:xfrm>
            <a:off x="5756275" y="2603872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H="1">
            <a:off x="7686675" y="2035547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0" name="Line 48"/>
          <p:cNvSpPr>
            <a:spLocks noChangeShapeType="1"/>
          </p:cNvSpPr>
          <p:nvPr/>
        </p:nvSpPr>
        <p:spPr bwMode="auto">
          <a:xfrm flipH="1">
            <a:off x="7686675" y="2607047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1" name="Line 48"/>
          <p:cNvSpPr>
            <a:spLocks noChangeShapeType="1"/>
          </p:cNvSpPr>
          <p:nvPr/>
        </p:nvSpPr>
        <p:spPr bwMode="auto">
          <a:xfrm flipH="1">
            <a:off x="5386388" y="2607047"/>
            <a:ext cx="3571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2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3200" b="1" dirty="0"/>
              <a:t>Specifikáció </a:t>
            </a:r>
            <a:r>
              <a:rPr lang="hu-HU" sz="3200" b="1" dirty="0">
                <a:sym typeface="Symbol"/>
              </a:rPr>
              <a:t> 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lgoritmus</a:t>
            </a:r>
            <a:r>
              <a:rPr lang="hu-HU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tevékenység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19503" name="Text Box 43"/>
          <p:cNvSpPr txBox="1">
            <a:spLocks noChangeArrowheads="1"/>
          </p:cNvSpPr>
          <p:nvPr/>
        </p:nvSpPr>
        <p:spPr bwMode="auto">
          <a:xfrm>
            <a:off x="3390900" y="234511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504" name="Text Box 44"/>
          <p:cNvSpPr txBox="1">
            <a:spLocks noChangeArrowheads="1"/>
          </p:cNvSpPr>
          <p:nvPr/>
        </p:nvSpPr>
        <p:spPr bwMode="auto">
          <a:xfrm>
            <a:off x="7797800" y="234828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19505" name="Group 50"/>
          <p:cNvGrpSpPr>
            <a:grpSpLocks/>
          </p:cNvGrpSpPr>
          <p:nvPr/>
        </p:nvGrpSpPr>
        <p:grpSpPr bwMode="auto">
          <a:xfrm>
            <a:off x="3390900" y="2921372"/>
            <a:ext cx="2378075" cy="339725"/>
            <a:chOff x="2136" y="1750"/>
            <a:chExt cx="1498" cy="214"/>
          </a:xfrm>
        </p:grpSpPr>
        <p:sp>
          <p:nvSpPr>
            <p:cNvPr id="19515" name="Text Box 45"/>
            <p:cNvSpPr txBox="1">
              <a:spLocks noChangeArrowheads="1"/>
            </p:cNvSpPr>
            <p:nvPr/>
          </p:nvSpPr>
          <p:spPr bwMode="auto">
            <a:xfrm>
              <a:off x="2136" y="1750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516" name="Text Box 46"/>
            <p:cNvSpPr txBox="1">
              <a:spLocks noChangeArrowheads="1"/>
            </p:cNvSpPr>
            <p:nvPr/>
          </p:nvSpPr>
          <p:spPr bwMode="auto">
            <a:xfrm>
              <a:off x="3452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19506" name="Group 49"/>
          <p:cNvGrpSpPr>
            <a:grpSpLocks/>
          </p:cNvGrpSpPr>
          <p:nvPr/>
        </p:nvGrpSpPr>
        <p:grpSpPr bwMode="auto">
          <a:xfrm>
            <a:off x="5722938" y="2924547"/>
            <a:ext cx="2378075" cy="339725"/>
            <a:chOff x="3605" y="1752"/>
            <a:chExt cx="1498" cy="214"/>
          </a:xfrm>
        </p:grpSpPr>
        <p:sp>
          <p:nvSpPr>
            <p:cNvPr id="19513" name="Text Box 47"/>
            <p:cNvSpPr txBox="1">
              <a:spLocks noChangeArrowheads="1"/>
            </p:cNvSpPr>
            <p:nvPr/>
          </p:nvSpPr>
          <p:spPr bwMode="auto">
            <a:xfrm>
              <a:off x="3605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514" name="Text Box 48"/>
            <p:cNvSpPr txBox="1">
              <a:spLocks noChangeArrowheads="1"/>
            </p:cNvSpPr>
            <p:nvPr/>
          </p:nvSpPr>
          <p:spPr bwMode="auto">
            <a:xfrm>
              <a:off x="4921" y="175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pic>
        <p:nvPicPr>
          <p:cNvPr id="19507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166"/>
            <a:ext cx="31146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638800" y="3042022"/>
            <a:ext cx="2808288" cy="1035050"/>
            <a:chOff x="1664" y="3585"/>
            <a:chExt cx="1769" cy="502"/>
          </a:xfrm>
        </p:grpSpPr>
        <p:sp>
          <p:nvSpPr>
            <p:cNvPr id="19509" name="Text Box 54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19510" name="Line 55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511" name="Line 56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512" name="Line 57"/>
            <p:cNvSpPr>
              <a:spLocks noChangeShapeType="1"/>
            </p:cNvSpPr>
            <p:nvPr/>
          </p:nvSpPr>
          <p:spPr bwMode="auto">
            <a:xfrm flipH="1" flipV="1">
              <a:off x="2489" y="3585"/>
              <a:ext cx="386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9442BC-0A7E-4CE6-A455-B31E4C2FA65D}" type="slidenum">
              <a:rPr lang="hu-HU" smtClean="0"/>
              <a:pPr>
                <a:defRPr/>
              </a:pPr>
              <a:t>60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3888384-ACAB-4BCE-81A2-73594747B638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5530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Döntsük el, hogy a D pont az (A,B,C) </a:t>
            </a:r>
            <a:r>
              <a:rPr lang="hu-HU" sz="2800" dirty="0" err="1" smtClean="0"/>
              <a:t>há-romszög</a:t>
            </a:r>
            <a:r>
              <a:rPr lang="hu-HU" sz="2800" dirty="0" smtClean="0"/>
              <a:t> belsejében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Belül van, ha a háromszöget A</a:t>
            </a:r>
            <a:r>
              <a:rPr lang="hu-HU" sz="2800" dirty="0" smtClean="0">
                <a:sym typeface="Symbol" pitchFamily="18" charset="2"/>
              </a:rPr>
              <a:t>BCA sorrendben körbejárva a D pont vagy </a:t>
            </a:r>
            <a:r>
              <a:rPr lang="hu-HU" sz="2800" dirty="0" err="1" smtClean="0">
                <a:sym typeface="Symbol" pitchFamily="18" charset="2"/>
              </a:rPr>
              <a:t>min-dig</a:t>
            </a:r>
            <a:r>
              <a:rPr lang="hu-HU" sz="2800" dirty="0" smtClean="0">
                <a:sym typeface="Symbol" pitchFamily="18" charset="2"/>
              </a:rPr>
              <a:t> balra, vagy mindig jobbra van.</a:t>
            </a:r>
          </a:p>
        </p:txBody>
      </p:sp>
      <p:sp>
        <p:nvSpPr>
          <p:cNvPr id="55302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19" y="4509120"/>
            <a:ext cx="37052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B318B-8401-443D-AF24-39E817AA8304}" type="slidenum">
              <a:rPr lang="hu-HU" smtClean="0"/>
              <a:pPr>
                <a:defRPr/>
              </a:pPr>
              <a:t>61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142D80E-9D92-40CD-93C0-53A2302D3987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969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 smtClean="0"/>
              <a:t>Bemenet:	A,B,C,D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/>
              <a:t>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 smtClean="0"/>
              <a:t>Kimenet:	</a:t>
            </a:r>
            <a:r>
              <a:rPr lang="hu-HU" sz="2800" dirty="0" err="1" smtClean="0"/>
              <a:t>BentE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 smtClean="0"/>
              <a:t>Előfeltétel:	A</a:t>
            </a:r>
            <a:r>
              <a:rPr lang="hu-HU" sz="2800" dirty="0" smtClean="0">
                <a:sym typeface="Symbol"/>
              </a:rPr>
              <a:t></a:t>
            </a:r>
            <a:r>
              <a:rPr lang="hu-HU" sz="2800" dirty="0" smtClean="0"/>
              <a:t>B és B</a:t>
            </a:r>
            <a:r>
              <a:rPr lang="hu-HU" sz="2800" dirty="0" smtClean="0">
                <a:sym typeface="Symbol"/>
              </a:rPr>
              <a:t> </a:t>
            </a:r>
            <a:r>
              <a:rPr lang="hu-HU" sz="2800" dirty="0" smtClean="0"/>
              <a:t>C és C</a:t>
            </a:r>
            <a:r>
              <a:rPr lang="hu-HU" sz="2800" dirty="0" smtClean="0">
                <a:sym typeface="Symbol"/>
              </a:rPr>
              <a:t></a:t>
            </a:r>
            <a:r>
              <a:rPr lang="hu-HU" sz="2800" dirty="0" smtClean="0"/>
              <a:t>A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err="1" smtClean="0">
                <a:sym typeface="Symbol" pitchFamily="18" charset="2"/>
              </a:rPr>
              <a:t>BentE</a:t>
            </a:r>
            <a:r>
              <a:rPr lang="hu-HU" sz="2800" dirty="0" smtClean="0">
                <a:sym typeface="Symbol" pitchFamily="18" charset="2"/>
              </a:rPr>
              <a:t>=Belül(A,B,C,D)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Definíció: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Belül:Pont</a:t>
            </a:r>
            <a:r>
              <a:rPr lang="hu-HU" sz="2800" baseline="30000" dirty="0" smtClean="0">
                <a:sym typeface="Symbol" pitchFamily="18" charset="2"/>
              </a:rPr>
              <a:t>4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Belül(a,b,c,d):=</a:t>
            </a:r>
            <a:r>
              <a:rPr lang="hu-HU" sz="2800" dirty="0" smtClean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 smtClean="0">
                <a:sym typeface="Symbol" pitchFamily="18" charset="2"/>
              </a:rPr>
              <a:t>(a,b,d)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 smtClean="0">
                <a:sym typeface="Symbol" pitchFamily="18" charset="2"/>
              </a:rPr>
              <a:t>Fordul(b,c,d)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   és Fordul(b,c,d)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 smtClean="0">
                <a:sym typeface="Symbol" pitchFamily="18" charset="2"/>
              </a:rPr>
              <a:t>Fordul(c,a,d)</a:t>
            </a:r>
          </a:p>
        </p:txBody>
      </p:sp>
      <p:sp>
        <p:nvSpPr>
          <p:cNvPr id="56337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5633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989138"/>
            <a:ext cx="1868488" cy="9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B318B-8401-443D-AF24-39E817AA8304}" type="slidenum">
              <a:rPr lang="hu-HU" smtClean="0"/>
              <a:pPr>
                <a:defRPr/>
              </a:pPr>
              <a:t>62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142D80E-9D92-40CD-93C0-53A2302D3987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969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Algoritmus-finomítás:</a:t>
            </a:r>
            <a:endParaRPr lang="hu-HU" b="1" dirty="0" smtClean="0">
              <a:sym typeface="Symbol" pitchFamily="18" charset="2"/>
            </a:endParaRPr>
          </a:p>
        </p:txBody>
      </p:sp>
      <p:graphicFrame>
        <p:nvGraphicFramePr>
          <p:cNvPr id="297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07603"/>
              </p:ext>
            </p:extLst>
          </p:nvPr>
        </p:nvGraphicFramePr>
        <p:xfrm>
          <a:off x="2700338" y="1973982"/>
          <a:ext cx="6048375" cy="1603375"/>
        </p:xfrm>
        <a:graphic>
          <a:graphicData uri="http://schemas.openxmlformats.org/drawingml/2006/table">
            <a:tbl>
              <a:tblPr/>
              <a:tblGrid>
                <a:gridCol w="2947987"/>
                <a:gridCol w="3100388"/>
              </a:tblGrid>
              <a:tr h="48577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Belül(a,b,c,d: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Belül:=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  <a:hlinkClick r:id="rId3" action="ppaction://hlinksldjump"/>
                        </a:rPr>
                        <a:t>Fordul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(a,b,d)=Fordul(b,c,d)</a:t>
                      </a:r>
                      <a:b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és Fordul(b,c,d)=Fordul(c,a,d)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713" name="Oval 23"/>
          <p:cNvSpPr>
            <a:spLocks noChangeArrowheads="1"/>
          </p:cNvSpPr>
          <p:nvPr/>
        </p:nvSpPr>
        <p:spPr bwMode="auto">
          <a:xfrm>
            <a:off x="3089275" y="1968356"/>
            <a:ext cx="5111750" cy="484907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6337" name="Cím 1"/>
          <p:cNvSpPr>
            <a:spLocks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r>
              <a:rPr lang="hu-HU" sz="3200" b="1">
                <a:solidFill>
                  <a:srgbClr val="663300"/>
                </a:solidFill>
              </a:rPr>
              <a:t/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5633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989138"/>
            <a:ext cx="1868488" cy="9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E51C39-9753-463F-91D7-01ECCCBF6C1F}" type="slidenum">
              <a:rPr lang="hu-HU" smtClean="0"/>
              <a:pPr>
                <a:defRPr/>
              </a:pPr>
              <a:t>63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B7EE45DC-41A6-4713-BB6C-B89E4B699CF3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9243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Függvények</a:t>
            </a:r>
          </a:p>
        </p:txBody>
      </p:sp>
      <p:sp>
        <p:nvSpPr>
          <p:cNvPr id="9244" name="Tartalom helye 2"/>
          <p:cNvSpPr>
            <a:spLocks noGrp="1"/>
          </p:cNvSpPr>
          <p:nvPr>
            <p:ph idx="4294967295"/>
          </p:nvPr>
        </p:nvSpPr>
        <p:spPr>
          <a:xfrm>
            <a:off x="2343150" y="5661025"/>
            <a:ext cx="6621463" cy="43180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2411760" y="2492896"/>
          <a:ext cx="2579687" cy="37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184775" y="2852936"/>
          <a:ext cx="395922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245" name="Tartalom helye 2"/>
          <p:cNvSpPr>
            <a:spLocks/>
          </p:cNvSpPr>
          <p:nvPr/>
        </p:nvSpPr>
        <p:spPr bwMode="auto">
          <a:xfrm>
            <a:off x="2343150" y="1341438"/>
            <a:ext cx="662146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 </a:t>
            </a:r>
            <a:r>
              <a:rPr lang="hu-HU" sz="2400" b="1" dirty="0">
                <a:sym typeface="Symbol" pitchFamily="18" charset="2"/>
              </a:rPr>
              <a:t>(lényegi)</a:t>
            </a:r>
            <a:r>
              <a:rPr lang="hu-HU" sz="3200" b="1" dirty="0">
                <a:sym typeface="Symbol" pitchFamily="18" charset="2"/>
              </a:rPr>
              <a:t> függvények egymásra </a:t>
            </a:r>
            <a:r>
              <a:rPr lang="hu-HU" sz="3200" b="1" dirty="0" err="1">
                <a:sym typeface="Symbol" pitchFamily="18" charset="2"/>
              </a:rPr>
              <a:t>épü-lése</a:t>
            </a:r>
            <a:r>
              <a:rPr lang="hu-HU" sz="3200" b="1" dirty="0">
                <a:sym typeface="Symbol" pitchFamily="18" charset="2"/>
              </a:rPr>
              <a:t> </a:t>
            </a:r>
            <a:r>
              <a:rPr lang="hu-HU" sz="3200" dirty="0">
                <a:sym typeface="Symbol" pitchFamily="18" charset="2"/>
              </a:rPr>
              <a:t>– </a:t>
            </a:r>
            <a:r>
              <a:rPr lang="hu-HU" sz="2800" dirty="0">
                <a:sym typeface="Symbol" pitchFamily="18" charset="2"/>
              </a:rPr>
              <a:t>a programok </a:t>
            </a:r>
            <a:r>
              <a:rPr lang="hu-HU" sz="2800" dirty="0" err="1" smtClean="0">
                <a:sym typeface="Symbol" pitchFamily="18" charset="2"/>
              </a:rPr>
              <a:t>makrószerkezete</a:t>
            </a:r>
            <a:r>
              <a:rPr lang="hu-HU" sz="2800" dirty="0" smtClean="0">
                <a:sym typeface="Symbol" pitchFamily="18" charset="2"/>
              </a:rPr>
              <a:t>:</a:t>
            </a:r>
            <a:endParaRPr lang="hu-HU" sz="2800" dirty="0"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buFont typeface="Wingdings" pitchFamily="2" charset="2"/>
              <a:buNone/>
            </a:pPr>
            <a:r>
              <a:rPr lang="hu-HU" sz="3600"/>
              <a:t>Programozási alapismeretek</a:t>
            </a:r>
            <a:br>
              <a:rPr lang="hu-HU" sz="3600"/>
            </a:br>
            <a:r>
              <a:rPr lang="hu-HU" sz="3600"/>
              <a:t>6. előadás vége</a:t>
            </a:r>
            <a:endParaRPr lang="en-US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251520" y="1375990"/>
            <a:ext cx="1800225" cy="360363"/>
          </a:xfrm>
          <a:prstGeom prst="wedgeRectCallout">
            <a:avLst>
              <a:gd name="adj1" fmla="val 192769"/>
              <a:gd name="adj2" fmla="val 18876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/>
              <a:t>Típus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definíció</a:t>
            </a:r>
            <a:r>
              <a:rPr lang="hu-HU" dirty="0"/>
              <a:t> 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42C3-373C-4BFD-A8AF-255BC61A5792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EDD8B30B-8AC5-452E-95CA-8118944186E8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251520" y="3900398"/>
            <a:ext cx="1800225" cy="360363"/>
          </a:xfrm>
          <a:prstGeom prst="wedgeRectCallout">
            <a:avLst>
              <a:gd name="adj1" fmla="val 134114"/>
              <a:gd name="adj2" fmla="val 19179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 smtClean="0"/>
              <a:t>Típus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deklaráció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 smtClean="0"/>
              <a:t>Specifikáció </a:t>
            </a:r>
            <a:r>
              <a:rPr lang="hu-HU" b="1" dirty="0">
                <a:sym typeface="Symbol"/>
              </a:rPr>
              <a:t> </a:t>
            </a:r>
            <a:r>
              <a:rPr lang="hu-HU" b="1" dirty="0" smtClean="0">
                <a:sym typeface="Symbol"/>
              </a:rPr>
              <a:t>a</a:t>
            </a:r>
            <a:r>
              <a:rPr lang="hu-HU" b="1" dirty="0" smtClean="0"/>
              <a:t>lgoritmus </a:t>
            </a:r>
            <a:r>
              <a:rPr lang="hu-HU" b="1" dirty="0" smtClean="0">
                <a:sym typeface="Symbol"/>
              </a:rPr>
              <a:t>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ód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b="1" dirty="0" smtClean="0"/>
              <a:t>Típus</a:t>
            </a:r>
            <a:r>
              <a:rPr lang="hu-HU" sz="2800" dirty="0" smtClean="0"/>
              <a:t> 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err="1" smtClean="0">
                <a:solidFill>
                  <a:srgbClr val="0000FF"/>
                </a:solidFill>
              </a:rPr>
              <a:t>TPont</a:t>
            </a:r>
            <a:r>
              <a:rPr lang="hu-HU" sz="2800" b="1" dirty="0" smtClean="0">
                <a:solidFill>
                  <a:srgbClr val="FF0000"/>
                </a:solidFill>
              </a:rPr>
              <a:t>=</a:t>
            </a:r>
            <a:r>
              <a:rPr lang="hu-HU" sz="2800" b="1" dirty="0" smtClean="0">
                <a:solidFill>
                  <a:srgbClr val="006600"/>
                </a:solidFill>
              </a:rPr>
              <a:t>Rekord(</a:t>
            </a:r>
            <a:r>
              <a:rPr lang="hu-HU" sz="2800" dirty="0" smtClean="0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u-HU" sz="2800" dirty="0" smtClean="0">
                <a:solidFill>
                  <a:srgbClr val="8C0039"/>
                </a:solidFill>
              </a:rPr>
              <a:t>,</a:t>
            </a:r>
            <a:r>
              <a:rPr lang="hu-HU" sz="2800" dirty="0" smtClean="0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u-HU" sz="2800" b="1" dirty="0" smtClean="0">
                <a:sym typeface="Symbol"/>
              </a:rPr>
              <a:t>:</a:t>
            </a:r>
            <a:r>
              <a:rPr lang="hu-HU" sz="2800" b="1" dirty="0" smtClean="0">
                <a:solidFill>
                  <a:srgbClr val="FF0000"/>
                </a:solidFill>
              </a:rPr>
              <a:t>Valós</a:t>
            </a:r>
            <a:r>
              <a:rPr lang="hu-HU" sz="2800" b="1" dirty="0" smtClean="0">
                <a:solidFill>
                  <a:srgbClr val="006600"/>
                </a:solidFill>
              </a:rPr>
              <a:t>)</a:t>
            </a:r>
            <a:r>
              <a:rPr lang="hu-HU" sz="2800" b="1" dirty="0" smtClean="0"/>
              <a:t/>
            </a:r>
            <a:br>
              <a:rPr lang="hu-HU" sz="2800" b="1" dirty="0" smtClean="0"/>
            </a:br>
            <a:r>
              <a:rPr lang="hu-HU" sz="2800" b="1" dirty="0" smtClean="0"/>
              <a:t/>
            </a:r>
            <a:br>
              <a:rPr lang="hu-HU" sz="2800" b="1" dirty="0" smtClean="0"/>
            </a:br>
            <a:r>
              <a:rPr lang="hu-HU" sz="2800" b="1" dirty="0" smtClean="0"/>
              <a:t/>
            </a:r>
            <a:br>
              <a:rPr lang="hu-HU" sz="2800" b="1" dirty="0" smtClean="0"/>
            </a:br>
            <a:endParaRPr lang="hu-HU" sz="2800" b="1" dirty="0" smtClean="0"/>
          </a:p>
          <a:p>
            <a:pPr marL="271463" indent="-271463">
              <a:lnSpc>
                <a:spcPct val="95000"/>
              </a:lnSpc>
              <a:spcBef>
                <a:spcPct val="5000"/>
              </a:spcBef>
              <a:defRPr/>
            </a:pPr>
            <a:endParaRPr lang="hu-HU" b="1" dirty="0"/>
          </a:p>
          <a:p>
            <a:pPr marL="271463" indent="-271463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b="1" dirty="0" smtClean="0"/>
              <a:t>Változó </a:t>
            </a:r>
            <a:br>
              <a:rPr lang="hu-HU" sz="2800" b="1" dirty="0" smtClean="0"/>
            </a:br>
            <a:r>
              <a:rPr lang="hu-HU" sz="2800" b="1" dirty="0" smtClean="0"/>
              <a:t>	</a:t>
            </a:r>
            <a:r>
              <a:rPr lang="hu-HU" sz="2800" dirty="0" smtClean="0">
                <a:solidFill>
                  <a:srgbClr val="8C0039"/>
                </a:solidFill>
              </a:rPr>
              <a:t>P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 smtClean="0">
                <a:solidFill>
                  <a:srgbClr val="0000FF"/>
                </a:solidFill>
              </a:rPr>
              <a:t>TPont</a:t>
            </a:r>
            <a:endParaRPr lang="hu-HU" sz="2800" b="1" dirty="0" smtClean="0">
              <a:solidFill>
                <a:srgbClr val="006600"/>
              </a:solidFill>
            </a:endParaRPr>
          </a:p>
        </p:txBody>
      </p:sp>
      <p:sp>
        <p:nvSpPr>
          <p:cNvPr id="7" name="Téglalap 6"/>
          <p:cNvSpPr>
            <a:spLocks noChangeArrowheads="1"/>
          </p:cNvSpPr>
          <p:nvPr/>
        </p:nvSpPr>
        <p:spPr bwMode="auto">
          <a:xfrm>
            <a:off x="3271191" y="3047905"/>
            <a:ext cx="5765305" cy="1368425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C++ típus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definíció</a:t>
            </a:r>
            <a:r>
              <a:rPr lang="hu-HU" sz="3200" b="1" dirty="0"/>
              <a:t>:</a:t>
            </a:r>
          </a:p>
          <a:p>
            <a:pPr marL="176213" lvl="1" indent="3175" algn="l">
              <a:lnSpc>
                <a:spcPct val="95000"/>
              </a:lnSpc>
              <a:spcBef>
                <a:spcPct val="0"/>
              </a:spcBef>
              <a:buNone/>
            </a:pPr>
            <a:r>
              <a:rPr lang="hu-HU" sz="2000" b="1" dirty="0" err="1">
                <a:latin typeface="Courier New" pitchFamily="49" charset="0"/>
              </a:rPr>
              <a:t>t</a:t>
            </a:r>
            <a:r>
              <a:rPr lang="hu-HU" sz="2000" b="1" dirty="0" err="1" smtClean="0">
                <a:latin typeface="Courier New" pitchFamily="49" charset="0"/>
              </a:rPr>
              <a:t>ypedef</a:t>
            </a:r>
            <a:r>
              <a:rPr lang="hu-HU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hu-HU" sz="2000" b="1" dirty="0" err="1" smtClean="0">
                <a:solidFill>
                  <a:srgbClr val="006600"/>
                </a:solidFill>
                <a:latin typeface="Courier New" pitchFamily="49" charset="0"/>
              </a:rPr>
              <a:t>struct</a:t>
            </a:r>
            <a:r>
              <a:rPr lang="hu-HU" sz="2000" b="1" dirty="0" smtClean="0">
                <a:solidFill>
                  <a:srgbClr val="006600"/>
                </a:solidFill>
                <a:latin typeface="Courier New" pitchFamily="49" charset="0"/>
              </a:rPr>
              <a:t> {</a:t>
            </a:r>
            <a:r>
              <a:rPr lang="hu-HU" sz="2000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hu-HU" sz="2000" dirty="0" smtClean="0">
                <a:latin typeface="Courier New" pitchFamily="49" charset="0"/>
              </a:rPr>
              <a:t> </a:t>
            </a:r>
            <a:r>
              <a:rPr lang="hu-HU" sz="2000" dirty="0">
                <a:solidFill>
                  <a:srgbClr val="8C0039"/>
                </a:solidFill>
                <a:latin typeface="Courier New" pitchFamily="49" charset="0"/>
              </a:rPr>
              <a:t>x,</a:t>
            </a:r>
            <a:r>
              <a:rPr lang="hu-HU" sz="2000" dirty="0">
                <a:solidFill>
                  <a:schemeClr val="tx2"/>
                </a:solidFill>
                <a:latin typeface="Courier New" pitchFamily="49" charset="0"/>
              </a:rPr>
              <a:t>y</a:t>
            </a:r>
            <a:r>
              <a:rPr lang="hu-HU" sz="2000" b="1" dirty="0" smtClean="0">
                <a:latin typeface="Courier New" pitchFamily="49" charset="0"/>
              </a:rPr>
              <a:t>;</a:t>
            </a:r>
            <a:r>
              <a:rPr lang="hu-HU" sz="2000" b="1" dirty="0" smtClean="0">
                <a:solidFill>
                  <a:srgbClr val="006600"/>
                </a:solidFill>
                <a:latin typeface="Courier New" pitchFamily="49" charset="0"/>
              </a:rPr>
              <a:t>} </a:t>
            </a:r>
            <a:r>
              <a:rPr lang="hu-HU" sz="2000" dirty="0" err="1" smtClean="0">
                <a:solidFill>
                  <a:srgbClr val="0000FF"/>
                </a:solidFill>
                <a:latin typeface="Courier New" pitchFamily="49" charset="0"/>
              </a:rPr>
              <a:t>TPont</a:t>
            </a:r>
            <a:r>
              <a:rPr lang="hu-HU" sz="2000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endParaRPr lang="hu-HU" sz="20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000" b="1" dirty="0"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None/>
            </a:pPr>
            <a:r>
              <a:rPr lang="hu-HU" sz="1600" b="1" dirty="0" smtClean="0">
                <a:solidFill>
                  <a:srgbClr val="FF0000"/>
                </a:solidFill>
              </a:rPr>
              <a:t>                               mezőtípus</a:t>
            </a:r>
            <a:r>
              <a:rPr lang="hu-HU" sz="1600" b="1" dirty="0" smtClean="0"/>
              <a:t> </a:t>
            </a:r>
            <a:r>
              <a:rPr lang="hu-HU" sz="1600" b="1" dirty="0">
                <a:solidFill>
                  <a:schemeClr val="tx2"/>
                </a:solidFill>
              </a:rPr>
              <a:t>mezőazonosító(k</a:t>
            </a:r>
            <a:r>
              <a:rPr lang="hu-HU" sz="1600" b="1" dirty="0" smtClean="0">
                <a:solidFill>
                  <a:schemeClr val="tx2"/>
                </a:solidFill>
              </a:rPr>
              <a:t>)</a:t>
            </a:r>
            <a:r>
              <a:rPr lang="hu-HU" sz="1600" b="1" dirty="0">
                <a:solidFill>
                  <a:srgbClr val="0000FF"/>
                </a:solidFill>
              </a:rPr>
              <a:t> típusazonosító</a:t>
            </a:r>
            <a:r>
              <a:rPr lang="hu-HU" sz="1600" b="1" dirty="0"/>
              <a:t> </a:t>
            </a:r>
            <a:endParaRPr lang="hu-HU" sz="1600" b="1" dirty="0">
              <a:solidFill>
                <a:schemeClr val="tx2"/>
              </a:solidFill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8316416" y="3840068"/>
            <a:ext cx="0" cy="3603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5652120" y="3840068"/>
            <a:ext cx="648000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6804124" y="3840068"/>
            <a:ext cx="396000" cy="3603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6336232" y="2626522"/>
            <a:ext cx="324000" cy="100811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271190" y="2241178"/>
            <a:ext cx="3965105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2626521"/>
            <a:ext cx="180000" cy="1008111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3882364" y="2626523"/>
            <a:ext cx="4356000" cy="93610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auto">
          <a:xfrm>
            <a:off x="3271191" y="5207155"/>
            <a:ext cx="5765305" cy="1368425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C++ </a:t>
            </a:r>
            <a:r>
              <a:rPr lang="hu-HU" sz="3200" b="1" dirty="0" smtClean="0"/>
              <a:t>típus</a:t>
            </a:r>
            <a:r>
              <a:rPr 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deklaráció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176213" lvl="1" indent="3175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urier New" pitchFamily="49" charset="0"/>
              </a:rPr>
              <a:t>TPont</a:t>
            </a:r>
            <a:r>
              <a:rPr lang="hu-HU" sz="20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hu-HU" sz="2000" b="1" dirty="0">
                <a:solidFill>
                  <a:schemeClr val="tx2"/>
                </a:solidFill>
              </a:rPr>
              <a:t>P</a:t>
            </a:r>
            <a:r>
              <a:rPr lang="hu-HU" sz="2000" b="1" dirty="0" smtClean="0">
                <a:latin typeface="Courier New" pitchFamily="49" charset="0"/>
              </a:rPr>
              <a:t>;</a:t>
            </a:r>
            <a:endParaRPr lang="hu-HU" sz="2000" b="1" dirty="0"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000" b="1" dirty="0"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 smtClean="0">
                <a:solidFill>
                  <a:srgbClr val="0000FF"/>
                </a:solidFill>
              </a:rPr>
              <a:t>típusazonosító</a:t>
            </a:r>
            <a:r>
              <a:rPr lang="hu-HU" sz="1600" b="1" dirty="0" smtClean="0"/>
              <a:t>  </a:t>
            </a:r>
            <a:r>
              <a:rPr lang="hu-HU" sz="1600" b="1" dirty="0" smtClean="0">
                <a:solidFill>
                  <a:schemeClr val="tx2"/>
                </a:solidFill>
              </a:rPr>
              <a:t>adatazonosító</a:t>
            </a:r>
            <a:endParaRPr lang="hu-HU" sz="1600" b="1" dirty="0">
              <a:solidFill>
                <a:schemeClr val="tx2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 flipV="1">
            <a:off x="4611350" y="5971052"/>
            <a:ext cx="791964" cy="360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3945782" y="5966536"/>
            <a:ext cx="180000" cy="396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943367" y="5157192"/>
            <a:ext cx="135463" cy="626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271191" y="4765586"/>
            <a:ext cx="1300809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" y="2275153"/>
            <a:ext cx="2892574" cy="436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506829" y="2481539"/>
            <a:ext cx="1439431" cy="21600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820701"/>
            <a:ext cx="2892574" cy="436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849356" y="5027087"/>
            <a:ext cx="632427" cy="21600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906479" y="2626520"/>
            <a:ext cx="1332000" cy="1008111"/>
          </a:xfrm>
          <a:prstGeom prst="line">
            <a:avLst/>
          </a:prstGeom>
          <a:noFill/>
          <a:ln w="57150">
            <a:solidFill>
              <a:srgbClr val="8C003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7834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nimBg="1"/>
      <p:bldP spid="21" grpId="0" animBg="1"/>
      <p:bldP spid="18435" grpId="0" uiExpand="1" build="p"/>
      <p:bldP spid="7" grpId="0" animBg="1"/>
      <p:bldP spid="18441" grpId="0" animBg="1"/>
      <p:bldP spid="18442" grpId="0" animBg="1"/>
      <p:bldP spid="18443" grpId="0" animBg="1"/>
      <p:bldP spid="18454" grpId="0" animBg="1"/>
      <p:bldP spid="18454" grpId="1" animBg="1"/>
      <p:bldP spid="18455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9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A31FF-D862-44EF-AF66-BD927059B04E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3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63A2B44-848B-4A4A-B8F7-3B99AC0386DB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230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latin typeface="Arial" pitchFamily="34" charset="0"/>
              </a:rPr>
              <a:t> </a:t>
            </a:r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/>
        </p:nvGraphicFramePr>
        <p:xfrm>
          <a:off x="3448050" y="1882775"/>
          <a:ext cx="4608513" cy="1728789"/>
        </p:xfrm>
        <a:graphic>
          <a:graphicData uri="http://schemas.openxmlformats.org/drawingml/2006/table">
            <a:tbl>
              <a:tblPr/>
              <a:tblGrid>
                <a:gridCol w="1152525"/>
                <a:gridCol w="1152525"/>
                <a:gridCol w="1150938"/>
                <a:gridCol w="1152525"/>
              </a:tblGrid>
              <a:tr h="576263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626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P.y0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4" name="Line 48"/>
          <p:cNvSpPr>
            <a:spLocks noChangeShapeType="1"/>
          </p:cNvSpPr>
          <p:nvPr/>
        </p:nvSpPr>
        <p:spPr bwMode="auto">
          <a:xfrm>
            <a:off x="3457575" y="1892300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5" name="Line 48"/>
          <p:cNvSpPr>
            <a:spLocks noChangeShapeType="1"/>
          </p:cNvSpPr>
          <p:nvPr/>
        </p:nvSpPr>
        <p:spPr bwMode="auto">
          <a:xfrm>
            <a:off x="3457575" y="2460625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6" name="Line 48"/>
          <p:cNvSpPr>
            <a:spLocks noChangeShapeType="1"/>
          </p:cNvSpPr>
          <p:nvPr/>
        </p:nvSpPr>
        <p:spPr bwMode="auto">
          <a:xfrm>
            <a:off x="5756275" y="2460625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7" name="Line 48"/>
          <p:cNvSpPr>
            <a:spLocks noChangeShapeType="1"/>
          </p:cNvSpPr>
          <p:nvPr/>
        </p:nvSpPr>
        <p:spPr bwMode="auto">
          <a:xfrm flipH="1">
            <a:off x="7686675" y="1892300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8" name="Line 48"/>
          <p:cNvSpPr>
            <a:spLocks noChangeShapeType="1"/>
          </p:cNvSpPr>
          <p:nvPr/>
        </p:nvSpPr>
        <p:spPr bwMode="auto">
          <a:xfrm flipH="1">
            <a:off x="7686675" y="2463800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>
            <a:off x="5386388" y="2463800"/>
            <a:ext cx="3571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484438" y="3716338"/>
            <a:ext cx="6048375" cy="2841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3200" b="1"/>
              <a:t>C++ hivatkozás:</a:t>
            </a: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000" b="1">
                <a:latin typeface="Courier New" pitchFamily="49" charset="0"/>
              </a:rPr>
              <a:t>if</a:t>
            </a:r>
            <a:r>
              <a:rPr lang="hu-HU" sz="2000">
                <a:latin typeface="Courier New" pitchFamily="49" charset="0"/>
              </a:rPr>
              <a:t> (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x</a:t>
            </a:r>
            <a:r>
              <a:rPr lang="hu-HU" sz="2000">
                <a:latin typeface="Courier New" pitchFamily="49" charset="0"/>
              </a:rPr>
              <a:t>&gt;=0)</a:t>
            </a:r>
            <a:r>
              <a:rPr lang="hu-HU" sz="2000" b="1">
                <a:latin typeface="Courier New" pitchFamily="49" charset="0"/>
              </a:rPr>
              <a:t>{</a:t>
            </a:r>
            <a:r>
              <a:rPr lang="hu-HU" sz="2000">
                <a:latin typeface="Courier New" pitchFamily="49" charset="0"/>
              </a:rPr>
              <a:t/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</a:t>
            </a:r>
            <a:r>
              <a:rPr lang="hu-HU" sz="2000" b="1">
                <a:latin typeface="Courier New" pitchFamily="49" charset="0"/>
              </a:rPr>
              <a:t>if</a:t>
            </a:r>
            <a:r>
              <a:rPr lang="hu-HU" sz="2000">
                <a:latin typeface="Courier New" pitchFamily="49" charset="0"/>
              </a:rPr>
              <a:t> (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y</a:t>
            </a:r>
            <a:r>
              <a:rPr lang="hu-HU" sz="2000">
                <a:latin typeface="Courier New" pitchFamily="49" charset="0"/>
              </a:rPr>
              <a:t>&gt;=0) SN=1;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     </a:t>
            </a:r>
            <a:r>
              <a:rPr lang="hu-HU" sz="2000" b="1">
                <a:latin typeface="Courier New" pitchFamily="49" charset="0"/>
              </a:rPr>
              <a:t>else</a:t>
            </a:r>
            <a:r>
              <a:rPr lang="hu-HU" sz="2000">
                <a:latin typeface="Courier New" pitchFamily="49" charset="0"/>
              </a:rPr>
              <a:t>   SN=4;</a:t>
            </a:r>
            <a:br>
              <a:rPr lang="hu-HU" sz="2000">
                <a:latin typeface="Courier New" pitchFamily="49" charset="0"/>
              </a:rPr>
            </a:br>
            <a:r>
              <a:rPr lang="hu-HU" sz="2000" b="1">
                <a:latin typeface="Courier New" pitchFamily="49" charset="0"/>
              </a:rPr>
              <a:t>}else{</a:t>
            </a:r>
            <a:r>
              <a:rPr lang="hu-HU" sz="2000">
                <a:latin typeface="Courier New" pitchFamily="49" charset="0"/>
              </a:rPr>
              <a:t/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</a:t>
            </a:r>
            <a:r>
              <a:rPr lang="hu-HU" sz="2000" b="1">
                <a:latin typeface="Courier New" pitchFamily="49" charset="0"/>
              </a:rPr>
              <a:t>if </a:t>
            </a:r>
            <a:r>
              <a:rPr lang="hu-HU" sz="2000">
                <a:latin typeface="Courier New" pitchFamily="49" charset="0"/>
              </a:rPr>
              <a:t>(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y</a:t>
            </a:r>
            <a:r>
              <a:rPr lang="hu-HU" sz="2000">
                <a:latin typeface="Courier New" pitchFamily="49" charset="0"/>
              </a:rPr>
              <a:t>&gt;=0) SN=2;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     </a:t>
            </a:r>
            <a:r>
              <a:rPr lang="hu-HU" sz="2000" b="1">
                <a:latin typeface="Courier New" pitchFamily="49" charset="0"/>
              </a:rPr>
              <a:t>else  </a:t>
            </a:r>
            <a:r>
              <a:rPr lang="hu-HU" sz="2000">
                <a:latin typeface="Courier New" pitchFamily="49" charset="0"/>
              </a:rPr>
              <a:t> SN=3;</a:t>
            </a:r>
            <a:br>
              <a:rPr lang="hu-HU" sz="2000">
                <a:latin typeface="Courier New" pitchFamily="49" charset="0"/>
              </a:rPr>
            </a:br>
            <a:r>
              <a:rPr lang="hu-HU" sz="2000" b="1">
                <a:latin typeface="Courier New" pitchFamily="49" charset="0"/>
              </a:rPr>
              <a:t>}</a:t>
            </a:r>
          </a:p>
          <a:p>
            <a:pPr algn="l">
              <a:lnSpc>
                <a:spcPts val="12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hu-HU" sz="2000">
              <a:latin typeface="Courier New" pitchFamily="49" charset="0"/>
            </a:endParaRPr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 smtClean="0"/>
              <a:t>Algoritmus </a:t>
            </a:r>
            <a:r>
              <a:rPr lang="hu-HU" sz="3200" b="1" dirty="0" smtClean="0">
                <a:sym typeface="Symbol"/>
              </a:rPr>
              <a:t> </a:t>
            </a:r>
            <a:r>
              <a:rPr lang="hu-H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kód</a:t>
            </a:r>
            <a:r>
              <a:rPr lang="hu-HU" sz="3200" b="1" dirty="0" smtClean="0"/>
              <a:t>:</a:t>
            </a:r>
            <a:endParaRPr lang="hu-HU" sz="3200" b="1" dirty="0"/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grpSp>
        <p:nvGrpSpPr>
          <p:cNvPr id="20512" name="Group 29"/>
          <p:cNvGrpSpPr>
            <a:grpSpLocks/>
          </p:cNvGrpSpPr>
          <p:nvPr/>
        </p:nvGrpSpPr>
        <p:grpSpPr bwMode="auto">
          <a:xfrm>
            <a:off x="2771775" y="5691188"/>
            <a:ext cx="2808288" cy="866775"/>
            <a:chOff x="1664" y="3585"/>
            <a:chExt cx="1769" cy="546"/>
          </a:xfrm>
        </p:grpSpPr>
        <p:sp>
          <p:nvSpPr>
            <p:cNvPr id="20527" name="Text Box 30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20528" name="Line 31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9" name="Line 32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30" name="Line 33"/>
            <p:cNvSpPr>
              <a:spLocks noChangeShapeType="1"/>
            </p:cNvSpPr>
            <p:nvPr/>
          </p:nvSpPr>
          <p:spPr bwMode="auto">
            <a:xfrm flipH="1" flipV="1">
              <a:off x="2517" y="3585"/>
              <a:ext cx="318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0513" name="Group 34"/>
          <p:cNvGrpSpPr>
            <a:grpSpLocks/>
          </p:cNvGrpSpPr>
          <p:nvPr/>
        </p:nvGrpSpPr>
        <p:grpSpPr bwMode="auto">
          <a:xfrm>
            <a:off x="5638800" y="2898775"/>
            <a:ext cx="2808288" cy="1035050"/>
            <a:chOff x="1664" y="3585"/>
            <a:chExt cx="1769" cy="502"/>
          </a:xfrm>
        </p:grpSpPr>
        <p:sp>
          <p:nvSpPr>
            <p:cNvPr id="20523" name="Text Box 35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20524" name="Line 36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5" name="Line 37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6" name="Line 38"/>
            <p:cNvSpPr>
              <a:spLocks noChangeShapeType="1"/>
            </p:cNvSpPr>
            <p:nvPr/>
          </p:nvSpPr>
          <p:spPr bwMode="auto">
            <a:xfrm flipH="1" flipV="1">
              <a:off x="2475" y="3585"/>
              <a:ext cx="386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0514" name="Text Box 39"/>
          <p:cNvSpPr txBox="1">
            <a:spLocks noChangeArrowheads="1"/>
          </p:cNvSpPr>
          <p:nvPr/>
        </p:nvSpPr>
        <p:spPr bwMode="auto">
          <a:xfrm>
            <a:off x="3390900" y="22018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5" name="Text Box 40"/>
          <p:cNvSpPr txBox="1">
            <a:spLocks noChangeArrowheads="1"/>
          </p:cNvSpPr>
          <p:nvPr/>
        </p:nvSpPr>
        <p:spPr bwMode="auto">
          <a:xfrm>
            <a:off x="7797800" y="22050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20516" name="Group 41"/>
          <p:cNvGrpSpPr>
            <a:grpSpLocks/>
          </p:cNvGrpSpPr>
          <p:nvPr/>
        </p:nvGrpSpPr>
        <p:grpSpPr bwMode="auto">
          <a:xfrm>
            <a:off x="3390900" y="2778125"/>
            <a:ext cx="2378075" cy="339725"/>
            <a:chOff x="2136" y="1750"/>
            <a:chExt cx="1498" cy="214"/>
          </a:xfrm>
        </p:grpSpPr>
        <p:sp>
          <p:nvSpPr>
            <p:cNvPr id="20521" name="Text Box 42"/>
            <p:cNvSpPr txBox="1">
              <a:spLocks noChangeArrowheads="1"/>
            </p:cNvSpPr>
            <p:nvPr/>
          </p:nvSpPr>
          <p:spPr bwMode="auto">
            <a:xfrm>
              <a:off x="2136" y="1750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22" name="Text Box 43"/>
            <p:cNvSpPr txBox="1">
              <a:spLocks noChangeArrowheads="1"/>
            </p:cNvSpPr>
            <p:nvPr/>
          </p:nvSpPr>
          <p:spPr bwMode="auto">
            <a:xfrm>
              <a:off x="3452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20517" name="Group 44"/>
          <p:cNvGrpSpPr>
            <a:grpSpLocks/>
          </p:cNvGrpSpPr>
          <p:nvPr/>
        </p:nvGrpSpPr>
        <p:grpSpPr bwMode="auto">
          <a:xfrm>
            <a:off x="5722938" y="2781300"/>
            <a:ext cx="2378075" cy="339725"/>
            <a:chOff x="3605" y="1752"/>
            <a:chExt cx="1498" cy="214"/>
          </a:xfrm>
        </p:grpSpPr>
        <p:sp>
          <p:nvSpPr>
            <p:cNvPr id="20519" name="Text Box 45"/>
            <p:cNvSpPr txBox="1">
              <a:spLocks noChangeArrowheads="1"/>
            </p:cNvSpPr>
            <p:nvPr/>
          </p:nvSpPr>
          <p:spPr bwMode="auto">
            <a:xfrm>
              <a:off x="3605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20" name="Text Box 46"/>
            <p:cNvSpPr txBox="1">
              <a:spLocks noChangeArrowheads="1"/>
            </p:cNvSpPr>
            <p:nvPr/>
          </p:nvSpPr>
          <p:spPr bwMode="auto">
            <a:xfrm>
              <a:off x="4921" y="175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pic>
        <p:nvPicPr>
          <p:cNvPr id="2051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113"/>
            <a:ext cx="31146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 smtClean="0"/>
              <a:t>Algoritmus </a:t>
            </a:r>
            <a:r>
              <a:rPr lang="hu-HU" sz="3200" b="1" dirty="0" smtClean="0">
                <a:sym typeface="Symbol"/>
              </a:rPr>
              <a:t> </a:t>
            </a:r>
            <a:r>
              <a:rPr lang="hu-HU" sz="2800" b="1" dirty="0" smtClean="0">
                <a:sym typeface="Symbol"/>
              </a:rPr>
              <a:t>(</a:t>
            </a:r>
            <a:r>
              <a:rPr lang="hu-HU" sz="2800" b="1" dirty="0" smtClean="0"/>
              <a:t>teljes)</a:t>
            </a:r>
            <a:r>
              <a:rPr lang="hu-HU" sz="3200" b="1" dirty="0"/>
              <a:t> </a:t>
            </a:r>
            <a:r>
              <a:rPr lang="hu-HU" sz="3200" b="1" dirty="0" smtClean="0"/>
              <a:t>kód</a:t>
            </a:r>
            <a:r>
              <a:rPr lang="hu-HU" sz="3200" b="1" dirty="0"/>
              <a:t>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6. előadás</a:t>
            </a:r>
            <a:endParaRPr lang="en-US" dirty="0" smtClean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E7EA3-651C-433C-8C48-CD5069FD6F47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/64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8E927FD-D402-4E7B-A90A-F3BA2AA2BBC0}" type="datetime1">
              <a:rPr lang="hu-HU" smtClean="0"/>
              <a:pPr>
                <a:defRPr/>
              </a:pPr>
              <a:t>2015.09.11.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/>
              <a:t>Rekordok/Struktúrák</a:t>
            </a:r>
          </a:p>
        </p:txBody>
      </p:sp>
      <p:sp>
        <p:nvSpPr>
          <p:cNvPr id="4" name="Téglalap 3"/>
          <p:cNvSpPr/>
          <p:nvPr/>
        </p:nvSpPr>
        <p:spPr>
          <a:xfrm>
            <a:off x="2474913" y="1916113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típusdefiníció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(k):</a:t>
            </a:r>
          </a:p>
          <a:p>
            <a:pPr algn="l">
              <a:spcBef>
                <a:spcPts val="0"/>
              </a:spcBef>
              <a:buNone/>
            </a:pPr>
            <a:r>
              <a:rPr lang="hu-HU" sz="900" dirty="0" err="1" smtClean="0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GB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Pont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//beolvasás ellenőrzéséhez:</a:t>
            </a: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algn="l"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01538" y="2619334"/>
            <a:ext cx="1728787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39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buNone/>
            </a:pPr>
            <a:r>
              <a:rPr lang="hu-HU" sz="1050" b="1" dirty="0" smtClean="0">
                <a:solidFill>
                  <a:schemeClr val="tx1"/>
                </a:solidFill>
              </a:rPr>
              <a:t>Változó</a:t>
            </a:r>
            <a:r>
              <a:rPr lang="hu-HU" sz="1050" dirty="0" smtClean="0">
                <a:solidFill>
                  <a:schemeClr val="tx1"/>
                </a:solidFill>
              </a:rPr>
              <a:t/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        P</a:t>
            </a:r>
            <a:r>
              <a:rPr lang="hu-HU" sz="1050" b="1" dirty="0" smtClean="0">
                <a:solidFill>
                  <a:schemeClr val="tx1"/>
                </a:solidFill>
              </a:rPr>
              <a:t>:</a:t>
            </a:r>
            <a:r>
              <a:rPr lang="hu-HU" sz="1050" dirty="0" smtClean="0">
                <a:solidFill>
                  <a:schemeClr val="tx1"/>
                </a:solidFill>
              </a:rPr>
              <a:t>TPont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        SN</a:t>
            </a:r>
            <a:r>
              <a:rPr lang="hu-HU" sz="1050" b="1" dirty="0" smtClean="0">
                <a:solidFill>
                  <a:schemeClr val="tx1"/>
                </a:solidFill>
              </a:rPr>
              <a:t>:</a:t>
            </a:r>
            <a:r>
              <a:rPr lang="hu-HU" sz="1050" dirty="0" smtClean="0">
                <a:solidFill>
                  <a:schemeClr val="tx1"/>
                </a:solidFill>
              </a:rPr>
              <a:t>Egész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5" y="1969986"/>
            <a:ext cx="1728787" cy="32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104" name="AutoShape 64"/>
          <p:cNvSpPr>
            <a:spLocks noChangeArrowheads="1"/>
          </p:cNvSpPr>
          <p:nvPr/>
        </p:nvSpPr>
        <p:spPr bwMode="auto">
          <a:xfrm>
            <a:off x="258187" y="1628800"/>
            <a:ext cx="1800225" cy="288925"/>
          </a:xfrm>
          <a:prstGeom prst="wedgeRectCallout">
            <a:avLst>
              <a:gd name="adj1" fmla="val 88247"/>
              <a:gd name="adj2" fmla="val 10534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Típus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definíció</a:t>
            </a:r>
          </a:p>
        </p:txBody>
      </p:sp>
      <p:sp>
        <p:nvSpPr>
          <p:cNvPr id="87105" name="AutoShape 65"/>
          <p:cNvSpPr>
            <a:spLocks noChangeArrowheads="1"/>
          </p:cNvSpPr>
          <p:nvPr/>
        </p:nvSpPr>
        <p:spPr bwMode="auto">
          <a:xfrm>
            <a:off x="251520" y="2276872"/>
            <a:ext cx="1800225" cy="360363"/>
          </a:xfrm>
          <a:prstGeom prst="wedgeRectCallout">
            <a:avLst>
              <a:gd name="adj1" fmla="val 93733"/>
              <a:gd name="adj2" fmla="val 52921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Típus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deklarációk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3"/>
            <a:ext cx="2336273" cy="134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04" grpId="0" animBg="1"/>
      <p:bldP spid="87105" grpId="0" animBg="1"/>
    </p:bld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7441</TotalTime>
  <Words>12238</Words>
  <Application>Microsoft Office PowerPoint</Application>
  <PresentationFormat>Diavetítés a képernyőre (4:3 oldalarány)</PresentationFormat>
  <Paragraphs>2570</Paragraphs>
  <Slides>64</Slides>
  <Notes>64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64</vt:i4>
      </vt:variant>
    </vt:vector>
  </HeadingPairs>
  <TitlesOfParts>
    <vt:vector size="68" baseType="lpstr">
      <vt:lpstr>1_Montázs</vt:lpstr>
      <vt:lpstr>2_Montázs</vt:lpstr>
      <vt:lpstr>Egyenlet</vt:lpstr>
      <vt:lpstr>CorelDRAW</vt:lpstr>
      <vt:lpstr>Programozási alapismeretek  6. előadás</vt:lpstr>
      <vt:lpstr>Tartalom</vt:lpstr>
      <vt:lpstr>Rekordok/Struktúrák</vt:lpstr>
      <vt:lpstr>Rekordok/Struktúrák</vt:lpstr>
      <vt:lpstr>Rekordok/Struktúrák</vt:lpstr>
      <vt:lpstr>Rekordok/Struktúrák</vt:lpstr>
      <vt:lpstr>Rekordok/Struktúrák</vt:lpstr>
      <vt:lpstr>Rekordok/Struktúrák</vt:lpstr>
      <vt:lpstr>Rekordok/Struktúrák</vt:lpstr>
      <vt:lpstr>Rekordok/Struktúrák</vt:lpstr>
      <vt:lpstr>Rekordok/Struktúrák</vt:lpstr>
      <vt:lpstr>A típus fogalma egy kis összefoglaló</vt:lpstr>
      <vt:lpstr>A típus fogalma egy kis összefoglaló</vt:lpstr>
      <vt:lpstr>A típus fogalma egy kis összefoglaló</vt:lpstr>
      <vt:lpstr>A típus fogalma egy kis összefoglaló</vt:lpstr>
      <vt:lpstr>Összetett típusok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Függvények</vt:lpstr>
      <vt:lpstr>PowerPoint bemutató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Finomítások a C++ kódban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Függvények (metszi?)</vt:lpstr>
      <vt:lpstr>PowerPoint bemutató</vt:lpstr>
      <vt:lpstr>PowerPoint bemutató</vt:lpstr>
      <vt:lpstr>PowerPoint bemutató</vt:lpstr>
      <vt:lpstr>PowerPoint bemutató</vt:lpstr>
      <vt:lpstr>PowerPoint bemutató</vt:lpstr>
      <vt:lpstr>Függvények</vt:lpstr>
      <vt:lpstr>PowerPoint bemutató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6. előadás</dc:title>
  <dc:creator>Szlávi - Zsakó</dc:creator>
  <cp:lastModifiedBy>szlavip</cp:lastModifiedBy>
  <cp:revision>608</cp:revision>
  <dcterms:created xsi:type="dcterms:W3CDTF">2005-10-16T14:08:29Z</dcterms:created>
  <dcterms:modified xsi:type="dcterms:W3CDTF">2015-09-11T08:39:18Z</dcterms:modified>
</cp:coreProperties>
</file>