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5" r:id="rId1"/>
    <p:sldMasterId id="2147483887" r:id="rId2"/>
  </p:sldMasterIdLst>
  <p:notesMasterIdLst>
    <p:notesMasterId r:id="rId59"/>
  </p:notesMasterIdLst>
  <p:handoutMasterIdLst>
    <p:handoutMasterId r:id="rId60"/>
  </p:handoutMasterIdLst>
  <p:sldIdLst>
    <p:sldId id="381" r:id="rId3"/>
    <p:sldId id="365" r:id="rId4"/>
    <p:sldId id="350" r:id="rId5"/>
    <p:sldId id="379" r:id="rId6"/>
    <p:sldId id="380" r:id="rId7"/>
    <p:sldId id="375" r:id="rId8"/>
    <p:sldId id="351" r:id="rId9"/>
    <p:sldId id="352" r:id="rId10"/>
    <p:sldId id="376" r:id="rId11"/>
    <p:sldId id="353" r:id="rId12"/>
    <p:sldId id="347" r:id="rId13"/>
    <p:sldId id="354" r:id="rId14"/>
    <p:sldId id="377" r:id="rId15"/>
    <p:sldId id="355" r:id="rId16"/>
    <p:sldId id="378" r:id="rId17"/>
    <p:sldId id="356" r:id="rId18"/>
    <p:sldId id="357" r:id="rId19"/>
    <p:sldId id="358" r:id="rId20"/>
    <p:sldId id="361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382" r:id="rId37"/>
    <p:sldId id="383" r:id="rId38"/>
    <p:sldId id="384" r:id="rId39"/>
    <p:sldId id="411" r:id="rId40"/>
    <p:sldId id="428" r:id="rId41"/>
    <p:sldId id="385" r:id="rId42"/>
    <p:sldId id="386" r:id="rId43"/>
    <p:sldId id="387" r:id="rId44"/>
    <p:sldId id="391" r:id="rId45"/>
    <p:sldId id="408" r:id="rId46"/>
    <p:sldId id="388" r:id="rId47"/>
    <p:sldId id="409" r:id="rId48"/>
    <p:sldId id="389" r:id="rId49"/>
    <p:sldId id="390" r:id="rId50"/>
    <p:sldId id="392" r:id="rId51"/>
    <p:sldId id="393" r:id="rId52"/>
    <p:sldId id="412" r:id="rId53"/>
    <p:sldId id="394" r:id="rId54"/>
    <p:sldId id="395" r:id="rId55"/>
    <p:sldId id="396" r:id="rId56"/>
    <p:sldId id="397" r:id="rId57"/>
    <p:sldId id="282" r:id="rId58"/>
  </p:sldIdLst>
  <p:sldSz cx="9144000" cy="6858000" type="screen4x3"/>
  <p:notesSz cx="6797675" cy="9926638"/>
  <p:custShowLst>
    <p:custShow name="Részsorozat" id="0">
      <p:sldLst>
        <p:sld r:id="rId11"/>
      </p:sldLst>
    </p:custShow>
    <p:custShow name="C++ Szövegfüggvények" id="1">
      <p:sldLst>
        <p:sld r:id="rId6"/>
        <p:sld r:id="rId7"/>
      </p:sldLst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663300"/>
    <a:srgbClr val="006600"/>
    <a:srgbClr val="008000"/>
    <a:srgbClr val="969696"/>
    <a:srgbClr val="FFEAD5"/>
    <a:srgbClr val="FF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6" autoAdjust="0"/>
    <p:restoredTop sz="86899" autoAdjust="0"/>
  </p:normalViewPr>
  <p:slideViewPr>
    <p:cSldViewPr>
      <p:cViewPr varScale="1">
        <p:scale>
          <a:sx n="75" d="100"/>
          <a:sy n="75" d="100"/>
        </p:scale>
        <p:origin x="-6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>
      <p:cViewPr varScale="1">
        <p:scale>
          <a:sx n="52" d="100"/>
          <a:sy n="52" d="100"/>
        </p:scale>
        <p:origin x="-1824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2009/2010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Szlávi-Zsakó: Programozási alapismeretek 4.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0CAB6B34-D198-4C0F-A9B6-D86CFE72398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98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hu-HU"/>
              <a:t>2009/2010</a:t>
            </a:r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6113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r>
              <a:rPr lang="hu-HU"/>
              <a:t>Szlávi-Zsakó: Programozási alapismeretek 4.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536113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0C4445C7-BDA4-4AB7-B65D-8FAB62487A4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56324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1444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29C8038-6BD9-4DF5-903F-F412BD2E13A4}" type="slidenum">
              <a:rPr lang="hu-HU" altLang="hu-HU" sz="1200" smtClean="0">
                <a:latin typeface="Arial" charset="0"/>
              </a:rPr>
              <a:pPr/>
              <a:t>1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0660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DD224A0-28A2-47B1-9ABA-2A9ABC5FB731}" type="slidenum">
              <a:rPr lang="hu-HU" altLang="hu-HU" sz="1200" smtClean="0">
                <a:latin typeface="Arial" charset="0"/>
              </a:rPr>
              <a:pPr/>
              <a:t>10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1684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24CEE6C-65F6-4832-8CAA-25EDDA978BDF}" type="slidenum">
              <a:rPr lang="hu-HU" altLang="hu-HU" sz="1200" smtClean="0">
                <a:latin typeface="Arial" charset="0"/>
              </a:rPr>
              <a:pPr/>
              <a:t>11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2708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B29A08B-7A44-4663-BF42-9A90F78BD369}" type="slidenum">
              <a:rPr lang="hu-HU" altLang="hu-HU" sz="1200" smtClean="0">
                <a:latin typeface="Arial" charset="0"/>
              </a:rPr>
              <a:pPr/>
              <a:t>12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Ad Optimális? </a:t>
            </a:r>
          </a:p>
          <a:p>
            <a:r>
              <a:rPr lang="hu-HU" altLang="hu-HU" smtClean="0"/>
              <a:t>Nem: a kétbetűs esetben az i növekedhetne 2-vel is! Írja át az algoritmust optimálisabbra!</a:t>
            </a:r>
          </a:p>
        </p:txBody>
      </p:sp>
      <p:sp>
        <p:nvSpPr>
          <p:cNvPr id="73732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5538E20-BEF0-4C8B-9912-040F751CF775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A probléma, h. a kódrendszerekben az ékezetesek, amolyan „töltelék-karakterekként” kerültek néhány „fölöslegesnek” minősített helyére.</a:t>
            </a:r>
          </a:p>
          <a:p>
            <a:r>
              <a:rPr lang="hu-HU" altLang="hu-HU" dirty="0" smtClean="0"/>
              <a:t>Általában a törekszenek arra, h. a 7-bites ASCII kódok (amelyek az angol abc betűit, a számjegyeket, és az alapvetően fontos központozás jeleit tartalmazza) kód-helyesek maradjanak az </a:t>
            </a:r>
            <a:r>
              <a:rPr lang="hu-HU" altLang="hu-HU" dirty="0" err="1" smtClean="0"/>
              <a:t>újkeletűekben</a:t>
            </a:r>
            <a:r>
              <a:rPr lang="hu-HU" altLang="hu-HU" dirty="0" smtClean="0"/>
              <a:t> is, így pl. a széles körben elterjedt (változó bithosszúságú!) UTF-8-ban is.</a:t>
            </a:r>
          </a:p>
          <a:p>
            <a:r>
              <a:rPr lang="hu-HU" altLang="hu-HU" dirty="0" smtClean="0"/>
              <a:t>A Windows konzolablakának alapbeállítás szerint a karakterkódja az IBM852.</a:t>
            </a:r>
          </a:p>
          <a:p>
            <a:r>
              <a:rPr lang="hu-HU" altLang="hu-HU" dirty="0" smtClean="0"/>
              <a:t>Ez magyarázza azt a „furcsaságot”, h. a </a:t>
            </a:r>
            <a:r>
              <a:rPr lang="hu-HU" altLang="hu-HU" dirty="0" err="1" smtClean="0"/>
              <a:t>Code</a:t>
            </a:r>
            <a:r>
              <a:rPr lang="hu-HU" altLang="hu-HU" dirty="0" smtClean="0"/>
              <a:t>::</a:t>
            </a:r>
            <a:r>
              <a:rPr lang="hu-HU" altLang="hu-HU" dirty="0" err="1" smtClean="0"/>
              <a:t>Blocks-ban</a:t>
            </a:r>
            <a:r>
              <a:rPr lang="hu-HU" altLang="hu-HU" dirty="0" smtClean="0"/>
              <a:t> szerkesztett konzolalkalmazásban másként (randán!) jelennek meg az ékezetes betűk. A </a:t>
            </a:r>
            <a:r>
              <a:rPr lang="hu-HU" altLang="hu-HU" dirty="0" err="1" smtClean="0"/>
              <a:t>Code</a:t>
            </a:r>
            <a:r>
              <a:rPr lang="hu-HU" altLang="hu-HU" dirty="0" smtClean="0"/>
              <a:t>::</a:t>
            </a:r>
            <a:r>
              <a:rPr lang="hu-HU" altLang="hu-HU" dirty="0" err="1" smtClean="0"/>
              <a:t>Blocks</a:t>
            </a:r>
            <a:r>
              <a:rPr lang="hu-HU" altLang="hu-HU" dirty="0" smtClean="0"/>
              <a:t>, mint a </a:t>
            </a:r>
            <a:r>
              <a:rPr lang="hu-HU" altLang="hu-HU" dirty="0" err="1" smtClean="0"/>
              <a:t>Windows-os</a:t>
            </a:r>
            <a:r>
              <a:rPr lang="hu-HU" altLang="hu-HU" dirty="0" smtClean="0"/>
              <a:t> szoftverek általában nem IBM852-es kódolást alkalmaznak, hanem UTF-8.</a:t>
            </a:r>
          </a:p>
        </p:txBody>
      </p:sp>
      <p:sp>
        <p:nvSpPr>
          <p:cNvPr id="74756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1745248-20F1-4045-9011-00ADA322F78D}" type="slidenum">
              <a:rPr lang="hu-HU" altLang="hu-HU" sz="1200" smtClean="0">
                <a:latin typeface="Arial" charset="0"/>
              </a:rPr>
              <a:pPr/>
              <a:t>14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5780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7800F1C-1548-4379-B940-12864E53DB39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Ad „(i-1) div 2…”: </a:t>
            </a:r>
          </a:p>
          <a:p>
            <a:r>
              <a:rPr lang="hu-HU" altLang="hu-HU" smtClean="0"/>
              <a:t>Megfigyelhető, h. a kis- és nagybetűs párok indexe: páratlan és az őt követő páros szám. Ha tehát belőle egyet levonunk, akkor a „div 2” ugyanazt adja már mindkettőre eredményül, azaz a „páros” kis- és nagybetűkhöz ugyanazt az értéket adja.</a:t>
            </a:r>
          </a:p>
        </p:txBody>
      </p:sp>
      <p:sp>
        <p:nvSpPr>
          <p:cNvPr id="76804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74608B7-E5DA-4B53-BB5A-3813E3DCBD77}" type="slidenum">
              <a:rPr lang="hu-HU" altLang="hu-HU" sz="1200" smtClean="0">
                <a:latin typeface="Arial" charset="0"/>
              </a:rPr>
              <a:pPr/>
              <a:t>16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7828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6A29157-7189-458A-8F3C-8652F7694075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Alfabetikus = lexikografikus</a:t>
            </a:r>
          </a:p>
        </p:txBody>
      </p:sp>
      <p:sp>
        <p:nvSpPr>
          <p:cNvPr id="78852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018DB5B-2F46-4F7E-BAA7-7BBF9FE14D26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7987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C05407F-F995-47DF-B996-2D40045E0737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808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D28DEC4-6DDD-40C4-BE15-6601F6B62B2F}" type="slidenum">
              <a:rPr lang="hu-HU" altLang="hu-HU" smtClean="0"/>
              <a:pPr/>
              <a:t>20</a:t>
            </a:fld>
            <a:endParaRPr lang="hu-HU" altLang="hu-HU" smtClean="0"/>
          </a:p>
        </p:txBody>
      </p:sp>
      <p:sp>
        <p:nvSpPr>
          <p:cNvPr id="809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688AA1C-94BB-45B1-A611-B361DB9F41E9}" type="slidenum">
              <a:rPr lang="hu-HU" altLang="hu-HU" smtClean="0"/>
              <a:pPr/>
              <a:t>21</a:t>
            </a:fld>
            <a:endParaRPr lang="hu-HU" altLang="hu-HU" smtClean="0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82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E5F60AB-72C5-48AB-AB0D-EE211EEE44C8}" type="slidenum">
              <a:rPr lang="hu-HU" altLang="hu-HU" smtClean="0"/>
              <a:pPr/>
              <a:t>22</a:t>
            </a:fld>
            <a:endParaRPr lang="hu-HU" altLang="hu-HU" smtClean="0"/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dirty="0" smtClean="0"/>
              <a:t>A „</a:t>
            </a:r>
            <a:r>
              <a:rPr lang="hu-HU" altLang="hu-HU" sz="1200" dirty="0" smtClean="0">
                <a:latin typeface="Garamond" panose="02020404030301010803" pitchFamily="18" charset="0"/>
              </a:rPr>
              <a:t>típusos</a:t>
            </a:r>
            <a:r>
              <a:rPr lang="hu-HU" altLang="hu-HU" dirty="0" smtClean="0"/>
              <a:t>” jelző arra utal, hogy automatikus konverzió történik a </a:t>
            </a:r>
            <a:r>
              <a:rPr lang="hu-HU" altLang="hu-HU" sz="1200" dirty="0" smtClean="0">
                <a:latin typeface="Garamond" panose="02020404030301010803" pitchFamily="18" charset="0"/>
              </a:rPr>
              <a:t>típus</a:t>
            </a:r>
            <a:r>
              <a:rPr lang="hu-HU" altLang="hu-HU" sz="1200" baseline="0" dirty="0" smtClean="0">
                <a:latin typeface="Garamond" panose="02020404030301010803" pitchFamily="18" charset="0"/>
              </a:rPr>
              <a:t> </a:t>
            </a:r>
            <a:r>
              <a:rPr lang="hu-HU" altLang="hu-HU" dirty="0" smtClean="0"/>
              <a:t>belső ábrázolása és a szöveg típus között.</a:t>
            </a:r>
          </a:p>
          <a:p>
            <a:endParaRPr lang="hu-HU" altLang="hu-HU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8B4D48E-1CE4-496F-AAC8-023578531025}" type="slidenum">
              <a:rPr lang="hu-HU" altLang="hu-HU" smtClean="0"/>
              <a:pPr/>
              <a:t>23</a:t>
            </a:fld>
            <a:endParaRPr lang="hu-HU" altLang="hu-HU" smtClean="0"/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A „</a:t>
            </a:r>
            <a:r>
              <a:rPr lang="hu-HU" altLang="hu-HU" sz="1200" dirty="0" smtClean="0">
                <a:latin typeface="Garamond" panose="02020404030301010803" pitchFamily="18" charset="0"/>
              </a:rPr>
              <a:t>típusos</a:t>
            </a:r>
            <a:r>
              <a:rPr lang="hu-HU" altLang="hu-HU" dirty="0" smtClean="0"/>
              <a:t>” jelző arra utal, hogy automatikus konverzió történik a </a:t>
            </a:r>
            <a:r>
              <a:rPr lang="hu-HU" altLang="hu-HU" sz="1200" dirty="0" smtClean="0">
                <a:latin typeface="Garamond" panose="02020404030301010803" pitchFamily="18" charset="0"/>
              </a:rPr>
              <a:t>típus</a:t>
            </a:r>
            <a:r>
              <a:rPr lang="hu-HU" altLang="hu-HU" sz="1200" baseline="0" dirty="0" smtClean="0">
                <a:latin typeface="Garamond" panose="02020404030301010803" pitchFamily="18" charset="0"/>
              </a:rPr>
              <a:t> </a:t>
            </a:r>
            <a:r>
              <a:rPr lang="hu-HU" altLang="hu-HU" dirty="0" smtClean="0"/>
              <a:t>belső ábrázolása és a szöveg típus között.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849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FA0ECF4-AB27-4227-B067-FF919306338B}" type="slidenum">
              <a:rPr lang="hu-HU" altLang="hu-HU" smtClean="0"/>
              <a:pPr/>
              <a:t>24</a:t>
            </a:fld>
            <a:endParaRPr lang="hu-HU" altLang="hu-HU" smtClean="0"/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59E67F5-02D2-430E-935D-38FB44A2B0F6}" type="slidenum">
              <a:rPr lang="hu-HU" altLang="hu-HU" smtClean="0"/>
              <a:pPr/>
              <a:t>25</a:t>
            </a:fld>
            <a:endParaRPr lang="hu-HU" altLang="hu-HU" smtClean="0"/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F1207CD-63CB-4198-998A-5812BFC080F6}" type="slidenum">
              <a:rPr lang="hu-HU" altLang="hu-HU" smtClean="0"/>
              <a:pPr/>
              <a:t>26</a:t>
            </a:fld>
            <a:endParaRPr lang="hu-HU" altLang="hu-HU" smtClean="0"/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880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96F7086-9CDA-4EC6-B680-5325D574F7C8}" type="slidenum">
              <a:rPr lang="hu-HU" altLang="hu-HU" smtClean="0"/>
              <a:pPr/>
              <a:t>27</a:t>
            </a:fld>
            <a:endParaRPr lang="hu-HU" altLang="hu-HU" smtClean="0"/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E6B7060-F231-405D-8294-FFBEBD295F81}" type="slidenum">
              <a:rPr lang="hu-HU" altLang="hu-HU" smtClean="0"/>
              <a:pPr/>
              <a:t>28</a:t>
            </a:fld>
            <a:endParaRPr lang="hu-HU" altLang="hu-HU" smtClean="0"/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901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58F4C85-E1B0-4731-9E04-BDBE84D33B21}" type="slidenum">
              <a:rPr lang="hu-HU" altLang="hu-HU" smtClean="0"/>
              <a:pPr/>
              <a:t>29</a:t>
            </a:fld>
            <a:endParaRPr lang="hu-HU" altLang="hu-HU" smtClean="0"/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Ad „indexelhetők”: legalábbis </a:t>
            </a:r>
            <a:r>
              <a:rPr lang="hu-HU" altLang="hu-HU" b="1" dirty="0" smtClean="0"/>
              <a:t>elemérték</a:t>
            </a:r>
            <a:r>
              <a:rPr lang="hu-HU" altLang="hu-HU" dirty="0" smtClean="0"/>
              <a:t>-hivatkozás céljából</a:t>
            </a:r>
          </a:p>
          <a:p>
            <a:r>
              <a:rPr lang="hu-HU" altLang="hu-HU" dirty="0" smtClean="0"/>
              <a:t>Ad „problémás az </a:t>
            </a:r>
            <a:r>
              <a:rPr lang="hu-HU" altLang="hu-HU" b="1" dirty="0" smtClean="0"/>
              <a:t>elemmódosítás</a:t>
            </a:r>
            <a:r>
              <a:rPr lang="hu-HU" altLang="hu-HU" dirty="0" smtClean="0"/>
              <a:t>”: érdemes elgondolkodni, milyen anomáliák származhatnak az s[i]=‘a’ szerű C++ értékadásoknál!</a:t>
            </a:r>
          </a:p>
          <a:p>
            <a:endParaRPr lang="hu-HU" altLang="hu-HU" dirty="0" smtClean="0"/>
          </a:p>
        </p:txBody>
      </p:sp>
      <p:sp>
        <p:nvSpPr>
          <p:cNvPr id="6349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C2FD92E-250E-4835-BBFC-98BB14EE7C1C}" type="slidenum">
              <a:rPr lang="hu-HU" altLang="hu-HU" sz="1200" smtClean="0">
                <a:latin typeface="Arial" charset="0"/>
              </a:rPr>
              <a:pPr/>
              <a:t>3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911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4C80E39-98D3-4EF8-B8AE-DD820C2A5A41}" type="slidenum">
              <a:rPr lang="hu-HU" altLang="hu-HU" smtClean="0"/>
              <a:pPr/>
              <a:t>30</a:t>
            </a:fld>
            <a:endParaRPr lang="hu-HU" altLang="hu-HU" smtClean="0"/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z="800" smtClean="0"/>
              <a:t>//név: Gipsz Jakab</a:t>
            </a:r>
          </a:p>
          <a:p>
            <a:r>
              <a:rPr lang="hu-HU" altLang="hu-HU" sz="800" smtClean="0"/>
              <a:t>//ETR-azonosító: GIJAAFT.ELTE</a:t>
            </a:r>
          </a:p>
          <a:p>
            <a:r>
              <a:rPr lang="hu-HU" altLang="hu-HU" sz="800" smtClean="0"/>
              <a:t>//drótposta-cím: gipsz_ugynok@elte.hu</a:t>
            </a:r>
          </a:p>
          <a:p>
            <a:endParaRPr lang="hu-HU" altLang="hu-HU" sz="80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endParaRPr lang="hu-HU" altLang="hu-HU" sz="80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hu-HU" altLang="hu-HU" sz="80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int fajlbol_string_tombbe(string fN, int &amp;n, string t[], int maxN);</a:t>
            </a:r>
          </a:p>
          <a:p>
            <a:endParaRPr lang="hu-HU" altLang="hu-HU" sz="80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const int maxN=10;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int n;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string adatok[maxN];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string fN;</a:t>
            </a:r>
          </a:p>
          <a:p>
            <a:endParaRPr lang="hu-HU" altLang="hu-HU" sz="80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bool ujra;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char k;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int hk;//hibakód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do{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cout &lt;&lt; "A próbafájl neve:"; cin &gt;&gt; fN;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hk=fajlbol_string_tombbe(fN,n,adatok,maxN);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cout &lt;&lt; "Hibakód:" &lt;&lt; hk &lt;&lt; endl;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switch (hk)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case 0: ujra=false; break;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case 1: cout &lt;&lt; "Nem létezik a fájl. Újra? (I/.)";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      cin &gt;&gt; k; ujra=toupper(k)=='I'; break;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case 2: cout &lt;&lt; "Túl nagy elemszám. Újra? (I/.)";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      cin &gt;&gt; k; ujra=toupper(k)=='I'; break;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case 3: cout &lt;&lt; "Inkonzisztens adatfájl. Újra? (I/.)";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      cin &gt;&gt; k; ujra=toupper(k)=='I';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}while (ujra);</a:t>
            </a:r>
          </a:p>
          <a:p>
            <a:endParaRPr lang="hu-HU" altLang="hu-HU" sz="80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if (hk!=1)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cout &lt;&lt; "n:" &lt;&lt; n &lt;&lt; endl;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cout &lt;&lt; "A teljes tömbtartalom:" &lt;&lt; endl;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for (int i=0; i&lt;maxN; ++i)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cout &lt;&lt; i+1 &lt;&lt; ". sora:' " &lt;&lt; adatok[i] &lt;&lt; " ' " &lt;&lt; endl;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hu-HU" altLang="hu-HU" sz="80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int fajlbol_string_tombbe(string fN, int &amp;n, string t[], int maxN)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fN fájlból feltölti a t[n] tömböt stringekkel;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elvárások: LÉTEZŐFÁJL(fN) ÉS 0&lt;=n&lt;=maxN ÉS FÁJL_SORAI_SZÁMA(fN)=n+1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Uf: NEM LÉTEZŐFÁJL(fN)        =&gt; eredmény=1 ÉS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NEM 0&lt;=n&lt;=maxN            =&gt; eredmény=2 ÉS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FÁJL_SORAI_SZÁMA(fN)&lt;&gt;n+1 =&gt; eredmény=3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hibátlanFájl(fN)          =&gt; eredmény=0 ÉS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int hibakod=0;//nincs hiba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ifstream iF(fN.c_str());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if (!iF.is_open())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hibakod=1;//nem létező fájl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else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iF &gt;&gt; n;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string tmp; getline(iF,tmp);//az 1. sor maradékát eldobjuk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if (n&gt;maxN)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 hibakod=2;//túl sok adat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int i=0;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while (!iF.eof() &amp;&amp; i&lt;maxN)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   getline(iF,t[i++],'\n');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if (i!=n)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   hibakod=3;//inkonzisztens fájl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iF.close();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return hibakod;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/* második megoldás:</a:t>
            </a:r>
          </a:p>
          <a:p>
            <a:endParaRPr lang="hu-HU" altLang="hu-HU" sz="80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#include &lt;fstream&gt; //a text fájl kezeléséhez</a:t>
            </a:r>
          </a:p>
          <a:p>
            <a:endParaRPr lang="hu-HU" altLang="hu-HU" sz="80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hu-HU" altLang="hu-HU" sz="80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int fajlbol_string_tombbe(string fN, int &amp;n, string t[], int maxN);</a:t>
            </a:r>
          </a:p>
          <a:p>
            <a:endParaRPr lang="hu-HU" altLang="hu-HU" sz="80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string fN;//fájlnév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int n;//elemszám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const int maxN=10;//tömb maximális elemszáma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string t[maxN];//elemek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//segédváltozók: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int siker;//fájlnyitáshoz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char tmp;</a:t>
            </a:r>
          </a:p>
          <a:p>
            <a:endParaRPr lang="hu-HU" altLang="hu-HU" sz="80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cout &lt;&lt; "Szövegtömb beolvasása szövegfájlból" &lt;&lt; endl;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do{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cout &lt;&lt; "Fájlnév:"; cin &gt;&gt; fN;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siker=fajlbol_string_tombbe(fN,n,t,maxN);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switch (siker)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case 1: cout &lt;&lt; "Nem létezik a fájl. Újra? (I/.)";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        cin &gt;&gt; tmp; siker=toupper(tmp)=='I'; break;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case 2: cout &lt;&lt; "Túl nagy elemszám. Újra? (I/.)";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        cin &gt;&gt; tmp; siker=toupper(tmp)=='I'; break;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case 3: cout &lt;&lt; "Inkonzisztens adatfájl. Újra? (I/.)";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        cin &gt;&gt; tmp; siker=toupper(tmp)=='I';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};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}while (siker!=0);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hu-HU" altLang="hu-HU" sz="800" smtClean="0">
              <a:latin typeface="Courier New" pitchFamily="49" charset="0"/>
              <a:cs typeface="Courier New" pitchFamily="49" charset="0"/>
            </a:endParaRP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int fajlbol_string_tombbe(string fN, int &amp;n, string t[], int maxN)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//    fajlbol_string_tombbe: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//     0, ha OK;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//     1, ha nem létező fájl;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//     2, ha túl nagy az n;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//     3, ha inkonzisztens a fájl.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ifstream szovegFajl (fN.c_str());//megnyitás olvasásra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//a megnyithatóság ellenőrzése, és esetleges abortálás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if (!szovegFajl.is_open())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//a fájl nyitva, elemszámolvasás: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szovegFajl &gt;&gt; n;//elemszám beolvasása...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cout &lt;&lt; "Elemszám:" &lt;&lt; n &lt;&lt; endl;//... és ellenőrzés célú kiírása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string tmp;//a maradék sor lenyeléséhez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getline(szovegFajl,tmp,'\n');//a maradék sor lenyelése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if (n&gt;maxN)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return 2;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//a fájlméret OK, adatok olvasása: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int i=0;//a beolvasott adatok száma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while (!szovegFajl.eof())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++i;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if (i&gt;n)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    return 3;//n-nél több elem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getline(szovegFajl,t[i]);//a szöveg olvasása...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cout &lt;&lt; i &lt;&lt; ".:" &lt;&lt; t[i] &lt;&lt; endl;//... és ellenőrzés célú kiírása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szovegFajl.close();//lezárás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if (i&lt;n)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    return 3;//n-nél kevesebb elem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   return 0;//a beolvasás: OK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hu-HU" altLang="hu-HU" sz="800" smtClean="0"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921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F086CAB-E44B-4BEE-9928-F13A0C1AE52E}" type="slidenum">
              <a:rPr lang="hu-HU" altLang="hu-HU" smtClean="0"/>
              <a:pPr/>
              <a:t>31</a:t>
            </a:fld>
            <a:endParaRPr lang="hu-HU" altLang="hu-HU" smtClean="0"/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931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71027D4-1908-4543-965F-A1E6806EBE42}" type="slidenum">
              <a:rPr lang="hu-HU" altLang="hu-HU" smtClean="0"/>
              <a:pPr/>
              <a:t>32</a:t>
            </a:fld>
            <a:endParaRPr lang="hu-HU" altLang="hu-HU" smtClean="0"/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1B3032D-3674-4499-B363-B3678EAE19DF}" type="slidenum">
              <a:rPr lang="hu-HU" altLang="hu-HU" smtClean="0"/>
              <a:pPr/>
              <a:t>33</a:t>
            </a:fld>
            <a:endParaRPr lang="hu-HU" altLang="hu-HU" smtClean="0"/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dirty="0" err="1" smtClean="0"/>
              <a:t>Szlávi-Zsakó</a:t>
            </a:r>
            <a:r>
              <a:rPr lang="hu-HU" altLang="hu-HU" dirty="0" smtClean="0"/>
              <a:t>: Programozási alapismeretek 7. előadás </a:t>
            </a:r>
            <a:r>
              <a:rPr lang="hu-HU" altLang="hu-HU" dirty="0" err="1" smtClean="0"/>
              <a:t>előadás</a:t>
            </a:r>
            <a:endParaRPr lang="hu-HU" altLang="hu-HU" dirty="0" smtClean="0"/>
          </a:p>
        </p:txBody>
      </p:sp>
      <p:sp>
        <p:nvSpPr>
          <p:cNvPr id="952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320815E-521A-4B58-98D0-63C1B2E905A6}" type="slidenum">
              <a:rPr lang="hu-HU" altLang="hu-HU" smtClean="0"/>
              <a:pPr/>
              <a:t>34</a:t>
            </a:fld>
            <a:endParaRPr lang="hu-HU" altLang="hu-HU" smtClean="0"/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96260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FD647E7-FAAE-4D5F-8362-764A74FD271E}" type="slidenum">
              <a:rPr lang="hu-HU" altLang="hu-HU" sz="1200" smtClean="0">
                <a:latin typeface="Arial" charset="0"/>
              </a:rPr>
              <a:pPr/>
              <a:t>35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97284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82EA9F3-F687-4A32-A351-9B0141E5A6F8}" type="slidenum">
              <a:rPr lang="hu-HU" altLang="hu-HU" sz="1200" smtClean="0">
                <a:latin typeface="Arial" charset="0"/>
              </a:rPr>
              <a:pPr/>
              <a:t>36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98308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ED30C5E-B04B-479B-8FD0-E8D72482D29F}" type="slidenum">
              <a:rPr lang="hu-HU" altLang="hu-HU" sz="1200" smtClean="0">
                <a:latin typeface="Arial" charset="0"/>
              </a:rPr>
              <a:pPr/>
              <a:t>37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9933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9114231-A13B-4AD1-A494-1B12ECE7A3CD}" type="slidenum">
              <a:rPr lang="hu-HU" altLang="hu-HU" sz="1200" smtClean="0">
                <a:latin typeface="Arial" charset="0"/>
              </a:rPr>
              <a:pPr/>
              <a:t>38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9933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9114231-A13B-4AD1-A494-1B12ECE7A3CD}" type="slidenum">
              <a:rPr lang="hu-HU" altLang="hu-HU" sz="1200" smtClean="0">
                <a:latin typeface="Arial" charset="0"/>
              </a:rPr>
              <a:pPr/>
              <a:t>39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Az s.at(i) indexellenőrzést is végez az s[i]-vel szemben.</a:t>
            </a:r>
          </a:p>
        </p:txBody>
      </p:sp>
      <p:sp>
        <p:nvSpPr>
          <p:cNvPr id="6451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A2A08D2-BA5B-4EC8-BE7C-C9314E8DD8CB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100356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E23E5B7-287B-488A-9550-43052091A4A4}" type="slidenum">
              <a:rPr lang="hu-HU" altLang="hu-HU" sz="1200" smtClean="0">
                <a:latin typeface="Arial" charset="0"/>
              </a:rPr>
              <a:pPr/>
              <a:t>40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Érdemes végiggondolni, h. az utófeltételben előforduló egyes részfeltételek az eredmény mely vonásáért felelősek, azaz ha elhagynák az egyes részfeltételeket, akkor a H milyen –hamis– értékei válnának „megoldássá”.</a:t>
            </a:r>
          </a:p>
        </p:txBody>
      </p:sp>
      <p:sp>
        <p:nvSpPr>
          <p:cNvPr id="101380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571C4A9-AA35-42F4-9849-DF3401F7853D}" type="slidenum">
              <a:rPr lang="hu-HU" altLang="hu-HU" sz="1200" smtClean="0">
                <a:latin typeface="Arial" charset="0"/>
              </a:rPr>
              <a:pPr/>
              <a:t>41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102404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77F5987-7E43-4E0E-8865-5B74027EC04F}" type="slidenum">
              <a:rPr lang="hu-HU" altLang="hu-HU" sz="1200" smtClean="0">
                <a:latin typeface="Arial" charset="0"/>
              </a:rPr>
              <a:pPr/>
              <a:t>42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E „triviális” példa két szempontból érdekes (nem önmagáért):</a:t>
            </a:r>
          </a:p>
          <a:p>
            <a:pPr>
              <a:buFont typeface="Calibri" pitchFamily="34" charset="0"/>
              <a:buAutoNum type="arabicPeriod"/>
            </a:pPr>
            <a:r>
              <a:rPr lang="hu-HU" altLang="hu-HU" dirty="0" smtClean="0"/>
              <a:t>Bemutatja, h. egy </a:t>
            </a:r>
            <a:r>
              <a:rPr lang="hu-HU" altLang="hu-HU" b="1" dirty="0" smtClean="0"/>
              <a:t>sorozat</a:t>
            </a:r>
            <a:r>
              <a:rPr lang="hu-HU" altLang="hu-HU" dirty="0" smtClean="0"/>
              <a:t> sokszor lehet </a:t>
            </a:r>
            <a:r>
              <a:rPr lang="hu-HU" altLang="hu-HU" b="1" dirty="0" smtClean="0"/>
              <a:t>generálható</a:t>
            </a:r>
            <a:r>
              <a:rPr lang="hu-HU" altLang="hu-HU" dirty="0" smtClean="0"/>
              <a:t> is (kevés számú paraméterrel megadva); így a későbbi programozási tételek ilyen értelmű „kiterjesztését” készíti elő.</a:t>
            </a:r>
          </a:p>
          <a:p>
            <a:pPr>
              <a:buFont typeface="Calibri" pitchFamily="34" charset="0"/>
              <a:buAutoNum type="arabicPeriod"/>
            </a:pPr>
            <a:r>
              <a:rPr lang="hu-HU" altLang="hu-HU" dirty="0" smtClean="0"/>
              <a:t>A specifikáció a következő dián olvasható, második változata az által válik könnyebben érthetővé, hogy a kimenet, nemcsak a bemenettől, hanem már az addig valahogyan definiált kimenettől is függ (azaz </a:t>
            </a:r>
            <a:r>
              <a:rPr lang="hu-HU" altLang="hu-HU" b="1" dirty="0" smtClean="0"/>
              <a:t>rekurzív</a:t>
            </a:r>
            <a:r>
              <a:rPr lang="hu-HU" altLang="hu-HU" dirty="0" smtClean="0"/>
              <a:t>). Azaz a rekurzív kifejezések sokszor tömörebbek és kifejezőbbek.</a:t>
            </a:r>
          </a:p>
        </p:txBody>
      </p:sp>
      <p:sp>
        <p:nvSpPr>
          <p:cNvPr id="10342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charset="0"/>
              </a:rPr>
              <a:t>INFOÉRA 2006</a:t>
            </a:r>
          </a:p>
        </p:txBody>
      </p:sp>
      <p:sp>
        <p:nvSpPr>
          <p:cNvPr id="10342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charset="0"/>
              </a:rPr>
              <a:t>2006.11.18</a:t>
            </a:r>
          </a:p>
        </p:txBody>
      </p:sp>
      <p:sp>
        <p:nvSpPr>
          <p:cNvPr id="103430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47CB083-413E-471A-82F2-8706C708B9B6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10445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charset="0"/>
              </a:rPr>
              <a:t>INFOÉRA 2006</a:t>
            </a:r>
          </a:p>
        </p:txBody>
      </p:sp>
      <p:sp>
        <p:nvSpPr>
          <p:cNvPr id="10445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200">
                <a:latin typeface="Arial" charset="0"/>
              </a:rPr>
              <a:t>2006.11.18</a:t>
            </a:r>
          </a:p>
        </p:txBody>
      </p:sp>
      <p:sp>
        <p:nvSpPr>
          <p:cNvPr id="104454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7E0883D-FFD3-497E-A469-69EC730105D8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105476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F34859B-7CF9-4174-9EAB-4BA3E37AFF32}" type="slidenum">
              <a:rPr lang="hu-HU" altLang="hu-HU" sz="1200" smtClean="0">
                <a:latin typeface="Arial" charset="0"/>
              </a:rPr>
              <a:pPr/>
              <a:t>45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106500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DFEE01-EA7F-485A-8490-2FB9B273A5C4}" type="slidenum">
              <a:rPr lang="hu-HU" altLang="hu-HU" sz="1200" smtClean="0">
                <a:latin typeface="Arial" charset="0"/>
              </a:rPr>
              <a:pPr/>
              <a:t>46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Pirossal jelöltük a feladat szövegének pontosítását jelentő döntéseket.</a:t>
            </a:r>
          </a:p>
        </p:txBody>
      </p:sp>
      <p:sp>
        <p:nvSpPr>
          <p:cNvPr id="107524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CC34AA3-A824-410B-AF93-01294A9D3F47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108548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131F208-885C-4EB9-AD88-5A19768FF0B8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Ezek a „további példák” tapasztalatgyűjtésként szerepelnek itt a programozási tételek előtt.</a:t>
            </a:r>
          </a:p>
        </p:txBody>
      </p:sp>
      <p:sp>
        <p:nvSpPr>
          <p:cNvPr id="10957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2F6A67-8CB6-4875-8FB0-3FBD339341D3}" type="slidenum">
              <a:rPr lang="hu-HU" altLang="hu-HU" sz="1200" smtClean="0">
                <a:latin typeface="Arial" charset="0"/>
              </a:rPr>
              <a:pPr/>
              <a:t>49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Általában: </a:t>
            </a:r>
            <a:r>
              <a:rPr lang="hu-HU" alt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s.find</a:t>
            </a:r>
            <a:r>
              <a:rPr lang="hu-HU" alt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(mit)==</a:t>
            </a:r>
            <a:r>
              <a:rPr lang="hu-HU" alt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hu-HU" alt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alt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hu-HU" alt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npos</a:t>
            </a:r>
            <a:r>
              <a:rPr lang="hu-HU" altLang="hu-HU" dirty="0" smtClean="0"/>
              <a:t>, ha a </a:t>
            </a:r>
            <a:r>
              <a:rPr lang="hu-HU" alt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mit</a:t>
            </a:r>
            <a:r>
              <a:rPr lang="hu-HU" altLang="hu-HU" dirty="0" smtClean="0"/>
              <a:t> nem található meg az </a:t>
            </a:r>
            <a:r>
              <a:rPr lang="hu-HU" alt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hu-HU" altLang="hu-HU" dirty="0" smtClean="0"/>
              <a:t>-ben.</a:t>
            </a:r>
          </a:p>
        </p:txBody>
      </p:sp>
      <p:sp>
        <p:nvSpPr>
          <p:cNvPr id="65540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D45B111-A992-4344-A3CD-637C7EA995F0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11059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140E765-E7A0-4431-B27C-3531918D2D92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111620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0482B3-25DD-4213-9FDB-89CCCD72CC0D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smtClean="0"/>
              <a:t>Kiválogatás tétel</a:t>
            </a:r>
          </a:p>
        </p:txBody>
      </p:sp>
      <p:sp>
        <p:nvSpPr>
          <p:cNvPr id="112644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1E2DBC5-380D-4F9A-8170-B485DFDCBE0B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113668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DE46E0A-3F96-4408-B25C-2A4CF4C4696C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114692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1E57417-AF76-4A7E-A674-66D41B24EB16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11571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B0CFC69-C8EA-4BDB-A640-EAD350EC419F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8BFAF0B-A3CF-4F61-9FC9-D0C575EDB300}" type="slidenum">
              <a:rPr lang="hu-HU" altLang="hu-HU" sz="1200" smtClean="0">
                <a:latin typeface="Arial" charset="0"/>
              </a:rPr>
              <a:pPr/>
              <a:t>56</a:t>
            </a:fld>
            <a:endParaRPr lang="hu-HU" altLang="hu-HU" sz="1200" smtClean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hu-H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6564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631C251-9305-4FAE-AF63-E20AF645D1B1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smtClean="0"/>
              <a:t>Gondolja meg: hogyan lehetne másolás</a:t>
            </a:r>
            <a:r>
              <a:rPr lang="hu-HU" altLang="hu-HU" baseline="0" dirty="0" smtClean="0"/>
              <a:t> tételre visszavezetni?</a:t>
            </a:r>
            <a:endParaRPr lang="hu-HU" altLang="hu-HU" dirty="0" smtClean="0"/>
          </a:p>
        </p:txBody>
      </p:sp>
      <p:sp>
        <p:nvSpPr>
          <p:cNvPr id="67588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3E6C386-761A-48A4-8702-A42095DD6B33}" type="slidenum">
              <a:rPr lang="hu-HU" altLang="hu-HU" sz="1200" smtClean="0">
                <a:latin typeface="Arial" charset="0"/>
              </a:rPr>
              <a:pPr/>
              <a:t>7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861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9D434BF-C003-4BC0-BAAB-1D8ED5CB97BF}" type="slidenum">
              <a:rPr lang="hu-HU" altLang="hu-HU" sz="1200" smtClean="0">
                <a:latin typeface="Arial" charset="0"/>
              </a:rPr>
              <a:pPr/>
              <a:t>8</a:t>
            </a:fld>
            <a:endParaRPr lang="hu-HU" altLang="hu-HU" sz="12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/>
          </a:p>
        </p:txBody>
      </p:sp>
      <p:sp>
        <p:nvSpPr>
          <p:cNvPr id="6963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D4AC9B-2C6F-4609-8D6A-5060C270D597}" type="slidenum">
              <a:rPr lang="hu-HU" alt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hu-HU" altLang="hu-HU" sz="12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hyperlink" Target="http://digo.inf.elte.hu/~iszcs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5" Type="http://schemas.openxmlformats.org/officeDocument/2006/relationships/slide" Target="../slides/slide2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68737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92349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419933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107950" y="44450"/>
            <a:ext cx="576263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ELTE</a:t>
            </a:r>
          </a:p>
        </p:txBody>
      </p:sp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0"/>
            <a:ext cx="1357312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Photograph">
            <a:hlinkClick r:id="rId5" action="ppaction://hlinksldjump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88"/>
            <a:ext cx="2357438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Photograph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3250"/>
            <a:ext cx="235743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 descr="BD10308_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Szlávi-</a:t>
            </a:r>
            <a:r>
              <a:rPr lang="en-US"/>
              <a:t>Zsakó: </a:t>
            </a:r>
            <a:r>
              <a:rPr lang="hu-HU"/>
              <a:t>Programozási alapismeretek 4.</a:t>
            </a:r>
            <a:endParaRPr lang="en-US"/>
          </a:p>
        </p:txBody>
      </p:sp>
      <p:sp>
        <p:nvSpPr>
          <p:cNvPr id="11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1065F-15DF-490D-BF1B-4C6AB798A1FD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7159D-006F-4894-AD12-327D57417E51}" type="datetime1">
              <a:rPr lang="hu-HU"/>
              <a:pPr>
                <a:defRPr/>
              </a:pPr>
              <a:t>2015.03.24.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108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17038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4934975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168071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51425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438239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53941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12566811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78080788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13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ELTE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" descr="cimerr2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7" r:id="rId2"/>
    <p:sldLayoutId id="2147484308" r:id="rId3"/>
    <p:sldLayoutId id="2147484309" r:id="rId4"/>
    <p:sldLayoutId id="2147484310" r:id="rId5"/>
    <p:sldLayoutId id="2147484311" r:id="rId6"/>
    <p:sldLayoutId id="2147484312" r:id="rId7"/>
    <p:sldLayoutId id="2147484313" r:id="rId8"/>
    <p:sldLayoutId id="2147484314" r:id="rId9"/>
    <p:sldLayoutId id="2147484315" r:id="rId10"/>
    <p:sldLayoutId id="2147484316" r:id="rId1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Mintacím szerkesztése</a:t>
            </a:r>
            <a:r>
              <a:rPr lang="hu-HU" altLang="hu-HU" smtClean="0"/>
              <a:t/>
            </a:r>
            <a:br>
              <a:rPr lang="hu-HU" altLang="hu-HU" smtClean="0"/>
            </a:br>
            <a:endParaRPr lang="en-US" altLang="hu-HU" smtClean="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Mintaszöveg szerkesztése</a:t>
            </a:r>
          </a:p>
          <a:p>
            <a:pPr lvl="1"/>
            <a:r>
              <a:rPr lang="en-US" altLang="hu-HU" smtClean="0"/>
              <a:t>Második szint</a:t>
            </a:r>
          </a:p>
          <a:p>
            <a:pPr lvl="2"/>
            <a:r>
              <a:rPr lang="en-US" altLang="hu-HU" smtClean="0"/>
              <a:t>Harmadik szint</a:t>
            </a:r>
          </a:p>
          <a:p>
            <a:pPr lvl="3"/>
            <a:r>
              <a:rPr lang="en-US" altLang="hu-HU" smtClean="0"/>
              <a:t>Negyedik szint</a:t>
            </a:r>
          </a:p>
          <a:p>
            <a:pPr lvl="4"/>
            <a:r>
              <a:rPr lang="en-US" altLang="hu-HU" smtClean="0"/>
              <a:t>Ötödik szint</a:t>
            </a:r>
          </a:p>
        </p:txBody>
      </p:sp>
      <p:sp>
        <p:nvSpPr>
          <p:cNvPr id="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81763"/>
            <a:ext cx="28956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hu-HU"/>
              <a:t>Szlávi-</a:t>
            </a:r>
            <a:r>
              <a:rPr lang="en-US"/>
              <a:t>Zsakó: </a:t>
            </a:r>
            <a:r>
              <a:rPr lang="hu-HU"/>
              <a:t>Programozási alapismeretek 4.</a:t>
            </a:r>
            <a:endParaRPr lang="en-US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81763"/>
            <a:ext cx="19050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BA1E85D7-1263-4B97-9F45-4279A7532927}" type="slidenum">
              <a:rPr lang="hu-HU" smtClean="0"/>
              <a:pPr>
                <a:defRPr/>
              </a:pPr>
              <a:t>‹#›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2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81763"/>
            <a:ext cx="19050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B280F3FA-C19C-46D5-BAC7-BF8FDFC98AD2}" type="datetime1">
              <a:rPr lang="hu-HU"/>
              <a:pPr>
                <a:defRPr/>
              </a:pPr>
              <a:t>2015.03.24.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540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19138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Arial" charset="0"/>
        </a:defRPr>
      </a:lvl2pPr>
      <a:lvl3pPr marL="1127125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Arial" charset="0"/>
        </a:defRPr>
      </a:lvl3pPr>
      <a:lvl4pPr marL="1535113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4pPr>
      <a:lvl5pPr marL="19431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slide" Target="slide3.xml"/><Relationship Id="rId7" Type="http://schemas.openxmlformats.org/officeDocument/2006/relationships/slide" Target="slide4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41.xml"/><Relationship Id="rId5" Type="http://schemas.openxmlformats.org/officeDocument/2006/relationships/slide" Target="slide35.xml"/><Relationship Id="rId4" Type="http://schemas.openxmlformats.org/officeDocument/2006/relationships/slide" Target="slide20.xml"/><Relationship Id="rId9" Type="http://schemas.openxmlformats.org/officeDocument/2006/relationships/slide" Target="slide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3.pptx#-1,26,Sorozato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3.ppt#-1,28,T&#246;mb&#246;k  (C++ k&#243;dban &#8211; &#225;ttekint&#233;s)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hyperlink" Target="El&#337;ad&#225;s4.ppt#-1,30,Sz&#246;ve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1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51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png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53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8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3.ppt#-1,26,T&#246;mb&#246;k (C++ k&#243;dban &#8211; &#225;ttekint&#233;s)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66950" y="2051050"/>
            <a:ext cx="6118225" cy="2879725"/>
          </a:xfr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altLang="hu-HU" b="0" smtClean="0">
                <a:solidFill>
                  <a:schemeClr val="tx1"/>
                </a:solidFill>
              </a:rPr>
              <a:t>Programozási alapismeretek </a:t>
            </a:r>
            <a:br>
              <a:rPr lang="hu-HU" altLang="hu-HU" b="0" smtClean="0">
                <a:solidFill>
                  <a:schemeClr val="tx1"/>
                </a:solidFill>
              </a:rPr>
            </a:br>
            <a:r>
              <a:rPr lang="hu-HU" altLang="hu-HU" b="0" smtClean="0">
                <a:solidFill>
                  <a:schemeClr val="tx1"/>
                </a:solidFill>
              </a:rPr>
              <a:t>7.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320342-AB99-4E2B-B1AB-9848BBF25BD1}" type="slidenum">
              <a:rPr lang="hu-HU" smtClean="0"/>
              <a:pPr>
                <a:defRPr/>
              </a:pPr>
              <a:t>10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45D8C4E4-87C2-422E-B3F1-AB4B103CC05B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1331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</a:t>
            </a:r>
          </a:p>
        </p:txBody>
      </p:sp>
      <p:sp>
        <p:nvSpPr>
          <p:cNvPr id="13317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smtClean="0">
                <a:latin typeface="Garamond" pitchFamily="18" charset="0"/>
                <a:sym typeface="Symbol" pitchFamily="18" charset="2"/>
              </a:rPr>
              <a:t>Algoritmus:</a:t>
            </a:r>
          </a:p>
          <a:p>
            <a:pPr>
              <a:buFont typeface="Wingdings" pitchFamily="2" charset="2"/>
              <a:buNone/>
            </a:pPr>
            <a:endParaRPr lang="hu-HU" altLang="hu-HU" b="1" smtClean="0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 smtClean="0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 smtClean="0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 smtClean="0">
              <a:latin typeface="Garamond" pitchFamily="18" charset="0"/>
              <a:sym typeface="Symbol" pitchFamily="18" charset="2"/>
            </a:endParaRPr>
          </a:p>
        </p:txBody>
      </p:sp>
      <p:graphicFrame>
        <p:nvGraphicFramePr>
          <p:cNvPr id="21546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07003"/>
              </p:ext>
            </p:extLst>
          </p:nvPr>
        </p:nvGraphicFramePr>
        <p:xfrm>
          <a:off x="3006670" y="2060575"/>
          <a:ext cx="5040138" cy="2073276"/>
        </p:xfrm>
        <a:graphic>
          <a:graphicData uri="http://schemas.openxmlformats.org/drawingml/2006/table">
            <a:tbl>
              <a:tblPr/>
              <a:tblGrid>
                <a:gridCol w="555934"/>
                <a:gridCol w="2921741"/>
                <a:gridCol w="1562463"/>
              </a:tblGrid>
              <a:tr h="51831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Mon:=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L="91438" marR="91438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3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i=1..hossz(Név)</a:t>
                      </a:r>
                    </a:p>
                  </a:txBody>
                  <a:tcPr marL="91438" marR="91438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31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8" marR="91438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NagybetűE(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Név[i])</a:t>
                      </a:r>
                    </a:p>
                  </a:txBody>
                  <a:tcPr marL="91438" marR="91438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31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Mon:=Mon+Név[i]</a:t>
                      </a:r>
                    </a:p>
                  </a:txBody>
                  <a:tcPr marL="91438" marR="91438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─</a:t>
                      </a:r>
                    </a:p>
                  </a:txBody>
                  <a:tcPr marL="91438" marR="91438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3334" name="Egyenes összekötő 10"/>
          <p:cNvCxnSpPr>
            <a:cxnSpLocks noChangeShapeType="1"/>
          </p:cNvCxnSpPr>
          <p:nvPr/>
        </p:nvCxnSpPr>
        <p:spPr bwMode="auto">
          <a:xfrm>
            <a:off x="3565470" y="3087688"/>
            <a:ext cx="252412" cy="522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5" name="Line 29"/>
          <p:cNvSpPr>
            <a:spLocks noChangeShapeType="1"/>
          </p:cNvSpPr>
          <p:nvPr/>
        </p:nvSpPr>
        <p:spPr bwMode="auto">
          <a:xfrm flipH="1">
            <a:off x="7788920" y="3097213"/>
            <a:ext cx="252412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336" name="Text Box 46"/>
          <p:cNvSpPr txBox="1">
            <a:spLocks noChangeArrowheads="1"/>
          </p:cNvSpPr>
          <p:nvPr/>
        </p:nvSpPr>
        <p:spPr bwMode="auto">
          <a:xfrm>
            <a:off x="3508320" y="33575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3337" name="Text Box 47"/>
          <p:cNvSpPr txBox="1">
            <a:spLocks noChangeArrowheads="1"/>
          </p:cNvSpPr>
          <p:nvPr/>
        </p:nvSpPr>
        <p:spPr bwMode="auto">
          <a:xfrm>
            <a:off x="7809557" y="33607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3339" name="Szövegdoboz 13"/>
          <p:cNvSpPr txBox="1">
            <a:spLocks noChangeArrowheads="1"/>
          </p:cNvSpPr>
          <p:nvPr/>
        </p:nvSpPr>
        <p:spPr bwMode="auto">
          <a:xfrm>
            <a:off x="8036760" y="1743094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sz="1800" b="1">
                <a:latin typeface="Garamond" pitchFamily="18" charset="0"/>
              </a:rPr>
              <a:t>Változó</a:t>
            </a:r>
            <a:r>
              <a:rPr lang="hu-HU" altLang="hu-HU" sz="1800">
                <a:latin typeface="Garamond" pitchFamily="18" charset="0"/>
              </a:rPr>
              <a:t> </a:t>
            </a:r>
            <a:br>
              <a:rPr lang="hu-HU" altLang="hu-HU" sz="1800">
                <a:latin typeface="Garamond" pitchFamily="18" charset="0"/>
              </a:rPr>
            </a:br>
            <a:r>
              <a:rPr lang="hu-HU" altLang="hu-HU" sz="1800">
                <a:latin typeface="Garamond" pitchFamily="18" charset="0"/>
              </a:rPr>
              <a:t>     i</a:t>
            </a:r>
            <a:r>
              <a:rPr lang="hu-HU" altLang="hu-HU" sz="1800" b="1">
                <a:latin typeface="Garamond" pitchFamily="18" charset="0"/>
              </a:rPr>
              <a:t>:Egész</a:t>
            </a:r>
          </a:p>
        </p:txBody>
      </p:sp>
      <p:pic>
        <p:nvPicPr>
          <p:cNvPr id="13341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3" y="2060575"/>
            <a:ext cx="2735262" cy="88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A776DF-2703-4E65-850D-BC22E2058602}" type="slidenum">
              <a:rPr lang="hu-HU" smtClean="0"/>
              <a:pPr>
                <a:defRPr/>
              </a:pPr>
              <a:t>11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0AB7E30F-07E2-440C-B018-9795C69A27D3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Adjuk meg egy magyar névhez a monogram-ját (pl. 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Sz</a:t>
            </a:r>
            <a:r>
              <a:rPr lang="hu-HU" altLang="hu-HU" sz="2800" dirty="0" smtClean="0">
                <a:latin typeface="Garamond" pitchFamily="18" charset="0"/>
              </a:rPr>
              <a:t>abó Éva 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 </a:t>
            </a:r>
            <a:r>
              <a:rPr lang="hu-HU" altLang="hu-HU" sz="28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Sz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É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)!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  <a:sym typeface="Symbol" pitchFamily="18" charset="2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Bemenet:	Név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Kimenet:	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Előfeltétel:	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SzabályosE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(Név)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Utófeltétel:	… 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hf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… </a:t>
            </a:r>
            <a:r>
              <a:rPr lang="hu-HU" altLang="hu-HU" sz="2800" dirty="0" smtClean="0">
                <a:latin typeface="Garamond" pitchFamily="18" charset="0"/>
                <a:sym typeface="Wingdings" pitchFamily="2" charset="2"/>
              </a:rPr>
              <a:t></a:t>
            </a:r>
            <a:endParaRPr lang="hu-HU" altLang="hu-HU" sz="2800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	Problémák: </a:t>
            </a:r>
            <a:r>
              <a:rPr lang="hu-HU" altLang="hu-HU" sz="2800" i="1" dirty="0" smtClean="0">
                <a:latin typeface="Garamond" pitchFamily="18" charset="0"/>
                <a:sym typeface="Symbol" pitchFamily="18" charset="2"/>
              </a:rPr>
              <a:t>a monogramban nagybetűk </a:t>
            </a:r>
            <a:r>
              <a:rPr lang="hu-HU" altLang="hu-HU" sz="2800" i="1" dirty="0" err="1" smtClean="0">
                <a:latin typeface="Garamond" pitchFamily="18" charset="0"/>
                <a:sym typeface="Symbol" pitchFamily="18" charset="2"/>
              </a:rPr>
              <a:t>szerepel-nek</a:t>
            </a:r>
            <a:r>
              <a:rPr lang="hu-HU" altLang="hu-HU" sz="2800" i="1" dirty="0" smtClean="0">
                <a:latin typeface="Garamond" pitchFamily="18" charset="0"/>
                <a:sym typeface="Symbol" pitchFamily="18" charset="2"/>
              </a:rPr>
              <a:t>, valamint a kettős mássalhangzókból a </a:t>
            </a:r>
            <a:r>
              <a:rPr lang="hu-HU" altLang="hu-HU" sz="2800" i="1" dirty="0" err="1" smtClean="0">
                <a:latin typeface="Garamond" pitchFamily="18" charset="0"/>
                <a:sym typeface="Symbol" pitchFamily="18" charset="2"/>
              </a:rPr>
              <a:t>nagybe-tűt</a:t>
            </a:r>
            <a:r>
              <a:rPr lang="hu-HU" altLang="hu-HU" sz="2800" i="1" dirty="0" smtClean="0">
                <a:latin typeface="Garamond" pitchFamily="18" charset="0"/>
                <a:sym typeface="Symbol" pitchFamily="18" charset="2"/>
              </a:rPr>
              <a:t> követő kisbetűk.</a:t>
            </a:r>
            <a:endParaRPr lang="hu-HU" altLang="hu-HU" sz="2800" dirty="0" smtClean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150B56-CD5E-4BAD-8388-F6576F2DEB10}" type="slidenum">
              <a:rPr lang="hu-HU" smtClean="0"/>
              <a:pPr>
                <a:defRPr/>
              </a:pPr>
              <a:t>12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2FE57A41-D88E-4C48-951A-78E5F8E65B09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1536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</a:t>
            </a:r>
          </a:p>
        </p:txBody>
      </p:sp>
      <p:sp>
        <p:nvSpPr>
          <p:cNvPr id="15365" name="Tartalom helye 2"/>
          <p:cNvSpPr>
            <a:spLocks noGrp="1"/>
          </p:cNvSpPr>
          <p:nvPr>
            <p:ph idx="1"/>
          </p:nvPr>
        </p:nvSpPr>
        <p:spPr>
          <a:xfrm>
            <a:off x="2373313" y="1341438"/>
            <a:ext cx="6621462" cy="48958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  <a:sym typeface="Symbol" pitchFamily="18" charset="2"/>
              </a:rPr>
              <a:t>Megoldási ötlet: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		Többes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altLang="hu-HU" sz="2800" baseline="30000" dirty="0" smtClean="0">
                <a:latin typeface="Garamond" pitchFamily="18" charset="0"/>
                <a:sym typeface="Symbol" pitchFamily="18" charset="2"/>
              </a:rPr>
              <a:t>8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=</a:t>
            </a:r>
            <a:br>
              <a:rPr lang="hu-HU" alt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		("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Cs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Dz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Gy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Ly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","Ny",</a:t>
            </a:r>
            <a:br>
              <a:rPr lang="hu-HU" alt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		 "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Sz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Ty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Zs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")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		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Közbevető kérdés: ”</a:t>
            </a:r>
            <a:r>
              <a:rPr lang="hu-HU" altLang="hu-HU" sz="28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Dzs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” hova való és 	miként bonyolítja a megoldást?</a:t>
            </a:r>
          </a:p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  <a:sym typeface="Symbol" pitchFamily="18" charset="2"/>
              </a:rPr>
              <a:t>Az algoritmus vázlata:</a:t>
            </a:r>
          </a:p>
          <a:p>
            <a:pPr marL="742950" lvl="1">
              <a:buFont typeface="Wingdings" pitchFamily="2" charset="2"/>
              <a:buNone/>
            </a:pP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	képezzük a Név </a:t>
            </a:r>
            <a:r>
              <a:rPr lang="hu-HU" altLang="hu-HU" sz="2400" i="1" dirty="0" smtClean="0">
                <a:latin typeface="Garamond" pitchFamily="18" charset="0"/>
                <a:sym typeface="Symbol" pitchFamily="18" charset="2"/>
              </a:rPr>
              <a:t>kétbetűs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 részeit, és megnézzük, hogy bent van-e a Többesben, vagy a betűpár </a:t>
            </a:r>
            <a:r>
              <a:rPr lang="hu-HU" altLang="hu-HU" sz="2400" i="1" dirty="0" smtClean="0">
                <a:latin typeface="Garamond" pitchFamily="18" charset="0"/>
                <a:sym typeface="Symbol" pitchFamily="18" charset="2"/>
              </a:rPr>
              <a:t>első jel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e nagybetűs-e, ha igen, akkor </a:t>
            </a:r>
            <a:r>
              <a:rPr lang="hu-HU" altLang="hu-HU" sz="2400" dirty="0" err="1" smtClean="0">
                <a:latin typeface="Garamond" pitchFamily="18" charset="0"/>
                <a:sym typeface="Symbol" pitchFamily="18" charset="2"/>
              </a:rPr>
              <a:t>monogram-hoz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 írjuk…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2401712" y="1342440"/>
            <a:ext cx="6634784" cy="29977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>
              <a:buNone/>
              <a:tabLst>
                <a:tab pos="984250" algn="l"/>
              </a:tabLst>
            </a:pPr>
            <a:r>
              <a:rPr lang="hu-HU" sz="3200" b="1" dirty="0" smtClean="0"/>
              <a:t>Adatábrázolás:</a:t>
            </a:r>
          </a:p>
          <a:p>
            <a:pPr>
              <a:buNone/>
              <a:tabLst>
                <a:tab pos="803275" algn="l"/>
                <a:tab pos="2330450" algn="l"/>
              </a:tabLst>
            </a:pPr>
            <a:r>
              <a:rPr lang="hu-HU" sz="2800" b="1" dirty="0" smtClean="0"/>
              <a:t>	Konstans</a:t>
            </a:r>
            <a:r>
              <a:rPr lang="hu-HU" sz="2800" dirty="0" smtClean="0"/>
              <a:t>  </a:t>
            </a:r>
            <a:r>
              <a:rPr lang="hu-HU" altLang="hu-HU" sz="2800" dirty="0" smtClean="0">
                <a:sym typeface="Symbol" pitchFamily="18" charset="2"/>
              </a:rPr>
              <a:t>Többes:Tömb[1..8:</a:t>
            </a:r>
            <a:r>
              <a:rPr lang="hu-HU" altLang="hu-HU" sz="2800" b="1" dirty="0" smtClean="0">
                <a:sym typeface="Symbol" pitchFamily="18" charset="2"/>
              </a:rPr>
              <a:t>Szöveg</a:t>
            </a:r>
            <a:r>
              <a:rPr lang="hu-HU" altLang="hu-HU" sz="2800" dirty="0" smtClean="0">
                <a:sym typeface="Symbol" pitchFamily="18" charset="2"/>
              </a:rPr>
              <a:t>]=</a:t>
            </a:r>
            <a:r>
              <a:rPr lang="hu-HU" altLang="hu-HU" sz="2800" dirty="0">
                <a:sym typeface="Symbol" pitchFamily="18" charset="2"/>
              </a:rPr>
              <a:t/>
            </a:r>
            <a:br>
              <a:rPr lang="hu-HU" altLang="hu-HU" sz="2800" dirty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	    	("</a:t>
            </a:r>
            <a:r>
              <a:rPr lang="hu-HU" altLang="hu-HU" sz="2800" dirty="0" err="1">
                <a:sym typeface="Symbol" pitchFamily="18" charset="2"/>
              </a:rPr>
              <a:t>Cs</a:t>
            </a:r>
            <a:r>
              <a:rPr lang="hu-HU" altLang="hu-HU" sz="2800" dirty="0">
                <a:sym typeface="Symbol" pitchFamily="18" charset="2"/>
              </a:rPr>
              <a:t>","</a:t>
            </a:r>
            <a:r>
              <a:rPr lang="hu-HU" altLang="hu-HU" sz="2800" dirty="0" err="1">
                <a:sym typeface="Symbol" pitchFamily="18" charset="2"/>
              </a:rPr>
              <a:t>Dz</a:t>
            </a:r>
            <a:r>
              <a:rPr lang="hu-HU" altLang="hu-HU" sz="2800" dirty="0">
                <a:sym typeface="Symbol" pitchFamily="18" charset="2"/>
              </a:rPr>
              <a:t>","</a:t>
            </a:r>
            <a:r>
              <a:rPr lang="hu-HU" altLang="hu-HU" sz="2800" dirty="0" err="1">
                <a:sym typeface="Symbol" pitchFamily="18" charset="2"/>
              </a:rPr>
              <a:t>Gy</a:t>
            </a:r>
            <a:r>
              <a:rPr lang="hu-HU" altLang="hu-HU" sz="2800" dirty="0">
                <a:sym typeface="Symbol" pitchFamily="18" charset="2"/>
              </a:rPr>
              <a:t>","</a:t>
            </a:r>
            <a:r>
              <a:rPr lang="hu-HU" altLang="hu-HU" sz="2800" dirty="0" err="1">
                <a:sym typeface="Symbol" pitchFamily="18" charset="2"/>
              </a:rPr>
              <a:t>Ly</a:t>
            </a:r>
            <a:r>
              <a:rPr lang="hu-HU" altLang="hu-HU" sz="2800" dirty="0">
                <a:sym typeface="Symbol" pitchFamily="18" charset="2"/>
              </a:rPr>
              <a:t>","Ny",</a:t>
            </a:r>
            <a:br>
              <a:rPr lang="hu-HU" altLang="hu-HU" sz="2800" dirty="0">
                <a:sym typeface="Symbol" pitchFamily="18" charset="2"/>
              </a:rPr>
            </a:br>
            <a:r>
              <a:rPr lang="hu-HU" altLang="hu-HU" sz="2800" dirty="0" smtClean="0">
                <a:sym typeface="Symbol" pitchFamily="18" charset="2"/>
              </a:rPr>
              <a:t>	</a:t>
            </a:r>
            <a:r>
              <a:rPr lang="hu-HU" altLang="hu-HU" sz="2800" dirty="0">
                <a:sym typeface="Symbol" pitchFamily="18" charset="2"/>
              </a:rPr>
              <a:t>	</a:t>
            </a:r>
            <a:r>
              <a:rPr lang="hu-HU" altLang="hu-HU" sz="2800" dirty="0" smtClean="0">
                <a:sym typeface="Symbol" pitchFamily="18" charset="2"/>
              </a:rPr>
              <a:t> "</a:t>
            </a:r>
            <a:r>
              <a:rPr lang="hu-HU" altLang="hu-HU" sz="2800" dirty="0" err="1">
                <a:sym typeface="Symbol" pitchFamily="18" charset="2"/>
              </a:rPr>
              <a:t>Sz</a:t>
            </a:r>
            <a:r>
              <a:rPr lang="hu-HU" altLang="hu-HU" sz="2800" dirty="0">
                <a:sym typeface="Symbol" pitchFamily="18" charset="2"/>
              </a:rPr>
              <a:t>","</a:t>
            </a:r>
            <a:r>
              <a:rPr lang="hu-HU" altLang="hu-HU" sz="2800" dirty="0" err="1">
                <a:sym typeface="Symbol" pitchFamily="18" charset="2"/>
              </a:rPr>
              <a:t>Ty</a:t>
            </a:r>
            <a:r>
              <a:rPr lang="hu-HU" altLang="hu-HU" sz="2800" dirty="0">
                <a:sym typeface="Symbol" pitchFamily="18" charset="2"/>
              </a:rPr>
              <a:t>","</a:t>
            </a:r>
            <a:r>
              <a:rPr lang="hu-HU" altLang="hu-HU" sz="2800" dirty="0" err="1">
                <a:sym typeface="Symbol" pitchFamily="18" charset="2"/>
              </a:rPr>
              <a:t>Zs</a:t>
            </a:r>
            <a:r>
              <a:rPr lang="hu-HU" altLang="hu-HU" sz="2800" dirty="0" smtClean="0">
                <a:sym typeface="Symbol" pitchFamily="18" charset="2"/>
              </a:rPr>
              <a:t>")</a:t>
            </a:r>
          </a:p>
          <a:p>
            <a:pPr>
              <a:buNone/>
              <a:tabLst>
                <a:tab pos="803275" algn="l"/>
                <a:tab pos="2330450" algn="l"/>
              </a:tabLst>
            </a:pPr>
            <a:endParaRPr lang="hu-HU" sz="2800" dirty="0">
              <a:sym typeface="Symbol" pitchFamily="18" charset="2"/>
            </a:endParaRPr>
          </a:p>
          <a:p>
            <a:pPr>
              <a:buNone/>
              <a:tabLst>
                <a:tab pos="803275" algn="l"/>
                <a:tab pos="2330450" algn="l"/>
              </a:tabLst>
            </a:pPr>
            <a:endParaRPr lang="en-GB" sz="280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allAtOnce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DE06DF-C3E1-468F-B806-551DE4ADAE94}" type="slidenum">
              <a:rPr lang="hu-HU" smtClean="0"/>
              <a:pPr>
                <a:defRPr/>
              </a:pPr>
              <a:t>13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FC56F8E6-DEA7-4CC4-9295-B95735235D5B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16388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</a:t>
            </a:r>
          </a:p>
        </p:txBody>
      </p:sp>
      <p:sp>
        <p:nvSpPr>
          <p:cNvPr id="1638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800850" cy="52562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  <a:sym typeface="Symbol" pitchFamily="18" charset="2"/>
              </a:rPr>
              <a:t>Algoritmus:</a:t>
            </a:r>
          </a:p>
          <a:p>
            <a:pPr>
              <a:buFont typeface="Wingdings" pitchFamily="2" charset="2"/>
              <a:buNone/>
            </a:pPr>
            <a:endParaRPr lang="hu-HU" altLang="hu-HU" b="1" dirty="0" smtClean="0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 dirty="0" smtClean="0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 dirty="0" smtClean="0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 dirty="0" smtClean="0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 dirty="0" smtClean="0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hu-HU" altLang="hu-HU" sz="2800" dirty="0" smtClean="0">
                <a:solidFill>
                  <a:srgbClr val="00B050"/>
                </a:solidFill>
                <a:latin typeface="Garamond" pitchFamily="18" charset="0"/>
                <a:sym typeface="Symbol" pitchFamily="18" charset="2"/>
              </a:rPr>
              <a:t>	Hívhatnak-e valakit „Nagy A”</a:t>
            </a:r>
            <a:r>
              <a:rPr lang="hu-HU" altLang="hu-HU" sz="2800" dirty="0" err="1" smtClean="0">
                <a:solidFill>
                  <a:srgbClr val="00B050"/>
                </a:solidFill>
                <a:latin typeface="Garamond" pitchFamily="18" charset="0"/>
                <a:sym typeface="Symbol" pitchFamily="18" charset="2"/>
              </a:rPr>
              <a:t>-nak</a:t>
            </a:r>
            <a:r>
              <a:rPr lang="hu-HU" altLang="hu-HU" sz="2800" dirty="0" smtClean="0">
                <a:solidFill>
                  <a:srgbClr val="00B050"/>
                </a:solidFill>
                <a:latin typeface="Garamond" pitchFamily="18" charset="0"/>
                <a:sym typeface="Symbol" pitchFamily="18" charset="2"/>
              </a:rPr>
              <a:t>? </a:t>
            </a:r>
            <a:r>
              <a:rPr lang="hu-HU" altLang="hu-HU" sz="2800" dirty="0" err="1" smtClean="0">
                <a:solidFill>
                  <a:srgbClr val="00B050"/>
                </a:solidFill>
                <a:latin typeface="Garamond" pitchFamily="18" charset="0"/>
                <a:sym typeface="Symbol" pitchFamily="18" charset="2"/>
              </a:rPr>
              <a:t>Fölcse-rélhetők-e</a:t>
            </a:r>
            <a:r>
              <a:rPr lang="hu-HU" altLang="hu-HU" sz="2800" dirty="0" smtClean="0">
                <a:solidFill>
                  <a:srgbClr val="00B050"/>
                </a:solidFill>
                <a:latin typeface="Garamond" pitchFamily="18" charset="0"/>
                <a:sym typeface="Symbol" pitchFamily="18" charset="2"/>
              </a:rPr>
              <a:t> a feltételek? Optimális-e?</a:t>
            </a:r>
          </a:p>
        </p:txBody>
      </p:sp>
      <p:graphicFrame>
        <p:nvGraphicFramePr>
          <p:cNvPr id="10656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30894"/>
              </p:ext>
            </p:extLst>
          </p:nvPr>
        </p:nvGraphicFramePr>
        <p:xfrm>
          <a:off x="2892425" y="1897063"/>
          <a:ext cx="5111750" cy="3719514"/>
        </p:xfrm>
        <a:graphic>
          <a:graphicData uri="http://schemas.openxmlformats.org/drawingml/2006/table">
            <a:tbl>
              <a:tblPr/>
              <a:tblGrid>
                <a:gridCol w="384175"/>
                <a:gridCol w="1582738"/>
                <a:gridCol w="2208212"/>
                <a:gridCol w="936625"/>
              </a:tblGrid>
              <a:tr h="51816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i=1..hossz(Név)</a:t>
                      </a: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K:=Név[i]+Név[i+1]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KTöbbes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70008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Mon:=</a:t>
                      </a:r>
                      <a:b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Mon+K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NagybetűE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(Név[i])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944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b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</a:t>
                      </a:r>
                      <a:r>
                        <a:rPr kumimoji="0" lang="hu-H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+Név[i]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6414" name="Egyenes összekötő 10"/>
          <p:cNvCxnSpPr>
            <a:cxnSpLocks noChangeShapeType="1"/>
          </p:cNvCxnSpPr>
          <p:nvPr/>
        </p:nvCxnSpPr>
        <p:spPr bwMode="auto">
          <a:xfrm>
            <a:off x="3281363" y="3441700"/>
            <a:ext cx="252412" cy="522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Egyenes összekötő 10"/>
          <p:cNvCxnSpPr>
            <a:cxnSpLocks noChangeShapeType="1"/>
          </p:cNvCxnSpPr>
          <p:nvPr/>
        </p:nvCxnSpPr>
        <p:spPr bwMode="auto">
          <a:xfrm>
            <a:off x="4859338" y="3971925"/>
            <a:ext cx="323850" cy="7016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Line 30"/>
          <p:cNvSpPr>
            <a:spLocks noChangeShapeType="1"/>
          </p:cNvSpPr>
          <p:nvPr/>
        </p:nvSpPr>
        <p:spPr bwMode="auto">
          <a:xfrm flipH="1">
            <a:off x="7737457" y="3452813"/>
            <a:ext cx="252412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417" name="Line 31"/>
          <p:cNvSpPr>
            <a:spLocks noChangeShapeType="1"/>
          </p:cNvSpPr>
          <p:nvPr/>
        </p:nvSpPr>
        <p:spPr bwMode="auto">
          <a:xfrm flipH="1">
            <a:off x="7670782" y="3957638"/>
            <a:ext cx="323850" cy="70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418" name="Text Box 61"/>
          <p:cNvSpPr txBox="1">
            <a:spLocks noChangeArrowheads="1"/>
          </p:cNvSpPr>
          <p:nvPr/>
        </p:nvSpPr>
        <p:spPr bwMode="auto">
          <a:xfrm>
            <a:off x="4859338" y="44037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6419" name="Text Box 62"/>
          <p:cNvSpPr txBox="1">
            <a:spLocks noChangeArrowheads="1"/>
          </p:cNvSpPr>
          <p:nvPr/>
        </p:nvSpPr>
        <p:spPr bwMode="auto">
          <a:xfrm>
            <a:off x="7734282" y="44069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6420" name="Text Box 63"/>
          <p:cNvSpPr txBox="1">
            <a:spLocks noChangeArrowheads="1"/>
          </p:cNvSpPr>
          <p:nvPr/>
        </p:nvSpPr>
        <p:spPr bwMode="auto">
          <a:xfrm>
            <a:off x="3219450" y="37115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16421" name="Text Box 64"/>
          <p:cNvSpPr txBox="1">
            <a:spLocks noChangeArrowheads="1"/>
          </p:cNvSpPr>
          <p:nvPr/>
        </p:nvSpPr>
        <p:spPr bwMode="auto">
          <a:xfrm>
            <a:off x="7751744" y="37147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6423" name="Szövegdoboz 13"/>
          <p:cNvSpPr txBox="1">
            <a:spLocks noChangeArrowheads="1"/>
          </p:cNvSpPr>
          <p:nvPr/>
        </p:nvSpPr>
        <p:spPr bwMode="auto">
          <a:xfrm>
            <a:off x="8002588" y="1474788"/>
            <a:ext cx="1235075" cy="9032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sz="1800" b="1">
                <a:latin typeface="Garamond" pitchFamily="18" charset="0"/>
              </a:rPr>
              <a:t>Változó</a:t>
            </a:r>
            <a:r>
              <a:rPr lang="hu-HU" altLang="hu-HU" sz="1800">
                <a:latin typeface="Garamond" pitchFamily="18" charset="0"/>
              </a:rPr>
              <a:t> </a:t>
            </a:r>
            <a:br>
              <a:rPr lang="hu-HU" altLang="hu-HU" sz="1800">
                <a:latin typeface="Garamond" pitchFamily="18" charset="0"/>
              </a:rPr>
            </a:br>
            <a:r>
              <a:rPr lang="hu-HU" altLang="hu-HU" sz="1800">
                <a:latin typeface="Garamond" pitchFamily="18" charset="0"/>
              </a:rPr>
              <a:t>  i</a:t>
            </a:r>
            <a:r>
              <a:rPr lang="hu-HU" altLang="hu-HU" sz="1800" b="1">
                <a:latin typeface="Garamond" pitchFamily="18" charset="0"/>
              </a:rPr>
              <a:t>:Egész</a:t>
            </a:r>
            <a:br>
              <a:rPr lang="hu-HU" altLang="hu-HU" sz="1800" b="1">
                <a:latin typeface="Garamond" pitchFamily="18" charset="0"/>
              </a:rPr>
            </a:br>
            <a:r>
              <a:rPr lang="hu-HU" altLang="hu-HU" sz="1800">
                <a:latin typeface="Garamond" pitchFamily="18" charset="0"/>
              </a:rPr>
              <a:t>  K</a:t>
            </a:r>
            <a:r>
              <a:rPr lang="hu-HU" altLang="hu-HU" sz="1800" b="1">
                <a:latin typeface="Garamond" pitchFamily="18" charset="0"/>
              </a:rPr>
              <a:t>:Szöveg</a:t>
            </a:r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6C8A52-D800-471B-8A11-8BB1503AB852}" type="slidenum">
              <a:rPr lang="hu-HU" smtClean="0"/>
              <a:pPr>
                <a:defRPr/>
              </a:pPr>
              <a:t>14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F3EC53B6-9F44-4380-8F6E-D5A1B3A42882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Karakter</a:t>
            </a:r>
            <a:r>
              <a:rPr lang="hu-HU" altLang="hu-HU" dirty="0" smtClean="0">
                <a:latin typeface="Garamond" pitchFamily="18" charset="0"/>
              </a:rPr>
              <a:t>hasonlítás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idx="1"/>
          </p:nvPr>
        </p:nvSpPr>
        <p:spPr>
          <a:xfrm>
            <a:off x="2343150" y="1312863"/>
            <a:ext cx="6621463" cy="51831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Döntsük el, hogy az A vagy a B 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betű</a:t>
            </a:r>
            <a:r>
              <a:rPr lang="hu-HU" altLang="hu-HU" sz="2800" dirty="0" smtClean="0">
                <a:latin typeface="Garamond" pitchFamily="18" charset="0"/>
              </a:rPr>
              <a:t> van-e a 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magyar</a:t>
            </a:r>
            <a:r>
              <a:rPr lang="hu-HU" altLang="hu-HU" sz="2800" dirty="0" smtClean="0">
                <a:latin typeface="Garamond" pitchFamily="18" charset="0"/>
              </a:rPr>
              <a:t> ábécében előbb!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Bemenet:	A,B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K</a:t>
            </a:r>
            <a:endParaRPr lang="hu-HU" altLang="hu-HU" sz="2800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Kimenet:	Előbb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altLang="hu-HU" sz="2800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Előfeltétel:	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BetűE</a:t>
            </a:r>
            <a:r>
              <a:rPr lang="hu-HU" altLang="hu-HU" sz="2800" dirty="0" smtClean="0">
                <a:latin typeface="Garamond" pitchFamily="18" charset="0"/>
              </a:rPr>
              <a:t>(A) és </a:t>
            </a:r>
            <a:r>
              <a:rPr lang="hu-HU" altLang="hu-HU" sz="2800" dirty="0" err="1" smtClean="0">
                <a:latin typeface="Garamond" pitchFamily="18" charset="0"/>
              </a:rPr>
              <a:t>B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etűE</a:t>
            </a:r>
            <a:r>
              <a:rPr lang="hu-HU" altLang="hu-HU" sz="2800" dirty="0" smtClean="0">
                <a:latin typeface="Garamond" pitchFamily="18" charset="0"/>
              </a:rPr>
              <a:t>(B)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Utófeltétel:	Előbb=A</a:t>
            </a:r>
            <a:r>
              <a:rPr lang="hu-HU" altLang="hu-HU" sz="2800" b="1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&lt;</a:t>
            </a:r>
            <a:r>
              <a:rPr lang="hu-HU" altLang="hu-HU" sz="2800" b="1" baseline="-25000" dirty="0" smtClean="0">
                <a:solidFill>
                  <a:srgbClr val="FF0000"/>
                </a:solidFill>
                <a:latin typeface="Garamond" pitchFamily="18" charset="0"/>
              </a:rPr>
              <a:t>M</a:t>
            </a:r>
            <a:r>
              <a:rPr lang="hu-HU" altLang="hu-HU" sz="2800" dirty="0" smtClean="0">
                <a:latin typeface="Garamond" pitchFamily="18" charset="0"/>
              </a:rPr>
              <a:t>B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Definíció:</a:t>
            </a:r>
            <a:br>
              <a:rPr lang="hu-HU" altLang="hu-HU" sz="2800" dirty="0" smtClean="0">
                <a:latin typeface="Garamond" pitchFamily="18" charset="0"/>
              </a:rPr>
            </a:br>
            <a:r>
              <a:rPr lang="hu-HU" altLang="hu-HU" sz="2800" dirty="0" smtClean="0">
                <a:latin typeface="Garamond" pitchFamily="18" charset="0"/>
              </a:rPr>
              <a:t>	x</a:t>
            </a:r>
            <a:r>
              <a:rPr lang="hu-HU" altLang="hu-HU" sz="2800" b="1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&lt;</a:t>
            </a:r>
            <a:r>
              <a:rPr lang="hu-HU" altLang="hu-HU" sz="2800" b="1" baseline="-25000" dirty="0" err="1" smtClean="0">
                <a:solidFill>
                  <a:srgbClr val="FF0000"/>
                </a:solidFill>
                <a:latin typeface="Garamond" pitchFamily="18" charset="0"/>
              </a:rPr>
              <a:t>M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y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akkor és csak akkor, ha 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???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Feltételezés:</a:t>
            </a:r>
            <a:br>
              <a:rPr lang="hu-HU" alt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 smtClean="0">
                <a:latin typeface="Garamond" pitchFamily="18" charset="0"/>
              </a:rPr>
              <a:t>	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</a:t>
            </a:r>
            <a:r>
              <a:rPr lang="hu-HU" altLang="hu-HU" sz="2800" dirty="0" err="1" smtClean="0">
                <a:latin typeface="Garamond" pitchFamily="18" charset="0"/>
              </a:rPr>
              <a:t>BetűE</a:t>
            </a:r>
            <a:r>
              <a:rPr lang="hu-HU" altLang="hu-HU" sz="2800" dirty="0" smtClean="0">
                <a:latin typeface="Garamond" pitchFamily="18" charset="0"/>
              </a:rPr>
              <a:t>: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K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függvény</a:t>
            </a: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3492500" y="4797425"/>
            <a:ext cx="1943100" cy="6477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H="1">
            <a:off x="4141788" y="4797425"/>
            <a:ext cx="1943100" cy="6477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allAtOnce"/>
      <p:bldP spid="29704" grpId="0" animBg="1"/>
      <p:bldP spid="297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CF7137-D7E5-459A-AFF4-41A9F9A6264F}" type="slidenum">
              <a:rPr lang="hu-HU" smtClean="0"/>
              <a:pPr>
                <a:defRPr/>
              </a:pPr>
              <a:t>15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BF2EC823-EFC9-4CF8-8A5D-00910351151C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18436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Karakterhasonlítás</a:t>
            </a:r>
          </a:p>
        </p:txBody>
      </p:sp>
      <p:sp>
        <p:nvSpPr>
          <p:cNvPr id="1843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51831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Megoldásötlet: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</a:t>
            </a:r>
            <a:r>
              <a:rPr lang="hu-HU" altLang="hu-HU" sz="2800" i="1" dirty="0" smtClean="0">
                <a:latin typeface="Garamond" pitchFamily="18" charset="0"/>
              </a:rPr>
              <a:t>Tároljuk a helyes sorrendben a betűket</a:t>
            </a:r>
            <a:r>
              <a:rPr lang="hu-HU" altLang="hu-HU" sz="2800" dirty="0" smtClean="0">
                <a:latin typeface="Garamond" pitchFamily="18" charset="0"/>
              </a:rPr>
              <a:t>, és </a:t>
            </a:r>
            <a:r>
              <a:rPr lang="hu-HU" altLang="hu-HU" sz="2800" dirty="0" err="1" smtClean="0">
                <a:latin typeface="Garamond" pitchFamily="18" charset="0"/>
              </a:rPr>
              <a:t>amelyi-ket</a:t>
            </a:r>
            <a:r>
              <a:rPr lang="hu-HU" altLang="hu-HU" sz="2800" dirty="0" smtClean="0">
                <a:latin typeface="Garamond" pitchFamily="18" charset="0"/>
              </a:rPr>
              <a:t> </a:t>
            </a:r>
            <a:r>
              <a:rPr lang="hu-HU" altLang="hu-HU" sz="2800" i="1" dirty="0" smtClean="0">
                <a:latin typeface="Garamond" pitchFamily="18" charset="0"/>
              </a:rPr>
              <a:t>előbb </a:t>
            </a:r>
            <a:r>
              <a:rPr lang="hu-HU" altLang="hu-HU" sz="2800" dirty="0" smtClean="0">
                <a:latin typeface="Garamond" pitchFamily="18" charset="0"/>
              </a:rPr>
              <a:t>lehet</a:t>
            </a:r>
            <a:r>
              <a:rPr lang="hu-HU" altLang="hu-HU" sz="2800" i="1" dirty="0" smtClean="0">
                <a:latin typeface="Garamond" pitchFamily="18" charset="0"/>
              </a:rPr>
              <a:t> megtalálni</a:t>
            </a:r>
            <a:r>
              <a:rPr lang="hu-HU" altLang="hu-HU" sz="2800" dirty="0" smtClean="0">
                <a:latin typeface="Garamond" pitchFamily="18" charset="0"/>
              </a:rPr>
              <a:t>, az legyen az </a:t>
            </a:r>
            <a:r>
              <a:rPr lang="hu-HU" altLang="hu-HU" sz="2800" i="1" dirty="0" smtClean="0">
                <a:latin typeface="Garamond" pitchFamily="18" charset="0"/>
              </a:rPr>
              <a:t>előbbi.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</a:t>
            </a:r>
            <a:r>
              <a:rPr lang="hu-HU" altLang="hu-HU" sz="2800" dirty="0" smtClean="0">
                <a:latin typeface="Garamond" pitchFamily="18" charset="0"/>
                <a:sym typeface="Symbol"/>
              </a:rPr>
              <a:t>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Kiválasztás</a:t>
            </a:r>
            <a:r>
              <a:rPr lang="hu-HU" altLang="hu-HU" sz="2800" dirty="0" smtClean="0">
                <a:latin typeface="Garamond" pitchFamily="18" charset="0"/>
              </a:rPr>
              <a:t> tételt alkalmazunk kétszer! 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Definíció: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  Betűk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K</a:t>
            </a:r>
            <a:r>
              <a:rPr lang="hu-HU" altLang="hu-HU" sz="2800" baseline="30000" dirty="0" smtClean="0">
                <a:latin typeface="Garamond" pitchFamily="18" charset="0"/>
              </a:rPr>
              <a:t>2*35</a:t>
            </a:r>
            <a:r>
              <a:rPr lang="hu-HU" altLang="hu-HU" sz="2800" dirty="0" smtClean="0">
                <a:latin typeface="Garamond" pitchFamily="18" charset="0"/>
              </a:rPr>
              <a:t>=</a:t>
            </a:r>
            <a:br>
              <a:rPr lang="hu-HU" altLang="hu-HU" sz="2800" dirty="0" smtClean="0">
                <a:latin typeface="Garamond" pitchFamily="18" charset="0"/>
              </a:rPr>
            </a:br>
            <a:r>
              <a:rPr lang="hu-HU" altLang="hu-HU" sz="2800" dirty="0" smtClean="0">
                <a:latin typeface="Garamond" pitchFamily="18" charset="0"/>
              </a:rPr>
              <a:t>	("a","</a:t>
            </a:r>
            <a:r>
              <a:rPr lang="hu-HU" altLang="hu-HU" sz="2800" dirty="0" err="1" smtClean="0">
                <a:latin typeface="Garamond" pitchFamily="18" charset="0"/>
              </a:rPr>
              <a:t>A</a:t>
            </a:r>
            <a:r>
              <a:rPr lang="hu-HU" altLang="hu-HU" sz="2800" dirty="0" smtClean="0">
                <a:latin typeface="Garamond" pitchFamily="18" charset="0"/>
              </a:rPr>
              <a:t>","á","</a:t>
            </a:r>
            <a:r>
              <a:rPr lang="hu-HU" altLang="hu-HU" sz="2800" dirty="0" err="1" smtClean="0">
                <a:latin typeface="Garamond" pitchFamily="18" charset="0"/>
              </a:rPr>
              <a:t>Á</a:t>
            </a:r>
            <a:r>
              <a:rPr lang="hu-HU" altLang="hu-HU" sz="2800" dirty="0" smtClean="0">
                <a:latin typeface="Garamond" pitchFamily="18" charset="0"/>
              </a:rPr>
              <a:t>","b","</a:t>
            </a:r>
            <a:r>
              <a:rPr lang="hu-HU" altLang="hu-HU" sz="2800" dirty="0" err="1" smtClean="0">
                <a:latin typeface="Garamond" pitchFamily="18" charset="0"/>
              </a:rPr>
              <a:t>B</a:t>
            </a:r>
            <a:r>
              <a:rPr lang="hu-HU" altLang="hu-HU" sz="2800" dirty="0" smtClean="0">
                <a:latin typeface="Garamond" pitchFamily="18" charset="0"/>
              </a:rPr>
              <a:t>",…,"z","</a:t>
            </a:r>
            <a:r>
              <a:rPr lang="hu-HU" altLang="hu-HU" sz="2800" dirty="0" err="1" smtClean="0">
                <a:latin typeface="Garamond" pitchFamily="18" charset="0"/>
              </a:rPr>
              <a:t>Z</a:t>
            </a:r>
            <a:r>
              <a:rPr lang="hu-HU" altLang="hu-HU" sz="2800" dirty="0" smtClean="0">
                <a:latin typeface="Garamond" pitchFamily="18" charset="0"/>
              </a:rPr>
              <a:t>")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  x</a:t>
            </a:r>
            <a:r>
              <a:rPr lang="hu-HU" altLang="hu-HU" sz="2800" b="1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&lt;</a:t>
            </a:r>
            <a:r>
              <a:rPr lang="hu-HU" altLang="hu-HU" sz="2800" b="1" baseline="-25000" dirty="0" err="1" smtClean="0">
                <a:solidFill>
                  <a:srgbClr val="FF0000"/>
                </a:solidFill>
                <a:latin typeface="Garamond" pitchFamily="18" charset="0"/>
              </a:rPr>
              <a:t>M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y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akkor és csak akkor, ha </a:t>
            </a:r>
            <a:br>
              <a:rPr lang="hu-HU" alt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&lt;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j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: x=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Betűk</a:t>
            </a:r>
            <a:r>
              <a:rPr lang="hu-HU" altLang="hu-HU" sz="2800" baseline="-250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és y=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Betűk</a:t>
            </a:r>
            <a:r>
              <a:rPr lang="hu-HU" altLang="hu-HU" sz="2800" baseline="-250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j</a:t>
            </a:r>
            <a:endParaRPr lang="hu-HU" altLang="hu-HU" sz="2800" baseline="-25000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Egy másik megoldás alapulhat egy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szöveg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en is:</a:t>
            </a:r>
            <a:br>
              <a:rPr lang="hu-HU" alt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 </a:t>
            </a:r>
            <a:r>
              <a:rPr lang="hu-HU" altLang="hu-HU" sz="2800" dirty="0" smtClean="0">
                <a:latin typeface="Garamond" pitchFamily="18" charset="0"/>
              </a:rPr>
              <a:t>Betűk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  <a:hlinkClick r:id="rId3" action="ppaction://hlinksldjump"/>
              </a:rPr>
              <a:t>S</a:t>
            </a:r>
            <a:r>
              <a:rPr lang="hu-HU" altLang="hu-HU" sz="2800" dirty="0" smtClean="0">
                <a:latin typeface="Garamond" pitchFamily="18" charset="0"/>
              </a:rPr>
              <a:t>="</a:t>
            </a:r>
            <a:r>
              <a:rPr lang="hu-HU" altLang="hu-HU" sz="2800" dirty="0" err="1" smtClean="0">
                <a:latin typeface="Garamond" pitchFamily="18" charset="0"/>
              </a:rPr>
              <a:t>aAáÁbB</a:t>
            </a:r>
            <a:r>
              <a:rPr lang="hu-HU" altLang="hu-HU" sz="2800" dirty="0" smtClean="0">
                <a:latin typeface="Garamond" pitchFamily="18" charset="0"/>
              </a:rPr>
              <a:t>…</a:t>
            </a:r>
            <a:r>
              <a:rPr lang="hu-HU" altLang="hu-HU" sz="2800" dirty="0" err="1" smtClean="0">
                <a:latin typeface="Garamond" pitchFamily="18" charset="0"/>
              </a:rPr>
              <a:t>zZ</a:t>
            </a:r>
            <a:r>
              <a:rPr lang="hu-HU" altLang="hu-HU" sz="2800" dirty="0" smtClean="0">
                <a:latin typeface="Garamond" pitchFamily="18" charset="0"/>
              </a:rPr>
              <a:t>"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2401712" y="3134420"/>
            <a:ext cx="6634784" cy="214930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72000" tIns="0" rIns="72000" bIns="0" rtlCol="0">
            <a:spAutoFit/>
          </a:bodyPr>
          <a:lstStyle/>
          <a:p>
            <a:pPr>
              <a:spcBef>
                <a:spcPts val="0"/>
              </a:spcBef>
              <a:buNone/>
              <a:tabLst>
                <a:tab pos="984250" algn="l"/>
              </a:tabLst>
            </a:pPr>
            <a:r>
              <a:rPr lang="hu-HU" sz="3200" b="1" dirty="0" smtClean="0"/>
              <a:t>Adatábrázolás: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803275" algn="l"/>
                <a:tab pos="2330450" algn="l"/>
              </a:tabLst>
            </a:pPr>
            <a:r>
              <a:rPr lang="hu-HU" sz="2800" b="1" dirty="0" smtClean="0"/>
              <a:t>    Konstans</a:t>
            </a:r>
            <a:r>
              <a:rPr lang="hu-HU" sz="2800" dirty="0" smtClean="0"/>
              <a:t>  </a:t>
            </a:r>
            <a:r>
              <a:rPr lang="hu-HU" altLang="hu-HU" sz="2800" dirty="0" smtClean="0"/>
              <a:t>Betűk:Tömb[1..2*35:</a:t>
            </a:r>
            <a:r>
              <a:rPr lang="hu-HU" altLang="hu-HU" sz="2800" b="1" dirty="0" smtClean="0"/>
              <a:t>Karakter</a:t>
            </a:r>
            <a:r>
              <a:rPr lang="hu-HU" altLang="hu-HU" sz="2800" dirty="0" smtClean="0"/>
              <a:t>]=</a:t>
            </a:r>
            <a:r>
              <a:rPr lang="hu-HU" altLang="hu-HU" sz="2800" dirty="0"/>
              <a:t/>
            </a:r>
            <a:br>
              <a:rPr lang="hu-HU" altLang="hu-HU" sz="2800" dirty="0"/>
            </a:br>
            <a:r>
              <a:rPr lang="hu-HU" altLang="hu-HU" sz="2800" dirty="0"/>
              <a:t>	</a:t>
            </a:r>
            <a:r>
              <a:rPr lang="hu-HU" altLang="hu-HU" sz="2800" dirty="0" smtClean="0"/>
              <a:t> ("</a:t>
            </a:r>
            <a:r>
              <a:rPr lang="hu-HU" altLang="hu-HU" sz="2800" dirty="0"/>
              <a:t>a","</a:t>
            </a:r>
            <a:r>
              <a:rPr lang="hu-HU" altLang="hu-HU" sz="2800" dirty="0" err="1"/>
              <a:t>A</a:t>
            </a:r>
            <a:r>
              <a:rPr lang="hu-HU" altLang="hu-HU" sz="2800" dirty="0"/>
              <a:t>","á","</a:t>
            </a:r>
            <a:r>
              <a:rPr lang="hu-HU" altLang="hu-HU" sz="2800" dirty="0" err="1"/>
              <a:t>Á</a:t>
            </a:r>
            <a:r>
              <a:rPr lang="hu-HU" altLang="hu-HU" sz="2800" dirty="0"/>
              <a:t>","b","</a:t>
            </a:r>
            <a:r>
              <a:rPr lang="hu-HU" altLang="hu-HU" sz="2800" dirty="0" err="1"/>
              <a:t>B</a:t>
            </a:r>
            <a:r>
              <a:rPr lang="hu-HU" altLang="hu-HU" sz="2800" dirty="0"/>
              <a:t>",…,"z","</a:t>
            </a:r>
            <a:r>
              <a:rPr lang="hu-HU" altLang="hu-HU" sz="2800" dirty="0" err="1"/>
              <a:t>Z</a:t>
            </a:r>
            <a:r>
              <a:rPr lang="hu-HU" altLang="hu-HU" sz="2800" dirty="0" smtClean="0"/>
              <a:t>")</a:t>
            </a:r>
          </a:p>
          <a:p>
            <a:pPr>
              <a:lnSpc>
                <a:spcPts val="2800"/>
              </a:lnSpc>
              <a:spcBef>
                <a:spcPts val="0"/>
              </a:spcBef>
              <a:buNone/>
              <a:tabLst>
                <a:tab pos="803275" algn="l"/>
                <a:tab pos="2330450" algn="l"/>
              </a:tabLst>
            </a:pPr>
            <a:endParaRPr lang="hu-HU" altLang="hu-HU" sz="2800" dirty="0"/>
          </a:p>
          <a:p>
            <a:pPr>
              <a:lnSpc>
                <a:spcPts val="2800"/>
              </a:lnSpc>
              <a:spcBef>
                <a:spcPts val="0"/>
              </a:spcBef>
              <a:buNone/>
              <a:tabLst>
                <a:tab pos="803275" algn="l"/>
                <a:tab pos="2330450" algn="l"/>
              </a:tabLst>
            </a:pPr>
            <a:endParaRPr lang="hu-HU" altLang="hu-HU" sz="2800" dirty="0" smtClean="0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  <p:sp>
        <p:nvSpPr>
          <p:cNvPr id="11" name="Szövegdoboz 10"/>
          <p:cNvSpPr txBox="1"/>
          <p:nvPr/>
        </p:nvSpPr>
        <p:spPr>
          <a:xfrm>
            <a:off x="2411760" y="5638642"/>
            <a:ext cx="6634784" cy="38472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72000" tIns="0" rIns="72000" bIns="0" rtlCol="0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  <a:tabLst>
                <a:tab pos="984250" algn="l"/>
              </a:tabLst>
            </a:pPr>
            <a:r>
              <a:rPr lang="hu-HU" sz="2800" b="1" dirty="0" smtClean="0"/>
              <a:t>   Konstans</a:t>
            </a:r>
            <a:r>
              <a:rPr lang="hu-HU" sz="2800" dirty="0" smtClean="0"/>
              <a:t>  </a:t>
            </a:r>
            <a:r>
              <a:rPr lang="hu-HU" altLang="hu-HU" sz="2800" dirty="0" smtClean="0"/>
              <a:t>Betűk:</a:t>
            </a:r>
            <a:r>
              <a:rPr lang="hu-HU" altLang="hu-HU" sz="2800" b="1" dirty="0" smtClean="0"/>
              <a:t>Szöveg</a:t>
            </a:r>
            <a:r>
              <a:rPr lang="hu-HU" altLang="hu-HU" sz="2800" dirty="0" smtClean="0"/>
              <a:t>=("</a:t>
            </a:r>
            <a:r>
              <a:rPr lang="hu-HU" altLang="hu-HU" sz="2800" dirty="0" err="1" smtClean="0"/>
              <a:t>aAáÁbB</a:t>
            </a:r>
            <a:r>
              <a:rPr lang="hu-HU" altLang="hu-HU" sz="2800" dirty="0" smtClean="0"/>
              <a:t>…</a:t>
            </a:r>
            <a:r>
              <a:rPr lang="hu-HU" altLang="hu-HU" sz="2800" dirty="0" err="1" smtClean="0"/>
              <a:t>zZ</a:t>
            </a:r>
            <a:r>
              <a:rPr lang="hu-HU" altLang="hu-HU" sz="2800" dirty="0" smtClean="0"/>
              <a:t>")</a:t>
            </a:r>
            <a:endParaRPr lang="hu-HU" altLang="hu-HU" sz="2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uiExpand="1" build="p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BB0D41-9BD2-45E8-90D3-1FB87BBF3EA7}" type="slidenum">
              <a:rPr lang="hu-HU" smtClean="0"/>
              <a:pPr>
                <a:defRPr/>
              </a:pPr>
              <a:t>16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5BD9AE96-B55F-4A59-AFC7-CFBCABC1DA92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1946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smtClean="0">
                <a:latin typeface="Garamond" pitchFamily="18" charset="0"/>
              </a:rPr>
              <a:t>Karakterhasonlítás</a:t>
            </a:r>
          </a:p>
        </p:txBody>
      </p:sp>
      <p:sp>
        <p:nvSpPr>
          <p:cNvPr id="25603" name="Tartalom helye 2"/>
          <p:cNvSpPr>
            <a:spLocks noGrp="1"/>
          </p:cNvSpPr>
          <p:nvPr>
            <p:ph idx="1"/>
          </p:nvPr>
        </p:nvSpPr>
        <p:spPr>
          <a:xfrm>
            <a:off x="2357438" y="1357313"/>
            <a:ext cx="6621462" cy="50720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Algoritmus:</a:t>
            </a:r>
          </a:p>
          <a:p>
            <a:pPr>
              <a:buFont typeface="Wingdings" pitchFamily="2" charset="2"/>
              <a:buNone/>
            </a:pPr>
            <a:endParaRPr lang="hu-HU" altLang="hu-HU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altLang="hu-HU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altLang="hu-HU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altLang="hu-HU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altLang="hu-HU" b="1" dirty="0" smtClean="0">
              <a:latin typeface="Garamond" pitchFamily="18" charset="0"/>
            </a:endParaRPr>
          </a:p>
          <a:p>
            <a:pPr>
              <a:buFont typeface="Wingdings" pitchFamily="2" charset="2"/>
              <a:buNone/>
            </a:pPr>
            <a:endParaRPr lang="hu-HU" altLang="hu-HU" b="1" dirty="0" smtClean="0">
              <a:latin typeface="Garamond" pitchFamily="18" charset="0"/>
            </a:endParaRPr>
          </a:p>
          <a:p>
            <a:pPr>
              <a:spcBef>
                <a:spcPct val="40000"/>
              </a:spcBef>
              <a:buNone/>
            </a:pPr>
            <a:r>
              <a:rPr lang="hu-HU" altLang="hu-HU" sz="2800" dirty="0" smtClean="0">
                <a:solidFill>
                  <a:srgbClr val="00B050"/>
                </a:solidFill>
                <a:latin typeface="Garamond" pitchFamily="18" charset="0"/>
              </a:rPr>
              <a:t>	Kérdések: Mi lenne, ha az </a:t>
            </a:r>
            <a:r>
              <a:rPr lang="hu-HU" altLang="hu-HU" sz="2800" dirty="0" err="1" smtClean="0">
                <a:solidFill>
                  <a:srgbClr val="00B050"/>
                </a:solidFill>
                <a:latin typeface="Garamond" pitchFamily="18" charset="0"/>
              </a:rPr>
              <a:t>ef</a:t>
            </a:r>
            <a:r>
              <a:rPr lang="hu-HU" altLang="hu-HU" sz="2800" dirty="0" smtClean="0">
                <a:solidFill>
                  <a:srgbClr val="00B050"/>
                </a:solidFill>
                <a:latin typeface="Garamond" pitchFamily="18" charset="0"/>
              </a:rPr>
              <a:t>. nem teljesülne?</a:t>
            </a:r>
            <a:br>
              <a:rPr lang="hu-HU" altLang="hu-HU" sz="2800" dirty="0" smtClean="0">
                <a:solidFill>
                  <a:srgbClr val="00B050"/>
                </a:solidFill>
                <a:latin typeface="Garamond" pitchFamily="18" charset="0"/>
              </a:rPr>
            </a:br>
            <a:r>
              <a:rPr lang="hu-HU" altLang="hu-HU" sz="2800" dirty="0" smtClean="0">
                <a:solidFill>
                  <a:srgbClr val="00B050"/>
                </a:solidFill>
                <a:latin typeface="Garamond" pitchFamily="18" charset="0"/>
              </a:rPr>
              <a:t>Lehetne-e </a:t>
            </a:r>
            <a:r>
              <a:rPr lang="hu-HU" altLang="hu-HU" sz="2800" dirty="0">
                <a:solidFill>
                  <a:srgbClr val="00B050"/>
                </a:solidFill>
                <a:latin typeface="Garamond" pitchFamily="18" charset="0"/>
              </a:rPr>
              <a:t>"</a:t>
            </a:r>
            <a:r>
              <a:rPr lang="hu-HU" altLang="hu-HU" sz="2800" dirty="0" smtClean="0">
                <a:solidFill>
                  <a:srgbClr val="00B050"/>
                </a:solidFill>
                <a:latin typeface="Garamond" pitchFamily="18" charset="0"/>
              </a:rPr>
              <a:t>a"="</a:t>
            </a:r>
            <a:r>
              <a:rPr lang="hu-HU" altLang="hu-HU" sz="2800" dirty="0" err="1" smtClean="0">
                <a:solidFill>
                  <a:srgbClr val="00B050"/>
                </a:solidFill>
                <a:latin typeface="Garamond" pitchFamily="18" charset="0"/>
              </a:rPr>
              <a:t>A</a:t>
            </a:r>
            <a:r>
              <a:rPr lang="hu-HU" altLang="hu-HU" sz="2800" dirty="0" smtClean="0">
                <a:solidFill>
                  <a:srgbClr val="00B050"/>
                </a:solidFill>
                <a:latin typeface="Garamond" pitchFamily="18" charset="0"/>
              </a:rPr>
              <a:t>"?  (i-1) </a:t>
            </a:r>
            <a:r>
              <a:rPr lang="hu-HU" altLang="hu-HU" sz="2800" dirty="0" err="1" smtClean="0">
                <a:solidFill>
                  <a:srgbClr val="00B050"/>
                </a:solidFill>
                <a:latin typeface="Garamond" pitchFamily="18" charset="0"/>
              </a:rPr>
              <a:t>div</a:t>
            </a:r>
            <a:r>
              <a:rPr lang="hu-HU" altLang="hu-HU" sz="2800" dirty="0" smtClean="0">
                <a:solidFill>
                  <a:srgbClr val="00B050"/>
                </a:solidFill>
                <a:latin typeface="Garamond" pitchFamily="18" charset="0"/>
              </a:rPr>
              <a:t> 2&lt;(j-1) </a:t>
            </a:r>
            <a:r>
              <a:rPr lang="hu-HU" altLang="hu-HU" sz="2800" dirty="0" err="1" smtClean="0">
                <a:solidFill>
                  <a:srgbClr val="00B050"/>
                </a:solidFill>
                <a:latin typeface="Garamond" pitchFamily="18" charset="0"/>
              </a:rPr>
              <a:t>div</a:t>
            </a:r>
            <a:r>
              <a:rPr lang="hu-HU" altLang="hu-HU" sz="2800" dirty="0" smtClean="0">
                <a:solidFill>
                  <a:srgbClr val="00B050"/>
                </a:solidFill>
                <a:latin typeface="Garamond" pitchFamily="18" charset="0"/>
              </a:rPr>
              <a:t> 2?</a:t>
            </a:r>
          </a:p>
        </p:txBody>
      </p:sp>
      <p:graphicFrame>
        <p:nvGraphicFramePr>
          <p:cNvPr id="25646" name="Group 46"/>
          <p:cNvGraphicFramePr>
            <a:graphicFrameLocks noGrp="1"/>
          </p:cNvGraphicFramePr>
          <p:nvPr/>
        </p:nvGraphicFramePr>
        <p:xfrm>
          <a:off x="3571875" y="1916113"/>
          <a:ext cx="4214813" cy="3627435"/>
        </p:xfrm>
        <a:graphic>
          <a:graphicData uri="http://schemas.openxmlformats.org/drawingml/2006/table">
            <a:tbl>
              <a:tblPr/>
              <a:tblGrid>
                <a:gridCol w="571500"/>
                <a:gridCol w="3643313"/>
              </a:tblGrid>
              <a:tr h="5182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2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Betűk[i]≠A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2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2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Betűk[j]≠B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1820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Előbb:=i&lt;j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485" name="Szövegdoboz 13"/>
          <p:cNvSpPr txBox="1">
            <a:spLocks noChangeArrowheads="1"/>
          </p:cNvSpPr>
          <p:nvPr/>
        </p:nvSpPr>
        <p:spPr bwMode="auto">
          <a:xfrm>
            <a:off x="7783513" y="1773238"/>
            <a:ext cx="1252537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sz="1800" b="1">
                <a:latin typeface="Garamond" pitchFamily="18" charset="0"/>
              </a:rPr>
              <a:t> Változó</a:t>
            </a:r>
            <a:r>
              <a:rPr lang="hu-HU" altLang="hu-HU" sz="1800">
                <a:latin typeface="Garamond" pitchFamily="18" charset="0"/>
              </a:rPr>
              <a:t> </a:t>
            </a:r>
            <a:br>
              <a:rPr lang="hu-HU" altLang="hu-HU" sz="1800">
                <a:latin typeface="Garamond" pitchFamily="18" charset="0"/>
              </a:rPr>
            </a:br>
            <a:r>
              <a:rPr lang="hu-HU" altLang="hu-HU" sz="1800">
                <a:latin typeface="Garamond" pitchFamily="18" charset="0"/>
              </a:rPr>
              <a:t>    i,j</a:t>
            </a:r>
            <a:r>
              <a:rPr lang="hu-HU" altLang="hu-HU" sz="1800" b="1">
                <a:latin typeface="Garamond" pitchFamily="18" charset="0"/>
              </a:rPr>
              <a:t>:Egész</a:t>
            </a:r>
          </a:p>
        </p:txBody>
      </p:sp>
      <p:pic>
        <p:nvPicPr>
          <p:cNvPr id="19488" name="Picture 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84375"/>
            <a:ext cx="3384550" cy="1071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099104"/>
            <a:ext cx="3384000" cy="1028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FF57D3-7969-42D3-ADC6-0975C6CFCC7A}" type="slidenum">
              <a:rPr lang="hu-HU" smtClean="0"/>
              <a:pPr>
                <a:defRPr/>
              </a:pPr>
              <a:t>17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4E908711-6D7B-4E34-B901-C441E59BE984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20484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Szó</a:t>
            </a:r>
            <a:r>
              <a:rPr lang="hu-HU" altLang="hu-HU" dirty="0" smtClean="0">
                <a:latin typeface="Garamond" pitchFamily="18" charset="0"/>
              </a:rPr>
              <a:t>hasonlítás</a:t>
            </a:r>
          </a:p>
        </p:txBody>
      </p:sp>
      <p:sp>
        <p:nvSpPr>
          <p:cNvPr id="2662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Feladat: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Döntsük el, hogy az ábécében az A vagy a B </a:t>
            </a:r>
            <a:r>
              <a:rPr lang="hu-HU" alt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szó</a:t>
            </a:r>
            <a:r>
              <a:rPr lang="hu-HU" altLang="hu-HU" sz="2800" dirty="0" smtClean="0">
                <a:latin typeface="Garamond" pitchFamily="18" charset="0"/>
              </a:rPr>
              <a:t> van-e előbb!</a:t>
            </a:r>
          </a:p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Specifikáció:</a:t>
            </a:r>
          </a:p>
          <a:p>
            <a:r>
              <a:rPr lang="hu-HU" altLang="hu-HU" sz="2800" dirty="0" smtClean="0">
                <a:latin typeface="Garamond" pitchFamily="18" charset="0"/>
              </a:rPr>
              <a:t>Bemenet:	A,B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 smtClean="0"/>
          </a:p>
          <a:p>
            <a:r>
              <a:rPr lang="hu-HU" altLang="hu-HU" sz="2800" dirty="0" smtClean="0">
                <a:latin typeface="Garamond" pitchFamily="18" charset="0"/>
              </a:rPr>
              <a:t>Kimenet:	Előbb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endParaRPr lang="hu-HU" altLang="hu-HU" sz="2800" b="1" dirty="0" smtClean="0">
              <a:latin typeface="Garamond" pitchFamily="18" charset="0"/>
            </a:endParaRPr>
          </a:p>
          <a:p>
            <a:r>
              <a:rPr lang="hu-HU" altLang="hu-HU" sz="2800" dirty="0" smtClean="0">
                <a:latin typeface="Garamond" pitchFamily="18" charset="0"/>
              </a:rPr>
              <a:t>Előfeltétel:	</a:t>
            </a:r>
            <a:r>
              <a:rPr lang="hu-HU" altLang="hu-HU" sz="2800" dirty="0" err="1" smtClean="0">
                <a:latin typeface="Garamond" pitchFamily="18" charset="0"/>
              </a:rPr>
              <a:t>SzóE</a:t>
            </a:r>
            <a:r>
              <a:rPr lang="hu-HU" altLang="hu-HU" sz="2800" dirty="0" smtClean="0">
                <a:latin typeface="Garamond" pitchFamily="18" charset="0"/>
              </a:rPr>
              <a:t>(A) és </a:t>
            </a:r>
            <a:r>
              <a:rPr lang="hu-HU" altLang="hu-HU" sz="2800" dirty="0" err="1" smtClean="0">
                <a:latin typeface="Garamond" pitchFamily="18" charset="0"/>
              </a:rPr>
              <a:t>SzóE</a:t>
            </a:r>
            <a:r>
              <a:rPr lang="hu-HU" altLang="hu-HU" sz="2800" dirty="0" smtClean="0">
                <a:latin typeface="Garamond" pitchFamily="18" charset="0"/>
              </a:rPr>
              <a:t>(B)</a:t>
            </a:r>
            <a:endParaRPr lang="hu-HU" altLang="hu-HU" sz="2800" dirty="0" smtClean="0">
              <a:latin typeface="Garamond" pitchFamily="18" charset="0"/>
              <a:sym typeface="Symbol" pitchFamily="18" charset="2"/>
            </a:endParaRPr>
          </a:p>
          <a:p>
            <a:r>
              <a:rPr lang="hu-HU" altLang="hu-HU" sz="2800" dirty="0" smtClean="0">
                <a:latin typeface="Garamond" pitchFamily="18" charset="0"/>
              </a:rPr>
              <a:t>Utófeltétel:	Előbb=A</a:t>
            </a:r>
            <a:r>
              <a:rPr lang="hu-HU" altLang="hu-HU" sz="2800" b="1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&lt;</a:t>
            </a:r>
            <a:r>
              <a:rPr lang="hu-HU" altLang="hu-HU" sz="2800" dirty="0" smtClean="0">
                <a:latin typeface="Garamond" pitchFamily="18" charset="0"/>
              </a:rPr>
              <a:t>B</a:t>
            </a:r>
          </a:p>
          <a:p>
            <a:r>
              <a:rPr lang="hu-HU" altLang="hu-HU" sz="2800" dirty="0" smtClean="0">
                <a:latin typeface="Garamond" pitchFamily="18" charset="0"/>
              </a:rPr>
              <a:t>Feltételezés:</a:t>
            </a:r>
            <a:br>
              <a:rPr lang="hu-HU" altLang="hu-HU" sz="2800" dirty="0" smtClean="0">
                <a:latin typeface="Garamond" pitchFamily="18" charset="0"/>
              </a:rPr>
            </a:br>
            <a:r>
              <a:rPr lang="hu-HU" altLang="hu-HU" sz="2800" dirty="0" smtClean="0">
                <a:latin typeface="Garamond" pitchFamily="18" charset="0"/>
              </a:rPr>
              <a:t>	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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SzóE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: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függvény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43EB3A-43A1-4675-BD32-8A0D2BAF7D87}" type="slidenum">
              <a:rPr lang="hu-HU" smtClean="0"/>
              <a:pPr>
                <a:defRPr/>
              </a:pPr>
              <a:t>18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38BA798F-84BB-4B08-B8C2-E9315D582DDD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21508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Szóhasonlítás</a:t>
            </a:r>
          </a:p>
        </p:txBody>
      </p:sp>
      <p:sp>
        <p:nvSpPr>
          <p:cNvPr id="21509" name="Tartalom helye 2"/>
          <p:cNvSpPr>
            <a:spLocks noGrp="1"/>
          </p:cNvSpPr>
          <p:nvPr>
            <p:ph idx="4294967295"/>
          </p:nvPr>
        </p:nvSpPr>
        <p:spPr>
          <a:xfrm>
            <a:off x="2411413" y="1341438"/>
            <a:ext cx="6621462" cy="482441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b="1" dirty="0" smtClean="0">
                <a:latin typeface="Garamond" pitchFamily="18" charset="0"/>
              </a:rPr>
              <a:t>Definíció </a:t>
            </a:r>
            <a:r>
              <a:rPr lang="hu-HU" altLang="hu-HU" dirty="0" smtClean="0">
                <a:latin typeface="Garamond" pitchFamily="18" charset="0"/>
              </a:rPr>
              <a:t>(</a:t>
            </a:r>
            <a:r>
              <a:rPr lang="hu-HU" altLang="hu-H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alfabetikus rendezés</a:t>
            </a:r>
            <a:r>
              <a:rPr lang="hu-HU" altLang="hu-HU" dirty="0" smtClean="0">
                <a:latin typeface="Garamond" pitchFamily="18" charset="0"/>
              </a:rPr>
              <a:t>)</a:t>
            </a:r>
            <a:r>
              <a:rPr lang="hu-HU" altLang="hu-HU" b="1" dirty="0" smtClean="0">
                <a:latin typeface="Garamond" pitchFamily="18" charset="0"/>
              </a:rPr>
              <a:t>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dirty="0" smtClean="0">
                <a:latin typeface="Garamond" pitchFamily="18" charset="0"/>
              </a:rPr>
              <a:t>	</a:t>
            </a:r>
            <a:r>
              <a:rPr lang="hu-HU" altLang="hu-HU" sz="2000" dirty="0" smtClean="0">
                <a:solidFill>
                  <a:srgbClr val="0000FF"/>
                </a:solidFill>
                <a:latin typeface="Garamond" pitchFamily="18" charset="0"/>
              </a:rPr>
              <a:t>(1)</a:t>
            </a:r>
            <a:r>
              <a:rPr lang="hu-HU" altLang="hu-HU" dirty="0" smtClean="0">
                <a:latin typeface="Garamond" pitchFamily="18" charset="0"/>
              </a:rPr>
              <a:t> Az a szó van ábécében előbb, amelyik </a:t>
            </a:r>
            <a:br>
              <a:rPr lang="hu-HU" altLang="hu-HU" dirty="0" smtClean="0">
                <a:latin typeface="Garamond" pitchFamily="18" charset="0"/>
              </a:rPr>
            </a:br>
            <a:r>
              <a:rPr lang="hu-HU" altLang="hu-HU" dirty="0" smtClean="0">
                <a:latin typeface="Garamond" pitchFamily="18" charset="0"/>
              </a:rPr>
              <a:t>	első különböző 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betű</a:t>
            </a:r>
            <a:r>
              <a:rPr lang="hu-HU" altLang="hu-HU" dirty="0" smtClean="0">
                <a:latin typeface="Garamond" pitchFamily="18" charset="0"/>
              </a:rPr>
              <a:t>je előbb van;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000" dirty="0" smtClean="0">
                <a:solidFill>
                  <a:srgbClr val="FF0000"/>
                </a:solidFill>
                <a:latin typeface="Garamond" pitchFamily="18" charset="0"/>
              </a:rPr>
              <a:t>     (2)</a:t>
            </a:r>
            <a:r>
              <a:rPr lang="hu-HU" altLang="hu-HU" dirty="0" smtClean="0">
                <a:latin typeface="Garamond" pitchFamily="18" charset="0"/>
              </a:rPr>
              <a:t> az </a:t>
            </a:r>
            <a:r>
              <a:rPr lang="hu-HU" altLang="hu-HU" dirty="0" smtClean="0">
                <a:latin typeface="Garamond" pitchFamily="18" charset="0"/>
                <a:sym typeface="Symbol" pitchFamily="18" charset="2"/>
              </a:rPr>
              <a:t></a:t>
            </a:r>
            <a:r>
              <a:rPr lang="hu-HU" altLang="hu-HU" dirty="0" smtClean="0">
                <a:latin typeface="Garamond" pitchFamily="18" charset="0"/>
              </a:rPr>
              <a:t> üres szó minden szónál előbb  	van.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b="1" dirty="0" smtClean="0">
                <a:latin typeface="Garamond" pitchFamily="18" charset="0"/>
              </a:rPr>
              <a:t>Példák: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dirty="0" smtClean="0">
                <a:latin typeface="Garamond" pitchFamily="18" charset="0"/>
              </a:rPr>
              <a:t>		”al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f</a:t>
            </a:r>
            <a:r>
              <a:rPr lang="hu-HU" altLang="hu-HU" dirty="0" smtClean="0">
                <a:latin typeface="Garamond" pitchFamily="18" charset="0"/>
              </a:rPr>
              <a:t>a”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&lt;</a:t>
            </a:r>
            <a:r>
              <a:rPr lang="hu-HU" altLang="hu-HU" dirty="0" smtClean="0">
                <a:latin typeface="Garamond" pitchFamily="18" charset="0"/>
              </a:rPr>
              <a:t>”al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m</a:t>
            </a:r>
            <a:r>
              <a:rPr lang="hu-HU" altLang="hu-HU" dirty="0" smtClean="0">
                <a:latin typeface="Garamond" pitchFamily="18" charset="0"/>
              </a:rPr>
              <a:t>a”	</a:t>
            </a:r>
            <a:r>
              <a:rPr lang="hu-HU" altLang="hu-HU" dirty="0" smtClean="0">
                <a:latin typeface="Garamond" pitchFamily="18" charset="0"/>
                <a:sym typeface="Symbol" pitchFamily="18" charset="2"/>
              </a:rPr>
              <a:t> 	”f”</a:t>
            </a:r>
            <a:r>
              <a:rPr lang="hu-HU" altLang="hu-HU" dirty="0" smtClean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&lt;</a:t>
            </a:r>
            <a:r>
              <a:rPr lang="hu-HU" altLang="hu-HU" sz="2400" b="1" baseline="-25000" dirty="0" smtClean="0">
                <a:solidFill>
                  <a:srgbClr val="0000FF"/>
                </a:solidFill>
                <a:latin typeface="Garamond" pitchFamily="18" charset="0"/>
              </a:rPr>
              <a:t>M</a:t>
            </a:r>
            <a:r>
              <a:rPr lang="hu-HU" altLang="hu-HU" dirty="0" smtClean="0">
                <a:latin typeface="Garamond" pitchFamily="18" charset="0"/>
                <a:sym typeface="Symbol" pitchFamily="18" charset="2"/>
              </a:rPr>
              <a:t>”</a:t>
            </a:r>
            <a:r>
              <a:rPr lang="hu-HU" altLang="hu-HU" dirty="0" err="1" smtClean="0">
                <a:latin typeface="Garamond" pitchFamily="18" charset="0"/>
                <a:sym typeface="Symbol" pitchFamily="18" charset="2"/>
              </a:rPr>
              <a:t>m</a:t>
            </a:r>
            <a:r>
              <a:rPr lang="hu-HU" altLang="hu-HU" dirty="0" smtClean="0">
                <a:latin typeface="Garamond" pitchFamily="18" charset="0"/>
                <a:sym typeface="Symbol" pitchFamily="18" charset="2"/>
              </a:rPr>
              <a:t>”</a:t>
            </a:r>
            <a:br>
              <a:rPr lang="hu-HU" altLang="hu-HU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dirty="0" smtClean="0">
                <a:latin typeface="Garamond" pitchFamily="18" charset="0"/>
              </a:rPr>
              <a:t>	”al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á</a:t>
            </a:r>
            <a:r>
              <a:rPr lang="hu-HU" altLang="hu-HU" dirty="0" smtClean="0">
                <a:latin typeface="Garamond" pitchFamily="18" charset="0"/>
              </a:rPr>
              <a:t>”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&lt;</a:t>
            </a:r>
            <a:r>
              <a:rPr lang="hu-HU" altLang="hu-HU" dirty="0" smtClean="0">
                <a:latin typeface="Garamond" pitchFamily="18" charset="0"/>
              </a:rPr>
              <a:t>”al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f</a:t>
            </a:r>
            <a:r>
              <a:rPr lang="hu-HU" altLang="hu-HU" dirty="0" smtClean="0">
                <a:latin typeface="Garamond" pitchFamily="18" charset="0"/>
              </a:rPr>
              <a:t>a”		</a:t>
            </a:r>
            <a:r>
              <a:rPr lang="hu-HU" altLang="hu-HU" dirty="0" smtClean="0">
                <a:latin typeface="Garamond" pitchFamily="18" charset="0"/>
                <a:sym typeface="Symbol" pitchFamily="18" charset="2"/>
              </a:rPr>
              <a:t> 	”á”</a:t>
            </a:r>
            <a:r>
              <a:rPr lang="hu-HU" altLang="hu-HU" dirty="0" smtClean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&lt;</a:t>
            </a:r>
            <a:r>
              <a:rPr lang="hu-HU" altLang="hu-HU" sz="2400" b="1" baseline="-25000" dirty="0" smtClean="0">
                <a:solidFill>
                  <a:srgbClr val="0000FF"/>
                </a:solidFill>
                <a:latin typeface="Garamond" pitchFamily="18" charset="0"/>
              </a:rPr>
              <a:t>M</a:t>
            </a:r>
            <a:r>
              <a:rPr lang="hu-HU" altLang="hu-HU" dirty="0" smtClean="0">
                <a:latin typeface="Garamond" pitchFamily="18" charset="0"/>
                <a:sym typeface="Symbol" pitchFamily="18" charset="2"/>
              </a:rPr>
              <a:t>”f”</a:t>
            </a:r>
            <a:r>
              <a:rPr lang="hu-HU" altLang="hu-HU" dirty="0" smtClean="0">
                <a:latin typeface="Garamond" pitchFamily="18" charset="0"/>
              </a:rPr>
              <a:t/>
            </a:r>
            <a:br>
              <a:rPr lang="hu-HU" altLang="hu-HU" dirty="0" smtClean="0">
                <a:latin typeface="Garamond" pitchFamily="18" charset="0"/>
              </a:rPr>
            </a:br>
            <a:r>
              <a:rPr lang="hu-HU" altLang="hu-HU" dirty="0" smtClean="0">
                <a:latin typeface="Garamond" pitchFamily="18" charset="0"/>
              </a:rPr>
              <a:t>	”</a:t>
            </a:r>
            <a:r>
              <a:rPr lang="hu-HU" altLang="hu-HU" dirty="0" err="1" smtClean="0">
                <a:latin typeface="Garamond" pitchFamily="18" charset="0"/>
              </a:rPr>
              <a:t>al</a:t>
            </a:r>
            <a:r>
              <a:rPr lang="hu-HU" altLang="hu-HU" dirty="0" smtClean="0">
                <a:latin typeface="Garamond" pitchFamily="18" charset="0"/>
              </a:rPr>
              <a:t>”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&lt;</a:t>
            </a:r>
            <a:r>
              <a:rPr lang="hu-HU" altLang="hu-HU" dirty="0" smtClean="0">
                <a:latin typeface="Garamond" pitchFamily="18" charset="0"/>
              </a:rPr>
              <a:t>”al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ma</a:t>
            </a:r>
            <a:r>
              <a:rPr lang="hu-HU" altLang="hu-HU" dirty="0" smtClean="0">
                <a:latin typeface="Garamond" pitchFamily="18" charset="0"/>
              </a:rPr>
              <a:t>”		</a:t>
            </a:r>
            <a:r>
              <a:rPr lang="hu-HU" altLang="hu-HU" dirty="0" smtClean="0">
                <a:latin typeface="Garamond" pitchFamily="18" charset="0"/>
                <a:sym typeface="Symbol" pitchFamily="18" charset="2"/>
              </a:rPr>
              <a:t></a:t>
            </a:r>
            <a:r>
              <a:rPr lang="hu-HU" altLang="hu-HU" dirty="0" smtClean="0">
                <a:latin typeface="Garamond" pitchFamily="18" charset="0"/>
              </a:rPr>
              <a:t> </a:t>
            </a:r>
            <a:r>
              <a:rPr lang="hu-HU" altLang="hu-HU" dirty="0" smtClean="0">
                <a:latin typeface="Garamond" pitchFamily="18" charset="0"/>
                <a:sym typeface="Symbol" pitchFamily="18" charset="2"/>
              </a:rPr>
              <a:t>	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&lt;</a:t>
            </a:r>
            <a:r>
              <a:rPr lang="hu-HU" altLang="hu-HU" sz="2400" b="1" baseline="-25000" dirty="0" smtClean="0">
                <a:solidFill>
                  <a:srgbClr val="FF0000"/>
                </a:solidFill>
                <a:latin typeface="Garamond" pitchFamily="18" charset="0"/>
              </a:rPr>
              <a:t>M</a:t>
            </a:r>
            <a:r>
              <a:rPr lang="hu-HU" altLang="hu-HU" dirty="0" smtClean="0">
                <a:latin typeface="Garamond" pitchFamily="18" charset="0"/>
                <a:sym typeface="Symbol" pitchFamily="18" charset="2"/>
              </a:rPr>
              <a:t>”ma”</a:t>
            </a:r>
            <a:r>
              <a:rPr lang="hu-HU" altLang="hu-HU" dirty="0" smtClean="0">
                <a:latin typeface="Garamond" pitchFamily="18" charset="0"/>
              </a:rPr>
              <a:t> 	”al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fa</a:t>
            </a:r>
            <a:r>
              <a:rPr lang="hu-HU" altLang="hu-HU" dirty="0" smtClean="0">
                <a:latin typeface="Garamond" pitchFamily="18" charset="0"/>
              </a:rPr>
              <a:t>”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&gt;</a:t>
            </a:r>
            <a:r>
              <a:rPr lang="hu-HU" altLang="hu-HU" dirty="0" smtClean="0">
                <a:latin typeface="Garamond" pitchFamily="18" charset="0"/>
              </a:rPr>
              <a:t>”</a:t>
            </a:r>
            <a:r>
              <a:rPr lang="hu-HU" altLang="hu-HU" dirty="0" err="1" smtClean="0">
                <a:latin typeface="Garamond" pitchFamily="18" charset="0"/>
              </a:rPr>
              <a:t>al</a:t>
            </a:r>
            <a:r>
              <a:rPr lang="hu-HU" altLang="hu-HU" dirty="0" smtClean="0">
                <a:latin typeface="Garamond" pitchFamily="18" charset="0"/>
              </a:rPr>
              <a:t>”		</a:t>
            </a:r>
            <a:r>
              <a:rPr lang="hu-HU" altLang="hu-HU" dirty="0" smtClean="0">
                <a:latin typeface="Garamond" pitchFamily="18" charset="0"/>
                <a:sym typeface="Symbol" pitchFamily="18" charset="2"/>
              </a:rPr>
              <a:t> 	”fa”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&gt;</a:t>
            </a:r>
            <a:r>
              <a:rPr lang="hu-HU" altLang="hu-HU" sz="2400" b="1" baseline="-25000" dirty="0" smtClean="0">
                <a:solidFill>
                  <a:srgbClr val="FF0000"/>
                </a:solidFill>
                <a:latin typeface="Garamond" pitchFamily="18" charset="0"/>
              </a:rPr>
              <a:t>M</a:t>
            </a:r>
            <a:r>
              <a:rPr lang="hu-HU" altLang="hu-HU" dirty="0" smtClean="0">
                <a:latin typeface="Garamond" pitchFamily="18" charset="0"/>
                <a:sym typeface="Symbol" pitchFamily="18" charset="2"/>
              </a:rPr>
              <a:t> </a:t>
            </a:r>
            <a:r>
              <a:rPr lang="hu-HU" altLang="hu-HU" dirty="0" smtClean="0">
                <a:latin typeface="Garamond" pitchFamily="18" charset="0"/>
              </a:rPr>
              <a:t/>
            </a:r>
            <a:br>
              <a:rPr lang="hu-HU" altLang="hu-HU" dirty="0" smtClean="0">
                <a:latin typeface="Garamond" pitchFamily="18" charset="0"/>
              </a:rPr>
            </a:br>
            <a:r>
              <a:rPr lang="hu-HU" altLang="hu-HU" dirty="0" smtClean="0">
                <a:latin typeface="Garamond" pitchFamily="18" charset="0"/>
              </a:rPr>
              <a:t>	”alma”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altLang="hu-HU" dirty="0" smtClean="0">
                <a:latin typeface="Garamond" pitchFamily="18" charset="0"/>
              </a:rPr>
              <a:t>”</a:t>
            </a:r>
            <a:r>
              <a:rPr lang="hu-HU" altLang="hu-HU" dirty="0" err="1" smtClean="0">
                <a:latin typeface="Garamond" pitchFamily="18" charset="0"/>
              </a:rPr>
              <a:t>alma</a:t>
            </a:r>
            <a:r>
              <a:rPr lang="hu-HU" altLang="hu-HU" dirty="0" smtClean="0">
                <a:latin typeface="Garamond" pitchFamily="18" charset="0"/>
              </a:rPr>
              <a:t>” 	</a:t>
            </a:r>
            <a:r>
              <a:rPr lang="hu-HU" altLang="hu-HU" dirty="0" smtClean="0">
                <a:latin typeface="Garamond" pitchFamily="18" charset="0"/>
                <a:sym typeface="Symbol" pitchFamily="18" charset="2"/>
              </a:rPr>
              <a:t> 	</a:t>
            </a:r>
            <a:r>
              <a:rPr lang="hu-HU" altLang="hu-HU" dirty="0" smtClean="0">
                <a:solidFill>
                  <a:srgbClr val="FF0000"/>
                </a:solidFill>
                <a:latin typeface="Garamond" pitchFamily="18" charset="0"/>
              </a:rPr>
              <a:t>≤</a:t>
            </a:r>
            <a:r>
              <a:rPr lang="hu-HU" altLang="hu-HU" sz="2400" b="1" baseline="-25000" dirty="0" smtClean="0">
                <a:solidFill>
                  <a:srgbClr val="FF0000"/>
                </a:solidFill>
                <a:latin typeface="Garamond" pitchFamily="18" charset="0"/>
              </a:rPr>
              <a:t>M</a:t>
            </a:r>
            <a:r>
              <a:rPr lang="hu-HU" altLang="hu-HU" dirty="0" smtClean="0">
                <a:latin typeface="Garamond" pitchFamily="18" charset="0"/>
                <a:sym typeface="Symbol" pitchFamily="18" charset="2"/>
              </a:rPr>
              <a:t></a:t>
            </a:r>
            <a:endParaRPr lang="hu-HU" altLang="hu-HU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dirty="0" smtClean="0">
              <a:latin typeface="Garamond" pitchFamily="18" charset="0"/>
            </a:endParaRPr>
          </a:p>
        </p:txBody>
      </p:sp>
      <p:sp>
        <p:nvSpPr>
          <p:cNvPr id="21510" name="Text Box 8"/>
          <p:cNvSpPr txBox="1">
            <a:spLocks noChangeAspect="1" noChangeArrowheads="1"/>
          </p:cNvSpPr>
          <p:nvPr/>
        </p:nvSpPr>
        <p:spPr bwMode="auto">
          <a:xfrm>
            <a:off x="6199188" y="4294188"/>
            <a:ext cx="28733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>
                <a:solidFill>
                  <a:srgbClr val="0000FF"/>
                </a:solidFill>
                <a:latin typeface="Garamond" pitchFamily="18" charset="0"/>
              </a:rPr>
              <a:t>(1)</a:t>
            </a:r>
          </a:p>
        </p:txBody>
      </p:sp>
      <p:sp>
        <p:nvSpPr>
          <p:cNvPr id="21511" name="Text Box 9"/>
          <p:cNvSpPr txBox="1">
            <a:spLocks noChangeAspect="1" noChangeArrowheads="1"/>
          </p:cNvSpPr>
          <p:nvPr/>
        </p:nvSpPr>
        <p:spPr bwMode="auto">
          <a:xfrm>
            <a:off x="6199188" y="3889375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>
                <a:solidFill>
                  <a:srgbClr val="0000FF"/>
                </a:solidFill>
                <a:latin typeface="Garamond" pitchFamily="18" charset="0"/>
              </a:rPr>
              <a:t>(1)</a:t>
            </a:r>
          </a:p>
        </p:txBody>
      </p:sp>
      <p:sp>
        <p:nvSpPr>
          <p:cNvPr id="21512" name="Text Box 10"/>
          <p:cNvSpPr txBox="1">
            <a:spLocks noChangeAspect="1" noChangeArrowheads="1"/>
          </p:cNvSpPr>
          <p:nvPr/>
        </p:nvSpPr>
        <p:spPr bwMode="auto">
          <a:xfrm>
            <a:off x="6199188" y="47117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>
                <a:solidFill>
                  <a:srgbClr val="FF0000"/>
                </a:solidFill>
                <a:latin typeface="Garamond" pitchFamily="18" charset="0"/>
              </a:rPr>
              <a:t>(2)</a:t>
            </a:r>
          </a:p>
        </p:txBody>
      </p:sp>
      <p:sp>
        <p:nvSpPr>
          <p:cNvPr id="21513" name="Text Box 11"/>
          <p:cNvSpPr txBox="1">
            <a:spLocks noChangeAspect="1" noChangeArrowheads="1"/>
          </p:cNvSpPr>
          <p:nvPr/>
        </p:nvSpPr>
        <p:spPr bwMode="auto">
          <a:xfrm>
            <a:off x="6199188" y="5129213"/>
            <a:ext cx="28733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>
                <a:solidFill>
                  <a:srgbClr val="FF0000"/>
                </a:solidFill>
                <a:latin typeface="Garamond" pitchFamily="18" charset="0"/>
              </a:rPr>
              <a:t>(2)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40903C-B897-4CBD-A50E-0BC8561A4393}" type="slidenum">
              <a:rPr lang="hu-HU" smtClean="0"/>
              <a:pPr>
                <a:defRPr/>
              </a:pPr>
              <a:t>19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D6FF46D4-EAC7-4C2C-B1FA-3B5BBA893AC0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22532" name="Tartalom helye 2"/>
          <p:cNvSpPr>
            <a:spLocks noGrp="1"/>
          </p:cNvSpPr>
          <p:nvPr>
            <p:ph idx="4294967295"/>
          </p:nvPr>
        </p:nvSpPr>
        <p:spPr>
          <a:xfrm>
            <a:off x="2495550" y="1347788"/>
            <a:ext cx="6621463" cy="4946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Algoritmus: </a:t>
            </a:r>
            <a:r>
              <a:rPr lang="hu-HU" altLang="hu-HU" dirty="0" smtClean="0">
                <a:latin typeface="Garamond" pitchFamily="18" charset="0"/>
              </a:rPr>
              <a:t>(</a:t>
            </a:r>
            <a:r>
              <a:rPr lang="hu-HU" altLang="hu-HU" sz="2600" b="1" dirty="0" smtClean="0">
                <a:latin typeface="Garamond" pitchFamily="18" charset="0"/>
              </a:rPr>
              <a:t>eldönt</a:t>
            </a:r>
            <a:r>
              <a:rPr lang="hu-HU" altLang="hu-HU" sz="2600" b="1" dirty="0" smtClean="0">
                <a:latin typeface="Garamond" pitchFamily="18" charset="0"/>
              </a:rPr>
              <a:t>és </a:t>
            </a:r>
            <a:r>
              <a:rPr lang="hu-HU" altLang="hu-HU" sz="2600" b="1" dirty="0" smtClean="0">
                <a:latin typeface="Garamond" pitchFamily="18" charset="0"/>
              </a:rPr>
              <a:t>tétel</a:t>
            </a:r>
            <a:r>
              <a:rPr lang="hu-HU" altLang="hu-HU" dirty="0" smtClean="0">
                <a:latin typeface="Garamond" pitchFamily="18" charset="0"/>
              </a:rPr>
              <a:t>)</a:t>
            </a:r>
            <a:endParaRPr lang="hu-HU" altLang="hu-HU" b="1" dirty="0" smtClean="0">
              <a:latin typeface="Garamond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hu-HU" altLang="hu-HU" b="1" dirty="0" smtClean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endParaRPr lang="hu-HU" altLang="hu-HU" dirty="0" smtClean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endParaRPr lang="hu-HU" altLang="hu-HU" dirty="0" smtClean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endParaRPr lang="hu-HU" altLang="hu-HU" dirty="0" smtClean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endParaRPr lang="hu-HU" altLang="hu-HU" dirty="0" smtClean="0">
              <a:latin typeface="Garamond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hu-HU" altLang="hu-HU" dirty="0" smtClean="0">
              <a:latin typeface="Garamond" pitchFamily="18" charset="0"/>
            </a:endParaRPr>
          </a:p>
          <a:p>
            <a:pPr marL="742950" lvl="1">
              <a:buFont typeface="Wingdings" pitchFamily="2" charset="2"/>
              <a:buNone/>
            </a:pPr>
            <a:r>
              <a:rPr lang="hu-HU" altLang="hu-HU" dirty="0" smtClean="0">
                <a:latin typeface="Garamond" pitchFamily="18" charset="0"/>
              </a:rPr>
              <a:t>	A </a:t>
            </a:r>
            <a:r>
              <a:rPr lang="hu-HU" altLang="hu-HU" dirty="0" smtClean="0">
                <a:solidFill>
                  <a:srgbClr val="0000FF"/>
                </a:solidFill>
                <a:latin typeface="Garamond" pitchFamily="18" charset="0"/>
              </a:rPr>
              <a:t>karakterhasonlítás</a:t>
            </a:r>
            <a:r>
              <a:rPr lang="hu-HU" altLang="hu-HU" dirty="0" smtClean="0">
                <a:latin typeface="Garamond" pitchFamily="18" charset="0"/>
              </a:rPr>
              <a:t>ra használjuk az </a:t>
            </a:r>
            <a:r>
              <a:rPr lang="hu-HU" altLang="hu-HU" dirty="0" err="1" smtClean="0">
                <a:latin typeface="Garamond" pitchFamily="18" charset="0"/>
              </a:rPr>
              <a:t>elő-ző</a:t>
            </a:r>
            <a:r>
              <a:rPr lang="hu-HU" altLang="hu-HU" dirty="0" smtClean="0">
                <a:latin typeface="Garamond" pitchFamily="18" charset="0"/>
              </a:rPr>
              <a:t> feladat megoldását </a:t>
            </a:r>
            <a:r>
              <a:rPr lang="hu-HU" altLang="hu-HU" sz="2400" dirty="0" smtClean="0">
                <a:latin typeface="Garamond" pitchFamily="18" charset="0"/>
              </a:rPr>
              <a:t>(úgy, hogy A helyébe A[i], B helyébe B[i] kerüljön)</a:t>
            </a:r>
            <a:r>
              <a:rPr lang="hu-HU" altLang="hu-HU" dirty="0" smtClean="0">
                <a:latin typeface="Garamond" pitchFamily="18" charset="0"/>
              </a:rPr>
              <a:t>!</a:t>
            </a:r>
          </a:p>
        </p:txBody>
      </p:sp>
      <p:sp>
        <p:nvSpPr>
          <p:cNvPr id="22533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Szóhasonlítás</a:t>
            </a:r>
          </a:p>
        </p:txBody>
      </p:sp>
      <p:graphicFrame>
        <p:nvGraphicFramePr>
          <p:cNvPr id="2870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05657"/>
              </p:ext>
            </p:extLst>
          </p:nvPr>
        </p:nvGraphicFramePr>
        <p:xfrm>
          <a:off x="2699792" y="1938338"/>
          <a:ext cx="5544616" cy="2927350"/>
        </p:xfrm>
        <a:graphic>
          <a:graphicData uri="http://schemas.openxmlformats.org/drawingml/2006/table">
            <a:tbl>
              <a:tblPr/>
              <a:tblGrid>
                <a:gridCol w="571469"/>
                <a:gridCol w="4973147"/>
              </a:tblGrid>
              <a:tr h="51822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L="91435" marR="91435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1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i≤hossz(A) és i≤hossz(B) és A[i]=B[i]</a:t>
                      </a:r>
                    </a:p>
                  </a:txBody>
                  <a:tcPr marL="91435" marR="91435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5" marR="91435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L="91435" marR="91435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7174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Előbb:=(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i&gt;hossz(A) és i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hossz(B)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 </a:t>
                      </a:r>
                      <a:b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vagy (i≤hossz(A) és i≤hossz(B) és</a:t>
                      </a:r>
                      <a:b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	    A[i]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7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  <a:r>
                        <a:rPr kumimoji="0" lang="hu-HU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B[i])</a:t>
                      </a:r>
                    </a:p>
                  </a:txBody>
                  <a:tcPr marL="91435" marR="91435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549" name="Szövegdoboz 13"/>
          <p:cNvSpPr txBox="1">
            <a:spLocks noChangeArrowheads="1"/>
          </p:cNvSpPr>
          <p:nvPr/>
        </p:nvSpPr>
        <p:spPr bwMode="auto">
          <a:xfrm>
            <a:off x="8243356" y="160061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sz="1800" b="1" dirty="0">
                <a:latin typeface="Garamond" pitchFamily="18" charset="0"/>
              </a:rPr>
              <a:t> Változó</a:t>
            </a:r>
            <a:r>
              <a:rPr lang="hu-HU" altLang="hu-HU" sz="1800" dirty="0">
                <a:latin typeface="Garamond" pitchFamily="18" charset="0"/>
              </a:rPr>
              <a:t> </a:t>
            </a:r>
            <a:br>
              <a:rPr lang="hu-HU" altLang="hu-HU" sz="1800" dirty="0">
                <a:latin typeface="Garamond" pitchFamily="18" charset="0"/>
              </a:rPr>
            </a:br>
            <a:r>
              <a:rPr lang="hu-HU" altLang="hu-HU" sz="1800" dirty="0">
                <a:latin typeface="Garamond" pitchFamily="18" charset="0"/>
              </a:rPr>
              <a:t>  </a:t>
            </a:r>
            <a:r>
              <a:rPr lang="hu-HU" altLang="hu-HU" sz="1800" dirty="0" smtClean="0">
                <a:latin typeface="Garamond" pitchFamily="18" charset="0"/>
              </a:rPr>
              <a:t>  </a:t>
            </a:r>
            <a:r>
              <a:rPr lang="hu-HU" altLang="hu-HU" sz="1800" dirty="0">
                <a:latin typeface="Garamond" pitchFamily="18" charset="0"/>
              </a:rPr>
              <a:t>i</a:t>
            </a:r>
            <a:r>
              <a:rPr lang="hu-HU" altLang="hu-HU" sz="1800" b="1" dirty="0">
                <a:latin typeface="Garamond" pitchFamily="18" charset="0"/>
              </a:rPr>
              <a:t>:Egész</a:t>
            </a:r>
          </a:p>
        </p:txBody>
      </p:sp>
      <p:pic>
        <p:nvPicPr>
          <p:cNvPr id="22551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71" y="1928813"/>
            <a:ext cx="2325687" cy="1223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5FF597-AC41-4ED4-A6C0-8B3CDFB402D1}" type="slidenum">
              <a:rPr lang="hu-HU" smtClean="0"/>
              <a:pPr>
                <a:defRPr/>
              </a:pPr>
              <a:t>2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3117AAF0-8081-4596-8A06-5622690CA0F7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511175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hu-HU" altLang="hu-HU" dirty="0" smtClean="0">
                <a:latin typeface="Garamond" pitchFamily="18" charset="0"/>
                <a:hlinkClick r:id="rId3" action="ppaction://hlinksldjump"/>
              </a:rPr>
              <a:t>A szöveg</a:t>
            </a:r>
            <a:endParaRPr lang="hu-HU" altLang="hu-HU" dirty="0" smtClean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dirty="0" smtClean="0">
                <a:latin typeface="Garamond" pitchFamily="18" charset="0"/>
                <a:hlinkClick r:id="rId4" action="ppaction://hlinksldjump"/>
              </a:rPr>
              <a:t>Szövegfájlok</a:t>
            </a:r>
            <a:endParaRPr lang="hu-HU" altLang="hu-HU" dirty="0" smtClean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dirty="0" smtClean="0">
                <a:latin typeface="Garamond" pitchFamily="18" charset="0"/>
              </a:rPr>
              <a:t>Feladattípus: </a:t>
            </a:r>
            <a:br>
              <a:rPr lang="hu-HU" altLang="hu-HU" dirty="0" smtClean="0">
                <a:latin typeface="Garamond" pitchFamily="18" charset="0"/>
              </a:rPr>
            </a:br>
            <a:r>
              <a:rPr lang="hu-HU" altLang="hu-HU" dirty="0" smtClean="0">
                <a:latin typeface="Garamond" pitchFamily="18" charset="0"/>
              </a:rPr>
              <a:t>	</a:t>
            </a:r>
            <a:r>
              <a:rPr lang="hu-HU" altLang="hu-HU" sz="2800" dirty="0" smtClean="0">
                <a:latin typeface="Garamond" pitchFamily="18" charset="0"/>
                <a:hlinkClick r:id="rId5" action="ppaction://hlinksldjump"/>
              </a:rPr>
              <a:t>tömb bemenet, tömb kimenet</a:t>
            </a:r>
            <a:endParaRPr lang="hu-HU" altLang="hu-HU" sz="2800" dirty="0" smtClean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dirty="0" smtClean="0">
                <a:latin typeface="Garamond" pitchFamily="18" charset="0"/>
              </a:rPr>
              <a:t>Feladattípus:</a:t>
            </a:r>
            <a:br>
              <a:rPr lang="hu-HU" altLang="hu-HU" dirty="0" smtClean="0">
                <a:latin typeface="Garamond" pitchFamily="18" charset="0"/>
              </a:rPr>
            </a:br>
            <a:r>
              <a:rPr lang="hu-HU" altLang="hu-HU" dirty="0" smtClean="0">
                <a:latin typeface="Garamond" pitchFamily="18" charset="0"/>
              </a:rPr>
              <a:t>	</a:t>
            </a:r>
            <a:r>
              <a:rPr lang="hu-HU" altLang="hu-HU" sz="2800" dirty="0" smtClean="0">
                <a:latin typeface="Garamond" pitchFamily="18" charset="0"/>
                <a:hlinkClick r:id="rId6" action="ppaction://hlinksldjump"/>
              </a:rPr>
              <a:t>szöveg bemenet, szöveg kimenet</a:t>
            </a:r>
            <a:endParaRPr lang="hu-HU" altLang="hu-HU" sz="2800" dirty="0" smtClean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dirty="0">
                <a:latin typeface="Garamond" pitchFamily="18" charset="0"/>
              </a:rPr>
              <a:t>Feladattípus:</a:t>
            </a:r>
            <a:br>
              <a:rPr lang="hu-HU" altLang="hu-HU" dirty="0">
                <a:latin typeface="Garamond" pitchFamily="18" charset="0"/>
              </a:rPr>
            </a:br>
            <a:r>
              <a:rPr lang="hu-HU" altLang="hu-HU" dirty="0">
                <a:latin typeface="Garamond" pitchFamily="18" charset="0"/>
              </a:rPr>
              <a:t>	</a:t>
            </a:r>
            <a:r>
              <a:rPr lang="hu-HU" altLang="hu-HU" sz="2800" dirty="0">
                <a:latin typeface="Garamond" pitchFamily="18" charset="0"/>
                <a:hlinkClick r:id="rId7" action="ppaction://hlinksldjump"/>
              </a:rPr>
              <a:t>érték bemenet, tömb kimenet</a:t>
            </a: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dirty="0" smtClean="0">
                <a:latin typeface="Garamond" pitchFamily="18" charset="0"/>
              </a:rPr>
              <a:t>Feladattípus:</a:t>
            </a:r>
            <a:br>
              <a:rPr lang="hu-HU" altLang="hu-HU" dirty="0" smtClean="0">
                <a:latin typeface="Garamond" pitchFamily="18" charset="0"/>
              </a:rPr>
            </a:br>
            <a:r>
              <a:rPr lang="hu-HU" altLang="hu-HU" dirty="0" smtClean="0">
                <a:latin typeface="Garamond" pitchFamily="18" charset="0"/>
              </a:rPr>
              <a:t>	</a:t>
            </a:r>
            <a:r>
              <a:rPr lang="hu-HU" altLang="hu-HU" sz="2800" dirty="0" smtClean="0">
                <a:latin typeface="Garamond" pitchFamily="18" charset="0"/>
                <a:hlinkClick r:id="rId8" action="ppaction://hlinksldjump"/>
              </a:rPr>
              <a:t>tömb bemenet, érték kimenet</a:t>
            </a:r>
            <a:endParaRPr lang="hu-HU" altLang="hu-HU" sz="2800" dirty="0" smtClean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dirty="0" smtClean="0">
                <a:latin typeface="Garamond" pitchFamily="18" charset="0"/>
                <a:hlinkClick r:id="rId9" action="ppaction://hlinksldjump"/>
              </a:rPr>
              <a:t>Programozási tételek alkalmazása</a:t>
            </a:r>
            <a:endParaRPr lang="hu-HU" altLang="hu-HU" dirty="0" smtClean="0">
              <a:latin typeface="Garamond" pitchFamily="18" charset="0"/>
            </a:endParaRPr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smtClean="0">
                <a:latin typeface="Garamond" pitchFamily="18" charset="0"/>
              </a:rPr>
              <a:t>Tartalom</a:t>
            </a:r>
            <a:endParaRPr lang="hu-HU" altLang="hu-HU" sz="2800" smtClean="0"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C1CD0E-FEDB-4B76-A8DF-E542CA7C1F66}" type="slidenum">
              <a:rPr lang="hu-HU" smtClean="0"/>
              <a:pPr>
                <a:defRPr/>
              </a:pPr>
              <a:t>20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3E25089A-1214-4334-A6F0-ED151BA38771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dirty="0" smtClean="0">
                <a:latin typeface="Garamond" pitchFamily="18" charset="0"/>
              </a:rPr>
              <a:t>Szekvenciális fájlok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3150" y="1341438"/>
            <a:ext cx="6621463" cy="487203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b="1" dirty="0" smtClean="0">
                <a:latin typeface="Garamond" pitchFamily="18" charset="0"/>
              </a:rPr>
              <a:t>Szekvenciális input fájl</a:t>
            </a:r>
            <a:r>
              <a:rPr lang="hu-HU" altLang="hu-HU" sz="2800" dirty="0" smtClean="0">
                <a:latin typeface="Garamond" pitchFamily="18" charset="0"/>
              </a:rPr>
              <a:t>: </a:t>
            </a:r>
            <a:br>
              <a:rPr lang="hu-HU" altLang="hu-HU" sz="2800" dirty="0" smtClean="0">
                <a:latin typeface="Garamond" pitchFamily="18" charset="0"/>
              </a:rPr>
            </a:br>
            <a:r>
              <a:rPr lang="hu-HU" altLang="hu-HU" sz="2800" dirty="0" smtClean="0">
                <a:latin typeface="Garamond" pitchFamily="18" charset="0"/>
              </a:rPr>
              <a:t>olyan </a:t>
            </a:r>
            <a:r>
              <a:rPr lang="hu-HU" altLang="hu-H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sorozat</a:t>
            </a:r>
            <a:r>
              <a:rPr lang="hu-HU" altLang="hu-HU" sz="2800" dirty="0" smtClean="0">
                <a:latin typeface="Garamond" pitchFamily="18" charset="0"/>
              </a:rPr>
              <a:t>, amely elemeit 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sorban lehet olvasni</a:t>
            </a:r>
            <a:r>
              <a:rPr lang="hu-HU" altLang="hu-HU" sz="2800" dirty="0" smtClean="0">
                <a:latin typeface="Garamond" pitchFamily="18" charset="0"/>
              </a:rPr>
              <a:t> az elejétől kezdve. (</a:t>
            </a:r>
            <a:r>
              <a:rPr lang="hu-HU" altLang="hu-HU" sz="2400" dirty="0" smtClean="0">
                <a:latin typeface="Garamond" pitchFamily="18" charset="0"/>
              </a:rPr>
              <a:t>A billentyűzet is ilyen.</a:t>
            </a:r>
            <a:r>
              <a:rPr lang="hu-HU" altLang="hu-HU" sz="2800" dirty="0" smtClean="0">
                <a:latin typeface="Garamond" pitchFamily="18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b="1" dirty="0" smtClean="0">
                <a:latin typeface="Garamond" pitchFamily="18" charset="0"/>
              </a:rPr>
              <a:t>Szekvenciális output fájl</a:t>
            </a:r>
            <a:r>
              <a:rPr lang="hu-HU" altLang="hu-HU" sz="2800" dirty="0" smtClean="0">
                <a:latin typeface="Garamond" pitchFamily="18" charset="0"/>
              </a:rPr>
              <a:t>: </a:t>
            </a:r>
            <a:br>
              <a:rPr lang="hu-HU" altLang="hu-HU" sz="2800" dirty="0" smtClean="0">
                <a:latin typeface="Garamond" pitchFamily="18" charset="0"/>
              </a:rPr>
            </a:br>
            <a:r>
              <a:rPr lang="hu-HU" altLang="hu-HU" sz="2800" dirty="0" smtClean="0">
                <a:latin typeface="Garamond" pitchFamily="18" charset="0"/>
              </a:rPr>
              <a:t>olyan </a:t>
            </a:r>
            <a:r>
              <a:rPr lang="hu-HU" altLang="hu-H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sorozat</a:t>
            </a:r>
            <a:r>
              <a:rPr lang="hu-HU" altLang="hu-HU" sz="2800" dirty="0" smtClean="0">
                <a:latin typeface="Garamond" pitchFamily="18" charset="0"/>
              </a:rPr>
              <a:t>, amelynek 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csak a végére lehet írni</a:t>
            </a:r>
            <a:r>
              <a:rPr lang="hu-HU" altLang="hu-HU" sz="2800" dirty="0" smtClean="0">
                <a:latin typeface="Garamond" pitchFamily="18" charset="0"/>
              </a:rPr>
              <a:t>. (</a:t>
            </a:r>
            <a:r>
              <a:rPr lang="hu-HU" altLang="hu-HU" sz="2400" dirty="0" smtClean="0">
                <a:latin typeface="Garamond" pitchFamily="18" charset="0"/>
              </a:rPr>
              <a:t>A –„</a:t>
            </a:r>
            <a:r>
              <a:rPr lang="hu-HU" altLang="hu-HU" sz="2400" dirty="0" err="1" smtClean="0">
                <a:latin typeface="Garamond" pitchFamily="18" charset="0"/>
              </a:rPr>
              <a:t>sorfolytonosított</a:t>
            </a:r>
            <a:r>
              <a:rPr lang="hu-HU" altLang="hu-HU" sz="2400" dirty="0" smtClean="0">
                <a:latin typeface="Garamond" pitchFamily="18" charset="0"/>
              </a:rPr>
              <a:t>”– képernyő is ilyen.</a:t>
            </a:r>
            <a:r>
              <a:rPr lang="hu-HU" altLang="hu-HU" sz="2800" dirty="0" smtClean="0">
                <a:latin typeface="Garamond" pitchFamily="18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Ezeknek a </a:t>
            </a:r>
            <a:r>
              <a:rPr lang="hu-HU" altLang="hu-HU" sz="2800" b="1" dirty="0" smtClean="0">
                <a:latin typeface="Garamond" pitchFamily="18" charset="0"/>
                <a:hlinkClick r:id="rId3" action="ppaction://hlinkpres?slideindex=26&amp;slidetitle=Sorozatok"/>
              </a:rPr>
              <a:t>sorozat</a:t>
            </a:r>
            <a:r>
              <a:rPr lang="hu-HU" altLang="hu-HU" sz="2800" dirty="0" smtClean="0">
                <a:latin typeface="Garamond" pitchFamily="18" charset="0"/>
              </a:rPr>
              <a:t> típusoknak nincs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indexelés</a:t>
            </a:r>
            <a:r>
              <a:rPr lang="hu-HU" altLang="hu-HU" sz="2800" dirty="0" smtClean="0">
                <a:latin typeface="Garamond" pitchFamily="18" charset="0"/>
              </a:rPr>
              <a:t> és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elemszám</a:t>
            </a:r>
            <a:r>
              <a:rPr lang="hu-HU" altLang="hu-HU" sz="2800" dirty="0" smtClean="0">
                <a:latin typeface="Garamond" pitchFamily="18" charset="0"/>
              </a:rPr>
              <a:t> műveletük!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EAA484-150E-4D95-8662-8B1339DDBF7D}" type="slidenum">
              <a:rPr lang="hu-HU" smtClean="0"/>
              <a:pPr>
                <a:defRPr/>
              </a:pPr>
              <a:t>21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72719AE9-2247-47E4-9830-3BDE113306F0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Szövegfájl-kezelési alapok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09825" y="1341438"/>
            <a:ext cx="6705600" cy="1323975"/>
          </a:xfrm>
        </p:spPr>
        <p:txBody>
          <a:bodyPr lIns="72000" tIns="36000" rIns="72000" bIns="36000"/>
          <a:lstStyle/>
          <a:p>
            <a:pPr marL="265113" indent="-265113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b="1" smtClean="0">
                <a:latin typeface="Garamond" pitchFamily="18" charset="0"/>
              </a:rPr>
              <a:t>Specifikáció:</a:t>
            </a:r>
          </a:p>
          <a:p>
            <a:pPr marL="633413" lvl="1" indent="-188913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smtClean="0">
                <a:latin typeface="Garamond" pitchFamily="18" charset="0"/>
              </a:rPr>
              <a:t>Fel sem tűnik!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814638" y="2730500"/>
            <a:ext cx="6121400" cy="3360738"/>
          </a:xfrm>
          <a:prstGeom prst="rect">
            <a:avLst/>
          </a:prstGeom>
          <a:solidFill>
            <a:srgbClr val="EAEAEA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354013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Esetleg a fájlnév mint paraméter, de ekkor </a:t>
            </a:r>
            <a:r>
              <a:rPr lang="hu-HU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Ef</a:t>
            </a:r>
            <a:r>
              <a:rPr lang="hu-HU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  <a:r>
              <a:rPr lang="hu-HU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Uf-ben</a:t>
            </a:r>
            <a:r>
              <a:rPr lang="hu-HU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kapcsolat létesül a Be/Ki </a:t>
            </a:r>
            <a:r>
              <a:rPr lang="hu-HU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ada-tok</a:t>
            </a:r>
            <a:r>
              <a:rPr lang="hu-HU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és a fájltartalom között.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Pl.: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Bemenet: </a:t>
            </a:r>
            <a:r>
              <a:rPr lang="hu-HU" sz="22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fN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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S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, N</a:t>
            </a:r>
            <a:r>
              <a:rPr lang="hu-HU" sz="22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, </a:t>
            </a:r>
            <a:r>
              <a:rPr lang="hu-HU" sz="22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szsz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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S</a:t>
            </a:r>
            <a:r>
              <a:rPr lang="hu-HU" sz="2200" baseline="300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*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…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Előfeltétel: </a:t>
            </a:r>
            <a:r>
              <a:rPr lang="hu-HU" sz="22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SzövegFájl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(</a:t>
            </a:r>
            <a:r>
              <a:rPr lang="hu-HU" sz="22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fN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)=f és</a:t>
            </a:r>
            <a:b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</a:b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	          Sora(f,1)=Szöveg(N) és</a:t>
            </a:r>
            <a:b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</a:b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	          i[1..N] Sora(f,i+1)=</a:t>
            </a:r>
            <a:r>
              <a:rPr lang="hu-HU" sz="22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szsz</a:t>
            </a:r>
            <a:r>
              <a:rPr lang="hu-HU" sz="2200" baseline="-250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i</a:t>
            </a:r>
            <a:endParaRPr lang="hu-HU" sz="2200" dirty="0" smtClean="0"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</p:txBody>
      </p:sp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6659563" y="1628775"/>
            <a:ext cx="2449512" cy="1152525"/>
          </a:xfrm>
          <a:prstGeom prst="wedgeRectCallout">
            <a:avLst>
              <a:gd name="adj1" fmla="val -130102"/>
              <a:gd name="adj2" fmla="val 29256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altLang="hu-HU" sz="1400" dirty="0" smtClean="0">
                <a:latin typeface="Courier New" pitchFamily="49" charset="0"/>
              </a:rPr>
              <a:t>Sora:</a:t>
            </a:r>
            <a:r>
              <a:rPr lang="hu-HU" altLang="hu-HU" sz="1400" dirty="0" err="1" smtClean="0">
                <a:latin typeface="Courier New" pitchFamily="49" charset="0"/>
              </a:rPr>
              <a:t>SzövegFájl</a:t>
            </a:r>
            <a:r>
              <a:rPr lang="hu-HU" altLang="hu-HU" sz="1400" dirty="0" smtClean="0">
                <a:latin typeface="Courier New" pitchFamily="49" charset="0"/>
                <a:sym typeface="Symbol" pitchFamily="18" charset="2"/>
              </a:rPr>
              <a:t></a:t>
            </a: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r>
              <a:rPr lang="hu-HU" altLang="hu-HU" sz="1400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S</a:t>
            </a:r>
            <a:r>
              <a:rPr lang="hu-HU" altLang="hu-HU" sz="1400" dirty="0" smtClean="0">
                <a:latin typeface="Courier New" pitchFamily="49" charset="0"/>
              </a:rPr>
              <a:t/>
            </a:r>
            <a:br>
              <a:rPr lang="hu-HU" altLang="hu-HU" sz="1400" dirty="0" smtClean="0">
                <a:latin typeface="Courier New" pitchFamily="49" charset="0"/>
              </a:rPr>
            </a:br>
            <a:r>
              <a:rPr lang="hu-HU" altLang="hu-HU" sz="1600" dirty="0" smtClean="0">
                <a:sym typeface="Symbol" pitchFamily="18" charset="2"/>
              </a:rPr>
              <a:t></a:t>
            </a:r>
            <a:r>
              <a:rPr lang="hu-HU" altLang="hu-HU" sz="1600" dirty="0" smtClean="0"/>
              <a:t> </a:t>
            </a:r>
            <a:br>
              <a:rPr lang="hu-HU" altLang="hu-HU" sz="1600" dirty="0" smtClean="0"/>
            </a:br>
            <a:r>
              <a:rPr lang="hu-HU" altLang="hu-HU" sz="1600" dirty="0" smtClean="0"/>
              <a:t>fájlnak mint adatfolyamnak az </a:t>
            </a:r>
            <a:r>
              <a:rPr lang="hu-HU" altLang="hu-HU" sz="1600" dirty="0" err="1" smtClean="0"/>
              <a:t>adottadik</a:t>
            </a:r>
            <a:r>
              <a:rPr lang="hu-HU" altLang="hu-HU" sz="1600" dirty="0" smtClean="0"/>
              <a:t> sora.</a:t>
            </a: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7059622" y="4791402"/>
            <a:ext cx="2145158" cy="719138"/>
          </a:xfrm>
          <a:prstGeom prst="wedgeRectCallout">
            <a:avLst>
              <a:gd name="adj1" fmla="val -102465"/>
              <a:gd name="adj2" fmla="val 53974"/>
            </a:avLst>
          </a:prstGeom>
          <a:solidFill>
            <a:schemeClr val="accent1"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altLang="hu-HU" sz="1400" dirty="0" smtClean="0">
                <a:latin typeface="Courier New" pitchFamily="49" charset="0"/>
              </a:rPr>
              <a:t>Szöveg:</a:t>
            </a: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r>
              <a:rPr lang="hu-HU" altLang="hu-HU" sz="1400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S</a:t>
            </a:r>
            <a:r>
              <a:rPr lang="hu-HU" altLang="hu-HU" sz="1400" dirty="0" smtClean="0">
                <a:latin typeface="Courier New" pitchFamily="49" charset="0"/>
              </a:rPr>
              <a:t/>
            </a:r>
            <a:br>
              <a:rPr lang="hu-HU" altLang="hu-HU" sz="1400" dirty="0" smtClean="0">
                <a:latin typeface="Courier New" pitchFamily="49" charset="0"/>
              </a:rPr>
            </a:br>
            <a:r>
              <a:rPr lang="hu-HU" altLang="hu-HU" sz="1600" dirty="0" smtClean="0">
                <a:sym typeface="Symbol" pitchFamily="18" charset="2"/>
              </a:rPr>
              <a:t></a:t>
            </a:r>
            <a:r>
              <a:rPr lang="hu-HU" altLang="hu-HU" sz="1600" dirty="0" smtClean="0"/>
              <a:t> </a:t>
            </a:r>
            <a:br>
              <a:rPr lang="hu-HU" altLang="hu-HU" sz="1600" dirty="0" smtClean="0"/>
            </a:br>
            <a:r>
              <a:rPr lang="hu-HU" altLang="hu-HU" sz="1600" dirty="0" smtClean="0"/>
              <a:t>konverzió szám</a:t>
            </a:r>
            <a:r>
              <a:rPr lang="hu-HU" altLang="hu-HU" sz="1600" dirty="0" smtClean="0">
                <a:sym typeface="Symbol" pitchFamily="18" charset="2"/>
              </a:rPr>
              <a:t>szöveg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0263" y="4352925"/>
            <a:ext cx="6002337" cy="833438"/>
            <a:chOff x="113" y="2742"/>
            <a:chExt cx="3781" cy="525"/>
          </a:xfrm>
        </p:grpSpPr>
        <p:sp>
          <p:nvSpPr>
            <p:cNvPr id="24590" name="AutoShape 8"/>
            <p:cNvSpPr>
              <a:spLocks noChangeArrowheads="1"/>
            </p:cNvSpPr>
            <p:nvPr/>
          </p:nvSpPr>
          <p:spPr bwMode="auto">
            <a:xfrm>
              <a:off x="113" y="3086"/>
              <a:ext cx="998" cy="181"/>
            </a:xfrm>
            <a:prstGeom prst="wedgeRectCallout">
              <a:avLst>
                <a:gd name="adj1" fmla="val 224046"/>
                <a:gd name="adj2" fmla="val -113537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u-HU" altLang="hu-HU" sz="1400">
                  <a:latin typeface="Garamond" pitchFamily="18" charset="0"/>
                </a:rPr>
                <a:t>A fájltartalom.</a:t>
              </a:r>
              <a:endParaRPr lang="hu-HU" altLang="hu-HU" sz="1600">
                <a:latin typeface="Garamond" pitchFamily="18" charset="0"/>
                <a:sym typeface="Symbol" pitchFamily="18" charset="2"/>
              </a:endParaRPr>
            </a:p>
          </p:txBody>
        </p:sp>
        <p:sp>
          <p:nvSpPr>
            <p:cNvPr id="24591" name="Rectangle 9"/>
            <p:cNvSpPr>
              <a:spLocks noChangeArrowheads="1"/>
            </p:cNvSpPr>
            <p:nvPr/>
          </p:nvSpPr>
          <p:spPr bwMode="auto">
            <a:xfrm>
              <a:off x="2833" y="2742"/>
              <a:ext cx="1061" cy="2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hu-HU" altLang="hu-HU" sz="1800">
                <a:latin typeface="Garamond" pitchFamily="18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30263" y="4005263"/>
            <a:ext cx="4273550" cy="719137"/>
            <a:chOff x="113" y="2523"/>
            <a:chExt cx="2692" cy="453"/>
          </a:xfrm>
        </p:grpSpPr>
        <p:sp>
          <p:nvSpPr>
            <p:cNvPr id="24588" name="AutoShape 11"/>
            <p:cNvSpPr>
              <a:spLocks noChangeArrowheads="1"/>
            </p:cNvSpPr>
            <p:nvPr/>
          </p:nvSpPr>
          <p:spPr bwMode="auto">
            <a:xfrm>
              <a:off x="113" y="2523"/>
              <a:ext cx="998" cy="181"/>
            </a:xfrm>
            <a:prstGeom prst="wedgeRectCallout">
              <a:avLst>
                <a:gd name="adj1" fmla="val 173546"/>
                <a:gd name="adj2" fmla="val 72097"/>
              </a:avLst>
            </a:prstGeom>
            <a:solidFill>
              <a:schemeClr val="accent1">
                <a:alpha val="70195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u-HU" altLang="hu-HU" sz="1400">
                  <a:latin typeface="Garamond" pitchFamily="18" charset="0"/>
                </a:rPr>
                <a:t>A fájlnév.</a:t>
              </a:r>
              <a:endParaRPr lang="hu-HU" altLang="hu-HU" sz="1600">
                <a:latin typeface="Garamond" pitchFamily="18" charset="0"/>
                <a:sym typeface="Symbol" pitchFamily="18" charset="2"/>
              </a:endParaRPr>
            </a:p>
          </p:txBody>
        </p:sp>
        <p:sp>
          <p:nvSpPr>
            <p:cNvPr id="24589" name="Rectangle 12"/>
            <p:cNvSpPr>
              <a:spLocks noChangeArrowheads="1"/>
            </p:cNvSpPr>
            <p:nvPr/>
          </p:nvSpPr>
          <p:spPr bwMode="auto">
            <a:xfrm>
              <a:off x="2330" y="2750"/>
              <a:ext cx="475" cy="2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buChar char="Ø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hu-HU" altLang="hu-HU" sz="1800">
                <a:latin typeface="Garamond" pitchFamily="18" charset="0"/>
              </a:endParaRPr>
            </a:p>
          </p:txBody>
        </p:sp>
      </p:grpSp>
      <p:sp>
        <p:nvSpPr>
          <p:cNvPr id="1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  <p:bldP spid="84997" grpId="0" animBg="1"/>
      <p:bldP spid="8499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AFDD43-FB4F-4974-91F1-B6D192BF5328}" type="slidenum">
              <a:rPr lang="hu-HU" smtClean="0"/>
              <a:pPr>
                <a:defRPr/>
              </a:pPr>
              <a:t>22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6FF15612-D51F-4C8B-B1FB-89E9176CB0F4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Szöveg</a:t>
            </a:r>
            <a:r>
              <a:rPr lang="hu-HU" altLang="hu-HU" dirty="0" smtClean="0">
                <a:latin typeface="Garamond" pitchFamily="18" charset="0"/>
              </a:rPr>
              <a:t>fájl-kezelési alapok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95538" y="1412875"/>
            <a:ext cx="6705600" cy="5184775"/>
          </a:xfrm>
        </p:spPr>
        <p:txBody>
          <a:bodyPr lIns="72000" tIns="36000" rIns="72000" bIns="36000"/>
          <a:lstStyle/>
          <a:p>
            <a:pPr marL="265113" indent="-265113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hu-HU" altLang="hu-HU" b="1" dirty="0" smtClean="0">
                <a:latin typeface="Garamond" panose="02020404030301010803" pitchFamily="18" charset="0"/>
              </a:rPr>
              <a:t>Algoritmus:</a:t>
            </a:r>
          </a:p>
          <a:p>
            <a:pPr marL="633413" lvl="1" indent="-188913">
              <a:lnSpc>
                <a:spcPct val="95000"/>
              </a:lnSpc>
              <a:spcBef>
                <a:spcPct val="15000"/>
              </a:spcBef>
              <a:defRPr/>
            </a:pPr>
            <a:r>
              <a:rPr lang="hu-HU" altLang="hu-HU" dirty="0" smtClean="0">
                <a:latin typeface="Garamond" panose="02020404030301010803" pitchFamily="18" charset="0"/>
              </a:rPr>
              <a:t>Fájlfajták:</a:t>
            </a:r>
          </a:p>
          <a:p>
            <a:pPr marL="998538" lvl="2" indent="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hu-HU" altLang="hu-HU" dirty="0" smtClean="0">
                <a:latin typeface="Garamond" panose="02020404030301010803" pitchFamily="18" charset="0"/>
              </a:rPr>
              <a:t>Input 	/  Output</a:t>
            </a:r>
          </a:p>
          <a:p>
            <a:pPr marL="633413" lvl="1" indent="-188913">
              <a:lnSpc>
                <a:spcPct val="95000"/>
              </a:lnSpc>
              <a:spcBef>
                <a:spcPct val="15000"/>
              </a:spcBef>
              <a:defRPr/>
            </a:pPr>
            <a:r>
              <a:rPr lang="hu-HU" altLang="hu-HU" dirty="0" smtClean="0">
                <a:latin typeface="Garamond" panose="02020404030301010803" pitchFamily="18" charset="0"/>
              </a:rPr>
              <a:t>Fájldeklaráció – Input</a:t>
            </a:r>
          </a:p>
          <a:p>
            <a:pPr marL="1227138" lvl="2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hu-HU" altLang="hu-HU" dirty="0" err="1" smtClean="0">
                <a:latin typeface="Garamond" panose="02020404030301010803" pitchFamily="18" charset="0"/>
              </a:rPr>
              <a:t>iF</a:t>
            </a:r>
            <a:r>
              <a:rPr lang="hu-HU" altLang="hu-HU" dirty="0" smtClean="0">
                <a:latin typeface="Garamond" panose="02020404030301010803" pitchFamily="18" charset="0"/>
              </a:rPr>
              <a:t>:</a:t>
            </a:r>
            <a:r>
              <a:rPr lang="hu-HU" altLang="hu-HU" b="1" dirty="0" err="1" smtClean="0">
                <a:latin typeface="Garamond" panose="02020404030301010803" pitchFamily="18" charset="0"/>
              </a:rPr>
              <a:t>Input</a:t>
            </a:r>
            <a:r>
              <a:rPr lang="hu-HU" altLang="hu-HU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Szöveg</a:t>
            </a:r>
            <a:r>
              <a:rPr lang="hu-HU" altLang="hu-HU" b="1" dirty="0" err="1" smtClean="0">
                <a:latin typeface="Garamond" panose="02020404030301010803" pitchFamily="18" charset="0"/>
              </a:rPr>
              <a:t>Fájl</a:t>
            </a:r>
            <a:endParaRPr lang="hu-HU" altLang="hu-HU" b="1" dirty="0" smtClean="0">
              <a:latin typeface="Garamond" panose="02020404030301010803" pitchFamily="18" charset="0"/>
            </a:endParaRPr>
          </a:p>
          <a:p>
            <a:pPr marL="633413" lvl="1" indent="-188913">
              <a:lnSpc>
                <a:spcPct val="95000"/>
              </a:lnSpc>
              <a:spcBef>
                <a:spcPct val="15000"/>
              </a:spcBef>
              <a:defRPr/>
            </a:pPr>
            <a:r>
              <a:rPr lang="hu-HU" altLang="hu-HU" dirty="0" smtClean="0">
                <a:latin typeface="Garamond" panose="02020404030301010803" pitchFamily="18" charset="0"/>
              </a:rPr>
              <a:t>Műveletek – Input</a:t>
            </a:r>
          </a:p>
          <a:p>
            <a:pPr marL="1227138" lvl="2"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hu-HU" altLang="hu-HU" dirty="0" smtClean="0">
                <a:latin typeface="Garamond" panose="02020404030301010803" pitchFamily="18" charset="0"/>
              </a:rPr>
              <a:t>Megnyit(</a:t>
            </a:r>
            <a:r>
              <a:rPr lang="hu-HU" altLang="hu-HU" dirty="0" err="1" smtClean="0">
                <a:latin typeface="Garamond" panose="02020404030301010803" pitchFamily="18" charset="0"/>
              </a:rPr>
              <a:t>iF</a:t>
            </a:r>
            <a:r>
              <a:rPr lang="hu-HU" altLang="hu-HU" dirty="0" smtClean="0">
                <a:latin typeface="Garamond" panose="02020404030301010803" pitchFamily="18" charset="0"/>
              </a:rPr>
              <a:t>,</a:t>
            </a:r>
            <a:r>
              <a:rPr lang="hu-HU" altLang="hu-HU" dirty="0" err="1" smtClean="0">
                <a:latin typeface="Garamond" panose="02020404030301010803" pitchFamily="18" charset="0"/>
              </a:rPr>
              <a:t>fN</a:t>
            </a:r>
            <a:r>
              <a:rPr lang="hu-HU" altLang="hu-HU" dirty="0" smtClean="0">
                <a:latin typeface="Garamond" panose="02020404030301010803" pitchFamily="18" charset="0"/>
              </a:rPr>
              <a:t>) – </a:t>
            </a:r>
            <a:r>
              <a:rPr lang="hu-HU" altLang="hu-HU" dirty="0" err="1" smtClean="0">
                <a:latin typeface="Garamond" panose="02020404030301010803" pitchFamily="18" charset="0"/>
              </a:rPr>
              <a:t>fN</a:t>
            </a:r>
            <a:r>
              <a:rPr lang="hu-HU" altLang="hu-HU" dirty="0" smtClean="0">
                <a:latin typeface="Garamond" panose="02020404030301010803" pitchFamily="18" charset="0"/>
              </a:rPr>
              <a:t>:</a:t>
            </a:r>
            <a:r>
              <a:rPr lang="hu-HU" altLang="hu-HU" b="1" dirty="0" smtClean="0">
                <a:latin typeface="Garamond" panose="02020404030301010803" pitchFamily="18" charset="0"/>
              </a:rPr>
              <a:t>Szöveg</a:t>
            </a:r>
            <a:r>
              <a:rPr lang="hu-HU" altLang="hu-HU" dirty="0" smtClean="0">
                <a:latin typeface="Garamond" panose="02020404030301010803" pitchFamily="18" charset="0"/>
              </a:rPr>
              <a:t>; a fájlnév</a:t>
            </a:r>
          </a:p>
          <a:p>
            <a:pPr marL="1227138" lvl="2"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hu-HU" altLang="hu-HU" dirty="0" err="1" smtClean="0">
                <a:latin typeface="Garamond" panose="02020404030301010803" pitchFamily="18" charset="0"/>
              </a:rPr>
              <a:t>SorOlvas</a:t>
            </a:r>
            <a:r>
              <a:rPr lang="hu-HU" altLang="hu-HU" dirty="0" smtClean="0">
                <a:latin typeface="Garamond" panose="02020404030301010803" pitchFamily="18" charset="0"/>
              </a:rPr>
              <a:t>(</a:t>
            </a:r>
            <a:r>
              <a:rPr lang="hu-HU" altLang="hu-HU" dirty="0" err="1" smtClean="0">
                <a:latin typeface="Garamond" panose="02020404030301010803" pitchFamily="18" charset="0"/>
              </a:rPr>
              <a:t>iF</a:t>
            </a:r>
            <a:r>
              <a:rPr lang="hu-HU" altLang="hu-HU" dirty="0" smtClean="0">
                <a:latin typeface="Garamond" panose="02020404030301010803" pitchFamily="18" charset="0"/>
              </a:rPr>
              <a:t>,s) – s:</a:t>
            </a:r>
            <a:r>
              <a:rPr lang="hu-HU" altLang="hu-HU" b="1" dirty="0" smtClean="0">
                <a:latin typeface="Garamond" panose="02020404030301010803" pitchFamily="18" charset="0"/>
              </a:rPr>
              <a:t>Szöveg</a:t>
            </a:r>
          </a:p>
          <a:p>
            <a:pPr marL="1227138" lvl="2"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hu-HU" altLang="hu-HU" dirty="0" smtClean="0">
                <a:latin typeface="Garamond" panose="02020404030301010803" pitchFamily="18" charset="0"/>
              </a:rPr>
              <a:t>Olvas(</a:t>
            </a:r>
            <a:r>
              <a:rPr lang="hu-HU" altLang="hu-HU" dirty="0" err="1" smtClean="0">
                <a:latin typeface="Garamond" panose="02020404030301010803" pitchFamily="18" charset="0"/>
              </a:rPr>
              <a:t>iF</a:t>
            </a:r>
            <a:r>
              <a:rPr lang="hu-HU" altLang="hu-HU" dirty="0" smtClean="0">
                <a:latin typeface="Garamond" panose="02020404030301010803" pitchFamily="18" charset="0"/>
              </a:rPr>
              <a:t>,s) – </a:t>
            </a:r>
            <a:r>
              <a:rPr lang="hu-HU" altLang="hu-HU" sz="1800" dirty="0">
                <a:latin typeface="Garamond" panose="02020404030301010803" pitchFamily="18" charset="0"/>
              </a:rPr>
              <a:t>(</a:t>
            </a:r>
            <a:r>
              <a:rPr lang="hu-HU" altLang="hu-HU" sz="1800" dirty="0" smtClean="0">
                <a:latin typeface="Garamond" panose="02020404030301010803" pitchFamily="18" charset="0"/>
              </a:rPr>
              <a:t>típusos)</a:t>
            </a:r>
            <a:r>
              <a:rPr lang="hu-HU" altLang="hu-HU" dirty="0" smtClean="0">
                <a:latin typeface="Garamond" panose="02020404030301010803" pitchFamily="18" charset="0"/>
              </a:rPr>
              <a:t> olvasás elválasztó jelig</a:t>
            </a:r>
          </a:p>
          <a:p>
            <a:pPr marL="1227138" lvl="2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altLang="hu-HU" dirty="0" smtClean="0">
                <a:latin typeface="Garamond" panose="02020404030301010803" pitchFamily="18" charset="0"/>
              </a:rPr>
              <a:t>Olvas(</a:t>
            </a:r>
            <a:r>
              <a:rPr lang="hu-HU" altLang="hu-HU" dirty="0" err="1" smtClean="0">
                <a:latin typeface="Garamond" panose="02020404030301010803" pitchFamily="18" charset="0"/>
              </a:rPr>
              <a:t>iF</a:t>
            </a:r>
            <a:r>
              <a:rPr lang="hu-HU" altLang="hu-HU" dirty="0" smtClean="0">
                <a:latin typeface="Garamond" panose="02020404030301010803" pitchFamily="18" charset="0"/>
              </a:rPr>
              <a:t>,k) – k:</a:t>
            </a:r>
            <a:r>
              <a:rPr lang="hu-HU" altLang="hu-HU" b="1" dirty="0" smtClean="0">
                <a:latin typeface="Garamond" panose="02020404030301010803" pitchFamily="18" charset="0"/>
              </a:rPr>
              <a:t>Karakter</a:t>
            </a:r>
            <a:r>
              <a:rPr lang="hu-HU" altLang="hu-HU" dirty="0" smtClean="0">
                <a:latin typeface="Garamond" panose="02020404030301010803" pitchFamily="18" charset="0"/>
              </a:rPr>
              <a:t>; karakterolvasás</a:t>
            </a:r>
          </a:p>
          <a:p>
            <a:pPr marL="1227138" lvl="2"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hu-HU" altLang="hu-HU" dirty="0" smtClean="0">
                <a:latin typeface="Garamond" panose="02020404030301010803" pitchFamily="18" charset="0"/>
              </a:rPr>
              <a:t>Vége?(</a:t>
            </a:r>
            <a:r>
              <a:rPr lang="hu-HU" altLang="hu-HU" dirty="0" err="1" smtClean="0">
                <a:latin typeface="Garamond" panose="02020404030301010803" pitchFamily="18" charset="0"/>
              </a:rPr>
              <a:t>iF</a:t>
            </a:r>
            <a:r>
              <a:rPr lang="hu-HU" altLang="hu-HU" dirty="0" smtClean="0">
                <a:latin typeface="Garamond" panose="02020404030301010803" pitchFamily="18" charset="0"/>
              </a:rPr>
              <a:t>) – </a:t>
            </a:r>
            <a:r>
              <a:rPr lang="hu-HU" altLang="hu-HU" b="1" dirty="0" smtClean="0">
                <a:latin typeface="Garamond" panose="02020404030301010803" pitchFamily="18" charset="0"/>
              </a:rPr>
              <a:t>Logikai</a:t>
            </a:r>
            <a:r>
              <a:rPr lang="hu-HU" altLang="hu-HU" dirty="0" smtClean="0">
                <a:latin typeface="Garamond" panose="02020404030301010803" pitchFamily="18" charset="0"/>
              </a:rPr>
              <a:t> függvény: fájlvég-e</a:t>
            </a:r>
          </a:p>
          <a:p>
            <a:pPr marL="1227138" lvl="2"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hu-HU" altLang="hu-HU" dirty="0" smtClean="0">
                <a:latin typeface="Garamond" panose="02020404030301010803" pitchFamily="18" charset="0"/>
              </a:rPr>
              <a:t>Lezár(</a:t>
            </a:r>
            <a:r>
              <a:rPr lang="hu-HU" altLang="hu-HU" dirty="0" err="1" smtClean="0">
                <a:latin typeface="Garamond" panose="02020404030301010803" pitchFamily="18" charset="0"/>
              </a:rPr>
              <a:t>iF</a:t>
            </a:r>
            <a:r>
              <a:rPr lang="hu-HU" altLang="hu-HU" dirty="0" smtClean="0">
                <a:latin typeface="Garamond" panose="02020404030301010803" pitchFamily="18" charset="0"/>
              </a:rPr>
              <a:t>) – 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D23F4E-6D5E-45A8-9658-086B80AEA9D9}" type="slidenum">
              <a:rPr lang="hu-HU" smtClean="0"/>
              <a:pPr>
                <a:defRPr/>
              </a:pPr>
              <a:t>23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8CBF864A-94EF-4F3B-88DC-C3D51F11B689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Szövegfájl-kezelési alapok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09825" y="1412875"/>
            <a:ext cx="6705600" cy="4852988"/>
          </a:xfrm>
        </p:spPr>
        <p:txBody>
          <a:bodyPr lIns="72000" tIns="36000" rIns="72000" bIns="36000"/>
          <a:lstStyle/>
          <a:p>
            <a:pPr marL="265113" indent="-265113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Algoritmus </a:t>
            </a:r>
            <a:r>
              <a:rPr lang="hu-HU" altLang="hu-HU" dirty="0" smtClean="0">
                <a:latin typeface="Garamond" pitchFamily="18" charset="0"/>
              </a:rPr>
              <a:t>(</a:t>
            </a:r>
            <a:r>
              <a:rPr lang="hu-HU" altLang="hu-HU" sz="2400" dirty="0" smtClean="0">
                <a:latin typeface="Garamond" pitchFamily="18" charset="0"/>
              </a:rPr>
              <a:t>folytatás</a:t>
            </a:r>
            <a:r>
              <a:rPr lang="hu-HU" altLang="hu-HU" dirty="0" smtClean="0">
                <a:latin typeface="Garamond" pitchFamily="18" charset="0"/>
              </a:rPr>
              <a:t>)</a:t>
            </a:r>
            <a:r>
              <a:rPr lang="hu-HU" altLang="hu-HU" b="1" dirty="0" smtClean="0">
                <a:latin typeface="Garamond" pitchFamily="18" charset="0"/>
              </a:rPr>
              <a:t>:</a:t>
            </a:r>
          </a:p>
          <a:p>
            <a:pPr marL="633413" lvl="1" indent="-188913">
              <a:lnSpc>
                <a:spcPct val="95000"/>
              </a:lnSpc>
              <a:spcBef>
                <a:spcPct val="15000"/>
              </a:spcBef>
            </a:pPr>
            <a:r>
              <a:rPr lang="hu-HU" altLang="hu-HU" dirty="0" smtClean="0">
                <a:latin typeface="Garamond" pitchFamily="18" charset="0"/>
              </a:rPr>
              <a:t>Fájldeklaráció – Output</a:t>
            </a:r>
          </a:p>
          <a:p>
            <a:pPr marL="1227138" lvl="2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dirty="0" err="1" smtClean="0">
                <a:latin typeface="Garamond" pitchFamily="18" charset="0"/>
              </a:rPr>
              <a:t>oF</a:t>
            </a:r>
            <a:r>
              <a:rPr lang="hu-HU" altLang="hu-HU" dirty="0" smtClean="0">
                <a:latin typeface="Garamond" pitchFamily="18" charset="0"/>
              </a:rPr>
              <a:t>:</a:t>
            </a:r>
            <a:r>
              <a:rPr lang="hu-HU" altLang="hu-HU" b="1" dirty="0" err="1" smtClean="0">
                <a:latin typeface="Garamond" pitchFamily="18" charset="0"/>
              </a:rPr>
              <a:t>OutputSzövegFájl</a:t>
            </a:r>
            <a:endParaRPr lang="hu-HU" altLang="hu-HU" b="1" dirty="0" smtClean="0">
              <a:latin typeface="Garamond" pitchFamily="18" charset="0"/>
            </a:endParaRPr>
          </a:p>
          <a:p>
            <a:pPr marL="633413" lvl="1" indent="-188913">
              <a:lnSpc>
                <a:spcPct val="95000"/>
              </a:lnSpc>
              <a:spcBef>
                <a:spcPct val="15000"/>
              </a:spcBef>
            </a:pPr>
            <a:r>
              <a:rPr lang="hu-HU" altLang="hu-HU" dirty="0" smtClean="0">
                <a:latin typeface="Garamond" pitchFamily="18" charset="0"/>
              </a:rPr>
              <a:t>Műveletek – Output</a:t>
            </a:r>
          </a:p>
          <a:p>
            <a:pPr marL="1227138" lvl="2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dirty="0" smtClean="0">
                <a:latin typeface="Garamond" pitchFamily="18" charset="0"/>
              </a:rPr>
              <a:t>Megnyit(</a:t>
            </a:r>
            <a:r>
              <a:rPr lang="hu-HU" altLang="hu-HU" dirty="0" err="1" smtClean="0">
                <a:latin typeface="Garamond" pitchFamily="18" charset="0"/>
              </a:rPr>
              <a:t>oF</a:t>
            </a:r>
            <a:r>
              <a:rPr lang="hu-HU" altLang="hu-HU" dirty="0" smtClean="0">
                <a:latin typeface="Garamond" pitchFamily="18" charset="0"/>
              </a:rPr>
              <a:t>,</a:t>
            </a:r>
            <a:r>
              <a:rPr lang="hu-HU" altLang="hu-HU" dirty="0" err="1" smtClean="0">
                <a:latin typeface="Garamond" pitchFamily="18" charset="0"/>
              </a:rPr>
              <a:t>fN</a:t>
            </a:r>
            <a:r>
              <a:rPr lang="hu-HU" altLang="hu-HU" dirty="0" smtClean="0">
                <a:latin typeface="Garamond" pitchFamily="18" charset="0"/>
              </a:rPr>
              <a:t>) – </a:t>
            </a:r>
            <a:r>
              <a:rPr lang="hu-HU" altLang="hu-HU" dirty="0" err="1" smtClean="0">
                <a:latin typeface="Garamond" pitchFamily="18" charset="0"/>
              </a:rPr>
              <a:t>fN</a:t>
            </a:r>
            <a:r>
              <a:rPr lang="hu-HU" altLang="hu-HU" dirty="0" smtClean="0">
                <a:latin typeface="Garamond" pitchFamily="18" charset="0"/>
              </a:rPr>
              <a:t>:</a:t>
            </a:r>
            <a:r>
              <a:rPr lang="hu-HU" altLang="hu-HU" b="1" dirty="0" smtClean="0">
                <a:latin typeface="Garamond" pitchFamily="18" charset="0"/>
              </a:rPr>
              <a:t>Szöveg</a:t>
            </a:r>
            <a:r>
              <a:rPr lang="hu-HU" altLang="hu-HU" dirty="0" smtClean="0">
                <a:latin typeface="Garamond" pitchFamily="18" charset="0"/>
              </a:rPr>
              <a:t>; a fájlnév</a:t>
            </a:r>
          </a:p>
          <a:p>
            <a:pPr marL="1227138" lvl="2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dirty="0" err="1" smtClean="0">
                <a:latin typeface="Garamond" pitchFamily="18" charset="0"/>
              </a:rPr>
              <a:t>SorÍr</a:t>
            </a:r>
            <a:r>
              <a:rPr lang="hu-HU" altLang="hu-HU" dirty="0" smtClean="0">
                <a:latin typeface="Garamond" pitchFamily="18" charset="0"/>
              </a:rPr>
              <a:t>(</a:t>
            </a:r>
            <a:r>
              <a:rPr lang="hu-HU" altLang="hu-HU" dirty="0" err="1" smtClean="0">
                <a:latin typeface="Garamond" pitchFamily="18" charset="0"/>
              </a:rPr>
              <a:t>oF</a:t>
            </a:r>
            <a:r>
              <a:rPr lang="hu-HU" altLang="hu-HU" dirty="0" smtClean="0">
                <a:latin typeface="Garamond" pitchFamily="18" charset="0"/>
              </a:rPr>
              <a:t>,s) – s:</a:t>
            </a:r>
            <a:r>
              <a:rPr lang="hu-HU" altLang="hu-HU" b="1" dirty="0" smtClean="0">
                <a:latin typeface="Garamond" pitchFamily="18" charset="0"/>
              </a:rPr>
              <a:t>Szöveg</a:t>
            </a:r>
            <a:r>
              <a:rPr lang="hu-HU" altLang="hu-HU" dirty="0" smtClean="0">
                <a:latin typeface="Garamond" pitchFamily="18" charset="0"/>
              </a:rPr>
              <a:t>; sorvégjelet hozzáír</a:t>
            </a:r>
          </a:p>
          <a:p>
            <a:pPr marL="1227138" lvl="2">
              <a:lnSpc>
                <a:spcPct val="95000"/>
              </a:lnSpc>
              <a:spcBef>
                <a:spcPct val="15000"/>
              </a:spcBef>
              <a:buNone/>
            </a:pPr>
            <a:r>
              <a:rPr lang="hu-HU" altLang="hu-HU" dirty="0" smtClean="0">
                <a:latin typeface="Garamond" pitchFamily="18" charset="0"/>
              </a:rPr>
              <a:t>Ír(</a:t>
            </a:r>
            <a:r>
              <a:rPr lang="hu-HU" altLang="hu-HU" dirty="0" err="1" smtClean="0">
                <a:latin typeface="Garamond" pitchFamily="18" charset="0"/>
              </a:rPr>
              <a:t>oF</a:t>
            </a:r>
            <a:r>
              <a:rPr lang="hu-HU" altLang="hu-HU" dirty="0" smtClean="0">
                <a:latin typeface="Garamond" pitchFamily="18" charset="0"/>
              </a:rPr>
              <a:t>,s) – </a:t>
            </a:r>
            <a:r>
              <a:rPr lang="hu-HU" altLang="hu-HU" sz="1800" dirty="0">
                <a:latin typeface="Garamond" pitchFamily="18" charset="0"/>
              </a:rPr>
              <a:t>(típusos</a:t>
            </a:r>
            <a:r>
              <a:rPr lang="hu-HU" altLang="hu-HU" sz="1800" dirty="0" smtClean="0">
                <a:latin typeface="Garamond" pitchFamily="18" charset="0"/>
              </a:rPr>
              <a:t>)</a:t>
            </a:r>
            <a:r>
              <a:rPr lang="hu-HU" altLang="hu-HU" dirty="0" smtClean="0">
                <a:latin typeface="Garamond" pitchFamily="18" charset="0"/>
              </a:rPr>
              <a:t> sorhoz írás</a:t>
            </a:r>
          </a:p>
          <a:p>
            <a:pPr marL="1227138" lvl="2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dirty="0" smtClean="0">
                <a:latin typeface="Garamond" pitchFamily="18" charset="0"/>
              </a:rPr>
              <a:t>Ír(</a:t>
            </a:r>
            <a:r>
              <a:rPr lang="hu-HU" altLang="hu-HU" dirty="0" err="1" smtClean="0">
                <a:latin typeface="Garamond" pitchFamily="18" charset="0"/>
              </a:rPr>
              <a:t>oF</a:t>
            </a:r>
            <a:r>
              <a:rPr lang="hu-HU" altLang="hu-HU" dirty="0" smtClean="0">
                <a:latin typeface="Garamond" pitchFamily="18" charset="0"/>
              </a:rPr>
              <a:t>,k) – k:</a:t>
            </a:r>
            <a:r>
              <a:rPr lang="hu-HU" altLang="hu-HU" b="1" dirty="0" smtClean="0">
                <a:latin typeface="Garamond" pitchFamily="18" charset="0"/>
              </a:rPr>
              <a:t>Karakter</a:t>
            </a:r>
            <a:r>
              <a:rPr lang="hu-HU" altLang="hu-HU" dirty="0" smtClean="0">
                <a:latin typeface="Garamond" pitchFamily="18" charset="0"/>
              </a:rPr>
              <a:t>; karakterírás</a:t>
            </a:r>
          </a:p>
          <a:p>
            <a:pPr marL="1227138" lvl="2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dirty="0" smtClean="0">
                <a:latin typeface="Garamond" pitchFamily="18" charset="0"/>
              </a:rPr>
              <a:t>Lezár(</a:t>
            </a:r>
            <a:r>
              <a:rPr lang="hu-HU" altLang="hu-HU" dirty="0" err="1" smtClean="0">
                <a:latin typeface="Garamond" pitchFamily="18" charset="0"/>
              </a:rPr>
              <a:t>oF</a:t>
            </a:r>
            <a:r>
              <a:rPr lang="hu-HU" altLang="hu-HU" dirty="0" smtClean="0">
                <a:latin typeface="Garamond" pitchFamily="18" charset="0"/>
              </a:rPr>
              <a:t>) –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7EE0FD-78A0-4965-87DB-5A7A1E1D8B92}" type="slidenum">
              <a:rPr lang="hu-HU" smtClean="0"/>
              <a:pPr>
                <a:defRPr/>
              </a:pPr>
              <a:t>24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185C9C66-2DBF-4662-B77F-35C9389F9FD1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Szövegfájl-kezelési alapok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09825" y="1412875"/>
            <a:ext cx="6705600" cy="5257800"/>
          </a:xfrm>
        </p:spPr>
        <p:txBody>
          <a:bodyPr lIns="72000" tIns="36000" rIns="72000" bIns="36000"/>
          <a:lstStyle/>
          <a:p>
            <a:pPr marL="265113" indent="-265113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smtClean="0">
                <a:latin typeface="Garamond" pitchFamily="18" charset="0"/>
              </a:rPr>
              <a:t>Kód</a:t>
            </a:r>
            <a:r>
              <a:rPr lang="hu-HU" altLang="hu-HU" smtClean="0">
                <a:latin typeface="Garamond" pitchFamily="18" charset="0"/>
              </a:rPr>
              <a:t> (</a:t>
            </a:r>
            <a:r>
              <a:rPr lang="hu-HU" altLang="hu-HU" sz="2600" smtClean="0">
                <a:latin typeface="Garamond" pitchFamily="18" charset="0"/>
              </a:rPr>
              <a:t>C++</a:t>
            </a:r>
            <a:r>
              <a:rPr lang="hu-HU" altLang="hu-HU" smtClean="0">
                <a:latin typeface="Garamond" pitchFamily="18" charset="0"/>
              </a:rPr>
              <a:t>)</a:t>
            </a:r>
            <a:r>
              <a:rPr lang="hu-HU" altLang="hu-HU" b="1" smtClean="0">
                <a:latin typeface="Garamond" pitchFamily="18" charset="0"/>
              </a:rPr>
              <a:t>:</a:t>
            </a:r>
          </a:p>
          <a:p>
            <a:pPr marL="722313" lvl="1" indent="-277813">
              <a:lnSpc>
                <a:spcPct val="95000"/>
              </a:lnSpc>
              <a:spcBef>
                <a:spcPct val="5000"/>
              </a:spcBef>
            </a:pPr>
            <a:r>
              <a:rPr lang="hu-HU" altLang="hu-HU" smtClean="0">
                <a:latin typeface="Garamond" pitchFamily="18" charset="0"/>
              </a:rPr>
              <a:t>Fájlműveletek „lelőhelye”:</a:t>
            </a:r>
          </a:p>
          <a:p>
            <a:pPr marL="1174750" lvl="2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mtClean="0">
                <a:latin typeface="Garamond" pitchFamily="18" charset="0"/>
              </a:rPr>
              <a:t>fstream: </a:t>
            </a:r>
            <a:r>
              <a:rPr lang="hu-HU" altLang="hu-HU" sz="2000" smtClean="0">
                <a:latin typeface="Courier New" pitchFamily="49" charset="0"/>
                <a:cs typeface="Courier New" pitchFamily="49" charset="0"/>
              </a:rPr>
              <a:t>#include &lt;fstream&gt; </a:t>
            </a:r>
          </a:p>
          <a:p>
            <a:pPr marL="722313" lvl="1" indent="-277813">
              <a:lnSpc>
                <a:spcPct val="95000"/>
              </a:lnSpc>
              <a:spcBef>
                <a:spcPct val="5000"/>
              </a:spcBef>
            </a:pPr>
            <a:r>
              <a:rPr lang="hu-HU" altLang="hu-HU" smtClean="0">
                <a:latin typeface="Garamond" pitchFamily="18" charset="0"/>
              </a:rPr>
              <a:t>Fájldeklaráció – Input</a:t>
            </a:r>
          </a:p>
          <a:p>
            <a:pPr marL="1174750" lvl="2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000" smtClean="0">
                <a:latin typeface="Courier New" pitchFamily="49" charset="0"/>
                <a:cs typeface="Courier New" pitchFamily="49" charset="0"/>
              </a:rPr>
              <a:t>ifstream iF; </a:t>
            </a:r>
            <a:r>
              <a:rPr lang="hu-HU" altLang="hu-HU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//iF:InputSzövegFájl</a:t>
            </a:r>
          </a:p>
          <a:p>
            <a:pPr marL="722313" lvl="1" indent="-277813">
              <a:lnSpc>
                <a:spcPct val="95000"/>
              </a:lnSpc>
              <a:spcBef>
                <a:spcPct val="5000"/>
              </a:spcBef>
            </a:pPr>
            <a:r>
              <a:rPr lang="hu-HU" altLang="hu-HU" smtClean="0">
                <a:latin typeface="Garamond" pitchFamily="18" charset="0"/>
              </a:rPr>
              <a:t>Műveletek – Input</a:t>
            </a:r>
          </a:p>
          <a:p>
            <a:pPr marL="1174750" lvl="2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000" smtClean="0">
                <a:latin typeface="Courier New" pitchFamily="49" charset="0"/>
                <a:cs typeface="Courier New" pitchFamily="49" charset="0"/>
              </a:rPr>
              <a:t>iF.open(fN.c_str()); </a:t>
            </a:r>
            <a:r>
              <a:rPr lang="hu-HU" altLang="hu-HU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//Megnyit(iF,fN)</a:t>
            </a:r>
          </a:p>
          <a:p>
            <a:pPr marL="1174750" lvl="2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000" smtClean="0">
                <a:latin typeface="Courier New" pitchFamily="49" charset="0"/>
                <a:cs typeface="Courier New" pitchFamily="49" charset="0"/>
              </a:rPr>
              <a:t>getline(iF,s); </a:t>
            </a:r>
            <a:r>
              <a:rPr lang="hu-HU" altLang="hu-HU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//SorOlvas(iF,s)</a:t>
            </a:r>
          </a:p>
          <a:p>
            <a:pPr marL="1174750" lvl="2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000" smtClean="0">
                <a:latin typeface="Courier New" pitchFamily="49" charset="0"/>
                <a:cs typeface="Courier New" pitchFamily="49" charset="0"/>
              </a:rPr>
              <a:t>iF &gt;&gt; s; </a:t>
            </a:r>
            <a:r>
              <a:rPr lang="hu-HU" altLang="hu-HU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//Olvas(iF,s)</a:t>
            </a:r>
          </a:p>
          <a:p>
            <a:pPr marL="1174750" lvl="2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000" smtClean="0">
                <a:latin typeface="Courier New" pitchFamily="49" charset="0"/>
                <a:cs typeface="Courier New" pitchFamily="49" charset="0"/>
              </a:rPr>
              <a:t>iF.get(k); </a:t>
            </a:r>
            <a:r>
              <a:rPr lang="hu-HU" altLang="hu-HU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//Olvas(iF,k)</a:t>
            </a:r>
          </a:p>
          <a:p>
            <a:pPr marL="1174750" lvl="2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000" smtClean="0">
                <a:latin typeface="Courier New" pitchFamily="49" charset="0"/>
                <a:cs typeface="Courier New" pitchFamily="49" charset="0"/>
              </a:rPr>
              <a:t>…iF.eof()… </a:t>
            </a:r>
            <a:r>
              <a:rPr lang="hu-HU" altLang="hu-HU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//Vége?(iF)</a:t>
            </a:r>
          </a:p>
          <a:p>
            <a:pPr marL="1174750" lvl="2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000" smtClean="0">
                <a:latin typeface="Courier New" pitchFamily="49" charset="0"/>
                <a:cs typeface="Courier New" pitchFamily="49" charset="0"/>
              </a:rPr>
              <a:t>iF.close(); </a:t>
            </a:r>
            <a:r>
              <a:rPr lang="hu-HU" altLang="hu-HU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//Lezár(iF)</a:t>
            </a:r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>
            <a:off x="6877050" y="1412875"/>
            <a:ext cx="2232025" cy="1081088"/>
          </a:xfrm>
          <a:prstGeom prst="wedgeRectCallout">
            <a:avLst>
              <a:gd name="adj1" fmla="val -111380"/>
              <a:gd name="adj2" fmla="val 192731"/>
            </a:avLst>
          </a:prstGeom>
          <a:solidFill>
            <a:schemeClr val="bg1">
              <a:lumMod val="95000"/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altLang="hu-HU" sz="1400" i="1">
                <a:latin typeface="Courier New" pitchFamily="49" charset="0"/>
              </a:rPr>
              <a:t>string</a:t>
            </a:r>
            <a:r>
              <a:rPr lang="hu-HU" altLang="hu-HU" sz="1400">
                <a:latin typeface="Courier New" pitchFamily="49" charset="0"/>
              </a:rPr>
              <a:t>.c_str(): c_string</a:t>
            </a:r>
            <a:br>
              <a:rPr lang="hu-HU" altLang="hu-HU" sz="1400">
                <a:latin typeface="Courier New" pitchFamily="49" charset="0"/>
              </a:rPr>
            </a:br>
            <a:r>
              <a:rPr lang="hu-HU" altLang="hu-HU" sz="1400">
                <a:latin typeface="Courier New" pitchFamily="49" charset="0"/>
                <a:sym typeface="Symbol" pitchFamily="18" charset="2"/>
              </a:rPr>
              <a:t></a:t>
            </a:r>
            <a:r>
              <a:rPr lang="hu-HU" altLang="hu-HU" sz="1400">
                <a:latin typeface="Courier New" pitchFamily="49" charset="0"/>
              </a:rPr>
              <a:t> </a:t>
            </a:r>
            <a:br>
              <a:rPr lang="hu-HU" altLang="hu-HU" sz="1400">
                <a:latin typeface="Courier New" pitchFamily="49" charset="0"/>
              </a:rPr>
            </a:br>
            <a:r>
              <a:rPr lang="hu-HU" altLang="hu-HU" sz="1600">
                <a:latin typeface="Garamond" pitchFamily="18" charset="0"/>
              </a:rPr>
              <a:t>string</a:t>
            </a:r>
            <a:r>
              <a:rPr lang="hu-HU" altLang="hu-HU" sz="1600">
                <a:latin typeface="Garamond" pitchFamily="18" charset="0"/>
                <a:sym typeface="Symbol" pitchFamily="18" charset="2"/>
              </a:rPr>
              <a:t>c-string konverzió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03A89C-53BA-4339-AC93-10D74E791B84}" type="slidenum">
              <a:rPr lang="hu-HU" smtClean="0"/>
              <a:pPr>
                <a:defRPr/>
              </a:pPr>
              <a:t>25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DAF4FAE0-AE96-42AA-BEC5-6090948979F1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Szövegfájl-kezelési alapok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09825" y="1412875"/>
            <a:ext cx="6705600" cy="5068888"/>
          </a:xfrm>
        </p:spPr>
        <p:txBody>
          <a:bodyPr lIns="72000" tIns="36000" rIns="72000" bIns="36000"/>
          <a:lstStyle/>
          <a:p>
            <a:pPr marL="265113" indent="-265113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Kód</a:t>
            </a:r>
            <a:r>
              <a:rPr lang="hu-HU" altLang="hu-HU" sz="2800" b="1" dirty="0" smtClean="0">
                <a:latin typeface="Garamond" pitchFamily="18" charset="0"/>
              </a:rPr>
              <a:t> </a:t>
            </a:r>
            <a:r>
              <a:rPr lang="hu-HU" altLang="hu-HU" sz="2800" dirty="0" smtClean="0">
                <a:latin typeface="Garamond" pitchFamily="18" charset="0"/>
              </a:rPr>
              <a:t>(</a:t>
            </a:r>
            <a:r>
              <a:rPr lang="hu-HU" altLang="hu-HU" sz="2400" dirty="0" smtClean="0">
                <a:latin typeface="Garamond" pitchFamily="18" charset="0"/>
              </a:rPr>
              <a:t>folytatás</a:t>
            </a:r>
            <a:r>
              <a:rPr lang="hu-HU" altLang="hu-HU" sz="2800" dirty="0" smtClean="0">
                <a:latin typeface="Garamond" pitchFamily="18" charset="0"/>
              </a:rPr>
              <a:t>)</a:t>
            </a:r>
            <a:r>
              <a:rPr lang="hu-HU" altLang="hu-HU" sz="2800" b="1" dirty="0" smtClean="0">
                <a:latin typeface="Garamond" pitchFamily="18" charset="0"/>
              </a:rPr>
              <a:t>:</a:t>
            </a:r>
          </a:p>
          <a:p>
            <a:pPr marL="722313" lvl="1" indent="-277813">
              <a:lnSpc>
                <a:spcPct val="95000"/>
              </a:lnSpc>
              <a:spcBef>
                <a:spcPct val="15000"/>
              </a:spcBef>
            </a:pPr>
            <a:r>
              <a:rPr lang="hu-HU" altLang="hu-HU" dirty="0" smtClean="0">
                <a:latin typeface="Garamond" pitchFamily="18" charset="0"/>
              </a:rPr>
              <a:t>Fájldeklaráció – Output</a:t>
            </a:r>
          </a:p>
          <a:p>
            <a:pPr marL="1174750" lvl="2" indent="-27305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hu-HU" altLang="hu-HU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hu-HU" altLang="hu-HU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OutputSzövegFájl</a:t>
            </a:r>
            <a:endParaRPr lang="hu-HU" altLang="hu-HU" sz="20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722313" lvl="1" indent="-277813">
              <a:lnSpc>
                <a:spcPct val="95000"/>
              </a:lnSpc>
              <a:spcBef>
                <a:spcPct val="15000"/>
              </a:spcBef>
            </a:pPr>
            <a:r>
              <a:rPr lang="hu-HU" altLang="hu-HU" dirty="0" smtClean="0">
                <a:latin typeface="Garamond" pitchFamily="18" charset="0"/>
              </a:rPr>
              <a:t>Műveletek – Output</a:t>
            </a:r>
          </a:p>
          <a:p>
            <a:pPr marL="1174750" lvl="2" indent="-27305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oF.open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fN.c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()); 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//Megnyit(</a:t>
            </a:r>
            <a:r>
              <a:rPr lang="hu-HU" altLang="hu-HU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hu-HU" altLang="hu-HU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74750" lvl="2" indent="-27305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 &lt;&lt; s &lt;&lt; </a:t>
            </a: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hu-HU" altLang="hu-HU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SorÍr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hu-HU" altLang="hu-HU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hu-HU" altLang="hu-HU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74750" lvl="2" indent="-27305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 &lt;&lt; s; 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//Ír(</a:t>
            </a:r>
            <a:r>
              <a:rPr lang="hu-HU" altLang="hu-HU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,s)</a:t>
            </a:r>
          </a:p>
          <a:p>
            <a:pPr marL="1174750" lvl="2" indent="-27305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oF.close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//Lezár(</a:t>
            </a:r>
            <a:r>
              <a:rPr lang="hu-HU" altLang="hu-HU" sz="20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22313" lvl="1" indent="-277813">
              <a:lnSpc>
                <a:spcPct val="95000"/>
              </a:lnSpc>
              <a:spcBef>
                <a:spcPct val="15000"/>
              </a:spcBef>
            </a:pPr>
            <a:r>
              <a:rPr lang="hu-HU" altLang="hu-HU" dirty="0" smtClean="0">
                <a:latin typeface="Garamond" pitchFamily="18" charset="0"/>
              </a:rPr>
              <a:t>Egyebek –</a:t>
            </a:r>
          </a:p>
          <a:p>
            <a:pPr marL="1174750" lvl="2" indent="-27305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sz="2000" dirty="0" err="1" smtClean="0">
                <a:latin typeface="Courier New" pitchFamily="49" charset="0"/>
              </a:rPr>
              <a:t>ifstream</a:t>
            </a:r>
            <a:r>
              <a:rPr lang="hu-HU" altLang="hu-HU" sz="2000" dirty="0" smtClean="0">
                <a:latin typeface="Courier New" pitchFamily="49" charset="0"/>
              </a:rPr>
              <a:t> </a:t>
            </a:r>
            <a:r>
              <a:rPr lang="hu-HU" altLang="hu-HU" sz="2000" dirty="0" err="1" smtClean="0">
                <a:latin typeface="Courier New" pitchFamily="49" charset="0"/>
              </a:rPr>
              <a:t>iF</a:t>
            </a:r>
            <a:r>
              <a:rPr lang="hu-HU" altLang="hu-HU" sz="20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altLang="hu-HU" sz="2000" dirty="0" err="1" smtClean="0">
                <a:latin typeface="Courier New" pitchFamily="49" charset="0"/>
              </a:rPr>
              <a:t>fN.c</a:t>
            </a:r>
            <a:r>
              <a:rPr lang="hu-HU" altLang="hu-HU" sz="2000" dirty="0" smtClean="0">
                <a:latin typeface="Courier New" pitchFamily="49" charset="0"/>
              </a:rPr>
              <a:t>_</a:t>
            </a:r>
            <a:r>
              <a:rPr lang="hu-HU" altLang="hu-HU" sz="2000" dirty="0" err="1" smtClean="0">
                <a:latin typeface="Courier New" pitchFamily="49" charset="0"/>
              </a:rPr>
              <a:t>str</a:t>
            </a:r>
            <a:r>
              <a:rPr lang="hu-HU" altLang="hu-HU" sz="2000" dirty="0" smtClean="0">
                <a:latin typeface="Courier New" pitchFamily="49" charset="0"/>
              </a:rPr>
              <a:t>()</a:t>
            </a:r>
            <a:r>
              <a:rPr lang="hu-HU" altLang="hu-HU" sz="20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hu-HU" altLang="hu-HU" sz="2000" dirty="0" smtClean="0">
                <a:latin typeface="Courier New" pitchFamily="49" charset="0"/>
              </a:rPr>
              <a:t>;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//deklaráció 		    + megnyitás egyszerre</a:t>
            </a:r>
          </a:p>
          <a:p>
            <a:pPr marL="1174750" lvl="2" indent="-27305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ofstream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oF</a:t>
            </a:r>
            <a:r>
              <a:rPr lang="hu-HU" altLang="hu-H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fN.c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hu-HU" altLang="hu-H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1174750" lvl="2" indent="-27305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iF.is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hu-HU" altLang="hu-HU" sz="2000" dirty="0" err="1" smtClean="0">
                <a:latin typeface="Courier New" pitchFamily="49" charset="0"/>
                <a:cs typeface="Courier New" pitchFamily="49" charset="0"/>
              </a:rPr>
              <a:t>open</a:t>
            </a:r>
            <a:r>
              <a:rPr lang="hu-HU" altLang="hu-HU" sz="2000" dirty="0" smtClean="0">
                <a:latin typeface="Courier New" pitchFamily="49" charset="0"/>
                <a:cs typeface="Courier New" pitchFamily="49" charset="0"/>
              </a:rPr>
              <a:t>()… </a:t>
            </a:r>
            <a:r>
              <a:rPr lang="hu-HU" altLang="hu-H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//sikerült a nyitás?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6B60C7-B2EA-4C9F-AD5F-983F98599C26}" type="slidenum">
              <a:rPr lang="hu-HU" smtClean="0"/>
              <a:pPr>
                <a:defRPr/>
              </a:pPr>
              <a:t>26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D36A04D0-2AE6-4F1A-BAB4-915D939E8A88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Szövegfájl-kezelési alapok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09825" y="1412875"/>
            <a:ext cx="6705600" cy="4852988"/>
          </a:xfrm>
        </p:spPr>
        <p:txBody>
          <a:bodyPr lIns="72000" tIns="36000" rIns="72000" bIns="36000"/>
          <a:lstStyle/>
          <a:p>
            <a:pPr marL="354013" indent="-354013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b="1" smtClean="0">
                <a:latin typeface="Garamond" pitchFamily="18" charset="0"/>
              </a:rPr>
              <a:t>Kódolási alapfeladatok:</a:t>
            </a:r>
            <a:r>
              <a:rPr lang="hu-HU" altLang="hu-HU" smtClean="0">
                <a:latin typeface="Garamond" pitchFamily="18" charset="0"/>
              </a:rPr>
              <a:t/>
            </a:r>
            <a:br>
              <a:rPr lang="hu-HU" altLang="hu-HU" smtClean="0">
                <a:latin typeface="Garamond" pitchFamily="18" charset="0"/>
              </a:rPr>
            </a:br>
            <a:r>
              <a:rPr lang="hu-HU" altLang="hu-HU" sz="2800" smtClean="0">
                <a:latin typeface="Garamond" pitchFamily="18" charset="0"/>
              </a:rPr>
              <a:t>Írjuk meg az alábbi feladatokat elvégző függ-vényeket!</a:t>
            </a:r>
          </a:p>
          <a:p>
            <a:pPr marL="354013" indent="-35401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</a:pPr>
            <a:r>
              <a:rPr lang="hu-HU" altLang="hu-HU" smtClean="0">
                <a:latin typeface="Garamond" pitchFamily="18" charset="0"/>
              </a:rPr>
              <a:t>Inputfájl (</a:t>
            </a:r>
            <a:r>
              <a:rPr lang="hu-HU" altLang="hu-HU" sz="2400" smtClean="0">
                <a:latin typeface="Garamond" pitchFamily="18" charset="0"/>
              </a:rPr>
              <a:t>adott hosszal</a:t>
            </a:r>
            <a:r>
              <a:rPr lang="hu-HU" altLang="hu-HU" smtClean="0">
                <a:latin typeface="Garamond" pitchFamily="18" charset="0"/>
              </a:rPr>
              <a:t>) </a:t>
            </a:r>
            <a:r>
              <a:rPr lang="hu-HU" altLang="hu-HU" smtClean="0">
                <a:latin typeface="Garamond" pitchFamily="18" charset="0"/>
                <a:sym typeface="Symbol" pitchFamily="18" charset="2"/>
              </a:rPr>
              <a:t> tömb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757488" y="4056063"/>
            <a:ext cx="3238500" cy="2354262"/>
          </a:xfrm>
          <a:prstGeom prst="rect">
            <a:avLst/>
          </a:prstGeom>
          <a:solidFill>
            <a:srgbClr val="EAEAEA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54000" rIns="54000"/>
          <a:lstStyle>
            <a:lvl1pPr marL="530225" indent="-530225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indent="0" eaLnBrk="1" hangingPunct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Inputfájl-szerkezet: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534988" algn="l"/>
              </a:tabLst>
              <a:defRPr/>
            </a:pP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1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.	n </a:t>
            </a: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 sorok száma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534988" algn="l"/>
              </a:tabLst>
              <a:defRPr/>
            </a:pP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.	1. sor </a:t>
            </a: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az első sor szövege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…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534988" algn="l"/>
              </a:tabLst>
              <a:defRPr/>
            </a:pP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i+1.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	i. sor </a:t>
            </a: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az i. sor szövege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…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534988" algn="l"/>
              </a:tabLst>
              <a:defRPr/>
            </a:pP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n+1.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	n. sor </a:t>
            </a: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az n. sor szövege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5884863" y="4316413"/>
            <a:ext cx="3238500" cy="1344612"/>
          </a:xfrm>
          <a:prstGeom prst="rect">
            <a:avLst/>
          </a:prstGeom>
          <a:solidFill>
            <a:srgbClr val="EAEAEA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rIns="36000"/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Output: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const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maxN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=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100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int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 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  <a:r>
              <a:rPr lang="hu-HU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//</a:t>
            </a: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a sorok száma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string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 t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[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maxN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];</a:t>
            </a:r>
            <a:r>
              <a:rPr lang="hu-HU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//</a:t>
            </a: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a sorok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2757488" y="3487738"/>
            <a:ext cx="6192837" cy="539750"/>
          </a:xfrm>
          <a:prstGeom prst="rect">
            <a:avLst/>
          </a:prstGeom>
          <a:solidFill>
            <a:srgbClr val="EAEAEA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>
            <a:lvl1pPr marL="530225" indent="-530225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fajlbol</a:t>
            </a:r>
            <a:r>
              <a:rPr lang="hu-HU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_</a:t>
            </a:r>
            <a:r>
              <a:rPr lang="hu-HU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string</a:t>
            </a:r>
            <a:r>
              <a:rPr lang="hu-HU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_</a:t>
            </a:r>
            <a:r>
              <a:rPr lang="hu-HU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tombbe</a:t>
            </a:r>
            <a:r>
              <a:rPr lang="hu-HU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</a:t>
            </a:r>
            <a:r>
              <a:rPr lang="hu-HU" sz="16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string</a:t>
            </a:r>
            <a:r>
              <a:rPr lang="hu-HU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fN</a:t>
            </a:r>
            <a:r>
              <a:rPr lang="hu-HU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 </a:t>
            </a:r>
            <a:br>
              <a:rPr lang="hu-HU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</a:br>
            <a:r>
              <a:rPr lang="hu-HU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		     </a:t>
            </a:r>
            <a:r>
              <a:rPr lang="hu-HU" sz="16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sz="16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&amp;</a:t>
            </a:r>
            <a:r>
              <a:rPr lang="hu-HU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</a:t>
            </a:r>
            <a:r>
              <a:rPr lang="hu-HU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 </a:t>
            </a:r>
            <a:r>
              <a:rPr lang="hu-HU" sz="1600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string</a:t>
            </a:r>
            <a:r>
              <a:rPr lang="hu-HU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t</a:t>
            </a:r>
            <a:r>
              <a:rPr lang="hu-HU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[], int</a:t>
            </a:r>
            <a:r>
              <a:rPr lang="hu-HU" sz="16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sz="16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maxN</a:t>
            </a:r>
            <a:r>
              <a:rPr lang="hu-HU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);</a:t>
            </a:r>
            <a:endParaRPr lang="hu-HU" sz="1600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95239" name="AutoShape 7"/>
          <p:cNvSpPr>
            <a:spLocks noChangeArrowheads="1"/>
          </p:cNvSpPr>
          <p:nvPr/>
        </p:nvSpPr>
        <p:spPr bwMode="auto">
          <a:xfrm>
            <a:off x="34925" y="3621088"/>
            <a:ext cx="2232025" cy="1079500"/>
          </a:xfrm>
          <a:prstGeom prst="wedgeRectCallout">
            <a:avLst>
              <a:gd name="adj1" fmla="val 107255"/>
              <a:gd name="adj2" fmla="val -46472"/>
            </a:avLst>
          </a:prstGeom>
          <a:solidFill>
            <a:srgbClr val="96969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0, ha OK;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1, ha nem létező fájl;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ha túl nagy az n;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3, ha inkonzisztens a fájl.</a:t>
            </a:r>
            <a:endParaRPr lang="hu-HU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  <p:bldP spid="95237" grpId="0" animBg="1"/>
      <p:bldP spid="95238" grpId="0" animBg="1"/>
      <p:bldP spid="952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E6EA16-E5DE-46BB-B2E2-35AB554B3CDD}" type="slidenum">
              <a:rPr lang="hu-HU" smtClean="0"/>
              <a:pPr>
                <a:defRPr/>
              </a:pPr>
              <a:t>27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6BFC134A-2BBA-4243-B84E-8FC1AAE7519A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Szövegfájl-kezelési alapok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03475" y="1484313"/>
            <a:ext cx="6705600" cy="4852987"/>
          </a:xfrm>
        </p:spPr>
        <p:txBody>
          <a:bodyPr lIns="72000" tIns="36000" rIns="72000" bIns="36000"/>
          <a:lstStyle/>
          <a:p>
            <a:pPr marL="354013" indent="-354013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sz="2800" b="1" smtClean="0">
                <a:latin typeface="Garamond" pitchFamily="18" charset="0"/>
              </a:rPr>
              <a:t>A lényeg kódja:</a:t>
            </a:r>
          </a:p>
        </p:txBody>
      </p:sp>
      <p:sp>
        <p:nvSpPr>
          <p:cNvPr id="8" name="Téglalap 7"/>
          <p:cNvSpPr/>
          <p:nvPr/>
        </p:nvSpPr>
        <p:spPr>
          <a:xfrm>
            <a:off x="2433528" y="1992268"/>
            <a:ext cx="6120000" cy="3708000"/>
          </a:xfrm>
          <a:prstGeom prst="rect">
            <a:avLst/>
          </a:prstGeom>
          <a:solidFill>
            <a:schemeClr val="bg1"/>
          </a:solidFill>
          <a:effectLst>
            <a:outerShdw blurRad="50800" dist="635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12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fajlbol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tombbe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/*</a:t>
            </a: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fájlból feltölti a t[n] tömböt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stringekkel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elvárások: LÉTEZÕFÁJL(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 ÉS 0&lt;=n&lt;=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FÁJL_SORAI_SZÁMA(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)=n+1</a:t>
            </a: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Uf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NEM LÉTEZÕFÁJL(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        =&gt; eredmény=1 ÉS</a:t>
            </a: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   NEM 0&lt;=n&lt;=maxN            =&gt; eredmény=2 ÉS</a:t>
            </a: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FÁJL_SORAI_SZÁMA(</a:t>
            </a:r>
            <a:r>
              <a:rPr lang="hu-HU" sz="9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)&lt;&gt;n+1 =&gt; eredmény=3</a:t>
            </a: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hibátlanFájl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          =&gt; eredmény=0 ÉS</a:t>
            </a: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*/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F21370-A7C9-4321-9654-10548BABEC2D}" type="slidenum">
              <a:rPr lang="hu-HU" smtClean="0"/>
              <a:pPr>
                <a:defRPr/>
              </a:pPr>
              <a:t>28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878D04BE-13BD-4DB0-B645-F452F62249E3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Szövegfájl-kezelési alapok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03475" y="1484313"/>
            <a:ext cx="6705600" cy="4852987"/>
          </a:xfrm>
        </p:spPr>
        <p:txBody>
          <a:bodyPr lIns="72000" tIns="36000" rIns="72000" bIns="36000"/>
          <a:lstStyle/>
          <a:p>
            <a:pPr marL="354013" indent="-354013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sz="2800" b="1" smtClean="0">
                <a:latin typeface="Garamond" pitchFamily="18" charset="0"/>
              </a:rPr>
              <a:t>A lényeg kódja:</a:t>
            </a:r>
          </a:p>
        </p:txBody>
      </p:sp>
      <p:sp>
        <p:nvSpPr>
          <p:cNvPr id="10" name="Téglalap 9"/>
          <p:cNvSpPr/>
          <p:nvPr/>
        </p:nvSpPr>
        <p:spPr>
          <a:xfrm>
            <a:off x="2433528" y="1992268"/>
            <a:ext cx="6120000" cy="3708000"/>
          </a:xfrm>
          <a:prstGeom prst="rect">
            <a:avLst/>
          </a:prstGeom>
          <a:solidFill>
            <a:schemeClr val="bg1"/>
          </a:solidFill>
          <a:effectLst>
            <a:outerShdw blurRad="50800" dist="635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12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fajlbol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tombbe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/*</a:t>
            </a: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fájlból feltölti a t[n] tömböt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stringekkel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elvárások: LÉTEZÕFÁJL(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 ÉS 0&lt;=n&lt;=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ÉS FÁJL_SORAI_SZÁMA(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)=n+1</a:t>
            </a: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Uf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: NEM LÉTEZÕFÁJL(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        =&gt; eredmény=1 ÉS</a:t>
            </a: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   NEM 0&lt;=n&lt;=maxN            =&gt; eredmény=2 ÉS</a:t>
            </a: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   FÁJL_SORAI_SZÁMA(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)&lt;&gt;n+1 =&gt; eredmény=3</a:t>
            </a: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hibátlanFájl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)          =&gt; eredmény=0 ÉS</a:t>
            </a:r>
          </a:p>
          <a:p>
            <a:pPr>
              <a:lnSpc>
                <a:spcPts val="900"/>
              </a:lnSpc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*/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544056" y="2092664"/>
            <a:ext cx="6120000" cy="3708000"/>
          </a:xfrm>
          <a:prstGeom prst="rect">
            <a:avLst/>
          </a:prstGeom>
          <a:solidFill>
            <a:schemeClr val="bg1"/>
          </a:solidFill>
          <a:effectLst>
            <a:outerShdw blurRad="50800" dist="635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11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hibakod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//nincs hiba</a:t>
            </a: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ifstream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(!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is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open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hibakod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//nem 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létezõ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fájl</a:t>
            </a: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getline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tmp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//az 1. sor maradékát eldobjuk</a:t>
            </a: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hibakod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//túl sok adat</a:t>
            </a: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(!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eof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&amp;&amp;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getline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++],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'\n'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hibakod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//inkonzisztens fájl</a:t>
            </a: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close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hibakod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7518" y="3429000"/>
            <a:ext cx="2951163" cy="1511300"/>
          </a:xfrm>
          <a:prstGeom prst="rect">
            <a:avLst/>
          </a:prstGeom>
          <a:solidFill>
            <a:srgbClr val="EAEAEA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54000" rIns="54000"/>
          <a:lstStyle>
            <a:lvl1pPr marL="530225" indent="-530225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indent="0" eaLnBrk="1" hangingPunct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534988" algn="l"/>
              </a:tabLst>
              <a:defRPr/>
            </a:pP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Inputfájl-szerkezet:</a:t>
            </a:r>
            <a:endParaRPr lang="hu-HU" sz="1400" dirty="0" smtClean="0"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450850" algn="l"/>
                <a:tab pos="1082675" algn="l"/>
              </a:tabLst>
              <a:defRPr/>
            </a:pPr>
            <a:r>
              <a:rPr lang="hu-HU" sz="1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1.</a:t>
            </a: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	n	</a:t>
            </a:r>
            <a:r>
              <a:rPr lang="hu-HU" sz="1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 sorok száma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450850" algn="l"/>
                <a:tab pos="633413" algn="l"/>
                <a:tab pos="1082675" algn="l"/>
              </a:tabLst>
              <a:defRPr/>
            </a:pPr>
            <a:r>
              <a:rPr lang="hu-HU" sz="1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2.</a:t>
            </a: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	1. sor:	</a:t>
            </a:r>
            <a:r>
              <a:rPr lang="hu-HU" sz="1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az első sor szövege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450850" algn="l"/>
                <a:tab pos="633413" algn="l"/>
                <a:tab pos="1350963" algn="l"/>
              </a:tabLst>
              <a:defRPr/>
            </a:pP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…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450850" algn="l"/>
                <a:tab pos="633413" algn="l"/>
                <a:tab pos="1082675" algn="l"/>
              </a:tabLst>
              <a:defRPr/>
            </a:pPr>
            <a:r>
              <a:rPr lang="hu-HU" sz="1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i+1.</a:t>
            </a:r>
            <a:r>
              <a:rPr lang="hu-HU" sz="1400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	i. </a:t>
            </a: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sor: 	</a:t>
            </a:r>
            <a:r>
              <a:rPr lang="hu-HU" sz="1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az i. sor szövege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450850" algn="l"/>
                <a:tab pos="633413" algn="l"/>
                <a:tab pos="1350963" algn="l"/>
              </a:tabLst>
              <a:defRPr/>
            </a:pP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…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450850" algn="l"/>
                <a:tab pos="1082675" algn="l"/>
              </a:tabLst>
              <a:defRPr/>
            </a:pPr>
            <a:r>
              <a:rPr lang="hu-HU" sz="1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n+1.</a:t>
            </a:r>
            <a:r>
              <a:rPr lang="hu-HU" sz="14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	n. sor	</a:t>
            </a:r>
            <a:r>
              <a:rPr lang="hu-HU" sz="1400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az n. sor szövege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A9BF57-99C0-4018-8090-7C1E1051C2FD}" type="slidenum">
              <a:rPr lang="hu-HU" smtClean="0"/>
              <a:pPr>
                <a:defRPr/>
              </a:pPr>
              <a:t>29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F1C5C404-C605-461A-9F30-E7E3148423B6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Szövegfájl-kezelési alapok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03475" y="1484313"/>
            <a:ext cx="6705600" cy="4852987"/>
          </a:xfrm>
        </p:spPr>
        <p:txBody>
          <a:bodyPr lIns="72000" tIns="36000" rIns="72000" bIns="36000"/>
          <a:lstStyle/>
          <a:p>
            <a:pPr marL="354013" indent="-354013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sz="2800" b="1" smtClean="0">
                <a:latin typeface="Garamond" pitchFamily="18" charset="0"/>
              </a:rPr>
              <a:t>… és egy próbaprogram:</a:t>
            </a:r>
          </a:p>
        </p:txBody>
      </p:sp>
      <p:sp>
        <p:nvSpPr>
          <p:cNvPr id="8" name="Téglalap 7"/>
          <p:cNvSpPr/>
          <p:nvPr/>
        </p:nvSpPr>
        <p:spPr>
          <a:xfrm>
            <a:off x="2433528" y="1988840"/>
            <a:ext cx="6120000" cy="3492000"/>
          </a:xfrm>
          <a:prstGeom prst="rect">
            <a:avLst/>
          </a:prstGeom>
          <a:solidFill>
            <a:schemeClr val="bg1"/>
          </a:solidFill>
          <a:effectLst>
            <a:outerShdw blurRad="50800" dist="635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12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//név: Gipsz Jakab</a:t>
            </a: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//ETR-azonosító: GIJAAFT.ELTE</a:t>
            </a: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//drótposta-cím: gipsz_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ugynok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@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elte.hu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hu-HU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hu-HU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hu-HU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hu-HU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hu-HU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hu-HU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hu-HU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fstream</a:t>
            </a:r>
            <a:r>
              <a:rPr lang="hu-HU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fajlbol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tombbe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adatok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ujra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//hibakód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56EA7D-7405-46C3-A462-A50834776A3B}" type="slidenum">
              <a:rPr lang="hu-HU" smtClean="0"/>
              <a:pPr>
                <a:defRPr/>
              </a:pPr>
              <a:t>3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0414FF0F-71B7-4715-9820-84F1614EE597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614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</a:t>
            </a:r>
          </a:p>
        </p:txBody>
      </p:sp>
      <p:sp>
        <p:nvSpPr>
          <p:cNvPr id="6149" name="Tartalom helye 2"/>
          <p:cNvSpPr>
            <a:spLocks noGrp="1"/>
          </p:cNvSpPr>
          <p:nvPr>
            <p:ph idx="1"/>
          </p:nvPr>
        </p:nvSpPr>
        <p:spPr>
          <a:xfrm>
            <a:off x="2316163" y="1293813"/>
            <a:ext cx="6875462" cy="51117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A szöveg és a tömb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b="1" dirty="0" smtClean="0">
                <a:latin typeface="Garamond" pitchFamily="18" charset="0"/>
              </a:rPr>
              <a:t>hasonlóak</a:t>
            </a:r>
            <a:r>
              <a:rPr lang="hu-HU" altLang="hu-HU" dirty="0" smtClean="0">
                <a:latin typeface="Garamond" pitchFamily="18" charset="0"/>
              </a:rPr>
              <a:t>: 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egyféle</a:t>
            </a:r>
            <a:r>
              <a:rPr lang="hu-HU" altLang="hu-HU" sz="2500" dirty="0" smtClean="0">
                <a:latin typeface="Garamond" pitchFamily="18" charset="0"/>
              </a:rPr>
              <a:t> típusú elemekből állnak,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indexelhetők</a:t>
            </a:r>
            <a:r>
              <a:rPr lang="hu-HU" altLang="hu-HU" sz="2500" dirty="0" smtClean="0">
                <a:latin typeface="Garamond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b="1" dirty="0" smtClean="0">
                <a:latin typeface="Garamond" pitchFamily="18" charset="0"/>
              </a:rPr>
              <a:t>különbözőek</a:t>
            </a:r>
            <a:r>
              <a:rPr lang="hu-HU" altLang="hu-HU" dirty="0" smtClean="0">
                <a:latin typeface="Garamond" pitchFamily="18" charset="0"/>
              </a:rPr>
              <a:t>: 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 smtClean="0">
                <a:latin typeface="Garamond" pitchFamily="18" charset="0"/>
              </a:rPr>
              <a:t>a tömb elem- (és index-) </a:t>
            </a:r>
            <a:r>
              <a:rPr lang="hu-HU" altLang="hu-HU" sz="2500" dirty="0" smtClean="0">
                <a:solidFill>
                  <a:srgbClr val="FF0000"/>
                </a:solidFill>
                <a:latin typeface="Garamond" pitchFamily="18" charset="0"/>
              </a:rPr>
              <a:t>típussal </a:t>
            </a:r>
            <a:r>
              <a:rPr lang="hu-HU" altLang="hu-HU" sz="2500" dirty="0" err="1" smtClean="0">
                <a:solidFill>
                  <a:srgbClr val="FF0000"/>
                </a:solidFill>
                <a:latin typeface="Garamond" pitchFamily="18" charset="0"/>
              </a:rPr>
              <a:t>paramétere-zendő</a:t>
            </a:r>
            <a:r>
              <a:rPr lang="hu-HU" altLang="hu-HU" sz="2500" dirty="0" smtClean="0">
                <a:latin typeface="Garamond" pitchFamily="18" charset="0"/>
              </a:rPr>
              <a:t> (</a:t>
            </a:r>
            <a:r>
              <a:rPr lang="hu-HU" altLang="hu-H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típuskonstrukciós eszköz</a:t>
            </a:r>
            <a:r>
              <a:rPr lang="hu-HU" altLang="hu-HU" sz="2500" dirty="0" smtClean="0">
                <a:latin typeface="Garamond" pitchFamily="18" charset="0"/>
              </a:rPr>
              <a:t>), a szöveg </a:t>
            </a:r>
            <a:r>
              <a:rPr lang="hu-HU" altLang="hu-HU" sz="2500" dirty="0" err="1" smtClean="0">
                <a:solidFill>
                  <a:srgbClr val="FF0000"/>
                </a:solidFill>
                <a:latin typeface="Garamond" pitchFamily="18" charset="0"/>
              </a:rPr>
              <a:t>ka-rakter</a:t>
            </a:r>
            <a:r>
              <a:rPr lang="hu-HU" altLang="hu-HU" sz="2500" dirty="0" smtClean="0">
                <a:solidFill>
                  <a:srgbClr val="FF0000"/>
                </a:solidFill>
                <a:latin typeface="Garamond" pitchFamily="18" charset="0"/>
              </a:rPr>
              <a:t> típus</a:t>
            </a:r>
            <a:r>
              <a:rPr lang="hu-HU" altLang="hu-HU" sz="2500" dirty="0" smtClean="0">
                <a:latin typeface="Garamond" pitchFamily="18" charset="0"/>
              </a:rPr>
              <a:t>ú elemekből áll,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 err="1" smtClean="0">
                <a:latin typeface="Garamond" pitchFamily="18" charset="0"/>
              </a:rPr>
              <a:t>algoritmikusan</a:t>
            </a:r>
            <a:r>
              <a:rPr lang="hu-HU" altLang="hu-HU" sz="2500" dirty="0" smtClean="0">
                <a:latin typeface="Garamond" pitchFamily="18" charset="0"/>
              </a:rPr>
              <a:t> (!) a szöveg </a:t>
            </a:r>
            <a:r>
              <a:rPr lang="hu-HU" altLang="hu-HU" sz="2500" dirty="0" smtClean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altLang="hu-HU" sz="2500" dirty="0" smtClean="0">
                <a:latin typeface="Garamond" pitchFamily="18" charset="0"/>
              </a:rPr>
              <a:t>-től </a:t>
            </a:r>
            <a:r>
              <a:rPr lang="hu-HU" altLang="hu-H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indexelhető</a:t>
            </a:r>
            <a:r>
              <a:rPr lang="hu-HU" altLang="hu-HU" sz="2500" dirty="0" smtClean="0">
                <a:latin typeface="Garamond" pitchFamily="18" charset="0"/>
              </a:rPr>
              <a:t>, a tömb </a:t>
            </a:r>
            <a:r>
              <a:rPr lang="hu-HU" altLang="hu-HU" sz="2500" dirty="0" smtClean="0">
                <a:solidFill>
                  <a:srgbClr val="FF0000"/>
                </a:solidFill>
                <a:latin typeface="Garamond" pitchFamily="18" charset="0"/>
              </a:rPr>
              <a:t>deklarációtól függően</a:t>
            </a:r>
            <a:r>
              <a:rPr lang="hu-HU" altLang="hu-HU" sz="2500" dirty="0" smtClean="0">
                <a:latin typeface="Garamond" pitchFamily="18" charset="0"/>
              </a:rPr>
              <a:t>,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 smtClean="0">
                <a:latin typeface="Garamond" pitchFamily="18" charset="0"/>
              </a:rPr>
              <a:t>a tömb </a:t>
            </a:r>
            <a:r>
              <a:rPr lang="hu-HU" altLang="hu-H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hossza</a:t>
            </a:r>
            <a:r>
              <a:rPr lang="hu-HU" altLang="hu-HU" sz="2500" dirty="0" smtClean="0">
                <a:latin typeface="Garamond" pitchFamily="18" charset="0"/>
              </a:rPr>
              <a:t> </a:t>
            </a:r>
            <a:r>
              <a:rPr lang="hu-HU" altLang="hu-HU" sz="2500" dirty="0" smtClean="0">
                <a:solidFill>
                  <a:srgbClr val="FF0000"/>
                </a:solidFill>
                <a:latin typeface="Garamond" pitchFamily="18" charset="0"/>
              </a:rPr>
              <a:t>konstans</a:t>
            </a:r>
            <a:r>
              <a:rPr lang="hu-HU" altLang="hu-HU" sz="2500" dirty="0" smtClean="0">
                <a:latin typeface="Garamond" pitchFamily="18" charset="0"/>
              </a:rPr>
              <a:t>, a szövegé </a:t>
            </a:r>
            <a:r>
              <a:rPr lang="hu-HU" altLang="hu-HU" sz="2500" dirty="0" err="1" smtClean="0">
                <a:solidFill>
                  <a:srgbClr val="FF0000"/>
                </a:solidFill>
                <a:latin typeface="Garamond" pitchFamily="18" charset="0"/>
              </a:rPr>
              <a:t>változ</a:t>
            </a:r>
            <a:r>
              <a:rPr lang="hu-HU" altLang="hu-HU" sz="2500" dirty="0" err="1" smtClean="0">
                <a:latin typeface="Garamond" pitchFamily="18" charset="0"/>
              </a:rPr>
              <a:t>tat-hat</a:t>
            </a:r>
            <a:r>
              <a:rPr lang="hu-HU" altLang="hu-HU" sz="2500" dirty="0" err="1" smtClean="0">
                <a:solidFill>
                  <a:srgbClr val="FF0000"/>
                </a:solidFill>
                <a:latin typeface="Garamond" pitchFamily="18" charset="0"/>
              </a:rPr>
              <a:t>ó</a:t>
            </a:r>
            <a:r>
              <a:rPr lang="hu-HU" altLang="hu-HU" sz="2500" dirty="0" smtClean="0">
                <a:latin typeface="Garamond" pitchFamily="18" charset="0"/>
              </a:rPr>
              <a:t>; szövegeken értelmezve van a hossz() függvény és a + művelet,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 smtClean="0">
                <a:latin typeface="Garamond" pitchFamily="18" charset="0"/>
              </a:rPr>
              <a:t>problémás az </a:t>
            </a:r>
            <a:r>
              <a:rPr lang="hu-HU" altLang="hu-HU" sz="2500" dirty="0" smtClean="0">
                <a:solidFill>
                  <a:srgbClr val="FF0000"/>
                </a:solidFill>
                <a:latin typeface="Garamond" pitchFamily="18" charset="0"/>
              </a:rPr>
              <a:t>elemmódosítás</a:t>
            </a:r>
            <a:r>
              <a:rPr lang="hu-HU" altLang="hu-HU" sz="2500" dirty="0" smtClean="0">
                <a:latin typeface="Garamond" pitchFamily="18" charset="0"/>
              </a:rPr>
              <a:t> a szöveg típusnál!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2A0484-D8E0-4E1A-A9D4-4831AE809B12}" type="slidenum">
              <a:rPr lang="hu-HU" smtClean="0"/>
              <a:pPr>
                <a:defRPr/>
              </a:pPr>
              <a:t>30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86C6D38F-8121-4208-AAD2-50393E06CDC3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Szövegfájl-kezelési alapok</a:t>
            </a:r>
          </a:p>
        </p:txBody>
      </p:sp>
      <p:sp>
        <p:nvSpPr>
          <p:cNvPr id="11" name="Téglalap 10"/>
          <p:cNvSpPr/>
          <p:nvPr/>
        </p:nvSpPr>
        <p:spPr>
          <a:xfrm>
            <a:off x="2433528" y="1988840"/>
            <a:ext cx="6120000" cy="3492000"/>
          </a:xfrm>
          <a:prstGeom prst="rect">
            <a:avLst/>
          </a:prstGeom>
          <a:solidFill>
            <a:schemeClr val="bg1"/>
          </a:solidFill>
          <a:effectLst>
            <a:outerShdw blurRad="50800" dist="635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12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//név: Gipsz Jakab</a:t>
            </a: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//ETR-azonosító: GIJAAFT.ELTE</a:t>
            </a: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//drótposta-cím: gipsz_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ugynok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@</a:t>
            </a:r>
            <a:r>
              <a:rPr lang="hu-HU" sz="9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elte.hu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hu-HU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hu-HU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hu-HU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iostream</a:t>
            </a:r>
            <a:r>
              <a:rPr lang="hu-HU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</a:t>
            </a:r>
            <a:r>
              <a:rPr lang="hu-HU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include</a:t>
            </a:r>
            <a:r>
              <a:rPr lang="hu-HU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 &lt;</a:t>
            </a:r>
            <a:r>
              <a:rPr lang="hu-HU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fstream</a:t>
            </a:r>
            <a:r>
              <a:rPr lang="hu-HU" sz="900" dirty="0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namespace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fajlbol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tombbe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&amp;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t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[],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main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const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adatok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bool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ujra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char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//hibakód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03475" y="1484313"/>
            <a:ext cx="6705600" cy="4852987"/>
          </a:xfrm>
        </p:spPr>
        <p:txBody>
          <a:bodyPr lIns="72000" tIns="36000" rIns="72000" bIns="36000"/>
          <a:lstStyle/>
          <a:p>
            <a:pPr marL="354013" indent="-354013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sz="2800" b="1" smtClean="0">
                <a:latin typeface="Garamond" pitchFamily="18" charset="0"/>
              </a:rPr>
              <a:t>… és a próbaprogram:</a:t>
            </a:r>
          </a:p>
        </p:txBody>
      </p:sp>
      <p:sp>
        <p:nvSpPr>
          <p:cNvPr id="10" name="Téglalap 9"/>
          <p:cNvSpPr/>
          <p:nvPr/>
        </p:nvSpPr>
        <p:spPr>
          <a:xfrm>
            <a:off x="2544056" y="2092664"/>
            <a:ext cx="6120000" cy="3492000"/>
          </a:xfrm>
          <a:prstGeom prst="rect">
            <a:avLst/>
          </a:prstGeom>
          <a:solidFill>
            <a:schemeClr val="bg1"/>
          </a:solidFill>
          <a:effectLst>
            <a:outerShdw blurRad="50800" dist="635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12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do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 próbafájl neve:"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cin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fajlbol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_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tombbe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adatok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"Hibakód:"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hk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switch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case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ujra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false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break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case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"Nem létezik a fájl. Újra? (I/.)"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cin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ujra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toupper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)==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'I'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break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case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2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Túl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nagy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elemszám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. </a:t>
            </a:r>
            <a:r>
              <a:rPr lang="en-US" sz="9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Újra</a:t>
            </a:r>
            <a:r>
              <a:rPr lang="en-US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? (I/.)"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cin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ujra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toupper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)==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'I'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break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case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3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"Inkonzisztens adatfájl. Újra? (I/.)"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   cin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&gt;&gt;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ujra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toupper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)==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'I'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ujra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hk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!=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"n:"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"A teljes tömbtartalom:"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nn-NO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nn-NO" sz="9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int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nn-NO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maxN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++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nn-NO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nn-NO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cout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+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1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". sora:' 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adatok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 ' "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&lt;&lt;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endl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hu-HU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hu-HU" sz="9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hu-HU" sz="9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hu-HU" sz="9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pPr>
              <a:lnSpc>
                <a:spcPts val="9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hu-HU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hu-HU" sz="900" dirty="0">
              <a:solidFill>
                <a:srgbClr val="008000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103430" name="AutoShape 6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hu-HU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Kód 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jegyzet-</a:t>
            </a:r>
            <a:b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ként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986FC6-7F0B-41C8-996A-4270ED828DEB}" type="slidenum">
              <a:rPr lang="hu-HU" smtClean="0"/>
              <a:pPr>
                <a:defRPr/>
              </a:pPr>
              <a:t>31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C6F763E4-E719-41BA-9F32-90D641B07C60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Szövegfájl-kezelési alapok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09825" y="1484313"/>
            <a:ext cx="6705600" cy="4852987"/>
          </a:xfrm>
        </p:spPr>
        <p:txBody>
          <a:bodyPr lIns="72000" tIns="36000" rIns="72000" bIns="36000"/>
          <a:lstStyle/>
          <a:p>
            <a:pPr marL="354013" indent="-354013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b="1" smtClean="0">
                <a:latin typeface="Garamond" pitchFamily="18" charset="0"/>
              </a:rPr>
              <a:t>Kódolási alapfeladatok</a:t>
            </a:r>
            <a:r>
              <a:rPr lang="hu-HU" altLang="hu-HU" smtClean="0">
                <a:latin typeface="Garamond" pitchFamily="18" charset="0"/>
              </a:rPr>
              <a:t> (</a:t>
            </a:r>
            <a:r>
              <a:rPr lang="hu-HU" altLang="hu-HU" sz="2600" smtClean="0">
                <a:latin typeface="Garamond" pitchFamily="18" charset="0"/>
              </a:rPr>
              <a:t>folytatás</a:t>
            </a:r>
            <a:r>
              <a:rPr lang="hu-HU" altLang="hu-HU" smtClean="0">
                <a:latin typeface="Garamond" pitchFamily="18" charset="0"/>
              </a:rPr>
              <a:t>)</a:t>
            </a:r>
            <a:r>
              <a:rPr lang="hu-HU" altLang="hu-HU" b="1" smtClean="0">
                <a:latin typeface="Garamond" pitchFamily="18" charset="0"/>
              </a:rPr>
              <a:t>:</a:t>
            </a:r>
          </a:p>
          <a:p>
            <a:pPr marL="354013" indent="-35401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 startAt="2"/>
            </a:pPr>
            <a:r>
              <a:rPr lang="hu-HU" altLang="hu-HU" sz="2800" smtClean="0">
                <a:latin typeface="Garamond" pitchFamily="18" charset="0"/>
              </a:rPr>
              <a:t>Inputfájl (</a:t>
            </a:r>
            <a:r>
              <a:rPr lang="hu-HU" altLang="hu-HU" sz="2400" smtClean="0">
                <a:latin typeface="Garamond" pitchFamily="18" charset="0"/>
              </a:rPr>
              <a:t>ismeretlen hosszal</a:t>
            </a:r>
            <a:r>
              <a:rPr lang="hu-HU" altLang="hu-HU" sz="2800" smtClean="0">
                <a:latin typeface="Garamond" pitchFamily="18" charset="0"/>
              </a:rPr>
              <a:t>) </a:t>
            </a:r>
            <a:r>
              <a:rPr lang="hu-HU" altLang="hu-HU" sz="2800" smtClean="0">
                <a:latin typeface="Garamond" pitchFamily="18" charset="0"/>
                <a:sym typeface="Symbol" pitchFamily="18" charset="2"/>
              </a:rPr>
              <a:t> tömb</a:t>
            </a:r>
            <a:br>
              <a:rPr lang="hu-HU" altLang="hu-HU" sz="280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smtClean="0">
                <a:latin typeface="Garamond" pitchFamily="18" charset="0"/>
                <a:sym typeface="Symbol" pitchFamily="18" charset="2"/>
              </a:rPr>
              <a:t/>
            </a:r>
            <a:br>
              <a:rPr lang="hu-HU" altLang="hu-HU" sz="280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smtClean="0">
                <a:latin typeface="Garamond" pitchFamily="18" charset="0"/>
                <a:sym typeface="Symbol" pitchFamily="18" charset="2"/>
              </a:rPr>
              <a:t/>
            </a:r>
            <a:br>
              <a:rPr lang="hu-HU" altLang="hu-HU" sz="280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smtClean="0">
                <a:latin typeface="Garamond" pitchFamily="18" charset="0"/>
                <a:sym typeface="Symbol" pitchFamily="18" charset="2"/>
              </a:rPr>
              <a:t/>
            </a:r>
            <a:br>
              <a:rPr lang="hu-HU" altLang="hu-HU" sz="280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smtClean="0">
                <a:latin typeface="Garamond" pitchFamily="18" charset="0"/>
                <a:sym typeface="Symbol" pitchFamily="18" charset="2"/>
              </a:rPr>
              <a:t/>
            </a:r>
            <a:br>
              <a:rPr lang="hu-HU" altLang="hu-HU" sz="280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smtClean="0">
                <a:latin typeface="Garamond" pitchFamily="18" charset="0"/>
                <a:sym typeface="Symbol" pitchFamily="18" charset="2"/>
              </a:rPr>
              <a:t/>
            </a:r>
            <a:br>
              <a:rPr lang="hu-HU" altLang="hu-HU" sz="280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smtClean="0">
                <a:latin typeface="Garamond" pitchFamily="18" charset="0"/>
                <a:sym typeface="Symbol" pitchFamily="18" charset="2"/>
              </a:rPr>
              <a:t/>
            </a:r>
            <a:br>
              <a:rPr lang="hu-HU" altLang="hu-HU" sz="280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smtClean="0">
                <a:latin typeface="Garamond" pitchFamily="18" charset="0"/>
                <a:sym typeface="Symbol" pitchFamily="18" charset="2"/>
              </a:rPr>
              <a:t/>
            </a:r>
            <a:br>
              <a:rPr lang="hu-HU" altLang="hu-HU" sz="280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smtClean="0">
                <a:latin typeface="Garamond" pitchFamily="18" charset="0"/>
                <a:sym typeface="Symbol" pitchFamily="18" charset="2"/>
              </a:rPr>
              <a:t/>
            </a:r>
            <a:br>
              <a:rPr lang="hu-HU" altLang="hu-HU" sz="280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smtClean="0">
                <a:latin typeface="Garamond" pitchFamily="18" charset="0"/>
                <a:sym typeface="Symbol" pitchFamily="18" charset="2"/>
              </a:rPr>
              <a:t>Mi a teendő, ha maxN-nél több sor van?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757488" y="3133725"/>
            <a:ext cx="3238500" cy="2354263"/>
          </a:xfrm>
          <a:prstGeom prst="rect">
            <a:avLst/>
          </a:prstGeom>
          <a:solidFill>
            <a:srgbClr val="EAEAEA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54000" rIns="54000"/>
          <a:lstStyle>
            <a:lvl1pPr marL="530225" indent="-530225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indent="0" eaLnBrk="1" hangingPunct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Inputfájl-szerkezet: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365125" algn="l"/>
              </a:tabLst>
              <a:defRPr/>
            </a:pP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1.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	1. sor </a:t>
            </a: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az első sor szövege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…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365125" algn="l"/>
              </a:tabLst>
              <a:defRPr/>
            </a:pP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i.	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i. sor </a:t>
            </a: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az i. sor szövege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…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365125" algn="l"/>
              </a:tabLst>
              <a:defRPr/>
            </a:pP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n.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	n. sor </a:t>
            </a: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az n. sor szövege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5884863" y="3394075"/>
            <a:ext cx="3238500" cy="1344613"/>
          </a:xfrm>
          <a:prstGeom prst="rect">
            <a:avLst/>
          </a:prstGeom>
          <a:solidFill>
            <a:srgbClr val="EAEAEA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rIns="36000"/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Output: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const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maxN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=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100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int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 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  <a:r>
              <a:rPr lang="hu-HU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//</a:t>
            </a: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a sorok száma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string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 t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[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maxN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];</a:t>
            </a:r>
            <a:r>
              <a:rPr lang="hu-HU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//</a:t>
            </a: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a sorok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2757488" y="2565400"/>
            <a:ext cx="6192837" cy="539750"/>
          </a:xfrm>
          <a:prstGeom prst="rect">
            <a:avLst/>
          </a:prstGeom>
          <a:solidFill>
            <a:srgbClr val="EAEAEA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fajlbol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_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string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_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tombbe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</a:t>
            </a: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string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fN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</a:t>
            </a:r>
            <a:b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</a:b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		</a:t>
            </a:r>
            <a:r>
              <a:rPr lang="hu-HU" dirty="0">
                <a:latin typeface="Courier New" pitchFamily="49" charset="0"/>
                <a:sym typeface="Symbol" pitchFamily="18" charset="2"/>
              </a:rPr>
              <a:t> 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 </a:t>
            </a: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&amp;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 </a:t>
            </a: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string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t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[], int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maxN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);</a:t>
            </a:r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34925" y="2708275"/>
            <a:ext cx="2232025" cy="865188"/>
          </a:xfrm>
          <a:prstGeom prst="wedgeRectCallout">
            <a:avLst>
              <a:gd name="adj1" fmla="val 109815"/>
              <a:gd name="adj2" fmla="val -43394"/>
            </a:avLst>
          </a:prstGeom>
          <a:solidFill>
            <a:srgbClr val="96969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0, ha OK;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1, ha nem létező fájl;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ha túl nagy az n.</a:t>
            </a:r>
            <a:endParaRPr lang="hu-HU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/>
      <p:bldP spid="105477" grpId="0" animBg="1"/>
      <p:bldP spid="105478" grpId="0" animBg="1"/>
      <p:bldP spid="10547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1A78974-050A-426D-8D14-A392D5DDBAAE}" type="slidenum">
              <a:rPr lang="hu-HU" smtClean="0"/>
              <a:pPr>
                <a:defRPr/>
              </a:pPr>
              <a:t>32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F49B460F-BD7E-4518-B8F2-32C0EAF60A97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dirty="0" smtClean="0">
                <a:latin typeface="Garamond" pitchFamily="18" charset="0"/>
              </a:rPr>
              <a:t>Szövegfájl-kezelési alapok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09825" y="1484313"/>
            <a:ext cx="6705600" cy="4852987"/>
          </a:xfrm>
        </p:spPr>
        <p:txBody>
          <a:bodyPr lIns="72000" tIns="36000" rIns="72000" bIns="36000"/>
          <a:lstStyle/>
          <a:p>
            <a:pPr marL="354013" indent="-354013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Kódolási alapfeladatok</a:t>
            </a:r>
            <a:r>
              <a:rPr lang="hu-HU" altLang="hu-HU" dirty="0" smtClean="0">
                <a:latin typeface="Garamond" pitchFamily="18" charset="0"/>
              </a:rPr>
              <a:t> (</a:t>
            </a:r>
            <a:r>
              <a:rPr lang="hu-HU" altLang="hu-HU" sz="2600" dirty="0" smtClean="0">
                <a:latin typeface="Garamond" pitchFamily="18" charset="0"/>
              </a:rPr>
              <a:t>folytatás</a:t>
            </a:r>
            <a:r>
              <a:rPr lang="hu-HU" altLang="hu-HU" dirty="0" smtClean="0">
                <a:latin typeface="Garamond" pitchFamily="18" charset="0"/>
              </a:rPr>
              <a:t>)</a:t>
            </a:r>
            <a:r>
              <a:rPr lang="hu-HU" altLang="hu-HU" b="1" dirty="0" smtClean="0">
                <a:latin typeface="Garamond" pitchFamily="18" charset="0"/>
              </a:rPr>
              <a:t>:</a:t>
            </a:r>
          </a:p>
          <a:p>
            <a:pPr marL="354013" indent="-35401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 startAt="3"/>
            </a:pPr>
            <a:r>
              <a:rPr lang="hu-HU" altLang="hu-HU" sz="2800" dirty="0" smtClean="0">
                <a:latin typeface="Garamond" pitchFamily="18" charset="0"/>
              </a:rPr>
              <a:t>(</a:t>
            </a:r>
            <a:r>
              <a:rPr lang="hu-HU" altLang="hu-HU" dirty="0" smtClean="0">
                <a:solidFill>
                  <a:schemeClr val="hlink"/>
                </a:solidFill>
                <a:latin typeface="Garamond" pitchFamily="18" charset="0"/>
              </a:rPr>
              <a:t>-</a:t>
            </a:r>
            <a:r>
              <a:rPr lang="hu-HU" altLang="hu-HU" sz="2400" dirty="0" smtClean="0">
                <a:solidFill>
                  <a:schemeClr val="hlink"/>
                </a:solidFill>
                <a:latin typeface="Garamond" pitchFamily="18" charset="0"/>
              </a:rPr>
              <a:t>4.</a:t>
            </a:r>
            <a:r>
              <a:rPr lang="hu-HU" altLang="hu-HU" sz="2800" dirty="0" smtClean="0">
                <a:latin typeface="Garamond" pitchFamily="18" charset="0"/>
              </a:rPr>
              <a:t>)</a:t>
            </a:r>
            <a:r>
              <a:rPr lang="hu-HU" altLang="hu-HU" dirty="0" smtClean="0">
                <a:latin typeface="Garamond" pitchFamily="18" charset="0"/>
              </a:rPr>
              <a:t> </a:t>
            </a:r>
            <a:r>
              <a:rPr lang="hu-HU" altLang="hu-HU" sz="2800" dirty="0" smtClean="0">
                <a:latin typeface="Garamond" pitchFamily="18" charset="0"/>
              </a:rPr>
              <a:t>Az előző két feladat megoldását </a:t>
            </a:r>
            <a:r>
              <a:rPr lang="hu-HU" altLang="hu-HU" sz="2800" dirty="0" err="1" smtClean="0">
                <a:latin typeface="Garamond" pitchFamily="18" charset="0"/>
              </a:rPr>
              <a:t>módo-sítsuk</a:t>
            </a:r>
            <a:r>
              <a:rPr lang="hu-HU" altLang="hu-HU" sz="2800" dirty="0" smtClean="0">
                <a:latin typeface="Garamond" pitchFamily="18" charset="0"/>
              </a:rPr>
              <a:t> úgy, hogy a tömb </a:t>
            </a:r>
            <a:r>
              <a:rPr lang="hu-HU" alt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elem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ének típusa</a:t>
            </a:r>
            <a:r>
              <a:rPr lang="hu-HU" altLang="hu-HU" sz="2800" dirty="0" smtClean="0">
                <a:latin typeface="Garamond" pitchFamily="18" charset="0"/>
              </a:rPr>
              <a:t> nem</a:t>
            </a:r>
            <a:r>
              <a:rPr lang="hu-HU" altLang="hu-HU" sz="2800" dirty="0" smtClean="0"/>
              <a:t> </a:t>
            </a:r>
            <a:r>
              <a:rPr lang="hu-HU" altLang="hu-HU" sz="2400" dirty="0" err="1" smtClean="0">
                <a:latin typeface="Courier New" pitchFamily="49" charset="0"/>
              </a:rPr>
              <a:t>string</a:t>
            </a:r>
            <a:r>
              <a:rPr lang="hu-HU" altLang="hu-HU" sz="2800" dirty="0" smtClean="0">
                <a:latin typeface="Garamond" pitchFamily="18" charset="0"/>
              </a:rPr>
              <a:t>, hanem</a:t>
            </a:r>
            <a:r>
              <a:rPr lang="hu-HU" altLang="hu-HU" sz="2800" dirty="0" smtClean="0"/>
              <a:t> </a:t>
            </a:r>
            <a:r>
              <a:rPr lang="hu-HU" altLang="hu-H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</a:t>
            </a:r>
            <a:r>
              <a:rPr lang="hu-HU" altLang="hu-HU" sz="2800" dirty="0" smtClean="0">
                <a:latin typeface="Garamond" pitchFamily="18" charset="0"/>
              </a:rPr>
              <a:t>, és</a:t>
            </a:r>
            <a:r>
              <a:rPr lang="hu-HU" altLang="hu-HU" sz="2800" dirty="0" smtClean="0"/>
              <a:t> </a:t>
            </a:r>
            <a:r>
              <a:rPr lang="hu-HU" altLang="hu-HU" sz="2400" dirty="0" err="1" smtClean="0">
                <a:latin typeface="Courier New" pitchFamily="49" charset="0"/>
              </a:rPr>
              <a:t>minE</a:t>
            </a:r>
            <a:r>
              <a:rPr lang="hu-HU" altLang="hu-HU" sz="2800" dirty="0" smtClean="0"/>
              <a:t>, </a:t>
            </a:r>
            <a:r>
              <a:rPr lang="hu-HU" altLang="hu-HU" sz="2400" dirty="0" err="1" smtClean="0">
                <a:latin typeface="Courier New" pitchFamily="49" charset="0"/>
              </a:rPr>
              <a:t>maxE</a:t>
            </a:r>
            <a:r>
              <a:rPr lang="hu-HU" altLang="hu-HU" sz="2800" dirty="0" smtClean="0"/>
              <a:t> </a:t>
            </a:r>
            <a:r>
              <a:rPr lang="hu-HU" altLang="hu-HU" sz="2800" dirty="0" smtClean="0">
                <a:latin typeface="Garamond" pitchFamily="18" charset="0"/>
              </a:rPr>
              <a:t>közötti! Soronként most is egyetlen adat legyen!</a:t>
            </a:r>
            <a:endParaRPr lang="hu-HU" altLang="hu-HU" sz="2800" dirty="0" smtClean="0">
              <a:latin typeface="Garamond" pitchFamily="18" charset="0"/>
              <a:sym typeface="Symbol" pitchFamily="18" charset="2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757488" y="4481513"/>
            <a:ext cx="6192837" cy="792162"/>
          </a:xfrm>
          <a:prstGeom prst="rect">
            <a:avLst/>
          </a:prstGeom>
          <a:solidFill>
            <a:srgbClr val="EAEAEA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fajlbol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_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_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tombbe</a:t>
            </a:r>
            <a:endParaRPr lang="hu-HU" dirty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	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</a:t>
            </a: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string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fN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</a:t>
            </a:r>
            <a:r>
              <a:rPr lang="hu-HU" dirty="0">
                <a:latin typeface="Courier New" pitchFamily="49" charset="0"/>
                <a:sym typeface="Symbol" pitchFamily="18" charset="2"/>
              </a:rPr>
              <a:t> 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 </a:t>
            </a: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&amp;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 </a:t>
            </a:r>
            <a:r>
              <a:rPr lang="hu-H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t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[], int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maxN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 </a:t>
            </a:r>
            <a:b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</a:b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	 </a:t>
            </a:r>
            <a:r>
              <a:rPr lang="hu-H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minE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, </a:t>
            </a:r>
            <a:r>
              <a:rPr lang="hu-H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Symbol" pitchFamily="18" charset="2"/>
              </a:rPr>
              <a:t>maxE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);</a:t>
            </a:r>
          </a:p>
        </p:txBody>
      </p:sp>
      <p:sp>
        <p:nvSpPr>
          <p:cNvPr id="107525" name="AutoShape 5"/>
          <p:cNvSpPr>
            <a:spLocks noChangeArrowheads="1"/>
          </p:cNvSpPr>
          <p:nvPr/>
        </p:nvSpPr>
        <p:spPr bwMode="auto">
          <a:xfrm>
            <a:off x="34925" y="4689475"/>
            <a:ext cx="2482850" cy="1295400"/>
          </a:xfrm>
          <a:prstGeom prst="wedgeRectCallout">
            <a:avLst>
              <a:gd name="adj1" fmla="val 112375"/>
              <a:gd name="adj2" fmla="val -50778"/>
            </a:avLst>
          </a:prstGeom>
          <a:solidFill>
            <a:srgbClr val="96969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54000" tIns="36000" rIns="54000"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0, ha OK;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1, ha nem létező fájl;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ha túl nagy az n;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3, ha inkonzisztens a fájl;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4, ha valamely eleme nem OK.</a:t>
            </a:r>
            <a:endParaRPr lang="hu-HU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  <p:bldP spid="1075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58FF543-3C1A-4944-8B23-321A76D68832}" type="slidenum">
              <a:rPr lang="hu-HU" smtClean="0"/>
              <a:pPr>
                <a:defRPr/>
              </a:pPr>
              <a:t>33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025CAB0C-DE2D-454B-82A7-3531B729A3FD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09825" y="1484313"/>
            <a:ext cx="6705600" cy="4852987"/>
          </a:xfrm>
        </p:spPr>
        <p:txBody>
          <a:bodyPr lIns="72000" tIns="36000" rIns="72000" bIns="36000"/>
          <a:lstStyle/>
          <a:p>
            <a:pPr marL="354013" indent="-354013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Kódolási alapfeladatok</a:t>
            </a:r>
            <a:r>
              <a:rPr lang="hu-HU" altLang="hu-HU" dirty="0" smtClean="0">
                <a:latin typeface="Garamond" pitchFamily="18" charset="0"/>
              </a:rPr>
              <a:t> (</a:t>
            </a:r>
            <a:r>
              <a:rPr lang="hu-HU" altLang="hu-HU" sz="2600" dirty="0" smtClean="0">
                <a:latin typeface="Garamond" pitchFamily="18" charset="0"/>
              </a:rPr>
              <a:t>folytatás</a:t>
            </a:r>
            <a:r>
              <a:rPr lang="hu-HU" altLang="hu-HU" dirty="0" smtClean="0">
                <a:latin typeface="Garamond" pitchFamily="18" charset="0"/>
              </a:rPr>
              <a:t>)</a:t>
            </a:r>
            <a:r>
              <a:rPr lang="hu-HU" altLang="hu-HU" b="1" dirty="0" smtClean="0">
                <a:latin typeface="Garamond" pitchFamily="18" charset="0"/>
              </a:rPr>
              <a:t>:</a:t>
            </a:r>
          </a:p>
          <a:p>
            <a:pPr marL="354013" indent="-35401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 startAt="5"/>
            </a:pPr>
            <a:r>
              <a:rPr lang="hu-HU" altLang="hu-HU" sz="2800" dirty="0" smtClean="0">
                <a:latin typeface="Garamond" pitchFamily="18" charset="0"/>
              </a:rPr>
              <a:t>‘Inputfájl (</a:t>
            </a:r>
            <a:r>
              <a:rPr lang="hu-HU" altLang="hu-HU" sz="2400" dirty="0" smtClean="0">
                <a:latin typeface="Garamond" pitchFamily="18" charset="0"/>
              </a:rPr>
              <a:t>adott hosszal</a:t>
            </a:r>
            <a:r>
              <a:rPr lang="hu-HU" altLang="hu-HU" sz="2800" dirty="0" smtClean="0">
                <a:latin typeface="Garamond" pitchFamily="18" charset="0"/>
              </a:rPr>
              <a:t>) 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 tömb’</a:t>
            </a:r>
            <a:r>
              <a:rPr lang="hu-HU" altLang="hu-HU" sz="2800" dirty="0" smtClean="0">
                <a:latin typeface="Garamond" pitchFamily="18" charset="0"/>
              </a:rPr>
              <a:t> feladat megoldását módosítsuk úgy, hogy a tömb </a:t>
            </a:r>
            <a:r>
              <a:rPr lang="hu-HU" alt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elem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ének típusa </a:t>
            </a:r>
            <a:r>
              <a:rPr lang="hu-HU" altLang="hu-HU" sz="2800" dirty="0" smtClean="0">
                <a:latin typeface="Garamond" pitchFamily="18" charset="0"/>
              </a:rPr>
              <a:t>nem</a:t>
            </a:r>
            <a:r>
              <a:rPr lang="hu-HU" altLang="hu-HU" sz="2800" dirty="0" smtClean="0"/>
              <a:t> </a:t>
            </a:r>
            <a:r>
              <a:rPr lang="hu-HU" altLang="hu-HU" sz="2400" dirty="0" err="1" smtClean="0">
                <a:latin typeface="Courier New" pitchFamily="49" charset="0"/>
              </a:rPr>
              <a:t>string</a:t>
            </a:r>
            <a:r>
              <a:rPr lang="hu-HU" altLang="hu-HU" sz="2800" dirty="0" smtClean="0">
                <a:latin typeface="Garamond" pitchFamily="18" charset="0"/>
              </a:rPr>
              <a:t>, hanem</a:t>
            </a:r>
            <a:r>
              <a:rPr lang="hu-HU" altLang="hu-HU" sz="2800" dirty="0" smtClean="0"/>
              <a:t> </a:t>
            </a:r>
            <a:r>
              <a:rPr lang="hu-HU" altLang="hu-H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</a:t>
            </a:r>
            <a:r>
              <a:rPr lang="hu-HU" altLang="hu-HU" sz="2800" dirty="0" smtClean="0">
                <a:latin typeface="Garamond" pitchFamily="18" charset="0"/>
              </a:rPr>
              <a:t>, és</a:t>
            </a:r>
            <a:r>
              <a:rPr lang="hu-HU" altLang="hu-HU" sz="2800" dirty="0" smtClean="0"/>
              <a:t> </a:t>
            </a:r>
            <a:r>
              <a:rPr lang="hu-HU" altLang="hu-HU" sz="2400" dirty="0" err="1" smtClean="0">
                <a:latin typeface="Courier New" pitchFamily="49" charset="0"/>
              </a:rPr>
              <a:t>minE</a:t>
            </a:r>
            <a:r>
              <a:rPr lang="hu-HU" altLang="hu-HU" sz="2800" dirty="0" smtClean="0"/>
              <a:t>, </a:t>
            </a:r>
            <a:r>
              <a:rPr lang="hu-HU" altLang="hu-HU" sz="2400" dirty="0" err="1" smtClean="0">
                <a:latin typeface="Courier New" pitchFamily="49" charset="0"/>
              </a:rPr>
              <a:t>maxE</a:t>
            </a:r>
            <a:r>
              <a:rPr lang="hu-HU" altLang="hu-HU" sz="2800" dirty="0" smtClean="0"/>
              <a:t> </a:t>
            </a:r>
            <a:r>
              <a:rPr lang="hu-HU" altLang="hu-HU" sz="2800" dirty="0" smtClean="0">
                <a:latin typeface="Garamond" pitchFamily="18" charset="0"/>
              </a:rPr>
              <a:t>közötti! Az összes adat </a:t>
            </a:r>
            <a:r>
              <a:rPr lang="hu-HU" alt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egyet-len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hu-HU" altLang="hu-H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sorban</a:t>
            </a:r>
            <a:r>
              <a:rPr lang="hu-HU" altLang="hu-HU" sz="2800" dirty="0" smtClean="0">
                <a:solidFill>
                  <a:schemeClr val="hlink"/>
                </a:solidFill>
                <a:latin typeface="Garamond" pitchFamily="18" charset="0"/>
              </a:rPr>
              <a:t> </a:t>
            </a:r>
            <a:r>
              <a:rPr lang="hu-HU" altLang="hu-HU" sz="2800" dirty="0" smtClean="0">
                <a:latin typeface="Garamond" pitchFamily="18" charset="0"/>
              </a:rPr>
              <a:t>legyen!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757488" y="4481513"/>
            <a:ext cx="6192837" cy="792162"/>
          </a:xfrm>
          <a:prstGeom prst="rect">
            <a:avLst/>
          </a:prstGeom>
          <a:solidFill>
            <a:srgbClr val="EAEAEA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fajlbol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_int_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tombbe</a:t>
            </a:r>
            <a:endParaRPr lang="hu-HU" dirty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	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(</a:t>
            </a: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string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fN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</a:t>
            </a:r>
            <a:r>
              <a:rPr lang="hu-HU" dirty="0">
                <a:latin typeface="Courier New" pitchFamily="49" charset="0"/>
                <a:sym typeface="Symbol" pitchFamily="18" charset="2"/>
              </a:rPr>
              <a:t> 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 </a:t>
            </a: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&amp;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 </a:t>
            </a: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t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[], int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maxN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 </a:t>
            </a:r>
            <a:b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</a:b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	 </a:t>
            </a: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minE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 </a:t>
            </a: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maxE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);</a:t>
            </a:r>
          </a:p>
        </p:txBody>
      </p:sp>
      <p:sp>
        <p:nvSpPr>
          <p:cNvPr id="109573" name="AutoShape 5"/>
          <p:cNvSpPr>
            <a:spLocks noChangeArrowheads="1"/>
          </p:cNvSpPr>
          <p:nvPr/>
        </p:nvSpPr>
        <p:spPr bwMode="auto">
          <a:xfrm>
            <a:off x="34925" y="4689475"/>
            <a:ext cx="2482850" cy="1295400"/>
          </a:xfrm>
          <a:prstGeom prst="wedgeRectCallout">
            <a:avLst>
              <a:gd name="adj1" fmla="val 112375"/>
              <a:gd name="adj2" fmla="val -50778"/>
            </a:avLst>
          </a:prstGeom>
          <a:solidFill>
            <a:srgbClr val="96969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54000" tIns="36000" rIns="54000"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0, ha OK;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1, ha nem létező fájl;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2, ha túl nagy az n;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3, ha inkonzisztens a fájl;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4, ha valamely eleme nem OK.</a:t>
            </a:r>
            <a:endParaRPr lang="hu-HU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dirty="0" smtClean="0">
                <a:latin typeface="Garamond" pitchFamily="18" charset="0"/>
              </a:rPr>
              <a:t>Szövegfájl-kezelési alapok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nimBg="1"/>
      <p:bldP spid="10957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6DF1F2-45F5-460E-A968-068BFEA0D986}" type="slidenum">
              <a:rPr lang="hu-HU" smtClean="0"/>
              <a:pPr>
                <a:defRPr/>
              </a:pPr>
              <a:t>34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7546DC19-6F92-4492-B364-0C09A7DAD789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3150" y="28575"/>
            <a:ext cx="5324475" cy="1111250"/>
          </a:xfrm>
        </p:spPr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Szövegfájl-kezelési alapok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09825" y="1484313"/>
            <a:ext cx="6705600" cy="4852987"/>
          </a:xfrm>
        </p:spPr>
        <p:txBody>
          <a:bodyPr lIns="72000" tIns="36000" rIns="72000" bIns="36000"/>
          <a:lstStyle/>
          <a:p>
            <a:pPr marL="361950" indent="-36195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altLang="hu-HU" b="1" smtClean="0">
                <a:latin typeface="Garamond" pitchFamily="18" charset="0"/>
              </a:rPr>
              <a:t>Kódolási alapfeladatok</a:t>
            </a:r>
            <a:r>
              <a:rPr lang="hu-HU" altLang="hu-HU" smtClean="0">
                <a:latin typeface="Garamond" pitchFamily="18" charset="0"/>
              </a:rPr>
              <a:t> (</a:t>
            </a:r>
            <a:r>
              <a:rPr lang="hu-HU" altLang="hu-HU" sz="2600" smtClean="0">
                <a:latin typeface="Garamond" pitchFamily="18" charset="0"/>
              </a:rPr>
              <a:t>folytatás</a:t>
            </a:r>
            <a:r>
              <a:rPr lang="hu-HU" altLang="hu-HU" smtClean="0">
                <a:latin typeface="Garamond" pitchFamily="18" charset="0"/>
              </a:rPr>
              <a:t>)</a:t>
            </a:r>
            <a:r>
              <a:rPr lang="hu-HU" altLang="hu-HU" b="1" smtClean="0">
                <a:latin typeface="Garamond" pitchFamily="18" charset="0"/>
              </a:rPr>
              <a:t>:</a:t>
            </a:r>
          </a:p>
          <a:p>
            <a:pPr marL="361950" indent="-361950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 startAt="6"/>
            </a:pPr>
            <a:r>
              <a:rPr lang="hu-HU" altLang="hu-HU" sz="2800" smtClean="0">
                <a:latin typeface="Garamond" pitchFamily="18" charset="0"/>
                <a:sym typeface="Symbol" pitchFamily="18" charset="2"/>
              </a:rPr>
              <a:t>Tömb  </a:t>
            </a:r>
            <a:r>
              <a:rPr lang="hu-HU" altLang="hu-HU" sz="2800" smtClean="0">
                <a:latin typeface="Garamond" pitchFamily="18" charset="0"/>
              </a:rPr>
              <a:t>Outputfájl (</a:t>
            </a:r>
            <a:r>
              <a:rPr lang="hu-HU" altLang="hu-HU" sz="2400" smtClean="0">
                <a:latin typeface="Garamond" pitchFamily="18" charset="0"/>
              </a:rPr>
              <a:t>adott hosszal</a:t>
            </a:r>
            <a:r>
              <a:rPr lang="hu-HU" altLang="hu-HU" sz="2800" smtClean="0">
                <a:latin typeface="Garamond" pitchFamily="18" charset="0"/>
              </a:rPr>
              <a:t>)</a:t>
            </a:r>
            <a:br>
              <a:rPr lang="hu-HU" altLang="hu-HU" sz="2800" smtClean="0">
                <a:latin typeface="Garamond" pitchFamily="18" charset="0"/>
              </a:rPr>
            </a:br>
            <a:r>
              <a:rPr lang="hu-HU" altLang="hu-HU" sz="2800" smtClean="0">
                <a:latin typeface="Garamond" pitchFamily="18" charset="0"/>
              </a:rPr>
              <a:t>Az 1. feladat „inverze”. 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682389" y="3813175"/>
            <a:ext cx="3238500" cy="1344613"/>
          </a:xfrm>
          <a:prstGeom prst="rect">
            <a:avLst/>
          </a:prstGeom>
          <a:solidFill>
            <a:srgbClr val="EAEAEA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rIns="36000"/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sz="24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Input: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const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maxN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=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100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int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 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  <a:r>
              <a:rPr lang="hu-HU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//</a:t>
            </a: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a sorok száma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string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 t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[</a:t>
            </a:r>
            <a:r>
              <a:rPr lang="hu-HU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maxN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];</a:t>
            </a:r>
            <a:r>
              <a:rPr lang="hu-HU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  <a:sym typeface="Symbol" pitchFamily="18" charset="2"/>
              </a:rPr>
              <a:t>//</a:t>
            </a: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a sorok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2687152" y="3068638"/>
            <a:ext cx="6192837" cy="539750"/>
          </a:xfrm>
          <a:prstGeom prst="rect">
            <a:avLst/>
          </a:prstGeom>
          <a:solidFill>
            <a:srgbClr val="EAEAEA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>
            <a:lvl1pPr marL="530225" indent="-530225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int</a:t>
            </a:r>
            <a:r>
              <a:rPr lang="hu-HU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string</a:t>
            </a:r>
            <a:r>
              <a:rPr lang="hu-HU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_</a:t>
            </a:r>
            <a:r>
              <a:rPr lang="hu-HU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tombbol</a:t>
            </a:r>
            <a:r>
              <a:rPr lang="hu-HU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_</a:t>
            </a:r>
            <a:r>
              <a:rPr lang="hu-HU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fajlba</a:t>
            </a:r>
            <a:endParaRPr lang="hu-HU" dirty="0" smtClean="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defRPr/>
            </a:pPr>
            <a:r>
              <a:rPr lang="hu-HU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	(</a:t>
            </a:r>
            <a:r>
              <a:rPr lang="hu-HU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string</a:t>
            </a:r>
            <a:r>
              <a:rPr lang="hu-HU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fN</a:t>
            </a:r>
            <a:r>
              <a:rPr lang="hu-HU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 int </a:t>
            </a:r>
            <a:r>
              <a:rPr lang="hu-HU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n</a:t>
            </a:r>
            <a:r>
              <a:rPr lang="hu-HU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, </a:t>
            </a:r>
            <a:r>
              <a:rPr lang="hu-HU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const</a:t>
            </a:r>
            <a:r>
              <a:rPr lang="hu-HU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</a:t>
            </a:r>
            <a:r>
              <a:rPr lang="hu-HU" b="1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string</a:t>
            </a:r>
            <a:r>
              <a:rPr lang="hu-HU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 t</a:t>
            </a:r>
            <a:r>
              <a:rPr lang="hu-HU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Symbol" pitchFamily="18" charset="2"/>
              </a:rPr>
              <a:t>[]);</a:t>
            </a:r>
            <a:endParaRPr lang="hu-HU" dirty="0" smtClean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111622" name="AutoShape 6"/>
          <p:cNvSpPr>
            <a:spLocks noChangeArrowheads="1"/>
          </p:cNvSpPr>
          <p:nvPr/>
        </p:nvSpPr>
        <p:spPr bwMode="auto">
          <a:xfrm>
            <a:off x="34925" y="3429000"/>
            <a:ext cx="2232025" cy="576263"/>
          </a:xfrm>
          <a:prstGeom prst="wedgeRectCallout">
            <a:avLst>
              <a:gd name="adj1" fmla="val 107255"/>
              <a:gd name="adj2" fmla="val -82782"/>
            </a:avLst>
          </a:prstGeom>
          <a:solidFill>
            <a:srgbClr val="96969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0, ha OK;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1, ha már létező fájl.</a:t>
            </a:r>
            <a:endParaRPr lang="hu-HU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5880623" y="3933825"/>
            <a:ext cx="3238500" cy="2354263"/>
          </a:xfrm>
          <a:prstGeom prst="rect">
            <a:avLst/>
          </a:prstGeom>
          <a:solidFill>
            <a:srgbClr val="EAEAEA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54000" rIns="54000"/>
          <a:lstStyle>
            <a:lvl1pPr marL="530225" indent="-530225"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indent="0" eaLnBrk="1" hangingPunct="1">
              <a:lnSpc>
                <a:spcPct val="95000"/>
              </a:lnSpc>
              <a:spcBef>
                <a:spcPct val="15000"/>
              </a:spcBef>
              <a:buClr>
                <a:schemeClr val="folHlink"/>
              </a:buClr>
              <a:buFont typeface="Wingdings" pitchFamily="2" charset="2"/>
              <a:buNone/>
              <a:defRPr/>
            </a:pPr>
            <a:r>
              <a:rPr lang="hu-HU" sz="24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Outputfájl-szerkezet: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534988" algn="l"/>
              </a:tabLst>
              <a:defRPr/>
            </a:pP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1.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	n </a:t>
            </a: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 sorok száma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534988" algn="l"/>
              </a:tabLst>
              <a:defRPr/>
            </a:pPr>
            <a:r>
              <a:rPr lang="hu-HU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2.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	1. sor </a:t>
            </a: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az első sor szövege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534988" algn="l"/>
              </a:tabLst>
              <a:defRPr/>
            </a:pP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…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534988" algn="l"/>
              </a:tabLst>
              <a:defRPr/>
            </a:pP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i+1.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	i. sor </a:t>
            </a: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az i. sor szövege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534988" algn="l"/>
              </a:tabLst>
              <a:defRPr/>
            </a:pP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…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Clr>
                <a:schemeClr val="folHlink"/>
              </a:buClr>
              <a:buFont typeface="Wingdings" pitchFamily="2" charset="2"/>
              <a:buNone/>
              <a:tabLst>
                <a:tab pos="534988" algn="l"/>
              </a:tabLst>
              <a:defRPr/>
            </a:pP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n+1.</a:t>
            </a:r>
            <a:r>
              <a:rPr lang="hu-HU" sz="2200" dirty="0" smtClean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	n. sor </a:t>
            </a:r>
            <a:r>
              <a:rPr lang="hu-HU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– az n. sor szövege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  <p:bldP spid="111621" grpId="0" animBg="1"/>
      <p:bldP spid="111622" grpId="0" animBg="1"/>
      <p:bldP spid="1116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25DB06-58F2-4887-8429-91AFCED794D9}" type="slidenum">
              <a:rPr lang="hu-HU" smtClean="0"/>
              <a:pPr>
                <a:defRPr/>
              </a:pPr>
              <a:t>35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6228BAAB-1D6A-4752-95B6-D2B817FF6D4E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Tömb bemenet, tömb kimenet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38388" y="1330325"/>
            <a:ext cx="6805612" cy="53276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alt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altLang="hu-HU" sz="2800" dirty="0" smtClean="0">
                <a:latin typeface="Garamond" pitchFamily="18" charset="0"/>
              </a:rPr>
              <a:t>	Ismerjük az elmúlt N napon délben mért hő-mérsékletet. Adjuk meg, hogy mely napokon volt pozitív</a:t>
            </a:r>
            <a:r>
              <a:rPr lang="hu-HU" altLang="hu-HU" sz="2800" dirty="0" smtClean="0"/>
              <a:t> </a:t>
            </a:r>
            <a:r>
              <a:rPr lang="hu-HU" altLang="hu-HU" sz="2000" dirty="0" smtClean="0">
                <a:latin typeface="Garamond" pitchFamily="18" charset="0"/>
              </a:rPr>
              <a:t>vagy 0</a:t>
            </a:r>
            <a:r>
              <a:rPr lang="hu-HU" altLang="hu-HU" sz="2800" dirty="0" smtClean="0">
                <a:latin typeface="Garamond" pitchFamily="18" charset="0"/>
              </a:rPr>
              <a:t> (+), illetve negatív (–) a hő-mérséklet!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altLang="hu-HU" b="1" dirty="0" smtClean="0">
                <a:latin typeface="Garamond" pitchFamily="18" charset="0"/>
              </a:rPr>
              <a:t>Specifikáció: </a:t>
            </a:r>
            <a:r>
              <a:rPr lang="hu-HU" altLang="hu-HU" sz="2600" b="1" dirty="0" smtClean="0">
                <a:latin typeface="Garamond" pitchFamily="18" charset="0"/>
              </a:rPr>
              <a:t>(másolás tétel)</a:t>
            </a:r>
            <a:endParaRPr lang="hu-HU" altLang="hu-HU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altLang="hu-HU" sz="2800" dirty="0" smtClean="0">
                <a:latin typeface="Garamond" pitchFamily="18" charset="0"/>
              </a:rPr>
              <a:t>Bemenet:	N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r>
              <a:rPr lang="hu-HU" altLang="hu-HU" sz="2800" dirty="0" smtClean="0">
                <a:latin typeface="Garamond" pitchFamily="18" charset="0"/>
              </a:rPr>
              <a:t>, H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Z</a:t>
            </a:r>
            <a:r>
              <a:rPr lang="hu-HU" altLang="hu-HU" sz="2800" baseline="30000" dirty="0" smtClean="0">
                <a:latin typeface="Garamond" pitchFamily="18" charset="0"/>
              </a:rPr>
              <a:t>N</a:t>
            </a:r>
          </a:p>
          <a:p>
            <a:pPr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altLang="hu-HU" sz="2800" dirty="0" smtClean="0">
                <a:latin typeface="Garamond" pitchFamily="18" charset="0"/>
              </a:rPr>
              <a:t>Kimenet:	E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K</a:t>
            </a:r>
            <a:r>
              <a:rPr lang="hu-HU" altLang="hu-HU" sz="2800" baseline="30000" dirty="0" smtClean="0">
                <a:latin typeface="Garamond" pitchFamily="18" charset="0"/>
              </a:rPr>
              <a:t>N</a:t>
            </a:r>
            <a:r>
              <a:rPr lang="hu-HU" altLang="hu-HU" sz="2800" dirty="0" smtClean="0">
                <a:latin typeface="Garamond" pitchFamily="18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altLang="hu-HU" sz="2800" dirty="0" smtClean="0">
                <a:latin typeface="Garamond" pitchFamily="18" charset="0"/>
              </a:rPr>
              <a:t>Előfeltétel:	–</a:t>
            </a:r>
            <a:endParaRPr lang="hu-HU" altLang="hu-HU" sz="2800" dirty="0" smtClean="0">
              <a:solidFill>
                <a:srgbClr val="FF0000"/>
              </a:solidFill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Utófeltétel:	i(1iN): ( 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H</a:t>
            </a:r>
            <a:r>
              <a:rPr lang="hu-HU" altLang="hu-HU" sz="28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0  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E</a:t>
            </a:r>
            <a:r>
              <a:rPr lang="hu-HU" altLang="hu-HU" sz="28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="+"</a:t>
            </a:r>
            <a:br>
              <a:rPr lang="hu-HU" alt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		               </a:t>
            </a:r>
            <a:r>
              <a:rPr lang="hu-HU" altLang="hu-HU" sz="1800" dirty="0" smtClean="0">
                <a:latin typeface="Garamond" pitchFamily="18" charset="0"/>
                <a:sym typeface="Symbol" pitchFamily="18" charset="2"/>
              </a:rPr>
              <a:t> 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és  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H</a:t>
            </a:r>
            <a:r>
              <a:rPr lang="hu-HU" altLang="hu-HU" sz="28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&lt;0  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E</a:t>
            </a:r>
            <a:r>
              <a:rPr lang="hu-HU" altLang="hu-HU" sz="28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="</a:t>
            </a:r>
            <a:r>
              <a:rPr lang="hu-HU" altLang="hu-HU" sz="2800" dirty="0" smtClean="0">
                <a:latin typeface="Garamond" pitchFamily="18" charset="0"/>
              </a:rPr>
              <a:t>–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" )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948487" y="4077072"/>
            <a:ext cx="2160017" cy="576064"/>
          </a:xfrm>
          <a:prstGeom prst="wedgeRectCallout">
            <a:avLst>
              <a:gd name="adj1" fmla="val -84121"/>
              <a:gd name="adj2" fmla="val 165104"/>
            </a:avLst>
          </a:prstGeom>
          <a:solidFill>
            <a:srgbClr val="96969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72000" tIns="36000" rIns="72000" bIns="36000"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hu-HU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AutoShape 6"/>
              <p:cNvSpPr>
                <a:spLocks noChangeArrowheads="1"/>
              </p:cNvSpPr>
              <p:nvPr/>
            </p:nvSpPr>
            <p:spPr bwMode="auto">
              <a:xfrm>
                <a:off x="6948264" y="3832584"/>
                <a:ext cx="2160017" cy="1152128"/>
              </a:xfrm>
              <a:prstGeom prst="wedgeRectCallout">
                <a:avLst>
                  <a:gd name="adj1" fmla="val -105520"/>
                  <a:gd name="adj2" fmla="val -48502"/>
                </a:avLst>
              </a:prstGeom>
              <a:solidFill>
                <a:srgbClr val="969696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lIns="72000" tIns="36000" rIns="72000" bIns="36000" anchor="ctr"/>
              <a:lstStyle/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hu-HU" dirty="0" err="1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E</a:t>
                </a:r>
                <a:r>
                  <a:rPr lang="hu-HU" baseline="-25000" dirty="0" err="1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hu-HU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=</a:t>
                </a:r>
                <a:r>
                  <a:rPr lang="hu-HU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</a:t>
                </a:r>
                <a:r>
                  <a:rPr lang="hu-HU" sz="1200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hu-HU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(</a:t>
                </a:r>
                <a:r>
                  <a:rPr lang="hu-HU" dirty="0" err="1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</a:t>
                </a:r>
                <a:r>
                  <a:rPr lang="hu-HU" baseline="-25000" dirty="0" err="1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hu-HU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), ahol</a:t>
                </a:r>
                <a:br>
                  <a:rPr lang="hu-HU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</a:br>
                <a:r>
                  <a:rPr lang="hu-HU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</a:t>
                </a:r>
                <a:r>
                  <a:rPr lang="hu-HU" sz="1200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hu-HU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:</a:t>
                </a:r>
                <a:r>
                  <a:rPr lang="hu-HU" sz="12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hu-HU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Imprint MT Shadow" pitchFamily="82" charset="0"/>
                    <a:sym typeface="Symbol"/>
                  </a:rPr>
                  <a:t>Z</a:t>
                </a:r>
                <a:r>
                  <a:rPr lang="hu-HU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sym typeface="Symbol"/>
                  </a:rPr>
                  <a:t></a:t>
                </a:r>
                <a:r>
                  <a:rPr lang="hu-HU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Imprint MT Shadow" pitchFamily="82" charset="0"/>
                    <a:sym typeface="Symbol"/>
                  </a:rPr>
                  <a:t>K</a:t>
                </a:r>
                <a:r>
                  <a:rPr lang="hu-HU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sym typeface="Symbol"/>
                  </a:rPr>
                  <a:t>,</a:t>
                </a:r>
                <a:r>
                  <a:rPr lang="hu-HU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Imprint MT Shadow" pitchFamily="82" charset="0"/>
                    <a:sym typeface="Symbol"/>
                  </a:rPr>
                  <a:t/>
                </a:r>
                <a:br>
                  <a:rPr lang="hu-HU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Imprint MT Shadow" pitchFamily="82" charset="0"/>
                    <a:sym typeface="Symbol"/>
                  </a:rPr>
                </a:br>
                <a:r>
                  <a:rPr lang="hu-HU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</a:t>
                </a:r>
                <a:r>
                  <a:rPr lang="hu-HU" sz="1600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hu-HU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Imprint MT Shadow" pitchFamily="82" charset="0"/>
                    <a:sym typeface="Symbol"/>
                  </a:rPr>
                  <a:t>(h):</a:t>
                </a:r>
                <a:r>
                  <a:rPr lang="hu-HU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rint MT Shadow" pitchFamily="82" charset="0"/>
                    <a:sym typeface="Symbol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hu-HU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i="1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hu-HU" b="0" i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sym typeface="Symbol"/>
                              </a:rPr>
                              <m:t>"+"</m:t>
                            </m:r>
                            <m:r>
                              <a:rPr lang="hu-HU" i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sym typeface="Symbol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hu-HU" b="0" i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sym typeface="Symbol"/>
                              </a:rPr>
                              <m:t>h</m:t>
                            </m:r>
                            <m:r>
                              <a:rPr lang="hu-HU" i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  <a:sym typeface="Symbol"/>
                              </a:rPr>
                              <m:t>≥</m:t>
                            </m:r>
                            <m:r>
                              <a:rPr lang="hu-HU" i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sym typeface="Symbol"/>
                              </a:rPr>
                              <m:t>0</m:t>
                            </m:r>
                          </m:e>
                          <m:e>
                            <m:r>
                              <a:rPr lang="hu-HU" i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sym typeface="Symbol"/>
                              </a:rPr>
                              <m:t>&amp;</m:t>
                            </m:r>
                            <m:r>
                              <a:rPr lang="hu-HU" b="0" i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sym typeface="Symbol"/>
                              </a:rPr>
                              <m:t>"−"</m:t>
                            </m:r>
                            <m:r>
                              <a:rPr lang="hu-HU" i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sym typeface="Symbol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hu-HU" b="0" i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sym typeface="Symbol"/>
                              </a:rPr>
                              <m:t>h</m:t>
                            </m:r>
                            <m:r>
                              <a:rPr lang="hu-HU" b="0" i="0" smtClean="0">
                                <a:solidFill>
                                  <a:srgbClr val="FF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sym typeface="Symbol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hu-HU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Auto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264" y="3832584"/>
                <a:ext cx="2160017" cy="1152128"/>
              </a:xfrm>
              <a:prstGeom prst="wedgeRectCallout">
                <a:avLst>
                  <a:gd name="adj1" fmla="val -105520"/>
                  <a:gd name="adj2" fmla="val -4850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églalap 1"/>
          <p:cNvSpPr/>
          <p:nvPr/>
        </p:nvSpPr>
        <p:spPr bwMode="auto">
          <a:xfrm>
            <a:off x="6012160" y="5301208"/>
            <a:ext cx="2376264" cy="864096"/>
          </a:xfrm>
          <a:prstGeom prst="rect">
            <a:avLst/>
          </a:prstGeom>
          <a:solidFill>
            <a:srgbClr val="969696">
              <a:alpha val="50000"/>
            </a:srgbClr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/>
      <p:bldP spid="8" grpId="0" animBg="1"/>
      <p:bldP spid="10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Tömb bemenet, tömb kimenet</a:t>
            </a:r>
          </a:p>
        </p:txBody>
      </p:sp>
      <p:sp>
        <p:nvSpPr>
          <p:cNvPr id="39939" name="Line 48"/>
          <p:cNvSpPr>
            <a:spLocks noChangeShapeType="1"/>
          </p:cNvSpPr>
          <p:nvPr/>
        </p:nvSpPr>
        <p:spPr bwMode="auto">
          <a:xfrm>
            <a:off x="3940175" y="2540000"/>
            <a:ext cx="21590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9940" name="Line 49"/>
          <p:cNvSpPr>
            <a:spLocks noChangeShapeType="1"/>
          </p:cNvSpPr>
          <p:nvPr/>
        </p:nvSpPr>
        <p:spPr bwMode="auto">
          <a:xfrm flipH="1">
            <a:off x="7005638" y="2536825"/>
            <a:ext cx="21590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0504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5400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>
                <a:latin typeface="Garamond" pitchFamily="18" charset="0"/>
              </a:rPr>
              <a:t>Algoritmus: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>
                <a:latin typeface="Garamond" pitchFamily="18" charset="0"/>
              </a:rPr>
              <a:t>Kódoláshoz: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>
                <a:latin typeface="Garamond" pitchFamily="18" charset="0"/>
              </a:rPr>
              <a:t>	A kimeneti tömb (már) akkor </a:t>
            </a:r>
            <a:r>
              <a:rPr lang="hu-HU" altLang="hu-HU">
                <a:latin typeface="Garamond" pitchFamily="18" charset="0"/>
                <a:hlinkClick r:id="rId3" action="ppaction://hlinkpres?slideindex=28&amp;slidetitle=Tömbök  (C++ kódban – áttekintés)"/>
              </a:rPr>
              <a:t>deklarál-ható</a:t>
            </a:r>
            <a:r>
              <a:rPr lang="hu-HU" altLang="hu-HU">
                <a:latin typeface="Garamond" pitchFamily="18" charset="0"/>
              </a:rPr>
              <a:t>, amikor a bemeneti tömb mérete ismertté válik. (</a:t>
            </a:r>
            <a:r>
              <a:rPr lang="hu-HU" altLang="hu-HU" sz="2400">
                <a:latin typeface="Garamond" pitchFamily="18" charset="0"/>
              </a:rPr>
              <a:t>Hiszen a bemeneti tömbbel azonos elemszámú.</a:t>
            </a:r>
            <a:r>
              <a:rPr lang="hu-HU" altLang="hu-HU">
                <a:latin typeface="Garamond" pitchFamily="18" charset="0"/>
              </a:rPr>
              <a:t>)</a:t>
            </a:r>
          </a:p>
        </p:txBody>
      </p:sp>
      <p:sp>
        <p:nvSpPr>
          <p:cNvPr id="39942" name="Text Box 38"/>
          <p:cNvSpPr txBox="1">
            <a:spLocks noChangeArrowheads="1"/>
          </p:cNvSpPr>
          <p:nvPr/>
        </p:nvSpPr>
        <p:spPr bwMode="auto">
          <a:xfrm>
            <a:off x="3865563" y="28384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9943" name="Text Box 39"/>
          <p:cNvSpPr txBox="1">
            <a:spLocks noChangeArrowheads="1"/>
          </p:cNvSpPr>
          <p:nvPr/>
        </p:nvSpPr>
        <p:spPr bwMode="auto">
          <a:xfrm>
            <a:off x="6991350" y="28416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A7F04BB-E041-4C54-A16B-3D0436FA41A6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36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54F9607-A112-4606-8D0A-467F5080E789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0515" name="Group 3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15189466"/>
              </p:ext>
            </p:extLst>
          </p:nvPr>
        </p:nvGraphicFramePr>
        <p:xfrm>
          <a:off x="3419475" y="2017713"/>
          <a:ext cx="3816350" cy="1627188"/>
        </p:xfrm>
        <a:graphic>
          <a:graphicData uri="http://schemas.openxmlformats.org/drawingml/2006/table">
            <a:tbl>
              <a:tblPr/>
              <a:tblGrid>
                <a:gridCol w="522288"/>
                <a:gridCol w="1646237"/>
                <a:gridCol w="1647825"/>
              </a:tblGrid>
              <a:tr h="518067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617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H[i]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0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4742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E[i]:="+"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E[i]:="–"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62" name="Szövegdoboz 13"/>
          <p:cNvSpPr txBox="1">
            <a:spLocks noChangeArrowheads="1"/>
          </p:cNvSpPr>
          <p:nvPr/>
        </p:nvSpPr>
        <p:spPr bwMode="auto">
          <a:xfrm>
            <a:off x="7230017" y="1689100"/>
            <a:ext cx="1081087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sz="1800" b="1">
                <a:latin typeface="Garamond" pitchFamily="18" charset="0"/>
              </a:rPr>
              <a:t> Változó</a:t>
            </a:r>
            <a:r>
              <a:rPr lang="hu-HU" altLang="hu-HU" sz="1800">
                <a:latin typeface="Garamond" pitchFamily="18" charset="0"/>
              </a:rPr>
              <a:t> </a:t>
            </a:r>
            <a:br>
              <a:rPr lang="hu-HU" altLang="hu-HU" sz="1800">
                <a:latin typeface="Garamond" pitchFamily="18" charset="0"/>
              </a:rPr>
            </a:br>
            <a:r>
              <a:rPr lang="hu-HU" altLang="hu-HU" sz="1800">
                <a:latin typeface="Garamond" pitchFamily="18" charset="0"/>
              </a:rPr>
              <a:t>     i</a:t>
            </a:r>
            <a:r>
              <a:rPr lang="hu-HU" altLang="hu-HU" sz="1800" b="1">
                <a:latin typeface="Garamond" pitchFamily="18" charset="0"/>
              </a:rPr>
              <a:t>:Egész</a:t>
            </a:r>
          </a:p>
        </p:txBody>
      </p:sp>
      <p:pic>
        <p:nvPicPr>
          <p:cNvPr id="39964" name="Pict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813" y="2011363"/>
            <a:ext cx="2987675" cy="1233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Tömb bemenet, tömb kimenet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550025" cy="51831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alt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altLang="hu-HU" sz="2800" dirty="0" smtClean="0">
                <a:latin typeface="Garamond" pitchFamily="18" charset="0"/>
              </a:rPr>
              <a:t>	Ismerjük az elmúlt N napon délben mért hőmérsékletet. Adjuk meg minden 7-napos időszakra az átlaghőmérsékletet!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hu-HU" altLang="hu-HU" b="1" dirty="0" smtClean="0">
                <a:latin typeface="Garamond" pitchFamily="18" charset="0"/>
              </a:rPr>
              <a:t>Kiszámítási ötletek:</a:t>
            </a:r>
          </a:p>
          <a:p>
            <a:pPr marL="361950" indent="-361950">
              <a:lnSpc>
                <a:spcPct val="85000"/>
              </a:lnSpc>
              <a:spcBef>
                <a:spcPct val="30000"/>
              </a:spcBef>
              <a:buFont typeface="Wingdings" pitchFamily="2" charset="2"/>
              <a:buAutoNum type="arabicPeriod"/>
              <a:defRPr/>
            </a:pP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Sorozatszámítás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tétel, ciklusban alkalmazva.</a:t>
            </a:r>
          </a:p>
          <a:p>
            <a:pPr marL="361950" indent="-361950">
              <a:lnSpc>
                <a:spcPct val="85000"/>
              </a:lnSpc>
              <a:spcBef>
                <a:spcPct val="30000"/>
              </a:spcBef>
              <a:buFont typeface="Wingdings" pitchFamily="2" charset="2"/>
              <a:buAutoNum type="arabicPeriod"/>
              <a:defRPr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7 egymás utáni szám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összeg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éből a 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követ-kező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összeg </a:t>
            </a:r>
            <a:r>
              <a:rPr lang="hu-HU" altLang="hu-HU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szummázás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nélkül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is 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kiszámol-ható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:</a:t>
            </a:r>
            <a:endParaRPr lang="hu-HU" altLang="hu-HU" sz="2800" dirty="0" smtClean="0">
              <a:latin typeface="Garamond" pitchFamily="18" charset="0"/>
              <a:sym typeface="Symbol" pitchFamily="18" charset="2"/>
            </a:endParaRPr>
          </a:p>
          <a:p>
            <a:pPr indent="-360000">
              <a:lnSpc>
                <a:spcPct val="85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hu-HU" altLang="hu-HU" sz="2600" dirty="0" smtClean="0">
                <a:latin typeface="Garamond" pitchFamily="18" charset="0"/>
                <a:sym typeface="Symbol" pitchFamily="18" charset="2"/>
              </a:rPr>
              <a:t>	 </a:t>
            </a:r>
            <a:r>
              <a:rPr lang="hu-HU" altLang="hu-HU" sz="2600" b="1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Összeg</a:t>
            </a:r>
            <a:r>
              <a:rPr lang="hu-HU" altLang="hu-HU" sz="2600" b="1" baseline="-250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600" dirty="0" smtClean="0">
                <a:latin typeface="Garamond" pitchFamily="18" charset="0"/>
                <a:sym typeface="Symbol" pitchFamily="18" charset="2"/>
              </a:rPr>
              <a:t>:=</a:t>
            </a:r>
            <a:r>
              <a:rPr lang="hu-HU" altLang="hu-HU" sz="2600" b="1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Összeg</a:t>
            </a:r>
            <a:r>
              <a:rPr lang="hu-HU" altLang="hu-HU" sz="2600" b="1" baseline="-250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600" b="1" baseline="-250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–1</a:t>
            </a:r>
            <a:r>
              <a:rPr lang="hu-HU" altLang="hu-HU" sz="2600" dirty="0" smtClean="0">
                <a:latin typeface="Garamond" pitchFamily="18" charset="0"/>
                <a:sym typeface="Symbol" pitchFamily="18" charset="2"/>
              </a:rPr>
              <a:t>–</a:t>
            </a:r>
            <a:r>
              <a:rPr lang="hu-HU" altLang="hu-HU" sz="2600" dirty="0" err="1" smtClean="0">
                <a:latin typeface="Garamond" pitchFamily="18" charset="0"/>
                <a:sym typeface="Symbol" pitchFamily="18" charset="2"/>
              </a:rPr>
              <a:t>H</a:t>
            </a:r>
            <a:r>
              <a:rPr lang="hu-HU" altLang="hu-HU" sz="26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600" baseline="-25000" dirty="0" smtClean="0">
                <a:latin typeface="Garamond" pitchFamily="18" charset="0"/>
                <a:sym typeface="Symbol" pitchFamily="18" charset="2"/>
              </a:rPr>
              <a:t>–1</a:t>
            </a:r>
            <a:r>
              <a:rPr lang="hu-HU" altLang="hu-HU" sz="2600" dirty="0" smtClean="0">
                <a:latin typeface="Garamond" pitchFamily="18" charset="0"/>
                <a:sym typeface="Symbol" pitchFamily="18" charset="2"/>
              </a:rPr>
              <a:t>+</a:t>
            </a:r>
            <a:r>
              <a:rPr lang="hu-HU" altLang="hu-HU" sz="2600" dirty="0" err="1" smtClean="0">
                <a:latin typeface="Garamond" pitchFamily="18" charset="0"/>
                <a:sym typeface="Symbol" pitchFamily="18" charset="2"/>
              </a:rPr>
              <a:t>H</a:t>
            </a:r>
            <a:r>
              <a:rPr lang="hu-HU" altLang="hu-HU" sz="26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600" baseline="-25000" dirty="0" smtClean="0">
                <a:latin typeface="Garamond" pitchFamily="18" charset="0"/>
                <a:sym typeface="Symbol" pitchFamily="18" charset="2"/>
              </a:rPr>
              <a:t>+6</a:t>
            </a:r>
          </a:p>
          <a:p>
            <a:pPr marL="361950" indent="-361950">
              <a:lnSpc>
                <a:spcPct val="85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hu-HU" altLang="hu-HU" sz="2600" dirty="0" smtClean="0">
                <a:latin typeface="Garamond" pitchFamily="18" charset="0"/>
                <a:sym typeface="Symbol" pitchFamily="18" charset="2"/>
              </a:rPr>
              <a:t>	Ezután már csak átlagolni (héttel osztani) kell.</a:t>
            </a:r>
          </a:p>
        </p:txBody>
      </p:sp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8F664AD-9F93-4996-8392-1A682FF3EACD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37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0F3F2B1-0AA2-4057-9C76-39C563157393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Tömb bemenet, tömb kimenet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550025" cy="51831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Ismerjük az elmúlt N napon délben mért hőmérsékletet. Adjuk meg minden 7-napos időszakra az átlaghőmérsékletet!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Specifikáció</a:t>
            </a:r>
            <a:r>
              <a:rPr lang="hu-HU" altLang="hu-HU" b="1" baseline="-25000" dirty="0" smtClean="0">
                <a:latin typeface="Garamond" pitchFamily="18" charset="0"/>
              </a:rPr>
              <a:t>1</a:t>
            </a:r>
            <a:r>
              <a:rPr lang="hu-HU" altLang="hu-HU" b="1" dirty="0" smtClean="0">
                <a:latin typeface="Garamond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Bemenet:	N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 smtClean="0">
                <a:latin typeface="Garamond" pitchFamily="18" charset="0"/>
              </a:rPr>
              <a:t>, H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altLang="hu-HU" sz="2800" baseline="30000" dirty="0" smtClean="0">
                <a:latin typeface="Garamond" pitchFamily="18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Kimenet:	A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altLang="hu-HU" sz="2800" baseline="30000" dirty="0" smtClean="0">
                <a:latin typeface="Garamond" pitchFamily="18" charset="0"/>
              </a:rPr>
              <a:t>N–6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Előfeltétel:	N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7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Utófeltétel:	i(1iN</a:t>
            </a:r>
            <a:r>
              <a:rPr lang="hu-HU" altLang="hu-HU" sz="2800" dirty="0" smtClean="0">
                <a:latin typeface="Garamond" pitchFamily="18" charset="0"/>
              </a:rPr>
              <a:t>–6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): </a:t>
            </a:r>
          </a:p>
          <a:p>
            <a:pPr>
              <a:lnSpc>
                <a:spcPct val="85000"/>
              </a:lnSpc>
              <a:spcBef>
                <a:spcPts val="1800"/>
              </a:spcBef>
              <a:buFont typeface="Wingdings" pitchFamily="2" charset="2"/>
              <a:buNone/>
            </a:pPr>
            <a:endParaRPr lang="hu-HU" altLang="hu-HU" sz="2600" dirty="0" smtClean="0">
              <a:latin typeface="Garamond" pitchFamily="18" charset="0"/>
              <a:sym typeface="Symbol" pitchFamily="18" charset="2"/>
            </a:endParaRP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216650" y="3844925"/>
          <a:ext cx="190658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quation" r:id="rId4" imgW="685800" imgH="609480" progId="Equation.3">
                  <p:embed/>
                </p:oleObj>
              </mc:Choice>
              <mc:Fallback>
                <p:oleObj name="Equation" r:id="rId4" imgW="68580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3844925"/>
                        <a:ext cx="1906588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AEF17AE-7CD0-400F-965E-91739431433A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38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6A11B29-A03C-4554-A1C8-0854358D43A6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Tömb bemenet, tömb kimenet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550025" cy="51831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Ismerjük az elmúlt N napon délben mért hőmérsékletet. Adjuk meg minden 7-napos időszakra az átlaghőmérsékletet!</a:t>
            </a: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hu-HU" altLang="hu-HU" b="1" dirty="0" smtClean="0">
                <a:latin typeface="Garamond" pitchFamily="18" charset="0"/>
              </a:rPr>
              <a:t>Specifikáció</a:t>
            </a:r>
            <a:r>
              <a:rPr lang="hu-HU" altLang="hu-HU" b="1" baseline="-25000" dirty="0" smtClean="0">
                <a:latin typeface="Garamond" pitchFamily="18" charset="0"/>
              </a:rPr>
              <a:t>2</a:t>
            </a:r>
            <a:r>
              <a:rPr lang="hu-HU" altLang="hu-HU" b="1" dirty="0" smtClean="0">
                <a:latin typeface="Garamond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Bemenet:	N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 smtClean="0">
                <a:latin typeface="Garamond" pitchFamily="18" charset="0"/>
              </a:rPr>
              <a:t>, H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altLang="hu-HU" sz="2800" baseline="30000" dirty="0" smtClean="0">
                <a:latin typeface="Garamond" pitchFamily="18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Kimenet:	A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altLang="hu-HU" sz="2800" baseline="30000" dirty="0" smtClean="0">
                <a:latin typeface="Garamond" pitchFamily="18" charset="0"/>
              </a:rPr>
              <a:t>N–6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Előfeltétel:	N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7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Utófeltétel:	                          és</a:t>
            </a:r>
            <a:br>
              <a:rPr lang="hu-HU" alt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		</a:t>
            </a:r>
            <a:br>
              <a:rPr lang="hu-HU" alt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      i(2iN</a:t>
            </a:r>
            <a:r>
              <a:rPr lang="hu-HU" altLang="hu-HU" sz="2800" dirty="0" smtClean="0">
                <a:latin typeface="Garamond" pitchFamily="18" charset="0"/>
              </a:rPr>
              <a:t>–6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): 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A</a:t>
            </a:r>
            <a:r>
              <a:rPr lang="hu-HU" altLang="hu-HU" sz="28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=(7</a:t>
            </a:r>
            <a:r>
              <a:rPr lang="hu-HU" altLang="hu-HU" sz="2800" dirty="0" smtClean="0">
                <a:latin typeface="Garamond" pitchFamily="18" charset="0"/>
                <a:sym typeface="Symbol"/>
              </a:rPr>
              <a:t>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A</a:t>
            </a:r>
            <a:r>
              <a:rPr lang="hu-HU" altLang="hu-HU" sz="28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baseline="-25000" dirty="0" smtClean="0">
                <a:latin typeface="Garamond" pitchFamily="18" charset="0"/>
                <a:sym typeface="Symbol" pitchFamily="18" charset="2"/>
              </a:rPr>
              <a:t>–1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–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H</a:t>
            </a:r>
            <a:r>
              <a:rPr lang="hu-HU" altLang="hu-HU" sz="28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baseline="-25000" dirty="0" smtClean="0">
                <a:latin typeface="Garamond" pitchFamily="18" charset="0"/>
                <a:sym typeface="Symbol" pitchFamily="18" charset="2"/>
              </a:rPr>
              <a:t>–1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+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H</a:t>
            </a:r>
            <a:r>
              <a:rPr lang="hu-HU" altLang="hu-HU" sz="28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baseline="-25000" dirty="0" smtClean="0">
                <a:latin typeface="Garamond" pitchFamily="18" charset="0"/>
                <a:sym typeface="Symbol" pitchFamily="18" charset="2"/>
              </a:rPr>
              <a:t>+</a:t>
            </a:r>
            <a:r>
              <a:rPr lang="hu-HU" altLang="hu-HU" sz="2800" baseline="-25000" dirty="0" err="1" smtClean="0">
                <a:latin typeface="Garamond" pitchFamily="18" charset="0"/>
                <a:sym typeface="Symbol" pitchFamily="18" charset="2"/>
              </a:rPr>
              <a:t>6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)/7</a:t>
            </a:r>
          </a:p>
          <a:p>
            <a:pPr>
              <a:lnSpc>
                <a:spcPct val="85000"/>
              </a:lnSpc>
              <a:spcBef>
                <a:spcPts val="1800"/>
              </a:spcBef>
              <a:buFont typeface="Wingdings" pitchFamily="2" charset="2"/>
              <a:buNone/>
            </a:pPr>
            <a:endParaRPr lang="hu-HU" altLang="hu-HU" sz="2600" dirty="0" smtClean="0">
              <a:latin typeface="Garamond" pitchFamily="18" charset="0"/>
              <a:sym typeface="Symbol" pitchFamily="18" charset="2"/>
            </a:endParaRP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65192490"/>
              </p:ext>
            </p:extLst>
          </p:nvPr>
        </p:nvGraphicFramePr>
        <p:xfrm>
          <a:off x="4233727" y="4539265"/>
          <a:ext cx="2075159" cy="97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Equation" r:id="rId4" imgW="888840" imgH="419040" progId="Equation.3">
                  <p:embed/>
                </p:oleObj>
              </mc:Choice>
              <mc:Fallback>
                <p:oleObj name="Equation" r:id="rId4" imgW="888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727" y="4539265"/>
                        <a:ext cx="2075159" cy="977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AEF17AE-7CD0-400F-965E-91739431433A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39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A6A11B29-A03C-4554-A1C8-0854358D43A6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  <p:sp>
        <p:nvSpPr>
          <p:cNvPr id="2" name="Téglalap 1"/>
          <p:cNvSpPr/>
          <p:nvPr/>
        </p:nvSpPr>
        <p:spPr>
          <a:xfrm>
            <a:off x="-95136" y="5250972"/>
            <a:ext cx="3113416" cy="33368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indent="-360000">
              <a:lnSpc>
                <a:spcPct val="85000"/>
              </a:lnSpc>
              <a:spcBef>
                <a:spcPct val="30000"/>
              </a:spcBef>
              <a:buNone/>
              <a:defRPr/>
            </a:pPr>
            <a:r>
              <a:rPr lang="hu-HU" altLang="hu-HU" dirty="0" smtClean="0">
                <a:sym typeface="Symbol" pitchFamily="18" charset="2"/>
              </a:rPr>
              <a:t> </a:t>
            </a:r>
            <a:r>
              <a:rPr lang="hu-HU" altLang="hu-HU" b="1" dirty="0">
                <a:solidFill>
                  <a:srgbClr val="FF0000"/>
                </a:solidFill>
                <a:sym typeface="Symbol" pitchFamily="18" charset="2"/>
              </a:rPr>
              <a:t>Összeg</a:t>
            </a:r>
            <a:r>
              <a:rPr lang="hu-HU" altLang="hu-HU" b="1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altLang="hu-HU" dirty="0">
                <a:sym typeface="Symbol" pitchFamily="18" charset="2"/>
              </a:rPr>
              <a:t>:=</a:t>
            </a:r>
            <a:r>
              <a:rPr lang="hu-HU" altLang="hu-HU" b="1" dirty="0" err="1">
                <a:solidFill>
                  <a:srgbClr val="FF0000"/>
                </a:solidFill>
                <a:sym typeface="Symbol" pitchFamily="18" charset="2"/>
              </a:rPr>
              <a:t>Összeg</a:t>
            </a:r>
            <a:r>
              <a:rPr lang="hu-HU" altLang="hu-HU" b="1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altLang="hu-HU" b="1" baseline="-25000" dirty="0">
                <a:solidFill>
                  <a:srgbClr val="FF0000"/>
                </a:solidFill>
                <a:sym typeface="Symbol" pitchFamily="18" charset="2"/>
              </a:rPr>
              <a:t>–1</a:t>
            </a:r>
            <a:r>
              <a:rPr lang="hu-HU" altLang="hu-HU" dirty="0">
                <a:sym typeface="Symbol" pitchFamily="18" charset="2"/>
              </a:rPr>
              <a:t>–</a:t>
            </a:r>
            <a:r>
              <a:rPr lang="hu-HU" altLang="hu-HU" dirty="0" err="1">
                <a:sym typeface="Symbol" pitchFamily="18" charset="2"/>
              </a:rPr>
              <a:t>H</a:t>
            </a:r>
            <a:r>
              <a:rPr lang="hu-HU" altLang="hu-HU" baseline="-25000" dirty="0" err="1">
                <a:sym typeface="Symbol" pitchFamily="18" charset="2"/>
              </a:rPr>
              <a:t>i</a:t>
            </a:r>
            <a:r>
              <a:rPr lang="hu-HU" altLang="hu-HU" baseline="-25000" dirty="0">
                <a:sym typeface="Symbol" pitchFamily="18" charset="2"/>
              </a:rPr>
              <a:t>–1</a:t>
            </a:r>
            <a:r>
              <a:rPr lang="hu-HU" altLang="hu-HU" dirty="0">
                <a:sym typeface="Symbol" pitchFamily="18" charset="2"/>
              </a:rPr>
              <a:t>+</a:t>
            </a:r>
            <a:r>
              <a:rPr lang="hu-HU" altLang="hu-HU" dirty="0" err="1">
                <a:sym typeface="Symbol" pitchFamily="18" charset="2"/>
              </a:rPr>
              <a:t>H</a:t>
            </a:r>
            <a:r>
              <a:rPr lang="hu-HU" altLang="hu-HU" baseline="-25000" dirty="0" err="1">
                <a:sym typeface="Symbol" pitchFamily="18" charset="2"/>
              </a:rPr>
              <a:t>i</a:t>
            </a:r>
            <a:r>
              <a:rPr lang="hu-HU" altLang="hu-HU" baseline="-25000" dirty="0">
                <a:sym typeface="Symbol" pitchFamily="18" charset="2"/>
              </a:rPr>
              <a:t>+6</a:t>
            </a:r>
          </a:p>
        </p:txBody>
      </p:sp>
    </p:spTree>
    <p:extLst>
      <p:ext uri="{BB962C8B-B14F-4D97-AF65-F5344CB8AC3E}">
        <p14:creationId xmlns:p14="http://schemas.microsoft.com/office/powerpoint/2010/main" val="10477611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C23334-1CB3-4843-9CA6-27A0D8E9031C}" type="slidenum">
              <a:rPr lang="hu-HU" smtClean="0"/>
              <a:pPr>
                <a:defRPr/>
              </a:pPr>
              <a:t>4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71A05472-D2B5-4E3E-A7B3-FB1AA829CE44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717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</a:t>
            </a:r>
            <a:br>
              <a:rPr lang="hu-HU" altLang="hu-HU" smtClean="0">
                <a:latin typeface="Garamond" pitchFamily="18" charset="0"/>
              </a:rPr>
            </a:br>
            <a:r>
              <a:rPr lang="hu-HU" altLang="hu-HU" sz="2800" smtClean="0">
                <a:latin typeface="Garamond" pitchFamily="18" charset="0"/>
              </a:rPr>
              <a:t>(C++)</a:t>
            </a:r>
          </a:p>
        </p:txBody>
      </p:sp>
      <p:sp>
        <p:nvSpPr>
          <p:cNvPr id="7173" name="Tartalom hely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spcAft>
                <a:spcPct val="25000"/>
              </a:spcAft>
            </a:pPr>
            <a:r>
              <a:rPr lang="hu-HU" altLang="hu-HU" sz="2800" dirty="0" smtClean="0">
                <a:latin typeface="Garamond" pitchFamily="18" charset="0"/>
              </a:rPr>
              <a:t>Fontosabb </a:t>
            </a:r>
            <a:r>
              <a:rPr lang="hu-HU" altLang="hu-HU" sz="2800" dirty="0" err="1" smtClean="0">
                <a:latin typeface="Garamond" pitchFamily="18" charset="0"/>
              </a:rPr>
              <a:t>string-műveletek</a:t>
            </a:r>
            <a:r>
              <a:rPr lang="hu-HU" altLang="hu-HU" sz="2800" dirty="0" smtClean="0">
                <a:latin typeface="Garamond" pitchFamily="18" charset="0"/>
              </a:rPr>
              <a:t> </a:t>
            </a:r>
            <a:br>
              <a:rPr lang="hu-HU" altLang="hu-HU" sz="2800" dirty="0" smtClean="0">
                <a:latin typeface="Garamond" pitchFamily="18" charset="0"/>
              </a:rPr>
            </a:br>
            <a:r>
              <a:rPr lang="hu-HU" altLang="hu-HU" sz="2800" dirty="0" smtClean="0">
                <a:latin typeface="Garamond" pitchFamily="18" charset="0"/>
              </a:rPr>
              <a:t>(</a:t>
            </a:r>
            <a:r>
              <a:rPr lang="hu-HU" altLang="hu-HU" sz="2000" dirty="0" smtClean="0">
                <a:latin typeface="Garamond" pitchFamily="18" charset="0"/>
              </a:rPr>
              <a:t>tegyük föl, hogy:  </a:t>
            </a:r>
            <a:r>
              <a:rPr lang="hu-HU" altLang="hu-HU" sz="1800" dirty="0" err="1" smtClean="0">
                <a:latin typeface="Courier New" pitchFamily="49" charset="0"/>
              </a:rPr>
              <a:t>string</a:t>
            </a:r>
            <a:r>
              <a:rPr lang="hu-HU" altLang="hu-HU" sz="2800" dirty="0" smtClean="0">
                <a:latin typeface="Garamond" pitchFamily="18" charset="0"/>
              </a:rPr>
              <a:t> </a:t>
            </a:r>
            <a:r>
              <a:rPr lang="hu-HU" altLang="hu-HU" sz="1800" dirty="0" smtClean="0">
                <a:latin typeface="Courier New" pitchFamily="49" charset="0"/>
              </a:rPr>
              <a:t>s;</a:t>
            </a:r>
            <a:r>
              <a:rPr lang="hu-HU" altLang="hu-HU" sz="2800" dirty="0" smtClean="0">
                <a:latin typeface="Garamond" pitchFamily="18" charset="0"/>
              </a:rPr>
              <a:t>)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""         //üres szöveg; pl.: a=""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cin &gt;&gt; s;  //olvasás </a:t>
            </a:r>
            <a:r>
              <a:rPr lang="hu-HU" altLang="hu-HU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szóközig</a:t>
            </a:r>
            <a:r>
              <a:rPr lang="hu-HU" altLang="hu-HU" sz="1800" dirty="0" smtClean="0">
                <a:latin typeface="Courier New" pitchFamily="49" charset="0"/>
              </a:rPr>
              <a:t> v. </a:t>
            </a:r>
            <a:r>
              <a:rPr lang="hu-HU" altLang="hu-HU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sorvégig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 err="1" smtClean="0">
                <a:latin typeface="Courier New" pitchFamily="49" charset="0"/>
              </a:rPr>
              <a:t>getline</a:t>
            </a:r>
            <a:r>
              <a:rPr lang="hu-HU" altLang="hu-HU" sz="1800" dirty="0" smtClean="0">
                <a:latin typeface="Courier New" pitchFamily="49" charset="0"/>
              </a:rPr>
              <a:t>(cin,s,’\n’);//olvasás ’\n’</a:t>
            </a:r>
            <a:r>
              <a:rPr lang="hu-HU" altLang="hu-HU" sz="1800" dirty="0" err="1" smtClean="0">
                <a:latin typeface="Courier New" pitchFamily="49" charset="0"/>
              </a:rPr>
              <a:t>-ig</a:t>
            </a:r>
            <a:endParaRPr lang="hu-HU" altLang="hu-HU" sz="1800" dirty="0" smtClean="0">
              <a:latin typeface="Courier New" pitchFamily="49" charset="0"/>
            </a:endParaRP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 err="1" smtClean="0">
                <a:latin typeface="Courier New" pitchFamily="49" charset="0"/>
              </a:rPr>
              <a:t>getline</a:t>
            </a:r>
            <a:r>
              <a:rPr lang="hu-HU" altLang="hu-HU" sz="1800" dirty="0" smtClean="0">
                <a:latin typeface="Courier New" pitchFamily="49" charset="0"/>
              </a:rPr>
              <a:t>(cin,s,’x’); //olvasás ’x’ jelig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…</a:t>
            </a:r>
            <a:r>
              <a:rPr lang="hu-HU" altLang="hu-HU" sz="1800" dirty="0" err="1" smtClean="0">
                <a:latin typeface="Courier New" pitchFamily="49" charset="0"/>
              </a:rPr>
              <a:t>s</a:t>
            </a:r>
            <a:r>
              <a:rPr lang="hu-HU" altLang="hu-HU" sz="1800" b="1" dirty="0" err="1" smtClean="0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 smtClean="0">
                <a:latin typeface="Courier New" pitchFamily="49" charset="0"/>
              </a:rPr>
              <a:t>length</a:t>
            </a:r>
            <a:r>
              <a:rPr lang="hu-HU" altLang="hu-HU" sz="1800" dirty="0" smtClean="0">
                <a:latin typeface="Courier New" pitchFamily="49" charset="0"/>
              </a:rPr>
              <a:t>()… //az s karakterei száma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…</a:t>
            </a:r>
            <a:r>
              <a:rPr lang="hu-HU" altLang="hu-HU" sz="1800" dirty="0" err="1" smtClean="0">
                <a:latin typeface="Courier New" pitchFamily="49" charset="0"/>
              </a:rPr>
              <a:t>s</a:t>
            </a:r>
            <a:r>
              <a:rPr lang="hu-HU" altLang="hu-HU" sz="1800" b="1" dirty="0" err="1" smtClean="0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 smtClean="0">
                <a:latin typeface="Courier New" pitchFamily="49" charset="0"/>
              </a:rPr>
              <a:t>size</a:t>
            </a:r>
            <a:r>
              <a:rPr lang="hu-HU" altLang="hu-HU" sz="1800" dirty="0" smtClean="0">
                <a:latin typeface="Courier New" pitchFamily="49" charset="0"/>
              </a:rPr>
              <a:t>()…   //=</a:t>
            </a:r>
            <a:r>
              <a:rPr lang="hu-HU" altLang="hu-HU" sz="1800" dirty="0" err="1" smtClean="0">
                <a:latin typeface="Courier New" pitchFamily="49" charset="0"/>
              </a:rPr>
              <a:t>s.length</a:t>
            </a:r>
            <a:r>
              <a:rPr lang="hu-HU" altLang="hu-HU" sz="1800" dirty="0" smtClean="0">
                <a:latin typeface="Courier New" pitchFamily="49" charset="0"/>
              </a:rPr>
              <a:t>()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…</a:t>
            </a:r>
            <a:r>
              <a:rPr lang="hu-HU" altLang="hu-HU" sz="1800" b="1" dirty="0" smtClean="0">
                <a:solidFill>
                  <a:srgbClr val="FF0000"/>
                </a:solidFill>
                <a:latin typeface="Courier New" pitchFamily="49" charset="0"/>
              </a:rPr>
              <a:t>+</a:t>
            </a:r>
            <a:r>
              <a:rPr lang="hu-HU" altLang="hu-HU" sz="1800" dirty="0" smtClean="0">
                <a:latin typeface="Courier New" pitchFamily="49" charset="0"/>
              </a:rPr>
              <a:t>…          //hozzáírás (</a:t>
            </a:r>
            <a:r>
              <a:rPr lang="hu-HU" altLang="hu-HU" sz="1800" dirty="0" err="1" smtClean="0">
                <a:latin typeface="Courier New" pitchFamily="49" charset="0"/>
              </a:rPr>
              <a:t>konkatenáció</a:t>
            </a:r>
            <a:r>
              <a:rPr lang="hu-HU" altLang="hu-HU" sz="1800" dirty="0" smtClean="0">
                <a:latin typeface="Courier New" pitchFamily="49" charset="0"/>
              </a:rPr>
              <a:t>)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…s</a:t>
            </a:r>
            <a:r>
              <a:rPr lang="hu-HU" altLang="hu-HU" sz="1800" dirty="0" smtClean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hu-HU" altLang="hu-HU" sz="1800" dirty="0" smtClean="0">
                <a:latin typeface="Courier New" pitchFamily="49" charset="0"/>
              </a:rPr>
              <a:t>i</a:t>
            </a:r>
            <a:r>
              <a:rPr lang="hu-HU" altLang="hu-HU" sz="1800" dirty="0" smtClean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hu-HU" altLang="hu-HU" sz="1800" dirty="0" smtClean="0">
                <a:latin typeface="Courier New" pitchFamily="49" charset="0"/>
              </a:rPr>
              <a:t>…       //s szöveg i. jele, </a:t>
            </a:r>
            <a:br>
              <a:rPr lang="hu-HU" altLang="hu-HU" sz="1800" dirty="0" smtClean="0">
                <a:latin typeface="Courier New" pitchFamily="49" charset="0"/>
              </a:rPr>
            </a:br>
            <a:r>
              <a:rPr lang="hu-HU" altLang="hu-HU" sz="1800" dirty="0" smtClean="0">
                <a:latin typeface="Courier New" pitchFamily="49" charset="0"/>
              </a:rPr>
              <a:t>             //</a:t>
            </a:r>
            <a:r>
              <a:rPr lang="hu-HU" altLang="hu-HU" sz="1800" b="1" dirty="0" smtClean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hu-HU" altLang="hu-HU" sz="1800" b="1" dirty="0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</a:t>
            </a:r>
            <a:r>
              <a:rPr lang="hu-HU" altLang="hu-HU" sz="1800" dirty="0" smtClean="0">
                <a:latin typeface="Courier New" pitchFamily="49" charset="0"/>
              </a:rPr>
              <a:t>i</a:t>
            </a:r>
            <a:r>
              <a:rPr lang="hu-HU" altLang="hu-HU" sz="1800" b="1" dirty="0" smtClean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hu-HU" altLang="hu-HU" sz="1800" dirty="0" err="1" smtClean="0">
                <a:latin typeface="Courier New" pitchFamily="49" charset="0"/>
              </a:rPr>
              <a:t>s.length</a:t>
            </a:r>
            <a:r>
              <a:rPr lang="hu-HU" altLang="hu-HU" sz="1800" dirty="0" smtClean="0">
                <a:latin typeface="Courier New" pitchFamily="49" charset="0"/>
              </a:rPr>
              <a:t>()</a:t>
            </a:r>
          </a:p>
          <a:p>
            <a:pPr marL="742950" lvl="1">
              <a:spcBef>
                <a:spcPts val="6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…</a:t>
            </a:r>
            <a:r>
              <a:rPr lang="hu-HU" altLang="hu-HU" sz="1800" dirty="0" err="1" smtClean="0">
                <a:latin typeface="Courier New" pitchFamily="49" charset="0"/>
              </a:rPr>
              <a:t>s</a:t>
            </a:r>
            <a:r>
              <a:rPr lang="hu-HU" altLang="hu-HU" sz="1800" b="1" dirty="0" err="1" smtClean="0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 smtClean="0">
                <a:solidFill>
                  <a:srgbClr val="FF0000"/>
                </a:solidFill>
                <a:latin typeface="Courier New" pitchFamily="49" charset="0"/>
              </a:rPr>
              <a:t>at</a:t>
            </a:r>
            <a:r>
              <a:rPr lang="hu-HU" altLang="hu-HU" sz="18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altLang="hu-HU" sz="1800" dirty="0" smtClean="0">
                <a:latin typeface="Courier New" pitchFamily="49" charset="0"/>
              </a:rPr>
              <a:t>i</a:t>
            </a:r>
            <a:r>
              <a:rPr lang="hu-HU" altLang="hu-HU" sz="18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hu-HU" altLang="hu-HU" sz="1800" dirty="0" smtClean="0">
                <a:latin typeface="Courier New" pitchFamily="49" charset="0"/>
              </a:rPr>
              <a:t>…    //=s[i], </a:t>
            </a:r>
            <a:r>
              <a:rPr lang="hu-HU" altLang="hu-HU" sz="1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objektum</a:t>
            </a:r>
            <a:r>
              <a:rPr lang="hu-HU" altLang="hu-HU" sz="1800" dirty="0" smtClean="0">
                <a:latin typeface="Courier New" pitchFamily="49" charset="0"/>
              </a:rPr>
              <a:t>os </a:t>
            </a:r>
            <a:br>
              <a:rPr lang="hu-HU" altLang="hu-HU" sz="1800" dirty="0" smtClean="0">
                <a:latin typeface="Courier New" pitchFamily="49" charset="0"/>
              </a:rPr>
            </a:br>
            <a:r>
              <a:rPr lang="hu-HU" altLang="hu-HU" sz="1800" dirty="0" smtClean="0">
                <a:latin typeface="Courier New" pitchFamily="49" charset="0"/>
              </a:rPr>
              <a:t>             //jelöléssel, </a:t>
            </a:r>
            <a:r>
              <a:rPr lang="hu-HU" altLang="hu-HU" sz="1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ellenőrzőtt</a:t>
            </a:r>
            <a:r>
              <a:rPr lang="hu-HU" altLang="hu-HU" sz="1800" dirty="0" smtClean="0">
                <a:latin typeface="Courier New" pitchFamily="49" charset="0"/>
              </a:rPr>
              <a:t>!</a:t>
            </a:r>
          </a:p>
        </p:txBody>
      </p:sp>
      <p:sp>
        <p:nvSpPr>
          <p:cNvPr id="8" name="Szövegdoboz 7"/>
          <p:cNvSpPr txBox="1">
            <a:spLocks noChangeArrowheads="1"/>
          </p:cNvSpPr>
          <p:nvPr/>
        </p:nvSpPr>
        <p:spPr bwMode="auto">
          <a:xfrm>
            <a:off x="4964654" y="2988692"/>
            <a:ext cx="8953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sz="1800">
                <a:latin typeface="Courier New" pitchFamily="49" charset="0"/>
                <a:cs typeface="Courier New" pitchFamily="49" charset="0"/>
              </a:rPr>
              <a:t>); 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Tömb bemenet, tömb kimenet</a:t>
            </a:r>
          </a:p>
        </p:txBody>
      </p:sp>
      <p:graphicFrame>
        <p:nvGraphicFramePr>
          <p:cNvPr id="21551" name="Group 4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2636341"/>
              </p:ext>
            </p:extLst>
          </p:nvPr>
        </p:nvGraphicFramePr>
        <p:xfrm>
          <a:off x="3492500" y="2175218"/>
          <a:ext cx="3816350" cy="3702054"/>
        </p:xfrm>
        <a:graphic>
          <a:graphicData uri="http://schemas.openxmlformats.org/drawingml/2006/table">
            <a:tbl>
              <a:tblPr/>
              <a:tblGrid>
                <a:gridCol w="522288"/>
                <a:gridCol w="3294062"/>
              </a:tblGrid>
              <a:tr h="518139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051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i=1..7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139"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S:=S+H[i]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051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A[1]:=S/7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139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  <a:r>
                        <a:rPr kumimoji="0" lang="hu-HU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–6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61909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S:=S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H[i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1]+H[i+6]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2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A[i]:=S/7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34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5400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Algoritmus (</a:t>
            </a:r>
            <a:r>
              <a:rPr lang="hu-HU" altLang="hu-HU" sz="2800" b="1" dirty="0" smtClean="0">
                <a:latin typeface="Garamond" pitchFamily="18" charset="0"/>
              </a:rPr>
              <a:t>Specifikáció</a:t>
            </a:r>
            <a:r>
              <a:rPr lang="hu-HU" altLang="hu-HU" sz="2800" b="1" baseline="-25000" dirty="0" smtClean="0">
                <a:latin typeface="Garamond" pitchFamily="18" charset="0"/>
              </a:rPr>
              <a:t>2</a:t>
            </a:r>
            <a:r>
              <a:rPr lang="hu-HU" altLang="hu-HU" sz="2800" b="1" dirty="0" smtClean="0">
                <a:latin typeface="Garamond" pitchFamily="18" charset="0"/>
              </a:rPr>
              <a:t>-höz</a:t>
            </a:r>
            <a:r>
              <a:rPr lang="hu-HU" altLang="hu-HU" b="1" dirty="0" smtClean="0">
                <a:latin typeface="Garamond" pitchFamily="18" charset="0"/>
              </a:rPr>
              <a:t>):</a:t>
            </a:r>
            <a:endParaRPr lang="hu-HU" altLang="hu-HU" b="1" dirty="0">
              <a:latin typeface="Garamond" pitchFamily="18" charset="0"/>
            </a:endParaRPr>
          </a:p>
        </p:txBody>
      </p:sp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E5AA40E-EBE1-432E-AB40-84A1483CDA3E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40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55EF06D8-A8FD-494E-AADE-296C320578F6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38" name="Szövegdoboz 13"/>
          <p:cNvSpPr txBox="1">
            <a:spLocks noChangeArrowheads="1"/>
          </p:cNvSpPr>
          <p:nvPr/>
        </p:nvSpPr>
        <p:spPr bwMode="auto">
          <a:xfrm>
            <a:off x="7308850" y="1843431"/>
            <a:ext cx="1079500" cy="9032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sz="1800" b="1">
                <a:latin typeface="Garamond" pitchFamily="18" charset="0"/>
              </a:rPr>
              <a:t> Változó</a:t>
            </a:r>
            <a:r>
              <a:rPr lang="hu-HU" altLang="hu-HU" sz="1800">
                <a:latin typeface="Garamond" pitchFamily="18" charset="0"/>
              </a:rPr>
              <a:t> </a:t>
            </a:r>
            <a:br>
              <a:rPr lang="hu-HU" altLang="hu-HU" sz="1800">
                <a:latin typeface="Garamond" pitchFamily="18" charset="0"/>
              </a:rPr>
            </a:br>
            <a:r>
              <a:rPr lang="hu-HU" altLang="hu-HU" sz="1800">
                <a:latin typeface="Garamond" pitchFamily="18" charset="0"/>
              </a:rPr>
              <a:t>    i</a:t>
            </a:r>
            <a:r>
              <a:rPr lang="hu-HU" altLang="hu-HU" sz="1800" b="1">
                <a:latin typeface="Garamond" pitchFamily="18" charset="0"/>
              </a:rPr>
              <a:t>:Egész</a:t>
            </a:r>
            <a:br>
              <a:rPr lang="hu-HU" altLang="hu-HU" sz="1800" b="1">
                <a:latin typeface="Garamond" pitchFamily="18" charset="0"/>
              </a:rPr>
            </a:br>
            <a:r>
              <a:rPr lang="hu-HU" altLang="hu-HU" sz="1800">
                <a:latin typeface="Garamond" pitchFamily="18" charset="0"/>
              </a:rPr>
              <a:t>    S</a:t>
            </a:r>
            <a:r>
              <a:rPr lang="hu-HU" altLang="hu-HU" sz="1800" b="1">
                <a:latin typeface="Garamond" pitchFamily="18" charset="0"/>
              </a:rPr>
              <a:t>:Valós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" y="2109963"/>
            <a:ext cx="2663299" cy="1257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 bemenet, szöveg kimenet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43150" y="1341438"/>
            <a:ext cx="6800850" cy="51831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400" dirty="0" smtClean="0">
                <a:latin typeface="Garamond" pitchFamily="18" charset="0"/>
              </a:rPr>
              <a:t>	</a:t>
            </a:r>
            <a:r>
              <a:rPr lang="hu-HU" altLang="hu-HU" sz="2800" dirty="0" smtClean="0">
                <a:latin typeface="Garamond" pitchFamily="18" charset="0"/>
              </a:rPr>
              <a:t>Írjunk programot egy szó magas- (=), illetve mély (–) hangrendű szótagjai megadására!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Specifikáció: </a:t>
            </a:r>
            <a:r>
              <a:rPr lang="hu-HU" altLang="hu-HU" sz="2600" b="1" dirty="0" smtClean="0">
                <a:latin typeface="Garamond" pitchFamily="18" charset="0"/>
              </a:rPr>
              <a:t>(másolás </a:t>
            </a:r>
            <a:r>
              <a:rPr lang="hu-HU" altLang="hu-HU" sz="2000" dirty="0" smtClean="0">
                <a:latin typeface="Garamond" pitchFamily="18" charset="0"/>
              </a:rPr>
              <a:t>szótagokra vonatkozólag</a:t>
            </a:r>
            <a:r>
              <a:rPr lang="hu-HU" altLang="hu-HU" sz="2600" b="1" dirty="0" smtClean="0">
                <a:latin typeface="Garamond" pitchFamily="18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Bemenet:	S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err="1" smtClean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Kimenet:	H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Előfeltétel:	</a:t>
            </a:r>
            <a:r>
              <a:rPr lang="hu-HU" altLang="hu-HU" sz="2800" dirty="0" err="1" smtClean="0">
                <a:latin typeface="Garamond" pitchFamily="18" charset="0"/>
              </a:rPr>
              <a:t>SzóE</a:t>
            </a:r>
            <a:r>
              <a:rPr lang="hu-HU" altLang="hu-HU" sz="2800" dirty="0" smtClean="0">
                <a:latin typeface="Garamond" pitchFamily="18" charset="0"/>
              </a:rPr>
              <a:t>(S)</a:t>
            </a:r>
            <a:endParaRPr lang="hu-HU" altLang="hu-HU" sz="2800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Utófeltétel:	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hossz(</a:t>
            </a:r>
            <a:r>
              <a:rPr lang="hu-HU" altLang="hu-HU" sz="24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X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)=hossz(S) és i(1ihossz(S)): </a:t>
            </a:r>
            <a:br>
              <a:rPr lang="hu-HU" altLang="hu-HU" sz="24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 smtClean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(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 </a:t>
            </a:r>
            <a:r>
              <a:rPr lang="hu-HU" altLang="hu-HU" sz="2400" dirty="0" err="1" smtClean="0">
                <a:latin typeface="Garamond" pitchFamily="18" charset="0"/>
                <a:sym typeface="Symbol" pitchFamily="18" charset="2"/>
              </a:rPr>
              <a:t>S</a:t>
            </a:r>
            <a:r>
              <a:rPr lang="hu-HU" altLang="hu-HU" sz="24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{"a","á","o","ó","u","ú"}  </a:t>
            </a:r>
            <a:r>
              <a:rPr lang="hu-HU" altLang="hu-HU" sz="24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X</a:t>
            </a:r>
            <a:r>
              <a:rPr lang="hu-HU" altLang="hu-HU" sz="24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="</a:t>
            </a:r>
            <a:r>
              <a:rPr lang="hu-HU" altLang="hu-HU" sz="2400" dirty="0" smtClean="0">
                <a:latin typeface="Garamond" pitchFamily="18" charset="0"/>
              </a:rPr>
              <a:t>–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" és</a:t>
            </a:r>
            <a:br>
              <a:rPr lang="hu-HU" altLang="hu-HU" sz="24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  </a:t>
            </a:r>
            <a:r>
              <a:rPr lang="hu-HU" altLang="hu-HU" sz="2400" dirty="0" err="1" smtClean="0">
                <a:latin typeface="Garamond" pitchFamily="18" charset="0"/>
                <a:sym typeface="Symbol" pitchFamily="18" charset="2"/>
              </a:rPr>
              <a:t>S</a:t>
            </a:r>
            <a:r>
              <a:rPr lang="hu-HU" altLang="hu-HU" sz="24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{"e","é","i","í","ö","ő","ü","ű"}  </a:t>
            </a:r>
            <a:r>
              <a:rPr lang="hu-HU" altLang="hu-HU" sz="24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X</a:t>
            </a:r>
            <a:r>
              <a:rPr lang="hu-HU" altLang="hu-HU" sz="24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="</a:t>
            </a:r>
            <a:r>
              <a:rPr lang="hu-HU" altLang="hu-HU" sz="2400" dirty="0" smtClean="0">
                <a:latin typeface="Garamond" pitchFamily="18" charset="0"/>
              </a:rPr>
              <a:t>=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" és</a:t>
            </a:r>
            <a:br>
              <a:rPr lang="hu-HU" altLang="hu-HU" sz="24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  </a:t>
            </a:r>
            <a:r>
              <a:rPr lang="hu-HU" altLang="hu-HU" sz="2400" dirty="0" err="1" smtClean="0">
                <a:latin typeface="Garamond" pitchFamily="18" charset="0"/>
                <a:sym typeface="Symbol" pitchFamily="18" charset="2"/>
              </a:rPr>
              <a:t>S</a:t>
            </a:r>
            <a:r>
              <a:rPr lang="hu-HU" altLang="hu-HU" sz="24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Mássalhangzók  </a:t>
            </a:r>
            <a:r>
              <a:rPr lang="hu-HU" altLang="hu-HU" sz="24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X</a:t>
            </a:r>
            <a:r>
              <a:rPr lang="hu-HU" altLang="hu-HU" sz="24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="</a:t>
            </a:r>
            <a:r>
              <a:rPr lang="hu-HU" altLang="hu-HU" sz="2400" dirty="0" smtClean="0">
                <a:latin typeface="Garamond" pitchFamily="18" charset="0"/>
              </a:rPr>
              <a:t> 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" </a:t>
            </a:r>
            <a:r>
              <a:rPr lang="hu-HU" altLang="hu-HU" sz="2400" dirty="0" smtClean="0">
                <a:solidFill>
                  <a:srgbClr val="0000FF"/>
                </a:solidFill>
                <a:latin typeface="Garamond" pitchFamily="18" charset="0"/>
                <a:sym typeface="Symbol" pitchFamily="18" charset="2"/>
              </a:rPr>
              <a:t>)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 és</a:t>
            </a:r>
            <a:br>
              <a:rPr lang="hu-HU" altLang="hu-HU" sz="24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 H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  <a:hlinkClick r:id="rId4" action="ppaction://hlinkpres?slideindex=30&amp;slidetitle=Szöveg"/>
              </a:rPr>
              <a:t></a:t>
            </a:r>
            <a:r>
              <a:rPr lang="hu-HU" altLang="hu-HU" sz="24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X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 és </a:t>
            </a:r>
            <a:r>
              <a:rPr lang="hu-HU" altLang="hu-HU" sz="2400" dirty="0" err="1" smtClean="0">
                <a:latin typeface="Garamond" pitchFamily="18" charset="0"/>
                <a:sym typeface="Symbol" pitchFamily="18" charset="2"/>
              </a:rPr>
              <a:t>SzóközNélküliE</a:t>
            </a: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(H) és hossz(H)=</a:t>
            </a:r>
          </a:p>
        </p:txBody>
      </p:sp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81B7C86-AC77-4E06-A2B1-6336FA7CBC6F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41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4022A90-6A81-43B6-BCB8-E05212CCD5DC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78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776113"/>
              </p:ext>
            </p:extLst>
          </p:nvPr>
        </p:nvGraphicFramePr>
        <p:xfrm>
          <a:off x="7437438" y="5780088"/>
          <a:ext cx="11001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5" imgW="749160" imgH="533160" progId="Equation.3">
                  <p:embed/>
                </p:oleObj>
              </mc:Choice>
              <mc:Fallback>
                <p:oleObj name="Equation" r:id="rId5" imgW="74916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7438" y="5780088"/>
                        <a:ext cx="11001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 bemenet, szöveg kimenet</a:t>
            </a:r>
          </a:p>
        </p:txBody>
      </p:sp>
      <p:graphicFrame>
        <p:nvGraphicFramePr>
          <p:cNvPr id="55358" name="Group 6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78822141"/>
              </p:ext>
            </p:extLst>
          </p:nvPr>
        </p:nvGraphicFramePr>
        <p:xfrm>
          <a:off x="2771775" y="3282950"/>
          <a:ext cx="5400624" cy="2954338"/>
        </p:xfrm>
        <a:graphic>
          <a:graphicData uri="http://schemas.openxmlformats.org/drawingml/2006/table">
            <a:tbl>
              <a:tblPr/>
              <a:tblGrid>
                <a:gridCol w="533830"/>
                <a:gridCol w="2234001"/>
                <a:gridCol w="2632793"/>
              </a:tblGrid>
              <a:tr h="52705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H:=""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28638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i=1..hossz(S)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808038" algn="l"/>
                        </a:tabLst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S[i]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{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á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b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ó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b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u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ú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41325" algn="l"/>
                        </a:tabLst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S[i]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{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é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b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í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ö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b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ő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ü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ű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H:=H+"</a:t>
                      </a: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H:=H+"="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77" name="Line 63"/>
          <p:cNvSpPr>
            <a:spLocks noChangeShapeType="1"/>
          </p:cNvSpPr>
          <p:nvPr/>
        </p:nvSpPr>
        <p:spPr bwMode="auto">
          <a:xfrm>
            <a:off x="3316306" y="4330700"/>
            <a:ext cx="21590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5078" name="Line 64"/>
          <p:cNvSpPr>
            <a:spLocks noChangeShapeType="1"/>
          </p:cNvSpPr>
          <p:nvPr/>
        </p:nvSpPr>
        <p:spPr bwMode="auto">
          <a:xfrm>
            <a:off x="5539920" y="4330700"/>
            <a:ext cx="287338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5079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5400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>
                <a:latin typeface="Garamond" pitchFamily="18" charset="0"/>
              </a:rPr>
              <a:t>Algoritmus:</a:t>
            </a:r>
            <a:br>
              <a:rPr lang="hu-HU" altLang="hu-HU" b="1">
                <a:latin typeface="Garamond" pitchFamily="18" charset="0"/>
              </a:rPr>
            </a:br>
            <a:r>
              <a:rPr lang="hu-HU" altLang="hu-HU" sz="2800">
                <a:latin typeface="Garamond" pitchFamily="18" charset="0"/>
              </a:rPr>
              <a:t>Megspórolható a segéd X szöveg, ha mind-járt átlépjük a szóközzé konvertálandókat, amiket aztán ki kellene hagynunk.</a:t>
            </a:r>
          </a:p>
        </p:txBody>
      </p:sp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255A71C-90B4-4A66-BCE9-7898F3D38DFD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42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AA1F07A-B7AD-4676-B7B2-F2D72656F6B1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83" name="Szövegdoboz 13"/>
          <p:cNvSpPr txBox="1">
            <a:spLocks noChangeArrowheads="1"/>
          </p:cNvSpPr>
          <p:nvPr/>
        </p:nvSpPr>
        <p:spPr bwMode="auto">
          <a:xfrm>
            <a:off x="8173020" y="2955088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sz="1800" b="1" dirty="0">
                <a:latin typeface="Garamond" pitchFamily="18" charset="0"/>
              </a:rPr>
              <a:t> Változó</a:t>
            </a:r>
            <a:r>
              <a:rPr lang="hu-HU" altLang="hu-HU" sz="1800" dirty="0">
                <a:latin typeface="Garamond" pitchFamily="18" charset="0"/>
              </a:rPr>
              <a:t> </a:t>
            </a:r>
            <a:br>
              <a:rPr lang="hu-HU" altLang="hu-HU" sz="1800" dirty="0">
                <a:latin typeface="Garamond" pitchFamily="18" charset="0"/>
              </a:rPr>
            </a:br>
            <a:r>
              <a:rPr lang="hu-HU" altLang="hu-HU" sz="1800" dirty="0">
                <a:latin typeface="Garamond" pitchFamily="18" charset="0"/>
              </a:rPr>
              <a:t>    </a:t>
            </a:r>
            <a:r>
              <a:rPr lang="hu-HU" altLang="hu-HU" sz="1800" dirty="0" smtClean="0">
                <a:latin typeface="Garamond" pitchFamily="18" charset="0"/>
              </a:rPr>
              <a:t>i</a:t>
            </a:r>
            <a:r>
              <a:rPr lang="hu-HU" altLang="hu-HU" sz="1800" b="1" dirty="0" smtClean="0">
                <a:latin typeface="Garamond" pitchFamily="18" charset="0"/>
              </a:rPr>
              <a:t>:Egész</a:t>
            </a:r>
            <a:endParaRPr lang="hu-HU" altLang="hu-HU" sz="1800" b="1" dirty="0">
              <a:latin typeface="Garamond" pitchFamily="18" charset="0"/>
            </a:endParaRPr>
          </a:p>
        </p:txBody>
      </p:sp>
      <p:pic>
        <p:nvPicPr>
          <p:cNvPr id="45086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8" y="3271838"/>
            <a:ext cx="2601912" cy="148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Érték bemenet, tömb kimenet</a:t>
            </a:r>
          </a:p>
        </p:txBody>
      </p:sp>
      <p:sp>
        <p:nvSpPr>
          <p:cNvPr id="7577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39592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Adjuk meg a K kezdőelemű, L lépésközű számtani sorozat első N tagját!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Specifikáció</a:t>
            </a:r>
            <a:r>
              <a:rPr lang="hu-HU" altLang="hu-HU" b="1" baseline="-25000" dirty="0" smtClean="0">
                <a:latin typeface="Garamond" pitchFamily="18" charset="0"/>
              </a:rPr>
              <a:t>1</a:t>
            </a:r>
            <a:r>
              <a:rPr lang="hu-HU" altLang="hu-HU" b="1" dirty="0" smtClean="0">
                <a:latin typeface="Garamond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Bemenet:	N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 smtClean="0">
                <a:latin typeface="Garamond" pitchFamily="18" charset="0"/>
              </a:rPr>
              <a:t>, K,L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endParaRPr lang="hu-HU" altLang="hu-HU" sz="2800" b="1" dirty="0" smtClean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Kimenet:	S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altLang="hu-HU" sz="2800" baseline="30000" dirty="0" smtClean="0">
                <a:latin typeface="Garamond" pitchFamily="18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Előfeltétel:	–</a:t>
            </a:r>
            <a:endParaRPr lang="hu-HU" altLang="hu-HU" sz="2800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Utófeltétel:	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i(1≤i≤N): 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S</a:t>
            </a:r>
            <a:r>
              <a:rPr lang="hu-HU" altLang="hu-HU" sz="28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=K+(i</a:t>
            </a:r>
            <a:r>
              <a:rPr lang="hu-HU" altLang="hu-HU" dirty="0" smtClean="0">
                <a:latin typeface="Garamond" pitchFamily="18" charset="0"/>
              </a:rPr>
              <a:t>–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1)*L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  <a:sym typeface="Symbol" pitchFamily="18" charset="2"/>
              </a:rPr>
              <a:t>Algoritmus</a:t>
            </a:r>
            <a:r>
              <a:rPr lang="hu-HU" altLang="hu-HU" b="1" baseline="-25000" dirty="0" smtClean="0">
                <a:latin typeface="Garamond" pitchFamily="18" charset="0"/>
                <a:sym typeface="Symbol" pitchFamily="18" charset="2"/>
              </a:rPr>
              <a:t>1</a:t>
            </a:r>
            <a:r>
              <a:rPr lang="hu-HU" altLang="hu-HU" b="1" dirty="0" smtClean="0">
                <a:latin typeface="Garamond" pitchFamily="18" charset="0"/>
                <a:sym typeface="Symbol" pitchFamily="18" charset="2"/>
              </a:rPr>
              <a:t>:</a:t>
            </a:r>
          </a:p>
        </p:txBody>
      </p:sp>
      <p:graphicFrame>
        <p:nvGraphicFramePr>
          <p:cNvPr id="75780" name="Group 4"/>
          <p:cNvGraphicFramePr>
            <a:graphicFrameLocks noGrp="1"/>
          </p:cNvGraphicFramePr>
          <p:nvPr/>
        </p:nvGraphicFramePr>
        <p:xfrm>
          <a:off x="3924300" y="5345113"/>
          <a:ext cx="2952750" cy="1036642"/>
        </p:xfrm>
        <a:graphic>
          <a:graphicData uri="http://schemas.openxmlformats.org/drawingml/2006/table">
            <a:tbl>
              <a:tblPr/>
              <a:tblGrid>
                <a:gridCol w="500063"/>
                <a:gridCol w="2452687"/>
              </a:tblGrid>
              <a:tr h="51797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L="91453" marR="91453"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631" marB="456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S[i]:=K+(i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1)*L</a:t>
                      </a:r>
                    </a:p>
                  </a:txBody>
                  <a:tcPr marL="91453" marR="91453" marT="45631" marB="456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B82A9430-353F-49D0-97B8-C02B8DD5B539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43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B694BBC-2882-4DA8-B502-296019D9AC71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713" name="Szövegdoboz 13"/>
          <p:cNvSpPr txBox="1">
            <a:spLocks noChangeArrowheads="1"/>
          </p:cNvSpPr>
          <p:nvPr/>
        </p:nvSpPr>
        <p:spPr bwMode="auto">
          <a:xfrm>
            <a:off x="6878638" y="5027613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sz="1800" b="1">
                <a:latin typeface="Garamond" pitchFamily="18" charset="0"/>
              </a:rPr>
              <a:t> Változó</a:t>
            </a:r>
            <a:r>
              <a:rPr lang="hu-HU" altLang="hu-HU" sz="1800">
                <a:latin typeface="Garamond" pitchFamily="18" charset="0"/>
              </a:rPr>
              <a:t> </a:t>
            </a:r>
            <a:br>
              <a:rPr lang="hu-HU" altLang="hu-HU" sz="1800">
                <a:latin typeface="Garamond" pitchFamily="18" charset="0"/>
              </a:rPr>
            </a:br>
            <a:r>
              <a:rPr lang="hu-HU" altLang="hu-HU" sz="1800">
                <a:latin typeface="Garamond" pitchFamily="18" charset="0"/>
              </a:rPr>
              <a:t>     i</a:t>
            </a:r>
            <a:r>
              <a:rPr lang="hu-HU" altLang="hu-HU" sz="1800" b="1">
                <a:latin typeface="Garamond" pitchFamily="18" charset="0"/>
              </a:rPr>
              <a:t>:Egész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  <p:bldP spid="297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39592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Az </a:t>
            </a:r>
            <a:r>
              <a:rPr lang="hu-HU" altLang="hu-HU" sz="2800" dirty="0" err="1" smtClean="0">
                <a:latin typeface="Garamond" pitchFamily="18" charset="0"/>
              </a:rPr>
              <a:t>uf</a:t>
            </a:r>
            <a:r>
              <a:rPr lang="hu-HU" altLang="hu-HU" sz="2800" dirty="0" smtClean="0">
                <a:latin typeface="Garamond" pitchFamily="18" charset="0"/>
              </a:rPr>
              <a:t>. „egyszerűbben” is megfogalmazható (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rekurzív</a:t>
            </a:r>
            <a:r>
              <a:rPr lang="hu-HU" altLang="hu-HU" sz="2800" dirty="0" smtClean="0">
                <a:latin typeface="Garamond" pitchFamily="18" charset="0"/>
              </a:rPr>
              <a:t> módon).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Specifikáció</a:t>
            </a:r>
            <a:r>
              <a:rPr lang="hu-HU" altLang="hu-HU" b="1" baseline="-25000" dirty="0" smtClean="0">
                <a:latin typeface="Garamond" pitchFamily="18" charset="0"/>
              </a:rPr>
              <a:t>2</a:t>
            </a:r>
            <a:r>
              <a:rPr lang="hu-HU" altLang="hu-HU" b="1" dirty="0" smtClean="0">
                <a:latin typeface="Garamond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Bemenet:	N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 smtClean="0">
                <a:latin typeface="Garamond" pitchFamily="18" charset="0"/>
              </a:rPr>
              <a:t>, K,L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endParaRPr lang="hu-HU" altLang="hu-HU" sz="2800" b="1" dirty="0" smtClean="0">
              <a:latin typeface="Garamond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Kimenet:	S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altLang="hu-HU" sz="2800" baseline="30000" dirty="0" smtClean="0">
                <a:latin typeface="Garamond" pitchFamily="18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Előfeltétel:	–</a:t>
            </a:r>
            <a:endParaRPr lang="hu-HU" altLang="hu-HU" sz="2800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</a:rPr>
              <a:t>Utófeltétel:	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S</a:t>
            </a:r>
            <a:r>
              <a:rPr lang="hu-HU" altLang="hu-HU" sz="2800" baseline="-25000" dirty="0" smtClean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=K és </a:t>
            </a:r>
            <a:b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		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i(2≤i≤N): </a:t>
            </a:r>
            <a:r>
              <a:rPr lang="hu-HU" altLang="hu-HU" sz="28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S</a:t>
            </a:r>
            <a:r>
              <a:rPr lang="hu-HU" altLang="hu-HU" sz="2800" baseline="-250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=</a:t>
            </a:r>
            <a:r>
              <a:rPr lang="hu-HU" altLang="hu-HU" sz="28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S</a:t>
            </a:r>
            <a:r>
              <a:rPr lang="hu-HU" altLang="hu-HU" sz="2800" baseline="-25000" dirty="0" err="1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baseline="-250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–1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+L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  <a:sym typeface="Symbol" pitchFamily="18" charset="2"/>
              </a:rPr>
              <a:t>Algoritmus</a:t>
            </a:r>
            <a:r>
              <a:rPr lang="hu-HU" altLang="hu-HU" b="1" baseline="-25000" dirty="0" smtClean="0">
                <a:latin typeface="Garamond" pitchFamily="18" charset="0"/>
                <a:sym typeface="Symbol" pitchFamily="18" charset="2"/>
              </a:rPr>
              <a:t>2</a:t>
            </a:r>
            <a:r>
              <a:rPr lang="hu-HU" altLang="hu-HU" b="1" dirty="0" smtClean="0">
                <a:latin typeface="Garamond" pitchFamily="18" charset="0"/>
                <a:sym typeface="Symbol" pitchFamily="18" charset="2"/>
              </a:rPr>
              <a:t>:</a:t>
            </a:r>
          </a:p>
        </p:txBody>
      </p:sp>
      <p:sp>
        <p:nvSpPr>
          <p:cNvPr id="47107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Érték bemenet, tömb kimenet</a:t>
            </a:r>
          </a:p>
        </p:txBody>
      </p:sp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A436B03-AA2B-477B-94C5-2A6B7FC1F13C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44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D14CF5B-4957-460D-926A-398431E57E06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5076825" y="4897438"/>
          <a:ext cx="2808288" cy="1555751"/>
        </p:xfrm>
        <a:graphic>
          <a:graphicData uri="http://schemas.openxmlformats.org/drawingml/2006/table">
            <a:tbl>
              <a:tblPr/>
              <a:tblGrid>
                <a:gridCol w="500063"/>
                <a:gridCol w="2308225"/>
              </a:tblGrid>
              <a:tr h="5182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S[1]:=K</a:t>
                      </a:r>
                    </a:p>
                  </a:txBody>
                  <a:tcPr marL="91439" marR="91439"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2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i=2..N</a:t>
                      </a:r>
                    </a:p>
                  </a:txBody>
                  <a:tcPr marL="91439" marR="91439"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9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9" marR="91439" marT="45737" marB="457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S[i]:=S[i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1]+L</a:t>
                      </a:r>
                    </a:p>
                  </a:txBody>
                  <a:tcPr marL="91439" marR="91439" marT="45737" marB="457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739" name="Szövegdoboz 13"/>
          <p:cNvSpPr txBox="1">
            <a:spLocks noChangeArrowheads="1"/>
          </p:cNvSpPr>
          <p:nvPr/>
        </p:nvSpPr>
        <p:spPr bwMode="auto">
          <a:xfrm>
            <a:off x="7886700" y="4583113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sz="1800" b="1">
                <a:latin typeface="Garamond" pitchFamily="18" charset="0"/>
              </a:rPr>
              <a:t> Változó</a:t>
            </a:r>
            <a:r>
              <a:rPr lang="hu-HU" altLang="hu-HU" sz="1800">
                <a:latin typeface="Garamond" pitchFamily="18" charset="0"/>
              </a:rPr>
              <a:t> </a:t>
            </a:r>
            <a:br>
              <a:rPr lang="hu-HU" altLang="hu-HU" sz="1800">
                <a:latin typeface="Garamond" pitchFamily="18" charset="0"/>
              </a:rPr>
            </a:br>
            <a:r>
              <a:rPr lang="hu-HU" altLang="hu-HU" sz="1800">
                <a:latin typeface="Garamond" pitchFamily="18" charset="0"/>
              </a:rPr>
              <a:t>     i</a:t>
            </a:r>
            <a:r>
              <a:rPr lang="hu-HU" altLang="hu-HU" sz="1800" b="1">
                <a:latin typeface="Garamond" pitchFamily="18" charset="0"/>
              </a:rPr>
              <a:t>:Egész</a:t>
            </a:r>
          </a:p>
        </p:txBody>
      </p:sp>
      <p:pic>
        <p:nvPicPr>
          <p:cNvPr id="30740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" y="5013325"/>
            <a:ext cx="2255838" cy="779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" y="3356992"/>
            <a:ext cx="2306458" cy="873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  <p:bldP spid="3073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Tömb bemenet, érték kimenet</a:t>
            </a:r>
          </a:p>
        </p:txBody>
      </p:sp>
      <p:sp>
        <p:nvSpPr>
          <p:cNvPr id="48131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309562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</a:t>
            </a:r>
            <a:r>
              <a:rPr lang="da-DK" altLang="hu-HU" sz="2800" dirty="0" smtClean="0">
                <a:latin typeface="Garamond" pitchFamily="18" charset="0"/>
              </a:rPr>
              <a:t>Egy repül</a:t>
            </a:r>
            <a:r>
              <a:rPr lang="hu-HU" altLang="hu-HU" sz="2800" dirty="0" smtClean="0">
                <a:latin typeface="Garamond" pitchFamily="18" charset="0"/>
              </a:rPr>
              <a:t>ő</a:t>
            </a:r>
            <a:r>
              <a:rPr lang="da-DK" altLang="hu-HU" sz="2800" dirty="0" smtClean="0">
                <a:latin typeface="Garamond" pitchFamily="18" charset="0"/>
              </a:rPr>
              <a:t>géppel Európából Amerikába re</a:t>
            </a:r>
            <a:r>
              <a:rPr lang="hu-HU" altLang="hu-HU" sz="2800" dirty="0" smtClean="0">
                <a:latin typeface="Garamond" pitchFamily="18" charset="0"/>
              </a:rPr>
              <a:t>-</a:t>
            </a:r>
            <a:r>
              <a:rPr lang="da-DK" altLang="hu-HU" sz="2800" dirty="0" smtClean="0">
                <a:latin typeface="Garamond" pitchFamily="18" charset="0"/>
              </a:rPr>
              <a:t>pültünk. Az út során </a:t>
            </a:r>
            <a:r>
              <a:rPr lang="hu-HU" altLang="hu-HU" sz="2800" dirty="0" smtClean="0">
                <a:latin typeface="Garamond" pitchFamily="18" charset="0"/>
              </a:rPr>
              <a:t>bizonyos </a:t>
            </a:r>
            <a:r>
              <a:rPr lang="da-DK" altLang="hu-HU" sz="2800" dirty="0" smtClean="0">
                <a:latin typeface="Garamond" pitchFamily="18" charset="0"/>
              </a:rPr>
              <a:t> kilométeren</a:t>
            </a:r>
            <a:r>
              <a:rPr lang="hu-HU" altLang="hu-HU" sz="2800" dirty="0" smtClean="0">
                <a:latin typeface="Garamond" pitchFamily="18" charset="0"/>
              </a:rPr>
              <a:t>-</a:t>
            </a:r>
            <a:r>
              <a:rPr lang="da-DK" altLang="hu-HU" sz="2800" dirty="0" smtClean="0">
                <a:latin typeface="Garamond" pitchFamily="18" charset="0"/>
              </a:rPr>
              <a:t>ként mértük a felszín tengerszint feletti ma</a:t>
            </a:r>
            <a:r>
              <a:rPr lang="hu-HU" altLang="hu-HU" sz="2800" dirty="0" smtClean="0">
                <a:latin typeface="Garamond" pitchFamily="18" charset="0"/>
              </a:rPr>
              <a:t>-</a:t>
            </a:r>
            <a:r>
              <a:rPr lang="da-DK" altLang="hu-HU" sz="2800" dirty="0" smtClean="0">
                <a:latin typeface="Garamond" pitchFamily="18" charset="0"/>
              </a:rPr>
              <a:t>gasságát</a:t>
            </a:r>
            <a:r>
              <a:rPr lang="hu-HU" altLang="hu-HU" sz="2800" dirty="0" smtClean="0">
                <a:latin typeface="Garamond" pitchFamily="18" charset="0"/>
              </a:rPr>
              <a:t> (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0</a:t>
            </a:r>
            <a:r>
              <a:rPr lang="hu-HU" altLang="hu-HU" sz="2800" dirty="0" smtClean="0">
                <a:latin typeface="Garamond" pitchFamily="18" charset="0"/>
              </a:rPr>
              <a:t>)</a:t>
            </a:r>
            <a:r>
              <a:rPr lang="da-DK" altLang="hu-HU" sz="2800" dirty="0" smtClean="0">
                <a:latin typeface="Garamond" pitchFamily="18" charset="0"/>
              </a:rPr>
              <a:t>. 0 magasságot ott mértünk, ahol tenger van, &gt;0-t pedig ott, ahol száraz</a:t>
            </a:r>
            <a:r>
              <a:rPr lang="hu-HU" altLang="hu-HU" sz="2800" dirty="0" smtClean="0">
                <a:latin typeface="Garamond" pitchFamily="18" charset="0"/>
              </a:rPr>
              <a:t>-</a:t>
            </a:r>
            <a:r>
              <a:rPr lang="da-DK" altLang="hu-HU" sz="2800" dirty="0" smtClean="0">
                <a:latin typeface="Garamond" pitchFamily="18" charset="0"/>
              </a:rPr>
              <a:t>föld. </a:t>
            </a:r>
            <a:r>
              <a:rPr lang="hu-HU" altLang="hu-HU" sz="2800" dirty="0" smtClean="0">
                <a:latin typeface="Garamond" pitchFamily="18" charset="0"/>
              </a:rPr>
              <a:t>Adjuk meg az óceán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két partját</a:t>
            </a:r>
            <a:r>
              <a:rPr lang="da-DK" altLang="hu-HU" sz="2800" dirty="0" smtClean="0">
                <a:latin typeface="Garamond" pitchFamily="18" charset="0"/>
              </a:rPr>
              <a:t>!</a:t>
            </a:r>
            <a:endParaRPr lang="hu-HU" altLang="hu-HU" sz="2800" dirty="0" smtClean="0">
              <a:latin typeface="Garamond" pitchFamily="18" charset="0"/>
            </a:endParaRPr>
          </a:p>
        </p:txBody>
      </p:sp>
      <p:graphicFrame>
        <p:nvGraphicFramePr>
          <p:cNvPr id="48132" name="Object 11"/>
          <p:cNvGraphicFramePr>
            <a:graphicFrameLocks noChangeAspect="1"/>
          </p:cNvGraphicFramePr>
          <p:nvPr/>
        </p:nvGraphicFramePr>
        <p:xfrm>
          <a:off x="2627313" y="4297363"/>
          <a:ext cx="6265862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Chart" r:id="rId4" imgW="3686091" imgH="1152465" progId="Excel.Chart.8">
                  <p:embed/>
                </p:oleObj>
              </mc:Choice>
              <mc:Fallback>
                <p:oleObj name="Chart" r:id="rId4" imgW="3686091" imgH="1152465" progId="Excel.Char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97363"/>
                        <a:ext cx="6265862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07CA6A7-8782-4A66-B7AB-3D302ACDA2A3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45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1D8A7B8-D0D5-4DDB-BFE3-3E790DC2BA1F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Tömb bemenet, érték kimenet</a:t>
            </a:r>
          </a:p>
        </p:txBody>
      </p:sp>
      <p:sp>
        <p:nvSpPr>
          <p:cNvPr id="49155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504031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dirty="0" smtClean="0">
                <a:latin typeface="Garamond" pitchFamily="18" charset="0"/>
              </a:rPr>
              <a:t>Adjuk meg az óceán két partját</a:t>
            </a:r>
            <a:r>
              <a:rPr lang="da-DK" altLang="hu-HU" dirty="0" smtClean="0">
                <a:latin typeface="Garamond" pitchFamily="18" charset="0"/>
              </a:rPr>
              <a:t>!</a:t>
            </a:r>
            <a:endParaRPr lang="hu-HU" altLang="hu-HU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8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Az óceán egyik partja az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első</a:t>
            </a:r>
            <a:r>
              <a:rPr lang="hu-HU" altLang="hu-HU" sz="2800" dirty="0" smtClean="0">
                <a:latin typeface="Garamond" pitchFamily="18" charset="0"/>
              </a:rPr>
              <a:t>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0</a:t>
            </a:r>
            <a:r>
              <a:rPr lang="hu-HU" altLang="hu-HU" sz="2800" dirty="0" smtClean="0">
                <a:latin typeface="Garamond" pitchFamily="18" charset="0"/>
              </a:rPr>
              <a:t> értékű mérés, a másik part pedig az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utolsó</a:t>
            </a:r>
            <a:r>
              <a:rPr lang="hu-HU" altLang="hu-HU" sz="2800" dirty="0" smtClean="0">
                <a:latin typeface="Garamond" pitchFamily="18" charset="0"/>
              </a:rPr>
              <a:t> (azaz hátulról az első) mérés.</a:t>
            </a:r>
          </a:p>
          <a:p>
            <a:pPr>
              <a:lnSpc>
                <a:spcPct val="9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A feladat, ha van óceánbeli mérés, akkor két </a:t>
            </a:r>
            <a:r>
              <a:rPr lang="hu-HU" altLang="hu-H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kiválasztás</a:t>
            </a:r>
            <a:r>
              <a:rPr lang="hu-HU" altLang="hu-HU" sz="2800" b="1" dirty="0" smtClean="0">
                <a:latin typeface="Garamond" pitchFamily="18" charset="0"/>
              </a:rPr>
              <a:t> tétel </a:t>
            </a:r>
            <a:r>
              <a:rPr lang="hu-HU" altLang="hu-HU" sz="2800" dirty="0" smtClean="0">
                <a:latin typeface="Garamond" pitchFamily="18" charset="0"/>
              </a:rPr>
              <a:t>alkalmazását jelenti.</a:t>
            </a:r>
          </a:p>
        </p:txBody>
      </p:sp>
      <p:graphicFrame>
        <p:nvGraphicFramePr>
          <p:cNvPr id="49156" name="Object 11"/>
          <p:cNvGraphicFramePr>
            <a:graphicFrameLocks noChangeAspect="1"/>
          </p:cNvGraphicFramePr>
          <p:nvPr/>
        </p:nvGraphicFramePr>
        <p:xfrm>
          <a:off x="2484438" y="1844675"/>
          <a:ext cx="6265862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Chart" r:id="rId4" imgW="3686091" imgH="1152465" progId="Excel.Chart.8">
                  <p:embed/>
                </p:oleObj>
              </mc:Choice>
              <mc:Fallback>
                <p:oleObj name="Chart" r:id="rId4" imgW="3686091" imgH="1152465" progId="Excel.Char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44675"/>
                        <a:ext cx="6265862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BB390CCB-712C-44EC-8357-549A5FBB22DE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46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4C7DBEC-A03C-4B94-8C8C-2E0A8710C016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Tömb bemenet, érték kimenet</a:t>
            </a:r>
          </a:p>
        </p:txBody>
      </p:sp>
      <p:sp>
        <p:nvSpPr>
          <p:cNvPr id="512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7124700" cy="5111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Specifikáció:</a:t>
            </a:r>
          </a:p>
          <a:p>
            <a:r>
              <a:rPr lang="hu-HU" altLang="hu-HU" sz="2800" dirty="0" smtClean="0">
                <a:latin typeface="Garamond" pitchFamily="18" charset="0"/>
              </a:rPr>
              <a:t>Bemenet:	N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 smtClean="0">
                <a:latin typeface="Garamond" pitchFamily="18" charset="0"/>
              </a:rPr>
              <a:t>, Mag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baseline="30000" dirty="0" smtClean="0">
                <a:latin typeface="Garamond" pitchFamily="18" charset="0"/>
              </a:rPr>
              <a:t>N</a:t>
            </a:r>
          </a:p>
          <a:p>
            <a:r>
              <a:rPr lang="hu-HU" altLang="hu-HU" sz="2800" dirty="0" smtClean="0">
                <a:latin typeface="Garamond" pitchFamily="18" charset="0"/>
              </a:rPr>
              <a:t>Kimenet:	E,U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N</a:t>
            </a:r>
            <a:endParaRPr lang="hu-HU" altLang="hu-HU" sz="2800" b="1" dirty="0" smtClean="0">
              <a:latin typeface="Garamond" pitchFamily="18" charset="0"/>
            </a:endParaRPr>
          </a:p>
          <a:p>
            <a:r>
              <a:rPr lang="hu-HU" altLang="hu-HU" sz="2800" dirty="0" smtClean="0">
                <a:latin typeface="Garamond" pitchFamily="18" charset="0"/>
              </a:rPr>
              <a:t>Előfeltétel:	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Mag</a:t>
            </a:r>
            <a:r>
              <a:rPr lang="hu-HU" altLang="hu-HU" sz="2800" baseline="-25000" dirty="0" smtClean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&gt;0 és </a:t>
            </a:r>
            <a:r>
              <a:rPr lang="hu-HU" altLang="hu-HU" sz="2800" dirty="0" err="1" smtClean="0">
                <a:solidFill>
                  <a:srgbClr val="FF0000"/>
                </a:solidFill>
                <a:latin typeface="Garamond" pitchFamily="18" charset="0"/>
              </a:rPr>
              <a:t>Mag</a:t>
            </a:r>
            <a:r>
              <a:rPr lang="hu-HU" altLang="hu-HU" sz="2800" baseline="-25000" dirty="0" err="1" smtClean="0">
                <a:solidFill>
                  <a:srgbClr val="FF0000"/>
                </a:solidFill>
                <a:latin typeface="Garamond" pitchFamily="18" charset="0"/>
              </a:rPr>
              <a:t>N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&gt;0</a:t>
            </a:r>
            <a:r>
              <a:rPr lang="hu-HU" altLang="hu-HU" sz="2800" dirty="0" smtClean="0">
                <a:latin typeface="Garamond" pitchFamily="18" charset="0"/>
              </a:rPr>
              <a:t> és</a:t>
            </a:r>
            <a:br>
              <a:rPr lang="hu-HU" altLang="hu-HU" sz="2800" dirty="0" smtClean="0">
                <a:latin typeface="Garamond" pitchFamily="18" charset="0"/>
              </a:rPr>
            </a:br>
            <a:r>
              <a:rPr lang="hu-HU" altLang="hu-HU" sz="2800" dirty="0" smtClean="0">
                <a:latin typeface="Garamond" pitchFamily="18" charset="0"/>
              </a:rPr>
              <a:t>		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i(1&lt;i&lt;N): Mag</a:t>
            </a:r>
            <a:r>
              <a:rPr lang="hu-HU" altLang="hu-HU" sz="2800" baseline="-25000" dirty="0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0 és</a:t>
            </a:r>
            <a:br>
              <a:rPr lang="hu-HU" alt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 smtClean="0">
                <a:latin typeface="Garamond" pitchFamily="18" charset="0"/>
              </a:rPr>
              <a:t>		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i(1&lt;i&lt;N): Mag</a:t>
            </a:r>
            <a:r>
              <a:rPr lang="hu-HU" altLang="hu-HU" sz="2800" baseline="-250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=0  [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N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3]</a:t>
            </a:r>
          </a:p>
          <a:p>
            <a:r>
              <a:rPr lang="hu-HU" altLang="hu-HU" sz="2800" dirty="0" smtClean="0">
                <a:latin typeface="Garamond" pitchFamily="18" charset="0"/>
              </a:rPr>
              <a:t>Utófeltétel:	</a:t>
            </a:r>
            <a:r>
              <a:rPr lang="hu-HU" altLang="hu-HU" sz="2800" dirty="0" err="1" smtClean="0">
                <a:latin typeface="Garamond" pitchFamily="18" charset="0"/>
              </a:rPr>
              <a:t>Mag</a:t>
            </a:r>
            <a:r>
              <a:rPr lang="hu-HU" altLang="hu-HU" sz="2800" baseline="-25000" dirty="0" err="1" smtClean="0">
                <a:latin typeface="Garamond" pitchFamily="18" charset="0"/>
              </a:rPr>
              <a:t>E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=0</a:t>
            </a:r>
            <a:r>
              <a:rPr lang="hu-HU" altLang="hu-HU" sz="2800" dirty="0" smtClean="0">
                <a:latin typeface="Garamond" pitchFamily="18" charset="0"/>
              </a:rPr>
              <a:t> és </a:t>
            </a:r>
            <a:r>
              <a:rPr lang="hu-HU" altLang="hu-HU" sz="2800" dirty="0" err="1" smtClean="0">
                <a:latin typeface="Garamond" pitchFamily="18" charset="0"/>
              </a:rPr>
              <a:t>Mag</a:t>
            </a:r>
            <a:r>
              <a:rPr lang="hu-HU" altLang="hu-HU" sz="2800" baseline="-25000" dirty="0" err="1" smtClean="0">
                <a:latin typeface="Garamond" pitchFamily="18" charset="0"/>
              </a:rPr>
              <a:t>U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</a:rPr>
              <a:t>=0</a:t>
            </a:r>
            <a:r>
              <a:rPr lang="hu-HU" altLang="hu-HU" sz="2800" dirty="0" smtClean="0">
                <a:latin typeface="Garamond" pitchFamily="18" charset="0"/>
              </a:rPr>
              <a:t> és</a:t>
            </a:r>
            <a:br>
              <a:rPr lang="hu-HU" altLang="hu-HU" sz="2800" dirty="0" smtClean="0">
                <a:latin typeface="Garamond" pitchFamily="18" charset="0"/>
              </a:rPr>
            </a:br>
            <a:r>
              <a:rPr lang="hu-HU" altLang="hu-HU" sz="2800" dirty="0" smtClean="0">
                <a:latin typeface="Garamond" pitchFamily="18" charset="0"/>
              </a:rPr>
              <a:t>		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i(1i&lt;E): Mag</a:t>
            </a:r>
            <a:r>
              <a:rPr lang="hu-HU" altLang="hu-HU" sz="2800" baseline="-25000" dirty="0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&gt;0 és</a:t>
            </a:r>
            <a:br>
              <a:rPr lang="hu-HU" alt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 smtClean="0">
                <a:latin typeface="Garamond" pitchFamily="18" charset="0"/>
              </a:rPr>
              <a:t>		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i(U&lt;iN): Mag</a:t>
            </a:r>
            <a:r>
              <a:rPr lang="hu-HU" altLang="hu-HU" sz="2800" baseline="-25000" dirty="0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&gt;0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Rövidebben:                       ,</a:t>
            </a:r>
          </a:p>
        </p:txBody>
      </p:sp>
      <p:pic>
        <p:nvPicPr>
          <p:cNvPr id="5018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005013"/>
            <a:ext cx="2268537" cy="1697037"/>
          </a:xfrm>
          <a:prstGeom prst="rect">
            <a:avLst/>
          </a:prstGeom>
          <a:noFill/>
          <a:ln w="9525" algn="ctr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E40266D-540B-4499-A65C-08ABDCB82A8D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47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C4CE29E-C513-4646-87CE-AEA51F1BB9C2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17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319486"/>
              </p:ext>
            </p:extLst>
          </p:nvPr>
        </p:nvGraphicFramePr>
        <p:xfrm>
          <a:off x="4263872" y="5557725"/>
          <a:ext cx="2088108" cy="1109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8" name="Equation" r:id="rId5" imgW="787320" imgH="419040" progId="Equation.3">
                  <p:embed/>
                </p:oleObj>
              </mc:Choice>
              <mc:Fallback>
                <p:oleObj name="Equation" r:id="rId5" imgW="78732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3872" y="5557725"/>
                        <a:ext cx="2088108" cy="1109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472709"/>
              </p:ext>
            </p:extLst>
          </p:nvPr>
        </p:nvGraphicFramePr>
        <p:xfrm>
          <a:off x="6588224" y="5565292"/>
          <a:ext cx="2160339" cy="1112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9" name="Equation" r:id="rId7" imgW="812520" imgH="419040" progId="Equation.3">
                  <p:embed/>
                </p:oleObj>
              </mc:Choice>
              <mc:Fallback>
                <p:oleObj name="Equation" r:id="rId7" imgW="81252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5565292"/>
                        <a:ext cx="2160339" cy="1112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Tömb bemenet, érték kimenet</a:t>
            </a:r>
          </a:p>
        </p:txBody>
      </p:sp>
      <p:graphicFrame>
        <p:nvGraphicFramePr>
          <p:cNvPr id="58428" name="Group 60"/>
          <p:cNvGraphicFramePr>
            <a:graphicFrameLocks noGrp="1"/>
          </p:cNvGraphicFramePr>
          <p:nvPr/>
        </p:nvGraphicFramePr>
        <p:xfrm>
          <a:off x="3995738" y="3067050"/>
          <a:ext cx="3600450" cy="3241674"/>
        </p:xfrm>
        <a:graphic>
          <a:graphicData uri="http://schemas.openxmlformats.org/drawingml/2006/table">
            <a:tbl>
              <a:tblPr/>
              <a:tblGrid>
                <a:gridCol w="560387"/>
                <a:gridCol w="3040063"/>
              </a:tblGrid>
              <a:tr h="541337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E:=2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816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Mag[E]&gt;0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4133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E:=E+1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337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U:=N–1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3816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Mag[U]&gt;0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4133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U:=U–1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3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5400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b="1">
                <a:latin typeface="Garamond" pitchFamily="18" charset="0"/>
              </a:rPr>
              <a:t>Algoritmus:</a:t>
            </a:r>
          </a:p>
          <a:p>
            <a:pPr>
              <a:buFont typeface="Wingdings" pitchFamily="2" charset="2"/>
              <a:buNone/>
            </a:pPr>
            <a:r>
              <a:rPr lang="hu-HU" altLang="hu-HU" sz="2800">
                <a:latin typeface="Garamond" pitchFamily="18" charset="0"/>
              </a:rPr>
              <a:t>	Ötlet: elölről, illetve hátulról haladva kivá-lasztjuk a megfelelő elemet.</a:t>
            </a:r>
          </a:p>
        </p:txBody>
      </p:sp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5CD1CA7-55DF-41FA-BEF6-335840044CFD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48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3717EFA-76F0-443C-B3FC-4119C0DEC6AC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1228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75" y="3059113"/>
            <a:ext cx="2392363" cy="169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Programozási tételek alkalmazása</a:t>
            </a:r>
            <a:endParaRPr lang="hu-HU" altLang="hu-HU" dirty="0" smtClean="0">
              <a:latin typeface="Garamond" pitchFamily="18" charset="0"/>
            </a:endParaRPr>
          </a:p>
        </p:txBody>
      </p:sp>
      <p:sp>
        <p:nvSpPr>
          <p:cNvPr id="52227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316706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</a:t>
            </a:r>
            <a:r>
              <a:rPr lang="da-DK" altLang="hu-HU" sz="2800" dirty="0" smtClean="0">
                <a:latin typeface="Garamond" pitchFamily="18" charset="0"/>
              </a:rPr>
              <a:t>Egy repül</a:t>
            </a:r>
            <a:r>
              <a:rPr lang="hu-HU" altLang="hu-HU" sz="2800" dirty="0" smtClean="0">
                <a:latin typeface="Garamond" pitchFamily="18" charset="0"/>
              </a:rPr>
              <a:t>ő</a:t>
            </a:r>
            <a:r>
              <a:rPr lang="da-DK" altLang="hu-HU" sz="2800" dirty="0" smtClean="0">
                <a:latin typeface="Garamond" pitchFamily="18" charset="0"/>
              </a:rPr>
              <a:t>géppel Európából Amerikába repültünk. Az út során </a:t>
            </a:r>
            <a:r>
              <a:rPr lang="hu-HU" altLang="hu-HU" sz="2800" dirty="0" smtClean="0">
                <a:latin typeface="Garamond" pitchFamily="18" charset="0"/>
              </a:rPr>
              <a:t>bizonyos </a:t>
            </a:r>
            <a:r>
              <a:rPr lang="da-DK" altLang="hu-HU" sz="2800" dirty="0" smtClean="0">
                <a:latin typeface="Garamond" pitchFamily="18" charset="0"/>
              </a:rPr>
              <a:t> kilométe</a:t>
            </a:r>
            <a:r>
              <a:rPr lang="hu-HU" altLang="hu-HU" sz="2800" dirty="0" smtClean="0">
                <a:latin typeface="Garamond" pitchFamily="18" charset="0"/>
              </a:rPr>
              <a:t>-</a:t>
            </a:r>
            <a:r>
              <a:rPr lang="da-DK" altLang="hu-HU" sz="2800" dirty="0" smtClean="0">
                <a:latin typeface="Garamond" pitchFamily="18" charset="0"/>
              </a:rPr>
              <a:t>renként mértük a felszín tengerszint feletti magasságát</a:t>
            </a:r>
            <a:r>
              <a:rPr lang="hu-HU" altLang="hu-HU" sz="2800" dirty="0" smtClean="0">
                <a:latin typeface="Garamond" pitchFamily="18" charset="0"/>
              </a:rPr>
              <a:t> (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0</a:t>
            </a:r>
            <a:r>
              <a:rPr lang="hu-HU" altLang="hu-HU" sz="2800" dirty="0" smtClean="0">
                <a:latin typeface="Garamond" pitchFamily="18" charset="0"/>
              </a:rPr>
              <a:t>)</a:t>
            </a:r>
            <a:r>
              <a:rPr lang="da-DK" altLang="hu-HU" sz="2800" dirty="0" smtClean="0">
                <a:latin typeface="Garamond" pitchFamily="18" charset="0"/>
              </a:rPr>
              <a:t>. 0 magasságot ott mértünk, ahol tenger van, &gt;0-t pedig ott, ahol száraz</a:t>
            </a:r>
            <a:r>
              <a:rPr lang="hu-HU" altLang="hu-HU" sz="2800" dirty="0" smtClean="0">
                <a:latin typeface="Garamond" pitchFamily="18" charset="0"/>
              </a:rPr>
              <a:t>-</a:t>
            </a:r>
            <a:r>
              <a:rPr lang="da-DK" altLang="hu-HU" sz="2800" dirty="0" smtClean="0">
                <a:latin typeface="Garamond" pitchFamily="18" charset="0"/>
              </a:rPr>
              <a:t>föld. </a:t>
            </a:r>
            <a:r>
              <a:rPr lang="hu-HU" altLang="hu-HU" sz="2800" dirty="0" smtClean="0">
                <a:latin typeface="Garamond" pitchFamily="18" charset="0"/>
              </a:rPr>
              <a:t>Adjuk meg a </a:t>
            </a:r>
            <a:r>
              <a:rPr lang="hu-HU" altLang="hu-H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szigeteket</a:t>
            </a:r>
            <a:r>
              <a:rPr lang="da-DK" altLang="hu-HU" sz="2800" dirty="0" smtClean="0">
                <a:latin typeface="Garamond" pitchFamily="18" charset="0"/>
              </a:rPr>
              <a:t>!</a:t>
            </a:r>
            <a:endParaRPr lang="hu-HU" altLang="hu-HU" sz="2800" dirty="0" smtClean="0">
              <a:latin typeface="Garamond" pitchFamily="18" charset="0"/>
            </a:endParaRPr>
          </a:p>
        </p:txBody>
      </p:sp>
      <p:graphicFrame>
        <p:nvGraphicFramePr>
          <p:cNvPr id="52228" name="Object 11"/>
          <p:cNvGraphicFramePr>
            <a:graphicFrameLocks noChangeAspect="1"/>
          </p:cNvGraphicFramePr>
          <p:nvPr/>
        </p:nvGraphicFramePr>
        <p:xfrm>
          <a:off x="2584450" y="4408488"/>
          <a:ext cx="626427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Chart" r:id="rId4" imgW="3686091" imgH="1152465" progId="Excel.Chart.8">
                  <p:embed/>
                </p:oleObj>
              </mc:Choice>
              <mc:Fallback>
                <p:oleObj name="Chart" r:id="rId4" imgW="3686091" imgH="1152465" progId="Excel.Char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408488"/>
                        <a:ext cx="6264275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AED39E2-6B54-4CB0-A034-7B3B4ADF76E6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49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BA1178F-C57E-4E5A-A562-A92643E27AC5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E34068-47BF-4EDE-B173-7BAC20E31908}" type="slidenum">
              <a:rPr lang="hu-HU" smtClean="0"/>
              <a:pPr>
                <a:defRPr/>
              </a:pPr>
              <a:t>5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75229496-CCE7-4C34-A92E-A4CDA6167892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8196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</a:t>
            </a:r>
            <a:br>
              <a:rPr lang="hu-HU" altLang="hu-HU" smtClean="0">
                <a:latin typeface="Garamond" pitchFamily="18" charset="0"/>
              </a:rPr>
            </a:br>
            <a:r>
              <a:rPr lang="hu-HU" altLang="hu-HU" sz="2800" smtClean="0">
                <a:latin typeface="Garamond" pitchFamily="18" charset="0"/>
              </a:rPr>
              <a:t>(C++)</a:t>
            </a:r>
          </a:p>
        </p:txBody>
      </p:sp>
      <p:sp>
        <p:nvSpPr>
          <p:cNvPr id="819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895874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spcAft>
                <a:spcPct val="25000"/>
              </a:spcAft>
            </a:pPr>
            <a:r>
              <a:rPr lang="hu-HU" altLang="hu-HU" sz="2800" dirty="0" smtClean="0">
                <a:latin typeface="Garamond" pitchFamily="18" charset="0"/>
              </a:rPr>
              <a:t>Fontosabb </a:t>
            </a:r>
            <a:r>
              <a:rPr lang="hu-HU" altLang="hu-HU" sz="2800" dirty="0" err="1" smtClean="0">
                <a:latin typeface="Garamond" pitchFamily="18" charset="0"/>
              </a:rPr>
              <a:t>string-műveletek</a:t>
            </a:r>
            <a:r>
              <a:rPr lang="hu-HU" altLang="hu-HU" sz="2800" dirty="0" smtClean="0">
                <a:latin typeface="Garamond" pitchFamily="18" charset="0"/>
              </a:rPr>
              <a:t> (</a:t>
            </a:r>
            <a:r>
              <a:rPr lang="hu-HU" altLang="hu-HU" sz="1800" dirty="0" err="1" smtClean="0">
                <a:latin typeface="Courier New" pitchFamily="49" charset="0"/>
              </a:rPr>
              <a:t>string</a:t>
            </a:r>
            <a:r>
              <a:rPr lang="hu-HU" altLang="hu-HU" sz="2800" dirty="0" smtClean="0">
                <a:latin typeface="Garamond" pitchFamily="18" charset="0"/>
              </a:rPr>
              <a:t> </a:t>
            </a:r>
            <a:r>
              <a:rPr lang="hu-HU" altLang="hu-HU" sz="1800" dirty="0" smtClean="0">
                <a:latin typeface="Courier New" pitchFamily="49" charset="0"/>
              </a:rPr>
              <a:t>s;</a:t>
            </a:r>
            <a:r>
              <a:rPr lang="hu-HU" altLang="hu-HU" sz="2800" dirty="0" smtClean="0">
                <a:latin typeface="Garamond" pitchFamily="18" charset="0"/>
              </a:rPr>
              <a:t>)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…</a:t>
            </a:r>
            <a:r>
              <a:rPr lang="hu-HU" altLang="hu-HU" sz="1800" dirty="0" err="1" smtClean="0">
                <a:latin typeface="Courier New" pitchFamily="49" charset="0"/>
              </a:rPr>
              <a:t>s</a:t>
            </a:r>
            <a:r>
              <a:rPr lang="hu-HU" altLang="hu-HU" sz="1800" b="1" dirty="0" err="1" smtClean="0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 smtClean="0">
                <a:solidFill>
                  <a:srgbClr val="FF0000"/>
                </a:solidFill>
                <a:latin typeface="Courier New" pitchFamily="49" charset="0"/>
              </a:rPr>
              <a:t>find</a:t>
            </a:r>
            <a:r>
              <a:rPr lang="hu-HU" altLang="hu-HU" sz="18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altLang="hu-HU" sz="1800" dirty="0" smtClean="0">
                <a:latin typeface="Courier New" pitchFamily="49" charset="0"/>
              </a:rPr>
              <a:t>mit</a:t>
            </a:r>
            <a:r>
              <a:rPr lang="hu-HU" altLang="hu-HU" sz="18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hu-HU" altLang="hu-HU" sz="1800" dirty="0" smtClean="0">
                <a:latin typeface="Courier New" pitchFamily="49" charset="0"/>
              </a:rPr>
              <a:t>… //a mit szöveg helye s-ben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…</a:t>
            </a:r>
            <a:r>
              <a:rPr lang="hu-HU" altLang="hu-HU" sz="1800" dirty="0" err="1" smtClean="0">
                <a:latin typeface="Courier New" pitchFamily="49" charset="0"/>
              </a:rPr>
              <a:t>s</a:t>
            </a:r>
            <a:r>
              <a:rPr lang="hu-HU" altLang="hu-HU" sz="1800" b="1" dirty="0" err="1" smtClean="0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 smtClean="0">
                <a:solidFill>
                  <a:srgbClr val="FF0000"/>
                </a:solidFill>
                <a:latin typeface="Courier New" pitchFamily="49" charset="0"/>
              </a:rPr>
              <a:t>substr</a:t>
            </a:r>
            <a:r>
              <a:rPr lang="hu-HU" altLang="hu-HU" sz="18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altLang="hu-HU" sz="1800" dirty="0" err="1" smtClean="0">
                <a:latin typeface="Courier New" pitchFamily="49" charset="0"/>
              </a:rPr>
              <a:t>tól</a:t>
            </a:r>
            <a:r>
              <a:rPr lang="hu-HU" altLang="hu-HU" sz="1800" dirty="0" smtClean="0">
                <a:latin typeface="Courier New" pitchFamily="49" charset="0"/>
              </a:rPr>
              <a:t>,db</a:t>
            </a:r>
            <a:r>
              <a:rPr lang="hu-HU" altLang="hu-HU" sz="18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hu-HU" altLang="hu-HU" sz="1800" dirty="0" smtClean="0">
                <a:latin typeface="Courier New" pitchFamily="49" charset="0"/>
              </a:rPr>
              <a:t>… //=s[</a:t>
            </a:r>
            <a:r>
              <a:rPr lang="hu-HU" altLang="hu-HU" sz="1800" dirty="0" err="1" smtClean="0">
                <a:latin typeface="Courier New" pitchFamily="49" charset="0"/>
              </a:rPr>
              <a:t>tól..tól</a:t>
            </a:r>
            <a:r>
              <a:rPr lang="hu-HU" altLang="hu-HU" sz="1800" dirty="0" smtClean="0">
                <a:latin typeface="Courier New" pitchFamily="49" charset="0"/>
              </a:rPr>
              <a:t>+db-1]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 err="1" smtClean="0">
                <a:latin typeface="Courier New" pitchFamily="49" charset="0"/>
              </a:rPr>
              <a:t>s</a:t>
            </a:r>
            <a:r>
              <a:rPr lang="hu-HU" altLang="hu-HU" sz="1800" b="1" dirty="0" err="1" smtClean="0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 smtClean="0">
                <a:solidFill>
                  <a:srgbClr val="FF0000"/>
                </a:solidFill>
                <a:latin typeface="Courier New" pitchFamily="49" charset="0"/>
              </a:rPr>
              <a:t>replace</a:t>
            </a:r>
            <a:r>
              <a:rPr lang="hu-HU" altLang="hu-HU" sz="18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altLang="hu-HU" sz="1800" dirty="0" err="1" smtClean="0">
                <a:latin typeface="Courier New" pitchFamily="49" charset="0"/>
              </a:rPr>
              <a:t>tól</a:t>
            </a:r>
            <a:r>
              <a:rPr lang="hu-HU" altLang="hu-HU" sz="1800" dirty="0" smtClean="0">
                <a:latin typeface="Courier New" pitchFamily="49" charset="0"/>
              </a:rPr>
              <a:t>,db,mivel</a:t>
            </a:r>
            <a:r>
              <a:rPr lang="hu-HU" altLang="hu-HU" sz="18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hu-HU" altLang="hu-HU" sz="1800" dirty="0" smtClean="0">
                <a:latin typeface="Courier New" pitchFamily="49" charset="0"/>
              </a:rPr>
              <a:t>; //s-ben </a:t>
            </a:r>
            <a:r>
              <a:rPr lang="hu-HU" altLang="hu-HU" sz="1800" dirty="0" err="1" smtClean="0">
                <a:latin typeface="Courier New" pitchFamily="49" charset="0"/>
              </a:rPr>
              <a:t>tól.-kal</a:t>
            </a:r>
            <a:r>
              <a:rPr lang="hu-HU" altLang="hu-HU" sz="1800" dirty="0" smtClean="0">
                <a:latin typeface="Courier New" pitchFamily="49" charset="0"/>
              </a:rPr>
              <a:t/>
            </a:r>
            <a:br>
              <a:rPr lang="hu-HU" altLang="hu-HU" sz="1800" dirty="0" smtClean="0">
                <a:latin typeface="Courier New" pitchFamily="49" charset="0"/>
              </a:rPr>
            </a:br>
            <a:r>
              <a:rPr lang="hu-HU" altLang="hu-HU" sz="1800" dirty="0" smtClean="0">
                <a:latin typeface="Courier New" pitchFamily="49" charset="0"/>
              </a:rPr>
              <a:t>	  //</a:t>
            </a:r>
            <a:r>
              <a:rPr lang="hu-HU" altLang="hu-HU" sz="1800" dirty="0" err="1" smtClean="0">
                <a:latin typeface="Courier New" pitchFamily="49" charset="0"/>
              </a:rPr>
              <a:t>kezdőve</a:t>
            </a:r>
            <a:r>
              <a:rPr lang="hu-HU" altLang="hu-HU" sz="1800" dirty="0" smtClean="0">
                <a:latin typeface="Courier New" pitchFamily="49" charset="0"/>
              </a:rPr>
              <a:t> db jelet helyettesít a mivel</a:t>
            </a:r>
          </a:p>
          <a:p>
            <a:pPr>
              <a:lnSpc>
                <a:spcPct val="95000"/>
              </a:lnSpc>
              <a:spcBef>
                <a:spcPct val="5000"/>
              </a:spcBef>
              <a:spcAft>
                <a:spcPct val="25000"/>
              </a:spcAft>
              <a:buFontTx/>
              <a:buChar char="o"/>
            </a:pPr>
            <a:r>
              <a:rPr lang="hu-HU" altLang="hu-HU" sz="2800" dirty="0" smtClean="0">
                <a:latin typeface="Garamond" pitchFamily="18" charset="0"/>
              </a:rPr>
              <a:t>Kapcsolódó </a:t>
            </a:r>
            <a:r>
              <a:rPr lang="hu-HU" altLang="hu-HU" sz="2800" dirty="0" err="1" smtClean="0">
                <a:latin typeface="Garamond" pitchFamily="18" charset="0"/>
              </a:rPr>
              <a:t>char-műveletek</a:t>
            </a:r>
            <a:r>
              <a:rPr lang="hu-HU" altLang="hu-HU" sz="2800" dirty="0" smtClean="0">
                <a:latin typeface="Garamond" pitchFamily="18" charset="0"/>
              </a:rPr>
              <a:t> (</a:t>
            </a:r>
            <a:r>
              <a:rPr lang="hu-HU" altLang="hu-HU" sz="1800" dirty="0" err="1" smtClean="0">
                <a:latin typeface="Courier New" pitchFamily="49" charset="0"/>
              </a:rPr>
              <a:t>string</a:t>
            </a:r>
            <a:r>
              <a:rPr lang="hu-HU" altLang="hu-HU" sz="2800" dirty="0" smtClean="0">
                <a:latin typeface="Garamond" pitchFamily="18" charset="0"/>
              </a:rPr>
              <a:t> </a:t>
            </a:r>
            <a:r>
              <a:rPr lang="hu-HU" altLang="hu-HU" sz="1800" dirty="0" smtClean="0">
                <a:latin typeface="Courier New" pitchFamily="49" charset="0"/>
              </a:rPr>
              <a:t>s;</a:t>
            </a:r>
            <a:r>
              <a:rPr lang="hu-HU" altLang="hu-HU" sz="2800" dirty="0" smtClean="0">
                <a:latin typeface="Garamond" pitchFamily="18" charset="0"/>
              </a:rPr>
              <a:t>)</a:t>
            </a:r>
            <a:endParaRPr lang="hu-HU" altLang="hu-HU" sz="2000" dirty="0" smtClean="0">
              <a:latin typeface="Courier New" pitchFamily="49" charset="0"/>
            </a:endParaRP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…</a:t>
            </a:r>
            <a:r>
              <a:rPr lang="hu-HU" altLang="hu-HU" sz="1800" dirty="0" err="1" smtClean="0">
                <a:latin typeface="Courier New" pitchFamily="49" charset="0"/>
              </a:rPr>
              <a:t>isalpha</a:t>
            </a:r>
            <a:r>
              <a:rPr lang="hu-HU" altLang="hu-HU" sz="1800" dirty="0" smtClean="0">
                <a:latin typeface="Courier New" pitchFamily="49" charset="0"/>
              </a:rPr>
              <a:t>(s[i])… //s[i] ’a’..’z’,</a:t>
            </a:r>
            <a:br>
              <a:rPr lang="hu-HU" altLang="hu-HU" sz="1800" dirty="0" smtClean="0">
                <a:latin typeface="Courier New" pitchFamily="49" charset="0"/>
              </a:rPr>
            </a:br>
            <a:r>
              <a:rPr lang="hu-HU" altLang="hu-HU" sz="1800" dirty="0" smtClean="0">
                <a:latin typeface="Courier New" pitchFamily="49" charset="0"/>
              </a:rPr>
              <a:t>			 //     ’A’..’Z’?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…</a:t>
            </a:r>
            <a:r>
              <a:rPr lang="hu-HU" altLang="hu-HU" sz="1800" dirty="0" err="1" smtClean="0">
                <a:latin typeface="Courier New" pitchFamily="49" charset="0"/>
              </a:rPr>
              <a:t>isdigit</a:t>
            </a:r>
            <a:r>
              <a:rPr lang="hu-HU" altLang="hu-HU" sz="1800" dirty="0" smtClean="0">
                <a:latin typeface="Courier New" pitchFamily="49" charset="0"/>
              </a:rPr>
              <a:t>(s[i])… //s[i] ’0’..’9’?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…</a:t>
            </a:r>
            <a:r>
              <a:rPr lang="hu-HU" altLang="hu-HU" sz="1800" dirty="0" err="1" smtClean="0">
                <a:latin typeface="Courier New" pitchFamily="49" charset="0"/>
              </a:rPr>
              <a:t>isupper</a:t>
            </a:r>
            <a:r>
              <a:rPr lang="hu-HU" altLang="hu-HU" sz="1800" dirty="0" smtClean="0">
                <a:latin typeface="Courier New" pitchFamily="49" charset="0"/>
              </a:rPr>
              <a:t>(s[i])… //s[i] ’A’..’Z’?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…</a:t>
            </a:r>
            <a:r>
              <a:rPr lang="hu-HU" altLang="hu-HU" sz="1800" dirty="0" err="1" smtClean="0">
                <a:latin typeface="Courier New" pitchFamily="49" charset="0"/>
              </a:rPr>
              <a:t>islower</a:t>
            </a:r>
            <a:r>
              <a:rPr lang="hu-HU" altLang="hu-HU" sz="1800" dirty="0" smtClean="0">
                <a:latin typeface="Courier New" pitchFamily="49" charset="0"/>
              </a:rPr>
              <a:t>(s[i])… //s[i] ’a’..’z’? 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…</a:t>
            </a:r>
            <a:r>
              <a:rPr lang="hu-HU" altLang="hu-HU" sz="1800" dirty="0" err="1" smtClean="0">
                <a:latin typeface="Courier New" pitchFamily="49" charset="0"/>
              </a:rPr>
              <a:t>tolower</a:t>
            </a:r>
            <a:r>
              <a:rPr lang="hu-HU" altLang="hu-HU" sz="1800" dirty="0" smtClean="0">
                <a:latin typeface="Courier New" pitchFamily="49" charset="0"/>
              </a:rPr>
              <a:t>(s[i])… //s[i]</a:t>
            </a:r>
            <a:r>
              <a:rPr lang="hu-HU" altLang="hu-HU" sz="1800" dirty="0" err="1" smtClean="0">
                <a:latin typeface="Courier New" pitchFamily="49" charset="0"/>
              </a:rPr>
              <a:t>-t</a:t>
            </a:r>
            <a:r>
              <a:rPr lang="hu-HU" altLang="hu-HU" sz="1800" dirty="0" smtClean="0">
                <a:latin typeface="Courier New" pitchFamily="49" charset="0"/>
              </a:rPr>
              <a:t> kisbetűssé</a:t>
            </a:r>
            <a:br>
              <a:rPr lang="hu-HU" altLang="hu-HU" sz="1800" dirty="0" smtClean="0">
                <a:latin typeface="Courier New" pitchFamily="49" charset="0"/>
              </a:rPr>
            </a:br>
            <a:r>
              <a:rPr lang="hu-HU" altLang="hu-HU" sz="1800" dirty="0" smtClean="0">
                <a:latin typeface="Courier New" pitchFamily="49" charset="0"/>
              </a:rPr>
              <a:t>			 //alakítja</a:t>
            </a:r>
          </a:p>
          <a:p>
            <a:pPr marL="742950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 smtClean="0">
                <a:latin typeface="Courier New" pitchFamily="49" charset="0"/>
              </a:rPr>
              <a:t>…</a:t>
            </a:r>
            <a:r>
              <a:rPr lang="hu-HU" altLang="hu-HU" sz="1800" dirty="0" err="1" smtClean="0">
                <a:latin typeface="Courier New" pitchFamily="49" charset="0"/>
              </a:rPr>
              <a:t>toupper</a:t>
            </a:r>
            <a:r>
              <a:rPr lang="hu-HU" altLang="hu-HU" sz="1800" dirty="0" smtClean="0">
                <a:latin typeface="Courier New" pitchFamily="49" charset="0"/>
              </a:rPr>
              <a:t>(s[i])… //s[i]</a:t>
            </a:r>
            <a:r>
              <a:rPr lang="hu-HU" altLang="hu-HU" sz="1800" dirty="0" err="1" smtClean="0">
                <a:latin typeface="Courier New" pitchFamily="49" charset="0"/>
              </a:rPr>
              <a:t>-t</a:t>
            </a:r>
            <a:r>
              <a:rPr lang="hu-HU" altLang="hu-HU" sz="1800" dirty="0" smtClean="0">
                <a:latin typeface="Courier New" pitchFamily="49" charset="0"/>
              </a:rPr>
              <a:t> nagybetűssé</a:t>
            </a:r>
            <a:br>
              <a:rPr lang="hu-HU" altLang="hu-HU" sz="1800" dirty="0" smtClean="0">
                <a:latin typeface="Courier New" pitchFamily="49" charset="0"/>
              </a:rPr>
            </a:br>
            <a:r>
              <a:rPr lang="hu-HU" altLang="hu-HU" sz="1800" dirty="0" smtClean="0">
                <a:latin typeface="Courier New" pitchFamily="49" charset="0"/>
              </a:rPr>
              <a:t>			 //alakítja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endParaRPr lang="hu-HU" altLang="hu-HU" sz="2400" dirty="0" smtClean="0">
              <a:latin typeface="Garamond" pitchFamily="18" charset="0"/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artalom helye 2"/>
          <p:cNvSpPr>
            <a:spLocks noGrp="1"/>
          </p:cNvSpPr>
          <p:nvPr>
            <p:ph idx="4294967295"/>
          </p:nvPr>
        </p:nvSpPr>
        <p:spPr>
          <a:xfrm>
            <a:off x="2268538" y="1268413"/>
            <a:ext cx="7199312" cy="51831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 smtClean="0">
                <a:latin typeface="Garamond" pitchFamily="18" charset="0"/>
              </a:rPr>
              <a:t>Specifikáció: </a:t>
            </a:r>
            <a:r>
              <a:rPr lang="hu-HU" sz="2600" b="1" dirty="0" smtClean="0">
                <a:latin typeface="Garamond" pitchFamily="18" charset="0"/>
              </a:rPr>
              <a:t>(kiválogatás)</a:t>
            </a:r>
          </a:p>
          <a:p>
            <a:pPr>
              <a:spcBef>
                <a:spcPts val="0"/>
              </a:spcBef>
              <a:defRPr/>
            </a:pPr>
            <a:r>
              <a:rPr lang="hu-HU" altLang="hu-HU" sz="2700" dirty="0" smtClean="0">
                <a:latin typeface="Garamond" pitchFamily="18" charset="0"/>
              </a:rPr>
              <a:t>Bemenet:	N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7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700" dirty="0" smtClean="0">
                <a:latin typeface="Garamond" pitchFamily="18" charset="0"/>
              </a:rPr>
              <a:t>, Mag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7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700" baseline="30000" dirty="0" smtClean="0">
                <a:latin typeface="Garamond" pitchFamily="18" charset="0"/>
              </a:rPr>
              <a:t>N</a:t>
            </a:r>
          </a:p>
          <a:p>
            <a:pPr>
              <a:spcBef>
                <a:spcPts val="0"/>
              </a:spcBef>
              <a:defRPr/>
            </a:pPr>
            <a:r>
              <a:rPr lang="hu-HU" altLang="hu-HU" sz="2700" dirty="0" smtClean="0">
                <a:latin typeface="Garamond" pitchFamily="18" charset="0"/>
              </a:rPr>
              <a:t>Kimenet:	Db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7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700" dirty="0" smtClean="0">
                <a:latin typeface="Garamond" pitchFamily="18" charset="0"/>
              </a:rPr>
              <a:t>, K,V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7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700" baseline="30000" dirty="0" err="1" smtClean="0">
                <a:latin typeface="Garamond" pitchFamily="18" charset="0"/>
              </a:rPr>
              <a:t>Db</a:t>
            </a:r>
            <a:endParaRPr lang="hu-HU" altLang="hu-HU" sz="2700" b="1" baseline="30000" dirty="0" smtClean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hu-HU" altLang="hu-HU" sz="2700" dirty="0" smtClean="0">
                <a:latin typeface="Garamond" pitchFamily="18" charset="0"/>
              </a:rPr>
              <a:t>Előfeltétel:	Mag</a:t>
            </a:r>
            <a:r>
              <a:rPr lang="hu-HU" altLang="hu-HU" sz="2700" baseline="-25000" dirty="0" smtClean="0">
                <a:latin typeface="Garamond" pitchFamily="18" charset="0"/>
              </a:rPr>
              <a:t>1</a:t>
            </a:r>
            <a:r>
              <a:rPr lang="hu-HU" altLang="hu-HU" sz="2700" dirty="0" smtClean="0">
                <a:latin typeface="Garamond" pitchFamily="18" charset="0"/>
              </a:rPr>
              <a:t>&gt;0 és </a:t>
            </a:r>
            <a:r>
              <a:rPr lang="hu-HU" altLang="hu-HU" sz="2700" dirty="0" err="1" smtClean="0">
                <a:latin typeface="Garamond" pitchFamily="18" charset="0"/>
              </a:rPr>
              <a:t>Mag</a:t>
            </a:r>
            <a:r>
              <a:rPr lang="hu-HU" altLang="hu-HU" sz="2700" baseline="-25000" dirty="0" err="1" smtClean="0">
                <a:latin typeface="Garamond" pitchFamily="18" charset="0"/>
              </a:rPr>
              <a:t>N</a:t>
            </a:r>
            <a:r>
              <a:rPr lang="hu-HU" altLang="hu-HU" sz="2700" dirty="0" smtClean="0">
                <a:latin typeface="Garamond" pitchFamily="18" charset="0"/>
              </a:rPr>
              <a:t>&gt;0 és</a:t>
            </a:r>
            <a:br>
              <a:rPr lang="hu-HU" altLang="hu-HU" sz="2700" dirty="0" smtClean="0">
                <a:latin typeface="Garamond" pitchFamily="18" charset="0"/>
              </a:rPr>
            </a:br>
            <a:r>
              <a:rPr lang="hu-HU" altLang="hu-HU" sz="2700" dirty="0" smtClean="0">
                <a:latin typeface="Garamond" pitchFamily="18" charset="0"/>
              </a:rPr>
              <a:t>		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i(1&lt;i&lt;N): Mag</a:t>
            </a:r>
            <a:r>
              <a:rPr lang="hu-HU" altLang="hu-HU" sz="2700" baseline="-25000" dirty="0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0 és</a:t>
            </a:r>
            <a:br>
              <a:rPr lang="hu-HU" altLang="hu-HU" sz="27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700" dirty="0" smtClean="0">
                <a:latin typeface="Garamond" pitchFamily="18" charset="0"/>
              </a:rPr>
              <a:t>		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i(1&lt;i&lt;N): Mag</a:t>
            </a:r>
            <a:r>
              <a:rPr lang="hu-HU" altLang="hu-HU" sz="2700" baseline="-25000" dirty="0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=0  [</a:t>
            </a:r>
            <a:r>
              <a:rPr lang="hu-HU" altLang="hu-HU" sz="2700" dirty="0" smtClean="0">
                <a:latin typeface="Garamond" pitchFamily="18" charset="0"/>
              </a:rPr>
              <a:t>N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3]</a:t>
            </a:r>
          </a:p>
          <a:p>
            <a:pPr>
              <a:lnSpc>
                <a:spcPct val="95000"/>
              </a:lnSpc>
              <a:spcBef>
                <a:spcPct val="40000"/>
              </a:spcBef>
              <a:defRPr/>
            </a:pPr>
            <a:r>
              <a:rPr lang="hu-HU" sz="2700" dirty="0" smtClean="0">
                <a:latin typeface="Garamond" pitchFamily="18" charset="0"/>
              </a:rPr>
              <a:t>Utófeltétel:	Db=              és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700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700" dirty="0" smtClean="0">
                <a:latin typeface="Garamond" pitchFamily="18" charset="0"/>
                <a:sym typeface="Symbol" pitchFamily="18" charset="2"/>
              </a:rPr>
              <a:t>		i(1≤i≤Db): </a:t>
            </a:r>
            <a:r>
              <a:rPr lang="hu-HU" sz="2700" dirty="0" err="1" smtClean="0">
                <a:latin typeface="Garamond" pitchFamily="18" charset="0"/>
                <a:sym typeface="Symbol" pitchFamily="18" charset="2"/>
              </a:rPr>
              <a:t>SzigetkezdetE</a:t>
            </a:r>
            <a:r>
              <a:rPr lang="hu-HU" sz="2700" dirty="0" smtClean="0">
                <a:latin typeface="Garamond" pitchFamily="18" charset="0"/>
                <a:sym typeface="Symbol" pitchFamily="18" charset="2"/>
              </a:rPr>
              <a:t>(K</a:t>
            </a:r>
            <a:r>
              <a:rPr lang="hu-HU" sz="2700" baseline="-25000" dirty="0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sz="2700" dirty="0" smtClean="0">
                <a:latin typeface="Garamond" pitchFamily="18" charset="0"/>
                <a:sym typeface="Symbol" pitchFamily="18" charset="2"/>
              </a:rPr>
              <a:t>) és</a:t>
            </a:r>
            <a:br>
              <a:rPr lang="hu-HU" sz="2700" dirty="0" smtClean="0">
                <a:latin typeface="Garamond" pitchFamily="18" charset="0"/>
                <a:sym typeface="Symbol" pitchFamily="18" charset="2"/>
              </a:rPr>
            </a:br>
            <a:r>
              <a:rPr lang="hu-HU" sz="2700" dirty="0" smtClean="0">
                <a:latin typeface="Garamond" pitchFamily="18" charset="0"/>
                <a:sym typeface="Symbol" pitchFamily="18" charset="2"/>
              </a:rPr>
              <a:t>	i(1≤i≤Db): </a:t>
            </a:r>
            <a:r>
              <a:rPr lang="hu-HU" sz="2700" dirty="0" err="1" smtClean="0">
                <a:latin typeface="Garamond" pitchFamily="18" charset="0"/>
                <a:sym typeface="Symbol" pitchFamily="18" charset="2"/>
              </a:rPr>
              <a:t>SzigetvégE</a:t>
            </a:r>
            <a:r>
              <a:rPr lang="hu-HU" sz="2700" dirty="0" smtClean="0">
                <a:latin typeface="Garamond" pitchFamily="18" charset="0"/>
                <a:sym typeface="Symbol" pitchFamily="18" charset="2"/>
              </a:rPr>
              <a:t>(</a:t>
            </a:r>
            <a:r>
              <a:rPr lang="hu-HU" sz="2700" dirty="0" err="1" smtClean="0">
                <a:latin typeface="Garamond" pitchFamily="18" charset="0"/>
                <a:sym typeface="Symbol" pitchFamily="18" charset="2"/>
              </a:rPr>
              <a:t>V</a:t>
            </a:r>
            <a:r>
              <a:rPr lang="hu-HU" sz="27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sz="2700" dirty="0" smtClean="0">
                <a:latin typeface="Garamond" pitchFamily="18" charset="0"/>
                <a:sym typeface="Symbol" pitchFamily="18" charset="2"/>
              </a:rPr>
              <a:t>) és</a:t>
            </a:r>
            <a:br>
              <a:rPr lang="hu-HU" sz="2700" dirty="0" smtClean="0">
                <a:latin typeface="Garamond" pitchFamily="18" charset="0"/>
                <a:sym typeface="Symbol" pitchFamily="18" charset="2"/>
              </a:rPr>
            </a:br>
            <a:r>
              <a:rPr lang="hu-HU" sz="2700" dirty="0" smtClean="0">
                <a:latin typeface="Garamond" pitchFamily="18" charset="0"/>
                <a:sym typeface="Symbol" pitchFamily="18" charset="2"/>
              </a:rPr>
              <a:t>	 </a:t>
            </a:r>
            <a:r>
              <a:rPr lang="hu-HU" sz="27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HalmazE</a:t>
            </a:r>
            <a:r>
              <a:rPr lang="hu-HU" sz="2700" dirty="0" smtClean="0">
                <a:latin typeface="Garamond" pitchFamily="18" charset="0"/>
                <a:sym typeface="Symbol" pitchFamily="18" charset="2"/>
              </a:rPr>
              <a:t>(K) és </a:t>
            </a:r>
            <a:r>
              <a:rPr lang="hu-HU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HalmazE</a:t>
            </a:r>
            <a:r>
              <a:rPr lang="hu-HU" sz="2700" dirty="0" smtClean="0">
                <a:latin typeface="Garamond" pitchFamily="18" charset="0"/>
                <a:sym typeface="Symbol" pitchFamily="18" charset="2"/>
              </a:rPr>
              <a:t>(V) és</a:t>
            </a:r>
            <a:br>
              <a:rPr lang="hu-HU" sz="2700" dirty="0" smtClean="0">
                <a:latin typeface="Garamond" pitchFamily="18" charset="0"/>
                <a:sym typeface="Symbol" pitchFamily="18" charset="2"/>
              </a:rPr>
            </a:br>
            <a:r>
              <a:rPr lang="hu-HU" sz="2700" dirty="0" smtClean="0">
                <a:latin typeface="Garamond" pitchFamily="18" charset="0"/>
                <a:sym typeface="Symbol" pitchFamily="18" charset="2"/>
              </a:rPr>
              <a:t>	 </a:t>
            </a:r>
            <a:r>
              <a:rPr lang="hu-HU" sz="27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700" dirty="0" smtClean="0">
                <a:latin typeface="Garamond" pitchFamily="18" charset="0"/>
                <a:sym typeface="Symbol" pitchFamily="18" charset="2"/>
              </a:rPr>
              <a:t>(K) és </a:t>
            </a:r>
            <a:r>
              <a:rPr lang="hu-HU" sz="27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RendezettE</a:t>
            </a:r>
            <a:r>
              <a:rPr lang="hu-HU" sz="2700" dirty="0" smtClean="0">
                <a:latin typeface="Garamond" pitchFamily="18" charset="0"/>
                <a:sym typeface="Symbol" pitchFamily="18" charset="2"/>
              </a:rPr>
              <a:t>(V)</a:t>
            </a:r>
          </a:p>
        </p:txBody>
      </p:sp>
      <p:graphicFrame>
        <p:nvGraphicFramePr>
          <p:cNvPr id="71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742033"/>
              </p:ext>
            </p:extLst>
          </p:nvPr>
        </p:nvGraphicFramePr>
        <p:xfrm>
          <a:off x="4644182" y="3781199"/>
          <a:ext cx="122396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6" name="Equation" r:id="rId4" imgW="609480" imgH="520560" progId="Equation.3">
                  <p:embed/>
                </p:oleObj>
              </mc:Choice>
              <mc:Fallback>
                <p:oleObj name="Equation" r:id="rId4" imgW="60948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182" y="3781199"/>
                        <a:ext cx="1223962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AutoShape 11"/>
          <p:cNvSpPr>
            <a:spLocks noChangeArrowheads="1"/>
          </p:cNvSpPr>
          <p:nvPr/>
        </p:nvSpPr>
        <p:spPr bwMode="auto">
          <a:xfrm>
            <a:off x="-65088" y="4876800"/>
            <a:ext cx="2765426" cy="863600"/>
          </a:xfrm>
          <a:prstGeom prst="wedgeRectCallout">
            <a:avLst>
              <a:gd name="adj1" fmla="val 90986"/>
              <a:gd name="adj2" fmla="val 41361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sz="1600" dirty="0">
                <a:solidFill>
                  <a:srgbClr val="FF0000"/>
                </a:solidFill>
                <a:sym typeface="Symbol" pitchFamily="18" charset="2"/>
              </a:rPr>
              <a:t>Előre definiált függvény</a:t>
            </a:r>
            <a:r>
              <a:rPr lang="hu-HU" sz="1600" dirty="0">
                <a:sym typeface="Symbol" pitchFamily="18" charset="2"/>
              </a:rPr>
              <a:t>:</a:t>
            </a:r>
          </a:p>
          <a:p>
            <a:pPr>
              <a:buFont typeface="Wingdings" pitchFamily="2" charset="2"/>
              <a:buNone/>
              <a:defRPr/>
            </a:pPr>
            <a:r>
              <a:rPr lang="hu-HU" sz="1600" dirty="0" err="1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HalmazE</a:t>
            </a:r>
            <a:r>
              <a:rPr lang="hu-HU" sz="1600" dirty="0">
                <a:sym typeface="Symbol" pitchFamily="18" charset="2"/>
              </a:rPr>
              <a:t>(sorozat):=</a:t>
            </a:r>
            <a:r>
              <a:rPr lang="hu-HU" sz="1600" i="1" dirty="0">
                <a:sym typeface="Symbol" pitchFamily="18" charset="2"/>
              </a:rPr>
              <a:t>a s</a:t>
            </a:r>
            <a:r>
              <a:rPr lang="hu-HU" sz="1600" dirty="0">
                <a:sym typeface="Symbol" pitchFamily="18" charset="2"/>
              </a:rPr>
              <a:t>orozat</a:t>
            </a:r>
            <a:r>
              <a:rPr lang="hu-HU" sz="1600" i="1" dirty="0">
                <a:sym typeface="Symbol" pitchFamily="18" charset="2"/>
              </a:rPr>
              <a:t>ban minden elem csak egyszer van-e</a:t>
            </a:r>
            <a:r>
              <a:rPr lang="hu-HU" sz="1600" dirty="0">
                <a:sym typeface="Symbol" pitchFamily="18" charset="2"/>
              </a:rPr>
              <a:t>?</a:t>
            </a:r>
          </a:p>
        </p:txBody>
      </p:sp>
      <p:pic>
        <p:nvPicPr>
          <p:cNvPr id="53254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920875"/>
            <a:ext cx="2339975" cy="1795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650848D-C902-4CAE-BEF9-C0BAB4A345A5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50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D065C98-0F72-47E2-998B-FCA48DD1447E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-58738" y="5727700"/>
            <a:ext cx="2765426" cy="792163"/>
          </a:xfrm>
          <a:prstGeom prst="wedgeRectCallout">
            <a:avLst>
              <a:gd name="adj1" fmla="val 89782"/>
              <a:gd name="adj2" fmla="val -4509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sz="1600">
                <a:latin typeface="Garamond" pitchFamily="18" charset="0"/>
                <a:sym typeface="Symbol" pitchFamily="18" charset="2"/>
              </a:rPr>
              <a:t>RendezettE(sorozat):=</a:t>
            </a:r>
            <a:r>
              <a:rPr lang="hu-HU" altLang="hu-HU" sz="1600" i="1">
                <a:latin typeface="Garamond" pitchFamily="18" charset="0"/>
                <a:sym typeface="Symbol" pitchFamily="18" charset="2"/>
              </a:rPr>
              <a:t>a </a:t>
            </a:r>
            <a:r>
              <a:rPr lang="hu-HU" altLang="hu-HU" sz="1600">
                <a:latin typeface="Garamond" pitchFamily="18" charset="0"/>
                <a:sym typeface="Symbol" pitchFamily="18" charset="2"/>
              </a:rPr>
              <a:t>sorozat-</a:t>
            </a:r>
            <a:r>
              <a:rPr lang="hu-HU" altLang="hu-HU" sz="1600" i="1">
                <a:latin typeface="Garamond" pitchFamily="18" charset="0"/>
                <a:sym typeface="Symbol" pitchFamily="18" charset="2"/>
              </a:rPr>
              <a:t>ban minden elem nagyobb vagy egyen-lő-e, mint az előző?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Programozási tételek alkalmazása</a:t>
            </a:r>
            <a:endParaRPr lang="hu-HU" altLang="hu-HU" dirty="0" smtClean="0"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uiExpand="1" build="p"/>
      <p:bldP spid="7179" grpId="0" animBg="1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artalom helye 2"/>
          <p:cNvSpPr>
            <a:spLocks noGrp="1"/>
          </p:cNvSpPr>
          <p:nvPr>
            <p:ph idx="4294967295"/>
          </p:nvPr>
        </p:nvSpPr>
        <p:spPr>
          <a:xfrm>
            <a:off x="2268538" y="1268413"/>
            <a:ext cx="7199312" cy="51831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Specifikáció: </a:t>
            </a:r>
            <a:r>
              <a:rPr lang="hu-HU" altLang="hu-HU" sz="2600" b="1" dirty="0" smtClean="0">
                <a:latin typeface="Garamond" pitchFamily="18" charset="0"/>
              </a:rPr>
              <a:t>(kiválogatás)</a:t>
            </a:r>
          </a:p>
          <a:p>
            <a:pPr>
              <a:spcBef>
                <a:spcPct val="0"/>
              </a:spcBef>
            </a:pPr>
            <a:r>
              <a:rPr lang="hu-HU" altLang="hu-HU" sz="2700" dirty="0" smtClean="0">
                <a:latin typeface="Garamond" pitchFamily="18" charset="0"/>
              </a:rPr>
              <a:t>Bemenet:	N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7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700" dirty="0" smtClean="0">
                <a:latin typeface="Garamond" pitchFamily="18" charset="0"/>
              </a:rPr>
              <a:t>, Mag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7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700" baseline="30000" dirty="0" smtClean="0">
                <a:latin typeface="Garamond" pitchFamily="18" charset="0"/>
              </a:rPr>
              <a:t>N</a:t>
            </a:r>
          </a:p>
          <a:p>
            <a:pPr>
              <a:spcBef>
                <a:spcPct val="0"/>
              </a:spcBef>
            </a:pPr>
            <a:r>
              <a:rPr lang="hu-HU" altLang="hu-HU" sz="2700" dirty="0" smtClean="0">
                <a:latin typeface="Garamond" pitchFamily="18" charset="0"/>
              </a:rPr>
              <a:t>Kimenet:	Db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7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700" dirty="0" smtClean="0">
                <a:latin typeface="Garamond" pitchFamily="18" charset="0"/>
              </a:rPr>
              <a:t>, K,V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7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700" baseline="30000" dirty="0" err="1" smtClean="0">
                <a:latin typeface="Garamond" pitchFamily="18" charset="0"/>
              </a:rPr>
              <a:t>Db</a:t>
            </a:r>
            <a:endParaRPr lang="hu-HU" altLang="hu-HU" sz="2700" b="1" baseline="30000" dirty="0" smtClean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r>
              <a:rPr lang="hu-HU" altLang="hu-HU" sz="2700" dirty="0" smtClean="0">
                <a:latin typeface="Garamond" pitchFamily="18" charset="0"/>
              </a:rPr>
              <a:t>Előfeltétel:	Mag</a:t>
            </a:r>
            <a:r>
              <a:rPr lang="hu-HU" altLang="hu-HU" sz="2700" baseline="-25000" dirty="0" smtClean="0">
                <a:latin typeface="Garamond" pitchFamily="18" charset="0"/>
              </a:rPr>
              <a:t>1</a:t>
            </a:r>
            <a:r>
              <a:rPr lang="hu-HU" altLang="hu-HU" sz="2700" dirty="0" smtClean="0">
                <a:latin typeface="Garamond" pitchFamily="18" charset="0"/>
              </a:rPr>
              <a:t>&gt;0 és </a:t>
            </a:r>
            <a:r>
              <a:rPr lang="hu-HU" altLang="hu-HU" sz="2700" dirty="0" err="1" smtClean="0">
                <a:latin typeface="Garamond" pitchFamily="18" charset="0"/>
              </a:rPr>
              <a:t>Mag</a:t>
            </a:r>
            <a:r>
              <a:rPr lang="hu-HU" altLang="hu-HU" sz="2700" baseline="-25000" dirty="0" err="1" smtClean="0">
                <a:latin typeface="Garamond" pitchFamily="18" charset="0"/>
              </a:rPr>
              <a:t>N</a:t>
            </a:r>
            <a:r>
              <a:rPr lang="hu-HU" altLang="hu-HU" sz="2700" dirty="0" smtClean="0">
                <a:latin typeface="Garamond" pitchFamily="18" charset="0"/>
              </a:rPr>
              <a:t>&gt;0 és</a:t>
            </a:r>
            <a:br>
              <a:rPr lang="hu-HU" altLang="hu-HU" sz="2700" dirty="0" smtClean="0">
                <a:latin typeface="Garamond" pitchFamily="18" charset="0"/>
              </a:rPr>
            </a:br>
            <a:r>
              <a:rPr lang="hu-HU" altLang="hu-HU" sz="2700" dirty="0" smtClean="0">
                <a:latin typeface="Garamond" pitchFamily="18" charset="0"/>
              </a:rPr>
              <a:t>		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i(1&lt;i&lt;N): Mag</a:t>
            </a:r>
            <a:r>
              <a:rPr lang="hu-HU" altLang="hu-HU" sz="2700" baseline="-25000" dirty="0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0 és</a:t>
            </a:r>
            <a:br>
              <a:rPr lang="hu-HU" altLang="hu-HU" sz="27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700" dirty="0" smtClean="0">
                <a:latin typeface="Garamond" pitchFamily="18" charset="0"/>
              </a:rPr>
              <a:t>		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i(1&lt;i&lt;N): Mag</a:t>
            </a:r>
            <a:r>
              <a:rPr lang="hu-HU" altLang="hu-HU" sz="2700" baseline="-25000" dirty="0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=0  [</a:t>
            </a:r>
            <a:r>
              <a:rPr lang="hu-HU" altLang="hu-HU" sz="2700" dirty="0" smtClean="0">
                <a:latin typeface="Garamond" pitchFamily="18" charset="0"/>
              </a:rPr>
              <a:t>N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3]</a:t>
            </a:r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hu-HU" altLang="hu-HU" sz="2700" dirty="0" smtClean="0">
                <a:latin typeface="Garamond" pitchFamily="18" charset="0"/>
              </a:rPr>
              <a:t>Utófeltétel:                                   és</a:t>
            </a:r>
          </a:p>
          <a:p>
            <a:pPr>
              <a:lnSpc>
                <a:spcPct val="95000"/>
              </a:lnSpc>
              <a:spcBef>
                <a:spcPct val="40000"/>
              </a:spcBef>
            </a:pPr>
            <a:endParaRPr lang="hu-HU" altLang="hu-HU" sz="2700" dirty="0" smtClean="0">
              <a:latin typeface="Garamond" pitchFamily="18" charset="0"/>
              <a:sym typeface="Symbol" pitchFamily="18" charset="2"/>
            </a:endParaRPr>
          </a:p>
        </p:txBody>
      </p:sp>
      <p:pic>
        <p:nvPicPr>
          <p:cNvPr id="5427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920875"/>
            <a:ext cx="2339975" cy="1795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9C5175F-9FF1-4A84-B09F-B3C4F6AC8777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51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B1C7907-F8E1-42EB-A945-EEAC2DAC0BA2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380148"/>
              </p:ext>
            </p:extLst>
          </p:nvPr>
        </p:nvGraphicFramePr>
        <p:xfrm>
          <a:off x="4124130" y="4820206"/>
          <a:ext cx="2916238" cy="103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8" name="Equation" r:id="rId5" imgW="1320227" imgH="469696" progId="Equation.3">
                  <p:embed/>
                </p:oleObj>
              </mc:Choice>
              <mc:Fallback>
                <p:oleObj name="Equation" r:id="rId5" imgW="1320227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130" y="4820206"/>
                        <a:ext cx="2916238" cy="1035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62297"/>
              </p:ext>
            </p:extLst>
          </p:nvPr>
        </p:nvGraphicFramePr>
        <p:xfrm>
          <a:off x="4114082" y="3839131"/>
          <a:ext cx="2916238" cy="103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9" name="Equation" r:id="rId7" imgW="1320227" imgH="469696" progId="Equation.3">
                  <p:embed/>
                </p:oleObj>
              </mc:Choice>
              <mc:Fallback>
                <p:oleObj name="Equation" r:id="rId7" imgW="1320227" imgH="46969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082" y="3839131"/>
                        <a:ext cx="2916238" cy="1035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  <p:sp>
        <p:nvSpPr>
          <p:cNvPr id="11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Programozási tételek alkalmazása</a:t>
            </a:r>
            <a:endParaRPr lang="hu-HU" altLang="hu-HU" dirty="0" smtClean="0"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artalom helye 2"/>
          <p:cNvSpPr>
            <a:spLocks noGrp="1"/>
          </p:cNvSpPr>
          <p:nvPr>
            <p:ph idx="4294967295"/>
          </p:nvPr>
        </p:nvSpPr>
        <p:spPr>
          <a:xfrm>
            <a:off x="2378075" y="1341438"/>
            <a:ext cx="6621463" cy="487362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700" dirty="0" smtClean="0">
                <a:latin typeface="Garamond" pitchFamily="18" charset="0"/>
              </a:rPr>
              <a:t>Definíció: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300" dirty="0" smtClean="0">
                <a:latin typeface="Garamond" pitchFamily="18" charset="0"/>
              </a:rPr>
              <a:t> 	</a:t>
            </a:r>
            <a:r>
              <a:rPr lang="hu-HU" altLang="hu-HU" sz="2700" dirty="0" err="1" smtClean="0">
                <a:latin typeface="Garamond" pitchFamily="18" charset="0"/>
              </a:rPr>
              <a:t>SzigetkezdetE</a:t>
            </a:r>
            <a:r>
              <a:rPr lang="hu-HU" altLang="hu-HU" sz="2700" dirty="0" smtClean="0">
                <a:latin typeface="Garamond" pitchFamily="18" charset="0"/>
              </a:rPr>
              <a:t>:[2..N]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7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/>
            </a:r>
            <a:br>
              <a:rPr lang="hu-HU" altLang="hu-HU" sz="27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700" dirty="0" err="1" smtClean="0">
                <a:latin typeface="Garamond" pitchFamily="18" charset="0"/>
              </a:rPr>
              <a:t>SzigetkezdetE</a:t>
            </a:r>
            <a:r>
              <a:rPr lang="hu-HU" altLang="hu-HU" sz="2700" dirty="0" smtClean="0">
                <a:latin typeface="Garamond" pitchFamily="18" charset="0"/>
              </a:rPr>
              <a:t>(i):=Mag</a:t>
            </a:r>
            <a:r>
              <a:rPr lang="hu-HU" altLang="hu-HU" sz="2700" baseline="-25000" dirty="0" smtClean="0">
                <a:latin typeface="Garamond" pitchFamily="18" charset="0"/>
              </a:rPr>
              <a:t>i</a:t>
            </a:r>
            <a:r>
              <a:rPr lang="hu-HU" altLang="hu-HU" sz="2700" dirty="0" smtClean="0">
                <a:solidFill>
                  <a:srgbClr val="FF0000"/>
                </a:solidFill>
                <a:latin typeface="Garamond" pitchFamily="18" charset="0"/>
              </a:rPr>
              <a:t>&gt;</a:t>
            </a:r>
            <a:r>
              <a:rPr lang="hu-HU" altLang="hu-HU" sz="2700" dirty="0" smtClean="0">
                <a:latin typeface="Garamond" pitchFamily="18" charset="0"/>
              </a:rPr>
              <a:t>0 és Mag</a:t>
            </a:r>
            <a:r>
              <a:rPr lang="hu-HU" altLang="hu-HU" sz="2700" baseline="-25000" dirty="0" smtClean="0">
                <a:latin typeface="Garamond" pitchFamily="18" charset="0"/>
              </a:rPr>
              <a:t>i–1</a:t>
            </a:r>
            <a:r>
              <a:rPr lang="hu-HU" altLang="hu-HU" sz="2700" dirty="0" smtClean="0">
                <a:latin typeface="Garamond" pitchFamily="18" charset="0"/>
              </a:rPr>
              <a:t>=0</a:t>
            </a:r>
          </a:p>
          <a:p>
            <a:pPr marL="742950" lvl="1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altLang="hu-HU" sz="2700" dirty="0" smtClean="0">
                <a:latin typeface="Garamond" pitchFamily="18" charset="0"/>
              </a:rPr>
              <a:t>	</a:t>
            </a:r>
            <a:r>
              <a:rPr lang="hu-HU" altLang="hu-HU" sz="2700" dirty="0" err="1" smtClean="0">
                <a:latin typeface="Garamond" pitchFamily="18" charset="0"/>
              </a:rPr>
              <a:t>SzigetvégE</a:t>
            </a:r>
            <a:r>
              <a:rPr lang="hu-HU" altLang="hu-HU" sz="2700" dirty="0" smtClean="0">
                <a:latin typeface="Garamond" pitchFamily="18" charset="0"/>
              </a:rPr>
              <a:t>:[1..N–1]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7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/>
            </a:r>
            <a:br>
              <a:rPr lang="hu-HU" altLang="hu-HU" sz="27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700" dirty="0" err="1" smtClean="0">
                <a:latin typeface="Garamond" pitchFamily="18" charset="0"/>
              </a:rPr>
              <a:t>SzigetvégE</a:t>
            </a:r>
            <a:r>
              <a:rPr lang="hu-HU" altLang="hu-HU" sz="2700" dirty="0" smtClean="0">
                <a:latin typeface="Garamond" pitchFamily="18" charset="0"/>
              </a:rPr>
              <a:t>(i):=Mag</a:t>
            </a:r>
            <a:r>
              <a:rPr lang="hu-HU" altLang="hu-HU" sz="2700" baseline="-25000" dirty="0" smtClean="0">
                <a:latin typeface="Garamond" pitchFamily="18" charset="0"/>
              </a:rPr>
              <a:t>i</a:t>
            </a:r>
            <a:r>
              <a:rPr lang="hu-HU" altLang="hu-HU" sz="2700" dirty="0" smtClean="0">
                <a:solidFill>
                  <a:srgbClr val="FF0000"/>
                </a:solidFill>
                <a:latin typeface="Garamond" pitchFamily="18" charset="0"/>
              </a:rPr>
              <a:t>&gt;</a:t>
            </a:r>
            <a:r>
              <a:rPr lang="hu-HU" altLang="hu-HU" sz="2700" dirty="0" smtClean="0">
                <a:latin typeface="Garamond" pitchFamily="18" charset="0"/>
              </a:rPr>
              <a:t>0 és Mag</a:t>
            </a:r>
            <a:r>
              <a:rPr lang="hu-HU" altLang="hu-HU" sz="2700" baseline="-25000" dirty="0" smtClean="0">
                <a:latin typeface="Garamond" pitchFamily="18" charset="0"/>
              </a:rPr>
              <a:t>i+1</a:t>
            </a:r>
            <a:r>
              <a:rPr lang="hu-HU" altLang="hu-HU" sz="2700" dirty="0" smtClean="0">
                <a:latin typeface="Garamond" pitchFamily="18" charset="0"/>
              </a:rPr>
              <a:t>=0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400" dirty="0" smtClean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b="1" dirty="0" smtClean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b="1" dirty="0" smtClean="0">
                <a:latin typeface="Garamond" pitchFamily="18" charset="0"/>
                <a:sym typeface="Symbol" pitchFamily="18" charset="2"/>
              </a:rPr>
              <a:t>Probléma: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Mi lesz Európa és Amerika partjával?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b="1" dirty="0" smtClean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b="1" dirty="0" smtClean="0">
                <a:latin typeface="Garamond" pitchFamily="18" charset="0"/>
                <a:sym typeface="Symbol" pitchFamily="18" charset="2"/>
              </a:rPr>
              <a:t>Megoldás: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400" dirty="0" smtClean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2 és N–1 helyett csak az előző feladat szerinti </a:t>
            </a:r>
            <a:r>
              <a:rPr lang="hu-HU" altLang="hu-HU" sz="27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E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 és </a:t>
            </a:r>
            <a:r>
              <a:rPr lang="hu-HU" altLang="hu-HU" sz="27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U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 között keresünk szigeteket.</a:t>
            </a:r>
          </a:p>
        </p:txBody>
      </p:sp>
      <p:graphicFrame>
        <p:nvGraphicFramePr>
          <p:cNvPr id="55300" name="Object 5"/>
          <p:cNvGraphicFramePr>
            <a:graphicFrameLocks noChangeAspect="1"/>
          </p:cNvGraphicFramePr>
          <p:nvPr/>
        </p:nvGraphicFramePr>
        <p:xfrm>
          <a:off x="4445000" y="3321050"/>
          <a:ext cx="25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Equation" r:id="rId4" imgW="253780" imgH="215713" progId="Equation.3">
                  <p:embed/>
                </p:oleObj>
              </mc:Choice>
              <mc:Fallback>
                <p:oleObj name="Equation" r:id="rId4" imgW="253780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3321050"/>
                        <a:ext cx="254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5B8F225-612C-479D-8A24-6669EB3B3266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52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10C112E-8AA8-4CE5-A96E-AE6F91800D49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5309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700" y="14288"/>
            <a:ext cx="244792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Programozási tételek alkalmazása</a:t>
            </a:r>
            <a:endParaRPr lang="hu-HU" altLang="hu-HU" dirty="0" smtClean="0"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artalom helye 2"/>
          <p:cNvSpPr>
            <a:spLocks noGrp="1"/>
          </p:cNvSpPr>
          <p:nvPr>
            <p:ph idx="4294967295"/>
          </p:nvPr>
        </p:nvSpPr>
        <p:spPr>
          <a:xfrm>
            <a:off x="2343150" y="1268413"/>
            <a:ext cx="6800850" cy="51831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Specifikáció:</a:t>
            </a:r>
          </a:p>
          <a:p>
            <a:pPr>
              <a:spcBef>
                <a:spcPct val="0"/>
              </a:spcBef>
            </a:pPr>
            <a:r>
              <a:rPr lang="hu-HU" altLang="hu-HU" sz="2700" dirty="0" smtClean="0">
                <a:latin typeface="Garamond" pitchFamily="18" charset="0"/>
              </a:rPr>
              <a:t>Bemenet:	N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7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700" dirty="0" smtClean="0">
                <a:latin typeface="Garamond" pitchFamily="18" charset="0"/>
              </a:rPr>
              <a:t>, Mag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7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700" baseline="30000" dirty="0" smtClean="0">
                <a:latin typeface="Garamond" pitchFamily="18" charset="0"/>
              </a:rPr>
              <a:t>N</a:t>
            </a:r>
          </a:p>
          <a:p>
            <a:pPr>
              <a:spcBef>
                <a:spcPct val="0"/>
              </a:spcBef>
            </a:pPr>
            <a:r>
              <a:rPr lang="hu-HU" altLang="hu-HU" sz="2700" dirty="0" smtClean="0">
                <a:latin typeface="Garamond" pitchFamily="18" charset="0"/>
              </a:rPr>
              <a:t>Kimenet:	Db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700" dirty="0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700" dirty="0" smtClean="0">
                <a:latin typeface="Garamond" pitchFamily="18" charset="0"/>
              </a:rPr>
              <a:t>, K,V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700" dirty="0" err="1" smtClean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700" baseline="30000" dirty="0" err="1" smtClean="0">
                <a:latin typeface="Garamond" pitchFamily="18" charset="0"/>
              </a:rPr>
              <a:t>Db</a:t>
            </a:r>
            <a:endParaRPr lang="hu-HU" altLang="hu-HU" sz="2700" b="1" baseline="30000" dirty="0" smtClean="0">
              <a:latin typeface="Garamond" pitchFamily="18" charset="0"/>
            </a:endParaRPr>
          </a:p>
          <a:p>
            <a:pPr>
              <a:spcBef>
                <a:spcPct val="0"/>
              </a:spcBef>
            </a:pPr>
            <a:r>
              <a:rPr lang="hu-HU" altLang="hu-HU" sz="2700" dirty="0" smtClean="0">
                <a:latin typeface="Garamond" pitchFamily="18" charset="0"/>
              </a:rPr>
              <a:t>Előfeltétel:	Mag</a:t>
            </a:r>
            <a:r>
              <a:rPr lang="hu-HU" altLang="hu-HU" sz="2700" baseline="-25000" dirty="0" smtClean="0">
                <a:latin typeface="Garamond" pitchFamily="18" charset="0"/>
              </a:rPr>
              <a:t>1</a:t>
            </a:r>
            <a:r>
              <a:rPr lang="hu-HU" altLang="hu-HU" sz="2700" dirty="0" smtClean="0">
                <a:latin typeface="Garamond" pitchFamily="18" charset="0"/>
              </a:rPr>
              <a:t>&gt;0 és </a:t>
            </a:r>
            <a:r>
              <a:rPr lang="hu-HU" altLang="hu-HU" sz="2700" dirty="0" err="1" smtClean="0">
                <a:latin typeface="Garamond" pitchFamily="18" charset="0"/>
              </a:rPr>
              <a:t>Mag</a:t>
            </a:r>
            <a:r>
              <a:rPr lang="hu-HU" altLang="hu-HU" sz="2700" baseline="-25000" dirty="0" err="1" smtClean="0">
                <a:latin typeface="Garamond" pitchFamily="18" charset="0"/>
              </a:rPr>
              <a:t>N</a:t>
            </a:r>
            <a:r>
              <a:rPr lang="hu-HU" altLang="hu-HU" sz="2700" dirty="0" smtClean="0">
                <a:latin typeface="Garamond" pitchFamily="18" charset="0"/>
              </a:rPr>
              <a:t>&gt;0 és</a:t>
            </a:r>
            <a:br>
              <a:rPr lang="hu-HU" altLang="hu-HU" sz="2700" dirty="0" smtClean="0">
                <a:latin typeface="Garamond" pitchFamily="18" charset="0"/>
              </a:rPr>
            </a:br>
            <a:r>
              <a:rPr lang="hu-HU" altLang="hu-HU" sz="2700" dirty="0" smtClean="0">
                <a:latin typeface="Garamond" pitchFamily="18" charset="0"/>
              </a:rPr>
              <a:t>		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i(1&lt;i&lt;N): Mag</a:t>
            </a:r>
            <a:r>
              <a:rPr lang="hu-HU" altLang="hu-HU" sz="2700" baseline="-25000" dirty="0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0 és</a:t>
            </a:r>
            <a:br>
              <a:rPr lang="hu-HU" altLang="hu-HU" sz="27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700" dirty="0" smtClean="0">
                <a:latin typeface="Garamond" pitchFamily="18" charset="0"/>
              </a:rPr>
              <a:t>		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i(1&lt;i&lt;N): Mag</a:t>
            </a:r>
            <a:r>
              <a:rPr lang="hu-HU" altLang="hu-HU" sz="2700" baseline="-25000" dirty="0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=0  [</a:t>
            </a:r>
            <a:r>
              <a:rPr lang="hu-HU" altLang="hu-HU" sz="2700" dirty="0" smtClean="0">
                <a:latin typeface="Garamond" pitchFamily="18" charset="0"/>
              </a:rPr>
              <a:t>N</a:t>
            </a:r>
            <a:r>
              <a:rPr lang="hu-HU" altLang="hu-HU" sz="2700" dirty="0" smtClean="0">
                <a:latin typeface="Garamond" pitchFamily="18" charset="0"/>
                <a:sym typeface="Symbol" pitchFamily="18" charset="2"/>
              </a:rPr>
              <a:t>3]</a:t>
            </a:r>
          </a:p>
          <a:p>
            <a:pPr>
              <a:lnSpc>
                <a:spcPct val="95000"/>
              </a:lnSpc>
              <a:spcBef>
                <a:spcPts val="1800"/>
              </a:spcBef>
            </a:pPr>
            <a:r>
              <a:rPr lang="hu-HU" altLang="hu-HU" sz="2600" dirty="0" smtClean="0">
                <a:latin typeface="Garamond" pitchFamily="18" charset="0"/>
              </a:rPr>
              <a:t>Utófeltétel:                             és                          </a:t>
            </a:r>
            <a:br>
              <a:rPr lang="hu-HU" altLang="hu-HU" sz="2600" dirty="0" smtClean="0">
                <a:latin typeface="Garamond" pitchFamily="18" charset="0"/>
              </a:rPr>
            </a:br>
            <a:r>
              <a:rPr lang="hu-HU" altLang="hu-HU" sz="2600" dirty="0" smtClean="0">
                <a:latin typeface="Garamond" pitchFamily="18" charset="0"/>
              </a:rPr>
              <a:t/>
            </a:r>
            <a:br>
              <a:rPr lang="hu-HU" altLang="hu-HU" sz="2600" dirty="0" smtClean="0">
                <a:latin typeface="Garamond" pitchFamily="18" charset="0"/>
              </a:rPr>
            </a:br>
            <a:r>
              <a:rPr lang="hu-HU" altLang="hu-HU" sz="2600" dirty="0" smtClean="0">
                <a:latin typeface="Garamond" pitchFamily="18" charset="0"/>
              </a:rPr>
              <a:t/>
            </a:r>
            <a:br>
              <a:rPr lang="hu-HU" altLang="hu-HU" sz="2600" dirty="0" smtClean="0">
                <a:latin typeface="Garamond" pitchFamily="18" charset="0"/>
              </a:rPr>
            </a:br>
            <a:r>
              <a:rPr lang="hu-HU" altLang="hu-HU" sz="2600" dirty="0" smtClean="0">
                <a:latin typeface="Garamond" pitchFamily="18" charset="0"/>
              </a:rPr>
              <a:t> </a:t>
            </a:r>
            <a:r>
              <a:rPr lang="hu-HU" altLang="hu-HU" sz="2600" dirty="0" err="1" smtClean="0">
                <a:latin typeface="Garamond" pitchFamily="18" charset="0"/>
              </a:rPr>
              <a:t>és</a:t>
            </a:r>
            <a:r>
              <a:rPr lang="hu-HU" altLang="hu-HU" sz="2600" dirty="0" smtClean="0">
                <a:latin typeface="Garamond" pitchFamily="18" charset="0"/>
                <a:sym typeface="Symbol" pitchFamily="18" charset="2"/>
              </a:rPr>
              <a:t>                                    és</a:t>
            </a:r>
          </a:p>
        </p:txBody>
      </p:sp>
      <p:pic>
        <p:nvPicPr>
          <p:cNvPr id="5632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25" y="1920875"/>
            <a:ext cx="2339975" cy="1795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40E072B5-14D8-4960-87C8-451A44152746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53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632FCC0-F6CF-4CD5-9E8F-11553EFBBCF9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17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894880"/>
              </p:ext>
            </p:extLst>
          </p:nvPr>
        </p:nvGraphicFramePr>
        <p:xfrm>
          <a:off x="3043526" y="4955617"/>
          <a:ext cx="2916238" cy="1035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0" name="Equation" r:id="rId5" imgW="1320227" imgH="469696" progId="Equation.3">
                  <p:embed/>
                </p:oleObj>
              </mc:Choice>
              <mc:Fallback>
                <p:oleObj name="Equation" r:id="rId5" imgW="1320227" imgH="4696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526" y="4955617"/>
                        <a:ext cx="2916238" cy="1035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604424"/>
              </p:ext>
            </p:extLst>
          </p:nvPr>
        </p:nvGraphicFramePr>
        <p:xfrm>
          <a:off x="6272464" y="4961264"/>
          <a:ext cx="2916238" cy="103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1" name="Equation" r:id="rId7" imgW="1320227" imgH="469696" progId="Equation.3">
                  <p:embed/>
                </p:oleObj>
              </mc:Choice>
              <mc:Fallback>
                <p:oleObj name="Equation" r:id="rId7" imgW="1320227" imgH="46969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464" y="4961264"/>
                        <a:ext cx="2916238" cy="1035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838058"/>
              </p:ext>
            </p:extLst>
          </p:nvPr>
        </p:nvGraphicFramePr>
        <p:xfrm>
          <a:off x="4211960" y="3799926"/>
          <a:ext cx="2033437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2" name="Equation" r:id="rId9" imgW="787320" imgH="419040" progId="Equation.3">
                  <p:embed/>
                </p:oleObj>
              </mc:Choice>
              <mc:Fallback>
                <p:oleObj name="Equation" r:id="rId9" imgW="78732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799926"/>
                        <a:ext cx="2033437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4079"/>
              </p:ext>
            </p:extLst>
          </p:nvPr>
        </p:nvGraphicFramePr>
        <p:xfrm>
          <a:off x="7076207" y="3825160"/>
          <a:ext cx="2032297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3" name="Equation" r:id="rId11" imgW="812520" imgH="419040" progId="Equation.3">
                  <p:embed/>
                </p:oleObj>
              </mc:Choice>
              <mc:Fallback>
                <p:oleObj name="Equation" r:id="rId11" imgW="81252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6207" y="3825160"/>
                        <a:ext cx="2032297" cy="10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  <p:sp>
        <p:nvSpPr>
          <p:cNvPr id="13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Programozási tételek alkalmazása</a:t>
            </a:r>
            <a:endParaRPr lang="hu-HU" altLang="hu-HU" dirty="0" smtClean="0"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22304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sz="2800" smtClean="0">
                <a:latin typeface="Garamond" pitchFamily="18" charset="0"/>
              </a:rPr>
              <a:t>  </a:t>
            </a:r>
          </a:p>
        </p:txBody>
      </p:sp>
      <p:graphicFrame>
        <p:nvGraphicFramePr>
          <p:cNvPr id="44079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30264"/>
              </p:ext>
            </p:extLst>
          </p:nvPr>
        </p:nvGraphicFramePr>
        <p:xfrm>
          <a:off x="3059113" y="2820988"/>
          <a:ext cx="4929187" cy="3657600"/>
        </p:xfrm>
        <a:graphic>
          <a:graphicData uri="http://schemas.openxmlformats.org/drawingml/2006/table">
            <a:tbl>
              <a:tblPr/>
              <a:tblGrid>
                <a:gridCol w="648791"/>
                <a:gridCol w="2269034"/>
                <a:gridCol w="2011362"/>
              </a:tblGrid>
              <a:tr h="3714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hlinkClick r:id="rId3" action="ppaction://hlinksldjump"/>
                        </a:rPr>
                        <a:t>… E, U előállítása …</a:t>
                      </a: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147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540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i=E..U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SzigetkezdetE(i)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540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8763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K[Db]:=i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SzigetvégE(i)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V[Db]:=i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77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5400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b="1">
                <a:latin typeface="Garamond" pitchFamily="18" charset="0"/>
              </a:rPr>
              <a:t>Algoritmus:</a:t>
            </a:r>
            <a:br>
              <a:rPr lang="hu-HU" altLang="hu-HU" b="1">
                <a:latin typeface="Garamond" pitchFamily="18" charset="0"/>
              </a:rPr>
            </a:br>
            <a:r>
              <a:rPr lang="hu-HU" altLang="hu-HU" sz="2800">
                <a:latin typeface="Garamond" pitchFamily="18" charset="0"/>
              </a:rPr>
              <a:t>Használjuk ki, hogy kezdet és vég csak </a:t>
            </a:r>
            <a:r>
              <a:rPr lang="hu-HU" altLang="hu-HU" sz="2800">
                <a:solidFill>
                  <a:srgbClr val="FF0000"/>
                </a:solidFill>
                <a:latin typeface="Garamond" pitchFamily="18" charset="0"/>
              </a:rPr>
              <a:t>fel-váltva</a:t>
            </a:r>
            <a:r>
              <a:rPr lang="hu-HU" altLang="hu-HU" sz="2800">
                <a:latin typeface="Garamond" pitchFamily="18" charset="0"/>
              </a:rPr>
              <a:t> következhetnek, és egymás párjaik!</a:t>
            </a:r>
          </a:p>
        </p:txBody>
      </p:sp>
      <p:sp>
        <p:nvSpPr>
          <p:cNvPr id="57378" name="Line 62"/>
          <p:cNvSpPr>
            <a:spLocks noChangeShapeType="1"/>
          </p:cNvSpPr>
          <p:nvPr/>
        </p:nvSpPr>
        <p:spPr bwMode="auto">
          <a:xfrm>
            <a:off x="3707449" y="4178300"/>
            <a:ext cx="288925" cy="474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7379" name="Line 63"/>
          <p:cNvSpPr>
            <a:spLocks noChangeShapeType="1"/>
          </p:cNvSpPr>
          <p:nvPr/>
        </p:nvSpPr>
        <p:spPr bwMode="auto">
          <a:xfrm flipH="1">
            <a:off x="7729538" y="4178300"/>
            <a:ext cx="252412" cy="474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7380" name="Line 64"/>
          <p:cNvSpPr>
            <a:spLocks noChangeShapeType="1"/>
          </p:cNvSpPr>
          <p:nvPr/>
        </p:nvSpPr>
        <p:spPr bwMode="auto">
          <a:xfrm>
            <a:off x="3712212" y="5556250"/>
            <a:ext cx="288925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7381" name="Line 65"/>
          <p:cNvSpPr>
            <a:spLocks noChangeShapeType="1"/>
          </p:cNvSpPr>
          <p:nvPr/>
        </p:nvSpPr>
        <p:spPr bwMode="auto">
          <a:xfrm flipH="1">
            <a:off x="7720013" y="5556250"/>
            <a:ext cx="252412" cy="47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7382" name="Text Box 80"/>
          <p:cNvSpPr txBox="1">
            <a:spLocks noChangeArrowheads="1"/>
          </p:cNvSpPr>
          <p:nvPr/>
        </p:nvSpPr>
        <p:spPr bwMode="auto">
          <a:xfrm>
            <a:off x="3653474" y="43989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57383" name="Text Box 81"/>
          <p:cNvSpPr txBox="1">
            <a:spLocks noChangeArrowheads="1"/>
          </p:cNvSpPr>
          <p:nvPr/>
        </p:nvSpPr>
        <p:spPr bwMode="auto">
          <a:xfrm>
            <a:off x="7742238" y="44021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57384" name="Text Box 82"/>
          <p:cNvSpPr txBox="1">
            <a:spLocks noChangeArrowheads="1"/>
          </p:cNvSpPr>
          <p:nvPr/>
        </p:nvSpPr>
        <p:spPr bwMode="auto">
          <a:xfrm>
            <a:off x="3669349" y="57658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57385" name="Text Box 83"/>
          <p:cNvSpPr txBox="1">
            <a:spLocks noChangeArrowheads="1"/>
          </p:cNvSpPr>
          <p:nvPr/>
        </p:nvSpPr>
        <p:spPr bwMode="auto">
          <a:xfrm>
            <a:off x="7758113" y="57689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3701E98-DD3B-43B4-A32E-A152F1B7CD84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54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118076D-FE65-4343-A7F4-21F8A90A2145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89" name="Szövegdoboz 13"/>
          <p:cNvSpPr txBox="1">
            <a:spLocks noChangeArrowheads="1"/>
          </p:cNvSpPr>
          <p:nvPr/>
        </p:nvSpPr>
        <p:spPr bwMode="auto">
          <a:xfrm>
            <a:off x="7975077" y="2659604"/>
            <a:ext cx="1079500" cy="7652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1800"/>
              </a:lnSpc>
              <a:buFont typeface="Wingdings" pitchFamily="2" charset="2"/>
              <a:buNone/>
            </a:pPr>
            <a:r>
              <a:rPr lang="hu-HU" altLang="hu-HU" sz="1800" b="1" dirty="0">
                <a:latin typeface="Garamond" pitchFamily="18" charset="0"/>
              </a:rPr>
              <a:t>Változó</a:t>
            </a:r>
            <a:r>
              <a:rPr lang="hu-HU" altLang="hu-HU" sz="1800" dirty="0">
                <a:latin typeface="Garamond" pitchFamily="18" charset="0"/>
              </a:rPr>
              <a:t> </a:t>
            </a:r>
            <a:br>
              <a:rPr lang="hu-HU" altLang="hu-HU" sz="1800" dirty="0">
                <a:latin typeface="Garamond" pitchFamily="18" charset="0"/>
              </a:rPr>
            </a:br>
            <a:r>
              <a:rPr lang="hu-HU" altLang="hu-HU" sz="1800" dirty="0">
                <a:latin typeface="Garamond" pitchFamily="18" charset="0"/>
              </a:rPr>
              <a:t>    E,U,</a:t>
            </a:r>
            <a:br>
              <a:rPr lang="hu-HU" altLang="hu-HU" sz="1800" dirty="0">
                <a:latin typeface="Garamond" pitchFamily="18" charset="0"/>
              </a:rPr>
            </a:br>
            <a:r>
              <a:rPr lang="hu-HU" altLang="hu-HU" sz="1800" dirty="0">
                <a:latin typeface="Garamond" pitchFamily="18" charset="0"/>
              </a:rPr>
              <a:t>    i</a:t>
            </a:r>
            <a:r>
              <a:rPr lang="hu-HU" altLang="hu-HU" sz="1800" b="1" dirty="0">
                <a:latin typeface="Garamond" pitchFamily="18" charset="0"/>
              </a:rPr>
              <a:t>:Egész</a:t>
            </a:r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  <p:sp>
        <p:nvSpPr>
          <p:cNvPr id="20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Programozási tételek alkalmazása</a:t>
            </a:r>
            <a:endParaRPr lang="hu-HU" altLang="hu-HU" dirty="0" smtClean="0">
              <a:latin typeface="Garamond" pitchFamily="18" charset="0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2806328"/>
            <a:ext cx="2490787" cy="169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618976"/>
            <a:ext cx="2482279" cy="728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22304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sz="2800" smtClean="0">
                <a:latin typeface="Garamond" pitchFamily="18" charset="0"/>
              </a:rPr>
              <a:t>  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5400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b="1">
                <a:latin typeface="Garamond" pitchFamily="18" charset="0"/>
              </a:rPr>
              <a:t>Kódoláshoz: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>
                <a:latin typeface="Garamond" pitchFamily="18" charset="0"/>
              </a:rPr>
              <a:t>Probléma:</a:t>
            </a:r>
            <a:r>
              <a:rPr lang="hu-HU" altLang="hu-HU">
                <a:latin typeface="Garamond" pitchFamily="18" charset="0"/>
              </a:rPr>
              <a:t> </a:t>
            </a:r>
            <a:br>
              <a:rPr lang="hu-HU" altLang="hu-HU">
                <a:latin typeface="Garamond" pitchFamily="18" charset="0"/>
              </a:rPr>
            </a:br>
            <a:r>
              <a:rPr lang="hu-HU" altLang="hu-HU" sz="2400">
                <a:latin typeface="Garamond" pitchFamily="18" charset="0"/>
              </a:rPr>
              <a:t>a számítás során jön ki a </a:t>
            </a:r>
            <a:r>
              <a:rPr lang="hu-HU" altLang="hu-HU" sz="2400">
                <a:solidFill>
                  <a:srgbClr val="FF0000"/>
                </a:solidFill>
                <a:latin typeface="Garamond" pitchFamily="18" charset="0"/>
              </a:rPr>
              <a:t>kimeneti tömb elem-száma</a:t>
            </a:r>
            <a:r>
              <a:rPr lang="hu-HU" altLang="hu-HU" sz="2400">
                <a:latin typeface="Garamond" pitchFamily="18" charset="0"/>
              </a:rPr>
              <a:t>, s közben kellene az elemeit is gyűjteni.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>
                <a:latin typeface="Garamond" pitchFamily="18" charset="0"/>
              </a:rPr>
              <a:t>Megoldás</a:t>
            </a:r>
            <a:r>
              <a:rPr lang="hu-HU" altLang="hu-HU" b="1" baseline="-25000">
                <a:latin typeface="Garamond" pitchFamily="18" charset="0"/>
              </a:rPr>
              <a:t>1</a:t>
            </a:r>
            <a:r>
              <a:rPr lang="hu-HU" altLang="hu-HU" b="1">
                <a:latin typeface="Garamond" pitchFamily="18" charset="0"/>
              </a:rPr>
              <a:t>:</a:t>
            </a:r>
            <a:br>
              <a:rPr lang="hu-HU" altLang="hu-HU" b="1">
                <a:latin typeface="Garamond" pitchFamily="18" charset="0"/>
              </a:rPr>
            </a:br>
            <a:r>
              <a:rPr lang="hu-HU" altLang="hu-HU" sz="2400">
                <a:latin typeface="Garamond" pitchFamily="18" charset="0"/>
              </a:rPr>
              <a:t>Előre definiálunk egy </a:t>
            </a:r>
            <a:r>
              <a:rPr lang="hu-HU" altLang="hu-HU" sz="2400">
                <a:solidFill>
                  <a:srgbClr val="FF0000"/>
                </a:solidFill>
                <a:latin typeface="Garamond" pitchFamily="18" charset="0"/>
              </a:rPr>
              <a:t>maximális</a:t>
            </a:r>
            <a:r>
              <a:rPr lang="hu-HU" altLang="hu-HU" sz="2400">
                <a:latin typeface="Garamond" pitchFamily="18" charset="0"/>
              </a:rPr>
              <a:t> kimeneti tömb-méretet (MaxDb), s ekkorára deklaráljuk a K és a V tömböt). (L. a </a:t>
            </a:r>
            <a:r>
              <a:rPr lang="hu-HU" altLang="hu-HU" sz="2400">
                <a:latin typeface="Garamond" pitchFamily="18" charset="0"/>
                <a:hlinkClick r:id="rId3" action="ppaction://hlinkpres?slideindex=26&amp;slidetitle=Tömbök (C++ kódban – áttekintés)"/>
              </a:rPr>
              <a:t>3. előadás</a:t>
            </a:r>
            <a:r>
              <a:rPr lang="hu-HU" altLang="hu-HU" sz="2400">
                <a:latin typeface="Garamond" pitchFamily="18" charset="0"/>
              </a:rPr>
              <a:t>ban.)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>
                <a:latin typeface="Garamond" pitchFamily="18" charset="0"/>
              </a:rPr>
              <a:t>Megoldás</a:t>
            </a:r>
            <a:r>
              <a:rPr lang="hu-HU" altLang="hu-HU" b="1" baseline="-25000">
                <a:latin typeface="Garamond" pitchFamily="18" charset="0"/>
              </a:rPr>
              <a:t>2</a:t>
            </a:r>
            <a:r>
              <a:rPr lang="hu-HU" altLang="hu-HU" b="1">
                <a:latin typeface="Garamond" pitchFamily="18" charset="0"/>
              </a:rPr>
              <a:t>:</a:t>
            </a:r>
            <a:r>
              <a:rPr lang="hu-HU" altLang="hu-HU" sz="2400">
                <a:latin typeface="Garamond" pitchFamily="18" charset="0"/>
              </a:rPr>
              <a:t/>
            </a:r>
            <a:br>
              <a:rPr lang="hu-HU" altLang="hu-HU" sz="2400">
                <a:latin typeface="Garamond" pitchFamily="18" charset="0"/>
              </a:rPr>
            </a:br>
            <a:r>
              <a:rPr lang="hu-HU" altLang="hu-HU" sz="2400">
                <a:latin typeface="Garamond" pitchFamily="18" charset="0"/>
              </a:rPr>
              <a:t>Eltérünk az algoritmustól: először </a:t>
            </a:r>
            <a:r>
              <a:rPr lang="hu-HU" altLang="hu-HU" sz="2400">
                <a:solidFill>
                  <a:srgbClr val="FF0000"/>
                </a:solidFill>
                <a:latin typeface="Garamond" pitchFamily="18" charset="0"/>
              </a:rPr>
              <a:t>meghatároz-zuk</a:t>
            </a:r>
            <a:r>
              <a:rPr lang="hu-HU" altLang="hu-HU" sz="2400">
                <a:latin typeface="Garamond" pitchFamily="18" charset="0"/>
              </a:rPr>
              <a:t> a Db-t, ekkorára deklaráljuk a K-t és a V-t, majd </a:t>
            </a:r>
            <a:r>
              <a:rPr lang="hu-HU" altLang="hu-HU" sz="2400">
                <a:solidFill>
                  <a:srgbClr val="FF0000"/>
                </a:solidFill>
                <a:latin typeface="Garamond" pitchFamily="18" charset="0"/>
              </a:rPr>
              <a:t>összegyűjtjük</a:t>
            </a:r>
            <a:r>
              <a:rPr lang="hu-HU" altLang="hu-HU" sz="2400">
                <a:latin typeface="Garamond" pitchFamily="18" charset="0"/>
              </a:rPr>
              <a:t> a K-ba, V-be valókat.</a:t>
            </a:r>
          </a:p>
        </p:txBody>
      </p:sp>
      <p:sp>
        <p:nvSpPr>
          <p:cNvPr id="6" name="Rectangle 9"/>
          <p:cNvSpPr txBox="1">
            <a:spLocks noGrp="1" noChangeArrowheads="1"/>
          </p:cNvSpPr>
          <p:nvPr/>
        </p:nvSpPr>
        <p:spPr bwMode="auto">
          <a:xfrm>
            <a:off x="70104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B59890CA-FA79-4E92-8F5D-DF4C4039FC1B}" type="slidenum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55</a:t>
            </a:fld>
            <a:r>
              <a:rPr lang="hu-HU" sz="1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/56</a:t>
            </a:r>
            <a:endParaRPr lang="hu-HU" sz="1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04800" y="6481763"/>
            <a:ext cx="1905000" cy="3603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7069462-8E7D-4FF9-A896-70967114E8EE}" type="datetime1">
              <a:rPr lang="hu-HU" sz="1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2015.03.24.</a:t>
            </a:fld>
            <a:endParaRPr lang="en-US" sz="1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Programozási tételek alkalmazása</a:t>
            </a:r>
            <a:endParaRPr lang="hu-HU" altLang="hu-HU" dirty="0" smtClean="0">
              <a:latin typeface="Garamond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68538" y="2060575"/>
            <a:ext cx="6161087" cy="2887663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12700" algn="ctr" eaLnBrk="1" hangingPunct="1">
              <a:buFont typeface="Wingdings" pitchFamily="2" charset="2"/>
              <a:buNone/>
              <a:defRPr/>
            </a:pPr>
            <a:r>
              <a:rPr lang="hu-HU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Programozási alapismeretek</a:t>
            </a:r>
            <a:br>
              <a:rPr lang="hu-HU" sz="360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7. előadás vége</a:t>
            </a:r>
            <a:endParaRPr lang="en-US" sz="360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DFC6DB-9FC5-489A-AEE6-815421C96229}" type="slidenum">
              <a:rPr lang="hu-HU" smtClean="0"/>
              <a:pPr>
                <a:defRPr/>
              </a:pPr>
              <a:t>6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75DAC337-BD1A-4F1B-956A-020CA4031D1B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9220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</a:t>
            </a:r>
          </a:p>
        </p:txBody>
      </p:sp>
      <p:sp>
        <p:nvSpPr>
          <p:cNvPr id="102403" name="Tartalom helye 2"/>
          <p:cNvSpPr>
            <a:spLocks noGrp="1"/>
          </p:cNvSpPr>
          <p:nvPr>
            <p:ph idx="4294967295"/>
          </p:nvPr>
        </p:nvSpPr>
        <p:spPr>
          <a:xfrm>
            <a:off x="2343150" y="1341438"/>
            <a:ext cx="6621463" cy="496728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 smtClean="0">
                <a:latin typeface="Garamond" pitchFamily="18" charset="0"/>
              </a:rPr>
              <a:t>Feladat:</a:t>
            </a:r>
          </a:p>
          <a:p>
            <a:pPr>
              <a:buFont typeface="Wingdings" pitchFamily="2" charset="2"/>
              <a:buNone/>
              <a:defRPr/>
            </a:pPr>
            <a:r>
              <a:rPr lang="hu-HU" sz="2800" dirty="0" smtClean="0">
                <a:latin typeface="Garamond" pitchFamily="18" charset="0"/>
              </a:rPr>
              <a:t>	Fordítsuk meg egy szó (szöveg) betűsor-rendjét!</a:t>
            </a:r>
          </a:p>
          <a:p>
            <a:pPr>
              <a:buFont typeface="Wingdings" pitchFamily="2" charset="2"/>
              <a:buNone/>
              <a:defRPr/>
            </a:pPr>
            <a:r>
              <a:rPr lang="hu-HU" b="1" dirty="0" smtClean="0">
                <a:latin typeface="Garamond" pitchFamily="18" charset="0"/>
              </a:rPr>
              <a:t>Specifikáció: (</a:t>
            </a:r>
            <a:r>
              <a:rPr lang="hu-HU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másolás</a:t>
            </a:r>
            <a:r>
              <a:rPr lang="hu-HU" sz="2600" b="1" dirty="0" smtClean="0">
                <a:latin typeface="Garamond" pitchFamily="18" charset="0"/>
              </a:rPr>
              <a:t> tétel?</a:t>
            </a:r>
            <a:r>
              <a:rPr lang="hu-HU" b="1" dirty="0" smtClean="0">
                <a:latin typeface="Garamond" pitchFamily="18" charset="0"/>
              </a:rPr>
              <a:t>)</a:t>
            </a:r>
          </a:p>
          <a:p>
            <a:pPr>
              <a:defRPr/>
            </a:pPr>
            <a:r>
              <a:rPr lang="hu-HU" sz="2800" dirty="0" smtClean="0">
                <a:latin typeface="Garamond" pitchFamily="18" charset="0"/>
              </a:rPr>
              <a:t>Bemenet:	S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err="1" smtClean="0">
                <a:latin typeface="Imprint MT Shadow" pitchFamily="82" charset="0"/>
                <a:sym typeface="Symbol" pitchFamily="18" charset="2"/>
              </a:rPr>
              <a:t>S</a:t>
            </a:r>
            <a:endParaRPr lang="hu-HU" sz="2800" b="1" dirty="0" smtClean="0">
              <a:latin typeface="Garamond" pitchFamily="18" charset="0"/>
            </a:endParaRPr>
          </a:p>
          <a:p>
            <a:pPr>
              <a:defRPr/>
            </a:pPr>
            <a:r>
              <a:rPr lang="hu-HU" sz="2800" dirty="0" smtClean="0">
                <a:latin typeface="Garamond" pitchFamily="18" charset="0"/>
              </a:rPr>
              <a:t>Kimenet:</a:t>
            </a:r>
            <a:r>
              <a:rPr lang="hu-HU" sz="2800" dirty="0">
                <a:latin typeface="Garamond" pitchFamily="18" charset="0"/>
              </a:rPr>
              <a:t>	</a:t>
            </a:r>
            <a:r>
              <a:rPr lang="hu-HU" sz="2800" dirty="0" smtClean="0">
                <a:latin typeface="Garamond" pitchFamily="18" charset="0"/>
              </a:rPr>
              <a:t>T</a:t>
            </a:r>
            <a:r>
              <a:rPr lang="hu-HU" sz="2800" dirty="0" smtClean="0">
                <a:sym typeface="Symbol" pitchFamily="18" charset="2"/>
              </a:rPr>
              <a:t></a:t>
            </a:r>
            <a:r>
              <a:rPr lang="hu-HU" sz="2800" dirty="0" smtClean="0">
                <a:latin typeface="Imprint MT Shadow" pitchFamily="82" charset="0"/>
                <a:sym typeface="Symbol" pitchFamily="18" charset="2"/>
              </a:rPr>
              <a:t>S</a:t>
            </a:r>
            <a:endParaRPr lang="hu-HU" sz="2800" b="1" dirty="0" smtClean="0">
              <a:latin typeface="Garamond" pitchFamily="18" charset="0"/>
            </a:endParaRPr>
          </a:p>
          <a:p>
            <a:pPr>
              <a:defRPr/>
            </a:pPr>
            <a:r>
              <a:rPr lang="hu-HU" sz="2800" dirty="0" smtClean="0">
                <a:latin typeface="Garamond" pitchFamily="18" charset="0"/>
              </a:rPr>
              <a:t>Előfeltétel:	– </a:t>
            </a:r>
            <a:endParaRPr lang="hu-HU" sz="2800" dirty="0" smtClean="0">
              <a:latin typeface="Garamond" pitchFamily="18" charset="0"/>
              <a:sym typeface="Symbol" pitchFamily="18" charset="2"/>
            </a:endParaRPr>
          </a:p>
          <a:p>
            <a:pPr>
              <a:defRPr/>
            </a:pPr>
            <a:r>
              <a:rPr lang="hu-HU" sz="2800" dirty="0" smtClean="0">
                <a:latin typeface="Garamond" pitchFamily="18" charset="0"/>
                <a:sym typeface="Symbol" pitchFamily="18" charset="2"/>
              </a:rPr>
              <a:t>Utófeltétel:	</a:t>
            </a:r>
            <a:r>
              <a:rPr lang="hu-HU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(T)=</a:t>
            </a:r>
            <a:r>
              <a:rPr lang="hu-HU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(S) és</a:t>
            </a:r>
            <a:br>
              <a:rPr 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sz="2800" dirty="0" smtClean="0">
                <a:latin typeface="Garamond" pitchFamily="18" charset="0"/>
                <a:sym typeface="Symbol" pitchFamily="18" charset="2"/>
              </a:rPr>
              <a:t>		i(1i</a:t>
            </a:r>
            <a:r>
              <a:rPr lang="hu-HU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(S)): T</a:t>
            </a:r>
            <a:r>
              <a:rPr lang="hu-HU" sz="2800" baseline="-25000" dirty="0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=</a:t>
            </a:r>
            <a:r>
              <a:rPr lang="hu-HU" sz="2800" dirty="0" err="1" smtClean="0">
                <a:latin typeface="Garamond" pitchFamily="18" charset="0"/>
                <a:sym typeface="Symbol" pitchFamily="18" charset="2"/>
              </a:rPr>
              <a:t>S</a:t>
            </a:r>
            <a:r>
              <a:rPr lang="hu-HU" sz="2800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baseline="-25000" dirty="0" smtClean="0">
                <a:latin typeface="Garamond" pitchFamily="18" charset="0"/>
                <a:sym typeface="Symbol" pitchFamily="18" charset="2"/>
              </a:rPr>
              <a:t>(S)</a:t>
            </a:r>
            <a:r>
              <a:rPr lang="hu-HU" sz="2800" baseline="-25000" dirty="0" smtClean="0">
                <a:latin typeface="Garamond" pitchFamily="18" charset="0"/>
              </a:rPr>
              <a:t>–</a:t>
            </a:r>
            <a:r>
              <a:rPr lang="hu-HU" sz="2800" baseline="-25000" dirty="0" smtClean="0">
                <a:latin typeface="Garamond" pitchFamily="18" charset="0"/>
                <a:sym typeface="Symbol" pitchFamily="18" charset="2"/>
              </a:rPr>
              <a:t>i+1</a:t>
            </a:r>
            <a:r>
              <a:rPr lang="hu-HU" sz="2800" dirty="0" smtClean="0">
                <a:latin typeface="Garamond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6148388" y="3343275"/>
            <a:ext cx="3095625" cy="936625"/>
          </a:xfrm>
          <a:prstGeom prst="wedgeRectCallout">
            <a:avLst>
              <a:gd name="adj1" fmla="val -57992"/>
              <a:gd name="adj2" fmla="val 15692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>
                <a:sym typeface="Symbol" pitchFamily="18" charset="2"/>
              </a:rPr>
              <a:t>Előre definiált függvény:</a:t>
            </a:r>
          </a:p>
          <a:p>
            <a:pPr>
              <a:buFont typeface="Wingdings" pitchFamily="2" charset="2"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hossz</a:t>
            </a:r>
            <a:r>
              <a:rPr lang="hu-HU" dirty="0">
                <a:sym typeface="Symbol" pitchFamily="18" charset="2"/>
              </a:rPr>
              <a:t>: 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dirty="0">
                <a:sym typeface="Symbol" pitchFamily="18" charset="2"/>
              </a:rPr>
              <a:t></a:t>
            </a:r>
            <a:r>
              <a:rPr lang="hu-HU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dirty="0">
                <a:sym typeface="Symbol" pitchFamily="18" charset="2"/>
              </a:rPr>
              <a:t/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hossz</a:t>
            </a:r>
            <a:r>
              <a:rPr lang="hu-HU" dirty="0">
                <a:sym typeface="Symbol" pitchFamily="18" charset="2"/>
              </a:rPr>
              <a:t>(s):=</a:t>
            </a:r>
            <a:r>
              <a:rPr lang="hu-HU" dirty="0" err="1">
                <a:sym typeface="Symbol" pitchFamily="18" charset="2"/>
              </a:rPr>
              <a:t>s</a:t>
            </a:r>
            <a:r>
              <a:rPr lang="hu-HU" i="1" dirty="0">
                <a:sym typeface="Symbol" pitchFamily="18" charset="2"/>
              </a:rPr>
              <a:t> karaktereinek a száma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allAtOnce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47038A-A51C-4DD6-A1EA-6D24E7B83637}" type="slidenum">
              <a:rPr lang="hu-HU" smtClean="0"/>
              <a:pPr>
                <a:defRPr/>
              </a:pPr>
              <a:t>7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5E52F65E-3A39-4270-8827-C116C3808B1E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343150" y="1341438"/>
            <a:ext cx="662146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0" indent="-25400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Algoritmus: (</a:t>
            </a:r>
            <a:r>
              <a:rPr lang="hu-HU" altLang="hu-HU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sorozatszámítás</a:t>
            </a:r>
            <a:r>
              <a:rPr lang="hu-HU" altLang="hu-HU" sz="2600" b="1" dirty="0">
                <a:latin typeface="Garamond" pitchFamily="18" charset="0"/>
                <a:sym typeface="Symbol" pitchFamily="18" charset="2"/>
              </a:rPr>
              <a:t> tétel!</a:t>
            </a:r>
            <a:r>
              <a:rPr lang="hu-HU" altLang="hu-HU" b="1" dirty="0">
                <a:latin typeface="Garamond" pitchFamily="18" charset="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A szöveg 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i-edik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karaktere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nem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módosítható, ha még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nincs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. Szükséges a </a:t>
            </a:r>
            <a:r>
              <a:rPr lang="hu-HU" alt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+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művelet!</a:t>
            </a:r>
          </a:p>
          <a:p>
            <a:pPr>
              <a:buFont typeface="Wingdings" pitchFamily="2" charset="2"/>
              <a:buNone/>
            </a:pPr>
            <a:endParaRPr lang="hu-HU" altLang="hu-HU" sz="2800" dirty="0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sz="2800" dirty="0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sz="2800" dirty="0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vagy</a:t>
            </a:r>
            <a:endParaRPr lang="hu-HU" altLang="hu-HU" sz="2800" dirty="0">
              <a:latin typeface="Garamond" pitchFamily="18" charset="0"/>
            </a:endParaRPr>
          </a:p>
        </p:txBody>
      </p:sp>
      <p:sp>
        <p:nvSpPr>
          <p:cNvPr id="1024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</a:t>
            </a:r>
          </a:p>
        </p:txBody>
      </p:sp>
      <p:graphicFrame>
        <p:nvGraphicFramePr>
          <p:cNvPr id="20528" name="Group 48"/>
          <p:cNvGraphicFramePr>
            <a:graphicFrameLocks noGrp="1"/>
          </p:cNvGraphicFramePr>
          <p:nvPr>
            <p:ph idx="1"/>
          </p:nvPr>
        </p:nvGraphicFramePr>
        <p:xfrm>
          <a:off x="3478213" y="2924175"/>
          <a:ext cx="4000500" cy="1554186"/>
        </p:xfrm>
        <a:graphic>
          <a:graphicData uri="http://schemas.openxmlformats.org/drawingml/2006/table">
            <a:tbl>
              <a:tblPr/>
              <a:tblGrid>
                <a:gridCol w="696912"/>
                <a:gridCol w="3303588"/>
              </a:tblGrid>
              <a:tr h="5180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T:=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0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i=hossz(S)..1; 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1-esével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T:=T+S[i]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37" name="Group 57"/>
          <p:cNvGraphicFramePr>
            <a:graphicFrameLocks noGrp="1"/>
          </p:cNvGraphicFramePr>
          <p:nvPr/>
        </p:nvGraphicFramePr>
        <p:xfrm>
          <a:off x="3451225" y="4900613"/>
          <a:ext cx="4000500" cy="1554186"/>
        </p:xfrm>
        <a:graphic>
          <a:graphicData uri="http://schemas.openxmlformats.org/drawingml/2006/table">
            <a:tbl>
              <a:tblPr/>
              <a:tblGrid>
                <a:gridCol w="696913"/>
                <a:gridCol w="3303587"/>
              </a:tblGrid>
              <a:tr h="5180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T:=</a:t>
                      </a: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0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i=1..hossz(S)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T:=S[i]+T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71" name="Szövegdoboz 13"/>
          <p:cNvSpPr txBox="1">
            <a:spLocks noChangeArrowheads="1"/>
          </p:cNvSpPr>
          <p:nvPr/>
        </p:nvSpPr>
        <p:spPr bwMode="auto">
          <a:xfrm>
            <a:off x="7478713" y="2738438"/>
            <a:ext cx="1211262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sz="1800" b="1">
                <a:latin typeface="Garamond" pitchFamily="18" charset="0"/>
              </a:rPr>
              <a:t> Változó</a:t>
            </a:r>
            <a:r>
              <a:rPr lang="hu-HU" altLang="hu-HU" sz="1800">
                <a:latin typeface="Garamond" pitchFamily="18" charset="0"/>
              </a:rPr>
              <a:t> </a:t>
            </a:r>
            <a:br>
              <a:rPr lang="hu-HU" altLang="hu-HU" sz="1800">
                <a:latin typeface="Garamond" pitchFamily="18" charset="0"/>
              </a:rPr>
            </a:br>
            <a:r>
              <a:rPr lang="hu-HU" altLang="hu-HU" sz="1800">
                <a:latin typeface="Garamond" pitchFamily="18" charset="0"/>
              </a:rPr>
              <a:t>     i</a:t>
            </a:r>
            <a:r>
              <a:rPr lang="hu-HU" altLang="hu-HU" sz="1800" b="1">
                <a:latin typeface="Garamond" pitchFamily="18" charset="0"/>
              </a:rPr>
              <a:t>:Egész</a:t>
            </a:r>
          </a:p>
        </p:txBody>
      </p:sp>
      <p:sp>
        <p:nvSpPr>
          <p:cNvPr id="10272" name="Szövegdoboz 13"/>
          <p:cNvSpPr txBox="1">
            <a:spLocks noChangeArrowheads="1"/>
          </p:cNvSpPr>
          <p:nvPr/>
        </p:nvSpPr>
        <p:spPr bwMode="auto">
          <a:xfrm>
            <a:off x="7451725" y="4654550"/>
            <a:ext cx="1211263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hu-HU" altLang="hu-HU" sz="1800" b="1">
                <a:latin typeface="Garamond" pitchFamily="18" charset="0"/>
              </a:rPr>
              <a:t> Változó</a:t>
            </a:r>
            <a:r>
              <a:rPr lang="hu-HU" altLang="hu-HU" sz="1800">
                <a:latin typeface="Garamond" pitchFamily="18" charset="0"/>
              </a:rPr>
              <a:t> </a:t>
            </a:r>
            <a:br>
              <a:rPr lang="hu-HU" altLang="hu-HU" sz="1800">
                <a:latin typeface="Garamond" pitchFamily="18" charset="0"/>
              </a:rPr>
            </a:br>
            <a:r>
              <a:rPr lang="hu-HU" altLang="hu-HU" sz="1800">
                <a:latin typeface="Garamond" pitchFamily="18" charset="0"/>
              </a:rPr>
              <a:t>     i</a:t>
            </a:r>
            <a:r>
              <a:rPr lang="hu-HU" altLang="hu-HU" sz="1800" b="1">
                <a:latin typeface="Garamond" pitchFamily="18" charset="0"/>
              </a:rPr>
              <a:t>:Egész</a:t>
            </a:r>
          </a:p>
        </p:txBody>
      </p:sp>
      <p:pic>
        <p:nvPicPr>
          <p:cNvPr id="10274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" y="4014788"/>
            <a:ext cx="2414588" cy="1306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B883B0-0FDD-420F-93B1-F411210327E5}" type="slidenum">
              <a:rPr lang="hu-HU" smtClean="0"/>
              <a:pPr>
                <a:defRPr/>
              </a:pPr>
              <a:t>8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6622F32A-2DEE-4F2B-866F-4A5B266E11C1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112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</a:t>
            </a:r>
          </a:p>
        </p:txBody>
      </p:sp>
      <p:sp>
        <p:nvSpPr>
          <p:cNvPr id="3079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800850" cy="48958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dirty="0" smtClean="0">
                <a:latin typeface="Garamond" pitchFamily="18" charset="0"/>
              </a:rPr>
              <a:t>	</a:t>
            </a:r>
            <a:r>
              <a:rPr lang="hu-HU" altLang="hu-HU" sz="2800" dirty="0" smtClean="0">
                <a:latin typeface="Garamond" pitchFamily="18" charset="0"/>
              </a:rPr>
              <a:t>Adjuk meg egy egyszerű angol névhez a monogramját (pl. James Black 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 JB)!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 smtClean="0">
                <a:latin typeface="Garamond" pitchFamily="18" charset="0"/>
                <a:sym typeface="Symbol" pitchFamily="18" charset="2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Bemenet: 	Név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Kimenet: 	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dirty="0" smtClean="0">
                <a:sym typeface="Symbol" pitchFamily="18" charset="2"/>
              </a:rPr>
              <a:t>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Előfeltétel:	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SzabályosE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(Név)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	Megjegyzés: a név szabályos, ha csak a szó-kezdő</a:t>
            </a:r>
            <a:r>
              <a:rPr lang="hu-HU" altLang="hu-HU" sz="2800" dirty="0" smtClean="0">
                <a:latin typeface="Garamond" pitchFamily="18" charset="0"/>
              </a:rPr>
              <a:t>betűk nagyok, de azok biztosan… feltesszük, hogy létezik a 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„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SzabályosE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: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” függvény.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F4493E-0C1E-4383-925D-3C6A0E474709}" type="slidenum">
              <a:rPr lang="hu-HU" smtClean="0"/>
              <a:pPr>
                <a:defRPr/>
              </a:pPr>
              <a:t>9</a:t>
            </a:fld>
            <a:r>
              <a:rPr lang="hu-HU" dirty="0" smtClean="0"/>
              <a:t>/56</a:t>
            </a:r>
            <a:endParaRPr lang="hu-H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fld id="{4102EC3A-2BA4-41D3-91CE-31C16232C019}" type="datetime1">
              <a:rPr lang="hu-HU" smtClean="0"/>
              <a:pPr>
                <a:defRPr/>
              </a:pPr>
              <a:t>2015.03.24.</a:t>
            </a:fld>
            <a:endParaRPr lang="en-US" smtClean="0"/>
          </a:p>
        </p:txBody>
      </p:sp>
      <p:sp>
        <p:nvSpPr>
          <p:cNvPr id="12292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altLang="hu-HU" smtClean="0">
                <a:latin typeface="Garamond" pitchFamily="18" charset="0"/>
              </a:rPr>
              <a:t>Szöveg</a:t>
            </a:r>
          </a:p>
        </p:txBody>
      </p:sp>
      <p:sp>
        <p:nvSpPr>
          <p:cNvPr id="12293" name="Tartalom helye 2"/>
          <p:cNvSpPr>
            <a:spLocks noGrp="1"/>
          </p:cNvSpPr>
          <p:nvPr>
            <p:ph idx="4294967295"/>
          </p:nvPr>
        </p:nvSpPr>
        <p:spPr>
          <a:xfrm>
            <a:off x="2335213" y="1592382"/>
            <a:ext cx="6829425" cy="5022552"/>
          </a:xfrm>
        </p:spPr>
        <p:txBody>
          <a:bodyPr lIns="18000" rIns="18000"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Utófeltétel:					és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</a:t>
            </a:r>
          </a:p>
          <a:p>
            <a:pPr>
              <a:lnSpc>
                <a:spcPct val="95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</a:rPr>
              <a:t>	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i (1ihossz(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)): 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NagybetűE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(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baseline="-25000" dirty="0" err="1" smtClean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) és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b="1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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Név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 Rövidebben: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 smtClean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Feltesszük, hogy létezik a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	1. „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NagybetűE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: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K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800" dirty="0" smtClean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” függvény,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	2. „</a:t>
            </a:r>
            <a:r>
              <a:rPr lang="hu-HU" altLang="hu-HU" sz="2800" b="1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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” művelet, az ún. </a:t>
            </a:r>
            <a:r>
              <a:rPr lang="hu-HU" altLang="hu-HU" sz="2800" dirty="0" smtClean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részsorozata-e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műve-</a:t>
            </a:r>
            <a:br>
              <a:rPr lang="hu-HU" alt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let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(x  y akkor igaz, ha x legfeljebb y 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ele-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/>
            </a:r>
            <a:br>
              <a:rPr lang="hu-HU" altLang="hu-HU" sz="2800" dirty="0" smtClean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800" dirty="0" err="1" smtClean="0">
                <a:latin typeface="Garamond" pitchFamily="18" charset="0"/>
                <a:sym typeface="Symbol" pitchFamily="18" charset="2"/>
              </a:rPr>
              <a:t>meinek</a:t>
            </a:r>
            <a:r>
              <a:rPr lang="hu-HU" altLang="hu-HU" sz="2800" dirty="0" smtClean="0">
                <a:latin typeface="Garamond" pitchFamily="18" charset="0"/>
                <a:sym typeface="Symbol" pitchFamily="18" charset="2"/>
              </a:rPr>
              <a:t> elhagyásával képezhető).</a:t>
            </a:r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025129"/>
              </p:ext>
            </p:extLst>
          </p:nvPr>
        </p:nvGraphicFramePr>
        <p:xfrm>
          <a:off x="4512518" y="1350816"/>
          <a:ext cx="33718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Equation" r:id="rId4" imgW="1536480" imgH="533160" progId="Equation.3">
                  <p:embed/>
                </p:oleObj>
              </mc:Choice>
              <mc:Fallback>
                <p:oleObj name="Equation" r:id="rId4" imgW="153648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518" y="1350816"/>
                        <a:ext cx="337185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460687"/>
              </p:ext>
            </p:extLst>
          </p:nvPr>
        </p:nvGraphicFramePr>
        <p:xfrm>
          <a:off x="4511712" y="3245634"/>
          <a:ext cx="3441292" cy="132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quation" r:id="rId6" imgW="1193760" imgH="457200" progId="Equation.3">
                  <p:embed/>
                </p:oleObj>
              </mc:Choice>
              <mc:Fallback>
                <p:oleObj name="Equation" r:id="rId6" imgW="119376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712" y="3245634"/>
                        <a:ext cx="3441292" cy="1321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400" y="188913"/>
            <a:ext cx="2482850" cy="76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800350" y="6481763"/>
            <a:ext cx="3931890" cy="36036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defRPr/>
            </a:pPr>
            <a:r>
              <a:rPr lang="hu-HU" dirty="0" smtClean="0"/>
              <a:t>Horváth – Papné – Szlávi – </a:t>
            </a:r>
            <a:r>
              <a:rPr lang="hu-HU" dirty="0" err="1" smtClean="0"/>
              <a:t>Zsakó</a:t>
            </a:r>
            <a:r>
              <a:rPr lang="hu-HU" dirty="0" smtClean="0"/>
              <a:t>: Programozási alapismeretek 7. előadás</a:t>
            </a: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uiExpand="1" build="p"/>
    </p:bldLst>
  </p:timing>
</p:sld>
</file>

<file path=ppt/theme/theme1.xml><?xml version="1.0" encoding="utf-8"?>
<a:theme xmlns:a="http://schemas.openxmlformats.org/drawingml/2006/main" name="2_Montázs">
  <a:themeElements>
    <a:clrScheme name="2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2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2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4_Montáz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00"/>
          </a:buClr>
          <a:buSzPct val="70000"/>
          <a:buFont typeface="Wingdings" pitchFamily="2" charset="2"/>
          <a:buChar char="Ø"/>
          <a:tabLst/>
          <a:defRPr kumimoji="0" lang="hu-H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8548</TotalTime>
  <Words>4280</Words>
  <Application>Microsoft Office PowerPoint</Application>
  <PresentationFormat>Diavetítés a képernyőre (4:3 oldalarány)</PresentationFormat>
  <Paragraphs>1098</Paragraphs>
  <Slides>56</Slides>
  <Notes>56</Notes>
  <HiddenSlides>1</HiddenSlides>
  <MMClips>0</MMClips>
  <ScaleCrop>false</ScaleCrop>
  <HeadingPairs>
    <vt:vector size="8" baseType="variant"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56</vt:i4>
      </vt:variant>
      <vt:variant>
        <vt:lpstr>Egyéni diasorok</vt:lpstr>
      </vt:variant>
      <vt:variant>
        <vt:i4>2</vt:i4>
      </vt:variant>
    </vt:vector>
  </HeadingPairs>
  <TitlesOfParts>
    <vt:vector size="62" baseType="lpstr">
      <vt:lpstr>2_Montázs</vt:lpstr>
      <vt:lpstr>4_Montázs</vt:lpstr>
      <vt:lpstr>Equation</vt:lpstr>
      <vt:lpstr>Chart</vt:lpstr>
      <vt:lpstr>Programozási alapismeretek  7. előadás</vt:lpstr>
      <vt:lpstr>Tartalom</vt:lpstr>
      <vt:lpstr>Szöveg</vt:lpstr>
      <vt:lpstr>Szöveg (C++)</vt:lpstr>
      <vt:lpstr>Szöveg (C++)</vt:lpstr>
      <vt:lpstr>Szöveg</vt:lpstr>
      <vt:lpstr>Szöveg</vt:lpstr>
      <vt:lpstr>Szöveg</vt:lpstr>
      <vt:lpstr>Szöveg</vt:lpstr>
      <vt:lpstr>Szöveg</vt:lpstr>
      <vt:lpstr>Szöveg</vt:lpstr>
      <vt:lpstr>Szöveg</vt:lpstr>
      <vt:lpstr>Szöveg</vt:lpstr>
      <vt:lpstr>Karakterhasonlítás</vt:lpstr>
      <vt:lpstr>Karakterhasonlítás</vt:lpstr>
      <vt:lpstr>Karakterhasonlítás</vt:lpstr>
      <vt:lpstr>Szóhasonlítás</vt:lpstr>
      <vt:lpstr>Szóhasonlítás</vt:lpstr>
      <vt:lpstr>Szóhasonlítás</vt:lpstr>
      <vt:lpstr>Szekvenciális fájlok</vt:lpstr>
      <vt:lpstr>Szövegfájl-kezelési alapok</vt:lpstr>
      <vt:lpstr>Szövegfájl-kezelési alapok</vt:lpstr>
      <vt:lpstr>Szövegfájl-kezelési alapok</vt:lpstr>
      <vt:lpstr>Szövegfájl-kezelési alapok</vt:lpstr>
      <vt:lpstr>Szövegfájl-kezelési alapok</vt:lpstr>
      <vt:lpstr>Szövegfájl-kezelési alapok</vt:lpstr>
      <vt:lpstr>Szövegfájl-kezelési alapok</vt:lpstr>
      <vt:lpstr>Szövegfájl-kezelési alapok</vt:lpstr>
      <vt:lpstr>Szövegfájl-kezelési alapok</vt:lpstr>
      <vt:lpstr>Szövegfájl-kezelési alapok</vt:lpstr>
      <vt:lpstr>Szövegfájl-kezelési alapok</vt:lpstr>
      <vt:lpstr>Szövegfájl-kezelési alapok</vt:lpstr>
      <vt:lpstr>Szövegfájl-kezelési alapok</vt:lpstr>
      <vt:lpstr>Szövegfájl-kezelési alapok</vt:lpstr>
      <vt:lpstr>Tömb bemenet, tömb kimenet</vt:lpstr>
      <vt:lpstr>Tömb bemenet, tömb kimenet</vt:lpstr>
      <vt:lpstr>Tömb bemenet, tömb kimenet</vt:lpstr>
      <vt:lpstr>Tömb bemenet, tömb kimenet</vt:lpstr>
      <vt:lpstr>Tömb bemenet, tömb kimenet</vt:lpstr>
      <vt:lpstr>Tömb bemenet, tömb kimenet</vt:lpstr>
      <vt:lpstr>Szöveg bemenet, szöveg kimenet</vt:lpstr>
      <vt:lpstr>Szöveg bemenet, szöveg kimenet</vt:lpstr>
      <vt:lpstr>Érték bemenet, tömb kimenet</vt:lpstr>
      <vt:lpstr>Érték bemenet, tömb kimenet</vt:lpstr>
      <vt:lpstr>Tömb bemenet, érték kimenet</vt:lpstr>
      <vt:lpstr>Tömb bemenet, érték kimenet</vt:lpstr>
      <vt:lpstr>Tömb bemenet, érték kimenet</vt:lpstr>
      <vt:lpstr>Tömb bemenet, érték kimenet</vt:lpstr>
      <vt:lpstr>Programozási tételek alkalmazása</vt:lpstr>
      <vt:lpstr>Programozási tételek alkalmazása</vt:lpstr>
      <vt:lpstr>Programozási tételek alkalmazása</vt:lpstr>
      <vt:lpstr>Programozási tételek alkalmazása</vt:lpstr>
      <vt:lpstr>Programozási tételek alkalmazása</vt:lpstr>
      <vt:lpstr>Programozási tételek alkalmazása</vt:lpstr>
      <vt:lpstr>Programozási tételek alkalmazása</vt:lpstr>
      <vt:lpstr>PowerPoint bemutató</vt:lpstr>
      <vt:lpstr>Részsorozat</vt:lpstr>
      <vt:lpstr>C++ Szövegfüggvények</vt:lpstr>
    </vt:vector>
  </TitlesOfParts>
  <Company>ELTE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4.</dc:title>
  <dc:creator>Szlávi-Zsakó</dc:creator>
  <cp:lastModifiedBy>szlavip</cp:lastModifiedBy>
  <cp:revision>663</cp:revision>
  <dcterms:created xsi:type="dcterms:W3CDTF">2005-10-16T14:08:29Z</dcterms:created>
  <dcterms:modified xsi:type="dcterms:W3CDTF">2015-03-24T14:51:30Z</dcterms:modified>
</cp:coreProperties>
</file>